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8" r:id="rId3"/>
    <p:sldId id="259" r:id="rId4"/>
    <p:sldId id="276" r:id="rId5"/>
    <p:sldId id="277"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9"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Stile medio 4 - Color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showGuides="1">
      <p:cViewPr varScale="1">
        <p:scale>
          <a:sx n="108" d="100"/>
          <a:sy n="108" d="100"/>
        </p:scale>
        <p:origin x="525" y="5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‹N›</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338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2727453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206281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3970282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‹N›</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845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264663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2457521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1255976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387955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1182201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8/24/2022</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‹N›</a:t>
            </a:fld>
            <a:endParaRPr lang="en-US"/>
          </a:p>
        </p:txBody>
      </p:sp>
    </p:spTree>
    <p:extLst>
      <p:ext uri="{BB962C8B-B14F-4D97-AF65-F5344CB8AC3E}">
        <p14:creationId xmlns:p14="http://schemas.microsoft.com/office/powerpoint/2010/main" val="283653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8/24/2022</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‹N›</a:t>
            </a:fld>
            <a:endParaRPr lang="en-US"/>
          </a:p>
        </p:txBody>
      </p:sp>
    </p:spTree>
    <p:extLst>
      <p:ext uri="{BB962C8B-B14F-4D97-AF65-F5344CB8AC3E}">
        <p14:creationId xmlns:p14="http://schemas.microsoft.com/office/powerpoint/2010/main" val="80215094"/>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6ACF6A-FC06-4E10-819E-2E7BC6978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a:extLst>
              <a:ext uri="{FF2B5EF4-FFF2-40B4-BE49-F238E27FC236}">
                <a16:creationId xmlns:a16="http://schemas.microsoft.com/office/drawing/2014/main" id="{5C3A0317-07C5-421D-8353-23737ABDC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3411"/>
            <a:ext cx="4629606" cy="4629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7E36EBE-3162-7CED-2F42-6141671F15C2}"/>
              </a:ext>
            </a:extLst>
          </p:cNvPr>
          <p:cNvSpPr>
            <a:spLocks noGrp="1"/>
          </p:cNvSpPr>
          <p:nvPr>
            <p:ph type="ctrTitle"/>
          </p:nvPr>
        </p:nvSpPr>
        <p:spPr>
          <a:xfrm>
            <a:off x="1190169" y="2391833"/>
            <a:ext cx="3936275" cy="1351706"/>
          </a:xfrm>
        </p:spPr>
        <p:txBody>
          <a:bodyPr anchor="b">
            <a:normAutofit fontScale="90000"/>
          </a:bodyPr>
          <a:lstStyle/>
          <a:p>
            <a:pPr marL="74295" algn="ctr">
              <a:lnSpc>
                <a:spcPts val="3000"/>
              </a:lnSpc>
            </a:pPr>
            <a:r>
              <a:rPr lang="en-US" sz="180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Esposizione</a:t>
            </a:r>
            <a:r>
              <a:rPr lang="en-US" sz="1800" spc="-6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 </a:t>
            </a:r>
            <a:r>
              <a:rPr lang="en-US" sz="1800" dirty="0" err="1">
                <a:solidFill>
                  <a:srgbClr val="623D30"/>
                </a:solidFill>
                <a:effectLst/>
                <a:latin typeface="Verdana" panose="020B0604030504040204" pitchFamily="34" charset="0"/>
                <a:ea typeface="Verdana" panose="020B0604030504040204" pitchFamily="34" charset="0"/>
                <a:cs typeface="Verdana" panose="020B0604030504040204" pitchFamily="34" charset="0"/>
              </a:rPr>
              <a:t>lavorativa</a:t>
            </a:r>
            <a:br>
              <a:rPr lang="it-IT" sz="1800" dirty="0">
                <a:effectLst/>
                <a:latin typeface="Times New Roman" panose="02020603050405020304" pitchFamily="18" charset="0"/>
                <a:ea typeface="Times New Roman" panose="02020603050405020304" pitchFamily="18" charset="0"/>
              </a:rPr>
            </a:br>
            <a:r>
              <a:rPr lang="en-US" sz="180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a</a:t>
            </a:r>
            <a:r>
              <a:rPr lang="en-US" sz="1800" spc="26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 </a:t>
            </a:r>
            <a:r>
              <a:rPr lang="en-US" sz="1800" dirty="0" err="1">
                <a:solidFill>
                  <a:srgbClr val="623D30"/>
                </a:solidFill>
                <a:effectLst/>
                <a:latin typeface="Verdana" panose="020B0604030504040204" pitchFamily="34" charset="0"/>
                <a:ea typeface="Verdana" panose="020B0604030504040204" pitchFamily="34" charset="0"/>
                <a:cs typeface="Verdana" panose="020B0604030504040204" pitchFamily="34" charset="0"/>
              </a:rPr>
              <a:t>polveri</a:t>
            </a:r>
            <a:r>
              <a:rPr lang="en-US" sz="1800" spc="-7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 </a:t>
            </a:r>
            <a:r>
              <a:rPr lang="en-US" sz="180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di</a:t>
            </a:r>
            <a:r>
              <a:rPr lang="en-US" sz="1800" spc="455"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 </a:t>
            </a:r>
            <a:r>
              <a:rPr lang="en-US" sz="1800" dirty="0">
                <a:solidFill>
                  <a:srgbClr val="623D30"/>
                </a:solidFill>
                <a:effectLst/>
                <a:latin typeface="Verdana" panose="020B0604030504040204" pitchFamily="34" charset="0"/>
                <a:ea typeface="Verdana" panose="020B0604030504040204" pitchFamily="34" charset="0"/>
                <a:cs typeface="Verdana" panose="020B0604030504040204" pitchFamily="34" charset="0"/>
              </a:rPr>
              <a:t>legno</a:t>
            </a:r>
            <a:br>
              <a:rPr lang="it-IT" sz="1800" dirty="0">
                <a:effectLst/>
                <a:latin typeface="Times New Roman" panose="02020603050405020304" pitchFamily="18" charset="0"/>
                <a:ea typeface="Times New Roman" panose="02020603050405020304" pitchFamily="18" charset="0"/>
              </a:rPr>
            </a:br>
            <a:endParaRPr lang="it-IT" dirty="0"/>
          </a:p>
        </p:txBody>
      </p:sp>
      <p:pic>
        <p:nvPicPr>
          <p:cNvPr id="4" name="Picture 3" descr="Quadrato e rettangolo 3D">
            <a:extLst>
              <a:ext uri="{FF2B5EF4-FFF2-40B4-BE49-F238E27FC236}">
                <a16:creationId xmlns:a16="http://schemas.microsoft.com/office/drawing/2014/main" id="{CF0AE24A-4617-50DB-04C4-775F25B365EB}"/>
              </a:ext>
            </a:extLst>
          </p:cNvPr>
          <p:cNvPicPr>
            <a:picLocks noChangeAspect="1"/>
          </p:cNvPicPr>
          <p:nvPr/>
        </p:nvPicPr>
        <p:blipFill rotWithShape="1">
          <a:blip r:embed="rId2">
            <a:alphaModFix/>
          </a:blip>
          <a:srcRect l="9618" r="29049" b="1"/>
          <a:stretch/>
        </p:blipFill>
        <p:spPr>
          <a:xfrm>
            <a:off x="6096000" y="-2357"/>
            <a:ext cx="6096000" cy="6858000"/>
          </a:xfrm>
          <a:prstGeom prst="rect">
            <a:avLst/>
          </a:prstGeom>
        </p:spPr>
      </p:pic>
      <p:cxnSp>
        <p:nvCxnSpPr>
          <p:cNvPr id="15" name="Straight Connector 14">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Immagine 5" descr="Immagine che contiene giocattolo&#10;&#10;Descrizione generata automaticamente">
            <a:extLst>
              <a:ext uri="{FF2B5EF4-FFF2-40B4-BE49-F238E27FC236}">
                <a16:creationId xmlns:a16="http://schemas.microsoft.com/office/drawing/2014/main" id="{BEC5ACC9-278A-7674-606B-5AE7944C72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232" y="-136960"/>
            <a:ext cx="8248759" cy="6992603"/>
          </a:xfrm>
          <a:prstGeom prst="rect">
            <a:avLst/>
          </a:prstGeom>
        </p:spPr>
      </p:pic>
    </p:spTree>
    <p:extLst>
      <p:ext uri="{BB962C8B-B14F-4D97-AF65-F5344CB8AC3E}">
        <p14:creationId xmlns:p14="http://schemas.microsoft.com/office/powerpoint/2010/main" val="372538076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sp>
        <p:nvSpPr>
          <p:cNvPr id="7" name="CasellaDiTesto 6">
            <a:extLst>
              <a:ext uri="{FF2B5EF4-FFF2-40B4-BE49-F238E27FC236}">
                <a16:creationId xmlns:a16="http://schemas.microsoft.com/office/drawing/2014/main" id="{A7D57F99-5507-7458-A4DA-5B45A1F8E7CA}"/>
              </a:ext>
            </a:extLst>
          </p:cNvPr>
          <p:cNvSpPr txBox="1"/>
          <p:nvPr/>
        </p:nvSpPr>
        <p:spPr>
          <a:xfrm>
            <a:off x="458360" y="1064045"/>
            <a:ext cx="7655199" cy="2618153"/>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Per  </a:t>
            </a:r>
            <a:r>
              <a:rPr lang="en-US" dirty="0" err="1"/>
              <a:t>polvere</a:t>
            </a:r>
            <a:r>
              <a:rPr lang="en-US" dirty="0"/>
              <a:t>  di legno  </a:t>
            </a:r>
            <a:r>
              <a:rPr lang="en-US" dirty="0" err="1"/>
              <a:t>si</a:t>
            </a:r>
            <a:r>
              <a:rPr lang="en-US" dirty="0"/>
              <a:t> </a:t>
            </a:r>
            <a:r>
              <a:rPr lang="en-US" dirty="0" err="1"/>
              <a:t>deve</a:t>
            </a:r>
            <a:r>
              <a:rPr lang="en-US" dirty="0"/>
              <a:t>  </a:t>
            </a:r>
            <a:r>
              <a:rPr lang="en-US" dirty="0" err="1"/>
              <a:t>intendere</a:t>
            </a:r>
            <a:r>
              <a:rPr lang="en-US" dirty="0"/>
              <a:t>  la </a:t>
            </a:r>
            <a:r>
              <a:rPr lang="en-US" dirty="0" err="1"/>
              <a:t>sospensione</a:t>
            </a:r>
            <a:r>
              <a:rPr lang="en-US" dirty="0"/>
              <a:t>  di </a:t>
            </a:r>
            <a:r>
              <a:rPr lang="en-US" dirty="0" err="1"/>
              <a:t>particelle</a:t>
            </a:r>
            <a:r>
              <a:rPr lang="en-US" dirty="0"/>
              <a:t>  di legno  disperse </a:t>
            </a:r>
            <a:r>
              <a:rPr lang="en-US" dirty="0" err="1"/>
              <a:t>nell'aria</a:t>
            </a:r>
            <a:r>
              <a:rPr lang="en-US" dirty="0"/>
              <a:t>,  </a:t>
            </a:r>
            <a:r>
              <a:rPr lang="en-US" dirty="0" err="1"/>
              <a:t>prodotte</a:t>
            </a:r>
            <a:r>
              <a:rPr lang="en-US" dirty="0"/>
              <a:t>  </a:t>
            </a:r>
            <a:r>
              <a:rPr lang="en-US" dirty="0" err="1"/>
              <a:t>durante</a:t>
            </a:r>
            <a:r>
              <a:rPr lang="en-US" dirty="0"/>
              <a:t>  la  </a:t>
            </a:r>
            <a:r>
              <a:rPr lang="en-US" dirty="0" err="1"/>
              <a:t>lavorazione</a:t>
            </a:r>
            <a:r>
              <a:rPr lang="en-US" dirty="0"/>
              <a:t>  del  legno  in  </a:t>
            </a:r>
            <a:r>
              <a:rPr lang="en-US" dirty="0" err="1"/>
              <a:t>quantità</a:t>
            </a:r>
            <a:r>
              <a:rPr lang="en-US" dirty="0"/>
              <a:t>  e  </a:t>
            </a:r>
            <a:r>
              <a:rPr lang="en-US" dirty="0" err="1"/>
              <a:t>qualità</a:t>
            </a:r>
            <a:r>
              <a:rPr lang="en-US" dirty="0"/>
              <a:t>  </a:t>
            </a:r>
            <a:r>
              <a:rPr lang="en-US" dirty="0" err="1"/>
              <a:t>variabile</a:t>
            </a:r>
            <a:r>
              <a:rPr lang="en-US" dirty="0"/>
              <a:t>,  in </a:t>
            </a:r>
            <a:r>
              <a:rPr lang="en-US" dirty="0" err="1"/>
              <a:t>funzione</a:t>
            </a:r>
            <a:r>
              <a:rPr lang="en-US" dirty="0"/>
              <a:t> </a:t>
            </a:r>
            <a:r>
              <a:rPr lang="en-US" dirty="0" err="1"/>
              <a:t>della</a:t>
            </a:r>
            <a:r>
              <a:rPr lang="en-US" dirty="0"/>
              <a:t> </a:t>
            </a:r>
            <a:r>
              <a:rPr lang="en-US" dirty="0" err="1"/>
              <a:t>tipologia</a:t>
            </a:r>
            <a:r>
              <a:rPr lang="en-US" dirty="0"/>
              <a:t> di </a:t>
            </a:r>
            <a:r>
              <a:rPr lang="en-US" dirty="0" err="1"/>
              <a:t>lavorazione</a:t>
            </a:r>
            <a:r>
              <a:rPr lang="en-US" dirty="0"/>
              <a:t> e </a:t>
            </a:r>
            <a:r>
              <a:rPr lang="en-US" dirty="0" err="1"/>
              <a:t>delle</a:t>
            </a:r>
            <a:r>
              <a:rPr lang="en-US" dirty="0"/>
              <a:t> specie </a:t>
            </a:r>
            <a:r>
              <a:rPr lang="en-US" dirty="0" err="1"/>
              <a:t>legnose</a:t>
            </a:r>
            <a:r>
              <a:rPr lang="en-US" dirty="0"/>
              <a:t> </a:t>
            </a:r>
            <a:r>
              <a:rPr lang="en-US" dirty="0" err="1"/>
              <a:t>impiegate</a:t>
            </a:r>
            <a:r>
              <a:rPr lang="en-US" dirty="0"/>
              <a:t>.</a:t>
            </a:r>
            <a:endParaRPr lang="it-IT" dirty="0"/>
          </a:p>
          <a:p>
            <a:r>
              <a:rPr lang="en-US" dirty="0"/>
              <a:t>Il  legno  è  un  </a:t>
            </a:r>
            <a:r>
              <a:rPr lang="en-US" dirty="0" err="1"/>
              <a:t>materiale</a:t>
            </a:r>
            <a:r>
              <a:rPr lang="en-US" dirty="0"/>
              <a:t>  </a:t>
            </a:r>
            <a:r>
              <a:rPr lang="en-US" dirty="0" err="1"/>
              <a:t>complesso</a:t>
            </a:r>
            <a:r>
              <a:rPr lang="en-US" dirty="0"/>
              <a:t>  e  </a:t>
            </a:r>
            <a:r>
              <a:rPr lang="en-US" dirty="0" err="1"/>
              <a:t>relativamente</a:t>
            </a:r>
            <a:r>
              <a:rPr lang="en-US" dirty="0"/>
              <a:t>  </a:t>
            </a:r>
            <a:r>
              <a:rPr lang="en-US" dirty="0" err="1"/>
              <a:t>eterogeneo</a:t>
            </a:r>
            <a:r>
              <a:rPr lang="en-US" dirty="0"/>
              <a:t>,  con  </a:t>
            </a:r>
            <a:r>
              <a:rPr lang="en-US" dirty="0" err="1"/>
              <a:t>una</a:t>
            </a:r>
            <a:r>
              <a:rPr lang="en-US" dirty="0"/>
              <a:t>  quota  di </a:t>
            </a:r>
            <a:r>
              <a:rPr lang="en-US" dirty="0" err="1"/>
              <a:t>componenti</a:t>
            </a:r>
            <a:r>
              <a:rPr lang="en-US" dirty="0"/>
              <a:t> </a:t>
            </a:r>
            <a:r>
              <a:rPr lang="en-US" dirty="0" err="1"/>
              <a:t>comuni</a:t>
            </a:r>
            <a:r>
              <a:rPr lang="en-US" dirty="0"/>
              <a:t> a </a:t>
            </a:r>
            <a:r>
              <a:rPr lang="en-US" dirty="0" err="1"/>
              <a:t>tutte</a:t>
            </a:r>
            <a:r>
              <a:rPr lang="en-US" dirty="0"/>
              <a:t> le </a:t>
            </a:r>
            <a:r>
              <a:rPr lang="en-US" dirty="0" err="1"/>
              <a:t>essenze</a:t>
            </a:r>
            <a:r>
              <a:rPr lang="en-US" dirty="0"/>
              <a:t> ed </a:t>
            </a:r>
            <a:r>
              <a:rPr lang="en-US" dirty="0" err="1"/>
              <a:t>una</a:t>
            </a:r>
            <a:r>
              <a:rPr lang="en-US" dirty="0"/>
              <a:t> quota di </a:t>
            </a:r>
            <a:r>
              <a:rPr lang="en-US" dirty="0" err="1"/>
              <a:t>componenti</a:t>
            </a:r>
            <a:r>
              <a:rPr lang="en-US" dirty="0"/>
              <a:t> </a:t>
            </a:r>
            <a:r>
              <a:rPr lang="en-US" dirty="0" err="1"/>
              <a:t>particolari</a:t>
            </a:r>
            <a:r>
              <a:rPr lang="en-US" dirty="0"/>
              <a:t> </a:t>
            </a:r>
            <a:r>
              <a:rPr lang="en-US" dirty="0" err="1"/>
              <a:t>specifici</a:t>
            </a:r>
            <a:r>
              <a:rPr lang="en-US" dirty="0"/>
              <a:t> per </a:t>
            </a:r>
            <a:r>
              <a:rPr lang="en-US" dirty="0" err="1"/>
              <a:t>ciascuna</a:t>
            </a:r>
            <a:r>
              <a:rPr lang="en-US" dirty="0"/>
              <a:t>  </a:t>
            </a:r>
            <a:r>
              <a:rPr lang="en-US" dirty="0" err="1"/>
              <a:t>classe</a:t>
            </a:r>
            <a:r>
              <a:rPr lang="en-US" dirty="0"/>
              <a:t>  di  </a:t>
            </a:r>
            <a:r>
              <a:rPr lang="en-US" dirty="0" err="1"/>
              <a:t>esse</a:t>
            </a:r>
            <a:r>
              <a:rPr lang="en-US" dirty="0"/>
              <a:t>;  in  </a:t>
            </a:r>
            <a:r>
              <a:rPr lang="en-US" dirty="0" err="1"/>
              <a:t>assenza</a:t>
            </a:r>
            <a:r>
              <a:rPr lang="en-US" dirty="0"/>
              <a:t>  di  </a:t>
            </a:r>
            <a:r>
              <a:rPr lang="en-US" dirty="0" err="1"/>
              <a:t>importante</a:t>
            </a:r>
            <a:r>
              <a:rPr lang="en-US" dirty="0"/>
              <a:t>  </a:t>
            </a:r>
            <a:r>
              <a:rPr lang="en-US" dirty="0" err="1"/>
              <a:t>riscaldamento</a:t>
            </a:r>
            <a:r>
              <a:rPr lang="en-US" dirty="0"/>
              <a:t>,  il  legno  </a:t>
            </a:r>
            <a:r>
              <a:rPr lang="en-US" dirty="0" err="1"/>
              <a:t>mantiene</a:t>
            </a:r>
            <a:r>
              <a:rPr lang="en-US" dirty="0"/>
              <a:t> </a:t>
            </a:r>
            <a:r>
              <a:rPr lang="en-US" dirty="0" err="1"/>
              <a:t>durante</a:t>
            </a:r>
            <a:r>
              <a:rPr lang="en-US" dirty="0"/>
              <a:t> le </a:t>
            </a:r>
            <a:r>
              <a:rPr lang="en-US" dirty="0" err="1"/>
              <a:t>lavorazioni</a:t>
            </a:r>
            <a:r>
              <a:rPr lang="en-US" dirty="0"/>
              <a:t>, la </a:t>
            </a:r>
            <a:r>
              <a:rPr lang="en-US" dirty="0" err="1"/>
              <a:t>composizione</a:t>
            </a:r>
            <a:r>
              <a:rPr lang="en-US" dirty="0"/>
              <a:t> del </a:t>
            </a:r>
            <a:r>
              <a:rPr lang="en-US" dirty="0" err="1"/>
              <a:t>materiale</a:t>
            </a:r>
            <a:r>
              <a:rPr lang="en-US" dirty="0"/>
              <a:t> </a:t>
            </a:r>
            <a:r>
              <a:rPr lang="en-US" dirty="0" err="1"/>
              <a:t>originario</a:t>
            </a:r>
            <a:r>
              <a:rPr lang="en-US" dirty="0"/>
              <a:t>.</a:t>
            </a:r>
            <a:endParaRPr lang="it-IT" dirty="0"/>
          </a:p>
        </p:txBody>
      </p:sp>
      <p:sp>
        <p:nvSpPr>
          <p:cNvPr id="9" name="CasellaDiTesto 8">
            <a:extLst>
              <a:ext uri="{FF2B5EF4-FFF2-40B4-BE49-F238E27FC236}">
                <a16:creationId xmlns:a16="http://schemas.microsoft.com/office/drawing/2014/main" id="{FF1780DD-9B93-4DFE-563E-95F89740314E}"/>
              </a:ext>
            </a:extLst>
          </p:cNvPr>
          <p:cNvSpPr txBox="1"/>
          <p:nvPr/>
        </p:nvSpPr>
        <p:spPr>
          <a:xfrm>
            <a:off x="458360" y="3994918"/>
            <a:ext cx="7817657" cy="2618153"/>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a:t>I  componenti  organici  presenti  sono,  essenzialmente,  la  cellulosa,  l’emicellulosa  e  la lignina. La percentuale complessiva di questi tre componenti risulta superiore </a:t>
            </a:r>
            <a:r>
              <a:rPr lang="en-US" dirty="0"/>
              <a:t>al </a:t>
            </a:r>
            <a:r>
              <a:rPr lang="en-US"/>
              <a:t>95% del materiale. Il restante 5% è costituito da miscele variabili dei seguenti costituenti particolari: componenti  organici  polari  </a:t>
            </a:r>
            <a:r>
              <a:rPr lang="en-US" dirty="0"/>
              <a:t>e  </a:t>
            </a:r>
            <a:r>
              <a:rPr lang="en-US"/>
              <a:t>non  polari  come  acidi  grassi,  resine  acide,  </a:t>
            </a:r>
            <a:r>
              <a:rPr lang="en-US" dirty="0"/>
              <a:t>cere</a:t>
            </a:r>
            <a:r>
              <a:rPr lang="en-US"/>
              <a:t>,  alcoli, terpeni, steroli, sterileteri, gliceroli, tannini, flavonoidi, chinoni; componenti organici idrosolubili; componenti inorganici tra cui i sali (eventualmente anche di natura quarzosa presenti in alcuni legni africani</a:t>
            </a:r>
            <a:r>
              <a:rPr lang="en-US" dirty="0"/>
              <a:t>).</a:t>
            </a:r>
            <a:endParaRPr lang="it-IT" dirty="0"/>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Tree>
    <p:extLst>
      <p:ext uri="{BB962C8B-B14F-4D97-AF65-F5344CB8AC3E}">
        <p14:creationId xmlns:p14="http://schemas.microsoft.com/office/powerpoint/2010/main" val="9897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3" name="CasellaDiTesto 2">
            <a:extLst>
              <a:ext uri="{FF2B5EF4-FFF2-40B4-BE49-F238E27FC236}">
                <a16:creationId xmlns:a16="http://schemas.microsoft.com/office/drawing/2014/main" id="{9ACF9BF7-8103-2D5C-4FF5-BAC00E16B327}"/>
              </a:ext>
            </a:extLst>
          </p:cNvPr>
          <p:cNvSpPr txBox="1"/>
          <p:nvPr/>
        </p:nvSpPr>
        <p:spPr>
          <a:xfrm>
            <a:off x="689280" y="1174057"/>
            <a:ext cx="7414995" cy="4030975"/>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I </a:t>
            </a:r>
            <a:r>
              <a:rPr lang="en-US" dirty="0" err="1"/>
              <a:t>legni</a:t>
            </a:r>
            <a:r>
              <a:rPr lang="en-US" dirty="0"/>
              <a:t> </a:t>
            </a:r>
            <a:r>
              <a:rPr lang="en-US" dirty="0" err="1"/>
              <a:t>vengono</a:t>
            </a:r>
            <a:r>
              <a:rPr lang="en-US" dirty="0"/>
              <a:t> divisi in </a:t>
            </a:r>
            <a:r>
              <a:rPr lang="en-US" dirty="0" err="1"/>
              <a:t>duri</a:t>
            </a:r>
            <a:r>
              <a:rPr lang="en-US" dirty="0"/>
              <a:t> e </a:t>
            </a:r>
            <a:r>
              <a:rPr lang="en-US" dirty="0" err="1"/>
              <a:t>teneri</a:t>
            </a:r>
            <a:r>
              <a:rPr lang="en-US" dirty="0"/>
              <a:t> </a:t>
            </a:r>
            <a:r>
              <a:rPr lang="en-US" dirty="0" err="1"/>
              <a:t>sulla</a:t>
            </a:r>
            <a:r>
              <a:rPr lang="en-US" dirty="0"/>
              <a:t> base </a:t>
            </a:r>
            <a:r>
              <a:rPr lang="en-US" dirty="0" err="1"/>
              <a:t>della</a:t>
            </a:r>
            <a:r>
              <a:rPr lang="en-US" dirty="0"/>
              <a:t> </a:t>
            </a:r>
            <a:r>
              <a:rPr lang="en-US" dirty="0" err="1"/>
              <a:t>distinzione</a:t>
            </a:r>
            <a:r>
              <a:rPr lang="en-US" dirty="0"/>
              <a:t> botanica: il </a:t>
            </a:r>
            <a:r>
              <a:rPr lang="en-US" dirty="0" err="1"/>
              <a:t>termine</a:t>
            </a:r>
            <a:r>
              <a:rPr lang="en-US" dirty="0"/>
              <a:t> “</a:t>
            </a:r>
            <a:r>
              <a:rPr lang="en-US" dirty="0" err="1"/>
              <a:t>duro</a:t>
            </a:r>
            <a:r>
              <a:rPr lang="en-US" dirty="0"/>
              <a:t>” non fa </a:t>
            </a:r>
            <a:r>
              <a:rPr lang="en-US" dirty="0" err="1"/>
              <a:t>riferimento</a:t>
            </a:r>
            <a:r>
              <a:rPr lang="en-US" dirty="0"/>
              <a:t> </a:t>
            </a:r>
            <a:r>
              <a:rPr lang="en-US" dirty="0" err="1"/>
              <a:t>all’effettivo</a:t>
            </a:r>
            <a:r>
              <a:rPr lang="en-US" dirty="0"/>
              <a:t> </a:t>
            </a:r>
            <a:r>
              <a:rPr lang="en-US" dirty="0" err="1"/>
              <a:t>grado</a:t>
            </a:r>
            <a:r>
              <a:rPr lang="en-US" dirty="0"/>
              <a:t> di </a:t>
            </a:r>
            <a:r>
              <a:rPr lang="en-US" dirty="0" err="1"/>
              <a:t>durezza</a:t>
            </a:r>
            <a:r>
              <a:rPr lang="en-US" dirty="0"/>
              <a:t> del legno, ma è la </a:t>
            </a:r>
            <a:r>
              <a:rPr lang="en-US" dirty="0" err="1"/>
              <a:t>traduzione</a:t>
            </a:r>
            <a:r>
              <a:rPr lang="en-US" dirty="0"/>
              <a:t> </a:t>
            </a:r>
            <a:r>
              <a:rPr lang="en-US" dirty="0" err="1"/>
              <a:t>letterale</a:t>
            </a:r>
            <a:r>
              <a:rPr lang="en-US" dirty="0"/>
              <a:t> del </a:t>
            </a:r>
            <a:r>
              <a:rPr lang="en-US" dirty="0" err="1"/>
              <a:t>termine</a:t>
            </a:r>
            <a:r>
              <a:rPr lang="en-US" dirty="0"/>
              <a:t> inglese “hardwood”, </a:t>
            </a:r>
            <a:r>
              <a:rPr lang="en-US" dirty="0" err="1"/>
              <a:t>utilizzato</a:t>
            </a:r>
            <a:r>
              <a:rPr lang="en-US" dirty="0"/>
              <a:t> per </a:t>
            </a:r>
            <a:r>
              <a:rPr lang="en-US" dirty="0" err="1"/>
              <a:t>indicare</a:t>
            </a:r>
            <a:r>
              <a:rPr lang="en-US" dirty="0"/>
              <a:t> il legno </a:t>
            </a:r>
            <a:r>
              <a:rPr lang="en-US" dirty="0" err="1"/>
              <a:t>ricavato</a:t>
            </a:r>
            <a:r>
              <a:rPr lang="en-US" dirty="0"/>
              <a:t> da </a:t>
            </a:r>
            <a:r>
              <a:rPr lang="en-US" dirty="0" err="1"/>
              <a:t>alberi</a:t>
            </a:r>
            <a:r>
              <a:rPr lang="en-US" dirty="0"/>
              <a:t> </a:t>
            </a:r>
            <a:r>
              <a:rPr lang="en-US" dirty="0" err="1"/>
              <a:t>della</a:t>
            </a:r>
            <a:r>
              <a:rPr lang="en-US" dirty="0"/>
              <a:t> </a:t>
            </a:r>
            <a:r>
              <a:rPr lang="en-US" dirty="0" err="1"/>
              <a:t>famiglia</a:t>
            </a:r>
            <a:r>
              <a:rPr lang="en-US" dirty="0"/>
              <a:t> </a:t>
            </a:r>
            <a:r>
              <a:rPr lang="en-US" dirty="0" err="1"/>
              <a:t>delle</a:t>
            </a:r>
            <a:r>
              <a:rPr lang="en-US" dirty="0"/>
              <a:t> </a:t>
            </a:r>
            <a:r>
              <a:rPr lang="en-US" dirty="0" err="1"/>
              <a:t>Angiosperme</a:t>
            </a:r>
            <a:r>
              <a:rPr lang="en-US" dirty="0"/>
              <a:t>. In </a:t>
            </a:r>
            <a:r>
              <a:rPr lang="en-US" dirty="0" err="1"/>
              <a:t>linea</a:t>
            </a:r>
            <a:r>
              <a:rPr lang="en-US" dirty="0"/>
              <a:t> </a:t>
            </a:r>
            <a:r>
              <a:rPr lang="en-US" dirty="0" err="1"/>
              <a:t>generale</a:t>
            </a:r>
            <a:r>
              <a:rPr lang="en-US" dirty="0"/>
              <a:t> </a:t>
            </a:r>
            <a:r>
              <a:rPr lang="en-US" dirty="0" err="1"/>
              <a:t>i</a:t>
            </a:r>
            <a:r>
              <a:rPr lang="en-US" dirty="0"/>
              <a:t> “</a:t>
            </a:r>
            <a:r>
              <a:rPr lang="en-US" dirty="0" err="1"/>
              <a:t>legni</a:t>
            </a:r>
            <a:r>
              <a:rPr lang="en-US" dirty="0"/>
              <a:t> </a:t>
            </a:r>
            <a:r>
              <a:rPr lang="en-US" dirty="0" err="1"/>
              <a:t>duri</a:t>
            </a:r>
            <a:r>
              <a:rPr lang="en-US" dirty="0"/>
              <a:t>” </a:t>
            </a:r>
            <a:r>
              <a:rPr lang="en-US" dirty="0" err="1"/>
              <a:t>sono</a:t>
            </a:r>
            <a:r>
              <a:rPr lang="en-US" dirty="0"/>
              <a:t> </a:t>
            </a:r>
            <a:r>
              <a:rPr lang="en-US" dirty="0" err="1"/>
              <a:t>rappresentati</a:t>
            </a:r>
            <a:r>
              <a:rPr lang="en-US" dirty="0"/>
              <a:t> </a:t>
            </a:r>
            <a:r>
              <a:rPr lang="en-US" dirty="0" err="1"/>
              <a:t>dalle</a:t>
            </a:r>
            <a:r>
              <a:rPr lang="en-US" dirty="0"/>
              <a:t> </a:t>
            </a:r>
            <a:r>
              <a:rPr lang="en-US" dirty="0" err="1"/>
              <a:t>latifoglie</a:t>
            </a:r>
            <a:r>
              <a:rPr lang="en-US" dirty="0"/>
              <a:t> ed </a:t>
            </a:r>
            <a:r>
              <a:rPr lang="en-US" dirty="0" err="1"/>
              <a:t>i</a:t>
            </a:r>
            <a:r>
              <a:rPr lang="en-US" dirty="0"/>
              <a:t> “</a:t>
            </a:r>
            <a:r>
              <a:rPr lang="en-US" dirty="0" err="1"/>
              <a:t>legni</a:t>
            </a:r>
            <a:r>
              <a:rPr lang="en-US" dirty="0"/>
              <a:t> </a:t>
            </a:r>
            <a:r>
              <a:rPr lang="en-US" dirty="0" err="1"/>
              <a:t>dolci</a:t>
            </a:r>
            <a:r>
              <a:rPr lang="en-US" dirty="0"/>
              <a:t>” o </a:t>
            </a:r>
            <a:r>
              <a:rPr lang="en-US" dirty="0" err="1"/>
              <a:t>teneri</a:t>
            </a:r>
            <a:r>
              <a:rPr lang="en-US" dirty="0"/>
              <a:t>, </a:t>
            </a:r>
            <a:r>
              <a:rPr lang="en-US" dirty="0" err="1"/>
              <a:t>dalle</a:t>
            </a:r>
            <a:r>
              <a:rPr lang="en-US" dirty="0"/>
              <a:t> </a:t>
            </a:r>
            <a:r>
              <a:rPr lang="en-US" dirty="0" err="1"/>
              <a:t>conifere</a:t>
            </a:r>
            <a:r>
              <a:rPr lang="en-US" dirty="0"/>
              <a:t> (</a:t>
            </a:r>
            <a:r>
              <a:rPr lang="en-US" dirty="0" err="1"/>
              <a:t>Gymnosperme</a:t>
            </a:r>
            <a:r>
              <a:rPr lang="en-US" dirty="0"/>
              <a:t>). </a:t>
            </a:r>
          </a:p>
          <a:p>
            <a:r>
              <a:rPr lang="en-US" dirty="0"/>
              <a:t>Tale </a:t>
            </a:r>
            <a:r>
              <a:rPr lang="en-US" dirty="0" err="1"/>
              <a:t>distinzione</a:t>
            </a:r>
            <a:r>
              <a:rPr lang="en-US" dirty="0"/>
              <a:t> non </a:t>
            </a:r>
            <a:r>
              <a:rPr lang="en-US" dirty="0" err="1"/>
              <a:t>tiene</a:t>
            </a:r>
            <a:r>
              <a:rPr lang="en-US" dirty="0"/>
              <a:t> </a:t>
            </a:r>
            <a:r>
              <a:rPr lang="en-US" dirty="0" err="1"/>
              <a:t>necessariamente</a:t>
            </a:r>
            <a:r>
              <a:rPr lang="en-US" dirty="0"/>
              <a:t>  </a:t>
            </a:r>
            <a:r>
              <a:rPr lang="en-US" dirty="0" err="1"/>
              <a:t>conto</a:t>
            </a:r>
            <a:r>
              <a:rPr lang="en-US" dirty="0"/>
              <a:t> </a:t>
            </a:r>
            <a:r>
              <a:rPr lang="en-US" dirty="0" err="1"/>
              <a:t>delle</a:t>
            </a:r>
            <a:r>
              <a:rPr lang="en-US" dirty="0"/>
              <a:t> </a:t>
            </a:r>
            <a:r>
              <a:rPr lang="en-US" dirty="0" err="1"/>
              <a:t>caratteristiche</a:t>
            </a:r>
            <a:r>
              <a:rPr lang="en-US" dirty="0"/>
              <a:t>  </a:t>
            </a:r>
            <a:r>
              <a:rPr lang="en-US" dirty="0" err="1"/>
              <a:t>fisiche</a:t>
            </a:r>
            <a:r>
              <a:rPr lang="en-US" dirty="0"/>
              <a:t> di </a:t>
            </a:r>
            <a:r>
              <a:rPr lang="en-US" dirty="0" err="1"/>
              <a:t>resistenza</a:t>
            </a:r>
            <a:r>
              <a:rPr lang="en-US" dirty="0"/>
              <a:t> del legno, per cui </a:t>
            </a:r>
            <a:r>
              <a:rPr lang="en-US" dirty="0" err="1"/>
              <a:t>legni</a:t>
            </a:r>
            <a:r>
              <a:rPr lang="en-US" dirty="0"/>
              <a:t> </a:t>
            </a:r>
            <a:r>
              <a:rPr lang="en-US" dirty="0" err="1"/>
              <a:t>relativamente</a:t>
            </a:r>
            <a:r>
              <a:rPr lang="en-US" dirty="0"/>
              <a:t> “</a:t>
            </a:r>
            <a:r>
              <a:rPr lang="en-US" dirty="0" err="1"/>
              <a:t>teneri</a:t>
            </a:r>
            <a:r>
              <a:rPr lang="en-US" dirty="0"/>
              <a:t>” per la </a:t>
            </a:r>
            <a:r>
              <a:rPr lang="en-US" dirty="0" err="1"/>
              <a:t>lavorabilità</a:t>
            </a:r>
            <a:r>
              <a:rPr lang="en-US" dirty="0"/>
              <a:t> </a:t>
            </a:r>
            <a:r>
              <a:rPr lang="en-US" dirty="0" err="1"/>
              <a:t>sono</a:t>
            </a:r>
            <a:r>
              <a:rPr lang="en-US" dirty="0"/>
              <a:t> </a:t>
            </a:r>
            <a:r>
              <a:rPr lang="en-US" dirty="0" err="1"/>
              <a:t>compresi</a:t>
            </a:r>
            <a:r>
              <a:rPr lang="en-US" dirty="0"/>
              <a:t> </a:t>
            </a:r>
            <a:r>
              <a:rPr lang="en-US" dirty="0" err="1"/>
              <a:t>nel</a:t>
            </a:r>
            <a:r>
              <a:rPr lang="en-US" dirty="0"/>
              <a:t> </a:t>
            </a:r>
            <a:r>
              <a:rPr lang="en-US" dirty="0" err="1"/>
              <a:t>gruppo</a:t>
            </a:r>
            <a:r>
              <a:rPr lang="en-US" dirty="0"/>
              <a:t> </a:t>
            </a:r>
            <a:r>
              <a:rPr lang="en-US" dirty="0" err="1"/>
              <a:t>dei</a:t>
            </a:r>
            <a:r>
              <a:rPr lang="en-US" dirty="0"/>
              <a:t> </a:t>
            </a:r>
            <a:r>
              <a:rPr lang="en-US" dirty="0" err="1"/>
              <a:t>legni</a:t>
            </a:r>
            <a:r>
              <a:rPr lang="en-US" dirty="0"/>
              <a:t> </a:t>
            </a:r>
            <a:r>
              <a:rPr lang="en-US" dirty="0" err="1"/>
              <a:t>duri</a:t>
            </a:r>
            <a:r>
              <a:rPr lang="en-US" dirty="0"/>
              <a:t>.</a:t>
            </a:r>
            <a:endParaRPr lang="it-IT" dirty="0"/>
          </a:p>
          <a:p>
            <a:r>
              <a:rPr lang="en-US" dirty="0"/>
              <a:t>La  </a:t>
            </a:r>
            <a:r>
              <a:rPr lang="en-US" dirty="0" err="1"/>
              <a:t>tabella</a:t>
            </a:r>
            <a:r>
              <a:rPr lang="en-US" dirty="0"/>
              <a:t>  </a:t>
            </a:r>
            <a:r>
              <a:rPr lang="en-US" dirty="0" err="1"/>
              <a:t>seguente</a:t>
            </a:r>
            <a:r>
              <a:rPr lang="en-US" dirty="0"/>
              <a:t>  </a:t>
            </a:r>
            <a:r>
              <a:rPr lang="en-US" dirty="0" err="1"/>
              <a:t>mostra</a:t>
            </a:r>
            <a:r>
              <a:rPr lang="en-US" dirty="0"/>
              <a:t>  la  </a:t>
            </a:r>
            <a:r>
              <a:rPr lang="en-US" dirty="0" err="1"/>
              <a:t>suddivisione</a:t>
            </a:r>
            <a:r>
              <a:rPr lang="en-US" dirty="0"/>
              <a:t>  </a:t>
            </a:r>
            <a:r>
              <a:rPr lang="en-US" dirty="0" err="1"/>
              <a:t>dei</a:t>
            </a:r>
            <a:r>
              <a:rPr lang="en-US" dirty="0"/>
              <a:t>  tipi  di  legno  </a:t>
            </a:r>
            <a:r>
              <a:rPr lang="en-US" dirty="0" err="1"/>
              <a:t>riportata</a:t>
            </a:r>
            <a:r>
              <a:rPr lang="en-US" dirty="0"/>
              <a:t>  </a:t>
            </a:r>
            <a:r>
              <a:rPr lang="en-US" dirty="0" err="1"/>
              <a:t>dall’Agenzia</a:t>
            </a:r>
            <a:r>
              <a:rPr lang="en-US" dirty="0"/>
              <a:t> </a:t>
            </a:r>
            <a:r>
              <a:rPr lang="en-US" dirty="0" err="1"/>
              <a:t>Internazionale</a:t>
            </a:r>
            <a:r>
              <a:rPr lang="en-US" dirty="0"/>
              <a:t> per la </a:t>
            </a:r>
            <a:r>
              <a:rPr lang="en-US" dirty="0" err="1"/>
              <a:t>Ricerca</a:t>
            </a:r>
            <a:r>
              <a:rPr lang="en-US" dirty="0"/>
              <a:t> sul </a:t>
            </a:r>
            <a:r>
              <a:rPr lang="en-US" dirty="0" err="1"/>
              <a:t>Cancro</a:t>
            </a:r>
            <a:r>
              <a:rPr lang="en-US" dirty="0"/>
              <a:t> (IARC).</a:t>
            </a:r>
            <a:endParaRPr lang="it-IT" dirty="0"/>
          </a:p>
        </p:txBody>
      </p:sp>
    </p:spTree>
    <p:extLst>
      <p:ext uri="{BB962C8B-B14F-4D97-AF65-F5344CB8AC3E}">
        <p14:creationId xmlns:p14="http://schemas.microsoft.com/office/powerpoint/2010/main" val="2157780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70403039-56A0-9B05-6035-D900F37F0D38}"/>
              </a:ext>
            </a:extLst>
          </p:cNvPr>
          <p:cNvSpPr txBox="1"/>
          <p:nvPr/>
        </p:nvSpPr>
        <p:spPr>
          <a:xfrm>
            <a:off x="153175" y="1128762"/>
            <a:ext cx="8248166" cy="5909310"/>
          </a:xfrm>
          <a:prstGeom prst="rect">
            <a:avLst/>
          </a:prstGeom>
          <a:noFill/>
        </p:spPr>
        <p:txBody>
          <a:bodyPr wrap="square">
            <a:spAutoFit/>
          </a:bodyPr>
          <a:lstStyle/>
          <a:p>
            <a:r>
              <a:rPr lang="it-IT" b="0" i="0" dirty="0">
                <a:solidFill>
                  <a:srgbClr val="000000"/>
                </a:solidFill>
                <a:effectLst/>
                <a:latin typeface="Open Sans" panose="020B0606030504020204" pitchFamily="34" charset="0"/>
              </a:rPr>
              <a:t>La conclusione della </a:t>
            </a:r>
            <a:r>
              <a:rPr lang="it-IT" b="0" i="0" dirty="0" err="1">
                <a:solidFill>
                  <a:srgbClr val="000000"/>
                </a:solidFill>
                <a:effectLst/>
                <a:latin typeface="Open Sans" panose="020B0606030504020204" pitchFamily="34" charset="0"/>
              </a:rPr>
              <a:t>Iarc</a:t>
            </a:r>
            <a:r>
              <a:rPr lang="it-IT" b="0" i="0" dirty="0">
                <a:solidFill>
                  <a:srgbClr val="000000"/>
                </a:solidFill>
                <a:effectLst/>
                <a:latin typeface="Open Sans" panose="020B0606030504020204" pitchFamily="34" charset="0"/>
              </a:rPr>
              <a:t> (Gruppo 1 - Vol.62, 100C-2012) circa l’esistenza di sufficienti dati e informazioni per definire le polveri da legno cancerogene per l’uomo si basa sull’osservazione di un aumento dell’occorrenza di tumori dei seni nasali e paranasali nei lavoratori esposti a polveri di legno duro.</a:t>
            </a:r>
            <a:br>
              <a:rPr lang="it-IT" dirty="0"/>
            </a:br>
            <a:br>
              <a:rPr lang="it-IT" dirty="0"/>
            </a:br>
            <a:r>
              <a:rPr lang="it-IT" b="0" i="0" dirty="0">
                <a:solidFill>
                  <a:srgbClr val="000000"/>
                </a:solidFill>
                <a:effectLst/>
                <a:latin typeface="Open Sans" panose="020B0606030504020204" pitchFamily="34" charset="0"/>
              </a:rPr>
              <a:t>A livello comunitario la direttiva 2004/37/CE (nota come CMD: </a:t>
            </a:r>
            <a:r>
              <a:rPr lang="it-IT" b="0" i="0" dirty="0" err="1">
                <a:solidFill>
                  <a:srgbClr val="000000"/>
                </a:solidFill>
                <a:effectLst/>
                <a:latin typeface="Open Sans" panose="020B0606030504020204" pitchFamily="34" charset="0"/>
              </a:rPr>
              <a:t>Carcinogen</a:t>
            </a:r>
            <a:r>
              <a:rPr lang="it-IT" b="0" i="0" dirty="0">
                <a:solidFill>
                  <a:srgbClr val="000000"/>
                </a:solidFill>
                <a:effectLst/>
                <a:latin typeface="Open Sans" panose="020B0606030504020204" pitchFamily="34" charset="0"/>
              </a:rPr>
              <a:t> and </a:t>
            </a:r>
            <a:r>
              <a:rPr lang="it-IT" b="0" i="0" dirty="0" err="1">
                <a:solidFill>
                  <a:srgbClr val="000000"/>
                </a:solidFill>
                <a:effectLst/>
                <a:latin typeface="Open Sans" panose="020B0606030504020204" pitchFamily="34" charset="0"/>
              </a:rPr>
              <a:t>Mutagens</a:t>
            </a:r>
            <a:r>
              <a:rPr lang="it-IT" b="0" i="0" dirty="0">
                <a:solidFill>
                  <a:srgbClr val="000000"/>
                </a:solidFill>
                <a:effectLst/>
                <a:latin typeface="Open Sans" panose="020B0606030504020204" pitchFamily="34" charset="0"/>
              </a:rPr>
              <a:t> Directive) ha definito i lavori comportanti esposizione a polvere di legno duro tra gli agenti cancerogeni ed ha fissato per la prima volta un valore limite di esposizione professionale in misura di 5 mg/m3 (in relazione ad un periodo di riferimento di 8 ore) per la frazione inalabile delle polveri di legno duro o miste contenenti legno duro. </a:t>
            </a:r>
            <a:br>
              <a:rPr lang="it-IT" dirty="0"/>
            </a:br>
            <a:br>
              <a:rPr lang="it-IT" dirty="0"/>
            </a:br>
            <a:r>
              <a:rPr lang="it-IT" b="0" i="0" dirty="0">
                <a:solidFill>
                  <a:srgbClr val="000000"/>
                </a:solidFill>
                <a:effectLst/>
                <a:latin typeface="Open Sans" panose="020B0606030504020204" pitchFamily="34" charset="0"/>
              </a:rPr>
              <a:t>In anni più recenti, la direttiva UE 2017/2398, emendamento della CMD, riconoscendo che l’esposizione alle polveri di legno duro e di legno tenero è comune tra i lavoratori nell’Unione Europea e causa malattie e sintomi respiratori, ha proposto l’abbassamento di tale valore limite a 3 mg/m3 in via transitoria fino al 17 gennaio 2023, e a 2 mg/m3 successivamente a tale data. Poiché l’esposizione mista a più di una specie di legno è molto comune, la direttiva ha inoltre stabilito che il valore limite per polveri di legno duro dovrebbe applicarsi a tutte le polveri di legno presenti in una eventuale miscela.</a:t>
            </a:r>
            <a:endParaRPr lang="it-IT" dirty="0"/>
          </a:p>
        </p:txBody>
      </p:sp>
    </p:spTree>
    <p:extLst>
      <p:ext uri="{BB962C8B-B14F-4D97-AF65-F5344CB8AC3E}">
        <p14:creationId xmlns:p14="http://schemas.microsoft.com/office/powerpoint/2010/main" val="2382878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3" name="CasellaDiTesto 2">
            <a:extLst>
              <a:ext uri="{FF2B5EF4-FFF2-40B4-BE49-F238E27FC236}">
                <a16:creationId xmlns:a16="http://schemas.microsoft.com/office/drawing/2014/main" id="{497C5D81-5CFF-BF41-DE72-9296E49D21BF}"/>
              </a:ext>
            </a:extLst>
          </p:cNvPr>
          <p:cNvSpPr txBox="1"/>
          <p:nvPr/>
        </p:nvSpPr>
        <p:spPr>
          <a:xfrm>
            <a:off x="1306617" y="1570325"/>
            <a:ext cx="6772130" cy="3970318"/>
          </a:xfrm>
          <a:prstGeom prst="rect">
            <a:avLst/>
          </a:prstGeom>
          <a:noFill/>
        </p:spPr>
        <p:txBody>
          <a:bodyPr wrap="square">
            <a:spAutoFit/>
          </a:bodyPr>
          <a:lstStyle/>
          <a:p>
            <a:r>
              <a:rPr lang="it-IT" b="0" i="0" dirty="0">
                <a:solidFill>
                  <a:srgbClr val="000000"/>
                </a:solidFill>
                <a:effectLst/>
                <a:latin typeface="Open Sans" panose="020B0606030504020204" pitchFamily="34" charset="0"/>
              </a:rPr>
              <a:t>Ai sensi del Titolo IX del d.lgs. 81/08, la legislazione italiana, in recepimento delle direttive comunitarie, impone la valutazione dell’esposizione professionale a polveri di legno e il mantenimento e controllo, tramite monitoraggio ambientale, del rispetto del valore limite di esposizione. </a:t>
            </a:r>
            <a:br>
              <a:rPr lang="it-IT" dirty="0"/>
            </a:br>
            <a:br>
              <a:rPr lang="it-IT" dirty="0"/>
            </a:br>
            <a:r>
              <a:rPr lang="it-IT" b="0" i="0" dirty="0">
                <a:solidFill>
                  <a:srgbClr val="000000"/>
                </a:solidFill>
                <a:effectLst/>
                <a:latin typeface="Open Sans" panose="020B0606030504020204" pitchFamily="34" charset="0"/>
              </a:rPr>
              <a:t>In riferimento al d.lgs. 81/2008, il lavoro comportante l’esposizione a polvere di legno duro è riportato nell’allegato XLII (Elenco di sostanze, miscele e processi) tra gli agenti cancerogeni come definiti all’art. 234, comma 1 a) punto 2 mentre il valore numerico associato al livello di esposizione che, ai sensi dell’art. 235 comma 3, non deve mai essere superato negli ambienti di lavoro, compare nell’allegato XLIII (Valori limite di esposizione professionale).</a:t>
            </a:r>
            <a:endParaRPr lang="it-IT" dirty="0"/>
          </a:p>
        </p:txBody>
      </p:sp>
    </p:spTree>
    <p:extLst>
      <p:ext uri="{BB962C8B-B14F-4D97-AF65-F5344CB8AC3E}">
        <p14:creationId xmlns:p14="http://schemas.microsoft.com/office/powerpoint/2010/main" val="1426413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772D5112-48B3-698F-5AAF-97423970078A}"/>
              </a:ext>
            </a:extLst>
          </p:cNvPr>
          <p:cNvSpPr txBox="1"/>
          <p:nvPr/>
        </p:nvSpPr>
        <p:spPr>
          <a:xfrm>
            <a:off x="227440" y="1188223"/>
            <a:ext cx="8795878" cy="3970318"/>
          </a:xfrm>
          <a:prstGeom prst="rect">
            <a:avLst/>
          </a:prstGeom>
          <a:noFill/>
        </p:spPr>
        <p:txBody>
          <a:bodyPr wrap="square">
            <a:spAutoFit/>
          </a:bodyPr>
          <a:lstStyle/>
          <a:p>
            <a:r>
              <a:rPr lang="it-IT" b="0" i="0" dirty="0">
                <a:solidFill>
                  <a:srgbClr val="000000"/>
                </a:solidFill>
                <a:effectLst/>
                <a:latin typeface="Open Sans" panose="020B0606030504020204" pitchFamily="34" charset="0"/>
              </a:rPr>
              <a:t>Ai fini di una valutazione del rischio di esposizione professionale, la frazione di polvere da captare è quella inalabile, definita dalla norma UNI-EN 481/1994. Diversi campionatori-selettori, funzionanti ciascuno a uno specifico flusso di aspirazione dell’aria, rispondono a tale convenzione. I campionamenti personali sono effettuati direttamente sull’operatore ponendo il selettore per la polvere in prossimità della regione respiratoria dell’operatore a non più di 30 cm da naso e bocca. Completa la linea di campionamento un sistema di aspirazione dell’aria consistente in una pompa collegata al campionatore attraverso un tubo e fissata all’altezza della cintura dell’operatore. La massa di polvere depositata su un filtro a membrana ad alta </a:t>
            </a:r>
            <a:r>
              <a:rPr lang="it-IT" b="0" i="0" dirty="0" err="1">
                <a:solidFill>
                  <a:srgbClr val="000000"/>
                </a:solidFill>
                <a:effectLst/>
                <a:latin typeface="Open Sans" panose="020B0606030504020204" pitchFamily="34" charset="0"/>
              </a:rPr>
              <a:t>idrofobicità</a:t>
            </a:r>
            <a:r>
              <a:rPr lang="it-IT" b="0" i="0" dirty="0">
                <a:solidFill>
                  <a:srgbClr val="000000"/>
                </a:solidFill>
                <a:effectLst/>
                <a:latin typeface="Open Sans" panose="020B0606030504020204" pitchFamily="34" charset="0"/>
              </a:rPr>
              <a:t> (ad esempio in Pvc), determinata </a:t>
            </a:r>
            <a:r>
              <a:rPr lang="it-IT" b="0" i="0" dirty="0" err="1">
                <a:solidFill>
                  <a:srgbClr val="000000"/>
                </a:solidFill>
                <a:effectLst/>
                <a:latin typeface="Open Sans" panose="020B0606030504020204" pitchFamily="34" charset="0"/>
              </a:rPr>
              <a:t>gravimetricamente</a:t>
            </a:r>
            <a:r>
              <a:rPr lang="it-IT" b="0" i="0" dirty="0">
                <a:solidFill>
                  <a:srgbClr val="000000"/>
                </a:solidFill>
                <a:effectLst/>
                <a:latin typeface="Open Sans" panose="020B0606030504020204" pitchFamily="34" charset="0"/>
              </a:rPr>
              <a:t>, fornisce, in rapporto al volume di aria campionata, la concentrazione della polvere inalabile cui è esposto il lavoratore.</a:t>
            </a:r>
            <a:br>
              <a:rPr lang="it-IT" dirty="0"/>
            </a:br>
            <a:br>
              <a:rPr lang="it-IT" dirty="0"/>
            </a:br>
            <a:endParaRPr lang="it-IT" dirty="0"/>
          </a:p>
        </p:txBody>
      </p:sp>
    </p:spTree>
    <p:extLst>
      <p:ext uri="{BB962C8B-B14F-4D97-AF65-F5344CB8AC3E}">
        <p14:creationId xmlns:p14="http://schemas.microsoft.com/office/powerpoint/2010/main" val="9452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EAE18ECE-E6EE-DA69-69EF-978DF01D8006}"/>
              </a:ext>
            </a:extLst>
          </p:cNvPr>
          <p:cNvSpPr txBox="1"/>
          <p:nvPr/>
        </p:nvSpPr>
        <p:spPr>
          <a:xfrm>
            <a:off x="2411323" y="131277"/>
            <a:ext cx="6772130" cy="369332"/>
          </a:xfrm>
          <a:prstGeom prst="rect">
            <a:avLst/>
          </a:prstGeom>
          <a:noFill/>
        </p:spPr>
        <p:txBody>
          <a:bodyPr wrap="square">
            <a:spAutoFit/>
          </a:bodyPr>
          <a:lstStyle/>
          <a:p>
            <a:r>
              <a:rPr lang="en-US" sz="1800" b="1" dirty="0" err="1">
                <a:solidFill>
                  <a:srgbClr val="FF0000"/>
                </a:solidFill>
                <a:effectLst/>
                <a:latin typeface="Arial" panose="020B0604020202020204" pitchFamily="34" charset="0"/>
                <a:ea typeface="Arial" panose="020B0604020202020204" pitchFamily="34" charset="0"/>
              </a:rPr>
              <a:t>Elenco</a:t>
            </a:r>
            <a:r>
              <a:rPr lang="en-US" sz="1800" b="1" spc="-30" dirty="0">
                <a:solidFill>
                  <a:srgbClr val="FF0000"/>
                </a:solidFill>
                <a:effectLst/>
                <a:latin typeface="Arial" panose="020B0604020202020204" pitchFamily="34" charset="0"/>
                <a:ea typeface="Arial" panose="020B0604020202020204" pitchFamily="34" charset="0"/>
              </a:rPr>
              <a:t> </a:t>
            </a:r>
            <a:r>
              <a:rPr lang="en-US" sz="1800" b="1" dirty="0">
                <a:solidFill>
                  <a:srgbClr val="FF0000"/>
                </a:solidFill>
                <a:effectLst/>
                <a:latin typeface="Arial" panose="020B0604020202020204" pitchFamily="34" charset="0"/>
                <a:ea typeface="Arial" panose="020B0604020202020204" pitchFamily="34" charset="0"/>
              </a:rPr>
              <a:t>IARC</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della</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classificazione</a:t>
            </a:r>
            <a:r>
              <a:rPr lang="en-US" sz="1800" b="1" spc="-6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dei</a:t>
            </a:r>
            <a:r>
              <a:rPr lang="en-US" sz="1800" b="1" spc="-1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legni</a:t>
            </a:r>
            <a:r>
              <a:rPr lang="en-US" sz="1800" b="1" spc="-20" dirty="0">
                <a:solidFill>
                  <a:srgbClr val="FF0000"/>
                </a:solidFill>
                <a:effectLst/>
                <a:latin typeface="Arial" panose="020B0604020202020204" pitchFamily="34" charset="0"/>
                <a:ea typeface="Arial" panose="020B0604020202020204" pitchFamily="34" charset="0"/>
              </a:rPr>
              <a:t> </a:t>
            </a:r>
            <a:endParaRPr lang="it-IT" dirty="0">
              <a:solidFill>
                <a:srgbClr val="FF0000"/>
              </a:solidFill>
            </a:endParaRPr>
          </a:p>
        </p:txBody>
      </p:sp>
      <p:pic>
        <p:nvPicPr>
          <p:cNvPr id="10" name="Immagine 9">
            <a:extLst>
              <a:ext uri="{FF2B5EF4-FFF2-40B4-BE49-F238E27FC236}">
                <a16:creationId xmlns:a16="http://schemas.microsoft.com/office/drawing/2014/main" id="{DD1D7747-1259-4389-2ACD-D45206CC60DF}"/>
              </a:ext>
            </a:extLst>
          </p:cNvPr>
          <p:cNvPicPr>
            <a:picLocks noChangeAspect="1"/>
          </p:cNvPicPr>
          <p:nvPr/>
        </p:nvPicPr>
        <p:blipFill>
          <a:blip r:embed="rId3"/>
          <a:stretch>
            <a:fillRect/>
          </a:stretch>
        </p:blipFill>
        <p:spPr>
          <a:xfrm>
            <a:off x="381266" y="1429495"/>
            <a:ext cx="7985381" cy="32377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8460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EAE18ECE-E6EE-DA69-69EF-978DF01D8006}"/>
              </a:ext>
            </a:extLst>
          </p:cNvPr>
          <p:cNvSpPr txBox="1"/>
          <p:nvPr/>
        </p:nvSpPr>
        <p:spPr>
          <a:xfrm>
            <a:off x="2411323" y="131277"/>
            <a:ext cx="6772130" cy="369332"/>
          </a:xfrm>
          <a:prstGeom prst="rect">
            <a:avLst/>
          </a:prstGeom>
          <a:noFill/>
        </p:spPr>
        <p:txBody>
          <a:bodyPr wrap="square">
            <a:spAutoFit/>
          </a:bodyPr>
          <a:lstStyle/>
          <a:p>
            <a:r>
              <a:rPr lang="en-US" sz="1800" b="1" dirty="0" err="1">
                <a:solidFill>
                  <a:srgbClr val="FF0000"/>
                </a:solidFill>
                <a:effectLst/>
                <a:latin typeface="Arial" panose="020B0604020202020204" pitchFamily="34" charset="0"/>
                <a:ea typeface="Arial" panose="020B0604020202020204" pitchFamily="34" charset="0"/>
              </a:rPr>
              <a:t>Elenco</a:t>
            </a:r>
            <a:r>
              <a:rPr lang="en-US" sz="1800" b="1" spc="-30" dirty="0">
                <a:solidFill>
                  <a:srgbClr val="FF0000"/>
                </a:solidFill>
                <a:effectLst/>
                <a:latin typeface="Arial" panose="020B0604020202020204" pitchFamily="34" charset="0"/>
                <a:ea typeface="Arial" panose="020B0604020202020204" pitchFamily="34" charset="0"/>
              </a:rPr>
              <a:t> </a:t>
            </a:r>
            <a:r>
              <a:rPr lang="en-US" sz="1800" b="1" dirty="0">
                <a:solidFill>
                  <a:srgbClr val="FF0000"/>
                </a:solidFill>
                <a:effectLst/>
                <a:latin typeface="Arial" panose="020B0604020202020204" pitchFamily="34" charset="0"/>
                <a:ea typeface="Arial" panose="020B0604020202020204" pitchFamily="34" charset="0"/>
              </a:rPr>
              <a:t>IARC</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della</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classificazione</a:t>
            </a:r>
            <a:r>
              <a:rPr lang="en-US" sz="1800" b="1" spc="-6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dei</a:t>
            </a:r>
            <a:r>
              <a:rPr lang="en-US" sz="1800" b="1" spc="-1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legni</a:t>
            </a:r>
            <a:r>
              <a:rPr lang="en-US" sz="1800" b="1" spc="-20" dirty="0">
                <a:solidFill>
                  <a:srgbClr val="FF0000"/>
                </a:solidFill>
                <a:effectLst/>
                <a:latin typeface="Arial" panose="020B0604020202020204" pitchFamily="34" charset="0"/>
                <a:ea typeface="Arial" panose="020B0604020202020204" pitchFamily="34" charset="0"/>
              </a:rPr>
              <a:t> </a:t>
            </a:r>
            <a:endParaRPr lang="it-IT" dirty="0">
              <a:solidFill>
                <a:srgbClr val="FF0000"/>
              </a:solidFill>
            </a:endParaRPr>
          </a:p>
        </p:txBody>
      </p:sp>
      <p:pic>
        <p:nvPicPr>
          <p:cNvPr id="6" name="Immagine 5">
            <a:extLst>
              <a:ext uri="{FF2B5EF4-FFF2-40B4-BE49-F238E27FC236}">
                <a16:creationId xmlns:a16="http://schemas.microsoft.com/office/drawing/2014/main" id="{BC667965-E600-B619-5434-3550456A0C8A}"/>
              </a:ext>
            </a:extLst>
          </p:cNvPr>
          <p:cNvPicPr>
            <a:picLocks noChangeAspect="1"/>
          </p:cNvPicPr>
          <p:nvPr/>
        </p:nvPicPr>
        <p:blipFill>
          <a:blip r:embed="rId3"/>
          <a:stretch>
            <a:fillRect/>
          </a:stretch>
        </p:blipFill>
        <p:spPr>
          <a:xfrm>
            <a:off x="410817" y="1067452"/>
            <a:ext cx="7985381" cy="48480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4646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5F526E7-C4F9-59DB-F7BE-B1A05B0155DE}"/>
              </a:ext>
            </a:extLst>
          </p:cNvPr>
          <p:cNvSpPr txBox="1"/>
          <p:nvPr/>
        </p:nvSpPr>
        <p:spPr>
          <a:xfrm>
            <a:off x="105596" y="108505"/>
            <a:ext cx="7209603" cy="369332"/>
          </a:xfrm>
          <a:prstGeom prst="rect">
            <a:avLst/>
          </a:prstGeom>
          <a:noFill/>
        </p:spPr>
        <p:txBody>
          <a:bodyPr wrap="square">
            <a:spAutoFit/>
          </a:bodyPr>
          <a:lstStyle/>
          <a:p>
            <a:pPr marL="73025" marR="4112895"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Polvere</a:t>
            </a:r>
            <a:r>
              <a:rPr lang="en-US" sz="1800" b="1" spc="13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EAE18ECE-E6EE-DA69-69EF-978DF01D8006}"/>
              </a:ext>
            </a:extLst>
          </p:cNvPr>
          <p:cNvSpPr txBox="1"/>
          <p:nvPr/>
        </p:nvSpPr>
        <p:spPr>
          <a:xfrm>
            <a:off x="2411323" y="131277"/>
            <a:ext cx="6772130" cy="369332"/>
          </a:xfrm>
          <a:prstGeom prst="rect">
            <a:avLst/>
          </a:prstGeom>
          <a:noFill/>
        </p:spPr>
        <p:txBody>
          <a:bodyPr wrap="square">
            <a:spAutoFit/>
          </a:bodyPr>
          <a:lstStyle/>
          <a:p>
            <a:r>
              <a:rPr lang="en-US" sz="1800" b="1" dirty="0" err="1">
                <a:solidFill>
                  <a:srgbClr val="FF0000"/>
                </a:solidFill>
                <a:effectLst/>
                <a:latin typeface="Arial" panose="020B0604020202020204" pitchFamily="34" charset="0"/>
                <a:ea typeface="Arial" panose="020B0604020202020204" pitchFamily="34" charset="0"/>
              </a:rPr>
              <a:t>Elenco</a:t>
            </a:r>
            <a:r>
              <a:rPr lang="en-US" sz="1800" b="1" spc="-30" dirty="0">
                <a:solidFill>
                  <a:srgbClr val="FF0000"/>
                </a:solidFill>
                <a:effectLst/>
                <a:latin typeface="Arial" panose="020B0604020202020204" pitchFamily="34" charset="0"/>
                <a:ea typeface="Arial" panose="020B0604020202020204" pitchFamily="34" charset="0"/>
              </a:rPr>
              <a:t> </a:t>
            </a:r>
            <a:r>
              <a:rPr lang="en-US" sz="1800" b="1" dirty="0">
                <a:solidFill>
                  <a:srgbClr val="FF0000"/>
                </a:solidFill>
                <a:effectLst/>
                <a:latin typeface="Arial" panose="020B0604020202020204" pitchFamily="34" charset="0"/>
                <a:ea typeface="Arial" panose="020B0604020202020204" pitchFamily="34" charset="0"/>
              </a:rPr>
              <a:t>IARC</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della</a:t>
            </a:r>
            <a:r>
              <a:rPr lang="en-US" sz="1800" b="1" spc="-20"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classificazione</a:t>
            </a:r>
            <a:r>
              <a:rPr lang="en-US" sz="1800" b="1" spc="-6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dei</a:t>
            </a:r>
            <a:r>
              <a:rPr lang="en-US" sz="1800" b="1" spc="-15" dirty="0">
                <a:solidFill>
                  <a:srgbClr val="FF0000"/>
                </a:solidFill>
                <a:effectLst/>
                <a:latin typeface="Arial" panose="020B0604020202020204" pitchFamily="34" charset="0"/>
                <a:ea typeface="Arial" panose="020B0604020202020204" pitchFamily="34" charset="0"/>
              </a:rPr>
              <a:t> </a:t>
            </a:r>
            <a:r>
              <a:rPr lang="en-US" sz="1800" b="1" dirty="0" err="1">
                <a:solidFill>
                  <a:srgbClr val="FF0000"/>
                </a:solidFill>
                <a:effectLst/>
                <a:latin typeface="Arial" panose="020B0604020202020204" pitchFamily="34" charset="0"/>
                <a:ea typeface="Arial" panose="020B0604020202020204" pitchFamily="34" charset="0"/>
              </a:rPr>
              <a:t>legni</a:t>
            </a:r>
            <a:r>
              <a:rPr lang="en-US" sz="1800" b="1" spc="-20" dirty="0">
                <a:solidFill>
                  <a:srgbClr val="FF0000"/>
                </a:solidFill>
                <a:effectLst/>
                <a:latin typeface="Arial" panose="020B0604020202020204" pitchFamily="34" charset="0"/>
                <a:ea typeface="Arial" panose="020B0604020202020204" pitchFamily="34" charset="0"/>
              </a:rPr>
              <a:t> </a:t>
            </a:r>
            <a:endParaRPr lang="it-IT" dirty="0">
              <a:solidFill>
                <a:srgbClr val="FF0000"/>
              </a:solidFill>
            </a:endParaRPr>
          </a:p>
        </p:txBody>
      </p:sp>
      <p:pic>
        <p:nvPicPr>
          <p:cNvPr id="3" name="Immagine 2">
            <a:extLst>
              <a:ext uri="{FF2B5EF4-FFF2-40B4-BE49-F238E27FC236}">
                <a16:creationId xmlns:a16="http://schemas.microsoft.com/office/drawing/2014/main" id="{422895E8-9B0B-7DF2-64E4-D4946D92BD9B}"/>
              </a:ext>
            </a:extLst>
          </p:cNvPr>
          <p:cNvPicPr>
            <a:picLocks noChangeAspect="1"/>
          </p:cNvPicPr>
          <p:nvPr/>
        </p:nvPicPr>
        <p:blipFill>
          <a:blip r:embed="rId3"/>
          <a:stretch>
            <a:fillRect/>
          </a:stretch>
        </p:blipFill>
        <p:spPr>
          <a:xfrm>
            <a:off x="510845" y="1290596"/>
            <a:ext cx="7985381" cy="45835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6401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8" name="CasellaDiTesto 7">
            <a:extLst>
              <a:ext uri="{FF2B5EF4-FFF2-40B4-BE49-F238E27FC236}">
                <a16:creationId xmlns:a16="http://schemas.microsoft.com/office/drawing/2014/main" id="{E104D7A2-64A0-388C-5E56-DCF58E18453D}"/>
              </a:ext>
            </a:extLst>
          </p:cNvPr>
          <p:cNvSpPr txBox="1"/>
          <p:nvPr/>
        </p:nvSpPr>
        <p:spPr>
          <a:xfrm>
            <a:off x="776312" y="1540881"/>
            <a:ext cx="6797658" cy="2618153"/>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I </a:t>
            </a:r>
            <a:r>
              <a:rPr lang="en-US" dirty="0" err="1"/>
              <a:t>potenziali</a:t>
            </a:r>
            <a:r>
              <a:rPr lang="en-US" dirty="0"/>
              <a:t> </a:t>
            </a:r>
            <a:r>
              <a:rPr lang="en-US" dirty="0" err="1"/>
              <a:t>effetti</a:t>
            </a:r>
            <a:r>
              <a:rPr lang="en-US" dirty="0"/>
              <a:t> </a:t>
            </a:r>
            <a:r>
              <a:rPr lang="en-US" dirty="0" err="1"/>
              <a:t>dannosi</a:t>
            </a:r>
            <a:r>
              <a:rPr lang="en-US" dirty="0"/>
              <a:t> </a:t>
            </a:r>
            <a:r>
              <a:rPr lang="en-US" dirty="0" err="1"/>
              <a:t>sulla</a:t>
            </a:r>
            <a:r>
              <a:rPr lang="en-US" dirty="0"/>
              <a:t> salute </a:t>
            </a:r>
            <a:r>
              <a:rPr lang="en-US" dirty="0" err="1"/>
              <a:t>sono</a:t>
            </a:r>
            <a:r>
              <a:rPr lang="en-US" dirty="0"/>
              <a:t> </a:t>
            </a:r>
            <a:r>
              <a:rPr lang="en-US" dirty="0" err="1"/>
              <a:t>determinati</a:t>
            </a:r>
            <a:r>
              <a:rPr lang="en-US" dirty="0"/>
              <a:t> </a:t>
            </a:r>
            <a:r>
              <a:rPr lang="en-US" dirty="0" err="1"/>
              <a:t>dalla</a:t>
            </a:r>
            <a:r>
              <a:rPr lang="en-US" dirty="0"/>
              <a:t> </a:t>
            </a:r>
            <a:r>
              <a:rPr lang="en-US" dirty="0" err="1"/>
              <a:t>penetrazione</a:t>
            </a:r>
            <a:r>
              <a:rPr lang="en-US" dirty="0"/>
              <a:t> e </a:t>
            </a:r>
            <a:r>
              <a:rPr lang="en-US" dirty="0" err="1"/>
              <a:t>dalla</a:t>
            </a:r>
            <a:r>
              <a:rPr lang="en-US" dirty="0"/>
              <a:t> </a:t>
            </a:r>
            <a:r>
              <a:rPr lang="en-US" dirty="0" err="1"/>
              <a:t>deposizione</a:t>
            </a:r>
            <a:r>
              <a:rPr lang="en-US" dirty="0"/>
              <a:t> </a:t>
            </a:r>
            <a:r>
              <a:rPr lang="en-US" dirty="0" err="1"/>
              <a:t>delle</a:t>
            </a:r>
            <a:r>
              <a:rPr lang="en-US" dirty="0"/>
              <a:t> </a:t>
            </a:r>
            <a:r>
              <a:rPr lang="en-US" dirty="0" err="1"/>
              <a:t>particelle</a:t>
            </a:r>
            <a:r>
              <a:rPr lang="en-US" dirty="0"/>
              <a:t> </a:t>
            </a:r>
            <a:r>
              <a:rPr lang="en-US" dirty="0" err="1"/>
              <a:t>nelle</a:t>
            </a:r>
            <a:r>
              <a:rPr lang="en-US" dirty="0"/>
              <a:t> vie </a:t>
            </a:r>
            <a:r>
              <a:rPr lang="en-US" dirty="0" err="1"/>
              <a:t>aeree</a:t>
            </a:r>
            <a:r>
              <a:rPr lang="en-US" dirty="0"/>
              <a:t> secondo </a:t>
            </a:r>
            <a:r>
              <a:rPr lang="en-US" dirty="0" err="1"/>
              <a:t>diversi</a:t>
            </a:r>
            <a:r>
              <a:rPr lang="en-US" dirty="0"/>
              <a:t> </a:t>
            </a:r>
            <a:r>
              <a:rPr lang="en-US" dirty="0" err="1"/>
              <a:t>meccanismi</a:t>
            </a:r>
            <a:r>
              <a:rPr lang="en-US" dirty="0"/>
              <a:t> </a:t>
            </a:r>
            <a:r>
              <a:rPr lang="en-US" dirty="0" err="1"/>
              <a:t>fisiopatogenetici</a:t>
            </a:r>
            <a:r>
              <a:rPr lang="en-US" dirty="0"/>
              <a:t> </a:t>
            </a:r>
            <a:r>
              <a:rPr lang="en-US" dirty="0" err="1"/>
              <a:t>che</a:t>
            </a:r>
            <a:r>
              <a:rPr lang="en-US" dirty="0"/>
              <a:t> </a:t>
            </a:r>
            <a:r>
              <a:rPr lang="en-US" dirty="0" err="1"/>
              <a:t>spesso</a:t>
            </a:r>
            <a:r>
              <a:rPr lang="en-US" dirty="0"/>
              <a:t> </a:t>
            </a:r>
            <a:r>
              <a:rPr lang="en-US" dirty="0" err="1"/>
              <a:t>agiscono</a:t>
            </a:r>
            <a:r>
              <a:rPr lang="en-US" dirty="0"/>
              <a:t> in </a:t>
            </a:r>
            <a:r>
              <a:rPr lang="en-US" dirty="0" err="1"/>
              <a:t>associazione</a:t>
            </a:r>
            <a:r>
              <a:rPr lang="en-US" dirty="0"/>
              <a:t> (</a:t>
            </a:r>
            <a:r>
              <a:rPr lang="en-US" dirty="0" err="1"/>
              <a:t>meccanismi</a:t>
            </a:r>
            <a:r>
              <a:rPr lang="en-US" dirty="0"/>
              <a:t> </a:t>
            </a:r>
            <a:r>
              <a:rPr lang="en-US" dirty="0" err="1"/>
              <a:t>fisici</a:t>
            </a:r>
            <a:r>
              <a:rPr lang="en-US" dirty="0"/>
              <a:t>, </a:t>
            </a:r>
            <a:r>
              <a:rPr lang="en-US" dirty="0" err="1"/>
              <a:t>meccanismi</a:t>
            </a:r>
            <a:r>
              <a:rPr lang="en-US" dirty="0"/>
              <a:t> </a:t>
            </a:r>
            <a:r>
              <a:rPr lang="en-US" dirty="0" err="1"/>
              <a:t>tossici</a:t>
            </a:r>
            <a:r>
              <a:rPr lang="en-US" dirty="0"/>
              <a:t> e </a:t>
            </a:r>
            <a:r>
              <a:rPr lang="en-US" dirty="0" err="1"/>
              <a:t>meccanismi</a:t>
            </a:r>
            <a:r>
              <a:rPr lang="en-US" dirty="0"/>
              <a:t> </a:t>
            </a:r>
            <a:r>
              <a:rPr lang="en-US" dirty="0" err="1"/>
              <a:t>allergici</a:t>
            </a:r>
            <a:r>
              <a:rPr lang="en-US" dirty="0"/>
              <a:t>).</a:t>
            </a:r>
            <a:endParaRPr lang="it-IT" dirty="0"/>
          </a:p>
          <a:p>
            <a:r>
              <a:rPr lang="en-US" dirty="0"/>
              <a:t>È bene </a:t>
            </a:r>
            <a:r>
              <a:rPr lang="en-US" dirty="0" err="1"/>
              <a:t>chiarire</a:t>
            </a:r>
            <a:r>
              <a:rPr lang="en-US" dirty="0"/>
              <a:t> </a:t>
            </a:r>
            <a:r>
              <a:rPr lang="en-US" dirty="0" err="1"/>
              <a:t>che</a:t>
            </a:r>
            <a:r>
              <a:rPr lang="en-US" dirty="0"/>
              <a:t> </a:t>
            </a:r>
            <a:r>
              <a:rPr lang="en-US" dirty="0" err="1"/>
              <a:t>mentre</a:t>
            </a:r>
            <a:r>
              <a:rPr lang="en-US" dirty="0"/>
              <a:t> il legno non è di per </a:t>
            </a:r>
            <a:r>
              <a:rPr lang="en-US" dirty="0" err="1"/>
              <a:t>sé</a:t>
            </a:r>
            <a:r>
              <a:rPr lang="en-US" dirty="0"/>
              <a:t> </a:t>
            </a:r>
            <a:r>
              <a:rPr lang="en-US" dirty="0" err="1"/>
              <a:t>cancerogeno</a:t>
            </a:r>
            <a:r>
              <a:rPr lang="en-US" dirty="0"/>
              <a:t>, la </a:t>
            </a:r>
            <a:r>
              <a:rPr lang="en-US" dirty="0" err="1"/>
              <a:t>polvere</a:t>
            </a:r>
            <a:r>
              <a:rPr lang="en-US" dirty="0"/>
              <a:t> di legno </a:t>
            </a:r>
            <a:r>
              <a:rPr lang="en-US" dirty="0" err="1"/>
              <a:t>può</a:t>
            </a:r>
            <a:r>
              <a:rPr lang="en-US" dirty="0"/>
              <a:t> </a:t>
            </a:r>
            <a:r>
              <a:rPr lang="en-US" dirty="0" err="1"/>
              <a:t>essere</a:t>
            </a:r>
            <a:r>
              <a:rPr lang="en-US" dirty="0"/>
              <a:t> </a:t>
            </a:r>
            <a:r>
              <a:rPr lang="en-US" dirty="0" err="1"/>
              <a:t>cancerogena</a:t>
            </a:r>
            <a:r>
              <a:rPr lang="en-US" dirty="0"/>
              <a:t>. Solo le </a:t>
            </a:r>
            <a:r>
              <a:rPr lang="en-US" dirty="0" err="1"/>
              <a:t>lavorazioni</a:t>
            </a:r>
            <a:r>
              <a:rPr lang="en-US" dirty="0"/>
              <a:t> </a:t>
            </a:r>
            <a:r>
              <a:rPr lang="en-US" dirty="0" err="1"/>
              <a:t>che</a:t>
            </a:r>
            <a:r>
              <a:rPr lang="en-US" dirty="0"/>
              <a:t> </a:t>
            </a:r>
            <a:r>
              <a:rPr lang="en-US" dirty="0" err="1"/>
              <a:t>comportano</a:t>
            </a:r>
            <a:r>
              <a:rPr lang="en-US" dirty="0"/>
              <a:t> </a:t>
            </a:r>
            <a:r>
              <a:rPr lang="en-US" dirty="0" err="1"/>
              <a:t>l’esposizione</a:t>
            </a:r>
            <a:r>
              <a:rPr lang="en-US" dirty="0"/>
              <a:t> a </a:t>
            </a:r>
            <a:r>
              <a:rPr lang="en-US" dirty="0" err="1"/>
              <a:t>tali</a:t>
            </a:r>
            <a:r>
              <a:rPr lang="en-US" dirty="0"/>
              <a:t> </a:t>
            </a:r>
            <a:r>
              <a:rPr lang="en-US" dirty="0" err="1"/>
              <a:t>polveri</a:t>
            </a:r>
            <a:r>
              <a:rPr lang="en-US" dirty="0"/>
              <a:t> </a:t>
            </a:r>
            <a:r>
              <a:rPr lang="en-US" dirty="0" err="1"/>
              <a:t>sono</a:t>
            </a:r>
            <a:r>
              <a:rPr lang="en-US" dirty="0"/>
              <a:t> a </a:t>
            </a:r>
            <a:r>
              <a:rPr lang="en-US" dirty="0" err="1"/>
              <a:t>rischio</a:t>
            </a:r>
            <a:r>
              <a:rPr lang="en-US" dirty="0"/>
              <a:t> di </a:t>
            </a:r>
            <a:r>
              <a:rPr lang="en-US" dirty="0" err="1"/>
              <a:t>poter</a:t>
            </a:r>
            <a:r>
              <a:rPr lang="en-US" dirty="0"/>
              <a:t> far </a:t>
            </a:r>
            <a:r>
              <a:rPr lang="en-US" dirty="0" err="1"/>
              <a:t>insorgere</a:t>
            </a:r>
            <a:r>
              <a:rPr lang="en-US" dirty="0"/>
              <a:t> un </a:t>
            </a:r>
            <a:r>
              <a:rPr lang="en-US" dirty="0" err="1"/>
              <a:t>eventuale</a:t>
            </a:r>
            <a:r>
              <a:rPr lang="en-US" dirty="0"/>
              <a:t> </a:t>
            </a:r>
            <a:r>
              <a:rPr lang="en-US" dirty="0" err="1"/>
              <a:t>cancro</a:t>
            </a:r>
            <a:r>
              <a:rPr lang="en-US" dirty="0"/>
              <a:t>.</a:t>
            </a:r>
            <a:endParaRPr lang="it-IT" dirty="0"/>
          </a:p>
        </p:txBody>
      </p:sp>
    </p:spTree>
    <p:extLst>
      <p:ext uri="{BB962C8B-B14F-4D97-AF65-F5344CB8AC3E}">
        <p14:creationId xmlns:p14="http://schemas.microsoft.com/office/powerpoint/2010/main" val="78583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14DDC669-0609-FBEE-38C5-58BF84377877}"/>
              </a:ext>
            </a:extLst>
          </p:cNvPr>
          <p:cNvSpPr txBox="1"/>
          <p:nvPr/>
        </p:nvSpPr>
        <p:spPr>
          <a:xfrm>
            <a:off x="1018836" y="1496665"/>
            <a:ext cx="7131855" cy="2463495"/>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I  </a:t>
            </a:r>
            <a:r>
              <a:rPr lang="en-US" dirty="0" err="1"/>
              <a:t>meccanismi</a:t>
            </a:r>
            <a:r>
              <a:rPr lang="en-US" dirty="0"/>
              <a:t>  di  </a:t>
            </a:r>
            <a:r>
              <a:rPr lang="en-US" dirty="0" err="1"/>
              <a:t>cancerogenesi</a:t>
            </a:r>
            <a:r>
              <a:rPr lang="en-US" dirty="0"/>
              <a:t>  </a:t>
            </a:r>
            <a:r>
              <a:rPr lang="en-US" dirty="0" err="1"/>
              <a:t>sono</a:t>
            </a:r>
            <a:r>
              <a:rPr lang="en-US" dirty="0"/>
              <a:t>  poco  </a:t>
            </a:r>
            <a:r>
              <a:rPr lang="en-US" dirty="0" err="1"/>
              <a:t>chiari</a:t>
            </a:r>
            <a:r>
              <a:rPr lang="en-US" dirty="0"/>
              <a:t>,  </a:t>
            </a:r>
            <a:r>
              <a:rPr lang="en-US" dirty="0" err="1"/>
              <a:t>alcuni</a:t>
            </a:r>
            <a:endParaRPr lang="en-US" dirty="0"/>
          </a:p>
          <a:p>
            <a:endParaRPr lang="en-US" dirty="0"/>
          </a:p>
          <a:p>
            <a:r>
              <a:rPr lang="en-US" dirty="0"/>
              <a:t> </a:t>
            </a:r>
            <a:r>
              <a:rPr lang="en-US" dirty="0" err="1"/>
              <a:t>ipotizzano</a:t>
            </a:r>
            <a:r>
              <a:rPr lang="en-US" dirty="0"/>
              <a:t>  </a:t>
            </a:r>
            <a:r>
              <a:rPr lang="en-US" dirty="0" err="1"/>
              <a:t>che</a:t>
            </a:r>
            <a:r>
              <a:rPr lang="en-US" dirty="0"/>
              <a:t>  </a:t>
            </a:r>
            <a:r>
              <a:rPr lang="en-US" dirty="0" err="1"/>
              <a:t>i</a:t>
            </a:r>
            <a:r>
              <a:rPr lang="en-US" dirty="0"/>
              <a:t>  </a:t>
            </a:r>
            <a:r>
              <a:rPr lang="en-US" dirty="0" err="1"/>
              <a:t>responsabili</a:t>
            </a:r>
            <a:endParaRPr lang="it-IT" dirty="0"/>
          </a:p>
          <a:p>
            <a:r>
              <a:rPr lang="en-US" dirty="0" err="1"/>
              <a:t>dell’azione</a:t>
            </a:r>
            <a:r>
              <a:rPr lang="en-US" dirty="0"/>
              <a:t> </a:t>
            </a:r>
            <a:r>
              <a:rPr lang="en-US" dirty="0" err="1"/>
              <a:t>cancerogena</a:t>
            </a:r>
            <a:r>
              <a:rPr lang="en-US" dirty="0"/>
              <a:t> </a:t>
            </a:r>
            <a:r>
              <a:rPr lang="en-US" dirty="0" err="1"/>
              <a:t>siano</a:t>
            </a:r>
            <a:r>
              <a:rPr lang="en-US" dirty="0"/>
              <a:t> le </a:t>
            </a:r>
            <a:r>
              <a:rPr lang="en-US" dirty="0" err="1"/>
              <a:t>sostanze</a:t>
            </a:r>
            <a:r>
              <a:rPr lang="en-US" dirty="0"/>
              <a:t> </a:t>
            </a:r>
            <a:r>
              <a:rPr lang="en-US" dirty="0" err="1"/>
              <a:t>originariamente</a:t>
            </a:r>
            <a:r>
              <a:rPr lang="en-US" dirty="0"/>
              <a:t> </a:t>
            </a:r>
            <a:r>
              <a:rPr lang="en-US" dirty="0" err="1"/>
              <a:t>presenti</a:t>
            </a:r>
            <a:r>
              <a:rPr lang="en-US" dirty="0"/>
              <a:t> </a:t>
            </a:r>
            <a:r>
              <a:rPr lang="en-US" dirty="0" err="1"/>
              <a:t>nelle</a:t>
            </a:r>
            <a:r>
              <a:rPr lang="en-US" dirty="0"/>
              <a:t> </a:t>
            </a:r>
            <a:r>
              <a:rPr lang="en-US" dirty="0" err="1"/>
              <a:t>polveri</a:t>
            </a:r>
            <a:r>
              <a:rPr lang="en-US" dirty="0"/>
              <a:t> di legno </a:t>
            </a:r>
            <a:r>
              <a:rPr lang="en-US" dirty="0" err="1"/>
              <a:t>che</a:t>
            </a:r>
            <a:r>
              <a:rPr lang="en-US" dirty="0"/>
              <a:t> </a:t>
            </a:r>
            <a:r>
              <a:rPr lang="en-US" dirty="0" err="1"/>
              <a:t>dovrebbero</a:t>
            </a:r>
            <a:r>
              <a:rPr lang="en-US" dirty="0"/>
              <a:t> </a:t>
            </a:r>
            <a:r>
              <a:rPr lang="en-US" dirty="0" err="1"/>
              <a:t>agire</a:t>
            </a:r>
            <a:r>
              <a:rPr lang="en-US" dirty="0"/>
              <a:t> </a:t>
            </a:r>
            <a:r>
              <a:rPr lang="en-US" dirty="0" err="1"/>
              <a:t>direttamente</a:t>
            </a:r>
            <a:r>
              <a:rPr lang="en-US" dirty="0"/>
              <a:t> sui </a:t>
            </a:r>
            <a:r>
              <a:rPr lang="en-US" dirty="0" err="1"/>
              <a:t>bersagli</a:t>
            </a:r>
            <a:r>
              <a:rPr lang="en-US" dirty="0"/>
              <a:t> </a:t>
            </a:r>
            <a:r>
              <a:rPr lang="en-US" dirty="0" err="1"/>
              <a:t>biologici</a:t>
            </a:r>
            <a:r>
              <a:rPr lang="en-US" dirty="0"/>
              <a:t>, </a:t>
            </a:r>
            <a:r>
              <a:rPr lang="en-US" dirty="0" err="1"/>
              <a:t>altri</a:t>
            </a:r>
            <a:r>
              <a:rPr lang="en-US" dirty="0"/>
              <a:t> </a:t>
            </a:r>
            <a:r>
              <a:rPr lang="en-US" dirty="0" err="1"/>
              <a:t>danno</a:t>
            </a:r>
            <a:r>
              <a:rPr lang="en-US" dirty="0"/>
              <a:t> </a:t>
            </a:r>
            <a:r>
              <a:rPr lang="en-US" dirty="0" err="1"/>
              <a:t>maggiore</a:t>
            </a:r>
            <a:r>
              <a:rPr lang="en-US" dirty="0"/>
              <a:t> </a:t>
            </a:r>
            <a:r>
              <a:rPr lang="en-US" dirty="0" err="1"/>
              <a:t>importanza</a:t>
            </a:r>
            <a:r>
              <a:rPr lang="en-US" dirty="0"/>
              <a:t> </a:t>
            </a:r>
            <a:r>
              <a:rPr lang="en-US" dirty="0" err="1"/>
              <a:t>alla</a:t>
            </a:r>
            <a:r>
              <a:rPr lang="en-US" dirty="0"/>
              <a:t> </a:t>
            </a:r>
            <a:r>
              <a:rPr lang="en-US" dirty="0" err="1"/>
              <a:t>coesposizione</a:t>
            </a:r>
            <a:r>
              <a:rPr lang="en-US" dirty="0"/>
              <a:t> </a:t>
            </a:r>
            <a:r>
              <a:rPr lang="en-US" dirty="0" err="1"/>
              <a:t>ipotizzando</a:t>
            </a:r>
            <a:r>
              <a:rPr lang="en-US" dirty="0"/>
              <a:t> </a:t>
            </a:r>
            <a:r>
              <a:rPr lang="en-US" dirty="0" err="1"/>
              <a:t>che</a:t>
            </a:r>
            <a:r>
              <a:rPr lang="en-US" dirty="0"/>
              <a:t> le </a:t>
            </a:r>
            <a:r>
              <a:rPr lang="en-US" dirty="0" err="1"/>
              <a:t>polveri</a:t>
            </a:r>
            <a:r>
              <a:rPr lang="en-US" dirty="0"/>
              <a:t> di legno </a:t>
            </a:r>
            <a:r>
              <a:rPr lang="en-US" dirty="0" err="1"/>
              <a:t>fungano</a:t>
            </a:r>
            <a:r>
              <a:rPr lang="en-US" dirty="0"/>
              <a:t> da </a:t>
            </a:r>
            <a:r>
              <a:rPr lang="en-US" dirty="0" err="1"/>
              <a:t>veicolo</a:t>
            </a:r>
            <a:r>
              <a:rPr lang="en-US" dirty="0"/>
              <a:t> </a:t>
            </a:r>
            <a:r>
              <a:rPr lang="en-US" dirty="0" err="1"/>
              <a:t>trasportatore</a:t>
            </a:r>
            <a:r>
              <a:rPr lang="en-US" dirty="0"/>
              <a:t> di </a:t>
            </a:r>
            <a:r>
              <a:rPr lang="en-US" dirty="0" err="1"/>
              <a:t>altre</a:t>
            </a:r>
            <a:r>
              <a:rPr lang="en-US" dirty="0"/>
              <a:t> </a:t>
            </a:r>
            <a:r>
              <a:rPr lang="en-US" dirty="0" err="1"/>
              <a:t>sostanze</a:t>
            </a:r>
            <a:r>
              <a:rPr lang="en-US" dirty="0"/>
              <a:t> </a:t>
            </a:r>
            <a:r>
              <a:rPr lang="en-US" dirty="0" err="1"/>
              <a:t>quali</a:t>
            </a:r>
            <a:r>
              <a:rPr lang="en-US" dirty="0"/>
              <a:t> ad </a:t>
            </a:r>
            <a:r>
              <a:rPr lang="en-US" dirty="0" err="1"/>
              <a:t>esempio</a:t>
            </a:r>
            <a:r>
              <a:rPr lang="en-US" dirty="0"/>
              <a:t> la </a:t>
            </a:r>
            <a:r>
              <a:rPr lang="en-US" dirty="0" err="1"/>
              <a:t>formaldeide</a:t>
            </a:r>
            <a:r>
              <a:rPr lang="en-US" dirty="0"/>
              <a:t> </a:t>
            </a:r>
            <a:r>
              <a:rPr lang="en-US" dirty="0" err="1"/>
              <a:t>usata</a:t>
            </a:r>
            <a:r>
              <a:rPr lang="en-US" dirty="0"/>
              <a:t> </a:t>
            </a:r>
            <a:r>
              <a:rPr lang="en-US" dirty="0" err="1"/>
              <a:t>nella</a:t>
            </a:r>
            <a:r>
              <a:rPr lang="en-US" dirty="0"/>
              <a:t> </a:t>
            </a:r>
            <a:r>
              <a:rPr lang="en-US" dirty="0" err="1"/>
              <a:t>produzione</a:t>
            </a:r>
            <a:r>
              <a:rPr lang="en-US" dirty="0"/>
              <a:t> di </a:t>
            </a:r>
            <a:r>
              <a:rPr lang="en-US" dirty="0" err="1"/>
              <a:t>truciolati</a:t>
            </a:r>
            <a:r>
              <a:rPr lang="en-US" dirty="0"/>
              <a:t> e </a:t>
            </a:r>
            <a:r>
              <a:rPr lang="en-US" dirty="0" err="1"/>
              <a:t>compensati</a:t>
            </a:r>
            <a:r>
              <a:rPr lang="en-US" dirty="0"/>
              <a:t>.</a:t>
            </a:r>
            <a:endParaRPr lang="it-IT" dirty="0"/>
          </a:p>
        </p:txBody>
      </p:sp>
    </p:spTree>
    <p:extLst>
      <p:ext uri="{BB962C8B-B14F-4D97-AF65-F5344CB8AC3E}">
        <p14:creationId xmlns:p14="http://schemas.microsoft.com/office/powerpoint/2010/main" val="72855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4" name="CasellaDiTesto 3">
            <a:extLst>
              <a:ext uri="{FF2B5EF4-FFF2-40B4-BE49-F238E27FC236}">
                <a16:creationId xmlns:a16="http://schemas.microsoft.com/office/drawing/2014/main" id="{006EAF41-E746-AFA3-D309-43F2109A480D}"/>
              </a:ext>
            </a:extLst>
          </p:cNvPr>
          <p:cNvSpPr txBox="1"/>
          <p:nvPr/>
        </p:nvSpPr>
        <p:spPr>
          <a:xfrm>
            <a:off x="623138" y="1339626"/>
            <a:ext cx="7759636" cy="3722173"/>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Il </a:t>
            </a:r>
            <a:r>
              <a:rPr lang="en-US" dirty="0" err="1"/>
              <a:t>ruolo</a:t>
            </a:r>
            <a:r>
              <a:rPr lang="en-US" dirty="0"/>
              <a:t> </a:t>
            </a:r>
            <a:r>
              <a:rPr lang="en-US" dirty="0" err="1"/>
              <a:t>causale</a:t>
            </a:r>
            <a:r>
              <a:rPr lang="en-US" dirty="0"/>
              <a:t> </a:t>
            </a:r>
            <a:r>
              <a:rPr lang="en-US" dirty="0" err="1"/>
              <a:t>dell’esposizione</a:t>
            </a:r>
            <a:r>
              <a:rPr lang="en-US" dirty="0"/>
              <a:t>  a </a:t>
            </a:r>
            <a:r>
              <a:rPr lang="en-US" dirty="0" err="1"/>
              <a:t>polveri</a:t>
            </a:r>
            <a:r>
              <a:rPr lang="en-US" dirty="0"/>
              <a:t> di legno </a:t>
            </a:r>
            <a:r>
              <a:rPr lang="en-US" dirty="0" err="1"/>
              <a:t>nella</a:t>
            </a:r>
            <a:r>
              <a:rPr lang="en-US" dirty="0"/>
              <a:t> </a:t>
            </a:r>
            <a:r>
              <a:rPr lang="en-US" dirty="0" err="1"/>
              <a:t>genesi</a:t>
            </a:r>
            <a:r>
              <a:rPr lang="en-US" dirty="0"/>
              <a:t> del </a:t>
            </a:r>
            <a:r>
              <a:rPr lang="en-US" dirty="0" err="1"/>
              <a:t>tumore</a:t>
            </a:r>
            <a:r>
              <a:rPr lang="en-US" dirty="0"/>
              <a:t> </a:t>
            </a:r>
            <a:r>
              <a:rPr lang="en-US" dirty="0" err="1"/>
              <a:t>nasosinusale</a:t>
            </a:r>
            <a:endParaRPr lang="it-IT" dirty="0"/>
          </a:p>
          <a:p>
            <a:r>
              <a:rPr lang="en-US" dirty="0"/>
              <a:t>(adenocarcinoma in </a:t>
            </a:r>
            <a:r>
              <a:rPr lang="en-US" dirty="0" err="1"/>
              <a:t>particolare</a:t>
            </a:r>
            <a:r>
              <a:rPr lang="en-US" dirty="0"/>
              <a:t>) è </a:t>
            </a:r>
            <a:r>
              <a:rPr lang="en-US" dirty="0" err="1"/>
              <a:t>stato</a:t>
            </a:r>
            <a:r>
              <a:rPr lang="en-US" dirty="0"/>
              <a:t> </a:t>
            </a:r>
            <a:r>
              <a:rPr lang="en-US" dirty="0" err="1"/>
              <a:t>dimostrato</a:t>
            </a:r>
            <a:r>
              <a:rPr lang="en-US" dirty="0"/>
              <a:t> </a:t>
            </a:r>
            <a:r>
              <a:rPr lang="en-US" dirty="0" err="1"/>
              <a:t>chiaramente</a:t>
            </a:r>
            <a:r>
              <a:rPr lang="en-US" dirty="0"/>
              <a:t> in </a:t>
            </a:r>
            <a:r>
              <a:rPr lang="en-US" dirty="0" err="1"/>
              <a:t>numerosi</a:t>
            </a:r>
            <a:r>
              <a:rPr lang="en-US" dirty="0"/>
              <a:t> </a:t>
            </a:r>
            <a:r>
              <a:rPr lang="en-US" dirty="0" err="1"/>
              <a:t>studi</a:t>
            </a:r>
            <a:r>
              <a:rPr lang="en-US" dirty="0"/>
              <a:t> </a:t>
            </a:r>
            <a:r>
              <a:rPr lang="en-US" dirty="0" err="1"/>
              <a:t>epidemiologici</a:t>
            </a:r>
            <a:r>
              <a:rPr lang="en-US" dirty="0"/>
              <a:t>, </a:t>
            </a:r>
            <a:r>
              <a:rPr lang="en-US" dirty="0" err="1"/>
              <a:t>sia</a:t>
            </a:r>
            <a:r>
              <a:rPr lang="en-US" dirty="0"/>
              <a:t> come </a:t>
            </a:r>
            <a:r>
              <a:rPr lang="en-US" dirty="0" err="1"/>
              <a:t>associazione</a:t>
            </a:r>
            <a:r>
              <a:rPr lang="en-US" dirty="0"/>
              <a:t>, </a:t>
            </a:r>
            <a:r>
              <a:rPr lang="en-US" dirty="0" err="1"/>
              <a:t>sia</a:t>
            </a:r>
            <a:r>
              <a:rPr lang="en-US" dirty="0"/>
              <a:t> </a:t>
            </a:r>
            <a:r>
              <a:rPr lang="en-US" dirty="0" err="1"/>
              <a:t>nei</a:t>
            </a:r>
            <a:r>
              <a:rPr lang="en-US" dirty="0"/>
              <a:t> </a:t>
            </a:r>
            <a:r>
              <a:rPr lang="en-US" dirty="0" err="1"/>
              <a:t>risultati</a:t>
            </a:r>
            <a:r>
              <a:rPr lang="en-US" dirty="0"/>
              <a:t> di </a:t>
            </a:r>
            <a:r>
              <a:rPr lang="en-US" dirty="0" err="1"/>
              <a:t>studi</a:t>
            </a:r>
            <a:r>
              <a:rPr lang="en-US" dirty="0"/>
              <a:t> </a:t>
            </a:r>
            <a:r>
              <a:rPr lang="en-US" dirty="0" err="1"/>
              <a:t>caso</a:t>
            </a:r>
            <a:r>
              <a:rPr lang="en-US" dirty="0"/>
              <a:t> - </a:t>
            </a:r>
            <a:r>
              <a:rPr lang="en-US" dirty="0" err="1"/>
              <a:t>controllo</a:t>
            </a:r>
            <a:r>
              <a:rPr lang="en-US" dirty="0"/>
              <a:t>.</a:t>
            </a:r>
            <a:endParaRPr lang="it-IT" dirty="0"/>
          </a:p>
          <a:p>
            <a:r>
              <a:rPr lang="en-US" dirty="0"/>
              <a:t>Per </a:t>
            </a:r>
            <a:r>
              <a:rPr lang="en-US" dirty="0" err="1"/>
              <a:t>quanto</a:t>
            </a:r>
            <a:r>
              <a:rPr lang="en-US" dirty="0"/>
              <a:t> </a:t>
            </a:r>
            <a:r>
              <a:rPr lang="en-US" dirty="0" err="1"/>
              <a:t>riguarda</a:t>
            </a:r>
            <a:r>
              <a:rPr lang="en-US" dirty="0"/>
              <a:t> il </a:t>
            </a:r>
            <a:r>
              <a:rPr lang="en-US" dirty="0" err="1"/>
              <a:t>possibile</a:t>
            </a:r>
            <a:r>
              <a:rPr lang="en-US" dirty="0"/>
              <a:t> </a:t>
            </a:r>
            <a:r>
              <a:rPr lang="en-US" dirty="0" err="1"/>
              <a:t>ruolo</a:t>
            </a:r>
            <a:r>
              <a:rPr lang="en-US" dirty="0"/>
              <a:t> </a:t>
            </a:r>
            <a:r>
              <a:rPr lang="en-US" dirty="0" err="1"/>
              <a:t>delle</a:t>
            </a:r>
            <a:r>
              <a:rPr lang="en-US" dirty="0"/>
              <a:t> </a:t>
            </a:r>
            <a:r>
              <a:rPr lang="en-US" dirty="0" err="1"/>
              <a:t>polveri</a:t>
            </a:r>
            <a:r>
              <a:rPr lang="en-US" dirty="0"/>
              <a:t> di legno </a:t>
            </a:r>
            <a:r>
              <a:rPr lang="en-US" dirty="0" err="1"/>
              <a:t>nell’insorgenza</a:t>
            </a:r>
            <a:r>
              <a:rPr lang="en-US" dirty="0"/>
              <a:t> di </a:t>
            </a:r>
            <a:r>
              <a:rPr lang="en-US" dirty="0" err="1"/>
              <a:t>tumori</a:t>
            </a:r>
            <a:r>
              <a:rPr lang="en-US" dirty="0"/>
              <a:t> </a:t>
            </a:r>
            <a:r>
              <a:rPr lang="en-US" dirty="0" err="1"/>
              <a:t>diversi</a:t>
            </a:r>
            <a:r>
              <a:rPr lang="en-US" dirty="0"/>
              <a:t> da </a:t>
            </a:r>
            <a:r>
              <a:rPr lang="en-US" dirty="0" err="1"/>
              <a:t>quelli</a:t>
            </a:r>
            <a:r>
              <a:rPr lang="en-US" dirty="0"/>
              <a:t> </a:t>
            </a:r>
            <a:r>
              <a:rPr lang="en-US" dirty="0" err="1"/>
              <a:t>nasosinusali</a:t>
            </a:r>
            <a:r>
              <a:rPr lang="en-US" dirty="0"/>
              <a:t>, </a:t>
            </a:r>
            <a:r>
              <a:rPr lang="en-US" dirty="0" err="1"/>
              <a:t>anche</a:t>
            </a:r>
            <a:r>
              <a:rPr lang="en-US" dirty="0"/>
              <a:t> </a:t>
            </a:r>
            <a:r>
              <a:rPr lang="en-US" dirty="0" err="1"/>
              <a:t>gli</a:t>
            </a:r>
            <a:r>
              <a:rPr lang="en-US" dirty="0"/>
              <a:t> </a:t>
            </a:r>
            <a:r>
              <a:rPr lang="en-US" dirty="0" err="1"/>
              <a:t>studi</a:t>
            </a:r>
            <a:r>
              <a:rPr lang="en-US" dirty="0"/>
              <a:t> </a:t>
            </a:r>
            <a:r>
              <a:rPr lang="en-US" dirty="0" err="1"/>
              <a:t>più</a:t>
            </a:r>
            <a:r>
              <a:rPr lang="en-US" dirty="0"/>
              <a:t> </a:t>
            </a:r>
            <a:r>
              <a:rPr lang="en-US" dirty="0" err="1"/>
              <a:t>recenti</a:t>
            </a:r>
            <a:r>
              <a:rPr lang="en-US" dirty="0"/>
              <a:t> </a:t>
            </a:r>
            <a:r>
              <a:rPr lang="en-US" dirty="0" err="1"/>
              <a:t>hanno</a:t>
            </a:r>
            <a:r>
              <a:rPr lang="en-US" dirty="0"/>
              <a:t> </a:t>
            </a:r>
            <a:r>
              <a:rPr lang="en-US" dirty="0" err="1"/>
              <a:t>confermato</a:t>
            </a:r>
            <a:r>
              <a:rPr lang="en-US" dirty="0"/>
              <a:t> </a:t>
            </a:r>
            <a:r>
              <a:rPr lang="en-US" dirty="0" err="1"/>
              <a:t>che</a:t>
            </a:r>
            <a:r>
              <a:rPr lang="en-US" dirty="0"/>
              <a:t> non vi è </a:t>
            </a:r>
            <a:r>
              <a:rPr lang="en-US" dirty="0" err="1"/>
              <a:t>sufficiente</a:t>
            </a:r>
            <a:r>
              <a:rPr lang="en-US" dirty="0"/>
              <a:t> </a:t>
            </a:r>
            <a:r>
              <a:rPr lang="en-US" dirty="0" err="1"/>
              <a:t>evidenza</a:t>
            </a:r>
            <a:r>
              <a:rPr lang="en-US" dirty="0"/>
              <a:t> di </a:t>
            </a:r>
            <a:r>
              <a:rPr lang="en-US" dirty="0" err="1"/>
              <a:t>una</a:t>
            </a:r>
            <a:r>
              <a:rPr lang="en-US" dirty="0"/>
              <a:t> </a:t>
            </a:r>
            <a:r>
              <a:rPr lang="en-US" dirty="0" err="1"/>
              <a:t>relazione</a:t>
            </a:r>
            <a:r>
              <a:rPr lang="en-US" dirty="0"/>
              <a:t> </a:t>
            </a:r>
            <a:r>
              <a:rPr lang="en-US" dirty="0" err="1"/>
              <a:t>causale</a:t>
            </a:r>
            <a:r>
              <a:rPr lang="en-US" dirty="0"/>
              <a:t> </a:t>
            </a:r>
            <a:r>
              <a:rPr lang="en-US" dirty="0" err="1"/>
              <a:t>tra</a:t>
            </a:r>
            <a:r>
              <a:rPr lang="en-US" dirty="0"/>
              <a:t> </a:t>
            </a:r>
            <a:r>
              <a:rPr lang="en-US" dirty="0" err="1"/>
              <a:t>esposizione</a:t>
            </a:r>
            <a:r>
              <a:rPr lang="en-US" dirty="0"/>
              <a:t> a </a:t>
            </a:r>
            <a:r>
              <a:rPr lang="en-US" dirty="0" err="1"/>
              <a:t>polveri</a:t>
            </a:r>
            <a:r>
              <a:rPr lang="en-US" dirty="0"/>
              <a:t> di legno e </a:t>
            </a:r>
            <a:r>
              <a:rPr lang="en-US" dirty="0" err="1"/>
              <a:t>genesi</a:t>
            </a:r>
            <a:r>
              <a:rPr lang="en-US" dirty="0"/>
              <a:t> di </a:t>
            </a:r>
            <a:r>
              <a:rPr lang="en-US" dirty="0" err="1"/>
              <a:t>altri</a:t>
            </a:r>
            <a:r>
              <a:rPr lang="en-US" dirty="0"/>
              <a:t> tipi di </a:t>
            </a:r>
            <a:r>
              <a:rPr lang="en-US" dirty="0" err="1"/>
              <a:t>tumori</a:t>
            </a:r>
            <a:r>
              <a:rPr lang="en-US" dirty="0"/>
              <a:t>. Il </a:t>
            </a:r>
            <a:r>
              <a:rPr lang="en-US" dirty="0" err="1"/>
              <a:t>potenziale</a:t>
            </a:r>
            <a:r>
              <a:rPr lang="en-US" dirty="0"/>
              <a:t> </a:t>
            </a:r>
            <a:r>
              <a:rPr lang="en-US" dirty="0" err="1"/>
              <a:t>allergogeno</a:t>
            </a:r>
            <a:r>
              <a:rPr lang="en-US" dirty="0"/>
              <a:t> di </a:t>
            </a:r>
            <a:r>
              <a:rPr lang="en-US" dirty="0" err="1"/>
              <a:t>alcuni</a:t>
            </a:r>
            <a:r>
              <a:rPr lang="en-US" dirty="0"/>
              <a:t> </a:t>
            </a:r>
            <a:r>
              <a:rPr lang="en-US" dirty="0" err="1"/>
              <a:t>legni</a:t>
            </a:r>
            <a:r>
              <a:rPr lang="en-US" dirty="0"/>
              <a:t>, </a:t>
            </a:r>
            <a:r>
              <a:rPr lang="en-US" dirty="0" err="1"/>
              <a:t>comunque</a:t>
            </a:r>
            <a:r>
              <a:rPr lang="en-US" dirty="0"/>
              <a:t>, è </a:t>
            </a:r>
            <a:r>
              <a:rPr lang="en-US" dirty="0" err="1"/>
              <a:t>stato</a:t>
            </a:r>
            <a:r>
              <a:rPr lang="en-US" dirty="0"/>
              <a:t> </a:t>
            </a:r>
            <a:r>
              <a:rPr lang="en-US" dirty="0" err="1"/>
              <a:t>già</a:t>
            </a:r>
            <a:r>
              <a:rPr lang="en-US" dirty="0"/>
              <a:t> da tempo </a:t>
            </a:r>
            <a:r>
              <a:rPr lang="en-US" dirty="0" err="1"/>
              <a:t>posto</a:t>
            </a:r>
            <a:r>
              <a:rPr lang="en-US" dirty="0"/>
              <a:t> in </a:t>
            </a:r>
            <a:r>
              <a:rPr lang="en-US" dirty="0" err="1"/>
              <a:t>solida</a:t>
            </a:r>
            <a:r>
              <a:rPr lang="en-US" dirty="0"/>
              <a:t> </a:t>
            </a:r>
            <a:r>
              <a:rPr lang="en-US" dirty="0" err="1"/>
              <a:t>relazione</a:t>
            </a:r>
            <a:r>
              <a:rPr lang="en-US" dirty="0"/>
              <a:t> </a:t>
            </a:r>
            <a:r>
              <a:rPr lang="en-US" dirty="0" err="1"/>
              <a:t>alla</a:t>
            </a:r>
            <a:r>
              <a:rPr lang="en-US" dirty="0"/>
              <a:t> </a:t>
            </a:r>
            <a:r>
              <a:rPr lang="en-US" dirty="0" err="1"/>
              <a:t>loro</a:t>
            </a:r>
            <a:r>
              <a:rPr lang="en-US" dirty="0"/>
              <a:t> quota </a:t>
            </a:r>
            <a:r>
              <a:rPr lang="en-US" dirty="0" err="1"/>
              <a:t>proteica</a:t>
            </a:r>
            <a:r>
              <a:rPr lang="en-US" dirty="0"/>
              <a:t> e </a:t>
            </a:r>
            <a:r>
              <a:rPr lang="en-US" dirty="0" err="1"/>
              <a:t>terpenica</a:t>
            </a:r>
            <a:r>
              <a:rPr lang="en-US" dirty="0"/>
              <a:t>; vi </a:t>
            </a:r>
            <a:r>
              <a:rPr lang="en-US" dirty="0" err="1"/>
              <a:t>sono</a:t>
            </a:r>
            <a:r>
              <a:rPr lang="en-US" dirty="0"/>
              <a:t> </a:t>
            </a:r>
            <a:r>
              <a:rPr lang="en-US" dirty="0" err="1"/>
              <a:t>indicazioni</a:t>
            </a:r>
            <a:r>
              <a:rPr lang="en-US" dirty="0"/>
              <a:t> (</a:t>
            </a:r>
            <a:r>
              <a:rPr lang="en-US" dirty="0" err="1"/>
              <a:t>ancora</a:t>
            </a:r>
            <a:r>
              <a:rPr lang="en-US" dirty="0"/>
              <a:t> da </a:t>
            </a:r>
            <a:r>
              <a:rPr lang="en-US" dirty="0" err="1"/>
              <a:t>confermare</a:t>
            </a:r>
            <a:r>
              <a:rPr lang="en-US" dirty="0"/>
              <a:t>)  </a:t>
            </a:r>
            <a:r>
              <a:rPr lang="en-US" dirty="0" err="1"/>
              <a:t>che</a:t>
            </a:r>
            <a:r>
              <a:rPr lang="en-US" dirty="0"/>
              <a:t>  il  </a:t>
            </a:r>
            <a:r>
              <a:rPr lang="en-US" dirty="0" err="1"/>
              <a:t>potenziale</a:t>
            </a:r>
            <a:r>
              <a:rPr lang="en-US" dirty="0"/>
              <a:t>  </a:t>
            </a:r>
            <a:r>
              <a:rPr lang="en-US" dirty="0" err="1"/>
              <a:t>cancerogeno</a:t>
            </a:r>
            <a:r>
              <a:rPr lang="en-US" dirty="0"/>
              <a:t>  </a:t>
            </a:r>
            <a:r>
              <a:rPr lang="en-US" dirty="0" err="1"/>
              <a:t>possa</a:t>
            </a:r>
            <a:r>
              <a:rPr lang="en-US" dirty="0"/>
              <a:t>  </a:t>
            </a:r>
            <a:r>
              <a:rPr lang="en-US" dirty="0" err="1"/>
              <a:t>essere</a:t>
            </a:r>
            <a:r>
              <a:rPr lang="en-US" dirty="0"/>
              <a:t>  </a:t>
            </a:r>
            <a:r>
              <a:rPr lang="en-US" dirty="0" err="1"/>
              <a:t>associato</a:t>
            </a:r>
            <a:r>
              <a:rPr lang="en-US" dirty="0"/>
              <a:t>  </a:t>
            </a:r>
            <a:r>
              <a:rPr lang="en-US" dirty="0" err="1"/>
              <a:t>alla</a:t>
            </a:r>
            <a:r>
              <a:rPr lang="en-US" dirty="0"/>
              <a:t>  </a:t>
            </a:r>
            <a:r>
              <a:rPr lang="en-US" dirty="0" err="1"/>
              <a:t>loro</a:t>
            </a:r>
            <a:r>
              <a:rPr lang="en-US" dirty="0"/>
              <a:t>  quota </a:t>
            </a:r>
            <a:r>
              <a:rPr lang="en-US" dirty="0" err="1"/>
              <a:t>tanninica</a:t>
            </a:r>
            <a:r>
              <a:rPr lang="en-US" dirty="0"/>
              <a:t>.</a:t>
            </a:r>
            <a:endParaRPr lang="it-IT" dirty="0"/>
          </a:p>
        </p:txBody>
      </p:sp>
    </p:spTree>
    <p:extLst>
      <p:ext uri="{BB962C8B-B14F-4D97-AF65-F5344CB8AC3E}">
        <p14:creationId xmlns:p14="http://schemas.microsoft.com/office/powerpoint/2010/main" val="3906908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67B600BF-420F-FB35-222B-1643FCAEAE2D}"/>
              </a:ext>
            </a:extLst>
          </p:cNvPr>
          <p:cNvSpPr txBox="1"/>
          <p:nvPr/>
        </p:nvSpPr>
        <p:spPr>
          <a:xfrm>
            <a:off x="650987" y="1044723"/>
            <a:ext cx="7759635" cy="4595745"/>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È </a:t>
            </a:r>
            <a:r>
              <a:rPr lang="en-US" dirty="0" err="1"/>
              <a:t>importante</a:t>
            </a:r>
            <a:r>
              <a:rPr lang="en-US" dirty="0"/>
              <a:t> </a:t>
            </a:r>
            <a:r>
              <a:rPr lang="en-US" dirty="0" err="1"/>
              <a:t>ricordare</a:t>
            </a:r>
            <a:r>
              <a:rPr lang="en-US" dirty="0"/>
              <a:t> </a:t>
            </a:r>
            <a:r>
              <a:rPr lang="en-US" dirty="0" err="1"/>
              <a:t>che</a:t>
            </a:r>
            <a:r>
              <a:rPr lang="en-US" dirty="0"/>
              <a:t> </a:t>
            </a:r>
            <a:r>
              <a:rPr lang="en-US" dirty="0" err="1"/>
              <a:t>l’esposizione</a:t>
            </a:r>
            <a:r>
              <a:rPr lang="en-US" dirty="0"/>
              <a:t> a </a:t>
            </a:r>
            <a:r>
              <a:rPr lang="en-US" dirty="0" err="1"/>
              <a:t>polveri</a:t>
            </a:r>
            <a:r>
              <a:rPr lang="en-US" dirty="0"/>
              <a:t> di legno non </a:t>
            </a:r>
            <a:r>
              <a:rPr lang="en-US" dirty="0" err="1"/>
              <a:t>provoca</a:t>
            </a:r>
            <a:r>
              <a:rPr lang="en-US" dirty="0"/>
              <a:t> solo neoplasia </a:t>
            </a:r>
            <a:r>
              <a:rPr lang="en-US" dirty="0" err="1"/>
              <a:t>dei</a:t>
            </a:r>
            <a:r>
              <a:rPr lang="en-US" dirty="0"/>
              <a:t> </a:t>
            </a:r>
            <a:r>
              <a:rPr lang="en-US" dirty="0" err="1"/>
              <a:t>seni</a:t>
            </a:r>
            <a:r>
              <a:rPr lang="en-US" dirty="0"/>
              <a:t>  </a:t>
            </a:r>
            <a:r>
              <a:rPr lang="en-US" dirty="0" err="1"/>
              <a:t>paranasali</a:t>
            </a:r>
            <a:r>
              <a:rPr lang="en-US" dirty="0"/>
              <a:t>  ma  è  </a:t>
            </a:r>
            <a:r>
              <a:rPr lang="en-US" dirty="0" err="1"/>
              <a:t>responsabile</a:t>
            </a:r>
            <a:r>
              <a:rPr lang="en-US" dirty="0"/>
              <a:t>  </a:t>
            </a:r>
            <a:r>
              <a:rPr lang="en-US" dirty="0" err="1"/>
              <a:t>anche</a:t>
            </a:r>
            <a:r>
              <a:rPr lang="en-US" dirty="0"/>
              <a:t>  di  </a:t>
            </a:r>
            <a:r>
              <a:rPr lang="en-US" dirty="0" err="1"/>
              <a:t>altre</a:t>
            </a:r>
            <a:r>
              <a:rPr lang="en-US" dirty="0"/>
              <a:t>  </a:t>
            </a:r>
            <a:r>
              <a:rPr lang="en-US" dirty="0" err="1"/>
              <a:t>patologie</a:t>
            </a:r>
            <a:r>
              <a:rPr lang="en-US" dirty="0"/>
              <a:t>  non  </a:t>
            </a:r>
            <a:r>
              <a:rPr lang="en-US" dirty="0" err="1"/>
              <a:t>tumorali</a:t>
            </a:r>
            <a:r>
              <a:rPr lang="en-US" dirty="0"/>
              <a:t>.  </a:t>
            </a:r>
            <a:r>
              <a:rPr lang="en-US" dirty="0" err="1"/>
              <a:t>Altri</a:t>
            </a:r>
            <a:r>
              <a:rPr lang="en-US" dirty="0"/>
              <a:t>  </a:t>
            </a:r>
            <a:r>
              <a:rPr lang="en-US" dirty="0" err="1"/>
              <a:t>effetti</a:t>
            </a:r>
            <a:r>
              <a:rPr lang="en-US" dirty="0"/>
              <a:t> </a:t>
            </a:r>
            <a:r>
              <a:rPr lang="en-US" dirty="0" err="1"/>
              <a:t>patologici</a:t>
            </a:r>
            <a:r>
              <a:rPr lang="en-US" dirty="0"/>
              <a:t>  </a:t>
            </a:r>
            <a:r>
              <a:rPr lang="en-US" dirty="0" err="1"/>
              <a:t>riportati</a:t>
            </a:r>
            <a:r>
              <a:rPr lang="en-US" dirty="0"/>
              <a:t>  in </a:t>
            </a:r>
            <a:r>
              <a:rPr lang="en-US" dirty="0" err="1"/>
              <a:t>letteratura</a:t>
            </a:r>
            <a:r>
              <a:rPr lang="en-US" dirty="0"/>
              <a:t>  </a:t>
            </a:r>
            <a:r>
              <a:rPr lang="en-US" dirty="0" err="1"/>
              <a:t>sono</a:t>
            </a:r>
            <a:r>
              <a:rPr lang="en-US" dirty="0"/>
              <a:t>:  </a:t>
            </a:r>
            <a:r>
              <a:rPr lang="en-US" dirty="0" err="1"/>
              <a:t>l’alveolite</a:t>
            </a:r>
            <a:r>
              <a:rPr lang="en-US" dirty="0"/>
              <a:t>  </a:t>
            </a:r>
            <a:r>
              <a:rPr lang="en-US" dirty="0" err="1"/>
              <a:t>allergica</a:t>
            </a:r>
            <a:r>
              <a:rPr lang="en-US" dirty="0"/>
              <a:t>  (per  la </a:t>
            </a:r>
            <a:r>
              <a:rPr lang="en-US" dirty="0" err="1"/>
              <a:t>possibile</a:t>
            </a:r>
            <a:r>
              <a:rPr lang="en-US" dirty="0"/>
              <a:t>  </a:t>
            </a:r>
            <a:r>
              <a:rPr lang="en-US" dirty="0" err="1"/>
              <a:t>presenza</a:t>
            </a:r>
            <a:r>
              <a:rPr lang="en-US" dirty="0"/>
              <a:t>  di </a:t>
            </a:r>
            <a:r>
              <a:rPr lang="en-US" dirty="0" err="1"/>
              <a:t>antigeni</a:t>
            </a:r>
            <a:r>
              <a:rPr lang="en-US" dirty="0"/>
              <a:t> </a:t>
            </a:r>
            <a:r>
              <a:rPr lang="en-US" dirty="0" err="1"/>
              <a:t>fungini</a:t>
            </a:r>
            <a:r>
              <a:rPr lang="en-US" dirty="0"/>
              <a:t> </a:t>
            </a:r>
            <a:r>
              <a:rPr lang="en-US" dirty="0" err="1"/>
              <a:t>nel</a:t>
            </a:r>
            <a:r>
              <a:rPr lang="en-US" dirty="0"/>
              <a:t> legno </a:t>
            </a:r>
            <a:r>
              <a:rPr lang="en-US" dirty="0" err="1"/>
              <a:t>manipolato</a:t>
            </a:r>
            <a:r>
              <a:rPr lang="en-US" dirty="0"/>
              <a:t>); la </a:t>
            </a:r>
            <a:r>
              <a:rPr lang="en-US" dirty="0" err="1"/>
              <a:t>sindrome</a:t>
            </a:r>
            <a:r>
              <a:rPr lang="en-US" dirty="0"/>
              <a:t> </a:t>
            </a:r>
            <a:r>
              <a:rPr lang="en-US" dirty="0" err="1"/>
              <a:t>tossica</a:t>
            </a:r>
            <a:r>
              <a:rPr lang="en-US" dirty="0"/>
              <a:t> da </a:t>
            </a:r>
            <a:r>
              <a:rPr lang="en-US" dirty="0" err="1"/>
              <a:t>polveri</a:t>
            </a:r>
            <a:r>
              <a:rPr lang="en-US" dirty="0"/>
              <a:t> </a:t>
            </a:r>
            <a:r>
              <a:rPr lang="en-US" dirty="0" err="1"/>
              <a:t>organiche</a:t>
            </a:r>
            <a:r>
              <a:rPr lang="en-US" dirty="0"/>
              <a:t> (ODTS) </a:t>
            </a:r>
            <a:r>
              <a:rPr lang="en-US" dirty="0" err="1"/>
              <a:t>che</a:t>
            </a:r>
            <a:r>
              <a:rPr lang="en-US" dirty="0"/>
              <a:t> è simile ad </a:t>
            </a:r>
            <a:r>
              <a:rPr lang="en-US" dirty="0" err="1"/>
              <a:t>una</a:t>
            </a:r>
            <a:r>
              <a:rPr lang="en-US" dirty="0"/>
              <a:t> </a:t>
            </a:r>
            <a:r>
              <a:rPr lang="en-US" dirty="0" err="1"/>
              <a:t>sindrome</a:t>
            </a:r>
            <a:r>
              <a:rPr lang="en-US" dirty="0"/>
              <a:t> </a:t>
            </a:r>
            <a:r>
              <a:rPr lang="en-US" dirty="0" err="1"/>
              <a:t>influenzale</a:t>
            </a:r>
            <a:r>
              <a:rPr lang="en-US" dirty="0"/>
              <a:t>; </a:t>
            </a:r>
            <a:r>
              <a:rPr lang="en-US" dirty="0" err="1"/>
              <a:t>bronchite</a:t>
            </a:r>
            <a:r>
              <a:rPr lang="en-US" dirty="0"/>
              <a:t> </a:t>
            </a:r>
            <a:r>
              <a:rPr lang="en-US" dirty="0" err="1"/>
              <a:t>cronica</a:t>
            </a:r>
            <a:r>
              <a:rPr lang="en-US" dirty="0"/>
              <a:t> (</a:t>
            </a:r>
            <a:r>
              <a:rPr lang="en-US" dirty="0" err="1"/>
              <a:t>aggravata</a:t>
            </a:r>
            <a:r>
              <a:rPr lang="en-US" dirty="0"/>
              <a:t> </a:t>
            </a:r>
            <a:r>
              <a:rPr lang="en-US" dirty="0" err="1"/>
              <a:t>dall’abitudine</a:t>
            </a:r>
            <a:r>
              <a:rPr lang="en-US" dirty="0"/>
              <a:t>  al </a:t>
            </a:r>
            <a:r>
              <a:rPr lang="en-US" dirty="0" err="1"/>
              <a:t>fumo</a:t>
            </a:r>
            <a:r>
              <a:rPr lang="en-US" dirty="0"/>
              <a:t>); </a:t>
            </a:r>
            <a:r>
              <a:rPr lang="en-US" dirty="0" err="1"/>
              <a:t>asma</a:t>
            </a:r>
            <a:r>
              <a:rPr lang="en-US" dirty="0"/>
              <a:t> </a:t>
            </a:r>
            <a:r>
              <a:rPr lang="en-US" dirty="0" err="1"/>
              <a:t>bronchiale</a:t>
            </a:r>
            <a:r>
              <a:rPr lang="en-US" dirty="0"/>
              <a:t> di </a:t>
            </a:r>
            <a:r>
              <a:rPr lang="en-US" dirty="0" err="1"/>
              <a:t>tipo</a:t>
            </a:r>
            <a:r>
              <a:rPr lang="en-US" dirty="0"/>
              <a:t> </a:t>
            </a:r>
            <a:r>
              <a:rPr lang="en-US" dirty="0" err="1"/>
              <a:t>allergico</a:t>
            </a:r>
            <a:r>
              <a:rPr lang="en-US" dirty="0"/>
              <a:t> (</a:t>
            </a:r>
            <a:r>
              <a:rPr lang="en-US" dirty="0" err="1"/>
              <a:t>associata</a:t>
            </a:r>
            <a:r>
              <a:rPr lang="en-US" dirty="0"/>
              <a:t> </a:t>
            </a:r>
            <a:r>
              <a:rPr lang="en-US" dirty="0" err="1"/>
              <a:t>alla</a:t>
            </a:r>
            <a:r>
              <a:rPr lang="en-US" dirty="0"/>
              <a:t> </a:t>
            </a:r>
            <a:r>
              <a:rPr lang="en-US" dirty="0" err="1"/>
              <a:t>lavorazione</a:t>
            </a:r>
            <a:r>
              <a:rPr lang="en-US" dirty="0"/>
              <a:t> di </a:t>
            </a:r>
            <a:r>
              <a:rPr lang="en-US" dirty="0" err="1"/>
              <a:t>legni</a:t>
            </a:r>
            <a:r>
              <a:rPr lang="en-US" dirty="0"/>
              <a:t> </a:t>
            </a:r>
            <a:r>
              <a:rPr lang="en-US" dirty="0" err="1"/>
              <a:t>tropicali</a:t>
            </a:r>
            <a:r>
              <a:rPr lang="en-US" dirty="0"/>
              <a:t> ma </a:t>
            </a:r>
            <a:r>
              <a:rPr lang="en-US" dirty="0" err="1"/>
              <a:t>anche</a:t>
            </a:r>
            <a:r>
              <a:rPr lang="en-US" dirty="0"/>
              <a:t> di </a:t>
            </a:r>
            <a:r>
              <a:rPr lang="en-US" dirty="0" err="1"/>
              <a:t>quercia</a:t>
            </a:r>
            <a:r>
              <a:rPr lang="en-US" dirty="0"/>
              <a:t>, cedro del </a:t>
            </a:r>
            <a:r>
              <a:rPr lang="en-US" dirty="0" err="1"/>
              <a:t>Libano</a:t>
            </a:r>
            <a:r>
              <a:rPr lang="en-US" dirty="0"/>
              <a:t>, </a:t>
            </a:r>
            <a:r>
              <a:rPr lang="en-US" dirty="0" err="1"/>
              <a:t>abete</a:t>
            </a:r>
            <a:r>
              <a:rPr lang="en-US" dirty="0"/>
              <a:t> </a:t>
            </a:r>
            <a:r>
              <a:rPr lang="en-US" dirty="0" err="1"/>
              <a:t>californiano</a:t>
            </a:r>
            <a:r>
              <a:rPr lang="en-US" dirty="0"/>
              <a:t> e cedro rosso); </a:t>
            </a:r>
            <a:r>
              <a:rPr lang="en-US" dirty="0" err="1"/>
              <a:t>irritazione</a:t>
            </a:r>
            <a:r>
              <a:rPr lang="en-US" dirty="0"/>
              <a:t> </a:t>
            </a:r>
            <a:r>
              <a:rPr lang="en-US" dirty="0" err="1"/>
              <a:t>oculare</a:t>
            </a:r>
            <a:r>
              <a:rPr lang="en-US" dirty="0"/>
              <a:t> (</a:t>
            </a:r>
            <a:r>
              <a:rPr lang="en-US" dirty="0" err="1"/>
              <a:t>bruciore</a:t>
            </a:r>
            <a:r>
              <a:rPr lang="en-US" dirty="0"/>
              <a:t>, </a:t>
            </a:r>
            <a:r>
              <a:rPr lang="en-US" dirty="0" err="1"/>
              <a:t>arrossamento</a:t>
            </a:r>
            <a:r>
              <a:rPr lang="en-US" dirty="0"/>
              <a:t>, </a:t>
            </a:r>
            <a:r>
              <a:rPr lang="en-US" dirty="0" err="1"/>
              <a:t>lacrimazione</a:t>
            </a:r>
            <a:r>
              <a:rPr lang="en-US" dirty="0"/>
              <a:t>) e nasale (</a:t>
            </a:r>
            <a:r>
              <a:rPr lang="en-US" dirty="0" err="1"/>
              <a:t>secchezza</a:t>
            </a:r>
            <a:r>
              <a:rPr lang="en-US" dirty="0"/>
              <a:t>, </a:t>
            </a:r>
            <a:r>
              <a:rPr lang="en-US" dirty="0" err="1"/>
              <a:t>bruciore</a:t>
            </a:r>
            <a:r>
              <a:rPr lang="en-US" dirty="0"/>
              <a:t>, </a:t>
            </a:r>
            <a:r>
              <a:rPr lang="en-US" dirty="0" err="1"/>
              <a:t>rinorrea</a:t>
            </a:r>
            <a:r>
              <a:rPr lang="en-US" dirty="0"/>
              <a:t>, </a:t>
            </a:r>
            <a:r>
              <a:rPr lang="en-US" dirty="0" err="1"/>
              <a:t>raffreddori</a:t>
            </a:r>
            <a:r>
              <a:rPr lang="en-US" dirty="0"/>
              <a:t> </a:t>
            </a:r>
            <a:r>
              <a:rPr lang="en-US" dirty="0" err="1"/>
              <a:t>frequenti</a:t>
            </a:r>
            <a:r>
              <a:rPr lang="en-US" dirty="0"/>
              <a:t>); </a:t>
            </a:r>
            <a:r>
              <a:rPr lang="en-US" dirty="0" err="1"/>
              <a:t>dermatiti</a:t>
            </a:r>
            <a:r>
              <a:rPr lang="en-US" dirty="0"/>
              <a:t> irritative da </a:t>
            </a:r>
            <a:r>
              <a:rPr lang="en-US" dirty="0" err="1"/>
              <a:t>contatto</a:t>
            </a:r>
            <a:r>
              <a:rPr lang="en-US" dirty="0"/>
              <a:t>, </a:t>
            </a:r>
            <a:r>
              <a:rPr lang="en-US" dirty="0" err="1"/>
              <a:t>cefalea</a:t>
            </a:r>
            <a:r>
              <a:rPr lang="en-US" dirty="0"/>
              <a:t>, </a:t>
            </a:r>
            <a:r>
              <a:rPr lang="en-US" dirty="0" err="1"/>
              <a:t>patologie</a:t>
            </a:r>
            <a:r>
              <a:rPr lang="en-US" dirty="0"/>
              <a:t> di </a:t>
            </a:r>
            <a:r>
              <a:rPr lang="en-US" dirty="0" err="1"/>
              <a:t>tipo</a:t>
            </a:r>
            <a:r>
              <a:rPr lang="en-US" dirty="0"/>
              <a:t> </a:t>
            </a:r>
            <a:r>
              <a:rPr lang="en-US" dirty="0" err="1"/>
              <a:t>allergico</a:t>
            </a:r>
            <a:r>
              <a:rPr lang="en-US" dirty="0"/>
              <a:t> come </a:t>
            </a:r>
            <a:r>
              <a:rPr lang="en-US" dirty="0" err="1"/>
              <a:t>dermatite</a:t>
            </a:r>
            <a:r>
              <a:rPr lang="en-US" dirty="0"/>
              <a:t> </a:t>
            </a:r>
            <a:r>
              <a:rPr lang="en-US" dirty="0" err="1"/>
              <a:t>allergica</a:t>
            </a:r>
            <a:r>
              <a:rPr lang="en-US" dirty="0"/>
              <a:t>, </a:t>
            </a:r>
            <a:r>
              <a:rPr lang="en-US" dirty="0" err="1"/>
              <a:t>orticaria</a:t>
            </a:r>
            <a:r>
              <a:rPr lang="en-US" dirty="0"/>
              <a:t> da </a:t>
            </a:r>
            <a:r>
              <a:rPr lang="en-US" dirty="0" err="1"/>
              <a:t>contatto</a:t>
            </a:r>
            <a:r>
              <a:rPr lang="en-US" dirty="0"/>
              <a:t> e </a:t>
            </a:r>
            <a:r>
              <a:rPr lang="en-US" dirty="0" err="1"/>
              <a:t>congiuntivite</a:t>
            </a:r>
            <a:r>
              <a:rPr lang="en-US" dirty="0"/>
              <a:t> </a:t>
            </a:r>
            <a:r>
              <a:rPr lang="en-US" dirty="0" err="1"/>
              <a:t>allergica</a:t>
            </a:r>
            <a:r>
              <a:rPr lang="en-US" dirty="0"/>
              <a:t>, </a:t>
            </a:r>
            <a:r>
              <a:rPr lang="en-US" dirty="0" err="1"/>
              <a:t>anche</a:t>
            </a:r>
            <a:r>
              <a:rPr lang="en-US" dirty="0"/>
              <a:t> se non </a:t>
            </a:r>
            <a:r>
              <a:rPr lang="en-US" dirty="0" err="1"/>
              <a:t>esistono</a:t>
            </a:r>
            <a:r>
              <a:rPr lang="en-US" dirty="0"/>
              <a:t> </a:t>
            </a:r>
            <a:r>
              <a:rPr lang="en-US" dirty="0" err="1"/>
              <a:t>dati</a:t>
            </a:r>
            <a:r>
              <a:rPr lang="en-US" dirty="0"/>
              <a:t> </a:t>
            </a:r>
            <a:r>
              <a:rPr lang="en-US" dirty="0" err="1"/>
              <a:t>certi</a:t>
            </a:r>
            <a:r>
              <a:rPr lang="en-US" dirty="0"/>
              <a:t> </a:t>
            </a:r>
            <a:r>
              <a:rPr lang="en-US" dirty="0" err="1"/>
              <a:t>sulla</a:t>
            </a:r>
            <a:r>
              <a:rPr lang="en-US" dirty="0"/>
              <a:t> </a:t>
            </a:r>
            <a:r>
              <a:rPr lang="en-US" dirty="0" err="1"/>
              <a:t>presenza</a:t>
            </a:r>
            <a:r>
              <a:rPr lang="en-US" dirty="0"/>
              <a:t>  di </a:t>
            </a:r>
            <a:r>
              <a:rPr lang="en-US" dirty="0" err="1"/>
              <a:t>altri</a:t>
            </a:r>
            <a:r>
              <a:rPr lang="en-US" dirty="0"/>
              <a:t> </a:t>
            </a:r>
            <a:r>
              <a:rPr lang="en-US" dirty="0" err="1"/>
              <a:t>effetti</a:t>
            </a:r>
            <a:r>
              <a:rPr lang="en-US" dirty="0"/>
              <a:t> </a:t>
            </a:r>
            <a:r>
              <a:rPr lang="en-US" dirty="0" err="1"/>
              <a:t>dell’inalazione</a:t>
            </a:r>
            <a:r>
              <a:rPr lang="en-US" dirty="0"/>
              <a:t>  di </a:t>
            </a:r>
            <a:r>
              <a:rPr lang="en-US" dirty="0" err="1"/>
              <a:t>polveri</a:t>
            </a:r>
            <a:r>
              <a:rPr lang="en-US" dirty="0"/>
              <a:t> di legno </a:t>
            </a:r>
            <a:r>
              <a:rPr lang="en-US" dirty="0" err="1"/>
              <a:t>sull’apparato</a:t>
            </a:r>
            <a:r>
              <a:rPr lang="en-US" dirty="0"/>
              <a:t>  </a:t>
            </a:r>
            <a:r>
              <a:rPr lang="en-US" dirty="0" err="1"/>
              <a:t>respiratorio</a:t>
            </a:r>
            <a:r>
              <a:rPr lang="en-US" dirty="0"/>
              <a:t> </a:t>
            </a:r>
            <a:r>
              <a:rPr lang="en-US" dirty="0" err="1"/>
              <a:t>eccetto</a:t>
            </a:r>
            <a:r>
              <a:rPr lang="en-US" dirty="0"/>
              <a:t> </a:t>
            </a:r>
            <a:r>
              <a:rPr lang="en-US" dirty="0" err="1"/>
              <a:t>i</a:t>
            </a:r>
            <a:r>
              <a:rPr lang="en-US" dirty="0"/>
              <a:t> </a:t>
            </a:r>
            <a:r>
              <a:rPr lang="en-US" dirty="0" err="1"/>
              <a:t>tumori</a:t>
            </a:r>
            <a:r>
              <a:rPr lang="en-US" dirty="0"/>
              <a:t> </a:t>
            </a:r>
            <a:r>
              <a:rPr lang="en-US" dirty="0" err="1"/>
              <a:t>dell’etmoide</a:t>
            </a:r>
            <a:r>
              <a:rPr lang="en-US" dirty="0"/>
              <a:t>, </a:t>
            </a:r>
            <a:r>
              <a:rPr lang="en-US" dirty="0" err="1"/>
              <a:t>dei</a:t>
            </a:r>
            <a:r>
              <a:rPr lang="en-US" dirty="0"/>
              <a:t> </a:t>
            </a:r>
            <a:r>
              <a:rPr lang="en-US" dirty="0" err="1"/>
              <a:t>seni</a:t>
            </a:r>
            <a:r>
              <a:rPr lang="en-US" dirty="0"/>
              <a:t> </a:t>
            </a:r>
            <a:r>
              <a:rPr lang="en-US" dirty="0" err="1"/>
              <a:t>paranasali</a:t>
            </a:r>
            <a:r>
              <a:rPr lang="en-US" dirty="0"/>
              <a:t> e di </a:t>
            </a:r>
            <a:r>
              <a:rPr lang="en-US" dirty="0" err="1"/>
              <a:t>asma</a:t>
            </a:r>
            <a:r>
              <a:rPr lang="en-US" dirty="0"/>
              <a:t> </a:t>
            </a:r>
            <a:r>
              <a:rPr lang="en-US" dirty="0" err="1"/>
              <a:t>bronchiale</a:t>
            </a:r>
            <a:r>
              <a:rPr lang="en-US" dirty="0"/>
              <a:t>.</a:t>
            </a:r>
            <a:endParaRPr lang="it-IT" dirty="0"/>
          </a:p>
        </p:txBody>
      </p:sp>
    </p:spTree>
    <p:extLst>
      <p:ext uri="{BB962C8B-B14F-4D97-AF65-F5344CB8AC3E}">
        <p14:creationId xmlns:p14="http://schemas.microsoft.com/office/powerpoint/2010/main" val="1981479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4" name="CasellaDiTesto 3">
            <a:extLst>
              <a:ext uri="{FF2B5EF4-FFF2-40B4-BE49-F238E27FC236}">
                <a16:creationId xmlns:a16="http://schemas.microsoft.com/office/drawing/2014/main" id="{D30040D0-7389-620A-CCFB-302CA4FCB1EA}"/>
              </a:ext>
            </a:extLst>
          </p:cNvPr>
          <p:cNvSpPr txBox="1"/>
          <p:nvPr/>
        </p:nvSpPr>
        <p:spPr>
          <a:xfrm>
            <a:off x="148532" y="562125"/>
            <a:ext cx="9190416" cy="2618153"/>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Nella </a:t>
            </a:r>
            <a:r>
              <a:rPr lang="en-US" dirty="0" err="1"/>
              <a:t>logica</a:t>
            </a:r>
            <a:r>
              <a:rPr lang="en-US" dirty="0"/>
              <a:t> del </a:t>
            </a:r>
            <a:r>
              <a:rPr lang="en-US" dirty="0" err="1"/>
              <a:t>D.Lgs</a:t>
            </a:r>
            <a:r>
              <a:rPr lang="en-US" dirty="0"/>
              <a:t>. 81/08, vi è il </a:t>
            </a:r>
            <a:r>
              <a:rPr lang="en-US" dirty="0" err="1"/>
              <a:t>concetto</a:t>
            </a:r>
            <a:r>
              <a:rPr lang="en-US" dirty="0"/>
              <a:t> </a:t>
            </a:r>
            <a:r>
              <a:rPr lang="en-US" dirty="0" err="1"/>
              <a:t>fondamentale</a:t>
            </a:r>
            <a:r>
              <a:rPr lang="en-US" dirty="0"/>
              <a:t> di </a:t>
            </a:r>
            <a:r>
              <a:rPr lang="en-US" dirty="0" err="1"/>
              <a:t>miglioramento</a:t>
            </a:r>
            <a:r>
              <a:rPr lang="en-US" dirty="0"/>
              <a:t> continuo e di </a:t>
            </a:r>
            <a:r>
              <a:rPr lang="en-US" dirty="0" err="1"/>
              <a:t>programmazione</a:t>
            </a:r>
            <a:r>
              <a:rPr lang="en-US" dirty="0"/>
              <a:t> </a:t>
            </a:r>
            <a:r>
              <a:rPr lang="en-US" dirty="0" err="1"/>
              <a:t>degli</a:t>
            </a:r>
            <a:r>
              <a:rPr lang="en-US" dirty="0"/>
              <a:t> </a:t>
            </a:r>
            <a:r>
              <a:rPr lang="en-US" dirty="0" err="1"/>
              <a:t>interventi</a:t>
            </a:r>
            <a:r>
              <a:rPr lang="en-US" dirty="0"/>
              <a:t>.</a:t>
            </a:r>
            <a:endParaRPr lang="it-IT" dirty="0"/>
          </a:p>
          <a:p>
            <a:r>
              <a:rPr lang="en-US" dirty="0"/>
              <a:t>Il </a:t>
            </a:r>
            <a:r>
              <a:rPr lang="en-US" dirty="0" err="1"/>
              <a:t>D.Lgs</a:t>
            </a:r>
            <a:r>
              <a:rPr lang="en-US" dirty="0"/>
              <a:t>.  81/08,  </a:t>
            </a:r>
            <a:r>
              <a:rPr lang="en-US" dirty="0" err="1"/>
              <a:t>Titolo</a:t>
            </a:r>
            <a:r>
              <a:rPr lang="en-US" dirty="0"/>
              <a:t>  IX (</a:t>
            </a:r>
            <a:r>
              <a:rPr lang="en-US" dirty="0" err="1"/>
              <a:t>protezione</a:t>
            </a:r>
            <a:r>
              <a:rPr lang="en-US" dirty="0"/>
              <a:t>  </a:t>
            </a:r>
            <a:r>
              <a:rPr lang="en-US" dirty="0" err="1"/>
              <a:t>dei</a:t>
            </a:r>
            <a:r>
              <a:rPr lang="en-US" dirty="0"/>
              <a:t> </a:t>
            </a:r>
            <a:r>
              <a:rPr lang="en-US" dirty="0" err="1"/>
              <a:t>lavoratori</a:t>
            </a:r>
            <a:r>
              <a:rPr lang="en-US" dirty="0"/>
              <a:t>  da </a:t>
            </a:r>
            <a:r>
              <a:rPr lang="en-US" dirty="0" err="1"/>
              <a:t>Agenti</a:t>
            </a:r>
            <a:r>
              <a:rPr lang="en-US" dirty="0"/>
              <a:t>  </a:t>
            </a:r>
            <a:r>
              <a:rPr lang="en-US" dirty="0" err="1"/>
              <a:t>Cancerogeni</a:t>
            </a:r>
            <a:r>
              <a:rPr lang="en-US" dirty="0"/>
              <a:t>  e </a:t>
            </a:r>
            <a:r>
              <a:rPr lang="en-US" dirty="0" err="1"/>
              <a:t>Mutageni</a:t>
            </a:r>
            <a:r>
              <a:rPr lang="en-US" dirty="0"/>
              <a:t>) </a:t>
            </a:r>
            <a:r>
              <a:rPr lang="en-US" dirty="0" err="1"/>
              <a:t>prevede</a:t>
            </a:r>
            <a:r>
              <a:rPr lang="en-US" dirty="0"/>
              <a:t>  a  </a:t>
            </a:r>
            <a:r>
              <a:rPr lang="en-US" dirty="0" err="1"/>
              <a:t>carico</a:t>
            </a:r>
            <a:r>
              <a:rPr lang="en-US" dirty="0"/>
              <a:t>  </a:t>
            </a:r>
            <a:r>
              <a:rPr lang="en-US" dirty="0" err="1"/>
              <a:t>delle</a:t>
            </a:r>
            <a:r>
              <a:rPr lang="en-US" dirty="0"/>
              <a:t>  </a:t>
            </a:r>
            <a:r>
              <a:rPr lang="en-US" dirty="0" err="1"/>
              <a:t>varie</a:t>
            </a:r>
            <a:r>
              <a:rPr lang="en-US" dirty="0"/>
              <a:t>  figure  </a:t>
            </a:r>
            <a:r>
              <a:rPr lang="en-US" dirty="0" err="1"/>
              <a:t>coinvolte</a:t>
            </a:r>
            <a:r>
              <a:rPr lang="en-US" dirty="0"/>
              <a:t>  </a:t>
            </a:r>
            <a:r>
              <a:rPr lang="en-US" dirty="0" err="1"/>
              <a:t>nel</a:t>
            </a:r>
            <a:r>
              <a:rPr lang="en-US" dirty="0"/>
              <a:t>  </a:t>
            </a:r>
            <a:r>
              <a:rPr lang="en-US" dirty="0" err="1"/>
              <a:t>sistema</a:t>
            </a:r>
            <a:r>
              <a:rPr lang="en-US" dirty="0"/>
              <a:t>  di  sicurezza  e  </a:t>
            </a:r>
            <a:r>
              <a:rPr lang="en-US" dirty="0" err="1"/>
              <a:t>protezione</a:t>
            </a:r>
            <a:r>
              <a:rPr lang="en-US" dirty="0"/>
              <a:t> aziendale (</a:t>
            </a:r>
            <a:r>
              <a:rPr lang="en-US" dirty="0" err="1"/>
              <a:t>datore</a:t>
            </a:r>
            <a:r>
              <a:rPr lang="en-US" dirty="0"/>
              <a:t> di lavoro, </a:t>
            </a:r>
            <a:r>
              <a:rPr lang="en-US" dirty="0" err="1"/>
              <a:t>responsabile</a:t>
            </a:r>
            <a:r>
              <a:rPr lang="en-US" dirty="0"/>
              <a:t> del </a:t>
            </a:r>
            <a:r>
              <a:rPr lang="en-US" dirty="0" err="1"/>
              <a:t>servizio</a:t>
            </a:r>
            <a:r>
              <a:rPr lang="en-US" dirty="0"/>
              <a:t> di </a:t>
            </a:r>
            <a:r>
              <a:rPr lang="en-US" dirty="0" err="1"/>
              <a:t>prevenzione</a:t>
            </a:r>
            <a:r>
              <a:rPr lang="en-US" dirty="0"/>
              <a:t> e sicurezza, medico </a:t>
            </a:r>
            <a:r>
              <a:rPr lang="en-US" dirty="0" err="1"/>
              <a:t>competente</a:t>
            </a:r>
            <a:r>
              <a:rPr lang="en-US" dirty="0"/>
              <a:t>, </a:t>
            </a:r>
            <a:r>
              <a:rPr lang="en-US" dirty="0" err="1"/>
              <a:t>rappresentante</a:t>
            </a:r>
            <a:r>
              <a:rPr lang="en-US" dirty="0"/>
              <a:t> </a:t>
            </a:r>
            <a:r>
              <a:rPr lang="en-US" dirty="0" err="1"/>
              <a:t>dei</a:t>
            </a:r>
            <a:r>
              <a:rPr lang="en-US" dirty="0"/>
              <a:t> </a:t>
            </a:r>
            <a:r>
              <a:rPr lang="en-US" dirty="0" err="1"/>
              <a:t>lavoratori</a:t>
            </a:r>
            <a:r>
              <a:rPr lang="en-US" dirty="0"/>
              <a:t> per la sicurezza), </a:t>
            </a:r>
            <a:r>
              <a:rPr lang="en-US" dirty="0" err="1"/>
              <a:t>particolari</a:t>
            </a:r>
            <a:r>
              <a:rPr lang="en-US" dirty="0"/>
              <a:t> </a:t>
            </a:r>
            <a:r>
              <a:rPr lang="en-US" dirty="0" err="1"/>
              <a:t>obblighi</a:t>
            </a:r>
            <a:r>
              <a:rPr lang="en-US" dirty="0"/>
              <a:t> e </a:t>
            </a:r>
            <a:r>
              <a:rPr lang="en-US" dirty="0" err="1"/>
              <a:t>compiti</a:t>
            </a:r>
            <a:r>
              <a:rPr lang="en-US" dirty="0"/>
              <a:t> volti </a:t>
            </a:r>
            <a:r>
              <a:rPr lang="en-US" dirty="0" err="1"/>
              <a:t>alla</a:t>
            </a:r>
            <a:r>
              <a:rPr lang="en-US" dirty="0"/>
              <a:t> </a:t>
            </a:r>
            <a:r>
              <a:rPr lang="en-US" dirty="0" err="1"/>
              <a:t>prevenzione</a:t>
            </a:r>
            <a:r>
              <a:rPr lang="en-US" dirty="0"/>
              <a:t> </a:t>
            </a:r>
            <a:r>
              <a:rPr lang="en-US" dirty="0" err="1"/>
              <a:t>dei</a:t>
            </a:r>
            <a:r>
              <a:rPr lang="en-US" dirty="0"/>
              <a:t> </a:t>
            </a:r>
            <a:r>
              <a:rPr lang="en-US" dirty="0" err="1"/>
              <a:t>rischi</a:t>
            </a:r>
            <a:r>
              <a:rPr lang="en-US" dirty="0"/>
              <a:t> per la salute, </a:t>
            </a:r>
            <a:r>
              <a:rPr lang="en-US" dirty="0" err="1"/>
              <a:t>alla</a:t>
            </a:r>
            <a:r>
              <a:rPr lang="en-US" dirty="0"/>
              <a:t> </a:t>
            </a:r>
            <a:r>
              <a:rPr lang="en-US" dirty="0" err="1"/>
              <a:t>modifica</a:t>
            </a:r>
            <a:r>
              <a:rPr lang="en-US" dirty="0"/>
              <a:t> </a:t>
            </a:r>
            <a:r>
              <a:rPr lang="en-US" dirty="0" err="1"/>
              <a:t>degli</a:t>
            </a:r>
            <a:r>
              <a:rPr lang="en-US" dirty="0"/>
              <a:t> </a:t>
            </a:r>
            <a:r>
              <a:rPr lang="en-US" dirty="0" err="1"/>
              <a:t>adempimenti</a:t>
            </a:r>
            <a:r>
              <a:rPr lang="en-US" dirty="0"/>
              <a:t> </a:t>
            </a:r>
            <a:r>
              <a:rPr lang="en-US" dirty="0" err="1"/>
              <a:t>organizzativi</a:t>
            </a:r>
            <a:r>
              <a:rPr lang="en-US" dirty="0"/>
              <a:t> </a:t>
            </a:r>
            <a:r>
              <a:rPr lang="en-US" dirty="0" err="1"/>
              <a:t>procedurali</a:t>
            </a:r>
            <a:r>
              <a:rPr lang="en-US" dirty="0"/>
              <a:t>, </a:t>
            </a:r>
            <a:r>
              <a:rPr lang="en-US" dirty="0" err="1"/>
              <a:t>comportamentali</a:t>
            </a:r>
            <a:r>
              <a:rPr lang="en-US" dirty="0"/>
              <a:t> e </a:t>
            </a:r>
            <a:r>
              <a:rPr lang="en-US" dirty="0" err="1"/>
              <a:t>tecnici</a:t>
            </a:r>
            <a:r>
              <a:rPr lang="en-US" dirty="0"/>
              <a:t>, </a:t>
            </a:r>
            <a:r>
              <a:rPr lang="en-US" dirty="0" err="1"/>
              <a:t>quali</a:t>
            </a:r>
            <a:r>
              <a:rPr lang="en-US" dirty="0"/>
              <a:t>:</a:t>
            </a:r>
            <a:endParaRPr lang="it-IT" dirty="0"/>
          </a:p>
        </p:txBody>
      </p:sp>
      <p:sp>
        <p:nvSpPr>
          <p:cNvPr id="7" name="CasellaDiTesto 6">
            <a:extLst>
              <a:ext uri="{FF2B5EF4-FFF2-40B4-BE49-F238E27FC236}">
                <a16:creationId xmlns:a16="http://schemas.microsoft.com/office/drawing/2014/main" id="{8BF83E1D-3DF8-51AA-D865-B23D80DAF23D}"/>
              </a:ext>
            </a:extLst>
          </p:cNvPr>
          <p:cNvSpPr txBox="1"/>
          <p:nvPr/>
        </p:nvSpPr>
        <p:spPr>
          <a:xfrm>
            <a:off x="102117" y="3677723"/>
            <a:ext cx="8192466" cy="2308324"/>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 </a:t>
            </a:r>
            <a:r>
              <a:rPr lang="en-US" dirty="0" err="1"/>
              <a:t>valutazione</a:t>
            </a:r>
            <a:r>
              <a:rPr lang="en-US" dirty="0"/>
              <a:t> </a:t>
            </a:r>
            <a:r>
              <a:rPr lang="en-US" dirty="0" err="1"/>
              <a:t>dell’esposizione</a:t>
            </a:r>
            <a:r>
              <a:rPr lang="en-US" dirty="0"/>
              <a:t> a </a:t>
            </a:r>
            <a:r>
              <a:rPr lang="en-US" dirty="0" err="1"/>
              <a:t>polveri</a:t>
            </a:r>
            <a:r>
              <a:rPr lang="en-US" dirty="0"/>
              <a:t> di legno </a:t>
            </a:r>
            <a:r>
              <a:rPr lang="en-US" dirty="0" err="1"/>
              <a:t>duro</a:t>
            </a:r>
            <a:r>
              <a:rPr lang="en-US" dirty="0"/>
              <a:t>;</a:t>
            </a:r>
            <a:endParaRPr lang="it-IT" dirty="0"/>
          </a:p>
          <a:p>
            <a:r>
              <a:rPr lang="en-US" dirty="0"/>
              <a:t>     </a:t>
            </a:r>
            <a:r>
              <a:rPr lang="en-US" dirty="0" err="1"/>
              <a:t>attuazione</a:t>
            </a:r>
            <a:r>
              <a:rPr lang="en-US" dirty="0"/>
              <a:t> di </a:t>
            </a:r>
            <a:r>
              <a:rPr lang="en-US" dirty="0" err="1"/>
              <a:t>tutte</a:t>
            </a:r>
            <a:r>
              <a:rPr lang="en-US" dirty="0"/>
              <a:t> le </a:t>
            </a:r>
            <a:r>
              <a:rPr lang="en-US" dirty="0" err="1"/>
              <a:t>misure</a:t>
            </a:r>
            <a:r>
              <a:rPr lang="en-US" dirty="0"/>
              <a:t> </a:t>
            </a:r>
            <a:r>
              <a:rPr lang="en-US" dirty="0" err="1"/>
              <a:t>tecnologicamente</a:t>
            </a:r>
            <a:r>
              <a:rPr lang="en-US" dirty="0"/>
              <a:t> </a:t>
            </a:r>
            <a:r>
              <a:rPr lang="en-US" dirty="0" err="1"/>
              <a:t>attuali</a:t>
            </a:r>
            <a:r>
              <a:rPr lang="en-US" dirty="0"/>
              <a:t> </a:t>
            </a:r>
            <a:r>
              <a:rPr lang="en-US" dirty="0" err="1"/>
              <a:t>previste</a:t>
            </a:r>
            <a:r>
              <a:rPr lang="en-US" dirty="0"/>
              <a:t> per il </a:t>
            </a:r>
            <a:r>
              <a:rPr lang="en-US" dirty="0" err="1"/>
              <a:t>contenimento</a:t>
            </a:r>
            <a:r>
              <a:rPr lang="en-US" dirty="0"/>
              <a:t> </a:t>
            </a:r>
            <a:r>
              <a:rPr lang="en-US" dirty="0" err="1"/>
              <a:t>della</a:t>
            </a:r>
            <a:r>
              <a:rPr lang="en-US" dirty="0"/>
              <a:t> </a:t>
            </a:r>
            <a:r>
              <a:rPr lang="en-US" dirty="0" err="1"/>
              <a:t>quantità</a:t>
            </a:r>
            <a:r>
              <a:rPr lang="en-US" dirty="0"/>
              <a:t> di </a:t>
            </a:r>
            <a:r>
              <a:rPr lang="en-US" dirty="0" err="1"/>
              <a:t>polvere</a:t>
            </a:r>
            <a:r>
              <a:rPr lang="en-US" dirty="0"/>
              <a:t> </a:t>
            </a:r>
            <a:r>
              <a:rPr lang="en-US" dirty="0" err="1"/>
              <a:t>nell’aria</a:t>
            </a:r>
            <a:r>
              <a:rPr lang="en-US" dirty="0"/>
              <a:t> </a:t>
            </a:r>
            <a:r>
              <a:rPr lang="en-US" dirty="0" err="1"/>
              <a:t>ambiente</a:t>
            </a:r>
            <a:r>
              <a:rPr lang="en-US" dirty="0"/>
              <a:t>;</a:t>
            </a:r>
            <a:endParaRPr lang="it-IT" dirty="0"/>
          </a:p>
          <a:p>
            <a:r>
              <a:rPr lang="en-US" dirty="0"/>
              <a:t>     </a:t>
            </a:r>
            <a:r>
              <a:rPr lang="en-US" dirty="0" err="1"/>
              <a:t>mantenimento</a:t>
            </a:r>
            <a:r>
              <a:rPr lang="en-US" dirty="0"/>
              <a:t>  e  </a:t>
            </a:r>
            <a:r>
              <a:rPr lang="en-US" dirty="0" err="1"/>
              <a:t>controllo</a:t>
            </a:r>
            <a:r>
              <a:rPr lang="en-US" dirty="0"/>
              <a:t>  </a:t>
            </a:r>
            <a:r>
              <a:rPr lang="en-US" dirty="0" err="1"/>
              <a:t>tramite</a:t>
            </a:r>
            <a:r>
              <a:rPr lang="en-US" dirty="0"/>
              <a:t>  il  </a:t>
            </a:r>
            <a:r>
              <a:rPr lang="en-US" dirty="0" err="1"/>
              <a:t>monitoraggio</a:t>
            </a:r>
            <a:r>
              <a:rPr lang="en-US" dirty="0"/>
              <a:t>  </a:t>
            </a:r>
            <a:r>
              <a:rPr lang="en-US" dirty="0" err="1"/>
              <a:t>ambientale</a:t>
            </a:r>
            <a:r>
              <a:rPr lang="en-US" dirty="0"/>
              <a:t>  del  </a:t>
            </a:r>
            <a:r>
              <a:rPr lang="en-US" dirty="0" err="1"/>
              <a:t>valore</a:t>
            </a:r>
            <a:r>
              <a:rPr lang="en-US" dirty="0"/>
              <a:t>  </a:t>
            </a:r>
            <a:r>
              <a:rPr lang="en-US" dirty="0" err="1"/>
              <a:t>limite</a:t>
            </a:r>
            <a:r>
              <a:rPr lang="en-US" dirty="0"/>
              <a:t>  di</a:t>
            </a:r>
            <a:endParaRPr lang="it-IT" dirty="0"/>
          </a:p>
          <a:p>
            <a:r>
              <a:rPr lang="en-US" dirty="0" err="1"/>
              <a:t>esposizione</a:t>
            </a:r>
            <a:r>
              <a:rPr lang="en-US" dirty="0"/>
              <a:t>  </a:t>
            </a:r>
            <a:r>
              <a:rPr lang="en-US" dirty="0" err="1"/>
              <a:t>che</a:t>
            </a:r>
            <a:r>
              <a:rPr lang="en-US" dirty="0"/>
              <a:t>  non  </a:t>
            </a:r>
            <a:r>
              <a:rPr lang="en-US" dirty="0" err="1"/>
              <a:t>deve</a:t>
            </a:r>
            <a:r>
              <a:rPr lang="en-US" dirty="0"/>
              <a:t>  </a:t>
            </a:r>
            <a:r>
              <a:rPr lang="en-US" dirty="0" err="1"/>
              <a:t>essere</a:t>
            </a:r>
            <a:r>
              <a:rPr lang="en-US" dirty="0"/>
              <a:t>  </a:t>
            </a:r>
            <a:r>
              <a:rPr lang="en-US" dirty="0" err="1"/>
              <a:t>superato</a:t>
            </a:r>
            <a:r>
              <a:rPr lang="en-US" dirty="0"/>
              <a:t>  (</a:t>
            </a:r>
            <a:r>
              <a:rPr lang="en-US" dirty="0" err="1"/>
              <a:t>valore</a:t>
            </a:r>
            <a:r>
              <a:rPr lang="en-US" dirty="0"/>
              <a:t>  </a:t>
            </a:r>
            <a:r>
              <a:rPr lang="en-US" dirty="0" err="1"/>
              <a:t>limite</a:t>
            </a:r>
            <a:r>
              <a:rPr lang="en-US" dirty="0"/>
              <a:t>  di  </a:t>
            </a:r>
            <a:r>
              <a:rPr lang="en-US" dirty="0" err="1"/>
              <a:t>esposizione</a:t>
            </a:r>
            <a:r>
              <a:rPr lang="en-US" dirty="0"/>
              <a:t>  </a:t>
            </a:r>
            <a:r>
              <a:rPr lang="en-US" dirty="0" err="1"/>
              <a:t>personale</a:t>
            </a:r>
            <a:r>
              <a:rPr lang="en-US" dirty="0"/>
              <a:t>  5 mg/m³);</a:t>
            </a:r>
            <a:endParaRPr lang="it-IT" dirty="0"/>
          </a:p>
          <a:p>
            <a:r>
              <a:rPr lang="en-US" dirty="0"/>
              <a:t> </a:t>
            </a:r>
            <a:endParaRPr lang="it-IT" dirty="0"/>
          </a:p>
        </p:txBody>
      </p:sp>
    </p:spTree>
    <p:extLst>
      <p:ext uri="{BB962C8B-B14F-4D97-AF65-F5344CB8AC3E}">
        <p14:creationId xmlns:p14="http://schemas.microsoft.com/office/powerpoint/2010/main" val="79124282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6" name="CasellaDiTesto 5">
            <a:extLst>
              <a:ext uri="{FF2B5EF4-FFF2-40B4-BE49-F238E27FC236}">
                <a16:creationId xmlns:a16="http://schemas.microsoft.com/office/drawing/2014/main" id="{4FB86C2A-50EC-3358-107E-2E37566E5256}"/>
              </a:ext>
            </a:extLst>
          </p:cNvPr>
          <p:cNvSpPr txBox="1"/>
          <p:nvPr/>
        </p:nvSpPr>
        <p:spPr>
          <a:xfrm>
            <a:off x="-53039" y="132954"/>
            <a:ext cx="7869534" cy="369332"/>
          </a:xfrm>
          <a:prstGeom prst="rect">
            <a:avLst/>
          </a:prstGeom>
          <a:noFill/>
        </p:spPr>
        <p:txBody>
          <a:bodyPr wrap="square">
            <a:spAutoFit/>
          </a:bodyPr>
          <a:lstStyle/>
          <a:p>
            <a:pPr marL="73025" marR="230378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Effetti</a:t>
            </a:r>
            <a:r>
              <a:rPr lang="en-US" sz="1800" b="1" spc="10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r>
              <a:rPr lang="en-US" sz="1800" b="1" spc="10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sulla</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salute</a:t>
            </a:r>
            <a:endParaRPr lang="it-IT" sz="14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FAC24DDF-AD67-DFB5-4EB9-7D6CCADC4B63}"/>
              </a:ext>
            </a:extLst>
          </p:cNvPr>
          <p:cNvSpPr txBox="1"/>
          <p:nvPr/>
        </p:nvSpPr>
        <p:spPr>
          <a:xfrm>
            <a:off x="482898" y="1321041"/>
            <a:ext cx="7869533" cy="3409331"/>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 </a:t>
            </a:r>
            <a:r>
              <a:rPr lang="en-US" dirty="0" err="1"/>
              <a:t>istituzione</a:t>
            </a:r>
            <a:r>
              <a:rPr lang="en-US" dirty="0"/>
              <a:t> e/o aggiornamento del </a:t>
            </a:r>
            <a:r>
              <a:rPr lang="en-US" dirty="0" err="1"/>
              <a:t>registro</a:t>
            </a:r>
            <a:r>
              <a:rPr lang="en-US" dirty="0"/>
              <a:t> di </a:t>
            </a:r>
            <a:r>
              <a:rPr lang="en-US" dirty="0" err="1"/>
              <a:t>esposizione</a:t>
            </a:r>
            <a:r>
              <a:rPr lang="en-US" dirty="0"/>
              <a:t> per il </a:t>
            </a:r>
            <a:r>
              <a:rPr lang="en-US" dirty="0" err="1"/>
              <a:t>lavoratori</a:t>
            </a:r>
            <a:r>
              <a:rPr lang="en-US" dirty="0"/>
              <a:t> </a:t>
            </a:r>
            <a:r>
              <a:rPr lang="en-US" dirty="0" err="1"/>
              <a:t>esposti</a:t>
            </a:r>
            <a:r>
              <a:rPr lang="en-US" dirty="0"/>
              <a:t> </a:t>
            </a:r>
            <a:r>
              <a:rPr lang="en-US" dirty="0" err="1"/>
              <a:t>alla</a:t>
            </a:r>
            <a:r>
              <a:rPr lang="en-US" dirty="0"/>
              <a:t> </a:t>
            </a:r>
            <a:r>
              <a:rPr lang="en-US" dirty="0" err="1"/>
              <a:t>polvere</a:t>
            </a:r>
            <a:r>
              <a:rPr lang="en-US" dirty="0"/>
              <a:t> di legno </a:t>
            </a:r>
            <a:r>
              <a:rPr lang="en-US" dirty="0" err="1"/>
              <a:t>duro</a:t>
            </a:r>
            <a:r>
              <a:rPr lang="en-US" dirty="0"/>
              <a:t> (</a:t>
            </a:r>
            <a:r>
              <a:rPr lang="en-US" dirty="0" err="1"/>
              <a:t>agente</a:t>
            </a:r>
            <a:r>
              <a:rPr lang="en-US" dirty="0"/>
              <a:t> </a:t>
            </a:r>
            <a:r>
              <a:rPr lang="en-US" dirty="0" err="1"/>
              <a:t>cancerogeno</a:t>
            </a:r>
            <a:r>
              <a:rPr lang="en-US" dirty="0"/>
              <a:t>)  </a:t>
            </a:r>
            <a:r>
              <a:rPr lang="en-US" dirty="0" err="1"/>
              <a:t>nel</a:t>
            </a:r>
            <a:r>
              <a:rPr lang="en-US" dirty="0"/>
              <a:t> quale è </a:t>
            </a:r>
            <a:r>
              <a:rPr lang="en-US" dirty="0" err="1"/>
              <a:t>riportato</a:t>
            </a:r>
            <a:r>
              <a:rPr lang="en-US" dirty="0"/>
              <a:t>, per </a:t>
            </a:r>
            <a:r>
              <a:rPr lang="en-US" dirty="0" err="1"/>
              <a:t>ciascuno</a:t>
            </a:r>
            <a:r>
              <a:rPr lang="en-US" dirty="0"/>
              <a:t> di  </a:t>
            </a:r>
            <a:r>
              <a:rPr lang="en-US" dirty="0" err="1"/>
              <a:t>essi</a:t>
            </a:r>
            <a:r>
              <a:rPr lang="en-US" dirty="0"/>
              <a:t>, </a:t>
            </a:r>
            <a:r>
              <a:rPr lang="en-US" dirty="0" err="1"/>
              <a:t>l’attività</a:t>
            </a:r>
            <a:r>
              <a:rPr lang="en-US" dirty="0"/>
              <a:t> </a:t>
            </a:r>
            <a:r>
              <a:rPr lang="en-US" dirty="0" err="1"/>
              <a:t>svolta</a:t>
            </a:r>
            <a:r>
              <a:rPr lang="en-US" dirty="0"/>
              <a:t>;</a:t>
            </a:r>
            <a:endParaRPr lang="it-IT" dirty="0"/>
          </a:p>
          <a:p>
            <a:r>
              <a:rPr lang="en-US" dirty="0"/>
              <a:t>     </a:t>
            </a:r>
            <a:r>
              <a:rPr lang="en-US" dirty="0" err="1"/>
              <a:t>limitazione</a:t>
            </a:r>
            <a:r>
              <a:rPr lang="en-US" dirty="0"/>
              <a:t>   del  </a:t>
            </a:r>
            <a:r>
              <a:rPr lang="en-US" dirty="0" err="1"/>
              <a:t>numero</a:t>
            </a:r>
            <a:r>
              <a:rPr lang="en-US" dirty="0"/>
              <a:t>   </a:t>
            </a:r>
            <a:r>
              <a:rPr lang="en-US" dirty="0" err="1"/>
              <a:t>dei</a:t>
            </a:r>
            <a:r>
              <a:rPr lang="en-US" dirty="0"/>
              <a:t>  </a:t>
            </a:r>
            <a:r>
              <a:rPr lang="en-US" dirty="0" err="1"/>
              <a:t>lavoratori</a:t>
            </a:r>
            <a:r>
              <a:rPr lang="en-US" dirty="0"/>
              <a:t>   </a:t>
            </a:r>
            <a:r>
              <a:rPr lang="en-US" dirty="0" err="1"/>
              <a:t>esposti</a:t>
            </a:r>
            <a:r>
              <a:rPr lang="en-US" dirty="0"/>
              <a:t>   a  </a:t>
            </a:r>
            <a:r>
              <a:rPr lang="en-US" dirty="0" err="1"/>
              <a:t>polveri</a:t>
            </a:r>
            <a:r>
              <a:rPr lang="en-US" dirty="0"/>
              <a:t>   di  legno   </a:t>
            </a:r>
            <a:r>
              <a:rPr lang="en-US" dirty="0" err="1"/>
              <a:t>duro</a:t>
            </a:r>
            <a:r>
              <a:rPr lang="en-US" dirty="0"/>
              <a:t>  con   la </a:t>
            </a:r>
            <a:r>
              <a:rPr lang="en-US" dirty="0" err="1"/>
              <a:t>segregazione</a:t>
            </a:r>
            <a:r>
              <a:rPr lang="en-US" dirty="0"/>
              <a:t> </a:t>
            </a:r>
            <a:r>
              <a:rPr lang="en-US" dirty="0" err="1"/>
              <a:t>delle</a:t>
            </a:r>
            <a:r>
              <a:rPr lang="en-US" dirty="0"/>
              <a:t> </a:t>
            </a:r>
            <a:r>
              <a:rPr lang="en-US" dirty="0" err="1"/>
              <a:t>lavorazioni</a:t>
            </a:r>
            <a:r>
              <a:rPr lang="en-US" dirty="0"/>
              <a:t> </a:t>
            </a:r>
            <a:r>
              <a:rPr lang="en-US" dirty="0" err="1"/>
              <a:t>ove</a:t>
            </a:r>
            <a:r>
              <a:rPr lang="en-US" dirty="0"/>
              <a:t> è </a:t>
            </a:r>
            <a:r>
              <a:rPr lang="en-US" dirty="0" err="1"/>
              <a:t>possibile</a:t>
            </a:r>
            <a:r>
              <a:rPr lang="en-US" dirty="0"/>
              <a:t>;</a:t>
            </a:r>
            <a:endParaRPr lang="it-IT" dirty="0"/>
          </a:p>
          <a:p>
            <a:r>
              <a:rPr lang="en-US" dirty="0"/>
              <a:t>     </a:t>
            </a:r>
            <a:r>
              <a:rPr lang="en-US" dirty="0" err="1"/>
              <a:t>formazione</a:t>
            </a:r>
            <a:r>
              <a:rPr lang="en-US" dirty="0"/>
              <a:t> ed </a:t>
            </a:r>
            <a:r>
              <a:rPr lang="en-US" dirty="0" err="1"/>
              <a:t>informazione</a:t>
            </a:r>
            <a:r>
              <a:rPr lang="en-US" dirty="0"/>
              <a:t> </a:t>
            </a:r>
            <a:r>
              <a:rPr lang="en-US" dirty="0" err="1"/>
              <a:t>degli</a:t>
            </a:r>
            <a:r>
              <a:rPr lang="en-US" dirty="0"/>
              <a:t> </a:t>
            </a:r>
            <a:r>
              <a:rPr lang="en-US" dirty="0" err="1"/>
              <a:t>esposti</a:t>
            </a:r>
            <a:r>
              <a:rPr lang="en-US" dirty="0"/>
              <a:t> da </a:t>
            </a:r>
            <a:r>
              <a:rPr lang="en-US" dirty="0" err="1"/>
              <a:t>effettuare</a:t>
            </a:r>
            <a:r>
              <a:rPr lang="en-US" dirty="0"/>
              <a:t> con </a:t>
            </a:r>
            <a:r>
              <a:rPr lang="en-US" dirty="0" err="1"/>
              <a:t>continuità</a:t>
            </a:r>
            <a:r>
              <a:rPr lang="en-US" dirty="0"/>
              <a:t> e/o </a:t>
            </a:r>
            <a:r>
              <a:rPr lang="en-US" dirty="0" err="1"/>
              <a:t>quando</a:t>
            </a:r>
            <a:r>
              <a:rPr lang="en-US" dirty="0"/>
              <a:t>  </a:t>
            </a:r>
            <a:r>
              <a:rPr lang="en-US" dirty="0" err="1"/>
              <a:t>si</a:t>
            </a:r>
            <a:endParaRPr lang="it-IT" dirty="0"/>
          </a:p>
          <a:p>
            <a:r>
              <a:rPr lang="en-US" dirty="0" err="1"/>
              <a:t>verificano</a:t>
            </a:r>
            <a:r>
              <a:rPr lang="en-US" dirty="0"/>
              <a:t> </a:t>
            </a:r>
            <a:r>
              <a:rPr lang="en-US" dirty="0" err="1"/>
              <a:t>modifiche</a:t>
            </a:r>
            <a:r>
              <a:rPr lang="en-US" dirty="0"/>
              <a:t> al </a:t>
            </a:r>
            <a:r>
              <a:rPr lang="en-US" dirty="0" err="1"/>
              <a:t>ciclo</a:t>
            </a:r>
            <a:r>
              <a:rPr lang="en-US" dirty="0"/>
              <a:t> </a:t>
            </a:r>
            <a:r>
              <a:rPr lang="en-US" dirty="0" err="1"/>
              <a:t>produttivo</a:t>
            </a:r>
            <a:r>
              <a:rPr lang="en-US" dirty="0"/>
              <a:t>;</a:t>
            </a:r>
            <a:endParaRPr lang="it-IT" dirty="0"/>
          </a:p>
          <a:p>
            <a:r>
              <a:rPr lang="en-US" dirty="0"/>
              <a:t>     </a:t>
            </a:r>
            <a:r>
              <a:rPr lang="en-US" dirty="0" err="1"/>
              <a:t>raccolta</a:t>
            </a:r>
            <a:r>
              <a:rPr lang="en-US" dirty="0"/>
              <a:t>,  </a:t>
            </a:r>
            <a:r>
              <a:rPr lang="en-US" dirty="0" err="1"/>
              <a:t>immagazzinamento</a:t>
            </a:r>
            <a:r>
              <a:rPr lang="en-US" dirty="0"/>
              <a:t>  </a:t>
            </a:r>
            <a:r>
              <a:rPr lang="en-US" dirty="0" err="1"/>
              <a:t>delle</a:t>
            </a:r>
            <a:r>
              <a:rPr lang="en-US" dirty="0"/>
              <a:t>  </a:t>
            </a:r>
            <a:r>
              <a:rPr lang="en-US" dirty="0" err="1"/>
              <a:t>polveri</a:t>
            </a:r>
            <a:r>
              <a:rPr lang="en-US" dirty="0"/>
              <a:t>  di  legno  </a:t>
            </a:r>
            <a:r>
              <a:rPr lang="en-US" dirty="0" err="1"/>
              <a:t>duro</a:t>
            </a:r>
            <a:r>
              <a:rPr lang="en-US" dirty="0"/>
              <a:t>,  ai  </a:t>
            </a:r>
            <a:r>
              <a:rPr lang="en-US" dirty="0" err="1"/>
              <a:t>fini</a:t>
            </a:r>
            <a:r>
              <a:rPr lang="en-US" dirty="0"/>
              <a:t>  </a:t>
            </a:r>
            <a:r>
              <a:rPr lang="en-US" dirty="0" err="1"/>
              <a:t>dello</a:t>
            </a:r>
            <a:r>
              <a:rPr lang="en-US" dirty="0"/>
              <a:t>  </a:t>
            </a:r>
            <a:r>
              <a:rPr lang="en-US" dirty="0" err="1"/>
              <a:t>smaltimento</a:t>
            </a:r>
            <a:r>
              <a:rPr lang="en-US" dirty="0"/>
              <a:t>, </a:t>
            </a:r>
            <a:r>
              <a:rPr lang="en-US" dirty="0" err="1"/>
              <a:t>utilizzando</a:t>
            </a:r>
            <a:r>
              <a:rPr lang="en-US" dirty="0"/>
              <a:t> </a:t>
            </a:r>
            <a:r>
              <a:rPr lang="en-US" dirty="0" err="1"/>
              <a:t>contenitori</a:t>
            </a:r>
            <a:r>
              <a:rPr lang="en-US" dirty="0"/>
              <a:t> </a:t>
            </a:r>
            <a:r>
              <a:rPr lang="en-US" dirty="0" err="1"/>
              <a:t>ermetici</a:t>
            </a:r>
            <a:r>
              <a:rPr lang="en-US" dirty="0"/>
              <a:t> </a:t>
            </a:r>
            <a:r>
              <a:rPr lang="en-US" dirty="0" err="1"/>
              <a:t>etichettati</a:t>
            </a:r>
            <a:r>
              <a:rPr lang="en-US" dirty="0"/>
              <a:t>;</a:t>
            </a:r>
            <a:endParaRPr lang="it-IT" dirty="0"/>
          </a:p>
          <a:p>
            <a:r>
              <a:rPr lang="en-US" dirty="0"/>
              <a:t>     </a:t>
            </a:r>
            <a:r>
              <a:rPr lang="en-US" dirty="0" err="1"/>
              <a:t>fornitura</a:t>
            </a:r>
            <a:r>
              <a:rPr lang="en-US" dirty="0"/>
              <a:t>  di  </a:t>
            </a:r>
            <a:r>
              <a:rPr lang="en-US" dirty="0" err="1"/>
              <a:t>idonei</a:t>
            </a:r>
            <a:r>
              <a:rPr lang="en-US" dirty="0"/>
              <a:t>  </a:t>
            </a:r>
            <a:r>
              <a:rPr lang="en-US" dirty="0" err="1"/>
              <a:t>Dispositivi</a:t>
            </a:r>
            <a:r>
              <a:rPr lang="en-US" dirty="0"/>
              <a:t>  di  Protezione  </a:t>
            </a:r>
            <a:r>
              <a:rPr lang="en-US" dirty="0" err="1"/>
              <a:t>Individuale</a:t>
            </a:r>
            <a:r>
              <a:rPr lang="en-US" dirty="0"/>
              <a:t>  con  </a:t>
            </a:r>
            <a:r>
              <a:rPr lang="en-US" dirty="0" err="1"/>
              <a:t>l’elaborazione</a:t>
            </a:r>
            <a:r>
              <a:rPr lang="en-US" dirty="0"/>
              <a:t>  di  </a:t>
            </a:r>
            <a:r>
              <a:rPr lang="en-US" dirty="0" err="1"/>
              <a:t>una</a:t>
            </a:r>
            <a:endParaRPr lang="it-IT" dirty="0"/>
          </a:p>
          <a:p>
            <a:r>
              <a:rPr lang="en-US" dirty="0" err="1"/>
              <a:t>relativa</a:t>
            </a:r>
            <a:r>
              <a:rPr lang="en-US" dirty="0"/>
              <a:t>  </a:t>
            </a:r>
            <a:r>
              <a:rPr lang="en-US" dirty="0" err="1"/>
              <a:t>procedura</a:t>
            </a:r>
            <a:r>
              <a:rPr lang="en-US" dirty="0"/>
              <a:t>  per  la  </a:t>
            </a:r>
            <a:r>
              <a:rPr lang="en-US" dirty="0" err="1"/>
              <a:t>pulizia</a:t>
            </a:r>
            <a:r>
              <a:rPr lang="en-US" dirty="0"/>
              <a:t>,  la  </a:t>
            </a:r>
            <a:r>
              <a:rPr lang="en-US" dirty="0" err="1"/>
              <a:t>sostituzione</a:t>
            </a:r>
            <a:r>
              <a:rPr lang="en-US" dirty="0"/>
              <a:t>  ed  il  </a:t>
            </a:r>
            <a:r>
              <a:rPr lang="en-US" dirty="0" err="1"/>
              <a:t>controllo</a:t>
            </a:r>
            <a:r>
              <a:rPr lang="en-US" dirty="0"/>
              <a:t>  prima  e  dopo  </a:t>
            </a:r>
            <a:r>
              <a:rPr lang="en-US" dirty="0" err="1"/>
              <a:t>ogni</a:t>
            </a:r>
            <a:r>
              <a:rPr lang="en-US" dirty="0"/>
              <a:t> </a:t>
            </a:r>
            <a:r>
              <a:rPr lang="en-US" dirty="0" err="1"/>
              <a:t>utilizzazione</a:t>
            </a:r>
            <a:r>
              <a:rPr lang="en-US" dirty="0"/>
              <a:t>.</a:t>
            </a:r>
            <a:endParaRPr lang="it-IT" dirty="0"/>
          </a:p>
        </p:txBody>
      </p:sp>
    </p:spTree>
    <p:extLst>
      <p:ext uri="{BB962C8B-B14F-4D97-AF65-F5344CB8AC3E}">
        <p14:creationId xmlns:p14="http://schemas.microsoft.com/office/powerpoint/2010/main" val="1609252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4" name="CasellaDiTesto 3">
            <a:extLst>
              <a:ext uri="{FF2B5EF4-FFF2-40B4-BE49-F238E27FC236}">
                <a16:creationId xmlns:a16="http://schemas.microsoft.com/office/drawing/2014/main" id="{1726377C-0CF4-C402-48A9-83E71625B68A}"/>
              </a:ext>
            </a:extLst>
          </p:cNvPr>
          <p:cNvSpPr txBox="1"/>
          <p:nvPr/>
        </p:nvSpPr>
        <p:spPr>
          <a:xfrm>
            <a:off x="95152" y="219905"/>
            <a:ext cx="8255129" cy="369332"/>
          </a:xfrm>
          <a:prstGeom prst="rect">
            <a:avLst/>
          </a:prstGeom>
          <a:noFill/>
        </p:spPr>
        <p:txBody>
          <a:bodyPr wrap="square">
            <a:spAutoFit/>
          </a:bodyPr>
          <a:lstStyle/>
          <a:p>
            <a:pPr marL="73025" marR="1279525" algn="just">
              <a:spcAft>
                <a:spcPts val="0"/>
              </a:spcAft>
            </a:pPr>
            <a:r>
              <a:rPr lang="en-US" sz="1800" b="1" dirty="0" err="1">
                <a:solidFill>
                  <a:srgbClr val="363435"/>
                </a:solidFill>
                <a:effectLst/>
                <a:latin typeface="Arial" panose="020B0604020202020204" pitchFamily="34" charset="0"/>
                <a:ea typeface="Arial" panose="020B0604020202020204" pitchFamily="34" charset="0"/>
              </a:rPr>
              <a:t>Mansioni</a:t>
            </a:r>
            <a:r>
              <a:rPr lang="en-US" sz="1800" b="1" spc="15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che</a:t>
            </a:r>
            <a:r>
              <a:rPr lang="en-US" sz="1800" b="1" spc="6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espongono</a:t>
            </a:r>
            <a:r>
              <a:rPr lang="en-US" sz="1800" b="1" spc="19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i</a:t>
            </a:r>
            <a:r>
              <a:rPr lang="en-US" sz="1800" b="1" spc="2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lavoratori</a:t>
            </a:r>
            <a:r>
              <a:rPr lang="en-US" sz="1800" b="1" spc="16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a</a:t>
            </a:r>
            <a:r>
              <a:rPr lang="en-US" sz="1800" b="1" spc="3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polveri</a:t>
            </a:r>
            <a:r>
              <a:rPr lang="en-US" sz="1800" b="1" spc="12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legno</a:t>
            </a:r>
            <a:endParaRPr lang="it-IT" sz="1400" dirty="0">
              <a:effectLst/>
              <a:latin typeface="Times New Roman" panose="02020603050405020304" pitchFamily="18" charset="0"/>
              <a:ea typeface="Times New Roman" panose="02020603050405020304" pitchFamily="18" charset="0"/>
            </a:endParaRPr>
          </a:p>
        </p:txBody>
      </p:sp>
      <p:sp>
        <p:nvSpPr>
          <p:cNvPr id="7" name="CasellaDiTesto 6">
            <a:extLst>
              <a:ext uri="{FF2B5EF4-FFF2-40B4-BE49-F238E27FC236}">
                <a16:creationId xmlns:a16="http://schemas.microsoft.com/office/drawing/2014/main" id="{74A0D863-D1BC-3629-55F5-0DE9154A1D3F}"/>
              </a:ext>
            </a:extLst>
          </p:cNvPr>
          <p:cNvSpPr txBox="1"/>
          <p:nvPr/>
        </p:nvSpPr>
        <p:spPr>
          <a:xfrm>
            <a:off x="271534" y="1115402"/>
            <a:ext cx="7934857" cy="4556504"/>
          </a:xfrm>
          <a:prstGeom prst="rect">
            <a:avLst/>
          </a:prstGeom>
          <a:noFill/>
        </p:spPr>
        <p:txBody>
          <a:bodyPr wrap="square">
            <a:spAutoFit/>
          </a:bodyPr>
          <a:lstStyle>
            <a:defPPr>
              <a:defRPr lang="it-IT"/>
            </a:defPPr>
            <a:lvl1pPr>
              <a:defRPr b="0" i="0">
                <a:solidFill>
                  <a:srgbClr val="000000"/>
                </a:solidFill>
                <a:effectLst/>
                <a:latin typeface="Open Sans" panose="020B0606030504020204" pitchFamily="34" charset="0"/>
              </a:defRPr>
            </a:lvl1pPr>
          </a:lstStyle>
          <a:p>
            <a:r>
              <a:rPr lang="en-US" dirty="0"/>
              <a:t>Il </a:t>
            </a:r>
            <a:r>
              <a:rPr lang="en-US" dirty="0" err="1"/>
              <a:t>lavoratore</a:t>
            </a:r>
            <a:r>
              <a:rPr lang="en-US" dirty="0"/>
              <a:t> </a:t>
            </a:r>
            <a:r>
              <a:rPr lang="en-US" dirty="0" err="1"/>
              <a:t>può</a:t>
            </a:r>
            <a:r>
              <a:rPr lang="en-US" dirty="0"/>
              <a:t> </a:t>
            </a:r>
            <a:r>
              <a:rPr lang="en-US" dirty="0" err="1"/>
              <a:t>inalare</a:t>
            </a:r>
            <a:r>
              <a:rPr lang="en-US" dirty="0"/>
              <a:t> </a:t>
            </a:r>
            <a:r>
              <a:rPr lang="en-US" dirty="0" err="1"/>
              <a:t>polveri</a:t>
            </a:r>
            <a:r>
              <a:rPr lang="en-US" dirty="0"/>
              <a:t> di legno </a:t>
            </a:r>
            <a:r>
              <a:rPr lang="en-US" dirty="0" err="1"/>
              <a:t>ogni</a:t>
            </a:r>
            <a:r>
              <a:rPr lang="en-US" dirty="0"/>
              <a:t> volta </a:t>
            </a:r>
            <a:r>
              <a:rPr lang="en-US" dirty="0" err="1"/>
              <a:t>che</a:t>
            </a:r>
            <a:r>
              <a:rPr lang="en-US" dirty="0"/>
              <a:t> il legno </a:t>
            </a:r>
            <a:r>
              <a:rPr lang="en-US" dirty="0" err="1"/>
              <a:t>viene</a:t>
            </a:r>
            <a:r>
              <a:rPr lang="en-US" dirty="0"/>
              <a:t> </a:t>
            </a:r>
            <a:r>
              <a:rPr lang="en-US" dirty="0" err="1"/>
              <a:t>segato</a:t>
            </a:r>
            <a:r>
              <a:rPr lang="en-US" dirty="0"/>
              <a:t>, </a:t>
            </a:r>
            <a:r>
              <a:rPr lang="en-US" dirty="0" err="1"/>
              <a:t>perforato</a:t>
            </a:r>
            <a:r>
              <a:rPr lang="en-US" dirty="0"/>
              <a:t>, </a:t>
            </a:r>
            <a:r>
              <a:rPr lang="en-US" dirty="0" err="1"/>
              <a:t>tagliato</a:t>
            </a:r>
            <a:r>
              <a:rPr lang="en-US" dirty="0"/>
              <a:t>, </a:t>
            </a:r>
            <a:r>
              <a:rPr lang="en-US" dirty="0" err="1"/>
              <a:t>piallato</a:t>
            </a:r>
            <a:r>
              <a:rPr lang="en-US" dirty="0"/>
              <a:t>, </a:t>
            </a:r>
            <a:r>
              <a:rPr lang="en-US" dirty="0" err="1"/>
              <a:t>levigato</a:t>
            </a:r>
            <a:r>
              <a:rPr lang="en-US" dirty="0"/>
              <a:t> e </a:t>
            </a:r>
            <a:r>
              <a:rPr lang="en-US" dirty="0" err="1"/>
              <a:t>carteggiato</a:t>
            </a:r>
            <a:r>
              <a:rPr lang="en-US" dirty="0"/>
              <a:t>.</a:t>
            </a:r>
            <a:endParaRPr lang="it-IT" dirty="0"/>
          </a:p>
          <a:p>
            <a:r>
              <a:rPr lang="en-US" dirty="0"/>
              <a:t>Il </a:t>
            </a:r>
            <a:r>
              <a:rPr lang="en-US" dirty="0" err="1"/>
              <a:t>lavoratore</a:t>
            </a:r>
            <a:r>
              <a:rPr lang="en-US" dirty="0"/>
              <a:t>  </a:t>
            </a:r>
            <a:r>
              <a:rPr lang="en-US" dirty="0" err="1"/>
              <a:t>può</a:t>
            </a:r>
            <a:r>
              <a:rPr lang="en-US" dirty="0"/>
              <a:t>  </a:t>
            </a:r>
            <a:r>
              <a:rPr lang="en-US" dirty="0" err="1"/>
              <a:t>inalare</a:t>
            </a:r>
            <a:r>
              <a:rPr lang="en-US" dirty="0"/>
              <a:t>  </a:t>
            </a:r>
            <a:r>
              <a:rPr lang="en-US" dirty="0" err="1"/>
              <a:t>polveri</a:t>
            </a:r>
            <a:r>
              <a:rPr lang="en-US" dirty="0"/>
              <a:t>  di legno  </a:t>
            </a:r>
            <a:r>
              <a:rPr lang="en-US" dirty="0" err="1"/>
              <a:t>anche</a:t>
            </a:r>
            <a:r>
              <a:rPr lang="en-US" dirty="0"/>
              <a:t>  </a:t>
            </a:r>
            <a:r>
              <a:rPr lang="en-US" dirty="0" err="1"/>
              <a:t>quando</a:t>
            </a:r>
            <a:r>
              <a:rPr lang="en-US" dirty="0"/>
              <a:t>  </a:t>
            </a:r>
            <a:r>
              <a:rPr lang="en-US" dirty="0" err="1"/>
              <a:t>pulisce</a:t>
            </a:r>
            <a:r>
              <a:rPr lang="en-US" dirty="0"/>
              <a:t>  </a:t>
            </a:r>
            <a:r>
              <a:rPr lang="en-US" dirty="0" err="1"/>
              <a:t>i</a:t>
            </a:r>
            <a:r>
              <a:rPr lang="en-US" dirty="0"/>
              <a:t> </a:t>
            </a:r>
            <a:r>
              <a:rPr lang="en-US" dirty="0" err="1"/>
              <a:t>macchinari</a:t>
            </a:r>
            <a:r>
              <a:rPr lang="en-US" dirty="0"/>
              <a:t>  con  aria</a:t>
            </a:r>
            <a:endParaRPr lang="it-IT" dirty="0"/>
          </a:p>
          <a:p>
            <a:r>
              <a:rPr lang="en-US" dirty="0" err="1"/>
              <a:t>compressa</a:t>
            </a:r>
            <a:r>
              <a:rPr lang="en-US" dirty="0"/>
              <a:t>,  </a:t>
            </a:r>
            <a:r>
              <a:rPr lang="en-US" dirty="0" err="1"/>
              <a:t>pulisce</a:t>
            </a:r>
            <a:r>
              <a:rPr lang="en-US" dirty="0"/>
              <a:t>  a  secco  </a:t>
            </a:r>
            <a:r>
              <a:rPr lang="en-US" dirty="0" err="1"/>
              <a:t>i</a:t>
            </a:r>
            <a:r>
              <a:rPr lang="en-US" dirty="0"/>
              <a:t>  </a:t>
            </a:r>
            <a:r>
              <a:rPr lang="en-US" dirty="0" err="1"/>
              <a:t>pavimenti</a:t>
            </a:r>
            <a:r>
              <a:rPr lang="en-US" dirty="0"/>
              <a:t>  ed  </a:t>
            </a:r>
            <a:r>
              <a:rPr lang="en-US" dirty="0" err="1"/>
              <a:t>effettua</a:t>
            </a:r>
            <a:r>
              <a:rPr lang="en-US" dirty="0"/>
              <a:t>  </a:t>
            </a:r>
            <a:r>
              <a:rPr lang="en-US" dirty="0" err="1"/>
              <a:t>dei</a:t>
            </a:r>
            <a:r>
              <a:rPr lang="en-US" dirty="0"/>
              <a:t>  </a:t>
            </a:r>
            <a:r>
              <a:rPr lang="en-US" dirty="0" err="1"/>
              <a:t>lavori</a:t>
            </a:r>
            <a:r>
              <a:rPr lang="en-US" dirty="0"/>
              <a:t>  di  </a:t>
            </a:r>
            <a:r>
              <a:rPr lang="en-US" dirty="0" err="1"/>
              <a:t>manutenzione</a:t>
            </a:r>
            <a:r>
              <a:rPr lang="en-US" dirty="0"/>
              <a:t>  </a:t>
            </a:r>
            <a:r>
              <a:rPr lang="en-US" dirty="0" err="1"/>
              <a:t>sulle</a:t>
            </a:r>
            <a:r>
              <a:rPr lang="en-US" dirty="0"/>
              <a:t> </a:t>
            </a:r>
            <a:r>
              <a:rPr lang="en-US" dirty="0" err="1"/>
              <a:t>macchine</a:t>
            </a:r>
            <a:r>
              <a:rPr lang="en-US" dirty="0"/>
              <a:t> in </a:t>
            </a:r>
            <a:r>
              <a:rPr lang="en-US" dirty="0" err="1"/>
              <a:t>presenza</a:t>
            </a:r>
            <a:r>
              <a:rPr lang="en-US" dirty="0"/>
              <a:t> di </a:t>
            </a:r>
            <a:r>
              <a:rPr lang="en-US" dirty="0" err="1"/>
              <a:t>polveri</a:t>
            </a:r>
            <a:r>
              <a:rPr lang="en-US" dirty="0"/>
              <a:t> </a:t>
            </a:r>
            <a:r>
              <a:rPr lang="en-US" dirty="0" err="1"/>
              <a:t>depositate</a:t>
            </a:r>
            <a:r>
              <a:rPr lang="en-US" dirty="0"/>
              <a:t>.</a:t>
            </a:r>
            <a:endParaRPr lang="it-IT" dirty="0"/>
          </a:p>
          <a:p>
            <a:r>
              <a:rPr lang="en-US" dirty="0"/>
              <a:t>La </a:t>
            </a:r>
            <a:r>
              <a:rPr lang="en-US" dirty="0" err="1"/>
              <a:t>polvere</a:t>
            </a:r>
            <a:r>
              <a:rPr lang="en-US" dirty="0"/>
              <a:t> in </a:t>
            </a:r>
            <a:r>
              <a:rPr lang="en-US" dirty="0" err="1"/>
              <a:t>genere</a:t>
            </a:r>
            <a:r>
              <a:rPr lang="en-US" dirty="0"/>
              <a:t>, </a:t>
            </a:r>
            <a:r>
              <a:rPr lang="en-US" dirty="0" err="1"/>
              <a:t>si</a:t>
            </a:r>
            <a:r>
              <a:rPr lang="en-US" dirty="0"/>
              <a:t> </a:t>
            </a:r>
            <a:r>
              <a:rPr lang="en-US" dirty="0" err="1"/>
              <a:t>deposita</a:t>
            </a:r>
            <a:r>
              <a:rPr lang="en-US" dirty="0"/>
              <a:t> </a:t>
            </a:r>
            <a:r>
              <a:rPr lang="en-US" dirty="0" err="1"/>
              <a:t>su</a:t>
            </a:r>
            <a:r>
              <a:rPr lang="en-US" dirty="0"/>
              <a:t> </a:t>
            </a:r>
            <a:r>
              <a:rPr lang="en-US" dirty="0" err="1"/>
              <a:t>tutte</a:t>
            </a:r>
            <a:r>
              <a:rPr lang="en-US" dirty="0"/>
              <a:t> le </a:t>
            </a:r>
            <a:r>
              <a:rPr lang="en-US" dirty="0" err="1"/>
              <a:t>superfici</a:t>
            </a:r>
            <a:r>
              <a:rPr lang="en-US" dirty="0"/>
              <a:t> </a:t>
            </a:r>
            <a:r>
              <a:rPr lang="en-US" dirty="0" err="1"/>
              <a:t>dei</a:t>
            </a:r>
            <a:r>
              <a:rPr lang="en-US" dirty="0"/>
              <a:t> </a:t>
            </a:r>
            <a:r>
              <a:rPr lang="en-US" dirty="0" err="1"/>
              <a:t>locali</a:t>
            </a:r>
            <a:r>
              <a:rPr lang="en-US" dirty="0"/>
              <a:t>, </a:t>
            </a:r>
            <a:r>
              <a:rPr lang="en-US" dirty="0" err="1"/>
              <a:t>soprattutto</a:t>
            </a:r>
            <a:r>
              <a:rPr lang="en-US" dirty="0"/>
              <a:t> </a:t>
            </a:r>
            <a:r>
              <a:rPr lang="en-US" dirty="0" err="1"/>
              <a:t>nelle</a:t>
            </a:r>
            <a:r>
              <a:rPr lang="en-US" dirty="0"/>
              <a:t> zone </a:t>
            </a:r>
            <a:r>
              <a:rPr lang="en-US" dirty="0" err="1"/>
              <a:t>meno</a:t>
            </a:r>
            <a:r>
              <a:rPr lang="en-US" dirty="0"/>
              <a:t> </a:t>
            </a:r>
            <a:r>
              <a:rPr lang="en-US" dirty="0" err="1"/>
              <a:t>transitate</a:t>
            </a:r>
            <a:r>
              <a:rPr lang="en-US" dirty="0"/>
              <a:t> e </a:t>
            </a:r>
            <a:r>
              <a:rPr lang="en-US" dirty="0" err="1"/>
              <a:t>pulite</a:t>
            </a:r>
            <a:r>
              <a:rPr lang="en-US" dirty="0"/>
              <a:t>. In </a:t>
            </a:r>
            <a:r>
              <a:rPr lang="en-US" dirty="0" err="1"/>
              <a:t>questi</a:t>
            </a:r>
            <a:r>
              <a:rPr lang="en-US" dirty="0"/>
              <a:t> </a:t>
            </a:r>
            <a:r>
              <a:rPr lang="en-US" dirty="0" err="1"/>
              <a:t>casi</a:t>
            </a:r>
            <a:r>
              <a:rPr lang="en-US" dirty="0"/>
              <a:t> </a:t>
            </a:r>
            <a:r>
              <a:rPr lang="en-US" dirty="0" err="1"/>
              <a:t>si</a:t>
            </a:r>
            <a:r>
              <a:rPr lang="en-US" dirty="0"/>
              <a:t> </a:t>
            </a:r>
            <a:r>
              <a:rPr lang="en-US" dirty="0" err="1"/>
              <a:t>sollevano</a:t>
            </a:r>
            <a:r>
              <a:rPr lang="en-US" dirty="0"/>
              <a:t> in </a:t>
            </a:r>
            <a:r>
              <a:rPr lang="en-US" dirty="0" err="1"/>
              <a:t>genere</a:t>
            </a:r>
            <a:r>
              <a:rPr lang="en-US" dirty="0"/>
              <a:t> </a:t>
            </a:r>
            <a:r>
              <a:rPr lang="en-US" dirty="0" err="1"/>
              <a:t>considerevoli</a:t>
            </a:r>
            <a:r>
              <a:rPr lang="en-US" dirty="0"/>
              <a:t> </a:t>
            </a:r>
            <a:r>
              <a:rPr lang="en-US" dirty="0" err="1"/>
              <a:t>quantità</a:t>
            </a:r>
            <a:r>
              <a:rPr lang="en-US" dirty="0"/>
              <a:t> di </a:t>
            </a:r>
            <a:r>
              <a:rPr lang="en-US" dirty="0" err="1"/>
              <a:t>polveri</a:t>
            </a:r>
            <a:r>
              <a:rPr lang="en-US" dirty="0"/>
              <a:t>,</a:t>
            </a:r>
            <a:endParaRPr lang="it-IT" dirty="0"/>
          </a:p>
          <a:p>
            <a:r>
              <a:rPr lang="en-US" dirty="0"/>
              <a:t> </a:t>
            </a:r>
            <a:endParaRPr lang="it-IT" dirty="0"/>
          </a:p>
          <a:p>
            <a:r>
              <a:rPr lang="en-US" dirty="0"/>
              <a:t>per cui </a:t>
            </a:r>
            <a:r>
              <a:rPr lang="en-US" dirty="0" err="1"/>
              <a:t>i</a:t>
            </a:r>
            <a:r>
              <a:rPr lang="en-US" dirty="0"/>
              <a:t> </a:t>
            </a:r>
            <a:r>
              <a:rPr lang="en-US" dirty="0" err="1"/>
              <a:t>lavoratori</a:t>
            </a:r>
            <a:r>
              <a:rPr lang="en-US" dirty="0"/>
              <a:t> </a:t>
            </a:r>
            <a:r>
              <a:rPr lang="en-US" dirty="0" err="1"/>
              <a:t>possono</a:t>
            </a:r>
            <a:r>
              <a:rPr lang="en-US" dirty="0"/>
              <a:t> </a:t>
            </a:r>
            <a:r>
              <a:rPr lang="en-US" dirty="0" err="1"/>
              <a:t>essere</a:t>
            </a:r>
            <a:r>
              <a:rPr lang="en-US" dirty="0"/>
              <a:t> </a:t>
            </a:r>
            <a:r>
              <a:rPr lang="en-US" dirty="0" err="1"/>
              <a:t>notevolmente</a:t>
            </a:r>
            <a:r>
              <a:rPr lang="en-US" dirty="0"/>
              <a:t> </a:t>
            </a:r>
            <a:r>
              <a:rPr lang="en-US" dirty="0" err="1"/>
              <a:t>esposti</a:t>
            </a:r>
            <a:r>
              <a:rPr lang="en-US" dirty="0"/>
              <a:t> </a:t>
            </a:r>
            <a:r>
              <a:rPr lang="en-US" dirty="0" err="1"/>
              <a:t>anche</a:t>
            </a:r>
            <a:r>
              <a:rPr lang="en-US" dirty="0"/>
              <a:t> se in modo </a:t>
            </a:r>
            <a:r>
              <a:rPr lang="en-US" dirty="0" err="1"/>
              <a:t>occasionale</a:t>
            </a:r>
            <a:r>
              <a:rPr lang="en-US" dirty="0"/>
              <a:t> e per </a:t>
            </a:r>
            <a:r>
              <a:rPr lang="en-US" dirty="0" err="1"/>
              <a:t>brevi</a:t>
            </a:r>
            <a:r>
              <a:rPr lang="en-US" dirty="0"/>
              <a:t> </a:t>
            </a:r>
            <a:r>
              <a:rPr lang="en-US" dirty="0" err="1"/>
              <a:t>periodi</a:t>
            </a:r>
            <a:r>
              <a:rPr lang="en-US" dirty="0"/>
              <a:t>.</a:t>
            </a:r>
            <a:endParaRPr lang="it-IT" dirty="0"/>
          </a:p>
          <a:p>
            <a:r>
              <a:rPr lang="en-US" dirty="0"/>
              <a:t>I </a:t>
            </a:r>
            <a:r>
              <a:rPr lang="en-US" dirty="0" err="1"/>
              <a:t>valori</a:t>
            </a:r>
            <a:r>
              <a:rPr lang="en-US" dirty="0"/>
              <a:t> </a:t>
            </a:r>
            <a:r>
              <a:rPr lang="en-US" dirty="0" err="1"/>
              <a:t>più</a:t>
            </a:r>
            <a:r>
              <a:rPr lang="en-US" dirty="0"/>
              <a:t> alti </a:t>
            </a:r>
            <a:r>
              <a:rPr lang="en-US" dirty="0" err="1"/>
              <a:t>delle</a:t>
            </a:r>
            <a:r>
              <a:rPr lang="en-US" dirty="0"/>
              <a:t> </a:t>
            </a:r>
            <a:r>
              <a:rPr lang="en-US" dirty="0" err="1"/>
              <a:t>concentrazioni</a:t>
            </a:r>
            <a:r>
              <a:rPr lang="en-US" dirty="0"/>
              <a:t>,  </a:t>
            </a:r>
            <a:r>
              <a:rPr lang="en-US" dirty="0" err="1"/>
              <a:t>nella</a:t>
            </a:r>
            <a:r>
              <a:rPr lang="en-US" dirty="0"/>
              <a:t> </a:t>
            </a:r>
            <a:r>
              <a:rPr lang="en-US" dirty="0" err="1"/>
              <a:t>seconda</a:t>
            </a:r>
            <a:r>
              <a:rPr lang="en-US" dirty="0"/>
              <a:t> </a:t>
            </a:r>
            <a:r>
              <a:rPr lang="en-US" dirty="0" err="1"/>
              <a:t>lavorazione</a:t>
            </a:r>
            <a:r>
              <a:rPr lang="en-US" dirty="0"/>
              <a:t> del legno, </a:t>
            </a:r>
            <a:r>
              <a:rPr lang="en-US" dirty="0" err="1"/>
              <a:t>si</a:t>
            </a:r>
            <a:r>
              <a:rPr lang="en-US" dirty="0"/>
              <a:t> </a:t>
            </a:r>
            <a:r>
              <a:rPr lang="en-US" dirty="0" err="1"/>
              <a:t>riscontrano</a:t>
            </a:r>
            <a:endParaRPr lang="it-IT" dirty="0"/>
          </a:p>
          <a:p>
            <a:r>
              <a:rPr lang="en-US" dirty="0" err="1"/>
              <a:t>durante</a:t>
            </a:r>
            <a:r>
              <a:rPr lang="en-US" dirty="0"/>
              <a:t> la </a:t>
            </a:r>
            <a:r>
              <a:rPr lang="en-US" dirty="0" err="1"/>
              <a:t>fase</a:t>
            </a:r>
            <a:r>
              <a:rPr lang="en-US" dirty="0"/>
              <a:t> </a:t>
            </a:r>
            <a:r>
              <a:rPr lang="en-US" dirty="0" err="1"/>
              <a:t>lavorativa</a:t>
            </a:r>
            <a:r>
              <a:rPr lang="en-US" dirty="0"/>
              <a:t> </a:t>
            </a:r>
            <a:r>
              <a:rPr lang="en-US" dirty="0" err="1"/>
              <a:t>della</a:t>
            </a:r>
            <a:r>
              <a:rPr lang="en-US" dirty="0"/>
              <a:t> </a:t>
            </a:r>
            <a:r>
              <a:rPr lang="en-US" dirty="0" err="1"/>
              <a:t>carteggiatura</a:t>
            </a:r>
            <a:r>
              <a:rPr lang="en-US" dirty="0"/>
              <a:t>. Tale </a:t>
            </a:r>
            <a:r>
              <a:rPr lang="en-US" dirty="0" err="1"/>
              <a:t>mansione</a:t>
            </a:r>
            <a:r>
              <a:rPr lang="en-US" dirty="0"/>
              <a:t> è </a:t>
            </a:r>
            <a:r>
              <a:rPr lang="en-US" dirty="0" err="1"/>
              <a:t>infatti</a:t>
            </a:r>
            <a:r>
              <a:rPr lang="en-US" dirty="0"/>
              <a:t> </a:t>
            </a:r>
            <a:r>
              <a:rPr lang="en-US" dirty="0" err="1"/>
              <a:t>quella</a:t>
            </a:r>
            <a:r>
              <a:rPr lang="en-US" dirty="0"/>
              <a:t> </a:t>
            </a:r>
            <a:r>
              <a:rPr lang="en-US" dirty="0" err="1"/>
              <a:t>più</a:t>
            </a:r>
            <a:r>
              <a:rPr lang="en-US" dirty="0"/>
              <a:t> a </a:t>
            </a:r>
            <a:r>
              <a:rPr lang="en-US" dirty="0" err="1"/>
              <a:t>rischio</a:t>
            </a:r>
            <a:r>
              <a:rPr lang="en-US" dirty="0"/>
              <a:t> di </a:t>
            </a:r>
            <a:r>
              <a:rPr lang="en-US" dirty="0" err="1"/>
              <a:t>esposizione</a:t>
            </a:r>
            <a:r>
              <a:rPr lang="en-US" dirty="0"/>
              <a:t> a </a:t>
            </a:r>
            <a:r>
              <a:rPr lang="en-US" dirty="0" err="1"/>
              <a:t>polveri</a:t>
            </a:r>
            <a:r>
              <a:rPr lang="en-US" dirty="0"/>
              <a:t>, </a:t>
            </a:r>
            <a:r>
              <a:rPr lang="en-US" dirty="0" err="1"/>
              <a:t>soprattutto</a:t>
            </a:r>
            <a:r>
              <a:rPr lang="en-US" dirty="0"/>
              <a:t> </a:t>
            </a:r>
            <a:r>
              <a:rPr lang="en-US" dirty="0" err="1"/>
              <a:t>perché</a:t>
            </a:r>
            <a:r>
              <a:rPr lang="en-US" dirty="0"/>
              <a:t> rispetto alle </a:t>
            </a:r>
            <a:r>
              <a:rPr lang="en-US" dirty="0" err="1"/>
              <a:t>altre</a:t>
            </a:r>
            <a:r>
              <a:rPr lang="en-US" dirty="0"/>
              <a:t> </a:t>
            </a:r>
            <a:r>
              <a:rPr lang="en-US" dirty="0" err="1"/>
              <a:t>lavorazioni</a:t>
            </a:r>
            <a:r>
              <a:rPr lang="en-US" dirty="0"/>
              <a:t>, la </a:t>
            </a:r>
            <a:r>
              <a:rPr lang="en-US" dirty="0" err="1"/>
              <a:t>posizione</a:t>
            </a:r>
            <a:r>
              <a:rPr lang="en-US" dirty="0"/>
              <a:t> </a:t>
            </a:r>
            <a:r>
              <a:rPr lang="en-US" dirty="0" err="1"/>
              <a:t>dell’operatore</a:t>
            </a:r>
            <a:r>
              <a:rPr lang="en-US" dirty="0"/>
              <a:t> è in </a:t>
            </a:r>
            <a:r>
              <a:rPr lang="en-US" dirty="0" err="1"/>
              <a:t>genere</a:t>
            </a:r>
            <a:r>
              <a:rPr lang="en-US" dirty="0"/>
              <a:t> </a:t>
            </a:r>
            <a:r>
              <a:rPr lang="en-US" dirty="0" err="1"/>
              <a:t>più</a:t>
            </a:r>
            <a:r>
              <a:rPr lang="en-US" dirty="0"/>
              <a:t> </a:t>
            </a:r>
            <a:r>
              <a:rPr lang="en-US" dirty="0" err="1"/>
              <a:t>vicina</a:t>
            </a:r>
            <a:r>
              <a:rPr lang="en-US" dirty="0"/>
              <a:t> al punto di </a:t>
            </a:r>
            <a:r>
              <a:rPr lang="en-US" dirty="0" err="1"/>
              <a:t>generazione</a:t>
            </a:r>
            <a:r>
              <a:rPr lang="en-US" dirty="0"/>
              <a:t> </a:t>
            </a:r>
            <a:r>
              <a:rPr lang="en-US" dirty="0" err="1"/>
              <a:t>delle</a:t>
            </a:r>
            <a:r>
              <a:rPr lang="en-US" dirty="0"/>
              <a:t> </a:t>
            </a:r>
            <a:r>
              <a:rPr lang="en-US" dirty="0" err="1"/>
              <a:t>particelle</a:t>
            </a:r>
            <a:r>
              <a:rPr lang="en-US" dirty="0"/>
              <a:t>.</a:t>
            </a:r>
            <a:endParaRPr lang="it-IT" dirty="0"/>
          </a:p>
          <a:p>
            <a:r>
              <a:rPr lang="en-US" dirty="0"/>
              <a:t> </a:t>
            </a:r>
            <a:endParaRPr lang="it-IT" dirty="0"/>
          </a:p>
        </p:txBody>
      </p:sp>
    </p:spTree>
    <p:extLst>
      <p:ext uri="{BB962C8B-B14F-4D97-AF65-F5344CB8AC3E}">
        <p14:creationId xmlns:p14="http://schemas.microsoft.com/office/powerpoint/2010/main" val="2272603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3" name="CasellaDiTesto 2">
            <a:extLst>
              <a:ext uri="{FF2B5EF4-FFF2-40B4-BE49-F238E27FC236}">
                <a16:creationId xmlns:a16="http://schemas.microsoft.com/office/drawing/2014/main" id="{FAE6738D-15FF-AA5C-E551-FF1BD69D939B}"/>
              </a:ext>
            </a:extLst>
          </p:cNvPr>
          <p:cNvSpPr txBox="1"/>
          <p:nvPr/>
        </p:nvSpPr>
        <p:spPr>
          <a:xfrm>
            <a:off x="132286" y="335195"/>
            <a:ext cx="6772130" cy="369332"/>
          </a:xfrm>
          <a:prstGeom prst="rect">
            <a:avLst/>
          </a:prstGeom>
          <a:noFill/>
        </p:spPr>
        <p:txBody>
          <a:bodyPr wrap="square">
            <a:spAutoFit/>
          </a:bodyPr>
          <a:lstStyle/>
          <a:p>
            <a:pPr marL="73025" marR="363601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Misure</a:t>
            </a:r>
            <a:r>
              <a:rPr lang="en-US" sz="1800" b="1" spc="11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prevenzione</a:t>
            </a:r>
            <a:endParaRPr lang="it-IT" sz="1400" dirty="0">
              <a:effectLst/>
              <a:latin typeface="Times New Roman" panose="02020603050405020304" pitchFamily="18" charset="0"/>
              <a:ea typeface="Times New Roman" panose="02020603050405020304" pitchFamily="18" charset="0"/>
            </a:endParaRPr>
          </a:p>
        </p:txBody>
      </p:sp>
      <p:sp>
        <p:nvSpPr>
          <p:cNvPr id="6" name="CasellaDiTesto 5">
            <a:extLst>
              <a:ext uri="{FF2B5EF4-FFF2-40B4-BE49-F238E27FC236}">
                <a16:creationId xmlns:a16="http://schemas.microsoft.com/office/drawing/2014/main" id="{97CAADA8-BAC7-682D-8F54-7C949FFA7283}"/>
              </a:ext>
            </a:extLst>
          </p:cNvPr>
          <p:cNvSpPr txBox="1"/>
          <p:nvPr/>
        </p:nvSpPr>
        <p:spPr>
          <a:xfrm>
            <a:off x="81228" y="519861"/>
            <a:ext cx="8914240" cy="6387774"/>
          </a:xfrm>
          <a:prstGeom prst="rect">
            <a:avLst/>
          </a:prstGeom>
          <a:noFill/>
        </p:spPr>
        <p:txBody>
          <a:bodyPr wrap="square">
            <a:spAutoFit/>
          </a:bodyPr>
          <a:lstStyle/>
          <a:p>
            <a:pPr>
              <a:lnSpc>
                <a:spcPts val="1100"/>
              </a:lnSpc>
              <a:spcBef>
                <a:spcPts val="45"/>
              </a:spcBef>
            </a:pPr>
            <a:r>
              <a:rPr lang="en-US" sz="2400" dirty="0">
                <a:effectLst/>
                <a:latin typeface="Times New Roman" panose="02020603050405020304" pitchFamily="18" charset="0"/>
                <a:ea typeface="Times New Roman" panose="02020603050405020304" pitchFamily="18" charset="0"/>
              </a:rPr>
              <a:t> </a:t>
            </a:r>
            <a:endParaRPr lang="it-IT" sz="1800" dirty="0">
              <a:effectLst/>
              <a:latin typeface="Times New Roman" panose="02020603050405020304" pitchFamily="18" charset="0"/>
              <a:ea typeface="Times New Roman" panose="02020603050405020304" pitchFamily="18" charset="0"/>
            </a:endParaRPr>
          </a:p>
          <a:p>
            <a:pPr marL="73025" marR="193040" algn="just">
              <a:lnSpc>
                <a:spcPct val="102000"/>
              </a:lnSpc>
              <a:spcAft>
                <a:spcPts val="0"/>
              </a:spcAft>
            </a:pPr>
            <a:r>
              <a:rPr lang="en-US" sz="1800" dirty="0">
                <a:solidFill>
                  <a:srgbClr val="363435"/>
                </a:solidFill>
                <a:effectLst/>
                <a:latin typeface="Arial" panose="020B0604020202020204" pitchFamily="34" charset="0"/>
                <a:ea typeface="Arial" panose="020B0604020202020204" pitchFamily="34" charset="0"/>
              </a:rPr>
              <a:t>Nel</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caso</a:t>
            </a:r>
            <a:r>
              <a:rPr lang="en-US" sz="1800" spc="25" dirty="0">
                <a:solidFill>
                  <a:srgbClr val="363435"/>
                </a:solidFill>
                <a:effectLst/>
                <a:latin typeface="Arial" panose="020B0604020202020204" pitchFamily="34" charset="0"/>
                <a:ea typeface="Arial" panose="020B0604020202020204" pitchFamily="34" charset="0"/>
              </a:rPr>
              <a:t> </a:t>
            </a:r>
            <a:r>
              <a:rPr lang="en-US" dirty="0" err="1">
                <a:solidFill>
                  <a:srgbClr val="000000"/>
                </a:solidFill>
                <a:latin typeface="Open Sans" panose="020B0606030504020204" pitchFamily="34" charset="0"/>
              </a:rPr>
              <a:t>della</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lavorazione</a:t>
            </a:r>
            <a:r>
              <a:rPr lang="en-US" sz="1800" spc="8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del</a:t>
            </a:r>
            <a:r>
              <a:rPr lang="en-US" sz="1800" spc="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legno,</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non</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essendo</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possibile</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 </a:t>
            </a:r>
            <a:r>
              <a:rPr lang="en-US" sz="1800" dirty="0" err="1">
                <a:solidFill>
                  <a:srgbClr val="363435"/>
                </a:solidFill>
                <a:effectLst/>
                <a:latin typeface="Arial" panose="020B0604020202020204" pitchFamily="34" charset="0"/>
                <a:ea typeface="Arial" panose="020B0604020202020204" pitchFamily="34" charset="0"/>
              </a:rPr>
              <a:t>sostituzione</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della</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sostanza</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cancerogena</a:t>
            </a:r>
            <a:r>
              <a:rPr lang="en-US" sz="1800" dirty="0">
                <a:solidFill>
                  <a:srgbClr val="363435"/>
                </a:solidFill>
                <a:effectLst/>
                <a:latin typeface="Arial" panose="020B0604020202020204" pitchFamily="34" charset="0"/>
                <a:ea typeface="Arial" panose="020B0604020202020204" pitchFamily="34" charset="0"/>
              </a:rPr>
              <a:t> </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con</a:t>
            </a:r>
            <a:r>
              <a:rPr lang="en-US" sz="1800" spc="24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altre</a:t>
            </a:r>
            <a:r>
              <a:rPr lang="en-US" sz="1800" spc="2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sostanze</a:t>
            </a:r>
            <a:r>
              <a:rPr lang="en-US" sz="1800" dirty="0">
                <a:solidFill>
                  <a:srgbClr val="363435"/>
                </a:solidFill>
                <a:effectLst/>
                <a:latin typeface="Arial" panose="020B0604020202020204" pitchFamily="34" charset="0"/>
                <a:ea typeface="Arial" panose="020B0604020202020204" pitchFamily="34" charset="0"/>
              </a:rPr>
              <a:t> </a:t>
            </a:r>
            <a:r>
              <a:rPr lang="en-US" sz="1800" spc="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2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non</a:t>
            </a:r>
            <a:r>
              <a:rPr lang="en-US" sz="1800" spc="2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lo</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sono</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(art</a:t>
            </a:r>
            <a:r>
              <a:rPr lang="en-US" sz="1800" spc="2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235</a:t>
            </a:r>
            <a:r>
              <a:rPr lang="en-US" sz="1800" spc="2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D.Lgs</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81/08, </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Titolo</a:t>
            </a:r>
            <a:r>
              <a:rPr lang="en-US" sz="1800" dirty="0">
                <a:solidFill>
                  <a:srgbClr val="363435"/>
                </a:solidFill>
                <a:effectLst/>
                <a:latin typeface="Arial" panose="020B0604020202020204" pitchFamily="34" charset="0"/>
                <a:ea typeface="Arial" panose="020B0604020202020204" pitchFamily="34" charset="0"/>
              </a:rPr>
              <a:t>  IX),</a:t>
            </a:r>
            <a:r>
              <a:rPr lang="en-US" sz="1800" spc="2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 </a:t>
            </a:r>
            <a:r>
              <a:rPr lang="en-US" sz="1800" dirty="0" err="1">
                <a:solidFill>
                  <a:srgbClr val="363435"/>
                </a:solidFill>
                <a:effectLst/>
                <a:latin typeface="Arial" panose="020B0604020202020204" pitchFamily="34" charset="0"/>
                <a:ea typeface="Arial" panose="020B0604020202020204" pitchFamily="34" charset="0"/>
              </a:rPr>
              <a:t>produzione</a:t>
            </a:r>
            <a:r>
              <a:rPr lang="en-US" sz="1800" spc="8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polveri</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dovrà</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essere</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mantenuta</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al </a:t>
            </a:r>
            <a:r>
              <a:rPr lang="en-US" sz="1800" dirty="0" err="1">
                <a:solidFill>
                  <a:srgbClr val="363435"/>
                </a:solidFill>
                <a:effectLst/>
                <a:latin typeface="Arial" panose="020B0604020202020204" pitchFamily="34" charset="0"/>
                <a:ea typeface="Arial" panose="020B0604020202020204" pitchFamily="34" charset="0"/>
              </a:rPr>
              <a:t>livello</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più</a:t>
            </a:r>
            <a:r>
              <a:rPr lang="en-US" sz="1800" spc="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basso</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tecnicamente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possibile</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 </a:t>
            </a:r>
            <a:r>
              <a:rPr lang="en-US" sz="1800" dirty="0" err="1">
                <a:solidFill>
                  <a:srgbClr val="363435"/>
                </a:solidFill>
                <a:effectLst/>
                <a:latin typeface="Arial" panose="020B0604020202020204" pitchFamily="34" charset="0"/>
                <a:ea typeface="Arial" panose="020B0604020202020204" pitchFamily="34" charset="0"/>
              </a:rPr>
              <a:t>comunque</a:t>
            </a:r>
            <a:r>
              <a:rPr lang="en-US" sz="1800" spc="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sempre</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inferiore</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5</a:t>
            </a:r>
            <a:r>
              <a:rPr lang="en-US" sz="1800" spc="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mg/m³.</a:t>
            </a:r>
            <a:endParaRPr lang="it-IT" sz="1800" dirty="0">
              <a:effectLst/>
              <a:latin typeface="Times New Roman" panose="02020603050405020304" pitchFamily="18" charset="0"/>
              <a:ea typeface="Times New Roman" panose="02020603050405020304" pitchFamily="18" charset="0"/>
            </a:endParaRPr>
          </a:p>
          <a:p>
            <a:pPr marL="73025" marR="193040" algn="just">
              <a:lnSpc>
                <a:spcPct val="102000"/>
              </a:lnSpc>
              <a:spcAft>
                <a:spcPts val="0"/>
              </a:spcAft>
            </a:pPr>
            <a:r>
              <a:rPr lang="en-US" sz="1800" dirty="0">
                <a:solidFill>
                  <a:srgbClr val="363435"/>
                </a:solidFill>
                <a:effectLst/>
                <a:latin typeface="Arial" panose="020B0604020202020204" pitchFamily="34" charset="0"/>
                <a:ea typeface="Arial" panose="020B0604020202020204" pitchFamily="34" charset="0"/>
              </a:rPr>
              <a:t>I </a:t>
            </a:r>
            <a:r>
              <a:rPr lang="en-US" sz="1800" dirty="0" err="1">
                <a:solidFill>
                  <a:srgbClr val="363435"/>
                </a:solidFill>
                <a:effectLst/>
                <a:latin typeface="Arial" panose="020B0604020202020204" pitchFamily="34" charset="0"/>
                <a:ea typeface="Arial" panose="020B0604020202020204" pitchFamily="34" charset="0"/>
              </a:rPr>
              <a:t>principali</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interventi</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preventivi</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metter</a:t>
            </a:r>
            <a:r>
              <a:rPr lang="en-US" sz="1800" spc="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atto</a:t>
            </a:r>
            <a:r>
              <a:rPr lang="en-US" sz="1800" spc="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assicurare</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raggiungimento</a:t>
            </a:r>
            <a:r>
              <a:rPr lang="en-US" sz="1800" spc="1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questo</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obiettivo</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sono</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a:lnSpc>
                <a:spcPts val="1100"/>
              </a:lnSpc>
              <a:spcBef>
                <a:spcPts val="15"/>
              </a:spcBef>
            </a:pPr>
            <a:r>
              <a:rPr lang="en-US" sz="2400" dirty="0">
                <a:effectLst/>
                <a:latin typeface="Times New Roman" panose="02020603050405020304" pitchFamily="18" charset="0"/>
                <a:ea typeface="Times New Roman" panose="02020603050405020304" pitchFamily="18" charset="0"/>
              </a:rPr>
              <a:t> </a:t>
            </a:r>
            <a:endParaRPr lang="it-IT" sz="1800" dirty="0">
              <a:effectLst/>
              <a:latin typeface="Times New Roman" panose="02020603050405020304" pitchFamily="18" charset="0"/>
              <a:ea typeface="Times New Roman" panose="02020603050405020304" pitchFamily="18" charset="0"/>
            </a:endParaRPr>
          </a:p>
          <a:p>
            <a:pPr marL="73025" marR="192405" algn="just">
              <a:lnSpc>
                <a:spcPct val="102000"/>
              </a:lnSpc>
              <a:spcAft>
                <a:spcPts val="0"/>
              </a:spcAft>
            </a:pP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Arial" panose="020B0604020202020204" pitchFamily="34" charset="0"/>
                <a:ea typeface="Arial" panose="020B0604020202020204" pitchFamily="34" charset="0"/>
              </a:rPr>
              <a:t>separazione</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1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lavorazioni</a:t>
            </a:r>
            <a:r>
              <a:rPr lang="en-US" sz="1800" spc="2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separare</a:t>
            </a:r>
            <a:r>
              <a:rPr lang="en-US" sz="1800" spc="2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a:t>
            </a:r>
            <a:r>
              <a:rPr lang="en-US" sz="1800" spc="1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locali</a:t>
            </a:r>
            <a:r>
              <a:rPr lang="en-US" sz="1800" spc="1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diversi</a:t>
            </a:r>
            <a:r>
              <a:rPr lang="en-US" sz="1800" spc="19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a:t>
            </a:r>
            <a:r>
              <a:rPr lang="en-US" sz="1800" spc="1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operazioni</a:t>
            </a:r>
            <a:r>
              <a:rPr lang="en-US" sz="1800" spc="2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dirty="0">
                <a:solidFill>
                  <a:srgbClr val="363435"/>
                </a:solidFill>
                <a:effectLst/>
                <a:latin typeface="Arial" panose="020B0604020202020204" pitchFamily="34" charset="0"/>
                <a:ea typeface="Arial" panose="020B0604020202020204" pitchFamily="34" charset="0"/>
              </a:rPr>
              <a:t> </a:t>
            </a:r>
            <a:r>
              <a:rPr lang="en-US" sz="1800" spc="-1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producono</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dirty="0">
                <a:solidFill>
                  <a:srgbClr val="363435"/>
                </a:solidFill>
                <a:effectLst/>
                <a:latin typeface="Arial" panose="020B0604020202020204" pitchFamily="34" charset="0"/>
                <a:ea typeface="Arial" panose="020B0604020202020204" pitchFamily="34" charset="0"/>
              </a:rPr>
              <a:t> </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legno </a:t>
            </a:r>
            <a:r>
              <a:rPr lang="en-US" sz="1800" spc="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 </a:t>
            </a:r>
            <a:r>
              <a:rPr lang="en-US" sz="1800" spc="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quelle </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dirty="0">
                <a:solidFill>
                  <a:srgbClr val="363435"/>
                </a:solidFill>
                <a:effectLst/>
                <a:latin typeface="Arial" panose="020B0604020202020204" pitchFamily="34" charset="0"/>
                <a:ea typeface="Arial" panose="020B0604020202020204" pitchFamily="34" charset="0"/>
              </a:rPr>
              <a:t> </a:t>
            </a:r>
            <a:r>
              <a:rPr lang="en-US" sz="1800" spc="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non </a:t>
            </a:r>
            <a:r>
              <a:rPr lang="en-US" sz="1800" spc="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ne </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producono</a:t>
            </a:r>
            <a:r>
              <a:rPr lang="en-US" sz="1800" dirty="0">
                <a:solidFill>
                  <a:srgbClr val="363435"/>
                </a:solidFill>
                <a:effectLst/>
                <a:latin typeface="Arial" panose="020B0604020202020204" pitchFamily="34" charset="0"/>
                <a:ea typeface="Arial" panose="020B0604020202020204" pitchFamily="34" charset="0"/>
              </a:rPr>
              <a:t>, </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allo</a:t>
            </a:r>
            <a:r>
              <a:rPr lang="en-US" sz="1800" dirty="0">
                <a:solidFill>
                  <a:srgbClr val="363435"/>
                </a:solidFill>
                <a:effectLst/>
                <a:latin typeface="Arial" panose="020B0604020202020204" pitchFamily="34" charset="0"/>
                <a:ea typeface="Arial" panose="020B0604020202020204" pitchFamily="34" charset="0"/>
              </a:rPr>
              <a:t> </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scopo</a:t>
            </a:r>
            <a:r>
              <a:rPr lang="en-US" sz="1800" dirty="0">
                <a:solidFill>
                  <a:srgbClr val="363435"/>
                </a:solidFill>
                <a:effectLst/>
                <a:latin typeface="Arial" panose="020B0604020202020204" pitchFamily="34" charset="0"/>
                <a:ea typeface="Arial" panose="020B0604020202020204" pitchFamily="34" charset="0"/>
              </a:rPr>
              <a:t> </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limitare</a:t>
            </a:r>
            <a:r>
              <a:rPr lang="en-US" sz="1800" dirty="0">
                <a:solidFill>
                  <a:srgbClr val="363435"/>
                </a:solidFill>
                <a:effectLst/>
                <a:latin typeface="Arial" panose="020B0604020202020204" pitchFamily="34" charset="0"/>
                <a:ea typeface="Arial" panose="020B0604020202020204" pitchFamily="34" charset="0"/>
              </a:rPr>
              <a:t> </a:t>
            </a:r>
            <a:r>
              <a:rPr lang="en-US" sz="1800" spc="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numero</a:t>
            </a:r>
            <a:r>
              <a:rPr lang="en-US" sz="1800" dirty="0">
                <a:solidFill>
                  <a:srgbClr val="363435"/>
                </a:solidFill>
                <a:effectLst/>
                <a:latin typeface="Arial" panose="020B0604020202020204" pitchFamily="34" charset="0"/>
                <a:ea typeface="Arial" panose="020B0604020202020204" pitchFamily="34" charset="0"/>
              </a:rPr>
              <a:t> </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persone</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esposte</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marL="73025" marR="193040" algn="just">
              <a:lnSpc>
                <a:spcPct val="102000"/>
              </a:lnSpc>
              <a:spcAft>
                <a:spcPts val="0"/>
              </a:spcAft>
            </a:pP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Arial" panose="020B0604020202020204" pitchFamily="34" charset="0"/>
                <a:ea typeface="Arial" panose="020B0604020202020204" pitchFamily="34" charset="0"/>
              </a:rPr>
              <a:t>scelta</a:t>
            </a:r>
            <a:r>
              <a:rPr lang="en-US" sz="1800" spc="2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macchine</a:t>
            </a:r>
            <a:r>
              <a:rPr lang="en-US" sz="1800" dirty="0">
                <a:solidFill>
                  <a:srgbClr val="363435"/>
                </a:solidFill>
                <a:effectLst/>
                <a:latin typeface="Arial" panose="020B0604020202020204" pitchFamily="34" charset="0"/>
                <a:ea typeface="Arial" panose="020B0604020202020204" pitchFamily="34" charset="0"/>
              </a:rPr>
              <a:t> </a:t>
            </a:r>
            <a:r>
              <a:rPr lang="en-US" sz="1800" spc="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acquistare</a:t>
            </a:r>
            <a:r>
              <a:rPr lang="en-US" sz="1800" dirty="0">
                <a:solidFill>
                  <a:srgbClr val="363435"/>
                </a:solidFill>
                <a:effectLst/>
                <a:latin typeface="Arial" panose="020B0604020202020204" pitchFamily="34" charset="0"/>
                <a:ea typeface="Arial" panose="020B0604020202020204" pitchFamily="34" charset="0"/>
              </a:rPr>
              <a:t> </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macchine</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nuove</a:t>
            </a:r>
            <a:r>
              <a:rPr lang="en-US" sz="1800" spc="2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o</a:t>
            </a:r>
            <a:r>
              <a:rPr lang="en-US" sz="1800" spc="2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usate</a:t>
            </a:r>
            <a:r>
              <a:rPr lang="en-US" sz="1800" dirty="0">
                <a:solidFill>
                  <a:srgbClr val="363435"/>
                </a:solidFill>
                <a:effectLst/>
                <a:latin typeface="Arial" panose="020B0604020202020204" pitchFamily="34" charset="0"/>
                <a:ea typeface="Arial" panose="020B0604020202020204" pitchFamily="34" charset="0"/>
              </a:rPr>
              <a:t>,</a:t>
            </a:r>
            <a:r>
              <a:rPr lang="en-US" sz="1800" spc="2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2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siano</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provviste</a:t>
            </a:r>
            <a:r>
              <a:rPr lang="en-US" sz="1800" dirty="0">
                <a:solidFill>
                  <a:srgbClr val="363435"/>
                </a:solidFill>
                <a:effectLst/>
                <a:latin typeface="Arial" panose="020B0604020202020204" pitchFamily="34" charset="0"/>
                <a:ea typeface="Arial" panose="020B0604020202020204" pitchFamily="34" charset="0"/>
              </a:rPr>
              <a:t> </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dispositivi</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aspirazione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localizzata</a:t>
            </a:r>
            <a:r>
              <a:rPr lang="en-US" sz="1800" spc="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sui</a:t>
            </a:r>
            <a:r>
              <a:rPr lang="en-US" sz="1800" spc="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punti</a:t>
            </a:r>
            <a:r>
              <a:rPr lang="en-US" sz="1800" spc="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dove</a:t>
            </a:r>
            <a:r>
              <a:rPr lang="en-US" sz="1800" spc="4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genera</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polvere</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marL="73025" marR="193040" algn="just">
              <a:lnSpc>
                <a:spcPct val="102000"/>
              </a:lnSpc>
              <a:spcAft>
                <a:spcPts val="0"/>
              </a:spcAft>
            </a:pP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Arial" panose="020B0604020202020204" pitchFamily="34" charset="0"/>
                <a:ea typeface="Arial" panose="020B0604020202020204" pitchFamily="34" charset="0"/>
              </a:rPr>
              <a:t>ventilazione</a:t>
            </a:r>
            <a:r>
              <a:rPr lang="en-US" sz="1800" spc="1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aspirazione</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localizzata</a:t>
            </a:r>
            <a:r>
              <a:rPr lang="en-US" sz="1800" spc="1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i</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dispositivi</a:t>
            </a:r>
            <a:r>
              <a:rPr lang="en-US" sz="1800" spc="1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9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aspirazione</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localizzata</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devono</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essere</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collegati</a:t>
            </a:r>
            <a:r>
              <a:rPr lang="en-US" sz="1800" spc="1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ad</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una</a:t>
            </a:r>
            <a:r>
              <a:rPr lang="en-US" sz="1800" spc="9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canalizzazione</a:t>
            </a:r>
            <a:r>
              <a:rPr lang="en-US" sz="1800" spc="1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esp</a:t>
            </a:r>
            <a:r>
              <a:rPr lang="en-US" sz="1800" spc="5" dirty="0" err="1">
                <a:solidFill>
                  <a:srgbClr val="363435"/>
                </a:solidFill>
                <a:effectLst/>
                <a:latin typeface="Arial" panose="020B0604020202020204" pitchFamily="34" charset="0"/>
                <a:ea typeface="Arial" panose="020B0604020202020204" pitchFamily="34" charset="0"/>
              </a:rPr>
              <a:t>e</a:t>
            </a:r>
            <a:r>
              <a:rPr lang="en-US" sz="1800" dirty="0" err="1">
                <a:solidFill>
                  <a:srgbClr val="363435"/>
                </a:solidFill>
                <a:effectLst/>
                <a:latin typeface="Arial" panose="020B0604020202020204" pitchFamily="34" charset="0"/>
                <a:ea typeface="Arial" panose="020B0604020202020204" pitchFamily="34" charset="0"/>
              </a:rPr>
              <a:t>lle</a:t>
            </a:r>
            <a:r>
              <a:rPr lang="en-US" sz="1800" spc="1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l’aria</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inquinata</a:t>
            </a:r>
            <a:r>
              <a:rPr lang="en-US" sz="1800" spc="1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all’esterno</a:t>
            </a:r>
            <a:r>
              <a:rPr lang="en-US" sz="1800" dirty="0">
                <a:solidFill>
                  <a:srgbClr val="363435"/>
                </a:solidFill>
                <a:effectLst/>
                <a:latin typeface="Arial" panose="020B0604020202020204" pitchFamily="34" charset="0"/>
                <a:ea typeface="Arial" panose="020B0604020202020204" pitchFamily="34" charset="0"/>
              </a:rPr>
              <a:t>.</a:t>
            </a:r>
            <a:r>
              <a:rPr lang="en-US" sz="1800" spc="1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a:t>
            </a:r>
            <a:r>
              <a:rPr lang="en-US" sz="1800" spc="6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raccolta</a:t>
            </a:r>
            <a:r>
              <a:rPr lang="en-US" sz="1800" spc="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lo</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stoccaggio</a:t>
            </a:r>
            <a:r>
              <a:rPr lang="en-US" sz="1800" dirty="0">
                <a:solidFill>
                  <a:srgbClr val="363435"/>
                </a:solidFill>
                <a:effectLst/>
                <a:latin typeface="Arial" panose="020B0604020202020204" pitchFamily="34" charset="0"/>
                <a:ea typeface="Arial" panose="020B0604020202020204" pitchFamily="34" charset="0"/>
              </a:rPr>
              <a:t> </a:t>
            </a:r>
            <a:r>
              <a:rPr lang="en-US" sz="1800" spc="4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deve</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avvenire</a:t>
            </a:r>
            <a:r>
              <a:rPr lang="en-US" sz="1800" dirty="0">
                <a:solidFill>
                  <a:srgbClr val="363435"/>
                </a:solidFill>
                <a:effectLst/>
                <a:latin typeface="Arial" panose="020B0604020202020204" pitchFamily="34" charset="0"/>
                <a:ea typeface="Arial" panose="020B0604020202020204" pitchFamily="34" charset="0"/>
              </a:rPr>
              <a:t> </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silos</a:t>
            </a:r>
            <a:r>
              <a:rPr lang="en-US" sz="1800" spc="2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posti</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esternamente</a:t>
            </a:r>
            <a:r>
              <a:rPr lang="en-US" sz="1800" dirty="0">
                <a:solidFill>
                  <a:srgbClr val="363435"/>
                </a:solidFill>
                <a:effectLst/>
                <a:latin typeface="Arial" panose="020B0604020202020204" pitchFamily="34" charset="0"/>
                <a:ea typeface="Arial" panose="020B0604020202020204" pitchFamily="34" charset="0"/>
              </a:rPr>
              <a:t> </a:t>
            </a:r>
            <a:r>
              <a:rPr lang="en-US" sz="1800" spc="-4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all’ambiente</a:t>
            </a:r>
            <a:r>
              <a:rPr lang="en-US" sz="1800" dirty="0">
                <a:solidFill>
                  <a:srgbClr val="363435"/>
                </a:solidFill>
                <a:effectLst/>
                <a:latin typeface="Arial" panose="020B0604020202020204" pitchFamily="34" charset="0"/>
                <a:ea typeface="Arial" panose="020B0604020202020204" pitchFamily="34" charset="0"/>
              </a:rPr>
              <a:t> </a:t>
            </a:r>
            <a:r>
              <a:rPr lang="en-US" sz="1800" spc="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lavoro. </a:t>
            </a:r>
            <a:r>
              <a:rPr lang="en-US" sz="1800" spc="1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velocità</a:t>
            </a:r>
            <a:r>
              <a:rPr lang="en-US" sz="1800" spc="1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all’interno</a:t>
            </a:r>
            <a:r>
              <a:rPr lang="en-US" sz="1800" spc="1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dei</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condotti</a:t>
            </a:r>
            <a:r>
              <a:rPr lang="en-US" sz="1800" spc="1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a:t>
            </a:r>
            <a:r>
              <a:rPr lang="en-US" sz="1800" spc="5" dirty="0" err="1">
                <a:solidFill>
                  <a:srgbClr val="363435"/>
                </a:solidFill>
                <a:effectLst/>
                <a:latin typeface="Arial" panose="020B0604020202020204" pitchFamily="34" charset="0"/>
                <a:ea typeface="Arial" panose="020B0604020202020204" pitchFamily="34" charset="0"/>
              </a:rPr>
              <a:t>v</a:t>
            </a:r>
            <a:r>
              <a:rPr lang="en-US" sz="1800" dirty="0" err="1">
                <a:solidFill>
                  <a:srgbClr val="363435"/>
                </a:solidFill>
                <a:effectLst/>
                <a:latin typeface="Arial" panose="020B0604020202020204" pitchFamily="34" charset="0"/>
                <a:ea typeface="Arial" panose="020B0604020202020204" pitchFamily="34" charset="0"/>
              </a:rPr>
              <a:t>e</a:t>
            </a:r>
            <a:r>
              <a:rPr lang="en-US" sz="1800" spc="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essere</a:t>
            </a:r>
            <a:r>
              <a:rPr lang="en-US" sz="1800" spc="1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almeno</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pari</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18</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m/s</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evitare</a:t>
            </a:r>
            <a:r>
              <a:rPr lang="en-US" sz="1800" spc="1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a:t>
            </a:r>
            <a:endParaRPr lang="it-IT" sz="1800" dirty="0">
              <a:effectLst/>
              <a:latin typeface="Times New Roman" panose="02020603050405020304" pitchFamily="18" charset="0"/>
              <a:ea typeface="Times New Roman" panose="02020603050405020304" pitchFamily="18" charset="0"/>
            </a:endParaRPr>
          </a:p>
          <a:p>
            <a:pPr>
              <a:lnSpc>
                <a:spcPts val="600"/>
              </a:lnSpc>
              <a:spcBef>
                <a:spcPts val="30"/>
              </a:spcBef>
            </a:pPr>
            <a:r>
              <a:rPr lang="en-US" sz="800" dirty="0">
                <a:effectLst/>
                <a:latin typeface="Times New Roman" panose="02020603050405020304" pitchFamily="18" charset="0"/>
                <a:ea typeface="Times New Roman" panose="02020603050405020304" pitchFamily="18" charset="0"/>
              </a:rPr>
              <a:t> </a:t>
            </a:r>
            <a:endParaRPr lang="it-IT" sz="1800" dirty="0">
              <a:effectLst/>
              <a:latin typeface="Times New Roman" panose="02020603050405020304" pitchFamily="18" charset="0"/>
              <a:ea typeface="Times New Roman" panose="02020603050405020304" pitchFamily="18" charset="0"/>
            </a:endParaRPr>
          </a:p>
          <a:p>
            <a:pPr marL="73025" marR="268605" algn="just">
              <a:spcBef>
                <a:spcPts val="195"/>
              </a:spcBef>
              <a:spcAft>
                <a:spcPts val="0"/>
              </a:spcAft>
            </a:pPr>
            <a:r>
              <a:rPr lang="en-US" sz="1800" dirty="0" err="1">
                <a:solidFill>
                  <a:srgbClr val="363435"/>
                </a:solidFill>
                <a:effectLst/>
                <a:latin typeface="Arial" panose="020B0604020202020204" pitchFamily="34" charset="0"/>
                <a:ea typeface="Arial" panose="020B0604020202020204" pitchFamily="34" charset="0"/>
              </a:rPr>
              <a:t>deposito</a:t>
            </a:r>
            <a:r>
              <a:rPr lang="en-US" sz="1800" dirty="0">
                <a:solidFill>
                  <a:srgbClr val="363435"/>
                </a:solidFill>
                <a:effectLst/>
                <a:latin typeface="Arial" panose="020B0604020202020204" pitchFamily="34" charset="0"/>
                <a:ea typeface="Arial" panose="020B0604020202020204" pitchFamily="34" charset="0"/>
              </a:rPr>
              <a:t> </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dirty="0">
                <a:solidFill>
                  <a:srgbClr val="363435"/>
                </a:solidFill>
                <a:effectLst/>
                <a:latin typeface="Arial" panose="020B0604020202020204" pitchFamily="34" charset="0"/>
                <a:ea typeface="Arial" panose="020B0604020202020204" pitchFamily="34" charset="0"/>
              </a:rPr>
              <a:t> </a:t>
            </a:r>
            <a:r>
              <a:rPr lang="en-US" sz="1800" spc="16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dirty="0">
                <a:solidFill>
                  <a:srgbClr val="363435"/>
                </a:solidFill>
                <a:effectLst/>
                <a:latin typeface="Arial" panose="020B0604020202020204" pitchFamily="34" charset="0"/>
                <a:ea typeface="Arial" panose="020B0604020202020204" pitchFamily="34" charset="0"/>
              </a:rPr>
              <a:t> </a:t>
            </a:r>
            <a:r>
              <a:rPr lang="en-US" sz="1800" spc="1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all’interno</a:t>
            </a:r>
            <a:r>
              <a:rPr lang="en-US" sz="1800" dirty="0">
                <a:solidFill>
                  <a:srgbClr val="363435"/>
                </a:solidFill>
                <a:effectLst/>
                <a:latin typeface="Arial" panose="020B0604020202020204" pitchFamily="34" charset="0"/>
                <a:ea typeface="Arial" panose="020B0604020202020204" pitchFamily="34" charset="0"/>
              </a:rPr>
              <a:t> </a:t>
            </a:r>
            <a:r>
              <a:rPr lang="en-US" sz="1800" spc="20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dei</a:t>
            </a:r>
            <a:r>
              <a:rPr lang="en-US" sz="1800" dirty="0">
                <a:solidFill>
                  <a:srgbClr val="363435"/>
                </a:solidFill>
                <a:effectLst/>
                <a:latin typeface="Arial" panose="020B0604020202020204" pitchFamily="34" charset="0"/>
                <a:ea typeface="Arial" panose="020B0604020202020204" pitchFamily="34" charset="0"/>
              </a:rPr>
              <a:t> </a:t>
            </a:r>
            <a:r>
              <a:rPr lang="en-US" sz="1800" spc="1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condotti</a:t>
            </a:r>
            <a:r>
              <a:rPr lang="en-US" sz="1800" dirty="0">
                <a:solidFill>
                  <a:srgbClr val="363435"/>
                </a:solidFill>
                <a:effectLst/>
                <a:latin typeface="Arial" panose="020B0604020202020204" pitchFamily="34" charset="0"/>
                <a:ea typeface="Arial" panose="020B0604020202020204" pitchFamily="34" charset="0"/>
              </a:rPr>
              <a:t> </a:t>
            </a:r>
            <a:r>
              <a:rPr lang="en-US" sz="1800" spc="19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 </a:t>
            </a:r>
            <a:r>
              <a:rPr lang="en-US" sz="1800" spc="1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l’intasamento</a:t>
            </a:r>
            <a:r>
              <a:rPr lang="en-US" sz="1800" dirty="0">
                <a:solidFill>
                  <a:srgbClr val="363435"/>
                </a:solidFill>
                <a:effectLst/>
                <a:latin typeface="Arial" panose="020B0604020202020204" pitchFamily="34" charset="0"/>
                <a:ea typeface="Arial" panose="020B0604020202020204" pitchFamily="34" charset="0"/>
              </a:rPr>
              <a:t> </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degli</a:t>
            </a:r>
            <a:r>
              <a:rPr lang="en-US" sz="1800" dirty="0">
                <a:solidFill>
                  <a:srgbClr val="363435"/>
                </a:solidFill>
                <a:effectLst/>
                <a:latin typeface="Arial" panose="020B0604020202020204" pitchFamily="34" charset="0"/>
                <a:ea typeface="Arial" panose="020B0604020202020204" pitchFamily="34" charset="0"/>
              </a:rPr>
              <a:t> </a:t>
            </a:r>
            <a:r>
              <a:rPr lang="en-US" sz="1800" spc="16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stessi</a:t>
            </a:r>
            <a:r>
              <a:rPr lang="en-US" sz="1800" dirty="0">
                <a:solidFill>
                  <a:srgbClr val="363435"/>
                </a:solidFill>
                <a:effectLst/>
                <a:latin typeface="Arial" panose="020B0604020202020204" pitchFamily="34" charset="0"/>
                <a:ea typeface="Arial" panose="020B0604020202020204" pitchFamily="34" charset="0"/>
              </a:rPr>
              <a:t> </a:t>
            </a:r>
            <a:r>
              <a:rPr lang="en-US" sz="1800" spc="1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(Industrial</a:t>
            </a:r>
            <a:endParaRPr lang="it-IT" sz="1800" dirty="0">
              <a:effectLst/>
              <a:latin typeface="Times New Roman" panose="02020603050405020304" pitchFamily="18" charset="0"/>
              <a:ea typeface="Times New Roman" panose="02020603050405020304" pitchFamily="18" charset="0"/>
            </a:endParaRPr>
          </a:p>
          <a:p>
            <a:pPr marL="73025" marR="694055" algn="just">
              <a:spcBef>
                <a:spcPts val="25"/>
              </a:spcBef>
              <a:spcAft>
                <a:spcPts val="0"/>
              </a:spcAft>
            </a:pPr>
            <a:r>
              <a:rPr lang="en-US" sz="1800" dirty="0">
                <a:solidFill>
                  <a:srgbClr val="363435"/>
                </a:solidFill>
                <a:effectLst/>
                <a:latin typeface="Arial" panose="020B0604020202020204" pitchFamily="34" charset="0"/>
                <a:ea typeface="Arial" panose="020B0604020202020204" pitchFamily="34" charset="0"/>
              </a:rPr>
              <a:t>Ventilation-ACGIH).</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Evitare</a:t>
            </a:r>
            <a:r>
              <a:rPr lang="en-US" sz="1800" dirty="0">
                <a:solidFill>
                  <a:srgbClr val="363435"/>
                </a:solidFill>
                <a:effectLst/>
                <a:latin typeface="Arial" panose="020B0604020202020204" pitchFamily="34" charset="0"/>
                <a:ea typeface="Arial" panose="020B0604020202020204" pitchFamily="34" charset="0"/>
              </a:rPr>
              <a:t> </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sistemi</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aspirazione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prevedono</a:t>
            </a:r>
            <a:r>
              <a:rPr lang="en-US" sz="1800" spc="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riciclo</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dell’aria</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7916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3" name="CasellaDiTesto 2">
            <a:extLst>
              <a:ext uri="{FF2B5EF4-FFF2-40B4-BE49-F238E27FC236}">
                <a16:creationId xmlns:a16="http://schemas.microsoft.com/office/drawing/2014/main" id="{FAE6738D-15FF-AA5C-E551-FF1BD69D939B}"/>
              </a:ext>
            </a:extLst>
          </p:cNvPr>
          <p:cNvSpPr txBox="1"/>
          <p:nvPr/>
        </p:nvSpPr>
        <p:spPr>
          <a:xfrm>
            <a:off x="132286" y="335195"/>
            <a:ext cx="6772130" cy="369332"/>
          </a:xfrm>
          <a:prstGeom prst="rect">
            <a:avLst/>
          </a:prstGeom>
          <a:noFill/>
        </p:spPr>
        <p:txBody>
          <a:bodyPr wrap="square">
            <a:spAutoFit/>
          </a:bodyPr>
          <a:lstStyle/>
          <a:p>
            <a:pPr marL="73025" marR="3636010" algn="just">
              <a:spcBef>
                <a:spcPts val="185"/>
              </a:spcBef>
              <a:spcAft>
                <a:spcPts val="0"/>
              </a:spcAft>
            </a:pPr>
            <a:r>
              <a:rPr lang="en-US" sz="1800" b="1" dirty="0" err="1">
                <a:solidFill>
                  <a:srgbClr val="363435"/>
                </a:solidFill>
                <a:effectLst/>
                <a:latin typeface="Arial" panose="020B0604020202020204" pitchFamily="34" charset="0"/>
                <a:ea typeface="Arial" panose="020B0604020202020204" pitchFamily="34" charset="0"/>
              </a:rPr>
              <a:t>Misure</a:t>
            </a:r>
            <a:r>
              <a:rPr lang="en-US" sz="1800" b="1" spc="11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prevenzione</a:t>
            </a:r>
            <a:endParaRPr lang="it-IT" sz="1400" dirty="0">
              <a:effectLst/>
              <a:latin typeface="Times New Roman" panose="02020603050405020304" pitchFamily="18" charset="0"/>
              <a:ea typeface="Times New Roman" panose="02020603050405020304" pitchFamily="18" charset="0"/>
            </a:endParaRPr>
          </a:p>
        </p:txBody>
      </p:sp>
      <p:sp>
        <p:nvSpPr>
          <p:cNvPr id="4" name="CasellaDiTesto 3">
            <a:extLst>
              <a:ext uri="{FF2B5EF4-FFF2-40B4-BE49-F238E27FC236}">
                <a16:creationId xmlns:a16="http://schemas.microsoft.com/office/drawing/2014/main" id="{3ED4CDA2-EC78-A647-0D27-D120F54925DD}"/>
              </a:ext>
            </a:extLst>
          </p:cNvPr>
          <p:cNvSpPr txBox="1"/>
          <p:nvPr/>
        </p:nvSpPr>
        <p:spPr>
          <a:xfrm>
            <a:off x="206551" y="1168150"/>
            <a:ext cx="8083389" cy="2870338"/>
          </a:xfrm>
          <a:prstGeom prst="rect">
            <a:avLst/>
          </a:prstGeom>
          <a:noFill/>
        </p:spPr>
        <p:txBody>
          <a:bodyPr wrap="square">
            <a:spAutoFit/>
          </a:bodyPr>
          <a:lstStyle/>
          <a:p>
            <a:pPr marL="73025" marR="269240" algn="just">
              <a:lnSpc>
                <a:spcPct val="102000"/>
              </a:lnSpc>
              <a:spcBef>
                <a:spcPts val="20"/>
              </a:spcBef>
              <a:spcAft>
                <a:spcPts val="0"/>
              </a:spcAft>
            </a:pP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dirty="0" err="1">
                <a:solidFill>
                  <a:srgbClr val="000000"/>
                </a:solidFill>
                <a:latin typeface="Open Sans" panose="020B0606030504020204" pitchFamily="34" charset="0"/>
              </a:rPr>
              <a:t>pulizia</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come</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intervento</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prevenzione</a:t>
            </a:r>
            <a:r>
              <a:rPr lang="en-US" sz="1800" dirty="0">
                <a:solidFill>
                  <a:srgbClr val="363435"/>
                </a:solidFill>
                <a:effectLst/>
                <a:latin typeface="Arial" panose="020B0604020202020204" pitchFamily="34" charset="0"/>
                <a:ea typeface="Arial" panose="020B0604020202020204" pitchFamily="34" charset="0"/>
              </a:rPr>
              <a:t> </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a:t>
            </a:r>
            <a:r>
              <a:rPr lang="en-US" sz="1800" spc="2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pulizia</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del</a:t>
            </a:r>
            <a:r>
              <a:rPr lang="en-US" sz="1800" spc="20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locale</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2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macchine</a:t>
            </a:r>
            <a:r>
              <a:rPr lang="en-US" sz="1800" dirty="0">
                <a:solidFill>
                  <a:srgbClr val="363435"/>
                </a:solidFill>
                <a:effectLst/>
                <a:latin typeface="Arial" panose="020B0604020202020204" pitchFamily="34" charset="0"/>
                <a:ea typeface="Arial" panose="020B0604020202020204" pitchFamily="34" charset="0"/>
              </a:rPr>
              <a:t> </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deve</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essere</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eseguita</a:t>
            </a:r>
            <a:r>
              <a:rPr lang="en-US" sz="1800" spc="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giornalmente</a:t>
            </a:r>
            <a:r>
              <a:rPr lang="en-US" sz="1800" spc="1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evitare</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l’accumulo</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polvere</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legno</a:t>
            </a:r>
            <a:r>
              <a:rPr lang="en-US" sz="1800" spc="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sui</a:t>
            </a:r>
            <a:r>
              <a:rPr lang="en-US" sz="1800" spc="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piani</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a:t>
            </a:r>
            <a:r>
              <a:rPr lang="en-US" sz="1800" spc="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lavoro</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sui</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pavimenti</a:t>
            </a:r>
            <a:r>
              <a:rPr lang="en-US" sz="1800" spc="1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con</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sistemi</a:t>
            </a:r>
            <a:r>
              <a:rPr lang="en-US" sz="1800" spc="1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fissi</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d’aspirazione</a:t>
            </a:r>
            <a:r>
              <a:rPr lang="en-US" sz="1800" spc="1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o</a:t>
            </a:r>
            <a:r>
              <a:rPr lang="en-US" sz="1800" spc="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impianti</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mobili</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d’aspirazione</a:t>
            </a:r>
            <a:r>
              <a:rPr lang="en-US" sz="1800" spc="1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muniti</a:t>
            </a:r>
            <a:r>
              <a:rPr lang="en-US" sz="1800" spc="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filtri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assoluti</a:t>
            </a:r>
            <a:r>
              <a:rPr lang="en-US" sz="1800" dirty="0">
                <a:solidFill>
                  <a:srgbClr val="363435"/>
                </a:solidFill>
                <a:effectLst/>
                <a:latin typeface="Arial" panose="020B0604020202020204" pitchFamily="34" charset="0"/>
                <a:ea typeface="Arial" panose="020B0604020202020204" pitchFamily="34" charset="0"/>
              </a:rPr>
              <a:t> </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espulsione</a:t>
            </a:r>
            <a:r>
              <a:rPr lang="en-US" sz="1800" dirty="0">
                <a:solidFill>
                  <a:srgbClr val="363435"/>
                </a:solidFill>
                <a:effectLst/>
                <a:latin typeface="Arial" panose="020B0604020202020204" pitchFamily="34" charset="0"/>
                <a:ea typeface="Arial" panose="020B0604020202020204" pitchFamily="34" charset="0"/>
              </a:rPr>
              <a:t> </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o </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muniti</a:t>
            </a:r>
            <a:r>
              <a:rPr lang="en-US" sz="1800" dirty="0">
                <a:solidFill>
                  <a:srgbClr val="363435"/>
                </a:solidFill>
                <a:effectLst/>
                <a:latin typeface="Arial" panose="020B0604020202020204" pitchFamily="34" charset="0"/>
                <a:ea typeface="Arial" panose="020B0604020202020204" pitchFamily="34" charset="0"/>
              </a:rPr>
              <a:t> </a:t>
            </a:r>
            <a:r>
              <a:rPr lang="en-US" sz="1800" spc="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bocche</a:t>
            </a:r>
            <a:r>
              <a:rPr lang="en-US" sz="1800" dirty="0">
                <a:solidFill>
                  <a:srgbClr val="363435"/>
                </a:solidFill>
                <a:effectLst/>
                <a:latin typeface="Arial" panose="020B0604020202020204" pitchFamily="34" charset="0"/>
                <a:ea typeface="Arial" panose="020B0604020202020204" pitchFamily="34" charset="0"/>
              </a:rPr>
              <a:t> </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aspiranti</a:t>
            </a:r>
            <a:r>
              <a:rPr lang="en-US" sz="1800" dirty="0">
                <a:solidFill>
                  <a:srgbClr val="363435"/>
                </a:solidFill>
                <a:effectLst/>
                <a:latin typeface="Arial" panose="020B0604020202020204" pitchFamily="34" charset="0"/>
                <a:ea typeface="Arial" panose="020B0604020202020204" pitchFamily="34" charset="0"/>
              </a:rPr>
              <a:t> </a:t>
            </a:r>
            <a:r>
              <a:rPr lang="en-US" sz="1800" spc="65" dirty="0">
                <a:solidFill>
                  <a:srgbClr val="363435"/>
                </a:solidFill>
                <a:effectLst/>
                <a:latin typeface="Arial" panose="020B0604020202020204" pitchFamily="34" charset="0"/>
                <a:ea typeface="Arial" panose="020B0604020202020204" pitchFamily="34" charset="0"/>
              </a:rPr>
              <a:t> </a:t>
            </a:r>
            <a:r>
              <a:rPr lang="en-US" sz="1800" spc="5" dirty="0" err="1">
                <a:solidFill>
                  <a:srgbClr val="363435"/>
                </a:solidFill>
                <a:effectLst/>
                <a:latin typeface="Arial" panose="020B0604020202020204" pitchFamily="34" charset="0"/>
                <a:ea typeface="Arial" panose="020B0604020202020204" pitchFamily="34" charset="0"/>
              </a:rPr>
              <a:t>c</a:t>
            </a:r>
            <a:r>
              <a:rPr lang="en-US" sz="1800" dirty="0" err="1">
                <a:solidFill>
                  <a:srgbClr val="363435"/>
                </a:solidFill>
                <a:effectLst/>
                <a:latin typeface="Arial" panose="020B0604020202020204" pitchFamily="34" charset="0"/>
                <a:ea typeface="Arial" panose="020B0604020202020204" pitchFamily="34" charset="0"/>
              </a:rPr>
              <a:t>ollegate</a:t>
            </a:r>
            <a:r>
              <a:rPr lang="en-US" sz="1800" dirty="0">
                <a:solidFill>
                  <a:srgbClr val="363435"/>
                </a:solidFill>
                <a:effectLst/>
                <a:latin typeface="Arial" panose="020B0604020202020204" pitchFamily="34" charset="0"/>
                <a:ea typeface="Arial" panose="020B0604020202020204" pitchFamily="34" charset="0"/>
              </a:rPr>
              <a:t> </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alla</a:t>
            </a:r>
            <a:r>
              <a:rPr lang="en-US" sz="1800" dirty="0">
                <a:solidFill>
                  <a:srgbClr val="363435"/>
                </a:solidFill>
                <a:effectLst/>
                <a:latin typeface="Arial" panose="020B0604020202020204" pitchFamily="34" charset="0"/>
                <a:ea typeface="Arial" panose="020B0604020202020204" pitchFamily="34" charset="0"/>
              </a:rPr>
              <a:t> </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rete </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asp</a:t>
            </a:r>
            <a:r>
              <a:rPr lang="en-US" sz="1800" spc="5" dirty="0" err="1">
                <a:solidFill>
                  <a:srgbClr val="363435"/>
                </a:solidFill>
                <a:effectLst/>
                <a:latin typeface="Arial" panose="020B0604020202020204" pitchFamily="34" charset="0"/>
                <a:ea typeface="Arial" panose="020B0604020202020204" pitchFamily="34" charset="0"/>
              </a:rPr>
              <a:t>i</a:t>
            </a:r>
            <a:r>
              <a:rPr lang="en-US" sz="1800" dirty="0" err="1">
                <a:solidFill>
                  <a:srgbClr val="363435"/>
                </a:solidFill>
                <a:effectLst/>
                <a:latin typeface="Arial" panose="020B0604020202020204" pitchFamily="34" charset="0"/>
                <a:ea typeface="Arial" panose="020B0604020202020204" pitchFamily="34" charset="0"/>
              </a:rPr>
              <a:t>razione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centralizzata</a:t>
            </a:r>
            <a:r>
              <a:rPr lang="en-US" sz="1800" dirty="0">
                <a:solidFill>
                  <a:srgbClr val="363435"/>
                </a:solidFill>
                <a:effectLst/>
                <a:latin typeface="Arial" panose="020B0604020202020204" pitchFamily="34" charset="0"/>
                <a:ea typeface="Arial" panose="020B0604020202020204" pitchFamily="34" charset="0"/>
              </a:rPr>
              <a:t>.</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Non</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utilizzare</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mai</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pistole</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ad</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aria</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compressa</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marL="73025" marR="271780" algn="just">
              <a:lnSpc>
                <a:spcPts val="1000"/>
              </a:lnSpc>
              <a:spcAft>
                <a:spcPts val="0"/>
              </a:spcAft>
            </a:pP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Arial" panose="020B0604020202020204" pitchFamily="34" charset="0"/>
                <a:ea typeface="Arial" panose="020B0604020202020204" pitchFamily="34" charset="0"/>
              </a:rPr>
              <a:t>formazione</a:t>
            </a:r>
            <a:r>
              <a:rPr lang="en-US" sz="1800" dirty="0">
                <a:solidFill>
                  <a:srgbClr val="363435"/>
                </a:solidFill>
                <a:effectLst/>
                <a:latin typeface="Arial" panose="020B0604020202020204" pitchFamily="34" charset="0"/>
                <a:ea typeface="Arial" panose="020B0604020202020204" pitchFamily="34" charset="0"/>
              </a:rPr>
              <a:t>  </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ed   </a:t>
            </a:r>
            <a:r>
              <a:rPr lang="en-US" sz="1800" dirty="0" err="1">
                <a:solidFill>
                  <a:srgbClr val="363435"/>
                </a:solidFill>
                <a:effectLst/>
                <a:latin typeface="Arial" panose="020B0604020202020204" pitchFamily="34" charset="0"/>
                <a:ea typeface="Arial" panose="020B0604020202020204" pitchFamily="34" charset="0"/>
              </a:rPr>
              <a:t>informazione</a:t>
            </a:r>
            <a:r>
              <a:rPr lang="en-US" sz="1800" dirty="0">
                <a:solidFill>
                  <a:srgbClr val="363435"/>
                </a:solidFill>
                <a:effectLst/>
                <a:latin typeface="Arial" panose="020B0604020202020204" pitchFamily="34" charset="0"/>
                <a:ea typeface="Arial" panose="020B0604020202020204" pitchFamily="34" charset="0"/>
              </a:rPr>
              <a:t>  </a:t>
            </a:r>
            <a:r>
              <a:rPr lang="en-US" sz="1800" spc="9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programma</a:t>
            </a:r>
            <a:r>
              <a:rPr lang="en-US" sz="1800" dirty="0">
                <a:solidFill>
                  <a:srgbClr val="363435"/>
                </a:solidFill>
                <a:effectLst/>
                <a:latin typeface="Arial" panose="020B0604020202020204" pitchFamily="34" charset="0"/>
                <a:ea typeface="Arial" panose="020B0604020202020204" pitchFamily="34" charset="0"/>
              </a:rPr>
              <a:t>  </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spc="2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formazione</a:t>
            </a:r>
            <a:r>
              <a:rPr lang="en-US" sz="1800" dirty="0">
                <a:solidFill>
                  <a:srgbClr val="363435"/>
                </a:solidFill>
                <a:effectLst/>
                <a:latin typeface="Arial" panose="020B0604020202020204" pitchFamily="34" charset="0"/>
                <a:ea typeface="Arial" panose="020B0604020202020204" pitchFamily="34" charset="0"/>
              </a:rPr>
              <a:t>  </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specifico</a:t>
            </a:r>
            <a:r>
              <a:rPr lang="en-US" sz="1800" dirty="0">
                <a:solidFill>
                  <a:srgbClr val="363435"/>
                </a:solidFill>
                <a:effectLst/>
                <a:latin typeface="Arial" panose="020B0604020202020204" pitchFamily="34" charset="0"/>
                <a:ea typeface="Arial" panose="020B0604020202020204" pitchFamily="34" charset="0"/>
              </a:rPr>
              <a:t>  </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sui  </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rischi</a:t>
            </a:r>
            <a:r>
              <a:rPr lang="en-US" sz="1800" dirty="0">
                <a:solidFill>
                  <a:srgbClr val="363435"/>
                </a:solidFill>
                <a:effectLst/>
                <a:latin typeface="Arial" panose="020B0604020202020204" pitchFamily="34" charset="0"/>
                <a:ea typeface="Arial" panose="020B0604020202020204" pitchFamily="34" charset="0"/>
              </a:rPr>
              <a:t>  </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endParaRPr lang="it-IT" sz="1800" dirty="0">
              <a:effectLst/>
              <a:latin typeface="Times New Roman" panose="02020603050405020304" pitchFamily="18" charset="0"/>
              <a:ea typeface="Times New Roman" panose="02020603050405020304" pitchFamily="18" charset="0"/>
            </a:endParaRPr>
          </a:p>
          <a:p>
            <a:pPr marL="73025" marR="3532505" algn="just">
              <a:spcBef>
                <a:spcPts val="25"/>
              </a:spcBef>
              <a:spcAft>
                <a:spcPts val="0"/>
              </a:spcAft>
            </a:pPr>
            <a:r>
              <a:rPr lang="en-US" sz="1800" dirty="0" err="1">
                <a:solidFill>
                  <a:srgbClr val="363435"/>
                </a:solidFill>
                <a:effectLst/>
                <a:latin typeface="Arial" panose="020B0604020202020204" pitchFamily="34" charset="0"/>
                <a:ea typeface="Arial" panose="020B0604020202020204" pitchFamily="34" charset="0"/>
              </a:rPr>
              <a:t>esposizione</a:t>
            </a:r>
            <a:r>
              <a:rPr lang="en-US" sz="1800" spc="10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legno);</a:t>
            </a:r>
            <a:endParaRPr lang="it-IT" sz="1800" dirty="0">
              <a:effectLst/>
              <a:latin typeface="Times New Roman" panose="02020603050405020304" pitchFamily="18" charset="0"/>
              <a:ea typeface="Times New Roman" panose="02020603050405020304" pitchFamily="18" charset="0"/>
            </a:endParaRPr>
          </a:p>
          <a:p>
            <a:pPr marL="73025" marR="268605" algn="just">
              <a:lnSpc>
                <a:spcPct val="102000"/>
              </a:lnSpc>
              <a:spcBef>
                <a:spcPts val="20"/>
              </a:spcBef>
              <a:spcAft>
                <a:spcPts val="0"/>
              </a:spcAft>
            </a:pPr>
            <a:r>
              <a:rPr lang="en-US" sz="1800" dirty="0">
                <a:solidFill>
                  <a:srgbClr val="363435"/>
                </a:solidFill>
                <a:effectLst/>
                <a:latin typeface="Times New Roman" panose="02020603050405020304" pitchFamily="18" charset="0"/>
                <a:ea typeface="Times New Roman" panose="02020603050405020304" pitchFamily="18" charset="0"/>
              </a:rPr>
              <a:t>    </a:t>
            </a:r>
            <a:r>
              <a:rPr lang="en-US" sz="1800" spc="30" dirty="0">
                <a:solidFill>
                  <a:srgbClr val="363435"/>
                </a:solidFill>
                <a:effectLst/>
                <a:latin typeface="Times New Roman" panose="02020603050405020304" pitchFamily="18" charset="0"/>
                <a:ea typeface="Times New Roman" panose="02020603050405020304" pitchFamily="18" charset="0"/>
              </a:rPr>
              <a:t> </a:t>
            </a:r>
            <a:r>
              <a:rPr lang="en-US" sz="1800" dirty="0" err="1">
                <a:solidFill>
                  <a:srgbClr val="363435"/>
                </a:solidFill>
                <a:effectLst/>
                <a:latin typeface="Arial" panose="020B0604020202020204" pitchFamily="34" charset="0"/>
                <a:ea typeface="Arial" panose="020B0604020202020204" pitchFamily="34" charset="0"/>
              </a:rPr>
              <a:t>organizzazione</a:t>
            </a:r>
            <a:r>
              <a:rPr lang="en-US" sz="1800" dirty="0">
                <a:solidFill>
                  <a:srgbClr val="363435"/>
                </a:solidFill>
                <a:effectLst/>
                <a:latin typeface="Arial" panose="020B0604020202020204" pitchFamily="34" charset="0"/>
                <a:ea typeface="Arial" panose="020B0604020202020204" pitchFamily="34" charset="0"/>
              </a:rPr>
              <a:t>  </a:t>
            </a:r>
            <a:r>
              <a:rPr lang="en-US" sz="1800" spc="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del </a:t>
            </a:r>
            <a:r>
              <a:rPr lang="en-US" sz="1800" spc="20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lavoro </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pianificare</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 </a:t>
            </a:r>
            <a:r>
              <a:rPr lang="en-US" sz="1800" spc="1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lavoro </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con </a:t>
            </a:r>
            <a:r>
              <a:rPr lang="en-US" sz="1800" spc="2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 </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procedure   </a:t>
            </a:r>
            <a:r>
              <a:rPr lang="en-US" sz="1800" dirty="0" err="1">
                <a:solidFill>
                  <a:srgbClr val="363435"/>
                </a:solidFill>
                <a:effectLst/>
                <a:latin typeface="Arial" panose="020B0604020202020204" pitchFamily="34" charset="0"/>
                <a:ea typeface="Arial" panose="020B0604020202020204" pitchFamily="34" charset="0"/>
              </a:rPr>
              <a:t>necessarie</a:t>
            </a:r>
            <a:r>
              <a:rPr lang="en-US" sz="1800" dirty="0">
                <a:solidFill>
                  <a:srgbClr val="363435"/>
                </a:solidFill>
                <a:effectLst/>
                <a:latin typeface="Arial" panose="020B0604020202020204" pitchFamily="34" charset="0"/>
                <a:ea typeface="Arial" panose="020B0604020202020204" pitchFamily="34" charset="0"/>
              </a:rPr>
              <a:t>  </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 </a:t>
            </a:r>
            <a:r>
              <a:rPr lang="en-US" sz="1800" dirty="0" err="1">
                <a:solidFill>
                  <a:srgbClr val="363435"/>
                </a:solidFill>
                <a:effectLst/>
                <a:latin typeface="Arial" panose="020B0604020202020204" pitchFamily="34" charset="0"/>
                <a:ea typeface="Arial" panose="020B0604020202020204" pitchFamily="34" charset="0"/>
              </a:rPr>
              <a:t>controllare</a:t>
            </a:r>
            <a:r>
              <a:rPr lang="en-US" sz="1800" spc="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la</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dispersione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dirty="0">
                <a:solidFill>
                  <a:srgbClr val="363435"/>
                </a:solidFill>
                <a:effectLst/>
                <a:latin typeface="Arial" panose="020B0604020202020204" pitchFamily="34" charset="0"/>
                <a:ea typeface="Arial" panose="020B0604020202020204" pitchFamily="34" charset="0"/>
              </a:rPr>
              <a:t>).</a:t>
            </a:r>
            <a:endParaRPr lang="it-IT" dirty="0"/>
          </a:p>
        </p:txBody>
      </p:sp>
    </p:spTree>
    <p:extLst>
      <p:ext uri="{BB962C8B-B14F-4D97-AF65-F5344CB8AC3E}">
        <p14:creationId xmlns:p14="http://schemas.microsoft.com/office/powerpoint/2010/main" val="480618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5" name="CasellaDiTesto 4">
            <a:extLst>
              <a:ext uri="{FF2B5EF4-FFF2-40B4-BE49-F238E27FC236}">
                <a16:creationId xmlns:a16="http://schemas.microsoft.com/office/drawing/2014/main" id="{7B44B3C4-B1BD-B7DD-1A8C-9F901F9E27F2}"/>
              </a:ext>
            </a:extLst>
          </p:cNvPr>
          <p:cNvSpPr txBox="1"/>
          <p:nvPr/>
        </p:nvSpPr>
        <p:spPr>
          <a:xfrm>
            <a:off x="85869" y="317379"/>
            <a:ext cx="8060181" cy="369332"/>
          </a:xfrm>
          <a:prstGeom prst="rect">
            <a:avLst/>
          </a:prstGeom>
          <a:noFill/>
        </p:spPr>
        <p:txBody>
          <a:bodyPr wrap="square">
            <a:spAutoFit/>
          </a:bodyPr>
          <a:lstStyle/>
          <a:p>
            <a:pPr marL="73025" marR="1327785" algn="just">
              <a:spcAft>
                <a:spcPts val="0"/>
              </a:spcAft>
            </a:pPr>
            <a:r>
              <a:rPr lang="en-US" sz="1800" b="1" dirty="0" err="1">
                <a:solidFill>
                  <a:srgbClr val="363435"/>
                </a:solidFill>
                <a:effectLst/>
                <a:latin typeface="Arial" panose="020B0604020202020204" pitchFamily="34" charset="0"/>
                <a:ea typeface="Arial" panose="020B0604020202020204" pitchFamily="34" charset="0"/>
              </a:rPr>
              <a:t>Dispositivi</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protezione</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individuale</a:t>
            </a:r>
            <a:r>
              <a:rPr lang="en-US" sz="1800" b="1" spc="18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vie</a:t>
            </a:r>
            <a:r>
              <a:rPr lang="en-US" sz="1800" b="1" spc="5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respiratorie</a:t>
            </a:r>
            <a:endParaRPr lang="it-IT" sz="1400" dirty="0">
              <a:effectLst/>
              <a:latin typeface="Times New Roman" panose="02020603050405020304" pitchFamily="18" charset="0"/>
              <a:ea typeface="Times New Roman" panose="02020603050405020304" pitchFamily="18" charset="0"/>
            </a:endParaRPr>
          </a:p>
        </p:txBody>
      </p:sp>
      <p:sp>
        <p:nvSpPr>
          <p:cNvPr id="7" name="CasellaDiTesto 6">
            <a:extLst>
              <a:ext uri="{FF2B5EF4-FFF2-40B4-BE49-F238E27FC236}">
                <a16:creationId xmlns:a16="http://schemas.microsoft.com/office/drawing/2014/main" id="{1301E6A3-B570-9429-B208-0C9BAF0661EA}"/>
              </a:ext>
            </a:extLst>
          </p:cNvPr>
          <p:cNvSpPr txBox="1"/>
          <p:nvPr/>
        </p:nvSpPr>
        <p:spPr>
          <a:xfrm>
            <a:off x="355083" y="1158886"/>
            <a:ext cx="8060181" cy="2900666"/>
          </a:xfrm>
          <a:prstGeom prst="rect">
            <a:avLst/>
          </a:prstGeom>
          <a:noFill/>
        </p:spPr>
        <p:txBody>
          <a:bodyPr wrap="square">
            <a:spAutoFit/>
          </a:bodyPr>
          <a:lstStyle/>
          <a:p>
            <a:pPr marL="73025" marR="268605" algn="just">
              <a:lnSpc>
                <a:spcPct val="102000"/>
              </a:lnSpc>
              <a:spcAft>
                <a:spcPts val="0"/>
              </a:spcAft>
            </a:pPr>
            <a:r>
              <a:rPr lang="en-US" sz="1800" dirty="0">
                <a:solidFill>
                  <a:srgbClr val="363435"/>
                </a:solidFill>
                <a:effectLst/>
                <a:latin typeface="Arial" panose="020B0604020202020204" pitchFamily="34" charset="0"/>
                <a:ea typeface="Arial" panose="020B0604020202020204" pitchFamily="34" charset="0"/>
              </a:rPr>
              <a:t>In</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tutte</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lavorazioni</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in</a:t>
            </a:r>
            <a:r>
              <a:rPr lang="en-US" sz="1800" spc="1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cui</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rischi</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connessi</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con</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l’esposizione</a:t>
            </a:r>
            <a:r>
              <a:rPr lang="en-US" sz="1800" spc="10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via</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inalatoria</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polveri</a:t>
            </a:r>
            <a:r>
              <a:rPr lang="en-US" sz="1800" spc="5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legno </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non </a:t>
            </a:r>
            <a:r>
              <a:rPr lang="en-US" sz="1800" spc="1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possono</a:t>
            </a:r>
            <a:r>
              <a:rPr lang="en-US" sz="1800" dirty="0">
                <a:solidFill>
                  <a:srgbClr val="363435"/>
                </a:solidFill>
                <a:effectLst/>
                <a:latin typeface="Arial" panose="020B0604020202020204" pitchFamily="34" charset="0"/>
                <a:ea typeface="Arial" panose="020B0604020202020204" pitchFamily="34" charset="0"/>
              </a:rPr>
              <a:t> </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essere</a:t>
            </a:r>
            <a:r>
              <a:rPr lang="en-US" sz="1800" dirty="0">
                <a:solidFill>
                  <a:srgbClr val="363435"/>
                </a:solidFill>
                <a:effectLst/>
                <a:latin typeface="Arial" panose="020B0604020202020204" pitchFamily="34" charset="0"/>
                <a:ea typeface="Arial" panose="020B0604020202020204" pitchFamily="34" charset="0"/>
              </a:rPr>
              <a:t> </a:t>
            </a:r>
            <a:r>
              <a:rPr lang="en-US" sz="1800" spc="1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evitati</a:t>
            </a:r>
            <a:r>
              <a:rPr lang="en-US" sz="1800" dirty="0">
                <a:solidFill>
                  <a:srgbClr val="363435"/>
                </a:solidFill>
                <a:effectLst/>
                <a:latin typeface="Arial" panose="020B0604020202020204" pitchFamily="34" charset="0"/>
                <a:ea typeface="Arial" panose="020B0604020202020204" pitchFamily="34" charset="0"/>
              </a:rPr>
              <a:t> </a:t>
            </a:r>
            <a:r>
              <a:rPr lang="en-US" sz="1800" spc="1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o </a:t>
            </a:r>
            <a:r>
              <a:rPr lang="en-US" sz="1800" spc="1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sufficientemente</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ridotti</a:t>
            </a:r>
            <a:r>
              <a:rPr lang="en-US" sz="1800" dirty="0">
                <a:solidFill>
                  <a:srgbClr val="363435"/>
                </a:solidFill>
                <a:effectLst/>
                <a:latin typeface="Arial" panose="020B0604020202020204" pitchFamily="34" charset="0"/>
                <a:ea typeface="Arial" panose="020B0604020202020204" pitchFamily="34" charset="0"/>
              </a:rPr>
              <a:t> </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 </a:t>
            </a:r>
            <a:r>
              <a:rPr lang="en-US" sz="1800" spc="14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misure</a:t>
            </a:r>
            <a:r>
              <a:rPr lang="en-US" sz="1800" dirty="0">
                <a:solidFill>
                  <a:srgbClr val="363435"/>
                </a:solidFill>
                <a:effectLst/>
                <a:latin typeface="Arial" panose="020B0604020202020204" pitchFamily="34" charset="0"/>
                <a:ea typeface="Arial" panose="020B0604020202020204" pitchFamily="34" charset="0"/>
              </a:rPr>
              <a:t> </a:t>
            </a:r>
            <a:r>
              <a:rPr lang="en-US" sz="1800" spc="1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tecniche</a:t>
            </a:r>
            <a:r>
              <a:rPr lang="en-US" sz="1800" dirty="0">
                <a:solidFill>
                  <a:srgbClr val="363435"/>
                </a:solidFill>
                <a:effectLst/>
                <a:latin typeface="Arial" panose="020B0604020202020204" pitchFamily="34" charset="0"/>
                <a:ea typeface="Arial" panose="020B0604020202020204" pitchFamily="34" charset="0"/>
              </a:rPr>
              <a:t> </a:t>
            </a:r>
            <a:r>
              <a:rPr lang="en-US" sz="1800" spc="19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prevenzione</a:t>
            </a:r>
            <a:r>
              <a:rPr lang="en-US" sz="1800" dirty="0">
                <a:solidFill>
                  <a:srgbClr val="363435"/>
                </a:solidFill>
                <a:effectLst/>
                <a:latin typeface="Arial" panose="020B0604020202020204" pitchFamily="34" charset="0"/>
                <a:ea typeface="Arial" panose="020B0604020202020204" pitchFamily="34" charset="0"/>
              </a:rPr>
              <a:t>,  </a:t>
            </a:r>
            <a:r>
              <a:rPr lang="en-US" sz="1800" spc="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 </a:t>
            </a:r>
            <a:r>
              <a:rPr lang="en-US" sz="1800" spc="20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mezzi</a:t>
            </a:r>
            <a:r>
              <a:rPr lang="en-US" sz="1800" dirty="0">
                <a:solidFill>
                  <a:srgbClr val="363435"/>
                </a:solidFill>
                <a:effectLst/>
                <a:latin typeface="Arial" panose="020B0604020202020204" pitchFamily="34" charset="0"/>
                <a:ea typeface="Arial" panose="020B0604020202020204" pitchFamily="34" charset="0"/>
              </a:rPr>
              <a:t> </a:t>
            </a:r>
            <a:r>
              <a:rPr lang="en-US" sz="1800" spc="2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spc="2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protezione</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collettiva</a:t>
            </a:r>
            <a:r>
              <a:rPr lang="en-US" sz="1800" dirty="0">
                <a:solidFill>
                  <a:srgbClr val="363435"/>
                </a:solidFill>
                <a:effectLst/>
                <a:latin typeface="Arial" panose="020B0604020202020204" pitchFamily="34" charset="0"/>
                <a:ea typeface="Arial" panose="020B0604020202020204" pitchFamily="34" charset="0"/>
              </a:rPr>
              <a:t>,   da </a:t>
            </a:r>
            <a:r>
              <a:rPr lang="en-US" sz="1800" spc="20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misure</a:t>
            </a:r>
            <a:r>
              <a:rPr lang="en-US" sz="1800" dirty="0">
                <a:solidFill>
                  <a:srgbClr val="363435"/>
                </a:solidFill>
                <a:effectLst/>
                <a:latin typeface="Arial" panose="020B0604020202020204" pitchFamily="34" charset="0"/>
                <a:ea typeface="Arial" panose="020B0604020202020204" pitchFamily="34" charset="0"/>
              </a:rPr>
              <a:t> </a:t>
            </a:r>
            <a:r>
              <a:rPr lang="en-US" sz="1800" spc="2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spc="2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tipo</a:t>
            </a:r>
            <a:r>
              <a:rPr lang="en-US" sz="1800" dirty="0">
                <a:solidFill>
                  <a:srgbClr val="363435"/>
                </a:solidFill>
                <a:effectLst/>
                <a:latin typeface="Arial" panose="020B0604020202020204" pitchFamily="34" charset="0"/>
                <a:ea typeface="Arial" panose="020B0604020202020204" pitchFamily="34" charset="0"/>
              </a:rPr>
              <a:t> </a:t>
            </a:r>
            <a:r>
              <a:rPr lang="en-US" sz="1800" spc="2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organizzativo</a:t>
            </a:r>
            <a:r>
              <a:rPr lang="en-US" sz="1800" dirty="0">
                <a:solidFill>
                  <a:srgbClr val="363435"/>
                </a:solidFill>
                <a:effectLst/>
                <a:latin typeface="Arial" panose="020B0604020202020204" pitchFamily="34" charset="0"/>
                <a:ea typeface="Arial" panose="020B0604020202020204" pitchFamily="34" charset="0"/>
              </a:rPr>
              <a:t>  </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 </a:t>
            </a:r>
            <a:r>
              <a:rPr lang="en-US" sz="1800" dirty="0" err="1">
                <a:solidFill>
                  <a:srgbClr val="363435"/>
                </a:solidFill>
                <a:effectLst/>
                <a:latin typeface="Arial" panose="020B0604020202020204" pitchFamily="34" charset="0"/>
                <a:ea typeface="Arial" panose="020B0604020202020204" pitchFamily="34" charset="0"/>
              </a:rPr>
              <a:t>procedurale</a:t>
            </a:r>
            <a:r>
              <a:rPr lang="en-US" sz="1800" dirty="0">
                <a:solidFill>
                  <a:srgbClr val="363435"/>
                </a:solidFill>
                <a:effectLst/>
                <a:latin typeface="Arial" panose="020B0604020202020204" pitchFamily="34" charset="0"/>
                <a:ea typeface="Arial" panose="020B0604020202020204" pitchFamily="34" charset="0"/>
              </a:rPr>
              <a:t>,</a:t>
            </a:r>
            <a:r>
              <a:rPr lang="en-US" sz="1800" spc="9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è </a:t>
            </a:r>
            <a:r>
              <a:rPr lang="en-US" sz="1800" dirty="0" err="1">
                <a:solidFill>
                  <a:srgbClr val="363435"/>
                </a:solidFill>
                <a:effectLst/>
                <a:latin typeface="Arial" panose="020B0604020202020204" pitchFamily="34" charset="0"/>
                <a:ea typeface="Arial" panose="020B0604020202020204" pitchFamily="34" charset="0"/>
              </a:rPr>
              <a:t>necessario</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impiegare</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idonei</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dispositivi</a:t>
            </a:r>
            <a:r>
              <a:rPr lang="en-US" sz="1800" spc="6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protezione</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individuale</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vie </a:t>
            </a:r>
            <a:r>
              <a:rPr lang="en-US" sz="1800" dirty="0" err="1">
                <a:solidFill>
                  <a:srgbClr val="363435"/>
                </a:solidFill>
                <a:effectLst/>
                <a:latin typeface="Arial" panose="020B0604020202020204" pitchFamily="34" charset="0"/>
                <a:ea typeface="Arial" panose="020B0604020202020204" pitchFamily="34" charset="0"/>
              </a:rPr>
              <a:t>respiratorie</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t>
            </a:r>
            <a:r>
              <a:rPr lang="en-US" sz="1800" dirty="0" err="1">
                <a:solidFill>
                  <a:srgbClr val="363435"/>
                </a:solidFill>
                <a:effectLst/>
                <a:latin typeface="Arial" panose="020B0604020202020204" pitchFamily="34" charset="0"/>
                <a:ea typeface="Arial" panose="020B0604020202020204" pitchFamily="34" charset="0"/>
              </a:rPr>
              <a:t>respiratori</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marL="73025" marR="268605" algn="just">
              <a:lnSpc>
                <a:spcPct val="102000"/>
              </a:lnSpc>
              <a:spcAft>
                <a:spcPts val="0"/>
              </a:spcAft>
            </a:pPr>
            <a:r>
              <a:rPr lang="en-US" sz="1800" dirty="0" err="1">
                <a:solidFill>
                  <a:srgbClr val="363435"/>
                </a:solidFill>
                <a:effectLst/>
                <a:latin typeface="Arial" panose="020B0604020202020204" pitchFamily="34" charset="0"/>
                <a:ea typeface="Arial" panose="020B0604020202020204" pitchFamily="34" charset="0"/>
              </a:rPr>
              <a:t>L’obbligo</a:t>
            </a:r>
            <a:r>
              <a:rPr lang="en-US" sz="1800" spc="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munirsi</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ed</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utilizzare</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dispositivi</a:t>
            </a:r>
            <a:r>
              <a:rPr lang="en-US" sz="1800" spc="8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protezione</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individuale</a:t>
            </a:r>
            <a:r>
              <a:rPr lang="en-US" sz="1800" dirty="0">
                <a:solidFill>
                  <a:srgbClr val="363435"/>
                </a:solidFill>
                <a:effectLst/>
                <a:latin typeface="Arial" panose="020B0604020202020204" pitchFamily="34" charset="0"/>
                <a:ea typeface="Arial" panose="020B0604020202020204" pitchFamily="34" charset="0"/>
              </a:rPr>
              <a:t>,</a:t>
            </a:r>
            <a:r>
              <a:rPr lang="en-US" sz="1800" spc="9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conformemente</a:t>
            </a:r>
            <a:r>
              <a:rPr lang="en-US" sz="1800" spc="1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alla</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normativa</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vigente</a:t>
            </a:r>
            <a:r>
              <a:rPr lang="en-US" sz="1800" dirty="0">
                <a:solidFill>
                  <a:srgbClr val="363435"/>
                </a:solidFill>
                <a:effectLst/>
                <a:latin typeface="Arial" panose="020B0604020202020204" pitchFamily="34" charset="0"/>
                <a:ea typeface="Arial" panose="020B0604020202020204" pitchFamily="34" charset="0"/>
              </a:rPr>
              <a:t>,</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è </a:t>
            </a:r>
            <a:r>
              <a:rPr lang="en-US" sz="1800" dirty="0" err="1">
                <a:solidFill>
                  <a:srgbClr val="363435"/>
                </a:solidFill>
                <a:effectLst/>
                <a:latin typeface="Arial" panose="020B0604020202020204" pitchFamily="34" charset="0"/>
                <a:ea typeface="Arial" panose="020B0604020202020204" pitchFamily="34" charset="0"/>
              </a:rPr>
              <a:t>stato</a:t>
            </a:r>
            <a:r>
              <a:rPr lang="en-US" sz="1800" spc="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esteso</a:t>
            </a:r>
            <a:r>
              <a:rPr lang="en-US" sz="1800" dirty="0">
                <a:solidFill>
                  <a:srgbClr val="363435"/>
                </a:solidFill>
                <a:effectLst/>
                <a:latin typeface="Arial" panose="020B0604020202020204" pitchFamily="34" charset="0"/>
                <a:ea typeface="Arial" panose="020B0604020202020204" pitchFamily="34" charset="0"/>
              </a:rPr>
              <a:t>,</a:t>
            </a:r>
            <a:r>
              <a:rPr lang="en-US" sz="1800" spc="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tra</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l’altro</a:t>
            </a:r>
            <a:r>
              <a:rPr lang="en-US" sz="1800" dirty="0">
                <a:solidFill>
                  <a:srgbClr val="363435"/>
                </a:solidFill>
                <a:effectLst/>
                <a:latin typeface="Arial" panose="020B0604020202020204" pitchFamily="34" charset="0"/>
                <a:ea typeface="Arial" panose="020B0604020202020204" pitchFamily="34" charset="0"/>
              </a:rPr>
              <a:t>,</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ai</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lavoratori</a:t>
            </a:r>
            <a:r>
              <a:rPr lang="en-US" sz="1800" spc="6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autonomi</a:t>
            </a:r>
            <a:r>
              <a:rPr lang="en-US" sz="1800" dirty="0">
                <a:solidFill>
                  <a:srgbClr val="363435"/>
                </a:solidFill>
                <a:effectLst/>
                <a:latin typeface="Arial" panose="020B0604020202020204" pitchFamily="34" charset="0"/>
                <a:ea typeface="Arial" panose="020B0604020202020204" pitchFamily="34" charset="0"/>
              </a:rPr>
              <a:t>,</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ai</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componenti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dell'impresa</a:t>
            </a:r>
            <a:r>
              <a:rPr lang="en-US" sz="1800" spc="10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familiare</a:t>
            </a:r>
            <a:r>
              <a:rPr lang="en-US" sz="1800" spc="7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ed</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agli</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artigiani</a:t>
            </a:r>
            <a:r>
              <a:rPr lang="en-US" sz="1800" spc="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(art.</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21</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del</a:t>
            </a:r>
            <a:r>
              <a:rPr lang="en-US" sz="1800" spc="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D.Lgs</a:t>
            </a:r>
            <a:r>
              <a:rPr lang="en-US" sz="1800" dirty="0">
                <a:solidFill>
                  <a:srgbClr val="363435"/>
                </a:solidFill>
                <a:effectLst/>
                <a:latin typeface="Arial" panose="020B0604020202020204" pitchFamily="34" charset="0"/>
                <a:ea typeface="Arial" panose="020B0604020202020204" pitchFamily="34" charset="0"/>
              </a:rPr>
              <a:t>.</a:t>
            </a:r>
            <a:r>
              <a:rPr lang="en-US" sz="1800" spc="6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81/2008).</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9720455"/>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5" name="CasellaDiTesto 4">
            <a:extLst>
              <a:ext uri="{FF2B5EF4-FFF2-40B4-BE49-F238E27FC236}">
                <a16:creationId xmlns:a16="http://schemas.microsoft.com/office/drawing/2014/main" id="{7B44B3C4-B1BD-B7DD-1A8C-9F901F9E27F2}"/>
              </a:ext>
            </a:extLst>
          </p:cNvPr>
          <p:cNvSpPr txBox="1"/>
          <p:nvPr/>
        </p:nvSpPr>
        <p:spPr>
          <a:xfrm>
            <a:off x="85869" y="317379"/>
            <a:ext cx="8060181" cy="369332"/>
          </a:xfrm>
          <a:prstGeom prst="rect">
            <a:avLst/>
          </a:prstGeom>
          <a:noFill/>
        </p:spPr>
        <p:txBody>
          <a:bodyPr wrap="square">
            <a:spAutoFit/>
          </a:bodyPr>
          <a:lstStyle/>
          <a:p>
            <a:pPr marL="73025" marR="1327785" algn="just">
              <a:spcAft>
                <a:spcPts val="0"/>
              </a:spcAft>
            </a:pPr>
            <a:r>
              <a:rPr lang="en-US" sz="1800" b="1" dirty="0" err="1">
                <a:solidFill>
                  <a:srgbClr val="363435"/>
                </a:solidFill>
                <a:effectLst/>
                <a:latin typeface="Arial" panose="020B0604020202020204" pitchFamily="34" charset="0"/>
                <a:ea typeface="Arial" panose="020B0604020202020204" pitchFamily="34" charset="0"/>
              </a:rPr>
              <a:t>Dispositivi</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protezione</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individuale</a:t>
            </a:r>
            <a:r>
              <a:rPr lang="en-US" sz="1800" b="1" spc="18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vie</a:t>
            </a:r>
            <a:r>
              <a:rPr lang="en-US" sz="1800" b="1" spc="5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respiratorie</a:t>
            </a:r>
            <a:endParaRPr lang="it-IT" sz="14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0EDAB3BB-3866-813F-0A25-740D4402DF03}"/>
              </a:ext>
            </a:extLst>
          </p:cNvPr>
          <p:cNvSpPr txBox="1"/>
          <p:nvPr/>
        </p:nvSpPr>
        <p:spPr>
          <a:xfrm>
            <a:off x="433992" y="1883452"/>
            <a:ext cx="7897724" cy="2309607"/>
          </a:xfrm>
          <a:prstGeom prst="rect">
            <a:avLst/>
          </a:prstGeom>
          <a:noFill/>
        </p:spPr>
        <p:txBody>
          <a:bodyPr wrap="square">
            <a:spAutoFit/>
          </a:bodyPr>
          <a:lstStyle>
            <a:defPPr>
              <a:defRPr lang="it-IT"/>
            </a:defPPr>
            <a:lvl1pPr marL="73025" marR="268605" algn="just">
              <a:lnSpc>
                <a:spcPct val="102000"/>
              </a:lnSpc>
              <a:spcAft>
                <a:spcPts val="0"/>
              </a:spcAft>
              <a:defRPr>
                <a:solidFill>
                  <a:srgbClr val="363435"/>
                </a:solidFill>
                <a:effectLst/>
                <a:latin typeface="Arial" panose="020B0604020202020204" pitchFamily="34" charset="0"/>
                <a:ea typeface="Arial" panose="020B0604020202020204" pitchFamily="34" charset="0"/>
              </a:defRPr>
            </a:lvl1pPr>
          </a:lstStyle>
          <a:p>
            <a:r>
              <a:rPr lang="en-US"/>
              <a:t>I  respiratori  a  filtro  antipolvere,  in  assenza  di  specifiche  esigenze  </a:t>
            </a:r>
            <a:r>
              <a:rPr lang="en-US" dirty="0"/>
              <a:t>(</a:t>
            </a:r>
            <a:r>
              <a:rPr lang="en-US"/>
              <a:t>come  ad  </a:t>
            </a:r>
            <a:r>
              <a:rPr lang="en-US" dirty="0" err="1"/>
              <a:t>esempio</a:t>
            </a:r>
            <a:endParaRPr lang="it-IT" dirty="0"/>
          </a:p>
          <a:p>
            <a:r>
              <a:rPr lang="en-US"/>
              <a:t>insufficienza di ossigeno o presenza di concentrazioni ambientali estremamente </a:t>
            </a:r>
            <a:r>
              <a:rPr lang="en-US" dirty="0"/>
              <a:t>elevate</a:t>
            </a:r>
            <a:r>
              <a:rPr lang="en-US"/>
              <a:t>), sono  quelli  più comunemente  utilizzati.  Possono  essere  di vario  tipo offrendo  livelli</a:t>
            </a:r>
            <a:r>
              <a:rPr lang="en-US" dirty="0"/>
              <a:t>  </a:t>
            </a:r>
            <a:r>
              <a:rPr lang="en-US"/>
              <a:t>di protezione  </a:t>
            </a:r>
            <a:r>
              <a:rPr lang="en-US" dirty="0"/>
              <a:t>(FPO</a:t>
            </a:r>
            <a:r>
              <a:rPr lang="en-US"/>
              <a:t>,  Fattore  </a:t>
            </a:r>
            <a:r>
              <a:rPr lang="en-US" dirty="0"/>
              <a:t>di  </a:t>
            </a:r>
            <a:r>
              <a:rPr lang="en-US"/>
              <a:t>Protezione  Operativo)  diversi.  La  scelta  del  respiratore, adeguato  al  livello  di  rischio,  deve  essere  effettuata  tenendo  presente  il  “livello  di protezione necessario”, che dipende dalla concentrazione della polvere </a:t>
            </a:r>
            <a:r>
              <a:rPr lang="en-US" dirty="0"/>
              <a:t>di </a:t>
            </a:r>
            <a:r>
              <a:rPr lang="en-US"/>
              <a:t>legno aerodispersa</a:t>
            </a:r>
            <a:r>
              <a:rPr lang="en-US" dirty="0"/>
              <a:t>.</a:t>
            </a:r>
            <a:endParaRPr lang="it-IT" dirty="0"/>
          </a:p>
        </p:txBody>
      </p:sp>
    </p:spTree>
    <p:extLst>
      <p:ext uri="{BB962C8B-B14F-4D97-AF65-F5344CB8AC3E}">
        <p14:creationId xmlns:p14="http://schemas.microsoft.com/office/powerpoint/2010/main" val="1737977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5" name="CasellaDiTesto 4">
            <a:extLst>
              <a:ext uri="{FF2B5EF4-FFF2-40B4-BE49-F238E27FC236}">
                <a16:creationId xmlns:a16="http://schemas.microsoft.com/office/drawing/2014/main" id="{7B44B3C4-B1BD-B7DD-1A8C-9F901F9E27F2}"/>
              </a:ext>
            </a:extLst>
          </p:cNvPr>
          <p:cNvSpPr txBox="1"/>
          <p:nvPr/>
        </p:nvSpPr>
        <p:spPr>
          <a:xfrm>
            <a:off x="85869" y="317379"/>
            <a:ext cx="8060181" cy="369332"/>
          </a:xfrm>
          <a:prstGeom prst="rect">
            <a:avLst/>
          </a:prstGeom>
          <a:noFill/>
        </p:spPr>
        <p:txBody>
          <a:bodyPr wrap="square">
            <a:spAutoFit/>
          </a:bodyPr>
          <a:lstStyle/>
          <a:p>
            <a:pPr marL="73025" marR="1327785" algn="just">
              <a:spcAft>
                <a:spcPts val="0"/>
              </a:spcAft>
            </a:pPr>
            <a:r>
              <a:rPr lang="en-US" sz="1800" b="1" dirty="0" err="1">
                <a:solidFill>
                  <a:srgbClr val="363435"/>
                </a:solidFill>
                <a:effectLst/>
                <a:latin typeface="Arial" panose="020B0604020202020204" pitchFamily="34" charset="0"/>
                <a:ea typeface="Arial" panose="020B0604020202020204" pitchFamily="34" charset="0"/>
              </a:rPr>
              <a:t>Dispositivi</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protezione</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individuale</a:t>
            </a:r>
            <a:r>
              <a:rPr lang="en-US" sz="1800" b="1" spc="18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vie</a:t>
            </a:r>
            <a:r>
              <a:rPr lang="en-US" sz="1800" b="1" spc="5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respiratorie</a:t>
            </a:r>
            <a:endParaRPr lang="it-IT" sz="1400" dirty="0">
              <a:effectLst/>
              <a:latin typeface="Times New Roman" panose="02020603050405020304" pitchFamily="18" charset="0"/>
              <a:ea typeface="Times New Roman" panose="02020603050405020304" pitchFamily="18" charset="0"/>
            </a:endParaRPr>
          </a:p>
        </p:txBody>
      </p:sp>
      <p:sp>
        <p:nvSpPr>
          <p:cNvPr id="4" name="CasellaDiTesto 3">
            <a:extLst>
              <a:ext uri="{FF2B5EF4-FFF2-40B4-BE49-F238E27FC236}">
                <a16:creationId xmlns:a16="http://schemas.microsoft.com/office/drawing/2014/main" id="{F42B5B38-DE1A-64C1-4CB1-A270471537BA}"/>
              </a:ext>
            </a:extLst>
          </p:cNvPr>
          <p:cNvSpPr txBox="1"/>
          <p:nvPr/>
        </p:nvSpPr>
        <p:spPr>
          <a:xfrm>
            <a:off x="628940" y="1741030"/>
            <a:ext cx="6772130" cy="2031325"/>
          </a:xfrm>
          <a:prstGeom prst="rect">
            <a:avLst/>
          </a:prstGeom>
          <a:noFill/>
        </p:spPr>
        <p:txBody>
          <a:bodyPr wrap="square">
            <a:spAutoFit/>
          </a:bodyPr>
          <a:lstStyle>
            <a:defPPr>
              <a:defRPr lang="it-IT"/>
            </a:defPPr>
            <a:lvl1pPr marL="73025" marR="268605" algn="just">
              <a:lnSpc>
                <a:spcPct val="102000"/>
              </a:lnSpc>
              <a:spcAft>
                <a:spcPts val="0"/>
              </a:spcAft>
              <a:defRPr>
                <a:solidFill>
                  <a:srgbClr val="363435"/>
                </a:solidFill>
                <a:effectLst/>
                <a:latin typeface="Arial" panose="020B0604020202020204" pitchFamily="34" charset="0"/>
                <a:ea typeface="Arial" panose="020B0604020202020204" pitchFamily="34" charset="0"/>
              </a:defRPr>
            </a:lvl1pPr>
          </a:lstStyle>
          <a:p>
            <a:r>
              <a:rPr lang="en-US" dirty="0" err="1"/>
              <a:t>Qualora</a:t>
            </a:r>
            <a:r>
              <a:rPr lang="en-US" dirty="0"/>
              <a:t>  non  fosse  </a:t>
            </a:r>
            <a:r>
              <a:rPr lang="en-US" dirty="0" err="1"/>
              <a:t>temporaneamente</a:t>
            </a:r>
            <a:r>
              <a:rPr lang="en-US" dirty="0"/>
              <a:t>   </a:t>
            </a:r>
            <a:r>
              <a:rPr lang="en-US" dirty="0" err="1"/>
              <a:t>possibile</a:t>
            </a:r>
            <a:r>
              <a:rPr lang="en-US" dirty="0"/>
              <a:t>  </a:t>
            </a:r>
            <a:r>
              <a:rPr lang="en-US" dirty="0" err="1"/>
              <a:t>determinare</a:t>
            </a:r>
            <a:r>
              <a:rPr lang="en-US" dirty="0"/>
              <a:t>  la  </a:t>
            </a:r>
            <a:r>
              <a:rPr lang="en-US" dirty="0" err="1"/>
              <a:t>concentrazione</a:t>
            </a:r>
            <a:r>
              <a:rPr lang="en-US" dirty="0"/>
              <a:t>   </a:t>
            </a:r>
            <a:r>
              <a:rPr lang="en-US" dirty="0" err="1"/>
              <a:t>della</a:t>
            </a:r>
            <a:r>
              <a:rPr lang="en-US" dirty="0"/>
              <a:t> </a:t>
            </a:r>
            <a:r>
              <a:rPr lang="en-US" dirty="0" err="1"/>
              <a:t>polvere</a:t>
            </a:r>
            <a:r>
              <a:rPr lang="en-US" dirty="0"/>
              <a:t> </a:t>
            </a:r>
            <a:r>
              <a:rPr lang="en-US" dirty="0" err="1"/>
              <a:t>aerodispersa</a:t>
            </a:r>
            <a:r>
              <a:rPr lang="en-US" dirty="0"/>
              <a:t>, </a:t>
            </a:r>
            <a:r>
              <a:rPr lang="en-US" dirty="0" err="1"/>
              <a:t>nè</a:t>
            </a:r>
            <a:r>
              <a:rPr lang="en-US" dirty="0"/>
              <a:t> fosse </a:t>
            </a:r>
            <a:r>
              <a:rPr lang="en-US" dirty="0" err="1"/>
              <a:t>possibile</a:t>
            </a:r>
            <a:r>
              <a:rPr lang="en-US" dirty="0"/>
              <a:t> fare </a:t>
            </a:r>
            <a:r>
              <a:rPr lang="en-US" dirty="0" err="1"/>
              <a:t>riferimento</a:t>
            </a:r>
            <a:r>
              <a:rPr lang="en-US" dirty="0"/>
              <a:t> ad </a:t>
            </a:r>
            <a:r>
              <a:rPr lang="en-US" dirty="0" err="1"/>
              <a:t>informazioni</a:t>
            </a:r>
            <a:r>
              <a:rPr lang="en-US" dirty="0"/>
              <a:t> </a:t>
            </a:r>
            <a:r>
              <a:rPr lang="en-US" dirty="0" err="1"/>
              <a:t>riportate</a:t>
            </a:r>
            <a:r>
              <a:rPr lang="en-US" dirty="0"/>
              <a:t> in </a:t>
            </a:r>
            <a:r>
              <a:rPr lang="en-US" dirty="0" err="1"/>
              <a:t>letteratura</a:t>
            </a:r>
            <a:r>
              <a:rPr lang="en-US" dirty="0"/>
              <a:t> per </a:t>
            </a:r>
            <a:r>
              <a:rPr lang="en-US" dirty="0" err="1"/>
              <a:t>analoghe</a:t>
            </a:r>
            <a:r>
              <a:rPr lang="en-US" dirty="0"/>
              <a:t> </a:t>
            </a:r>
            <a:r>
              <a:rPr lang="en-US" dirty="0" err="1"/>
              <a:t>situazioni</a:t>
            </a:r>
            <a:r>
              <a:rPr lang="en-US" dirty="0"/>
              <a:t> </a:t>
            </a:r>
            <a:r>
              <a:rPr lang="en-US" dirty="0" err="1"/>
              <a:t>lavorative</a:t>
            </a:r>
            <a:r>
              <a:rPr lang="en-US" dirty="0"/>
              <a:t>, il </a:t>
            </a:r>
            <a:r>
              <a:rPr lang="en-US" dirty="0" err="1"/>
              <a:t>livello</a:t>
            </a:r>
            <a:r>
              <a:rPr lang="en-US" dirty="0"/>
              <a:t> di </a:t>
            </a:r>
            <a:r>
              <a:rPr lang="en-US" dirty="0" err="1"/>
              <a:t>protezione</a:t>
            </a:r>
            <a:r>
              <a:rPr lang="en-US" dirty="0"/>
              <a:t> </a:t>
            </a:r>
            <a:r>
              <a:rPr lang="en-US" dirty="0" err="1"/>
              <a:t>minimo</a:t>
            </a:r>
            <a:r>
              <a:rPr lang="en-US" dirty="0"/>
              <a:t> da </a:t>
            </a:r>
            <a:r>
              <a:rPr lang="en-US" dirty="0" err="1"/>
              <a:t>utilizzare</a:t>
            </a:r>
            <a:r>
              <a:rPr lang="en-US" dirty="0"/>
              <a:t> </a:t>
            </a:r>
            <a:r>
              <a:rPr lang="en-US" dirty="0" err="1"/>
              <a:t>corrisponde</a:t>
            </a:r>
            <a:r>
              <a:rPr lang="en-US" dirty="0"/>
              <a:t> a </a:t>
            </a:r>
            <a:r>
              <a:rPr lang="en-US" dirty="0" err="1"/>
              <a:t>quello</a:t>
            </a:r>
            <a:r>
              <a:rPr lang="en-US" dirty="0"/>
              <a:t> </a:t>
            </a:r>
            <a:r>
              <a:rPr lang="en-US" dirty="0" err="1"/>
              <a:t>offerto</a:t>
            </a:r>
            <a:r>
              <a:rPr lang="en-US" dirty="0"/>
              <a:t> da </a:t>
            </a:r>
            <a:r>
              <a:rPr lang="en-US" dirty="0" err="1"/>
              <a:t>una</a:t>
            </a:r>
            <a:r>
              <a:rPr lang="en-US" dirty="0"/>
              <a:t>   </a:t>
            </a:r>
            <a:r>
              <a:rPr lang="en-US" dirty="0" err="1"/>
              <a:t>semimaschera</a:t>
            </a:r>
            <a:r>
              <a:rPr lang="en-US" dirty="0"/>
              <a:t>  con </a:t>
            </a:r>
            <a:r>
              <a:rPr lang="en-US" dirty="0" err="1"/>
              <a:t>filtri</a:t>
            </a:r>
            <a:r>
              <a:rPr lang="en-US" dirty="0"/>
              <a:t> di </a:t>
            </a:r>
            <a:r>
              <a:rPr lang="en-US" dirty="0" err="1"/>
              <a:t>classe</a:t>
            </a:r>
            <a:r>
              <a:rPr lang="en-US" dirty="0"/>
              <a:t> P2 o un </a:t>
            </a:r>
            <a:r>
              <a:rPr lang="en-US" dirty="0" err="1"/>
              <a:t>facciale</a:t>
            </a:r>
            <a:r>
              <a:rPr lang="en-US" dirty="0"/>
              <a:t> </a:t>
            </a:r>
            <a:r>
              <a:rPr lang="en-US" dirty="0" err="1"/>
              <a:t>filtrante</a:t>
            </a:r>
            <a:r>
              <a:rPr lang="en-US" dirty="0"/>
              <a:t> di </a:t>
            </a:r>
            <a:r>
              <a:rPr lang="en-US" dirty="0" err="1"/>
              <a:t>classe</a:t>
            </a:r>
            <a:r>
              <a:rPr lang="en-US" dirty="0"/>
              <a:t> FFP2, ai </a:t>
            </a:r>
            <a:r>
              <a:rPr lang="en-US" dirty="0" err="1"/>
              <a:t>quali</a:t>
            </a:r>
            <a:r>
              <a:rPr lang="en-US" dirty="0"/>
              <a:t> è </a:t>
            </a:r>
            <a:r>
              <a:rPr lang="en-US" dirty="0" err="1"/>
              <a:t>attribuito</a:t>
            </a:r>
            <a:r>
              <a:rPr lang="en-US" dirty="0"/>
              <a:t> un FPO </a:t>
            </a:r>
            <a:r>
              <a:rPr lang="en-US" dirty="0" err="1"/>
              <a:t>pari</a:t>
            </a:r>
            <a:r>
              <a:rPr lang="en-US" dirty="0"/>
              <a:t> a 10 </a:t>
            </a:r>
            <a:endParaRPr lang="it-IT" dirty="0"/>
          </a:p>
        </p:txBody>
      </p:sp>
    </p:spTree>
    <p:extLst>
      <p:ext uri="{BB962C8B-B14F-4D97-AF65-F5344CB8AC3E}">
        <p14:creationId xmlns:p14="http://schemas.microsoft.com/office/powerpoint/2010/main" val="2988341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5" name="CasellaDiTesto 4">
            <a:extLst>
              <a:ext uri="{FF2B5EF4-FFF2-40B4-BE49-F238E27FC236}">
                <a16:creationId xmlns:a16="http://schemas.microsoft.com/office/drawing/2014/main" id="{7B44B3C4-B1BD-B7DD-1A8C-9F901F9E27F2}"/>
              </a:ext>
            </a:extLst>
          </p:cNvPr>
          <p:cNvSpPr txBox="1"/>
          <p:nvPr/>
        </p:nvSpPr>
        <p:spPr>
          <a:xfrm>
            <a:off x="85869" y="317379"/>
            <a:ext cx="8060181" cy="369332"/>
          </a:xfrm>
          <a:prstGeom prst="rect">
            <a:avLst/>
          </a:prstGeom>
          <a:noFill/>
        </p:spPr>
        <p:txBody>
          <a:bodyPr wrap="square">
            <a:spAutoFit/>
          </a:bodyPr>
          <a:lstStyle/>
          <a:p>
            <a:pPr marL="73025" marR="1327785" algn="just">
              <a:spcAft>
                <a:spcPts val="0"/>
              </a:spcAft>
            </a:pPr>
            <a:r>
              <a:rPr lang="en-US" sz="1800" b="1" dirty="0" err="1">
                <a:solidFill>
                  <a:srgbClr val="363435"/>
                </a:solidFill>
                <a:effectLst/>
                <a:latin typeface="Arial" panose="020B0604020202020204" pitchFamily="34" charset="0"/>
                <a:ea typeface="Arial" panose="020B0604020202020204" pitchFamily="34" charset="0"/>
              </a:rPr>
              <a:t>Dispositivi</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di</a:t>
            </a:r>
            <a:r>
              <a:rPr lang="en-US" sz="1800" b="1" spc="4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protezione</a:t>
            </a:r>
            <a:r>
              <a:rPr lang="en-US" sz="1800" b="1" spc="17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individuale</a:t>
            </a:r>
            <a:r>
              <a:rPr lang="en-US" sz="1800" b="1" spc="180"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delle</a:t>
            </a:r>
            <a:r>
              <a:rPr lang="en-US" sz="1800" b="1" spc="85" dirty="0">
                <a:solidFill>
                  <a:srgbClr val="363435"/>
                </a:solidFill>
                <a:effectLst/>
                <a:latin typeface="Arial" panose="020B0604020202020204" pitchFamily="34" charset="0"/>
                <a:ea typeface="Arial" panose="020B0604020202020204" pitchFamily="34" charset="0"/>
              </a:rPr>
              <a:t> </a:t>
            </a:r>
            <a:r>
              <a:rPr lang="en-US" sz="1800" b="1" dirty="0">
                <a:solidFill>
                  <a:srgbClr val="363435"/>
                </a:solidFill>
                <a:effectLst/>
                <a:latin typeface="Arial" panose="020B0604020202020204" pitchFamily="34" charset="0"/>
                <a:ea typeface="Arial" panose="020B0604020202020204" pitchFamily="34" charset="0"/>
              </a:rPr>
              <a:t>vie</a:t>
            </a:r>
            <a:r>
              <a:rPr lang="en-US" sz="1800" b="1" spc="55" dirty="0">
                <a:solidFill>
                  <a:srgbClr val="363435"/>
                </a:solidFill>
                <a:effectLst/>
                <a:latin typeface="Arial" panose="020B0604020202020204" pitchFamily="34" charset="0"/>
                <a:ea typeface="Arial" panose="020B0604020202020204" pitchFamily="34" charset="0"/>
              </a:rPr>
              <a:t> </a:t>
            </a:r>
            <a:r>
              <a:rPr lang="en-US" sz="1800" b="1" dirty="0" err="1">
                <a:solidFill>
                  <a:srgbClr val="363435"/>
                </a:solidFill>
                <a:effectLst/>
                <a:latin typeface="Arial" panose="020B0604020202020204" pitchFamily="34" charset="0"/>
                <a:ea typeface="Arial" panose="020B0604020202020204" pitchFamily="34" charset="0"/>
              </a:rPr>
              <a:t>respiratorie</a:t>
            </a:r>
            <a:endParaRPr lang="it-IT" sz="14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F3DC71FB-76DE-E0DC-DDAD-C7C64BAA3CF2}"/>
              </a:ext>
            </a:extLst>
          </p:cNvPr>
          <p:cNvSpPr txBox="1"/>
          <p:nvPr/>
        </p:nvSpPr>
        <p:spPr>
          <a:xfrm>
            <a:off x="912079" y="1094989"/>
            <a:ext cx="6772130" cy="3183179"/>
          </a:xfrm>
          <a:prstGeom prst="rect">
            <a:avLst/>
          </a:prstGeom>
          <a:noFill/>
        </p:spPr>
        <p:txBody>
          <a:bodyPr wrap="square">
            <a:spAutoFit/>
          </a:bodyPr>
          <a:lstStyle/>
          <a:p>
            <a:pPr marL="73025" marR="268605" algn="just">
              <a:lnSpc>
                <a:spcPct val="102000"/>
              </a:lnSpc>
              <a:spcAft>
                <a:spcPts val="0"/>
              </a:spcAft>
            </a:pPr>
            <a:r>
              <a:rPr lang="en-US" dirty="0" err="1">
                <a:solidFill>
                  <a:srgbClr val="363435"/>
                </a:solidFill>
                <a:latin typeface="Arial" panose="020B0604020202020204" pitchFamily="34" charset="0"/>
              </a:rPr>
              <a:t>Quando</a:t>
            </a:r>
            <a:r>
              <a:rPr lang="en-US" sz="1800" dirty="0">
                <a:solidFill>
                  <a:srgbClr val="363435"/>
                </a:solidFill>
                <a:effectLst/>
                <a:latin typeface="Arial" panose="020B0604020202020204" pitchFamily="34" charset="0"/>
                <a:ea typeface="Arial" panose="020B0604020202020204" pitchFamily="34" charset="0"/>
              </a:rPr>
              <a:t> </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impiegano</a:t>
            </a:r>
            <a:r>
              <a:rPr lang="en-US" sz="1800" dirty="0">
                <a:solidFill>
                  <a:srgbClr val="363435"/>
                </a:solidFill>
                <a:effectLst/>
                <a:latin typeface="Arial" panose="020B0604020202020204" pitchFamily="34" charset="0"/>
                <a:ea typeface="Arial" panose="020B0604020202020204" pitchFamily="34" charset="0"/>
              </a:rPr>
              <a:t> </a:t>
            </a:r>
            <a:r>
              <a:rPr lang="en-US" sz="1800" spc="7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tali</a:t>
            </a:r>
            <a:r>
              <a:rPr lang="en-US" sz="1800" dirty="0">
                <a:solidFill>
                  <a:srgbClr val="363435"/>
                </a:solidFill>
                <a:effectLst/>
                <a:latin typeface="Arial" panose="020B0604020202020204" pitchFamily="34" charset="0"/>
                <a:ea typeface="Arial" panose="020B0604020202020204" pitchFamily="34" charset="0"/>
              </a:rPr>
              <a:t> </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tipologie</a:t>
            </a:r>
            <a:r>
              <a:rPr lang="en-US" sz="1800" dirty="0">
                <a:solidFill>
                  <a:srgbClr val="363435"/>
                </a:solidFill>
                <a:effectLst/>
                <a:latin typeface="Arial" panose="020B0604020202020204" pitchFamily="34" charset="0"/>
                <a:ea typeface="Arial" panose="020B0604020202020204" pitchFamily="34" charset="0"/>
              </a:rPr>
              <a:t> </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respiratori</a:t>
            </a:r>
            <a:r>
              <a:rPr lang="en-US" sz="1800" dirty="0">
                <a:solidFill>
                  <a:srgbClr val="363435"/>
                </a:solidFill>
                <a:effectLst/>
                <a:latin typeface="Arial" panose="020B0604020202020204" pitchFamily="34" charset="0"/>
                <a:ea typeface="Arial" panose="020B0604020202020204" pitchFamily="34" charset="0"/>
              </a:rPr>
              <a:t>,</a:t>
            </a:r>
            <a:r>
              <a:rPr lang="en-US" sz="1800" spc="8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e</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ciò</a:t>
            </a:r>
            <a:r>
              <a:rPr lang="en-US" sz="1800" spc="2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vale</a:t>
            </a:r>
            <a:r>
              <a:rPr lang="en-US" sz="1800" spc="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per</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tutti</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respirato</a:t>
            </a:r>
            <a:r>
              <a:rPr lang="en-US" sz="1800" spc="5" dirty="0" err="1">
                <a:solidFill>
                  <a:srgbClr val="363435"/>
                </a:solidFill>
                <a:effectLst/>
                <a:latin typeface="Arial" panose="020B0604020202020204" pitchFamily="34" charset="0"/>
                <a:ea typeface="Arial" panose="020B0604020202020204" pitchFamily="34" charset="0"/>
              </a:rPr>
              <a:t>r</a:t>
            </a:r>
            <a:r>
              <a:rPr lang="en-US" sz="1800" dirty="0" err="1">
                <a:solidFill>
                  <a:srgbClr val="363435"/>
                </a:solidFill>
                <a:effectLst/>
                <a:latin typeface="Arial" panose="020B0604020202020204" pitchFamily="34" charset="0"/>
                <a:ea typeface="Arial" panose="020B0604020202020204" pitchFamily="34" charset="0"/>
              </a:rPr>
              <a:t>i</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prevedono</a:t>
            </a:r>
            <a:r>
              <a:rPr lang="en-US" sz="1800" spc="8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facciali</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tenuta</a:t>
            </a:r>
            <a:r>
              <a:rPr lang="en-US" sz="1800" dirty="0">
                <a:solidFill>
                  <a:srgbClr val="363435"/>
                </a:solidFill>
                <a:effectLst/>
                <a:latin typeface="Arial" panose="020B0604020202020204" pitchFamily="34" charset="0"/>
                <a:ea typeface="Arial" panose="020B0604020202020204" pitchFamily="34" charset="0"/>
              </a:rPr>
              <a:t>,</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è</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fondamentale</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ne</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venga</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verificata</a:t>
            </a:r>
            <a:r>
              <a:rPr lang="en-US" sz="1800" spc="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l’adattabilità</a:t>
            </a:r>
            <a:r>
              <a:rPr lang="en-US" sz="1800" spc="8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dei</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bordi</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tenuta</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al </a:t>
            </a:r>
            <a:r>
              <a:rPr lang="en-US" sz="1800" dirty="0" err="1">
                <a:solidFill>
                  <a:srgbClr val="363435"/>
                </a:solidFill>
                <a:effectLst/>
                <a:latin typeface="Arial" panose="020B0604020202020204" pitchFamily="34" charset="0"/>
                <a:ea typeface="Arial" panose="020B0604020202020204" pitchFamily="34" charset="0"/>
              </a:rPr>
              <a:t>viso</a:t>
            </a:r>
            <a:r>
              <a:rPr lang="en-US" sz="1800" dirty="0">
                <a:solidFill>
                  <a:srgbClr val="363435"/>
                </a:solidFill>
                <a:effectLst/>
                <a:latin typeface="Arial" panose="020B0604020202020204" pitchFamily="34" charset="0"/>
                <a:ea typeface="Arial" panose="020B0604020202020204" pitchFamily="34" charset="0"/>
              </a:rPr>
              <a:t>.</a:t>
            </a:r>
            <a:r>
              <a:rPr lang="en-US" sz="1800" spc="2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Le</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modalità</a:t>
            </a:r>
            <a:r>
              <a:rPr lang="en-US" sz="1800" spc="5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esecuzione</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della</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prova</a:t>
            </a:r>
            <a:r>
              <a:rPr lang="en-US" sz="1800" dirty="0">
                <a:solidFill>
                  <a:srgbClr val="363435"/>
                </a:solidFill>
                <a:effectLst/>
                <a:latin typeface="Arial" panose="020B0604020202020204" pitchFamily="34" charset="0"/>
                <a:ea typeface="Arial" panose="020B0604020202020204" pitchFamily="34" charset="0"/>
              </a:rPr>
              <a:t>,</a:t>
            </a:r>
            <a:r>
              <a:rPr lang="en-US" sz="1800" spc="4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da</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effettuarsi</a:t>
            </a:r>
            <a:r>
              <a:rPr lang="en-US" sz="1800" dirty="0">
                <a:solidFill>
                  <a:srgbClr val="363435"/>
                </a:solidFill>
                <a:effectLst/>
                <a:latin typeface="Arial" panose="020B0604020202020204" pitchFamily="34" charset="0"/>
                <a:ea typeface="Arial" panose="020B0604020202020204" pitchFamily="34" charset="0"/>
              </a:rPr>
              <a:t> </a:t>
            </a:r>
            <a:r>
              <a:rPr lang="en-US" sz="1800" spc="9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prima</a:t>
            </a:r>
            <a:r>
              <a:rPr lang="en-US" sz="1800" spc="3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entrare</a:t>
            </a:r>
            <a:r>
              <a:rPr lang="en-US" sz="1800" spc="4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nell’</a:t>
            </a:r>
            <a:r>
              <a:rPr lang="en-US" sz="1800" spc="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ambiente</a:t>
            </a:r>
            <a:r>
              <a:rPr lang="en-US" sz="1800" spc="6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contaminato</a:t>
            </a:r>
            <a:r>
              <a:rPr lang="en-US" sz="1800" dirty="0">
                <a:solidFill>
                  <a:srgbClr val="363435"/>
                </a:solidFill>
                <a:effectLst/>
                <a:latin typeface="Arial" panose="020B0604020202020204" pitchFamily="34" charset="0"/>
                <a:ea typeface="Arial" panose="020B0604020202020204" pitchFamily="34" charset="0"/>
              </a:rPr>
              <a:t>,</a:t>
            </a:r>
            <a:r>
              <a:rPr lang="en-US" sz="1800" spc="9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sono</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riportate</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nella</a:t>
            </a:r>
            <a:r>
              <a:rPr lang="en-US" sz="1800" dirty="0">
                <a:solidFill>
                  <a:srgbClr val="363435"/>
                </a:solidFill>
                <a:effectLst/>
                <a:latin typeface="Arial" panose="020B0604020202020204" pitchFamily="34" charset="0"/>
                <a:ea typeface="Arial" panose="020B0604020202020204" pitchFamily="34" charset="0"/>
              </a:rPr>
              <a:t> nota</a:t>
            </a:r>
            <a:r>
              <a:rPr lang="en-US" sz="1800" spc="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informativa</a:t>
            </a:r>
            <a:r>
              <a:rPr lang="en-US" sz="1800" spc="1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3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accompagna</a:t>
            </a:r>
            <a:r>
              <a:rPr lang="en-US" sz="1800" spc="115"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il</a:t>
            </a:r>
            <a:r>
              <a:rPr lang="en-US" sz="1800" spc="1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dispositivo</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a:p>
            <a:pPr marL="73025" marR="268605" algn="just">
              <a:lnSpc>
                <a:spcPct val="102000"/>
              </a:lnSpc>
              <a:spcAft>
                <a:spcPts val="0"/>
              </a:spcAft>
            </a:pPr>
            <a:r>
              <a:rPr lang="en-US" sz="1800" dirty="0">
                <a:solidFill>
                  <a:srgbClr val="363435"/>
                </a:solidFill>
                <a:effectLst/>
                <a:latin typeface="Arial" panose="020B0604020202020204" pitchFamily="34" charset="0"/>
                <a:ea typeface="Arial" panose="020B0604020202020204" pitchFamily="34" charset="0"/>
              </a:rPr>
              <a:t>A</a:t>
            </a:r>
            <a:r>
              <a:rPr lang="en-US" sz="1800" spc="1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questo</a:t>
            </a:r>
            <a:r>
              <a:rPr lang="en-US" sz="1800" spc="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proposito</a:t>
            </a:r>
            <a:r>
              <a:rPr lang="en-US" sz="1800" dirty="0">
                <a:solidFill>
                  <a:srgbClr val="363435"/>
                </a:solidFill>
                <a:effectLst/>
                <a:latin typeface="Arial" panose="020B0604020202020204" pitchFamily="34" charset="0"/>
                <a:ea typeface="Arial" panose="020B0604020202020204" pitchFamily="34" charset="0"/>
              </a:rPr>
              <a:t>,</a:t>
            </a:r>
            <a:r>
              <a:rPr lang="en-US" sz="1800" spc="8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è</a:t>
            </a:r>
            <a:r>
              <a:rPr lang="en-US" sz="1800" spc="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necessario</a:t>
            </a:r>
            <a:r>
              <a:rPr lang="en-US" sz="1800" spc="9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ricordare</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che</a:t>
            </a:r>
            <a:r>
              <a:rPr lang="en-US" sz="1800" spc="2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quando</a:t>
            </a:r>
            <a:r>
              <a:rPr lang="en-US" sz="1800" spc="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vengono</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impiegati</a:t>
            </a:r>
            <a:r>
              <a:rPr lang="en-US" sz="1800" spc="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i</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dispositivi</a:t>
            </a:r>
            <a:r>
              <a:rPr lang="en-US" sz="1800" spc="8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di </a:t>
            </a:r>
            <a:r>
              <a:rPr lang="en-US" sz="1800" dirty="0" err="1">
                <a:solidFill>
                  <a:srgbClr val="363435"/>
                </a:solidFill>
                <a:effectLst/>
                <a:latin typeface="Arial" panose="020B0604020202020204" pitchFamily="34" charset="0"/>
                <a:ea typeface="Arial" panose="020B0604020202020204" pitchFamily="34" charset="0"/>
              </a:rPr>
              <a:t>protezione</a:t>
            </a:r>
            <a:r>
              <a:rPr lang="en-US" sz="1800" spc="22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delle</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vie</a:t>
            </a:r>
            <a:r>
              <a:rPr lang="en-US" sz="1800" spc="155"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respiratorie</a:t>
            </a:r>
            <a:r>
              <a:rPr lang="en-US" sz="1800" dirty="0">
                <a:solidFill>
                  <a:srgbClr val="363435"/>
                </a:solidFill>
                <a:effectLst/>
                <a:latin typeface="Arial" panose="020B0604020202020204" pitchFamily="34" charset="0"/>
                <a:ea typeface="Arial" panose="020B0604020202020204" pitchFamily="34" charset="0"/>
              </a:rPr>
              <a:t>,</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oltre</a:t>
            </a:r>
            <a:r>
              <a:rPr lang="en-US" sz="1800" spc="17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all’informazione</a:t>
            </a:r>
            <a:r>
              <a:rPr lang="en-US" sz="1800" dirty="0">
                <a:solidFill>
                  <a:srgbClr val="363435"/>
                </a:solidFill>
                <a:effectLst/>
                <a:latin typeface="Arial" panose="020B0604020202020204" pitchFamily="34" charset="0"/>
                <a:ea typeface="Arial" panose="020B0604020202020204" pitchFamily="34" charset="0"/>
              </a:rPr>
              <a:t>  ed</a:t>
            </a:r>
            <a:r>
              <a:rPr lang="en-US" sz="1800" spc="15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alla</a:t>
            </a:r>
            <a:r>
              <a:rPr lang="en-US" sz="1800" spc="1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formazione</a:t>
            </a:r>
            <a:r>
              <a:rPr lang="en-US" sz="1800" dirty="0">
                <a:solidFill>
                  <a:srgbClr val="363435"/>
                </a:solidFill>
                <a:effectLst/>
                <a:latin typeface="Arial" panose="020B0604020202020204" pitchFamily="34" charset="0"/>
                <a:ea typeface="Arial" panose="020B0604020202020204" pitchFamily="34" charset="0"/>
              </a:rPr>
              <a:t>,</a:t>
            </a:r>
            <a:r>
              <a:rPr lang="en-US" sz="1800" spc="230" dirty="0">
                <a:solidFill>
                  <a:srgbClr val="363435"/>
                </a:solidFill>
                <a:effectLst/>
                <a:latin typeface="Arial" panose="020B0604020202020204" pitchFamily="34" charset="0"/>
                <a:ea typeface="Arial" panose="020B0604020202020204" pitchFamily="34" charset="0"/>
              </a:rPr>
              <a:t> </a:t>
            </a:r>
            <a:r>
              <a:rPr lang="en-US" sz="1800" dirty="0">
                <a:solidFill>
                  <a:srgbClr val="363435"/>
                </a:solidFill>
                <a:effectLst/>
                <a:latin typeface="Arial" panose="020B0604020202020204" pitchFamily="34" charset="0"/>
                <a:ea typeface="Arial" panose="020B0604020202020204" pitchFamily="34" charset="0"/>
              </a:rPr>
              <a:t>è</a:t>
            </a:r>
            <a:r>
              <a:rPr lang="en-US" sz="1800" spc="14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obbligatorio</a:t>
            </a:r>
            <a:r>
              <a:rPr lang="en-US" sz="180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anche</a:t>
            </a:r>
            <a:r>
              <a:rPr lang="en-US" sz="1800" spc="60" dirty="0">
                <a:solidFill>
                  <a:srgbClr val="363435"/>
                </a:solidFill>
                <a:effectLst/>
                <a:latin typeface="Arial" panose="020B0604020202020204" pitchFamily="34" charset="0"/>
                <a:ea typeface="Arial" panose="020B0604020202020204" pitchFamily="34" charset="0"/>
              </a:rPr>
              <a:t> </a:t>
            </a:r>
            <a:r>
              <a:rPr lang="en-US" sz="1800" dirty="0" err="1">
                <a:solidFill>
                  <a:srgbClr val="363435"/>
                </a:solidFill>
                <a:effectLst/>
                <a:latin typeface="Arial" panose="020B0604020202020204" pitchFamily="34" charset="0"/>
                <a:ea typeface="Arial" panose="020B0604020202020204" pitchFamily="34" charset="0"/>
              </a:rPr>
              <a:t>l’addestramento</a:t>
            </a:r>
            <a:r>
              <a:rPr lang="en-US" sz="1800" dirty="0">
                <a:solidFill>
                  <a:srgbClr val="363435"/>
                </a:solidFill>
                <a:effectLst/>
                <a:latin typeface="Arial" panose="020B0604020202020204" pitchFamily="34" charset="0"/>
                <a:ea typeface="Arial" panose="020B0604020202020204" pitchFamily="34" charset="0"/>
              </a:rPr>
              <a:t>.</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28735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99BFC62C-190B-9BEF-C864-B4468F72E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748" y="-90899"/>
            <a:ext cx="6948899" cy="6948899"/>
          </a:xfrm>
          <a:prstGeom prst="rect">
            <a:avLst/>
          </a:prstGeom>
        </p:spPr>
      </p:pic>
      <p:sp>
        <p:nvSpPr>
          <p:cNvPr id="5" name="CasellaDiTesto 4">
            <a:extLst>
              <a:ext uri="{FF2B5EF4-FFF2-40B4-BE49-F238E27FC236}">
                <a16:creationId xmlns:a16="http://schemas.microsoft.com/office/drawing/2014/main" id="{7B44B3C4-B1BD-B7DD-1A8C-9F901F9E27F2}"/>
              </a:ext>
            </a:extLst>
          </p:cNvPr>
          <p:cNvSpPr txBox="1"/>
          <p:nvPr/>
        </p:nvSpPr>
        <p:spPr>
          <a:xfrm>
            <a:off x="508257" y="2424676"/>
            <a:ext cx="8060181" cy="3139321"/>
          </a:xfrm>
          <a:prstGeom prst="rect">
            <a:avLst/>
          </a:prstGeom>
          <a:noFill/>
        </p:spPr>
        <p:txBody>
          <a:bodyPr wrap="square">
            <a:spAutoFit/>
          </a:bodyPr>
          <a:lstStyle/>
          <a:p>
            <a:pPr marL="73025" marR="1327785" algn="just">
              <a:spcAft>
                <a:spcPts val="0"/>
              </a:spcAft>
            </a:pPr>
            <a:r>
              <a:rPr lang="en-US" sz="6600" b="1" dirty="0">
                <a:solidFill>
                  <a:srgbClr val="FF0000"/>
                </a:solidFill>
                <a:effectLst/>
                <a:latin typeface="Arial" panose="020B0604020202020204" pitchFamily="34" charset="0"/>
                <a:ea typeface="Arial" panose="020B0604020202020204" pitchFamily="34" charset="0"/>
              </a:rPr>
              <a:t>GRAZIE </a:t>
            </a:r>
          </a:p>
          <a:p>
            <a:pPr marL="73025" marR="1327785" algn="just">
              <a:spcAft>
                <a:spcPts val="0"/>
              </a:spcAft>
            </a:pPr>
            <a:r>
              <a:rPr lang="en-US" sz="6600" b="1" dirty="0">
                <a:solidFill>
                  <a:srgbClr val="FF0000"/>
                </a:solidFill>
                <a:effectLst/>
                <a:latin typeface="Arial" panose="020B0604020202020204" pitchFamily="34" charset="0"/>
                <a:ea typeface="Arial" panose="020B0604020202020204" pitchFamily="34" charset="0"/>
              </a:rPr>
              <a:t>PER L’ATTENZIONE</a:t>
            </a:r>
            <a:endParaRPr lang="it-IT" sz="6600" dirty="0">
              <a:solidFill>
                <a:srgbClr val="FF0000"/>
              </a:solidFill>
              <a:effectLst/>
              <a:latin typeface="Times New Roman" panose="02020603050405020304" pitchFamily="18" charset="0"/>
              <a:ea typeface="Times New Roman" panose="02020603050405020304" pitchFamily="18" charset="0"/>
            </a:endParaRPr>
          </a:p>
        </p:txBody>
      </p:sp>
      <p:sp>
        <p:nvSpPr>
          <p:cNvPr id="2" name="CasellaDiTesto 1">
            <a:extLst>
              <a:ext uri="{FF2B5EF4-FFF2-40B4-BE49-F238E27FC236}">
                <a16:creationId xmlns:a16="http://schemas.microsoft.com/office/drawing/2014/main" id="{2CF27F16-4D16-E159-D6DA-2B039848B727}"/>
              </a:ext>
            </a:extLst>
          </p:cNvPr>
          <p:cNvSpPr txBox="1"/>
          <p:nvPr/>
        </p:nvSpPr>
        <p:spPr>
          <a:xfrm>
            <a:off x="626619" y="5978412"/>
            <a:ext cx="7579772" cy="369332"/>
          </a:xfrm>
          <a:prstGeom prst="rect">
            <a:avLst/>
          </a:prstGeom>
          <a:noFill/>
        </p:spPr>
        <p:txBody>
          <a:bodyPr wrap="square" rtlCol="0">
            <a:spAutoFit/>
          </a:bodyPr>
          <a:lstStyle/>
          <a:p>
            <a:r>
              <a:rPr lang="it-IT" b="1" dirty="0" err="1">
                <a:solidFill>
                  <a:schemeClr val="accent2">
                    <a:lumMod val="75000"/>
                  </a:schemeClr>
                </a:solidFill>
              </a:rPr>
              <a:t>Fonte:inail</a:t>
            </a:r>
            <a:endParaRPr lang="it-IT" b="1" dirty="0">
              <a:solidFill>
                <a:schemeClr val="accent2">
                  <a:lumMod val="75000"/>
                </a:schemeClr>
              </a:solidFill>
            </a:endParaRPr>
          </a:p>
        </p:txBody>
      </p:sp>
    </p:spTree>
    <p:extLst>
      <p:ext uri="{BB962C8B-B14F-4D97-AF65-F5344CB8AC3E}">
        <p14:creationId xmlns:p14="http://schemas.microsoft.com/office/powerpoint/2010/main" val="3873283420"/>
      </p:ext>
    </p:extLst>
  </p:cSld>
  <p:clrMapOvr>
    <a:masterClrMapping/>
  </p:clrMapOvr>
</p:sld>
</file>

<file path=ppt/theme/theme1.xml><?xml version="1.0" encoding="utf-8"?>
<a:theme xmlns:a="http://schemas.openxmlformats.org/drawingml/2006/main" name="PortalVTI">
  <a:themeElements>
    <a:clrScheme name="AnalogousFromDarkSeed_2SEEDS">
      <a:dk1>
        <a:srgbClr val="000000"/>
      </a:dk1>
      <a:lt1>
        <a:srgbClr val="FFFFFF"/>
      </a:lt1>
      <a:dk2>
        <a:srgbClr val="22283C"/>
      </a:dk2>
      <a:lt2>
        <a:srgbClr val="E8E7E2"/>
      </a:lt2>
      <a:accent1>
        <a:srgbClr val="3B58B1"/>
      </a:accent1>
      <a:accent2>
        <a:srgbClr val="4D9BC3"/>
      </a:accent2>
      <a:accent3>
        <a:srgbClr val="614DC3"/>
      </a:accent3>
      <a:accent4>
        <a:srgbClr val="B13B46"/>
      </a:accent4>
      <a:accent5>
        <a:srgbClr val="C3724D"/>
      </a:accent5>
      <a:accent6>
        <a:srgbClr val="B1923B"/>
      </a:accent6>
      <a:hlink>
        <a:srgbClr val="BF3F9E"/>
      </a:hlink>
      <a:folHlink>
        <a:srgbClr val="7F7F7F"/>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Override1.xml><?xml version="1.0" encoding="utf-8"?>
<a:themeOverride xmlns:a="http://schemas.openxmlformats.org/drawingml/2006/main">
  <a:clrScheme name="AnalogousFromDarkSeed_2SEEDS">
    <a:dk1>
      <a:srgbClr val="000000"/>
    </a:dk1>
    <a:lt1>
      <a:srgbClr val="FFFFFF"/>
    </a:lt1>
    <a:dk2>
      <a:srgbClr val="22283C"/>
    </a:dk2>
    <a:lt2>
      <a:srgbClr val="E8E7E2"/>
    </a:lt2>
    <a:accent1>
      <a:srgbClr val="3B58B1"/>
    </a:accent1>
    <a:accent2>
      <a:srgbClr val="4D9BC3"/>
    </a:accent2>
    <a:accent3>
      <a:srgbClr val="614DC3"/>
    </a:accent3>
    <a:accent4>
      <a:srgbClr val="B13B46"/>
    </a:accent4>
    <a:accent5>
      <a:srgbClr val="C3724D"/>
    </a:accent5>
    <a:accent6>
      <a:srgbClr val="B1923B"/>
    </a:accent6>
    <a:hlink>
      <a:srgbClr val="BF3F9E"/>
    </a:hlink>
    <a:folHlink>
      <a:srgbClr val="7F7F7F"/>
    </a:folHlink>
  </a:clrScheme>
</a:themeOverride>
</file>

<file path=ppt/theme/themeOverride2.xml><?xml version="1.0" encoding="utf-8"?>
<a:themeOverride xmlns:a="http://schemas.openxmlformats.org/drawingml/2006/main">
  <a:clrScheme name="AnalogousFromDarkSeed_2SEEDS">
    <a:dk1>
      <a:srgbClr val="000000"/>
    </a:dk1>
    <a:lt1>
      <a:srgbClr val="FFFFFF"/>
    </a:lt1>
    <a:dk2>
      <a:srgbClr val="22283C"/>
    </a:dk2>
    <a:lt2>
      <a:srgbClr val="E8E7E2"/>
    </a:lt2>
    <a:accent1>
      <a:srgbClr val="3B58B1"/>
    </a:accent1>
    <a:accent2>
      <a:srgbClr val="4D9BC3"/>
    </a:accent2>
    <a:accent3>
      <a:srgbClr val="614DC3"/>
    </a:accent3>
    <a:accent4>
      <a:srgbClr val="B13B46"/>
    </a:accent4>
    <a:accent5>
      <a:srgbClr val="C3724D"/>
    </a:accent5>
    <a:accent6>
      <a:srgbClr val="B1923B"/>
    </a:accent6>
    <a:hlink>
      <a:srgbClr val="BF3F9E"/>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30</TotalTime>
  <Words>2576</Words>
  <Application>Microsoft Office PowerPoint</Application>
  <PresentationFormat>Widescreen</PresentationFormat>
  <Paragraphs>91</Paragraphs>
  <Slides>23</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23</vt:i4>
      </vt:variant>
    </vt:vector>
  </HeadingPairs>
  <TitlesOfParts>
    <vt:vector size="30" baseType="lpstr">
      <vt:lpstr>Arial</vt:lpstr>
      <vt:lpstr>Open Sans</vt:lpstr>
      <vt:lpstr>Times New Roman</vt:lpstr>
      <vt:lpstr>Trade Gothic Next Cond</vt:lpstr>
      <vt:lpstr>Trade Gothic Next Light</vt:lpstr>
      <vt:lpstr>Verdana</vt:lpstr>
      <vt:lpstr>PortalVTI</vt:lpstr>
      <vt:lpstr>Esposizione lavorativa a polveri di legno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Esposizione lavorativa a polveri di legno</dc:title>
  <dc:creator>PAOLO BENNI</dc:creator>
  <cp:lastModifiedBy>PAOLO BENNI</cp:lastModifiedBy>
  <cp:revision>2</cp:revision>
  <dcterms:created xsi:type="dcterms:W3CDTF">2022-08-24T19:55:48Z</dcterms:created>
  <dcterms:modified xsi:type="dcterms:W3CDTF">2022-08-24T20:33:42Z</dcterms:modified>
</cp:coreProperties>
</file>