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7"/>
  </p:notesMasterIdLst>
  <p:handoutMasterIdLst>
    <p:handoutMasterId r:id="rId238"/>
  </p:handoutMasterIdLst>
  <p:sldIdLst>
    <p:sldId id="256" r:id="rId2"/>
    <p:sldId id="485" r:id="rId3"/>
    <p:sldId id="258" r:id="rId4"/>
    <p:sldId id="486" r:id="rId5"/>
    <p:sldId id="259" r:id="rId6"/>
    <p:sldId id="260" r:id="rId7"/>
    <p:sldId id="297" r:id="rId8"/>
    <p:sldId id="536" r:id="rId9"/>
    <p:sldId id="501" r:id="rId10"/>
    <p:sldId id="923" r:id="rId11"/>
    <p:sldId id="643" r:id="rId12"/>
    <p:sldId id="825" r:id="rId13"/>
    <p:sldId id="826" r:id="rId14"/>
    <p:sldId id="827" r:id="rId15"/>
    <p:sldId id="828" r:id="rId16"/>
    <p:sldId id="829" r:id="rId17"/>
    <p:sldId id="830" r:id="rId18"/>
    <p:sldId id="831" r:id="rId19"/>
    <p:sldId id="832" r:id="rId20"/>
    <p:sldId id="833" r:id="rId21"/>
    <p:sldId id="834" r:id="rId22"/>
    <p:sldId id="835" r:id="rId23"/>
    <p:sldId id="836" r:id="rId24"/>
    <p:sldId id="837" r:id="rId25"/>
    <p:sldId id="838" r:id="rId26"/>
    <p:sldId id="839" r:id="rId27"/>
    <p:sldId id="840" r:id="rId28"/>
    <p:sldId id="852" r:id="rId29"/>
    <p:sldId id="853" r:id="rId30"/>
    <p:sldId id="854" r:id="rId31"/>
    <p:sldId id="855" r:id="rId32"/>
    <p:sldId id="856" r:id="rId33"/>
    <p:sldId id="857" r:id="rId34"/>
    <p:sldId id="858" r:id="rId35"/>
    <p:sldId id="859" r:id="rId36"/>
    <p:sldId id="860" r:id="rId37"/>
    <p:sldId id="861" r:id="rId38"/>
    <p:sldId id="862" r:id="rId39"/>
    <p:sldId id="924" r:id="rId40"/>
    <p:sldId id="925" r:id="rId41"/>
    <p:sldId id="926" r:id="rId42"/>
    <p:sldId id="927" r:id="rId43"/>
    <p:sldId id="928" r:id="rId44"/>
    <p:sldId id="929" r:id="rId45"/>
    <p:sldId id="930" r:id="rId46"/>
    <p:sldId id="931" r:id="rId47"/>
    <p:sldId id="932" r:id="rId48"/>
    <p:sldId id="933" r:id="rId49"/>
    <p:sldId id="934" r:id="rId50"/>
    <p:sldId id="935" r:id="rId51"/>
    <p:sldId id="936" r:id="rId52"/>
    <p:sldId id="937" r:id="rId53"/>
    <p:sldId id="938" r:id="rId54"/>
    <p:sldId id="939" r:id="rId55"/>
    <p:sldId id="940" r:id="rId56"/>
    <p:sldId id="941" r:id="rId57"/>
    <p:sldId id="942" r:id="rId58"/>
    <p:sldId id="943" r:id="rId59"/>
    <p:sldId id="944" r:id="rId60"/>
    <p:sldId id="945" r:id="rId61"/>
    <p:sldId id="946" r:id="rId62"/>
    <p:sldId id="947" r:id="rId63"/>
    <p:sldId id="948" r:id="rId64"/>
    <p:sldId id="949" r:id="rId65"/>
    <p:sldId id="950" r:id="rId66"/>
    <p:sldId id="951" r:id="rId67"/>
    <p:sldId id="952" r:id="rId68"/>
    <p:sldId id="953" r:id="rId69"/>
    <p:sldId id="954" r:id="rId70"/>
    <p:sldId id="955" r:id="rId71"/>
    <p:sldId id="956" r:id="rId72"/>
    <p:sldId id="957" r:id="rId73"/>
    <p:sldId id="958" r:id="rId74"/>
    <p:sldId id="959" r:id="rId75"/>
    <p:sldId id="960" r:id="rId76"/>
    <p:sldId id="961" r:id="rId77"/>
    <p:sldId id="962" r:id="rId78"/>
    <p:sldId id="963" r:id="rId79"/>
    <p:sldId id="964" r:id="rId80"/>
    <p:sldId id="965" r:id="rId81"/>
    <p:sldId id="966" r:id="rId82"/>
    <p:sldId id="967" r:id="rId83"/>
    <p:sldId id="968" r:id="rId84"/>
    <p:sldId id="969" r:id="rId85"/>
    <p:sldId id="970" r:id="rId86"/>
    <p:sldId id="971" r:id="rId87"/>
    <p:sldId id="972" r:id="rId88"/>
    <p:sldId id="973" r:id="rId89"/>
    <p:sldId id="974" r:id="rId90"/>
    <p:sldId id="975" r:id="rId91"/>
    <p:sldId id="976" r:id="rId92"/>
    <p:sldId id="977" r:id="rId93"/>
    <p:sldId id="978" r:id="rId94"/>
    <p:sldId id="979" r:id="rId95"/>
    <p:sldId id="980" r:id="rId96"/>
    <p:sldId id="981" r:id="rId97"/>
    <p:sldId id="982" r:id="rId98"/>
    <p:sldId id="983" r:id="rId99"/>
    <p:sldId id="984" r:id="rId100"/>
    <p:sldId id="985" r:id="rId101"/>
    <p:sldId id="986" r:id="rId102"/>
    <p:sldId id="987" r:id="rId103"/>
    <p:sldId id="988" r:id="rId104"/>
    <p:sldId id="989" r:id="rId105"/>
    <p:sldId id="990" r:id="rId106"/>
    <p:sldId id="991" r:id="rId107"/>
    <p:sldId id="992" r:id="rId108"/>
    <p:sldId id="993" r:id="rId109"/>
    <p:sldId id="994" r:id="rId110"/>
    <p:sldId id="995" r:id="rId111"/>
    <p:sldId id="996" r:id="rId112"/>
    <p:sldId id="997" r:id="rId113"/>
    <p:sldId id="998" r:id="rId114"/>
    <p:sldId id="999" r:id="rId115"/>
    <p:sldId id="1000" r:id="rId116"/>
    <p:sldId id="1001" r:id="rId117"/>
    <p:sldId id="741" r:id="rId118"/>
    <p:sldId id="742" r:id="rId119"/>
    <p:sldId id="743" r:id="rId120"/>
    <p:sldId id="744" r:id="rId121"/>
    <p:sldId id="815" r:id="rId122"/>
    <p:sldId id="816" r:id="rId123"/>
    <p:sldId id="817" r:id="rId124"/>
    <p:sldId id="748" r:id="rId125"/>
    <p:sldId id="749" r:id="rId126"/>
    <p:sldId id="813" r:id="rId127"/>
    <p:sldId id="750" r:id="rId128"/>
    <p:sldId id="751" r:id="rId129"/>
    <p:sldId id="752" r:id="rId130"/>
    <p:sldId id="753" r:id="rId131"/>
    <p:sldId id="754" r:id="rId132"/>
    <p:sldId id="755" r:id="rId133"/>
    <p:sldId id="756" r:id="rId134"/>
    <p:sldId id="757" r:id="rId135"/>
    <p:sldId id="758" r:id="rId136"/>
    <p:sldId id="759" r:id="rId137"/>
    <p:sldId id="760" r:id="rId138"/>
    <p:sldId id="761" r:id="rId139"/>
    <p:sldId id="762" r:id="rId140"/>
    <p:sldId id="763" r:id="rId141"/>
    <p:sldId id="464" r:id="rId142"/>
    <p:sldId id="657" r:id="rId143"/>
    <p:sldId id="658" r:id="rId144"/>
    <p:sldId id="659" r:id="rId145"/>
    <p:sldId id="660" r:id="rId146"/>
    <p:sldId id="661" r:id="rId147"/>
    <p:sldId id="662" r:id="rId148"/>
    <p:sldId id="663" r:id="rId149"/>
    <p:sldId id="664" r:id="rId150"/>
    <p:sldId id="665" r:id="rId151"/>
    <p:sldId id="666" r:id="rId152"/>
    <p:sldId id="667" r:id="rId153"/>
    <p:sldId id="668" r:id="rId154"/>
    <p:sldId id="495" r:id="rId155"/>
    <p:sldId id="712" r:id="rId156"/>
    <p:sldId id="713" r:id="rId157"/>
    <p:sldId id="714" r:id="rId158"/>
    <p:sldId id="715" r:id="rId159"/>
    <p:sldId id="716" r:id="rId160"/>
    <p:sldId id="717" r:id="rId161"/>
    <p:sldId id="718" r:id="rId162"/>
    <p:sldId id="719" r:id="rId163"/>
    <p:sldId id="720" r:id="rId164"/>
    <p:sldId id="721" r:id="rId165"/>
    <p:sldId id="722" r:id="rId166"/>
    <p:sldId id="723" r:id="rId167"/>
    <p:sldId id="724" r:id="rId168"/>
    <p:sldId id="725" r:id="rId169"/>
    <p:sldId id="726" r:id="rId170"/>
    <p:sldId id="727" r:id="rId171"/>
    <p:sldId id="728" r:id="rId172"/>
    <p:sldId id="729" r:id="rId173"/>
    <p:sldId id="841" r:id="rId174"/>
    <p:sldId id="842" r:id="rId175"/>
    <p:sldId id="843" r:id="rId176"/>
    <p:sldId id="844" r:id="rId177"/>
    <p:sldId id="845" r:id="rId178"/>
    <p:sldId id="846" r:id="rId179"/>
    <p:sldId id="847" r:id="rId180"/>
    <p:sldId id="848" r:id="rId181"/>
    <p:sldId id="849" r:id="rId182"/>
    <p:sldId id="850" r:id="rId183"/>
    <p:sldId id="851" r:id="rId184"/>
    <p:sldId id="1003" r:id="rId185"/>
    <p:sldId id="1004" r:id="rId186"/>
    <p:sldId id="1005" r:id="rId187"/>
    <p:sldId id="1006" r:id="rId188"/>
    <p:sldId id="1007" r:id="rId189"/>
    <p:sldId id="1008" r:id="rId190"/>
    <p:sldId id="1009" r:id="rId191"/>
    <p:sldId id="1010" r:id="rId192"/>
    <p:sldId id="1011" r:id="rId193"/>
    <p:sldId id="1012" r:id="rId194"/>
    <p:sldId id="1013" r:id="rId195"/>
    <p:sldId id="1014" r:id="rId196"/>
    <p:sldId id="1015" r:id="rId197"/>
    <p:sldId id="1016" r:id="rId198"/>
    <p:sldId id="1017" r:id="rId199"/>
    <p:sldId id="1018" r:id="rId200"/>
    <p:sldId id="1019" r:id="rId201"/>
    <p:sldId id="1020" r:id="rId202"/>
    <p:sldId id="1021" r:id="rId203"/>
    <p:sldId id="1022" r:id="rId204"/>
    <p:sldId id="1023" r:id="rId205"/>
    <p:sldId id="1024" r:id="rId206"/>
    <p:sldId id="1025" r:id="rId207"/>
    <p:sldId id="1026" r:id="rId208"/>
    <p:sldId id="1027" r:id="rId209"/>
    <p:sldId id="1028" r:id="rId210"/>
    <p:sldId id="1029" r:id="rId211"/>
    <p:sldId id="1030" r:id="rId212"/>
    <p:sldId id="1031" r:id="rId213"/>
    <p:sldId id="1032" r:id="rId214"/>
    <p:sldId id="1033" r:id="rId215"/>
    <p:sldId id="1034" r:id="rId216"/>
    <p:sldId id="1035" r:id="rId217"/>
    <p:sldId id="1036" r:id="rId218"/>
    <p:sldId id="1037" r:id="rId219"/>
    <p:sldId id="497" r:id="rId220"/>
    <p:sldId id="697" r:id="rId221"/>
    <p:sldId id="698" r:id="rId222"/>
    <p:sldId id="699" r:id="rId223"/>
    <p:sldId id="700" r:id="rId224"/>
    <p:sldId id="701" r:id="rId225"/>
    <p:sldId id="702" r:id="rId226"/>
    <p:sldId id="556" r:id="rId227"/>
    <p:sldId id="704" r:id="rId228"/>
    <p:sldId id="705" r:id="rId229"/>
    <p:sldId id="706" r:id="rId230"/>
    <p:sldId id="1002" r:id="rId231"/>
    <p:sldId id="708" r:id="rId232"/>
    <p:sldId id="709" r:id="rId233"/>
    <p:sldId id="500" r:id="rId234"/>
    <p:sldId id="675" r:id="rId235"/>
    <p:sldId id="676" r:id="rId236"/>
  </p:sldIdLst>
  <p:sldSz cx="9144000" cy="6858000" type="screen4x3"/>
  <p:notesSz cx="7099300" cy="10234613"/>
  <p:defaultTextStyle>
    <a:defPPr>
      <a:defRPr lang="en-US"/>
    </a:defPPr>
    <a:lvl1pPr algn="l" rtl="0" eaLnBrk="0" fontAlgn="base" hangingPunct="0">
      <a:spcBef>
        <a:spcPct val="0"/>
      </a:spcBef>
      <a:spcAft>
        <a:spcPct val="0"/>
      </a:spcAft>
      <a:defRPr u="sng" kern="1200">
        <a:solidFill>
          <a:schemeClr val="tx1"/>
        </a:solidFill>
        <a:latin typeface="Arial" charset="0"/>
        <a:ea typeface="+mn-ea"/>
        <a:cs typeface="+mn-cs"/>
      </a:defRPr>
    </a:lvl1pPr>
    <a:lvl2pPr marL="457200" algn="l" rtl="0" eaLnBrk="0" fontAlgn="base" hangingPunct="0">
      <a:spcBef>
        <a:spcPct val="0"/>
      </a:spcBef>
      <a:spcAft>
        <a:spcPct val="0"/>
      </a:spcAft>
      <a:defRPr u="sng" kern="1200">
        <a:solidFill>
          <a:schemeClr val="tx1"/>
        </a:solidFill>
        <a:latin typeface="Arial" charset="0"/>
        <a:ea typeface="+mn-ea"/>
        <a:cs typeface="+mn-cs"/>
      </a:defRPr>
    </a:lvl2pPr>
    <a:lvl3pPr marL="914400" algn="l" rtl="0" eaLnBrk="0" fontAlgn="base" hangingPunct="0">
      <a:spcBef>
        <a:spcPct val="0"/>
      </a:spcBef>
      <a:spcAft>
        <a:spcPct val="0"/>
      </a:spcAft>
      <a:defRPr u="sng" kern="1200">
        <a:solidFill>
          <a:schemeClr val="tx1"/>
        </a:solidFill>
        <a:latin typeface="Arial" charset="0"/>
        <a:ea typeface="+mn-ea"/>
        <a:cs typeface="+mn-cs"/>
      </a:defRPr>
    </a:lvl3pPr>
    <a:lvl4pPr marL="1371600" algn="l" rtl="0" eaLnBrk="0" fontAlgn="base" hangingPunct="0">
      <a:spcBef>
        <a:spcPct val="0"/>
      </a:spcBef>
      <a:spcAft>
        <a:spcPct val="0"/>
      </a:spcAft>
      <a:defRPr u="sng" kern="1200">
        <a:solidFill>
          <a:schemeClr val="tx1"/>
        </a:solidFill>
        <a:latin typeface="Arial" charset="0"/>
        <a:ea typeface="+mn-ea"/>
        <a:cs typeface="+mn-cs"/>
      </a:defRPr>
    </a:lvl4pPr>
    <a:lvl5pPr marL="1828800" algn="l" rtl="0" eaLnBrk="0" fontAlgn="base" hangingPunct="0">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Cos'è l'ADR" id="{87C930AF-44B3-4EF3-87FA-13C0DB04C31C}">
          <p14:sldIdLst>
            <p14:sldId id="256"/>
            <p14:sldId id="485"/>
            <p14:sldId id="258"/>
            <p14:sldId id="486"/>
            <p14:sldId id="259"/>
            <p14:sldId id="260"/>
            <p14:sldId id="297"/>
            <p14:sldId id="536"/>
            <p14:sldId id="501"/>
            <p14:sldId id="923"/>
          </p14:sldIdLst>
        </p14:section>
        <p14:section name="Operatori" id="{987B1F9A-70FF-475F-829B-E13812F93726}">
          <p14:sldIdLst>
            <p14:sldId id="643"/>
            <p14:sldId id="825"/>
            <p14:sldId id="826"/>
            <p14:sldId id="827"/>
            <p14:sldId id="828"/>
            <p14:sldId id="829"/>
            <p14:sldId id="830"/>
            <p14:sldId id="831"/>
            <p14:sldId id="832"/>
            <p14:sldId id="833"/>
            <p14:sldId id="834"/>
            <p14:sldId id="835"/>
            <p14:sldId id="836"/>
            <p14:sldId id="837"/>
            <p14:sldId id="838"/>
            <p14:sldId id="839"/>
            <p14:sldId id="840"/>
          </p14:sldIdLst>
        </p14:section>
        <p14:section name="Consulente ADR" id="{B841B6B4-5580-41DE-936F-C89D17BEBD7F}">
          <p14:sldIdLst>
            <p14:sldId id="852"/>
            <p14:sldId id="853"/>
            <p14:sldId id="854"/>
            <p14:sldId id="855"/>
            <p14:sldId id="856"/>
            <p14:sldId id="857"/>
            <p14:sldId id="858"/>
            <p14:sldId id="859"/>
            <p14:sldId id="860"/>
            <p14:sldId id="861"/>
            <p14:sldId id="862"/>
            <p14:sldId id="924"/>
            <p14:sldId id="925"/>
            <p14:sldId id="926"/>
            <p14:sldId id="927"/>
            <p14:sldId id="928"/>
            <p14:sldId id="929"/>
            <p14:sldId id="930"/>
            <p14:sldId id="931"/>
            <p14:sldId id="932"/>
            <p14:sldId id="933"/>
            <p14:sldId id="934"/>
            <p14:sldId id="935"/>
          </p14:sldIdLst>
        </p14:section>
        <p14:section name="Recipienti a pressione" id="{4E85EC63-6BEB-4544-909A-97DD2C96A191}">
          <p14:sldIdLst>
            <p14:sldId id="936"/>
            <p14:sldId id="937"/>
            <p14:sldId id="938"/>
            <p14:sldId id="939"/>
            <p14:sldId id="940"/>
            <p14:sldId id="941"/>
            <p14:sldId id="942"/>
            <p14:sldId id="943"/>
            <p14:sldId id="944"/>
            <p14:sldId id="945"/>
            <p14:sldId id="946"/>
            <p14:sldId id="947"/>
            <p14:sldId id="948"/>
            <p14:sldId id="949"/>
            <p14:sldId id="950"/>
            <p14:sldId id="951"/>
            <p14:sldId id="952"/>
            <p14:sldId id="953"/>
            <p14:sldId id="954"/>
            <p14:sldId id="955"/>
            <p14:sldId id="956"/>
            <p14:sldId id="957"/>
            <p14:sldId id="958"/>
            <p14:sldId id="959"/>
            <p14:sldId id="960"/>
            <p14:sldId id="961"/>
            <p14:sldId id="962"/>
            <p14:sldId id="963"/>
            <p14:sldId id="964"/>
            <p14:sldId id="965"/>
            <p14:sldId id="966"/>
            <p14:sldId id="967"/>
          </p14:sldIdLst>
        </p14:section>
        <p14:section name="Cisterne, Container cisterna, ecc" id="{6792CDE7-1D57-431B-9DE3-11D64E295C8F}">
          <p14:sldIdLst>
            <p14:sldId id="968"/>
            <p14:sldId id="969"/>
            <p14:sldId id="970"/>
            <p14:sldId id="971"/>
            <p14:sldId id="972"/>
            <p14:sldId id="973"/>
            <p14:sldId id="974"/>
            <p14:sldId id="975"/>
            <p14:sldId id="976"/>
            <p14:sldId id="977"/>
            <p14:sldId id="978"/>
            <p14:sldId id="979"/>
            <p14:sldId id="980"/>
            <p14:sldId id="981"/>
            <p14:sldId id="982"/>
            <p14:sldId id="983"/>
            <p14:sldId id="984"/>
            <p14:sldId id="985"/>
            <p14:sldId id="986"/>
            <p14:sldId id="987"/>
            <p14:sldId id="988"/>
            <p14:sldId id="989"/>
            <p14:sldId id="990"/>
            <p14:sldId id="991"/>
            <p14:sldId id="992"/>
            <p14:sldId id="993"/>
            <p14:sldId id="994"/>
            <p14:sldId id="995"/>
            <p14:sldId id="996"/>
            <p14:sldId id="997"/>
            <p14:sldId id="998"/>
            <p14:sldId id="999"/>
            <p14:sldId id="1000"/>
            <p14:sldId id="1001"/>
          </p14:sldIdLst>
        </p14:section>
        <p14:section name="Veicoli e Placcatura" id="{AEE058C8-30FB-496A-9947-57E354F2AA2B}">
          <p14:sldIdLst>
            <p14:sldId id="741"/>
            <p14:sldId id="742"/>
            <p14:sldId id="743"/>
            <p14:sldId id="744"/>
            <p14:sldId id="815"/>
            <p14:sldId id="816"/>
            <p14:sldId id="817"/>
            <p14:sldId id="748"/>
            <p14:sldId id="749"/>
            <p14:sldId id="813"/>
            <p14:sldId id="750"/>
            <p14:sldId id="751"/>
            <p14:sldId id="752"/>
            <p14:sldId id="753"/>
            <p14:sldId id="754"/>
            <p14:sldId id="755"/>
            <p14:sldId id="756"/>
            <p14:sldId id="757"/>
            <p14:sldId id="758"/>
            <p14:sldId id="759"/>
            <p14:sldId id="760"/>
            <p14:sldId id="761"/>
            <p14:sldId id="762"/>
            <p14:sldId id="763"/>
          </p14:sldIdLst>
        </p14:section>
        <p14:section name="Equipaggiamento ed equipaggio" id="{17009CDF-336F-48BA-A157-EE39355B8D9A}">
          <p14:sldIdLst>
            <p14:sldId id="464"/>
            <p14:sldId id="657"/>
            <p14:sldId id="658"/>
            <p14:sldId id="659"/>
            <p14:sldId id="660"/>
            <p14:sldId id="661"/>
            <p14:sldId id="662"/>
            <p14:sldId id="663"/>
            <p14:sldId id="664"/>
            <p14:sldId id="665"/>
            <p14:sldId id="666"/>
            <p14:sldId id="667"/>
            <p14:sldId id="668"/>
          </p14:sldIdLst>
        </p14:section>
        <p14:section name="Il trasporto in colli" id="{60D3E4E4-D0D7-43CF-A12D-E940B3D11291}">
          <p14:sldIdLst>
            <p14:sldId id="495"/>
            <p14:sldId id="712"/>
            <p14:sldId id="713"/>
            <p14:sldId id="714"/>
            <p14:sldId id="715"/>
            <p14:sldId id="716"/>
            <p14:sldId id="717"/>
            <p14:sldId id="718"/>
            <p14:sldId id="719"/>
            <p14:sldId id="720"/>
            <p14:sldId id="721"/>
            <p14:sldId id="722"/>
            <p14:sldId id="723"/>
            <p14:sldId id="724"/>
            <p14:sldId id="725"/>
            <p14:sldId id="726"/>
            <p14:sldId id="727"/>
            <p14:sldId id="728"/>
          </p14:sldIdLst>
        </p14:section>
        <p14:section name="Trasporto in cisterne" id="{696F87C1-8272-42A4-9805-8B494ACE7AB3}">
          <p14:sldIdLst>
            <p14:sldId id="729"/>
            <p14:sldId id="841"/>
            <p14:sldId id="842"/>
            <p14:sldId id="843"/>
            <p14:sldId id="844"/>
            <p14:sldId id="845"/>
            <p14:sldId id="846"/>
            <p14:sldId id="847"/>
            <p14:sldId id="848"/>
            <p14:sldId id="849"/>
            <p14:sldId id="850"/>
            <p14:sldId id="851"/>
          </p14:sldIdLst>
        </p14:section>
        <p14:section name="Documenti di trasporto" id="{64BB6211-3371-4FFE-AA76-9C326541C921}">
          <p14:sldIdLst>
            <p14:sldId id="1003"/>
            <p14:sldId id="1004"/>
            <p14:sldId id="1005"/>
            <p14:sldId id="1006"/>
            <p14:sldId id="1007"/>
            <p14:sldId id="1008"/>
            <p14:sldId id="1009"/>
            <p14:sldId id="1010"/>
            <p14:sldId id="1011"/>
            <p14:sldId id="1012"/>
            <p14:sldId id="1013"/>
            <p14:sldId id="1014"/>
            <p14:sldId id="1015"/>
            <p14:sldId id="1016"/>
          </p14:sldIdLst>
        </p14:section>
        <p14:section name="Esenzioni Bombole" id="{2049040C-1C9E-43EB-8863-DFC8F972C87A}">
          <p14:sldIdLst>
            <p14:sldId id="1017"/>
            <p14:sldId id="1018"/>
            <p14:sldId id="1019"/>
            <p14:sldId id="1020"/>
            <p14:sldId id="1021"/>
            <p14:sldId id="1022"/>
            <p14:sldId id="1023"/>
            <p14:sldId id="1024"/>
            <p14:sldId id="1025"/>
            <p14:sldId id="1026"/>
            <p14:sldId id="1027"/>
            <p14:sldId id="1028"/>
            <p14:sldId id="1029"/>
            <p14:sldId id="1030"/>
            <p14:sldId id="1031"/>
            <p14:sldId id="1032"/>
            <p14:sldId id="1033"/>
            <p14:sldId id="1034"/>
          </p14:sldIdLst>
        </p14:section>
        <p14:section name="Finale esenzioni only cisterne" id="{1CAC219A-E0E0-406A-AB09-921E3EA0628D}">
          <p14:sldIdLst>
            <p14:sldId id="1035"/>
            <p14:sldId id="1036"/>
            <p14:sldId id="1037"/>
          </p14:sldIdLst>
        </p14:section>
        <p14:section name="Restrizioni e gallerie" id="{6D68F289-8449-45BF-84C0-D440635D0673}">
          <p14:sldIdLst>
            <p14:sldId id="497"/>
            <p14:sldId id="697"/>
            <p14:sldId id="698"/>
            <p14:sldId id="699"/>
            <p14:sldId id="700"/>
            <p14:sldId id="701"/>
            <p14:sldId id="702"/>
          </p14:sldIdLst>
        </p14:section>
        <p14:section name="Periodi di riposo e sanzioni" id="{26CB37F0-AF5D-486D-94EA-21300ED0754A}">
          <p14:sldIdLst>
            <p14:sldId id="556"/>
            <p14:sldId id="704"/>
            <p14:sldId id="705"/>
            <p14:sldId id="706"/>
            <p14:sldId id="1002"/>
            <p14:sldId id="708"/>
            <p14:sldId id="709"/>
          </p14:sldIdLst>
        </p14:section>
        <p14:section name="Sanzioni" id="{DA86AB3D-0CC9-4A42-8D28-66EF0401728D}">
          <p14:sldIdLst>
            <p14:sldId id="500"/>
            <p14:sldId id="675"/>
            <p14:sldId id="6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ana Monica"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145092"/>
    <a:srgbClr val="5B0551"/>
    <a:srgbClr val="600047"/>
    <a:srgbClr val="71B8FF"/>
    <a:srgbClr val="99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385" autoAdjust="0"/>
    <p:restoredTop sz="99127" autoAdjust="0"/>
  </p:normalViewPr>
  <p:slideViewPr>
    <p:cSldViewPr>
      <p:cViewPr varScale="1">
        <p:scale>
          <a:sx n="117" d="100"/>
          <a:sy n="117" d="100"/>
        </p:scale>
        <p:origin x="2061" y="57"/>
      </p:cViewPr>
      <p:guideLst>
        <p:guide orient="horz" pos="2160"/>
        <p:guide pos="2880"/>
      </p:guideLst>
    </p:cSldViewPr>
  </p:slideViewPr>
  <p:notesTextViewPr>
    <p:cViewPr>
      <p:scale>
        <a:sx n="100" d="100"/>
        <a:sy n="100" d="100"/>
      </p:scale>
      <p:origin x="0" y="0"/>
    </p:cViewPr>
  </p:notesTextViewPr>
  <p:sorterViewPr>
    <p:cViewPr>
      <p:scale>
        <a:sx n="70" d="100"/>
        <a:sy n="70" d="100"/>
      </p:scale>
      <p:origin x="0" y="427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handoutMaster" Target="handoutMasters/handout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image" Target="../media/image68.wmf"/><Relationship Id="rId5" Type="http://schemas.openxmlformats.org/officeDocument/2006/relationships/image" Target="../media/image72.wmf"/><Relationship Id="rId4" Type="http://schemas.openxmlformats.org/officeDocument/2006/relationships/image" Target="../media/image7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image" Target="../media/image7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5500" tIns="47750" rIns="95500" bIns="47750" rtlCol="0"/>
          <a:lstStyle>
            <a:lvl1pPr algn="l">
              <a:defRPr sz="1300"/>
            </a:lvl1pPr>
          </a:lstStyle>
          <a:p>
            <a:endParaRPr lang="it-IT" dirty="0">
              <a:latin typeface="Trebuchet MS" panose="020B0603020202020204" pitchFamily="34" charset="0"/>
            </a:endParaRPr>
          </a:p>
        </p:txBody>
      </p:sp>
      <p:sp>
        <p:nvSpPr>
          <p:cNvPr id="3" name="Segnaposto data 2"/>
          <p:cNvSpPr>
            <a:spLocks noGrp="1"/>
          </p:cNvSpPr>
          <p:nvPr>
            <p:ph type="dt" sz="quarter" idx="1"/>
          </p:nvPr>
        </p:nvSpPr>
        <p:spPr>
          <a:xfrm>
            <a:off x="4021294" y="0"/>
            <a:ext cx="3076363" cy="511731"/>
          </a:xfrm>
          <a:prstGeom prst="rect">
            <a:avLst/>
          </a:prstGeom>
        </p:spPr>
        <p:txBody>
          <a:bodyPr vert="horz" lIns="95500" tIns="47750" rIns="95500" bIns="47750" rtlCol="0"/>
          <a:lstStyle>
            <a:lvl1pPr algn="r">
              <a:defRPr sz="1300"/>
            </a:lvl1pPr>
          </a:lstStyle>
          <a:p>
            <a:fld id="{3CE955D0-2FF0-4627-9DA9-B9BE2DEEAF8F}" type="datetimeFigureOut">
              <a:rPr lang="it-IT" smtClean="0">
                <a:latin typeface="Trebuchet MS" panose="020B0603020202020204" pitchFamily="34" charset="0"/>
              </a:rPr>
              <a:t>07/09/2019</a:t>
            </a:fld>
            <a:endParaRPr lang="it-IT" dirty="0">
              <a:latin typeface="Trebuchet MS" panose="020B0603020202020204" pitchFamily="34" charset="0"/>
            </a:endParaRPr>
          </a:p>
        </p:txBody>
      </p:sp>
      <p:sp>
        <p:nvSpPr>
          <p:cNvPr id="4" name="Segnaposto piè di pagina 3"/>
          <p:cNvSpPr>
            <a:spLocks noGrp="1"/>
          </p:cNvSpPr>
          <p:nvPr>
            <p:ph type="ftr" sz="quarter" idx="2"/>
          </p:nvPr>
        </p:nvSpPr>
        <p:spPr>
          <a:xfrm>
            <a:off x="0" y="9721106"/>
            <a:ext cx="3076363" cy="511731"/>
          </a:xfrm>
          <a:prstGeom prst="rect">
            <a:avLst/>
          </a:prstGeom>
        </p:spPr>
        <p:txBody>
          <a:bodyPr vert="horz" lIns="95500" tIns="47750" rIns="95500" bIns="47750" rtlCol="0" anchor="b"/>
          <a:lstStyle>
            <a:lvl1pPr algn="l">
              <a:defRPr sz="1300"/>
            </a:lvl1pPr>
          </a:lstStyle>
          <a:p>
            <a:endParaRPr lang="it-IT" dirty="0">
              <a:latin typeface="Trebuchet MS" panose="020B0603020202020204" pitchFamily="34" charset="0"/>
            </a:endParaRPr>
          </a:p>
        </p:txBody>
      </p:sp>
      <p:sp>
        <p:nvSpPr>
          <p:cNvPr id="5" name="Segnaposto numero diapositiva 4"/>
          <p:cNvSpPr>
            <a:spLocks noGrp="1"/>
          </p:cNvSpPr>
          <p:nvPr>
            <p:ph type="sldNum" sz="quarter" idx="3"/>
          </p:nvPr>
        </p:nvSpPr>
        <p:spPr>
          <a:xfrm>
            <a:off x="4021294" y="9721106"/>
            <a:ext cx="3076363" cy="511731"/>
          </a:xfrm>
          <a:prstGeom prst="rect">
            <a:avLst/>
          </a:prstGeom>
        </p:spPr>
        <p:txBody>
          <a:bodyPr vert="horz" lIns="95500" tIns="47750" rIns="95500" bIns="47750" rtlCol="0" anchor="b"/>
          <a:lstStyle>
            <a:lvl1pPr algn="r">
              <a:defRPr sz="1300"/>
            </a:lvl1pPr>
          </a:lstStyle>
          <a:p>
            <a:fld id="{06AECFFF-B4CF-4F7D-B391-5FA9A51A2D64}" type="slidenum">
              <a:rPr lang="it-IT" smtClean="0">
                <a:latin typeface="Trebuchet MS" panose="020B0603020202020204" pitchFamily="34" charset="0"/>
              </a:rPr>
              <a:t>‹N›</a:t>
            </a:fld>
            <a:endParaRPr lang="it-IT" dirty="0">
              <a:latin typeface="Trebuchet MS" panose="020B0603020202020204" pitchFamily="34" charset="0"/>
            </a:endParaRPr>
          </a:p>
        </p:txBody>
      </p:sp>
    </p:spTree>
    <p:extLst>
      <p:ext uri="{BB962C8B-B14F-4D97-AF65-F5344CB8AC3E}">
        <p14:creationId xmlns:p14="http://schemas.microsoft.com/office/powerpoint/2010/main" val="3626173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p:spPr>
        <p:txBody>
          <a:bodyPr vert="horz" wrap="square" lIns="95500" tIns="47750" rIns="95500" bIns="47750" numCol="1" anchor="t" anchorCtr="0" compatLnSpc="1">
            <a:prstTxWarp prst="textNoShape">
              <a:avLst/>
            </a:prstTxWarp>
          </a:bodyPr>
          <a:lstStyle>
            <a:lvl1pPr algn="l" eaLnBrk="1" hangingPunct="1">
              <a:defRPr sz="1300" u="none">
                <a:latin typeface="Trebuchet MS" panose="020B0603020202020204" pitchFamily="34" charset="0"/>
              </a:defRPr>
            </a:lvl1pPr>
          </a:lstStyle>
          <a:p>
            <a:pPr>
              <a:defRPr/>
            </a:pPr>
            <a:endParaRPr lang="en-US" dirty="0"/>
          </a:p>
        </p:txBody>
      </p:sp>
      <p:sp>
        <p:nvSpPr>
          <p:cNvPr id="3075" name="Rectangle 3"/>
          <p:cNvSpPr>
            <a:spLocks noGrp="1" noChangeArrowheads="1"/>
          </p:cNvSpPr>
          <p:nvPr>
            <p:ph type="dt" idx="1"/>
          </p:nvPr>
        </p:nvSpPr>
        <p:spPr bwMode="auto">
          <a:xfrm>
            <a:off x="4021294" y="0"/>
            <a:ext cx="3076363" cy="511731"/>
          </a:xfrm>
          <a:prstGeom prst="rect">
            <a:avLst/>
          </a:prstGeom>
          <a:noFill/>
          <a:ln>
            <a:noFill/>
          </a:ln>
          <a:effectLst/>
        </p:spPr>
        <p:txBody>
          <a:bodyPr vert="horz" wrap="square" lIns="95500" tIns="47750" rIns="95500" bIns="47750" numCol="1" anchor="t" anchorCtr="0" compatLnSpc="1">
            <a:prstTxWarp prst="textNoShape">
              <a:avLst/>
            </a:prstTxWarp>
          </a:bodyPr>
          <a:lstStyle>
            <a:lvl1pPr algn="r" eaLnBrk="1" hangingPunct="1">
              <a:defRPr sz="1300" u="none">
                <a:latin typeface="Trebuchet MS" panose="020B0603020202020204" pitchFamily="34" charset="0"/>
              </a:defRPr>
            </a:lvl1pPr>
          </a:lstStyle>
          <a:p>
            <a:pPr>
              <a:defRPr/>
            </a:pPr>
            <a:endParaRPr lang="en-US" dirty="0"/>
          </a:p>
        </p:txBody>
      </p:sp>
      <p:sp>
        <p:nvSpPr>
          <p:cNvPr id="286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9930" y="4861442"/>
            <a:ext cx="5679440" cy="4605576"/>
          </a:xfrm>
          <a:prstGeom prst="rect">
            <a:avLst/>
          </a:prstGeom>
          <a:noFill/>
          <a:ln>
            <a:noFill/>
          </a:ln>
          <a:effectLst/>
        </p:spPr>
        <p:txBody>
          <a:bodyPr vert="horz" wrap="square" lIns="95500" tIns="47750" rIns="95500" bIns="47750" numCol="1" anchor="t" anchorCtr="0" compatLnSpc="1">
            <a:prstTxWarp prst="textNoShape">
              <a:avLst/>
            </a:prstTxWarp>
          </a:bodyPr>
          <a:lstStyle/>
          <a:p>
            <a:pPr lvl="0"/>
            <a:r>
              <a:rPr lang="en-US" noProof="0" dirty="0"/>
              <a:t>Fare </a:t>
            </a:r>
            <a:r>
              <a:rPr lang="en-US" noProof="0" dirty="0" err="1"/>
              <a:t>clic</a:t>
            </a:r>
            <a:r>
              <a:rPr lang="en-US" noProof="0" dirty="0"/>
              <a:t> per </a:t>
            </a:r>
            <a:r>
              <a:rPr lang="en-US" noProof="0" dirty="0" err="1"/>
              <a:t>modificare</a:t>
            </a:r>
            <a:r>
              <a:rPr lang="en-US" noProof="0" dirty="0"/>
              <a:t> </a:t>
            </a:r>
            <a:r>
              <a:rPr lang="en-US" noProof="0" dirty="0" err="1"/>
              <a:t>gli</a:t>
            </a:r>
            <a:r>
              <a:rPr lang="en-US" noProof="0" dirty="0"/>
              <a:t> </a:t>
            </a:r>
            <a:r>
              <a:rPr lang="en-US" noProof="0" dirty="0" err="1"/>
              <a:t>stili</a:t>
            </a:r>
            <a:r>
              <a:rPr lang="en-US" noProof="0" dirty="0"/>
              <a:t> del </a:t>
            </a:r>
            <a:r>
              <a:rPr lang="en-US" noProof="0" dirty="0" err="1"/>
              <a:t>testo</a:t>
            </a:r>
            <a:r>
              <a:rPr lang="en-US" noProof="0" dirty="0"/>
              <a:t> </a:t>
            </a:r>
            <a:r>
              <a:rPr lang="en-US" noProof="0" dirty="0" err="1"/>
              <a:t>dello</a:t>
            </a:r>
            <a:r>
              <a:rPr lang="en-US" noProof="0" dirty="0"/>
              <a:t> schema</a:t>
            </a:r>
          </a:p>
          <a:p>
            <a:pPr lvl="1"/>
            <a:r>
              <a:rPr lang="en-US" noProof="0" dirty="0"/>
              <a:t>Secondo </a:t>
            </a:r>
            <a:r>
              <a:rPr lang="en-US" noProof="0" dirty="0" err="1"/>
              <a:t>livello</a:t>
            </a:r>
            <a:endParaRPr lang="en-US" noProof="0" dirty="0"/>
          </a:p>
          <a:p>
            <a:pPr lvl="2"/>
            <a:r>
              <a:rPr lang="en-US" noProof="0" dirty="0" err="1"/>
              <a:t>Terzo</a:t>
            </a:r>
            <a:r>
              <a:rPr lang="en-US" noProof="0" dirty="0"/>
              <a:t> </a:t>
            </a:r>
            <a:r>
              <a:rPr lang="en-US" noProof="0" dirty="0" err="1"/>
              <a:t>livello</a:t>
            </a:r>
            <a:endParaRPr lang="en-US" noProof="0" dirty="0"/>
          </a:p>
          <a:p>
            <a:pPr lvl="3"/>
            <a:r>
              <a:rPr lang="en-US" noProof="0" dirty="0"/>
              <a:t>Quarto </a:t>
            </a:r>
            <a:r>
              <a:rPr lang="en-US" noProof="0" dirty="0" err="1"/>
              <a:t>livello</a:t>
            </a:r>
            <a:endParaRPr lang="en-US" noProof="0" dirty="0"/>
          </a:p>
          <a:p>
            <a:pPr lvl="4"/>
            <a:r>
              <a:rPr lang="en-US" noProof="0" dirty="0"/>
              <a:t>Quinto </a:t>
            </a:r>
            <a:r>
              <a:rPr lang="en-US" noProof="0" dirty="0" err="1"/>
              <a:t>livello</a:t>
            </a:r>
            <a:endParaRPr lang="en-US" noProof="0" dirty="0"/>
          </a:p>
        </p:txBody>
      </p:sp>
      <p:sp>
        <p:nvSpPr>
          <p:cNvPr id="3078" name="Rectangle 6"/>
          <p:cNvSpPr>
            <a:spLocks noGrp="1" noChangeArrowheads="1"/>
          </p:cNvSpPr>
          <p:nvPr>
            <p:ph type="ftr" sz="quarter" idx="4"/>
          </p:nvPr>
        </p:nvSpPr>
        <p:spPr bwMode="auto">
          <a:xfrm>
            <a:off x="0" y="9721106"/>
            <a:ext cx="3076363" cy="511731"/>
          </a:xfrm>
          <a:prstGeom prst="rect">
            <a:avLst/>
          </a:prstGeom>
          <a:noFill/>
          <a:ln>
            <a:noFill/>
          </a:ln>
          <a:effectLst/>
        </p:spPr>
        <p:txBody>
          <a:bodyPr vert="horz" wrap="square" lIns="95500" tIns="47750" rIns="95500" bIns="47750" numCol="1" anchor="b" anchorCtr="0" compatLnSpc="1">
            <a:prstTxWarp prst="textNoShape">
              <a:avLst/>
            </a:prstTxWarp>
          </a:bodyPr>
          <a:lstStyle>
            <a:lvl1pPr algn="l" eaLnBrk="1" hangingPunct="1">
              <a:defRPr sz="1300" u="none">
                <a:latin typeface="Trebuchet MS" panose="020B0603020202020204" pitchFamily="34" charset="0"/>
              </a:defRPr>
            </a:lvl1pPr>
          </a:lstStyle>
          <a:p>
            <a:pPr>
              <a:defRPr/>
            </a:pPr>
            <a:endParaRPr lang="en-US" dirty="0"/>
          </a:p>
        </p:txBody>
      </p:sp>
      <p:sp>
        <p:nvSpPr>
          <p:cNvPr id="3079" name="Rectangle 7"/>
          <p:cNvSpPr>
            <a:spLocks noGrp="1" noChangeArrowheads="1"/>
          </p:cNvSpPr>
          <p:nvPr>
            <p:ph type="sldNum" sz="quarter" idx="5"/>
          </p:nvPr>
        </p:nvSpPr>
        <p:spPr bwMode="auto">
          <a:xfrm>
            <a:off x="4021294" y="9721106"/>
            <a:ext cx="3076363" cy="511731"/>
          </a:xfrm>
          <a:prstGeom prst="rect">
            <a:avLst/>
          </a:prstGeom>
          <a:noFill/>
          <a:ln>
            <a:noFill/>
          </a:ln>
          <a:effectLst/>
        </p:spPr>
        <p:txBody>
          <a:bodyPr vert="horz" wrap="square" lIns="95500" tIns="47750" rIns="95500" bIns="47750" numCol="1" anchor="b" anchorCtr="0" compatLnSpc="1">
            <a:prstTxWarp prst="textNoShape">
              <a:avLst/>
            </a:prstTxWarp>
          </a:bodyPr>
          <a:lstStyle>
            <a:lvl1pPr algn="r" eaLnBrk="1" hangingPunct="1">
              <a:defRPr sz="1300" u="none" smtClean="0">
                <a:latin typeface="Trebuchet MS" panose="020B0603020202020204" pitchFamily="34" charset="0"/>
              </a:defRPr>
            </a:lvl1pPr>
          </a:lstStyle>
          <a:p>
            <a:pPr>
              <a:defRPr/>
            </a:pPr>
            <a:fld id="{3DD0B9BF-870F-4D94-90E4-1FE459CC8FED}" type="slidenum">
              <a:rPr lang="en-US" altLang="it-IT" smtClean="0"/>
              <a:pPr>
                <a:defRPr/>
              </a:pPr>
              <a:t>‹N›</a:t>
            </a:fld>
            <a:endParaRPr lang="en-US" altLang="it-IT" dirty="0"/>
          </a:p>
        </p:txBody>
      </p:sp>
    </p:spTree>
    <p:extLst>
      <p:ext uri="{BB962C8B-B14F-4D97-AF65-F5344CB8AC3E}">
        <p14:creationId xmlns:p14="http://schemas.microsoft.com/office/powerpoint/2010/main" val="3481139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rebuchet MS" panose="020B0603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rebuchet MS" panose="020B0603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rebuchet MS" panose="020B0603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rebuchet MS" panose="020B0603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rebuchet MS" panose="020B06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immagine diapositiva 1"/>
          <p:cNvSpPr>
            <a:spLocks noGrp="1" noRot="1" noChangeAspect="1" noTextEdit="1"/>
          </p:cNvSpPr>
          <p:nvPr>
            <p:ph type="sldImg"/>
          </p:nvPr>
        </p:nvSpPr>
        <p:spPr>
          <a:xfrm>
            <a:off x="992188" y="768350"/>
            <a:ext cx="5114925" cy="3836988"/>
          </a:xfrm>
          <a:ln/>
        </p:spPr>
      </p:sp>
      <p:sp>
        <p:nvSpPr>
          <p:cNvPr id="29699"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dirty="0"/>
              <a:t>Il trasporto su strada delle merci pericolose è regolato dall’Accordo europeo ADR, ratificato dall’Italia con L. 12 agosto 1962, n. 1839 le cui disposizioni sono allineate con le raccomandazioni più generali che valgono per tutte le modalità di trasporto delle merci pericolose e che trovano il loro elemento di unificazione nel “Libro Arancio” (Orange Book) dell’ONU. Il Libro Arancio si affianca al “Libro Porpora” (</a:t>
            </a:r>
            <a:r>
              <a:rPr lang="it-IT" altLang="it-IT" dirty="0" err="1"/>
              <a:t>Purple</a:t>
            </a:r>
            <a:r>
              <a:rPr lang="it-IT" altLang="it-IT" dirty="0"/>
              <a:t> Book), anch’esso edito sotto l’egida delle Nazioni Unite, recante un processo di armonizzazione globale della classificazione e dell’etichettatura dei prodotti chimici che si identifica nel GHS (</a:t>
            </a:r>
            <a:r>
              <a:rPr lang="it-IT" altLang="it-IT" dirty="0" err="1"/>
              <a:t>Globally</a:t>
            </a:r>
            <a:r>
              <a:rPr lang="it-IT" altLang="it-IT" dirty="0"/>
              <a:t> </a:t>
            </a:r>
            <a:r>
              <a:rPr lang="it-IT" altLang="it-IT" dirty="0" err="1"/>
              <a:t>Harmonized</a:t>
            </a:r>
            <a:r>
              <a:rPr lang="it-IT" altLang="it-IT" dirty="0"/>
              <a:t> System).</a:t>
            </a:r>
          </a:p>
          <a:p>
            <a:r>
              <a:rPr lang="it-IT" altLang="it-IT" dirty="0"/>
              <a:t>In Italia la disciplina del trasporto delle merci pericolose è governata dal Ministero Infrastrutture e Trasporti.</a:t>
            </a:r>
          </a:p>
          <a:p>
            <a:r>
              <a:rPr lang="it-IT" altLang="it-IT" dirty="0"/>
              <a:t>Dal 1° gennaio 1997 l’ADR si applica anche in regime nazionale in virtù della</a:t>
            </a:r>
          </a:p>
          <a:p>
            <a:r>
              <a:rPr lang="it-IT" altLang="it-IT" dirty="0"/>
              <a:t>Direttiva 94/55/CE, adottata dall’Italia con D.M. 4 settembre 1996, e successive</a:t>
            </a:r>
          </a:p>
          <a:p>
            <a:r>
              <a:rPr lang="it-IT" altLang="it-IT" dirty="0"/>
              <a:t>Direttive di adeguamento tecnico fino alla Direttiva 2008/68/CE, recepita</a:t>
            </a:r>
          </a:p>
          <a:p>
            <a:r>
              <a:rPr lang="it-IT" altLang="it-IT" dirty="0"/>
              <a:t>dall’Italia con D. </a:t>
            </a:r>
            <a:r>
              <a:rPr lang="it-IT" altLang="it-IT" dirty="0" err="1"/>
              <a:t>Lgs</a:t>
            </a:r>
            <a:r>
              <a:rPr lang="it-IT" altLang="it-IT" dirty="0"/>
              <a:t>. 27 gennaio 2010, n. 35, che è una direttiva ombrello</a:t>
            </a:r>
          </a:p>
          <a:p>
            <a:r>
              <a:rPr lang="it-IT" altLang="it-IT" dirty="0"/>
              <a:t>relativa al trasporto interno di merci pericolose per tutte le modalità: strada</a:t>
            </a:r>
          </a:p>
          <a:p>
            <a:r>
              <a:rPr lang="it-IT" altLang="it-IT" dirty="0"/>
              <a:t>(ADR), ferrovia (RID), via navigabile interna (ADN).</a:t>
            </a:r>
          </a:p>
          <a:p>
            <a:r>
              <a:rPr lang="it-IT" altLang="it-IT" dirty="0"/>
              <a:t>Dal 1° gennaio 2015 è entrato in vigore l’ADR 2015 ai cui Allegati Tecnici A e B</a:t>
            </a:r>
          </a:p>
          <a:p>
            <a:r>
              <a:rPr lang="it-IT" altLang="it-IT" dirty="0"/>
              <a:t>si è conformata la Direttiva 2014/103/UE, recante terzo adeguamento tecnico</a:t>
            </a:r>
          </a:p>
          <a:p>
            <a:endParaRPr lang="it-IT" altLang="it-IT" dirty="0"/>
          </a:p>
        </p:txBody>
      </p:sp>
    </p:spTree>
    <p:extLst>
      <p:ext uri="{BB962C8B-B14F-4D97-AF65-F5344CB8AC3E}">
        <p14:creationId xmlns:p14="http://schemas.microsoft.com/office/powerpoint/2010/main" val="427176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275211" y="9809948"/>
            <a:ext cx="608042" cy="31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lvl1pPr defTabSz="866775">
              <a:defRPr u="sng">
                <a:solidFill>
                  <a:schemeClr val="tx1"/>
                </a:solidFill>
                <a:latin typeface="Arial" charset="0"/>
              </a:defRPr>
            </a:lvl1pPr>
            <a:lvl2pPr marL="742950" indent="-285750" defTabSz="866775">
              <a:defRPr u="sng">
                <a:solidFill>
                  <a:schemeClr val="tx1"/>
                </a:solidFill>
                <a:latin typeface="Arial" charset="0"/>
              </a:defRPr>
            </a:lvl2pPr>
            <a:lvl3pPr marL="1143000" indent="-228600" defTabSz="866775">
              <a:defRPr u="sng">
                <a:solidFill>
                  <a:schemeClr val="tx1"/>
                </a:solidFill>
                <a:latin typeface="Arial" charset="0"/>
              </a:defRPr>
            </a:lvl3pPr>
            <a:lvl4pPr marL="1600200" indent="-228600" defTabSz="866775">
              <a:defRPr u="sng">
                <a:solidFill>
                  <a:schemeClr val="tx1"/>
                </a:solidFill>
                <a:latin typeface="Arial" charset="0"/>
              </a:defRPr>
            </a:lvl4pPr>
            <a:lvl5pPr marL="2057400" indent="-228600" defTabSz="866775">
              <a:defRPr u="sng">
                <a:solidFill>
                  <a:schemeClr val="tx1"/>
                </a:solidFill>
                <a:latin typeface="Arial" charset="0"/>
              </a:defRPr>
            </a:lvl5pPr>
            <a:lvl6pPr marL="2514600" indent="-228600" defTabSz="866775" eaLnBrk="0" fontAlgn="base" hangingPunct="0">
              <a:spcBef>
                <a:spcPct val="0"/>
              </a:spcBef>
              <a:spcAft>
                <a:spcPct val="0"/>
              </a:spcAft>
              <a:defRPr u="sng">
                <a:solidFill>
                  <a:schemeClr val="tx1"/>
                </a:solidFill>
                <a:latin typeface="Arial" charset="0"/>
              </a:defRPr>
            </a:lvl6pPr>
            <a:lvl7pPr marL="2971800" indent="-228600" defTabSz="866775" eaLnBrk="0" fontAlgn="base" hangingPunct="0">
              <a:spcBef>
                <a:spcPct val="0"/>
              </a:spcBef>
              <a:spcAft>
                <a:spcPct val="0"/>
              </a:spcAft>
              <a:defRPr u="sng">
                <a:solidFill>
                  <a:schemeClr val="tx1"/>
                </a:solidFill>
                <a:latin typeface="Arial" charset="0"/>
              </a:defRPr>
            </a:lvl7pPr>
            <a:lvl8pPr marL="3429000" indent="-228600" defTabSz="866775" eaLnBrk="0" fontAlgn="base" hangingPunct="0">
              <a:spcBef>
                <a:spcPct val="0"/>
              </a:spcBef>
              <a:spcAft>
                <a:spcPct val="0"/>
              </a:spcAft>
              <a:defRPr u="sng">
                <a:solidFill>
                  <a:schemeClr val="tx1"/>
                </a:solidFill>
                <a:latin typeface="Arial" charset="0"/>
              </a:defRPr>
            </a:lvl8pPr>
            <a:lvl9pPr marL="3886200" indent="-228600" defTabSz="866775" eaLnBrk="0" fontAlgn="base" hangingPunct="0">
              <a:spcBef>
                <a:spcPct val="0"/>
              </a:spcBef>
              <a:spcAft>
                <a:spcPct val="0"/>
              </a:spcAft>
              <a:defRPr u="sng">
                <a:solidFill>
                  <a:schemeClr val="tx1"/>
                </a:solidFill>
                <a:latin typeface="Arial" charset="0"/>
              </a:defRPr>
            </a:lvl9pPr>
          </a:lstStyle>
          <a:p>
            <a:pPr algn="ctr">
              <a:spcBef>
                <a:spcPct val="30000"/>
              </a:spcBef>
              <a:buSzPct val="90000"/>
            </a:pPr>
            <a:fld id="{C465B4F0-877F-459D-9FD5-53688E4FCD41}" type="slidenum">
              <a:rPr lang="fr-FR" altLang="it-IT" sz="1400">
                <a:solidFill>
                  <a:srgbClr val="333399"/>
                </a:solidFill>
                <a:latin typeface="Trebuchet MS" panose="020B0603020202020204" pitchFamily="34" charset="0"/>
                <a:sym typeface="Arial" charset="0"/>
              </a:rPr>
              <a:pPr algn="ctr">
                <a:spcBef>
                  <a:spcPct val="30000"/>
                </a:spcBef>
                <a:buSzPct val="90000"/>
              </a:pPr>
              <a:t>5</a:t>
            </a:fld>
            <a:endParaRPr lang="fr-FR" altLang="it-IT" sz="1400" dirty="0">
              <a:solidFill>
                <a:srgbClr val="333399"/>
              </a:solidFill>
              <a:latin typeface="Trebuchet MS" panose="020B0603020202020204" pitchFamily="34" charset="0"/>
              <a:sym typeface="Arial" charset="0"/>
            </a:endParaRPr>
          </a:p>
        </p:txBody>
      </p:sp>
      <p:sp>
        <p:nvSpPr>
          <p:cNvPr id="30723" name="Rectangle 2"/>
          <p:cNvSpPr>
            <a:spLocks noGrp="1" noRot="1" noChangeAspect="1" noChangeArrowheads="1" noTextEdit="1"/>
          </p:cNvSpPr>
          <p:nvPr>
            <p:ph type="sldImg"/>
          </p:nvPr>
        </p:nvSpPr>
        <p:spPr>
          <a:xfrm>
            <a:off x="619125" y="406400"/>
            <a:ext cx="5940425" cy="4456113"/>
          </a:xfrm>
          <a:ln/>
        </p:spPr>
      </p:sp>
      <p:sp>
        <p:nvSpPr>
          <p:cNvPr id="30724" name="Rectangle 3"/>
          <p:cNvSpPr>
            <a:spLocks noGrp="1" noChangeArrowheads="1"/>
          </p:cNvSpPr>
          <p:nvPr>
            <p:ph type="body" idx="1"/>
          </p:nvPr>
        </p:nvSpPr>
        <p:spPr>
          <a:xfrm>
            <a:off x="619546" y="5598833"/>
            <a:ext cx="5967027" cy="4109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p>
            <a:r>
              <a:rPr lang="it-IT" altLang="it-IT" sz="1000" dirty="0"/>
              <a:t>In Italia la disciplina del trasporto delle merci pericolose è governata dal Ministero Infrastrutture e Trasporti.</a:t>
            </a:r>
          </a:p>
          <a:p>
            <a:r>
              <a:rPr lang="it-IT" altLang="it-IT" sz="1000" dirty="0"/>
              <a:t>Dal 1° gennaio 1997 l’ADR si applica anche in regime nazionale in virtù della Direttiva 94/55/CE, adottata dall’Italia con D.M. 4 settembre 1996, e successive</a:t>
            </a:r>
          </a:p>
          <a:p>
            <a:r>
              <a:rPr lang="it-IT" altLang="it-IT" sz="1000" dirty="0"/>
              <a:t>Direttive di adeguamento tecnico fino alla Direttiva 2008/68/CE, recepita dall’Italia con </a:t>
            </a:r>
            <a:r>
              <a:rPr lang="it-IT" altLang="it-IT" sz="1000" dirty="0" err="1"/>
              <a:t>D.Lgs.</a:t>
            </a:r>
            <a:r>
              <a:rPr lang="it-IT" altLang="it-IT" sz="1000" dirty="0"/>
              <a:t> 27 gennaio 2010, n. 35, che è una direttiva ombrello</a:t>
            </a:r>
          </a:p>
          <a:p>
            <a:r>
              <a:rPr lang="it-IT" altLang="it-IT" sz="1000" dirty="0"/>
              <a:t>relativa al trasporto interno di merci pericolose per tutte le modalità: strada (ADR), ferrovia (RID), via navigabile interna (ADN).</a:t>
            </a:r>
          </a:p>
          <a:p>
            <a:r>
              <a:rPr lang="it-IT" altLang="it-IT" sz="1000" dirty="0"/>
              <a:t>Dal 1° gennaio 2015 è entrato in vigore l’ADR 2015 ai cui Allegati Tecnici A e B si è conformata la Direttiva 2014/103/UE, recante terzo adeguamento tecnico</a:t>
            </a:r>
          </a:p>
        </p:txBody>
      </p:sp>
    </p:spTree>
    <p:extLst>
      <p:ext uri="{BB962C8B-B14F-4D97-AF65-F5344CB8AC3E}">
        <p14:creationId xmlns:p14="http://schemas.microsoft.com/office/powerpoint/2010/main" val="329233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7</a:t>
            </a:fld>
            <a:endParaRPr lang="en-US" altLang="it-IT"/>
          </a:p>
        </p:txBody>
      </p:sp>
    </p:spTree>
    <p:extLst>
      <p:ext uri="{BB962C8B-B14F-4D97-AF65-F5344CB8AC3E}">
        <p14:creationId xmlns:p14="http://schemas.microsoft.com/office/powerpoint/2010/main" val="2880408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72" eaLnBrk="0" hangingPunct="0">
              <a:defRPr sz="2700">
                <a:solidFill>
                  <a:schemeClr val="tx1"/>
                </a:solidFill>
                <a:latin typeface="Arial" charset="0"/>
                <a:cs typeface="Times New Roman" pitchFamily="18" charset="0"/>
              </a:defRPr>
            </a:lvl1pPr>
            <a:lvl2pPr marL="716113" indent="-275428" defTabSz="911972" eaLnBrk="0" hangingPunct="0">
              <a:defRPr sz="2700">
                <a:solidFill>
                  <a:schemeClr val="tx1"/>
                </a:solidFill>
                <a:latin typeface="Arial" charset="0"/>
                <a:cs typeface="Times New Roman" pitchFamily="18" charset="0"/>
              </a:defRPr>
            </a:lvl2pPr>
            <a:lvl3pPr marL="1101711" indent="-220342" defTabSz="911972" eaLnBrk="0" hangingPunct="0">
              <a:defRPr sz="2700">
                <a:solidFill>
                  <a:schemeClr val="tx1"/>
                </a:solidFill>
                <a:latin typeface="Arial" charset="0"/>
                <a:cs typeface="Times New Roman" pitchFamily="18" charset="0"/>
              </a:defRPr>
            </a:lvl3pPr>
            <a:lvl4pPr marL="1542396" indent="-220342" defTabSz="911972" eaLnBrk="0" hangingPunct="0">
              <a:defRPr sz="2700">
                <a:solidFill>
                  <a:schemeClr val="tx1"/>
                </a:solidFill>
                <a:latin typeface="Arial" charset="0"/>
                <a:cs typeface="Times New Roman" pitchFamily="18" charset="0"/>
              </a:defRPr>
            </a:lvl4pPr>
            <a:lvl5pPr marL="1983080" indent="-220342" defTabSz="911972" eaLnBrk="0" hangingPunct="0">
              <a:defRPr sz="2700">
                <a:solidFill>
                  <a:schemeClr val="tx1"/>
                </a:solidFill>
                <a:latin typeface="Arial" charset="0"/>
                <a:cs typeface="Times New Roman" pitchFamily="18" charset="0"/>
              </a:defRPr>
            </a:lvl5pPr>
            <a:lvl6pPr marL="2423764" indent="-220342" defTabSz="911972" eaLnBrk="0" fontAlgn="base" hangingPunct="0">
              <a:spcBef>
                <a:spcPct val="0"/>
              </a:spcBef>
              <a:spcAft>
                <a:spcPct val="0"/>
              </a:spcAft>
              <a:defRPr sz="2700">
                <a:solidFill>
                  <a:schemeClr val="tx1"/>
                </a:solidFill>
                <a:latin typeface="Arial" charset="0"/>
                <a:cs typeface="Times New Roman" pitchFamily="18" charset="0"/>
              </a:defRPr>
            </a:lvl6pPr>
            <a:lvl7pPr marL="2864449" indent="-220342" defTabSz="911972" eaLnBrk="0" fontAlgn="base" hangingPunct="0">
              <a:spcBef>
                <a:spcPct val="0"/>
              </a:spcBef>
              <a:spcAft>
                <a:spcPct val="0"/>
              </a:spcAft>
              <a:defRPr sz="2700">
                <a:solidFill>
                  <a:schemeClr val="tx1"/>
                </a:solidFill>
                <a:latin typeface="Arial" charset="0"/>
                <a:cs typeface="Times New Roman" pitchFamily="18" charset="0"/>
              </a:defRPr>
            </a:lvl7pPr>
            <a:lvl8pPr marL="3305133" indent="-220342" defTabSz="911972" eaLnBrk="0" fontAlgn="base" hangingPunct="0">
              <a:spcBef>
                <a:spcPct val="0"/>
              </a:spcBef>
              <a:spcAft>
                <a:spcPct val="0"/>
              </a:spcAft>
              <a:defRPr sz="2700">
                <a:solidFill>
                  <a:schemeClr val="tx1"/>
                </a:solidFill>
                <a:latin typeface="Arial" charset="0"/>
                <a:cs typeface="Times New Roman" pitchFamily="18" charset="0"/>
              </a:defRPr>
            </a:lvl8pPr>
            <a:lvl9pPr marL="3745818" indent="-220342" defTabSz="911972" eaLnBrk="0" fontAlgn="base" hangingPunct="0">
              <a:spcBef>
                <a:spcPct val="0"/>
              </a:spcBef>
              <a:spcAft>
                <a:spcPct val="0"/>
              </a:spcAft>
              <a:defRPr sz="2700">
                <a:solidFill>
                  <a:schemeClr val="tx1"/>
                </a:solidFill>
                <a:latin typeface="Arial" charset="0"/>
                <a:cs typeface="Times New Roman" pitchFamily="18" charset="0"/>
              </a:defRPr>
            </a:lvl9pPr>
          </a:lstStyle>
          <a:p>
            <a:pPr eaLnBrk="1" hangingPunct="1"/>
            <a:fld id="{A9443DB4-994B-4103-BB50-842DCA35D46C}" type="slidenum">
              <a:rPr lang="it-IT" altLang="it-IT" sz="1000">
                <a:latin typeface="Times New Roman" pitchFamily="18" charset="0"/>
              </a:rPr>
              <a:pPr eaLnBrk="1" hangingPunct="1"/>
              <a:t>25</a:t>
            </a:fld>
            <a:endParaRPr lang="it-IT" altLang="it-IT" sz="1000">
              <a:latin typeface="Times New Roman" pitchFamily="18" charset="0"/>
            </a:endParaRPr>
          </a:p>
        </p:txBody>
      </p:sp>
      <p:sp>
        <p:nvSpPr>
          <p:cNvPr id="13315" name="Rectangle 2"/>
          <p:cNvSpPr>
            <a:spLocks noGrp="1" noRot="1" noChangeAspect="1" noChangeArrowheads="1" noTextEdit="1"/>
          </p:cNvSpPr>
          <p:nvPr>
            <p:ph type="sldImg"/>
          </p:nvPr>
        </p:nvSpPr>
        <p:spPr>
          <a:xfrm>
            <a:off x="1003300" y="774700"/>
            <a:ext cx="5095875" cy="3821113"/>
          </a:xfrm>
          <a:ln w="12699" cap="flat">
            <a:solidFill>
              <a:schemeClr val="tx1"/>
            </a:solidFill>
          </a:ln>
        </p:spPr>
      </p:sp>
      <p:sp>
        <p:nvSpPr>
          <p:cNvPr id="13316" name="Rectangle 3"/>
          <p:cNvSpPr>
            <a:spLocks noGrp="1" noChangeArrowheads="1"/>
          </p:cNvSpPr>
          <p:nvPr>
            <p:ph type="body" idx="1"/>
          </p:nvPr>
        </p:nvSpPr>
        <p:spPr>
          <a:xfrm>
            <a:off x="945517" y="4859341"/>
            <a:ext cx="5208268" cy="46069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94" tIns="49298" rIns="98594" bIns="49298"/>
          <a:lstStyle/>
          <a:p>
            <a:pPr defTabSz="1097121" eaLnBrk="1" hangingPunct="1"/>
            <a:endParaRPr lang="it-IT" altLang="it-IT"/>
          </a:p>
        </p:txBody>
      </p:sp>
    </p:spTree>
    <p:extLst>
      <p:ext uri="{BB962C8B-B14F-4D97-AF65-F5344CB8AC3E}">
        <p14:creationId xmlns:p14="http://schemas.microsoft.com/office/powerpoint/2010/main" val="1844273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72" eaLnBrk="0" hangingPunct="0">
              <a:defRPr sz="2700">
                <a:solidFill>
                  <a:schemeClr val="tx1"/>
                </a:solidFill>
                <a:latin typeface="Arial" charset="0"/>
                <a:cs typeface="Times New Roman" pitchFamily="18" charset="0"/>
              </a:defRPr>
            </a:lvl1pPr>
            <a:lvl2pPr marL="716113" indent="-275428" defTabSz="911972" eaLnBrk="0" hangingPunct="0">
              <a:defRPr sz="2700">
                <a:solidFill>
                  <a:schemeClr val="tx1"/>
                </a:solidFill>
                <a:latin typeface="Arial" charset="0"/>
                <a:cs typeface="Times New Roman" pitchFamily="18" charset="0"/>
              </a:defRPr>
            </a:lvl2pPr>
            <a:lvl3pPr marL="1101711" indent="-220342" defTabSz="911972" eaLnBrk="0" hangingPunct="0">
              <a:defRPr sz="2700">
                <a:solidFill>
                  <a:schemeClr val="tx1"/>
                </a:solidFill>
                <a:latin typeface="Arial" charset="0"/>
                <a:cs typeface="Times New Roman" pitchFamily="18" charset="0"/>
              </a:defRPr>
            </a:lvl3pPr>
            <a:lvl4pPr marL="1542396" indent="-220342" defTabSz="911972" eaLnBrk="0" hangingPunct="0">
              <a:defRPr sz="2700">
                <a:solidFill>
                  <a:schemeClr val="tx1"/>
                </a:solidFill>
                <a:latin typeface="Arial" charset="0"/>
                <a:cs typeface="Times New Roman" pitchFamily="18" charset="0"/>
              </a:defRPr>
            </a:lvl4pPr>
            <a:lvl5pPr marL="1983080" indent="-220342" defTabSz="911972" eaLnBrk="0" hangingPunct="0">
              <a:defRPr sz="2700">
                <a:solidFill>
                  <a:schemeClr val="tx1"/>
                </a:solidFill>
                <a:latin typeface="Arial" charset="0"/>
                <a:cs typeface="Times New Roman" pitchFamily="18" charset="0"/>
              </a:defRPr>
            </a:lvl5pPr>
            <a:lvl6pPr marL="2423764" indent="-220342" defTabSz="911972" eaLnBrk="0" fontAlgn="base" hangingPunct="0">
              <a:spcBef>
                <a:spcPct val="0"/>
              </a:spcBef>
              <a:spcAft>
                <a:spcPct val="0"/>
              </a:spcAft>
              <a:defRPr sz="2700">
                <a:solidFill>
                  <a:schemeClr val="tx1"/>
                </a:solidFill>
                <a:latin typeface="Arial" charset="0"/>
                <a:cs typeface="Times New Roman" pitchFamily="18" charset="0"/>
              </a:defRPr>
            </a:lvl6pPr>
            <a:lvl7pPr marL="2864449" indent="-220342" defTabSz="911972" eaLnBrk="0" fontAlgn="base" hangingPunct="0">
              <a:spcBef>
                <a:spcPct val="0"/>
              </a:spcBef>
              <a:spcAft>
                <a:spcPct val="0"/>
              </a:spcAft>
              <a:defRPr sz="2700">
                <a:solidFill>
                  <a:schemeClr val="tx1"/>
                </a:solidFill>
                <a:latin typeface="Arial" charset="0"/>
                <a:cs typeface="Times New Roman" pitchFamily="18" charset="0"/>
              </a:defRPr>
            </a:lvl7pPr>
            <a:lvl8pPr marL="3305133" indent="-220342" defTabSz="911972" eaLnBrk="0" fontAlgn="base" hangingPunct="0">
              <a:spcBef>
                <a:spcPct val="0"/>
              </a:spcBef>
              <a:spcAft>
                <a:spcPct val="0"/>
              </a:spcAft>
              <a:defRPr sz="2700">
                <a:solidFill>
                  <a:schemeClr val="tx1"/>
                </a:solidFill>
                <a:latin typeface="Arial" charset="0"/>
                <a:cs typeface="Times New Roman" pitchFamily="18" charset="0"/>
              </a:defRPr>
            </a:lvl8pPr>
            <a:lvl9pPr marL="3745818" indent="-220342" defTabSz="911972" eaLnBrk="0" fontAlgn="base" hangingPunct="0">
              <a:spcBef>
                <a:spcPct val="0"/>
              </a:spcBef>
              <a:spcAft>
                <a:spcPct val="0"/>
              </a:spcAft>
              <a:defRPr sz="2700">
                <a:solidFill>
                  <a:schemeClr val="tx1"/>
                </a:solidFill>
                <a:latin typeface="Arial" charset="0"/>
                <a:cs typeface="Times New Roman" pitchFamily="18" charset="0"/>
              </a:defRPr>
            </a:lvl9pPr>
          </a:lstStyle>
          <a:p>
            <a:pPr eaLnBrk="1" hangingPunct="1"/>
            <a:fld id="{A9443DB4-994B-4103-BB50-842DCA35D46C}" type="slidenum">
              <a:rPr lang="it-IT" altLang="it-IT" sz="1000">
                <a:latin typeface="Times New Roman" pitchFamily="18" charset="0"/>
              </a:rPr>
              <a:pPr eaLnBrk="1" hangingPunct="1"/>
              <a:t>26</a:t>
            </a:fld>
            <a:endParaRPr lang="it-IT" altLang="it-IT" sz="1000">
              <a:latin typeface="Times New Roman" pitchFamily="18" charset="0"/>
            </a:endParaRPr>
          </a:p>
        </p:txBody>
      </p:sp>
      <p:sp>
        <p:nvSpPr>
          <p:cNvPr id="13315" name="Rectangle 2"/>
          <p:cNvSpPr>
            <a:spLocks noGrp="1" noRot="1" noChangeAspect="1" noChangeArrowheads="1" noTextEdit="1"/>
          </p:cNvSpPr>
          <p:nvPr>
            <p:ph type="sldImg"/>
          </p:nvPr>
        </p:nvSpPr>
        <p:spPr>
          <a:xfrm>
            <a:off x="1003300" y="774700"/>
            <a:ext cx="5095875" cy="3821113"/>
          </a:xfrm>
          <a:ln w="12699" cap="flat">
            <a:solidFill>
              <a:schemeClr val="tx1"/>
            </a:solidFill>
          </a:ln>
        </p:spPr>
      </p:sp>
      <p:sp>
        <p:nvSpPr>
          <p:cNvPr id="13316" name="Rectangle 3"/>
          <p:cNvSpPr>
            <a:spLocks noGrp="1" noChangeArrowheads="1"/>
          </p:cNvSpPr>
          <p:nvPr>
            <p:ph type="body" idx="1"/>
          </p:nvPr>
        </p:nvSpPr>
        <p:spPr>
          <a:xfrm>
            <a:off x="945517" y="4859341"/>
            <a:ext cx="5208268" cy="46069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94" tIns="49298" rIns="98594" bIns="49298"/>
          <a:lstStyle/>
          <a:p>
            <a:pPr defTabSz="1097121" eaLnBrk="1" hangingPunct="1"/>
            <a:endParaRPr lang="it-IT" altLang="it-IT"/>
          </a:p>
        </p:txBody>
      </p:sp>
    </p:spTree>
    <p:extLst>
      <p:ext uri="{BB962C8B-B14F-4D97-AF65-F5344CB8AC3E}">
        <p14:creationId xmlns:p14="http://schemas.microsoft.com/office/powerpoint/2010/main" val="1844273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72" eaLnBrk="0" hangingPunct="0">
              <a:defRPr sz="2700">
                <a:solidFill>
                  <a:schemeClr val="tx1"/>
                </a:solidFill>
                <a:latin typeface="Arial" charset="0"/>
                <a:cs typeface="Times New Roman" pitchFamily="18" charset="0"/>
              </a:defRPr>
            </a:lvl1pPr>
            <a:lvl2pPr marL="716113" indent="-275428" defTabSz="911972" eaLnBrk="0" hangingPunct="0">
              <a:defRPr sz="2700">
                <a:solidFill>
                  <a:schemeClr val="tx1"/>
                </a:solidFill>
                <a:latin typeface="Arial" charset="0"/>
                <a:cs typeface="Times New Roman" pitchFamily="18" charset="0"/>
              </a:defRPr>
            </a:lvl2pPr>
            <a:lvl3pPr marL="1101711" indent="-220342" defTabSz="911972" eaLnBrk="0" hangingPunct="0">
              <a:defRPr sz="2700">
                <a:solidFill>
                  <a:schemeClr val="tx1"/>
                </a:solidFill>
                <a:latin typeface="Arial" charset="0"/>
                <a:cs typeface="Times New Roman" pitchFamily="18" charset="0"/>
              </a:defRPr>
            </a:lvl3pPr>
            <a:lvl4pPr marL="1542396" indent="-220342" defTabSz="911972" eaLnBrk="0" hangingPunct="0">
              <a:defRPr sz="2700">
                <a:solidFill>
                  <a:schemeClr val="tx1"/>
                </a:solidFill>
                <a:latin typeface="Arial" charset="0"/>
                <a:cs typeface="Times New Roman" pitchFamily="18" charset="0"/>
              </a:defRPr>
            </a:lvl4pPr>
            <a:lvl5pPr marL="1983080" indent="-220342" defTabSz="911972" eaLnBrk="0" hangingPunct="0">
              <a:defRPr sz="2700">
                <a:solidFill>
                  <a:schemeClr val="tx1"/>
                </a:solidFill>
                <a:latin typeface="Arial" charset="0"/>
                <a:cs typeface="Times New Roman" pitchFamily="18" charset="0"/>
              </a:defRPr>
            </a:lvl5pPr>
            <a:lvl6pPr marL="2423764" indent="-220342" defTabSz="911972" eaLnBrk="0" fontAlgn="base" hangingPunct="0">
              <a:spcBef>
                <a:spcPct val="0"/>
              </a:spcBef>
              <a:spcAft>
                <a:spcPct val="0"/>
              </a:spcAft>
              <a:defRPr sz="2700">
                <a:solidFill>
                  <a:schemeClr val="tx1"/>
                </a:solidFill>
                <a:latin typeface="Arial" charset="0"/>
                <a:cs typeface="Times New Roman" pitchFamily="18" charset="0"/>
              </a:defRPr>
            </a:lvl6pPr>
            <a:lvl7pPr marL="2864449" indent="-220342" defTabSz="911972" eaLnBrk="0" fontAlgn="base" hangingPunct="0">
              <a:spcBef>
                <a:spcPct val="0"/>
              </a:spcBef>
              <a:spcAft>
                <a:spcPct val="0"/>
              </a:spcAft>
              <a:defRPr sz="2700">
                <a:solidFill>
                  <a:schemeClr val="tx1"/>
                </a:solidFill>
                <a:latin typeface="Arial" charset="0"/>
                <a:cs typeface="Times New Roman" pitchFamily="18" charset="0"/>
              </a:defRPr>
            </a:lvl7pPr>
            <a:lvl8pPr marL="3305133" indent="-220342" defTabSz="911972" eaLnBrk="0" fontAlgn="base" hangingPunct="0">
              <a:spcBef>
                <a:spcPct val="0"/>
              </a:spcBef>
              <a:spcAft>
                <a:spcPct val="0"/>
              </a:spcAft>
              <a:defRPr sz="2700">
                <a:solidFill>
                  <a:schemeClr val="tx1"/>
                </a:solidFill>
                <a:latin typeface="Arial" charset="0"/>
                <a:cs typeface="Times New Roman" pitchFamily="18" charset="0"/>
              </a:defRPr>
            </a:lvl8pPr>
            <a:lvl9pPr marL="3745818" indent="-220342" defTabSz="911972" eaLnBrk="0" fontAlgn="base" hangingPunct="0">
              <a:spcBef>
                <a:spcPct val="0"/>
              </a:spcBef>
              <a:spcAft>
                <a:spcPct val="0"/>
              </a:spcAft>
              <a:defRPr sz="2700">
                <a:solidFill>
                  <a:schemeClr val="tx1"/>
                </a:solidFill>
                <a:latin typeface="Arial" charset="0"/>
                <a:cs typeface="Times New Roman" pitchFamily="18" charset="0"/>
              </a:defRPr>
            </a:lvl9pPr>
          </a:lstStyle>
          <a:p>
            <a:pPr eaLnBrk="1" hangingPunct="1"/>
            <a:fld id="{A9443DB4-994B-4103-BB50-842DCA35D46C}" type="slidenum">
              <a:rPr lang="it-IT" altLang="it-IT" sz="1000">
                <a:latin typeface="Times New Roman" pitchFamily="18" charset="0"/>
              </a:rPr>
              <a:pPr eaLnBrk="1" hangingPunct="1"/>
              <a:t>27</a:t>
            </a:fld>
            <a:endParaRPr lang="it-IT" altLang="it-IT" sz="1000">
              <a:latin typeface="Times New Roman" pitchFamily="18" charset="0"/>
            </a:endParaRPr>
          </a:p>
        </p:txBody>
      </p:sp>
      <p:sp>
        <p:nvSpPr>
          <p:cNvPr id="13315" name="Rectangle 2"/>
          <p:cNvSpPr>
            <a:spLocks noGrp="1" noRot="1" noChangeAspect="1" noChangeArrowheads="1" noTextEdit="1"/>
          </p:cNvSpPr>
          <p:nvPr>
            <p:ph type="sldImg"/>
          </p:nvPr>
        </p:nvSpPr>
        <p:spPr>
          <a:xfrm>
            <a:off x="1003300" y="774700"/>
            <a:ext cx="5095875" cy="3821113"/>
          </a:xfrm>
          <a:ln w="12699" cap="flat">
            <a:solidFill>
              <a:schemeClr val="tx1"/>
            </a:solidFill>
          </a:ln>
        </p:spPr>
      </p:sp>
      <p:sp>
        <p:nvSpPr>
          <p:cNvPr id="13316" name="Rectangle 3"/>
          <p:cNvSpPr>
            <a:spLocks noGrp="1" noChangeArrowheads="1"/>
          </p:cNvSpPr>
          <p:nvPr>
            <p:ph type="body" idx="1"/>
          </p:nvPr>
        </p:nvSpPr>
        <p:spPr>
          <a:xfrm>
            <a:off x="945517" y="4859341"/>
            <a:ext cx="5208268" cy="46069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94" tIns="49298" rIns="98594" bIns="49298"/>
          <a:lstStyle/>
          <a:p>
            <a:pPr defTabSz="1097121" eaLnBrk="1" hangingPunct="1"/>
            <a:endParaRPr lang="it-IT" altLang="it-IT"/>
          </a:p>
        </p:txBody>
      </p:sp>
    </p:spTree>
    <p:extLst>
      <p:ext uri="{BB962C8B-B14F-4D97-AF65-F5344CB8AC3E}">
        <p14:creationId xmlns:p14="http://schemas.microsoft.com/office/powerpoint/2010/main" val="1844273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a:t>
            </a:r>
            <a:r>
              <a:rPr lang="it-IT" b="1" dirty="0"/>
              <a:t>merci pericolose ad alto rischio </a:t>
            </a:r>
            <a:r>
              <a:rPr lang="it-IT" dirty="0"/>
              <a:t>s’intendono quelle potenzialmente utilizzabili a fini terroristici e che possono quindi causare effetti gravi come perdita di numerose vite umane o distruzioni di massa o,</a:t>
            </a:r>
            <a:r>
              <a:rPr lang="it-IT" baseline="0" dirty="0"/>
              <a:t> in particolare nel caso della classe 7, sconvolgimenti socio-economici. </a:t>
            </a:r>
          </a:p>
          <a:p>
            <a:endParaRPr lang="it-IT" baseline="0" dirty="0"/>
          </a:p>
          <a:p>
            <a:r>
              <a:rPr lang="it-IT" baseline="0" dirty="0"/>
              <a:t>La disposizione 1.10.3.2 relativa ai piani di security non si applica qualora le quantità trasportate in colli a bordo dell’unità di trasporto non sono superiori  a quelle previste al 1.1.3.6.3. (esenzione parziale) </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41</a:t>
            </a:fld>
            <a:endParaRPr lang="en-US" altLang="it-IT" dirty="0"/>
          </a:p>
        </p:txBody>
      </p:sp>
    </p:spTree>
    <p:extLst>
      <p:ext uri="{BB962C8B-B14F-4D97-AF65-F5344CB8AC3E}">
        <p14:creationId xmlns:p14="http://schemas.microsoft.com/office/powerpoint/2010/main" val="2815049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275211" y="9809948"/>
            <a:ext cx="608042" cy="31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lvl1pPr defTabSz="866775">
              <a:defRPr u="sng">
                <a:solidFill>
                  <a:schemeClr val="tx1"/>
                </a:solidFill>
                <a:latin typeface="Arial" charset="0"/>
              </a:defRPr>
            </a:lvl1pPr>
            <a:lvl2pPr marL="742950" indent="-285750" defTabSz="866775">
              <a:defRPr u="sng">
                <a:solidFill>
                  <a:schemeClr val="tx1"/>
                </a:solidFill>
                <a:latin typeface="Arial" charset="0"/>
              </a:defRPr>
            </a:lvl2pPr>
            <a:lvl3pPr marL="1143000" indent="-228600" defTabSz="866775">
              <a:defRPr u="sng">
                <a:solidFill>
                  <a:schemeClr val="tx1"/>
                </a:solidFill>
                <a:latin typeface="Arial" charset="0"/>
              </a:defRPr>
            </a:lvl3pPr>
            <a:lvl4pPr marL="1600200" indent="-228600" defTabSz="866775">
              <a:defRPr u="sng">
                <a:solidFill>
                  <a:schemeClr val="tx1"/>
                </a:solidFill>
                <a:latin typeface="Arial" charset="0"/>
              </a:defRPr>
            </a:lvl4pPr>
            <a:lvl5pPr marL="2057400" indent="-228600" defTabSz="866775">
              <a:defRPr u="sng">
                <a:solidFill>
                  <a:schemeClr val="tx1"/>
                </a:solidFill>
                <a:latin typeface="Arial" charset="0"/>
              </a:defRPr>
            </a:lvl5pPr>
            <a:lvl6pPr marL="2514600" indent="-228600" defTabSz="866775" eaLnBrk="0" fontAlgn="base" hangingPunct="0">
              <a:spcBef>
                <a:spcPct val="0"/>
              </a:spcBef>
              <a:spcAft>
                <a:spcPct val="0"/>
              </a:spcAft>
              <a:defRPr u="sng">
                <a:solidFill>
                  <a:schemeClr val="tx1"/>
                </a:solidFill>
                <a:latin typeface="Arial" charset="0"/>
              </a:defRPr>
            </a:lvl6pPr>
            <a:lvl7pPr marL="2971800" indent="-228600" defTabSz="866775" eaLnBrk="0" fontAlgn="base" hangingPunct="0">
              <a:spcBef>
                <a:spcPct val="0"/>
              </a:spcBef>
              <a:spcAft>
                <a:spcPct val="0"/>
              </a:spcAft>
              <a:defRPr u="sng">
                <a:solidFill>
                  <a:schemeClr val="tx1"/>
                </a:solidFill>
                <a:latin typeface="Arial" charset="0"/>
              </a:defRPr>
            </a:lvl7pPr>
            <a:lvl8pPr marL="3429000" indent="-228600" defTabSz="866775" eaLnBrk="0" fontAlgn="base" hangingPunct="0">
              <a:spcBef>
                <a:spcPct val="0"/>
              </a:spcBef>
              <a:spcAft>
                <a:spcPct val="0"/>
              </a:spcAft>
              <a:defRPr u="sng">
                <a:solidFill>
                  <a:schemeClr val="tx1"/>
                </a:solidFill>
                <a:latin typeface="Arial" charset="0"/>
              </a:defRPr>
            </a:lvl8pPr>
            <a:lvl9pPr marL="3886200" indent="-228600" defTabSz="866775" eaLnBrk="0" fontAlgn="base" hangingPunct="0">
              <a:spcBef>
                <a:spcPct val="0"/>
              </a:spcBef>
              <a:spcAft>
                <a:spcPct val="0"/>
              </a:spcAft>
              <a:defRPr u="sng">
                <a:solidFill>
                  <a:schemeClr val="tx1"/>
                </a:solidFill>
                <a:latin typeface="Arial" charset="0"/>
              </a:defRPr>
            </a:lvl9pPr>
          </a:lstStyle>
          <a:p>
            <a:pPr algn="ctr">
              <a:spcBef>
                <a:spcPct val="30000"/>
              </a:spcBef>
              <a:buSzPct val="90000"/>
            </a:pPr>
            <a:fld id="{1C944145-507E-4E17-86EE-864C30507E22}" type="slidenum">
              <a:rPr lang="fr-FR" altLang="it-IT" sz="1400">
                <a:solidFill>
                  <a:srgbClr val="333399"/>
                </a:solidFill>
                <a:latin typeface="Trebuchet MS" panose="020B0603020202020204" pitchFamily="34" charset="0"/>
                <a:sym typeface="Arial" charset="0"/>
              </a:rPr>
              <a:pPr algn="ctr">
                <a:spcBef>
                  <a:spcPct val="30000"/>
                </a:spcBef>
                <a:buSzPct val="90000"/>
              </a:pPr>
              <a:t>44</a:t>
            </a:fld>
            <a:endParaRPr lang="fr-FR" altLang="it-IT" sz="1400" dirty="0">
              <a:solidFill>
                <a:srgbClr val="333399"/>
              </a:solidFill>
              <a:latin typeface="Trebuchet MS" panose="020B0603020202020204" pitchFamily="34" charset="0"/>
              <a:sym typeface="Arial" charset="0"/>
            </a:endParaRPr>
          </a:p>
        </p:txBody>
      </p:sp>
      <p:sp>
        <p:nvSpPr>
          <p:cNvPr id="31747" name="Rectangle 2"/>
          <p:cNvSpPr>
            <a:spLocks noGrp="1" noRot="1" noChangeAspect="1" noChangeArrowheads="1" noTextEdit="1"/>
          </p:cNvSpPr>
          <p:nvPr>
            <p:ph type="sldImg"/>
          </p:nvPr>
        </p:nvSpPr>
        <p:spPr>
          <a:xfrm>
            <a:off x="619125" y="406400"/>
            <a:ext cx="5940425" cy="4456113"/>
          </a:xfrm>
          <a:ln/>
        </p:spPr>
      </p:sp>
      <p:sp>
        <p:nvSpPr>
          <p:cNvPr id="31748" name="Rectangle 3"/>
          <p:cNvSpPr>
            <a:spLocks noGrp="1" noChangeArrowheads="1"/>
          </p:cNvSpPr>
          <p:nvPr>
            <p:ph type="body" idx="1"/>
          </p:nvPr>
        </p:nvSpPr>
        <p:spPr>
          <a:xfrm>
            <a:off x="619546" y="5598833"/>
            <a:ext cx="5967027" cy="4109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p>
            <a:endParaRPr lang="fr-FR" altLang="it-IT" sz="1000" dirty="0">
              <a:cs typeface="Arial" charset="0"/>
              <a:sym typeface="Arial" charset="0"/>
            </a:endParaRPr>
          </a:p>
        </p:txBody>
      </p:sp>
    </p:spTree>
    <p:extLst>
      <p:ext uri="{BB962C8B-B14F-4D97-AF65-F5344CB8AC3E}">
        <p14:creationId xmlns:p14="http://schemas.microsoft.com/office/powerpoint/2010/main" val="351947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xfrm>
            <a:off x="992188" y="768350"/>
            <a:ext cx="5114925" cy="3836988"/>
          </a:xfrm>
          <a:ln/>
        </p:spPr>
      </p:sp>
      <p:sp>
        <p:nvSpPr>
          <p:cNvPr id="32771"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2910387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275211" y="9809948"/>
            <a:ext cx="608042" cy="31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lvl1pPr defTabSz="866775">
              <a:defRPr u="sng">
                <a:solidFill>
                  <a:schemeClr val="tx1"/>
                </a:solidFill>
                <a:latin typeface="Arial" charset="0"/>
              </a:defRPr>
            </a:lvl1pPr>
            <a:lvl2pPr marL="742950" indent="-285750" defTabSz="866775">
              <a:defRPr u="sng">
                <a:solidFill>
                  <a:schemeClr val="tx1"/>
                </a:solidFill>
                <a:latin typeface="Arial" charset="0"/>
              </a:defRPr>
            </a:lvl2pPr>
            <a:lvl3pPr marL="1143000" indent="-228600" defTabSz="866775">
              <a:defRPr u="sng">
                <a:solidFill>
                  <a:schemeClr val="tx1"/>
                </a:solidFill>
                <a:latin typeface="Arial" charset="0"/>
              </a:defRPr>
            </a:lvl3pPr>
            <a:lvl4pPr marL="1600200" indent="-228600" defTabSz="866775">
              <a:defRPr u="sng">
                <a:solidFill>
                  <a:schemeClr val="tx1"/>
                </a:solidFill>
                <a:latin typeface="Arial" charset="0"/>
              </a:defRPr>
            </a:lvl4pPr>
            <a:lvl5pPr marL="2057400" indent="-228600" defTabSz="866775">
              <a:defRPr u="sng">
                <a:solidFill>
                  <a:schemeClr val="tx1"/>
                </a:solidFill>
                <a:latin typeface="Arial" charset="0"/>
              </a:defRPr>
            </a:lvl5pPr>
            <a:lvl6pPr marL="2514600" indent="-228600" defTabSz="866775" eaLnBrk="0" fontAlgn="base" hangingPunct="0">
              <a:spcBef>
                <a:spcPct val="0"/>
              </a:spcBef>
              <a:spcAft>
                <a:spcPct val="0"/>
              </a:spcAft>
              <a:defRPr u="sng">
                <a:solidFill>
                  <a:schemeClr val="tx1"/>
                </a:solidFill>
                <a:latin typeface="Arial" charset="0"/>
              </a:defRPr>
            </a:lvl6pPr>
            <a:lvl7pPr marL="2971800" indent="-228600" defTabSz="866775" eaLnBrk="0" fontAlgn="base" hangingPunct="0">
              <a:spcBef>
                <a:spcPct val="0"/>
              </a:spcBef>
              <a:spcAft>
                <a:spcPct val="0"/>
              </a:spcAft>
              <a:defRPr u="sng">
                <a:solidFill>
                  <a:schemeClr val="tx1"/>
                </a:solidFill>
                <a:latin typeface="Arial" charset="0"/>
              </a:defRPr>
            </a:lvl7pPr>
            <a:lvl8pPr marL="3429000" indent="-228600" defTabSz="866775" eaLnBrk="0" fontAlgn="base" hangingPunct="0">
              <a:spcBef>
                <a:spcPct val="0"/>
              </a:spcBef>
              <a:spcAft>
                <a:spcPct val="0"/>
              </a:spcAft>
              <a:defRPr u="sng">
                <a:solidFill>
                  <a:schemeClr val="tx1"/>
                </a:solidFill>
                <a:latin typeface="Arial" charset="0"/>
              </a:defRPr>
            </a:lvl8pPr>
            <a:lvl9pPr marL="3886200" indent="-228600" defTabSz="866775" eaLnBrk="0" fontAlgn="base" hangingPunct="0">
              <a:spcBef>
                <a:spcPct val="0"/>
              </a:spcBef>
              <a:spcAft>
                <a:spcPct val="0"/>
              </a:spcAft>
              <a:defRPr u="sng">
                <a:solidFill>
                  <a:schemeClr val="tx1"/>
                </a:solidFill>
                <a:latin typeface="Arial" charset="0"/>
              </a:defRPr>
            </a:lvl9pPr>
          </a:lstStyle>
          <a:p>
            <a:pPr algn="ctr">
              <a:spcBef>
                <a:spcPct val="30000"/>
              </a:spcBef>
              <a:buSzPct val="90000"/>
            </a:pPr>
            <a:fld id="{1C944145-507E-4E17-86EE-864C30507E22}" type="slidenum">
              <a:rPr lang="fr-FR" altLang="it-IT" sz="1400">
                <a:solidFill>
                  <a:srgbClr val="333399"/>
                </a:solidFill>
                <a:latin typeface="Trebuchet MS" panose="020B0603020202020204" pitchFamily="34" charset="0"/>
                <a:sym typeface="Arial" charset="0"/>
              </a:rPr>
              <a:pPr algn="ctr">
                <a:spcBef>
                  <a:spcPct val="30000"/>
                </a:spcBef>
                <a:buSzPct val="90000"/>
              </a:pPr>
              <a:t>48</a:t>
            </a:fld>
            <a:endParaRPr lang="fr-FR" altLang="it-IT" sz="1400" dirty="0">
              <a:solidFill>
                <a:srgbClr val="333399"/>
              </a:solidFill>
              <a:latin typeface="Trebuchet MS" panose="020B0603020202020204" pitchFamily="34" charset="0"/>
              <a:sym typeface="Arial" charset="0"/>
            </a:endParaRPr>
          </a:p>
        </p:txBody>
      </p:sp>
      <p:sp>
        <p:nvSpPr>
          <p:cNvPr id="31747" name="Rectangle 2"/>
          <p:cNvSpPr>
            <a:spLocks noGrp="1" noRot="1" noChangeAspect="1" noChangeArrowheads="1" noTextEdit="1"/>
          </p:cNvSpPr>
          <p:nvPr>
            <p:ph type="sldImg"/>
          </p:nvPr>
        </p:nvSpPr>
        <p:spPr>
          <a:xfrm>
            <a:off x="619125" y="406400"/>
            <a:ext cx="5940425" cy="4456113"/>
          </a:xfrm>
          <a:ln/>
        </p:spPr>
      </p:sp>
      <p:sp>
        <p:nvSpPr>
          <p:cNvPr id="31748" name="Rectangle 3"/>
          <p:cNvSpPr>
            <a:spLocks noGrp="1" noChangeArrowheads="1"/>
          </p:cNvSpPr>
          <p:nvPr>
            <p:ph type="body" idx="1"/>
          </p:nvPr>
        </p:nvSpPr>
        <p:spPr>
          <a:xfrm>
            <a:off x="619546" y="5598833"/>
            <a:ext cx="5967027" cy="4109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p>
            <a:endParaRPr lang="fr-FR" altLang="it-IT" sz="1000" dirty="0">
              <a:cs typeface="Arial" charset="0"/>
              <a:sym typeface="Arial" charset="0"/>
            </a:endParaRPr>
          </a:p>
        </p:txBody>
      </p:sp>
    </p:spTree>
    <p:extLst>
      <p:ext uri="{BB962C8B-B14F-4D97-AF65-F5344CB8AC3E}">
        <p14:creationId xmlns:p14="http://schemas.microsoft.com/office/powerpoint/2010/main" val="3519470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275211" y="9809948"/>
            <a:ext cx="608042" cy="31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lvl1pPr defTabSz="866775">
              <a:defRPr u="sng">
                <a:solidFill>
                  <a:schemeClr val="tx1"/>
                </a:solidFill>
                <a:latin typeface="Arial" charset="0"/>
              </a:defRPr>
            </a:lvl1pPr>
            <a:lvl2pPr marL="742950" indent="-285750" defTabSz="866775">
              <a:defRPr u="sng">
                <a:solidFill>
                  <a:schemeClr val="tx1"/>
                </a:solidFill>
                <a:latin typeface="Arial" charset="0"/>
              </a:defRPr>
            </a:lvl2pPr>
            <a:lvl3pPr marL="1143000" indent="-228600" defTabSz="866775">
              <a:defRPr u="sng">
                <a:solidFill>
                  <a:schemeClr val="tx1"/>
                </a:solidFill>
                <a:latin typeface="Arial" charset="0"/>
              </a:defRPr>
            </a:lvl3pPr>
            <a:lvl4pPr marL="1600200" indent="-228600" defTabSz="866775">
              <a:defRPr u="sng">
                <a:solidFill>
                  <a:schemeClr val="tx1"/>
                </a:solidFill>
                <a:latin typeface="Arial" charset="0"/>
              </a:defRPr>
            </a:lvl4pPr>
            <a:lvl5pPr marL="2057400" indent="-228600" defTabSz="866775">
              <a:defRPr u="sng">
                <a:solidFill>
                  <a:schemeClr val="tx1"/>
                </a:solidFill>
                <a:latin typeface="Arial" charset="0"/>
              </a:defRPr>
            </a:lvl5pPr>
            <a:lvl6pPr marL="2514600" indent="-228600" defTabSz="866775" eaLnBrk="0" fontAlgn="base" hangingPunct="0">
              <a:spcBef>
                <a:spcPct val="0"/>
              </a:spcBef>
              <a:spcAft>
                <a:spcPct val="0"/>
              </a:spcAft>
              <a:defRPr u="sng">
                <a:solidFill>
                  <a:schemeClr val="tx1"/>
                </a:solidFill>
                <a:latin typeface="Arial" charset="0"/>
              </a:defRPr>
            </a:lvl6pPr>
            <a:lvl7pPr marL="2971800" indent="-228600" defTabSz="866775" eaLnBrk="0" fontAlgn="base" hangingPunct="0">
              <a:spcBef>
                <a:spcPct val="0"/>
              </a:spcBef>
              <a:spcAft>
                <a:spcPct val="0"/>
              </a:spcAft>
              <a:defRPr u="sng">
                <a:solidFill>
                  <a:schemeClr val="tx1"/>
                </a:solidFill>
                <a:latin typeface="Arial" charset="0"/>
              </a:defRPr>
            </a:lvl7pPr>
            <a:lvl8pPr marL="3429000" indent="-228600" defTabSz="866775" eaLnBrk="0" fontAlgn="base" hangingPunct="0">
              <a:spcBef>
                <a:spcPct val="0"/>
              </a:spcBef>
              <a:spcAft>
                <a:spcPct val="0"/>
              </a:spcAft>
              <a:defRPr u="sng">
                <a:solidFill>
                  <a:schemeClr val="tx1"/>
                </a:solidFill>
                <a:latin typeface="Arial" charset="0"/>
              </a:defRPr>
            </a:lvl8pPr>
            <a:lvl9pPr marL="3886200" indent="-228600" defTabSz="866775" eaLnBrk="0" fontAlgn="base" hangingPunct="0">
              <a:spcBef>
                <a:spcPct val="0"/>
              </a:spcBef>
              <a:spcAft>
                <a:spcPct val="0"/>
              </a:spcAft>
              <a:defRPr u="sng">
                <a:solidFill>
                  <a:schemeClr val="tx1"/>
                </a:solidFill>
                <a:latin typeface="Arial" charset="0"/>
              </a:defRPr>
            </a:lvl9pPr>
          </a:lstStyle>
          <a:p>
            <a:pPr algn="ctr">
              <a:spcBef>
                <a:spcPct val="30000"/>
              </a:spcBef>
              <a:buSzPct val="90000"/>
            </a:pPr>
            <a:fld id="{1C944145-507E-4E17-86EE-864C30507E22}" type="slidenum">
              <a:rPr lang="fr-FR" altLang="it-IT" sz="1400">
                <a:solidFill>
                  <a:srgbClr val="333399"/>
                </a:solidFill>
                <a:latin typeface="Trebuchet MS" panose="020B0603020202020204" pitchFamily="34" charset="0"/>
                <a:sym typeface="Arial" charset="0"/>
              </a:rPr>
              <a:pPr algn="ctr">
                <a:spcBef>
                  <a:spcPct val="30000"/>
                </a:spcBef>
                <a:buSzPct val="90000"/>
              </a:pPr>
              <a:t>49</a:t>
            </a:fld>
            <a:endParaRPr lang="fr-FR" altLang="it-IT" sz="1400" dirty="0">
              <a:solidFill>
                <a:srgbClr val="333399"/>
              </a:solidFill>
              <a:latin typeface="Trebuchet MS" panose="020B0603020202020204" pitchFamily="34" charset="0"/>
              <a:sym typeface="Arial" charset="0"/>
            </a:endParaRPr>
          </a:p>
        </p:txBody>
      </p:sp>
      <p:sp>
        <p:nvSpPr>
          <p:cNvPr id="31747" name="Rectangle 2"/>
          <p:cNvSpPr>
            <a:spLocks noGrp="1" noRot="1" noChangeAspect="1" noChangeArrowheads="1" noTextEdit="1"/>
          </p:cNvSpPr>
          <p:nvPr>
            <p:ph type="sldImg"/>
          </p:nvPr>
        </p:nvSpPr>
        <p:spPr>
          <a:xfrm>
            <a:off x="619125" y="406400"/>
            <a:ext cx="5940425" cy="4456113"/>
          </a:xfrm>
          <a:ln/>
        </p:spPr>
      </p:sp>
      <p:sp>
        <p:nvSpPr>
          <p:cNvPr id="31748" name="Rectangle 3"/>
          <p:cNvSpPr>
            <a:spLocks noGrp="1" noChangeArrowheads="1"/>
          </p:cNvSpPr>
          <p:nvPr>
            <p:ph type="body" idx="1"/>
          </p:nvPr>
        </p:nvSpPr>
        <p:spPr>
          <a:xfrm>
            <a:off x="619546" y="5598833"/>
            <a:ext cx="5967027" cy="4109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p>
            <a:endParaRPr lang="fr-FR" altLang="it-IT" sz="1000" dirty="0">
              <a:cs typeface="Arial" charset="0"/>
              <a:sym typeface="Arial" charset="0"/>
            </a:endParaRPr>
          </a:p>
        </p:txBody>
      </p:sp>
    </p:spTree>
    <p:extLst>
      <p:ext uri="{BB962C8B-B14F-4D97-AF65-F5344CB8AC3E}">
        <p14:creationId xmlns:p14="http://schemas.microsoft.com/office/powerpoint/2010/main" val="686283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275211" y="9809948"/>
            <a:ext cx="608042" cy="31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lvl1pPr defTabSz="866775">
              <a:defRPr u="sng">
                <a:solidFill>
                  <a:schemeClr val="tx1"/>
                </a:solidFill>
                <a:latin typeface="Arial" charset="0"/>
              </a:defRPr>
            </a:lvl1pPr>
            <a:lvl2pPr marL="742950" indent="-285750" defTabSz="866775">
              <a:defRPr u="sng">
                <a:solidFill>
                  <a:schemeClr val="tx1"/>
                </a:solidFill>
                <a:latin typeface="Arial" charset="0"/>
              </a:defRPr>
            </a:lvl2pPr>
            <a:lvl3pPr marL="1143000" indent="-228600" defTabSz="866775">
              <a:defRPr u="sng">
                <a:solidFill>
                  <a:schemeClr val="tx1"/>
                </a:solidFill>
                <a:latin typeface="Arial" charset="0"/>
              </a:defRPr>
            </a:lvl3pPr>
            <a:lvl4pPr marL="1600200" indent="-228600" defTabSz="866775">
              <a:defRPr u="sng">
                <a:solidFill>
                  <a:schemeClr val="tx1"/>
                </a:solidFill>
                <a:latin typeface="Arial" charset="0"/>
              </a:defRPr>
            </a:lvl4pPr>
            <a:lvl5pPr marL="2057400" indent="-228600" defTabSz="866775">
              <a:defRPr u="sng">
                <a:solidFill>
                  <a:schemeClr val="tx1"/>
                </a:solidFill>
                <a:latin typeface="Arial" charset="0"/>
              </a:defRPr>
            </a:lvl5pPr>
            <a:lvl6pPr marL="2514600" indent="-228600" defTabSz="866775" eaLnBrk="0" fontAlgn="base" hangingPunct="0">
              <a:spcBef>
                <a:spcPct val="0"/>
              </a:spcBef>
              <a:spcAft>
                <a:spcPct val="0"/>
              </a:spcAft>
              <a:defRPr u="sng">
                <a:solidFill>
                  <a:schemeClr val="tx1"/>
                </a:solidFill>
                <a:latin typeface="Arial" charset="0"/>
              </a:defRPr>
            </a:lvl6pPr>
            <a:lvl7pPr marL="2971800" indent="-228600" defTabSz="866775" eaLnBrk="0" fontAlgn="base" hangingPunct="0">
              <a:spcBef>
                <a:spcPct val="0"/>
              </a:spcBef>
              <a:spcAft>
                <a:spcPct val="0"/>
              </a:spcAft>
              <a:defRPr u="sng">
                <a:solidFill>
                  <a:schemeClr val="tx1"/>
                </a:solidFill>
                <a:latin typeface="Arial" charset="0"/>
              </a:defRPr>
            </a:lvl7pPr>
            <a:lvl8pPr marL="3429000" indent="-228600" defTabSz="866775" eaLnBrk="0" fontAlgn="base" hangingPunct="0">
              <a:spcBef>
                <a:spcPct val="0"/>
              </a:spcBef>
              <a:spcAft>
                <a:spcPct val="0"/>
              </a:spcAft>
              <a:defRPr u="sng">
                <a:solidFill>
                  <a:schemeClr val="tx1"/>
                </a:solidFill>
                <a:latin typeface="Arial" charset="0"/>
              </a:defRPr>
            </a:lvl8pPr>
            <a:lvl9pPr marL="3886200" indent="-228600" defTabSz="866775" eaLnBrk="0" fontAlgn="base" hangingPunct="0">
              <a:spcBef>
                <a:spcPct val="0"/>
              </a:spcBef>
              <a:spcAft>
                <a:spcPct val="0"/>
              </a:spcAft>
              <a:defRPr u="sng">
                <a:solidFill>
                  <a:schemeClr val="tx1"/>
                </a:solidFill>
                <a:latin typeface="Arial" charset="0"/>
              </a:defRPr>
            </a:lvl9pPr>
          </a:lstStyle>
          <a:p>
            <a:pPr algn="ctr">
              <a:spcBef>
                <a:spcPct val="30000"/>
              </a:spcBef>
              <a:buSzPct val="90000"/>
            </a:pPr>
            <a:fld id="{1C944145-507E-4E17-86EE-864C30507E22}" type="slidenum">
              <a:rPr lang="fr-FR" altLang="it-IT" sz="1400">
                <a:solidFill>
                  <a:srgbClr val="333399"/>
                </a:solidFill>
                <a:latin typeface="Trebuchet MS" panose="020B0603020202020204" pitchFamily="34" charset="0"/>
                <a:sym typeface="Arial" charset="0"/>
              </a:rPr>
              <a:pPr algn="ctr">
                <a:spcBef>
                  <a:spcPct val="30000"/>
                </a:spcBef>
                <a:buSzPct val="90000"/>
              </a:pPr>
              <a:t>50</a:t>
            </a:fld>
            <a:endParaRPr lang="fr-FR" altLang="it-IT" sz="1400" dirty="0">
              <a:solidFill>
                <a:srgbClr val="333399"/>
              </a:solidFill>
              <a:latin typeface="Trebuchet MS" panose="020B0603020202020204" pitchFamily="34" charset="0"/>
              <a:sym typeface="Arial" charset="0"/>
            </a:endParaRPr>
          </a:p>
        </p:txBody>
      </p:sp>
      <p:sp>
        <p:nvSpPr>
          <p:cNvPr id="31747" name="Rectangle 2"/>
          <p:cNvSpPr>
            <a:spLocks noGrp="1" noRot="1" noChangeAspect="1" noChangeArrowheads="1" noTextEdit="1"/>
          </p:cNvSpPr>
          <p:nvPr>
            <p:ph type="sldImg"/>
          </p:nvPr>
        </p:nvSpPr>
        <p:spPr>
          <a:xfrm>
            <a:off x="619125" y="406400"/>
            <a:ext cx="5940425" cy="4456113"/>
          </a:xfrm>
          <a:ln/>
        </p:spPr>
      </p:sp>
      <p:sp>
        <p:nvSpPr>
          <p:cNvPr id="31748" name="Rectangle 3"/>
          <p:cNvSpPr>
            <a:spLocks noGrp="1" noChangeArrowheads="1"/>
          </p:cNvSpPr>
          <p:nvPr>
            <p:ph type="body" idx="1"/>
          </p:nvPr>
        </p:nvSpPr>
        <p:spPr>
          <a:xfrm>
            <a:off x="619546" y="5598833"/>
            <a:ext cx="5967027" cy="4109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3" tIns="47725" rIns="95453" bIns="47725"/>
          <a:lstStyle/>
          <a:p>
            <a:endParaRPr lang="fr-FR" altLang="it-IT" sz="1000" dirty="0">
              <a:cs typeface="Arial" charset="0"/>
              <a:sym typeface="Arial" charset="0"/>
            </a:endParaRPr>
          </a:p>
        </p:txBody>
      </p:sp>
    </p:spTree>
    <p:extLst>
      <p:ext uri="{BB962C8B-B14F-4D97-AF65-F5344CB8AC3E}">
        <p14:creationId xmlns:p14="http://schemas.microsoft.com/office/powerpoint/2010/main" val="237465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992188" y="768350"/>
            <a:ext cx="5114925" cy="3836988"/>
          </a:xfrm>
          <a:ln/>
        </p:spPr>
      </p:sp>
      <p:sp>
        <p:nvSpPr>
          <p:cNvPr id="337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it-IT"/>
          </a:p>
        </p:txBody>
      </p:sp>
    </p:spTree>
    <p:extLst>
      <p:ext uri="{BB962C8B-B14F-4D97-AF65-F5344CB8AC3E}">
        <p14:creationId xmlns:p14="http://schemas.microsoft.com/office/powerpoint/2010/main" val="144225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992188" y="768350"/>
            <a:ext cx="5114925" cy="3836988"/>
          </a:xfrm>
          <a:ln/>
        </p:spPr>
      </p:sp>
      <p:sp>
        <p:nvSpPr>
          <p:cNvPr id="348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it-IT"/>
          </a:p>
        </p:txBody>
      </p:sp>
    </p:spTree>
    <p:extLst>
      <p:ext uri="{BB962C8B-B14F-4D97-AF65-F5344CB8AC3E}">
        <p14:creationId xmlns:p14="http://schemas.microsoft.com/office/powerpoint/2010/main" val="411283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Decreto 21 dicembre 2017 MIT</a:t>
            </a:r>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81</a:t>
            </a:fld>
            <a:endParaRPr lang="en-US" altLang="it-IT" dirty="0"/>
          </a:p>
        </p:txBody>
      </p:sp>
    </p:spTree>
    <p:extLst>
      <p:ext uri="{BB962C8B-B14F-4D97-AF65-F5344CB8AC3E}">
        <p14:creationId xmlns:p14="http://schemas.microsoft.com/office/powerpoint/2010/main" val="384057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001713" y="776288"/>
            <a:ext cx="5095875" cy="3822700"/>
          </a:xfrm>
          <a:ln w="12700" cap="flat">
            <a:solidFill>
              <a:schemeClr val="tx1"/>
            </a:solidFill>
          </a:ln>
        </p:spPr>
      </p:sp>
      <p:sp>
        <p:nvSpPr>
          <p:cNvPr id="71684" name="Rectangle 3"/>
          <p:cNvSpPr>
            <a:spLocks noGrp="1" noChangeArrowheads="1"/>
          </p:cNvSpPr>
          <p:nvPr>
            <p:ph type="body" idx="1"/>
          </p:nvPr>
        </p:nvSpPr>
        <p:spPr>
          <a:xfrm>
            <a:off x="946686" y="5580436"/>
            <a:ext cx="5205931" cy="3885028"/>
          </a:xfrm>
          <a:noFill/>
          <a:ln/>
        </p:spPr>
        <p:txBody>
          <a:bodyPr lIns="94048" tIns="47025" rIns="94048" bIns="47025"/>
          <a:lstStyle/>
          <a:p>
            <a:pPr>
              <a:spcBef>
                <a:spcPct val="0"/>
              </a:spcBef>
            </a:pPr>
            <a:endParaRPr lang="en-US"/>
          </a:p>
          <a:p>
            <a:pPr>
              <a:spcBef>
                <a:spcPct val="0"/>
              </a:spcBef>
            </a:pPr>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001713" y="776288"/>
            <a:ext cx="5095875" cy="3822700"/>
          </a:xfrm>
          <a:ln w="12700" cap="flat">
            <a:solidFill>
              <a:schemeClr val="tx1"/>
            </a:solidFill>
          </a:ln>
        </p:spPr>
      </p:sp>
      <p:sp>
        <p:nvSpPr>
          <p:cNvPr id="71684" name="Rectangle 3"/>
          <p:cNvSpPr>
            <a:spLocks noGrp="1" noChangeArrowheads="1"/>
          </p:cNvSpPr>
          <p:nvPr>
            <p:ph type="body" idx="1"/>
          </p:nvPr>
        </p:nvSpPr>
        <p:spPr>
          <a:xfrm>
            <a:off x="946686" y="5580436"/>
            <a:ext cx="5205931" cy="3885028"/>
          </a:xfrm>
          <a:noFill/>
          <a:ln/>
        </p:spPr>
        <p:txBody>
          <a:bodyPr lIns="94048" tIns="47025" rIns="94048" bIns="47025"/>
          <a:lstStyle/>
          <a:p>
            <a:pPr>
              <a:spcBef>
                <a:spcPct val="0"/>
              </a:spcBef>
            </a:pPr>
            <a:endParaRPr lang="en-US"/>
          </a:p>
          <a:p>
            <a:pPr>
              <a:spcBef>
                <a:spcPct val="0"/>
              </a:spcBef>
            </a:pPr>
            <a:r>
              <a:rPr lang="en-US"/>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001713" y="776288"/>
            <a:ext cx="5095875" cy="3822700"/>
          </a:xfrm>
          <a:ln w="12700" cap="flat">
            <a:solidFill>
              <a:schemeClr val="tx1"/>
            </a:solidFill>
          </a:ln>
        </p:spPr>
      </p:sp>
      <p:sp>
        <p:nvSpPr>
          <p:cNvPr id="71684" name="Rectangle 3"/>
          <p:cNvSpPr>
            <a:spLocks noGrp="1" noChangeArrowheads="1"/>
          </p:cNvSpPr>
          <p:nvPr>
            <p:ph type="body" idx="1"/>
          </p:nvPr>
        </p:nvSpPr>
        <p:spPr>
          <a:xfrm>
            <a:off x="946686" y="5580436"/>
            <a:ext cx="5205931" cy="3885028"/>
          </a:xfrm>
          <a:noFill/>
          <a:ln/>
        </p:spPr>
        <p:txBody>
          <a:bodyPr lIns="94048" tIns="47025" rIns="94048" bIns="47025"/>
          <a:lstStyle/>
          <a:p>
            <a:pPr>
              <a:spcBef>
                <a:spcPct val="0"/>
              </a:spcBef>
            </a:pPr>
            <a:endParaRPr lang="en-US"/>
          </a:p>
          <a:p>
            <a:pPr>
              <a:spcBef>
                <a:spcPct val="0"/>
              </a:spcBef>
            </a:pPr>
            <a:r>
              <a:rPr lang="en-US"/>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001713" y="776288"/>
            <a:ext cx="5095875" cy="3822700"/>
          </a:xfrm>
          <a:ln w="12700" cap="flat">
            <a:solidFill>
              <a:schemeClr val="tx1"/>
            </a:solidFill>
          </a:ln>
        </p:spPr>
      </p:sp>
      <p:sp>
        <p:nvSpPr>
          <p:cNvPr id="71684" name="Rectangle 3"/>
          <p:cNvSpPr>
            <a:spLocks noGrp="1" noChangeArrowheads="1"/>
          </p:cNvSpPr>
          <p:nvPr>
            <p:ph type="body" idx="1"/>
          </p:nvPr>
        </p:nvSpPr>
        <p:spPr>
          <a:xfrm>
            <a:off x="946686" y="5580436"/>
            <a:ext cx="5205931" cy="3885028"/>
          </a:xfrm>
          <a:noFill/>
          <a:ln/>
        </p:spPr>
        <p:txBody>
          <a:bodyPr lIns="94048" tIns="47025" rIns="94048" bIns="47025"/>
          <a:lstStyle/>
          <a:p>
            <a:pPr>
              <a:spcBef>
                <a:spcPct val="0"/>
              </a:spcBef>
            </a:pPr>
            <a:endParaRPr lang="en-US"/>
          </a:p>
          <a:p>
            <a:pPr>
              <a:spcBef>
                <a:spcPct val="0"/>
              </a:spcBef>
            </a:pPr>
            <a:r>
              <a:rPr lang="en-US"/>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1001713" y="776288"/>
            <a:ext cx="5095875" cy="3822700"/>
          </a:xfrm>
          <a:ln w="12700" cap="flat">
            <a:solidFill>
              <a:schemeClr val="tx1"/>
            </a:solidFill>
          </a:ln>
        </p:spPr>
      </p:sp>
      <p:sp>
        <p:nvSpPr>
          <p:cNvPr id="71684" name="Rectangle 3"/>
          <p:cNvSpPr>
            <a:spLocks noGrp="1" noChangeArrowheads="1"/>
          </p:cNvSpPr>
          <p:nvPr>
            <p:ph type="body" idx="1"/>
          </p:nvPr>
        </p:nvSpPr>
        <p:spPr>
          <a:xfrm>
            <a:off x="946686" y="5580436"/>
            <a:ext cx="5205931" cy="3885028"/>
          </a:xfrm>
          <a:noFill/>
          <a:ln/>
        </p:spPr>
        <p:txBody>
          <a:bodyPr lIns="94048" tIns="47025" rIns="94048" bIns="47025"/>
          <a:lstStyle/>
          <a:p>
            <a:pPr>
              <a:spcBef>
                <a:spcPct val="0"/>
              </a:spcBef>
            </a:pPr>
            <a:endParaRPr lang="en-US"/>
          </a:p>
          <a:p>
            <a:pPr>
              <a:spcBef>
                <a:spcPct val="0"/>
              </a:spcBef>
            </a:pPr>
            <a:r>
              <a:rPr lang="en-US"/>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immagine diapositiva 1"/>
          <p:cNvSpPr>
            <a:spLocks noGrp="1" noRot="1" noChangeAspect="1" noTextEdit="1"/>
          </p:cNvSpPr>
          <p:nvPr>
            <p:ph type="sldImg"/>
          </p:nvPr>
        </p:nvSpPr>
        <p:spPr>
          <a:ln/>
        </p:spPr>
      </p:sp>
      <p:sp>
        <p:nvSpPr>
          <p:cNvPr id="7171" name="Segnaposto note 2"/>
          <p:cNvSpPr>
            <a:spLocks noGrp="1"/>
          </p:cNvSpPr>
          <p:nvPr>
            <p:ph type="body" idx="1"/>
          </p:nvPr>
        </p:nvSpPr>
        <p:spPr>
          <a:noFill/>
        </p:spPr>
        <p:txBody>
          <a:bodyPr/>
          <a:lstStyle/>
          <a:p>
            <a:r>
              <a:rPr lang="it-IT" altLang="it-IT"/>
              <a:t>La periodicità delle verifiche e revisioni delle cisterne è quella richiamata dall’ADR 2015 riportata nel DM del 3 gennaio 2007 e indicata, in linea generale, alla sottosezione 6.8.2.4.  </a:t>
            </a:r>
          </a:p>
          <a:p>
            <a:r>
              <a:rPr lang="it-IT" altLang="it-IT"/>
              <a:t>In deroga a quanto sopra, la sottosezione 6.8.3.4.6, al punto b), prevede intervalli più lunghi per i gas liquefatti e refrigerati, secondo quanto riportato nella seguente tabella:</a:t>
            </a:r>
          </a:p>
          <a:p>
            <a:endParaRPr lang="it-IT" altLang="it-IT"/>
          </a:p>
          <a:p>
            <a:r>
              <a:rPr lang="it-IT" altLang="it-IT"/>
              <a:t>Tabella</a:t>
            </a:r>
          </a:p>
          <a:p>
            <a:endParaRPr lang="it-IT" altLang="it-IT"/>
          </a:p>
          <a:p>
            <a:r>
              <a:rPr lang="it-IT" altLang="it-IT"/>
              <a:t>In base a tali regole, la verifica iniziale deve essere effettuata al compimento del 6 anno successivo a quello di costruzione e successivamente ogni 12 anni; un controllo di tenuta deve comunque essere effettuato ogni 6 anni.</a:t>
            </a:r>
          </a:p>
          <a:p>
            <a:br>
              <a:rPr lang="it-IT" altLang="it-IT"/>
            </a:br>
            <a:endParaRPr lang="it-IT" altLang="it-IT"/>
          </a:p>
          <a:p>
            <a:endParaRPr lang="it-IT" altLang="it-IT"/>
          </a:p>
        </p:txBody>
      </p:sp>
      <p:sp>
        <p:nvSpPr>
          <p:cNvPr id="7172" name="Segnaposto numero diapositiva 3"/>
          <p:cNvSpPr>
            <a:spLocks noGrp="1"/>
          </p:cNvSpPr>
          <p:nvPr>
            <p:ph type="sldNum" sz="quarter" idx="5"/>
          </p:nvPr>
        </p:nvSpPr>
        <p:spPr>
          <a:noFill/>
        </p:spPr>
        <p:txBody>
          <a:bodyPr/>
          <a:lstStyle>
            <a:lvl1pPr algn="l" eaLnBrk="0" hangingPunct="0">
              <a:spcBef>
                <a:spcPct val="30000"/>
              </a:spcBef>
              <a:defRPr sz="1300">
                <a:solidFill>
                  <a:schemeClr val="tx1"/>
                </a:solidFill>
                <a:latin typeface="Arial" charset="0"/>
              </a:defRPr>
            </a:lvl1pPr>
            <a:lvl2pPr marL="775937" indent="-298437" algn="l" eaLnBrk="0" hangingPunct="0">
              <a:spcBef>
                <a:spcPct val="30000"/>
              </a:spcBef>
              <a:defRPr sz="1300">
                <a:solidFill>
                  <a:schemeClr val="tx1"/>
                </a:solidFill>
                <a:latin typeface="Arial" charset="0"/>
              </a:defRPr>
            </a:lvl2pPr>
            <a:lvl3pPr marL="1193749" indent="-238750" algn="l" eaLnBrk="0" hangingPunct="0">
              <a:spcBef>
                <a:spcPct val="30000"/>
              </a:spcBef>
              <a:defRPr sz="1300">
                <a:solidFill>
                  <a:schemeClr val="tx1"/>
                </a:solidFill>
                <a:latin typeface="Arial" charset="0"/>
              </a:defRPr>
            </a:lvl3pPr>
            <a:lvl4pPr marL="1671249" indent="-238750" algn="l" eaLnBrk="0" hangingPunct="0">
              <a:spcBef>
                <a:spcPct val="30000"/>
              </a:spcBef>
              <a:defRPr sz="1300">
                <a:solidFill>
                  <a:schemeClr val="tx1"/>
                </a:solidFill>
                <a:latin typeface="Arial" charset="0"/>
              </a:defRPr>
            </a:lvl4pPr>
            <a:lvl5pPr marL="2148749" indent="-238750" algn="l" eaLnBrk="0" hangingPunct="0">
              <a:spcBef>
                <a:spcPct val="30000"/>
              </a:spcBef>
              <a:defRPr sz="1300">
                <a:solidFill>
                  <a:schemeClr val="tx1"/>
                </a:solidFill>
                <a:latin typeface="Arial" charset="0"/>
              </a:defRPr>
            </a:lvl5pPr>
            <a:lvl6pPr marL="2626248" indent="-238750" eaLnBrk="0" fontAlgn="base" hangingPunct="0">
              <a:spcBef>
                <a:spcPct val="30000"/>
              </a:spcBef>
              <a:spcAft>
                <a:spcPct val="0"/>
              </a:spcAft>
              <a:defRPr sz="1300">
                <a:solidFill>
                  <a:schemeClr val="tx1"/>
                </a:solidFill>
                <a:latin typeface="Arial" charset="0"/>
              </a:defRPr>
            </a:lvl6pPr>
            <a:lvl7pPr marL="3103748" indent="-238750" eaLnBrk="0" fontAlgn="base" hangingPunct="0">
              <a:spcBef>
                <a:spcPct val="30000"/>
              </a:spcBef>
              <a:spcAft>
                <a:spcPct val="0"/>
              </a:spcAft>
              <a:defRPr sz="1300">
                <a:solidFill>
                  <a:schemeClr val="tx1"/>
                </a:solidFill>
                <a:latin typeface="Arial" charset="0"/>
              </a:defRPr>
            </a:lvl7pPr>
            <a:lvl8pPr marL="3581248" indent="-238750" eaLnBrk="0" fontAlgn="base" hangingPunct="0">
              <a:spcBef>
                <a:spcPct val="30000"/>
              </a:spcBef>
              <a:spcAft>
                <a:spcPct val="0"/>
              </a:spcAft>
              <a:defRPr sz="1300">
                <a:solidFill>
                  <a:schemeClr val="tx1"/>
                </a:solidFill>
                <a:latin typeface="Arial" charset="0"/>
              </a:defRPr>
            </a:lvl8pPr>
            <a:lvl9pPr marL="4058747" indent="-238750" eaLnBrk="0" fontAlgn="base" hangingPunct="0">
              <a:spcBef>
                <a:spcPct val="30000"/>
              </a:spcBef>
              <a:spcAft>
                <a:spcPct val="0"/>
              </a:spcAft>
              <a:defRPr sz="1300">
                <a:solidFill>
                  <a:schemeClr val="tx1"/>
                </a:solidFill>
                <a:latin typeface="Arial" charset="0"/>
              </a:defRPr>
            </a:lvl9pPr>
          </a:lstStyle>
          <a:p>
            <a:pPr algn="r" eaLnBrk="1" hangingPunct="1">
              <a:spcBef>
                <a:spcPct val="0"/>
              </a:spcBef>
            </a:pPr>
            <a:fld id="{1FE50469-F409-431A-87BD-8747EDEA524F}" type="slidenum">
              <a:rPr lang="en-US" altLang="it-IT" smtClean="0"/>
              <a:pPr algn="r" eaLnBrk="1" hangingPunct="1">
                <a:spcBef>
                  <a:spcPct val="0"/>
                </a:spcBef>
              </a:pPr>
              <a:t>114</a:t>
            </a:fld>
            <a:endParaRPr lang="en-US" altLang="it-IT"/>
          </a:p>
        </p:txBody>
      </p:sp>
    </p:spTree>
    <p:extLst>
      <p:ext uri="{BB962C8B-B14F-4D97-AF65-F5344CB8AC3E}">
        <p14:creationId xmlns:p14="http://schemas.microsoft.com/office/powerpoint/2010/main" val="2680189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immagine diapositiva 1"/>
          <p:cNvSpPr>
            <a:spLocks noGrp="1" noRot="1" noChangeAspect="1" noTextEdit="1"/>
          </p:cNvSpPr>
          <p:nvPr>
            <p:ph type="sldImg"/>
          </p:nvPr>
        </p:nvSpPr>
        <p:spPr>
          <a:ln/>
        </p:spPr>
      </p:sp>
      <p:sp>
        <p:nvSpPr>
          <p:cNvPr id="8195" name="Segnaposto note 2"/>
          <p:cNvSpPr>
            <a:spLocks noGrp="1"/>
          </p:cNvSpPr>
          <p:nvPr>
            <p:ph type="body" idx="1"/>
          </p:nvPr>
        </p:nvSpPr>
        <p:spPr>
          <a:noFill/>
        </p:spPr>
        <p:txBody>
          <a:bodyPr/>
          <a:lstStyle/>
          <a:p>
            <a:r>
              <a:rPr lang="it-IT" altLang="it-IT"/>
              <a:t>I controlli intermedi possono essere effettuati tre mesi prima o tre mesi dopo la data specificata.</a:t>
            </a:r>
          </a:p>
          <a:p>
            <a:endParaRPr lang="it-IT" altLang="it-IT"/>
          </a:p>
        </p:txBody>
      </p:sp>
      <p:sp>
        <p:nvSpPr>
          <p:cNvPr id="8196" name="Segnaposto numero diapositiva 3"/>
          <p:cNvSpPr>
            <a:spLocks noGrp="1"/>
          </p:cNvSpPr>
          <p:nvPr>
            <p:ph type="sldNum" sz="quarter" idx="5"/>
          </p:nvPr>
        </p:nvSpPr>
        <p:spPr>
          <a:noFill/>
        </p:spPr>
        <p:txBody>
          <a:bodyPr/>
          <a:lstStyle>
            <a:lvl1pPr algn="l" eaLnBrk="0" hangingPunct="0">
              <a:spcBef>
                <a:spcPct val="30000"/>
              </a:spcBef>
              <a:defRPr sz="1300">
                <a:solidFill>
                  <a:schemeClr val="tx1"/>
                </a:solidFill>
                <a:latin typeface="Arial" charset="0"/>
              </a:defRPr>
            </a:lvl1pPr>
            <a:lvl2pPr marL="775937" indent="-298437" algn="l" eaLnBrk="0" hangingPunct="0">
              <a:spcBef>
                <a:spcPct val="30000"/>
              </a:spcBef>
              <a:defRPr sz="1300">
                <a:solidFill>
                  <a:schemeClr val="tx1"/>
                </a:solidFill>
                <a:latin typeface="Arial" charset="0"/>
              </a:defRPr>
            </a:lvl2pPr>
            <a:lvl3pPr marL="1193749" indent="-238750" algn="l" eaLnBrk="0" hangingPunct="0">
              <a:spcBef>
                <a:spcPct val="30000"/>
              </a:spcBef>
              <a:defRPr sz="1300">
                <a:solidFill>
                  <a:schemeClr val="tx1"/>
                </a:solidFill>
                <a:latin typeface="Arial" charset="0"/>
              </a:defRPr>
            </a:lvl3pPr>
            <a:lvl4pPr marL="1671249" indent="-238750" algn="l" eaLnBrk="0" hangingPunct="0">
              <a:spcBef>
                <a:spcPct val="30000"/>
              </a:spcBef>
              <a:defRPr sz="1300">
                <a:solidFill>
                  <a:schemeClr val="tx1"/>
                </a:solidFill>
                <a:latin typeface="Arial" charset="0"/>
              </a:defRPr>
            </a:lvl4pPr>
            <a:lvl5pPr marL="2148749" indent="-238750" algn="l" eaLnBrk="0" hangingPunct="0">
              <a:spcBef>
                <a:spcPct val="30000"/>
              </a:spcBef>
              <a:defRPr sz="1300">
                <a:solidFill>
                  <a:schemeClr val="tx1"/>
                </a:solidFill>
                <a:latin typeface="Arial" charset="0"/>
              </a:defRPr>
            </a:lvl5pPr>
            <a:lvl6pPr marL="2626248" indent="-238750" eaLnBrk="0" fontAlgn="base" hangingPunct="0">
              <a:spcBef>
                <a:spcPct val="30000"/>
              </a:spcBef>
              <a:spcAft>
                <a:spcPct val="0"/>
              </a:spcAft>
              <a:defRPr sz="1300">
                <a:solidFill>
                  <a:schemeClr val="tx1"/>
                </a:solidFill>
                <a:latin typeface="Arial" charset="0"/>
              </a:defRPr>
            </a:lvl6pPr>
            <a:lvl7pPr marL="3103748" indent="-238750" eaLnBrk="0" fontAlgn="base" hangingPunct="0">
              <a:spcBef>
                <a:spcPct val="30000"/>
              </a:spcBef>
              <a:spcAft>
                <a:spcPct val="0"/>
              </a:spcAft>
              <a:defRPr sz="1300">
                <a:solidFill>
                  <a:schemeClr val="tx1"/>
                </a:solidFill>
                <a:latin typeface="Arial" charset="0"/>
              </a:defRPr>
            </a:lvl7pPr>
            <a:lvl8pPr marL="3581248" indent="-238750" eaLnBrk="0" fontAlgn="base" hangingPunct="0">
              <a:spcBef>
                <a:spcPct val="30000"/>
              </a:spcBef>
              <a:spcAft>
                <a:spcPct val="0"/>
              </a:spcAft>
              <a:defRPr sz="1300">
                <a:solidFill>
                  <a:schemeClr val="tx1"/>
                </a:solidFill>
                <a:latin typeface="Arial" charset="0"/>
              </a:defRPr>
            </a:lvl8pPr>
            <a:lvl9pPr marL="4058747" indent="-238750" eaLnBrk="0" fontAlgn="base" hangingPunct="0">
              <a:spcBef>
                <a:spcPct val="30000"/>
              </a:spcBef>
              <a:spcAft>
                <a:spcPct val="0"/>
              </a:spcAft>
              <a:defRPr sz="1300">
                <a:solidFill>
                  <a:schemeClr val="tx1"/>
                </a:solidFill>
                <a:latin typeface="Arial" charset="0"/>
              </a:defRPr>
            </a:lvl9pPr>
          </a:lstStyle>
          <a:p>
            <a:pPr algn="r" eaLnBrk="1" hangingPunct="1">
              <a:spcBef>
                <a:spcPct val="0"/>
              </a:spcBef>
            </a:pPr>
            <a:fld id="{18EC720F-3970-4DD1-AD5E-8FF9E4D93AAD}" type="slidenum">
              <a:rPr lang="en-US" altLang="it-IT" smtClean="0"/>
              <a:pPr algn="r" eaLnBrk="1" hangingPunct="1">
                <a:spcBef>
                  <a:spcPct val="0"/>
                </a:spcBef>
              </a:pPr>
              <a:t>115</a:t>
            </a:fld>
            <a:endParaRPr lang="en-US" altLang="it-IT"/>
          </a:p>
        </p:txBody>
      </p:sp>
    </p:spTree>
    <p:extLst>
      <p:ext uri="{BB962C8B-B14F-4D97-AF65-F5344CB8AC3E}">
        <p14:creationId xmlns:p14="http://schemas.microsoft.com/office/powerpoint/2010/main" val="1538763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immagine diapositiva 1"/>
          <p:cNvSpPr>
            <a:spLocks noGrp="1" noRot="1" noChangeAspect="1" noTextEdit="1"/>
          </p:cNvSpPr>
          <p:nvPr>
            <p:ph type="sldImg"/>
          </p:nvPr>
        </p:nvSpPr>
        <p:spPr>
          <a:ln/>
        </p:spPr>
      </p:sp>
      <p:sp>
        <p:nvSpPr>
          <p:cNvPr id="8195" name="Segnaposto note 2"/>
          <p:cNvSpPr>
            <a:spLocks noGrp="1"/>
          </p:cNvSpPr>
          <p:nvPr>
            <p:ph type="body" idx="1"/>
          </p:nvPr>
        </p:nvSpPr>
        <p:spPr>
          <a:noFill/>
        </p:spPr>
        <p:txBody>
          <a:bodyPr/>
          <a:lstStyle/>
          <a:p>
            <a:r>
              <a:rPr lang="it-IT" altLang="it-IT"/>
              <a:t>I controlli intermedi possono essere effettuati tre mesi prima o tre mesi dopo la data specificata.</a:t>
            </a:r>
          </a:p>
          <a:p>
            <a:endParaRPr lang="it-IT" altLang="it-IT"/>
          </a:p>
        </p:txBody>
      </p:sp>
      <p:sp>
        <p:nvSpPr>
          <p:cNvPr id="8196" name="Segnaposto numero diapositiva 3"/>
          <p:cNvSpPr>
            <a:spLocks noGrp="1"/>
          </p:cNvSpPr>
          <p:nvPr>
            <p:ph type="sldNum" sz="quarter" idx="5"/>
          </p:nvPr>
        </p:nvSpPr>
        <p:spPr>
          <a:noFill/>
        </p:spPr>
        <p:txBody>
          <a:bodyPr/>
          <a:lstStyle>
            <a:lvl1pPr algn="l" eaLnBrk="0" hangingPunct="0">
              <a:spcBef>
                <a:spcPct val="30000"/>
              </a:spcBef>
              <a:defRPr sz="1300">
                <a:solidFill>
                  <a:schemeClr val="tx1"/>
                </a:solidFill>
                <a:latin typeface="Arial" charset="0"/>
              </a:defRPr>
            </a:lvl1pPr>
            <a:lvl2pPr marL="775937" indent="-298437" algn="l" eaLnBrk="0" hangingPunct="0">
              <a:spcBef>
                <a:spcPct val="30000"/>
              </a:spcBef>
              <a:defRPr sz="1300">
                <a:solidFill>
                  <a:schemeClr val="tx1"/>
                </a:solidFill>
                <a:latin typeface="Arial" charset="0"/>
              </a:defRPr>
            </a:lvl2pPr>
            <a:lvl3pPr marL="1193749" indent="-238750" algn="l" eaLnBrk="0" hangingPunct="0">
              <a:spcBef>
                <a:spcPct val="30000"/>
              </a:spcBef>
              <a:defRPr sz="1300">
                <a:solidFill>
                  <a:schemeClr val="tx1"/>
                </a:solidFill>
                <a:latin typeface="Arial" charset="0"/>
              </a:defRPr>
            </a:lvl3pPr>
            <a:lvl4pPr marL="1671249" indent="-238750" algn="l" eaLnBrk="0" hangingPunct="0">
              <a:spcBef>
                <a:spcPct val="30000"/>
              </a:spcBef>
              <a:defRPr sz="1300">
                <a:solidFill>
                  <a:schemeClr val="tx1"/>
                </a:solidFill>
                <a:latin typeface="Arial" charset="0"/>
              </a:defRPr>
            </a:lvl4pPr>
            <a:lvl5pPr marL="2148749" indent="-238750" algn="l" eaLnBrk="0" hangingPunct="0">
              <a:spcBef>
                <a:spcPct val="30000"/>
              </a:spcBef>
              <a:defRPr sz="1300">
                <a:solidFill>
                  <a:schemeClr val="tx1"/>
                </a:solidFill>
                <a:latin typeface="Arial" charset="0"/>
              </a:defRPr>
            </a:lvl5pPr>
            <a:lvl6pPr marL="2626248" indent="-238750" eaLnBrk="0" fontAlgn="base" hangingPunct="0">
              <a:spcBef>
                <a:spcPct val="30000"/>
              </a:spcBef>
              <a:spcAft>
                <a:spcPct val="0"/>
              </a:spcAft>
              <a:defRPr sz="1300">
                <a:solidFill>
                  <a:schemeClr val="tx1"/>
                </a:solidFill>
                <a:latin typeface="Arial" charset="0"/>
              </a:defRPr>
            </a:lvl6pPr>
            <a:lvl7pPr marL="3103748" indent="-238750" eaLnBrk="0" fontAlgn="base" hangingPunct="0">
              <a:spcBef>
                <a:spcPct val="30000"/>
              </a:spcBef>
              <a:spcAft>
                <a:spcPct val="0"/>
              </a:spcAft>
              <a:defRPr sz="1300">
                <a:solidFill>
                  <a:schemeClr val="tx1"/>
                </a:solidFill>
                <a:latin typeface="Arial" charset="0"/>
              </a:defRPr>
            </a:lvl7pPr>
            <a:lvl8pPr marL="3581248" indent="-238750" eaLnBrk="0" fontAlgn="base" hangingPunct="0">
              <a:spcBef>
                <a:spcPct val="30000"/>
              </a:spcBef>
              <a:spcAft>
                <a:spcPct val="0"/>
              </a:spcAft>
              <a:defRPr sz="1300">
                <a:solidFill>
                  <a:schemeClr val="tx1"/>
                </a:solidFill>
                <a:latin typeface="Arial" charset="0"/>
              </a:defRPr>
            </a:lvl8pPr>
            <a:lvl9pPr marL="4058747" indent="-238750" eaLnBrk="0" fontAlgn="base" hangingPunct="0">
              <a:spcBef>
                <a:spcPct val="30000"/>
              </a:spcBef>
              <a:spcAft>
                <a:spcPct val="0"/>
              </a:spcAft>
              <a:defRPr sz="1300">
                <a:solidFill>
                  <a:schemeClr val="tx1"/>
                </a:solidFill>
                <a:latin typeface="Arial" charset="0"/>
              </a:defRPr>
            </a:lvl9pPr>
          </a:lstStyle>
          <a:p>
            <a:pPr algn="r" eaLnBrk="1" hangingPunct="1">
              <a:spcBef>
                <a:spcPct val="0"/>
              </a:spcBef>
            </a:pPr>
            <a:fld id="{18EC720F-3970-4DD1-AD5E-8FF9E4D93AAD}" type="slidenum">
              <a:rPr lang="en-US" altLang="it-IT" smtClean="0"/>
              <a:pPr algn="r" eaLnBrk="1" hangingPunct="1">
                <a:spcBef>
                  <a:spcPct val="0"/>
                </a:spcBef>
              </a:pPr>
              <a:t>116</a:t>
            </a:fld>
            <a:endParaRPr lang="en-US" altLang="it-IT"/>
          </a:p>
        </p:txBody>
      </p:sp>
    </p:spTree>
    <p:extLst>
      <p:ext uri="{BB962C8B-B14F-4D97-AF65-F5344CB8AC3E}">
        <p14:creationId xmlns:p14="http://schemas.microsoft.com/office/powerpoint/2010/main" val="1543686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992188" y="768350"/>
            <a:ext cx="5116512" cy="3836988"/>
          </a:xfrm>
          <a:ln/>
        </p:spPr>
      </p:sp>
      <p:sp>
        <p:nvSpPr>
          <p:cNvPr id="184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z="1000"/>
          </a:p>
        </p:txBody>
      </p:sp>
    </p:spTree>
    <p:extLst>
      <p:ext uri="{BB962C8B-B14F-4D97-AF65-F5344CB8AC3E}">
        <p14:creationId xmlns:p14="http://schemas.microsoft.com/office/powerpoint/2010/main" val="3832686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992188" y="768350"/>
            <a:ext cx="5116512" cy="3836988"/>
          </a:xfrm>
          <a:ln/>
        </p:spPr>
      </p:sp>
      <p:sp>
        <p:nvSpPr>
          <p:cNvPr id="19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sz="1000"/>
              <a:t>I pannelli di pericolo sono obbligatori su autoveicoli che trasportano materiali pericolosi.</a:t>
            </a:r>
          </a:p>
          <a:p>
            <a:endParaRPr lang="en-US" altLang="it-IT" sz="1000"/>
          </a:p>
          <a:p>
            <a:r>
              <a:rPr lang="it-IT" altLang="it-IT" sz="1000"/>
              <a:t>Sono composti di 1 numero di identificazione per il pericolo e di 1 numero UN per ciascun gas.</a:t>
            </a:r>
          </a:p>
          <a:p>
            <a:endParaRPr lang="en-US" altLang="it-IT" sz="1000"/>
          </a:p>
        </p:txBody>
      </p:sp>
    </p:spTree>
    <p:extLst>
      <p:ext uri="{BB962C8B-B14F-4D97-AF65-F5344CB8AC3E}">
        <p14:creationId xmlns:p14="http://schemas.microsoft.com/office/powerpoint/2010/main" val="2122557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egnaposto immagine diapositiva 1"/>
          <p:cNvSpPr>
            <a:spLocks noGrp="1" noRot="1" noChangeAspect="1" noTextEdit="1"/>
          </p:cNvSpPr>
          <p:nvPr>
            <p:ph type="sldImg"/>
          </p:nvPr>
        </p:nvSpPr>
        <p:spPr>
          <a:xfrm>
            <a:off x="992188" y="768350"/>
            <a:ext cx="5114925" cy="3836988"/>
          </a:xfrm>
          <a:ln/>
        </p:spPr>
      </p:sp>
      <p:sp>
        <p:nvSpPr>
          <p:cNvPr id="20483"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sz="1000"/>
              <a:t>Qualora una sola cifra sia sufficiente ad indicare un pericolo, il numero si completa aggiungendo uno zero.</a:t>
            </a:r>
            <a:endParaRPr lang="it-IT" altLang="it-IT" sz="1700"/>
          </a:p>
        </p:txBody>
      </p:sp>
      <p:sp>
        <p:nvSpPr>
          <p:cNvPr id="20484"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75937" indent="-298437" eaLnBrk="0" hangingPunct="0">
              <a:defRPr u="sng">
                <a:solidFill>
                  <a:schemeClr val="tx1"/>
                </a:solidFill>
                <a:latin typeface="Arial" charset="0"/>
              </a:defRPr>
            </a:lvl2pPr>
            <a:lvl3pPr marL="1193749" indent="-238750" eaLnBrk="0" hangingPunct="0">
              <a:defRPr u="sng">
                <a:solidFill>
                  <a:schemeClr val="tx1"/>
                </a:solidFill>
                <a:latin typeface="Arial" charset="0"/>
              </a:defRPr>
            </a:lvl3pPr>
            <a:lvl4pPr marL="1671249" indent="-238750" eaLnBrk="0" hangingPunct="0">
              <a:defRPr u="sng">
                <a:solidFill>
                  <a:schemeClr val="tx1"/>
                </a:solidFill>
                <a:latin typeface="Arial" charset="0"/>
              </a:defRPr>
            </a:lvl4pPr>
            <a:lvl5pPr marL="2148749" indent="-238750" eaLnBrk="0" hangingPunct="0">
              <a:defRPr u="sng">
                <a:solidFill>
                  <a:schemeClr val="tx1"/>
                </a:solidFill>
                <a:latin typeface="Arial" charset="0"/>
              </a:defRPr>
            </a:lvl5pPr>
            <a:lvl6pPr marL="2626248" indent="-238750" algn="ctr" eaLnBrk="0" fontAlgn="base" hangingPunct="0">
              <a:spcBef>
                <a:spcPct val="0"/>
              </a:spcBef>
              <a:spcAft>
                <a:spcPct val="0"/>
              </a:spcAft>
              <a:defRPr u="sng">
                <a:solidFill>
                  <a:schemeClr val="tx1"/>
                </a:solidFill>
                <a:latin typeface="Arial" charset="0"/>
              </a:defRPr>
            </a:lvl6pPr>
            <a:lvl7pPr marL="3103748" indent="-238750" algn="ctr" eaLnBrk="0" fontAlgn="base" hangingPunct="0">
              <a:spcBef>
                <a:spcPct val="0"/>
              </a:spcBef>
              <a:spcAft>
                <a:spcPct val="0"/>
              </a:spcAft>
              <a:defRPr u="sng">
                <a:solidFill>
                  <a:schemeClr val="tx1"/>
                </a:solidFill>
                <a:latin typeface="Arial" charset="0"/>
              </a:defRPr>
            </a:lvl7pPr>
            <a:lvl8pPr marL="3581248" indent="-238750" algn="ctr" eaLnBrk="0" fontAlgn="base" hangingPunct="0">
              <a:spcBef>
                <a:spcPct val="0"/>
              </a:spcBef>
              <a:spcAft>
                <a:spcPct val="0"/>
              </a:spcAft>
              <a:defRPr u="sng">
                <a:solidFill>
                  <a:schemeClr val="tx1"/>
                </a:solidFill>
                <a:latin typeface="Arial" charset="0"/>
              </a:defRPr>
            </a:lvl8pPr>
            <a:lvl9pPr marL="4058747" indent="-238750" algn="ctr" eaLnBrk="0" fontAlgn="base" hangingPunct="0">
              <a:spcBef>
                <a:spcPct val="0"/>
              </a:spcBef>
              <a:spcAft>
                <a:spcPct val="0"/>
              </a:spcAft>
              <a:defRPr u="sng">
                <a:solidFill>
                  <a:schemeClr val="tx1"/>
                </a:solidFill>
                <a:latin typeface="Arial" charset="0"/>
              </a:defRPr>
            </a:lvl9pPr>
          </a:lstStyle>
          <a:p>
            <a:pPr eaLnBrk="1" hangingPunct="1"/>
            <a:fld id="{518B43CD-7712-465C-A72E-3FB874DCB84F}" type="slidenum">
              <a:rPr lang="en-US" altLang="it-IT" u="none" smtClean="0">
                <a:latin typeface="Trebuchet MS" panose="020B0603020202020204" pitchFamily="34" charset="0"/>
              </a:rPr>
              <a:pPr eaLnBrk="1" hangingPunct="1"/>
              <a:t>135</a:t>
            </a:fld>
            <a:endParaRPr lang="en-US" altLang="it-IT" u="none" dirty="0">
              <a:latin typeface="Trebuchet MS" panose="020B0603020202020204" pitchFamily="34" charset="0"/>
            </a:endParaRPr>
          </a:p>
        </p:txBody>
      </p:sp>
    </p:spTree>
    <p:extLst>
      <p:ext uri="{BB962C8B-B14F-4D97-AF65-F5344CB8AC3E}">
        <p14:creationId xmlns:p14="http://schemas.microsoft.com/office/powerpoint/2010/main" val="4178939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immagine diapositiva 1"/>
          <p:cNvSpPr>
            <a:spLocks noGrp="1" noRot="1" noChangeAspect="1" noTextEdit="1"/>
          </p:cNvSpPr>
          <p:nvPr>
            <p:ph type="sldImg"/>
          </p:nvPr>
        </p:nvSpPr>
        <p:spPr>
          <a:xfrm>
            <a:off x="992188" y="768350"/>
            <a:ext cx="5114925" cy="3836988"/>
          </a:xfrm>
          <a:ln/>
        </p:spPr>
      </p:sp>
      <p:sp>
        <p:nvSpPr>
          <p:cNvPr id="21507"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a:t>Quando il numero d’identificazione del pericolo è preceduto dalla lettera "</a:t>
            </a:r>
            <a:r>
              <a:rPr lang="it-IT" altLang="it-IT" b="1"/>
              <a:t>X"</a:t>
            </a:r>
            <a:r>
              <a:rPr lang="it-IT" altLang="it-IT"/>
              <a:t>,</a:t>
            </a:r>
            <a:r>
              <a:rPr lang="it-IT" altLang="it-IT" b="1"/>
              <a:t> </a:t>
            </a:r>
            <a:r>
              <a:rPr lang="it-IT" altLang="it-IT"/>
              <a:t>ciò significa che la</a:t>
            </a:r>
          </a:p>
          <a:p>
            <a:r>
              <a:rPr lang="it-IT" altLang="it-IT"/>
              <a:t>materia reagisce pericolosamente con l’acqua. Per tali materie, l’acqua può essere utilizzata solo con</a:t>
            </a:r>
          </a:p>
          <a:p>
            <a:r>
              <a:rPr lang="it-IT" altLang="it-IT"/>
              <a:t>l’approvazione d’esperti</a:t>
            </a:r>
            <a:endParaRPr lang="it-IT" altLang="it-IT" sz="1700"/>
          </a:p>
          <a:p>
            <a:pPr algn="just">
              <a:spcBef>
                <a:spcPts val="1253"/>
              </a:spcBef>
            </a:pPr>
            <a:r>
              <a:rPr lang="it-IT" altLang="it-IT" sz="1700" b="1"/>
              <a:t>	333	</a:t>
            </a:r>
            <a:r>
              <a:rPr lang="it-IT" altLang="it-IT" sz="1700"/>
              <a:t>materia liquida piroforica</a:t>
            </a:r>
          </a:p>
          <a:p>
            <a:pPr algn="just">
              <a:spcBef>
                <a:spcPct val="0"/>
              </a:spcBef>
            </a:pPr>
            <a:r>
              <a:rPr lang="it-IT" altLang="it-IT" sz="1700"/>
              <a:t>	</a:t>
            </a:r>
            <a:r>
              <a:rPr lang="it-IT" altLang="it-IT" sz="1700" b="1"/>
              <a:t>X462	</a:t>
            </a:r>
            <a:r>
              <a:rPr lang="it-IT" altLang="it-IT" sz="1700"/>
              <a:t>materia solida, che reagisce pericolosamente con l’acqua, con sviluppo di gas tossici</a:t>
            </a:r>
          </a:p>
          <a:p>
            <a:pPr algn="just">
              <a:spcBef>
                <a:spcPct val="0"/>
              </a:spcBef>
            </a:pPr>
            <a:r>
              <a:rPr lang="it-IT" altLang="it-IT" sz="1700"/>
              <a:t>	</a:t>
            </a:r>
            <a:r>
              <a:rPr lang="it-IT" altLang="it-IT" sz="1700" b="1"/>
              <a:t>606	</a:t>
            </a:r>
            <a:r>
              <a:rPr lang="it-IT" altLang="it-IT" sz="1700"/>
              <a:t>materia infettante</a:t>
            </a:r>
          </a:p>
          <a:p>
            <a:pPr algn="just">
              <a:spcBef>
                <a:spcPct val="0"/>
              </a:spcBef>
            </a:pPr>
            <a:r>
              <a:rPr lang="it-IT" altLang="it-IT" sz="1700" b="1"/>
              <a:t>	90	</a:t>
            </a:r>
            <a:r>
              <a:rPr lang="it-IT" altLang="it-IT" sz="1700"/>
              <a:t>materia pericolosa per l’ambiente</a:t>
            </a:r>
          </a:p>
          <a:p>
            <a:pPr algn="just">
              <a:spcBef>
                <a:spcPct val="0"/>
              </a:spcBef>
            </a:pPr>
            <a:r>
              <a:rPr lang="it-IT" altLang="it-IT" sz="1700" b="1"/>
              <a:t>	99	</a:t>
            </a:r>
            <a:r>
              <a:rPr lang="it-IT" altLang="it-IT" sz="1700"/>
              <a:t>materie pericolose diverse trasportate a caldo</a:t>
            </a:r>
            <a:endParaRPr lang="it-IT" altLang="it-IT" sz="1700" b="1"/>
          </a:p>
          <a:p>
            <a:pPr algn="just">
              <a:spcBef>
                <a:spcPct val="0"/>
              </a:spcBef>
            </a:pPr>
            <a:r>
              <a:rPr lang="it-IT" altLang="it-IT" sz="1700"/>
              <a:t>	</a:t>
            </a:r>
          </a:p>
          <a:p>
            <a:endParaRPr lang="it-IT" altLang="it-IT" sz="1700"/>
          </a:p>
        </p:txBody>
      </p:sp>
      <p:sp>
        <p:nvSpPr>
          <p:cNvPr id="21508"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75937" indent="-298437" eaLnBrk="0" hangingPunct="0">
              <a:defRPr u="sng">
                <a:solidFill>
                  <a:schemeClr val="tx1"/>
                </a:solidFill>
                <a:latin typeface="Arial" charset="0"/>
              </a:defRPr>
            </a:lvl2pPr>
            <a:lvl3pPr marL="1193749" indent="-238750" eaLnBrk="0" hangingPunct="0">
              <a:defRPr u="sng">
                <a:solidFill>
                  <a:schemeClr val="tx1"/>
                </a:solidFill>
                <a:latin typeface="Arial" charset="0"/>
              </a:defRPr>
            </a:lvl3pPr>
            <a:lvl4pPr marL="1671249" indent="-238750" eaLnBrk="0" hangingPunct="0">
              <a:defRPr u="sng">
                <a:solidFill>
                  <a:schemeClr val="tx1"/>
                </a:solidFill>
                <a:latin typeface="Arial" charset="0"/>
              </a:defRPr>
            </a:lvl4pPr>
            <a:lvl5pPr marL="2148749" indent="-238750" eaLnBrk="0" hangingPunct="0">
              <a:defRPr u="sng">
                <a:solidFill>
                  <a:schemeClr val="tx1"/>
                </a:solidFill>
                <a:latin typeface="Arial" charset="0"/>
              </a:defRPr>
            </a:lvl5pPr>
            <a:lvl6pPr marL="2626248" indent="-238750" algn="ctr" eaLnBrk="0" fontAlgn="base" hangingPunct="0">
              <a:spcBef>
                <a:spcPct val="0"/>
              </a:spcBef>
              <a:spcAft>
                <a:spcPct val="0"/>
              </a:spcAft>
              <a:defRPr u="sng">
                <a:solidFill>
                  <a:schemeClr val="tx1"/>
                </a:solidFill>
                <a:latin typeface="Arial" charset="0"/>
              </a:defRPr>
            </a:lvl6pPr>
            <a:lvl7pPr marL="3103748" indent="-238750" algn="ctr" eaLnBrk="0" fontAlgn="base" hangingPunct="0">
              <a:spcBef>
                <a:spcPct val="0"/>
              </a:spcBef>
              <a:spcAft>
                <a:spcPct val="0"/>
              </a:spcAft>
              <a:defRPr u="sng">
                <a:solidFill>
                  <a:schemeClr val="tx1"/>
                </a:solidFill>
                <a:latin typeface="Arial" charset="0"/>
              </a:defRPr>
            </a:lvl7pPr>
            <a:lvl8pPr marL="3581248" indent="-238750" algn="ctr" eaLnBrk="0" fontAlgn="base" hangingPunct="0">
              <a:spcBef>
                <a:spcPct val="0"/>
              </a:spcBef>
              <a:spcAft>
                <a:spcPct val="0"/>
              </a:spcAft>
              <a:defRPr u="sng">
                <a:solidFill>
                  <a:schemeClr val="tx1"/>
                </a:solidFill>
                <a:latin typeface="Arial" charset="0"/>
              </a:defRPr>
            </a:lvl8pPr>
            <a:lvl9pPr marL="4058747" indent="-238750" algn="ctr" eaLnBrk="0" fontAlgn="base" hangingPunct="0">
              <a:spcBef>
                <a:spcPct val="0"/>
              </a:spcBef>
              <a:spcAft>
                <a:spcPct val="0"/>
              </a:spcAft>
              <a:defRPr u="sng">
                <a:solidFill>
                  <a:schemeClr val="tx1"/>
                </a:solidFill>
                <a:latin typeface="Arial" charset="0"/>
              </a:defRPr>
            </a:lvl9pPr>
          </a:lstStyle>
          <a:p>
            <a:pPr eaLnBrk="1" hangingPunct="1"/>
            <a:fld id="{5C84595B-25A9-4AA1-B68F-09CD41C0C78E}" type="slidenum">
              <a:rPr lang="en-US" altLang="it-IT" u="none" smtClean="0">
                <a:latin typeface="Trebuchet MS" panose="020B0603020202020204" pitchFamily="34" charset="0"/>
              </a:rPr>
              <a:pPr eaLnBrk="1" hangingPunct="1"/>
              <a:t>136</a:t>
            </a:fld>
            <a:endParaRPr lang="en-US" altLang="it-IT" u="none" dirty="0">
              <a:latin typeface="Trebuchet MS" panose="020B0603020202020204" pitchFamily="34" charset="0"/>
            </a:endParaRPr>
          </a:p>
        </p:txBody>
      </p:sp>
    </p:spTree>
    <p:extLst>
      <p:ext uri="{BB962C8B-B14F-4D97-AF65-F5344CB8AC3E}">
        <p14:creationId xmlns:p14="http://schemas.microsoft.com/office/powerpoint/2010/main" val="805582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998538" y="774700"/>
            <a:ext cx="5102225" cy="3825875"/>
          </a:xfrm>
          <a:ln w="12700" cap="flat">
            <a:solidFill>
              <a:schemeClr val="tx1"/>
            </a:solidFill>
          </a:ln>
        </p:spPr>
      </p:sp>
      <p:sp>
        <p:nvSpPr>
          <p:cNvPr id="22531" name="Rectangle 3"/>
          <p:cNvSpPr>
            <a:spLocks noGrp="1" noChangeArrowheads="1"/>
          </p:cNvSpPr>
          <p:nvPr>
            <p:ph type="body" idx="1"/>
          </p:nvPr>
        </p:nvSpPr>
        <p:spPr>
          <a:xfrm>
            <a:off x="946574" y="5620154"/>
            <a:ext cx="5206154" cy="38468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81" tIns="46791" rIns="93581" bIns="46791"/>
          <a:lstStyle/>
          <a:p>
            <a:pPr>
              <a:spcBef>
                <a:spcPct val="0"/>
              </a:spcBef>
            </a:pPr>
            <a:endParaRPr lang="it-IT" altLang="it-IT" sz="2800" dirty="0"/>
          </a:p>
        </p:txBody>
      </p:sp>
    </p:spTree>
    <p:extLst>
      <p:ext uri="{BB962C8B-B14F-4D97-AF65-F5344CB8AC3E}">
        <p14:creationId xmlns:p14="http://schemas.microsoft.com/office/powerpoint/2010/main" val="1114480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595313" y="387350"/>
            <a:ext cx="5997575" cy="4497388"/>
          </a:xfrm>
          <a:ln/>
        </p:spPr>
      </p:sp>
      <p:sp>
        <p:nvSpPr>
          <p:cNvPr id="235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z="1000"/>
          </a:p>
        </p:txBody>
      </p:sp>
    </p:spTree>
    <p:extLst>
      <p:ext uri="{BB962C8B-B14F-4D97-AF65-F5344CB8AC3E}">
        <p14:creationId xmlns:p14="http://schemas.microsoft.com/office/powerpoint/2010/main" val="2068433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2"/>
          <p:cNvSpPr>
            <a:spLocks noGrp="1" noRot="1" noChangeAspect="1" noChangeArrowheads="1" noTextEdit="1"/>
          </p:cNvSpPr>
          <p:nvPr>
            <p:ph type="sldImg"/>
          </p:nvPr>
        </p:nvSpPr>
        <p:spPr>
          <a:xfrm>
            <a:off x="1158875" y="893763"/>
            <a:ext cx="4783138" cy="3587750"/>
          </a:xfrm>
          <a:ln/>
        </p:spPr>
      </p:sp>
    </p:spTree>
    <p:extLst>
      <p:ext uri="{BB962C8B-B14F-4D97-AF65-F5344CB8AC3E}">
        <p14:creationId xmlns:p14="http://schemas.microsoft.com/office/powerpoint/2010/main" val="2564109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xfrm>
            <a:off x="992188" y="768350"/>
            <a:ext cx="5114925" cy="3836988"/>
          </a:xfrm>
          <a:ln/>
        </p:spPr>
      </p:sp>
      <p:sp>
        <p:nvSpPr>
          <p:cNvPr id="164868" name="Rectangle 3"/>
          <p:cNvSpPr>
            <a:spLocks noGrp="1" noChangeArrowheads="1"/>
          </p:cNvSpPr>
          <p:nvPr>
            <p:ph type="body" idx="1"/>
          </p:nvPr>
        </p:nvSpPr>
        <p:spPr>
          <a:noFill/>
          <a:ln/>
        </p:spPr>
        <p:txBody>
          <a:bodyPr/>
          <a:lstStyle/>
          <a:p>
            <a:pPr>
              <a:lnSpc>
                <a:spcPct val="80000"/>
              </a:lnSpc>
            </a:pPr>
            <a:endParaRPr lang="it-IT" sz="1000" dirty="0"/>
          </a:p>
        </p:txBody>
      </p:sp>
    </p:spTree>
    <p:extLst>
      <p:ext uri="{BB962C8B-B14F-4D97-AF65-F5344CB8AC3E}">
        <p14:creationId xmlns:p14="http://schemas.microsoft.com/office/powerpoint/2010/main" val="1584669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2"/>
          <p:cNvSpPr>
            <a:spLocks noGrp="1" noRot="1" noChangeAspect="1" noChangeArrowheads="1" noTextEdit="1"/>
          </p:cNvSpPr>
          <p:nvPr>
            <p:ph type="sldImg"/>
          </p:nvPr>
        </p:nvSpPr>
        <p:spPr>
          <a:xfrm>
            <a:off x="992188" y="768350"/>
            <a:ext cx="5114925" cy="3836988"/>
          </a:xfrm>
          <a:ln/>
        </p:spPr>
      </p:sp>
      <p:sp>
        <p:nvSpPr>
          <p:cNvPr id="165892" name="Rectangle 3"/>
          <p:cNvSpPr>
            <a:spLocks noGrp="1" noChangeArrowheads="1"/>
          </p:cNvSpPr>
          <p:nvPr>
            <p:ph type="body" idx="1"/>
          </p:nvPr>
        </p:nvSpPr>
        <p:spPr>
          <a:noFill/>
          <a:ln/>
        </p:spPr>
        <p:txBody>
          <a:bodyPr/>
          <a:lstStyle/>
          <a:p>
            <a:pPr>
              <a:lnSpc>
                <a:spcPct val="80000"/>
              </a:lnSpc>
            </a:pPr>
            <a:endParaRPr lang="it-IT" sz="1000" dirty="0"/>
          </a:p>
          <a:p>
            <a:pPr>
              <a:lnSpc>
                <a:spcPct val="80000"/>
              </a:lnSpc>
            </a:pPr>
            <a:endParaRPr lang="it-IT" sz="1000" dirty="0"/>
          </a:p>
        </p:txBody>
      </p:sp>
    </p:spTree>
    <p:extLst>
      <p:ext uri="{BB962C8B-B14F-4D97-AF65-F5344CB8AC3E}">
        <p14:creationId xmlns:p14="http://schemas.microsoft.com/office/powerpoint/2010/main" val="932412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2"/>
          <p:cNvSpPr>
            <a:spLocks noGrp="1" noRot="1" noChangeAspect="1" noChangeArrowheads="1" noTextEdit="1"/>
          </p:cNvSpPr>
          <p:nvPr>
            <p:ph type="sldImg"/>
          </p:nvPr>
        </p:nvSpPr>
        <p:spPr>
          <a:xfrm>
            <a:off x="585788" y="387350"/>
            <a:ext cx="6019800" cy="4514850"/>
          </a:xfrm>
          <a:ln/>
        </p:spPr>
      </p:sp>
      <p:sp>
        <p:nvSpPr>
          <p:cNvPr id="162820" name="Rectangle 3"/>
          <p:cNvSpPr>
            <a:spLocks noGrp="1" noChangeArrowheads="1"/>
          </p:cNvSpPr>
          <p:nvPr>
            <p:ph type="body" idx="1"/>
          </p:nvPr>
        </p:nvSpPr>
        <p:spPr>
          <a:noFill/>
          <a:ln/>
        </p:spPr>
        <p:txBody>
          <a:bodyPr/>
          <a:lstStyle/>
          <a:p>
            <a:endParaRPr lang="it-IT" sz="1000" dirty="0"/>
          </a:p>
        </p:txBody>
      </p:sp>
    </p:spTree>
    <p:extLst>
      <p:ext uri="{BB962C8B-B14F-4D97-AF65-F5344CB8AC3E}">
        <p14:creationId xmlns:p14="http://schemas.microsoft.com/office/powerpoint/2010/main" val="3116055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8E141-C22A-4405-8149-1747166516B4}" type="slidenum">
              <a:rPr lang="en-US"/>
              <a:pPr/>
              <a:t>164</a:t>
            </a:fld>
            <a:endParaRPr lang="en-US"/>
          </a:p>
        </p:txBody>
      </p:sp>
      <p:sp>
        <p:nvSpPr>
          <p:cNvPr id="133122" name="Rectangle 2"/>
          <p:cNvSpPr>
            <a:spLocks noGrp="1" noRot="1" noChangeAspect="1" noChangeArrowheads="1" noTextEdit="1"/>
          </p:cNvSpPr>
          <p:nvPr>
            <p:ph type="sldImg"/>
          </p:nvPr>
        </p:nvSpPr>
        <p:spPr>
          <a:xfrm>
            <a:off x="620713" y="406400"/>
            <a:ext cx="5943600" cy="4457700"/>
          </a:xfrm>
          <a:ln/>
        </p:spPr>
      </p:sp>
      <p:sp>
        <p:nvSpPr>
          <p:cNvPr id="133123" name="Rectangle 3"/>
          <p:cNvSpPr>
            <a:spLocks noGrp="1" noChangeArrowheads="1"/>
          </p:cNvSpPr>
          <p:nvPr>
            <p:ph type="body" idx="1"/>
          </p:nvPr>
        </p:nvSpPr>
        <p:spPr>
          <a:xfrm>
            <a:off x="620071" y="5598436"/>
            <a:ext cx="5966927" cy="4110865"/>
          </a:xfrm>
        </p:spPr>
        <p:txBody>
          <a:bodyPr/>
          <a:lstStyle/>
          <a:p>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B8F693-244E-4CB7-A7DB-19B18445E528}" type="slidenum">
              <a:rPr lang="en-US"/>
              <a:pPr/>
              <a:t>165</a:t>
            </a:fld>
            <a:endParaRPr lang="en-US"/>
          </a:p>
        </p:txBody>
      </p:sp>
      <p:sp>
        <p:nvSpPr>
          <p:cNvPr id="143362" name="Rectangle 2"/>
          <p:cNvSpPr>
            <a:spLocks noGrp="1" noRot="1" noChangeAspect="1" noChangeArrowheads="1" noTextEdit="1"/>
          </p:cNvSpPr>
          <p:nvPr>
            <p:ph type="sldImg"/>
          </p:nvPr>
        </p:nvSpPr>
        <p:spPr>
          <a:xfrm>
            <a:off x="620713" y="406400"/>
            <a:ext cx="5943600" cy="4457700"/>
          </a:xfrm>
          <a:ln/>
        </p:spPr>
      </p:sp>
      <p:sp>
        <p:nvSpPr>
          <p:cNvPr id="143363" name="Rectangle 3"/>
          <p:cNvSpPr>
            <a:spLocks noGrp="1" noChangeArrowheads="1"/>
          </p:cNvSpPr>
          <p:nvPr>
            <p:ph type="body" idx="1"/>
          </p:nvPr>
        </p:nvSpPr>
        <p:spPr>
          <a:xfrm>
            <a:off x="620071" y="5598436"/>
            <a:ext cx="5966927" cy="4110865"/>
          </a:xfrm>
        </p:spPr>
        <p:txBody>
          <a:bodyPr/>
          <a:lstStyle/>
          <a:p>
            <a:r>
              <a:rPr lang="it-IT"/>
              <a:t>La  Forza di tensionamento standard (STF) di una cinghia standard (50 mm, LC 2500 daN) vale circa 250daN, per raggiungere questo valore è necessaria una hand – force pari a 50daN.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9398DB-61BA-4943-A9EE-A9B84216BBF0}" type="slidenum">
              <a:rPr lang="en-US"/>
              <a:pPr/>
              <a:t>166</a:t>
            </a:fld>
            <a:endParaRPr lang="en-US"/>
          </a:p>
        </p:txBody>
      </p:sp>
      <p:sp>
        <p:nvSpPr>
          <p:cNvPr id="149506" name="Rectangle 2"/>
          <p:cNvSpPr>
            <a:spLocks noGrp="1" noRot="1" noChangeAspect="1" noChangeArrowheads="1" noTextEdit="1"/>
          </p:cNvSpPr>
          <p:nvPr>
            <p:ph type="sldImg"/>
          </p:nvPr>
        </p:nvSpPr>
        <p:spPr>
          <a:xfrm>
            <a:off x="992188" y="768350"/>
            <a:ext cx="5114925" cy="3836988"/>
          </a:xfrm>
          <a:ln/>
        </p:spPr>
      </p:sp>
      <p:sp>
        <p:nvSpPr>
          <p:cNvPr id="149507" name="Rectangle 3"/>
          <p:cNvSpPr>
            <a:spLocks noGrp="1" noChangeArrowheads="1"/>
          </p:cNvSpPr>
          <p:nvPr>
            <p:ph type="body" idx="1"/>
          </p:nvPr>
        </p:nvSpPr>
        <p:spPr/>
        <p:txBody>
          <a:bodyPr/>
          <a:lstStyle/>
          <a:p>
            <a:r>
              <a:rPr lang="it-IT"/>
              <a:t>Angoli tra 75° e 90° permettono di ottenere forze di tensionamento efficaci. Per angoli inferiori a 30° è necessario utilizzare altri metodi di ancoraggio.</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42FAFC-E165-42ED-866D-5DDA5DBF18E6}" type="slidenum">
              <a:rPr lang="en-US"/>
              <a:pPr/>
              <a:t>167</a:t>
            </a:fld>
            <a:endParaRPr lang="en-US"/>
          </a:p>
        </p:txBody>
      </p:sp>
      <p:sp>
        <p:nvSpPr>
          <p:cNvPr id="120834" name="Rectangle 2"/>
          <p:cNvSpPr>
            <a:spLocks noGrp="1" noRot="1" noChangeAspect="1" noChangeArrowheads="1" noTextEdit="1"/>
          </p:cNvSpPr>
          <p:nvPr>
            <p:ph type="sldImg"/>
          </p:nvPr>
        </p:nvSpPr>
        <p:spPr>
          <a:xfrm>
            <a:off x="992188" y="768350"/>
            <a:ext cx="5114925" cy="3836988"/>
          </a:xfrm>
          <a:ln/>
        </p:spPr>
      </p:sp>
      <p:sp>
        <p:nvSpPr>
          <p:cNvPr id="120835" name="Rectangle 3"/>
          <p:cNvSpPr>
            <a:spLocks noGrp="1" noChangeArrowheads="1"/>
          </p:cNvSpPr>
          <p:nvPr>
            <p:ph type="body" idx="1"/>
          </p:nvPr>
        </p:nvSpPr>
        <p:spPr/>
        <p:txBody>
          <a:bodyPr/>
          <a:lstStyle/>
          <a:p>
            <a:r>
              <a:rPr lang="it-IT"/>
              <a:t>The very basic physical principal behind the forces exerted by a cargo on its environment is that a</a:t>
            </a:r>
          </a:p>
          <a:p>
            <a:r>
              <a:rPr lang="it-IT"/>
              <a:t>moving object, if no forces are exerted, will keep on moving in a straight line at the same speed.</a:t>
            </a:r>
          </a:p>
          <a:p>
            <a:r>
              <a:rPr lang="it-IT"/>
              <a:t>The speed of an object can be represented by an arrow: the arrow’s length is proportional to the object’s</a:t>
            </a:r>
          </a:p>
          <a:p>
            <a:r>
              <a:rPr lang="it-IT"/>
              <a:t>velocity; the arrow’s direction shows the straight line the object would follow if no forces are</a:t>
            </a:r>
          </a:p>
          <a:p>
            <a:r>
              <a:rPr lang="it-IT"/>
              <a:t>exerted. To change the object’s speed, i.e. to change the length and/or direction of the arrow representing it,</a:t>
            </a:r>
          </a:p>
          <a:p>
            <a:r>
              <a:rPr lang="it-IT"/>
              <a:t>will generate forces. </a:t>
            </a:r>
            <a:r>
              <a:rPr lang="it-IT" b="1"/>
              <a:t>In other words, the only situation where a cargo does not exert any force on its environment (except</a:t>
            </a:r>
          </a:p>
          <a:p>
            <a:r>
              <a:rPr lang="it-IT" b="1"/>
              <a:t>for its weight of course) is if you are driving in a straight line at a constant speed.</a:t>
            </a:r>
          </a:p>
          <a:p>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45D059-A7EB-43BE-84F8-5FD66D394B68}" type="slidenum">
              <a:rPr lang="en-US"/>
              <a:pPr/>
              <a:t>168</a:t>
            </a:fld>
            <a:endParaRPr lang="en-US"/>
          </a:p>
        </p:txBody>
      </p:sp>
      <p:sp>
        <p:nvSpPr>
          <p:cNvPr id="145410" name="Rectangle 2"/>
          <p:cNvSpPr>
            <a:spLocks noGrp="1" noRot="1" noChangeAspect="1" noChangeArrowheads="1" noTextEdit="1"/>
          </p:cNvSpPr>
          <p:nvPr>
            <p:ph type="sldImg"/>
          </p:nvPr>
        </p:nvSpPr>
        <p:spPr>
          <a:xfrm>
            <a:off x="992188" y="768350"/>
            <a:ext cx="5114925" cy="3836988"/>
          </a:xfrm>
          <a:ln/>
        </p:spPr>
      </p:sp>
      <p:sp>
        <p:nvSpPr>
          <p:cNvPr id="145411" name="Rectangle 3"/>
          <p:cNvSpPr>
            <a:spLocks noGrp="1" noChangeArrowheads="1"/>
          </p:cNvSpPr>
          <p:nvPr>
            <p:ph type="body" idx="1"/>
          </p:nvPr>
        </p:nvSpPr>
        <p:spPr/>
        <p:txBody>
          <a:bodyPr/>
          <a:lstStyle/>
          <a:p>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DCEF4A1-9E71-4B93-9382-6F04E3CEBB00}" type="slidenum">
              <a:rPr lang="it-IT">
                <a:solidFill>
                  <a:srgbClr val="000000"/>
                </a:solidFill>
              </a:rPr>
              <a:pPr/>
              <a:t>203</a:t>
            </a:fld>
            <a:endParaRPr lang="it-IT">
              <a:solidFill>
                <a:srgbClr val="000000"/>
              </a:solidFill>
            </a:endParaRPr>
          </a:p>
        </p:txBody>
      </p:sp>
    </p:spTree>
    <p:extLst>
      <p:ext uri="{BB962C8B-B14F-4D97-AF65-F5344CB8AC3E}">
        <p14:creationId xmlns:p14="http://schemas.microsoft.com/office/powerpoint/2010/main" val="24236271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DCEF4A1-9E71-4B93-9382-6F04E3CEBB00}" type="slidenum">
              <a:rPr lang="it-IT">
                <a:solidFill>
                  <a:srgbClr val="000000"/>
                </a:solidFill>
              </a:rPr>
              <a:pPr/>
              <a:t>209</a:t>
            </a:fld>
            <a:endParaRPr lang="it-IT">
              <a:solidFill>
                <a:srgbClr val="000000"/>
              </a:solidFill>
            </a:endParaRPr>
          </a:p>
        </p:txBody>
      </p:sp>
    </p:spTree>
    <p:extLst>
      <p:ext uri="{BB962C8B-B14F-4D97-AF65-F5344CB8AC3E}">
        <p14:creationId xmlns:p14="http://schemas.microsoft.com/office/powerpoint/2010/main" val="39426712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b="1">
                <a:solidFill>
                  <a:srgbClr val="5F5F5F"/>
                </a:solidFill>
                <a:latin typeface="Verdana" panose="020B0604030504040204" pitchFamily="34" charset="0"/>
                <a:cs typeface="Times New Roman" panose="02020603050405020304" pitchFamily="18" charset="0"/>
              </a:defRPr>
            </a:lvl1pPr>
            <a:lvl2pPr marL="840495" indent="-323267" eaLnBrk="0" hangingPunct="0">
              <a:defRPr sz="2700" b="1">
                <a:solidFill>
                  <a:srgbClr val="5F5F5F"/>
                </a:solidFill>
                <a:latin typeface="Verdana" panose="020B0604030504040204" pitchFamily="34" charset="0"/>
                <a:cs typeface="Times New Roman" panose="02020603050405020304" pitchFamily="18" charset="0"/>
              </a:defRPr>
            </a:lvl2pPr>
            <a:lvl3pPr marL="1293069" indent="-258614" eaLnBrk="0" hangingPunct="0">
              <a:defRPr sz="2700" b="1">
                <a:solidFill>
                  <a:srgbClr val="5F5F5F"/>
                </a:solidFill>
                <a:latin typeface="Verdana" panose="020B0604030504040204" pitchFamily="34" charset="0"/>
                <a:cs typeface="Times New Roman" panose="02020603050405020304" pitchFamily="18" charset="0"/>
              </a:defRPr>
            </a:lvl3pPr>
            <a:lvl4pPr marL="1810297" indent="-258614" eaLnBrk="0" hangingPunct="0">
              <a:defRPr sz="2700" b="1">
                <a:solidFill>
                  <a:srgbClr val="5F5F5F"/>
                </a:solidFill>
                <a:latin typeface="Verdana" panose="020B0604030504040204" pitchFamily="34" charset="0"/>
                <a:cs typeface="Times New Roman" panose="02020603050405020304" pitchFamily="18" charset="0"/>
              </a:defRPr>
            </a:lvl4pPr>
            <a:lvl5pPr marL="2327525" indent="-258614" eaLnBrk="0" hangingPunct="0">
              <a:defRPr sz="2700" b="1">
                <a:solidFill>
                  <a:srgbClr val="5F5F5F"/>
                </a:solidFill>
                <a:latin typeface="Verdana" panose="020B0604030504040204" pitchFamily="34" charset="0"/>
                <a:cs typeface="Times New Roman" panose="02020603050405020304" pitchFamily="18" charset="0"/>
              </a:defRPr>
            </a:lvl5pPr>
            <a:lvl6pPr marL="2844752"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6pPr>
            <a:lvl7pPr marL="3361980"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7pPr>
            <a:lvl8pPr marL="3879208"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8pPr>
            <a:lvl9pPr marL="4396435"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9pPr>
          </a:lstStyle>
          <a:p>
            <a:pPr eaLnBrk="1" hangingPunct="1"/>
            <a:fld id="{AE4857EF-3F84-46E7-ACA0-124EB883600A}" type="slidenum">
              <a:rPr lang="it-IT" altLang="it-IT" sz="1400"/>
              <a:pPr eaLnBrk="1" hangingPunct="1"/>
              <a:t>211</a:t>
            </a:fld>
            <a:endParaRPr lang="it-IT" altLang="it-IT" sz="1400"/>
          </a:p>
        </p:txBody>
      </p:sp>
      <p:sp>
        <p:nvSpPr>
          <p:cNvPr id="124931" name="Rectangle 2"/>
          <p:cNvSpPr>
            <a:spLocks noGrp="1" noRot="1" noChangeAspect="1" noChangeArrowheads="1" noTextEdit="1"/>
          </p:cNvSpPr>
          <p:nvPr>
            <p:ph type="sldImg"/>
          </p:nvPr>
        </p:nvSpPr>
        <p:spPr>
          <a:xfrm>
            <a:off x="628650" y="911225"/>
            <a:ext cx="6091238" cy="4568825"/>
          </a:xfrm>
          <a:ln/>
        </p:spPr>
      </p:sp>
      <p:sp>
        <p:nvSpPr>
          <p:cNvPr id="124932" name="Rectangle 3"/>
          <p:cNvSpPr>
            <a:spLocks noGrp="1" noChangeArrowheads="1"/>
          </p:cNvSpPr>
          <p:nvPr>
            <p:ph type="body" idx="1"/>
          </p:nvPr>
        </p:nvSpPr>
        <p:spPr>
          <a:xfrm>
            <a:off x="1207838" y="5781350"/>
            <a:ext cx="5406345" cy="54770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a:p>
        </p:txBody>
      </p:sp>
    </p:spTree>
    <p:extLst>
      <p:ext uri="{BB962C8B-B14F-4D97-AF65-F5344CB8AC3E}">
        <p14:creationId xmlns:p14="http://schemas.microsoft.com/office/powerpoint/2010/main" val="6693108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b="1">
                <a:solidFill>
                  <a:srgbClr val="5F5F5F"/>
                </a:solidFill>
                <a:latin typeface="Verdana" panose="020B0604030504040204" pitchFamily="34" charset="0"/>
                <a:cs typeface="Times New Roman" panose="02020603050405020304" pitchFamily="18" charset="0"/>
              </a:defRPr>
            </a:lvl1pPr>
            <a:lvl2pPr marL="840495" indent="-323267" eaLnBrk="0" hangingPunct="0">
              <a:defRPr sz="2700" b="1">
                <a:solidFill>
                  <a:srgbClr val="5F5F5F"/>
                </a:solidFill>
                <a:latin typeface="Verdana" panose="020B0604030504040204" pitchFamily="34" charset="0"/>
                <a:cs typeface="Times New Roman" panose="02020603050405020304" pitchFamily="18" charset="0"/>
              </a:defRPr>
            </a:lvl2pPr>
            <a:lvl3pPr marL="1293069" indent="-258614" eaLnBrk="0" hangingPunct="0">
              <a:defRPr sz="2700" b="1">
                <a:solidFill>
                  <a:srgbClr val="5F5F5F"/>
                </a:solidFill>
                <a:latin typeface="Verdana" panose="020B0604030504040204" pitchFamily="34" charset="0"/>
                <a:cs typeface="Times New Roman" panose="02020603050405020304" pitchFamily="18" charset="0"/>
              </a:defRPr>
            </a:lvl3pPr>
            <a:lvl4pPr marL="1810297" indent="-258614" eaLnBrk="0" hangingPunct="0">
              <a:defRPr sz="2700" b="1">
                <a:solidFill>
                  <a:srgbClr val="5F5F5F"/>
                </a:solidFill>
                <a:latin typeface="Verdana" panose="020B0604030504040204" pitchFamily="34" charset="0"/>
                <a:cs typeface="Times New Roman" panose="02020603050405020304" pitchFamily="18" charset="0"/>
              </a:defRPr>
            </a:lvl4pPr>
            <a:lvl5pPr marL="2327525" indent="-258614" eaLnBrk="0" hangingPunct="0">
              <a:defRPr sz="2700" b="1">
                <a:solidFill>
                  <a:srgbClr val="5F5F5F"/>
                </a:solidFill>
                <a:latin typeface="Verdana" panose="020B0604030504040204" pitchFamily="34" charset="0"/>
                <a:cs typeface="Times New Roman" panose="02020603050405020304" pitchFamily="18" charset="0"/>
              </a:defRPr>
            </a:lvl5pPr>
            <a:lvl6pPr marL="2844752"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6pPr>
            <a:lvl7pPr marL="3361980"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7pPr>
            <a:lvl8pPr marL="3879208"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8pPr>
            <a:lvl9pPr marL="4396435"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9pPr>
          </a:lstStyle>
          <a:p>
            <a:pPr eaLnBrk="1" hangingPunct="1"/>
            <a:fld id="{73E9BDF6-F0F2-4969-9768-D603CFB30F4E}" type="slidenum">
              <a:rPr lang="it-IT" altLang="it-IT" sz="1400"/>
              <a:pPr eaLnBrk="1" hangingPunct="1"/>
              <a:t>212</a:t>
            </a:fld>
            <a:endParaRPr lang="it-IT" altLang="it-IT" sz="1400"/>
          </a:p>
        </p:txBody>
      </p:sp>
      <p:sp>
        <p:nvSpPr>
          <p:cNvPr id="125955" name="Rectangle 7"/>
          <p:cNvSpPr txBox="1">
            <a:spLocks noGrp="1" noChangeArrowheads="1"/>
          </p:cNvSpPr>
          <p:nvPr/>
        </p:nvSpPr>
        <p:spPr bwMode="auto">
          <a:xfrm>
            <a:off x="4164486" y="11548779"/>
            <a:ext cx="3184605" cy="57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nchor="b"/>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r" eaLnBrk="1" hangingPunct="1"/>
            <a:fld id="{BEFEFB73-51C2-4AF3-9359-7654BEBEB354}" type="slidenum">
              <a:rPr lang="it-IT" altLang="it-IT" sz="1500" i="1"/>
              <a:pPr algn="r" eaLnBrk="1" hangingPunct="1"/>
              <a:t>212</a:t>
            </a:fld>
            <a:endParaRPr lang="it-IT" altLang="it-IT" sz="1500" i="1"/>
          </a:p>
        </p:txBody>
      </p:sp>
      <p:sp>
        <p:nvSpPr>
          <p:cNvPr id="125956" name="Rectangle 2"/>
          <p:cNvSpPr>
            <a:spLocks noGrp="1" noRot="1" noChangeAspect="1" noChangeArrowheads="1" noTextEdit="1"/>
          </p:cNvSpPr>
          <p:nvPr>
            <p:ph type="sldImg"/>
          </p:nvPr>
        </p:nvSpPr>
        <p:spPr>
          <a:xfrm>
            <a:off x="628650" y="912813"/>
            <a:ext cx="6091238" cy="4567237"/>
          </a:xfrm>
          <a:ln/>
        </p:spPr>
      </p:sp>
      <p:sp>
        <p:nvSpPr>
          <p:cNvPr id="125957" name="Rectangle 3"/>
          <p:cNvSpPr>
            <a:spLocks noGrp="1" noChangeArrowheads="1"/>
          </p:cNvSpPr>
          <p:nvPr>
            <p:ph type="body" idx="1"/>
          </p:nvPr>
        </p:nvSpPr>
        <p:spPr>
          <a:xfrm>
            <a:off x="734909" y="5783338"/>
            <a:ext cx="5879272" cy="6149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lstStyle/>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 </a:t>
            </a: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3.4.11 La marcatura prescritta al 3.4.10 non è obbligatoria se la massa lorda totale dei colli contenenti merci pericolose imballate in quantità limitate non supera 8 t per unità di trasporto.</a:t>
            </a:r>
          </a:p>
          <a:p>
            <a:pPr eaLnBrk="1" hangingPunct="1">
              <a:lnSpc>
                <a:spcPct val="90000"/>
              </a:lnSpc>
            </a:pPr>
            <a:r>
              <a:rPr lang="it-IT" altLang="it-IT" sz="1100" dirty="0">
                <a:solidFill>
                  <a:schemeClr val="folHlink"/>
                </a:solidFill>
              </a:rPr>
              <a:t>3.4.12 La marcatura si compone delle lettere “LDT QTY”</a:t>
            </a:r>
            <a:r>
              <a:rPr lang="it-IT" altLang="it-IT" sz="1100" b="1" dirty="0">
                <a:solidFill>
                  <a:schemeClr val="folHlink"/>
                </a:solidFill>
              </a:rPr>
              <a:t> </a:t>
            </a:r>
            <a:r>
              <a:rPr lang="it-IT" altLang="it-IT" sz="1100" dirty="0">
                <a:solidFill>
                  <a:schemeClr val="folHlink"/>
                </a:solidFill>
              </a:rPr>
              <a:t>in lettere nere di almeno 65 mm di altezza su fondo bianco.</a:t>
            </a:r>
          </a:p>
          <a:p>
            <a:pPr eaLnBrk="1" hangingPunct="1">
              <a:lnSpc>
                <a:spcPct val="90000"/>
              </a:lnSpc>
            </a:pPr>
            <a:r>
              <a:rPr lang="it-IT" altLang="it-IT" sz="1100" dirty="0">
                <a:solidFill>
                  <a:schemeClr val="folHlink"/>
                </a:solidFill>
              </a:rPr>
              <a:t>3.4.13 Una marcatura conforme al capitolo 3.4 del Codice IMDG è accettabile anche per i trasporti in una catena di trasporto comportante un percorso marittimo.</a:t>
            </a:r>
          </a:p>
        </p:txBody>
      </p:sp>
      <p:sp>
        <p:nvSpPr>
          <p:cNvPr id="125958" name="Text Box 4"/>
          <p:cNvSpPr txBox="1">
            <a:spLocks noChangeArrowheads="1"/>
          </p:cNvSpPr>
          <p:nvPr/>
        </p:nvSpPr>
        <p:spPr bwMode="auto">
          <a:xfrm>
            <a:off x="748520" y="6873183"/>
            <a:ext cx="5634302" cy="309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607" tIns="51805" rIns="103607" bIns="51805">
            <a:spAutoFit/>
          </a:bodyPr>
          <a:lstStyle>
            <a:lvl1pPr marL="176213" indent="-176213" defTabSz="912813"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defTabSz="912813"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defTabSz="912813"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defTabSz="912813"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defTabSz="912813"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r>
              <a:rPr lang="it-IT" altLang="it-IT" sz="1400" b="0">
                <a:solidFill>
                  <a:srgbClr val="99CC00"/>
                </a:solidFill>
                <a:latin typeface="Trebuchet MS" panose="020B0603020202020204" pitchFamily="34" charset="0"/>
              </a:rPr>
              <a:t>a) Le unità di trasporto di massa massima superiore a 12 t, che trasportano colli contenenti merci pericolose in quantità limitate devono recare una marcatura conforme al 3.4.12 sul fronte e sul retro, ad eccezione di quando rechino già una segnalazione arancio conformemente al 5.3.2.</a:t>
            </a:r>
          </a:p>
          <a:p>
            <a:pPr eaLnBrk="1" hangingPunct="1"/>
            <a:r>
              <a:rPr lang="it-IT" altLang="it-IT" sz="1400" b="0">
                <a:solidFill>
                  <a:srgbClr val="99CC00"/>
                </a:solidFill>
                <a:latin typeface="Trebuchet MS" panose="020B0603020202020204" pitchFamily="34" charset="0"/>
              </a:rPr>
              <a:t>b) I contenitori trasportanti colli contenenti merci pericolose in quantità limitate, su mezzi di trasporto di massa massima superiore a 12 t, devono recare una marcatura conforme al 3.4.12 sui quattro lati, salvo se portano già etichette conformi al 5.3.</a:t>
            </a:r>
          </a:p>
          <a:p>
            <a:pPr eaLnBrk="1" hangingPunct="1">
              <a:lnSpc>
                <a:spcPct val="90000"/>
              </a:lnSpc>
              <a:spcBef>
                <a:spcPct val="30000"/>
              </a:spcBef>
            </a:pPr>
            <a:r>
              <a:rPr lang="it-IT" altLang="it-IT" sz="1400" b="0">
                <a:solidFill>
                  <a:srgbClr val="99CC00"/>
                </a:solidFill>
                <a:latin typeface="Trebuchet MS" panose="020B0603020202020204" pitchFamily="34" charset="0"/>
              </a:rPr>
              <a:t>	Non è necessario apporre la marcatura sull’unità di trasporto, salvo quando la marcatura apposta sui contenitori non è visibile all’esterno di essi. In quest’ultimo caso, la stessa marcatura deve ugualmente figurare avanti e dietro l’unità di trasporto.</a:t>
            </a:r>
          </a:p>
        </p:txBody>
      </p:sp>
    </p:spTree>
    <p:extLst>
      <p:ext uri="{BB962C8B-B14F-4D97-AF65-F5344CB8AC3E}">
        <p14:creationId xmlns:p14="http://schemas.microsoft.com/office/powerpoint/2010/main" val="3617081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b="1">
                <a:solidFill>
                  <a:srgbClr val="5F5F5F"/>
                </a:solidFill>
                <a:latin typeface="Verdana" panose="020B0604030504040204" pitchFamily="34" charset="0"/>
                <a:cs typeface="Times New Roman" panose="02020603050405020304" pitchFamily="18" charset="0"/>
              </a:defRPr>
            </a:lvl1pPr>
            <a:lvl2pPr marL="840495" indent="-323267" eaLnBrk="0" hangingPunct="0">
              <a:defRPr sz="2700" b="1">
                <a:solidFill>
                  <a:srgbClr val="5F5F5F"/>
                </a:solidFill>
                <a:latin typeface="Verdana" panose="020B0604030504040204" pitchFamily="34" charset="0"/>
                <a:cs typeface="Times New Roman" panose="02020603050405020304" pitchFamily="18" charset="0"/>
              </a:defRPr>
            </a:lvl2pPr>
            <a:lvl3pPr marL="1293069" indent="-258614" eaLnBrk="0" hangingPunct="0">
              <a:defRPr sz="2700" b="1">
                <a:solidFill>
                  <a:srgbClr val="5F5F5F"/>
                </a:solidFill>
                <a:latin typeface="Verdana" panose="020B0604030504040204" pitchFamily="34" charset="0"/>
                <a:cs typeface="Times New Roman" panose="02020603050405020304" pitchFamily="18" charset="0"/>
              </a:defRPr>
            </a:lvl3pPr>
            <a:lvl4pPr marL="1810297" indent="-258614" eaLnBrk="0" hangingPunct="0">
              <a:defRPr sz="2700" b="1">
                <a:solidFill>
                  <a:srgbClr val="5F5F5F"/>
                </a:solidFill>
                <a:latin typeface="Verdana" panose="020B0604030504040204" pitchFamily="34" charset="0"/>
                <a:cs typeface="Times New Roman" panose="02020603050405020304" pitchFamily="18" charset="0"/>
              </a:defRPr>
            </a:lvl4pPr>
            <a:lvl5pPr marL="2327525" indent="-258614" eaLnBrk="0" hangingPunct="0">
              <a:defRPr sz="2700" b="1">
                <a:solidFill>
                  <a:srgbClr val="5F5F5F"/>
                </a:solidFill>
                <a:latin typeface="Verdana" panose="020B0604030504040204" pitchFamily="34" charset="0"/>
                <a:cs typeface="Times New Roman" panose="02020603050405020304" pitchFamily="18" charset="0"/>
              </a:defRPr>
            </a:lvl5pPr>
            <a:lvl6pPr marL="2844752"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6pPr>
            <a:lvl7pPr marL="3361980"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7pPr>
            <a:lvl8pPr marL="3879208"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8pPr>
            <a:lvl9pPr marL="4396435"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9pPr>
          </a:lstStyle>
          <a:p>
            <a:pPr eaLnBrk="1" hangingPunct="1"/>
            <a:fld id="{73E9BDF6-F0F2-4969-9768-D603CFB30F4E}" type="slidenum">
              <a:rPr lang="it-IT" altLang="it-IT" sz="1400"/>
              <a:pPr eaLnBrk="1" hangingPunct="1"/>
              <a:t>213</a:t>
            </a:fld>
            <a:endParaRPr lang="it-IT" altLang="it-IT" sz="1400"/>
          </a:p>
        </p:txBody>
      </p:sp>
      <p:sp>
        <p:nvSpPr>
          <p:cNvPr id="125955" name="Rectangle 7"/>
          <p:cNvSpPr txBox="1">
            <a:spLocks noGrp="1" noChangeArrowheads="1"/>
          </p:cNvSpPr>
          <p:nvPr/>
        </p:nvSpPr>
        <p:spPr bwMode="auto">
          <a:xfrm>
            <a:off x="4164486" y="11548779"/>
            <a:ext cx="3184605" cy="57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nchor="b"/>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r" eaLnBrk="1" hangingPunct="1"/>
            <a:fld id="{BEFEFB73-51C2-4AF3-9359-7654BEBEB354}" type="slidenum">
              <a:rPr lang="it-IT" altLang="it-IT" sz="1500" i="1"/>
              <a:pPr algn="r" eaLnBrk="1" hangingPunct="1"/>
              <a:t>213</a:t>
            </a:fld>
            <a:endParaRPr lang="it-IT" altLang="it-IT" sz="1500" i="1"/>
          </a:p>
        </p:txBody>
      </p:sp>
      <p:sp>
        <p:nvSpPr>
          <p:cNvPr id="125956" name="Rectangle 2"/>
          <p:cNvSpPr>
            <a:spLocks noGrp="1" noRot="1" noChangeAspect="1" noChangeArrowheads="1" noTextEdit="1"/>
          </p:cNvSpPr>
          <p:nvPr>
            <p:ph type="sldImg"/>
          </p:nvPr>
        </p:nvSpPr>
        <p:spPr>
          <a:xfrm>
            <a:off x="628650" y="912813"/>
            <a:ext cx="6091238" cy="4567237"/>
          </a:xfrm>
          <a:ln/>
        </p:spPr>
      </p:sp>
      <p:sp>
        <p:nvSpPr>
          <p:cNvPr id="125957" name="Rectangle 3"/>
          <p:cNvSpPr>
            <a:spLocks noGrp="1" noChangeArrowheads="1"/>
          </p:cNvSpPr>
          <p:nvPr>
            <p:ph type="body" idx="1"/>
          </p:nvPr>
        </p:nvSpPr>
        <p:spPr>
          <a:xfrm>
            <a:off x="734909" y="5783338"/>
            <a:ext cx="5879272" cy="6149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lstStyle/>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 </a:t>
            </a: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3.4.11 La marcatura prescritta al 3.4.10 non è obbligatoria se la massa lorda totale dei colli contenenti merci pericolose imballate in quantità limitate non supera 8 t per unità di trasporto.</a:t>
            </a:r>
          </a:p>
          <a:p>
            <a:pPr eaLnBrk="1" hangingPunct="1">
              <a:lnSpc>
                <a:spcPct val="90000"/>
              </a:lnSpc>
            </a:pPr>
            <a:r>
              <a:rPr lang="it-IT" altLang="it-IT" sz="1100" dirty="0">
                <a:solidFill>
                  <a:schemeClr val="folHlink"/>
                </a:solidFill>
              </a:rPr>
              <a:t>3.4.12 La marcatura si compone delle lettere “LDT QTY”</a:t>
            </a:r>
            <a:r>
              <a:rPr lang="it-IT" altLang="it-IT" sz="1100" b="1" dirty="0">
                <a:solidFill>
                  <a:schemeClr val="folHlink"/>
                </a:solidFill>
              </a:rPr>
              <a:t> </a:t>
            </a:r>
            <a:r>
              <a:rPr lang="it-IT" altLang="it-IT" sz="1100" dirty="0">
                <a:solidFill>
                  <a:schemeClr val="folHlink"/>
                </a:solidFill>
              </a:rPr>
              <a:t>in lettere nere di almeno 65 mm di altezza su fondo bianco.</a:t>
            </a:r>
          </a:p>
          <a:p>
            <a:pPr eaLnBrk="1" hangingPunct="1">
              <a:lnSpc>
                <a:spcPct val="90000"/>
              </a:lnSpc>
            </a:pPr>
            <a:r>
              <a:rPr lang="it-IT" altLang="it-IT" sz="1100" dirty="0">
                <a:solidFill>
                  <a:schemeClr val="folHlink"/>
                </a:solidFill>
              </a:rPr>
              <a:t>3.4.13 Una marcatura conforme al capitolo 3.4 del Codice IMDG è accettabile anche per i trasporti in una catena di trasporto comportante un percorso marittimo.</a:t>
            </a:r>
          </a:p>
        </p:txBody>
      </p:sp>
      <p:sp>
        <p:nvSpPr>
          <p:cNvPr id="125958" name="Text Box 4"/>
          <p:cNvSpPr txBox="1">
            <a:spLocks noChangeArrowheads="1"/>
          </p:cNvSpPr>
          <p:nvPr/>
        </p:nvSpPr>
        <p:spPr bwMode="auto">
          <a:xfrm>
            <a:off x="748520" y="6873183"/>
            <a:ext cx="5634302" cy="309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607" tIns="51805" rIns="103607" bIns="51805">
            <a:spAutoFit/>
          </a:bodyPr>
          <a:lstStyle>
            <a:lvl1pPr marL="176213" indent="-176213" defTabSz="912813"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defTabSz="912813"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defTabSz="912813"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defTabSz="912813"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defTabSz="912813"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r>
              <a:rPr lang="it-IT" altLang="it-IT" sz="1400" b="0">
                <a:solidFill>
                  <a:srgbClr val="99CC00"/>
                </a:solidFill>
                <a:latin typeface="Trebuchet MS" panose="020B0603020202020204" pitchFamily="34" charset="0"/>
              </a:rPr>
              <a:t>a) Le unità di trasporto di massa massima superiore a 12 t, che trasportano colli contenenti merci pericolose in quantità limitate devono recare una marcatura conforme al 3.4.12 sul fronte e sul retro, ad eccezione di quando rechino già una segnalazione arancio conformemente al 5.3.2.</a:t>
            </a:r>
          </a:p>
          <a:p>
            <a:pPr eaLnBrk="1" hangingPunct="1"/>
            <a:r>
              <a:rPr lang="it-IT" altLang="it-IT" sz="1400" b="0">
                <a:solidFill>
                  <a:srgbClr val="99CC00"/>
                </a:solidFill>
                <a:latin typeface="Trebuchet MS" panose="020B0603020202020204" pitchFamily="34" charset="0"/>
              </a:rPr>
              <a:t>b) I contenitori trasportanti colli contenenti merci pericolose in quantità limitate, su mezzi di trasporto di massa massima superiore a 12 t, devono recare una marcatura conforme al 3.4.12 sui quattro lati, salvo se portano già etichette conformi al 5.3.</a:t>
            </a:r>
          </a:p>
          <a:p>
            <a:pPr eaLnBrk="1" hangingPunct="1">
              <a:lnSpc>
                <a:spcPct val="90000"/>
              </a:lnSpc>
              <a:spcBef>
                <a:spcPct val="30000"/>
              </a:spcBef>
            </a:pPr>
            <a:r>
              <a:rPr lang="it-IT" altLang="it-IT" sz="1400" b="0">
                <a:solidFill>
                  <a:srgbClr val="99CC00"/>
                </a:solidFill>
                <a:latin typeface="Trebuchet MS" panose="020B0603020202020204" pitchFamily="34" charset="0"/>
              </a:rPr>
              <a:t>	Non è necessario apporre la marcatura sull’unità di trasporto, salvo quando la marcatura apposta sui contenitori non è visibile all’esterno di essi. In quest’ultimo caso, la stessa marcatura deve ugualmente figurare avanti e dietro l’unità di trasporto.</a:t>
            </a:r>
          </a:p>
        </p:txBody>
      </p:sp>
    </p:spTree>
    <p:extLst>
      <p:ext uri="{BB962C8B-B14F-4D97-AF65-F5344CB8AC3E}">
        <p14:creationId xmlns:p14="http://schemas.microsoft.com/office/powerpoint/2010/main" val="38620028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b="1">
                <a:solidFill>
                  <a:srgbClr val="5F5F5F"/>
                </a:solidFill>
                <a:latin typeface="Verdana" panose="020B0604030504040204" pitchFamily="34" charset="0"/>
                <a:cs typeface="Times New Roman" panose="02020603050405020304" pitchFamily="18" charset="0"/>
              </a:defRPr>
            </a:lvl1pPr>
            <a:lvl2pPr marL="840495" indent="-323267" eaLnBrk="0" hangingPunct="0">
              <a:defRPr sz="2700" b="1">
                <a:solidFill>
                  <a:srgbClr val="5F5F5F"/>
                </a:solidFill>
                <a:latin typeface="Verdana" panose="020B0604030504040204" pitchFamily="34" charset="0"/>
                <a:cs typeface="Times New Roman" panose="02020603050405020304" pitchFamily="18" charset="0"/>
              </a:defRPr>
            </a:lvl2pPr>
            <a:lvl3pPr marL="1293069" indent="-258614" eaLnBrk="0" hangingPunct="0">
              <a:defRPr sz="2700" b="1">
                <a:solidFill>
                  <a:srgbClr val="5F5F5F"/>
                </a:solidFill>
                <a:latin typeface="Verdana" panose="020B0604030504040204" pitchFamily="34" charset="0"/>
                <a:cs typeface="Times New Roman" panose="02020603050405020304" pitchFamily="18" charset="0"/>
              </a:defRPr>
            </a:lvl3pPr>
            <a:lvl4pPr marL="1810297" indent="-258614" eaLnBrk="0" hangingPunct="0">
              <a:defRPr sz="2700" b="1">
                <a:solidFill>
                  <a:srgbClr val="5F5F5F"/>
                </a:solidFill>
                <a:latin typeface="Verdana" panose="020B0604030504040204" pitchFamily="34" charset="0"/>
                <a:cs typeface="Times New Roman" panose="02020603050405020304" pitchFamily="18" charset="0"/>
              </a:defRPr>
            </a:lvl4pPr>
            <a:lvl5pPr marL="2327525" indent="-258614" eaLnBrk="0" hangingPunct="0">
              <a:defRPr sz="2700" b="1">
                <a:solidFill>
                  <a:srgbClr val="5F5F5F"/>
                </a:solidFill>
                <a:latin typeface="Verdana" panose="020B0604030504040204" pitchFamily="34" charset="0"/>
                <a:cs typeface="Times New Roman" panose="02020603050405020304" pitchFamily="18" charset="0"/>
              </a:defRPr>
            </a:lvl5pPr>
            <a:lvl6pPr marL="2844752"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6pPr>
            <a:lvl7pPr marL="3361980"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7pPr>
            <a:lvl8pPr marL="3879208"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8pPr>
            <a:lvl9pPr marL="4396435"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9pPr>
          </a:lstStyle>
          <a:p>
            <a:pPr eaLnBrk="1" hangingPunct="1"/>
            <a:fld id="{73E9BDF6-F0F2-4969-9768-D603CFB30F4E}" type="slidenum">
              <a:rPr lang="it-IT" altLang="it-IT" sz="1400"/>
              <a:pPr eaLnBrk="1" hangingPunct="1"/>
              <a:t>214</a:t>
            </a:fld>
            <a:endParaRPr lang="it-IT" altLang="it-IT" sz="1400"/>
          </a:p>
        </p:txBody>
      </p:sp>
      <p:sp>
        <p:nvSpPr>
          <p:cNvPr id="125955" name="Rectangle 7"/>
          <p:cNvSpPr txBox="1">
            <a:spLocks noGrp="1" noChangeArrowheads="1"/>
          </p:cNvSpPr>
          <p:nvPr/>
        </p:nvSpPr>
        <p:spPr bwMode="auto">
          <a:xfrm>
            <a:off x="4164486" y="11548779"/>
            <a:ext cx="3184605" cy="57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nchor="b"/>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r" eaLnBrk="1" hangingPunct="1"/>
            <a:fld id="{BEFEFB73-51C2-4AF3-9359-7654BEBEB354}" type="slidenum">
              <a:rPr lang="it-IT" altLang="it-IT" sz="1500" i="1"/>
              <a:pPr algn="r" eaLnBrk="1" hangingPunct="1"/>
              <a:t>214</a:t>
            </a:fld>
            <a:endParaRPr lang="it-IT" altLang="it-IT" sz="1500" i="1"/>
          </a:p>
        </p:txBody>
      </p:sp>
      <p:sp>
        <p:nvSpPr>
          <p:cNvPr id="125956" name="Rectangle 2"/>
          <p:cNvSpPr>
            <a:spLocks noGrp="1" noRot="1" noChangeAspect="1" noChangeArrowheads="1" noTextEdit="1"/>
          </p:cNvSpPr>
          <p:nvPr>
            <p:ph type="sldImg"/>
          </p:nvPr>
        </p:nvSpPr>
        <p:spPr>
          <a:xfrm>
            <a:off x="628650" y="912813"/>
            <a:ext cx="6091238" cy="4567237"/>
          </a:xfrm>
          <a:ln/>
        </p:spPr>
      </p:sp>
      <p:sp>
        <p:nvSpPr>
          <p:cNvPr id="125957" name="Rectangle 3"/>
          <p:cNvSpPr>
            <a:spLocks noGrp="1" noChangeArrowheads="1"/>
          </p:cNvSpPr>
          <p:nvPr>
            <p:ph type="body" idx="1"/>
          </p:nvPr>
        </p:nvSpPr>
        <p:spPr>
          <a:xfrm>
            <a:off x="734909" y="5783338"/>
            <a:ext cx="5879272" cy="6149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lstStyle/>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 </a:t>
            </a: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3.4.11 La marcatura prescritta al 3.4.10 non è obbligatoria se la massa lorda totale dei colli contenenti merci pericolose imballate in quantità limitate non supera 8 t per unità di trasporto.</a:t>
            </a:r>
          </a:p>
          <a:p>
            <a:pPr eaLnBrk="1" hangingPunct="1">
              <a:lnSpc>
                <a:spcPct val="90000"/>
              </a:lnSpc>
            </a:pPr>
            <a:r>
              <a:rPr lang="it-IT" altLang="it-IT" sz="1100" dirty="0">
                <a:solidFill>
                  <a:schemeClr val="folHlink"/>
                </a:solidFill>
              </a:rPr>
              <a:t>3.4.12 La marcatura si compone delle lettere “LDT QTY”</a:t>
            </a:r>
            <a:r>
              <a:rPr lang="it-IT" altLang="it-IT" sz="1100" b="1" dirty="0">
                <a:solidFill>
                  <a:schemeClr val="folHlink"/>
                </a:solidFill>
              </a:rPr>
              <a:t> </a:t>
            </a:r>
            <a:r>
              <a:rPr lang="it-IT" altLang="it-IT" sz="1100" dirty="0">
                <a:solidFill>
                  <a:schemeClr val="folHlink"/>
                </a:solidFill>
              </a:rPr>
              <a:t>in lettere nere di almeno 65 mm di altezza su fondo bianco.</a:t>
            </a:r>
          </a:p>
          <a:p>
            <a:pPr eaLnBrk="1" hangingPunct="1">
              <a:lnSpc>
                <a:spcPct val="90000"/>
              </a:lnSpc>
            </a:pPr>
            <a:r>
              <a:rPr lang="it-IT" altLang="it-IT" sz="1100" dirty="0">
                <a:solidFill>
                  <a:schemeClr val="folHlink"/>
                </a:solidFill>
              </a:rPr>
              <a:t>3.4.13 Una marcatura conforme al capitolo 3.4 del Codice IMDG è accettabile anche per i trasporti in una catena di trasporto comportante un percorso marittimo.</a:t>
            </a:r>
          </a:p>
        </p:txBody>
      </p:sp>
      <p:sp>
        <p:nvSpPr>
          <p:cNvPr id="125958" name="Text Box 4"/>
          <p:cNvSpPr txBox="1">
            <a:spLocks noChangeArrowheads="1"/>
          </p:cNvSpPr>
          <p:nvPr/>
        </p:nvSpPr>
        <p:spPr bwMode="auto">
          <a:xfrm>
            <a:off x="748520" y="6873183"/>
            <a:ext cx="5634302" cy="309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607" tIns="51805" rIns="103607" bIns="51805">
            <a:spAutoFit/>
          </a:bodyPr>
          <a:lstStyle>
            <a:lvl1pPr marL="176213" indent="-176213" defTabSz="912813"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defTabSz="912813"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defTabSz="912813"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defTabSz="912813"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defTabSz="912813"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r>
              <a:rPr lang="it-IT" altLang="it-IT" sz="1400" b="0">
                <a:solidFill>
                  <a:srgbClr val="99CC00"/>
                </a:solidFill>
                <a:latin typeface="Trebuchet MS" panose="020B0603020202020204" pitchFamily="34" charset="0"/>
              </a:rPr>
              <a:t>a) Le unità di trasporto di massa massima superiore a 12 t, che trasportano colli contenenti merci pericolose in quantità limitate devono recare una marcatura conforme al 3.4.12 sul fronte e sul retro, ad eccezione di quando rechino già una segnalazione arancio conformemente al 5.3.2.</a:t>
            </a:r>
          </a:p>
          <a:p>
            <a:pPr eaLnBrk="1" hangingPunct="1"/>
            <a:r>
              <a:rPr lang="it-IT" altLang="it-IT" sz="1400" b="0">
                <a:solidFill>
                  <a:srgbClr val="99CC00"/>
                </a:solidFill>
                <a:latin typeface="Trebuchet MS" panose="020B0603020202020204" pitchFamily="34" charset="0"/>
              </a:rPr>
              <a:t>b) I contenitori trasportanti colli contenenti merci pericolose in quantità limitate, su mezzi di trasporto di massa massima superiore a 12 t, devono recare una marcatura conforme al 3.4.12 sui quattro lati, salvo se portano già etichette conformi al 5.3.</a:t>
            </a:r>
          </a:p>
          <a:p>
            <a:pPr eaLnBrk="1" hangingPunct="1">
              <a:lnSpc>
                <a:spcPct val="90000"/>
              </a:lnSpc>
              <a:spcBef>
                <a:spcPct val="30000"/>
              </a:spcBef>
            </a:pPr>
            <a:r>
              <a:rPr lang="it-IT" altLang="it-IT" sz="1400" b="0">
                <a:solidFill>
                  <a:srgbClr val="99CC00"/>
                </a:solidFill>
                <a:latin typeface="Trebuchet MS" panose="020B0603020202020204" pitchFamily="34" charset="0"/>
              </a:rPr>
              <a:t>	Non è necessario apporre la marcatura sull’unità di trasporto, salvo quando la marcatura apposta sui contenitori non è visibile all’esterno di essi. In quest’ultimo caso, la stessa marcatura deve ugualmente figurare avanti e dietro l’unità di trasporto.</a:t>
            </a:r>
          </a:p>
        </p:txBody>
      </p:sp>
    </p:spTree>
    <p:extLst>
      <p:ext uri="{BB962C8B-B14F-4D97-AF65-F5344CB8AC3E}">
        <p14:creationId xmlns:p14="http://schemas.microsoft.com/office/powerpoint/2010/main" val="29787011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b="1">
                <a:solidFill>
                  <a:srgbClr val="5F5F5F"/>
                </a:solidFill>
                <a:latin typeface="Verdana" panose="020B0604030504040204" pitchFamily="34" charset="0"/>
                <a:cs typeface="Times New Roman" panose="02020603050405020304" pitchFamily="18" charset="0"/>
              </a:defRPr>
            </a:lvl1pPr>
            <a:lvl2pPr marL="840495" indent="-323267" eaLnBrk="0" hangingPunct="0">
              <a:defRPr sz="2700" b="1">
                <a:solidFill>
                  <a:srgbClr val="5F5F5F"/>
                </a:solidFill>
                <a:latin typeface="Verdana" panose="020B0604030504040204" pitchFamily="34" charset="0"/>
                <a:cs typeface="Times New Roman" panose="02020603050405020304" pitchFamily="18" charset="0"/>
              </a:defRPr>
            </a:lvl2pPr>
            <a:lvl3pPr marL="1293069" indent="-258614" eaLnBrk="0" hangingPunct="0">
              <a:defRPr sz="2700" b="1">
                <a:solidFill>
                  <a:srgbClr val="5F5F5F"/>
                </a:solidFill>
                <a:latin typeface="Verdana" panose="020B0604030504040204" pitchFamily="34" charset="0"/>
                <a:cs typeface="Times New Roman" panose="02020603050405020304" pitchFamily="18" charset="0"/>
              </a:defRPr>
            </a:lvl3pPr>
            <a:lvl4pPr marL="1810297" indent="-258614" eaLnBrk="0" hangingPunct="0">
              <a:defRPr sz="2700" b="1">
                <a:solidFill>
                  <a:srgbClr val="5F5F5F"/>
                </a:solidFill>
                <a:latin typeface="Verdana" panose="020B0604030504040204" pitchFamily="34" charset="0"/>
                <a:cs typeface="Times New Roman" panose="02020603050405020304" pitchFamily="18" charset="0"/>
              </a:defRPr>
            </a:lvl4pPr>
            <a:lvl5pPr marL="2327525" indent="-258614" eaLnBrk="0" hangingPunct="0">
              <a:defRPr sz="2700" b="1">
                <a:solidFill>
                  <a:srgbClr val="5F5F5F"/>
                </a:solidFill>
                <a:latin typeface="Verdana" panose="020B0604030504040204" pitchFamily="34" charset="0"/>
                <a:cs typeface="Times New Roman" panose="02020603050405020304" pitchFamily="18" charset="0"/>
              </a:defRPr>
            </a:lvl5pPr>
            <a:lvl6pPr marL="2844752"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6pPr>
            <a:lvl7pPr marL="3361980"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7pPr>
            <a:lvl8pPr marL="3879208"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8pPr>
            <a:lvl9pPr marL="4396435" indent="-258614" algn="ctr" eaLnBrk="0" fontAlgn="base" hangingPunct="0">
              <a:spcBef>
                <a:spcPct val="0"/>
              </a:spcBef>
              <a:spcAft>
                <a:spcPct val="0"/>
              </a:spcAft>
              <a:defRPr sz="2700" b="1">
                <a:solidFill>
                  <a:srgbClr val="5F5F5F"/>
                </a:solidFill>
                <a:latin typeface="Verdana" panose="020B0604030504040204" pitchFamily="34" charset="0"/>
                <a:cs typeface="Times New Roman" panose="02020603050405020304" pitchFamily="18" charset="0"/>
              </a:defRPr>
            </a:lvl9pPr>
          </a:lstStyle>
          <a:p>
            <a:pPr eaLnBrk="1" hangingPunct="1"/>
            <a:fld id="{73E9BDF6-F0F2-4969-9768-D603CFB30F4E}" type="slidenum">
              <a:rPr lang="it-IT" altLang="it-IT" sz="1400"/>
              <a:pPr eaLnBrk="1" hangingPunct="1"/>
              <a:t>215</a:t>
            </a:fld>
            <a:endParaRPr lang="it-IT" altLang="it-IT" sz="1400"/>
          </a:p>
        </p:txBody>
      </p:sp>
      <p:sp>
        <p:nvSpPr>
          <p:cNvPr id="125955" name="Rectangle 7"/>
          <p:cNvSpPr txBox="1">
            <a:spLocks noGrp="1" noChangeArrowheads="1"/>
          </p:cNvSpPr>
          <p:nvPr/>
        </p:nvSpPr>
        <p:spPr bwMode="auto">
          <a:xfrm>
            <a:off x="4164486" y="11548779"/>
            <a:ext cx="3184605" cy="57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nchor="b"/>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r" eaLnBrk="1" hangingPunct="1"/>
            <a:fld id="{BEFEFB73-51C2-4AF3-9359-7654BEBEB354}" type="slidenum">
              <a:rPr lang="it-IT" altLang="it-IT" sz="1500" i="1"/>
              <a:pPr algn="r" eaLnBrk="1" hangingPunct="1"/>
              <a:t>215</a:t>
            </a:fld>
            <a:endParaRPr lang="it-IT" altLang="it-IT" sz="1500" i="1"/>
          </a:p>
        </p:txBody>
      </p:sp>
      <p:sp>
        <p:nvSpPr>
          <p:cNvPr id="125956" name="Rectangle 2"/>
          <p:cNvSpPr>
            <a:spLocks noGrp="1" noRot="1" noChangeAspect="1" noChangeArrowheads="1" noTextEdit="1"/>
          </p:cNvSpPr>
          <p:nvPr>
            <p:ph type="sldImg"/>
          </p:nvPr>
        </p:nvSpPr>
        <p:spPr>
          <a:xfrm>
            <a:off x="628650" y="912813"/>
            <a:ext cx="6091238" cy="4567237"/>
          </a:xfrm>
          <a:ln/>
        </p:spPr>
      </p:sp>
      <p:sp>
        <p:nvSpPr>
          <p:cNvPr id="125957" name="Rectangle 3"/>
          <p:cNvSpPr>
            <a:spLocks noGrp="1" noChangeArrowheads="1"/>
          </p:cNvSpPr>
          <p:nvPr>
            <p:ph type="body" idx="1"/>
          </p:nvPr>
        </p:nvSpPr>
        <p:spPr>
          <a:xfrm>
            <a:off x="734909" y="5783338"/>
            <a:ext cx="5879272" cy="6149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557" tIns="52278" rIns="104557" bIns="52278"/>
          <a:lstStyle/>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 </a:t>
            </a:r>
          </a:p>
          <a:p>
            <a:pPr eaLnBrk="1" hangingPunct="1">
              <a:lnSpc>
                <a:spcPct val="90000"/>
              </a:lnSpc>
            </a:pPr>
            <a:endParaRPr lang="it-IT" altLang="it-IT" sz="1100" dirty="0">
              <a:solidFill>
                <a:schemeClr val="folHlink"/>
              </a:solidFill>
            </a:endParaRPr>
          </a:p>
          <a:p>
            <a:pPr eaLnBrk="1" hangingPunct="1">
              <a:lnSpc>
                <a:spcPct val="90000"/>
              </a:lnSpc>
            </a:pPr>
            <a:r>
              <a:rPr lang="it-IT" altLang="it-IT" sz="1100" dirty="0">
                <a:solidFill>
                  <a:schemeClr val="folHlink"/>
                </a:solidFill>
              </a:rPr>
              <a:t>3.4.11 La marcatura prescritta al 3.4.10 non è obbligatoria se la massa lorda totale dei colli contenenti merci pericolose imballate in quantità limitate non supera 8 t per unità di trasporto.</a:t>
            </a:r>
          </a:p>
          <a:p>
            <a:pPr eaLnBrk="1" hangingPunct="1">
              <a:lnSpc>
                <a:spcPct val="90000"/>
              </a:lnSpc>
            </a:pPr>
            <a:r>
              <a:rPr lang="it-IT" altLang="it-IT" sz="1100" dirty="0">
                <a:solidFill>
                  <a:schemeClr val="folHlink"/>
                </a:solidFill>
              </a:rPr>
              <a:t>3.4.12 La marcatura si compone delle lettere “LDT QTY”</a:t>
            </a:r>
            <a:r>
              <a:rPr lang="it-IT" altLang="it-IT" sz="1100" b="1" dirty="0">
                <a:solidFill>
                  <a:schemeClr val="folHlink"/>
                </a:solidFill>
              </a:rPr>
              <a:t> </a:t>
            </a:r>
            <a:r>
              <a:rPr lang="it-IT" altLang="it-IT" sz="1100" dirty="0">
                <a:solidFill>
                  <a:schemeClr val="folHlink"/>
                </a:solidFill>
              </a:rPr>
              <a:t>in lettere nere di almeno 65 mm di altezza su fondo bianco.</a:t>
            </a:r>
          </a:p>
          <a:p>
            <a:pPr eaLnBrk="1" hangingPunct="1">
              <a:lnSpc>
                <a:spcPct val="90000"/>
              </a:lnSpc>
            </a:pPr>
            <a:r>
              <a:rPr lang="it-IT" altLang="it-IT" sz="1100" dirty="0">
                <a:solidFill>
                  <a:schemeClr val="folHlink"/>
                </a:solidFill>
              </a:rPr>
              <a:t>3.4.13 Una marcatura conforme al capitolo 3.4 del Codice IMDG è accettabile anche per i trasporti in una catena di trasporto comportante un percorso marittimo.</a:t>
            </a:r>
          </a:p>
        </p:txBody>
      </p:sp>
      <p:sp>
        <p:nvSpPr>
          <p:cNvPr id="125958" name="Text Box 4"/>
          <p:cNvSpPr txBox="1">
            <a:spLocks noChangeArrowheads="1"/>
          </p:cNvSpPr>
          <p:nvPr/>
        </p:nvSpPr>
        <p:spPr bwMode="auto">
          <a:xfrm>
            <a:off x="748520" y="6873183"/>
            <a:ext cx="5634302" cy="309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607" tIns="51805" rIns="103607" bIns="51805">
            <a:spAutoFit/>
          </a:bodyPr>
          <a:lstStyle>
            <a:lvl1pPr marL="176213" indent="-176213" defTabSz="912813"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defTabSz="912813"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defTabSz="912813"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defTabSz="912813"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defTabSz="912813"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defTabSz="912813"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r>
              <a:rPr lang="it-IT" altLang="it-IT" sz="1400" b="0">
                <a:solidFill>
                  <a:srgbClr val="99CC00"/>
                </a:solidFill>
                <a:latin typeface="Trebuchet MS" panose="020B0603020202020204" pitchFamily="34" charset="0"/>
              </a:rPr>
              <a:t>a) Le unità di trasporto di massa massima superiore a 12 t, che trasportano colli contenenti merci pericolose in quantità limitate devono recare una marcatura conforme al 3.4.12 sul fronte e sul retro, ad eccezione di quando rechino già una segnalazione arancio conformemente al 5.3.2.</a:t>
            </a:r>
          </a:p>
          <a:p>
            <a:pPr eaLnBrk="1" hangingPunct="1"/>
            <a:r>
              <a:rPr lang="it-IT" altLang="it-IT" sz="1400" b="0">
                <a:solidFill>
                  <a:srgbClr val="99CC00"/>
                </a:solidFill>
                <a:latin typeface="Trebuchet MS" panose="020B0603020202020204" pitchFamily="34" charset="0"/>
              </a:rPr>
              <a:t>b) I contenitori trasportanti colli contenenti merci pericolose in quantità limitate, su mezzi di trasporto di massa massima superiore a 12 t, devono recare una marcatura conforme al 3.4.12 sui quattro lati, salvo se portano già etichette conformi al 5.3.</a:t>
            </a:r>
          </a:p>
          <a:p>
            <a:pPr eaLnBrk="1" hangingPunct="1">
              <a:lnSpc>
                <a:spcPct val="90000"/>
              </a:lnSpc>
              <a:spcBef>
                <a:spcPct val="30000"/>
              </a:spcBef>
            </a:pPr>
            <a:r>
              <a:rPr lang="it-IT" altLang="it-IT" sz="1400" b="0">
                <a:solidFill>
                  <a:srgbClr val="99CC00"/>
                </a:solidFill>
                <a:latin typeface="Trebuchet MS" panose="020B0603020202020204" pitchFamily="34" charset="0"/>
              </a:rPr>
              <a:t>	Non è necessario apporre la marcatura sull’unità di trasporto, salvo quando la marcatura apposta sui contenitori non è visibile all’esterno di essi. In quest’ultimo caso, la stessa marcatura deve ugualmente figurare avanti e dietro l’unità di trasporto.</a:t>
            </a:r>
          </a:p>
        </p:txBody>
      </p:sp>
    </p:spTree>
    <p:extLst>
      <p:ext uri="{BB962C8B-B14F-4D97-AF65-F5344CB8AC3E}">
        <p14:creationId xmlns:p14="http://schemas.microsoft.com/office/powerpoint/2010/main" val="6177406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pPr defTabSz="954999">
              <a:defRPr/>
            </a:pPr>
            <a:r>
              <a:rPr lang="it-IT" dirty="0"/>
              <a:t>Quello delle restrizioni al trasporto di merci pericolose</a:t>
            </a:r>
            <a:r>
              <a:rPr lang="it-IT" baseline="0" dirty="0"/>
              <a:t> in galleria è un argomento introdotto con ADR 2009 (capitoli 1,9 e 8.6)  per migliorare la sicurezza nelle gallerie (memori di incidenti del passato) e per regolamentare  il flusso di merci pericolose che attraversano le gallerie</a:t>
            </a:r>
          </a:p>
          <a:p>
            <a:r>
              <a:rPr lang="it-IT" baseline="0" dirty="0"/>
              <a:t>L’ADR ha pensato di classificare le gallerie e le merci per unità di trasporto, dalla combinazione di queste due informazioni sarà possibile sapere se una determinata galleria può essere attraversata con una definita merce pericolosa.</a:t>
            </a:r>
          </a:p>
          <a:p>
            <a:pPr defTabSz="954999">
              <a:defRPr/>
            </a:pPr>
            <a:r>
              <a:rPr lang="it-IT" baseline="0" dirty="0"/>
              <a:t>L’ADR lascia all’autorità competente per ogni nazione (</a:t>
            </a:r>
            <a:r>
              <a:rPr lang="it-IT" sz="1300" b="1" dirty="0"/>
              <a:t>Dipartimento Trasporti -Direzione Generale per la Motorizzazione) </a:t>
            </a:r>
            <a:r>
              <a:rPr lang="it-IT" baseline="0" dirty="0"/>
              <a:t>l’onore di classificare le gallerie tenuto conto dei pericoli e dei percorsi alternativi</a:t>
            </a:r>
          </a:p>
          <a:p>
            <a:r>
              <a:rPr lang="it-IT" baseline="0" dirty="0"/>
              <a:t>Va segnalato che una stessa galleria può essere assegnata a più di una categoria, categoria B per le ore del giorno e A per le ore della notte o per alcuni giorni della settimana.</a:t>
            </a:r>
          </a:p>
          <a:p>
            <a:r>
              <a:rPr lang="it-IT" baseline="0" dirty="0"/>
              <a:t>Le interdizioni al transito in galleria e le strade alternativa devono essere indicate.</a:t>
            </a:r>
          </a:p>
          <a:p>
            <a:r>
              <a:rPr lang="it-IT" baseline="0" dirty="0"/>
              <a:t>La segnalazione stradale destinata a interdire l’accesso alle gallerie stradali ai veicoli trasportanti merci pericolose deve essere apposta in un luogo ove la scelta di un itinerario alternativo resta possibile</a:t>
            </a:r>
          </a:p>
          <a:p>
            <a:r>
              <a:rPr lang="it-IT" baseline="0" dirty="0"/>
              <a:t>La determinazione delle categorie delle gallerie è basata sull’ipotesi che esistono nelle gallerie tre tipi di pericoli suscettibili di fare un gran numero di vittime o danneggiare gravemente la loro struttura:….</a:t>
            </a:r>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220</a:t>
            </a:fld>
            <a:endParaRPr lang="en-US" altLang="it-IT"/>
          </a:p>
        </p:txBody>
      </p:sp>
    </p:spTree>
    <p:extLst>
      <p:ext uri="{BB962C8B-B14F-4D97-AF65-F5344CB8AC3E}">
        <p14:creationId xmlns:p14="http://schemas.microsoft.com/office/powerpoint/2010/main" val="42254649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Classe B:</a:t>
            </a:r>
            <a:r>
              <a:rPr lang="it-IT" baseline="0" dirty="0"/>
              <a:t> </a:t>
            </a:r>
            <a:r>
              <a:rPr lang="it-IT" dirty="0"/>
              <a:t>F infiammabili come H2, metano, butano, etano hanno tutti codice classificazione B se </a:t>
            </a:r>
            <a:r>
              <a:rPr lang="it-IT" dirty="0" err="1"/>
              <a:t>trasporati</a:t>
            </a:r>
            <a:r>
              <a:rPr lang="it-IT" dirty="0"/>
              <a:t> in cisterna</a:t>
            </a:r>
          </a:p>
          <a:p>
            <a:r>
              <a:rPr lang="it-IT" dirty="0"/>
              <a:t>Classe C: Ossigeno</a:t>
            </a:r>
            <a:r>
              <a:rPr lang="it-IT" baseline="0" dirty="0"/>
              <a:t> liquido, Protossido di azoto (C/E)</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221</a:t>
            </a:fld>
            <a:endParaRPr lang="en-US" altLang="it-IT"/>
          </a:p>
        </p:txBody>
      </p:sp>
    </p:spTree>
    <p:extLst>
      <p:ext uri="{BB962C8B-B14F-4D97-AF65-F5344CB8AC3E}">
        <p14:creationId xmlns:p14="http://schemas.microsoft.com/office/powerpoint/2010/main" val="32491197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222</a:t>
            </a:fld>
            <a:endParaRPr lang="en-US" altLang="it-IT"/>
          </a:p>
        </p:txBody>
      </p:sp>
    </p:spTree>
    <p:extLst>
      <p:ext uri="{BB962C8B-B14F-4D97-AF65-F5344CB8AC3E}">
        <p14:creationId xmlns:p14="http://schemas.microsoft.com/office/powerpoint/2010/main" val="36796095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pPr rtl="0"/>
            <a:r>
              <a:rPr lang="it-IT" sz="1300" dirty="0"/>
              <a:t>Quando una unità di trasporto contiene merci pericolose alle quali sono state assegnati differenti codici</a:t>
            </a:r>
          </a:p>
          <a:p>
            <a:pPr rtl="0"/>
            <a:r>
              <a:rPr lang="it-IT" sz="1300" dirty="0"/>
              <a:t>di restrizione in galleria, deve essere assegnato il più restrittivo di questi codici all’insieme del carico</a:t>
            </a:r>
          </a:p>
          <a:p>
            <a:pPr rtl="0"/>
            <a:r>
              <a:rPr lang="it-IT" sz="1300" dirty="0"/>
              <a:t> </a:t>
            </a:r>
          </a:p>
          <a:p>
            <a:pPr rtl="0"/>
            <a:r>
              <a:rPr lang="it-IT" sz="1300" dirty="0"/>
              <a:t>Pertanto supponiamo un trasporto misto di bombole di :</a:t>
            </a:r>
          </a:p>
          <a:p>
            <a:pPr rtl="0"/>
            <a:r>
              <a:rPr lang="it-IT" sz="1300" dirty="0"/>
              <a:t>-          ossigeno compresso UN 1072 (E)</a:t>
            </a:r>
          </a:p>
          <a:p>
            <a:pPr rtl="0"/>
            <a:r>
              <a:rPr lang="it-IT" sz="1300" dirty="0"/>
              <a:t>-          idrogeno compresso UN 1049 (B/D)</a:t>
            </a:r>
          </a:p>
          <a:p>
            <a:pPr rtl="0"/>
            <a:r>
              <a:rPr lang="it-IT" sz="1300" dirty="0"/>
              <a:t>-          argon compresso UN 1006 (E)</a:t>
            </a:r>
          </a:p>
          <a:p>
            <a:pPr rtl="0"/>
            <a:r>
              <a:rPr lang="it-IT" sz="1300" dirty="0"/>
              <a:t>indipendentemente da quantitativo di ciascun collo si applica il codice di restrizione più stringente per l’intero carico (B/D) con divieto di passaggio nelle gallerie D ed E</a:t>
            </a:r>
            <a:endParaRPr lang="it-IT" i="0" u="none"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223</a:t>
            </a:fld>
            <a:endParaRPr lang="en-US" altLang="it-IT"/>
          </a:p>
        </p:txBody>
      </p:sp>
    </p:spTree>
    <p:extLst>
      <p:ext uri="{BB962C8B-B14F-4D97-AF65-F5344CB8AC3E}">
        <p14:creationId xmlns:p14="http://schemas.microsoft.com/office/powerpoint/2010/main" val="41290112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224</a:t>
            </a:fld>
            <a:endParaRPr lang="en-US" altLang="it-IT"/>
          </a:p>
        </p:txBody>
      </p:sp>
    </p:spTree>
    <p:extLst>
      <p:ext uri="{BB962C8B-B14F-4D97-AF65-F5344CB8AC3E}">
        <p14:creationId xmlns:p14="http://schemas.microsoft.com/office/powerpoint/2010/main" val="379801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225</a:t>
            </a:fld>
            <a:endParaRPr lang="en-US" altLang="it-IT"/>
          </a:p>
        </p:txBody>
      </p:sp>
    </p:spTree>
    <p:extLst>
      <p:ext uri="{BB962C8B-B14F-4D97-AF65-F5344CB8AC3E}">
        <p14:creationId xmlns:p14="http://schemas.microsoft.com/office/powerpoint/2010/main" val="29303623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baseline="0" dirty="0"/>
              <a:t>I conducenti dei veicoli adibiti al trasporto di cose di massa superiore a 3,5 tonnellate o di persone con numero di posti superiori a 9, mezzi immatricolati in UE e che effettuano viaggi esclusivamente all’interno del territorio UE </a:t>
            </a:r>
          </a:p>
          <a:p>
            <a:r>
              <a:rPr lang="it-IT" baseline="0" dirty="0"/>
              <a:t>devono limitare la propria guida giornaliera, effettuare delle interruzioni nella guida e dei riposi</a:t>
            </a:r>
          </a:p>
          <a:p>
            <a:r>
              <a:rPr lang="it-IT" baseline="0" dirty="0"/>
              <a:t>In definitiva devono  rispettare il regolamento CE 561/06 e la legge 29/07/2010 </a:t>
            </a:r>
          </a:p>
          <a:p>
            <a:r>
              <a:rPr lang="it-IT" baseline="0" dirty="0"/>
              <a:t>Io personalmente il regolamento lo vedo distinto in due sezioni : quello dei Periodi di guida e quello dei Periodo di riposo giornaliero e settimanale</a:t>
            </a:r>
          </a:p>
          <a:p>
            <a:r>
              <a:rPr lang="it-IT" baseline="0"/>
              <a:t>Di </a:t>
            </a:r>
            <a:r>
              <a:rPr lang="it-IT" baseline="0" dirty="0"/>
              <a:t>seguito ho provato a sintetizzare in un’unica tabella il regolamento relativamente ai periodi di guida che vi illustro nelle pagine successive</a:t>
            </a:r>
          </a:p>
          <a:p>
            <a:r>
              <a:rPr lang="it-IT" baseline="0" dirty="0"/>
              <a:t>Questa disciplina non si sovrappone alla direttiva comunitaria 2012/15/CE recepita in Italia con DLG 19,11,2007 n. 234 sull’orario di lavoro 2012/15/CE </a:t>
            </a:r>
          </a:p>
          <a:p>
            <a:r>
              <a:rPr lang="it-IT" b="1" baseline="0" dirty="0"/>
              <a:t>I conducenti di veicoli comunitari </a:t>
            </a:r>
            <a:r>
              <a:rPr lang="it-IT" baseline="0" dirty="0"/>
              <a:t>che effettuano trasporti anche solo in parte, interessati il </a:t>
            </a:r>
            <a:r>
              <a:rPr lang="it-IT" b="1" baseline="0" dirty="0"/>
              <a:t>territorio di stati </a:t>
            </a:r>
            <a:r>
              <a:rPr lang="it-IT" baseline="0" dirty="0"/>
              <a:t>diversi da quelli membri della UE o I </a:t>
            </a:r>
            <a:r>
              <a:rPr lang="it-IT" b="1" baseline="0" dirty="0"/>
              <a:t>conducenti di veicoli extracomunitari </a:t>
            </a:r>
            <a:r>
              <a:rPr lang="it-IT" b="0" baseline="0" dirty="0"/>
              <a:t>si applicano le limitazioni imposte dall’</a:t>
            </a:r>
            <a:r>
              <a:rPr lang="it-IT" b="1" baseline="0" dirty="0"/>
              <a:t>accordo AETR</a:t>
            </a:r>
          </a:p>
          <a:p>
            <a:r>
              <a:rPr lang="it-IT" b="1" baseline="0" dirty="0"/>
              <a:t>Eccezioni al regolamento CE 561/06 sono :</a:t>
            </a:r>
          </a:p>
          <a:p>
            <a:pPr marL="179062" indent="-179062">
              <a:buFont typeface="Wingdings" panose="05000000000000000000" pitchFamily="2" charset="2"/>
              <a:buChar char="§"/>
            </a:pPr>
            <a:r>
              <a:rPr lang="it-IT" b="0" baseline="0" dirty="0"/>
              <a:t>Carri attrezzi - Veicoli adibiti a servizio antincendio -Veicoli militari-Veicoli speciali per usi medici</a:t>
            </a:r>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227</a:t>
            </a:fld>
            <a:endParaRPr lang="en-US" altLang="it-IT"/>
          </a:p>
        </p:txBody>
      </p:sp>
    </p:spTree>
    <p:extLst>
      <p:ext uri="{BB962C8B-B14F-4D97-AF65-F5344CB8AC3E}">
        <p14:creationId xmlns:p14="http://schemas.microsoft.com/office/powerpoint/2010/main" val="42254877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Periodi</a:t>
            </a:r>
            <a:r>
              <a:rPr lang="it-IT" baseline="0" dirty="0"/>
              <a:t> di Guida</a:t>
            </a:r>
          </a:p>
          <a:p>
            <a:r>
              <a:rPr lang="it-IT" baseline="0" dirty="0"/>
              <a:t>Un trasportatore può restare alla guida di un veicolo al più per 4,5 ore al termine di questo periodo è obbligato ad effettuare una pausa di riposo</a:t>
            </a:r>
          </a:p>
          <a:p>
            <a:r>
              <a:rPr lang="it-IT" baseline="0" dirty="0"/>
              <a:t>La pausa può essere articolata alternativamente in :</a:t>
            </a:r>
          </a:p>
          <a:p>
            <a:r>
              <a:rPr lang="it-IT" baseline="0" dirty="0"/>
              <a:t>45 </a:t>
            </a:r>
            <a:r>
              <a:rPr lang="it-IT" baseline="0" dirty="0" err="1"/>
              <a:t>min</a:t>
            </a:r>
            <a:r>
              <a:rPr lang="it-IT" baseline="0" dirty="0"/>
              <a:t> consecutivi</a:t>
            </a:r>
          </a:p>
          <a:p>
            <a:r>
              <a:rPr lang="it-IT" baseline="0" dirty="0"/>
              <a:t>Due pause rispettivamente di 15 e 30 </a:t>
            </a:r>
            <a:r>
              <a:rPr lang="it-IT" baseline="0" dirty="0" err="1"/>
              <a:t>min</a:t>
            </a:r>
            <a:r>
              <a:rPr lang="it-IT" baseline="0" dirty="0"/>
              <a:t> senza possibilità di inversione o modifica</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228</a:t>
            </a:fld>
            <a:endParaRPr lang="en-US" altLang="it-IT"/>
          </a:p>
        </p:txBody>
      </p:sp>
    </p:spTree>
    <p:extLst>
      <p:ext uri="{BB962C8B-B14F-4D97-AF65-F5344CB8AC3E}">
        <p14:creationId xmlns:p14="http://schemas.microsoft.com/office/powerpoint/2010/main" val="14686443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Periodi</a:t>
            </a:r>
            <a:r>
              <a:rPr lang="it-IT" baseline="0" dirty="0"/>
              <a:t> di guida</a:t>
            </a:r>
          </a:p>
          <a:p>
            <a:endParaRPr lang="it-IT" baseline="0" dirty="0"/>
          </a:p>
          <a:p>
            <a:r>
              <a:rPr lang="it-IT" baseline="0" dirty="0"/>
              <a:t>Il periodo di guida giornaliero, che è costituito dalla somma dei tempi che un conducente trascorre effettivamente alla guida del veicolo (continuativamente o in modo frammentato), non deve superare le 9 ore</a:t>
            </a:r>
          </a:p>
          <a:p>
            <a:r>
              <a:rPr lang="it-IT" baseline="0" dirty="0"/>
              <a:t>Tuttavia a titolo eccezionale per due volte a settimana  il periodo di guida giornaliero può essere prolungato  a 10 ore</a:t>
            </a:r>
          </a:p>
          <a:p>
            <a:r>
              <a:rPr lang="it-IT" baseline="0" dirty="0"/>
              <a:t>La durata del periodo di guida giornaliero deve essere calcolata con riferimento alla giornata lavorativa , cioè al periodo compreso tra un riposo giornaliero ed il successivo </a:t>
            </a:r>
          </a:p>
          <a:p>
            <a:endParaRPr lang="it-IT" baseline="0" dirty="0"/>
          </a:p>
          <a:p>
            <a:r>
              <a:rPr lang="it-IT" baseline="0" dirty="0"/>
              <a:t>Il periodo di guida settimanale non può superare le 56 ore ed inoltre in due settimane consecutive non si può guidare per oltre 90 ore.</a:t>
            </a:r>
          </a:p>
          <a:p>
            <a:r>
              <a:rPr lang="it-IT" baseline="0" dirty="0"/>
              <a:t>Pertanto se una settimana si guida per 56 ore la settimana successiva non si può guidare oltre le 34 ore</a:t>
            </a:r>
          </a:p>
          <a:p>
            <a:r>
              <a:rPr lang="it-IT" baseline="0" dirty="0"/>
              <a:t>Eccovi un esempio di distribuzione giornaliera di tempi di guida per una settimana con 56 ore di guida</a:t>
            </a:r>
          </a:p>
          <a:p>
            <a:endParaRPr lang="it-IT" sz="1000" dirty="0">
              <a:solidFill>
                <a:srgbClr val="FF0000"/>
              </a:solidFill>
            </a:endParaRPr>
          </a:p>
          <a:p>
            <a:r>
              <a:rPr lang="it-IT" sz="1000" b="1" u="sng" dirty="0">
                <a:solidFill>
                  <a:srgbClr val="FF0000"/>
                </a:solidFill>
              </a:rPr>
              <a:t>Ma posso guidare 9,3 ore + 9,3 ore ??</a:t>
            </a:r>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229</a:t>
            </a:fld>
            <a:endParaRPr lang="en-US" altLang="it-IT"/>
          </a:p>
        </p:txBody>
      </p:sp>
    </p:spTree>
    <p:extLst>
      <p:ext uri="{BB962C8B-B14F-4D97-AF65-F5344CB8AC3E}">
        <p14:creationId xmlns:p14="http://schemas.microsoft.com/office/powerpoint/2010/main" val="3147087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Periodi</a:t>
            </a:r>
            <a:r>
              <a:rPr lang="it-IT" baseline="0" dirty="0"/>
              <a:t> di Riposo</a:t>
            </a:r>
          </a:p>
          <a:p>
            <a:r>
              <a:rPr lang="it-IT" baseline="0" dirty="0"/>
              <a:t>Come fatto per i periodi di guida ho provato a sintetizzare in una tabella le regole per i periodi di riposo.</a:t>
            </a:r>
          </a:p>
          <a:p>
            <a:r>
              <a:rPr lang="it-IT" baseline="0" dirty="0"/>
              <a:t>Che andrò ad illustrare nelle slide successive</a:t>
            </a:r>
          </a:p>
          <a:p>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230</a:t>
            </a:fld>
            <a:endParaRPr lang="en-US" altLang="it-IT"/>
          </a:p>
        </p:txBody>
      </p:sp>
    </p:spTree>
    <p:extLst>
      <p:ext uri="{BB962C8B-B14F-4D97-AF65-F5344CB8AC3E}">
        <p14:creationId xmlns:p14="http://schemas.microsoft.com/office/powerpoint/2010/main" val="3559493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Riposo giornaliero</a:t>
            </a:r>
          </a:p>
          <a:p>
            <a:r>
              <a:rPr lang="it-IT" dirty="0"/>
              <a:t>Il periodo</a:t>
            </a:r>
            <a:r>
              <a:rPr lang="it-IT" baseline="0" dirty="0"/>
              <a:t> di riposo giornaliero, che può essere effettuato anche  a bordo del veicolo, se munito di cuccette,  può essere intero o frazionato secondo quanto  segue:</a:t>
            </a:r>
          </a:p>
          <a:p>
            <a:pPr defTabSz="954999">
              <a:defRPr/>
            </a:pPr>
            <a:r>
              <a:rPr lang="it-IT" sz="1000" b="1" dirty="0">
                <a:solidFill>
                  <a:srgbClr val="002060"/>
                </a:solidFill>
                <a:ea typeface="Times New Roman" pitchFamily="18" charset="0"/>
              </a:rPr>
              <a:t>Periodo di riposo unico </a:t>
            </a:r>
            <a:r>
              <a:rPr lang="it-IT" sz="1000" dirty="0">
                <a:solidFill>
                  <a:srgbClr val="002060"/>
                </a:solidFill>
                <a:ea typeface="Times New Roman" pitchFamily="18" charset="0"/>
              </a:rPr>
              <a:t>di almeno </a:t>
            </a:r>
            <a:r>
              <a:rPr lang="it-IT" sz="1000" b="1" dirty="0">
                <a:solidFill>
                  <a:srgbClr val="002060"/>
                </a:solidFill>
                <a:ea typeface="Times New Roman" pitchFamily="18" charset="0"/>
              </a:rPr>
              <a:t>11 ore consecutive </a:t>
            </a:r>
            <a:r>
              <a:rPr lang="it-IT" sz="1000" dirty="0">
                <a:solidFill>
                  <a:srgbClr val="002060"/>
                </a:solidFill>
                <a:ea typeface="Times New Roman" pitchFamily="18" charset="0"/>
              </a:rPr>
              <a:t>(eccezioni: 3 volte alla settimana può essere ridotto a 9 ore, senza alcuna compensazione) come rappresentato nell’esempio seguente</a:t>
            </a:r>
          </a:p>
          <a:p>
            <a:pPr algn="just">
              <a:defRPr/>
            </a:pPr>
            <a:r>
              <a:rPr lang="it-IT" sz="1000" b="1" dirty="0">
                <a:solidFill>
                  <a:srgbClr val="002060"/>
                </a:solidFill>
                <a:ea typeface="Times New Roman" pitchFamily="18" charset="0"/>
              </a:rPr>
              <a:t>Periodo di riposo frazionato </a:t>
            </a:r>
            <a:r>
              <a:rPr lang="it-IT" sz="1000" dirty="0">
                <a:solidFill>
                  <a:srgbClr val="002060"/>
                </a:solidFill>
                <a:ea typeface="Times New Roman" pitchFamily="18" charset="0"/>
              </a:rPr>
              <a:t>che può essere goduto in due periodo, di cui il primo deve essere di almeno 3 ore, il secondo di almeno 9 ore consecutive.</a:t>
            </a:r>
          </a:p>
          <a:p>
            <a:pPr algn="just">
              <a:defRPr/>
            </a:pPr>
            <a:r>
              <a:rPr lang="it-IT" sz="1000" dirty="0">
                <a:solidFill>
                  <a:srgbClr val="002060"/>
                </a:solidFill>
                <a:ea typeface="Times New Roman" pitchFamily="18" charset="0"/>
              </a:rPr>
              <a:t>La somma dei due periodi frazionati deve essere almeno di 12 ore.</a:t>
            </a:r>
            <a:endParaRPr lang="it-IT" baseline="0" dirty="0"/>
          </a:p>
          <a:p>
            <a:pPr defTabSz="954999">
              <a:defRPr/>
            </a:pPr>
            <a:r>
              <a:rPr lang="it-IT" u="none" dirty="0">
                <a:solidFill>
                  <a:srgbClr val="002060"/>
                </a:solidFill>
                <a:ea typeface="Times New Roman" pitchFamily="18" charset="0"/>
              </a:rPr>
              <a:t>Il numero di ore nell’arco del quale deve essere effettuato il riposo giornaliero deve essere: entro 24 ore dal termine del precedente periodo di riposo giornaliero o settimanale se alla guida vi è un solo conducente.</a:t>
            </a:r>
            <a:endParaRPr lang="it-IT" u="none" dirty="0">
              <a:solidFill>
                <a:srgbClr val="002060"/>
              </a:solidFill>
            </a:endParaRPr>
          </a:p>
          <a:p>
            <a:r>
              <a:rPr lang="it-IT" dirty="0"/>
              <a:t>Se</a:t>
            </a:r>
            <a:r>
              <a:rPr lang="it-IT" baseline="0" dirty="0"/>
              <a:t> sono presenti due autisti contemporaneamente il riposo giornaliero deve essere 30 ore dal termine del precedente periodo di riposo</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231</a:t>
            </a:fld>
            <a:endParaRPr lang="en-US" altLang="it-IT"/>
          </a:p>
        </p:txBody>
      </p:sp>
    </p:spTree>
    <p:extLst>
      <p:ext uri="{BB962C8B-B14F-4D97-AF65-F5344CB8AC3E}">
        <p14:creationId xmlns:p14="http://schemas.microsoft.com/office/powerpoint/2010/main" val="42143330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Riposo settimanale</a:t>
            </a:r>
          </a:p>
          <a:p>
            <a:r>
              <a:rPr lang="it-IT" sz="1300" dirty="0">
                <a:solidFill>
                  <a:srgbClr val="002060"/>
                </a:solidFill>
                <a:ea typeface="Times New Roman" pitchFamily="18" charset="0"/>
              </a:rPr>
              <a:t>Ogni settimana, o comunque dopo un massimo di 6 giorni di guida, deve essere previsto un periodo di 45 ore consecutive di riposo</a:t>
            </a:r>
            <a:endParaRPr lang="it-IT" dirty="0"/>
          </a:p>
          <a:p>
            <a:pPr defTabSz="954999">
              <a:defRPr/>
            </a:pPr>
            <a:r>
              <a:rPr lang="it-IT" sz="1300" dirty="0">
                <a:solidFill>
                  <a:srgbClr val="002060"/>
                </a:solidFill>
                <a:ea typeface="Times New Roman" pitchFamily="18" charset="0"/>
              </a:rPr>
              <a:t>E’ consentita la riduzione del riposo settimanale ad almeno 24 ore consecutive, in qualunque luogo. </a:t>
            </a:r>
            <a:endParaRPr lang="it-IT" sz="1300" dirty="0">
              <a:solidFill>
                <a:srgbClr val="002060"/>
              </a:solidFill>
            </a:endParaRPr>
          </a:p>
          <a:p>
            <a:r>
              <a:rPr lang="it-IT" sz="1300" dirty="0">
                <a:solidFill>
                  <a:srgbClr val="002060"/>
                </a:solidFill>
                <a:ea typeface="Times New Roman" pitchFamily="18" charset="0"/>
              </a:rPr>
              <a:t>La riduzione così realizzata deve essere compensata da un periodo di riposo continuo prima della fine della terza settimana seguente a quella in cui è avvenuta la riduzione</a:t>
            </a:r>
          </a:p>
          <a:p>
            <a:pPr defTabSz="954999">
              <a:defRPr/>
            </a:pPr>
            <a:r>
              <a:rPr lang="it-IT" sz="1300" dirty="0">
                <a:solidFill>
                  <a:srgbClr val="002060"/>
                </a:solidFill>
              </a:rPr>
              <a:t>Va ricordato che </a:t>
            </a:r>
            <a:r>
              <a:rPr lang="it-IT" sz="1300" dirty="0" err="1">
                <a:solidFill>
                  <a:srgbClr val="002060"/>
                </a:solidFill>
              </a:rPr>
              <a:t>cmq</a:t>
            </a:r>
            <a:r>
              <a:rPr lang="it-IT" sz="1300" dirty="0">
                <a:solidFill>
                  <a:srgbClr val="002060"/>
                </a:solidFill>
              </a:rPr>
              <a:t> va rispettata anche normativa del lavoro che prevede un </a:t>
            </a:r>
            <a:r>
              <a:rPr lang="it-IT" sz="1300" dirty="0" err="1">
                <a:solidFill>
                  <a:srgbClr val="002060"/>
                </a:solidFill>
              </a:rPr>
              <a:t>max</a:t>
            </a:r>
            <a:r>
              <a:rPr lang="it-IT" sz="1300" dirty="0">
                <a:solidFill>
                  <a:srgbClr val="002060"/>
                </a:solidFill>
              </a:rPr>
              <a:t> </a:t>
            </a:r>
            <a:r>
              <a:rPr lang="it-IT" sz="1300" b="1" dirty="0">
                <a:solidFill>
                  <a:srgbClr val="002060"/>
                </a:solidFill>
              </a:rPr>
              <a:t>di 60 ore </a:t>
            </a:r>
            <a:r>
              <a:rPr lang="it-IT" sz="1300" dirty="0">
                <a:solidFill>
                  <a:srgbClr val="002060"/>
                </a:solidFill>
              </a:rPr>
              <a:t>lavorative e </a:t>
            </a:r>
            <a:r>
              <a:rPr lang="it-IT" sz="1300" dirty="0" err="1">
                <a:solidFill>
                  <a:srgbClr val="002060"/>
                </a:solidFill>
              </a:rPr>
              <a:t>max</a:t>
            </a:r>
            <a:r>
              <a:rPr lang="it-IT" sz="1300" dirty="0">
                <a:solidFill>
                  <a:srgbClr val="002060"/>
                </a:solidFill>
              </a:rPr>
              <a:t> </a:t>
            </a:r>
            <a:r>
              <a:rPr lang="it-IT" sz="1300" b="1" dirty="0">
                <a:solidFill>
                  <a:srgbClr val="002060"/>
                </a:solidFill>
              </a:rPr>
              <a:t>48 ore settimanali per 17 settiman</a:t>
            </a:r>
            <a:r>
              <a:rPr lang="it-IT" sz="1300" dirty="0">
                <a:solidFill>
                  <a:srgbClr val="002060"/>
                </a:solidFill>
              </a:rPr>
              <a:t>e</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232</a:t>
            </a:fld>
            <a:endParaRPr lang="en-US" altLang="it-IT"/>
          </a:p>
        </p:txBody>
      </p:sp>
    </p:spTree>
    <p:extLst>
      <p:ext uri="{BB962C8B-B14F-4D97-AF65-F5344CB8AC3E}">
        <p14:creationId xmlns:p14="http://schemas.microsoft.com/office/powerpoint/2010/main" val="11300241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Per finire un breve riassunto delle sanzioni che</a:t>
            </a:r>
            <a:r>
              <a:rPr lang="it-IT" baseline="0" dirty="0"/>
              <a:t> possono interessare il trasporto delle merci pericolose</a:t>
            </a:r>
          </a:p>
          <a:p>
            <a:r>
              <a:rPr lang="it-IT" baseline="0" dirty="0"/>
              <a:t>Chiunque con veicolo supera la massa complessiva a pieno carico indicata sulla carta di circolazione è punibile con contravvenzione</a:t>
            </a:r>
          </a:p>
          <a:p>
            <a:r>
              <a:rPr lang="it-IT" baseline="0" dirty="0"/>
              <a:t>…………………</a:t>
            </a:r>
          </a:p>
          <a:p>
            <a:r>
              <a:rPr lang="it-IT" baseline="0" dirty="0"/>
              <a:t>In caso di Assenza autorizzazioni al trasporto, per esempio di merci pericolose o di rifiuti ….</a:t>
            </a:r>
          </a:p>
          <a:p>
            <a:r>
              <a:rPr lang="it-IT" baseline="0" dirty="0"/>
              <a:t>Nel caso in cui i veicoli e/o le cisterne che trasportano merci pericolose non hanno:</a:t>
            </a:r>
          </a:p>
          <a:p>
            <a:r>
              <a:rPr lang="it-IT" baseline="0" dirty="0"/>
              <a:t>Idonei dispositivi di equipaggiamento e protezione </a:t>
            </a:r>
          </a:p>
          <a:p>
            <a:r>
              <a:rPr lang="it-IT" baseline="0" dirty="0"/>
              <a:t>Corretta marcatura ed etichettatura e quindi corretta sistemazione dei pannelli arancio e delle etichette di pericolo su cisterne e su colli che contengono merci pericolose</a:t>
            </a:r>
          </a:p>
          <a:p>
            <a:endParaRPr lang="it-IT" baseline="0" dirty="0"/>
          </a:p>
          <a:p>
            <a:endParaRPr lang="it-IT" baseline="0" dirty="0"/>
          </a:p>
          <a:p>
            <a:endParaRPr lang="it-IT" baseline="0" dirty="0"/>
          </a:p>
          <a:p>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234</a:t>
            </a:fld>
            <a:endParaRPr lang="en-US" altLang="it-IT"/>
          </a:p>
        </p:txBody>
      </p:sp>
    </p:spTree>
    <p:extLst>
      <p:ext uri="{BB962C8B-B14F-4D97-AF65-F5344CB8AC3E}">
        <p14:creationId xmlns:p14="http://schemas.microsoft.com/office/powerpoint/2010/main" val="17037332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r>
              <a:rPr lang="it-IT" dirty="0"/>
              <a:t>Inosservanze relative alle condizioni</a:t>
            </a:r>
            <a:r>
              <a:rPr lang="it-IT" baseline="0" dirty="0"/>
              <a:t> di trasporto</a:t>
            </a:r>
          </a:p>
          <a:p>
            <a:endParaRPr lang="it-IT" baseline="0" dirty="0"/>
          </a:p>
          <a:p>
            <a:r>
              <a:rPr lang="it-IT" dirty="0"/>
              <a:t>Inosservanze relative alla circolazione dei veicoli che trasportano merci pericolose</a:t>
            </a:r>
            <a:r>
              <a:rPr lang="it-IT" baseline="0" dirty="0"/>
              <a:t>, relative all’etichettatura, imballaggio, al carico, scarico ed </a:t>
            </a:r>
            <a:r>
              <a:rPr lang="it-IT" baseline="0" dirty="0" err="1"/>
              <a:t>all</a:t>
            </a:r>
            <a:r>
              <a:rPr lang="it-IT" baseline="0"/>
              <a:t> stivaggio</a:t>
            </a:r>
            <a:endParaRPr lang="it-IT" dirty="0"/>
          </a:p>
        </p:txBody>
      </p:sp>
      <p:sp>
        <p:nvSpPr>
          <p:cNvPr id="4" name="Segnaposto numero diapositiva 3"/>
          <p:cNvSpPr>
            <a:spLocks noGrp="1"/>
          </p:cNvSpPr>
          <p:nvPr>
            <p:ph type="sldNum" sz="quarter" idx="10"/>
          </p:nvPr>
        </p:nvSpPr>
        <p:spPr/>
        <p:txBody>
          <a:bodyPr/>
          <a:lstStyle/>
          <a:p>
            <a:pPr>
              <a:defRPr/>
            </a:pPr>
            <a:fld id="{3DD0B9BF-870F-4D94-90E4-1FE459CC8FED}" type="slidenum">
              <a:rPr lang="en-US" altLang="it-IT" smtClean="0"/>
              <a:pPr>
                <a:defRPr/>
              </a:pPr>
              <a:t>235</a:t>
            </a:fld>
            <a:endParaRPr lang="en-US" altLang="it-IT"/>
          </a:p>
        </p:txBody>
      </p:sp>
    </p:spTree>
    <p:extLst>
      <p:ext uri="{BB962C8B-B14F-4D97-AF65-F5344CB8AC3E}">
        <p14:creationId xmlns:p14="http://schemas.microsoft.com/office/powerpoint/2010/main" val="2233095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9" name="Rectangle 5"/>
          <p:cNvSpPr>
            <a:spLocks noGrp="1" noChangeArrowheads="1"/>
          </p:cNvSpPr>
          <p:nvPr>
            <p:ph type="ctrTitle"/>
          </p:nvPr>
        </p:nvSpPr>
        <p:spPr>
          <a:xfrm>
            <a:off x="1547821" y="2852738"/>
            <a:ext cx="7272337" cy="1439862"/>
          </a:xfrm>
        </p:spPr>
        <p:txBody>
          <a:bodyPr anchor="b"/>
          <a:lstStyle>
            <a:lvl1pPr>
              <a:defRPr sz="2400" b="1">
                <a:solidFill>
                  <a:schemeClr val="bg1"/>
                </a:solidFill>
              </a:defRPr>
            </a:lvl1pPr>
          </a:lstStyle>
          <a:p>
            <a:pPr lvl="0"/>
            <a:r>
              <a:rPr lang="en-US" noProof="0"/>
              <a:t>Fare clic per modificare lo stile del titolo</a:t>
            </a:r>
          </a:p>
        </p:txBody>
      </p:sp>
      <p:sp>
        <p:nvSpPr>
          <p:cNvPr id="6151" name="Rectangle 7"/>
          <p:cNvSpPr>
            <a:spLocks noGrp="1" noChangeArrowheads="1"/>
          </p:cNvSpPr>
          <p:nvPr>
            <p:ph type="subTitle" sz="quarter" idx="1"/>
          </p:nvPr>
        </p:nvSpPr>
        <p:spPr>
          <a:xfrm>
            <a:off x="1547821" y="4508516"/>
            <a:ext cx="7272337" cy="1152525"/>
          </a:xfrm>
        </p:spPr>
        <p:txBody>
          <a:bodyPr/>
          <a:lstStyle>
            <a:lvl1pPr marL="0" indent="0" algn="ctr">
              <a:buFontTx/>
              <a:buNone/>
              <a:defRPr sz="1800">
                <a:solidFill>
                  <a:schemeClr val="bg1"/>
                </a:solidFill>
                <a:latin typeface="+mj-lt"/>
              </a:defRPr>
            </a:lvl1pPr>
          </a:lstStyle>
          <a:p>
            <a:pPr lvl="0"/>
            <a:r>
              <a:rPr lang="en-US" noProof="0" dirty="0"/>
              <a:t>Fare </a:t>
            </a:r>
            <a:r>
              <a:rPr lang="en-US" noProof="0" dirty="0" err="1"/>
              <a:t>clic</a:t>
            </a:r>
            <a:r>
              <a:rPr lang="en-US" noProof="0" dirty="0"/>
              <a:t> per </a:t>
            </a:r>
            <a:r>
              <a:rPr lang="en-US" noProof="0" dirty="0" err="1"/>
              <a:t>modificare</a:t>
            </a:r>
            <a:r>
              <a:rPr lang="en-US" noProof="0" dirty="0"/>
              <a:t> lo stile del </a:t>
            </a:r>
            <a:r>
              <a:rPr lang="en-US" noProof="0" dirty="0" err="1"/>
              <a:t>sottotitolo</a:t>
            </a:r>
            <a:r>
              <a:rPr lang="en-US" noProof="0" dirty="0"/>
              <a:t> </a:t>
            </a:r>
            <a:r>
              <a:rPr lang="en-US" noProof="0" dirty="0" err="1"/>
              <a:t>dello</a:t>
            </a:r>
            <a:r>
              <a:rPr lang="en-US" noProof="0" dirty="0"/>
              <a:t> schema</a:t>
            </a:r>
          </a:p>
        </p:txBody>
      </p:sp>
      <p:pic>
        <p:nvPicPr>
          <p:cNvPr id="5" name="Picture 2" descr="S:\CORPORATE IMAGE NEW\ASSOGASTECNICI\LOGHI\Logo ASSOGASTECNICI_W.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2875" y="425195"/>
            <a:ext cx="4290172" cy="1287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2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667201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16"/>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299215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4215" y="1855795"/>
            <a:ext cx="3990975" cy="4237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827588" y="1855795"/>
            <a:ext cx="3992562" cy="4237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680813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21206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416253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030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2"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380721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166889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23420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6571" y="530225"/>
            <a:ext cx="2033587" cy="55626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4214" y="530225"/>
            <a:ext cx="5949950" cy="55626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67054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lo stile del titolo</a:t>
            </a:r>
          </a:p>
        </p:txBody>
      </p:sp>
      <p:sp>
        <p:nvSpPr>
          <p:cNvPr id="3" name="Segnaposto tabella 2"/>
          <p:cNvSpPr>
            <a:spLocks noGrp="1"/>
          </p:cNvSpPr>
          <p:nvPr>
            <p:ph type="tbl" idx="1"/>
          </p:nvPr>
        </p:nvSpPr>
        <p:spPr>
          <a:xfrm>
            <a:off x="457200" y="1600206"/>
            <a:ext cx="8229600" cy="4525963"/>
          </a:xfrm>
        </p:spPr>
        <p:txBody>
          <a:bodyPr/>
          <a:lstStyle/>
          <a:p>
            <a:pPr lvl="0"/>
            <a:endParaRPr lang="it-IT" noProof="0"/>
          </a:p>
        </p:txBody>
      </p:sp>
    </p:spTree>
    <p:extLst>
      <p:ext uri="{BB962C8B-B14F-4D97-AF65-F5344CB8AC3E}">
        <p14:creationId xmlns:p14="http://schemas.microsoft.com/office/powerpoint/2010/main" val="208195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a:t>Fare clic per modificare lo stile del titolo</a:t>
            </a:r>
          </a:p>
        </p:txBody>
      </p:sp>
      <p:sp>
        <p:nvSpPr>
          <p:cNvPr id="3" name="Segnaposto testo 2"/>
          <p:cNvSpPr>
            <a:spLocks noGrp="1"/>
          </p:cNvSpPr>
          <p:nvPr>
            <p:ph type="body" sz="half" idx="1"/>
          </p:nvPr>
        </p:nvSpPr>
        <p:spPr>
          <a:xfrm>
            <a:off x="457200" y="1600206"/>
            <a:ext cx="4038600" cy="4525963"/>
          </a:xfrm>
          <a:prstGeom prst="rect">
            <a:avLst/>
          </a:prstGeo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6"/>
            <a:ext cx="4038600" cy="4525963"/>
          </a:xfrm>
          <a:prstGeom prst="rect">
            <a:avLst/>
          </a:prstGeo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81023906"/>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5" y="530225"/>
            <a:ext cx="81359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a:t>Fare clic per modificare lo stile del titolo</a:t>
            </a:r>
          </a:p>
        </p:txBody>
      </p:sp>
      <p:sp>
        <p:nvSpPr>
          <p:cNvPr id="1027" name="Rectangle 3"/>
          <p:cNvSpPr>
            <a:spLocks noGrp="1" noChangeArrowheads="1"/>
          </p:cNvSpPr>
          <p:nvPr>
            <p:ph type="body" idx="1"/>
          </p:nvPr>
        </p:nvSpPr>
        <p:spPr bwMode="auto">
          <a:xfrm>
            <a:off x="684215" y="1855795"/>
            <a:ext cx="8135937" cy="423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a:t>Fare clic per modificare gli stili del testo dello schema</a:t>
            </a:r>
          </a:p>
          <a:p>
            <a:pPr lvl="1"/>
            <a:r>
              <a:rPr lang="en-US" altLang="it-IT"/>
              <a:t>Secondo livello</a:t>
            </a:r>
          </a:p>
          <a:p>
            <a:pPr lvl="2"/>
            <a:r>
              <a:rPr lang="en-US" altLang="it-IT"/>
              <a:t>Terzo livello</a:t>
            </a:r>
          </a:p>
          <a:p>
            <a:pPr lvl="3"/>
            <a:r>
              <a:rPr lang="en-US" altLang="it-IT"/>
              <a:t>Quarto livello</a:t>
            </a:r>
          </a:p>
          <a:p>
            <a:pPr lvl="4"/>
            <a:r>
              <a:rPr lang="en-US" altLang="it-IT"/>
              <a:t>Quinto livello</a:t>
            </a:r>
          </a:p>
        </p:txBody>
      </p:sp>
      <p:pic>
        <p:nvPicPr>
          <p:cNvPr id="1028" name="Picture 12" descr="ASSOGASTECNICI-11111"/>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586665" y="6361113"/>
            <a:ext cx="13779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3"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5" r:id="rId12"/>
    <p:sldLayoutId id="2147483825" r:id="rId13"/>
  </p:sldLayoutIdLst>
  <p:txStyles>
    <p:title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p:titleStyle>
    <p:body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sz="2000">
          <a:solidFill>
            <a:srgbClr val="145092"/>
          </a:solidFill>
          <a:latin typeface="+mj-lt"/>
        </a:defRPr>
      </a:lvl4pPr>
      <a:lvl5pPr marL="2057400" indent="-228600" algn="l" rtl="0" eaLnBrk="0" fontAlgn="base" hangingPunct="0">
        <a:spcBef>
          <a:spcPct val="20000"/>
        </a:spcBef>
        <a:spcAft>
          <a:spcPct val="0"/>
        </a:spcAft>
        <a:buChar char="»"/>
        <a:defRPr sz="2000">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9.png"/><Relationship Id="rId5" Type="http://schemas.openxmlformats.org/officeDocument/2006/relationships/image" Target="../media/image5.wmf"/><Relationship Id="rId10" Type="http://schemas.openxmlformats.org/officeDocument/2006/relationships/image" Target="../media/image8.png"/><Relationship Id="rId4" Type="http://schemas.openxmlformats.org/officeDocument/2006/relationships/oleObject" Target="../embeddings/oleObject1.bin"/><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0.png"/><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tm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hyperlink" Target="http://www.unece.org/trans/danger/danger.html"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1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8" Type="http://schemas.openxmlformats.org/officeDocument/2006/relationships/image" Target="../media/image73.wmf"/><Relationship Id="rId13" Type="http://schemas.openxmlformats.org/officeDocument/2006/relationships/oleObject" Target="../embeddings/oleObject11.bin"/><Relationship Id="rId18" Type="http://schemas.openxmlformats.org/officeDocument/2006/relationships/image" Target="../media/image72.wmf"/><Relationship Id="rId3" Type="http://schemas.openxmlformats.org/officeDocument/2006/relationships/notesSlide" Target="../notesSlides/notesSlide30.xml"/><Relationship Id="rId21" Type="http://schemas.openxmlformats.org/officeDocument/2006/relationships/oleObject" Target="../embeddings/oleObject16.bin"/><Relationship Id="rId7" Type="http://schemas.openxmlformats.org/officeDocument/2006/relationships/image" Target="../media/image69.wmf"/><Relationship Id="rId12" Type="http://schemas.openxmlformats.org/officeDocument/2006/relationships/oleObject" Target="../embeddings/oleObject10.bin"/><Relationship Id="rId17" Type="http://schemas.openxmlformats.org/officeDocument/2006/relationships/oleObject" Target="../embeddings/oleObject13.bin"/><Relationship Id="rId2" Type="http://schemas.openxmlformats.org/officeDocument/2006/relationships/slideLayout" Target="../slideLayouts/slideLayout6.xml"/><Relationship Id="rId16" Type="http://schemas.openxmlformats.org/officeDocument/2006/relationships/image" Target="../media/image71.wmf"/><Relationship Id="rId20" Type="http://schemas.openxmlformats.org/officeDocument/2006/relationships/oleObject" Target="../embeddings/oleObject15.bin"/><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oleObject" Target="../embeddings/oleObject9.bin"/><Relationship Id="rId5" Type="http://schemas.openxmlformats.org/officeDocument/2006/relationships/image" Target="../media/image68.wmf"/><Relationship Id="rId15" Type="http://schemas.openxmlformats.org/officeDocument/2006/relationships/oleObject" Target="../embeddings/oleObject12.bin"/><Relationship Id="rId10" Type="http://schemas.openxmlformats.org/officeDocument/2006/relationships/image" Target="../media/image70.wmf"/><Relationship Id="rId19" Type="http://schemas.openxmlformats.org/officeDocument/2006/relationships/oleObject" Target="../embeddings/oleObject14.bin"/><Relationship Id="rId4" Type="http://schemas.openxmlformats.org/officeDocument/2006/relationships/oleObject" Target="../embeddings/oleObject6.bin"/><Relationship Id="rId9" Type="http://schemas.openxmlformats.org/officeDocument/2006/relationships/oleObject" Target="../embeddings/oleObject8.bin"/><Relationship Id="rId14" Type="http://schemas.openxmlformats.org/officeDocument/2006/relationships/image" Target="../media/image74.png"/><Relationship Id="rId22" Type="http://schemas.openxmlformats.org/officeDocument/2006/relationships/oleObject" Target="../embeddings/oleObject17.bin"/></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7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9.bin"/><Relationship Id="rId5" Type="http://schemas.openxmlformats.org/officeDocument/2006/relationships/image" Target="../media/image75.wmf"/><Relationship Id="rId4" Type="http://schemas.openxmlformats.org/officeDocument/2006/relationships/oleObject" Target="../embeddings/oleObject18.bin"/></Relationships>
</file>

<file path=ppt/slides/_rels/slide1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146.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image" Target="../media/image79.wmf"/><Relationship Id="rId7" Type="http://schemas.openxmlformats.org/officeDocument/2006/relationships/image" Target="../media/image83.wm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82.wmf"/><Relationship Id="rId5" Type="http://schemas.openxmlformats.org/officeDocument/2006/relationships/image" Target="../media/image81.wmf"/><Relationship Id="rId10" Type="http://schemas.openxmlformats.org/officeDocument/2006/relationships/image" Target="../media/image86.jpeg"/><Relationship Id="rId4" Type="http://schemas.openxmlformats.org/officeDocument/2006/relationships/image" Target="../media/image80.wmf"/><Relationship Id="rId9" Type="http://schemas.openxmlformats.org/officeDocument/2006/relationships/image" Target="../media/image85.jpe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1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5.xml"/><Relationship Id="rId4" Type="http://schemas.openxmlformats.org/officeDocument/2006/relationships/image" Target="../media/image92.png"/></Relationships>
</file>

<file path=ppt/slides/_rels/slide15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6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16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image" Target="../media/image108.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212.x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png"/></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224.x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30.wmf"/></Relationships>
</file>

<file path=ppt/slides/_rels/slide225.x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30.wmf"/></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2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134.png"/></Relationships>
</file>

<file path=ppt/slides/_rels/slide2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136.png"/></Relationships>
</file>

<file path=ppt/slides/_rels/slide23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23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23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140.jpe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a:xfrm>
            <a:off x="1187624" y="2564904"/>
            <a:ext cx="7848871" cy="1439862"/>
          </a:xfrm>
        </p:spPr>
        <p:txBody>
          <a:bodyPr/>
          <a:lstStyle/>
          <a:p>
            <a:pPr eaLnBrk="1" hangingPunct="1"/>
            <a:r>
              <a:rPr lang="it-IT" altLang="it-IT" sz="4400" dirty="0">
                <a:solidFill>
                  <a:srgbClr val="92D050"/>
                </a:solidFill>
              </a:rPr>
              <a:t>Linea Guida </a:t>
            </a:r>
            <a:r>
              <a:rPr lang="it-IT" b="0" dirty="0" err="1">
                <a:solidFill>
                  <a:srgbClr val="92D050"/>
                </a:solidFill>
                <a:latin typeface="Futura Lt BT"/>
                <a:ea typeface="Times New Roman"/>
                <a:cs typeface="Arial"/>
                <a:sym typeface="Arial"/>
              </a:rPr>
              <a:t>Assogastecnici</a:t>
            </a:r>
            <a:r>
              <a:rPr lang="it-IT" altLang="it-IT" sz="4400" dirty="0">
                <a:solidFill>
                  <a:srgbClr val="92D050"/>
                </a:solidFill>
              </a:rPr>
              <a:t> </a:t>
            </a:r>
            <a:br>
              <a:rPr lang="it-IT" altLang="it-IT" sz="4400" dirty="0">
                <a:solidFill>
                  <a:srgbClr val="92D050"/>
                </a:solidFill>
              </a:rPr>
            </a:br>
            <a:r>
              <a:rPr lang="it-IT" altLang="it-IT" sz="4400" dirty="0">
                <a:solidFill>
                  <a:srgbClr val="92D050"/>
                </a:solidFill>
              </a:rPr>
              <a:t>ADR 2019</a:t>
            </a:r>
          </a:p>
        </p:txBody>
      </p:sp>
      <p:sp>
        <p:nvSpPr>
          <p:cNvPr id="4099" name="Rectangle 5"/>
          <p:cNvSpPr>
            <a:spLocks noGrp="1" noChangeArrowheads="1"/>
          </p:cNvSpPr>
          <p:nvPr>
            <p:ph type="subTitle" idx="1"/>
          </p:nvPr>
        </p:nvSpPr>
        <p:spPr/>
        <p:txBody>
          <a:bodyPr/>
          <a:lstStyle/>
          <a:p>
            <a:pPr eaLnBrk="1" hangingPunct="1"/>
            <a:r>
              <a:rPr lang="it-IT" altLang="it-IT" sz="2000" b="1" dirty="0"/>
              <a:t>A cura del Comitato Trasporti di </a:t>
            </a:r>
            <a:r>
              <a:rPr lang="it-IT" altLang="it-IT" sz="2000" b="1" dirty="0" err="1"/>
              <a:t>Assogastecnici</a:t>
            </a:r>
            <a:endParaRPr lang="it-IT" altLang="it-IT" sz="2000" b="1" dirty="0"/>
          </a:p>
          <a:p>
            <a:pPr eaLnBrk="1" hangingPunct="1"/>
            <a:endParaRPr lang="it-IT" altLang="it-IT" dirty="0"/>
          </a:p>
          <a:p>
            <a:pPr eaLnBrk="1" hangingPunct="1"/>
            <a:r>
              <a:rPr lang="it-IT" altLang="it-IT" b="1" i="1" dirty="0"/>
              <a:t>Maggio 2019</a:t>
            </a:r>
          </a:p>
          <a:p>
            <a:pPr eaLnBrk="1" hangingPunct="1"/>
            <a:endParaRPr lang="it-IT" alt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2610778"/>
            <a:ext cx="7272337" cy="2690430"/>
          </a:xfrm>
        </p:spPr>
        <p:txBody>
          <a:bodyPr anchor="t"/>
          <a:lstStyle/>
          <a:p>
            <a:pPr algn="l"/>
            <a:r>
              <a:rPr lang="it-IT" sz="4800" dirty="0"/>
              <a:t>La normativa</a:t>
            </a:r>
            <a:br>
              <a:rPr lang="it-IT" sz="4800" dirty="0"/>
            </a:br>
            <a:r>
              <a:rPr lang="it-IT" sz="4800" dirty="0"/>
              <a:t>internazionale</a:t>
            </a:r>
            <a:br>
              <a:rPr lang="it-IT" sz="4800" dirty="0"/>
            </a:br>
            <a:r>
              <a:rPr lang="it-IT" sz="4800" dirty="0"/>
              <a:t>sul trasporto</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88330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uppo 116"/>
          <p:cNvGrpSpPr>
            <a:grpSpLocks/>
          </p:cNvGrpSpPr>
          <p:nvPr/>
        </p:nvGrpSpPr>
        <p:grpSpPr bwMode="auto">
          <a:xfrm>
            <a:off x="395288" y="116632"/>
            <a:ext cx="8497887" cy="6624736"/>
            <a:chOff x="0" y="332656"/>
            <a:chExt cx="9109075" cy="6468194"/>
          </a:xfrm>
        </p:grpSpPr>
        <p:grpSp>
          <p:nvGrpSpPr>
            <p:cNvPr id="6148" name="Gruppo 100"/>
            <p:cNvGrpSpPr>
              <a:grpSpLocks/>
            </p:cNvGrpSpPr>
            <p:nvPr/>
          </p:nvGrpSpPr>
          <p:grpSpPr bwMode="auto">
            <a:xfrm>
              <a:off x="107205" y="332656"/>
              <a:ext cx="9001870" cy="6468194"/>
              <a:chOff x="107205" y="332656"/>
              <a:chExt cx="9001870" cy="6468194"/>
            </a:xfrm>
          </p:grpSpPr>
          <p:sp>
            <p:nvSpPr>
              <p:cNvPr id="102" name="Rectangle 2"/>
              <p:cNvSpPr>
                <a:spLocks noChangeArrowheads="1"/>
              </p:cNvSpPr>
              <p:nvPr/>
            </p:nvSpPr>
            <p:spPr bwMode="auto">
              <a:xfrm>
                <a:off x="4427763" y="332656"/>
                <a:ext cx="1250732" cy="944121"/>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000" b="1" u="none" kern="0">
                  <a:solidFill>
                    <a:srgbClr val="000000"/>
                  </a:solidFill>
                  <a:effectLst>
                    <a:outerShdw blurRad="38100" dist="38100" dir="2700000" algn="tl">
                      <a:srgbClr val="FFFFFF"/>
                    </a:outerShdw>
                  </a:effectLst>
                  <a:latin typeface="+mj-lt"/>
                </a:endParaRPr>
              </a:p>
            </p:txBody>
          </p:sp>
          <p:sp>
            <p:nvSpPr>
              <p:cNvPr id="103" name="Text Box 3"/>
              <p:cNvSpPr txBox="1">
                <a:spLocks noChangeArrowheads="1"/>
              </p:cNvSpPr>
              <p:nvPr/>
            </p:nvSpPr>
            <p:spPr bwMode="auto">
              <a:xfrm>
                <a:off x="4534968" y="403947"/>
                <a:ext cx="1044830" cy="42070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2200" b="1" u="none" kern="0" dirty="0">
                    <a:solidFill>
                      <a:srgbClr val="FFFFFF"/>
                    </a:solidFill>
                    <a:effectLst>
                      <a:outerShdw blurRad="38100" dist="38100" dir="2700000" algn="tl">
                        <a:srgbClr val="C0C0C0"/>
                      </a:outerShdw>
                    </a:effectLst>
                    <a:latin typeface="+mj-lt"/>
                  </a:rPr>
                  <a:t>ONU</a:t>
                </a:r>
                <a:endParaRPr lang="it-IT" sz="2000" b="1" u="none" kern="0" dirty="0">
                  <a:solidFill>
                    <a:srgbClr val="000000"/>
                  </a:solidFill>
                  <a:effectLst>
                    <a:outerShdw blurRad="38100" dist="38100" dir="2700000" algn="tl">
                      <a:srgbClr val="C0C0C0"/>
                    </a:outerShdw>
                  </a:effectLst>
                  <a:latin typeface="+mj-lt"/>
                </a:endParaRPr>
              </a:p>
            </p:txBody>
          </p:sp>
          <p:graphicFrame>
            <p:nvGraphicFramePr>
              <p:cNvPr id="6152" name="Object 5"/>
              <p:cNvGraphicFramePr>
                <a:graphicFrameLocks noChangeAspect="1"/>
              </p:cNvGraphicFramePr>
              <p:nvPr/>
            </p:nvGraphicFramePr>
            <p:xfrm>
              <a:off x="4859338" y="800100"/>
              <a:ext cx="509587" cy="565150"/>
            </p:xfrm>
            <a:graphic>
              <a:graphicData uri="http://schemas.openxmlformats.org/presentationml/2006/ole">
                <mc:AlternateContent xmlns:mc="http://schemas.openxmlformats.org/markup-compatibility/2006">
                  <mc:Choice xmlns:v="urn:schemas-microsoft-com:vml" Requires="v">
                    <p:oleObj spid="_x0000_s12308" name="Immagine" r:id="rId4" imgW="914400" imgH="850392" progId="Word.Picture.8">
                      <p:embed/>
                    </p:oleObj>
                  </mc:Choice>
                  <mc:Fallback>
                    <p:oleObj name="Immagine" r:id="rId4" imgW="914400" imgH="850392" progId="Word.Picture.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800100"/>
                            <a:ext cx="509587"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 name="Rectangle 5"/>
              <p:cNvSpPr>
                <a:spLocks noChangeArrowheads="1"/>
              </p:cNvSpPr>
              <p:nvPr/>
            </p:nvSpPr>
            <p:spPr bwMode="auto">
              <a:xfrm>
                <a:off x="4356292" y="1502211"/>
                <a:ext cx="1495773" cy="452792"/>
              </a:xfrm>
              <a:prstGeom prst="rect">
                <a:avLst/>
              </a:prstGeom>
              <a:solidFill>
                <a:srgbClr val="9900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2000" b="1" u="none" kern="0">
                    <a:solidFill>
                      <a:srgbClr val="FFFFFF"/>
                    </a:solidFill>
                    <a:effectLst>
                      <a:outerShdw blurRad="38100" dist="38100" dir="2700000" algn="tl">
                        <a:srgbClr val="000000"/>
                      </a:outerShdw>
                    </a:effectLst>
                    <a:latin typeface="+mj-lt"/>
                  </a:rPr>
                  <a:t>ECOSOC</a:t>
                </a:r>
              </a:p>
            </p:txBody>
          </p:sp>
          <p:sp>
            <p:nvSpPr>
              <p:cNvPr id="106" name="Rectangle 6"/>
              <p:cNvSpPr>
                <a:spLocks noChangeArrowheads="1"/>
              </p:cNvSpPr>
              <p:nvPr/>
            </p:nvSpPr>
            <p:spPr bwMode="auto">
              <a:xfrm>
                <a:off x="107205" y="1729571"/>
                <a:ext cx="854242" cy="830441"/>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000" b="1" u="none" kern="0" dirty="0">
                  <a:solidFill>
                    <a:schemeClr val="bg1"/>
                  </a:solidFill>
                  <a:effectLst>
                    <a:outerShdw blurRad="38100" dist="38100" dir="2700000" algn="tl">
                      <a:srgbClr val="000000"/>
                    </a:outerShdw>
                  </a:effectLst>
                  <a:latin typeface="+mj-lt"/>
                </a:endParaRPr>
              </a:p>
            </p:txBody>
          </p:sp>
          <p:sp>
            <p:nvSpPr>
              <p:cNvPr id="107" name="Rectangle 7"/>
              <p:cNvSpPr>
                <a:spLocks noChangeArrowheads="1"/>
              </p:cNvSpPr>
              <p:nvPr/>
            </p:nvSpPr>
            <p:spPr bwMode="auto">
              <a:xfrm>
                <a:off x="1114598" y="1729571"/>
                <a:ext cx="854242" cy="830441"/>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000" b="1" u="none" kern="0">
                  <a:solidFill>
                    <a:srgbClr val="FFFFFF"/>
                  </a:solidFill>
                  <a:effectLst>
                    <a:outerShdw blurRad="38100" dist="38100" dir="2700000" algn="tl">
                      <a:srgbClr val="000000"/>
                    </a:outerShdw>
                  </a:effectLst>
                  <a:latin typeface="+mj-lt"/>
                </a:endParaRPr>
              </a:p>
            </p:txBody>
          </p:sp>
          <p:sp>
            <p:nvSpPr>
              <p:cNvPr id="108" name="Rectangle 8"/>
              <p:cNvSpPr>
                <a:spLocks noChangeArrowheads="1"/>
              </p:cNvSpPr>
              <p:nvPr/>
            </p:nvSpPr>
            <p:spPr bwMode="auto">
              <a:xfrm>
                <a:off x="2986442" y="1729571"/>
                <a:ext cx="854242" cy="830441"/>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000" b="1" u="none" kern="0">
                  <a:solidFill>
                    <a:srgbClr val="FFFFFF"/>
                  </a:solidFill>
                  <a:effectLst>
                    <a:outerShdw blurRad="38100" dist="38100" dir="2700000" algn="tl">
                      <a:srgbClr val="000000"/>
                    </a:outerShdw>
                  </a:effectLst>
                  <a:latin typeface="+mj-lt"/>
                </a:endParaRPr>
              </a:p>
            </p:txBody>
          </p:sp>
          <p:sp>
            <p:nvSpPr>
              <p:cNvPr id="109" name="Rectangle 9"/>
              <p:cNvSpPr>
                <a:spLocks noChangeArrowheads="1"/>
              </p:cNvSpPr>
              <p:nvPr/>
            </p:nvSpPr>
            <p:spPr bwMode="auto">
              <a:xfrm>
                <a:off x="6372779" y="1955003"/>
                <a:ext cx="854242" cy="452793"/>
              </a:xfrm>
              <a:prstGeom prst="rect">
                <a:avLst/>
              </a:prstGeom>
              <a:solidFill>
                <a:srgbClr val="9900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2000" b="1" u="none" kern="0">
                    <a:solidFill>
                      <a:srgbClr val="FFFFFF"/>
                    </a:solidFill>
                    <a:effectLst>
                      <a:outerShdw blurRad="38100" dist="38100" dir="2700000" algn="tl">
                        <a:srgbClr val="000000"/>
                      </a:outerShdw>
                    </a:effectLst>
                    <a:latin typeface="+mj-lt"/>
                  </a:rPr>
                  <a:t>ECE</a:t>
                </a:r>
              </a:p>
            </p:txBody>
          </p:sp>
          <p:sp>
            <p:nvSpPr>
              <p:cNvPr id="110" name="Rectangle 10"/>
              <p:cNvSpPr>
                <a:spLocks noChangeArrowheads="1"/>
              </p:cNvSpPr>
              <p:nvPr/>
            </p:nvSpPr>
            <p:spPr bwMode="auto">
              <a:xfrm>
                <a:off x="8198678" y="1955003"/>
                <a:ext cx="837225" cy="452793"/>
              </a:xfrm>
              <a:prstGeom prst="rect">
                <a:avLst/>
              </a:prstGeom>
              <a:solidFill>
                <a:srgbClr val="C0C0C0"/>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2000" b="1" u="none" kern="0">
                    <a:solidFill>
                      <a:srgbClr val="000000"/>
                    </a:solidFill>
                    <a:effectLst>
                      <a:outerShdw blurRad="38100" dist="38100" dir="2700000" algn="tl">
                        <a:srgbClr val="FFFFFF"/>
                      </a:outerShdw>
                    </a:effectLst>
                    <a:latin typeface="+mj-lt"/>
                  </a:rPr>
                  <a:t>OCTI</a:t>
                </a:r>
                <a:endParaRPr lang="it-IT" sz="2000" b="1" u="none" kern="0">
                  <a:solidFill>
                    <a:srgbClr val="FFFFFF"/>
                  </a:solidFill>
                  <a:effectLst>
                    <a:outerShdw blurRad="38100" dist="38100" dir="2700000" algn="tl">
                      <a:srgbClr val="000000"/>
                    </a:outerShdw>
                  </a:effectLst>
                  <a:latin typeface="+mj-lt"/>
                </a:endParaRPr>
              </a:p>
            </p:txBody>
          </p:sp>
          <p:sp>
            <p:nvSpPr>
              <p:cNvPr id="111" name="Rectangle 11"/>
              <p:cNvSpPr>
                <a:spLocks noChangeArrowheads="1"/>
              </p:cNvSpPr>
              <p:nvPr/>
            </p:nvSpPr>
            <p:spPr bwMode="auto">
              <a:xfrm>
                <a:off x="2050520" y="2710300"/>
                <a:ext cx="942729" cy="828514"/>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000" b="1" u="none" kern="0">
                  <a:solidFill>
                    <a:srgbClr val="FFFFFF"/>
                  </a:solidFill>
                  <a:effectLst>
                    <a:outerShdw blurRad="38100" dist="38100" dir="2700000" algn="tl">
                      <a:srgbClr val="000000"/>
                    </a:outerShdw>
                  </a:effectLst>
                  <a:latin typeface="+mj-lt"/>
                </a:endParaRPr>
              </a:p>
            </p:txBody>
          </p:sp>
          <p:sp>
            <p:nvSpPr>
              <p:cNvPr id="112" name="Rectangle 12"/>
              <p:cNvSpPr>
                <a:spLocks noChangeArrowheads="1"/>
              </p:cNvSpPr>
              <p:nvPr/>
            </p:nvSpPr>
            <p:spPr bwMode="auto">
              <a:xfrm>
                <a:off x="3924066" y="2166949"/>
                <a:ext cx="2232600" cy="1131019"/>
              </a:xfrm>
              <a:prstGeom prst="rect">
                <a:avLst/>
              </a:prstGeom>
              <a:solidFill>
                <a:srgbClr val="3366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000" b="1" u="none" kern="0">
                    <a:solidFill>
                      <a:srgbClr val="FFFFFF"/>
                    </a:solidFill>
                    <a:effectLst>
                      <a:outerShdw blurRad="38100" dist="38100" dir="2700000" algn="tl">
                        <a:srgbClr val="000000"/>
                      </a:outerShdw>
                    </a:effectLst>
                    <a:latin typeface="+mj-lt"/>
                  </a:rPr>
                  <a:t>Comitato di Esperti sul </a:t>
                </a:r>
                <a:br>
                  <a:rPr lang="it-IT" sz="1000" b="1" u="none" kern="0">
                    <a:solidFill>
                      <a:srgbClr val="FFFFFF"/>
                    </a:solidFill>
                    <a:effectLst>
                      <a:outerShdw blurRad="38100" dist="38100" dir="2700000" algn="tl">
                        <a:srgbClr val="000000"/>
                      </a:outerShdw>
                    </a:effectLst>
                    <a:latin typeface="+mj-lt"/>
                  </a:rPr>
                </a:br>
                <a:r>
                  <a:rPr lang="it-IT" sz="1000" b="1" u="none" kern="0">
                    <a:solidFill>
                      <a:srgbClr val="FFFFFF"/>
                    </a:solidFill>
                    <a:effectLst>
                      <a:outerShdw blurRad="38100" dist="38100" dir="2700000" algn="tl">
                        <a:srgbClr val="000000"/>
                      </a:outerShdw>
                    </a:effectLst>
                    <a:latin typeface="+mj-lt"/>
                  </a:rPr>
                  <a:t>Trasporto delle Merci Pericolose</a:t>
                </a:r>
                <a:br>
                  <a:rPr lang="it-IT" sz="1000" b="1" u="none" kern="0">
                    <a:solidFill>
                      <a:srgbClr val="FFFFFF"/>
                    </a:solidFill>
                    <a:effectLst>
                      <a:outerShdw blurRad="38100" dist="38100" dir="2700000" algn="tl">
                        <a:srgbClr val="000000"/>
                      </a:outerShdw>
                    </a:effectLst>
                    <a:latin typeface="+mj-lt"/>
                  </a:rPr>
                </a:br>
                <a:r>
                  <a:rPr lang="it-IT" sz="1000" b="1" u="none" kern="0">
                    <a:solidFill>
                      <a:srgbClr val="FFFFFF"/>
                    </a:solidFill>
                    <a:effectLst>
                      <a:outerShdw blurRad="38100" dist="38100" dir="2700000" algn="tl">
                        <a:srgbClr val="000000"/>
                      </a:outerShdw>
                    </a:effectLst>
                    <a:latin typeface="+mj-lt"/>
                  </a:rPr>
                  <a:t> e sul Sistema Globale </a:t>
                </a:r>
              </a:p>
              <a:p>
                <a:pPr algn="ctr" eaLnBrk="1" fontAlgn="auto" hangingPunct="1">
                  <a:spcBef>
                    <a:spcPts val="0"/>
                  </a:spcBef>
                  <a:spcAft>
                    <a:spcPts val="0"/>
                  </a:spcAft>
                  <a:defRPr/>
                </a:pPr>
                <a:r>
                  <a:rPr lang="it-IT" sz="1000" b="1" u="none" kern="0">
                    <a:solidFill>
                      <a:srgbClr val="FFFFFF"/>
                    </a:solidFill>
                    <a:effectLst>
                      <a:outerShdw blurRad="38100" dist="38100" dir="2700000" algn="tl">
                        <a:srgbClr val="000000"/>
                      </a:outerShdw>
                    </a:effectLst>
                    <a:latin typeface="+mj-lt"/>
                  </a:rPr>
                  <a:t>Armonizzato di </a:t>
                </a:r>
                <a:br>
                  <a:rPr lang="it-IT" sz="1000" b="1" u="none" kern="0">
                    <a:solidFill>
                      <a:srgbClr val="FFFFFF"/>
                    </a:solidFill>
                    <a:effectLst>
                      <a:outerShdw blurRad="38100" dist="38100" dir="2700000" algn="tl">
                        <a:srgbClr val="000000"/>
                      </a:outerShdw>
                    </a:effectLst>
                    <a:latin typeface="+mj-lt"/>
                  </a:rPr>
                </a:br>
                <a:r>
                  <a:rPr lang="it-IT" sz="1000" b="1" u="none" kern="0">
                    <a:solidFill>
                      <a:srgbClr val="FFFFFF"/>
                    </a:solidFill>
                    <a:effectLst>
                      <a:outerShdw blurRad="38100" dist="38100" dir="2700000" algn="tl">
                        <a:srgbClr val="000000"/>
                      </a:outerShdw>
                    </a:effectLst>
                    <a:latin typeface="+mj-lt"/>
                  </a:rPr>
                  <a:t>Classificazione ed Etichettatura </a:t>
                </a:r>
                <a:br>
                  <a:rPr lang="it-IT" sz="1000" b="1" u="none" kern="0">
                    <a:solidFill>
                      <a:srgbClr val="FFFFFF"/>
                    </a:solidFill>
                    <a:effectLst>
                      <a:outerShdw blurRad="38100" dist="38100" dir="2700000" algn="tl">
                        <a:srgbClr val="000000"/>
                      </a:outerShdw>
                    </a:effectLst>
                    <a:latin typeface="+mj-lt"/>
                  </a:rPr>
                </a:br>
                <a:r>
                  <a:rPr lang="it-IT" sz="1000" b="1" u="none" kern="0">
                    <a:solidFill>
                      <a:srgbClr val="FFFFFF"/>
                    </a:solidFill>
                    <a:effectLst>
                      <a:outerShdw blurRad="38100" dist="38100" dir="2700000" algn="tl">
                        <a:srgbClr val="000000"/>
                      </a:outerShdw>
                    </a:effectLst>
                    <a:latin typeface="+mj-lt"/>
                  </a:rPr>
                  <a:t>Prodotti Chimici (GHS)</a:t>
                </a:r>
                <a:r>
                  <a:rPr lang="it-IT" sz="900" b="1" u="none" kern="0">
                    <a:solidFill>
                      <a:srgbClr val="FFFFFF"/>
                    </a:solidFill>
                    <a:effectLst>
                      <a:outerShdw blurRad="38100" dist="38100" dir="2700000" algn="tl">
                        <a:srgbClr val="000000"/>
                      </a:outerShdw>
                    </a:effectLst>
                    <a:latin typeface="+mj-lt"/>
                  </a:rPr>
                  <a:t> </a:t>
                </a:r>
              </a:p>
            </p:txBody>
          </p:sp>
          <p:sp>
            <p:nvSpPr>
              <p:cNvPr id="113" name="Rectangle 13"/>
              <p:cNvSpPr>
                <a:spLocks noChangeArrowheads="1"/>
              </p:cNvSpPr>
              <p:nvPr/>
            </p:nvSpPr>
            <p:spPr bwMode="auto">
              <a:xfrm>
                <a:off x="3560763" y="3580240"/>
                <a:ext cx="1543416" cy="1028899"/>
              </a:xfrm>
              <a:prstGeom prst="rect">
                <a:avLst/>
              </a:prstGeom>
              <a:solidFill>
                <a:srgbClr val="3366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400" b="1" u="none" kern="0" dirty="0" err="1">
                    <a:solidFill>
                      <a:srgbClr val="FFFFFF"/>
                    </a:solidFill>
                    <a:effectLst>
                      <a:outerShdw blurRad="38100" dist="38100" dir="2700000" algn="tl">
                        <a:srgbClr val="000000"/>
                      </a:outerShdw>
                    </a:effectLst>
                    <a:latin typeface="+mj-lt"/>
                  </a:rPr>
                  <a:t>SottoComitato</a:t>
                </a:r>
                <a:r>
                  <a:rPr lang="it-IT" sz="1400" b="1" u="none" kern="0" dirty="0">
                    <a:solidFill>
                      <a:srgbClr val="FFFFFF"/>
                    </a:solidFill>
                    <a:effectLst>
                      <a:outerShdw blurRad="38100" dist="38100" dir="2700000" algn="tl">
                        <a:srgbClr val="000000"/>
                      </a:outerShdw>
                    </a:effectLst>
                    <a:latin typeface="+mj-lt"/>
                  </a:rPr>
                  <a:t> di</a:t>
                </a:r>
                <a:br>
                  <a:rPr lang="it-IT" sz="1400" b="1" u="none" kern="0" dirty="0">
                    <a:solidFill>
                      <a:srgbClr val="FFFFFF"/>
                    </a:solidFill>
                    <a:effectLst>
                      <a:outerShdw blurRad="38100" dist="38100" dir="2700000" algn="tl">
                        <a:srgbClr val="000000"/>
                      </a:outerShdw>
                    </a:effectLst>
                    <a:latin typeface="+mj-lt"/>
                  </a:rPr>
                </a:br>
                <a:r>
                  <a:rPr lang="it-IT" sz="1400" b="1" u="none" kern="0" dirty="0">
                    <a:solidFill>
                      <a:srgbClr val="FFFFFF"/>
                    </a:solidFill>
                    <a:effectLst>
                      <a:outerShdw blurRad="38100" dist="38100" dir="2700000" algn="tl">
                        <a:srgbClr val="000000"/>
                      </a:outerShdw>
                    </a:effectLst>
                    <a:latin typeface="+mj-lt"/>
                  </a:rPr>
                  <a:t>Esperti sul </a:t>
                </a:r>
                <a:br>
                  <a:rPr lang="it-IT" sz="1400" b="1" u="none" kern="0" dirty="0">
                    <a:solidFill>
                      <a:srgbClr val="FFFFFF"/>
                    </a:solidFill>
                    <a:effectLst>
                      <a:outerShdw blurRad="38100" dist="38100" dir="2700000" algn="tl">
                        <a:srgbClr val="000000"/>
                      </a:outerShdw>
                    </a:effectLst>
                    <a:latin typeface="+mj-lt"/>
                  </a:rPr>
                </a:br>
                <a:r>
                  <a:rPr lang="it-IT" sz="1400" b="1" u="none" kern="0" dirty="0">
                    <a:solidFill>
                      <a:srgbClr val="FFFFFF"/>
                    </a:solidFill>
                    <a:effectLst>
                      <a:outerShdw blurRad="38100" dist="38100" dir="2700000" algn="tl">
                        <a:srgbClr val="000000"/>
                      </a:outerShdw>
                    </a:effectLst>
                    <a:latin typeface="+mj-lt"/>
                  </a:rPr>
                  <a:t>Trasporto</a:t>
                </a:r>
                <a:br>
                  <a:rPr lang="it-IT" sz="1400" b="1" u="none" kern="0" dirty="0">
                    <a:solidFill>
                      <a:srgbClr val="FFFFFF"/>
                    </a:solidFill>
                    <a:effectLst>
                      <a:outerShdw blurRad="38100" dist="38100" dir="2700000" algn="tl">
                        <a:srgbClr val="000000"/>
                      </a:outerShdw>
                    </a:effectLst>
                    <a:latin typeface="+mj-lt"/>
                  </a:rPr>
                </a:br>
                <a:r>
                  <a:rPr lang="it-IT" sz="1400" b="1" u="none" kern="0" dirty="0">
                    <a:solidFill>
                      <a:srgbClr val="FFFFFF"/>
                    </a:solidFill>
                    <a:effectLst>
                      <a:outerShdw blurRad="38100" dist="38100" dir="2700000" algn="tl">
                        <a:srgbClr val="000000"/>
                      </a:outerShdw>
                    </a:effectLst>
                    <a:latin typeface="+mj-lt"/>
                  </a:rPr>
                  <a:t>Merci Pericolose</a:t>
                </a:r>
              </a:p>
            </p:txBody>
          </p:sp>
          <p:sp>
            <p:nvSpPr>
              <p:cNvPr id="114" name="Rectangle 14"/>
              <p:cNvSpPr>
                <a:spLocks noChangeArrowheads="1"/>
              </p:cNvSpPr>
              <p:nvPr/>
            </p:nvSpPr>
            <p:spPr bwMode="auto">
              <a:xfrm>
                <a:off x="5147570" y="3570607"/>
                <a:ext cx="1494923" cy="1038532"/>
              </a:xfrm>
              <a:prstGeom prst="rect">
                <a:avLst/>
              </a:prstGeom>
              <a:solidFill>
                <a:srgbClr val="3366FF"/>
              </a:solidFill>
              <a:ln w="9525">
                <a:solidFill>
                  <a:srgbClr val="000000"/>
                </a:solidFill>
                <a:miter lim="800000"/>
                <a:headEnd/>
                <a:tailEnd/>
              </a:ln>
              <a:effectLst/>
            </p:spPr>
            <p:txBody>
              <a:bodyPr wrap="none" anchor="ctr"/>
              <a:lstStyle/>
              <a:p>
                <a:pPr algn="ctr" eaLnBrk="1" fontAlgn="auto" hangingPunct="1">
                  <a:spcBef>
                    <a:spcPts val="0"/>
                  </a:spcBef>
                  <a:spcAft>
                    <a:spcPts val="0"/>
                  </a:spcAft>
                </a:pPr>
                <a:r>
                  <a:rPr lang="it-IT" sz="1400" b="1" u="none" kern="0" dirty="0" err="1">
                    <a:solidFill>
                      <a:srgbClr val="FFFFFF"/>
                    </a:solidFill>
                    <a:effectLst>
                      <a:outerShdw blurRad="38100" dist="38100" dir="2700000" algn="tl">
                        <a:srgbClr val="000000"/>
                      </a:outerShdw>
                    </a:effectLst>
                    <a:latin typeface="+mj-lt"/>
                  </a:rPr>
                  <a:t>SottoComitato</a:t>
                </a:r>
                <a:endParaRPr lang="it-IT" sz="1400" b="1" u="none" kern="0" dirty="0">
                  <a:solidFill>
                    <a:srgbClr val="FFFFFF"/>
                  </a:solidFill>
                  <a:effectLst>
                    <a:outerShdw blurRad="38100" dist="38100" dir="2700000" algn="tl">
                      <a:srgbClr val="000000"/>
                    </a:outerShdw>
                  </a:effectLst>
                  <a:latin typeface="+mj-lt"/>
                </a:endParaRPr>
              </a:p>
              <a:p>
                <a:pPr algn="ctr" eaLnBrk="1" fontAlgn="auto" hangingPunct="1">
                  <a:spcBef>
                    <a:spcPts val="0"/>
                  </a:spcBef>
                  <a:spcAft>
                    <a:spcPts val="0"/>
                  </a:spcAft>
                </a:pPr>
                <a:r>
                  <a:rPr lang="it-IT" sz="1400" b="1" u="none" kern="0" dirty="0">
                    <a:solidFill>
                      <a:srgbClr val="FFFFFF"/>
                    </a:solidFill>
                    <a:effectLst>
                      <a:outerShdw blurRad="38100" dist="38100" dir="2700000" algn="tl">
                        <a:srgbClr val="000000"/>
                      </a:outerShdw>
                    </a:effectLst>
                    <a:latin typeface="+mj-lt"/>
                  </a:rPr>
                  <a:t> di Esperti </a:t>
                </a:r>
              </a:p>
              <a:p>
                <a:pPr algn="ctr" eaLnBrk="1" fontAlgn="auto" hangingPunct="1">
                  <a:spcBef>
                    <a:spcPts val="0"/>
                  </a:spcBef>
                  <a:spcAft>
                    <a:spcPts val="0"/>
                  </a:spcAft>
                </a:pPr>
                <a:r>
                  <a:rPr lang="it-IT" sz="1400" b="1" u="none" kern="0" dirty="0">
                    <a:solidFill>
                      <a:srgbClr val="FFFFFF"/>
                    </a:solidFill>
                    <a:effectLst>
                      <a:outerShdw blurRad="38100" dist="38100" dir="2700000" algn="tl">
                        <a:srgbClr val="000000"/>
                      </a:outerShdw>
                    </a:effectLst>
                    <a:latin typeface="+mj-lt"/>
                  </a:rPr>
                  <a:t>sul GHS</a:t>
                </a:r>
              </a:p>
            </p:txBody>
          </p:sp>
          <p:sp>
            <p:nvSpPr>
              <p:cNvPr id="115" name="Rectangle 15"/>
              <p:cNvSpPr>
                <a:spLocks noChangeArrowheads="1"/>
              </p:cNvSpPr>
              <p:nvPr/>
            </p:nvSpPr>
            <p:spPr bwMode="auto">
              <a:xfrm>
                <a:off x="3952994" y="4835537"/>
                <a:ext cx="1068653" cy="1356452"/>
              </a:xfrm>
              <a:prstGeom prst="rect">
                <a:avLst/>
              </a:prstGeom>
              <a:solidFill>
                <a:srgbClr val="FF9933"/>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400" u="none" kern="0">
                  <a:solidFill>
                    <a:srgbClr val="000000"/>
                  </a:solidFill>
                  <a:latin typeface="+mj-lt"/>
                </a:endParaRPr>
              </a:p>
            </p:txBody>
          </p:sp>
          <p:sp>
            <p:nvSpPr>
              <p:cNvPr id="116" name="Text Box 16"/>
              <p:cNvSpPr txBox="1">
                <a:spLocks noChangeArrowheads="1"/>
              </p:cNvSpPr>
              <p:nvPr/>
            </p:nvSpPr>
            <p:spPr bwMode="auto">
              <a:xfrm>
                <a:off x="3924066" y="4825902"/>
                <a:ext cx="1007393" cy="581887"/>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600" b="1" u="none" kern="0">
                    <a:solidFill>
                      <a:srgbClr val="000000"/>
                    </a:solidFill>
                    <a:effectLst>
                      <a:outerShdw blurRad="38100" dist="38100" dir="2700000" algn="tl">
                        <a:srgbClr val="C0C0C0"/>
                      </a:outerShdw>
                    </a:effectLst>
                    <a:latin typeface="+mj-lt"/>
                  </a:rPr>
                  <a:t>Orange</a:t>
                </a:r>
                <a:br>
                  <a:rPr lang="it-IT" sz="1600" b="1" u="none" kern="0">
                    <a:solidFill>
                      <a:srgbClr val="000000"/>
                    </a:solidFill>
                    <a:effectLst>
                      <a:outerShdw blurRad="38100" dist="38100" dir="2700000" algn="tl">
                        <a:srgbClr val="C0C0C0"/>
                      </a:outerShdw>
                    </a:effectLst>
                    <a:latin typeface="+mj-lt"/>
                  </a:rPr>
                </a:br>
                <a:r>
                  <a:rPr lang="it-IT" sz="1600" b="1" u="none" kern="0">
                    <a:solidFill>
                      <a:srgbClr val="000000"/>
                    </a:solidFill>
                    <a:effectLst>
                      <a:outerShdw blurRad="38100" dist="38100" dir="2700000" algn="tl">
                        <a:srgbClr val="C0C0C0"/>
                      </a:outerShdw>
                    </a:effectLst>
                    <a:latin typeface="+mj-lt"/>
                  </a:rPr>
                  <a:t>Book</a:t>
                </a:r>
              </a:p>
            </p:txBody>
          </p:sp>
          <p:graphicFrame>
            <p:nvGraphicFramePr>
              <p:cNvPr id="6165" name="Object 6"/>
              <p:cNvGraphicFramePr>
                <a:graphicFrameLocks noChangeAspect="1"/>
              </p:cNvGraphicFramePr>
              <p:nvPr/>
            </p:nvGraphicFramePr>
            <p:xfrm>
              <a:off x="4284663" y="5589588"/>
              <a:ext cx="474662" cy="527050"/>
            </p:xfrm>
            <a:graphic>
              <a:graphicData uri="http://schemas.openxmlformats.org/presentationml/2006/ole">
                <mc:AlternateContent xmlns:mc="http://schemas.openxmlformats.org/markup-compatibility/2006">
                  <mc:Choice xmlns:v="urn:schemas-microsoft-com:vml" Requires="v">
                    <p:oleObj spid="_x0000_s12309" name="Immagine" r:id="rId6" imgW="914400" imgH="850392" progId="Word.Picture.8">
                      <p:embed/>
                    </p:oleObj>
                  </mc:Choice>
                  <mc:Fallback>
                    <p:oleObj name="Immagine" r:id="rId6" imgW="914400" imgH="850392" progId="Word.Picture.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5589588"/>
                            <a:ext cx="47466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 name="Rectangle 18"/>
              <p:cNvSpPr>
                <a:spLocks noChangeArrowheads="1"/>
              </p:cNvSpPr>
              <p:nvPr/>
            </p:nvSpPr>
            <p:spPr bwMode="auto">
              <a:xfrm>
                <a:off x="5159484" y="4835537"/>
                <a:ext cx="1068653" cy="1356452"/>
              </a:xfrm>
              <a:prstGeom prst="rect">
                <a:avLst/>
              </a:prstGeom>
              <a:solidFill>
                <a:srgbClr val="9900CC"/>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endParaRPr lang="it-IT" sz="2400" u="none" kern="0">
                  <a:solidFill>
                    <a:srgbClr val="000000"/>
                  </a:solidFill>
                  <a:latin typeface="+mj-lt"/>
                </a:endParaRPr>
              </a:p>
            </p:txBody>
          </p:sp>
          <p:graphicFrame>
            <p:nvGraphicFramePr>
              <p:cNvPr id="6167" name="Object 7"/>
              <p:cNvGraphicFramePr>
                <a:graphicFrameLocks noChangeAspect="1"/>
              </p:cNvGraphicFramePr>
              <p:nvPr/>
            </p:nvGraphicFramePr>
            <p:xfrm>
              <a:off x="5465763" y="5589588"/>
              <a:ext cx="474662" cy="527050"/>
            </p:xfrm>
            <a:graphic>
              <a:graphicData uri="http://schemas.openxmlformats.org/presentationml/2006/ole">
                <mc:AlternateContent xmlns:mc="http://schemas.openxmlformats.org/markup-compatibility/2006">
                  <mc:Choice xmlns:v="urn:schemas-microsoft-com:vml" Requires="v">
                    <p:oleObj spid="_x0000_s12310" name="Immagine" r:id="rId7" imgW="914400" imgH="850392" progId="Word.Picture.8">
                      <p:embed/>
                    </p:oleObj>
                  </mc:Choice>
                  <mc:Fallback>
                    <p:oleObj name="Immagine" r:id="rId7" imgW="914400" imgH="850392" progId="Word.Picture.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763" y="5589588"/>
                            <a:ext cx="47466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 name="Text Box 20"/>
              <p:cNvSpPr txBox="1">
                <a:spLocks noChangeArrowheads="1"/>
              </p:cNvSpPr>
              <p:nvPr/>
            </p:nvSpPr>
            <p:spPr bwMode="auto">
              <a:xfrm>
                <a:off x="5219042" y="4822048"/>
                <a:ext cx="855944" cy="811361"/>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600" b="1" u="none" kern="0">
                    <a:solidFill>
                      <a:srgbClr val="FFFFFF"/>
                    </a:solidFill>
                    <a:effectLst>
                      <a:outerShdw blurRad="38100" dist="38100" dir="2700000" algn="tl">
                        <a:srgbClr val="C0C0C0"/>
                      </a:outerShdw>
                    </a:effectLst>
                    <a:latin typeface="+mj-lt"/>
                  </a:rPr>
                  <a:t>Purple</a:t>
                </a:r>
                <a:br>
                  <a:rPr lang="it-IT" sz="1600" b="1" u="none" kern="0">
                    <a:solidFill>
                      <a:srgbClr val="FFFFFF"/>
                    </a:solidFill>
                    <a:effectLst>
                      <a:outerShdw blurRad="38100" dist="38100" dir="2700000" algn="tl">
                        <a:srgbClr val="C0C0C0"/>
                      </a:outerShdw>
                    </a:effectLst>
                    <a:latin typeface="+mj-lt"/>
                  </a:rPr>
                </a:br>
                <a:r>
                  <a:rPr lang="it-IT" sz="1600" b="1" u="none" kern="0">
                    <a:solidFill>
                      <a:srgbClr val="FFFFFF"/>
                    </a:solidFill>
                    <a:effectLst>
                      <a:outerShdw blurRad="38100" dist="38100" dir="2700000" algn="tl">
                        <a:srgbClr val="C0C0C0"/>
                      </a:outerShdw>
                    </a:effectLst>
                    <a:latin typeface="+mj-lt"/>
                  </a:rPr>
                  <a:t>Book</a:t>
                </a:r>
                <a:endParaRPr lang="it-IT" sz="1600" b="1" u="none" kern="0">
                  <a:solidFill>
                    <a:srgbClr val="000000"/>
                  </a:solidFill>
                  <a:effectLst>
                    <a:outerShdw blurRad="38100" dist="38100" dir="2700000" algn="tl">
                      <a:srgbClr val="C0C0C0"/>
                    </a:outerShdw>
                  </a:effectLst>
                  <a:latin typeface="+mj-lt"/>
                </a:endParaRPr>
              </a:p>
            </p:txBody>
          </p:sp>
          <p:sp>
            <p:nvSpPr>
              <p:cNvPr id="121" name="Rectangle 21"/>
              <p:cNvSpPr>
                <a:spLocks noChangeArrowheads="1"/>
              </p:cNvSpPr>
              <p:nvPr/>
            </p:nvSpPr>
            <p:spPr bwMode="auto">
              <a:xfrm>
                <a:off x="166764" y="5114919"/>
                <a:ext cx="854242"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22" name="Text Box 22"/>
              <p:cNvSpPr txBox="1">
                <a:spLocks noChangeArrowheads="1"/>
              </p:cNvSpPr>
              <p:nvPr/>
            </p:nvSpPr>
            <p:spPr bwMode="auto">
              <a:xfrm>
                <a:off x="117415" y="5157308"/>
                <a:ext cx="854242" cy="1021713"/>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a:solidFill>
                      <a:srgbClr val="000000"/>
                    </a:solidFill>
                    <a:latin typeface="+mj-lt"/>
                  </a:rPr>
                  <a:t>IAEA</a:t>
                </a:r>
                <a:br>
                  <a:rPr lang="it-IT" sz="1200" b="1" u="none" kern="0">
                    <a:solidFill>
                      <a:srgbClr val="000000"/>
                    </a:solidFill>
                    <a:latin typeface="+mj-lt"/>
                  </a:rPr>
                </a:br>
                <a:r>
                  <a:rPr lang="it-IT" sz="1000" b="1" u="none" kern="0">
                    <a:solidFill>
                      <a:srgbClr val="000000"/>
                    </a:solidFill>
                    <a:latin typeface="+mj-lt"/>
                  </a:rPr>
                  <a:t>Regolamenti per Materiale Radioattivo SS.6</a:t>
                </a:r>
                <a:endParaRPr lang="it-IT" sz="1200" b="1" u="none" kern="0">
                  <a:solidFill>
                    <a:srgbClr val="000000"/>
                  </a:solidFill>
                  <a:latin typeface="+mj-lt"/>
                </a:endParaRPr>
              </a:p>
            </p:txBody>
          </p:sp>
          <p:sp>
            <p:nvSpPr>
              <p:cNvPr id="123" name="Rectangle 23"/>
              <p:cNvSpPr>
                <a:spLocks noChangeArrowheads="1"/>
              </p:cNvSpPr>
              <p:nvPr/>
            </p:nvSpPr>
            <p:spPr bwMode="auto">
              <a:xfrm>
                <a:off x="1124808" y="5122626"/>
                <a:ext cx="854242"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24" name="Text Box 24"/>
              <p:cNvSpPr txBox="1">
                <a:spLocks noChangeArrowheads="1"/>
              </p:cNvSpPr>
              <p:nvPr/>
            </p:nvSpPr>
            <p:spPr bwMode="auto">
              <a:xfrm>
                <a:off x="1114598" y="5151528"/>
                <a:ext cx="852541" cy="579960"/>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dirty="0">
                    <a:solidFill>
                      <a:srgbClr val="000000"/>
                    </a:solidFill>
                    <a:latin typeface="+mj-lt"/>
                  </a:rPr>
                  <a:t>ICAO</a:t>
                </a:r>
                <a:br>
                  <a:rPr lang="it-IT" sz="1200" b="1" u="none" kern="0" dirty="0">
                    <a:solidFill>
                      <a:srgbClr val="000000"/>
                    </a:solidFill>
                    <a:latin typeface="+mj-lt"/>
                  </a:rPr>
                </a:br>
                <a:r>
                  <a:rPr lang="it-IT" sz="1000" b="1" u="none" kern="0" dirty="0">
                    <a:solidFill>
                      <a:srgbClr val="000000"/>
                    </a:solidFill>
                    <a:latin typeface="+mj-lt"/>
                  </a:rPr>
                  <a:t>Istruzioni Tecniche</a:t>
                </a:r>
                <a:endParaRPr lang="it-IT" sz="1200" b="1" u="none" kern="0" dirty="0">
                  <a:solidFill>
                    <a:srgbClr val="000000"/>
                  </a:solidFill>
                  <a:latin typeface="+mj-lt"/>
                </a:endParaRPr>
              </a:p>
            </p:txBody>
          </p:sp>
          <p:sp>
            <p:nvSpPr>
              <p:cNvPr id="125" name="Rectangle 25"/>
              <p:cNvSpPr>
                <a:spLocks noChangeArrowheads="1"/>
              </p:cNvSpPr>
              <p:nvPr/>
            </p:nvSpPr>
            <p:spPr bwMode="auto">
              <a:xfrm>
                <a:off x="2050520" y="5122626"/>
                <a:ext cx="854242"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26" name="Text Box 26"/>
              <p:cNvSpPr txBox="1">
                <a:spLocks noChangeArrowheads="1"/>
              </p:cNvSpPr>
              <p:nvPr/>
            </p:nvSpPr>
            <p:spPr bwMode="auto">
              <a:xfrm>
                <a:off x="1959200" y="5151528"/>
                <a:ext cx="1066951" cy="871461"/>
              </a:xfrm>
              <a:prstGeom prst="rect">
                <a:avLst/>
              </a:prstGeom>
              <a:noFill/>
              <a:ln w="9525">
                <a:noFill/>
                <a:miter lim="800000"/>
                <a:headEnd/>
                <a:tailEnd/>
              </a:ln>
              <a:effectLst/>
            </p:spPr>
            <p:txBody>
              <a:bodyPr wrap="square">
                <a:spAutoFit/>
              </a:bodyPr>
              <a:lstStyle/>
              <a:p>
                <a:pPr algn="ctr" eaLnBrk="1" fontAlgn="auto" hangingPunct="1">
                  <a:spcBef>
                    <a:spcPct val="50000"/>
                  </a:spcBef>
                  <a:spcAft>
                    <a:spcPts val="0"/>
                  </a:spcAft>
                  <a:defRPr/>
                </a:pPr>
                <a:r>
                  <a:rPr lang="it-IT" sz="1200" b="1" u="none" kern="0" dirty="0">
                    <a:solidFill>
                      <a:srgbClr val="000000"/>
                    </a:solidFill>
                    <a:latin typeface="+mj-lt"/>
                  </a:rPr>
                  <a:t>IATA</a:t>
                </a:r>
                <a:br>
                  <a:rPr lang="it-IT" sz="1200" b="1" u="none" kern="0" dirty="0">
                    <a:solidFill>
                      <a:srgbClr val="000000"/>
                    </a:solidFill>
                    <a:latin typeface="+mj-lt"/>
                  </a:rPr>
                </a:br>
                <a:r>
                  <a:rPr lang="it-IT" sz="1000" b="1" u="none" kern="0" dirty="0">
                    <a:solidFill>
                      <a:srgbClr val="000000"/>
                    </a:solidFill>
                    <a:latin typeface="+mj-lt"/>
                  </a:rPr>
                  <a:t>Regolamenti per Merci Pericolose via aerea</a:t>
                </a:r>
                <a:endParaRPr lang="it-IT" sz="1200" b="1" u="none" kern="0" dirty="0">
                  <a:solidFill>
                    <a:srgbClr val="000000"/>
                  </a:solidFill>
                  <a:latin typeface="+mj-lt"/>
                </a:endParaRPr>
              </a:p>
            </p:txBody>
          </p:sp>
          <p:sp>
            <p:nvSpPr>
              <p:cNvPr id="127" name="Rectangle 27"/>
              <p:cNvSpPr>
                <a:spLocks noChangeArrowheads="1"/>
              </p:cNvSpPr>
              <p:nvPr/>
            </p:nvSpPr>
            <p:spPr bwMode="auto">
              <a:xfrm>
                <a:off x="2986442" y="5122626"/>
                <a:ext cx="854242"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28" name="Text Box 28"/>
              <p:cNvSpPr txBox="1">
                <a:spLocks noChangeArrowheads="1"/>
              </p:cNvSpPr>
              <p:nvPr/>
            </p:nvSpPr>
            <p:spPr bwMode="auto">
              <a:xfrm>
                <a:off x="2986442" y="5151528"/>
                <a:ext cx="855944" cy="450756"/>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a:solidFill>
                      <a:srgbClr val="000000"/>
                    </a:solidFill>
                    <a:latin typeface="+mj-lt"/>
                  </a:rPr>
                  <a:t>IMDG CODE</a:t>
                </a:r>
              </a:p>
            </p:txBody>
          </p:sp>
          <p:sp>
            <p:nvSpPr>
              <p:cNvPr id="129" name="Rectangle 29"/>
              <p:cNvSpPr>
                <a:spLocks noChangeArrowheads="1"/>
              </p:cNvSpPr>
              <p:nvPr/>
            </p:nvSpPr>
            <p:spPr bwMode="auto">
              <a:xfrm>
                <a:off x="1555332" y="6328789"/>
                <a:ext cx="713002" cy="302505"/>
              </a:xfrm>
              <a:prstGeom prst="rect">
                <a:avLst/>
              </a:prstGeom>
              <a:solidFill>
                <a:srgbClr val="B2B2B2"/>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400" b="1" u="none" kern="0">
                    <a:solidFill>
                      <a:srgbClr val="000000"/>
                    </a:solidFill>
                    <a:effectLst>
                      <a:outerShdw blurRad="38100" dist="38100" dir="2700000" algn="tl">
                        <a:srgbClr val="FFFFFF"/>
                      </a:outerShdw>
                    </a:effectLst>
                    <a:latin typeface="+mj-lt"/>
                  </a:rPr>
                  <a:t>AEREO</a:t>
                </a:r>
              </a:p>
            </p:txBody>
          </p:sp>
          <p:sp>
            <p:nvSpPr>
              <p:cNvPr id="130" name="Rectangle 30"/>
              <p:cNvSpPr>
                <a:spLocks noChangeArrowheads="1"/>
              </p:cNvSpPr>
              <p:nvPr/>
            </p:nvSpPr>
            <p:spPr bwMode="auto">
              <a:xfrm>
                <a:off x="3057912" y="6328789"/>
                <a:ext cx="713003" cy="302505"/>
              </a:xfrm>
              <a:prstGeom prst="rect">
                <a:avLst/>
              </a:prstGeom>
              <a:solidFill>
                <a:srgbClr val="B2B2B2"/>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400" b="1" u="none" kern="0">
                    <a:solidFill>
                      <a:srgbClr val="000000"/>
                    </a:solidFill>
                    <a:effectLst>
                      <a:outerShdw blurRad="38100" dist="38100" dir="2700000" algn="tl">
                        <a:srgbClr val="FFFFFF"/>
                      </a:outerShdw>
                    </a:effectLst>
                    <a:latin typeface="+mj-lt"/>
                  </a:rPr>
                  <a:t>MARE</a:t>
                </a:r>
              </a:p>
            </p:txBody>
          </p:sp>
          <p:sp>
            <p:nvSpPr>
              <p:cNvPr id="131" name="Rectangle 31"/>
              <p:cNvSpPr>
                <a:spLocks noChangeArrowheads="1"/>
              </p:cNvSpPr>
              <p:nvPr/>
            </p:nvSpPr>
            <p:spPr bwMode="auto">
              <a:xfrm>
                <a:off x="6316624" y="5122626"/>
                <a:ext cx="855943"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32" name="Text Box 32"/>
              <p:cNvSpPr txBox="1">
                <a:spLocks noChangeArrowheads="1"/>
              </p:cNvSpPr>
              <p:nvPr/>
            </p:nvSpPr>
            <p:spPr bwMode="auto">
              <a:xfrm>
                <a:off x="6301308" y="5151528"/>
                <a:ext cx="854242" cy="579960"/>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a:solidFill>
                      <a:srgbClr val="000000"/>
                    </a:solidFill>
                    <a:latin typeface="+mj-lt"/>
                  </a:rPr>
                  <a:t>ADR</a:t>
                </a:r>
                <a:br>
                  <a:rPr lang="it-IT" sz="1200" b="1" u="none" kern="0">
                    <a:solidFill>
                      <a:srgbClr val="000000"/>
                    </a:solidFill>
                    <a:latin typeface="+mj-lt"/>
                  </a:rPr>
                </a:br>
                <a:r>
                  <a:rPr lang="it-IT" sz="1000" b="1" u="none" kern="0">
                    <a:solidFill>
                      <a:srgbClr val="000000"/>
                    </a:solidFill>
                    <a:latin typeface="+mj-lt"/>
                  </a:rPr>
                  <a:t>Accordo Europeo</a:t>
                </a:r>
                <a:endParaRPr lang="it-IT" sz="1200" b="1" u="none" kern="0">
                  <a:solidFill>
                    <a:srgbClr val="000000"/>
                  </a:solidFill>
                  <a:latin typeface="+mj-lt"/>
                </a:endParaRPr>
              </a:p>
            </p:txBody>
          </p:sp>
          <p:sp>
            <p:nvSpPr>
              <p:cNvPr id="133" name="Rectangle 33"/>
              <p:cNvSpPr>
                <a:spLocks noChangeArrowheads="1"/>
              </p:cNvSpPr>
              <p:nvPr/>
            </p:nvSpPr>
            <p:spPr bwMode="auto">
              <a:xfrm>
                <a:off x="7252546" y="5114919"/>
                <a:ext cx="854242" cy="1055874"/>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34" name="Rectangle 34"/>
              <p:cNvSpPr>
                <a:spLocks noChangeArrowheads="1"/>
              </p:cNvSpPr>
              <p:nvPr/>
            </p:nvSpPr>
            <p:spPr bwMode="auto">
              <a:xfrm>
                <a:off x="6947946" y="6309521"/>
                <a:ext cx="1112897" cy="300577"/>
              </a:xfrm>
              <a:prstGeom prst="rect">
                <a:avLst/>
              </a:prstGeom>
              <a:solidFill>
                <a:srgbClr val="B2B2B2"/>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000" b="1" u="none" kern="0">
                    <a:solidFill>
                      <a:srgbClr val="000000"/>
                    </a:solidFill>
                    <a:effectLst>
                      <a:outerShdw blurRad="38100" dist="38100" dir="2700000" algn="tl">
                        <a:srgbClr val="FFFFFF"/>
                      </a:outerShdw>
                    </a:effectLst>
                    <a:latin typeface="+mj-lt"/>
                  </a:rPr>
                  <a:t>NAVIGAZIONE </a:t>
                </a:r>
              </a:p>
              <a:p>
                <a:pPr algn="ctr" eaLnBrk="1" fontAlgn="auto" hangingPunct="1">
                  <a:spcBef>
                    <a:spcPts val="0"/>
                  </a:spcBef>
                  <a:spcAft>
                    <a:spcPts val="0"/>
                  </a:spcAft>
                  <a:defRPr/>
                </a:pPr>
                <a:r>
                  <a:rPr lang="it-IT" sz="1000" b="1" u="none" kern="0">
                    <a:solidFill>
                      <a:srgbClr val="000000"/>
                    </a:solidFill>
                    <a:effectLst>
                      <a:outerShdw blurRad="38100" dist="38100" dir="2700000" algn="tl">
                        <a:srgbClr val="FFFFFF"/>
                      </a:outerShdw>
                    </a:effectLst>
                    <a:latin typeface="+mj-lt"/>
                  </a:rPr>
                  <a:t>INTERNA</a:t>
                </a:r>
              </a:p>
            </p:txBody>
          </p:sp>
          <p:sp>
            <p:nvSpPr>
              <p:cNvPr id="135" name="Rectangle 35"/>
              <p:cNvSpPr>
                <a:spLocks noChangeArrowheads="1"/>
              </p:cNvSpPr>
              <p:nvPr/>
            </p:nvSpPr>
            <p:spPr bwMode="auto">
              <a:xfrm>
                <a:off x="8101682" y="6315302"/>
                <a:ext cx="985271" cy="300577"/>
              </a:xfrm>
              <a:prstGeom prst="rect">
                <a:avLst/>
              </a:prstGeom>
              <a:solidFill>
                <a:srgbClr val="B2B2B2"/>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400" b="1" u="none" kern="0">
                    <a:solidFill>
                      <a:srgbClr val="000000"/>
                    </a:solidFill>
                    <a:effectLst>
                      <a:outerShdw blurRad="38100" dist="38100" dir="2700000" algn="tl">
                        <a:srgbClr val="FFFFFF"/>
                      </a:outerShdw>
                    </a:effectLst>
                    <a:latin typeface="+mj-lt"/>
                  </a:rPr>
                  <a:t>FERROVIA</a:t>
                </a:r>
              </a:p>
            </p:txBody>
          </p:sp>
          <p:sp>
            <p:nvSpPr>
              <p:cNvPr id="136" name="Rectangle 36"/>
              <p:cNvSpPr>
                <a:spLocks noChangeArrowheads="1"/>
              </p:cNvSpPr>
              <p:nvPr/>
            </p:nvSpPr>
            <p:spPr bwMode="auto">
              <a:xfrm>
                <a:off x="6214523" y="2783517"/>
                <a:ext cx="855943" cy="605008"/>
              </a:xfrm>
              <a:prstGeom prst="rect">
                <a:avLst/>
              </a:prstGeom>
              <a:solidFill>
                <a:srgbClr val="CCEC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200" b="1" u="none" kern="0">
                    <a:solidFill>
                      <a:srgbClr val="000000"/>
                    </a:solidFill>
                    <a:effectLst>
                      <a:outerShdw blurRad="38100" dist="38100" dir="2700000" algn="tl">
                        <a:srgbClr val="FFFFFF"/>
                      </a:outerShdw>
                    </a:effectLst>
                    <a:latin typeface="+mj-lt"/>
                  </a:rPr>
                  <a:t>Working</a:t>
                </a:r>
                <a:br>
                  <a:rPr lang="it-IT" sz="1200" b="1" u="none" kern="0">
                    <a:solidFill>
                      <a:srgbClr val="000000"/>
                    </a:solidFill>
                    <a:effectLst>
                      <a:outerShdw blurRad="38100" dist="38100" dir="2700000" algn="tl">
                        <a:srgbClr val="FFFFFF"/>
                      </a:outerShdw>
                    </a:effectLst>
                    <a:latin typeface="+mj-lt"/>
                  </a:rPr>
                </a:br>
                <a:r>
                  <a:rPr lang="it-IT" sz="1200" b="1" u="none" kern="0">
                    <a:solidFill>
                      <a:srgbClr val="000000"/>
                    </a:solidFill>
                    <a:effectLst>
                      <a:outerShdw blurRad="38100" dist="38100" dir="2700000" algn="tl">
                        <a:srgbClr val="FFFFFF"/>
                      </a:outerShdw>
                    </a:effectLst>
                    <a:latin typeface="+mj-lt"/>
                  </a:rPr>
                  <a:t>Party 15</a:t>
                </a:r>
              </a:p>
            </p:txBody>
          </p:sp>
          <p:sp>
            <p:nvSpPr>
              <p:cNvPr id="137" name="Rectangle 37"/>
              <p:cNvSpPr>
                <a:spLocks noChangeArrowheads="1"/>
              </p:cNvSpPr>
              <p:nvPr/>
            </p:nvSpPr>
            <p:spPr bwMode="auto">
              <a:xfrm>
                <a:off x="8254833" y="2783517"/>
                <a:ext cx="854242" cy="605008"/>
              </a:xfrm>
              <a:prstGeom prst="rect">
                <a:avLst/>
              </a:prstGeom>
              <a:solidFill>
                <a:srgbClr val="CCEC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200" b="1" u="none" kern="0">
                    <a:solidFill>
                      <a:srgbClr val="000000"/>
                    </a:solidFill>
                    <a:effectLst>
                      <a:outerShdw blurRad="38100" dist="38100" dir="2700000" algn="tl">
                        <a:srgbClr val="FFFFFF"/>
                      </a:outerShdw>
                    </a:effectLst>
                    <a:latin typeface="+mj-lt"/>
                  </a:rPr>
                  <a:t>RID</a:t>
                </a:r>
                <a:br>
                  <a:rPr lang="it-IT" sz="1200" b="1" u="none" kern="0">
                    <a:solidFill>
                      <a:srgbClr val="000000"/>
                    </a:solidFill>
                    <a:effectLst>
                      <a:outerShdw blurRad="38100" dist="38100" dir="2700000" algn="tl">
                        <a:srgbClr val="FFFFFF"/>
                      </a:outerShdw>
                    </a:effectLst>
                    <a:latin typeface="+mj-lt"/>
                  </a:rPr>
                </a:br>
                <a:r>
                  <a:rPr lang="it-IT" sz="1200" b="1" u="none" kern="0">
                    <a:solidFill>
                      <a:srgbClr val="000000"/>
                    </a:solidFill>
                    <a:effectLst>
                      <a:outerShdw blurRad="38100" dist="38100" dir="2700000" algn="tl">
                        <a:srgbClr val="FFFFFF"/>
                      </a:outerShdw>
                    </a:effectLst>
                    <a:latin typeface="+mj-lt"/>
                  </a:rPr>
                  <a:t>Safety</a:t>
                </a:r>
                <a:br>
                  <a:rPr lang="it-IT" sz="1200" b="1" u="none" kern="0">
                    <a:solidFill>
                      <a:srgbClr val="000000"/>
                    </a:solidFill>
                    <a:effectLst>
                      <a:outerShdw blurRad="38100" dist="38100" dir="2700000" algn="tl">
                        <a:srgbClr val="FFFFFF"/>
                      </a:outerShdw>
                    </a:effectLst>
                    <a:latin typeface="+mj-lt"/>
                  </a:rPr>
                </a:br>
                <a:r>
                  <a:rPr lang="it-IT" sz="1200" b="1" u="none" kern="0">
                    <a:solidFill>
                      <a:srgbClr val="000000"/>
                    </a:solidFill>
                    <a:effectLst>
                      <a:outerShdw blurRad="38100" dist="38100" dir="2700000" algn="tl">
                        <a:srgbClr val="FFFFFF"/>
                      </a:outerShdw>
                    </a:effectLst>
                    <a:latin typeface="+mj-lt"/>
                  </a:rPr>
                  <a:t>Committee</a:t>
                </a:r>
              </a:p>
            </p:txBody>
          </p:sp>
          <p:sp>
            <p:nvSpPr>
              <p:cNvPr id="138" name="Rectangle 38"/>
              <p:cNvSpPr>
                <a:spLocks noChangeArrowheads="1"/>
              </p:cNvSpPr>
              <p:nvPr/>
            </p:nvSpPr>
            <p:spPr bwMode="auto">
              <a:xfrm>
                <a:off x="1114598" y="2935734"/>
                <a:ext cx="854242" cy="603081"/>
              </a:xfrm>
              <a:prstGeom prst="rect">
                <a:avLst/>
              </a:prstGeom>
              <a:solidFill>
                <a:srgbClr val="9999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200" b="1" u="none" kern="0">
                    <a:solidFill>
                      <a:srgbClr val="FFFFFF"/>
                    </a:solidFill>
                    <a:effectLst>
                      <a:outerShdw blurRad="38100" dist="38100" dir="2700000" algn="tl">
                        <a:srgbClr val="000000"/>
                      </a:outerShdw>
                    </a:effectLst>
                    <a:latin typeface="+mj-lt"/>
                  </a:rPr>
                  <a:t>Dangerous</a:t>
                </a:r>
                <a:br>
                  <a:rPr lang="it-IT" sz="1200" b="1" u="none" kern="0">
                    <a:solidFill>
                      <a:srgbClr val="FFFFFF"/>
                    </a:solidFill>
                    <a:effectLst>
                      <a:outerShdw blurRad="38100" dist="38100" dir="2700000" algn="tl">
                        <a:srgbClr val="000000"/>
                      </a:outerShdw>
                    </a:effectLst>
                    <a:latin typeface="+mj-lt"/>
                  </a:rPr>
                </a:br>
                <a:r>
                  <a:rPr lang="it-IT" sz="1200" b="1" u="none" kern="0">
                    <a:solidFill>
                      <a:srgbClr val="FFFFFF"/>
                    </a:solidFill>
                    <a:effectLst>
                      <a:outerShdw blurRad="38100" dist="38100" dir="2700000" algn="tl">
                        <a:srgbClr val="000000"/>
                      </a:outerShdw>
                    </a:effectLst>
                    <a:latin typeface="+mj-lt"/>
                  </a:rPr>
                  <a:t>Goods Panel</a:t>
                </a:r>
                <a:endParaRPr lang="it-IT" sz="1200" b="1" u="none" kern="0">
                  <a:solidFill>
                    <a:srgbClr val="000000"/>
                  </a:solidFill>
                  <a:effectLst>
                    <a:outerShdw blurRad="38100" dist="38100" dir="2700000" algn="tl">
                      <a:srgbClr val="FFFFFF"/>
                    </a:outerShdw>
                  </a:effectLst>
                  <a:latin typeface="+mj-lt"/>
                </a:endParaRPr>
              </a:p>
            </p:txBody>
          </p:sp>
          <p:sp>
            <p:nvSpPr>
              <p:cNvPr id="139" name="Line 39"/>
              <p:cNvSpPr>
                <a:spLocks noChangeShapeType="1"/>
              </p:cNvSpPr>
              <p:nvPr/>
            </p:nvSpPr>
            <p:spPr bwMode="auto">
              <a:xfrm>
                <a:off x="539431" y="2560011"/>
                <a:ext cx="0" cy="2562615"/>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0" name="Line 40"/>
              <p:cNvSpPr>
                <a:spLocks noChangeShapeType="1"/>
              </p:cNvSpPr>
              <p:nvPr/>
            </p:nvSpPr>
            <p:spPr bwMode="auto">
              <a:xfrm>
                <a:off x="1546824" y="3538814"/>
                <a:ext cx="0" cy="1583811"/>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1" name="Line 41"/>
              <p:cNvSpPr>
                <a:spLocks noChangeShapeType="1"/>
              </p:cNvSpPr>
              <p:nvPr/>
            </p:nvSpPr>
            <p:spPr bwMode="auto">
              <a:xfrm>
                <a:off x="1546824" y="2560011"/>
                <a:ext cx="0" cy="375722"/>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2" name="Line 42"/>
              <p:cNvSpPr>
                <a:spLocks noChangeShapeType="1"/>
              </p:cNvSpPr>
              <p:nvPr/>
            </p:nvSpPr>
            <p:spPr bwMode="auto">
              <a:xfrm>
                <a:off x="2484448" y="3538814"/>
                <a:ext cx="0" cy="1583811"/>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3" name="Line 43"/>
              <p:cNvSpPr>
                <a:spLocks noChangeShapeType="1"/>
              </p:cNvSpPr>
              <p:nvPr/>
            </p:nvSpPr>
            <p:spPr bwMode="auto">
              <a:xfrm>
                <a:off x="3418668" y="2560011"/>
                <a:ext cx="0" cy="2562615"/>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4" name="Line 44"/>
              <p:cNvSpPr>
                <a:spLocks noChangeShapeType="1"/>
              </p:cNvSpPr>
              <p:nvPr/>
            </p:nvSpPr>
            <p:spPr bwMode="auto">
              <a:xfrm>
                <a:off x="4426061" y="3457890"/>
                <a:ext cx="0" cy="225434"/>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5" name="Line 45"/>
              <p:cNvSpPr>
                <a:spLocks noChangeShapeType="1"/>
              </p:cNvSpPr>
              <p:nvPr/>
            </p:nvSpPr>
            <p:spPr bwMode="auto">
              <a:xfrm>
                <a:off x="5630848" y="3467524"/>
                <a:ext cx="0" cy="225432"/>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6" name="Line 46"/>
              <p:cNvSpPr>
                <a:spLocks noChangeShapeType="1"/>
              </p:cNvSpPr>
              <p:nvPr/>
            </p:nvSpPr>
            <p:spPr bwMode="auto">
              <a:xfrm>
                <a:off x="4427763" y="3463671"/>
                <a:ext cx="1211594" cy="0"/>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7" name="Line 47"/>
              <p:cNvSpPr>
                <a:spLocks noChangeShapeType="1"/>
              </p:cNvSpPr>
              <p:nvPr/>
            </p:nvSpPr>
            <p:spPr bwMode="auto">
              <a:xfrm>
                <a:off x="4427763" y="4382743"/>
                <a:ext cx="0" cy="452793"/>
              </a:xfrm>
              <a:prstGeom prst="line">
                <a:avLst/>
              </a:prstGeom>
              <a:noFill/>
              <a:ln w="508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8" name="Line 48"/>
              <p:cNvSpPr>
                <a:spLocks noChangeShapeType="1"/>
              </p:cNvSpPr>
              <p:nvPr/>
            </p:nvSpPr>
            <p:spPr bwMode="auto">
              <a:xfrm>
                <a:off x="5651268" y="4382743"/>
                <a:ext cx="0" cy="452793"/>
              </a:xfrm>
              <a:prstGeom prst="line">
                <a:avLst/>
              </a:prstGeom>
              <a:noFill/>
              <a:ln w="508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49" name="Line 49"/>
              <p:cNvSpPr>
                <a:spLocks noChangeShapeType="1"/>
              </p:cNvSpPr>
              <p:nvPr/>
            </p:nvSpPr>
            <p:spPr bwMode="auto">
              <a:xfrm>
                <a:off x="7632020" y="3388526"/>
                <a:ext cx="0" cy="1734100"/>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0" name="Line 50"/>
              <p:cNvSpPr>
                <a:spLocks noChangeShapeType="1"/>
              </p:cNvSpPr>
              <p:nvPr/>
            </p:nvSpPr>
            <p:spPr bwMode="auto">
              <a:xfrm>
                <a:off x="8632606" y="3388526"/>
                <a:ext cx="0" cy="1734100"/>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1" name="Line 51"/>
              <p:cNvSpPr>
                <a:spLocks noChangeShapeType="1"/>
              </p:cNvSpPr>
              <p:nvPr/>
            </p:nvSpPr>
            <p:spPr bwMode="auto">
              <a:xfrm>
                <a:off x="6731833" y="2407796"/>
                <a:ext cx="0" cy="375721"/>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2" name="Line 52"/>
              <p:cNvSpPr>
                <a:spLocks noChangeShapeType="1"/>
              </p:cNvSpPr>
              <p:nvPr/>
            </p:nvSpPr>
            <p:spPr bwMode="auto">
              <a:xfrm>
                <a:off x="8627501" y="2407796"/>
                <a:ext cx="0" cy="375721"/>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3" name="Line 53"/>
              <p:cNvSpPr>
                <a:spLocks noChangeShapeType="1"/>
              </p:cNvSpPr>
              <p:nvPr/>
            </p:nvSpPr>
            <p:spPr bwMode="auto">
              <a:xfrm flipV="1">
                <a:off x="539431" y="6178500"/>
                <a:ext cx="0" cy="603082"/>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4" name="Line 54"/>
              <p:cNvSpPr>
                <a:spLocks noChangeShapeType="1"/>
              </p:cNvSpPr>
              <p:nvPr/>
            </p:nvSpPr>
            <p:spPr bwMode="auto">
              <a:xfrm>
                <a:off x="1907579" y="6631294"/>
                <a:ext cx="0" cy="150289"/>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5" name="Line 55"/>
              <p:cNvSpPr>
                <a:spLocks noChangeShapeType="1"/>
              </p:cNvSpPr>
              <p:nvPr/>
            </p:nvSpPr>
            <p:spPr bwMode="auto">
              <a:xfrm>
                <a:off x="3418668" y="6631294"/>
                <a:ext cx="0" cy="150289"/>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6" name="Line 56"/>
              <p:cNvSpPr>
                <a:spLocks noChangeShapeType="1"/>
              </p:cNvSpPr>
              <p:nvPr/>
            </p:nvSpPr>
            <p:spPr bwMode="auto">
              <a:xfrm>
                <a:off x="7589478" y="6631294"/>
                <a:ext cx="0" cy="150289"/>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7" name="Line 57"/>
              <p:cNvSpPr>
                <a:spLocks noChangeShapeType="1"/>
              </p:cNvSpPr>
              <p:nvPr/>
            </p:nvSpPr>
            <p:spPr bwMode="auto">
              <a:xfrm>
                <a:off x="8671745" y="6631294"/>
                <a:ext cx="0" cy="150289"/>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8" name="Line 58"/>
              <p:cNvSpPr>
                <a:spLocks noChangeShapeType="1"/>
              </p:cNvSpPr>
              <p:nvPr/>
            </p:nvSpPr>
            <p:spPr bwMode="auto">
              <a:xfrm flipV="1">
                <a:off x="1402182" y="6178500"/>
                <a:ext cx="0" cy="302505"/>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59" name="Line 59"/>
              <p:cNvSpPr>
                <a:spLocks noChangeShapeType="1"/>
              </p:cNvSpPr>
              <p:nvPr/>
            </p:nvSpPr>
            <p:spPr bwMode="auto">
              <a:xfrm>
                <a:off x="1402182" y="6481005"/>
                <a:ext cx="142941" cy="0"/>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0" name="Line 60"/>
              <p:cNvSpPr>
                <a:spLocks noChangeShapeType="1"/>
              </p:cNvSpPr>
              <p:nvPr/>
            </p:nvSpPr>
            <p:spPr bwMode="auto">
              <a:xfrm flipV="1">
                <a:off x="2411275" y="6178500"/>
                <a:ext cx="0" cy="302505"/>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1" name="Line 61"/>
              <p:cNvSpPr>
                <a:spLocks noChangeShapeType="1"/>
              </p:cNvSpPr>
              <p:nvPr/>
            </p:nvSpPr>
            <p:spPr bwMode="auto">
              <a:xfrm>
                <a:off x="2268334" y="6481005"/>
                <a:ext cx="142941" cy="0"/>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2" name="Line 62"/>
              <p:cNvSpPr>
                <a:spLocks noChangeShapeType="1"/>
              </p:cNvSpPr>
              <p:nvPr/>
            </p:nvSpPr>
            <p:spPr bwMode="auto">
              <a:xfrm flipV="1">
                <a:off x="3418668" y="6178500"/>
                <a:ext cx="0" cy="150289"/>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3" name="Line 63"/>
              <p:cNvSpPr>
                <a:spLocks noChangeShapeType="1"/>
              </p:cNvSpPr>
              <p:nvPr/>
            </p:nvSpPr>
            <p:spPr bwMode="auto">
              <a:xfrm flipV="1">
                <a:off x="7589478" y="6178500"/>
                <a:ext cx="0" cy="150289"/>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4" name="Line 64"/>
              <p:cNvSpPr>
                <a:spLocks noChangeShapeType="1"/>
              </p:cNvSpPr>
              <p:nvPr/>
            </p:nvSpPr>
            <p:spPr bwMode="auto">
              <a:xfrm flipV="1">
                <a:off x="8658131" y="6149599"/>
                <a:ext cx="0" cy="150289"/>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5" name="Line 65"/>
              <p:cNvSpPr>
                <a:spLocks noChangeShapeType="1"/>
              </p:cNvSpPr>
              <p:nvPr/>
            </p:nvSpPr>
            <p:spPr bwMode="auto">
              <a:xfrm flipH="1">
                <a:off x="512204" y="1558087"/>
                <a:ext cx="3844088" cy="5781"/>
              </a:xfrm>
              <a:prstGeom prst="line">
                <a:avLst/>
              </a:prstGeom>
              <a:noFill/>
              <a:ln w="12700">
                <a:solidFill>
                  <a:srgbClr val="000000"/>
                </a:solidFill>
                <a:prstDash val="sysDot"/>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6" name="Line 66"/>
              <p:cNvSpPr>
                <a:spLocks noChangeShapeType="1"/>
              </p:cNvSpPr>
              <p:nvPr/>
            </p:nvSpPr>
            <p:spPr bwMode="auto">
              <a:xfrm>
                <a:off x="5076101" y="1276777"/>
                <a:ext cx="0" cy="225434"/>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7" name="Line 67"/>
              <p:cNvSpPr>
                <a:spLocks noChangeShapeType="1"/>
              </p:cNvSpPr>
              <p:nvPr/>
            </p:nvSpPr>
            <p:spPr bwMode="auto">
              <a:xfrm>
                <a:off x="6784585" y="1571575"/>
                <a:ext cx="0" cy="375721"/>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8" name="Line 68"/>
              <p:cNvSpPr>
                <a:spLocks noChangeShapeType="1"/>
              </p:cNvSpPr>
              <p:nvPr/>
            </p:nvSpPr>
            <p:spPr bwMode="auto">
              <a:xfrm>
                <a:off x="513906" y="1577355"/>
                <a:ext cx="0" cy="152216"/>
              </a:xfrm>
              <a:prstGeom prst="line">
                <a:avLst/>
              </a:prstGeom>
              <a:noFill/>
              <a:ln w="12700">
                <a:solidFill>
                  <a:srgbClr val="000000"/>
                </a:solidFill>
                <a:prstDash val="sysDot"/>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69" name="Line 69"/>
              <p:cNvSpPr>
                <a:spLocks noChangeShapeType="1"/>
              </p:cNvSpPr>
              <p:nvPr/>
            </p:nvSpPr>
            <p:spPr bwMode="auto">
              <a:xfrm>
                <a:off x="3418668" y="1577355"/>
                <a:ext cx="0" cy="152216"/>
              </a:xfrm>
              <a:prstGeom prst="line">
                <a:avLst/>
              </a:prstGeom>
              <a:noFill/>
              <a:ln w="12700">
                <a:solidFill>
                  <a:srgbClr val="000000"/>
                </a:solidFill>
                <a:prstDash val="sysDot"/>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pic>
            <p:nvPicPr>
              <p:cNvPr id="6218" name="Picture 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3575" y="2243138"/>
                <a:ext cx="3571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 name="Text Box 72"/>
              <p:cNvSpPr txBox="1">
                <a:spLocks noChangeArrowheads="1"/>
              </p:cNvSpPr>
              <p:nvPr/>
            </p:nvSpPr>
            <p:spPr bwMode="auto">
              <a:xfrm>
                <a:off x="2994951" y="1802788"/>
                <a:ext cx="855943" cy="396916"/>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2000" b="1" u="none" kern="0">
                    <a:solidFill>
                      <a:srgbClr val="FFFFFF"/>
                    </a:solidFill>
                    <a:effectLst>
                      <a:outerShdw blurRad="38100" dist="38100" dir="2700000" algn="tl">
                        <a:srgbClr val="C0C0C0"/>
                      </a:outerShdw>
                    </a:effectLst>
                    <a:latin typeface="+mj-lt"/>
                  </a:rPr>
                  <a:t>IMO</a:t>
                </a:r>
                <a:endParaRPr lang="it-IT" sz="2000" b="1" u="none" kern="0">
                  <a:solidFill>
                    <a:srgbClr val="000000"/>
                  </a:solidFill>
                  <a:effectLst>
                    <a:outerShdw blurRad="38100" dist="38100" dir="2700000" algn="tl">
                      <a:srgbClr val="C0C0C0"/>
                    </a:outerShdw>
                  </a:effectLst>
                  <a:latin typeface="+mj-lt"/>
                </a:endParaRPr>
              </a:p>
            </p:txBody>
          </p:sp>
          <p:sp>
            <p:nvSpPr>
              <p:cNvPr id="173" name="Text Box 73"/>
              <p:cNvSpPr txBox="1">
                <a:spLocks noChangeArrowheads="1"/>
              </p:cNvSpPr>
              <p:nvPr/>
            </p:nvSpPr>
            <p:spPr bwMode="auto">
              <a:xfrm>
                <a:off x="1021006" y="1700668"/>
                <a:ext cx="1102687" cy="396916"/>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2000" b="1" u="none" kern="0" dirty="0">
                    <a:solidFill>
                      <a:srgbClr val="FFFFFF"/>
                    </a:solidFill>
                    <a:effectLst>
                      <a:outerShdw blurRad="38100" dist="38100" dir="2700000" algn="tl">
                        <a:srgbClr val="C0C0C0"/>
                      </a:outerShdw>
                    </a:effectLst>
                    <a:latin typeface="+mj-lt"/>
                  </a:rPr>
                  <a:t>ICAO</a:t>
                </a:r>
                <a:endParaRPr lang="it-IT" sz="2000" b="1" u="none" kern="0" dirty="0">
                  <a:solidFill>
                    <a:srgbClr val="000000"/>
                  </a:solidFill>
                  <a:effectLst>
                    <a:outerShdw blurRad="38100" dist="38100" dir="2700000" algn="tl">
                      <a:srgbClr val="C0C0C0"/>
                    </a:outerShdw>
                  </a:effectLst>
                  <a:latin typeface="+mj-lt"/>
                </a:endParaRPr>
              </a:p>
            </p:txBody>
          </p:sp>
          <p:pic>
            <p:nvPicPr>
              <p:cNvPr id="6221" name="Picture 7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03350" y="2257425"/>
                <a:ext cx="3556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2" name="Picture 7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588" y="2287588"/>
                <a:ext cx="3016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 name="Text Box 77"/>
              <p:cNvSpPr txBox="1">
                <a:spLocks noChangeArrowheads="1"/>
              </p:cNvSpPr>
              <p:nvPr/>
            </p:nvSpPr>
            <p:spPr bwMode="auto">
              <a:xfrm>
                <a:off x="1897369" y="2752689"/>
                <a:ext cx="1305187" cy="396916"/>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2000" b="1" u="none" kern="0">
                    <a:solidFill>
                      <a:srgbClr val="FFFFFF"/>
                    </a:solidFill>
                    <a:effectLst>
                      <a:outerShdw blurRad="38100" dist="38100" dir="2700000" algn="tl">
                        <a:srgbClr val="C0C0C0"/>
                      </a:outerShdw>
                    </a:effectLst>
                    <a:latin typeface="+mj-lt"/>
                  </a:rPr>
                  <a:t>IATA</a:t>
                </a:r>
                <a:endParaRPr lang="it-IT" sz="2000" b="1" u="none" kern="0">
                  <a:solidFill>
                    <a:srgbClr val="000000"/>
                  </a:solidFill>
                  <a:effectLst>
                    <a:outerShdw blurRad="38100" dist="38100" dir="2700000" algn="tl">
                      <a:srgbClr val="C0C0C0"/>
                    </a:outerShdw>
                  </a:effectLst>
                  <a:latin typeface="+mj-lt"/>
                </a:endParaRPr>
              </a:p>
            </p:txBody>
          </p:sp>
          <p:pic>
            <p:nvPicPr>
              <p:cNvPr id="6224" name="Picture 7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8538" y="3268663"/>
                <a:ext cx="3619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 name="Line 79"/>
              <p:cNvSpPr>
                <a:spLocks noChangeShapeType="1"/>
              </p:cNvSpPr>
              <p:nvPr/>
            </p:nvSpPr>
            <p:spPr bwMode="auto">
              <a:xfrm>
                <a:off x="5050576" y="3307601"/>
                <a:ext cx="0" cy="150289"/>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79" name="Line 80"/>
              <p:cNvSpPr>
                <a:spLocks noChangeShapeType="1"/>
              </p:cNvSpPr>
              <p:nvPr/>
            </p:nvSpPr>
            <p:spPr bwMode="auto">
              <a:xfrm>
                <a:off x="5067593" y="1949223"/>
                <a:ext cx="0" cy="225432"/>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80" name="Line 81"/>
              <p:cNvSpPr>
                <a:spLocks noChangeShapeType="1"/>
              </p:cNvSpPr>
              <p:nvPr/>
            </p:nvSpPr>
            <p:spPr bwMode="auto">
              <a:xfrm>
                <a:off x="1979049" y="2134194"/>
                <a:ext cx="576869" cy="0"/>
              </a:xfrm>
              <a:prstGeom prst="line">
                <a:avLst/>
              </a:prstGeom>
              <a:noFill/>
              <a:ln w="12700">
                <a:solidFill>
                  <a:srgbClr val="000000"/>
                </a:solidFill>
                <a:round/>
                <a:headEnd/>
                <a:tailEnd/>
              </a:ln>
              <a:effectLst/>
            </p:spPr>
            <p:txBody>
              <a:bodyPr/>
              <a:lstStyle/>
              <a:p>
                <a:pPr eaLnBrk="1" fontAlgn="auto" hangingPunct="1">
                  <a:spcBef>
                    <a:spcPts val="0"/>
                  </a:spcBef>
                  <a:spcAft>
                    <a:spcPts val="0"/>
                  </a:spcAft>
                  <a:defRPr/>
                </a:pPr>
                <a:endParaRPr lang="it-IT" sz="2400" u="none" kern="0">
                  <a:solidFill>
                    <a:srgbClr val="000000"/>
                  </a:solidFill>
                  <a:latin typeface="+mj-lt"/>
                </a:endParaRPr>
              </a:p>
            </p:txBody>
          </p:sp>
          <p:sp>
            <p:nvSpPr>
              <p:cNvPr id="181" name="Line 82"/>
              <p:cNvSpPr>
                <a:spLocks noChangeShapeType="1"/>
              </p:cNvSpPr>
              <p:nvPr/>
            </p:nvSpPr>
            <p:spPr bwMode="auto">
              <a:xfrm>
                <a:off x="2555918" y="2134194"/>
                <a:ext cx="0" cy="574180"/>
              </a:xfrm>
              <a:prstGeom prst="line">
                <a:avLst/>
              </a:prstGeom>
              <a:noFill/>
              <a:ln w="12700">
                <a:solidFill>
                  <a:srgbClr val="000000"/>
                </a:solidFill>
                <a:round/>
                <a:headEnd/>
                <a:tailEnd/>
              </a:ln>
              <a:effectLst/>
            </p:spPr>
            <p:txBody>
              <a:bodyPr/>
              <a:lstStyle/>
              <a:p>
                <a:pPr eaLnBrk="1" fontAlgn="auto" hangingPunct="1">
                  <a:spcBef>
                    <a:spcPts val="0"/>
                  </a:spcBef>
                  <a:spcAft>
                    <a:spcPts val="0"/>
                  </a:spcAft>
                  <a:defRPr/>
                </a:pPr>
                <a:endParaRPr lang="it-IT" sz="2400" u="none" kern="0">
                  <a:solidFill>
                    <a:srgbClr val="000000"/>
                  </a:solidFill>
                  <a:latin typeface="+mj-lt"/>
                </a:endParaRPr>
              </a:p>
            </p:txBody>
          </p:sp>
          <p:sp>
            <p:nvSpPr>
              <p:cNvPr id="182" name="Line 83"/>
              <p:cNvSpPr>
                <a:spLocks noChangeShapeType="1"/>
              </p:cNvSpPr>
              <p:nvPr/>
            </p:nvSpPr>
            <p:spPr bwMode="auto">
              <a:xfrm>
                <a:off x="1546824" y="1575428"/>
                <a:ext cx="0" cy="152215"/>
              </a:xfrm>
              <a:prstGeom prst="line">
                <a:avLst/>
              </a:prstGeom>
              <a:noFill/>
              <a:ln w="12700">
                <a:solidFill>
                  <a:srgbClr val="000000"/>
                </a:solidFill>
                <a:prstDash val="sysDot"/>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83" name="Rectangle 84"/>
              <p:cNvSpPr>
                <a:spLocks noChangeArrowheads="1"/>
              </p:cNvSpPr>
              <p:nvPr/>
            </p:nvSpPr>
            <p:spPr bwMode="auto">
              <a:xfrm>
                <a:off x="8173153" y="5111065"/>
                <a:ext cx="852541" cy="1053948"/>
              </a:xfrm>
              <a:prstGeom prst="rect">
                <a:avLst/>
              </a:prstGeom>
              <a:solidFill>
                <a:srgbClr val="CCECFF"/>
              </a:solidFill>
              <a:ln w="9525">
                <a:solidFill>
                  <a:srgbClr val="000000"/>
                </a:solidFill>
                <a:miter lim="800000"/>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84" name="Text Box 85"/>
              <p:cNvSpPr txBox="1">
                <a:spLocks noChangeArrowheads="1"/>
              </p:cNvSpPr>
              <p:nvPr/>
            </p:nvSpPr>
            <p:spPr bwMode="auto">
              <a:xfrm>
                <a:off x="8101682" y="5151528"/>
                <a:ext cx="995481" cy="579960"/>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a:solidFill>
                      <a:srgbClr val="000000"/>
                    </a:solidFill>
                    <a:latin typeface="+mj-lt"/>
                  </a:rPr>
                  <a:t>RID</a:t>
                </a:r>
                <a:br>
                  <a:rPr lang="it-IT" sz="1200" b="1" u="none" kern="0">
                    <a:solidFill>
                      <a:srgbClr val="000000"/>
                    </a:solidFill>
                    <a:latin typeface="+mj-lt"/>
                  </a:rPr>
                </a:br>
                <a:r>
                  <a:rPr lang="it-IT" sz="1000" b="1" u="none" kern="0">
                    <a:solidFill>
                      <a:srgbClr val="000000"/>
                    </a:solidFill>
                    <a:latin typeface="+mj-lt"/>
                  </a:rPr>
                  <a:t>Regolamento Int.le</a:t>
                </a:r>
                <a:endParaRPr lang="it-IT" sz="1200" b="1" u="none" kern="0">
                  <a:solidFill>
                    <a:srgbClr val="000000"/>
                  </a:solidFill>
                  <a:latin typeface="+mj-lt"/>
                </a:endParaRPr>
              </a:p>
            </p:txBody>
          </p:sp>
          <p:sp>
            <p:nvSpPr>
              <p:cNvPr id="185" name="Rectangle 86"/>
              <p:cNvSpPr>
                <a:spLocks noChangeArrowheads="1"/>
              </p:cNvSpPr>
              <p:nvPr/>
            </p:nvSpPr>
            <p:spPr bwMode="auto">
              <a:xfrm>
                <a:off x="5940553" y="6309521"/>
                <a:ext cx="903591" cy="300577"/>
              </a:xfrm>
              <a:prstGeom prst="rect">
                <a:avLst/>
              </a:prstGeom>
              <a:solidFill>
                <a:srgbClr val="B2B2B2"/>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400" b="1" u="none" kern="0">
                    <a:solidFill>
                      <a:srgbClr val="000000"/>
                    </a:solidFill>
                    <a:effectLst>
                      <a:outerShdw blurRad="38100" dist="38100" dir="2700000" algn="tl">
                        <a:srgbClr val="FFFFFF"/>
                      </a:outerShdw>
                    </a:effectLst>
                    <a:latin typeface="+mj-lt"/>
                  </a:rPr>
                  <a:t>STRADA</a:t>
                </a:r>
              </a:p>
            </p:txBody>
          </p:sp>
          <p:sp>
            <p:nvSpPr>
              <p:cNvPr id="186" name="Line 87"/>
              <p:cNvSpPr>
                <a:spLocks noChangeShapeType="1"/>
              </p:cNvSpPr>
              <p:nvPr/>
            </p:nvSpPr>
            <p:spPr bwMode="auto">
              <a:xfrm>
                <a:off x="6444249" y="6612026"/>
                <a:ext cx="0" cy="179190"/>
              </a:xfrm>
              <a:prstGeom prst="line">
                <a:avLst/>
              </a:prstGeom>
              <a:noFill/>
              <a:ln w="12700">
                <a:solidFill>
                  <a:srgbClr val="000000"/>
                </a:solidFill>
                <a:round/>
                <a:headEnd/>
                <a:tailEnd/>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87" name="Line 88"/>
              <p:cNvSpPr>
                <a:spLocks noChangeShapeType="1"/>
              </p:cNvSpPr>
              <p:nvPr/>
            </p:nvSpPr>
            <p:spPr bwMode="auto">
              <a:xfrm flipV="1">
                <a:off x="6658660" y="6165013"/>
                <a:ext cx="0" cy="152215"/>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88" name="Rectangle 89"/>
              <p:cNvSpPr>
                <a:spLocks noChangeArrowheads="1"/>
              </p:cNvSpPr>
              <p:nvPr/>
            </p:nvSpPr>
            <p:spPr bwMode="auto">
              <a:xfrm>
                <a:off x="7232126" y="2781591"/>
                <a:ext cx="854242" cy="603081"/>
              </a:xfrm>
              <a:prstGeom prst="rect">
                <a:avLst/>
              </a:prstGeom>
              <a:solidFill>
                <a:srgbClr val="CCECFF"/>
              </a:solidFill>
              <a:ln w="9525">
                <a:solidFill>
                  <a:srgbClr val="000000"/>
                </a:solidFill>
                <a:miter lim="800000"/>
                <a:headEnd/>
                <a:tailEnd/>
              </a:ln>
              <a:effectLst/>
            </p:spPr>
            <p:txBody>
              <a:bodyPr wrap="none" anchor="ctr"/>
              <a:lstStyle/>
              <a:p>
                <a:pPr algn="ctr" eaLnBrk="1" fontAlgn="auto" hangingPunct="1">
                  <a:spcBef>
                    <a:spcPts val="0"/>
                  </a:spcBef>
                  <a:spcAft>
                    <a:spcPts val="0"/>
                  </a:spcAft>
                  <a:defRPr/>
                </a:pPr>
                <a:r>
                  <a:rPr lang="it-IT" sz="1200" b="1" u="none" kern="0" dirty="0">
                    <a:solidFill>
                      <a:srgbClr val="000000"/>
                    </a:solidFill>
                    <a:effectLst>
                      <a:outerShdw blurRad="38100" dist="38100" dir="2700000" algn="tl">
                        <a:srgbClr val="FFFFFF"/>
                      </a:outerShdw>
                    </a:effectLst>
                    <a:latin typeface="+mj-lt"/>
                  </a:rPr>
                  <a:t>ADN</a:t>
                </a:r>
                <a:br>
                  <a:rPr lang="it-IT" sz="1200" b="1" u="none" kern="0" dirty="0">
                    <a:solidFill>
                      <a:srgbClr val="000000"/>
                    </a:solidFill>
                    <a:effectLst>
                      <a:outerShdw blurRad="38100" dist="38100" dir="2700000" algn="tl">
                        <a:srgbClr val="FFFFFF"/>
                      </a:outerShdw>
                    </a:effectLst>
                    <a:latin typeface="+mj-lt"/>
                  </a:rPr>
                </a:br>
                <a:r>
                  <a:rPr lang="it-IT" sz="1200" b="1" u="none" kern="0" dirty="0" err="1">
                    <a:solidFill>
                      <a:srgbClr val="000000"/>
                    </a:solidFill>
                    <a:effectLst>
                      <a:outerShdw blurRad="38100" dist="38100" dir="2700000" algn="tl">
                        <a:srgbClr val="FFFFFF"/>
                      </a:outerShdw>
                    </a:effectLst>
                    <a:latin typeface="+mj-lt"/>
                  </a:rPr>
                  <a:t>Safety</a:t>
                </a:r>
                <a:br>
                  <a:rPr lang="it-IT" sz="1200" b="1" u="none" kern="0" dirty="0">
                    <a:solidFill>
                      <a:srgbClr val="000000"/>
                    </a:solidFill>
                    <a:effectLst>
                      <a:outerShdw blurRad="38100" dist="38100" dir="2700000" algn="tl">
                        <a:srgbClr val="FFFFFF"/>
                      </a:outerShdw>
                    </a:effectLst>
                    <a:latin typeface="+mj-lt"/>
                  </a:rPr>
                </a:br>
                <a:r>
                  <a:rPr lang="it-IT" sz="1200" b="1" u="none" kern="0" dirty="0" err="1">
                    <a:solidFill>
                      <a:srgbClr val="000000"/>
                    </a:solidFill>
                    <a:effectLst>
                      <a:outerShdw blurRad="38100" dist="38100" dir="2700000" algn="tl">
                        <a:srgbClr val="FFFFFF"/>
                      </a:outerShdw>
                    </a:effectLst>
                    <a:latin typeface="+mj-lt"/>
                  </a:rPr>
                  <a:t>Committee</a:t>
                </a:r>
                <a:endParaRPr lang="it-IT" sz="1200" b="1" u="none" kern="0" dirty="0">
                  <a:solidFill>
                    <a:srgbClr val="000000"/>
                  </a:solidFill>
                  <a:effectLst>
                    <a:outerShdw blurRad="38100" dist="38100" dir="2700000" algn="tl">
                      <a:srgbClr val="FFFFFF"/>
                    </a:outerShdw>
                  </a:effectLst>
                  <a:latin typeface="+mj-lt"/>
                </a:endParaRPr>
              </a:p>
            </p:txBody>
          </p:sp>
          <p:sp>
            <p:nvSpPr>
              <p:cNvPr id="189" name="Line 90"/>
              <p:cNvSpPr>
                <a:spLocks noChangeShapeType="1"/>
              </p:cNvSpPr>
              <p:nvPr/>
            </p:nvSpPr>
            <p:spPr bwMode="auto">
              <a:xfrm>
                <a:off x="6718220" y="3386600"/>
                <a:ext cx="0" cy="1734100"/>
              </a:xfrm>
              <a:prstGeom prst="line">
                <a:avLst/>
              </a:prstGeom>
              <a:noFill/>
              <a:ln w="12700">
                <a:solidFill>
                  <a:srgbClr val="000000"/>
                </a:solidFill>
                <a:round/>
                <a:headEnd/>
                <a:tailEnd type="stealth" w="lg" len="lg"/>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90" name="Text Box 91"/>
              <p:cNvSpPr txBox="1">
                <a:spLocks noChangeArrowheads="1"/>
              </p:cNvSpPr>
              <p:nvPr/>
            </p:nvSpPr>
            <p:spPr bwMode="auto">
              <a:xfrm>
                <a:off x="7235529" y="5172722"/>
                <a:ext cx="855943" cy="578033"/>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1200" b="1" u="none" kern="0">
                    <a:solidFill>
                      <a:srgbClr val="000000"/>
                    </a:solidFill>
                    <a:latin typeface="+mj-lt"/>
                  </a:rPr>
                  <a:t>ADN</a:t>
                </a:r>
                <a:br>
                  <a:rPr lang="it-IT" sz="1200" b="1" u="none" kern="0">
                    <a:solidFill>
                      <a:srgbClr val="000000"/>
                    </a:solidFill>
                    <a:latin typeface="+mj-lt"/>
                  </a:rPr>
                </a:br>
                <a:r>
                  <a:rPr lang="it-IT" sz="1000" b="1" u="none" kern="0">
                    <a:solidFill>
                      <a:srgbClr val="000000"/>
                    </a:solidFill>
                    <a:latin typeface="+mj-lt"/>
                  </a:rPr>
                  <a:t>Accordo Europeo</a:t>
                </a:r>
                <a:endParaRPr lang="it-IT" sz="1200" b="1" u="none" kern="0">
                  <a:solidFill>
                    <a:srgbClr val="000000"/>
                  </a:solidFill>
                  <a:latin typeface="+mj-lt"/>
                </a:endParaRPr>
              </a:p>
            </p:txBody>
          </p:sp>
          <p:sp>
            <p:nvSpPr>
              <p:cNvPr id="191" name="Line 92"/>
              <p:cNvSpPr>
                <a:spLocks noChangeShapeType="1"/>
              </p:cNvSpPr>
              <p:nvPr/>
            </p:nvSpPr>
            <p:spPr bwMode="auto">
              <a:xfrm>
                <a:off x="539431" y="6800850"/>
                <a:ext cx="8135717" cy="0"/>
              </a:xfrm>
              <a:prstGeom prst="line">
                <a:avLst/>
              </a:prstGeom>
              <a:noFill/>
              <a:ln w="9525">
                <a:solidFill>
                  <a:srgbClr val="000000"/>
                </a:solidFill>
                <a:round/>
                <a:headEnd/>
                <a:tailEnd/>
              </a:ln>
              <a:effectLst/>
            </p:spPr>
            <p:txBody>
              <a:bodyPr/>
              <a:lstStyle/>
              <a:p>
                <a:pPr eaLnBrk="1" fontAlgn="auto" hangingPunct="1">
                  <a:spcBef>
                    <a:spcPts val="0"/>
                  </a:spcBef>
                  <a:spcAft>
                    <a:spcPts val="0"/>
                  </a:spcAft>
                  <a:defRPr/>
                </a:pPr>
                <a:endParaRPr lang="it-IT" sz="2400" u="none" kern="0">
                  <a:solidFill>
                    <a:srgbClr val="000000"/>
                  </a:solidFill>
                  <a:latin typeface="+mj-lt"/>
                </a:endParaRPr>
              </a:p>
            </p:txBody>
          </p:sp>
          <p:sp>
            <p:nvSpPr>
              <p:cNvPr id="192" name="Line 93"/>
              <p:cNvSpPr>
                <a:spLocks noChangeShapeType="1"/>
              </p:cNvSpPr>
              <p:nvPr/>
            </p:nvSpPr>
            <p:spPr bwMode="auto">
              <a:xfrm>
                <a:off x="7063660" y="3141898"/>
                <a:ext cx="170168" cy="0"/>
              </a:xfrm>
              <a:prstGeom prst="line">
                <a:avLst/>
              </a:prstGeom>
              <a:noFill/>
              <a:ln w="12700">
                <a:solidFill>
                  <a:srgbClr val="000000"/>
                </a:solidFill>
                <a:round/>
                <a:headEnd/>
                <a:tailEnd type="stealth" w="lg" len="sm"/>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93" name="Line 94"/>
              <p:cNvSpPr>
                <a:spLocks noChangeShapeType="1"/>
              </p:cNvSpPr>
              <p:nvPr/>
            </p:nvSpPr>
            <p:spPr bwMode="auto">
              <a:xfrm flipH="1">
                <a:off x="7075572" y="2997390"/>
                <a:ext cx="168465" cy="0"/>
              </a:xfrm>
              <a:prstGeom prst="line">
                <a:avLst/>
              </a:prstGeom>
              <a:noFill/>
              <a:ln w="12700">
                <a:solidFill>
                  <a:srgbClr val="000000"/>
                </a:solidFill>
                <a:round/>
                <a:headEnd/>
                <a:tailEnd type="stealth" w="lg" len="sm"/>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grpSp>
            <p:nvGrpSpPr>
              <p:cNvPr id="6241" name="Group 95"/>
              <p:cNvGrpSpPr>
                <a:grpSpLocks/>
              </p:cNvGrpSpPr>
              <p:nvPr/>
            </p:nvGrpSpPr>
            <p:grpSpPr bwMode="auto">
              <a:xfrm>
                <a:off x="8085138" y="2997200"/>
                <a:ext cx="179387" cy="144463"/>
                <a:chOff x="5057" y="2341"/>
                <a:chExt cx="113" cy="91"/>
              </a:xfrm>
            </p:grpSpPr>
            <p:sp>
              <p:nvSpPr>
                <p:cNvPr id="197" name="Line 96"/>
                <p:cNvSpPr>
                  <a:spLocks noChangeShapeType="1"/>
                </p:cNvSpPr>
                <p:nvPr/>
              </p:nvSpPr>
              <p:spPr bwMode="auto">
                <a:xfrm>
                  <a:off x="5057" y="2432"/>
                  <a:ext cx="107" cy="0"/>
                </a:xfrm>
                <a:prstGeom prst="line">
                  <a:avLst/>
                </a:prstGeom>
                <a:noFill/>
                <a:ln w="12700">
                  <a:solidFill>
                    <a:srgbClr val="000000"/>
                  </a:solidFill>
                  <a:round/>
                  <a:headEnd/>
                  <a:tailEnd type="stealth" w="lg" len="sm"/>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sp>
              <p:nvSpPr>
                <p:cNvPr id="198" name="Line 97"/>
                <p:cNvSpPr>
                  <a:spLocks noChangeShapeType="1"/>
                </p:cNvSpPr>
                <p:nvPr/>
              </p:nvSpPr>
              <p:spPr bwMode="auto">
                <a:xfrm flipH="1">
                  <a:off x="5064" y="2341"/>
                  <a:ext cx="106" cy="0"/>
                </a:xfrm>
                <a:prstGeom prst="line">
                  <a:avLst/>
                </a:prstGeom>
                <a:noFill/>
                <a:ln w="12700">
                  <a:solidFill>
                    <a:srgbClr val="000000"/>
                  </a:solidFill>
                  <a:round/>
                  <a:headEnd/>
                  <a:tailEnd type="stealth" w="lg" len="sm"/>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grpSp>
          <p:sp>
            <p:nvSpPr>
              <p:cNvPr id="195" name="Line 98"/>
              <p:cNvSpPr>
                <a:spLocks noChangeShapeType="1"/>
              </p:cNvSpPr>
              <p:nvPr/>
            </p:nvSpPr>
            <p:spPr bwMode="auto">
              <a:xfrm flipH="1">
                <a:off x="5853768" y="1569647"/>
                <a:ext cx="937623" cy="0"/>
              </a:xfrm>
              <a:prstGeom prst="line">
                <a:avLst/>
              </a:prstGeom>
              <a:noFill/>
              <a:ln w="12700">
                <a:solidFill>
                  <a:srgbClr val="000000"/>
                </a:solidFill>
                <a:round/>
                <a:headEnd/>
                <a:tailEnd/>
              </a:ln>
              <a:effectLst/>
            </p:spPr>
            <p:txBody>
              <a:bodyPr/>
              <a:lstStyle/>
              <a:p>
                <a:pPr eaLnBrk="1" fontAlgn="auto" hangingPunct="1">
                  <a:spcBef>
                    <a:spcPts val="0"/>
                  </a:spcBef>
                  <a:spcAft>
                    <a:spcPts val="0"/>
                  </a:spcAft>
                  <a:defRPr/>
                </a:pPr>
                <a:endParaRPr lang="it-IT" sz="2400" u="none" kern="0">
                  <a:solidFill>
                    <a:srgbClr val="000000"/>
                  </a:solidFill>
                  <a:latin typeface="+mj-lt"/>
                </a:endParaRPr>
              </a:p>
            </p:txBody>
          </p:sp>
          <p:sp>
            <p:nvSpPr>
              <p:cNvPr id="196" name="Line 99"/>
              <p:cNvSpPr>
                <a:spLocks noChangeShapeType="1"/>
              </p:cNvSpPr>
              <p:nvPr/>
            </p:nvSpPr>
            <p:spPr bwMode="auto">
              <a:xfrm flipH="1">
                <a:off x="4858286" y="5588906"/>
                <a:ext cx="386281" cy="0"/>
              </a:xfrm>
              <a:prstGeom prst="line">
                <a:avLst/>
              </a:prstGeom>
              <a:noFill/>
              <a:ln w="25400">
                <a:solidFill>
                  <a:srgbClr val="FF0000"/>
                </a:solidFill>
                <a:round/>
                <a:headEnd/>
                <a:tailEnd type="stealth" w="lg" len="sm"/>
              </a:ln>
              <a:effectLst/>
            </p:spPr>
            <p:txBody>
              <a:bodyPr wrap="none" anchor="ctr"/>
              <a:lstStyle/>
              <a:p>
                <a:pPr eaLnBrk="1" fontAlgn="auto" hangingPunct="1">
                  <a:spcBef>
                    <a:spcPts val="0"/>
                  </a:spcBef>
                  <a:spcAft>
                    <a:spcPts val="0"/>
                  </a:spcAft>
                  <a:defRPr/>
                </a:pPr>
                <a:endParaRPr lang="it-IT" sz="2400" u="none" kern="0">
                  <a:solidFill>
                    <a:srgbClr val="000000"/>
                  </a:solidFill>
                  <a:latin typeface="+mj-lt"/>
                </a:endParaRPr>
              </a:p>
            </p:txBody>
          </p:sp>
        </p:grpSp>
        <p:sp>
          <p:nvSpPr>
            <p:cNvPr id="104" name="Text Box 73"/>
            <p:cNvSpPr txBox="1">
              <a:spLocks noChangeArrowheads="1"/>
            </p:cNvSpPr>
            <p:nvPr/>
          </p:nvSpPr>
          <p:spPr bwMode="auto">
            <a:xfrm>
              <a:off x="0" y="1700668"/>
              <a:ext cx="1100984" cy="396916"/>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defRPr/>
              </a:pPr>
              <a:r>
                <a:rPr lang="it-IT" sz="2000" b="1" u="none" kern="0" dirty="0">
                  <a:solidFill>
                    <a:srgbClr val="FFFFFF"/>
                  </a:solidFill>
                  <a:effectLst>
                    <a:outerShdw blurRad="38100" dist="38100" dir="2700000" algn="tl">
                      <a:srgbClr val="C0C0C0"/>
                    </a:outerShdw>
                  </a:effectLst>
                  <a:latin typeface="+mj-lt"/>
                </a:rPr>
                <a:t>IAEA</a:t>
              </a:r>
              <a:endParaRPr lang="it-IT" sz="2000" b="1" u="none" kern="0" dirty="0">
                <a:solidFill>
                  <a:srgbClr val="000000"/>
                </a:solidFill>
                <a:effectLst>
                  <a:outerShdw blurRad="38100" dist="38100" dir="2700000" algn="tl">
                    <a:srgbClr val="C0C0C0"/>
                  </a:outerShdw>
                </a:effectLst>
                <a:latin typeface="+mj-lt"/>
              </a:endParaRPr>
            </a:p>
          </p:txBody>
        </p:sp>
      </p:grpSp>
      <p:sp>
        <p:nvSpPr>
          <p:cNvPr id="117" name="Titolo 1"/>
          <p:cNvSpPr txBox="1">
            <a:spLocks/>
          </p:cNvSpPr>
          <p:nvPr/>
        </p:nvSpPr>
        <p:spPr>
          <a:xfrm>
            <a:off x="467546" y="-27384"/>
            <a:ext cx="5095875" cy="1039152"/>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algn="l"/>
            <a:r>
              <a:rPr lang="it-IT" altLang="it-IT" sz="2400" b="1" u="none" kern="0" dirty="0">
                <a:solidFill>
                  <a:srgbClr val="002060"/>
                </a:solidFill>
              </a:rPr>
              <a:t>Norme internazionali</a:t>
            </a:r>
          </a:p>
          <a:p>
            <a:pPr algn="l"/>
            <a:r>
              <a:rPr lang="it-IT" altLang="it-IT" sz="2400" b="1" u="none" kern="0" dirty="0">
                <a:solidFill>
                  <a:srgbClr val="002060"/>
                </a:solidFill>
              </a:rPr>
              <a:t>sul trasporto</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L’ADR</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
        <p:nvSpPr>
          <p:cNvPr id="4" name="CasellaDiTesto 3"/>
          <p:cNvSpPr txBox="1"/>
          <p:nvPr/>
        </p:nvSpPr>
        <p:spPr>
          <a:xfrm>
            <a:off x="1619523" y="4124143"/>
            <a:ext cx="4338880" cy="923330"/>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Cos’è l’ADR</a:t>
            </a:r>
          </a:p>
          <a:p>
            <a:pPr marL="450850" lvl="1" indent="-450850">
              <a:lnSpc>
                <a:spcPct val="150000"/>
              </a:lnSpc>
              <a:buFont typeface="Arial" panose="020B0604020202020204" pitchFamily="34" charset="0"/>
              <a:buChar char="•"/>
            </a:pPr>
            <a:r>
              <a:rPr lang="it-IT" b="1" u="none" dirty="0">
                <a:solidFill>
                  <a:schemeClr val="bg1"/>
                </a:solidFill>
                <a:latin typeface="+mj-lt"/>
              </a:rPr>
              <a:t>Le principali novità dell’ADR 2019</a:t>
            </a:r>
          </a:p>
        </p:txBody>
      </p:sp>
    </p:spTree>
    <p:extLst>
      <p:ext uri="{BB962C8B-B14F-4D97-AF65-F5344CB8AC3E}">
        <p14:creationId xmlns:p14="http://schemas.microsoft.com/office/powerpoint/2010/main" val="2575522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txBox="1">
            <a:spLocks noGrp="1"/>
          </p:cNvSpPr>
          <p:nvPr/>
        </p:nvSpPr>
        <p:spPr bwMode="auto">
          <a:xfrm>
            <a:off x="8483600" y="6578600"/>
            <a:ext cx="914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5" rIns="91411" bIns="45705"/>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fld id="{6DA6B460-F7E1-4FB9-9AC0-F0726A9521F0}" type="slidenum">
              <a:rPr lang="fr-FR" altLang="it-IT" sz="1000">
                <a:solidFill>
                  <a:srgbClr val="002060"/>
                </a:solidFill>
                <a:latin typeface="Trebuchet MS" panose="020B0603020202020204" pitchFamily="34" charset="0"/>
                <a:sym typeface="Arial" charset="0"/>
              </a:rPr>
              <a:pPr algn="ctr">
                <a:buSzPct val="90000"/>
                <a:buFont typeface="Arial" charset="0"/>
                <a:buNone/>
              </a:pPr>
              <a:t>5</a:t>
            </a:fld>
            <a:endParaRPr lang="fr-FR" altLang="it-IT" sz="1000" dirty="0">
              <a:solidFill>
                <a:srgbClr val="002060"/>
              </a:solidFill>
              <a:latin typeface="Trebuchet MS" panose="020B0603020202020204" pitchFamily="34" charset="0"/>
              <a:sym typeface="Arial" charset="0"/>
            </a:endParaRPr>
          </a:p>
        </p:txBody>
      </p:sp>
      <p:grpSp>
        <p:nvGrpSpPr>
          <p:cNvPr id="7171" name="Group 14"/>
          <p:cNvGrpSpPr>
            <a:grpSpLocks/>
          </p:cNvGrpSpPr>
          <p:nvPr/>
        </p:nvGrpSpPr>
        <p:grpSpPr bwMode="auto">
          <a:xfrm>
            <a:off x="462408" y="2420673"/>
            <a:ext cx="4248150" cy="2376487"/>
            <a:chOff x="768" y="1440"/>
            <a:chExt cx="4167" cy="2256"/>
          </a:xfrm>
        </p:grpSpPr>
        <p:graphicFrame>
          <p:nvGraphicFramePr>
            <p:cNvPr id="7177" name="Object 15"/>
            <p:cNvGraphicFramePr>
              <a:graphicFrameLocks noChangeAspect="1"/>
            </p:cNvGraphicFramePr>
            <p:nvPr/>
          </p:nvGraphicFramePr>
          <p:xfrm>
            <a:off x="768" y="1440"/>
            <a:ext cx="1588" cy="2256"/>
          </p:xfrm>
          <a:graphic>
            <a:graphicData uri="http://schemas.openxmlformats.org/presentationml/2006/ole">
              <mc:AlternateContent xmlns:mc="http://schemas.openxmlformats.org/markup-compatibility/2006">
                <mc:Choice xmlns:v="urn:schemas-microsoft-com:vml" Requires="v">
                  <p:oleObj spid="_x0000_s7808" name="Photo Editor Photo" r:id="rId4" imgW="3260952" imgH="4343776" progId="">
                    <p:embed/>
                  </p:oleObj>
                </mc:Choice>
                <mc:Fallback>
                  <p:oleObj name="Photo Editor Photo" r:id="rId4" imgW="3260952" imgH="4343776" progId="">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 y="1440"/>
                          <a:ext cx="1588" cy="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8" name="Object 16"/>
            <p:cNvGraphicFramePr>
              <a:graphicFrameLocks noChangeAspect="1"/>
            </p:cNvGraphicFramePr>
            <p:nvPr/>
          </p:nvGraphicFramePr>
          <p:xfrm>
            <a:off x="3347" y="1440"/>
            <a:ext cx="1588" cy="2256"/>
          </p:xfrm>
          <a:graphic>
            <a:graphicData uri="http://schemas.openxmlformats.org/presentationml/2006/ole">
              <mc:AlternateContent xmlns:mc="http://schemas.openxmlformats.org/markup-compatibility/2006">
                <mc:Choice xmlns:v="urn:schemas-microsoft-com:vml" Requires="v">
                  <p:oleObj spid="_x0000_s7809" name="Photo Editor Photo" r:id="rId6" imgW="3260952" imgH="4343776" progId="">
                    <p:embed/>
                  </p:oleObj>
                </mc:Choice>
                <mc:Fallback>
                  <p:oleObj name="Photo Editor Photo" r:id="rId6" imgW="3260952" imgH="4343776" progId="">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 y="1440"/>
                          <a:ext cx="1588" cy="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9" name="Text Box 17"/>
            <p:cNvSpPr txBox="1">
              <a:spLocks noChangeArrowheads="1"/>
            </p:cNvSpPr>
            <p:nvPr/>
          </p:nvSpPr>
          <p:spPr bwMode="auto">
            <a:xfrm>
              <a:off x="768" y="2624"/>
              <a:ext cx="1624" cy="380"/>
            </a:xfrm>
            <a:prstGeom prst="rect">
              <a:avLst/>
            </a:prstGeom>
            <a:solidFill>
              <a:srgbClr val="339933"/>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eaLnBrk="1" hangingPunct="1"/>
              <a:r>
                <a:rPr lang="en-GB" altLang="it-IT" sz="2000" b="1" dirty="0">
                  <a:solidFill>
                    <a:srgbClr val="002060"/>
                  </a:solidFill>
                  <a:latin typeface="Trebuchet MS" panose="020B0603020202020204" pitchFamily="34" charset="0"/>
                </a:rPr>
                <a:t>ADR 2017</a:t>
              </a:r>
            </a:p>
          </p:txBody>
        </p:sp>
        <p:sp>
          <p:nvSpPr>
            <p:cNvPr id="7180" name="Line 18"/>
            <p:cNvSpPr>
              <a:spLocks noChangeShapeType="1"/>
            </p:cNvSpPr>
            <p:nvPr/>
          </p:nvSpPr>
          <p:spPr bwMode="auto">
            <a:xfrm>
              <a:off x="2696" y="2764"/>
              <a:ext cx="508" cy="0"/>
            </a:xfrm>
            <a:prstGeom prst="line">
              <a:avLst/>
            </a:prstGeom>
            <a:noFill/>
            <a:ln w="101600">
              <a:solidFill>
                <a:schemeClr val="accent1"/>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it-IT" dirty="0">
                <a:solidFill>
                  <a:srgbClr val="002060"/>
                </a:solidFill>
                <a:latin typeface="Trebuchet MS" panose="020B0603020202020204" pitchFamily="34" charset="0"/>
              </a:endParaRPr>
            </a:p>
          </p:txBody>
        </p:sp>
        <p:sp>
          <p:nvSpPr>
            <p:cNvPr id="7181" name="Text Box 19"/>
            <p:cNvSpPr txBox="1">
              <a:spLocks noChangeArrowheads="1"/>
            </p:cNvSpPr>
            <p:nvPr/>
          </p:nvSpPr>
          <p:spPr bwMode="auto">
            <a:xfrm>
              <a:off x="3381" y="2602"/>
              <a:ext cx="1554" cy="380"/>
            </a:xfrm>
            <a:prstGeom prst="rect">
              <a:avLst/>
            </a:prstGeom>
            <a:solidFill>
              <a:srgbClr val="339933"/>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eaLnBrk="1" hangingPunct="1"/>
              <a:r>
                <a:rPr lang="en-GB" altLang="it-IT" sz="2000" b="1" dirty="0">
                  <a:solidFill>
                    <a:srgbClr val="002060"/>
                  </a:solidFill>
                  <a:latin typeface="Trebuchet MS" panose="020B0603020202020204" pitchFamily="34" charset="0"/>
                </a:rPr>
                <a:t>ADR 2019</a:t>
              </a:r>
            </a:p>
          </p:txBody>
        </p:sp>
      </p:grpSp>
      <p:sp>
        <p:nvSpPr>
          <p:cNvPr id="7172" name="Text Box 7"/>
          <p:cNvSpPr txBox="1">
            <a:spLocks noChangeArrowheads="1"/>
          </p:cNvSpPr>
          <p:nvPr/>
        </p:nvSpPr>
        <p:spPr bwMode="auto">
          <a:xfrm>
            <a:off x="539752" y="981083"/>
            <a:ext cx="83581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spcBef>
                <a:spcPct val="20000"/>
              </a:spcBef>
              <a:buSzPct val="90000"/>
              <a:buFont typeface="Arial" charset="0"/>
              <a:buNone/>
            </a:pPr>
            <a:r>
              <a:rPr lang="it-IT" altLang="it-IT" u="none" dirty="0">
                <a:solidFill>
                  <a:srgbClr val="002060"/>
                </a:solidFill>
                <a:latin typeface="+mj-lt"/>
                <a:sym typeface="Arial" charset="0"/>
              </a:rPr>
              <a:t>L’ADR è l’acronimo che riprende il titolo dello stesso accordo “</a:t>
            </a:r>
            <a:r>
              <a:rPr lang="it-IT" altLang="it-IT" i="1" u="none" dirty="0" err="1">
                <a:solidFill>
                  <a:srgbClr val="002060"/>
                </a:solidFill>
                <a:latin typeface="+mj-lt"/>
                <a:sym typeface="Arial" charset="0"/>
              </a:rPr>
              <a:t>European</a:t>
            </a:r>
            <a:r>
              <a:rPr lang="it-IT" altLang="it-IT" i="1" u="none" dirty="0">
                <a:solidFill>
                  <a:srgbClr val="002060"/>
                </a:solidFill>
                <a:latin typeface="+mj-lt"/>
                <a:sym typeface="Arial" charset="0"/>
              </a:rPr>
              <a:t> </a:t>
            </a:r>
            <a:r>
              <a:rPr lang="it-IT" altLang="it-IT" b="1" i="1" u="none" dirty="0">
                <a:solidFill>
                  <a:srgbClr val="002060"/>
                </a:solidFill>
                <a:latin typeface="+mj-lt"/>
                <a:sym typeface="Arial" charset="0"/>
              </a:rPr>
              <a:t>A</a:t>
            </a:r>
            <a:r>
              <a:rPr lang="it-IT" altLang="it-IT" i="1" u="none" dirty="0">
                <a:solidFill>
                  <a:srgbClr val="002060"/>
                </a:solidFill>
                <a:latin typeface="+mj-lt"/>
                <a:sym typeface="Arial" charset="0"/>
              </a:rPr>
              <a:t>greement </a:t>
            </a:r>
            <a:r>
              <a:rPr lang="it-IT" altLang="it-IT" i="1" u="none" dirty="0" err="1">
                <a:solidFill>
                  <a:srgbClr val="002060"/>
                </a:solidFill>
                <a:latin typeface="+mj-lt"/>
                <a:sym typeface="Arial" charset="0"/>
              </a:rPr>
              <a:t>concerning</a:t>
            </a:r>
            <a:r>
              <a:rPr lang="it-IT" altLang="it-IT" i="1" u="none" dirty="0">
                <a:solidFill>
                  <a:srgbClr val="002060"/>
                </a:solidFill>
                <a:latin typeface="+mj-lt"/>
                <a:sym typeface="Arial" charset="0"/>
              </a:rPr>
              <a:t> the </a:t>
            </a:r>
            <a:r>
              <a:rPr lang="it-IT" altLang="it-IT" i="1" u="none" dirty="0" err="1">
                <a:solidFill>
                  <a:srgbClr val="002060"/>
                </a:solidFill>
                <a:latin typeface="+mj-lt"/>
                <a:sym typeface="Arial" charset="0"/>
              </a:rPr>
              <a:t>international</a:t>
            </a:r>
            <a:r>
              <a:rPr lang="it-IT" altLang="it-IT" i="1" u="none" dirty="0">
                <a:solidFill>
                  <a:srgbClr val="002060"/>
                </a:solidFill>
                <a:latin typeface="+mj-lt"/>
                <a:sym typeface="Arial" charset="0"/>
              </a:rPr>
              <a:t> </a:t>
            </a:r>
            <a:r>
              <a:rPr lang="it-IT" altLang="it-IT" i="1" u="none" dirty="0" err="1">
                <a:solidFill>
                  <a:srgbClr val="002060"/>
                </a:solidFill>
                <a:latin typeface="+mj-lt"/>
                <a:sym typeface="Arial" charset="0"/>
              </a:rPr>
              <a:t>carriage</a:t>
            </a:r>
            <a:r>
              <a:rPr lang="it-IT" altLang="it-IT" i="1" u="none" dirty="0">
                <a:solidFill>
                  <a:srgbClr val="002060"/>
                </a:solidFill>
                <a:latin typeface="+mj-lt"/>
                <a:sym typeface="Arial" charset="0"/>
              </a:rPr>
              <a:t> of Dangerous </a:t>
            </a:r>
            <a:r>
              <a:rPr lang="it-IT" altLang="it-IT" i="1" u="none" dirty="0" err="1">
                <a:solidFill>
                  <a:srgbClr val="002060"/>
                </a:solidFill>
                <a:latin typeface="+mj-lt"/>
                <a:sym typeface="Arial" charset="0"/>
              </a:rPr>
              <a:t>goods</a:t>
            </a:r>
            <a:r>
              <a:rPr lang="it-IT" altLang="it-IT" i="1" u="none" dirty="0">
                <a:solidFill>
                  <a:srgbClr val="002060"/>
                </a:solidFill>
                <a:latin typeface="+mj-lt"/>
                <a:sym typeface="Arial" charset="0"/>
              </a:rPr>
              <a:t> by </a:t>
            </a:r>
            <a:r>
              <a:rPr lang="it-IT" altLang="it-IT" b="1" i="1" u="none" dirty="0">
                <a:solidFill>
                  <a:srgbClr val="002060"/>
                </a:solidFill>
                <a:latin typeface="+mj-lt"/>
                <a:sym typeface="Arial" charset="0"/>
              </a:rPr>
              <a:t>R</a:t>
            </a:r>
            <a:r>
              <a:rPr lang="it-IT" altLang="it-IT" i="1" u="none" dirty="0">
                <a:solidFill>
                  <a:srgbClr val="002060"/>
                </a:solidFill>
                <a:latin typeface="+mj-lt"/>
                <a:sym typeface="Arial" charset="0"/>
              </a:rPr>
              <a:t>oad</a:t>
            </a:r>
            <a:r>
              <a:rPr lang="it-IT" altLang="it-IT" u="none" dirty="0">
                <a:solidFill>
                  <a:srgbClr val="002060"/>
                </a:solidFill>
                <a:latin typeface="+mj-lt"/>
                <a:sym typeface="Arial" charset="0"/>
              </a:rPr>
              <a:t>” (accordo Europeo </a:t>
            </a:r>
            <a:r>
              <a:rPr lang="it-IT" altLang="it-IT" u="none" dirty="0" err="1">
                <a:solidFill>
                  <a:srgbClr val="002060"/>
                </a:solidFill>
                <a:latin typeface="+mj-lt"/>
                <a:sym typeface="Arial" charset="0"/>
              </a:rPr>
              <a:t>concernenente</a:t>
            </a:r>
            <a:r>
              <a:rPr lang="it-IT" altLang="it-IT" u="none" dirty="0">
                <a:solidFill>
                  <a:srgbClr val="002060"/>
                </a:solidFill>
                <a:latin typeface="+mj-lt"/>
                <a:sym typeface="Arial" charset="0"/>
              </a:rPr>
              <a:t> il trasporto internazionale su strada delle merci pericolose)</a:t>
            </a:r>
          </a:p>
        </p:txBody>
      </p:sp>
      <p:sp>
        <p:nvSpPr>
          <p:cNvPr id="7173" name="Text Box 7"/>
          <p:cNvSpPr txBox="1">
            <a:spLocks noChangeArrowheads="1"/>
          </p:cNvSpPr>
          <p:nvPr/>
        </p:nvSpPr>
        <p:spPr bwMode="auto">
          <a:xfrm>
            <a:off x="539754" y="5003816"/>
            <a:ext cx="84248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spcBef>
                <a:spcPct val="20000"/>
              </a:spcBef>
              <a:buSzPct val="90000"/>
              <a:buFont typeface="Arial" charset="0"/>
              <a:buNone/>
            </a:pPr>
            <a:r>
              <a:rPr lang="it-IT" altLang="it-IT" b="1" u="none" dirty="0">
                <a:solidFill>
                  <a:srgbClr val="002060"/>
                </a:solidFill>
                <a:latin typeface="+mj-lt"/>
                <a:sym typeface="Arial" charset="0"/>
              </a:rPr>
              <a:t>L’aggiornamento </a:t>
            </a:r>
            <a:r>
              <a:rPr lang="it-IT" altLang="it-IT" u="none" dirty="0">
                <a:solidFill>
                  <a:srgbClr val="002060"/>
                </a:solidFill>
                <a:latin typeface="+mj-lt"/>
                <a:sym typeface="Arial" charset="0"/>
              </a:rPr>
              <a:t>delle norme dell’accordo ADR, avviene con cadenza </a:t>
            </a:r>
            <a:r>
              <a:rPr lang="it-IT" altLang="it-IT" b="1" u="none" dirty="0">
                <a:solidFill>
                  <a:srgbClr val="002060"/>
                </a:solidFill>
                <a:latin typeface="+mj-lt"/>
                <a:sym typeface="Arial" charset="0"/>
              </a:rPr>
              <a:t>biennale e </a:t>
            </a:r>
            <a:r>
              <a:rPr lang="it-IT" altLang="it-IT" u="none" dirty="0">
                <a:solidFill>
                  <a:srgbClr val="002060"/>
                </a:solidFill>
                <a:latin typeface="+mj-lt"/>
                <a:sym typeface="Arial" charset="0"/>
              </a:rPr>
              <a:t>consiste nell’aggiornamento dei suoi </a:t>
            </a:r>
            <a:r>
              <a:rPr lang="it-IT" altLang="it-IT" b="1" u="none" dirty="0">
                <a:solidFill>
                  <a:srgbClr val="002060"/>
                </a:solidFill>
                <a:latin typeface="+mj-lt"/>
                <a:sym typeface="Arial" charset="0"/>
              </a:rPr>
              <a:t>allegati tecnici </a:t>
            </a:r>
            <a:r>
              <a:rPr lang="it-IT" altLang="it-IT" u="none" dirty="0">
                <a:solidFill>
                  <a:srgbClr val="002060"/>
                </a:solidFill>
                <a:latin typeface="+mj-lt"/>
                <a:sym typeface="Arial" charset="0"/>
              </a:rPr>
              <a:t>(allegati A e B)</a:t>
            </a:r>
          </a:p>
        </p:txBody>
      </p:sp>
      <p:sp>
        <p:nvSpPr>
          <p:cNvPr id="7174" name="Text Box 7"/>
          <p:cNvSpPr txBox="1">
            <a:spLocks noChangeArrowheads="1"/>
          </p:cNvSpPr>
          <p:nvPr/>
        </p:nvSpPr>
        <p:spPr bwMode="auto">
          <a:xfrm>
            <a:off x="4855022" y="2433031"/>
            <a:ext cx="4181475" cy="236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spcBef>
                <a:spcPct val="20000"/>
              </a:spcBef>
              <a:buSzPct val="90000"/>
              <a:buFont typeface="Arial" charset="0"/>
              <a:buNone/>
            </a:pPr>
            <a:r>
              <a:rPr lang="it-IT" altLang="it-IT" u="none" dirty="0">
                <a:solidFill>
                  <a:srgbClr val="002060"/>
                </a:solidFill>
                <a:latin typeface="+mj-lt"/>
                <a:sym typeface="Arial" charset="0"/>
              </a:rPr>
              <a:t>L’accordo ADR è stato recepito  in Italia con la legge 12/08/1962 n. 1839 limitatamente al trasporto </a:t>
            </a:r>
            <a:r>
              <a:rPr lang="it-IT" altLang="it-IT" b="1" u="none" dirty="0">
                <a:solidFill>
                  <a:srgbClr val="002060"/>
                </a:solidFill>
                <a:latin typeface="+mj-lt"/>
                <a:sym typeface="Arial" charset="0"/>
              </a:rPr>
              <a:t>internazionale</a:t>
            </a:r>
            <a:r>
              <a:rPr lang="it-IT" altLang="it-IT" u="none" dirty="0">
                <a:solidFill>
                  <a:srgbClr val="002060"/>
                </a:solidFill>
                <a:latin typeface="+mj-lt"/>
                <a:sym typeface="Arial" charset="0"/>
              </a:rPr>
              <a:t>.</a:t>
            </a:r>
          </a:p>
          <a:p>
            <a:pPr algn="just">
              <a:spcBef>
                <a:spcPct val="20000"/>
              </a:spcBef>
              <a:buSzPct val="90000"/>
              <a:buFont typeface="Arial" charset="0"/>
              <a:buNone/>
            </a:pPr>
            <a:r>
              <a:rPr lang="it-IT" altLang="it-IT" u="none" dirty="0">
                <a:solidFill>
                  <a:srgbClr val="002060"/>
                </a:solidFill>
                <a:latin typeface="+mj-lt"/>
              </a:rPr>
              <a:t>Dal </a:t>
            </a:r>
            <a:r>
              <a:rPr lang="it-IT" altLang="it-IT" b="1" u="none" dirty="0">
                <a:solidFill>
                  <a:srgbClr val="002060"/>
                </a:solidFill>
                <a:latin typeface="+mj-lt"/>
              </a:rPr>
              <a:t>1° gennaio 1997 </a:t>
            </a:r>
            <a:r>
              <a:rPr lang="it-IT" altLang="it-IT" u="none" dirty="0">
                <a:solidFill>
                  <a:srgbClr val="002060"/>
                </a:solidFill>
                <a:latin typeface="+mj-lt"/>
              </a:rPr>
              <a:t>l’ADR si applica </a:t>
            </a:r>
            <a:r>
              <a:rPr lang="it-IT" altLang="it-IT" u="none" dirty="0">
                <a:solidFill>
                  <a:srgbClr val="002060"/>
                </a:solidFill>
                <a:latin typeface="+mj-lt"/>
                <a:sym typeface="Arial" charset="0"/>
              </a:rPr>
              <a:t>anche in regime </a:t>
            </a:r>
            <a:r>
              <a:rPr lang="it-IT" altLang="it-IT" b="1" u="none" dirty="0">
                <a:solidFill>
                  <a:srgbClr val="002060"/>
                </a:solidFill>
                <a:latin typeface="+mj-lt"/>
                <a:sym typeface="Arial" charset="0"/>
              </a:rPr>
              <a:t>nazionale</a:t>
            </a:r>
            <a:r>
              <a:rPr lang="it-IT" altLang="it-IT" u="none" dirty="0">
                <a:solidFill>
                  <a:srgbClr val="002060"/>
                </a:solidFill>
                <a:latin typeface="+mj-lt"/>
                <a:sym typeface="Arial" charset="0"/>
              </a:rPr>
              <a:t> in virtù della Direttiva 94/55/CE, recepita dall’Italia con D.M. 4 settembre 1996.</a:t>
            </a:r>
          </a:p>
        </p:txBody>
      </p:sp>
      <p:sp>
        <p:nvSpPr>
          <p:cNvPr id="7176" name="Text Box 7"/>
          <p:cNvSpPr txBox="1">
            <a:spLocks noChangeArrowheads="1"/>
          </p:cNvSpPr>
          <p:nvPr/>
        </p:nvSpPr>
        <p:spPr bwMode="auto">
          <a:xfrm>
            <a:off x="539758" y="5661041"/>
            <a:ext cx="8569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spcBef>
                <a:spcPct val="20000"/>
              </a:spcBef>
              <a:buSzPct val="90000"/>
              <a:buFont typeface="Arial" charset="0"/>
              <a:buNone/>
            </a:pPr>
            <a:r>
              <a:rPr lang="it-IT" altLang="it-IT" b="1" u="none" dirty="0">
                <a:solidFill>
                  <a:srgbClr val="002060"/>
                </a:solidFill>
                <a:latin typeface="+mj-lt"/>
                <a:sym typeface="Arial" charset="0"/>
              </a:rPr>
              <a:t>L’ultima edizione ADR 2019 è stata emanata con </a:t>
            </a:r>
            <a:r>
              <a:rPr lang="it-IT" altLang="it-IT" u="none" dirty="0">
                <a:solidFill>
                  <a:srgbClr val="002060"/>
                </a:solidFill>
                <a:latin typeface="+mj-lt"/>
                <a:sym typeface="Arial" charset="0"/>
              </a:rPr>
              <a:t>Direttiva 2018/1846/UE </a:t>
            </a:r>
          </a:p>
        </p:txBody>
      </p:sp>
      <p:sp>
        <p:nvSpPr>
          <p:cNvPr id="14" name="Titolo 1"/>
          <p:cNvSpPr txBox="1">
            <a:spLocks/>
          </p:cNvSpPr>
          <p:nvPr/>
        </p:nvSpPr>
        <p:spPr>
          <a:xfrm>
            <a:off x="2068415" y="260648"/>
            <a:ext cx="5095875" cy="1039152"/>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Cos’è l’ADR</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2662298187"/>
              </p:ext>
            </p:extLst>
          </p:nvPr>
        </p:nvGraphicFramePr>
        <p:xfrm>
          <a:off x="215900" y="1916832"/>
          <a:ext cx="8820150" cy="5019040"/>
        </p:xfrm>
        <a:graphic>
          <a:graphicData uri="http://schemas.openxmlformats.org/drawingml/2006/table">
            <a:tbl>
              <a:tblPr firstRow="1" bandRow="1">
                <a:tableStyleId>{5C22544A-7EE6-4342-B048-85BDC9FD1C3A}</a:tableStyleId>
              </a:tblPr>
              <a:tblGrid>
                <a:gridCol w="936070">
                  <a:extLst>
                    <a:ext uri="{9D8B030D-6E8A-4147-A177-3AD203B41FA5}">
                      <a16:colId xmlns:a16="http://schemas.microsoft.com/office/drawing/2014/main" val="20000"/>
                    </a:ext>
                  </a:extLst>
                </a:gridCol>
                <a:gridCol w="5616419">
                  <a:extLst>
                    <a:ext uri="{9D8B030D-6E8A-4147-A177-3AD203B41FA5}">
                      <a16:colId xmlns:a16="http://schemas.microsoft.com/office/drawing/2014/main" val="20001"/>
                    </a:ext>
                  </a:extLst>
                </a:gridCol>
                <a:gridCol w="2267661">
                  <a:extLst>
                    <a:ext uri="{9D8B030D-6E8A-4147-A177-3AD203B41FA5}">
                      <a16:colId xmlns:a16="http://schemas.microsoft.com/office/drawing/2014/main" val="20002"/>
                    </a:ext>
                  </a:extLst>
                </a:gridCol>
              </a:tblGrid>
              <a:tr h="370840">
                <a:tc>
                  <a:txBody>
                    <a:bodyPr/>
                    <a:lstStyle/>
                    <a:p>
                      <a:pPr algn="ctr"/>
                      <a:r>
                        <a:rPr lang="it-IT" sz="1400" dirty="0">
                          <a:latin typeface="+mn-lt"/>
                        </a:rPr>
                        <a:t>Parti</a:t>
                      </a:r>
                    </a:p>
                  </a:txBody>
                  <a:tcPr marL="91437" marR="91437"/>
                </a:tc>
                <a:tc>
                  <a:txBody>
                    <a:bodyPr/>
                    <a:lstStyle/>
                    <a:p>
                      <a:pPr algn="ctr"/>
                      <a:r>
                        <a:rPr lang="it-IT" sz="1400" dirty="0">
                          <a:latin typeface="+mn-lt"/>
                        </a:rPr>
                        <a:t>Titolo</a:t>
                      </a:r>
                    </a:p>
                  </a:txBody>
                  <a:tcPr marL="91437" marR="91437"/>
                </a:tc>
                <a:tc>
                  <a:txBody>
                    <a:bodyPr/>
                    <a:lstStyle/>
                    <a:p>
                      <a:pPr algn="ctr"/>
                      <a:r>
                        <a:rPr lang="it-IT" sz="1400" dirty="0">
                          <a:latin typeface="+mn-lt"/>
                        </a:rPr>
                        <a:t>Destinatari</a:t>
                      </a:r>
                    </a:p>
                  </a:txBody>
                  <a:tcPr marL="91437" marR="91437"/>
                </a:tc>
                <a:extLst>
                  <a:ext uri="{0D108BD9-81ED-4DB2-BD59-A6C34878D82A}">
                    <a16:rowId xmlns:a16="http://schemas.microsoft.com/office/drawing/2014/main" val="10000"/>
                  </a:ext>
                </a:extLst>
              </a:tr>
              <a:tr h="370840">
                <a:tc>
                  <a:txBody>
                    <a:bodyPr/>
                    <a:lstStyle/>
                    <a:p>
                      <a:r>
                        <a:rPr lang="it-IT" sz="1400" b="1" dirty="0">
                          <a:latin typeface="+mn-lt"/>
                        </a:rPr>
                        <a:t>Parte 1</a:t>
                      </a:r>
                    </a:p>
                  </a:txBody>
                  <a:tcPr marL="91437" marR="91437"/>
                </a:tc>
                <a:tc>
                  <a:txBody>
                    <a:bodyPr/>
                    <a:lstStyle/>
                    <a:p>
                      <a:pPr algn="just"/>
                      <a:r>
                        <a:rPr lang="it-IT" sz="1400" b="1" dirty="0">
                          <a:latin typeface="+mn-lt"/>
                        </a:rPr>
                        <a:t>Disposizioni generali</a:t>
                      </a:r>
                    </a:p>
                  </a:txBody>
                  <a:tcPr marL="91437" marR="91437"/>
                </a:tc>
                <a:tc>
                  <a:txBody>
                    <a:bodyPr/>
                    <a:lstStyle/>
                    <a:p>
                      <a:pPr algn="ctr"/>
                      <a:r>
                        <a:rPr lang="it-IT" sz="1400" b="1" dirty="0">
                          <a:latin typeface="+mn-lt"/>
                        </a:rPr>
                        <a:t>Tutti</a:t>
                      </a:r>
                    </a:p>
                  </a:txBody>
                  <a:tcPr marL="91437" marR="91437"/>
                </a:tc>
                <a:extLst>
                  <a:ext uri="{0D108BD9-81ED-4DB2-BD59-A6C34878D82A}">
                    <a16:rowId xmlns:a16="http://schemas.microsoft.com/office/drawing/2014/main" val="10001"/>
                  </a:ext>
                </a:extLst>
              </a:tr>
              <a:tr h="370840">
                <a:tc>
                  <a:txBody>
                    <a:bodyPr/>
                    <a:lstStyle/>
                    <a:p>
                      <a:r>
                        <a:rPr lang="it-IT" sz="1400" b="1" dirty="0">
                          <a:latin typeface="+mn-lt"/>
                        </a:rPr>
                        <a:t>Parte 2</a:t>
                      </a:r>
                    </a:p>
                  </a:txBody>
                  <a:tcPr marL="91437" marR="91437"/>
                </a:tc>
                <a:tc>
                  <a:txBody>
                    <a:bodyPr/>
                    <a:lstStyle/>
                    <a:p>
                      <a:pPr algn="just"/>
                      <a:r>
                        <a:rPr lang="it-IT" sz="1400" b="1" dirty="0">
                          <a:latin typeface="+mn-lt"/>
                        </a:rPr>
                        <a:t>Classificazione</a:t>
                      </a:r>
                    </a:p>
                  </a:txBody>
                  <a:tcPr marL="91437" marR="91437"/>
                </a:tc>
                <a:tc>
                  <a:txBody>
                    <a:bodyPr/>
                    <a:lstStyle/>
                    <a:p>
                      <a:pPr algn="ctr"/>
                      <a:r>
                        <a:rPr lang="it-IT" sz="1400" b="1" dirty="0">
                          <a:latin typeface="+mn-lt"/>
                        </a:rPr>
                        <a:t>Produttore/speditore</a:t>
                      </a:r>
                    </a:p>
                  </a:txBody>
                  <a:tcPr marL="91437" marR="91437"/>
                </a:tc>
                <a:extLst>
                  <a:ext uri="{0D108BD9-81ED-4DB2-BD59-A6C34878D82A}">
                    <a16:rowId xmlns:a16="http://schemas.microsoft.com/office/drawing/2014/main" val="10002"/>
                  </a:ext>
                </a:extLst>
              </a:tr>
              <a:tr h="370840">
                <a:tc>
                  <a:txBody>
                    <a:bodyPr/>
                    <a:lstStyle/>
                    <a:p>
                      <a:r>
                        <a:rPr lang="it-IT" sz="1400" b="1" dirty="0">
                          <a:latin typeface="+mn-lt"/>
                        </a:rPr>
                        <a:t>Parte 3</a:t>
                      </a:r>
                    </a:p>
                  </a:txBody>
                  <a:tcPr marL="91437" marR="91437"/>
                </a:tc>
                <a:tc>
                  <a:txBody>
                    <a:bodyPr/>
                    <a:lstStyle/>
                    <a:p>
                      <a:pPr algn="just"/>
                      <a:r>
                        <a:rPr lang="it-IT" sz="1400" b="1" dirty="0">
                          <a:latin typeface="+mn-lt"/>
                        </a:rPr>
                        <a:t>Lista delle merci pericolose,</a:t>
                      </a:r>
                      <a:r>
                        <a:rPr lang="it-IT" sz="1400" b="1" baseline="0" dirty="0">
                          <a:latin typeface="+mn-lt"/>
                        </a:rPr>
                        <a:t> disposizioni speciali ed esenzioni </a:t>
                      </a:r>
                      <a:endParaRPr lang="it-IT" sz="1400" b="1" dirty="0">
                        <a:latin typeface="+mn-lt"/>
                      </a:endParaRPr>
                    </a:p>
                  </a:txBody>
                  <a:tcPr marL="91437" marR="91437"/>
                </a:tc>
                <a:tc>
                  <a:txBody>
                    <a:bodyPr/>
                    <a:lstStyle/>
                    <a:p>
                      <a:pPr algn="ctr"/>
                      <a:r>
                        <a:rPr lang="it-IT" sz="1400" b="1" dirty="0">
                          <a:latin typeface="+mn-lt"/>
                        </a:rPr>
                        <a:t>Tutti</a:t>
                      </a:r>
                    </a:p>
                  </a:txBody>
                  <a:tcPr marL="91437" marR="91437"/>
                </a:tc>
                <a:extLst>
                  <a:ext uri="{0D108BD9-81ED-4DB2-BD59-A6C34878D82A}">
                    <a16:rowId xmlns:a16="http://schemas.microsoft.com/office/drawing/2014/main" val="10003"/>
                  </a:ext>
                </a:extLst>
              </a:tr>
              <a:tr h="370840">
                <a:tc>
                  <a:txBody>
                    <a:bodyPr/>
                    <a:lstStyle/>
                    <a:p>
                      <a:r>
                        <a:rPr lang="it-IT" sz="1400" b="1" dirty="0">
                          <a:latin typeface="+mn-lt"/>
                        </a:rPr>
                        <a:t>Parte 4</a:t>
                      </a:r>
                    </a:p>
                  </a:txBody>
                  <a:tcPr marL="91437" marR="91437"/>
                </a:tc>
                <a:tc>
                  <a:txBody>
                    <a:bodyPr/>
                    <a:lstStyle/>
                    <a:p>
                      <a:pPr algn="just"/>
                      <a:r>
                        <a:rPr lang="it-IT" sz="1400" b="1" dirty="0">
                          <a:latin typeface="+mn-lt"/>
                        </a:rPr>
                        <a:t>Disposizioni sull’utilizzo di imballaggi e cisterne</a:t>
                      </a:r>
                    </a:p>
                  </a:txBody>
                  <a:tcPr marL="91437" marR="91437"/>
                </a:tc>
                <a:tc>
                  <a:txBody>
                    <a:bodyPr/>
                    <a:lstStyle/>
                    <a:p>
                      <a:pPr algn="ctr"/>
                      <a:r>
                        <a:rPr lang="it-IT" sz="1400" b="1" dirty="0">
                          <a:latin typeface="+mn-lt"/>
                        </a:rPr>
                        <a:t>Riempitori e imballatori</a:t>
                      </a:r>
                    </a:p>
                  </a:txBody>
                  <a:tcPr marL="91437" marR="91437"/>
                </a:tc>
                <a:extLst>
                  <a:ext uri="{0D108BD9-81ED-4DB2-BD59-A6C34878D82A}">
                    <a16:rowId xmlns:a16="http://schemas.microsoft.com/office/drawing/2014/main" val="10004"/>
                  </a:ext>
                </a:extLst>
              </a:tr>
              <a:tr h="370840">
                <a:tc>
                  <a:txBody>
                    <a:bodyPr/>
                    <a:lstStyle/>
                    <a:p>
                      <a:r>
                        <a:rPr lang="it-IT" sz="1400" b="1" dirty="0">
                          <a:latin typeface="+mn-lt"/>
                        </a:rPr>
                        <a:t>Parte 5 </a:t>
                      </a:r>
                    </a:p>
                  </a:txBody>
                  <a:tcPr marL="91437" marR="91437"/>
                </a:tc>
                <a:tc>
                  <a:txBody>
                    <a:bodyPr/>
                    <a:lstStyle/>
                    <a:p>
                      <a:pPr algn="just"/>
                      <a:r>
                        <a:rPr lang="it-IT" sz="1400" b="1" dirty="0">
                          <a:latin typeface="+mn-lt"/>
                        </a:rPr>
                        <a:t>Procedure di spedizione</a:t>
                      </a:r>
                    </a:p>
                  </a:txBody>
                  <a:tcPr marL="91437" marR="91437"/>
                </a:tc>
                <a:tc>
                  <a:txBody>
                    <a:bodyPr/>
                    <a:lstStyle/>
                    <a:p>
                      <a:pPr algn="ctr"/>
                      <a:r>
                        <a:rPr lang="it-IT" sz="1400" b="1" dirty="0">
                          <a:latin typeface="+mn-lt"/>
                        </a:rPr>
                        <a:t>Committenti</a:t>
                      </a:r>
                    </a:p>
                  </a:txBody>
                  <a:tcPr marL="91437" marR="91437"/>
                </a:tc>
                <a:extLst>
                  <a:ext uri="{0D108BD9-81ED-4DB2-BD59-A6C34878D82A}">
                    <a16:rowId xmlns:a16="http://schemas.microsoft.com/office/drawing/2014/main" val="10005"/>
                  </a:ext>
                </a:extLst>
              </a:tr>
              <a:tr h="370840">
                <a:tc>
                  <a:txBody>
                    <a:bodyPr/>
                    <a:lstStyle/>
                    <a:p>
                      <a:r>
                        <a:rPr lang="it-IT" sz="1400" b="1" dirty="0">
                          <a:latin typeface="+mn-lt"/>
                        </a:rPr>
                        <a:t>Parte</a:t>
                      </a:r>
                      <a:r>
                        <a:rPr lang="it-IT" sz="1400" b="1" baseline="0" dirty="0">
                          <a:latin typeface="+mn-lt"/>
                        </a:rPr>
                        <a:t> 6</a:t>
                      </a:r>
                      <a:endParaRPr lang="it-IT" sz="1400" b="1" dirty="0">
                        <a:latin typeface="+mn-lt"/>
                      </a:endParaRPr>
                    </a:p>
                  </a:txBody>
                  <a:tcPr marL="91437" marR="91437"/>
                </a:tc>
                <a:tc>
                  <a:txBody>
                    <a:bodyPr/>
                    <a:lstStyle/>
                    <a:p>
                      <a:pPr algn="just"/>
                      <a:r>
                        <a:rPr lang="it-IT" sz="1400" b="1" dirty="0">
                          <a:latin typeface="+mn-lt"/>
                        </a:rPr>
                        <a:t>Prescrizioni relative alla costruzione</a:t>
                      </a:r>
                      <a:r>
                        <a:rPr lang="it-IT" sz="1400" b="1" baseline="0" dirty="0">
                          <a:latin typeface="+mn-lt"/>
                        </a:rPr>
                        <a:t> degli imballaggi, dei grandi recipienti  a pressione, dei grandi imballaggi, delle cisterne e dei contenitori per la rinfusa e prescrizioni relative alle prove cui essi sono sottoposti</a:t>
                      </a:r>
                      <a:endParaRPr lang="it-IT" sz="1400" b="1" dirty="0">
                        <a:latin typeface="+mn-lt"/>
                      </a:endParaRPr>
                    </a:p>
                  </a:txBody>
                  <a:tcPr marL="91437" marR="91437"/>
                </a:tc>
                <a:tc>
                  <a:txBody>
                    <a:bodyPr/>
                    <a:lstStyle/>
                    <a:p>
                      <a:pPr algn="ctr"/>
                      <a:r>
                        <a:rPr lang="it-IT" sz="1400" b="1" dirty="0">
                          <a:latin typeface="+mn-lt"/>
                        </a:rPr>
                        <a:t>Costruttori di imballaggi</a:t>
                      </a:r>
                      <a:r>
                        <a:rPr lang="it-IT" sz="1400" b="1" baseline="0" dirty="0">
                          <a:latin typeface="+mn-lt"/>
                        </a:rPr>
                        <a:t> e cisterne</a:t>
                      </a:r>
                      <a:endParaRPr lang="it-IT" sz="1400" b="1" dirty="0">
                        <a:latin typeface="+mn-lt"/>
                      </a:endParaRPr>
                    </a:p>
                  </a:txBody>
                  <a:tcPr marL="91437" marR="91437"/>
                </a:tc>
                <a:extLst>
                  <a:ext uri="{0D108BD9-81ED-4DB2-BD59-A6C34878D82A}">
                    <a16:rowId xmlns:a16="http://schemas.microsoft.com/office/drawing/2014/main" val="10006"/>
                  </a:ext>
                </a:extLst>
              </a:tr>
              <a:tr h="370840">
                <a:tc>
                  <a:txBody>
                    <a:bodyPr/>
                    <a:lstStyle/>
                    <a:p>
                      <a:r>
                        <a:rPr lang="it-IT" sz="1400" b="1" dirty="0">
                          <a:latin typeface="+mn-lt"/>
                        </a:rPr>
                        <a:t>Parte 7 </a:t>
                      </a:r>
                    </a:p>
                  </a:txBody>
                  <a:tcPr marL="91437" marR="91437"/>
                </a:tc>
                <a:tc>
                  <a:txBody>
                    <a:bodyPr/>
                    <a:lstStyle/>
                    <a:p>
                      <a:pPr algn="just"/>
                      <a:r>
                        <a:rPr lang="it-IT" sz="1400" b="1" dirty="0">
                          <a:latin typeface="+mn-lt"/>
                        </a:rPr>
                        <a:t>Disposizioni</a:t>
                      </a:r>
                      <a:r>
                        <a:rPr lang="it-IT" sz="1400" b="1" baseline="0" dirty="0">
                          <a:latin typeface="+mn-lt"/>
                        </a:rPr>
                        <a:t> relative alle condizioni di trasporto, al carico, allo scarico e alla movimentazione</a:t>
                      </a:r>
                      <a:endParaRPr lang="it-IT" sz="1400" b="1" dirty="0">
                        <a:latin typeface="+mn-lt"/>
                      </a:endParaRPr>
                    </a:p>
                  </a:txBody>
                  <a:tcPr marL="91437" marR="91437"/>
                </a:tc>
                <a:tc>
                  <a:txBody>
                    <a:bodyPr/>
                    <a:lstStyle/>
                    <a:p>
                      <a:pPr algn="ctr"/>
                      <a:r>
                        <a:rPr lang="it-IT" sz="1400" b="1" dirty="0">
                          <a:latin typeface="+mn-lt"/>
                        </a:rPr>
                        <a:t>Caricatori/Scaricatori</a:t>
                      </a:r>
                    </a:p>
                  </a:txBody>
                  <a:tcPr marL="91437" marR="91437"/>
                </a:tc>
                <a:extLst>
                  <a:ext uri="{0D108BD9-81ED-4DB2-BD59-A6C34878D82A}">
                    <a16:rowId xmlns:a16="http://schemas.microsoft.com/office/drawing/2014/main" val="10007"/>
                  </a:ext>
                </a:extLst>
              </a:tr>
              <a:tr h="370840">
                <a:tc>
                  <a:txBody>
                    <a:bodyPr/>
                    <a:lstStyle/>
                    <a:p>
                      <a:r>
                        <a:rPr lang="it-IT" sz="1400" b="1" dirty="0">
                          <a:latin typeface="+mn-lt"/>
                        </a:rPr>
                        <a:t>Parte 8</a:t>
                      </a:r>
                    </a:p>
                  </a:txBody>
                  <a:tcPr marL="91437" marR="91437">
                    <a:solidFill>
                      <a:schemeClr val="accent1">
                        <a:lumMod val="60000"/>
                        <a:lumOff val="40000"/>
                      </a:schemeClr>
                    </a:solidFill>
                  </a:tcPr>
                </a:tc>
                <a:tc>
                  <a:txBody>
                    <a:bodyPr/>
                    <a:lstStyle/>
                    <a:p>
                      <a:pPr algn="just"/>
                      <a:r>
                        <a:rPr lang="it-IT" sz="1400" b="1" dirty="0">
                          <a:latin typeface="+mn-lt"/>
                        </a:rPr>
                        <a:t>Prescrizioni relative agli equipaggi,</a:t>
                      </a:r>
                      <a:r>
                        <a:rPr lang="it-IT" sz="1400" b="1" baseline="0" dirty="0">
                          <a:latin typeface="+mn-lt"/>
                        </a:rPr>
                        <a:t> all’equipaggiamento, all’esercizio dei veicoli e alla documentazione</a:t>
                      </a:r>
                      <a:endParaRPr lang="it-IT" sz="1400" b="1" dirty="0">
                        <a:latin typeface="+mn-lt"/>
                      </a:endParaRPr>
                    </a:p>
                  </a:txBody>
                  <a:tcPr marL="91437" marR="91437">
                    <a:solidFill>
                      <a:schemeClr val="accent1">
                        <a:lumMod val="60000"/>
                        <a:lumOff val="40000"/>
                      </a:schemeClr>
                    </a:solidFill>
                  </a:tcPr>
                </a:tc>
                <a:tc>
                  <a:txBody>
                    <a:bodyPr/>
                    <a:lstStyle/>
                    <a:p>
                      <a:pPr algn="ctr"/>
                      <a:r>
                        <a:rPr lang="it-IT" sz="1400" b="1" dirty="0">
                          <a:latin typeface="+mn-lt"/>
                        </a:rPr>
                        <a:t>Trasportatori</a:t>
                      </a:r>
                    </a:p>
                  </a:txBody>
                  <a:tcPr marL="91437" marR="91437">
                    <a:solidFill>
                      <a:schemeClr val="accent1">
                        <a:lumMod val="60000"/>
                        <a:lumOff val="40000"/>
                      </a:schemeClr>
                    </a:solidFill>
                  </a:tcPr>
                </a:tc>
                <a:extLst>
                  <a:ext uri="{0D108BD9-81ED-4DB2-BD59-A6C34878D82A}">
                    <a16:rowId xmlns:a16="http://schemas.microsoft.com/office/drawing/2014/main" val="10008"/>
                  </a:ext>
                </a:extLst>
              </a:tr>
              <a:tr h="370840">
                <a:tc>
                  <a:txBody>
                    <a:bodyPr/>
                    <a:lstStyle/>
                    <a:p>
                      <a:r>
                        <a:rPr lang="it-IT" sz="1400" b="1" dirty="0">
                          <a:latin typeface="+mn-lt"/>
                        </a:rPr>
                        <a:t>Parte 9</a:t>
                      </a:r>
                    </a:p>
                  </a:txBody>
                  <a:tcPr marL="91437" marR="91437">
                    <a:solidFill>
                      <a:schemeClr val="accent1">
                        <a:lumMod val="60000"/>
                        <a:lumOff val="40000"/>
                      </a:schemeClr>
                    </a:solidFill>
                  </a:tcPr>
                </a:tc>
                <a:tc>
                  <a:txBody>
                    <a:bodyPr/>
                    <a:lstStyle/>
                    <a:p>
                      <a:pPr algn="just"/>
                      <a:r>
                        <a:rPr lang="it-IT" sz="1400" b="1" dirty="0">
                          <a:latin typeface="+mn-lt"/>
                        </a:rPr>
                        <a:t>Prescrizioni relative alla costruzione e all’approvazione dei</a:t>
                      </a:r>
                      <a:r>
                        <a:rPr lang="it-IT" sz="1400" b="1" baseline="0" dirty="0">
                          <a:latin typeface="+mn-lt"/>
                        </a:rPr>
                        <a:t> veicoli</a:t>
                      </a:r>
                      <a:endParaRPr lang="it-IT" sz="1400" b="1" dirty="0">
                        <a:latin typeface="+mn-lt"/>
                      </a:endParaRPr>
                    </a:p>
                  </a:txBody>
                  <a:tcPr marL="91437" marR="91437">
                    <a:solidFill>
                      <a:schemeClr val="accent1">
                        <a:lumMod val="60000"/>
                        <a:lumOff val="40000"/>
                      </a:schemeClr>
                    </a:solidFill>
                  </a:tcPr>
                </a:tc>
                <a:tc>
                  <a:txBody>
                    <a:bodyPr/>
                    <a:lstStyle/>
                    <a:p>
                      <a:pPr algn="ctr"/>
                      <a:r>
                        <a:rPr lang="it-IT" sz="1400" b="1" dirty="0">
                          <a:latin typeface="+mn-lt"/>
                        </a:rPr>
                        <a:t>Costruttori dei veicoli </a:t>
                      </a:r>
                    </a:p>
                  </a:txBody>
                  <a:tcPr marL="91437" marR="91437">
                    <a:solidFill>
                      <a:schemeClr val="accent1">
                        <a:lumMod val="60000"/>
                        <a:lumOff val="40000"/>
                      </a:schemeClr>
                    </a:solidFill>
                  </a:tcPr>
                </a:tc>
                <a:extLst>
                  <a:ext uri="{0D108BD9-81ED-4DB2-BD59-A6C34878D82A}">
                    <a16:rowId xmlns:a16="http://schemas.microsoft.com/office/drawing/2014/main" val="10009"/>
                  </a:ext>
                </a:extLst>
              </a:tr>
            </a:tbl>
          </a:graphicData>
        </a:graphic>
      </p:graphicFrame>
      <p:sp>
        <p:nvSpPr>
          <p:cNvPr id="8241" name="Text Box 7"/>
          <p:cNvSpPr txBox="1">
            <a:spLocks noChangeArrowheads="1"/>
          </p:cNvSpPr>
          <p:nvPr/>
        </p:nvSpPr>
        <p:spPr bwMode="auto">
          <a:xfrm>
            <a:off x="395288" y="908721"/>
            <a:ext cx="86407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lnSpc>
                <a:spcPct val="150000"/>
              </a:lnSpc>
              <a:spcBef>
                <a:spcPct val="20000"/>
              </a:spcBef>
              <a:buSzPct val="90000"/>
              <a:buFont typeface="Arial" charset="0"/>
              <a:buNone/>
            </a:pPr>
            <a:r>
              <a:rPr lang="it-IT" altLang="it-IT" u="none" dirty="0">
                <a:solidFill>
                  <a:srgbClr val="002060"/>
                </a:solidFill>
                <a:latin typeface="+mj-lt"/>
                <a:sym typeface="Arial" charset="0"/>
              </a:rPr>
              <a:t>L’ADR  è strutturato in 9 parti, di cui le Parti da 1 a 7 costituiscono </a:t>
            </a:r>
            <a:r>
              <a:rPr lang="it-IT" altLang="it-IT" b="1" u="none" dirty="0">
                <a:solidFill>
                  <a:srgbClr val="002060"/>
                </a:solidFill>
                <a:latin typeface="+mj-lt"/>
                <a:sym typeface="Arial" charset="0"/>
              </a:rPr>
              <a:t>l’Allegato A </a:t>
            </a:r>
            <a:r>
              <a:rPr lang="it-IT" altLang="it-IT" u="none" dirty="0">
                <a:solidFill>
                  <a:srgbClr val="002060"/>
                </a:solidFill>
                <a:latin typeface="+mj-lt"/>
                <a:sym typeface="Arial" charset="0"/>
              </a:rPr>
              <a:t>e le Parti 8 e 9 </a:t>
            </a:r>
            <a:r>
              <a:rPr lang="it-IT" altLang="it-IT" b="1" u="none" dirty="0">
                <a:solidFill>
                  <a:srgbClr val="002060"/>
                </a:solidFill>
                <a:latin typeface="+mj-lt"/>
                <a:sym typeface="Arial" charset="0"/>
              </a:rPr>
              <a:t>l’Allegato B </a:t>
            </a:r>
            <a:r>
              <a:rPr lang="it-IT" altLang="it-IT" u="none" dirty="0">
                <a:solidFill>
                  <a:srgbClr val="002060"/>
                </a:solidFill>
                <a:latin typeface="+mj-lt"/>
                <a:sym typeface="Arial" charset="0"/>
              </a:rPr>
              <a:t>( le cosiddette norme ADR)</a:t>
            </a:r>
          </a:p>
        </p:txBody>
      </p:sp>
      <p:sp>
        <p:nvSpPr>
          <p:cNvPr id="5" name="Titolo 1"/>
          <p:cNvSpPr txBox="1">
            <a:spLocks/>
          </p:cNvSpPr>
          <p:nvPr/>
        </p:nvSpPr>
        <p:spPr>
          <a:xfrm>
            <a:off x="1564365" y="188640"/>
            <a:ext cx="6320011" cy="1039152"/>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La struttura dell’ADR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27384"/>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b="1" kern="1200" dirty="0">
                <a:solidFill>
                  <a:srgbClr val="002060"/>
                </a:solidFill>
                <a:cs typeface="Times New Roman" pitchFamily="18" charset="0"/>
              </a:rPr>
              <a:t>Lista merci pericolose</a:t>
            </a:r>
          </a:p>
        </p:txBody>
      </p:sp>
      <p:sp>
        <p:nvSpPr>
          <p:cNvPr id="4" name="Titolo 1"/>
          <p:cNvSpPr txBox="1">
            <a:spLocks/>
          </p:cNvSpPr>
          <p:nvPr/>
        </p:nvSpPr>
        <p:spPr bwMode="auto">
          <a:xfrm>
            <a:off x="684536" y="476672"/>
            <a:ext cx="81359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sz="2800" dirty="0"/>
              <a:t>Tabella A cap. 3.2 ADR</a:t>
            </a:r>
          </a:p>
        </p:txBody>
      </p:sp>
      <p:grpSp>
        <p:nvGrpSpPr>
          <p:cNvPr id="6" name="Gruppo 5"/>
          <p:cNvGrpSpPr/>
          <p:nvPr/>
        </p:nvGrpSpPr>
        <p:grpSpPr>
          <a:xfrm>
            <a:off x="1680682" y="1960302"/>
            <a:ext cx="11410110" cy="3872895"/>
            <a:chOff x="1680682" y="1960302"/>
            <a:chExt cx="11410110" cy="3872895"/>
          </a:xfrm>
        </p:grpSpPr>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892" y="3690072"/>
              <a:ext cx="113919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magine 2" descr="Ritaglio scherm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0682" y="1960302"/>
              <a:ext cx="11394344" cy="1756730"/>
            </a:xfrm>
            <a:prstGeom prst="rect">
              <a:avLst/>
            </a:prstGeom>
          </p:spPr>
        </p:pic>
      </p:grpSp>
    </p:spTree>
    <p:extLst>
      <p:ext uri="{BB962C8B-B14F-4D97-AF65-F5344CB8AC3E}">
        <p14:creationId xmlns:p14="http://schemas.microsoft.com/office/powerpoint/2010/main" val="168589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42864 0.01619 L -0.62257 0.00555 " pathEditMode="relative" rAng="0" ptsTypes="AA">
                                      <p:cBhvr>
                                        <p:cTn id="6" dur="8250" fill="hold"/>
                                        <p:tgtEl>
                                          <p:spTgt spid="6"/>
                                        </p:tgtEl>
                                        <p:attrNameLst>
                                          <p:attrName>ppt_x</p:attrName>
                                          <p:attrName>ppt_y</p:attrName>
                                        </p:attrNameLst>
                                      </p:cBhvr>
                                      <p:rCtr x="-52569" y="-5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27384"/>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b="1" kern="1200" dirty="0">
                <a:solidFill>
                  <a:srgbClr val="002060"/>
                </a:solidFill>
                <a:cs typeface="Times New Roman" pitchFamily="18" charset="0"/>
              </a:rPr>
              <a:t>Lista merci pericolose</a:t>
            </a:r>
          </a:p>
        </p:txBody>
      </p:sp>
      <p:sp>
        <p:nvSpPr>
          <p:cNvPr id="4" name="Titolo 1"/>
          <p:cNvSpPr txBox="1">
            <a:spLocks/>
          </p:cNvSpPr>
          <p:nvPr/>
        </p:nvSpPr>
        <p:spPr bwMode="auto">
          <a:xfrm>
            <a:off x="684536" y="476672"/>
            <a:ext cx="81359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sz="2800" dirty="0"/>
              <a:t>Tabella A cap. 3.2 ADR</a:t>
            </a:r>
          </a:p>
        </p:txBody>
      </p:sp>
      <p:grpSp>
        <p:nvGrpSpPr>
          <p:cNvPr id="5" name="Gruppo 4"/>
          <p:cNvGrpSpPr/>
          <p:nvPr/>
        </p:nvGrpSpPr>
        <p:grpSpPr>
          <a:xfrm>
            <a:off x="684535" y="2279945"/>
            <a:ext cx="11317944" cy="3879398"/>
            <a:chOff x="-2244" y="2552700"/>
            <a:chExt cx="11317944" cy="3879398"/>
          </a:xfrm>
        </p:grpSpPr>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52700"/>
              <a:ext cx="113157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4" y="4279448"/>
              <a:ext cx="11315700"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5176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045E-16 2.22222E-6 L -0.78438 0.00023 " pathEditMode="relative" rAng="0" ptsTypes="AA">
                                      <p:cBhvr>
                                        <p:cTn id="6" dur="8250" fill="hold"/>
                                        <p:tgtEl>
                                          <p:spTgt spid="5"/>
                                        </p:tgtEl>
                                        <p:attrNameLst>
                                          <p:attrName>ppt_x</p:attrName>
                                          <p:attrName>ppt_y</p:attrName>
                                        </p:attrNameLst>
                                      </p:cBhvr>
                                      <p:rCtr x="-392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1564365" y="188640"/>
            <a:ext cx="6320011" cy="1039152"/>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Le principali novità</a:t>
            </a:r>
          </a:p>
          <a:p>
            <a:r>
              <a:rPr lang="it-IT" altLang="it-IT" b="1" u="none" kern="0" dirty="0">
                <a:solidFill>
                  <a:srgbClr val="002060"/>
                </a:solidFill>
              </a:rPr>
              <a:t>dell’ADR 2019</a:t>
            </a:r>
          </a:p>
        </p:txBody>
      </p:sp>
      <p:sp>
        <p:nvSpPr>
          <p:cNvPr id="3" name="Rectangle 3"/>
          <p:cNvSpPr>
            <a:spLocks noChangeArrowheads="1"/>
          </p:cNvSpPr>
          <p:nvPr/>
        </p:nvSpPr>
        <p:spPr bwMode="auto">
          <a:xfrm>
            <a:off x="530188" y="1628813"/>
            <a:ext cx="8388350" cy="4801314"/>
          </a:xfrm>
          <a:prstGeom prst="rect">
            <a:avLst/>
          </a:prstGeom>
          <a:noFill/>
          <a:ln w="12700" cap="sq">
            <a:noFill/>
            <a:miter lim="800000"/>
            <a:headEnd type="none" w="sm" len="sm"/>
            <a:tailEnd type="none" w="sm" len="sm"/>
          </a:ln>
          <a:effectLst/>
        </p:spPr>
        <p:txBody>
          <a:bodyPr>
            <a:spAutoFit/>
          </a:bodyPr>
          <a:lstStyle/>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Soppressa </a:t>
            </a:r>
            <a:r>
              <a:rPr kumimoji="1" lang="it-IT" sz="2200" b="1" u="none" dirty="0">
                <a:solidFill>
                  <a:srgbClr val="002060"/>
                </a:solidFill>
                <a:latin typeface="Trebuchet MS" panose="020B0603020202020204" pitchFamily="34" charset="0"/>
              </a:rPr>
              <a:t>l’esenzione totale </a:t>
            </a:r>
            <a:r>
              <a:rPr kumimoji="1" lang="it-IT" sz="2200" u="none" dirty="0">
                <a:solidFill>
                  <a:srgbClr val="002060"/>
                </a:solidFill>
                <a:latin typeface="Trebuchet MS" panose="020B0603020202020204" pitchFamily="34" charset="0"/>
              </a:rPr>
              <a:t>della sezione 1.1.3.1 b per il trasporto dei macchinari</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Il trasportatore, per la verifica del carico può confidare sul </a:t>
            </a:r>
            <a:r>
              <a:rPr kumimoji="1" lang="it-IT" sz="2200" b="1" u="none" dirty="0">
                <a:solidFill>
                  <a:srgbClr val="002060"/>
                </a:solidFill>
                <a:latin typeface="Trebuchet MS" panose="020B0603020202020204" pitchFamily="34" charset="0"/>
              </a:rPr>
              <a:t>certificato del riempimento </a:t>
            </a:r>
            <a:r>
              <a:rPr kumimoji="1" lang="it-IT" sz="2200" u="none" dirty="0">
                <a:solidFill>
                  <a:srgbClr val="002060"/>
                </a:solidFill>
                <a:latin typeface="Trebuchet MS" panose="020B0603020202020204" pitchFamily="34" charset="0"/>
              </a:rPr>
              <a:t>del container/veicolo (1.4.2.2.1 c)</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Obbligo del </a:t>
            </a:r>
            <a:r>
              <a:rPr kumimoji="1" lang="it-IT" sz="2200" b="1" u="none" dirty="0">
                <a:solidFill>
                  <a:srgbClr val="002060"/>
                </a:solidFill>
                <a:latin typeface="Trebuchet MS" panose="020B0603020202020204" pitchFamily="34" charset="0"/>
              </a:rPr>
              <a:t>consulente ADR </a:t>
            </a:r>
            <a:r>
              <a:rPr kumimoji="1" lang="it-IT" sz="2200" u="none" dirty="0">
                <a:solidFill>
                  <a:srgbClr val="002060"/>
                </a:solidFill>
                <a:latin typeface="Trebuchet MS" panose="020B0603020202020204" pitchFamily="34" charset="0"/>
              </a:rPr>
              <a:t>anche per le aziende che svolgono solo attività di spedizione</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Nelle </a:t>
            </a:r>
            <a:r>
              <a:rPr kumimoji="1" lang="it-IT" sz="2200" b="1" u="none" dirty="0">
                <a:solidFill>
                  <a:srgbClr val="002060"/>
                </a:solidFill>
                <a:latin typeface="Trebuchet MS" panose="020B0603020202020204" pitchFamily="34" charset="0"/>
              </a:rPr>
              <a:t>miscele NAS </a:t>
            </a:r>
            <a:r>
              <a:rPr kumimoji="1" lang="it-IT" sz="2200" u="none" dirty="0">
                <a:solidFill>
                  <a:srgbClr val="002060"/>
                </a:solidFill>
                <a:latin typeface="Trebuchet MS" panose="020B0603020202020204" pitchFamily="34" charset="0"/>
              </a:rPr>
              <a:t>devono essere indicati al massimo due componenti</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Nel caso si preveda l’applicazione dell’</a:t>
            </a:r>
            <a:r>
              <a:rPr kumimoji="1" lang="it-IT" sz="2200" b="1" u="none" dirty="0">
                <a:solidFill>
                  <a:srgbClr val="002060"/>
                </a:solidFill>
                <a:latin typeface="Trebuchet MS" panose="020B0603020202020204" pitchFamily="34" charset="0"/>
              </a:rPr>
              <a:t>esenzione</a:t>
            </a:r>
            <a:r>
              <a:rPr kumimoji="1" lang="it-IT" sz="2200" u="none" dirty="0">
                <a:solidFill>
                  <a:srgbClr val="002060"/>
                </a:solidFill>
                <a:latin typeface="Trebuchet MS" panose="020B0603020202020204" pitchFamily="34" charset="0"/>
              </a:rPr>
              <a:t> </a:t>
            </a:r>
            <a:r>
              <a:rPr kumimoji="1" lang="it-IT" sz="2200" b="1" u="none" dirty="0">
                <a:solidFill>
                  <a:srgbClr val="002060"/>
                </a:solidFill>
                <a:latin typeface="Trebuchet MS" panose="020B0603020202020204" pitchFamily="34" charset="0"/>
              </a:rPr>
              <a:t>parziale</a:t>
            </a:r>
            <a:r>
              <a:rPr kumimoji="1" lang="it-IT" sz="2200" u="none" dirty="0">
                <a:solidFill>
                  <a:srgbClr val="002060"/>
                </a:solidFill>
                <a:latin typeface="Trebuchet MS" panose="020B0603020202020204" pitchFamily="34" charset="0"/>
              </a:rPr>
              <a:t> dell’1.1.3.6 oltre alla quantità totale delle merci in kg/litri, va indicato anche il valore calcolato per ciascuna categoria di trasporto</a:t>
            </a:r>
          </a:p>
        </p:txBody>
      </p:sp>
    </p:spTree>
    <p:extLst>
      <p:ext uri="{BB962C8B-B14F-4D97-AF65-F5344CB8AC3E}">
        <p14:creationId xmlns:p14="http://schemas.microsoft.com/office/powerpoint/2010/main" val="3036607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1564365" y="188640"/>
            <a:ext cx="6320011" cy="1039152"/>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Le principali novità</a:t>
            </a:r>
          </a:p>
          <a:p>
            <a:r>
              <a:rPr lang="it-IT" altLang="it-IT" b="1" u="none" kern="0" dirty="0">
                <a:solidFill>
                  <a:srgbClr val="002060"/>
                </a:solidFill>
              </a:rPr>
              <a:t>dell’ADR 2019</a:t>
            </a:r>
          </a:p>
        </p:txBody>
      </p:sp>
      <p:sp>
        <p:nvSpPr>
          <p:cNvPr id="3" name="Rectangle 3"/>
          <p:cNvSpPr>
            <a:spLocks noChangeArrowheads="1"/>
          </p:cNvSpPr>
          <p:nvPr/>
        </p:nvSpPr>
        <p:spPr bwMode="auto">
          <a:xfrm>
            <a:off x="530188" y="1628813"/>
            <a:ext cx="7210164" cy="3785652"/>
          </a:xfrm>
          <a:prstGeom prst="rect">
            <a:avLst/>
          </a:prstGeom>
          <a:noFill/>
          <a:ln w="12700" cap="sq">
            <a:noFill/>
            <a:miter lim="800000"/>
            <a:headEnd type="none" w="sm" len="sm"/>
            <a:tailEnd type="none" w="sm" len="sm"/>
          </a:ln>
          <a:effectLst/>
        </p:spPr>
        <p:txBody>
          <a:bodyPr wrap="square">
            <a:spAutoFit/>
          </a:bodyPr>
          <a:lstStyle/>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Le cartucce di gas devono essere marcate con la seguente indicazione: UN2037/EN16509</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L’autorità o l’organismo competente devono verificare la capacità di realizzare i </a:t>
            </a:r>
            <a:r>
              <a:rPr kumimoji="1" lang="it-IT" sz="2200" b="1" u="none" dirty="0">
                <a:solidFill>
                  <a:srgbClr val="002060"/>
                </a:solidFill>
                <a:latin typeface="Trebuchet MS" panose="020B0603020202020204" pitchFamily="34" charset="0"/>
              </a:rPr>
              <a:t>lavori di saldatura </a:t>
            </a:r>
            <a:r>
              <a:rPr kumimoji="1" lang="it-IT" sz="2200" u="none" dirty="0">
                <a:solidFill>
                  <a:srgbClr val="002060"/>
                </a:solidFill>
                <a:latin typeface="Trebuchet MS" panose="020B0603020202020204" pitchFamily="34" charset="0"/>
              </a:rPr>
              <a:t>anche per le officine che svolgono manutenzione o riparazione</a:t>
            </a:r>
          </a:p>
          <a:p>
            <a:pPr marL="179388" lvl="1" indent="-179388">
              <a:spcBef>
                <a:spcPts val="600"/>
              </a:spcBef>
              <a:buFont typeface="Arial" panose="020B0604020202020204" pitchFamily="34" charset="0"/>
              <a:buChar char="•"/>
              <a:defRPr/>
            </a:pPr>
            <a:r>
              <a:rPr kumimoji="1" lang="it-IT" sz="2200" u="none" dirty="0">
                <a:solidFill>
                  <a:srgbClr val="002060"/>
                </a:solidFill>
                <a:latin typeface="Trebuchet MS" panose="020B0603020202020204" pitchFamily="34" charset="0"/>
              </a:rPr>
              <a:t>Verifica compatibilità </a:t>
            </a:r>
            <a:r>
              <a:rPr kumimoji="1" lang="it-IT" sz="2200" b="1" u="none" dirty="0">
                <a:solidFill>
                  <a:srgbClr val="002060"/>
                </a:solidFill>
                <a:latin typeface="Trebuchet MS" panose="020B0603020202020204" pitchFamily="34" charset="0"/>
              </a:rPr>
              <a:t>sistemi di fissaggio</a:t>
            </a:r>
            <a:r>
              <a:rPr kumimoji="1" lang="it-IT" sz="2200" u="none" dirty="0">
                <a:solidFill>
                  <a:srgbClr val="002060"/>
                </a:solidFill>
                <a:latin typeface="Trebuchet MS" panose="020B0603020202020204" pitchFamily="34" charset="0"/>
              </a:rPr>
              <a:t> conformemente alla 9.7.3</a:t>
            </a:r>
          </a:p>
          <a:p>
            <a:pPr marL="179388" lvl="1" indent="-179388">
              <a:spcBef>
                <a:spcPts val="600"/>
              </a:spcBef>
              <a:buFont typeface="Arial" panose="020B0604020202020204" pitchFamily="34" charset="0"/>
              <a:buChar char="•"/>
              <a:defRPr/>
            </a:pPr>
            <a:endParaRPr kumimoji="1" lang="it-IT" sz="2200" u="none" dirty="0">
              <a:solidFill>
                <a:srgbClr val="002060"/>
              </a:solidFill>
              <a:latin typeface="Trebuchet MS" panose="020B0603020202020204" pitchFamily="34" charset="0"/>
            </a:endParaRPr>
          </a:p>
          <a:p>
            <a:pPr marL="179388" lvl="1" indent="-179388">
              <a:spcBef>
                <a:spcPts val="600"/>
              </a:spcBef>
              <a:buFont typeface="Arial" panose="020B0604020202020204" pitchFamily="34" charset="0"/>
              <a:buChar char="•"/>
              <a:defRPr/>
            </a:pPr>
            <a:endParaRPr kumimoji="1" lang="it-IT" sz="2200" u="none" dirty="0">
              <a:solidFill>
                <a:srgbClr val="002060"/>
              </a:solidFill>
              <a:latin typeface="Trebuchet MS" panose="020B0603020202020204" pitchFamily="34" charset="0"/>
            </a:endParaRPr>
          </a:p>
        </p:txBody>
      </p:sp>
    </p:spTree>
    <p:extLst>
      <p:ext uri="{BB962C8B-B14F-4D97-AF65-F5344CB8AC3E}">
        <p14:creationId xmlns:p14="http://schemas.microsoft.com/office/powerpoint/2010/main" val="2089925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2610778"/>
            <a:ext cx="7272337" cy="2690430"/>
          </a:xfrm>
        </p:spPr>
        <p:txBody>
          <a:bodyPr anchor="t"/>
          <a:lstStyle/>
          <a:p>
            <a:pPr algn="l"/>
            <a:r>
              <a:rPr lang="it-IT" sz="4800" dirty="0"/>
              <a:t>Gli operatori:</a:t>
            </a:r>
            <a:br>
              <a:rPr lang="it-IT" sz="4800" dirty="0"/>
            </a:br>
            <a:r>
              <a:rPr lang="it-IT" sz="4800" dirty="0"/>
              <a:t>definizioni, ruoli e responsabilità</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3422398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70" y="-122832"/>
            <a:ext cx="8135937" cy="648072"/>
          </a:xfrm>
        </p:spPr>
        <p:txBody>
          <a:bodyPr/>
          <a:lstStyle/>
          <a:p>
            <a:r>
              <a:rPr lang="it-IT" sz="3600" b="1" dirty="0">
                <a:solidFill>
                  <a:srgbClr val="002060"/>
                </a:solidFill>
              </a:rPr>
              <a:t>Tabella degli obblighi</a:t>
            </a:r>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1878241952"/>
              </p:ext>
            </p:extLst>
          </p:nvPr>
        </p:nvGraphicFramePr>
        <p:xfrm>
          <a:off x="520554" y="474878"/>
          <a:ext cx="8604448" cy="6122474"/>
        </p:xfrm>
        <a:graphic>
          <a:graphicData uri="http://schemas.openxmlformats.org/drawingml/2006/table">
            <a:tbl>
              <a:tblPr firstRow="1">
                <a:tableStyleId>{10A1B5D5-9B99-4C35-A422-299274C87663}</a:tableStyleId>
              </a:tblPr>
              <a:tblGrid>
                <a:gridCol w="3815888">
                  <a:extLst>
                    <a:ext uri="{9D8B030D-6E8A-4147-A177-3AD203B41FA5}">
                      <a16:colId xmlns:a16="http://schemas.microsoft.com/office/drawing/2014/main" val="3277728448"/>
                    </a:ext>
                  </a:extLst>
                </a:gridCol>
                <a:gridCol w="598570">
                  <a:extLst>
                    <a:ext uri="{9D8B030D-6E8A-4147-A177-3AD203B41FA5}">
                      <a16:colId xmlns:a16="http://schemas.microsoft.com/office/drawing/2014/main" val="2778617929"/>
                    </a:ext>
                  </a:extLst>
                </a:gridCol>
                <a:gridCol w="598570">
                  <a:extLst>
                    <a:ext uri="{9D8B030D-6E8A-4147-A177-3AD203B41FA5}">
                      <a16:colId xmlns:a16="http://schemas.microsoft.com/office/drawing/2014/main" val="2421709682"/>
                    </a:ext>
                  </a:extLst>
                </a:gridCol>
                <a:gridCol w="598570">
                  <a:extLst>
                    <a:ext uri="{9D8B030D-6E8A-4147-A177-3AD203B41FA5}">
                      <a16:colId xmlns:a16="http://schemas.microsoft.com/office/drawing/2014/main" val="2434812740"/>
                    </a:ext>
                  </a:extLst>
                </a:gridCol>
                <a:gridCol w="598570">
                  <a:extLst>
                    <a:ext uri="{9D8B030D-6E8A-4147-A177-3AD203B41FA5}">
                      <a16:colId xmlns:a16="http://schemas.microsoft.com/office/drawing/2014/main" val="1607111214"/>
                    </a:ext>
                  </a:extLst>
                </a:gridCol>
                <a:gridCol w="598570">
                  <a:extLst>
                    <a:ext uri="{9D8B030D-6E8A-4147-A177-3AD203B41FA5}">
                      <a16:colId xmlns:a16="http://schemas.microsoft.com/office/drawing/2014/main" val="2992127967"/>
                    </a:ext>
                  </a:extLst>
                </a:gridCol>
                <a:gridCol w="598570">
                  <a:extLst>
                    <a:ext uri="{9D8B030D-6E8A-4147-A177-3AD203B41FA5}">
                      <a16:colId xmlns:a16="http://schemas.microsoft.com/office/drawing/2014/main" val="3906133744"/>
                    </a:ext>
                  </a:extLst>
                </a:gridCol>
                <a:gridCol w="598570">
                  <a:extLst>
                    <a:ext uri="{9D8B030D-6E8A-4147-A177-3AD203B41FA5}">
                      <a16:colId xmlns:a16="http://schemas.microsoft.com/office/drawing/2014/main" val="398778424"/>
                    </a:ext>
                  </a:extLst>
                </a:gridCol>
                <a:gridCol w="598570">
                  <a:extLst>
                    <a:ext uri="{9D8B030D-6E8A-4147-A177-3AD203B41FA5}">
                      <a16:colId xmlns:a16="http://schemas.microsoft.com/office/drawing/2014/main" val="1745265009"/>
                    </a:ext>
                  </a:extLst>
                </a:gridCol>
              </a:tblGrid>
              <a:tr h="323654">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it-IT" sz="1050" u="none" strike="noStrike" dirty="0">
                          <a:effectLst/>
                        </a:rPr>
                        <a:t> </a:t>
                      </a:r>
                      <a:r>
                        <a:rPr lang="it-IT" sz="1050" b="1" u="none" strike="noStrike" dirty="0">
                          <a:effectLst/>
                        </a:rPr>
                        <a:t>ADEMPIMENTO</a:t>
                      </a:r>
                      <a:endParaRPr lang="it-IT" sz="1050" b="1" i="0" u="none" strike="noStrike" dirty="0">
                        <a:solidFill>
                          <a:srgbClr val="000000"/>
                        </a:solidFill>
                        <a:effectLst/>
                        <a:latin typeface="Trebuchet MS" panose="020B0603020202020204" pitchFamily="34" charset="0"/>
                      </a:endParaRPr>
                    </a:p>
                    <a:p>
                      <a:pPr algn="ctr" fontAlgn="ctr"/>
                      <a:endParaRPr lang="it-IT" sz="1050" b="0" i="0" u="none" strike="noStrike" dirty="0">
                        <a:solidFill>
                          <a:srgbClr val="000000"/>
                        </a:solidFill>
                        <a:effectLst/>
                        <a:latin typeface="Trebuchet MS" panose="020B0603020202020204" pitchFamily="34" charset="0"/>
                      </a:endParaRPr>
                    </a:p>
                  </a:txBody>
                  <a:tcPr marL="5318" marR="5318" marT="5318" marB="0" anchor="ctr"/>
                </a:tc>
                <a:tc gridSpan="2">
                  <a:txBody>
                    <a:bodyPr/>
                    <a:lstStyle/>
                    <a:p>
                      <a:pPr algn="ctr" fontAlgn="ctr"/>
                      <a:r>
                        <a:rPr lang="it-IT" sz="1050" u="none" strike="noStrike" dirty="0">
                          <a:effectLst/>
                        </a:rPr>
                        <a:t>OPERATORI PRINCIPALI</a:t>
                      </a:r>
                      <a:endParaRPr lang="it-IT" sz="1050" b="0" i="0" u="none" strike="noStrike" dirty="0">
                        <a:solidFill>
                          <a:srgbClr val="000000"/>
                        </a:solidFill>
                        <a:effectLst/>
                        <a:latin typeface="Trebuchet MS" panose="020B0603020202020204" pitchFamily="34" charset="0"/>
                      </a:endParaRPr>
                    </a:p>
                  </a:txBody>
                  <a:tcPr marL="5318" marR="5318" marT="5318" marB="0" anchor="ctr"/>
                </a:tc>
                <a:tc hMerge="1">
                  <a:txBody>
                    <a:bodyPr/>
                    <a:lstStyle/>
                    <a:p>
                      <a:endParaRPr lang="it-IT"/>
                    </a:p>
                  </a:txBody>
                  <a:tcPr/>
                </a:tc>
                <a:tc gridSpan="6">
                  <a:txBody>
                    <a:bodyPr/>
                    <a:lstStyle/>
                    <a:p>
                      <a:pPr algn="ctr" fontAlgn="ctr"/>
                      <a:r>
                        <a:rPr lang="it-IT" sz="1050" u="none" strike="noStrike" dirty="0">
                          <a:effectLst/>
                        </a:rPr>
                        <a:t>ALTRI OPERATORI</a:t>
                      </a:r>
                      <a:endParaRPr lang="it-IT" sz="1050" b="0" i="0" u="none" strike="noStrike" dirty="0">
                        <a:solidFill>
                          <a:srgbClr val="000000"/>
                        </a:solidFill>
                        <a:effectLst/>
                        <a:latin typeface="Trebuchet MS" panose="020B0603020202020204" pitchFamily="34" charset="0"/>
                      </a:endParaRPr>
                    </a:p>
                  </a:txBody>
                  <a:tcPr marL="5318" marR="5318" marT="5318" marB="0"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822303381"/>
                  </a:ext>
                </a:extLst>
              </a:tr>
              <a:tr h="1186819">
                <a:tc>
                  <a:txBody>
                    <a:bodyPr/>
                    <a:lstStyle/>
                    <a:p>
                      <a:pPr marL="266700" lvl="1" indent="0" algn="just" fontAlgn="ctr"/>
                      <a:r>
                        <a:rPr lang="it-IT" sz="1050" u="none" strike="noStrike" dirty="0">
                          <a:effectLst/>
                        </a:rPr>
                        <a:t>                                                                                                    O=obbligo</a:t>
                      </a:r>
                      <a:endParaRPr lang="it-IT" sz="1050" b="0" i="0" u="none" strike="noStrike" dirty="0">
                        <a:solidFill>
                          <a:srgbClr val="000000"/>
                        </a:solidFill>
                        <a:effectLst/>
                        <a:latin typeface="Trebuchet MS" panose="020B0603020202020204" pitchFamily="34" charset="0"/>
                      </a:endParaRPr>
                    </a:p>
                    <a:p>
                      <a:pPr marL="266700" lvl="1" indent="0" algn="just" fontAlgn="ctr"/>
                      <a:r>
                        <a:rPr lang="it-IT" sz="1050" u="none" strike="noStrike" dirty="0">
                          <a:effectLst/>
                        </a:rPr>
                        <a:t>                                                                                                    V=verifica</a:t>
                      </a:r>
                      <a:endParaRPr lang="it-IT" sz="1050" b="0" i="0" u="none" strike="noStrike" dirty="0">
                        <a:solidFill>
                          <a:srgbClr val="000000"/>
                        </a:solidFill>
                        <a:effectLst/>
                        <a:latin typeface="Trebuchet MS" panose="020B0603020202020204" pitchFamily="34" charset="0"/>
                      </a:endParaRPr>
                    </a:p>
                    <a:p>
                      <a:pPr marL="266700" lvl="1" indent="0" algn="just"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p>
                      <a:pPr marL="266700" lvl="1" indent="0" algn="just"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00" b="1" u="none" strike="noStrike" dirty="0">
                          <a:effectLst/>
                        </a:rPr>
                        <a:t>SPEDITORE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TRASPORTATORE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DESTINATARIO</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CARICATORE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IMBALLATORE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RIEMPITORE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GESTORE di cisterne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tc>
                  <a:txBody>
                    <a:bodyPr/>
                    <a:lstStyle/>
                    <a:p>
                      <a:pPr algn="ctr" fontAlgn="ctr"/>
                      <a:r>
                        <a:rPr lang="it-IT" sz="1000" b="1" u="none" strike="noStrike" dirty="0">
                          <a:effectLst/>
                        </a:rPr>
                        <a:t>SCARICATORE</a:t>
                      </a:r>
                      <a:endParaRPr lang="it-IT" sz="1000" b="1" i="0" u="none" strike="noStrike" dirty="0">
                        <a:solidFill>
                          <a:srgbClr val="000000"/>
                        </a:solidFill>
                        <a:effectLst/>
                        <a:latin typeface="Trebuchet MS" panose="020B0603020202020204" pitchFamily="34" charset="0"/>
                      </a:endParaRPr>
                    </a:p>
                  </a:txBody>
                  <a:tcPr marL="5318" marR="5318" marT="5318" marB="0" vert="vert" anchor="ctr"/>
                </a:tc>
                <a:extLst>
                  <a:ext uri="{0D108BD9-81ED-4DB2-BD59-A6C34878D82A}">
                    <a16:rowId xmlns:a16="http://schemas.microsoft.com/office/drawing/2014/main" val="3110974170"/>
                  </a:ext>
                </a:extLst>
              </a:tr>
              <a:tr h="338039">
                <a:tc>
                  <a:txBody>
                    <a:bodyPr/>
                    <a:lstStyle/>
                    <a:p>
                      <a:pPr marL="85725" lvl="1" indent="0" algn="just" fontAlgn="ctr"/>
                      <a:r>
                        <a:rPr lang="it-IT" sz="1050" u="none" strike="noStrike" dirty="0">
                          <a:effectLst/>
                        </a:rPr>
                        <a:t>Classificazione e autorizzazione delle merci pericolose al trasporto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341673429"/>
                  </a:ext>
                </a:extLst>
              </a:tr>
              <a:tr h="179809">
                <a:tc>
                  <a:txBody>
                    <a:bodyPr/>
                    <a:lstStyle/>
                    <a:p>
                      <a:pPr marL="457200" lvl="1" indent="-371475" algn="just" fontAlgn="ctr"/>
                      <a:r>
                        <a:rPr lang="it-IT" sz="1050" u="none" strike="noStrike" dirty="0">
                          <a:effectLst/>
                        </a:rPr>
                        <a:t>Restrizioni al transito nelle gallerie</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712053232"/>
                  </a:ext>
                </a:extLst>
              </a:tr>
              <a:tr h="179809">
                <a:tc>
                  <a:txBody>
                    <a:bodyPr/>
                    <a:lstStyle/>
                    <a:p>
                      <a:pPr marL="457200" lvl="1" indent="-371475" algn="just" fontAlgn="ctr"/>
                      <a:r>
                        <a:rPr lang="it-IT" sz="1050" u="none" strike="noStrike" dirty="0">
                          <a:effectLst/>
                        </a:rPr>
                        <a:t>Provvedere informazioni e documenti</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399473893"/>
                  </a:ext>
                </a:extLst>
              </a:tr>
              <a:tr h="179809">
                <a:tc>
                  <a:txBody>
                    <a:bodyPr/>
                    <a:lstStyle/>
                    <a:p>
                      <a:pPr marL="457200" lvl="1" indent="-371475" algn="just" fontAlgn="ctr"/>
                      <a:r>
                        <a:rPr lang="it-IT" sz="1050" u="none" strike="noStrike" dirty="0">
                          <a:effectLst/>
                        </a:rPr>
                        <a:t>Istruzioni scritte ADR per il conducente</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tc>
                <a:tc>
                  <a:txBody>
                    <a:bodyPr/>
                    <a:lstStyle/>
                    <a:p>
                      <a:pPr algn="ctr" fontAlgn="ctr"/>
                      <a:r>
                        <a:rPr lang="it-IT" sz="1050" u="none" strike="noStrike" dirty="0">
                          <a:effectLst/>
                        </a:rPr>
                        <a:t> 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017600472"/>
                  </a:ext>
                </a:extLst>
              </a:tr>
              <a:tr h="179809">
                <a:tc>
                  <a:txBody>
                    <a:bodyPr/>
                    <a:lstStyle/>
                    <a:p>
                      <a:pPr marL="457200" lvl="1" indent="-371475" algn="just" fontAlgn="ctr"/>
                      <a:r>
                        <a:rPr lang="it-IT" sz="1050" u="none" strike="noStrike" dirty="0">
                          <a:effectLst/>
                        </a:rPr>
                        <a:t>Equipaggiamento prescritto nelle istruzioni scritte</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361324539"/>
                  </a:ext>
                </a:extLst>
              </a:tr>
              <a:tr h="179809">
                <a:tc>
                  <a:txBody>
                    <a:bodyPr/>
                    <a:lstStyle/>
                    <a:p>
                      <a:pPr marL="457200" lvl="1" indent="-371475" algn="just" fontAlgn="ctr"/>
                      <a:r>
                        <a:rPr lang="it-IT" sz="1050" u="none" strike="noStrike" dirty="0">
                          <a:effectLst/>
                        </a:rPr>
                        <a:t>Omologazione UN imballaggi</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t"/>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342831672"/>
                  </a:ext>
                </a:extLst>
              </a:tr>
              <a:tr h="179809">
                <a:tc>
                  <a:txBody>
                    <a:bodyPr/>
                    <a:lstStyle/>
                    <a:p>
                      <a:pPr marL="457200" lvl="1" indent="-371475" algn="just" fontAlgn="ctr"/>
                      <a:r>
                        <a:rPr lang="it-IT" sz="1050" u="none" strike="noStrike" dirty="0">
                          <a:effectLst/>
                        </a:rPr>
                        <a:t>Marcatura/etichettatura imballaggi</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171500595"/>
                  </a:ext>
                </a:extLst>
              </a:tr>
              <a:tr h="179809">
                <a:tc>
                  <a:txBody>
                    <a:bodyPr/>
                    <a:lstStyle/>
                    <a:p>
                      <a:pPr marL="457200" lvl="1" indent="-371475" algn="just" fontAlgn="ctr"/>
                      <a:r>
                        <a:rPr lang="it-IT" sz="1050" u="none" strike="noStrike" dirty="0">
                          <a:effectLst/>
                        </a:rPr>
                        <a:t>Placcatura container</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b="0" i="0" u="none" strike="noStrike" dirty="0">
                          <a:solidFill>
                            <a:schemeClr val="dk1"/>
                          </a:solidFill>
                          <a:effectLst/>
                          <a:latin typeface="+mn-l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4267920889"/>
                  </a:ext>
                </a:extLst>
              </a:tr>
              <a:tr h="179809">
                <a:tc>
                  <a:txBody>
                    <a:bodyPr/>
                    <a:lstStyle/>
                    <a:p>
                      <a:pPr marL="457200" lvl="1" indent="-371475" algn="just" fontAlgn="ctr"/>
                      <a:r>
                        <a:rPr lang="it-IT" sz="1050" u="none" strike="noStrike" dirty="0">
                          <a:effectLst/>
                        </a:rPr>
                        <a:t>Stivaggio e divieti carico in comune</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182123283"/>
                  </a:ext>
                </a:extLst>
              </a:tr>
              <a:tr h="179809">
                <a:tc>
                  <a:txBody>
                    <a:bodyPr/>
                    <a:lstStyle/>
                    <a:p>
                      <a:pPr marL="457200" lvl="1" indent="-371475" algn="just" fontAlgn="ctr"/>
                      <a:r>
                        <a:rPr lang="it-IT" sz="1050" u="none" strike="noStrike" dirty="0">
                          <a:effectLst/>
                        </a:rPr>
                        <a:t>Verifica integrità imballaggi e container/veicolo prima carico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713347373"/>
                  </a:ext>
                </a:extLst>
              </a:tr>
              <a:tr h="179809">
                <a:tc>
                  <a:txBody>
                    <a:bodyPr/>
                    <a:lstStyle/>
                    <a:p>
                      <a:pPr marL="457200" lvl="1" indent="-371475" algn="just" fontAlgn="ctr"/>
                      <a:r>
                        <a:rPr lang="it-IT" sz="1050" u="none" strike="noStrike" dirty="0">
                          <a:effectLst/>
                        </a:rPr>
                        <a:t>Gestione imballaggi danneggiati e contaminazione veicolo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864427655"/>
                  </a:ext>
                </a:extLst>
              </a:tr>
              <a:tr h="179809">
                <a:tc>
                  <a:txBody>
                    <a:bodyPr/>
                    <a:lstStyle/>
                    <a:p>
                      <a:pPr marL="457200" lvl="1" indent="-371475" algn="just" fontAlgn="ctr"/>
                      <a:r>
                        <a:rPr lang="it-IT" sz="1050" u="none" strike="noStrike" dirty="0">
                          <a:effectLst/>
                        </a:rPr>
                        <a:t>Imballaggio in comune (nello stesso collo)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205886655"/>
                  </a:ext>
                </a:extLst>
              </a:tr>
              <a:tr h="179809">
                <a:tc>
                  <a:txBody>
                    <a:bodyPr/>
                    <a:lstStyle/>
                    <a:p>
                      <a:pPr marL="457200" lvl="1" indent="-371475" algn="just" fontAlgn="ctr"/>
                      <a:r>
                        <a:rPr lang="it-IT" sz="1050" u="none" strike="noStrike" dirty="0">
                          <a:effectLst/>
                        </a:rPr>
                        <a:t>Idoneità e integrità della cisterna</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O </a:t>
                      </a:r>
                      <a:r>
                        <a:rPr lang="it-IT" sz="1050" u="none" strike="noStrike" baseline="30000" dirty="0">
                          <a:effectLst/>
                        </a:rPr>
                        <a:t>(*)</a:t>
                      </a:r>
                      <a:endParaRPr lang="it-IT" sz="1050" b="0" i="0" u="none" strike="noStrike" baseline="30000"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256518784"/>
                  </a:ext>
                </a:extLst>
              </a:tr>
              <a:tr h="179809">
                <a:tc>
                  <a:txBody>
                    <a:bodyPr/>
                    <a:lstStyle/>
                    <a:p>
                      <a:pPr marL="457200" lvl="1" indent="-371475" algn="just" fontAlgn="ctr"/>
                      <a:r>
                        <a:rPr lang="it-IT" sz="1050" u="none" strike="noStrike" dirty="0">
                          <a:effectLst/>
                        </a:rPr>
                        <a:t>Prescrizioni per il riempimento e lo svuotamento della cisterna</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b="0" i="0" u="none" strike="noStrike" dirty="0">
                          <a:solidFill>
                            <a:schemeClr val="dk1"/>
                          </a:solidFill>
                          <a:effectLst/>
                          <a:latin typeface="+mn-l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990896075"/>
                  </a:ext>
                </a:extLst>
              </a:tr>
              <a:tr h="179809">
                <a:tc>
                  <a:txBody>
                    <a:bodyPr/>
                    <a:lstStyle/>
                    <a:p>
                      <a:pPr marL="457200" lvl="1" indent="-371475" algn="just" fontAlgn="ctr"/>
                      <a:r>
                        <a:rPr lang="it-IT" sz="1050" u="none" strike="noStrike" dirty="0">
                          <a:effectLst/>
                        </a:rPr>
                        <a:t>Placcatura e marcatura cisterna</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O </a:t>
                      </a:r>
                      <a:r>
                        <a:rPr lang="it-IT" sz="1050" u="none" strike="noStrike" baseline="30000" dirty="0">
                          <a:effectLst/>
                        </a:rPr>
                        <a:t>(*)</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678748897"/>
                  </a:ext>
                </a:extLst>
              </a:tr>
              <a:tr h="179809">
                <a:tc>
                  <a:txBody>
                    <a:bodyPr/>
                    <a:lstStyle/>
                    <a:p>
                      <a:pPr marL="457200" lvl="1" indent="-371475" algn="just" fontAlgn="ctr"/>
                      <a:r>
                        <a:rPr lang="it-IT" sz="1050" u="none" strike="noStrike" dirty="0">
                          <a:effectLst/>
                        </a:rPr>
                        <a:t>Divieto di sovraccarico del veicolo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b="0" i="0" u="none" strike="noStrike" dirty="0">
                          <a:solidFill>
                            <a:schemeClr val="dk1"/>
                          </a:solidFill>
                          <a:effectLst/>
                          <a:latin typeface="+mn-l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171468801"/>
                  </a:ext>
                </a:extLst>
              </a:tr>
              <a:tr h="338039">
                <a:tc>
                  <a:txBody>
                    <a:bodyPr/>
                    <a:lstStyle/>
                    <a:p>
                      <a:pPr marL="85725" lvl="1" indent="0" algn="just" fontAlgn="ctr"/>
                      <a:r>
                        <a:rPr lang="it-IT" sz="1050" u="none" strike="noStrike" dirty="0">
                          <a:effectLst/>
                        </a:rPr>
                        <a:t>Rispetto disposizioni sulla costruzione, la manutenzione e le prove sulla cisterna</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004031195"/>
                  </a:ext>
                </a:extLst>
              </a:tr>
              <a:tr h="179809">
                <a:tc>
                  <a:txBody>
                    <a:bodyPr/>
                    <a:lstStyle/>
                    <a:p>
                      <a:pPr marL="457200" lvl="1" indent="-371475" algn="just" fontAlgn="ctr"/>
                      <a:r>
                        <a:rPr lang="it-IT" sz="1050" u="none" strike="noStrike" dirty="0">
                          <a:effectLst/>
                        </a:rPr>
                        <a:t>Gestione imballaggi vuoti non ripuliti</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930373814"/>
                  </a:ext>
                </a:extLst>
              </a:tr>
              <a:tr h="179809">
                <a:tc>
                  <a:txBody>
                    <a:bodyPr/>
                    <a:lstStyle/>
                    <a:p>
                      <a:pPr marL="457200" lvl="1" indent="-371475" algn="just" fontAlgn="ctr"/>
                      <a:r>
                        <a:rPr lang="it-IT" sz="1050" u="none" strike="noStrike" dirty="0">
                          <a:effectLst/>
                        </a:rPr>
                        <a:t>Gestione cisterna vuote e bonificate</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172537323"/>
                  </a:ext>
                </a:extLst>
              </a:tr>
              <a:tr h="179809">
                <a:tc>
                  <a:txBody>
                    <a:bodyPr/>
                    <a:lstStyle/>
                    <a:p>
                      <a:pPr marL="457200" lvl="1" indent="-371475" algn="just" fontAlgn="ctr"/>
                      <a:r>
                        <a:rPr lang="it-IT" sz="1050" u="none" strike="noStrike" dirty="0">
                          <a:effectLst/>
                        </a:rPr>
                        <a:t>Gestione cisterne vuote non ripulite</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1413745"/>
                  </a:ext>
                </a:extLst>
              </a:tr>
              <a:tr h="179809">
                <a:tc>
                  <a:txBody>
                    <a:bodyPr/>
                    <a:lstStyle/>
                    <a:p>
                      <a:pPr marL="457200" lvl="1" indent="-371475" algn="just" fontAlgn="ctr"/>
                      <a:r>
                        <a:rPr lang="it-IT" sz="1050" u="none" strike="noStrike" dirty="0">
                          <a:effectLst/>
                        </a:rPr>
                        <a:t>Procedure di security</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392467644"/>
                  </a:ext>
                </a:extLst>
              </a:tr>
              <a:tr h="179809">
                <a:tc>
                  <a:txBody>
                    <a:bodyPr/>
                    <a:lstStyle/>
                    <a:p>
                      <a:pPr marL="457200" lvl="1" indent="-371475" algn="just" fontAlgn="ctr"/>
                      <a:r>
                        <a:rPr lang="it-IT" sz="1050" u="none" strike="noStrike" dirty="0">
                          <a:effectLst/>
                        </a:rPr>
                        <a:t>Gestione accettazione della merce all’arrivo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 </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V</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2504572140"/>
                  </a:ext>
                </a:extLst>
              </a:tr>
              <a:tr h="338039">
                <a:tc>
                  <a:txBody>
                    <a:bodyPr/>
                    <a:lstStyle/>
                    <a:p>
                      <a:pPr marL="85725" lvl="1" indent="0" algn="just" fontAlgn="ctr"/>
                      <a:r>
                        <a:rPr lang="it-IT" sz="1050" u="none" strike="noStrike" dirty="0">
                          <a:effectLst/>
                        </a:rPr>
                        <a:t>Designazione del Consulente Sicurezza ADR e adempimenti connessi</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b="0" i="0" u="none" strike="noStrike" dirty="0">
                          <a:solidFill>
                            <a:srgbClr val="000000"/>
                          </a:solidFill>
                          <a:effectLst/>
                          <a:latin typeface="Trebuchet MS" panose="020B0603020202020204" pitchFamily="34" charset="0"/>
                        </a:rPr>
                        <a:t>O </a:t>
                      </a:r>
                      <a:r>
                        <a:rPr lang="it-IT" sz="1050" b="0" i="0" u="none" strike="noStrike" baseline="30000" dirty="0">
                          <a:solidFill>
                            <a:srgbClr val="000000"/>
                          </a:solidFill>
                          <a:effectLst/>
                          <a:latin typeface="Trebuchet MS" panose="020B0603020202020204" pitchFamily="34" charset="0"/>
                        </a:rPr>
                        <a:t>(**)</a:t>
                      </a: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tc>
                  <a:txBody>
                    <a:bodyPr/>
                    <a:lstStyle/>
                    <a:p>
                      <a:pPr algn="ctr" fontAlgn="ctr"/>
                      <a:r>
                        <a:rPr lang="it-IT" sz="1050" u="none" strike="noStrike" dirty="0">
                          <a:effectLst/>
                        </a:rPr>
                        <a:t>O</a:t>
                      </a:r>
                      <a:r>
                        <a:rPr lang="it-IT" sz="1050" b="0" i="0" u="none" strike="noStrike" dirty="0">
                          <a:solidFill>
                            <a:srgbClr val="000000"/>
                          </a:solidFill>
                          <a:effectLst/>
                          <a:latin typeface="Trebuchet MS" panose="020B0603020202020204" pitchFamily="34" charset="0"/>
                        </a:rPr>
                        <a:t> </a:t>
                      </a:r>
                      <a:r>
                        <a:rPr lang="it-IT" sz="1050" b="0" i="0" u="none" strike="noStrike" baseline="30000" dirty="0">
                          <a:solidFill>
                            <a:srgbClr val="000000"/>
                          </a:solidFill>
                          <a:effectLst/>
                          <a:latin typeface="Trebuchet MS" panose="020B0603020202020204" pitchFamily="34" charset="0"/>
                        </a:rPr>
                        <a:t>(**)</a:t>
                      </a:r>
                      <a:endParaRPr lang="it-IT" sz="1050" b="0" i="0" u="none" strike="noStrike" dirty="0">
                        <a:solidFill>
                          <a:srgbClr val="000000"/>
                        </a:solidFill>
                        <a:effectLst/>
                        <a:latin typeface="Trebuchet MS" panose="020B0603020202020204" pitchFamily="34" charset="0"/>
                      </a:endParaRPr>
                    </a:p>
                  </a:txBody>
                  <a:tcPr marL="5318" marR="5318" marT="5318" marB="0" anchor="ctr">
                    <a:noFill/>
                  </a:tcPr>
                </a:tc>
                <a:extLst>
                  <a:ext uri="{0D108BD9-81ED-4DB2-BD59-A6C34878D82A}">
                    <a16:rowId xmlns:a16="http://schemas.microsoft.com/office/drawing/2014/main" val="951322496"/>
                  </a:ext>
                </a:extLst>
              </a:tr>
            </a:tbl>
          </a:graphicData>
        </a:graphic>
      </p:graphicFrame>
      <p:sp>
        <p:nvSpPr>
          <p:cNvPr id="3" name="CasellaDiTesto 2"/>
          <p:cNvSpPr txBox="1"/>
          <p:nvPr/>
        </p:nvSpPr>
        <p:spPr>
          <a:xfrm>
            <a:off x="539560" y="6597352"/>
            <a:ext cx="6522940" cy="261610"/>
          </a:xfrm>
          <a:prstGeom prst="rect">
            <a:avLst/>
          </a:prstGeom>
          <a:noFill/>
        </p:spPr>
        <p:txBody>
          <a:bodyPr wrap="none" rtlCol="0">
            <a:spAutoFit/>
          </a:bodyPr>
          <a:lstStyle/>
          <a:p>
            <a:r>
              <a:rPr lang="it-IT" sz="1100" u="none" dirty="0">
                <a:latin typeface="Trebuchet MS" panose="020B0603020202020204" pitchFamily="34" charset="0"/>
              </a:rPr>
              <a:t>(*) Solo in caso di collaudo e/o manutenzione   - (**) Solo se non è il destinatario/scaricatore finale </a:t>
            </a:r>
            <a:endParaRPr lang="it-IT" sz="1200" u="none" dirty="0">
              <a:latin typeface="Trebuchet MS" panose="020B0603020202020204" pitchFamily="34" charset="0"/>
            </a:endParaRPr>
          </a:p>
        </p:txBody>
      </p:sp>
    </p:spTree>
    <p:extLst>
      <p:ext uri="{BB962C8B-B14F-4D97-AF65-F5344CB8AC3E}">
        <p14:creationId xmlns:p14="http://schemas.microsoft.com/office/powerpoint/2010/main" val="2206832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8"/>
          <p:cNvSpPr txBox="1">
            <a:spLocks noChangeArrowheads="1"/>
          </p:cNvSpPr>
          <p:nvPr/>
        </p:nvSpPr>
        <p:spPr bwMode="auto">
          <a:xfrm>
            <a:off x="1079767" y="260664"/>
            <a:ext cx="7308296"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catena del Trasporto</a:t>
            </a:r>
          </a:p>
        </p:txBody>
      </p:sp>
      <p:cxnSp>
        <p:nvCxnSpPr>
          <p:cNvPr id="13" name="Connettore 1 12"/>
          <p:cNvCxnSpPr/>
          <p:nvPr/>
        </p:nvCxnSpPr>
        <p:spPr bwMode="auto">
          <a:xfrm>
            <a:off x="1907704" y="1052736"/>
            <a:ext cx="5616624"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Tabella 3"/>
          <p:cNvGraphicFramePr>
            <a:graphicFrameLocks noGrp="1"/>
          </p:cNvGraphicFramePr>
          <p:nvPr>
            <p:extLst>
              <p:ext uri="{D42A27DB-BD31-4B8C-83A1-F6EECF244321}">
                <p14:modId xmlns:p14="http://schemas.microsoft.com/office/powerpoint/2010/main" val="2570145704"/>
              </p:ext>
            </p:extLst>
          </p:nvPr>
        </p:nvGraphicFramePr>
        <p:xfrm>
          <a:off x="856778" y="1308530"/>
          <a:ext cx="7848873" cy="5343120"/>
        </p:xfrm>
        <a:graphic>
          <a:graphicData uri="http://schemas.openxmlformats.org/drawingml/2006/table">
            <a:tbl>
              <a:tblPr firstRow="1" bandRow="1">
                <a:tableStyleId>{5C22544A-7EE6-4342-B048-85BDC9FD1C3A}</a:tableStyleId>
              </a:tblPr>
              <a:tblGrid>
                <a:gridCol w="3744417">
                  <a:extLst>
                    <a:ext uri="{9D8B030D-6E8A-4147-A177-3AD203B41FA5}">
                      <a16:colId xmlns:a16="http://schemas.microsoft.com/office/drawing/2014/main" val="20000"/>
                    </a:ext>
                  </a:extLst>
                </a:gridCol>
                <a:gridCol w="288032">
                  <a:extLst>
                    <a:ext uri="{9D8B030D-6E8A-4147-A177-3AD203B41FA5}">
                      <a16:colId xmlns:a16="http://schemas.microsoft.com/office/drawing/2014/main" val="20001"/>
                    </a:ext>
                  </a:extLst>
                </a:gridCol>
                <a:gridCol w="3816424">
                  <a:extLst>
                    <a:ext uri="{9D8B030D-6E8A-4147-A177-3AD203B41FA5}">
                      <a16:colId xmlns:a16="http://schemas.microsoft.com/office/drawing/2014/main" val="20002"/>
                    </a:ext>
                  </a:extLst>
                </a:gridCol>
              </a:tblGrid>
              <a:tr h="1080000">
                <a:tc>
                  <a:txBody>
                    <a:bodyPr/>
                    <a:lstStyle/>
                    <a:p>
                      <a:endParaRPr lang="it-IT" sz="1200" dirty="0">
                        <a:solidFill>
                          <a:schemeClr val="tx1"/>
                        </a:solidFill>
                        <a:latin typeface="+mj-lt"/>
                      </a:endParaRPr>
                    </a:p>
                    <a:p>
                      <a:pPr marL="285750" indent="-285750">
                        <a:buFont typeface="Wingdings" panose="05000000000000000000" pitchFamily="2" charset="2"/>
                        <a:buChar char="Ø"/>
                      </a:pPr>
                      <a:r>
                        <a:rPr lang="it-IT" dirty="0">
                          <a:solidFill>
                            <a:schemeClr val="tx1"/>
                          </a:solidFill>
                          <a:latin typeface="+mj-lt"/>
                        </a:rPr>
                        <a:t>SPEDITORE </a:t>
                      </a:r>
                      <a:r>
                        <a:rPr lang="it-IT" b="0" dirty="0">
                          <a:solidFill>
                            <a:schemeClr val="tx1"/>
                          </a:solidFill>
                          <a:latin typeface="+mj-lt"/>
                        </a:rPr>
                        <a:t>(1.4.2.1)</a:t>
                      </a:r>
                    </a:p>
                    <a:p>
                      <a:pPr marL="0" indent="0">
                        <a:buFont typeface="Wingdings" panose="05000000000000000000" pitchFamily="2" charset="2"/>
                        <a:buNone/>
                      </a:pPr>
                      <a:r>
                        <a:rPr lang="it-IT" b="0" dirty="0">
                          <a:solidFill>
                            <a:schemeClr val="tx1"/>
                          </a:solidFill>
                          <a:latin typeface="+mj-lt"/>
                        </a:rPr>
                        <a:t>    Organizza la Spedizione</a:t>
                      </a:r>
                    </a:p>
                  </a:txBody>
                  <a:tcPr>
                    <a:solidFill>
                      <a:schemeClr val="accent2">
                        <a:lumMod val="40000"/>
                        <a:lumOff val="60000"/>
                      </a:schemeClr>
                    </a:solidFill>
                  </a:tcPr>
                </a:tc>
                <a:tc>
                  <a:txBody>
                    <a:bodyPr/>
                    <a:lstStyle/>
                    <a:p>
                      <a:endParaRPr lang="it-IT" dirty="0">
                        <a:solidFill>
                          <a:schemeClr val="tx1"/>
                        </a:solidFill>
                        <a:latin typeface="+mj-lt"/>
                      </a:endParaRPr>
                    </a:p>
                  </a:txBody>
                  <a:tcPr>
                    <a:solidFill>
                      <a:schemeClr val="bg1"/>
                    </a:solidFill>
                  </a:tcPr>
                </a:tc>
                <a:tc>
                  <a:txBody>
                    <a:bodyPr/>
                    <a:lstStyle/>
                    <a:p>
                      <a:endParaRPr lang="it-IT" sz="1200" dirty="0">
                        <a:solidFill>
                          <a:schemeClr val="tx1"/>
                        </a:solidFill>
                        <a:latin typeface="+mj-lt"/>
                      </a:endParaRPr>
                    </a:p>
                    <a:p>
                      <a:pPr marL="285750" indent="-285750">
                        <a:buFont typeface="Wingdings" panose="05000000000000000000" pitchFamily="2" charset="2"/>
                        <a:buChar char="Ø"/>
                      </a:pPr>
                      <a:r>
                        <a:rPr lang="it-IT" dirty="0">
                          <a:solidFill>
                            <a:schemeClr val="tx1"/>
                          </a:solidFill>
                          <a:latin typeface="+mj-lt"/>
                        </a:rPr>
                        <a:t>TRASPORTATORE </a:t>
                      </a:r>
                      <a:r>
                        <a:rPr lang="it-IT" b="0" dirty="0">
                          <a:solidFill>
                            <a:schemeClr val="tx1"/>
                          </a:solidFill>
                          <a:latin typeface="+mj-lt"/>
                        </a:rPr>
                        <a:t>(1.4.2.2)</a:t>
                      </a:r>
                    </a:p>
                  </a:txBody>
                  <a:tcPr>
                    <a:solidFill>
                      <a:schemeClr val="accent2">
                        <a:lumMod val="40000"/>
                        <a:lumOff val="60000"/>
                      </a:schemeClr>
                    </a:solidFill>
                  </a:tcPr>
                </a:tc>
                <a:extLst>
                  <a:ext uri="{0D108BD9-81ED-4DB2-BD59-A6C34878D82A}">
                    <a16:rowId xmlns:a16="http://schemas.microsoft.com/office/drawing/2014/main" val="10000"/>
                  </a:ext>
                </a:extLst>
              </a:tr>
              <a:tr h="144016">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extLst>
                  <a:ext uri="{0D108BD9-81ED-4DB2-BD59-A6C34878D82A}">
                    <a16:rowId xmlns:a16="http://schemas.microsoft.com/office/drawing/2014/main" val="10001"/>
                  </a:ext>
                </a:extLst>
              </a:tr>
              <a:tr h="1080000">
                <a:tc>
                  <a:txBody>
                    <a:bodyPr/>
                    <a:lstStyle/>
                    <a:p>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RIEMPITORE</a:t>
                      </a:r>
                      <a:r>
                        <a:rPr lang="it-IT" baseline="0" dirty="0">
                          <a:solidFill>
                            <a:schemeClr val="tx1"/>
                          </a:solidFill>
                          <a:latin typeface="+mj-lt"/>
                        </a:rPr>
                        <a:t> (1.4.3.3)</a:t>
                      </a:r>
                    </a:p>
                    <a:p>
                      <a:pPr marL="0" indent="0">
                        <a:buFont typeface="Wingdings" panose="05000000000000000000" pitchFamily="2" charset="2"/>
                        <a:buNone/>
                      </a:pPr>
                      <a:r>
                        <a:rPr lang="it-IT" baseline="0" dirty="0">
                          <a:solidFill>
                            <a:schemeClr val="tx1"/>
                          </a:solidFill>
                          <a:latin typeface="+mj-lt"/>
                        </a:rPr>
                        <a:t>    Riempie le cisterne</a:t>
                      </a:r>
                      <a:endParaRPr lang="it-IT" dirty="0">
                        <a:solidFill>
                          <a:schemeClr val="tx1"/>
                        </a:solidFill>
                        <a:latin typeface="+mj-lt"/>
                      </a:endParaRPr>
                    </a:p>
                  </a:txBody>
                  <a:tcPr>
                    <a:solidFill>
                      <a:srgbClr val="CCECFF"/>
                    </a:solidFill>
                  </a:tcPr>
                </a:tc>
                <a:tc>
                  <a:txBody>
                    <a:bodyPr/>
                    <a:lstStyle/>
                    <a:p>
                      <a:endParaRPr lang="it-IT" dirty="0">
                        <a:solidFill>
                          <a:schemeClr val="tx1"/>
                        </a:solidFill>
                        <a:latin typeface="+mj-lt"/>
                      </a:endParaRPr>
                    </a:p>
                  </a:txBody>
                  <a:tcPr>
                    <a:solidFill>
                      <a:schemeClr val="bg1"/>
                    </a:solidFill>
                  </a:tcPr>
                </a:tc>
                <a:tc>
                  <a:txBody>
                    <a:bodyPr/>
                    <a:lstStyle/>
                    <a:p>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IMBALLATORE</a:t>
                      </a:r>
                      <a:r>
                        <a:rPr lang="it-IT" dirty="0">
                          <a:solidFill>
                            <a:schemeClr val="tx1"/>
                          </a:solidFill>
                          <a:latin typeface="+mj-lt"/>
                        </a:rPr>
                        <a:t> (1.4.3.2)</a:t>
                      </a:r>
                    </a:p>
                    <a:p>
                      <a:pPr marL="0" indent="0">
                        <a:buFont typeface="Wingdings" panose="05000000000000000000" pitchFamily="2" charset="2"/>
                        <a:buNone/>
                      </a:pPr>
                      <a:r>
                        <a:rPr lang="it-IT" dirty="0">
                          <a:solidFill>
                            <a:schemeClr val="tx1"/>
                          </a:solidFill>
                          <a:latin typeface="+mj-lt"/>
                        </a:rPr>
                        <a:t>    Prepara</a:t>
                      </a:r>
                      <a:r>
                        <a:rPr lang="it-IT" baseline="0" dirty="0">
                          <a:solidFill>
                            <a:schemeClr val="tx1"/>
                          </a:solidFill>
                          <a:latin typeface="+mj-lt"/>
                        </a:rPr>
                        <a:t> i colli</a:t>
                      </a:r>
                      <a:endParaRPr lang="it-IT" dirty="0">
                        <a:solidFill>
                          <a:schemeClr val="tx1"/>
                        </a:solidFill>
                        <a:latin typeface="+mj-lt"/>
                      </a:endParaRPr>
                    </a:p>
                  </a:txBody>
                  <a:tcPr>
                    <a:solidFill>
                      <a:srgbClr val="CCECFF"/>
                    </a:solidFill>
                  </a:tcPr>
                </a:tc>
                <a:extLst>
                  <a:ext uri="{0D108BD9-81ED-4DB2-BD59-A6C34878D82A}">
                    <a16:rowId xmlns:a16="http://schemas.microsoft.com/office/drawing/2014/main" val="10002"/>
                  </a:ext>
                </a:extLst>
              </a:tr>
              <a:tr h="120248">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extLst>
                  <a:ext uri="{0D108BD9-81ED-4DB2-BD59-A6C34878D82A}">
                    <a16:rowId xmlns:a16="http://schemas.microsoft.com/office/drawing/2014/main" val="10003"/>
                  </a:ext>
                </a:extLst>
              </a:tr>
              <a:tr h="1080000">
                <a:tc>
                  <a:txBody>
                    <a:bodyPr/>
                    <a:lstStyle/>
                    <a:p>
                      <a:pPr marL="285750" indent="-285750">
                        <a:buFont typeface="Wingdings" panose="05000000000000000000" pitchFamily="2" charset="2"/>
                        <a:buChar char="Ø"/>
                      </a:pPr>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CARICATORE</a:t>
                      </a:r>
                      <a:r>
                        <a:rPr lang="it-IT" baseline="0" dirty="0">
                          <a:solidFill>
                            <a:schemeClr val="tx1"/>
                          </a:solidFill>
                          <a:latin typeface="+mj-lt"/>
                        </a:rPr>
                        <a:t> (1.4.3.1)</a:t>
                      </a:r>
                    </a:p>
                    <a:p>
                      <a:pPr marL="0" indent="0">
                        <a:buFont typeface="Wingdings" panose="05000000000000000000" pitchFamily="2" charset="2"/>
                        <a:buNone/>
                      </a:pPr>
                      <a:r>
                        <a:rPr lang="it-IT" baseline="0" dirty="0">
                          <a:solidFill>
                            <a:schemeClr val="tx1"/>
                          </a:solidFill>
                          <a:latin typeface="+mj-lt"/>
                        </a:rPr>
                        <a:t>    Carica veicoli, container</a:t>
                      </a:r>
                      <a:endParaRPr lang="it-IT" dirty="0">
                        <a:solidFill>
                          <a:schemeClr val="tx1"/>
                        </a:solidFill>
                        <a:latin typeface="+mj-lt"/>
                      </a:endParaRPr>
                    </a:p>
                  </a:txBody>
                  <a:tcPr>
                    <a:solidFill>
                      <a:srgbClr val="CCECFF"/>
                    </a:solidFill>
                  </a:tcPr>
                </a:tc>
                <a:tc>
                  <a:txBody>
                    <a:bodyPr/>
                    <a:lstStyle/>
                    <a:p>
                      <a:endParaRPr lang="it-IT" dirty="0">
                        <a:solidFill>
                          <a:schemeClr val="tx1"/>
                        </a:solidFill>
                        <a:latin typeface="+mj-lt"/>
                      </a:endParaRPr>
                    </a:p>
                  </a:txBody>
                  <a:tcPr>
                    <a:solidFill>
                      <a:schemeClr val="bg1"/>
                    </a:solidFill>
                  </a:tcPr>
                </a:tc>
                <a:tc>
                  <a:txBody>
                    <a:bodyPr/>
                    <a:lstStyle/>
                    <a:p>
                      <a:pPr marL="285750" indent="-285750">
                        <a:buFont typeface="Wingdings" panose="05000000000000000000" pitchFamily="2" charset="2"/>
                        <a:buChar char="Ø"/>
                      </a:pPr>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SCARICATORE</a:t>
                      </a:r>
                      <a:r>
                        <a:rPr lang="it-IT" dirty="0">
                          <a:solidFill>
                            <a:schemeClr val="tx1"/>
                          </a:solidFill>
                          <a:latin typeface="+mj-lt"/>
                        </a:rPr>
                        <a:t> (1.4.3.7)</a:t>
                      </a:r>
                    </a:p>
                    <a:p>
                      <a:pPr marL="0" indent="0">
                        <a:buFont typeface="Wingdings" panose="05000000000000000000" pitchFamily="2" charset="2"/>
                        <a:buNone/>
                      </a:pPr>
                      <a:r>
                        <a:rPr lang="it-IT" dirty="0">
                          <a:solidFill>
                            <a:schemeClr val="tx1"/>
                          </a:solidFill>
                          <a:latin typeface="+mj-lt"/>
                        </a:rPr>
                        <a:t>    Scarica</a:t>
                      </a:r>
                      <a:r>
                        <a:rPr lang="it-IT" baseline="0" dirty="0">
                          <a:solidFill>
                            <a:schemeClr val="tx1"/>
                          </a:solidFill>
                          <a:latin typeface="+mj-lt"/>
                        </a:rPr>
                        <a:t> veicoli, container, </a:t>
                      </a:r>
                    </a:p>
                    <a:p>
                      <a:pPr marL="0" indent="0">
                        <a:buFont typeface="Wingdings" panose="05000000000000000000" pitchFamily="2" charset="2"/>
                        <a:buNone/>
                      </a:pPr>
                      <a:r>
                        <a:rPr lang="it-IT" baseline="0" dirty="0">
                          <a:solidFill>
                            <a:schemeClr val="tx1"/>
                          </a:solidFill>
                          <a:latin typeface="+mj-lt"/>
                        </a:rPr>
                        <a:t>    cisterne</a:t>
                      </a:r>
                      <a:endParaRPr lang="it-IT" dirty="0">
                        <a:solidFill>
                          <a:schemeClr val="tx1"/>
                        </a:solidFill>
                        <a:latin typeface="+mj-lt"/>
                      </a:endParaRPr>
                    </a:p>
                  </a:txBody>
                  <a:tcPr>
                    <a:solidFill>
                      <a:srgbClr val="CCECFF"/>
                    </a:solidFill>
                  </a:tcPr>
                </a:tc>
                <a:extLst>
                  <a:ext uri="{0D108BD9-81ED-4DB2-BD59-A6C34878D82A}">
                    <a16:rowId xmlns:a16="http://schemas.microsoft.com/office/drawing/2014/main" val="10004"/>
                  </a:ext>
                </a:extLst>
              </a:tr>
              <a:tr h="136232">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tc>
                  <a:txBody>
                    <a:bodyPr/>
                    <a:lstStyle/>
                    <a:p>
                      <a:endParaRPr lang="it-IT" sz="800" dirty="0">
                        <a:solidFill>
                          <a:schemeClr val="tx1"/>
                        </a:solidFill>
                        <a:latin typeface="+mj-lt"/>
                      </a:endParaRPr>
                    </a:p>
                  </a:txBody>
                  <a:tcPr>
                    <a:noFill/>
                  </a:tcPr>
                </a:tc>
                <a:extLst>
                  <a:ext uri="{0D108BD9-81ED-4DB2-BD59-A6C34878D82A}">
                    <a16:rowId xmlns:a16="http://schemas.microsoft.com/office/drawing/2014/main" val="10005"/>
                  </a:ext>
                </a:extLst>
              </a:tr>
              <a:tr h="1080000">
                <a:tc>
                  <a:txBody>
                    <a:bodyPr/>
                    <a:lstStyle/>
                    <a:p>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GESTORE CONTAINER o CISTERNA MOBILE</a:t>
                      </a:r>
                      <a:r>
                        <a:rPr lang="it-IT" dirty="0">
                          <a:solidFill>
                            <a:schemeClr val="tx1"/>
                          </a:solidFill>
                          <a:latin typeface="+mj-lt"/>
                        </a:rPr>
                        <a:t> (1.4.3.4)</a:t>
                      </a:r>
                    </a:p>
                  </a:txBody>
                  <a:tcPr>
                    <a:solidFill>
                      <a:srgbClr val="CCECFF"/>
                    </a:solidFill>
                  </a:tcPr>
                </a:tc>
                <a:tc>
                  <a:txBody>
                    <a:bodyPr/>
                    <a:lstStyle/>
                    <a:p>
                      <a:endParaRPr lang="it-IT" dirty="0">
                        <a:solidFill>
                          <a:schemeClr val="tx1"/>
                        </a:solidFill>
                        <a:latin typeface="+mj-lt"/>
                      </a:endParaRPr>
                    </a:p>
                  </a:txBody>
                  <a:tcPr>
                    <a:solidFill>
                      <a:schemeClr val="bg1"/>
                    </a:solidFill>
                  </a:tcPr>
                </a:tc>
                <a:tc>
                  <a:txBody>
                    <a:bodyPr/>
                    <a:lstStyle/>
                    <a:p>
                      <a:pPr marL="285750" indent="-285750">
                        <a:buFont typeface="Wingdings" panose="05000000000000000000" pitchFamily="2" charset="2"/>
                        <a:buChar char="Ø"/>
                      </a:pPr>
                      <a:endParaRPr lang="it-IT" sz="1200" b="1" dirty="0">
                        <a:solidFill>
                          <a:schemeClr val="tx1"/>
                        </a:solidFill>
                        <a:latin typeface="+mj-lt"/>
                      </a:endParaRPr>
                    </a:p>
                    <a:p>
                      <a:pPr marL="285750" indent="-285750">
                        <a:buFont typeface="Wingdings" panose="05000000000000000000" pitchFamily="2" charset="2"/>
                        <a:buChar char="Ø"/>
                      </a:pPr>
                      <a:r>
                        <a:rPr lang="it-IT" b="1" dirty="0">
                          <a:solidFill>
                            <a:schemeClr val="tx1"/>
                          </a:solidFill>
                          <a:latin typeface="+mj-lt"/>
                        </a:rPr>
                        <a:t>DESTINATARIO</a:t>
                      </a:r>
                      <a:r>
                        <a:rPr lang="it-IT" b="1" baseline="0" dirty="0">
                          <a:solidFill>
                            <a:schemeClr val="tx1"/>
                          </a:solidFill>
                          <a:latin typeface="+mj-lt"/>
                        </a:rPr>
                        <a:t> </a:t>
                      </a:r>
                      <a:r>
                        <a:rPr lang="it-IT" baseline="0" dirty="0">
                          <a:solidFill>
                            <a:schemeClr val="tx1"/>
                          </a:solidFill>
                          <a:latin typeface="+mj-lt"/>
                        </a:rPr>
                        <a:t>(1.4.2.3)</a:t>
                      </a:r>
                      <a:endParaRPr lang="it-IT" dirty="0">
                        <a:solidFill>
                          <a:schemeClr val="tx1"/>
                        </a:solidFill>
                        <a:latin typeface="+mj-lt"/>
                      </a:endParaRPr>
                    </a:p>
                  </a:txBody>
                  <a:tcPr>
                    <a:solidFill>
                      <a:schemeClr val="accent2">
                        <a:lumMod val="40000"/>
                        <a:lumOff val="60000"/>
                      </a:schemeClr>
                    </a:solidFill>
                  </a:tcPr>
                </a:tc>
                <a:extLst>
                  <a:ext uri="{0D108BD9-81ED-4DB2-BD59-A6C34878D82A}">
                    <a16:rowId xmlns:a16="http://schemas.microsoft.com/office/drawing/2014/main" val="10006"/>
                  </a:ext>
                </a:extLst>
              </a:tr>
              <a:tr h="138504">
                <a:tc>
                  <a:txBody>
                    <a:bodyPr/>
                    <a:lstStyle/>
                    <a:p>
                      <a:endParaRPr lang="it-IT" dirty="0">
                        <a:solidFill>
                          <a:schemeClr val="tx1"/>
                        </a:solidFill>
                        <a:latin typeface="+mj-lt"/>
                      </a:endParaRPr>
                    </a:p>
                  </a:txBody>
                  <a:tcPr>
                    <a:noFill/>
                  </a:tcPr>
                </a:tc>
                <a:tc>
                  <a:txBody>
                    <a:bodyPr/>
                    <a:lstStyle/>
                    <a:p>
                      <a:endParaRPr lang="it-IT" dirty="0">
                        <a:solidFill>
                          <a:schemeClr val="tx1"/>
                        </a:solidFill>
                        <a:latin typeface="+mj-lt"/>
                      </a:endParaRPr>
                    </a:p>
                  </a:txBody>
                  <a:tcPr>
                    <a:noFill/>
                  </a:tcPr>
                </a:tc>
                <a:tc>
                  <a:txBody>
                    <a:bodyPr/>
                    <a:lstStyle/>
                    <a:p>
                      <a:endParaRPr lang="it-IT" dirty="0">
                        <a:solidFill>
                          <a:schemeClr val="tx1"/>
                        </a:solidFill>
                        <a:latin typeface="+mj-lt"/>
                      </a:endParaRPr>
                    </a:p>
                  </a:txBody>
                  <a:tcP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5582365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188640"/>
            <a:ext cx="8135937" cy="1143000"/>
          </a:xfrm>
        </p:spPr>
        <p:txBody>
          <a:bodyPr/>
          <a:lstStyle/>
          <a:p>
            <a:r>
              <a:rPr lang="it-IT" b="1" dirty="0">
                <a:solidFill>
                  <a:srgbClr val="002060"/>
                </a:solidFill>
              </a:rPr>
              <a:t>Misure generali di Sicurezza</a:t>
            </a:r>
          </a:p>
        </p:txBody>
      </p:sp>
      <p:sp>
        <p:nvSpPr>
          <p:cNvPr id="3" name="Segnaposto contenuto 2"/>
          <p:cNvSpPr>
            <a:spLocks noGrp="1"/>
          </p:cNvSpPr>
          <p:nvPr>
            <p:ph idx="1"/>
          </p:nvPr>
        </p:nvSpPr>
        <p:spPr/>
        <p:txBody>
          <a:bodyPr/>
          <a:lstStyle/>
          <a:p>
            <a:pPr marL="0" indent="0" algn="ctr">
              <a:buNone/>
            </a:pPr>
            <a:r>
              <a:rPr kumimoji="1" lang="it-IT" sz="2400" kern="1200" dirty="0">
                <a:solidFill>
                  <a:srgbClr val="002060"/>
                </a:solidFill>
                <a:latin typeface="Trebuchet MS" panose="020B0603020202020204" pitchFamily="34" charset="0"/>
              </a:rPr>
              <a:t>I soggetti coinvolti nelle operazioni di Carico, </a:t>
            </a:r>
          </a:p>
          <a:p>
            <a:pPr marL="0" indent="0" algn="ctr">
              <a:buNone/>
            </a:pPr>
            <a:r>
              <a:rPr kumimoji="1" lang="it-IT" sz="2400" kern="1200" dirty="0">
                <a:solidFill>
                  <a:srgbClr val="002060"/>
                </a:solidFill>
                <a:latin typeface="Trebuchet MS" panose="020B0603020202020204" pitchFamily="34" charset="0"/>
              </a:rPr>
              <a:t>Scarico e Trasporto di merci pericolose </a:t>
            </a:r>
          </a:p>
          <a:p>
            <a:pPr marL="0" indent="0" algn="ctr">
              <a:buNone/>
            </a:pPr>
            <a:r>
              <a:rPr kumimoji="1" lang="it-IT" sz="2400" b="1" kern="1200" dirty="0">
                <a:solidFill>
                  <a:srgbClr val="002060"/>
                </a:solidFill>
                <a:latin typeface="Trebuchet MS" panose="020B0603020202020204" pitchFamily="34" charset="0"/>
              </a:rPr>
              <a:t>devono prendere le appropriate misure</a:t>
            </a:r>
            <a:r>
              <a:rPr kumimoji="1" lang="it-IT" sz="2400" kern="1200" dirty="0">
                <a:solidFill>
                  <a:srgbClr val="002060"/>
                </a:solidFill>
                <a:latin typeface="Trebuchet MS" panose="020B0603020202020204" pitchFamily="34" charset="0"/>
              </a:rPr>
              <a:t>, </a:t>
            </a:r>
          </a:p>
          <a:p>
            <a:pPr marL="0" indent="0" algn="ctr">
              <a:buNone/>
            </a:pPr>
            <a:r>
              <a:rPr kumimoji="1" lang="it-IT" sz="2400" kern="1200" dirty="0">
                <a:solidFill>
                  <a:srgbClr val="002060"/>
                </a:solidFill>
                <a:latin typeface="Trebuchet MS" panose="020B0603020202020204" pitchFamily="34" charset="0"/>
              </a:rPr>
              <a:t>riguardo natura e dimensione dei pericoli prevedibili, </a:t>
            </a:r>
          </a:p>
          <a:p>
            <a:pPr marL="0" indent="0" algn="ctr">
              <a:buNone/>
            </a:pPr>
            <a:r>
              <a:rPr kumimoji="1" lang="it-IT" sz="2400" b="1" kern="1200" dirty="0">
                <a:solidFill>
                  <a:srgbClr val="002060"/>
                </a:solidFill>
                <a:latin typeface="Trebuchet MS" panose="020B0603020202020204" pitchFamily="34" charset="0"/>
              </a:rPr>
              <a:t>al fine di evitare danneggiamenti o ferite </a:t>
            </a:r>
          </a:p>
          <a:p>
            <a:pPr marL="0" indent="0" algn="ctr">
              <a:buNone/>
            </a:pPr>
            <a:r>
              <a:rPr kumimoji="1" lang="it-IT" sz="2400" kern="1200" dirty="0">
                <a:solidFill>
                  <a:srgbClr val="002060"/>
                </a:solidFill>
                <a:latin typeface="Trebuchet MS" panose="020B0603020202020204" pitchFamily="34" charset="0"/>
              </a:rPr>
              <a:t>o quanto meno di minimizzarne i loro effetti rispettando in ogni caso le prescrizioni dell’ADR per quanto li concerne (1.4.1.1).</a:t>
            </a:r>
          </a:p>
        </p:txBody>
      </p:sp>
      <p:cxnSp>
        <p:nvCxnSpPr>
          <p:cNvPr id="5" name="Connettore 1 4"/>
          <p:cNvCxnSpPr/>
          <p:nvPr/>
        </p:nvCxnSpPr>
        <p:spPr bwMode="auto">
          <a:xfrm>
            <a:off x="1403648" y="1268760"/>
            <a:ext cx="6696744"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Connettore 1 5"/>
          <p:cNvCxnSpPr/>
          <p:nvPr/>
        </p:nvCxnSpPr>
        <p:spPr bwMode="auto">
          <a:xfrm>
            <a:off x="1403648" y="5805264"/>
            <a:ext cx="6696744"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4266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4115" name="Rectangle 3"/>
          <p:cNvSpPr>
            <a:spLocks noChangeArrowheads="1"/>
          </p:cNvSpPr>
          <p:nvPr/>
        </p:nvSpPr>
        <p:spPr bwMode="auto">
          <a:xfrm>
            <a:off x="179520" y="1268418"/>
            <a:ext cx="8677151" cy="4893647"/>
          </a:xfrm>
          <a:prstGeom prst="rect">
            <a:avLst/>
          </a:prstGeom>
          <a:noFill/>
          <a:ln w="12700" cap="sq">
            <a:noFill/>
            <a:miter lim="800000"/>
            <a:headEnd type="none" w="sm" len="sm"/>
            <a:tailEnd type="none" w="sm" len="sm"/>
          </a:ln>
          <a:effectLst/>
        </p:spPr>
        <p:txBody>
          <a:bodyPr wrap="square">
            <a:spAutoFit/>
          </a:bodyPr>
          <a:lstStyle/>
          <a:p>
            <a:pPr lvl="1" algn="just">
              <a:spcBef>
                <a:spcPts val="600"/>
              </a:spcBef>
              <a:defRPr/>
            </a:pPr>
            <a:r>
              <a:rPr kumimoji="1" lang="it-IT" u="none" dirty="0">
                <a:solidFill>
                  <a:srgbClr val="002060"/>
                </a:solidFill>
                <a:latin typeface="Trebuchet MS" panose="020B0603020202020204" pitchFamily="34" charset="0"/>
              </a:rPr>
              <a:t>E’ l’impresa che </a:t>
            </a:r>
            <a:r>
              <a:rPr kumimoji="1" lang="it-IT" b="1" u="none" dirty="0">
                <a:solidFill>
                  <a:srgbClr val="002060"/>
                </a:solidFill>
                <a:latin typeface="Trebuchet MS" panose="020B0603020202020204" pitchFamily="34" charset="0"/>
              </a:rPr>
              <a:t>spedisce merci pericolose per conto proprio o per conto terzi</a:t>
            </a:r>
            <a:r>
              <a:rPr kumimoji="1" lang="it-IT" u="none" dirty="0">
                <a:solidFill>
                  <a:srgbClr val="002060"/>
                </a:solidFill>
                <a:latin typeface="Trebuchet MS" panose="020B0603020202020204" pitchFamily="34" charset="0"/>
              </a:rPr>
              <a:t>. Se esiste un contratto di trasporto e spedizione, chi consegna, secondo questo contratto è considerato come speditore.</a:t>
            </a:r>
          </a:p>
          <a:p>
            <a:pPr lvl="1" algn="just">
              <a:spcBef>
                <a:spcPts val="600"/>
              </a:spcBef>
              <a:defRPr/>
            </a:pPr>
            <a:endParaRPr kumimoji="1" lang="it-IT" u="none" dirty="0">
              <a:solidFill>
                <a:srgbClr val="002060"/>
              </a:solidFill>
              <a:latin typeface="Trebuchet MS" panose="020B0603020202020204" pitchFamily="34" charset="0"/>
            </a:endParaRPr>
          </a:p>
          <a:p>
            <a:pPr lvl="1" algn="just">
              <a:spcBef>
                <a:spcPts val="600"/>
              </a:spcBef>
              <a:defRPr/>
            </a:pPr>
            <a:endParaRPr kumimoji="1" lang="it-IT" u="none" dirty="0">
              <a:solidFill>
                <a:srgbClr val="002060"/>
              </a:solidFill>
              <a:latin typeface="Trebuchet MS" panose="020B0603020202020204" pitchFamily="34" charset="0"/>
            </a:endParaRPr>
          </a:p>
          <a:p>
            <a:pPr lvl="1" algn="just">
              <a:spcBef>
                <a:spcPts val="600"/>
              </a:spcBef>
              <a:defRPr/>
            </a:pPr>
            <a:r>
              <a:rPr kumimoji="1" lang="it-IT" u="none" dirty="0">
                <a:solidFill>
                  <a:srgbClr val="002060"/>
                </a:solidFill>
                <a:latin typeface="Trebuchet MS" panose="020B0603020202020204" pitchFamily="34" charset="0"/>
              </a:rPr>
              <a:t>Lo speditore ha l’obbligo di presentare al trasporto una spedizione conforme alle disposizioni dell’ADR e deve in particolare:</a:t>
            </a:r>
          </a:p>
          <a:p>
            <a:pPr marL="900113" lvl="1" indent="-457200" algn="just" defTabSz="900000">
              <a:spcBef>
                <a:spcPts val="600"/>
              </a:spcBef>
              <a:buFont typeface="+mj-lt"/>
              <a:buAutoNum type="alphaLcParenR"/>
              <a:defRPr/>
            </a:pPr>
            <a:r>
              <a:rPr kumimoji="1" lang="it-IT" u="none" dirty="0">
                <a:solidFill>
                  <a:srgbClr val="002060"/>
                </a:solidFill>
                <a:latin typeface="Trebuchet MS" panose="020B0603020202020204" pitchFamily="34" charset="0"/>
              </a:rPr>
              <a:t>assicurarsi che le merci </a:t>
            </a:r>
            <a:r>
              <a:rPr kumimoji="1" lang="it-IT" b="1" u="none" dirty="0">
                <a:solidFill>
                  <a:srgbClr val="002060"/>
                </a:solidFill>
                <a:latin typeface="Trebuchet MS" panose="020B0603020202020204" pitchFamily="34" charset="0"/>
              </a:rPr>
              <a:t>siano classificate e autorizzate al trasporto</a:t>
            </a:r>
            <a:r>
              <a:rPr kumimoji="1" lang="it-IT" u="none" dirty="0">
                <a:solidFill>
                  <a:srgbClr val="002060"/>
                </a:solidFill>
                <a:latin typeface="Trebuchet MS" panose="020B0603020202020204" pitchFamily="34" charset="0"/>
              </a:rPr>
              <a:t>;</a:t>
            </a:r>
          </a:p>
          <a:p>
            <a:pPr marL="900113" lvl="1" indent="-457200" algn="just" defTabSz="900000">
              <a:spcBef>
                <a:spcPts val="600"/>
              </a:spcBef>
              <a:buFont typeface="+mj-lt"/>
              <a:buAutoNum type="alphaLcParenR"/>
              <a:defRPr/>
            </a:pPr>
            <a:r>
              <a:rPr kumimoji="1" lang="it-IT" u="none" dirty="0">
                <a:solidFill>
                  <a:srgbClr val="002060"/>
                </a:solidFill>
                <a:latin typeface="Trebuchet MS" panose="020B0603020202020204" pitchFamily="34" charset="0"/>
              </a:rPr>
              <a:t>fornire al trasportatore </a:t>
            </a:r>
            <a:r>
              <a:rPr kumimoji="1" lang="it-IT" b="1" u="none" dirty="0">
                <a:solidFill>
                  <a:srgbClr val="002060"/>
                </a:solidFill>
                <a:latin typeface="Trebuchet MS" panose="020B0603020202020204" pitchFamily="34" charset="0"/>
              </a:rPr>
              <a:t>informazioni e documentazioni utili</a:t>
            </a:r>
            <a:r>
              <a:rPr kumimoji="1" lang="it-IT" u="none" dirty="0">
                <a:solidFill>
                  <a:srgbClr val="002060"/>
                </a:solidFill>
                <a:latin typeface="Trebuchet MS" panose="020B0603020202020204" pitchFamily="34" charset="0"/>
              </a:rPr>
              <a:t>;</a:t>
            </a:r>
          </a:p>
          <a:p>
            <a:pPr marL="900113" lvl="1" indent="-457200" algn="just" defTabSz="900000">
              <a:spcBef>
                <a:spcPts val="600"/>
              </a:spcBef>
              <a:buFont typeface="+mj-lt"/>
              <a:buAutoNum type="alphaLcParenR"/>
              <a:defRPr/>
            </a:pPr>
            <a:r>
              <a:rPr kumimoji="1" lang="it-IT" u="none" dirty="0">
                <a:solidFill>
                  <a:srgbClr val="002060"/>
                </a:solidFill>
                <a:latin typeface="Trebuchet MS" panose="020B0603020202020204" pitchFamily="34" charset="0"/>
              </a:rPr>
              <a:t>utilizzare </a:t>
            </a:r>
            <a:r>
              <a:rPr kumimoji="1" lang="it-IT" b="1" u="none" dirty="0">
                <a:solidFill>
                  <a:srgbClr val="002060"/>
                </a:solidFill>
                <a:latin typeface="Trebuchet MS" panose="020B0603020202020204" pitchFamily="34" charset="0"/>
              </a:rPr>
              <a:t>imballaggi idonei</a:t>
            </a:r>
            <a:r>
              <a:rPr kumimoji="1" lang="it-IT" u="none" dirty="0">
                <a:solidFill>
                  <a:srgbClr val="002060"/>
                </a:solidFill>
                <a:latin typeface="Trebuchet MS" panose="020B0603020202020204" pitchFamily="34" charset="0"/>
              </a:rPr>
              <a:t>;</a:t>
            </a:r>
          </a:p>
          <a:p>
            <a:pPr marL="900113" lvl="1" indent="-457200" algn="just" defTabSz="900000">
              <a:spcBef>
                <a:spcPts val="600"/>
              </a:spcBef>
              <a:buFont typeface="+mj-lt"/>
              <a:buAutoNum type="alphaLcParenR"/>
              <a:defRPr/>
            </a:pPr>
            <a:r>
              <a:rPr kumimoji="1" lang="it-IT" u="none" dirty="0">
                <a:solidFill>
                  <a:srgbClr val="002060"/>
                </a:solidFill>
                <a:latin typeface="Trebuchet MS" panose="020B0603020202020204" pitchFamily="34" charset="0"/>
              </a:rPr>
              <a:t>osservare le </a:t>
            </a:r>
            <a:r>
              <a:rPr kumimoji="1" lang="it-IT" b="1" u="none" dirty="0">
                <a:solidFill>
                  <a:srgbClr val="002060"/>
                </a:solidFill>
                <a:latin typeface="Trebuchet MS" panose="020B0603020202020204" pitchFamily="34" charset="0"/>
              </a:rPr>
              <a:t>disposizioni sull’inoltro </a:t>
            </a:r>
            <a:r>
              <a:rPr kumimoji="1" lang="it-IT" u="none" dirty="0">
                <a:solidFill>
                  <a:srgbClr val="002060"/>
                </a:solidFill>
                <a:latin typeface="Trebuchet MS" panose="020B0603020202020204" pitchFamily="34" charset="0"/>
              </a:rPr>
              <a:t>e sulle restrizioni alle spedizioni;</a:t>
            </a:r>
          </a:p>
          <a:p>
            <a:pPr marL="900113" lvl="1" indent="-457200" algn="just" defTabSz="900000">
              <a:spcBef>
                <a:spcPts val="600"/>
              </a:spcBef>
              <a:buFont typeface="+mj-lt"/>
              <a:buAutoNum type="alphaLcParenR"/>
              <a:defRPr/>
            </a:pPr>
            <a:r>
              <a:rPr kumimoji="1" lang="it-IT" u="none" dirty="0">
                <a:solidFill>
                  <a:srgbClr val="002060"/>
                </a:solidFill>
                <a:latin typeface="Trebuchet MS" panose="020B0603020202020204" pitchFamily="34" charset="0"/>
              </a:rPr>
              <a:t>assicurarsi che anche le cisterne vuote non bonificate </a:t>
            </a:r>
            <a:r>
              <a:rPr kumimoji="1" lang="it-IT" b="1" u="none" dirty="0">
                <a:solidFill>
                  <a:srgbClr val="002060"/>
                </a:solidFill>
                <a:latin typeface="Trebuchet MS" panose="020B0603020202020204" pitchFamily="34" charset="0"/>
              </a:rPr>
              <a:t>siano placcate, marcate ed etichettate conformemente al capitolo 5.3</a:t>
            </a:r>
            <a:r>
              <a:rPr kumimoji="1" lang="it-IT" u="none" dirty="0">
                <a:solidFill>
                  <a:srgbClr val="002060"/>
                </a:solidFill>
                <a:latin typeface="Trebuchet MS" panose="020B0603020202020204" pitchFamily="34" charset="0"/>
              </a:rPr>
              <a:t>, come se fossero piene.</a:t>
            </a:r>
          </a:p>
          <a:p>
            <a:pPr marL="342900" lvl="1" algn="just" defTabSz="900000"/>
            <a:endParaRPr kumimoji="1" lang="it-IT" sz="2000" u="none" dirty="0">
              <a:solidFill>
                <a:srgbClr val="002060"/>
              </a:solidFill>
              <a:latin typeface="Trebuchet MS" panose="020B0603020202020204" pitchFamily="34" charset="0"/>
            </a:endParaRPr>
          </a:p>
        </p:txBody>
      </p:sp>
      <p:sp>
        <p:nvSpPr>
          <p:cNvPr id="2" name="CasellaDiTesto 1"/>
          <p:cNvSpPr txBox="1"/>
          <p:nvPr/>
        </p:nvSpPr>
        <p:spPr>
          <a:xfrm>
            <a:off x="971607" y="332656"/>
            <a:ext cx="7885063"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Speditore</a:t>
            </a:r>
            <a:endParaRPr lang="it-IT" sz="4000" b="1" u="none" dirty="0">
              <a:solidFill>
                <a:srgbClr val="002060"/>
              </a:solidFill>
              <a:latin typeface="+mj-lt"/>
            </a:endParaRPr>
          </a:p>
        </p:txBody>
      </p:sp>
      <p:cxnSp>
        <p:nvCxnSpPr>
          <p:cNvPr id="4" name="Connettore 1 3"/>
          <p:cNvCxnSpPr/>
          <p:nvPr/>
        </p:nvCxnSpPr>
        <p:spPr bwMode="auto">
          <a:xfrm>
            <a:off x="3689995" y="1108978"/>
            <a:ext cx="2448272"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7951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asellaDiTesto 4"/>
          <p:cNvSpPr txBox="1"/>
          <p:nvPr/>
        </p:nvSpPr>
        <p:spPr>
          <a:xfrm>
            <a:off x="467545" y="332656"/>
            <a:ext cx="8496944"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Trasportatore</a:t>
            </a:r>
            <a:endParaRPr lang="it-IT" sz="4000" u="none" dirty="0">
              <a:solidFill>
                <a:srgbClr val="002060"/>
              </a:solidFill>
              <a:latin typeface="+mj-lt"/>
            </a:endParaRPr>
          </a:p>
        </p:txBody>
      </p:sp>
      <p:sp>
        <p:nvSpPr>
          <p:cNvPr id="2" name="CasellaDiTesto 1"/>
          <p:cNvSpPr txBox="1"/>
          <p:nvPr/>
        </p:nvSpPr>
        <p:spPr>
          <a:xfrm>
            <a:off x="611560" y="1196752"/>
            <a:ext cx="8208912" cy="4801314"/>
          </a:xfrm>
          <a:prstGeom prst="rect">
            <a:avLst/>
          </a:prstGeom>
          <a:noFill/>
        </p:spPr>
        <p:txBody>
          <a:bodyPr wrap="square" rtlCol="0">
            <a:spAutoFit/>
          </a:bodyPr>
          <a:lstStyle/>
          <a:p>
            <a:pPr marL="0" lvl="1" algn="just"/>
            <a:r>
              <a:rPr kumimoji="1" lang="it-IT" u="none" dirty="0">
                <a:solidFill>
                  <a:srgbClr val="002060"/>
                </a:solidFill>
                <a:latin typeface="+mj-lt"/>
              </a:rPr>
              <a:t>E’ l’impresa che trasporta merci pericolose per conto proprio o per conto terzi. In particolare deve:</a:t>
            </a:r>
          </a:p>
          <a:p>
            <a:pPr algn="just"/>
            <a:endParaRPr lang="it-IT" u="none" dirty="0">
              <a:solidFill>
                <a:srgbClr val="002060"/>
              </a:solidFill>
              <a:latin typeface="+mj-lt"/>
            </a:endParaRPr>
          </a:p>
          <a:p>
            <a:pPr marL="342900" indent="-342900" algn="just">
              <a:buFont typeface="+mj-lt"/>
              <a:buAutoNum type="alphaLcParenR"/>
            </a:pPr>
            <a:r>
              <a:rPr lang="it-IT" u="none" dirty="0">
                <a:solidFill>
                  <a:srgbClr val="002060"/>
                </a:solidFill>
                <a:latin typeface="+mj-lt"/>
              </a:rPr>
              <a:t>verificare che le merci pericolose da trasportare </a:t>
            </a:r>
            <a:r>
              <a:rPr lang="it-IT" b="1" u="none" dirty="0">
                <a:solidFill>
                  <a:srgbClr val="002060"/>
                </a:solidFill>
                <a:latin typeface="+mj-lt"/>
              </a:rPr>
              <a:t>siano autorizzate al trasporto</a:t>
            </a:r>
            <a:r>
              <a:rPr lang="it-IT" u="none" dirty="0">
                <a:solidFill>
                  <a:srgbClr val="002060"/>
                </a:solidFill>
                <a:latin typeface="+mj-lt"/>
              </a:rPr>
              <a:t> conformemente all’ADR;</a:t>
            </a:r>
          </a:p>
          <a:p>
            <a:pPr marL="342900" indent="-342900" algn="just">
              <a:buFont typeface="+mj-lt"/>
              <a:buAutoNum type="alphaLcParenR"/>
            </a:pPr>
            <a:r>
              <a:rPr lang="it-IT" u="none" dirty="0">
                <a:solidFill>
                  <a:srgbClr val="002060"/>
                </a:solidFill>
                <a:latin typeface="+mj-lt"/>
              </a:rPr>
              <a:t>assicurarsi che tutte le informazioni prescritte nell’ADR relative alle merci pericolose che devono essere trasportate siano state fornite dallo speditore prima del trasporto, che la </a:t>
            </a:r>
            <a:r>
              <a:rPr lang="it-IT" b="1" u="none" dirty="0">
                <a:solidFill>
                  <a:srgbClr val="002060"/>
                </a:solidFill>
                <a:latin typeface="+mj-lt"/>
              </a:rPr>
              <a:t>documentazione prescritta si trovi a bordo dell’unità di trasporto</a:t>
            </a:r>
            <a:r>
              <a:rPr lang="it-IT" u="none" dirty="0">
                <a:solidFill>
                  <a:srgbClr val="002060"/>
                </a:solidFill>
                <a:latin typeface="+mj-lt"/>
              </a:rPr>
              <a:t>;</a:t>
            </a:r>
          </a:p>
          <a:p>
            <a:pPr marL="342900" indent="-342900" algn="just">
              <a:buFont typeface="+mj-lt"/>
              <a:buAutoNum type="alphaLcParenR"/>
            </a:pPr>
            <a:r>
              <a:rPr lang="it-IT" u="none" dirty="0">
                <a:solidFill>
                  <a:srgbClr val="002060"/>
                </a:solidFill>
                <a:latin typeface="+mj-lt"/>
              </a:rPr>
              <a:t>assicurarsi visivamente che </a:t>
            </a:r>
            <a:r>
              <a:rPr lang="it-IT" b="1" u="none" dirty="0">
                <a:solidFill>
                  <a:srgbClr val="002060"/>
                </a:solidFill>
                <a:latin typeface="+mj-lt"/>
              </a:rPr>
              <a:t>i veicoli e il carico non presentino difetti manifesti</a:t>
            </a:r>
            <a:r>
              <a:rPr lang="it-IT" u="none" dirty="0">
                <a:solidFill>
                  <a:srgbClr val="002060"/>
                </a:solidFill>
                <a:latin typeface="+mj-lt"/>
              </a:rPr>
              <a:t>, perdite o fessure, mancanze di equipaggiamenti, ecc.;</a:t>
            </a:r>
          </a:p>
          <a:p>
            <a:pPr marL="342900" indent="-342900" algn="just">
              <a:buFont typeface="+mj-lt"/>
              <a:buAutoNum type="alphaLcParenR"/>
            </a:pPr>
            <a:r>
              <a:rPr lang="it-IT" u="none" dirty="0">
                <a:solidFill>
                  <a:srgbClr val="002060"/>
                </a:solidFill>
                <a:latin typeface="+mj-lt"/>
              </a:rPr>
              <a:t>assicurarsi che il termine previsto per la prossima prova per i veicoli-cisterna, veicoli-batteria, cisterne smontabili, CGEM, cisterne mobili e container-cisterna non sia stato superato;</a:t>
            </a:r>
          </a:p>
          <a:p>
            <a:pPr marL="342900" indent="-342900" algn="just">
              <a:buFont typeface="+mj-lt"/>
              <a:buAutoNum type="alphaLcParenR"/>
            </a:pPr>
            <a:r>
              <a:rPr lang="it-IT" u="none" dirty="0">
                <a:solidFill>
                  <a:srgbClr val="002060"/>
                </a:solidFill>
                <a:latin typeface="+mj-lt"/>
              </a:rPr>
              <a:t>verificare che </a:t>
            </a:r>
            <a:r>
              <a:rPr lang="it-IT" b="1" u="none" dirty="0">
                <a:solidFill>
                  <a:srgbClr val="002060"/>
                </a:solidFill>
                <a:latin typeface="+mj-lt"/>
              </a:rPr>
              <a:t>i veicoli non siano sovraccaricati</a:t>
            </a:r>
            <a:r>
              <a:rPr lang="it-IT" u="none" dirty="0">
                <a:solidFill>
                  <a:srgbClr val="002060"/>
                </a:solidFill>
                <a:latin typeface="+mj-lt"/>
              </a:rPr>
              <a:t>;</a:t>
            </a:r>
          </a:p>
          <a:p>
            <a:pPr marL="342900" indent="-342900" algn="just">
              <a:buFont typeface="+mj-lt"/>
              <a:buAutoNum type="alphaLcParenR"/>
            </a:pPr>
            <a:r>
              <a:rPr lang="it-IT" u="none" dirty="0">
                <a:solidFill>
                  <a:srgbClr val="002060"/>
                </a:solidFill>
                <a:latin typeface="+mj-lt"/>
              </a:rPr>
              <a:t>assicurarsi che siano </a:t>
            </a:r>
            <a:r>
              <a:rPr lang="it-IT" b="1" u="none" dirty="0">
                <a:solidFill>
                  <a:srgbClr val="002060"/>
                </a:solidFill>
                <a:latin typeface="+mj-lt"/>
              </a:rPr>
              <a:t>apposte le placche, i marchi ed i pannelli arancioni prescritti per i veicoli al capitolo 5.3</a:t>
            </a:r>
            <a:r>
              <a:rPr lang="it-IT" u="none" dirty="0">
                <a:solidFill>
                  <a:srgbClr val="002060"/>
                </a:solidFill>
                <a:latin typeface="+mj-lt"/>
              </a:rPr>
              <a:t>;</a:t>
            </a:r>
          </a:p>
        </p:txBody>
      </p:sp>
      <p:cxnSp>
        <p:nvCxnSpPr>
          <p:cNvPr id="4" name="Connettore 1 3"/>
          <p:cNvCxnSpPr/>
          <p:nvPr/>
        </p:nvCxnSpPr>
        <p:spPr bwMode="auto">
          <a:xfrm>
            <a:off x="3116074" y="1108978"/>
            <a:ext cx="3240360"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97102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asellaDiTesto 4"/>
          <p:cNvSpPr txBox="1"/>
          <p:nvPr/>
        </p:nvSpPr>
        <p:spPr>
          <a:xfrm>
            <a:off x="467545" y="332656"/>
            <a:ext cx="8496944"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Trasportatore</a:t>
            </a:r>
            <a:endParaRPr lang="it-IT" sz="4000" u="none" dirty="0">
              <a:solidFill>
                <a:srgbClr val="002060"/>
              </a:solidFill>
              <a:latin typeface="+mj-lt"/>
            </a:endParaRPr>
          </a:p>
        </p:txBody>
      </p:sp>
      <p:sp>
        <p:nvSpPr>
          <p:cNvPr id="2" name="CasellaDiTesto 1"/>
          <p:cNvSpPr txBox="1"/>
          <p:nvPr/>
        </p:nvSpPr>
        <p:spPr>
          <a:xfrm>
            <a:off x="755576" y="1299206"/>
            <a:ext cx="7992888" cy="5632311"/>
          </a:xfrm>
          <a:prstGeom prst="rect">
            <a:avLst/>
          </a:prstGeom>
          <a:noFill/>
        </p:spPr>
        <p:txBody>
          <a:bodyPr wrap="square" rtlCol="0">
            <a:spAutoFit/>
          </a:bodyPr>
          <a:lstStyle/>
          <a:p>
            <a:pPr marL="342900" indent="-342900" algn="just">
              <a:buFont typeface="+mj-lt"/>
              <a:buAutoNum type="alphaLcParenR" startAt="7"/>
            </a:pPr>
            <a:r>
              <a:rPr lang="it-IT" u="none" dirty="0">
                <a:solidFill>
                  <a:srgbClr val="002060"/>
                </a:solidFill>
                <a:latin typeface="+mj-lt"/>
              </a:rPr>
              <a:t>assicurarsi che gli </a:t>
            </a:r>
            <a:r>
              <a:rPr lang="it-IT" b="1" u="none" dirty="0">
                <a:solidFill>
                  <a:srgbClr val="002060"/>
                </a:solidFill>
                <a:latin typeface="+mj-lt"/>
              </a:rPr>
              <a:t>equipaggiamenti prescritti nell’ADR per l’unità di trasporto, l’equipaggio e per certe classi si trovino a bordo dell’unità di trasporto</a:t>
            </a:r>
            <a:r>
              <a:rPr lang="it-IT" u="none" dirty="0">
                <a:solidFill>
                  <a:srgbClr val="002060"/>
                </a:solidFill>
                <a:latin typeface="+mj-lt"/>
              </a:rPr>
              <a:t>.</a:t>
            </a:r>
          </a:p>
          <a:p>
            <a:pPr marL="285750" indent="-285750" algn="just">
              <a:buFont typeface="Wingdings" panose="05000000000000000000" pitchFamily="2" charset="2"/>
              <a:buChar char="§"/>
            </a:pPr>
            <a:endParaRPr lang="it-IT" u="none" dirty="0">
              <a:solidFill>
                <a:srgbClr val="002060"/>
              </a:solidFill>
              <a:latin typeface="+mj-lt"/>
            </a:endParaRPr>
          </a:p>
          <a:p>
            <a:pPr marL="285750" indent="-285750" algn="just">
              <a:buFont typeface="Wingdings" panose="05000000000000000000" pitchFamily="2" charset="2"/>
              <a:buChar char="§"/>
            </a:pPr>
            <a:r>
              <a:rPr lang="it-IT" u="none" dirty="0">
                <a:solidFill>
                  <a:srgbClr val="002060"/>
                </a:solidFill>
                <a:latin typeface="+mj-lt"/>
              </a:rPr>
              <a:t>Il trasportatore può tuttavia, confidare sulle informazioni e sui dati che gli sono stati messi a disposizione dagli altri operatori. </a:t>
            </a:r>
            <a:r>
              <a:rPr lang="it-IT" u="none" dirty="0">
                <a:solidFill>
                  <a:srgbClr val="00B050"/>
                </a:solidFill>
                <a:latin typeface="+mj-lt"/>
              </a:rPr>
              <a:t>Nel caso del 1.4.2.2.1 (c), può fare affidamento su quanto attestato dal «certificato di carico di un container o di un veicolo» conformemente al punto 5.4.2. (1.4.2.2.2).</a:t>
            </a:r>
          </a:p>
          <a:p>
            <a:pPr marL="285750" indent="-285750" algn="just">
              <a:buFont typeface="Wingdings" panose="05000000000000000000" pitchFamily="2" charset="2"/>
              <a:buChar char="§"/>
            </a:pPr>
            <a:endParaRPr lang="it-IT" u="none" dirty="0">
              <a:solidFill>
                <a:srgbClr val="002060"/>
              </a:solidFill>
              <a:latin typeface="+mj-lt"/>
            </a:endParaRPr>
          </a:p>
          <a:p>
            <a:pPr marL="285750" indent="-285750" algn="just">
              <a:buFont typeface="Wingdings" panose="05000000000000000000" pitchFamily="2" charset="2"/>
              <a:buChar char="§"/>
            </a:pPr>
            <a:r>
              <a:rPr lang="it-IT" u="none" dirty="0">
                <a:solidFill>
                  <a:srgbClr val="002060"/>
                </a:solidFill>
                <a:latin typeface="+mj-lt"/>
              </a:rPr>
              <a:t>Se durante il trasporto è constatata un’infrazione che potrebbe compromettere la sicurezza del trasporto, </a:t>
            </a:r>
            <a:r>
              <a:rPr lang="it-IT" b="1" u="none" dirty="0">
                <a:solidFill>
                  <a:srgbClr val="002060"/>
                </a:solidFill>
                <a:latin typeface="+mj-lt"/>
              </a:rPr>
              <a:t>la spedizione deve essere fermata</a:t>
            </a:r>
            <a:r>
              <a:rPr lang="it-IT" u="none" dirty="0">
                <a:solidFill>
                  <a:srgbClr val="002060"/>
                </a:solidFill>
                <a:latin typeface="+mj-lt"/>
              </a:rPr>
              <a:t> il più presto possibile, tenuto conto dei requisiti di sicurezza legati alla circolazione e all’arresto della spedizione, come pure alla sicurezza della popolazione. Il trasporto potrà essere ripreso soltanto dopo la messa in  conformità della spedizione (1.4.2.2.4).</a:t>
            </a:r>
          </a:p>
          <a:p>
            <a:pPr marL="285750" indent="-285750" algn="just">
              <a:buFont typeface="Wingdings" panose="05000000000000000000" pitchFamily="2" charset="2"/>
              <a:buChar char="§"/>
            </a:pPr>
            <a:endParaRPr lang="it-IT" u="none" dirty="0">
              <a:latin typeface="+mj-lt"/>
            </a:endParaRPr>
          </a:p>
          <a:p>
            <a:pPr marL="285750" indent="-285750" algn="just">
              <a:buFont typeface="Wingdings" panose="05000000000000000000" pitchFamily="2" charset="2"/>
              <a:buChar char="§"/>
            </a:pPr>
            <a:r>
              <a:rPr lang="it-IT" u="none" dirty="0">
                <a:solidFill>
                  <a:srgbClr val="002060"/>
                </a:solidFill>
                <a:latin typeface="+mj-lt"/>
              </a:rPr>
              <a:t>Il trasportatore deve </a:t>
            </a:r>
            <a:r>
              <a:rPr lang="it-IT" b="1" u="none" dirty="0">
                <a:solidFill>
                  <a:srgbClr val="002060"/>
                </a:solidFill>
                <a:latin typeface="+mj-lt"/>
              </a:rPr>
              <a:t>mettere a disposizione dell’equipaggio le istruzioni scritte</a:t>
            </a:r>
            <a:r>
              <a:rPr lang="it-IT" u="none" dirty="0">
                <a:solidFill>
                  <a:srgbClr val="002060"/>
                </a:solidFill>
                <a:latin typeface="+mj-lt"/>
              </a:rPr>
              <a:t> così come prescritto nell’ADR (1.4.2.2.6).</a:t>
            </a:r>
            <a:endParaRPr lang="it-IT" dirty="0">
              <a:solidFill>
                <a:srgbClr val="002060"/>
              </a:solidFill>
              <a:latin typeface="+mj-lt"/>
            </a:endParaRPr>
          </a:p>
          <a:p>
            <a:endParaRPr lang="it-IT" dirty="0">
              <a:latin typeface="Trebuchet MS" panose="020B0603020202020204" pitchFamily="34" charset="0"/>
            </a:endParaRPr>
          </a:p>
        </p:txBody>
      </p:sp>
      <p:cxnSp>
        <p:nvCxnSpPr>
          <p:cNvPr id="4" name="Connettore 1 3"/>
          <p:cNvCxnSpPr/>
          <p:nvPr/>
        </p:nvCxnSpPr>
        <p:spPr bwMode="auto">
          <a:xfrm>
            <a:off x="3116074" y="1108978"/>
            <a:ext cx="3240360"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74551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asellaDiTesto 4"/>
          <p:cNvSpPr txBox="1"/>
          <p:nvPr/>
        </p:nvSpPr>
        <p:spPr>
          <a:xfrm>
            <a:off x="755576" y="332656"/>
            <a:ext cx="8208912"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Destinatario</a:t>
            </a:r>
            <a:endParaRPr lang="it-IT" sz="4000" u="none" dirty="0">
              <a:solidFill>
                <a:srgbClr val="002060"/>
              </a:solidFill>
              <a:latin typeface="+mj-lt"/>
            </a:endParaRPr>
          </a:p>
        </p:txBody>
      </p:sp>
      <p:sp>
        <p:nvSpPr>
          <p:cNvPr id="2" name="CasellaDiTesto 1"/>
          <p:cNvSpPr txBox="1"/>
          <p:nvPr/>
        </p:nvSpPr>
        <p:spPr>
          <a:xfrm>
            <a:off x="755576" y="1916848"/>
            <a:ext cx="7992888" cy="3216265"/>
          </a:xfrm>
          <a:prstGeom prst="rect">
            <a:avLst/>
          </a:prstGeom>
          <a:noFill/>
        </p:spPr>
        <p:txBody>
          <a:bodyPr wrap="square" rtlCol="0">
            <a:spAutoFit/>
          </a:bodyPr>
          <a:lstStyle/>
          <a:p>
            <a:endParaRPr lang="it-IT" sz="2000" u="none" dirty="0">
              <a:solidFill>
                <a:srgbClr val="002060"/>
              </a:solidFill>
              <a:latin typeface="+mj-lt"/>
            </a:endParaRPr>
          </a:p>
          <a:p>
            <a:pPr algn="just">
              <a:spcBef>
                <a:spcPts val="600"/>
              </a:spcBef>
            </a:pPr>
            <a:r>
              <a:rPr lang="it-IT" sz="2400" u="none" dirty="0">
                <a:solidFill>
                  <a:srgbClr val="002060"/>
                </a:solidFill>
                <a:latin typeface="+mj-lt"/>
              </a:rPr>
              <a:t>E’ l’impresa che prende in carico le merci pericolose all’arrivo.</a:t>
            </a:r>
          </a:p>
          <a:p>
            <a:pPr algn="just">
              <a:spcBef>
                <a:spcPts val="600"/>
              </a:spcBef>
            </a:pPr>
            <a:endParaRPr lang="it-IT" sz="2400" u="none" dirty="0">
              <a:solidFill>
                <a:srgbClr val="002060"/>
              </a:solidFill>
              <a:latin typeface="+mj-lt"/>
            </a:endParaRPr>
          </a:p>
          <a:p>
            <a:pPr marL="285750" indent="-285750" algn="just">
              <a:spcBef>
                <a:spcPts val="600"/>
              </a:spcBef>
              <a:buFont typeface="Wingdings" panose="05000000000000000000" pitchFamily="2" charset="2"/>
              <a:buChar char="§"/>
            </a:pPr>
            <a:r>
              <a:rPr lang="it-IT" sz="2400" u="none" dirty="0">
                <a:solidFill>
                  <a:srgbClr val="002060"/>
                </a:solidFill>
                <a:latin typeface="+mj-lt"/>
              </a:rPr>
              <a:t>Il destinatario ha l’obbligo di </a:t>
            </a:r>
            <a:r>
              <a:rPr lang="it-IT" sz="2400" b="1" u="none" dirty="0">
                <a:solidFill>
                  <a:srgbClr val="002060"/>
                </a:solidFill>
                <a:latin typeface="+mj-lt"/>
              </a:rPr>
              <a:t>non differire senza motivi imperativi, l’accettazione della merce</a:t>
            </a:r>
            <a:r>
              <a:rPr lang="it-IT" sz="2400" u="none" dirty="0">
                <a:solidFill>
                  <a:srgbClr val="002060"/>
                </a:solidFill>
                <a:latin typeface="+mj-lt"/>
              </a:rPr>
              <a:t> e di verificare, dopo lo scarico, che le prescrizioni dell’ADR che a lui si riferiscono siano rispettate.</a:t>
            </a:r>
          </a:p>
        </p:txBody>
      </p:sp>
      <p:cxnSp>
        <p:nvCxnSpPr>
          <p:cNvPr id="4" name="Connettore 1 3"/>
          <p:cNvCxnSpPr/>
          <p:nvPr/>
        </p:nvCxnSpPr>
        <p:spPr bwMode="auto">
          <a:xfrm>
            <a:off x="3388340" y="1108978"/>
            <a:ext cx="2936562"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55316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755577" y="1340768"/>
            <a:ext cx="8028310" cy="5632311"/>
          </a:xfrm>
          <a:prstGeom prst="rect">
            <a:avLst/>
          </a:prstGeom>
          <a:noFill/>
          <a:ln w="12700" cap="sq">
            <a:noFill/>
            <a:miter lim="800000"/>
            <a:headEnd type="none" w="sm" len="sm"/>
            <a:tailEnd type="none" w="sm" len="sm"/>
          </a:ln>
          <a:effectLst/>
        </p:spPr>
        <p:txBody>
          <a:bodyPr wrap="square">
            <a:spAutoFit/>
          </a:bodyPr>
          <a:lstStyle/>
          <a:p>
            <a:pPr algn="just"/>
            <a:r>
              <a:rPr lang="it-IT" u="none" dirty="0">
                <a:solidFill>
                  <a:srgbClr val="002060"/>
                </a:solidFill>
                <a:latin typeface="+mj-lt"/>
              </a:rPr>
              <a:t>E’ l’impresa che:</a:t>
            </a:r>
          </a:p>
          <a:p>
            <a:pPr marL="285750" indent="-285750" algn="just">
              <a:buFont typeface="Wingdings" panose="05000000000000000000" pitchFamily="2" charset="2"/>
              <a:buChar char="§"/>
            </a:pPr>
            <a:r>
              <a:rPr lang="it-IT" b="1" u="none" dirty="0">
                <a:solidFill>
                  <a:srgbClr val="002060"/>
                </a:solidFill>
                <a:latin typeface="+mj-lt"/>
              </a:rPr>
              <a:t>carica merci pericolose imballate</a:t>
            </a:r>
            <a:r>
              <a:rPr lang="it-IT" u="none" dirty="0">
                <a:solidFill>
                  <a:srgbClr val="002060"/>
                </a:solidFill>
                <a:latin typeface="+mj-lt"/>
              </a:rPr>
              <a:t>, piccoli container o cisterne mobili in o su un veicolo o container;</a:t>
            </a:r>
          </a:p>
          <a:p>
            <a:pPr marL="285750" indent="-285750" algn="just">
              <a:buFont typeface="Wingdings" panose="05000000000000000000" pitchFamily="2" charset="2"/>
              <a:buChar char="§"/>
            </a:pPr>
            <a:r>
              <a:rPr lang="it-IT" b="1" u="none" dirty="0">
                <a:solidFill>
                  <a:srgbClr val="002060"/>
                </a:solidFill>
                <a:latin typeface="+mj-lt"/>
              </a:rPr>
              <a:t>carica un container</a:t>
            </a:r>
            <a:r>
              <a:rPr lang="it-IT" u="none" dirty="0">
                <a:solidFill>
                  <a:srgbClr val="002060"/>
                </a:solidFill>
                <a:latin typeface="+mj-lt"/>
              </a:rPr>
              <a:t>, un container per il trasporto alla rinfusa, un CGEM, un container-cisterna o una cisterna mobile su un veicolo.</a:t>
            </a:r>
          </a:p>
          <a:p>
            <a:pPr algn="just"/>
            <a:endParaRPr lang="it-IT" u="none" dirty="0">
              <a:solidFill>
                <a:srgbClr val="002060"/>
              </a:solidFill>
              <a:latin typeface="+mj-lt"/>
            </a:endParaRPr>
          </a:p>
          <a:p>
            <a:pPr algn="just"/>
            <a:r>
              <a:rPr lang="it-IT" u="none" dirty="0">
                <a:solidFill>
                  <a:srgbClr val="002060"/>
                </a:solidFill>
                <a:latin typeface="+mj-lt"/>
              </a:rPr>
              <a:t>Il caricatore ha in particolare i seguenti obblighi:</a:t>
            </a:r>
          </a:p>
          <a:p>
            <a:pPr marL="342900" indent="-342900" algn="just">
              <a:buFont typeface="+mj-lt"/>
              <a:buAutoNum type="alphaLcParenR"/>
            </a:pPr>
            <a:r>
              <a:rPr lang="it-IT" u="none" dirty="0">
                <a:solidFill>
                  <a:srgbClr val="002060"/>
                </a:solidFill>
                <a:latin typeface="+mj-lt"/>
              </a:rPr>
              <a:t>consegnare al trasportatore merci pericolose solo se queste </a:t>
            </a:r>
            <a:r>
              <a:rPr lang="it-IT" b="1" u="none" dirty="0">
                <a:solidFill>
                  <a:srgbClr val="002060"/>
                </a:solidFill>
                <a:latin typeface="+mj-lt"/>
              </a:rPr>
              <a:t>sono autorizzate al trasporto</a:t>
            </a:r>
            <a:r>
              <a:rPr lang="it-IT" u="none" dirty="0">
                <a:solidFill>
                  <a:srgbClr val="002060"/>
                </a:solidFill>
                <a:latin typeface="+mj-lt"/>
              </a:rPr>
              <a:t> conformemente all’ADR;</a:t>
            </a:r>
          </a:p>
          <a:p>
            <a:pPr marL="342900" indent="-342900" algn="just">
              <a:buFont typeface="+mj-lt"/>
              <a:buAutoNum type="alphaLcParenR"/>
            </a:pPr>
            <a:r>
              <a:rPr lang="it-IT" u="none" dirty="0">
                <a:solidFill>
                  <a:srgbClr val="002060"/>
                </a:solidFill>
                <a:latin typeface="+mj-lt"/>
              </a:rPr>
              <a:t>verificare, durante la consegna al trasporto di merci pericolose imballate o di imballaggi vuoti non ripuliti, se l’imballaggio è danneggiato. Egli </a:t>
            </a:r>
            <a:r>
              <a:rPr lang="it-IT" b="1" u="none" dirty="0">
                <a:solidFill>
                  <a:srgbClr val="002060"/>
                </a:solidFill>
                <a:latin typeface="+mj-lt"/>
              </a:rPr>
              <a:t>non deve presentare al trasporto un collo il cui imballaggio è danneggiato</a:t>
            </a:r>
            <a:r>
              <a:rPr lang="it-IT" u="none" dirty="0">
                <a:solidFill>
                  <a:srgbClr val="002060"/>
                </a:solidFill>
                <a:latin typeface="+mj-lt"/>
              </a:rPr>
              <a:t>;</a:t>
            </a:r>
          </a:p>
          <a:p>
            <a:pPr marL="342900" indent="-342900" algn="just">
              <a:buFont typeface="+mj-lt"/>
              <a:buAutoNum type="alphaLcParenR"/>
            </a:pPr>
            <a:r>
              <a:rPr lang="it-IT" u="none" dirty="0">
                <a:solidFill>
                  <a:srgbClr val="002060"/>
                </a:solidFill>
                <a:latin typeface="+mj-lt"/>
              </a:rPr>
              <a:t>osservare le prescrizioni concernenti il </a:t>
            </a:r>
            <a:r>
              <a:rPr lang="it-IT" b="1" u="none" dirty="0">
                <a:solidFill>
                  <a:srgbClr val="002060"/>
                </a:solidFill>
                <a:latin typeface="+mj-lt"/>
              </a:rPr>
              <a:t>carico e la movimentazione</a:t>
            </a:r>
            <a:r>
              <a:rPr lang="it-IT" u="none" dirty="0">
                <a:solidFill>
                  <a:srgbClr val="002060"/>
                </a:solidFill>
                <a:latin typeface="+mj-lt"/>
              </a:rPr>
              <a:t>;</a:t>
            </a:r>
          </a:p>
          <a:p>
            <a:pPr marL="342900" indent="-342900" algn="just">
              <a:buFont typeface="+mj-lt"/>
              <a:buAutoNum type="alphaLcParenR"/>
            </a:pPr>
            <a:r>
              <a:rPr lang="it-IT" u="none" dirty="0">
                <a:solidFill>
                  <a:srgbClr val="002060"/>
                </a:solidFill>
                <a:latin typeface="+mj-lt"/>
              </a:rPr>
              <a:t>osservare le prescrizioni concernenti </a:t>
            </a:r>
            <a:r>
              <a:rPr lang="it-IT" b="1" u="none" dirty="0">
                <a:solidFill>
                  <a:srgbClr val="002060"/>
                </a:solidFill>
                <a:latin typeface="+mj-lt"/>
              </a:rPr>
              <a:t>la placcatura, la marcatura e la segnalazione con pannelli arancioni conformemente al capitolo 5.3</a:t>
            </a:r>
            <a:r>
              <a:rPr lang="it-IT" u="none" dirty="0">
                <a:solidFill>
                  <a:srgbClr val="002060"/>
                </a:solidFill>
                <a:latin typeface="+mj-lt"/>
              </a:rPr>
              <a:t>;</a:t>
            </a:r>
          </a:p>
          <a:p>
            <a:pPr marL="342900" indent="-342900" algn="just">
              <a:buFont typeface="+mj-lt"/>
              <a:buAutoNum type="alphaLcParenR"/>
            </a:pPr>
            <a:r>
              <a:rPr lang="it-IT" u="none" dirty="0">
                <a:solidFill>
                  <a:srgbClr val="002060"/>
                </a:solidFill>
                <a:latin typeface="+mj-lt"/>
              </a:rPr>
              <a:t>osservare i </a:t>
            </a:r>
            <a:r>
              <a:rPr lang="it-IT" b="1" u="none" dirty="0">
                <a:solidFill>
                  <a:srgbClr val="002060"/>
                </a:solidFill>
                <a:latin typeface="+mj-lt"/>
              </a:rPr>
              <a:t>divieti di carico in comune</a:t>
            </a:r>
            <a:r>
              <a:rPr lang="it-IT" u="none" dirty="0">
                <a:solidFill>
                  <a:srgbClr val="002060"/>
                </a:solidFill>
                <a:latin typeface="+mj-lt"/>
              </a:rPr>
              <a:t> come pure le prescrizioni concernenti la separazione delle derrate alimentari.</a:t>
            </a:r>
          </a:p>
          <a:p>
            <a:pPr algn="just"/>
            <a:endParaRPr lang="it-IT" b="1" u="none" dirty="0">
              <a:solidFill>
                <a:srgbClr val="002060"/>
              </a:solidFill>
              <a:latin typeface="+mj-lt"/>
            </a:endParaRPr>
          </a:p>
          <a:p>
            <a:pPr algn="just"/>
            <a:endParaRPr lang="it-IT" b="1" u="none" dirty="0">
              <a:solidFill>
                <a:srgbClr val="002060"/>
              </a:solidFill>
              <a:latin typeface="+mj-lt"/>
            </a:endParaRPr>
          </a:p>
        </p:txBody>
      </p:sp>
      <p:sp>
        <p:nvSpPr>
          <p:cNvPr id="5" name="CasellaDiTesto 4"/>
          <p:cNvSpPr txBox="1"/>
          <p:nvPr/>
        </p:nvSpPr>
        <p:spPr>
          <a:xfrm>
            <a:off x="755577" y="332656"/>
            <a:ext cx="8028310"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Caricatore</a:t>
            </a:r>
            <a:endParaRPr lang="it-IT" sz="4000" u="none" dirty="0">
              <a:solidFill>
                <a:srgbClr val="002060"/>
              </a:solidFill>
              <a:latin typeface="+mj-lt"/>
            </a:endParaRPr>
          </a:p>
        </p:txBody>
      </p:sp>
      <p:cxnSp>
        <p:nvCxnSpPr>
          <p:cNvPr id="4" name="Connettore 1 3"/>
          <p:cNvCxnSpPr/>
          <p:nvPr/>
        </p:nvCxnSpPr>
        <p:spPr bwMode="auto">
          <a:xfrm>
            <a:off x="3563890" y="1108978"/>
            <a:ext cx="2448272"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1816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827584" y="1340784"/>
            <a:ext cx="7956302" cy="3693319"/>
          </a:xfrm>
          <a:prstGeom prst="rect">
            <a:avLst/>
          </a:prstGeom>
          <a:noFill/>
          <a:ln w="12700" cap="sq">
            <a:noFill/>
            <a:miter lim="800000"/>
            <a:headEnd type="none" w="sm" len="sm"/>
            <a:tailEnd type="none" w="sm" len="sm"/>
          </a:ln>
          <a:effectLst/>
        </p:spPr>
        <p:txBody>
          <a:bodyPr wrap="square">
            <a:spAutoFit/>
          </a:bodyPr>
          <a:lstStyle/>
          <a:p>
            <a:pPr algn="just"/>
            <a:endParaRPr lang="it-IT" b="1" u="none" dirty="0">
              <a:solidFill>
                <a:srgbClr val="002060"/>
              </a:solidFill>
              <a:latin typeface="+mj-lt"/>
            </a:endParaRPr>
          </a:p>
          <a:p>
            <a:pPr algn="just"/>
            <a:r>
              <a:rPr lang="it-IT" u="none" dirty="0">
                <a:solidFill>
                  <a:srgbClr val="002060"/>
                </a:solidFill>
                <a:latin typeface="+mj-lt"/>
              </a:rPr>
              <a:t>E’ l’impresa che </a:t>
            </a:r>
            <a:r>
              <a:rPr lang="it-IT" b="1" u="none" dirty="0">
                <a:solidFill>
                  <a:srgbClr val="002060"/>
                </a:solidFill>
                <a:latin typeface="+mj-lt"/>
              </a:rPr>
              <a:t>riempie con le merci pericolose gli imballaggi</a:t>
            </a:r>
            <a:r>
              <a:rPr lang="it-IT" u="none" dirty="0">
                <a:solidFill>
                  <a:srgbClr val="002060"/>
                </a:solidFill>
                <a:latin typeface="+mj-lt"/>
              </a:rPr>
              <a:t>, compresi i grandi imballaggi e gli IBC, e se il caso, prepara i colli ai fini del trasporto.</a:t>
            </a:r>
            <a:endParaRPr lang="it-IT" b="1" u="none" dirty="0">
              <a:solidFill>
                <a:srgbClr val="002060"/>
              </a:solidFill>
              <a:latin typeface="+mj-lt"/>
            </a:endParaRPr>
          </a:p>
          <a:p>
            <a:pPr algn="just"/>
            <a:endParaRPr lang="it-IT" b="1" u="none" dirty="0">
              <a:solidFill>
                <a:srgbClr val="002060"/>
              </a:solidFill>
              <a:latin typeface="+mj-lt"/>
            </a:endParaRPr>
          </a:p>
          <a:p>
            <a:pPr algn="just"/>
            <a:r>
              <a:rPr lang="it-IT" u="none" dirty="0">
                <a:solidFill>
                  <a:srgbClr val="002060"/>
                </a:solidFill>
                <a:latin typeface="+mj-lt"/>
              </a:rPr>
              <a:t>L’imballatore deve in particolare osservare:</a:t>
            </a:r>
          </a:p>
          <a:p>
            <a:pPr marL="342900" indent="-342900" algn="just">
              <a:buFont typeface="+mj-lt"/>
              <a:buAutoNum type="alphaLcParenR"/>
            </a:pPr>
            <a:r>
              <a:rPr lang="it-IT" u="none" dirty="0">
                <a:solidFill>
                  <a:srgbClr val="002060"/>
                </a:solidFill>
                <a:latin typeface="+mj-lt"/>
              </a:rPr>
              <a:t>le prescrizioni concernenti le </a:t>
            </a:r>
            <a:r>
              <a:rPr lang="it-IT" b="1" u="none" dirty="0">
                <a:solidFill>
                  <a:srgbClr val="002060"/>
                </a:solidFill>
                <a:latin typeface="+mj-lt"/>
              </a:rPr>
              <a:t>condizioni di imballaggio </a:t>
            </a:r>
            <a:r>
              <a:rPr lang="it-IT" u="none" dirty="0">
                <a:solidFill>
                  <a:srgbClr val="002060"/>
                </a:solidFill>
                <a:latin typeface="+mj-lt"/>
              </a:rPr>
              <a:t>o le condizioni di imballaggio in comune;</a:t>
            </a:r>
          </a:p>
          <a:p>
            <a:pPr algn="just"/>
            <a:endParaRPr lang="it-IT" u="none" dirty="0">
              <a:solidFill>
                <a:srgbClr val="002060"/>
              </a:solidFill>
              <a:latin typeface="+mj-lt"/>
            </a:endParaRPr>
          </a:p>
          <a:p>
            <a:pPr marL="342900" indent="-342900" algn="just">
              <a:buFont typeface="+mj-lt"/>
              <a:buAutoNum type="alphaLcParenR"/>
            </a:pPr>
            <a:r>
              <a:rPr lang="it-IT" u="none" dirty="0">
                <a:solidFill>
                  <a:srgbClr val="002060"/>
                </a:solidFill>
                <a:latin typeface="+mj-lt"/>
              </a:rPr>
              <a:t>quando prepara i colli ai fini del trasporto, le prescrizioni concernenti i </a:t>
            </a:r>
            <a:r>
              <a:rPr lang="it-IT" b="1" u="none" dirty="0">
                <a:solidFill>
                  <a:srgbClr val="002060"/>
                </a:solidFill>
                <a:latin typeface="+mj-lt"/>
              </a:rPr>
              <a:t>marchi e le etichette di pericolo sui colli</a:t>
            </a:r>
            <a:r>
              <a:rPr lang="it-IT" u="none" dirty="0">
                <a:solidFill>
                  <a:srgbClr val="002060"/>
                </a:solidFill>
                <a:latin typeface="+mj-lt"/>
              </a:rPr>
              <a:t>.</a:t>
            </a:r>
          </a:p>
          <a:p>
            <a:pPr algn="just"/>
            <a:endParaRPr lang="it-IT" u="none" dirty="0">
              <a:solidFill>
                <a:srgbClr val="002060"/>
              </a:solidFill>
              <a:latin typeface="+mj-lt"/>
            </a:endParaRPr>
          </a:p>
          <a:p>
            <a:pPr algn="just"/>
            <a:endParaRPr lang="it-IT" u="none" dirty="0">
              <a:solidFill>
                <a:srgbClr val="002060"/>
              </a:solidFill>
              <a:latin typeface="+mj-lt"/>
            </a:endParaRPr>
          </a:p>
        </p:txBody>
      </p:sp>
      <p:sp>
        <p:nvSpPr>
          <p:cNvPr id="5" name="CasellaDiTesto 4"/>
          <p:cNvSpPr txBox="1"/>
          <p:nvPr/>
        </p:nvSpPr>
        <p:spPr>
          <a:xfrm>
            <a:off x="827584" y="332656"/>
            <a:ext cx="7956302"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Imballatore</a:t>
            </a:r>
            <a:endParaRPr lang="it-IT" sz="4000" u="none" dirty="0">
              <a:solidFill>
                <a:srgbClr val="002060"/>
              </a:solidFill>
              <a:latin typeface="+mj-lt"/>
            </a:endParaRPr>
          </a:p>
        </p:txBody>
      </p:sp>
      <p:cxnSp>
        <p:nvCxnSpPr>
          <p:cNvPr id="4" name="Connettore 1 3"/>
          <p:cNvCxnSpPr/>
          <p:nvPr/>
        </p:nvCxnSpPr>
        <p:spPr bwMode="auto">
          <a:xfrm>
            <a:off x="3491881" y="1108978"/>
            <a:ext cx="2664296" cy="3572"/>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42498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807568" y="1160546"/>
            <a:ext cx="7956302" cy="5570756"/>
          </a:xfrm>
          <a:prstGeom prst="rect">
            <a:avLst/>
          </a:prstGeom>
          <a:noFill/>
          <a:ln w="12700" cap="sq">
            <a:noFill/>
            <a:miter lim="800000"/>
            <a:headEnd type="none" w="sm" len="sm"/>
            <a:tailEnd type="none" w="sm" len="sm"/>
          </a:ln>
          <a:effectLst/>
        </p:spPr>
        <p:txBody>
          <a:bodyPr wrap="square">
            <a:spAutoFit/>
          </a:bodyPr>
          <a:lstStyle/>
          <a:p>
            <a:pPr algn="just"/>
            <a:r>
              <a:rPr lang="it-IT" sz="1600" u="none" dirty="0">
                <a:solidFill>
                  <a:srgbClr val="002060"/>
                </a:solidFill>
                <a:latin typeface="+mj-lt"/>
              </a:rPr>
              <a:t>E’ l’impresa che </a:t>
            </a:r>
            <a:r>
              <a:rPr lang="it-IT" sz="1600" b="1" u="none" dirty="0">
                <a:solidFill>
                  <a:srgbClr val="002060"/>
                </a:solidFill>
                <a:latin typeface="+mj-lt"/>
              </a:rPr>
              <a:t>riempie con merci pericolose una cisterna </a:t>
            </a:r>
            <a:r>
              <a:rPr lang="it-IT" sz="1600" u="none" dirty="0">
                <a:solidFill>
                  <a:srgbClr val="002060"/>
                </a:solidFill>
                <a:latin typeface="+mj-lt"/>
              </a:rPr>
              <a:t>(veicolo-cisterna, cisterna smontabile, cisterna mobile, container-cisterna) o un veicolo-batteria o CGEM, o un veicolo, un grande container o un piccolo container per il trasporto alla rinfusa;</a:t>
            </a:r>
          </a:p>
          <a:p>
            <a:pPr algn="just"/>
            <a:endParaRPr lang="it-IT" u="none" dirty="0">
              <a:solidFill>
                <a:srgbClr val="002060"/>
              </a:solidFill>
              <a:latin typeface="+mj-lt"/>
            </a:endParaRPr>
          </a:p>
          <a:p>
            <a:pPr algn="just"/>
            <a:r>
              <a:rPr lang="it-IT" sz="1600" u="none" dirty="0">
                <a:solidFill>
                  <a:srgbClr val="002060"/>
                </a:solidFill>
                <a:latin typeface="+mj-lt"/>
              </a:rPr>
              <a:t>Il riempitore ha in particolare i seguenti obblighi:</a:t>
            </a:r>
          </a:p>
          <a:p>
            <a:pPr marL="342900" indent="-342900" algn="just">
              <a:buFont typeface="+mj-lt"/>
              <a:buAutoNum type="alphaLcParenR"/>
            </a:pPr>
            <a:r>
              <a:rPr lang="it-IT" sz="1600" u="none" dirty="0">
                <a:solidFill>
                  <a:srgbClr val="002060"/>
                </a:solidFill>
                <a:latin typeface="+mj-lt"/>
              </a:rPr>
              <a:t>assicurarsi prima del riempimento delle cisterne che queste e i loro equipaggiamenti siano in </a:t>
            </a:r>
            <a:r>
              <a:rPr lang="it-IT" sz="1600" b="1" u="none" dirty="0">
                <a:solidFill>
                  <a:srgbClr val="002060"/>
                </a:solidFill>
                <a:latin typeface="+mj-lt"/>
              </a:rPr>
              <a:t>buono stato tecnico</a:t>
            </a:r>
            <a:r>
              <a:rPr lang="it-IT" sz="1600" u="none" dirty="0">
                <a:solidFill>
                  <a:srgbClr val="002060"/>
                </a:solidFill>
                <a:latin typeface="+mj-lt"/>
              </a:rPr>
              <a:t>;</a:t>
            </a:r>
          </a:p>
          <a:p>
            <a:pPr marL="342900" indent="-342900" algn="just">
              <a:buFont typeface="+mj-lt"/>
              <a:buAutoNum type="alphaLcParenR"/>
            </a:pPr>
            <a:r>
              <a:rPr lang="it-IT" sz="1600" u="none" dirty="0">
                <a:solidFill>
                  <a:srgbClr val="002060"/>
                </a:solidFill>
                <a:latin typeface="+mj-lt"/>
              </a:rPr>
              <a:t>assicurarsi che </a:t>
            </a:r>
            <a:r>
              <a:rPr lang="it-IT" sz="1600" b="1" u="none" dirty="0">
                <a:solidFill>
                  <a:srgbClr val="002060"/>
                </a:solidFill>
                <a:latin typeface="+mj-lt"/>
              </a:rPr>
              <a:t>la data della prossima prova </a:t>
            </a:r>
            <a:r>
              <a:rPr lang="it-IT" sz="1600" u="none" dirty="0">
                <a:solidFill>
                  <a:srgbClr val="002060"/>
                </a:solidFill>
                <a:latin typeface="+mj-lt"/>
              </a:rPr>
              <a:t>per i veicoli-cisterna, veicoli-batteria, cisterne smontabili, CGEM, cisterne mobili e container-cisterna </a:t>
            </a:r>
            <a:r>
              <a:rPr lang="it-IT" sz="1600" b="1" u="none" dirty="0">
                <a:solidFill>
                  <a:srgbClr val="002060"/>
                </a:solidFill>
                <a:latin typeface="+mj-lt"/>
              </a:rPr>
              <a:t>non sia stata superata</a:t>
            </a:r>
            <a:r>
              <a:rPr lang="it-IT" sz="1600" u="none" dirty="0">
                <a:solidFill>
                  <a:srgbClr val="002060"/>
                </a:solidFill>
                <a:latin typeface="+mj-lt"/>
              </a:rPr>
              <a:t>;</a:t>
            </a:r>
          </a:p>
          <a:p>
            <a:pPr marL="342900" indent="-342900" algn="just">
              <a:buFont typeface="+mj-lt"/>
              <a:buAutoNum type="alphaLcParenR"/>
            </a:pPr>
            <a:r>
              <a:rPr lang="it-IT" sz="1600" b="1" u="none" dirty="0">
                <a:solidFill>
                  <a:srgbClr val="002060"/>
                </a:solidFill>
                <a:latin typeface="+mj-lt"/>
              </a:rPr>
              <a:t>riempire le cisterne solo con le merci pericolose autorizzate al trasporto in queste cisterne</a:t>
            </a:r>
            <a:r>
              <a:rPr lang="it-IT" sz="1600" u="none" dirty="0">
                <a:solidFill>
                  <a:srgbClr val="002060"/>
                </a:solidFill>
                <a:latin typeface="+mj-lt"/>
              </a:rPr>
              <a:t>;</a:t>
            </a:r>
          </a:p>
          <a:p>
            <a:pPr marL="342900" indent="-342900" algn="just">
              <a:buFont typeface="+mj-lt"/>
              <a:buAutoNum type="alphaLcParenR"/>
            </a:pPr>
            <a:r>
              <a:rPr lang="it-IT" sz="1600" u="none" dirty="0">
                <a:solidFill>
                  <a:srgbClr val="002060"/>
                </a:solidFill>
                <a:latin typeface="+mj-lt"/>
              </a:rPr>
              <a:t>rispettare, durante il riempimento della cisterna, </a:t>
            </a:r>
            <a:r>
              <a:rPr lang="it-IT" sz="1600" b="1" u="none" dirty="0">
                <a:solidFill>
                  <a:srgbClr val="002060"/>
                </a:solidFill>
                <a:latin typeface="+mj-lt"/>
              </a:rPr>
              <a:t>il grado di riempimento massimo ammissibile o la massa massima ammissibile </a:t>
            </a:r>
            <a:r>
              <a:rPr lang="it-IT" sz="1600" u="none" dirty="0">
                <a:solidFill>
                  <a:srgbClr val="002060"/>
                </a:solidFill>
                <a:latin typeface="+mj-lt"/>
              </a:rPr>
              <a:t>del contenuto per litro di capacità per la materia di riempimento;</a:t>
            </a:r>
          </a:p>
          <a:p>
            <a:pPr marL="342900" indent="-342900" algn="just">
              <a:buFont typeface="+mj-lt"/>
              <a:buAutoNum type="alphaLcParenR"/>
            </a:pPr>
            <a:r>
              <a:rPr lang="it-IT" sz="1600" u="none" dirty="0">
                <a:solidFill>
                  <a:srgbClr val="002060"/>
                </a:solidFill>
                <a:latin typeface="+mj-lt"/>
              </a:rPr>
              <a:t>assicurarsi, dopo il riempimento della cisterna, che </a:t>
            </a:r>
            <a:r>
              <a:rPr lang="it-IT" sz="1600" b="1" u="none" dirty="0">
                <a:solidFill>
                  <a:srgbClr val="002060"/>
                </a:solidFill>
                <a:latin typeface="+mj-lt"/>
              </a:rPr>
              <a:t>tutte le chiusure siano in posizione chiusa e che non vi sia una perdita</a:t>
            </a:r>
            <a:r>
              <a:rPr lang="it-IT" sz="1600" u="none" dirty="0">
                <a:solidFill>
                  <a:srgbClr val="002060"/>
                </a:solidFill>
                <a:latin typeface="+mj-lt"/>
              </a:rPr>
              <a:t>;</a:t>
            </a:r>
          </a:p>
          <a:p>
            <a:pPr marL="342900" indent="-342900" algn="just">
              <a:buFont typeface="+mj-lt"/>
              <a:buAutoNum type="alphaLcParenR"/>
            </a:pPr>
            <a:r>
              <a:rPr lang="it-IT" sz="1600" u="none" dirty="0">
                <a:solidFill>
                  <a:srgbClr val="002060"/>
                </a:solidFill>
                <a:latin typeface="+mj-lt"/>
              </a:rPr>
              <a:t>assicurarsi, che </a:t>
            </a:r>
            <a:r>
              <a:rPr lang="it-IT" sz="1600" b="1" u="none" dirty="0">
                <a:solidFill>
                  <a:srgbClr val="002060"/>
                </a:solidFill>
                <a:latin typeface="+mj-lt"/>
              </a:rPr>
              <a:t>le placche, i marchi, i pannelli arancioni e le etichette siano apposti sulle cisterne, sui veicoli e sui container per il trasporto alla rinfusa conformemente al capitolo 5.3;</a:t>
            </a:r>
          </a:p>
          <a:p>
            <a:pPr algn="just"/>
            <a:endParaRPr lang="it-IT" b="1" u="none" dirty="0">
              <a:solidFill>
                <a:srgbClr val="002060"/>
              </a:solidFill>
              <a:latin typeface="+mj-lt"/>
            </a:endParaRPr>
          </a:p>
        </p:txBody>
      </p:sp>
      <p:sp>
        <p:nvSpPr>
          <p:cNvPr id="5" name="CasellaDiTesto 4"/>
          <p:cNvSpPr txBox="1"/>
          <p:nvPr/>
        </p:nvSpPr>
        <p:spPr>
          <a:xfrm>
            <a:off x="827584" y="332656"/>
            <a:ext cx="7956302"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Riempitore</a:t>
            </a:r>
            <a:endParaRPr lang="it-IT" sz="4000" u="none" dirty="0">
              <a:solidFill>
                <a:srgbClr val="002060"/>
              </a:solidFill>
              <a:latin typeface="+mj-lt"/>
            </a:endParaRPr>
          </a:p>
        </p:txBody>
      </p:sp>
      <p:cxnSp>
        <p:nvCxnSpPr>
          <p:cNvPr id="4" name="Connettore 1 3"/>
          <p:cNvCxnSpPr/>
          <p:nvPr/>
        </p:nvCxnSpPr>
        <p:spPr bwMode="auto">
          <a:xfrm>
            <a:off x="3507646" y="1108978"/>
            <a:ext cx="2592288" cy="3572"/>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71359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827584" y="1728111"/>
            <a:ext cx="7956302" cy="5078313"/>
          </a:xfrm>
          <a:prstGeom prst="rect">
            <a:avLst/>
          </a:prstGeom>
          <a:noFill/>
          <a:ln w="12700" cap="sq">
            <a:noFill/>
            <a:miter lim="800000"/>
            <a:headEnd type="none" w="sm" len="sm"/>
            <a:tailEnd type="none" w="sm" len="sm"/>
          </a:ln>
          <a:effectLst/>
        </p:spPr>
        <p:txBody>
          <a:bodyPr wrap="square">
            <a:spAutoFit/>
          </a:bodyPr>
          <a:lstStyle/>
          <a:p>
            <a:pPr algn="just"/>
            <a:endParaRPr lang="it-IT" b="1" u="none" dirty="0">
              <a:solidFill>
                <a:srgbClr val="002060"/>
              </a:solidFill>
              <a:latin typeface="+mj-lt"/>
            </a:endParaRPr>
          </a:p>
          <a:p>
            <a:pPr algn="just"/>
            <a:r>
              <a:rPr lang="it-IT" u="none" dirty="0">
                <a:solidFill>
                  <a:srgbClr val="002060"/>
                </a:solidFill>
                <a:latin typeface="+mj-lt"/>
              </a:rPr>
              <a:t>Il “</a:t>
            </a:r>
            <a:r>
              <a:rPr lang="it-IT" b="1" i="1" u="none" dirty="0">
                <a:solidFill>
                  <a:srgbClr val="002060"/>
                </a:solidFill>
                <a:latin typeface="+mj-lt"/>
              </a:rPr>
              <a:t>Gestore di un container-cisterna o di una cisterna mobile</a:t>
            </a:r>
            <a:r>
              <a:rPr lang="it-IT" u="none" dirty="0">
                <a:solidFill>
                  <a:srgbClr val="002060"/>
                </a:solidFill>
                <a:latin typeface="+mj-lt"/>
              </a:rPr>
              <a:t>” è l’impresa in nome della quale </a:t>
            </a:r>
            <a:r>
              <a:rPr lang="it-IT" b="1" u="none" dirty="0">
                <a:solidFill>
                  <a:srgbClr val="002060"/>
                </a:solidFill>
                <a:latin typeface="+mj-lt"/>
              </a:rPr>
              <a:t>il container-cisterna o la cisterna mobile è immatricolato o ammesso al traffico</a:t>
            </a:r>
            <a:r>
              <a:rPr lang="it-IT" u="none" dirty="0">
                <a:solidFill>
                  <a:srgbClr val="002060"/>
                </a:solidFill>
                <a:latin typeface="+mj-lt"/>
              </a:rPr>
              <a:t> e ne gestisce manutenzioni e collaudi.</a:t>
            </a:r>
            <a:endParaRPr lang="it-IT" b="1" u="none" dirty="0">
              <a:solidFill>
                <a:srgbClr val="002060"/>
              </a:solidFill>
              <a:latin typeface="+mj-lt"/>
            </a:endParaRPr>
          </a:p>
          <a:p>
            <a:pPr algn="just"/>
            <a:endParaRPr lang="it-IT" b="1" u="none" dirty="0">
              <a:solidFill>
                <a:srgbClr val="002060"/>
              </a:solidFill>
              <a:latin typeface="+mj-lt"/>
            </a:endParaRPr>
          </a:p>
          <a:p>
            <a:pPr algn="just"/>
            <a:r>
              <a:rPr lang="it-IT" u="none" dirty="0">
                <a:solidFill>
                  <a:srgbClr val="002060"/>
                </a:solidFill>
                <a:latin typeface="+mj-lt"/>
              </a:rPr>
              <a:t>Il gestore di un container-cisterna o di una cisterna mobile deve in particolare:</a:t>
            </a:r>
          </a:p>
          <a:p>
            <a:pPr marL="342900" indent="-342900" algn="just">
              <a:buFont typeface="+mj-lt"/>
              <a:buAutoNum type="alphaLcParenR"/>
            </a:pPr>
            <a:r>
              <a:rPr lang="it-IT" u="none" dirty="0">
                <a:solidFill>
                  <a:srgbClr val="002060"/>
                </a:solidFill>
                <a:latin typeface="+mj-lt"/>
              </a:rPr>
              <a:t>assicurare </a:t>
            </a:r>
            <a:r>
              <a:rPr lang="it-IT" b="1" u="none" dirty="0">
                <a:solidFill>
                  <a:srgbClr val="002060"/>
                </a:solidFill>
                <a:latin typeface="+mj-lt"/>
              </a:rPr>
              <a:t>l’osservanza delle disposizioni relative a costruzione, equipaggiamento, prove e marcatura</a:t>
            </a:r>
            <a:r>
              <a:rPr lang="it-IT" u="none" dirty="0">
                <a:solidFill>
                  <a:srgbClr val="002060"/>
                </a:solidFill>
                <a:latin typeface="+mj-lt"/>
              </a:rPr>
              <a:t>;</a:t>
            </a:r>
            <a:endParaRPr lang="it-IT" b="1" u="none" dirty="0">
              <a:solidFill>
                <a:srgbClr val="002060"/>
              </a:solidFill>
              <a:latin typeface="+mj-lt"/>
            </a:endParaRPr>
          </a:p>
          <a:p>
            <a:pPr marL="342900" indent="-342900" algn="just">
              <a:buFont typeface="+mj-lt"/>
              <a:buAutoNum type="alphaLcParenR"/>
            </a:pPr>
            <a:r>
              <a:rPr lang="it-IT" b="1" u="none" dirty="0">
                <a:solidFill>
                  <a:srgbClr val="002060"/>
                </a:solidFill>
                <a:latin typeface="+mj-lt"/>
              </a:rPr>
              <a:t>assicurare che </a:t>
            </a:r>
            <a:r>
              <a:rPr lang="it-IT" u="none" dirty="0">
                <a:solidFill>
                  <a:srgbClr val="002060"/>
                </a:solidFill>
                <a:latin typeface="+mj-lt"/>
              </a:rPr>
              <a:t>la manutenzione dei serbatoi e dei loro equipaggiamenti sia effettuata in modo da garantire che il container-cisterna o la cisterna mobile, sottoposti alle normali condizioni di esercizio, rispondano alle disposizioni dell’ADR, fino alla prova successiva;</a:t>
            </a:r>
          </a:p>
          <a:p>
            <a:pPr marL="342900" indent="-342900" algn="just">
              <a:buFont typeface="+mj-lt"/>
              <a:buAutoNum type="alphaLcParenR"/>
            </a:pPr>
            <a:r>
              <a:rPr lang="it-IT" u="none" dirty="0">
                <a:solidFill>
                  <a:srgbClr val="002060"/>
                </a:solidFill>
                <a:latin typeface="+mj-lt"/>
              </a:rPr>
              <a:t>eseguire un </a:t>
            </a:r>
            <a:r>
              <a:rPr lang="it-IT" b="1" u="none" dirty="0">
                <a:solidFill>
                  <a:srgbClr val="002060"/>
                </a:solidFill>
                <a:latin typeface="+mj-lt"/>
              </a:rPr>
              <a:t>controllo eccezionale </a:t>
            </a:r>
            <a:r>
              <a:rPr lang="it-IT" u="none" dirty="0">
                <a:solidFill>
                  <a:srgbClr val="002060"/>
                </a:solidFill>
                <a:latin typeface="+mj-lt"/>
              </a:rPr>
              <a:t>quando la sicurezza del serbatoio o dei suoi equipaggiamenti può essere compromessa da una riparazione, da una modifica o da un incidente.</a:t>
            </a:r>
          </a:p>
          <a:p>
            <a:pPr algn="just"/>
            <a:endParaRPr lang="it-IT" b="1" u="none" dirty="0">
              <a:solidFill>
                <a:srgbClr val="002060"/>
              </a:solidFill>
              <a:latin typeface="+mj-lt"/>
            </a:endParaRPr>
          </a:p>
        </p:txBody>
      </p:sp>
      <p:sp>
        <p:nvSpPr>
          <p:cNvPr id="5" name="CasellaDiTesto 4"/>
          <p:cNvSpPr txBox="1"/>
          <p:nvPr/>
        </p:nvSpPr>
        <p:spPr>
          <a:xfrm>
            <a:off x="827584" y="332658"/>
            <a:ext cx="7956302" cy="1323439"/>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Gestore di un container o cisterna mobile</a:t>
            </a:r>
            <a:endParaRPr lang="it-IT" sz="4000" u="none" dirty="0">
              <a:solidFill>
                <a:srgbClr val="002060"/>
              </a:solidFill>
              <a:latin typeface="+mj-lt"/>
            </a:endParaRPr>
          </a:p>
        </p:txBody>
      </p:sp>
      <p:cxnSp>
        <p:nvCxnSpPr>
          <p:cNvPr id="4" name="Connettore 1 3"/>
          <p:cNvCxnSpPr/>
          <p:nvPr/>
        </p:nvCxnSpPr>
        <p:spPr bwMode="auto">
          <a:xfrm>
            <a:off x="1763689" y="1700808"/>
            <a:ext cx="6120680"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712580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827584" y="1340768"/>
            <a:ext cx="7956302" cy="4801314"/>
          </a:xfrm>
          <a:prstGeom prst="rect">
            <a:avLst/>
          </a:prstGeom>
          <a:noFill/>
          <a:ln w="12700" cap="sq">
            <a:noFill/>
            <a:miter lim="800000"/>
            <a:headEnd type="none" w="sm" len="sm"/>
            <a:tailEnd type="none" w="sm" len="sm"/>
          </a:ln>
          <a:effectLst/>
        </p:spPr>
        <p:txBody>
          <a:bodyPr wrap="square">
            <a:spAutoFit/>
          </a:bodyPr>
          <a:lstStyle/>
          <a:p>
            <a:pPr algn="just"/>
            <a:r>
              <a:rPr lang="it-IT" u="none" dirty="0">
                <a:solidFill>
                  <a:srgbClr val="002060"/>
                </a:solidFill>
                <a:latin typeface="+mj-lt"/>
              </a:rPr>
              <a:t>E’ l’impresa che:</a:t>
            </a:r>
          </a:p>
          <a:p>
            <a:pPr marL="285750" indent="-285750" algn="just">
              <a:buFont typeface="Wingdings" panose="05000000000000000000" pitchFamily="2" charset="2"/>
              <a:buChar char="§"/>
            </a:pPr>
            <a:r>
              <a:rPr lang="it-IT" b="1" u="none" dirty="0">
                <a:solidFill>
                  <a:srgbClr val="002060"/>
                </a:solidFill>
                <a:latin typeface="+mj-lt"/>
              </a:rPr>
              <a:t>rimuove un container</a:t>
            </a:r>
            <a:r>
              <a:rPr lang="it-IT" u="none" dirty="0">
                <a:solidFill>
                  <a:srgbClr val="002060"/>
                </a:solidFill>
                <a:latin typeface="+mj-lt"/>
              </a:rPr>
              <a:t>, un container per il trasporto alla rinfusa, un CGEM, un container-cisterna o una cisterna mobile da un veicolo; o</a:t>
            </a:r>
          </a:p>
          <a:p>
            <a:pPr marL="285750" indent="-285750" algn="just">
              <a:buFont typeface="Wingdings" panose="05000000000000000000" pitchFamily="2" charset="2"/>
              <a:buChar char="§"/>
            </a:pPr>
            <a:r>
              <a:rPr lang="it-IT" b="1" u="none" dirty="0">
                <a:solidFill>
                  <a:srgbClr val="002060"/>
                </a:solidFill>
                <a:latin typeface="+mj-lt"/>
              </a:rPr>
              <a:t>scarica merci pericolose imballate</a:t>
            </a:r>
            <a:r>
              <a:rPr lang="it-IT" u="none" dirty="0">
                <a:solidFill>
                  <a:srgbClr val="002060"/>
                </a:solidFill>
                <a:latin typeface="+mj-lt"/>
              </a:rPr>
              <a:t>, piccoli container o cisterne mobili da un veicolo o da un container; o</a:t>
            </a:r>
          </a:p>
          <a:p>
            <a:pPr marL="285750" indent="-285750" algn="just">
              <a:buFont typeface="Wingdings" panose="05000000000000000000" pitchFamily="2" charset="2"/>
              <a:buChar char="§"/>
            </a:pPr>
            <a:r>
              <a:rPr lang="it-IT" b="1" u="none" dirty="0">
                <a:solidFill>
                  <a:srgbClr val="002060"/>
                </a:solidFill>
                <a:latin typeface="+mj-lt"/>
              </a:rPr>
              <a:t>scarica merci pericolose da una cisterna </a:t>
            </a:r>
            <a:r>
              <a:rPr lang="it-IT" u="none" dirty="0">
                <a:solidFill>
                  <a:srgbClr val="002060"/>
                </a:solidFill>
                <a:latin typeface="+mj-lt"/>
              </a:rPr>
              <a:t>(veicolo-cisterna, cisterna smontabile, cisterna mobile o container-cisterna) o da un veicolo-batteria, da una MEMU o da un CGEM o da un veicolo, da un grande container o da un piccolo container per il trasporto alla rinfusa o da un container per il trasporto alla rinfusa.</a:t>
            </a:r>
            <a:endParaRPr lang="it-IT" b="1" u="none" dirty="0">
              <a:solidFill>
                <a:srgbClr val="002060"/>
              </a:solidFill>
              <a:latin typeface="+mj-lt"/>
            </a:endParaRPr>
          </a:p>
          <a:p>
            <a:pPr algn="just"/>
            <a:endParaRPr lang="it-IT" b="1" u="none" dirty="0">
              <a:solidFill>
                <a:srgbClr val="002060"/>
              </a:solidFill>
              <a:latin typeface="+mj-lt"/>
            </a:endParaRPr>
          </a:p>
          <a:p>
            <a:pPr algn="just"/>
            <a:r>
              <a:rPr lang="it-IT" u="none" dirty="0">
                <a:solidFill>
                  <a:srgbClr val="002060"/>
                </a:solidFill>
                <a:latin typeface="+mj-lt"/>
              </a:rPr>
              <a:t>Lo scaricatore deve in particolare:</a:t>
            </a:r>
          </a:p>
          <a:p>
            <a:pPr marL="342900" indent="-342900" algn="just">
              <a:buFont typeface="+mj-lt"/>
              <a:buAutoNum type="alphaLcParenR"/>
            </a:pPr>
            <a:r>
              <a:rPr lang="it-IT" u="none" dirty="0">
                <a:solidFill>
                  <a:srgbClr val="002060"/>
                </a:solidFill>
                <a:latin typeface="+mj-lt"/>
              </a:rPr>
              <a:t>assicurarsi che </a:t>
            </a:r>
            <a:r>
              <a:rPr lang="it-IT" b="1" u="none" dirty="0">
                <a:solidFill>
                  <a:srgbClr val="002060"/>
                </a:solidFill>
                <a:latin typeface="+mj-lt"/>
              </a:rPr>
              <a:t>le merci siano quelle che devono essere scaricate </a:t>
            </a:r>
            <a:r>
              <a:rPr lang="it-IT" u="none" dirty="0">
                <a:solidFill>
                  <a:srgbClr val="002060"/>
                </a:solidFill>
                <a:latin typeface="+mj-lt"/>
              </a:rPr>
              <a:t>confrontando le informazioni pertinenti sul documento di trasporto con le informazioni sul collo, container, cisterna, MEMU, CGEM o veicolo;</a:t>
            </a:r>
          </a:p>
          <a:p>
            <a:pPr marL="342900" indent="-342900" algn="just">
              <a:buFont typeface="+mj-lt"/>
              <a:buAutoNum type="alphaLcParenR"/>
            </a:pPr>
            <a:r>
              <a:rPr lang="it-IT" b="1" u="none" dirty="0">
                <a:solidFill>
                  <a:srgbClr val="002060"/>
                </a:solidFill>
                <a:latin typeface="+mj-lt"/>
              </a:rPr>
              <a:t>prima e durante lo scarico verificare se gli imballaggi</a:t>
            </a:r>
            <a:r>
              <a:rPr lang="it-IT" u="none" dirty="0">
                <a:solidFill>
                  <a:srgbClr val="002060"/>
                </a:solidFill>
                <a:latin typeface="+mj-lt"/>
              </a:rPr>
              <a:t>, la cisterna, il veicolo o il container </a:t>
            </a:r>
            <a:r>
              <a:rPr lang="it-IT" b="1" u="none" dirty="0">
                <a:solidFill>
                  <a:srgbClr val="002060"/>
                </a:solidFill>
                <a:latin typeface="+mj-lt"/>
              </a:rPr>
              <a:t>siano stati danneggiati; </a:t>
            </a:r>
            <a:endParaRPr lang="it-IT" u="none" dirty="0">
              <a:solidFill>
                <a:srgbClr val="002060"/>
              </a:solidFill>
              <a:latin typeface="+mj-lt"/>
            </a:endParaRPr>
          </a:p>
        </p:txBody>
      </p:sp>
      <p:sp>
        <p:nvSpPr>
          <p:cNvPr id="5" name="CasellaDiTesto 4"/>
          <p:cNvSpPr txBox="1"/>
          <p:nvPr/>
        </p:nvSpPr>
        <p:spPr>
          <a:xfrm>
            <a:off x="827584" y="332656"/>
            <a:ext cx="7956302"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Scaricatore</a:t>
            </a:r>
            <a:endParaRPr lang="it-IT" sz="4000" u="none" dirty="0">
              <a:solidFill>
                <a:srgbClr val="002060"/>
              </a:solidFill>
              <a:latin typeface="+mj-lt"/>
            </a:endParaRPr>
          </a:p>
        </p:txBody>
      </p:sp>
      <p:cxnSp>
        <p:nvCxnSpPr>
          <p:cNvPr id="4" name="Connettore 1 3"/>
          <p:cNvCxnSpPr/>
          <p:nvPr/>
        </p:nvCxnSpPr>
        <p:spPr bwMode="auto">
          <a:xfrm>
            <a:off x="3491881" y="1108978"/>
            <a:ext cx="2664296"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66082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6163" name="Rectangle 3"/>
          <p:cNvSpPr>
            <a:spLocks noChangeArrowheads="1"/>
          </p:cNvSpPr>
          <p:nvPr/>
        </p:nvSpPr>
        <p:spPr bwMode="auto">
          <a:xfrm>
            <a:off x="827584" y="1340768"/>
            <a:ext cx="7956302" cy="3416320"/>
          </a:xfrm>
          <a:prstGeom prst="rect">
            <a:avLst/>
          </a:prstGeom>
          <a:noFill/>
          <a:ln w="12700" cap="sq">
            <a:noFill/>
            <a:miter lim="800000"/>
            <a:headEnd type="none" w="sm" len="sm"/>
            <a:tailEnd type="none" w="sm" len="sm"/>
          </a:ln>
          <a:effectLst/>
        </p:spPr>
        <p:txBody>
          <a:bodyPr wrap="square">
            <a:spAutoFit/>
          </a:bodyPr>
          <a:lstStyle/>
          <a:p>
            <a:pPr marL="342900" indent="-342900" algn="just">
              <a:buFont typeface="+mj-lt"/>
              <a:buAutoNum type="alphaLcParenR" startAt="3"/>
            </a:pPr>
            <a:r>
              <a:rPr lang="it-IT" u="none" dirty="0">
                <a:solidFill>
                  <a:srgbClr val="002060"/>
                </a:solidFill>
                <a:latin typeface="+mj-lt"/>
              </a:rPr>
              <a:t>rispettare tutte le prescrizioni pertinenti che riguardano </a:t>
            </a:r>
            <a:r>
              <a:rPr lang="it-IT" b="1" u="none" dirty="0">
                <a:solidFill>
                  <a:srgbClr val="002060"/>
                </a:solidFill>
                <a:latin typeface="+mj-lt"/>
              </a:rPr>
              <a:t>lo scarico e la movimentazione</a:t>
            </a:r>
            <a:r>
              <a:rPr lang="it-IT" u="none" dirty="0">
                <a:solidFill>
                  <a:srgbClr val="002060"/>
                </a:solidFill>
                <a:latin typeface="+mj-lt"/>
              </a:rPr>
              <a:t>;</a:t>
            </a:r>
          </a:p>
          <a:p>
            <a:pPr marL="342900" indent="-342900" algn="just">
              <a:buFont typeface="+mj-lt"/>
              <a:buAutoNum type="alphaLcParenR" startAt="3"/>
            </a:pPr>
            <a:r>
              <a:rPr lang="it-IT" u="none" dirty="0">
                <a:solidFill>
                  <a:srgbClr val="002060"/>
                </a:solidFill>
                <a:latin typeface="+mj-lt"/>
              </a:rPr>
              <a:t>immediatamente dopo lo scarico della cisterna, del veicolo o del container:</a:t>
            </a:r>
          </a:p>
          <a:p>
            <a:pPr marL="800100" lvl="1" indent="-342900" algn="just">
              <a:buFont typeface="Wingdings" panose="05000000000000000000" pitchFamily="2" charset="2"/>
              <a:buChar char="§"/>
            </a:pPr>
            <a:r>
              <a:rPr lang="it-IT" b="1" u="none" dirty="0">
                <a:solidFill>
                  <a:srgbClr val="002060"/>
                </a:solidFill>
                <a:latin typeface="+mj-lt"/>
              </a:rPr>
              <a:t>rimuovere ogni residuo pericoloso </a:t>
            </a:r>
            <a:r>
              <a:rPr lang="it-IT" u="none" dirty="0">
                <a:solidFill>
                  <a:srgbClr val="002060"/>
                </a:solidFill>
                <a:latin typeface="+mj-lt"/>
              </a:rPr>
              <a:t>che si sia attaccato all’esterno della cisterna, del veicolo o del container durante le operazioni di scarico; e </a:t>
            </a:r>
          </a:p>
          <a:p>
            <a:pPr marL="800100" lvl="1" indent="-342900" algn="just">
              <a:buFont typeface="Wingdings" panose="05000000000000000000" pitchFamily="2" charset="2"/>
              <a:buChar char="§"/>
            </a:pPr>
            <a:r>
              <a:rPr lang="it-IT" b="1" u="none" dirty="0">
                <a:solidFill>
                  <a:srgbClr val="002060"/>
                </a:solidFill>
                <a:latin typeface="+mj-lt"/>
              </a:rPr>
              <a:t>garantire la chiusura delle valvole </a:t>
            </a:r>
            <a:r>
              <a:rPr lang="it-IT" u="none" dirty="0">
                <a:solidFill>
                  <a:srgbClr val="002060"/>
                </a:solidFill>
                <a:latin typeface="+mj-lt"/>
              </a:rPr>
              <a:t>e delle aperture d’ispezione;</a:t>
            </a:r>
          </a:p>
          <a:p>
            <a:pPr marL="342900" indent="-342900" algn="just">
              <a:buFont typeface="+mj-lt"/>
              <a:buAutoNum type="alphaLcParenR" startAt="3"/>
            </a:pPr>
            <a:r>
              <a:rPr lang="it-IT" u="none" dirty="0">
                <a:solidFill>
                  <a:srgbClr val="002060"/>
                </a:solidFill>
                <a:latin typeface="+mj-lt"/>
              </a:rPr>
              <a:t>garantire che i container, una volta che siano stati completamente scaricati, puliti e decontaminati, </a:t>
            </a:r>
            <a:r>
              <a:rPr lang="it-IT" b="1" u="none" dirty="0">
                <a:solidFill>
                  <a:srgbClr val="002060"/>
                </a:solidFill>
                <a:latin typeface="+mj-lt"/>
              </a:rPr>
              <a:t>non portino più le placche, i marchi ed i pannelli arancioni che erano stati apposti conformemente al capitolo 5.3.</a:t>
            </a:r>
          </a:p>
        </p:txBody>
      </p:sp>
      <p:sp>
        <p:nvSpPr>
          <p:cNvPr id="5" name="CasellaDiTesto 4"/>
          <p:cNvSpPr txBox="1"/>
          <p:nvPr/>
        </p:nvSpPr>
        <p:spPr>
          <a:xfrm>
            <a:off x="827584" y="332656"/>
            <a:ext cx="7956302" cy="707886"/>
          </a:xfrm>
          <a:prstGeom prst="rect">
            <a:avLst/>
          </a:prstGeom>
          <a:noFill/>
        </p:spPr>
        <p:txBody>
          <a:bodyPr wrap="square" rtlCol="0">
            <a:spAutoFit/>
          </a:bodyPr>
          <a:lstStyle/>
          <a:p>
            <a:pPr algn="ctr"/>
            <a:r>
              <a:rPr lang="it-IT" altLang="it-IT" sz="4000" b="1" u="none" dirty="0">
                <a:solidFill>
                  <a:srgbClr val="002060"/>
                </a:solidFill>
                <a:latin typeface="+mj-lt"/>
                <a:cs typeface="Times New Roman" pitchFamily="18" charset="0"/>
              </a:rPr>
              <a:t>Scaricatore</a:t>
            </a:r>
            <a:endParaRPr lang="it-IT" sz="4000" u="none" dirty="0">
              <a:solidFill>
                <a:srgbClr val="002060"/>
              </a:solidFill>
              <a:latin typeface="+mj-lt"/>
            </a:endParaRPr>
          </a:p>
        </p:txBody>
      </p:sp>
      <p:cxnSp>
        <p:nvCxnSpPr>
          <p:cNvPr id="10" name="Connettore 1 9"/>
          <p:cNvCxnSpPr/>
          <p:nvPr/>
        </p:nvCxnSpPr>
        <p:spPr bwMode="auto">
          <a:xfrm>
            <a:off x="3491881" y="1108978"/>
            <a:ext cx="2664296" cy="0"/>
          </a:xfrm>
          <a:prstGeom prst="line">
            <a:avLst/>
          </a:prstGeom>
          <a:solidFill>
            <a:schemeClr val="accent1"/>
          </a:solidFill>
          <a:ln w="25400" cap="rnd" cmpd="sng" algn="ctr">
            <a:solidFill>
              <a:srgbClr val="00206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7770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arrotondato 1"/>
          <p:cNvSpPr/>
          <p:nvPr/>
        </p:nvSpPr>
        <p:spPr bwMode="auto">
          <a:xfrm>
            <a:off x="611560" y="1425279"/>
            <a:ext cx="8424936" cy="2003737"/>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
        <p:nvSpPr>
          <p:cNvPr id="9218" name="Rectangle 2"/>
          <p:cNvSpPr>
            <a:spLocks noChangeArrowheads="1"/>
          </p:cNvSpPr>
          <p:nvPr/>
        </p:nvSpPr>
        <p:spPr bwMode="auto">
          <a:xfrm>
            <a:off x="468685" y="1288458"/>
            <a:ext cx="84963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marL="342900" indent="-342900" eaLnBrk="0" hangingPunct="0">
              <a:defRPr sz="2800">
                <a:solidFill>
                  <a:schemeClr val="tx1"/>
                </a:solidFill>
                <a:latin typeface="Arial" charset="0"/>
                <a:cs typeface="Times New Roman" pitchFamily="18" charset="0"/>
              </a:defRPr>
            </a:lvl1pPr>
            <a:lvl2pPr marL="914400" indent="-45720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marL="360000" lvl="1" indent="0" algn="just"/>
            <a:endParaRPr kumimoji="1" lang="it-IT" sz="1600" u="none" dirty="0">
              <a:solidFill>
                <a:srgbClr val="002060"/>
              </a:solidFill>
              <a:latin typeface="+mj-lt"/>
            </a:endParaRPr>
          </a:p>
          <a:p>
            <a:pPr marL="360000" lvl="1" indent="0" algn="just"/>
            <a:r>
              <a:rPr kumimoji="1" lang="it-IT" sz="1600" u="none" dirty="0">
                <a:solidFill>
                  <a:srgbClr val="002060"/>
                </a:solidFill>
                <a:latin typeface="+mj-lt"/>
              </a:rPr>
              <a:t>Con l’entrata in vigore del Decreto Legislativo n. 286/2005 il regime sanzionatorio applicabile al trasporto di merci per conto terzi ha subito importanti modificazioni, attraverso l’</a:t>
            </a:r>
            <a:r>
              <a:rPr kumimoji="1" lang="it-IT" sz="1600" b="1" u="none" dirty="0">
                <a:solidFill>
                  <a:srgbClr val="002060"/>
                </a:solidFill>
                <a:latin typeface="+mj-lt"/>
              </a:rPr>
              <a:t>ampliamento della gamma dei soggetti responsabili in caso di violazione di specifiche</a:t>
            </a:r>
            <a:r>
              <a:rPr kumimoji="1" lang="it-IT" sz="1600" u="none" dirty="0">
                <a:solidFill>
                  <a:srgbClr val="002060"/>
                </a:solidFill>
                <a:latin typeface="+mj-lt"/>
              </a:rPr>
              <a:t> norme della legge n. 298/74 e </a:t>
            </a:r>
            <a:r>
              <a:rPr kumimoji="1" lang="it-IT" sz="1600" b="1" u="none" dirty="0">
                <a:solidFill>
                  <a:srgbClr val="002060"/>
                </a:solidFill>
                <a:latin typeface="+mj-lt"/>
              </a:rPr>
              <a:t>l’introduzione per essi di profili di responsabilità individuale e di tipo concorsuale </a:t>
            </a:r>
            <a:r>
              <a:rPr kumimoji="1" lang="it-IT" sz="1600" u="none" dirty="0">
                <a:solidFill>
                  <a:srgbClr val="002060"/>
                </a:solidFill>
                <a:latin typeface="+mj-lt"/>
              </a:rPr>
              <a:t>in caso di accertamento di determinate infrazioni del Codice della Strada commesse alla guida dei veicoli utilizzati nelle operazioni di trasporto.</a:t>
            </a:r>
          </a:p>
          <a:p>
            <a:pPr marL="360000" lvl="1" indent="0" algn="just"/>
            <a:endParaRPr kumimoji="1" lang="it-IT" sz="1600" u="none" dirty="0">
              <a:solidFill>
                <a:srgbClr val="002060"/>
              </a:solidFill>
              <a:latin typeface="+mj-lt"/>
            </a:endParaRPr>
          </a:p>
          <a:p>
            <a:pPr marL="645750" lvl="1" indent="-285750" algn="just">
              <a:buFontTx/>
              <a:buChar char="-"/>
            </a:pPr>
            <a:endParaRPr kumimoji="1" lang="it-IT" sz="1600" u="none" dirty="0">
              <a:solidFill>
                <a:srgbClr val="002060"/>
              </a:solidFill>
              <a:latin typeface="+mj-lt"/>
            </a:endParaRPr>
          </a:p>
          <a:p>
            <a:pPr marL="645750" lvl="1" indent="-285750" algn="just">
              <a:buFontTx/>
              <a:buChar char="-"/>
            </a:pPr>
            <a:r>
              <a:rPr kumimoji="1" lang="it-IT" sz="1600" u="none" dirty="0">
                <a:solidFill>
                  <a:srgbClr val="002060"/>
                </a:solidFill>
                <a:latin typeface="+mj-lt"/>
              </a:rPr>
              <a:t>Le sanzioni di cui all'articolo 26, comma 2, della legge 6 giugno 1974, n. 298, si applicano </a:t>
            </a:r>
            <a:r>
              <a:rPr kumimoji="1" lang="it-IT" sz="1600" b="1" u="none" dirty="0">
                <a:solidFill>
                  <a:srgbClr val="002060"/>
                </a:solidFill>
                <a:latin typeface="+mj-lt"/>
              </a:rPr>
              <a:t>al committente, al caricatore ed al proprietario</a:t>
            </a:r>
            <a:r>
              <a:rPr kumimoji="1" lang="it-IT" sz="1600" u="none" dirty="0">
                <a:solidFill>
                  <a:srgbClr val="002060"/>
                </a:solidFill>
                <a:latin typeface="+mj-lt"/>
              </a:rPr>
              <a:t> della merce che affidano il servizio di trasporto ad un vettore che </a:t>
            </a:r>
            <a:r>
              <a:rPr kumimoji="1" lang="it-IT" sz="1600" b="1" u="none" dirty="0">
                <a:solidFill>
                  <a:srgbClr val="002060"/>
                </a:solidFill>
                <a:latin typeface="+mj-lt"/>
              </a:rPr>
              <a:t>non sia provvisto del necessario titolo abilitativo</a:t>
            </a:r>
            <a:r>
              <a:rPr kumimoji="1" lang="it-IT" sz="1600" u="none" dirty="0">
                <a:solidFill>
                  <a:srgbClr val="002060"/>
                </a:solidFill>
                <a:latin typeface="+mj-lt"/>
              </a:rPr>
              <a:t>, ovvero che operi violando condizioni e limiti nello stesso prescritti.</a:t>
            </a:r>
          </a:p>
          <a:p>
            <a:pPr marL="645750" lvl="1" indent="-285750" algn="just">
              <a:buFontTx/>
              <a:buChar char="-"/>
            </a:pPr>
            <a:endParaRPr kumimoji="1" lang="it-IT" sz="1600" u="none" dirty="0">
              <a:solidFill>
                <a:srgbClr val="002060"/>
              </a:solidFill>
              <a:latin typeface="+mj-lt"/>
            </a:endParaRPr>
          </a:p>
          <a:p>
            <a:pPr marL="645750" lvl="1" indent="-285750" algn="just">
              <a:buFontTx/>
              <a:buChar char="-"/>
            </a:pPr>
            <a:r>
              <a:rPr kumimoji="1" lang="it-IT" sz="1600" u="none" dirty="0">
                <a:solidFill>
                  <a:srgbClr val="002060"/>
                </a:solidFill>
                <a:latin typeface="+mj-lt"/>
              </a:rPr>
              <a:t>Il caricatore è in ogni caso responsabile laddove venga accertata la </a:t>
            </a:r>
            <a:r>
              <a:rPr kumimoji="1" lang="it-IT" sz="1600" b="1" u="none" dirty="0">
                <a:solidFill>
                  <a:srgbClr val="002060"/>
                </a:solidFill>
                <a:latin typeface="+mj-lt"/>
              </a:rPr>
              <a:t>violazione delle norme in materia di massa limite </a:t>
            </a:r>
            <a:r>
              <a:rPr kumimoji="1" lang="it-IT" sz="1600" u="none" dirty="0">
                <a:solidFill>
                  <a:srgbClr val="002060"/>
                </a:solidFill>
                <a:latin typeface="+mj-lt"/>
              </a:rPr>
              <a:t>e di quelle relative alla </a:t>
            </a:r>
            <a:r>
              <a:rPr kumimoji="1" lang="it-IT" sz="1600" b="1" u="none" dirty="0">
                <a:solidFill>
                  <a:srgbClr val="002060"/>
                </a:solidFill>
                <a:latin typeface="+mj-lt"/>
              </a:rPr>
              <a:t>corretta sistemazione del carico sui veicoli</a:t>
            </a:r>
            <a:r>
              <a:rPr kumimoji="1" lang="it-IT" sz="1600" u="none" dirty="0">
                <a:solidFill>
                  <a:srgbClr val="002060"/>
                </a:solidFill>
                <a:latin typeface="+mj-lt"/>
              </a:rPr>
              <a:t>.</a:t>
            </a:r>
          </a:p>
          <a:p>
            <a:pPr marL="360000" lvl="1" indent="0" algn="just"/>
            <a:endParaRPr kumimoji="1" lang="it-IT" sz="1600" u="none" dirty="0">
              <a:solidFill>
                <a:srgbClr val="002060"/>
              </a:solidFill>
              <a:latin typeface="+mj-lt"/>
            </a:endParaRPr>
          </a:p>
        </p:txBody>
      </p:sp>
      <p:sp>
        <p:nvSpPr>
          <p:cNvPr id="9219" name="Rectangle 3"/>
          <p:cNvSpPr>
            <a:spLocks noChangeArrowheads="1"/>
          </p:cNvSpPr>
          <p:nvPr/>
        </p:nvSpPr>
        <p:spPr bwMode="auto">
          <a:xfrm>
            <a:off x="611561" y="44640"/>
            <a:ext cx="8353425"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algn="ctr"/>
            <a:r>
              <a:rPr lang="en-AU" altLang="it-IT" sz="4000" b="1" u="none" dirty="0" err="1">
                <a:solidFill>
                  <a:srgbClr val="002060"/>
                </a:solidFill>
                <a:latin typeface="Trebuchet MS" pitchFamily="34" charset="0"/>
              </a:rPr>
              <a:t>Riassetto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normativo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autotrasporto</a:t>
            </a:r>
            <a:endParaRPr lang="en-AU" altLang="it-IT" sz="4000" b="1" u="none" dirty="0">
              <a:solidFill>
                <a:srgbClr val="002060"/>
              </a:solidFill>
              <a:latin typeface="Trebuchet MS" pitchFamily="34" charset="0"/>
            </a:endParaRPr>
          </a:p>
          <a:p>
            <a:pPr algn="ctr" eaLnBrk="1" hangingPunct="1">
              <a:spcBef>
                <a:spcPts val="600"/>
              </a:spcBef>
            </a:pPr>
            <a:r>
              <a:rPr lang="it-IT" altLang="it-IT" sz="2000" b="1" u="none" dirty="0">
                <a:solidFill>
                  <a:srgbClr val="002060"/>
                </a:solidFill>
                <a:latin typeface="Trebuchet MS" pitchFamily="34" charset="0"/>
              </a:rPr>
              <a:t>D.L. 21 novembre 2005 n. 286 - Articolo 7 – Responsabilità</a:t>
            </a:r>
            <a:r>
              <a:rPr kumimoji="1" lang="it-IT" altLang="it-IT" sz="1800" u="none" dirty="0">
                <a:solidFill>
                  <a:srgbClr val="002060"/>
                </a:solidFill>
                <a:latin typeface="Trebuchet MS" panose="020B0603020202020204" pitchFamily="34" charset="0"/>
              </a:rPr>
              <a:t> </a:t>
            </a:r>
            <a:endParaRPr lang="it-IT" altLang="it-IT" sz="1600" u="none" dirty="0">
              <a:solidFill>
                <a:srgbClr val="002060"/>
              </a:solidFill>
              <a:latin typeface="Trebuchet MS" pitchFamily="34" charset="0"/>
            </a:endParaRPr>
          </a:p>
        </p:txBody>
      </p:sp>
    </p:spTree>
    <p:extLst>
      <p:ext uri="{BB962C8B-B14F-4D97-AF65-F5344CB8AC3E}">
        <p14:creationId xmlns:p14="http://schemas.microsoft.com/office/powerpoint/2010/main" val="1060163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68685" y="1288462"/>
            <a:ext cx="84963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marL="342900" indent="-342900" eaLnBrk="0" hangingPunct="0">
              <a:defRPr sz="2800">
                <a:solidFill>
                  <a:schemeClr val="tx1"/>
                </a:solidFill>
                <a:latin typeface="Arial" charset="0"/>
                <a:cs typeface="Times New Roman" pitchFamily="18" charset="0"/>
              </a:defRPr>
            </a:lvl1pPr>
            <a:lvl2pPr marL="914400" indent="-45720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marL="360000" lvl="1" indent="0" algn="just"/>
            <a:r>
              <a:rPr kumimoji="1" lang="it-IT" sz="1600" u="none" dirty="0">
                <a:solidFill>
                  <a:srgbClr val="002060"/>
                </a:solidFill>
                <a:latin typeface="Trebuchet MS" panose="020B0603020202020204" pitchFamily="34" charset="0"/>
              </a:rPr>
              <a:t>Nel caso in cui sia stato stipulato un contratto in forma scritta ed </a:t>
            </a:r>
            <a:r>
              <a:rPr kumimoji="1" lang="it-IT" sz="1600" b="1" u="none" dirty="0">
                <a:solidFill>
                  <a:srgbClr val="002060"/>
                </a:solidFill>
                <a:latin typeface="Trebuchet MS" panose="020B0603020202020204" pitchFamily="34" charset="0"/>
              </a:rPr>
              <a:t>il conducente </a:t>
            </a:r>
            <a:r>
              <a:rPr kumimoji="1" lang="it-IT" sz="1600" u="none" dirty="0">
                <a:solidFill>
                  <a:srgbClr val="002060"/>
                </a:solidFill>
                <a:latin typeface="Trebuchet MS" panose="020B0603020202020204" pitchFamily="34" charset="0"/>
              </a:rPr>
              <a:t>del veicolo con il quale è stato effettuato il trasporto di merci </a:t>
            </a:r>
            <a:r>
              <a:rPr kumimoji="1" lang="it-IT" sz="1600" b="1" u="none" dirty="0">
                <a:solidFill>
                  <a:srgbClr val="002060"/>
                </a:solidFill>
                <a:latin typeface="Trebuchet MS" panose="020B0603020202020204" pitchFamily="34" charset="0"/>
              </a:rPr>
              <a:t>abbia violato le seguenti norme sulla sicurezza della circolazione stradale </a:t>
            </a:r>
            <a:r>
              <a:rPr kumimoji="1" lang="it-IT" sz="1600" u="none" dirty="0">
                <a:solidFill>
                  <a:srgbClr val="002060"/>
                </a:solidFill>
                <a:latin typeface="Trebuchet MS" panose="020B0603020202020204" pitchFamily="34" charset="0"/>
              </a:rPr>
              <a:t>previste dal Codice della Strada: </a:t>
            </a:r>
          </a:p>
          <a:p>
            <a:pPr marL="360000" lvl="1" indent="0" algn="just"/>
            <a:r>
              <a:rPr kumimoji="1" lang="it-IT" sz="1600" b="1" u="none" dirty="0">
                <a:solidFill>
                  <a:srgbClr val="002060"/>
                </a:solidFill>
                <a:latin typeface="Trebuchet MS" panose="020B0603020202020204" pitchFamily="34" charset="0"/>
              </a:rPr>
              <a:t>	</a:t>
            </a:r>
            <a:r>
              <a:rPr kumimoji="1" lang="it-IT" sz="1400" b="1" u="none" dirty="0">
                <a:solidFill>
                  <a:srgbClr val="002060"/>
                </a:solidFill>
                <a:latin typeface="Trebuchet MS" panose="020B0603020202020204" pitchFamily="34" charset="0"/>
              </a:rPr>
              <a:t>• art. 61 (sagoma limite); </a:t>
            </a:r>
          </a:p>
          <a:p>
            <a:pPr marL="360000" lvl="1" indent="0" algn="just"/>
            <a:r>
              <a:rPr kumimoji="1" lang="it-IT" sz="1400" b="1" u="none" dirty="0">
                <a:solidFill>
                  <a:srgbClr val="002060"/>
                </a:solidFill>
                <a:latin typeface="Trebuchet MS" panose="020B0603020202020204" pitchFamily="34" charset="0"/>
              </a:rPr>
              <a:t>	• art. 62 (massa limite); </a:t>
            </a:r>
          </a:p>
          <a:p>
            <a:pPr marL="360000" lvl="1" indent="0" algn="just"/>
            <a:r>
              <a:rPr kumimoji="1" lang="it-IT" sz="1400" b="1" u="none" dirty="0">
                <a:solidFill>
                  <a:srgbClr val="002060"/>
                </a:solidFill>
                <a:latin typeface="Trebuchet MS" panose="020B0603020202020204" pitchFamily="34" charset="0"/>
              </a:rPr>
              <a:t>	• art. 142 (limiti di velocità); </a:t>
            </a:r>
          </a:p>
          <a:p>
            <a:pPr marL="360000" lvl="1" indent="0" algn="just"/>
            <a:r>
              <a:rPr kumimoji="1" lang="it-IT" sz="1400" b="1" u="none" dirty="0">
                <a:solidFill>
                  <a:srgbClr val="002060"/>
                </a:solidFill>
                <a:latin typeface="Trebuchet MS" panose="020B0603020202020204" pitchFamily="34" charset="0"/>
              </a:rPr>
              <a:t>	• art. 164 (sistemazione del carico sui veicoli); </a:t>
            </a:r>
          </a:p>
          <a:p>
            <a:pPr marL="360000" lvl="1" indent="0" algn="just"/>
            <a:r>
              <a:rPr kumimoji="1" lang="it-IT" sz="1400" b="1" u="none" dirty="0">
                <a:solidFill>
                  <a:srgbClr val="002060"/>
                </a:solidFill>
                <a:latin typeface="Trebuchet MS" panose="020B0603020202020204" pitchFamily="34" charset="0"/>
              </a:rPr>
              <a:t>	• art. 167 (trasporto di cose su veicoli a motore e sui rimorchi); </a:t>
            </a:r>
          </a:p>
          <a:p>
            <a:pPr marL="360000" lvl="1" indent="0" algn="just"/>
            <a:r>
              <a:rPr kumimoji="1" lang="it-IT" sz="1400" b="1" u="none" dirty="0">
                <a:solidFill>
                  <a:srgbClr val="002060"/>
                </a:solidFill>
                <a:latin typeface="Trebuchet MS" panose="020B0603020202020204" pitchFamily="34" charset="0"/>
              </a:rPr>
              <a:t>	• art. 174 (durata della guida degli autoveicoli adibiti al trasporto di persone e cose); </a:t>
            </a:r>
          </a:p>
          <a:p>
            <a:pPr marL="360000" lvl="1" indent="0" algn="just"/>
            <a:r>
              <a:rPr kumimoji="1" lang="it-IT" sz="1600" b="1" u="none" dirty="0">
                <a:solidFill>
                  <a:srgbClr val="002060"/>
                </a:solidFill>
                <a:latin typeface="Trebuchet MS" panose="020B0603020202020204" pitchFamily="34" charset="0"/>
              </a:rPr>
              <a:t>il vettore, il committente, nonché il caricatore ed il proprietario </a:t>
            </a:r>
            <a:r>
              <a:rPr kumimoji="1" lang="it-IT" sz="1600" u="none" dirty="0">
                <a:solidFill>
                  <a:srgbClr val="002060"/>
                </a:solidFill>
                <a:latin typeface="Trebuchet MS" panose="020B0603020202020204" pitchFamily="34" charset="0"/>
              </a:rPr>
              <a:t>delle merci oggetto del trasporto che abbiano fornito istruzioni al conducente in merito alla riconsegna delle stesse, </a:t>
            </a:r>
            <a:r>
              <a:rPr kumimoji="1" lang="it-IT" sz="1600" b="1" u="none" dirty="0">
                <a:solidFill>
                  <a:srgbClr val="002060"/>
                </a:solidFill>
                <a:latin typeface="Trebuchet MS" panose="020B0603020202020204" pitchFamily="34" charset="0"/>
              </a:rPr>
              <a:t>sono obbligati in concorso </a:t>
            </a:r>
            <a:r>
              <a:rPr kumimoji="1" lang="it-IT" sz="1600" u="none" dirty="0">
                <a:solidFill>
                  <a:srgbClr val="002060"/>
                </a:solidFill>
                <a:latin typeface="Trebuchet MS" panose="020B0603020202020204" pitchFamily="34" charset="0"/>
              </a:rPr>
              <a:t>con lo stesso conducente ai sensi dell’art. 197 del Codice della Strada.</a:t>
            </a:r>
            <a:endParaRPr kumimoji="1" lang="it-IT" sz="1600" b="1" u="none" dirty="0">
              <a:solidFill>
                <a:srgbClr val="002060"/>
              </a:solidFill>
              <a:latin typeface="Trebuchet MS" panose="020B0603020202020204" pitchFamily="34" charset="0"/>
            </a:endParaRPr>
          </a:p>
          <a:p>
            <a:pPr marL="360000" lvl="1" indent="0" algn="just"/>
            <a:endParaRPr kumimoji="1" lang="it-IT" sz="1600" u="none" dirty="0">
              <a:solidFill>
                <a:srgbClr val="002060"/>
              </a:solidFill>
              <a:latin typeface="+mj-lt"/>
            </a:endParaRPr>
          </a:p>
          <a:p>
            <a:pPr marL="645750" lvl="1" indent="-285750" algn="just">
              <a:buFont typeface="Arial" panose="020B0604020202020204" pitchFamily="34" charset="0"/>
              <a:buChar char="•"/>
            </a:pPr>
            <a:r>
              <a:rPr kumimoji="1" lang="it-IT" sz="1400" u="none" dirty="0">
                <a:solidFill>
                  <a:srgbClr val="002060"/>
                </a:solidFill>
                <a:latin typeface="+mj-lt"/>
              </a:rPr>
              <a:t>Articolo </a:t>
            </a:r>
            <a:r>
              <a:rPr kumimoji="1" lang="it-IT" sz="1400" b="1" u="none" dirty="0">
                <a:solidFill>
                  <a:srgbClr val="002060"/>
                </a:solidFill>
                <a:latin typeface="+mj-lt"/>
              </a:rPr>
              <a:t>167</a:t>
            </a:r>
            <a:r>
              <a:rPr kumimoji="1" lang="it-IT" sz="1400" u="none" dirty="0">
                <a:solidFill>
                  <a:srgbClr val="002060"/>
                </a:solidFill>
                <a:latin typeface="+mj-lt"/>
              </a:rPr>
              <a:t>, comma 9 Nuovo Codice della Strada:</a:t>
            </a:r>
          </a:p>
          <a:p>
            <a:pPr marL="360000" lvl="1" indent="0" algn="just"/>
            <a:r>
              <a:rPr kumimoji="1" lang="it-IT" sz="1400" u="none" dirty="0">
                <a:solidFill>
                  <a:srgbClr val="002060"/>
                </a:solidFill>
                <a:latin typeface="+mj-lt"/>
              </a:rPr>
              <a:t>Le sanzioni amministrative previste nel presente articolo si applicano </a:t>
            </a:r>
            <a:r>
              <a:rPr kumimoji="1" lang="it-IT" sz="1400" b="1" u="none" dirty="0">
                <a:solidFill>
                  <a:srgbClr val="002060"/>
                </a:solidFill>
                <a:latin typeface="+mj-lt"/>
              </a:rPr>
              <a:t>sia al conducente che al proprietario del veicolo, nonché al committente, quando si tratta di trasporto eseguito per suo conto esclusivo</a:t>
            </a:r>
            <a:r>
              <a:rPr kumimoji="1" lang="it-IT" sz="1400" u="none" dirty="0">
                <a:solidFill>
                  <a:srgbClr val="002060"/>
                </a:solidFill>
                <a:latin typeface="+mj-lt"/>
              </a:rPr>
              <a:t>.</a:t>
            </a:r>
          </a:p>
          <a:p>
            <a:pPr marL="645750" lvl="1" indent="-285750" algn="just">
              <a:buFont typeface="Arial" panose="020B0604020202020204" pitchFamily="34" charset="0"/>
              <a:buChar char="•"/>
            </a:pPr>
            <a:r>
              <a:rPr kumimoji="1" lang="it-IT" sz="1400" u="none" dirty="0">
                <a:solidFill>
                  <a:srgbClr val="002060"/>
                </a:solidFill>
                <a:latin typeface="+mj-lt"/>
              </a:rPr>
              <a:t>Articolo </a:t>
            </a:r>
            <a:r>
              <a:rPr kumimoji="1" lang="it-IT" sz="1400" b="1" u="none" dirty="0">
                <a:solidFill>
                  <a:srgbClr val="002060"/>
                </a:solidFill>
                <a:latin typeface="+mj-lt"/>
              </a:rPr>
              <a:t>168</a:t>
            </a:r>
            <a:r>
              <a:rPr kumimoji="1" lang="it-IT" sz="1400" u="none" dirty="0">
                <a:solidFill>
                  <a:srgbClr val="002060"/>
                </a:solidFill>
                <a:latin typeface="+mj-lt"/>
              </a:rPr>
              <a:t>, comma 8  Nuovo Codice della Strada: </a:t>
            </a:r>
          </a:p>
          <a:p>
            <a:pPr marL="360000" lvl="1" indent="0" algn="just"/>
            <a:r>
              <a:rPr kumimoji="1" lang="it-IT" sz="1400" u="none" dirty="0">
                <a:solidFill>
                  <a:srgbClr val="002060"/>
                </a:solidFill>
                <a:latin typeface="+mj-lt"/>
              </a:rPr>
              <a:t>Chiunque trasporta merci pericolose senza regolare autorizzazione, quando sia prescritta, ovvero non rispetta le condizioni imposte, a tutela della sicurezza, negli stessi provvedimenti di autorizzazione è punito con una sanzione amministrativa.</a:t>
            </a:r>
          </a:p>
          <a:p>
            <a:pPr marL="360000" lvl="1" indent="0" algn="just"/>
            <a:r>
              <a:rPr kumimoji="1" lang="it-IT" sz="1600" u="none" dirty="0">
                <a:solidFill>
                  <a:srgbClr val="002060"/>
                </a:solidFill>
                <a:latin typeface="+mj-lt"/>
              </a:rPr>
              <a:t> </a:t>
            </a:r>
            <a:br>
              <a:rPr kumimoji="1" lang="it-IT" sz="1600" u="none" dirty="0">
                <a:solidFill>
                  <a:srgbClr val="002060"/>
                </a:solidFill>
                <a:latin typeface="+mj-lt"/>
              </a:rPr>
            </a:br>
            <a:endParaRPr kumimoji="1" lang="it-IT" altLang="it-IT" sz="1600" u="none" dirty="0">
              <a:solidFill>
                <a:srgbClr val="002060"/>
              </a:solidFill>
              <a:latin typeface="+mj-lt"/>
            </a:endParaRPr>
          </a:p>
        </p:txBody>
      </p:sp>
      <p:sp>
        <p:nvSpPr>
          <p:cNvPr id="9219" name="Rectangle 3"/>
          <p:cNvSpPr>
            <a:spLocks noChangeArrowheads="1"/>
          </p:cNvSpPr>
          <p:nvPr/>
        </p:nvSpPr>
        <p:spPr bwMode="auto">
          <a:xfrm>
            <a:off x="611561" y="44640"/>
            <a:ext cx="8353425"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algn="ctr"/>
            <a:r>
              <a:rPr lang="en-AU" altLang="it-IT" sz="4000" b="1" u="none" dirty="0" err="1">
                <a:solidFill>
                  <a:srgbClr val="002060"/>
                </a:solidFill>
                <a:latin typeface="Trebuchet MS" pitchFamily="34" charset="0"/>
              </a:rPr>
              <a:t>Riassetto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normativo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autotrasporto</a:t>
            </a:r>
            <a:endParaRPr lang="en-AU" altLang="it-IT" sz="4000" b="1" u="none" dirty="0">
              <a:solidFill>
                <a:srgbClr val="002060"/>
              </a:solidFill>
              <a:latin typeface="Trebuchet MS" pitchFamily="34" charset="0"/>
            </a:endParaRPr>
          </a:p>
          <a:p>
            <a:pPr algn="ctr" eaLnBrk="1" hangingPunct="1">
              <a:spcBef>
                <a:spcPts val="600"/>
              </a:spcBef>
            </a:pPr>
            <a:r>
              <a:rPr lang="it-IT" altLang="it-IT" sz="2000" b="1" u="none" dirty="0">
                <a:solidFill>
                  <a:srgbClr val="002060"/>
                </a:solidFill>
                <a:latin typeface="Trebuchet MS" pitchFamily="34" charset="0"/>
              </a:rPr>
              <a:t>D.L. 21 novembre 2005 n. 286 - Articolo 7 – Responsabilità</a:t>
            </a:r>
            <a:r>
              <a:rPr kumimoji="1" lang="it-IT" altLang="it-IT" sz="1800" u="none" dirty="0">
                <a:solidFill>
                  <a:srgbClr val="002060"/>
                </a:solidFill>
                <a:latin typeface="Trebuchet MS" panose="020B0603020202020204" pitchFamily="34" charset="0"/>
              </a:rPr>
              <a:t> </a:t>
            </a:r>
            <a:endParaRPr lang="it-IT" altLang="it-IT" sz="1600" u="none" dirty="0">
              <a:solidFill>
                <a:srgbClr val="002060"/>
              </a:solidFill>
              <a:latin typeface="Trebuchet MS" pitchFamily="34" charset="0"/>
            </a:endParaRPr>
          </a:p>
        </p:txBody>
      </p:sp>
    </p:spTree>
    <p:extLst>
      <p:ext uri="{BB962C8B-B14F-4D97-AF65-F5344CB8AC3E}">
        <p14:creationId xmlns:p14="http://schemas.microsoft.com/office/powerpoint/2010/main" val="2358957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23536" y="1288462"/>
            <a:ext cx="8641457"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marL="342900" indent="-342900" eaLnBrk="0" hangingPunct="0">
              <a:defRPr sz="2800">
                <a:solidFill>
                  <a:schemeClr val="tx1"/>
                </a:solidFill>
                <a:latin typeface="Arial" charset="0"/>
                <a:cs typeface="Times New Roman" pitchFamily="18" charset="0"/>
              </a:defRPr>
            </a:lvl1pPr>
            <a:lvl2pPr marL="914400" indent="-45720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marL="645750" lvl="1" indent="-285750" algn="just">
              <a:buFontTx/>
              <a:buChar char="-"/>
            </a:pPr>
            <a:r>
              <a:rPr kumimoji="1" lang="it-IT" sz="1800" u="none" dirty="0">
                <a:solidFill>
                  <a:srgbClr val="002060"/>
                </a:solidFill>
                <a:latin typeface="+mj-lt"/>
              </a:rPr>
              <a:t>Stabilisce i </a:t>
            </a:r>
            <a:r>
              <a:rPr kumimoji="1" lang="it-IT" sz="1800" b="1" u="none" dirty="0">
                <a:solidFill>
                  <a:srgbClr val="002060"/>
                </a:solidFill>
                <a:latin typeface="+mj-lt"/>
              </a:rPr>
              <a:t>requisiti minimi per i controlli tecnici </a:t>
            </a:r>
            <a:r>
              <a:rPr kumimoji="1" lang="it-IT" sz="1800" u="none" dirty="0">
                <a:solidFill>
                  <a:srgbClr val="002060"/>
                </a:solidFill>
                <a:latin typeface="+mj-lt"/>
              </a:rPr>
              <a:t>su strada dei veicoli commerciali al fine di migliorare la sicurezza e l’ambiente (</a:t>
            </a:r>
            <a:r>
              <a:rPr kumimoji="1" lang="it-IT" sz="1800" i="1" u="none" dirty="0">
                <a:solidFill>
                  <a:srgbClr val="002060"/>
                </a:solidFill>
                <a:latin typeface="+mj-lt"/>
              </a:rPr>
              <a:t>art.1</a:t>
            </a:r>
            <a:r>
              <a:rPr kumimoji="1" lang="it-IT" sz="1800" u="none" dirty="0">
                <a:solidFill>
                  <a:srgbClr val="002060"/>
                </a:solidFill>
                <a:latin typeface="+mj-lt"/>
              </a:rPr>
              <a:t>).</a:t>
            </a:r>
          </a:p>
          <a:p>
            <a:pPr marL="645750" lvl="1" indent="-285750" algn="just">
              <a:buFontTx/>
              <a:buChar char="-"/>
            </a:pPr>
            <a:endParaRPr kumimoji="1" lang="it-IT" sz="800" u="none" dirty="0">
              <a:solidFill>
                <a:srgbClr val="002060"/>
              </a:solidFill>
              <a:latin typeface="+mj-lt"/>
            </a:endParaRPr>
          </a:p>
          <a:p>
            <a:pPr marL="645750" lvl="1" indent="-285750" algn="just">
              <a:buFontTx/>
              <a:buChar char="-"/>
            </a:pPr>
            <a:r>
              <a:rPr kumimoji="1" lang="it-IT" sz="1800" u="none" dirty="0">
                <a:solidFill>
                  <a:srgbClr val="002060"/>
                </a:solidFill>
                <a:latin typeface="+mj-lt"/>
              </a:rPr>
              <a:t>Nell’art. 10 sono indicati </a:t>
            </a:r>
            <a:r>
              <a:rPr kumimoji="1" lang="it-IT" sz="1800" b="1" u="none" dirty="0">
                <a:solidFill>
                  <a:srgbClr val="002060"/>
                </a:solidFill>
                <a:latin typeface="+mj-lt"/>
              </a:rPr>
              <a:t>contenuti e metodi dei controlli tecnici su strada </a:t>
            </a:r>
            <a:r>
              <a:rPr kumimoji="1" lang="it-IT" sz="1800" u="none" dirty="0">
                <a:solidFill>
                  <a:srgbClr val="002060"/>
                </a:solidFill>
                <a:latin typeface="+mj-lt"/>
              </a:rPr>
              <a:t>che sono relativi, tra gli altri, al controllo del certificato di revisione, al controllo visivo delle condizioni tecniche del veicolo anche con lo scopo di sottoporre il veicolo ad eventuali controlli più approfonditi in particolare relativamente alla sicurezza dei freni, pneumatici, ruote, impianto elettrico e telaio, nonché degli effetti nocivi (</a:t>
            </a:r>
            <a:r>
              <a:rPr kumimoji="1" lang="it-IT" sz="1800" i="1" u="none" dirty="0" err="1">
                <a:solidFill>
                  <a:srgbClr val="002060"/>
                </a:solidFill>
                <a:latin typeface="+mj-lt"/>
              </a:rPr>
              <a:t>rif.</a:t>
            </a:r>
            <a:r>
              <a:rPr kumimoji="1" lang="it-IT" sz="1800" i="1" u="none" dirty="0">
                <a:solidFill>
                  <a:srgbClr val="002060"/>
                </a:solidFill>
                <a:latin typeface="+mj-lt"/>
              </a:rPr>
              <a:t> Allegato II</a:t>
            </a:r>
            <a:r>
              <a:rPr kumimoji="1" lang="it-IT" sz="1800" u="none" dirty="0">
                <a:solidFill>
                  <a:srgbClr val="002060"/>
                </a:solidFill>
                <a:latin typeface="+mj-lt"/>
              </a:rPr>
              <a:t>). </a:t>
            </a:r>
          </a:p>
          <a:p>
            <a:pPr marL="360000" lvl="1" indent="0" algn="just"/>
            <a:endParaRPr kumimoji="1" lang="it-IT" sz="800" u="none" dirty="0">
              <a:solidFill>
                <a:srgbClr val="002060"/>
              </a:solidFill>
              <a:latin typeface="+mj-lt"/>
            </a:endParaRPr>
          </a:p>
          <a:p>
            <a:pPr marL="645750" lvl="1" indent="-285750" algn="just">
              <a:buFontTx/>
              <a:buChar char="-"/>
            </a:pPr>
            <a:r>
              <a:rPr kumimoji="1" lang="it-IT" sz="1800" u="none" dirty="0">
                <a:solidFill>
                  <a:srgbClr val="002060"/>
                </a:solidFill>
                <a:latin typeface="+mj-lt"/>
              </a:rPr>
              <a:t>Durante il controllo su strada, un veicolo può essere sottoposto </a:t>
            </a:r>
            <a:r>
              <a:rPr kumimoji="1" lang="it-IT" sz="1800" b="1" u="none" dirty="0">
                <a:solidFill>
                  <a:srgbClr val="002060"/>
                </a:solidFill>
                <a:latin typeface="+mj-lt"/>
              </a:rPr>
              <a:t>all’ispezione del fissaggio del suo carico</a:t>
            </a:r>
            <a:r>
              <a:rPr kumimoji="1" lang="it-IT" sz="1800" u="none" dirty="0">
                <a:solidFill>
                  <a:srgbClr val="002060"/>
                </a:solidFill>
                <a:latin typeface="+mj-lt"/>
              </a:rPr>
              <a:t> per accertare che lo stesso sia fissato in modo tale da non interferire con la guida sicura del veicolo o costituire una minaccia per la vita, la salute, le cose o l’ambiente. I controlli possono essere effettuati per </a:t>
            </a:r>
            <a:r>
              <a:rPr kumimoji="1" lang="it-IT" sz="1800" b="1" u="none" dirty="0">
                <a:solidFill>
                  <a:srgbClr val="002060"/>
                </a:solidFill>
                <a:latin typeface="+mj-lt"/>
              </a:rPr>
              <a:t>verificare che durante tutte le fasi di operazione del veicolo</a:t>
            </a:r>
            <a:r>
              <a:rPr kumimoji="1" lang="it-IT" sz="1800" u="none" dirty="0">
                <a:solidFill>
                  <a:srgbClr val="002060"/>
                </a:solidFill>
                <a:latin typeface="+mj-lt"/>
              </a:rPr>
              <a:t>, comprese le situazioni di emergenza e le manovre di avvio in salita, </a:t>
            </a:r>
            <a:r>
              <a:rPr kumimoji="1" lang="it-IT" sz="1800" b="1" u="none" dirty="0">
                <a:solidFill>
                  <a:srgbClr val="002060"/>
                </a:solidFill>
                <a:latin typeface="+mj-lt"/>
              </a:rPr>
              <a:t>i carichi possano subire solo minimi cambiamenti di posizione</a:t>
            </a:r>
            <a:r>
              <a:rPr kumimoji="1" lang="it-IT" sz="1800" u="none" dirty="0">
                <a:solidFill>
                  <a:srgbClr val="002060"/>
                </a:solidFill>
                <a:latin typeface="+mj-lt"/>
              </a:rPr>
              <a:t> e non possano fuoriuscire dal compartimento destinato alle merci (</a:t>
            </a:r>
            <a:r>
              <a:rPr kumimoji="1" lang="it-IT" sz="1800" i="1" u="none" dirty="0">
                <a:solidFill>
                  <a:srgbClr val="002060"/>
                </a:solidFill>
                <a:latin typeface="+mj-lt"/>
              </a:rPr>
              <a:t>art.13 e Allegato III</a:t>
            </a:r>
            <a:r>
              <a:rPr kumimoji="1" lang="it-IT" sz="1800" u="none" dirty="0">
                <a:solidFill>
                  <a:srgbClr val="002060"/>
                </a:solidFill>
                <a:latin typeface="+mj-lt"/>
              </a:rPr>
              <a:t>).</a:t>
            </a:r>
          </a:p>
          <a:p>
            <a:pPr marL="360000" lvl="1" indent="0" algn="just"/>
            <a:endParaRPr kumimoji="1" lang="it-IT" sz="1600" u="none" dirty="0">
              <a:solidFill>
                <a:srgbClr val="002060"/>
              </a:solidFill>
              <a:latin typeface="+mj-lt"/>
            </a:endParaRPr>
          </a:p>
          <a:p>
            <a:pPr marL="360000" lvl="1" indent="0" algn="just"/>
            <a:r>
              <a:rPr kumimoji="1" lang="it-IT" sz="1600" u="none" dirty="0">
                <a:solidFill>
                  <a:srgbClr val="002060"/>
                </a:solidFill>
                <a:latin typeface="+mj-lt"/>
              </a:rPr>
              <a:t> </a:t>
            </a:r>
            <a:br>
              <a:rPr kumimoji="1" lang="it-IT" sz="1600" u="none" dirty="0">
                <a:solidFill>
                  <a:srgbClr val="002060"/>
                </a:solidFill>
                <a:latin typeface="+mj-lt"/>
              </a:rPr>
            </a:br>
            <a:endParaRPr kumimoji="1" lang="it-IT" altLang="it-IT" sz="1600" u="none" dirty="0">
              <a:solidFill>
                <a:srgbClr val="002060"/>
              </a:solidFill>
              <a:latin typeface="+mj-lt"/>
            </a:endParaRPr>
          </a:p>
        </p:txBody>
      </p:sp>
      <p:sp>
        <p:nvSpPr>
          <p:cNvPr id="9219" name="Rectangle 3"/>
          <p:cNvSpPr>
            <a:spLocks noChangeArrowheads="1"/>
          </p:cNvSpPr>
          <p:nvPr/>
        </p:nvSpPr>
        <p:spPr bwMode="auto">
          <a:xfrm>
            <a:off x="611561" y="44640"/>
            <a:ext cx="8353425"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800">
                <a:solidFill>
                  <a:schemeClr val="tx1"/>
                </a:solidFill>
                <a:latin typeface="Arial" charset="0"/>
                <a:cs typeface="Times New Roman" pitchFamily="18" charset="0"/>
              </a:defRPr>
            </a:lvl1pPr>
            <a:lvl2pPr marL="742950" indent="-285750" eaLnBrk="0" hangingPunct="0">
              <a:defRPr sz="2800">
                <a:solidFill>
                  <a:schemeClr val="tx1"/>
                </a:solidFill>
                <a:latin typeface="Arial" charset="0"/>
                <a:cs typeface="Times New Roman" pitchFamily="18" charset="0"/>
              </a:defRPr>
            </a:lvl2pPr>
            <a:lvl3pPr marL="1143000" indent="-228600" eaLnBrk="0" hangingPunct="0">
              <a:defRPr sz="2800">
                <a:solidFill>
                  <a:schemeClr val="tx1"/>
                </a:solidFill>
                <a:latin typeface="Arial" charset="0"/>
                <a:cs typeface="Times New Roman" pitchFamily="18" charset="0"/>
              </a:defRPr>
            </a:lvl3pPr>
            <a:lvl4pPr marL="1600200" indent="-228600" eaLnBrk="0" hangingPunct="0">
              <a:defRPr sz="2800">
                <a:solidFill>
                  <a:schemeClr val="tx1"/>
                </a:solidFill>
                <a:latin typeface="Arial" charset="0"/>
                <a:cs typeface="Times New Roman" pitchFamily="18" charset="0"/>
              </a:defRPr>
            </a:lvl4pPr>
            <a:lvl5pPr marL="2057400" indent="-228600" eaLnBrk="0" hangingPunct="0">
              <a:defRPr sz="28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8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8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8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800">
                <a:solidFill>
                  <a:schemeClr val="tx1"/>
                </a:solidFill>
                <a:latin typeface="Arial" charset="0"/>
                <a:cs typeface="Times New Roman" pitchFamily="18" charset="0"/>
              </a:defRPr>
            </a:lvl9pPr>
          </a:lstStyle>
          <a:p>
            <a:pPr algn="ctr"/>
            <a:r>
              <a:rPr lang="en-AU" altLang="it-IT" sz="4000" b="1" u="none" dirty="0" err="1">
                <a:solidFill>
                  <a:srgbClr val="002060"/>
                </a:solidFill>
                <a:latin typeface="Trebuchet MS" pitchFamily="34" charset="0"/>
              </a:rPr>
              <a:t>Riassetto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normativo</a:t>
            </a:r>
            <a:r>
              <a:rPr lang="en-AU" altLang="it-IT" sz="4000" b="1" u="none" dirty="0">
                <a:solidFill>
                  <a:srgbClr val="002060"/>
                </a:solidFill>
                <a:latin typeface="Trebuchet MS" pitchFamily="34" charset="0"/>
              </a:rPr>
              <a:t> </a:t>
            </a:r>
            <a:r>
              <a:rPr lang="en-AU" altLang="it-IT" sz="4000" b="1" u="none" dirty="0" err="1">
                <a:solidFill>
                  <a:srgbClr val="002060"/>
                </a:solidFill>
                <a:latin typeface="Trebuchet MS" pitchFamily="34" charset="0"/>
              </a:rPr>
              <a:t>autotrasporto</a:t>
            </a:r>
          </a:p>
          <a:p>
            <a:pPr algn="ctr" eaLnBrk="1" hangingPunct="1">
              <a:spcBef>
                <a:spcPts val="600"/>
              </a:spcBef>
            </a:pPr>
            <a:r>
              <a:rPr lang="it-IT" altLang="it-IT" sz="2000" b="1" u="none" dirty="0">
                <a:solidFill>
                  <a:srgbClr val="002060"/>
                </a:solidFill>
                <a:latin typeface="Trebuchet MS" pitchFamily="34" charset="0"/>
              </a:rPr>
              <a:t>D.L. 19 maggio 2017 n. 215 - Controlli</a:t>
            </a:r>
            <a:r>
              <a:rPr kumimoji="1" lang="it-IT" altLang="it-IT" sz="1800" b="1" u="none" dirty="0">
                <a:solidFill>
                  <a:srgbClr val="002060"/>
                </a:solidFill>
                <a:latin typeface="Trebuchet MS" panose="020B0603020202020204" pitchFamily="34" charset="0"/>
              </a:rPr>
              <a:t> </a:t>
            </a:r>
            <a:endParaRPr lang="it-IT" altLang="it-IT" sz="1600" b="1" u="none" dirty="0">
              <a:solidFill>
                <a:srgbClr val="002060"/>
              </a:solidFill>
              <a:latin typeface="Trebuchet MS" pitchFamily="34" charset="0"/>
            </a:endParaRPr>
          </a:p>
        </p:txBody>
      </p:sp>
    </p:spTree>
    <p:extLst>
      <p:ext uri="{BB962C8B-B14F-4D97-AF65-F5344CB8AC3E}">
        <p14:creationId xmlns:p14="http://schemas.microsoft.com/office/powerpoint/2010/main" val="2409506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Il consulente ADR</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162513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260664"/>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Il consulente ADR</a:t>
            </a:r>
          </a:p>
        </p:txBody>
      </p:sp>
      <p:sp>
        <p:nvSpPr>
          <p:cNvPr id="2" name="CasellaDiTesto 1"/>
          <p:cNvSpPr txBox="1"/>
          <p:nvPr/>
        </p:nvSpPr>
        <p:spPr>
          <a:xfrm>
            <a:off x="683577" y="1268762"/>
            <a:ext cx="8280919" cy="5016758"/>
          </a:xfrm>
          <a:prstGeom prst="rect">
            <a:avLst/>
          </a:prstGeom>
          <a:noFill/>
        </p:spPr>
        <p:txBody>
          <a:bodyPr wrap="square" rtlCol="0">
            <a:spAutoFit/>
          </a:bodyPr>
          <a:lstStyle/>
          <a:p>
            <a:r>
              <a:rPr lang="it-IT" sz="2000" u="none" dirty="0">
                <a:solidFill>
                  <a:srgbClr val="002060"/>
                </a:solidFill>
                <a:latin typeface="+mj-lt"/>
              </a:rPr>
              <a:t>Il consulente ADR è un’importante figura introdotta nelle aziende italiane fin dall’anno 2000.</a:t>
            </a:r>
          </a:p>
          <a:p>
            <a:r>
              <a:rPr lang="it-IT" sz="2000" u="none" dirty="0">
                <a:solidFill>
                  <a:srgbClr val="002060"/>
                </a:solidFill>
                <a:latin typeface="+mj-lt"/>
              </a:rPr>
              <a:t>La sua funzione è quella di consentire all’azienda di svolgere dei trasporti sicuri e conformi alle norme.</a:t>
            </a:r>
          </a:p>
          <a:p>
            <a:endParaRPr lang="it-IT" sz="2000" u="none" dirty="0">
              <a:solidFill>
                <a:srgbClr val="002060"/>
              </a:solidFill>
              <a:latin typeface="+mj-lt"/>
            </a:endParaRPr>
          </a:p>
          <a:p>
            <a:r>
              <a:rPr lang="it-IT" sz="2000" u="none" dirty="0">
                <a:solidFill>
                  <a:srgbClr val="002060"/>
                </a:solidFill>
                <a:latin typeface="+mj-lt"/>
              </a:rPr>
              <a:t>I suoi compiti istituzionali sono:</a:t>
            </a:r>
          </a:p>
          <a:p>
            <a:pPr marL="285750" indent="-285750">
              <a:buFont typeface="Arial" panose="020B0604020202020204" pitchFamily="34" charset="0"/>
              <a:buChar char="•"/>
            </a:pPr>
            <a:r>
              <a:rPr lang="it-IT" sz="2000" u="none" dirty="0">
                <a:solidFill>
                  <a:srgbClr val="002060"/>
                </a:solidFill>
                <a:latin typeface="+mj-lt"/>
              </a:rPr>
              <a:t>Verificare le attività, le prassi e le procedure dell’impresa</a:t>
            </a:r>
          </a:p>
          <a:p>
            <a:pPr marL="285750" indent="-285750">
              <a:buFont typeface="Arial" panose="020B0604020202020204" pitchFamily="34" charset="0"/>
              <a:buChar char="•"/>
            </a:pPr>
            <a:r>
              <a:rPr lang="it-IT" sz="2000" u="none" dirty="0">
                <a:solidFill>
                  <a:srgbClr val="002060"/>
                </a:solidFill>
                <a:latin typeface="+mj-lt"/>
              </a:rPr>
              <a:t>redigere una relazione annuale</a:t>
            </a:r>
          </a:p>
          <a:p>
            <a:pPr marL="285750" indent="-285750">
              <a:buFont typeface="Arial" panose="020B0604020202020204" pitchFamily="34" charset="0"/>
              <a:buChar char="•"/>
            </a:pPr>
            <a:r>
              <a:rPr lang="it-IT" sz="2000" u="none" dirty="0">
                <a:solidFill>
                  <a:srgbClr val="002060"/>
                </a:solidFill>
                <a:latin typeface="+mj-lt"/>
              </a:rPr>
              <a:t>redigere una relazione in caso di incidente quando rientra in determinati criteri previsti dall’ADR.</a:t>
            </a:r>
          </a:p>
          <a:p>
            <a:endParaRPr lang="it-IT" sz="2000" u="none" dirty="0">
              <a:solidFill>
                <a:srgbClr val="002060"/>
              </a:solidFill>
              <a:latin typeface="+mj-lt"/>
            </a:endParaRPr>
          </a:p>
          <a:p>
            <a:r>
              <a:rPr lang="it-IT" sz="2000" u="none" dirty="0">
                <a:solidFill>
                  <a:srgbClr val="002060"/>
                </a:solidFill>
                <a:latin typeface="+mj-lt"/>
              </a:rPr>
              <a:t>Il consulente ADR deve conseguire un certificato di formazione professionale che va rinnovato ogni 5 anni con esame.</a:t>
            </a:r>
          </a:p>
          <a:p>
            <a:r>
              <a:rPr lang="it-IT" sz="2000" u="none" dirty="0">
                <a:solidFill>
                  <a:srgbClr val="002060"/>
                </a:solidFill>
                <a:latin typeface="+mj-lt"/>
              </a:rPr>
              <a:t>La mancata nomina di un consulente ADR comporta sanzioni da 6.000 a 36.000 euro e importanti responsabilità per il datore di lavoro e l’RSPP in caso di incidente e mancata nomina (</a:t>
            </a:r>
            <a:r>
              <a:rPr lang="it-IT" sz="2000" u="none" dirty="0" err="1">
                <a:solidFill>
                  <a:srgbClr val="002060"/>
                </a:solidFill>
                <a:latin typeface="+mj-lt"/>
              </a:rPr>
              <a:t>rif.</a:t>
            </a:r>
            <a:r>
              <a:rPr lang="it-IT" sz="2000" u="none" dirty="0">
                <a:solidFill>
                  <a:srgbClr val="002060"/>
                </a:solidFill>
                <a:latin typeface="+mj-lt"/>
              </a:rPr>
              <a:t> </a:t>
            </a:r>
            <a:r>
              <a:rPr lang="it-IT" sz="2000" u="none" dirty="0" err="1">
                <a:solidFill>
                  <a:srgbClr val="002060"/>
                </a:solidFill>
                <a:latin typeface="+mj-lt"/>
              </a:rPr>
              <a:t>D.Lgs</a:t>
            </a:r>
            <a:r>
              <a:rPr lang="it-IT" sz="2000" u="none" dirty="0">
                <a:solidFill>
                  <a:srgbClr val="002060"/>
                </a:solidFill>
                <a:latin typeface="+mj-lt"/>
              </a:rPr>
              <a:t> 35 27/01/10).</a:t>
            </a:r>
          </a:p>
        </p:txBody>
      </p:sp>
    </p:spTree>
    <p:extLst>
      <p:ext uri="{BB962C8B-B14F-4D97-AF65-F5344CB8AC3E}">
        <p14:creationId xmlns:p14="http://schemas.microsoft.com/office/powerpoint/2010/main" val="341882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188642"/>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Il consulente ADR - Esenzioni  </a:t>
            </a:r>
          </a:p>
        </p:txBody>
      </p:sp>
      <p:sp>
        <p:nvSpPr>
          <p:cNvPr id="5" name="CasellaDiTesto 4"/>
          <p:cNvSpPr txBox="1"/>
          <p:nvPr/>
        </p:nvSpPr>
        <p:spPr>
          <a:xfrm>
            <a:off x="683576" y="801288"/>
            <a:ext cx="8280919" cy="5940088"/>
          </a:xfrm>
          <a:prstGeom prst="rect">
            <a:avLst/>
          </a:prstGeom>
          <a:noFill/>
        </p:spPr>
        <p:txBody>
          <a:bodyPr wrap="square" rtlCol="0">
            <a:spAutoFit/>
          </a:bodyPr>
          <a:lstStyle/>
          <a:p>
            <a:r>
              <a:rPr lang="it-IT" sz="2000" u="none" dirty="0">
                <a:solidFill>
                  <a:srgbClr val="002060"/>
                </a:solidFill>
                <a:latin typeface="+mj-lt"/>
              </a:rPr>
              <a:t>Ogni impresa, la cui attività comporta </a:t>
            </a:r>
            <a:r>
              <a:rPr lang="it-IT" sz="2000" u="none" dirty="0">
                <a:solidFill>
                  <a:srgbClr val="00B050"/>
                </a:solidFill>
                <a:latin typeface="+mj-lt"/>
              </a:rPr>
              <a:t>la spedizione o </a:t>
            </a:r>
            <a:r>
              <a:rPr lang="it-IT" sz="2000" u="none" dirty="0">
                <a:solidFill>
                  <a:srgbClr val="002060"/>
                </a:solidFill>
                <a:latin typeface="+mj-lt"/>
              </a:rPr>
              <a:t>il trasporto di merci pericolose per strada, oppure operazioni di imballaggio, di carico, di riempimento o di scarico, connesse a tali trasporti DEVE nominare un consulente ADR, salvo nei seguenti casi:</a:t>
            </a:r>
          </a:p>
          <a:p>
            <a:endParaRPr lang="it-IT" sz="2000" u="none" dirty="0">
              <a:solidFill>
                <a:srgbClr val="002060"/>
              </a:solidFill>
              <a:latin typeface="+mj-lt"/>
            </a:endParaRPr>
          </a:p>
          <a:p>
            <a:pPr marL="342900" indent="-342900">
              <a:buFontTx/>
              <a:buChar char="-"/>
            </a:pPr>
            <a:r>
              <a:rPr lang="it-IT" sz="2000" u="none" dirty="0">
                <a:solidFill>
                  <a:srgbClr val="002060"/>
                </a:solidFill>
                <a:latin typeface="+mj-lt"/>
              </a:rPr>
              <a:t>le quantità per ogni trasporto, carico e scarico, siano SEMPRE nei limiti dell’esenzione parziale (1.1.3.6), quantità limitata (3.4), quantità esenti (3.5)</a:t>
            </a:r>
          </a:p>
          <a:p>
            <a:r>
              <a:rPr lang="it-IT" sz="2000" u="none" dirty="0">
                <a:solidFill>
                  <a:srgbClr val="002060"/>
                </a:solidFill>
                <a:latin typeface="+mj-lt"/>
              </a:rPr>
              <a:t>Oppure:</a:t>
            </a:r>
          </a:p>
          <a:p>
            <a:pPr marL="342900" indent="-342900">
              <a:buFontTx/>
              <a:buChar char="-"/>
            </a:pPr>
            <a:r>
              <a:rPr lang="it-IT" sz="2000" u="none" dirty="0">
                <a:solidFill>
                  <a:srgbClr val="002060"/>
                </a:solidFill>
                <a:latin typeface="+mj-lt"/>
              </a:rPr>
              <a:t>i trasporti di merci pericolose, e le attività connesse, non siano attività principale o accessoria all’attività dell’azienda, ma siano attività OCCASIONALI (D.M. del Ministero dei Trasporti 04/07/2000: un max. di 24 operazioni annue, 3 operazioni mensili e 180 tonnellate l'anno) e con grado di pericolosità e inquinamento minimi (materie di categoria di trasporto 3 della tabella 1.1.3.6)</a:t>
            </a:r>
          </a:p>
          <a:p>
            <a:pPr marL="342900" indent="-342900">
              <a:buFontTx/>
              <a:buChar char="-"/>
            </a:pPr>
            <a:endParaRPr lang="it-IT" sz="2000" u="none" dirty="0">
              <a:solidFill>
                <a:srgbClr val="002060"/>
              </a:solidFill>
              <a:latin typeface="+mj-lt"/>
            </a:endParaRPr>
          </a:p>
          <a:p>
            <a:r>
              <a:rPr lang="it-IT" sz="2000" u="none" dirty="0">
                <a:solidFill>
                  <a:srgbClr val="002060"/>
                </a:solidFill>
                <a:latin typeface="+mj-lt"/>
              </a:rPr>
              <a:t>Per poter usufruire di questa esenzione bisogna fare comunicazione al Dipartimento Trasporti Terrestri dell'Ufficio provinciale del Ministero dei Trasporti di competenza con cadenza annuale</a:t>
            </a:r>
          </a:p>
        </p:txBody>
      </p:sp>
    </p:spTree>
    <p:extLst>
      <p:ext uri="{BB962C8B-B14F-4D97-AF65-F5344CB8AC3E}">
        <p14:creationId xmlns:p14="http://schemas.microsoft.com/office/powerpoint/2010/main" val="2950589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260664"/>
            <a:ext cx="8243888" cy="646331"/>
          </a:xfrm>
          <a:prstGeom prst="rect">
            <a:avLst/>
          </a:prstGeom>
          <a:noFill/>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Relazione d’incidente</a:t>
            </a:r>
          </a:p>
        </p:txBody>
      </p:sp>
      <p:sp>
        <p:nvSpPr>
          <p:cNvPr id="2" name="CasellaDiTesto 1"/>
          <p:cNvSpPr txBox="1"/>
          <p:nvPr/>
        </p:nvSpPr>
        <p:spPr>
          <a:xfrm>
            <a:off x="683577" y="1268762"/>
            <a:ext cx="8280919" cy="4708981"/>
          </a:xfrm>
          <a:prstGeom prst="rect">
            <a:avLst/>
          </a:prstGeom>
          <a:noFill/>
        </p:spPr>
        <p:txBody>
          <a:bodyPr wrap="square" rtlCol="0">
            <a:spAutoFit/>
          </a:bodyPr>
          <a:lstStyle/>
          <a:p>
            <a:r>
              <a:rPr lang="it-IT" sz="2000" u="none" dirty="0">
                <a:solidFill>
                  <a:srgbClr val="002060"/>
                </a:solidFill>
                <a:latin typeface="+mj-lt"/>
              </a:rPr>
              <a:t>La relazione d’incidente deve essere redatta se sono state coinvolte le merci pericolose (durante carico, scarico o trasporto) e se si verifica almeno una delle seguenti condizioni:</a:t>
            </a:r>
          </a:p>
          <a:p>
            <a:pPr marL="268288" indent="-268288">
              <a:buFont typeface="Arial" panose="020B0604020202020204" pitchFamily="34" charset="0"/>
              <a:buChar char="•"/>
            </a:pPr>
            <a:r>
              <a:rPr lang="it-IT" sz="2000" u="none" dirty="0">
                <a:solidFill>
                  <a:srgbClr val="002060"/>
                </a:solidFill>
                <a:latin typeface="+mj-lt"/>
              </a:rPr>
              <a:t>danni alle persone, </a:t>
            </a:r>
          </a:p>
          <a:p>
            <a:pPr marL="285750" indent="-285750">
              <a:buFont typeface="Arial" panose="020B0604020202020204" pitchFamily="34" charset="0"/>
              <a:buChar char="•"/>
            </a:pPr>
            <a:r>
              <a:rPr lang="it-IT" sz="2000" u="none" dirty="0">
                <a:solidFill>
                  <a:srgbClr val="002060"/>
                </a:solidFill>
                <a:latin typeface="+mj-lt"/>
              </a:rPr>
              <a:t>danni alle cose superiori a 50.000 €, </a:t>
            </a:r>
          </a:p>
          <a:p>
            <a:pPr marL="285750" indent="-285750">
              <a:buFont typeface="Arial" panose="020B0604020202020204" pitchFamily="34" charset="0"/>
              <a:buChar char="•"/>
            </a:pPr>
            <a:r>
              <a:rPr lang="it-IT" sz="2000" u="none" dirty="0">
                <a:solidFill>
                  <a:srgbClr val="002060"/>
                </a:solidFill>
                <a:latin typeface="+mj-lt"/>
              </a:rPr>
              <a:t>perdite di prodotto sopra i limiti d’esenzione (anche senza sversamento ma in presenza di rischio imminente o di impossibilità di prosecuzione del viaggio per danni alla cisterna), </a:t>
            </a:r>
          </a:p>
          <a:p>
            <a:pPr marL="285750" indent="-285750">
              <a:buFont typeface="Arial" panose="020B0604020202020204" pitchFamily="34" charset="0"/>
              <a:buChar char="•"/>
            </a:pPr>
            <a:r>
              <a:rPr lang="it-IT" sz="2000" u="none" dirty="0">
                <a:solidFill>
                  <a:srgbClr val="002060"/>
                </a:solidFill>
                <a:latin typeface="+mj-lt"/>
              </a:rPr>
              <a:t>evacuazione o chiusura traffico superiore a 3 ore.</a:t>
            </a:r>
          </a:p>
          <a:p>
            <a:endParaRPr lang="it-IT" sz="2000" u="none" dirty="0">
              <a:solidFill>
                <a:srgbClr val="002060"/>
              </a:solidFill>
              <a:latin typeface="+mj-lt"/>
            </a:endParaRPr>
          </a:p>
          <a:p>
            <a:r>
              <a:rPr lang="it-IT" sz="2000" u="none" dirty="0">
                <a:solidFill>
                  <a:srgbClr val="002060"/>
                </a:solidFill>
                <a:latin typeface="+mj-lt"/>
              </a:rPr>
              <a:t>La relazione d’incidente deve essere consegnata dal Consulente ADR al Datore di lavoro che deve inviarla al Ministero dei Trasporti, tramite la Motorizzazione Civile del luogo dell’incidente, entro 30 giorni dall’evento. Pena sanzioni da 2.000 a 12.000 euro.</a:t>
            </a:r>
          </a:p>
          <a:p>
            <a:r>
              <a:rPr lang="it-IT" sz="2000" u="none" dirty="0">
                <a:solidFill>
                  <a:srgbClr val="002060"/>
                </a:solidFill>
                <a:latin typeface="+mj-lt"/>
              </a:rPr>
              <a:t>Nella sezione 1.8.5.4 ADR vi è il modello di rapporto da utilizzare.</a:t>
            </a:r>
          </a:p>
        </p:txBody>
      </p:sp>
    </p:spTree>
    <p:extLst>
      <p:ext uri="{BB962C8B-B14F-4D97-AF65-F5344CB8AC3E}">
        <p14:creationId xmlns:p14="http://schemas.microsoft.com/office/powerpoint/2010/main" val="3057818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188640"/>
            <a:ext cx="8243888" cy="1224136"/>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Il consulente ADR - novità 2017</a:t>
            </a:r>
          </a:p>
          <a:p>
            <a:pPr algn="ctr"/>
            <a:endParaRPr lang="it-IT" altLang="it-IT" sz="4000" dirty="0">
              <a:solidFill>
                <a:srgbClr val="002060"/>
              </a:solidFill>
            </a:endParaRPr>
          </a:p>
        </p:txBody>
      </p:sp>
      <p:sp>
        <p:nvSpPr>
          <p:cNvPr id="4" name="CasellaDiTesto 3"/>
          <p:cNvSpPr txBox="1"/>
          <p:nvPr/>
        </p:nvSpPr>
        <p:spPr>
          <a:xfrm>
            <a:off x="683576" y="1051005"/>
            <a:ext cx="8280919" cy="3170099"/>
          </a:xfrm>
          <a:prstGeom prst="rect">
            <a:avLst/>
          </a:prstGeom>
          <a:noFill/>
        </p:spPr>
        <p:txBody>
          <a:bodyPr wrap="square" rtlCol="0">
            <a:spAutoFit/>
          </a:bodyPr>
          <a:lstStyle/>
          <a:p>
            <a:r>
              <a:rPr lang="it-IT" sz="2000" u="none" dirty="0">
                <a:solidFill>
                  <a:srgbClr val="002060"/>
                </a:solidFill>
                <a:latin typeface="+mj-lt"/>
              </a:rPr>
              <a:t>Viene affermato con maggior chiarezza che le prescrizioni relative all’obbligo di nomina del consulente, riguardano anche le aziende che effettuano </a:t>
            </a:r>
            <a:r>
              <a:rPr lang="it-IT" sz="2000" b="1" u="none" dirty="0">
                <a:solidFill>
                  <a:srgbClr val="002060"/>
                </a:solidFill>
                <a:latin typeface="+mj-lt"/>
              </a:rPr>
              <a:t>l’imballaggio ed il riempimento</a:t>
            </a:r>
            <a:r>
              <a:rPr lang="it-IT" sz="2000" u="none" dirty="0">
                <a:solidFill>
                  <a:srgbClr val="002060"/>
                </a:solidFill>
                <a:latin typeface="+mj-lt"/>
              </a:rPr>
              <a:t> dei colli contenenti merci pericolose. </a:t>
            </a:r>
            <a:r>
              <a:rPr lang="it-IT" sz="2000" u="none" dirty="0">
                <a:solidFill>
                  <a:srgbClr val="002060"/>
                </a:solidFill>
                <a:latin typeface="Trebuchet MS" panose="020B0603020202020204" pitchFamily="34" charset="0"/>
              </a:rPr>
              <a:t>Quindi, per quanto attiene alle funzioni del consulente, anche le operazioni di imballaggio e riempimento vengono chiaramente indicate:</a:t>
            </a:r>
            <a:endParaRPr lang="it-IT" sz="2000" u="none" dirty="0">
              <a:solidFill>
                <a:srgbClr val="002060"/>
              </a:solidFill>
              <a:latin typeface="+mj-lt"/>
            </a:endParaRPr>
          </a:p>
          <a:p>
            <a:pPr marL="342900" indent="-342900">
              <a:buFontTx/>
              <a:buChar char="-"/>
            </a:pPr>
            <a:r>
              <a:rPr lang="it-IT" sz="2000" u="none" dirty="0">
                <a:solidFill>
                  <a:srgbClr val="002060"/>
                </a:solidFill>
                <a:latin typeface="+mj-lt"/>
              </a:rPr>
              <a:t>sull’elenco delle operazioni sottoposte al controllo obbligatorio da parte del consulente ADR</a:t>
            </a:r>
          </a:p>
          <a:p>
            <a:pPr marL="342900" indent="-342900">
              <a:buFontTx/>
              <a:buChar char="-"/>
            </a:pPr>
            <a:r>
              <a:rPr lang="it-IT" sz="2000" u="none" dirty="0">
                <a:solidFill>
                  <a:srgbClr val="002060"/>
                </a:solidFill>
                <a:latin typeface="Trebuchet MS" panose="020B0603020202020204" pitchFamily="34" charset="0"/>
              </a:rPr>
              <a:t>tra gli obblighi di compilazione delle relazioni di incidente</a:t>
            </a:r>
            <a:endParaRPr lang="it-IT" sz="2000" u="none" dirty="0">
              <a:solidFill>
                <a:srgbClr val="002060"/>
              </a:solidFill>
              <a:latin typeface="+mj-lt"/>
            </a:endParaRPr>
          </a:p>
          <a:p>
            <a:pPr marL="342900" indent="-342900">
              <a:buFontTx/>
              <a:buChar char="-"/>
            </a:pPr>
            <a:r>
              <a:rPr lang="it-IT" sz="2000" u="none" dirty="0">
                <a:solidFill>
                  <a:srgbClr val="002060"/>
                </a:solidFill>
                <a:latin typeface="+mj-lt"/>
              </a:rPr>
              <a:t>sulla formazione del consulente ADR</a:t>
            </a:r>
          </a:p>
        </p:txBody>
      </p:sp>
    </p:spTree>
    <p:extLst>
      <p:ext uri="{BB962C8B-B14F-4D97-AF65-F5344CB8AC3E}">
        <p14:creationId xmlns:p14="http://schemas.microsoft.com/office/powerpoint/2010/main" val="1628108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188640"/>
            <a:ext cx="8243888" cy="1224136"/>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Il consulente ADR - </a:t>
            </a:r>
            <a:r>
              <a:rPr lang="it-IT" altLang="it-IT" sz="4000" dirty="0">
                <a:solidFill>
                  <a:srgbClr val="00B050"/>
                </a:solidFill>
              </a:rPr>
              <a:t>novità 2019</a:t>
            </a:r>
          </a:p>
          <a:p>
            <a:pPr algn="ctr"/>
            <a:endParaRPr lang="it-IT" altLang="it-IT" sz="4000" dirty="0">
              <a:solidFill>
                <a:srgbClr val="002060"/>
              </a:solidFill>
            </a:endParaRPr>
          </a:p>
        </p:txBody>
      </p:sp>
      <p:sp>
        <p:nvSpPr>
          <p:cNvPr id="4" name="CasellaDiTesto 3"/>
          <p:cNvSpPr txBox="1"/>
          <p:nvPr/>
        </p:nvSpPr>
        <p:spPr>
          <a:xfrm>
            <a:off x="683576" y="1051004"/>
            <a:ext cx="8280919" cy="5324535"/>
          </a:xfrm>
          <a:prstGeom prst="rect">
            <a:avLst/>
          </a:prstGeom>
          <a:noFill/>
        </p:spPr>
        <p:txBody>
          <a:bodyPr wrap="square" rtlCol="0">
            <a:spAutoFit/>
          </a:bodyPr>
          <a:lstStyle/>
          <a:p>
            <a:r>
              <a:rPr lang="it-IT" sz="2000" u="none" dirty="0">
                <a:solidFill>
                  <a:srgbClr val="002060"/>
                </a:solidFill>
                <a:latin typeface="+mj-lt"/>
              </a:rPr>
              <a:t>«1.8.3 Consulente per la sicurezza</a:t>
            </a:r>
          </a:p>
          <a:p>
            <a:r>
              <a:rPr lang="it-IT" sz="2000" u="none" dirty="0">
                <a:solidFill>
                  <a:srgbClr val="002060"/>
                </a:solidFill>
                <a:latin typeface="+mj-lt"/>
              </a:rPr>
              <a:t>1.8.3.1 Ogni impresa, la cui attività comporta la </a:t>
            </a:r>
            <a:r>
              <a:rPr lang="it-IT" sz="2000" u="none" dirty="0">
                <a:solidFill>
                  <a:srgbClr val="008000"/>
                </a:solidFill>
                <a:latin typeface="+mj-lt"/>
              </a:rPr>
              <a:t>spedizione o</a:t>
            </a:r>
            <a:r>
              <a:rPr lang="it-IT" sz="2000" u="none" dirty="0">
                <a:solidFill>
                  <a:srgbClr val="002060"/>
                </a:solidFill>
                <a:latin typeface="+mj-lt"/>
              </a:rPr>
              <a:t> il trasporto </a:t>
            </a:r>
            <a:r>
              <a:rPr lang="it-IT" sz="2000" u="none" dirty="0">
                <a:solidFill>
                  <a:srgbClr val="008000"/>
                </a:solidFill>
                <a:latin typeface="+mj-lt"/>
              </a:rPr>
              <a:t>di merci pericolose per strada</a:t>
            </a:r>
            <a:r>
              <a:rPr lang="it-IT" sz="2000" u="none" dirty="0">
                <a:solidFill>
                  <a:srgbClr val="002060"/>
                </a:solidFill>
                <a:latin typeface="+mj-lt"/>
              </a:rPr>
              <a:t>, oppure le operazioni connesse di imballaggio, di carico, di riempimento o di scarico </a:t>
            </a:r>
            <a:r>
              <a:rPr lang="it-IT" sz="2000" u="none" strike="sngStrike" dirty="0">
                <a:solidFill>
                  <a:srgbClr val="FF0000"/>
                </a:solidFill>
                <a:latin typeface="+mj-lt"/>
              </a:rPr>
              <a:t>di merci pericolose per strada</a:t>
            </a:r>
            <a:r>
              <a:rPr lang="it-IT" sz="2000" u="none" dirty="0">
                <a:solidFill>
                  <a:srgbClr val="002060"/>
                </a:solidFill>
                <a:latin typeface="+mj-lt"/>
              </a:rPr>
              <a:t>, designa uno o più consulenti per la sicurezza dei trasporti di merci pericolose, in seguito denominati «consulenti», incaricati di facilitare l’opera di prevenzione dei rischi per le persone, per i beni o per l’ambiente inerenti a tali attività»</a:t>
            </a:r>
          </a:p>
          <a:p>
            <a:endParaRPr lang="it-IT" sz="2000" u="none" dirty="0">
              <a:solidFill>
                <a:srgbClr val="002060"/>
              </a:solidFill>
              <a:latin typeface="+mj-lt"/>
            </a:endParaRPr>
          </a:p>
          <a:p>
            <a:r>
              <a:rPr lang="it-IT" sz="2000" u="none" dirty="0">
                <a:solidFill>
                  <a:srgbClr val="002060"/>
                </a:solidFill>
                <a:latin typeface="+mj-lt"/>
              </a:rPr>
              <a:t>Le disposizioni sulla transizione del 1.6.1.45 consente la nomina del consulente ADR che non deve essere posteriore al 31 dicembre 2022.</a:t>
            </a:r>
          </a:p>
          <a:p>
            <a:endParaRPr lang="it-IT" sz="2000" u="none" dirty="0">
              <a:solidFill>
                <a:srgbClr val="002060"/>
              </a:solidFill>
              <a:latin typeface="+mj-lt"/>
            </a:endParaRPr>
          </a:p>
          <a:p>
            <a:r>
              <a:rPr lang="it-IT" sz="2000" u="none" dirty="0">
                <a:solidFill>
                  <a:srgbClr val="002060"/>
                </a:solidFill>
                <a:latin typeface="+mj-lt"/>
              </a:rPr>
              <a:t>Estensione del certificato</a:t>
            </a:r>
          </a:p>
          <a:p>
            <a:r>
              <a:rPr lang="it-IT" sz="2000" u="none" dirty="0">
                <a:solidFill>
                  <a:srgbClr val="00B050"/>
                </a:solidFill>
                <a:latin typeface="+mj-lt"/>
              </a:rPr>
              <a:t>Se un consulente estende il campo di applicazione del suo certificato durante il suo periodo di validità, soddisfacendo le prescrizioni dell’1.8.3.16.2, il periodo di validità del nuovo certificato rimane quello del certificato precedente.</a:t>
            </a:r>
          </a:p>
        </p:txBody>
      </p:sp>
    </p:spTree>
    <p:extLst>
      <p:ext uri="{BB962C8B-B14F-4D97-AF65-F5344CB8AC3E}">
        <p14:creationId xmlns:p14="http://schemas.microsoft.com/office/powerpoint/2010/main" val="2665991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La formazione</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2868171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260664"/>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formazione</a:t>
            </a:r>
          </a:p>
        </p:txBody>
      </p:sp>
      <p:sp>
        <p:nvSpPr>
          <p:cNvPr id="2" name="CasellaDiTesto 1"/>
          <p:cNvSpPr txBox="1"/>
          <p:nvPr/>
        </p:nvSpPr>
        <p:spPr>
          <a:xfrm>
            <a:off x="683577" y="1268760"/>
            <a:ext cx="8280919" cy="5016758"/>
          </a:xfrm>
          <a:prstGeom prst="rect">
            <a:avLst/>
          </a:prstGeom>
          <a:noFill/>
        </p:spPr>
        <p:txBody>
          <a:bodyPr wrap="square" rtlCol="0">
            <a:spAutoFit/>
          </a:bodyPr>
          <a:lstStyle/>
          <a:p>
            <a:r>
              <a:rPr lang="it-IT" sz="2000" u="none" dirty="0">
                <a:solidFill>
                  <a:srgbClr val="002060"/>
                </a:solidFill>
                <a:latin typeface="+mj-lt"/>
              </a:rPr>
              <a:t>Tutti gli operatori impiegati nella catena logistica delle merci pericolose, devono essere formati prima iniziare ad operare con le merci pericolose, o in alternativa devono operare solo sotto la supervisione di personale addestrato.</a:t>
            </a:r>
          </a:p>
          <a:p>
            <a:endParaRPr lang="it-IT" sz="2000" u="none" dirty="0">
              <a:solidFill>
                <a:srgbClr val="002060"/>
              </a:solidFill>
              <a:latin typeface="+mj-lt"/>
            </a:endParaRPr>
          </a:p>
          <a:p>
            <a:r>
              <a:rPr lang="it-IT" sz="2000" u="none" dirty="0">
                <a:solidFill>
                  <a:srgbClr val="002060"/>
                </a:solidFill>
                <a:latin typeface="+mj-lt"/>
              </a:rPr>
              <a:t>I verbali della formazione ricevuta devono essere conservati dal datore di lavoro e resi disponibili all’Autorità competente su richiesta.</a:t>
            </a:r>
          </a:p>
          <a:p>
            <a:endParaRPr lang="it-IT" sz="2000" u="none" dirty="0">
              <a:solidFill>
                <a:srgbClr val="002060"/>
              </a:solidFill>
              <a:latin typeface="+mj-lt"/>
            </a:endParaRPr>
          </a:p>
          <a:p>
            <a:r>
              <a:rPr lang="it-IT" sz="2000" u="none" dirty="0">
                <a:solidFill>
                  <a:srgbClr val="002060"/>
                </a:solidFill>
                <a:latin typeface="+mj-lt"/>
              </a:rPr>
              <a:t>Anche per i soggetti che spediscono merci pericolose in quantità limitate (par.1.1.3.6)</a:t>
            </a:r>
          </a:p>
          <a:p>
            <a:endParaRPr lang="it-IT" sz="2000" u="none" dirty="0">
              <a:solidFill>
                <a:srgbClr val="002060"/>
              </a:solidFill>
              <a:latin typeface="+mj-lt"/>
            </a:endParaRPr>
          </a:p>
          <a:p>
            <a:r>
              <a:rPr lang="it-IT" sz="2000" u="none" dirty="0">
                <a:solidFill>
                  <a:srgbClr val="002060"/>
                </a:solidFill>
                <a:latin typeface="+mj-lt"/>
              </a:rPr>
              <a:t>E’ opportuno che tale formazione venga svolta da un consulente ADR ma non è richiesto il superamento di un esame di stato, ad eccezione che per i conducenti.	</a:t>
            </a:r>
          </a:p>
          <a:p>
            <a:endParaRPr lang="it-IT" sz="2000" u="none" dirty="0">
              <a:solidFill>
                <a:srgbClr val="002060"/>
              </a:solidFill>
              <a:latin typeface="+mj-lt"/>
            </a:endParaRPr>
          </a:p>
          <a:p>
            <a:r>
              <a:rPr lang="it-IT" sz="2000" u="none" dirty="0">
                <a:solidFill>
                  <a:srgbClr val="002060"/>
                </a:solidFill>
                <a:latin typeface="+mj-lt"/>
              </a:rPr>
              <a:t> </a:t>
            </a:r>
          </a:p>
        </p:txBody>
      </p:sp>
    </p:spTree>
    <p:extLst>
      <p:ext uri="{BB962C8B-B14F-4D97-AF65-F5344CB8AC3E}">
        <p14:creationId xmlns:p14="http://schemas.microsoft.com/office/powerpoint/2010/main" val="1662840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468313" y="1401742"/>
            <a:ext cx="8388350" cy="5139869"/>
          </a:xfrm>
          <a:prstGeom prst="rect">
            <a:avLst/>
          </a:prstGeom>
          <a:noFill/>
          <a:ln w="12700" cap="sq">
            <a:noFill/>
            <a:miter lim="800000"/>
            <a:headEnd type="none" w="sm" len="sm"/>
            <a:tailEnd type="none" w="sm" len="sm"/>
          </a:ln>
        </p:spPr>
        <p:txBody>
          <a:bodyPr>
            <a:spAutoFit/>
          </a:bodyPr>
          <a:lstStyle/>
          <a:p>
            <a:pPr lvl="1" eaLnBrk="0" hangingPunct="0">
              <a:spcBef>
                <a:spcPct val="20000"/>
              </a:spcBef>
            </a:pPr>
            <a:r>
              <a:rPr kumimoji="1" lang="it-IT" sz="2400" b="1" u="none" dirty="0">
                <a:solidFill>
                  <a:srgbClr val="002060"/>
                </a:solidFill>
                <a:latin typeface="+mj-lt"/>
              </a:rPr>
              <a:t>Certificato di formazione professionale (cap. 8.2)</a:t>
            </a:r>
            <a:r>
              <a:rPr kumimoji="1" lang="it-IT" sz="2000" u="none" dirty="0">
                <a:solidFill>
                  <a:srgbClr val="002060"/>
                </a:solidFill>
                <a:latin typeface="+mj-lt"/>
              </a:rPr>
              <a:t> </a:t>
            </a:r>
          </a:p>
          <a:p>
            <a:pPr lvl="1" eaLnBrk="0" hangingPunct="0">
              <a:spcBef>
                <a:spcPct val="20000"/>
              </a:spcBef>
            </a:pPr>
            <a:r>
              <a:rPr kumimoji="1" lang="it-IT" sz="2000" u="none" dirty="0">
                <a:solidFill>
                  <a:srgbClr val="002060"/>
                </a:solidFill>
                <a:latin typeface="+mj-lt"/>
              </a:rPr>
              <a:t>Tipo per cisterne 					 </a:t>
            </a:r>
          </a:p>
          <a:p>
            <a:pPr lvl="1" eaLnBrk="0" hangingPunct="0">
              <a:spcBef>
                <a:spcPct val="20000"/>
              </a:spcBef>
            </a:pPr>
            <a:r>
              <a:rPr kumimoji="1" lang="it-IT" sz="2000" u="none" dirty="0">
                <a:solidFill>
                  <a:srgbClr val="002060"/>
                </a:solidFill>
                <a:latin typeface="+mj-lt"/>
              </a:rPr>
              <a:t>Tipo diverso da cisterne 	</a:t>
            </a:r>
          </a:p>
          <a:p>
            <a:pPr lvl="1" eaLnBrk="0" hangingPunct="0">
              <a:spcBef>
                <a:spcPct val="20000"/>
              </a:spcBef>
            </a:pPr>
            <a:r>
              <a:rPr kumimoji="1" lang="it-IT" sz="2000" u="none" dirty="0">
                <a:solidFill>
                  <a:srgbClr val="002060"/>
                </a:solidFill>
                <a:latin typeface="+mj-lt"/>
              </a:rPr>
              <a:t>Specializzazioni per classi 1 e 7	</a:t>
            </a:r>
          </a:p>
          <a:p>
            <a:pPr lvl="1"/>
            <a:r>
              <a:rPr kumimoji="1" lang="it-IT" sz="2000" u="none" dirty="0">
                <a:solidFill>
                  <a:srgbClr val="002060"/>
                </a:solidFill>
                <a:latin typeface="+mj-lt"/>
              </a:rPr>
              <a:t>	 </a:t>
            </a:r>
          </a:p>
          <a:p>
            <a:pPr lvl="1"/>
            <a:endParaRPr kumimoji="1" lang="it-IT" sz="1800" b="1" u="none" dirty="0">
              <a:solidFill>
                <a:srgbClr val="002060"/>
              </a:solidFill>
              <a:latin typeface="+mj-lt"/>
            </a:endParaRPr>
          </a:p>
          <a:p>
            <a:pPr lvl="1"/>
            <a:endParaRPr kumimoji="1" lang="it-IT" b="1" u="none" dirty="0">
              <a:solidFill>
                <a:srgbClr val="002060"/>
              </a:solidFill>
              <a:latin typeface="+mj-lt"/>
            </a:endParaRPr>
          </a:p>
          <a:p>
            <a:pPr lvl="1"/>
            <a:r>
              <a:rPr kumimoji="1" lang="it-IT" sz="1800" b="1" u="none" dirty="0">
                <a:solidFill>
                  <a:srgbClr val="002060"/>
                </a:solidFill>
                <a:latin typeface="+mj-lt"/>
              </a:rPr>
              <a:t>Necessità di comprendere </a:t>
            </a:r>
          </a:p>
          <a:p>
            <a:pPr lvl="1"/>
            <a:r>
              <a:rPr kumimoji="1" lang="it-IT" sz="1800" b="1" u="none" dirty="0">
                <a:solidFill>
                  <a:srgbClr val="002060"/>
                </a:solidFill>
                <a:latin typeface="+mj-lt"/>
              </a:rPr>
              <a:t>anche esercitazioni </a:t>
            </a:r>
          </a:p>
          <a:p>
            <a:pPr lvl="1"/>
            <a:r>
              <a:rPr kumimoji="1" lang="it-IT" sz="1800" b="1" u="none" dirty="0">
                <a:solidFill>
                  <a:srgbClr val="002060"/>
                </a:solidFill>
                <a:latin typeface="+mj-lt"/>
              </a:rPr>
              <a:t>pratiche</a:t>
            </a:r>
          </a:p>
          <a:p>
            <a:pPr lvl="1"/>
            <a:r>
              <a:rPr kumimoji="1" lang="it-IT" sz="1800" b="1" u="none" dirty="0">
                <a:solidFill>
                  <a:srgbClr val="002060"/>
                </a:solidFill>
                <a:latin typeface="+mj-lt"/>
              </a:rPr>
              <a:t>(per esempio sugli </a:t>
            </a:r>
          </a:p>
          <a:p>
            <a:pPr lvl="1"/>
            <a:r>
              <a:rPr kumimoji="1" lang="it-IT" sz="1800" b="1" u="none" dirty="0">
                <a:solidFill>
                  <a:srgbClr val="002060"/>
                </a:solidFill>
                <a:latin typeface="+mj-lt"/>
              </a:rPr>
              <a:t>estintori) </a:t>
            </a:r>
          </a:p>
          <a:p>
            <a:pPr lvl="1"/>
            <a:r>
              <a:rPr kumimoji="1" lang="it-IT" sz="1800" b="1" u="none" dirty="0">
                <a:solidFill>
                  <a:srgbClr val="002060"/>
                </a:solidFill>
                <a:latin typeface="+mj-lt"/>
              </a:rPr>
              <a:t>durante le sessioni </a:t>
            </a:r>
          </a:p>
          <a:p>
            <a:pPr lvl="1"/>
            <a:r>
              <a:rPr kumimoji="1" lang="it-IT" sz="1800" b="1" u="none" dirty="0">
                <a:solidFill>
                  <a:srgbClr val="002060"/>
                </a:solidFill>
                <a:latin typeface="+mj-lt"/>
              </a:rPr>
              <a:t>di formazione 	</a:t>
            </a:r>
            <a:r>
              <a:rPr kumimoji="1" lang="it-IT" sz="2000" u="none" dirty="0">
                <a:solidFill>
                  <a:srgbClr val="002060"/>
                </a:solidFill>
                <a:latin typeface="+mj-lt"/>
              </a:rPr>
              <a:t> </a:t>
            </a:r>
          </a:p>
          <a:p>
            <a:pPr lvl="1" eaLnBrk="0" hangingPunct="0">
              <a:spcBef>
                <a:spcPct val="20000"/>
              </a:spcBef>
            </a:pPr>
            <a:endParaRPr kumimoji="1" lang="it-IT" sz="2000" u="none" dirty="0">
              <a:solidFill>
                <a:srgbClr val="002060"/>
              </a:solidFill>
              <a:latin typeface="+mj-lt"/>
            </a:endParaRPr>
          </a:p>
          <a:p>
            <a:pPr lvl="1" eaLnBrk="0" hangingPunct="0">
              <a:spcBef>
                <a:spcPct val="20000"/>
              </a:spcBef>
            </a:pPr>
            <a:endParaRPr kumimoji="1" lang="it-IT" sz="2000" u="none" dirty="0">
              <a:solidFill>
                <a:srgbClr val="002060"/>
              </a:solidFill>
              <a:latin typeface="+mj-lt"/>
            </a:endParaRPr>
          </a:p>
        </p:txBody>
      </p:sp>
      <p:sp>
        <p:nvSpPr>
          <p:cNvPr id="19459" name="Rectangle 3"/>
          <p:cNvSpPr>
            <a:spLocks noChangeArrowheads="1"/>
          </p:cNvSpPr>
          <p:nvPr/>
        </p:nvSpPr>
        <p:spPr bwMode="auto">
          <a:xfrm>
            <a:off x="468321" y="358552"/>
            <a:ext cx="8675687" cy="838200"/>
          </a:xfrm>
          <a:prstGeom prst="rect">
            <a:avLst/>
          </a:prstGeom>
          <a:noFill/>
          <a:ln w="9525">
            <a:noFill/>
            <a:miter lim="800000"/>
            <a:headEnd/>
            <a:tailEnd/>
          </a:ln>
        </p:spPr>
        <p:txBody>
          <a:bodyPr lIns="92075" tIns="46038" rIns="92075" bIns="46038" anchor="ctr"/>
          <a:lstStyle/>
          <a:p>
            <a:pPr algn="ctr" eaLnBrk="0" hangingPunct="0">
              <a:lnSpc>
                <a:spcPts val="4000"/>
              </a:lnSpc>
            </a:pPr>
            <a:r>
              <a:rPr lang="en-US" sz="4000" b="1" u="none" dirty="0" err="1">
                <a:solidFill>
                  <a:srgbClr val="002060"/>
                </a:solidFill>
                <a:latin typeface="+mj-lt"/>
              </a:rPr>
              <a:t>Formazione</a:t>
            </a:r>
            <a:r>
              <a:rPr lang="en-US" sz="4000" b="1" u="none" dirty="0">
                <a:solidFill>
                  <a:srgbClr val="002060"/>
                </a:solidFill>
                <a:latin typeface="+mj-lt"/>
              </a:rPr>
              <a:t> </a:t>
            </a:r>
            <a:r>
              <a:rPr lang="en-US" sz="4000" b="1" u="none" dirty="0" err="1">
                <a:solidFill>
                  <a:srgbClr val="002060"/>
                </a:solidFill>
                <a:latin typeface="+mj-lt"/>
              </a:rPr>
              <a:t>speciale</a:t>
            </a:r>
            <a:r>
              <a:rPr lang="en-US" sz="4000" b="1" u="none" dirty="0">
                <a:solidFill>
                  <a:srgbClr val="002060"/>
                </a:solidFill>
                <a:latin typeface="+mj-lt"/>
              </a:rPr>
              <a:t> </a:t>
            </a:r>
          </a:p>
          <a:p>
            <a:pPr algn="ctr" eaLnBrk="0" hangingPunct="0">
              <a:lnSpc>
                <a:spcPts val="4000"/>
              </a:lnSpc>
            </a:pPr>
            <a:r>
              <a:rPr lang="en-US" sz="4000" b="1" u="none" dirty="0" err="1">
                <a:solidFill>
                  <a:srgbClr val="002060"/>
                </a:solidFill>
                <a:latin typeface="+mj-lt"/>
              </a:rPr>
              <a:t>dei</a:t>
            </a:r>
            <a:r>
              <a:rPr lang="en-US" sz="4000" b="1" u="none" dirty="0">
                <a:solidFill>
                  <a:srgbClr val="002060"/>
                </a:solidFill>
                <a:latin typeface="+mj-lt"/>
              </a:rPr>
              <a:t> </a:t>
            </a:r>
            <a:r>
              <a:rPr lang="en-US" sz="4000" b="1" u="none" dirty="0" err="1">
                <a:solidFill>
                  <a:srgbClr val="002060"/>
                </a:solidFill>
                <a:latin typeface="+mj-lt"/>
              </a:rPr>
              <a:t>conducenti</a:t>
            </a:r>
            <a:endParaRPr lang="en-US" sz="4000" b="1" u="none" dirty="0">
              <a:solidFill>
                <a:srgbClr val="002060"/>
              </a:solidFill>
              <a:latin typeface="+mj-lt"/>
            </a:endParaRPr>
          </a:p>
        </p:txBody>
      </p:sp>
      <p:pic>
        <p:nvPicPr>
          <p:cNvPr id="4" name="Picture 4" descr="Certificato di formazione del conducente di veicoli che trasportano merci pericolose"/>
          <p:cNvPicPr>
            <a:picLocks noChangeAspect="1" noChangeArrowheads="1"/>
          </p:cNvPicPr>
          <p:nvPr/>
        </p:nvPicPr>
        <p:blipFill>
          <a:blip r:embed="rId2"/>
          <a:srcRect/>
          <a:stretch>
            <a:fillRect/>
          </a:stretch>
        </p:blipFill>
        <p:spPr bwMode="auto">
          <a:xfrm>
            <a:off x="4047636" y="3068960"/>
            <a:ext cx="5060868" cy="3744416"/>
          </a:xfrm>
          <a:prstGeom prst="rect">
            <a:avLst/>
          </a:prstGeom>
          <a:noFill/>
          <a:ln w="9525">
            <a:noFill/>
            <a:miter lim="800000"/>
            <a:headEnd/>
            <a:tailEnd/>
          </a:ln>
        </p:spPr>
      </p:pic>
    </p:spTree>
    <p:extLst>
      <p:ext uri="{BB962C8B-B14F-4D97-AF65-F5344CB8AC3E}">
        <p14:creationId xmlns:p14="http://schemas.microsoft.com/office/powerpoint/2010/main" val="424007898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egnaposto contenuto 8"/>
          <p:cNvGraphicFramePr>
            <a:graphicFrameLocks noGrp="1"/>
          </p:cNvGraphicFramePr>
          <p:nvPr>
            <p:ph sz="half" idx="2"/>
            <p:extLst>
              <p:ext uri="{D42A27DB-BD31-4B8C-83A1-F6EECF244321}">
                <p14:modId xmlns:p14="http://schemas.microsoft.com/office/powerpoint/2010/main" val="2157918685"/>
              </p:ext>
            </p:extLst>
          </p:nvPr>
        </p:nvGraphicFramePr>
        <p:xfrm>
          <a:off x="1029791" y="3312368"/>
          <a:ext cx="7286625" cy="3190314"/>
        </p:xfrm>
        <a:graphic>
          <a:graphicData uri="http://schemas.openxmlformats.org/drawingml/2006/table">
            <a:tbl>
              <a:tblPr firstRow="1" bandRow="1">
                <a:tableStyleId>{5C22544A-7EE6-4342-B048-85BDC9FD1C3A}</a:tableStyleId>
              </a:tblPr>
              <a:tblGrid>
                <a:gridCol w="3553356">
                  <a:extLst>
                    <a:ext uri="{9D8B030D-6E8A-4147-A177-3AD203B41FA5}">
                      <a16:colId xmlns:a16="http://schemas.microsoft.com/office/drawing/2014/main" val="20000"/>
                    </a:ext>
                  </a:extLst>
                </a:gridCol>
                <a:gridCol w="3733269">
                  <a:extLst>
                    <a:ext uri="{9D8B030D-6E8A-4147-A177-3AD203B41FA5}">
                      <a16:colId xmlns:a16="http://schemas.microsoft.com/office/drawing/2014/main" val="20001"/>
                    </a:ext>
                  </a:extLst>
                </a:gridCol>
              </a:tblGrid>
              <a:tr h="470468">
                <a:tc>
                  <a:txBody>
                    <a:bodyPr/>
                    <a:lstStyle/>
                    <a:p>
                      <a:pPr algn="ctr">
                        <a:spcAft>
                          <a:spcPts val="0"/>
                        </a:spcAft>
                      </a:pPr>
                      <a:r>
                        <a:rPr lang="it-IT" sz="1200" b="1" dirty="0">
                          <a:solidFill>
                            <a:schemeClr val="tx1"/>
                          </a:solidFill>
                          <a:latin typeface="Trebuchet MS"/>
                          <a:ea typeface="Times New Roman"/>
                        </a:rPr>
                        <a:t>TIPO </a:t>
                      </a:r>
                      <a:r>
                        <a:rPr lang="it-IT" sz="1200" b="1" dirty="0" err="1">
                          <a:solidFill>
                            <a:schemeClr val="tx1"/>
                          </a:solidFill>
                          <a:latin typeface="Trebuchet MS"/>
                          <a:ea typeface="Times New Roman"/>
                        </a:rPr>
                        <a:t>DI</a:t>
                      </a:r>
                      <a:r>
                        <a:rPr lang="it-IT" sz="1200" b="1" dirty="0">
                          <a:solidFill>
                            <a:schemeClr val="tx1"/>
                          </a:solidFill>
                          <a:latin typeface="Trebuchet MS"/>
                          <a:ea typeface="Times New Roman"/>
                        </a:rPr>
                        <a:t> CORSO</a:t>
                      </a:r>
                      <a:endParaRPr lang="it-IT" sz="1200" dirty="0">
                        <a:solidFill>
                          <a:schemeClr val="tx1"/>
                        </a:solidFill>
                        <a:latin typeface="Times New Roman"/>
                        <a:ea typeface="Times New Roman"/>
                      </a:endParaRPr>
                    </a:p>
                  </a:txBody>
                  <a:tcPr marL="19050" marR="19050" marT="0" marB="0" anchor="ctr"/>
                </a:tc>
                <a:tc>
                  <a:txBody>
                    <a:bodyPr/>
                    <a:lstStyle/>
                    <a:p>
                      <a:pPr algn="ctr">
                        <a:spcAft>
                          <a:spcPts val="0"/>
                        </a:spcAft>
                      </a:pPr>
                      <a:r>
                        <a:rPr lang="it-IT" sz="1200" b="1" dirty="0">
                          <a:solidFill>
                            <a:schemeClr val="tx1"/>
                          </a:solidFill>
                          <a:latin typeface="Trebuchet MS"/>
                          <a:ea typeface="Times New Roman"/>
                        </a:rPr>
                        <a:t>TIPO </a:t>
                      </a:r>
                      <a:r>
                        <a:rPr lang="it-IT" sz="1200" b="1" dirty="0" err="1">
                          <a:solidFill>
                            <a:schemeClr val="tx1"/>
                          </a:solidFill>
                          <a:latin typeface="Trebuchet MS"/>
                          <a:ea typeface="Times New Roman"/>
                        </a:rPr>
                        <a:t>DI</a:t>
                      </a:r>
                      <a:r>
                        <a:rPr lang="it-IT" sz="1200" b="1" dirty="0">
                          <a:solidFill>
                            <a:schemeClr val="tx1"/>
                          </a:solidFill>
                          <a:latin typeface="Trebuchet MS"/>
                          <a:ea typeface="Times New Roman"/>
                        </a:rPr>
                        <a:t> VEICOLO *</a:t>
                      </a:r>
                      <a:endParaRPr lang="it-IT" sz="1200" dirty="0">
                        <a:solidFill>
                          <a:schemeClr val="tx1"/>
                        </a:solidFill>
                        <a:latin typeface="Times New Roman"/>
                        <a:ea typeface="Times New Roman"/>
                      </a:endParaRPr>
                    </a:p>
                  </a:txBody>
                  <a:tcPr marL="19050" marR="19050" marT="0" marB="0" anchor="ctr"/>
                </a:tc>
                <a:extLst>
                  <a:ext uri="{0D108BD9-81ED-4DB2-BD59-A6C34878D82A}">
                    <a16:rowId xmlns:a16="http://schemas.microsoft.com/office/drawing/2014/main" val="10000"/>
                  </a:ext>
                </a:extLst>
              </a:tr>
              <a:tr h="942308">
                <a:tc>
                  <a:txBody>
                    <a:bodyPr/>
                    <a:lstStyle/>
                    <a:p>
                      <a:pPr algn="just">
                        <a:spcAft>
                          <a:spcPts val="0"/>
                        </a:spcAft>
                      </a:pPr>
                      <a:r>
                        <a:rPr lang="it-IT" sz="1400" dirty="0">
                          <a:latin typeface="Trebuchet MS"/>
                          <a:ea typeface="Times New Roman"/>
                        </a:rPr>
                        <a:t> CORSO BASE</a:t>
                      </a:r>
                    </a:p>
                    <a:p>
                      <a:pPr algn="just">
                        <a:spcAft>
                          <a:spcPts val="0"/>
                        </a:spcAft>
                      </a:pPr>
                      <a:endParaRPr lang="it-IT" sz="1400" dirty="0">
                        <a:latin typeface="Trebuchet MS"/>
                        <a:ea typeface="Times New Roman"/>
                      </a:endParaRPr>
                    </a:p>
                    <a:p>
                      <a:pPr marL="0" marR="0" indent="0" algn="just" defTabSz="914400" rtl="0" eaLnBrk="1" fontAlgn="auto" latinLnBrk="0" hangingPunct="1">
                        <a:lnSpc>
                          <a:spcPct val="100000"/>
                        </a:lnSpc>
                        <a:spcBef>
                          <a:spcPts val="0"/>
                        </a:spcBef>
                        <a:spcAft>
                          <a:spcPts val="0"/>
                        </a:spcAft>
                        <a:buClrTx/>
                        <a:buSzTx/>
                        <a:buFontTx/>
                        <a:buNone/>
                        <a:tabLst/>
                        <a:defRPr/>
                      </a:pPr>
                      <a:r>
                        <a:rPr lang="it-IT" sz="1400" dirty="0">
                          <a:latin typeface="Trebuchet MS"/>
                          <a:ea typeface="Times New Roman"/>
                        </a:rPr>
                        <a:t> CORSO BASE + SPECIALIZ. "CISTERNE"</a:t>
                      </a:r>
                      <a:endParaRPr lang="it-IT" sz="1400" dirty="0">
                        <a:latin typeface="Times New Roman"/>
                        <a:ea typeface="Times New Roman"/>
                      </a:endParaRPr>
                    </a:p>
                  </a:txBody>
                  <a:tcPr marL="19050" marR="19050" marT="0" marB="0" anchor="ctr"/>
                </a:tc>
                <a:tc>
                  <a:txBody>
                    <a:bodyPr/>
                    <a:lstStyle/>
                    <a:p>
                      <a:pPr algn="ctr">
                        <a:spcAft>
                          <a:spcPts val="0"/>
                        </a:spcAft>
                      </a:pPr>
                      <a:r>
                        <a:rPr lang="it-IT" sz="1400" b="1" dirty="0">
                          <a:latin typeface="Trebuchet MS"/>
                          <a:ea typeface="Times New Roman"/>
                        </a:rPr>
                        <a:t>1</a:t>
                      </a:r>
                    </a:p>
                    <a:p>
                      <a:pPr algn="ctr">
                        <a:spcAft>
                          <a:spcPts val="0"/>
                        </a:spcAft>
                      </a:pPr>
                      <a:endParaRPr lang="it-IT" sz="1400" b="1" dirty="0">
                        <a:latin typeface="Trebuchet MS"/>
                        <a:ea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sz="1400" b="1" dirty="0">
                          <a:latin typeface="Trebuchet MS"/>
                          <a:ea typeface="Times New Roman"/>
                        </a:rPr>
                        <a:t>2</a:t>
                      </a:r>
                      <a:endParaRPr lang="it-IT" sz="1400" dirty="0">
                        <a:latin typeface="Times New Roman"/>
                        <a:ea typeface="Times New Roman"/>
                      </a:endParaRPr>
                    </a:p>
                  </a:txBody>
                  <a:tcPr marL="19050" marR="19050" marT="0" marB="0" anchor="ctr"/>
                </a:tc>
                <a:extLst>
                  <a:ext uri="{0D108BD9-81ED-4DB2-BD59-A6C34878D82A}">
                    <a16:rowId xmlns:a16="http://schemas.microsoft.com/office/drawing/2014/main" val="10001"/>
                  </a:ext>
                </a:extLst>
              </a:tr>
              <a:tr h="648072">
                <a:tc gridSpan="2">
                  <a:txBody>
                    <a:bodyPr/>
                    <a:lstStyle/>
                    <a:p>
                      <a:pPr algn="just">
                        <a:spcAft>
                          <a:spcPts val="0"/>
                        </a:spcAft>
                      </a:pPr>
                      <a:r>
                        <a:rPr lang="it-IT" sz="1400" dirty="0">
                          <a:latin typeface="Trebuchet MS"/>
                          <a:ea typeface="Times New Roman"/>
                        </a:rPr>
                        <a:t>* Tipo 1 - veicoli, diversi dalle cisterne, con carico superiore al valore 1.000 (come calcolato secondo sottosezione 1.1.3.6.3)</a:t>
                      </a:r>
                      <a:endParaRPr lang="it-IT" sz="1400" dirty="0">
                        <a:latin typeface="Times New Roman"/>
                        <a:ea typeface="Times New Roman"/>
                      </a:endParaRPr>
                    </a:p>
                  </a:txBody>
                  <a:tcPr marL="19050" marR="19050" marT="0" marB="0"/>
                </a:tc>
                <a:tc hMerge="1">
                  <a:txBody>
                    <a:bodyPr/>
                    <a:lstStyle/>
                    <a:p>
                      <a:pPr algn="ctr">
                        <a:spcAft>
                          <a:spcPts val="0"/>
                        </a:spcAft>
                      </a:pPr>
                      <a:endParaRPr lang="it-IT" sz="1200" dirty="0">
                        <a:latin typeface="Times New Roman"/>
                        <a:ea typeface="Times New Roman"/>
                      </a:endParaRPr>
                    </a:p>
                  </a:txBody>
                  <a:tcPr marL="19050" marR="19050" marT="0" marB="0"/>
                </a:tc>
                <a:extLst>
                  <a:ext uri="{0D108BD9-81ED-4DB2-BD59-A6C34878D82A}">
                    <a16:rowId xmlns:a16="http://schemas.microsoft.com/office/drawing/2014/main" val="10002"/>
                  </a:ext>
                </a:extLst>
              </a:tr>
              <a:tr h="1129466">
                <a:tc gridSpan="2">
                  <a:txBody>
                    <a:bodyPr/>
                    <a:lstStyle/>
                    <a:p>
                      <a:pPr algn="just">
                        <a:spcAft>
                          <a:spcPts val="0"/>
                        </a:spcAft>
                      </a:pPr>
                      <a:r>
                        <a:rPr lang="it-IT" sz="1400" dirty="0">
                          <a:latin typeface="Trebuchet MS"/>
                          <a:ea typeface="Times New Roman"/>
                        </a:rPr>
                        <a:t>Tipo 2 - per i conducenti di veicoli che trasportano merci pericolose in cisterne fisse o smontabili di capacità superiore a 1 m3, i conducenti di veicoli-batteria di capacità totale superiore a ed i conducenti di veicoli che trasportano merci pericolose in contenitori-cisterna, cisterne mobili o CGEM di capacità individuale superiore a </a:t>
                      </a:r>
                      <a:r>
                        <a:rPr lang="it-IT" sz="1400">
                          <a:latin typeface="Trebuchet MS"/>
                          <a:ea typeface="Times New Roman"/>
                        </a:rPr>
                        <a:t>3 m3 su </a:t>
                      </a:r>
                      <a:r>
                        <a:rPr lang="it-IT" sz="1400" dirty="0">
                          <a:latin typeface="Trebuchet MS"/>
                          <a:ea typeface="Times New Roman"/>
                        </a:rPr>
                        <a:t>un'unità di trasporto</a:t>
                      </a:r>
                      <a:endParaRPr lang="it-IT" sz="1400" dirty="0">
                        <a:latin typeface="Times New Roman"/>
                        <a:ea typeface="Times New Roman"/>
                      </a:endParaRPr>
                    </a:p>
                  </a:txBody>
                  <a:tcPr marL="19050" marR="19050" marT="0" marB="0"/>
                </a:tc>
                <a:tc hMerge="1">
                  <a:txBody>
                    <a:bodyPr/>
                    <a:lstStyle/>
                    <a:p>
                      <a:pPr algn="ctr">
                        <a:spcAft>
                          <a:spcPts val="0"/>
                        </a:spcAft>
                      </a:pPr>
                      <a:endParaRPr lang="it-IT" sz="1200" dirty="0">
                        <a:latin typeface="Times New Roman"/>
                        <a:ea typeface="Times New Roman"/>
                      </a:endParaRPr>
                    </a:p>
                  </a:txBody>
                  <a:tcPr marL="19050" marR="19050" marT="0" marB="0"/>
                </a:tc>
                <a:extLst>
                  <a:ext uri="{0D108BD9-81ED-4DB2-BD59-A6C34878D82A}">
                    <a16:rowId xmlns:a16="http://schemas.microsoft.com/office/drawing/2014/main" val="10003"/>
                  </a:ext>
                </a:extLst>
              </a:tr>
            </a:tbl>
          </a:graphicData>
        </a:graphic>
      </p:graphicFrame>
      <p:sp>
        <p:nvSpPr>
          <p:cNvPr id="12291" name="Rectangle 3"/>
          <p:cNvSpPr>
            <a:spLocks noChangeArrowheads="1"/>
          </p:cNvSpPr>
          <p:nvPr/>
        </p:nvSpPr>
        <p:spPr bwMode="auto">
          <a:xfrm>
            <a:off x="928688" y="1240354"/>
            <a:ext cx="8001000" cy="1938992"/>
          </a:xfrm>
          <a:prstGeom prst="rect">
            <a:avLst/>
          </a:prstGeom>
          <a:noFill/>
          <a:ln w="9525">
            <a:noFill/>
            <a:miter lim="800000"/>
            <a:headEnd/>
            <a:tailEnd/>
          </a:ln>
          <a:effectLst/>
        </p:spPr>
        <p:txBody>
          <a:bodyPr anchor="ctr">
            <a:spAutoFit/>
          </a:bodyPr>
          <a:lstStyle/>
          <a:p>
            <a:pPr algn="just">
              <a:defRPr/>
            </a:pPr>
            <a:r>
              <a:rPr lang="it-IT" sz="2000" u="none" dirty="0">
                <a:solidFill>
                  <a:srgbClr val="002060"/>
                </a:solidFill>
                <a:latin typeface="+mj-lt"/>
                <a:ea typeface="Times New Roman" pitchFamily="18" charset="0"/>
              </a:rPr>
              <a:t>I conducenti dei veicoli trasportanti merci pericolose della Classe 2 in quantità superiore ai limiti di esenzione del 1.1.3.6 devono possedere un certificato di formazione professionale (</a:t>
            </a:r>
            <a:r>
              <a:rPr lang="it-IT" sz="2000" u="none" dirty="0" err="1">
                <a:solidFill>
                  <a:srgbClr val="002060"/>
                </a:solidFill>
                <a:latin typeface="+mj-lt"/>
                <a:ea typeface="Times New Roman" pitchFamily="18" charset="0"/>
              </a:rPr>
              <a:t>c.f.p.</a:t>
            </a:r>
            <a:r>
              <a:rPr lang="it-IT" sz="2000" u="none" dirty="0">
                <a:solidFill>
                  <a:srgbClr val="002060"/>
                </a:solidFill>
                <a:latin typeface="+mj-lt"/>
                <a:ea typeface="Times New Roman" pitchFamily="18" charset="0"/>
              </a:rPr>
              <a:t>) costituito da un patentino attestante la partecipazione ad un corso ed il superamento dei relativi esami.</a:t>
            </a:r>
            <a:endParaRPr lang="it-IT" sz="2000" u="none" dirty="0">
              <a:solidFill>
                <a:srgbClr val="002060"/>
              </a:solidFill>
              <a:latin typeface="+mj-lt"/>
            </a:endParaRPr>
          </a:p>
          <a:p>
            <a:pPr algn="just">
              <a:defRPr/>
            </a:pPr>
            <a:r>
              <a:rPr lang="it-IT" sz="2000" u="none" dirty="0">
                <a:solidFill>
                  <a:srgbClr val="002060"/>
                </a:solidFill>
                <a:latin typeface="+mj-lt"/>
                <a:ea typeface="Times New Roman" pitchFamily="18" charset="0"/>
              </a:rPr>
              <a:t>Si distinguono due tipi di corsi:</a:t>
            </a:r>
            <a:endParaRPr lang="it-IT" sz="2000" u="none" dirty="0">
              <a:solidFill>
                <a:srgbClr val="002060"/>
              </a:solidFill>
              <a:latin typeface="+mj-lt"/>
            </a:endParaRPr>
          </a:p>
        </p:txBody>
      </p:sp>
      <p:sp>
        <p:nvSpPr>
          <p:cNvPr id="2" name="CasellaDiTesto 1"/>
          <p:cNvSpPr txBox="1"/>
          <p:nvPr/>
        </p:nvSpPr>
        <p:spPr>
          <a:xfrm>
            <a:off x="467545" y="332656"/>
            <a:ext cx="8676456" cy="605294"/>
          </a:xfrm>
          <a:prstGeom prst="rect">
            <a:avLst/>
          </a:prstGeom>
          <a:noFill/>
          <a:ln w="9525">
            <a:noFill/>
            <a:miter lim="800000"/>
            <a:headEnd/>
            <a:tailEnd/>
          </a:ln>
        </p:spPr>
        <p:txBody>
          <a:bodyPr lIns="92075" tIns="46038" rIns="92075" bIns="46038" anchor="ctr"/>
          <a:lstStyle>
            <a:defPPr>
              <a:defRPr lang="en-US"/>
            </a:defPPr>
            <a:lvl1pPr algn="ctr">
              <a:lnSpc>
                <a:spcPts val="4000"/>
              </a:lnSpc>
              <a:defRPr sz="4000" b="1" u="none">
                <a:solidFill>
                  <a:srgbClr val="002060"/>
                </a:solidFill>
                <a:latin typeface="+mj-lt"/>
              </a:defRPr>
            </a:lvl1pPr>
          </a:lstStyle>
          <a:p>
            <a:r>
              <a:rPr lang="it-IT" dirty="0"/>
              <a:t>Certificato di </a:t>
            </a:r>
          </a:p>
          <a:p>
            <a:r>
              <a:rPr lang="it-IT" dirty="0"/>
              <a:t>formazione professionale</a:t>
            </a:r>
          </a:p>
        </p:txBody>
      </p:sp>
    </p:spTree>
    <p:extLst>
      <p:ext uri="{BB962C8B-B14F-4D97-AF65-F5344CB8AC3E}">
        <p14:creationId xmlns:p14="http://schemas.microsoft.com/office/powerpoint/2010/main" val="61638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00071" y="1298204"/>
            <a:ext cx="8104187" cy="4247317"/>
          </a:xfrm>
          <a:prstGeom prst="rect">
            <a:avLst/>
          </a:prstGeom>
          <a:noFill/>
          <a:ln w="9525">
            <a:noFill/>
            <a:miter lim="800000"/>
            <a:headEnd/>
            <a:tailEnd/>
          </a:ln>
          <a:effectLst/>
        </p:spPr>
        <p:txBody>
          <a:bodyPr anchor="ctr">
            <a:spAutoFit/>
          </a:bodyPr>
          <a:lstStyle/>
          <a:p>
            <a:pPr>
              <a:lnSpc>
                <a:spcPct val="150000"/>
              </a:lnSpc>
              <a:defRPr/>
            </a:pPr>
            <a:r>
              <a:rPr lang="it-IT" sz="2000" u="none" dirty="0">
                <a:solidFill>
                  <a:srgbClr val="002060"/>
                </a:solidFill>
                <a:latin typeface="+mj-lt"/>
                <a:ea typeface="Times New Roman" pitchFamily="18" charset="0"/>
              </a:rPr>
              <a:t>Il </a:t>
            </a:r>
            <a:r>
              <a:rPr lang="it-IT" sz="2000" b="1" u="none" dirty="0">
                <a:solidFill>
                  <a:srgbClr val="002060"/>
                </a:solidFill>
                <a:latin typeface="+mj-lt"/>
                <a:ea typeface="Times New Roman" pitchFamily="18" charset="0"/>
              </a:rPr>
              <a:t>periodo di validità del patentino ADR</a:t>
            </a:r>
            <a:r>
              <a:rPr lang="it-IT" sz="2000" u="none" dirty="0">
                <a:solidFill>
                  <a:srgbClr val="002060"/>
                </a:solidFill>
                <a:latin typeface="+mj-lt"/>
                <a:ea typeface="Times New Roman" pitchFamily="18" charset="0"/>
              </a:rPr>
              <a:t> è di </a:t>
            </a:r>
            <a:r>
              <a:rPr lang="it-IT" sz="2000" b="1" u="none" dirty="0">
                <a:solidFill>
                  <a:srgbClr val="002060"/>
                </a:solidFill>
                <a:latin typeface="+mj-lt"/>
                <a:ea typeface="Times New Roman" pitchFamily="18" charset="0"/>
              </a:rPr>
              <a:t>5 anni</a:t>
            </a:r>
            <a:r>
              <a:rPr lang="it-IT" sz="2000" u="none" dirty="0">
                <a:solidFill>
                  <a:srgbClr val="002060"/>
                </a:solidFill>
                <a:latin typeface="+mj-lt"/>
                <a:ea typeface="Times New Roman" pitchFamily="18" charset="0"/>
              </a:rPr>
              <a:t> rinnovabili con la frequenza di un corso di aggiornamento ed il superamento dei relativi esami nei 12 mesi precedenti la scadenza del certificato. Il periodo di validità del nuovo certificato decorre dalla data di scadenza del vecchio certificato.</a:t>
            </a:r>
          </a:p>
          <a:p>
            <a:pPr>
              <a:lnSpc>
                <a:spcPct val="150000"/>
              </a:lnSpc>
              <a:defRPr/>
            </a:pPr>
            <a:endParaRPr lang="it-IT" sz="2000" u="none" dirty="0">
              <a:solidFill>
                <a:srgbClr val="002060"/>
              </a:solidFill>
              <a:latin typeface="+mj-lt"/>
              <a:ea typeface="Times New Roman" pitchFamily="18" charset="0"/>
            </a:endParaRPr>
          </a:p>
          <a:p>
            <a:pPr>
              <a:lnSpc>
                <a:spcPct val="150000"/>
              </a:lnSpc>
              <a:defRPr/>
            </a:pPr>
            <a:r>
              <a:rPr lang="it-IT" sz="2000" u="none" dirty="0">
                <a:solidFill>
                  <a:srgbClr val="002060"/>
                </a:solidFill>
                <a:latin typeface="+mj-lt"/>
                <a:ea typeface="Times New Roman" pitchFamily="18" charset="0"/>
              </a:rPr>
              <a:t>Il nuovo modello del certificato  è in plastica nel formato card. </a:t>
            </a:r>
          </a:p>
          <a:p>
            <a:pPr>
              <a:lnSpc>
                <a:spcPct val="150000"/>
              </a:lnSpc>
              <a:defRPr/>
            </a:pPr>
            <a:r>
              <a:rPr lang="it-IT" sz="2000" u="none" dirty="0">
                <a:solidFill>
                  <a:srgbClr val="002060"/>
                </a:solidFill>
                <a:latin typeface="+mj-lt"/>
                <a:ea typeface="Times New Roman" pitchFamily="18" charset="0"/>
              </a:rPr>
              <a:t>I certificati emessi entro il 31 dicembre 2012 possono essere utilizzati fino al termine della validità dei 5 anni.</a:t>
            </a:r>
            <a:endParaRPr lang="it-IT" sz="2000" u="none" dirty="0">
              <a:solidFill>
                <a:srgbClr val="002060"/>
              </a:solidFill>
              <a:latin typeface="+mj-lt"/>
            </a:endParaRPr>
          </a:p>
        </p:txBody>
      </p:sp>
      <p:sp>
        <p:nvSpPr>
          <p:cNvPr id="3" name="CasellaDiTesto 2"/>
          <p:cNvSpPr txBox="1"/>
          <p:nvPr/>
        </p:nvSpPr>
        <p:spPr>
          <a:xfrm>
            <a:off x="467545" y="375434"/>
            <a:ext cx="8676456" cy="605294"/>
          </a:xfrm>
          <a:prstGeom prst="rect">
            <a:avLst/>
          </a:prstGeom>
          <a:noFill/>
          <a:ln w="9525">
            <a:noFill/>
            <a:miter lim="800000"/>
            <a:headEnd/>
            <a:tailEnd/>
          </a:ln>
        </p:spPr>
        <p:txBody>
          <a:bodyPr lIns="92075" tIns="46038" rIns="92075" bIns="46038" anchor="ctr"/>
          <a:lstStyle>
            <a:defPPr>
              <a:defRPr lang="en-US"/>
            </a:defPPr>
            <a:lvl1pPr algn="ctr">
              <a:lnSpc>
                <a:spcPts val="4000"/>
              </a:lnSpc>
              <a:defRPr sz="4000" b="1" u="none">
                <a:solidFill>
                  <a:srgbClr val="002060"/>
                </a:solidFill>
                <a:latin typeface="+mj-lt"/>
              </a:defRPr>
            </a:lvl1pPr>
          </a:lstStyle>
          <a:p>
            <a:r>
              <a:rPr lang="it-IT" dirty="0"/>
              <a:t>Il nuovo modello di certificato di </a:t>
            </a:r>
          </a:p>
          <a:p>
            <a:r>
              <a:rPr lang="it-IT" dirty="0"/>
              <a:t>formazione professionale</a:t>
            </a:r>
          </a:p>
        </p:txBody>
      </p:sp>
    </p:spTree>
    <p:extLst>
      <p:ext uri="{BB962C8B-B14F-4D97-AF65-F5344CB8AC3E}">
        <p14:creationId xmlns:p14="http://schemas.microsoft.com/office/powerpoint/2010/main" val="3618025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La </a:t>
            </a:r>
            <a:r>
              <a:rPr lang="it-IT" sz="4800" i="1" dirty="0"/>
              <a:t>Security</a:t>
            </a:r>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1495811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116632"/>
            <a:ext cx="824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dirty="0"/>
              <a:t>La Security</a:t>
            </a:r>
          </a:p>
        </p:txBody>
      </p:sp>
      <p:sp>
        <p:nvSpPr>
          <p:cNvPr id="2" name="CasellaDiTesto 1"/>
          <p:cNvSpPr txBox="1"/>
          <p:nvPr/>
        </p:nvSpPr>
        <p:spPr>
          <a:xfrm>
            <a:off x="611560" y="836712"/>
            <a:ext cx="8532440" cy="6186309"/>
          </a:xfrm>
          <a:prstGeom prst="rect">
            <a:avLst/>
          </a:prstGeom>
          <a:noFill/>
        </p:spPr>
        <p:txBody>
          <a:bodyPr wrap="square" rtlCol="0">
            <a:spAutoFit/>
          </a:bodyPr>
          <a:lstStyle/>
          <a:p>
            <a:r>
              <a:rPr lang="it-IT" u="none" dirty="0">
                <a:solidFill>
                  <a:srgbClr val="002060"/>
                </a:solidFill>
                <a:latin typeface="+mj-lt"/>
              </a:rPr>
              <a:t>Per far fronte alle incombenti minacce terroristiche, l’ADR 2005 ha introdotto per la prima volta il concetto di Security durante il trasporto e lo stoccaggio di merci pericolose.</a:t>
            </a:r>
          </a:p>
          <a:p>
            <a:r>
              <a:rPr lang="it-IT" u="none" dirty="0">
                <a:solidFill>
                  <a:srgbClr val="002060"/>
                </a:solidFill>
                <a:latin typeface="+mj-lt"/>
              </a:rPr>
              <a:t>Come riportato dalle “</a:t>
            </a:r>
            <a:r>
              <a:rPr lang="it-IT" i="1" u="none" dirty="0">
                <a:solidFill>
                  <a:srgbClr val="002060"/>
                </a:solidFill>
                <a:latin typeface="+mj-lt"/>
              </a:rPr>
              <a:t>Linee Guida per la Security nel trasporto dei gas tecnici</a:t>
            </a:r>
            <a:r>
              <a:rPr lang="it-IT" u="none" dirty="0">
                <a:solidFill>
                  <a:srgbClr val="002060"/>
                </a:solidFill>
                <a:latin typeface="+mj-lt"/>
              </a:rPr>
              <a:t>” (traduzione e adattamento del Doc. 913/05, edizione di giugno 2005), per “Security” si intendono tutte le misure o le precauzioni da prendere per minimizzare il furto o l’utilizzo improprio di merci pericolose che possano mettere in pericolo le persone, i beni e l’ambiente.</a:t>
            </a:r>
          </a:p>
          <a:p>
            <a:r>
              <a:rPr lang="it-IT" u="none" dirty="0">
                <a:solidFill>
                  <a:srgbClr val="002060"/>
                </a:solidFill>
                <a:latin typeface="+mj-lt"/>
              </a:rPr>
              <a:t> </a:t>
            </a:r>
            <a:endParaRPr lang="it-IT" sz="1100" u="none" dirty="0">
              <a:solidFill>
                <a:srgbClr val="002060"/>
              </a:solidFill>
              <a:latin typeface="+mj-lt"/>
            </a:endParaRPr>
          </a:p>
          <a:p>
            <a:r>
              <a:rPr lang="it-IT" u="none" dirty="0">
                <a:solidFill>
                  <a:srgbClr val="002060"/>
                </a:solidFill>
                <a:latin typeface="+mj-lt"/>
              </a:rPr>
              <a:t>Le prescrizioni di Security sono riassunte nei seguenti punti:</a:t>
            </a:r>
          </a:p>
          <a:p>
            <a:pPr marL="342900" lvl="0" indent="-342900">
              <a:buFont typeface="+mj-lt"/>
              <a:buAutoNum type="alphaLcParenR"/>
            </a:pPr>
            <a:r>
              <a:rPr lang="it-IT" u="none" dirty="0">
                <a:solidFill>
                  <a:srgbClr val="002060"/>
                </a:solidFill>
                <a:latin typeface="+mj-lt"/>
              </a:rPr>
              <a:t>Formazione (della quale conservare le registrazioni da mostrare all’autorità competente su richiesta)</a:t>
            </a:r>
          </a:p>
          <a:p>
            <a:pPr marL="857250" lvl="1" indent="-400050">
              <a:buFont typeface="Arial" panose="020B0604020202020204" pitchFamily="34" charset="0"/>
              <a:buChar char="•"/>
            </a:pPr>
            <a:r>
              <a:rPr lang="it-IT" u="none" dirty="0">
                <a:solidFill>
                  <a:srgbClr val="002060"/>
                </a:solidFill>
                <a:latin typeface="+mj-lt"/>
              </a:rPr>
              <a:t>Rischi per la sicurezza</a:t>
            </a:r>
          </a:p>
          <a:p>
            <a:pPr marL="857250" lvl="1" indent="-400050">
              <a:buFont typeface="Arial" panose="020B0604020202020204" pitchFamily="34" charset="0"/>
              <a:buChar char="•"/>
            </a:pPr>
            <a:r>
              <a:rPr lang="it-IT" u="none" dirty="0">
                <a:solidFill>
                  <a:srgbClr val="002060"/>
                </a:solidFill>
                <a:latin typeface="+mj-lt"/>
              </a:rPr>
              <a:t>Metodologie per ridurli</a:t>
            </a:r>
          </a:p>
          <a:p>
            <a:pPr marL="857250" lvl="1" indent="-400050">
              <a:buFont typeface="Arial" panose="020B0604020202020204" pitchFamily="34" charset="0"/>
              <a:buChar char="•"/>
            </a:pPr>
            <a:r>
              <a:rPr lang="it-IT" u="none" dirty="0">
                <a:solidFill>
                  <a:srgbClr val="002060"/>
                </a:solidFill>
                <a:latin typeface="+mj-lt"/>
              </a:rPr>
              <a:t>Azioni da intraprendere</a:t>
            </a:r>
          </a:p>
          <a:p>
            <a:pPr marL="342900" lvl="0" indent="-342900">
              <a:buFont typeface="+mj-lt"/>
              <a:buAutoNum type="alphaLcParenR"/>
            </a:pPr>
            <a:r>
              <a:rPr lang="it-IT" u="none" dirty="0">
                <a:solidFill>
                  <a:srgbClr val="002060"/>
                </a:solidFill>
                <a:latin typeface="+mj-lt"/>
              </a:rPr>
              <a:t>Identificazione dei trasportatori</a:t>
            </a:r>
          </a:p>
          <a:p>
            <a:pPr marL="342900" lvl="0" indent="-342900">
              <a:buFont typeface="+mj-lt"/>
              <a:buAutoNum type="alphaLcParenR"/>
            </a:pPr>
            <a:r>
              <a:rPr lang="it-IT" u="none" dirty="0">
                <a:solidFill>
                  <a:srgbClr val="002060"/>
                </a:solidFill>
                <a:latin typeface="+mj-lt"/>
              </a:rPr>
              <a:t>Documento identificativo con foto per i conducenti</a:t>
            </a:r>
          </a:p>
          <a:p>
            <a:pPr marL="342900" lvl="0" indent="-342900">
              <a:buFont typeface="+mj-lt"/>
              <a:buAutoNum type="alphaLcParenR"/>
            </a:pPr>
            <a:r>
              <a:rPr lang="it-IT" u="none" dirty="0">
                <a:solidFill>
                  <a:srgbClr val="002060"/>
                </a:solidFill>
                <a:latin typeface="+mj-lt"/>
              </a:rPr>
              <a:t>Zone di sosta temporanea, deposito dei veicoli controllate, illuminate e inaccessibili al pubblico</a:t>
            </a:r>
          </a:p>
          <a:p>
            <a:pPr marL="342900" lvl="0" indent="-342900">
              <a:buFont typeface="+mj-lt"/>
              <a:buAutoNum type="alphaLcParenR"/>
            </a:pPr>
            <a:r>
              <a:rPr lang="it-IT" u="none" dirty="0">
                <a:solidFill>
                  <a:srgbClr val="002060"/>
                </a:solidFill>
                <a:latin typeface="+mj-lt"/>
              </a:rPr>
              <a:t>Registro dei certificati di formazione (CFP) dei conducenti (autorità competenti)</a:t>
            </a:r>
          </a:p>
          <a:p>
            <a:r>
              <a:rPr lang="it-IT" u="none" dirty="0">
                <a:solidFill>
                  <a:srgbClr val="002060"/>
                </a:solidFill>
                <a:latin typeface="+mj-lt"/>
              </a:rPr>
              <a:t> </a:t>
            </a:r>
          </a:p>
        </p:txBody>
      </p:sp>
    </p:spTree>
    <p:extLst>
      <p:ext uri="{BB962C8B-B14F-4D97-AF65-F5344CB8AC3E}">
        <p14:creationId xmlns:p14="http://schemas.microsoft.com/office/powerpoint/2010/main" val="1863586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260664"/>
            <a:ext cx="824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dirty="0"/>
              <a:t>Piani di Security</a:t>
            </a:r>
          </a:p>
        </p:txBody>
      </p:sp>
      <p:sp>
        <p:nvSpPr>
          <p:cNvPr id="2" name="Rettangolo 1"/>
          <p:cNvSpPr/>
          <p:nvPr/>
        </p:nvSpPr>
        <p:spPr>
          <a:xfrm>
            <a:off x="755577" y="965629"/>
            <a:ext cx="8136904" cy="5724644"/>
          </a:xfrm>
          <a:prstGeom prst="rect">
            <a:avLst/>
          </a:prstGeom>
          <a:noFill/>
        </p:spPr>
        <p:txBody>
          <a:bodyPr wrap="square" rtlCol="0">
            <a:spAutoFit/>
          </a:bodyPr>
          <a:lstStyle/>
          <a:p>
            <a:r>
              <a:rPr lang="it-IT" u="none" dirty="0">
                <a:solidFill>
                  <a:srgbClr val="002060"/>
                </a:solidFill>
                <a:latin typeface="+mj-lt"/>
              </a:rPr>
              <a:t>I trasportatori, gli speditori e tutti gli altri operatori coinvolti nel trasporto di merci pericolose ad alto rischio devono adottare, attuare e seguire piani di security che contengano almeno i seguenti elementi (1.10.3.2.2.):</a:t>
            </a:r>
          </a:p>
          <a:p>
            <a:pPr marL="285750" indent="-285750">
              <a:buFontTx/>
              <a:buChar char="-"/>
            </a:pPr>
            <a:r>
              <a:rPr lang="it-IT" u="none" dirty="0">
                <a:solidFill>
                  <a:srgbClr val="002060"/>
                </a:solidFill>
                <a:latin typeface="+mj-lt"/>
              </a:rPr>
              <a:t>Attribuzione specifica di responsabilità in materia di security</a:t>
            </a:r>
          </a:p>
          <a:p>
            <a:pPr marL="285750" indent="-285750">
              <a:buFontTx/>
              <a:buChar char="-"/>
            </a:pPr>
            <a:r>
              <a:rPr lang="it-IT" u="none" dirty="0">
                <a:solidFill>
                  <a:srgbClr val="002060"/>
                </a:solidFill>
                <a:latin typeface="+mj-lt"/>
              </a:rPr>
              <a:t>Registrazione delle merci pericolose in questione o delle loro tipologie</a:t>
            </a:r>
          </a:p>
          <a:p>
            <a:pPr marL="285750" indent="-285750">
              <a:buFontTx/>
              <a:buChar char="-"/>
            </a:pPr>
            <a:r>
              <a:rPr lang="it-IT" u="none" dirty="0">
                <a:solidFill>
                  <a:srgbClr val="002060"/>
                </a:solidFill>
                <a:latin typeface="+mj-lt"/>
              </a:rPr>
              <a:t>Valutazione delle modalità operative e dei rischi per la security connessi</a:t>
            </a:r>
          </a:p>
          <a:p>
            <a:pPr marL="285750" indent="-285750">
              <a:buFontTx/>
              <a:buChar char="-"/>
            </a:pPr>
            <a:r>
              <a:rPr lang="it-IT" u="none" dirty="0">
                <a:solidFill>
                  <a:srgbClr val="002060"/>
                </a:solidFill>
                <a:latin typeface="+mj-lt"/>
              </a:rPr>
              <a:t>Chiara definizione delle misure da adottare per ridurre i rischi concernenti la security</a:t>
            </a:r>
          </a:p>
          <a:p>
            <a:pPr marL="285750" indent="-285750">
              <a:buFontTx/>
              <a:buChar char="-"/>
            </a:pPr>
            <a:r>
              <a:rPr lang="it-IT" u="none" dirty="0">
                <a:solidFill>
                  <a:srgbClr val="002060"/>
                </a:solidFill>
                <a:latin typeface="+mj-lt"/>
              </a:rPr>
              <a:t>Procedure efficaci e aggiornate per segnalare e fronteggiare minacce, violazioni della security o incidenti connessi alla security</a:t>
            </a:r>
          </a:p>
          <a:p>
            <a:pPr marL="285750" indent="-285750">
              <a:buFontTx/>
              <a:buChar char="-"/>
            </a:pPr>
            <a:r>
              <a:rPr lang="it-IT" u="none" dirty="0">
                <a:solidFill>
                  <a:srgbClr val="002060"/>
                </a:solidFill>
                <a:latin typeface="+mj-lt"/>
              </a:rPr>
              <a:t>Procedure di valutazione e di verifica dei piani di security e procedure per la loro revisione periodica e aggiornamento</a:t>
            </a:r>
          </a:p>
          <a:p>
            <a:pPr marL="285750" indent="-285750">
              <a:buFontTx/>
              <a:buChar char="-"/>
            </a:pPr>
            <a:r>
              <a:rPr lang="it-IT" u="none" dirty="0">
                <a:solidFill>
                  <a:srgbClr val="002060"/>
                </a:solidFill>
                <a:latin typeface="+mj-lt"/>
              </a:rPr>
              <a:t>Misure per assicurare la protezione fisica delle informazioni riguardanti il trasporto contenute nel piano di security</a:t>
            </a:r>
          </a:p>
          <a:p>
            <a:pPr marL="285750" indent="-285750">
              <a:buFontTx/>
              <a:buChar char="-"/>
            </a:pPr>
            <a:r>
              <a:rPr lang="it-IT" u="none" dirty="0">
                <a:solidFill>
                  <a:srgbClr val="002060"/>
                </a:solidFill>
                <a:latin typeface="+mj-lt"/>
              </a:rPr>
              <a:t>Misure per assicurare che la distribuzione delle informazioni riguardanti le operazioni di trasporto contenute nel piano di security sia limitata a quanti ne abbiano necessità</a:t>
            </a:r>
          </a:p>
          <a:p>
            <a:pPr marL="285750" indent="-285750">
              <a:buFontTx/>
              <a:buChar char="-"/>
            </a:pPr>
            <a:endParaRPr lang="it-IT" u="none" dirty="0">
              <a:solidFill>
                <a:srgbClr val="002060"/>
              </a:solidFill>
              <a:latin typeface="+mj-lt"/>
            </a:endParaRPr>
          </a:p>
          <a:p>
            <a:r>
              <a:rPr lang="it-IT" sz="1400" u="none" dirty="0">
                <a:solidFill>
                  <a:srgbClr val="002060"/>
                </a:solidFill>
                <a:latin typeface="+mj-lt"/>
              </a:rPr>
              <a:t>NOTA: Trasportatori, speditori e destinatari dovrebbero cooperare fra loro e con le autorità competenti per scambiarsi informazioni riguardanti eventuali minacce, applicare appropriate misure di security e reagire agli eventi che mettono in pericolo la security</a:t>
            </a:r>
          </a:p>
        </p:txBody>
      </p:sp>
    </p:spTree>
    <p:extLst>
      <p:ext uri="{BB962C8B-B14F-4D97-AF65-F5344CB8AC3E}">
        <p14:creationId xmlns:p14="http://schemas.microsoft.com/office/powerpoint/2010/main" val="1717432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683569" y="260664"/>
            <a:ext cx="824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dirty="0"/>
              <a:t>Piani di Security - </a:t>
            </a:r>
            <a:r>
              <a:rPr lang="it-IT" altLang="it-IT" dirty="0">
                <a:solidFill>
                  <a:srgbClr val="008000"/>
                </a:solidFill>
              </a:rPr>
              <a:t>novità 2019</a:t>
            </a:r>
          </a:p>
        </p:txBody>
      </p:sp>
      <p:sp>
        <p:nvSpPr>
          <p:cNvPr id="2" name="Rettangolo 1"/>
          <p:cNvSpPr/>
          <p:nvPr/>
        </p:nvSpPr>
        <p:spPr>
          <a:xfrm>
            <a:off x="755577" y="965627"/>
            <a:ext cx="8136904" cy="4154984"/>
          </a:xfrm>
          <a:prstGeom prst="rect">
            <a:avLst/>
          </a:prstGeom>
          <a:noFill/>
        </p:spPr>
        <p:txBody>
          <a:bodyPr wrap="square" rtlCol="0">
            <a:spAutoFit/>
          </a:bodyPr>
          <a:lstStyle/>
          <a:p>
            <a:r>
              <a:rPr lang="it-IT" sz="2400" u="none" dirty="0">
                <a:solidFill>
                  <a:srgbClr val="002060"/>
                </a:solidFill>
                <a:latin typeface="+mj-lt"/>
              </a:rPr>
              <a:t>E’ stata modifica la Tabella 1.10.3.1.2, ovvero la lista delle merci pericolose ad alto rischio</a:t>
            </a:r>
          </a:p>
          <a:p>
            <a:endParaRPr lang="it-IT" sz="2400" u="none" dirty="0">
              <a:solidFill>
                <a:srgbClr val="002060"/>
              </a:solidFill>
              <a:latin typeface="+mj-lt"/>
            </a:endParaRPr>
          </a:p>
          <a:p>
            <a:r>
              <a:rPr lang="it-IT" sz="2400" u="none" dirty="0">
                <a:solidFill>
                  <a:srgbClr val="002060"/>
                </a:solidFill>
                <a:latin typeface="+mj-lt"/>
              </a:rPr>
              <a:t>La prima riga della sezione per la Classe 2 è modificata come segue:</a:t>
            </a:r>
          </a:p>
          <a:p>
            <a:endParaRPr lang="it-IT" sz="2400" u="none" dirty="0">
              <a:solidFill>
                <a:srgbClr val="002060"/>
              </a:solidFill>
              <a:latin typeface="+mj-lt"/>
            </a:endParaRPr>
          </a:p>
          <a:p>
            <a:r>
              <a:rPr lang="it-IT" sz="2400" u="none" dirty="0">
                <a:solidFill>
                  <a:srgbClr val="008000"/>
                </a:solidFill>
                <a:latin typeface="+mj-lt"/>
              </a:rPr>
              <a:t>Gas infiammabili, non tossici (codici di classificazione</a:t>
            </a:r>
          </a:p>
          <a:p>
            <a:r>
              <a:rPr lang="it-IT" sz="2400" u="none" dirty="0">
                <a:solidFill>
                  <a:srgbClr val="008000"/>
                </a:solidFill>
                <a:latin typeface="+mj-lt"/>
              </a:rPr>
              <a:t>comprendenti soltanto le lettere F o FC)</a:t>
            </a:r>
          </a:p>
          <a:p>
            <a:endParaRPr lang="it-IT" sz="2400" u="none" dirty="0">
              <a:solidFill>
                <a:srgbClr val="002060"/>
              </a:solidFill>
              <a:latin typeface="+mj-lt"/>
            </a:endParaRPr>
          </a:p>
          <a:p>
            <a:r>
              <a:rPr lang="it-IT" sz="2400" u="none" dirty="0">
                <a:solidFill>
                  <a:srgbClr val="002060"/>
                </a:solidFill>
                <a:latin typeface="+mj-lt"/>
              </a:rPr>
              <a:t>La classificazione FC è applicabile solo agli aerosol e ai prodotti chimici sotto pressione.</a:t>
            </a:r>
          </a:p>
        </p:txBody>
      </p:sp>
    </p:spTree>
    <p:extLst>
      <p:ext uri="{BB962C8B-B14F-4D97-AF65-F5344CB8AC3E}">
        <p14:creationId xmlns:p14="http://schemas.microsoft.com/office/powerpoint/2010/main" val="1239382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La classificazione ADR</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128455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p:cNvSpPr txBox="1">
            <a:spLocks noGrp="1"/>
          </p:cNvSpPr>
          <p:nvPr/>
        </p:nvSpPr>
        <p:spPr bwMode="auto">
          <a:xfrm>
            <a:off x="8483600" y="6578600"/>
            <a:ext cx="914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5" rIns="91411" bIns="45705"/>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fld id="{9D5D232B-5341-4814-9F06-024A41D715DB}" type="slidenum">
              <a:rPr lang="fr-FR" altLang="it-IT" sz="1000">
                <a:solidFill>
                  <a:srgbClr val="FFFFFF"/>
                </a:solidFill>
                <a:latin typeface="Trebuchet MS" panose="020B0603020202020204" pitchFamily="34" charset="0"/>
                <a:sym typeface="Arial" charset="0"/>
              </a:rPr>
              <a:pPr algn="ctr">
                <a:buSzPct val="90000"/>
                <a:buFont typeface="Arial" charset="0"/>
                <a:buNone/>
              </a:pPr>
              <a:t>44</a:t>
            </a:fld>
            <a:endParaRPr lang="fr-FR" altLang="it-IT" sz="1000" dirty="0">
              <a:solidFill>
                <a:srgbClr val="FFFFFF"/>
              </a:solidFill>
              <a:latin typeface="Trebuchet MS" panose="020B0603020202020204" pitchFamily="34" charset="0"/>
              <a:sym typeface="Arial" charset="0"/>
            </a:endParaRPr>
          </a:p>
        </p:txBody>
      </p:sp>
      <p:sp>
        <p:nvSpPr>
          <p:cNvPr id="11267" name="Rectangle 3"/>
          <p:cNvSpPr>
            <a:spLocks noChangeArrowheads="1"/>
          </p:cNvSpPr>
          <p:nvPr/>
        </p:nvSpPr>
        <p:spPr bwMode="auto">
          <a:xfrm>
            <a:off x="3944876" y="4195778"/>
            <a:ext cx="1654299" cy="64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r>
              <a:rPr lang="fr-FR" altLang="it-IT" b="1" dirty="0">
                <a:solidFill>
                  <a:srgbClr val="FFFFFF"/>
                </a:solidFill>
                <a:latin typeface="Trebuchet MS" panose="020B0603020202020204" pitchFamily="34" charset="0"/>
                <a:sym typeface="Arial" charset="0"/>
              </a:rPr>
              <a:t>COMBURENTE</a:t>
            </a:r>
          </a:p>
          <a:p>
            <a:pPr algn="ctr">
              <a:buSzPct val="90000"/>
              <a:buFont typeface="Arial" charset="0"/>
              <a:buNone/>
            </a:pPr>
            <a:r>
              <a:rPr lang="fr-FR" altLang="it-IT" b="1" dirty="0">
                <a:solidFill>
                  <a:srgbClr val="FFFFFF"/>
                </a:solidFill>
                <a:latin typeface="Trebuchet MS" panose="020B0603020202020204" pitchFamily="34" charset="0"/>
                <a:sym typeface="Arial" charset="0"/>
              </a:rPr>
              <a:t>(</a:t>
            </a:r>
            <a:r>
              <a:rPr lang="fr-FR" altLang="it-IT" b="1" dirty="0" err="1">
                <a:solidFill>
                  <a:srgbClr val="FFFFFF"/>
                </a:solidFill>
                <a:latin typeface="Trebuchet MS" panose="020B0603020202020204" pitchFamily="34" charset="0"/>
                <a:sym typeface="Arial" charset="0"/>
              </a:rPr>
              <a:t>ossidante</a:t>
            </a:r>
            <a:r>
              <a:rPr lang="fr-FR" altLang="it-IT" b="1" dirty="0">
                <a:solidFill>
                  <a:srgbClr val="FFFFFF"/>
                </a:solidFill>
                <a:latin typeface="Trebuchet MS" panose="020B0603020202020204" pitchFamily="34" charset="0"/>
                <a:sym typeface="Arial" charset="0"/>
              </a:rPr>
              <a:t>)</a:t>
            </a:r>
          </a:p>
        </p:txBody>
      </p:sp>
      <p:sp>
        <p:nvSpPr>
          <p:cNvPr id="11268" name="Text Box 15"/>
          <p:cNvSpPr txBox="1">
            <a:spLocks noChangeArrowheads="1"/>
          </p:cNvSpPr>
          <p:nvPr/>
        </p:nvSpPr>
        <p:spPr bwMode="auto">
          <a:xfrm>
            <a:off x="838479" y="1130186"/>
            <a:ext cx="6829396" cy="108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type="none" w="sm" len="sm"/>
                <a:tailEnd type="none" w="sm" len="sm"/>
              </a14:hiddenLine>
            </a:ext>
          </a:extLst>
        </p:spPr>
        <p:txBody>
          <a:bodyPr/>
          <a:lstStyle>
            <a:lvl1pPr marL="457200" indent="-457200">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marL="0" indent="0" algn="just" eaLnBrk="1" hangingPunct="1">
              <a:lnSpc>
                <a:spcPct val="150000"/>
              </a:lnSpc>
            </a:pPr>
            <a:r>
              <a:rPr lang="it-IT" altLang="it-IT" u="none" dirty="0">
                <a:solidFill>
                  <a:srgbClr val="002060"/>
                </a:solidFill>
                <a:latin typeface="+mj-lt"/>
              </a:rPr>
              <a:t>Le 13 Classi ADR in cui le merci pericolose sono distribuite variano da 1 a 9 (le classi 4, 5 e 6 sono articolate in più Classi)</a:t>
            </a:r>
          </a:p>
          <a:p>
            <a:pPr algn="just" eaLnBrk="1" hangingPunct="1">
              <a:lnSpc>
                <a:spcPct val="150000"/>
              </a:lnSpc>
              <a:spcBef>
                <a:spcPct val="20000"/>
              </a:spcBef>
            </a:pPr>
            <a:endParaRPr lang="it-IT" altLang="it-IT" u="none" dirty="0">
              <a:solidFill>
                <a:srgbClr val="002060"/>
              </a:solidFill>
              <a:latin typeface="+mj-lt"/>
            </a:endParaRPr>
          </a:p>
          <a:p>
            <a:pPr algn="just" eaLnBrk="1" hangingPunct="1">
              <a:lnSpc>
                <a:spcPct val="150000"/>
              </a:lnSpc>
            </a:pPr>
            <a:endParaRPr lang="it-IT" altLang="it-IT" u="none" dirty="0">
              <a:solidFill>
                <a:srgbClr val="002060"/>
              </a:solidFill>
              <a:latin typeface="+mj-lt"/>
            </a:endParaRPr>
          </a:p>
          <a:p>
            <a:pPr algn="just" eaLnBrk="1" hangingPunct="1">
              <a:lnSpc>
                <a:spcPct val="150000"/>
              </a:lnSpc>
            </a:pPr>
            <a:endParaRPr lang="fr-FR" altLang="it-IT" u="none" dirty="0">
              <a:solidFill>
                <a:srgbClr val="002060"/>
              </a:solidFill>
              <a:latin typeface="+mj-lt"/>
            </a:endParaRPr>
          </a:p>
        </p:txBody>
      </p:sp>
      <p:pic>
        <p:nvPicPr>
          <p:cNvPr id="112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25" y="2105703"/>
            <a:ext cx="6813550" cy="34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70" name="Connettore 2 2"/>
          <p:cNvCxnSpPr>
            <a:cxnSpLocks noChangeShapeType="1"/>
          </p:cNvCxnSpPr>
          <p:nvPr/>
        </p:nvCxnSpPr>
        <p:spPr bwMode="auto">
          <a:xfrm>
            <a:off x="395537" y="2852936"/>
            <a:ext cx="458787" cy="0"/>
          </a:xfrm>
          <a:prstGeom prst="straightConnector1">
            <a:avLst/>
          </a:prstGeom>
          <a:noFill/>
          <a:ln w="25400" algn="ctr">
            <a:solidFill>
              <a:srgbClr val="FF0000"/>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 Box 8"/>
          <p:cNvSpPr txBox="1">
            <a:spLocks noChangeArrowheads="1"/>
          </p:cNvSpPr>
          <p:nvPr/>
        </p:nvSpPr>
        <p:spPr bwMode="auto">
          <a:xfrm>
            <a:off x="683569" y="260664"/>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p:txBody>
      </p:sp>
    </p:spTree>
    <p:extLst>
      <p:ext uri="{BB962C8B-B14F-4D97-AF65-F5344CB8AC3E}">
        <p14:creationId xmlns:p14="http://schemas.microsoft.com/office/powerpoint/2010/main" val="209517231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28582"/>
            <a:ext cx="6130028" cy="244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CasellaDiTesto 2"/>
          <p:cNvSpPr txBox="1">
            <a:spLocks noChangeArrowheads="1"/>
          </p:cNvSpPr>
          <p:nvPr/>
        </p:nvSpPr>
        <p:spPr bwMode="auto">
          <a:xfrm>
            <a:off x="683568" y="908720"/>
            <a:ext cx="8171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u="none" dirty="0">
                <a:solidFill>
                  <a:srgbClr val="002060"/>
                </a:solidFill>
                <a:latin typeface="+mj-lt"/>
              </a:rPr>
              <a:t>L’attribuzione del numero ONU deve rispettare la gerarchia delle rubriche nell’ordine sotto indicato:</a:t>
            </a:r>
          </a:p>
        </p:txBody>
      </p:sp>
      <p:sp>
        <p:nvSpPr>
          <p:cNvPr id="12292" name="CasellaDiTesto 4"/>
          <p:cNvSpPr txBox="1">
            <a:spLocks noChangeArrowheads="1"/>
          </p:cNvSpPr>
          <p:nvPr/>
        </p:nvSpPr>
        <p:spPr bwMode="auto">
          <a:xfrm>
            <a:off x="467544" y="4100887"/>
            <a:ext cx="85695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just"/>
            <a:r>
              <a:rPr lang="it-IT" altLang="it-IT" u="none" dirty="0">
                <a:solidFill>
                  <a:srgbClr val="002060"/>
                </a:solidFill>
                <a:latin typeface="+mj-lt"/>
              </a:rPr>
              <a:t>Ai fini dell’imballaggio, le materie diverse dalle materie delle Classi 1, 2, 5.2, 6.2 e 7 e diverse dalle materie autoreattive della Classe 4.1 sono assegnate ai Gruppi di imballaggio (PG) I, II o III, in funzione del grado di pericolo che presentano:</a:t>
            </a:r>
          </a:p>
        </p:txBody>
      </p:sp>
      <p:pic>
        <p:nvPicPr>
          <p:cNvPr id="122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41" y="5353248"/>
            <a:ext cx="6408639" cy="131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a:xfrm>
            <a:off x="6732240" y="5445224"/>
            <a:ext cx="1800225" cy="647700"/>
          </a:xfrm>
          <a:prstGeom prst="rect">
            <a:avLst/>
          </a:prstGeom>
          <a:solidFill>
            <a:srgbClr val="71B8FF"/>
          </a:solidFill>
        </p:spPr>
        <p:style>
          <a:lnRef idx="1">
            <a:schemeClr val="accent6"/>
          </a:lnRef>
          <a:fillRef idx="3">
            <a:schemeClr val="accent6"/>
          </a:fillRef>
          <a:effectRef idx="2">
            <a:schemeClr val="accent6"/>
          </a:effectRef>
          <a:fontRef idx="minor">
            <a:schemeClr val="lt1"/>
          </a:fontRef>
        </p:style>
        <p:txBody>
          <a:bodyPr>
            <a:spAutoFit/>
          </a:bodyPr>
          <a:lstStyle/>
          <a:p>
            <a:pPr algn="ctr">
              <a:defRPr/>
            </a:pPr>
            <a:r>
              <a:rPr lang="it-IT" u="none" dirty="0">
                <a:solidFill>
                  <a:schemeClr val="bg1"/>
                </a:solidFill>
                <a:latin typeface="+mj-lt"/>
              </a:rPr>
              <a:t>Non si applica alle bombole</a:t>
            </a:r>
          </a:p>
        </p:txBody>
      </p:sp>
      <p:sp>
        <p:nvSpPr>
          <p:cNvPr id="9" name="Text Box 8"/>
          <p:cNvSpPr txBox="1">
            <a:spLocks noChangeArrowheads="1"/>
          </p:cNvSpPr>
          <p:nvPr/>
        </p:nvSpPr>
        <p:spPr bwMode="auto">
          <a:xfrm>
            <a:off x="683569" y="188640"/>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p:txBody>
      </p:sp>
    </p:spTree>
    <p:extLst>
      <p:ext uri="{BB962C8B-B14F-4D97-AF65-F5344CB8AC3E}">
        <p14:creationId xmlns:p14="http://schemas.microsoft.com/office/powerpoint/2010/main" val="1654132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3947" y="1400390"/>
            <a:ext cx="4101851" cy="1103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539552" y="1231592"/>
            <a:ext cx="4247695"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defRPr/>
            </a:pPr>
            <a:r>
              <a:rPr lang="it-IT" u="none" dirty="0">
                <a:solidFill>
                  <a:srgbClr val="002060"/>
                </a:solidFill>
                <a:latin typeface="+mj-lt"/>
              </a:rPr>
              <a:t>I gas sono definiti come quelle materie che a 50°C hanno una tensione di vapore maggiore di 300 </a:t>
            </a:r>
            <a:r>
              <a:rPr lang="it-IT" u="none" dirty="0" err="1">
                <a:solidFill>
                  <a:srgbClr val="002060"/>
                </a:solidFill>
                <a:latin typeface="+mj-lt"/>
              </a:rPr>
              <a:t>kPa</a:t>
            </a:r>
            <a:r>
              <a:rPr lang="it-IT" u="none" dirty="0">
                <a:solidFill>
                  <a:srgbClr val="002060"/>
                </a:solidFill>
                <a:latin typeface="+mj-lt"/>
              </a:rPr>
              <a:t> (3 bar) o sono completamente gassose a 20°C alla pressione standard di 101,3 </a:t>
            </a:r>
            <a:r>
              <a:rPr lang="it-IT" u="none" dirty="0" err="1">
                <a:solidFill>
                  <a:srgbClr val="002060"/>
                </a:solidFill>
                <a:latin typeface="+mj-lt"/>
              </a:rPr>
              <a:t>kPa</a:t>
            </a:r>
            <a:endParaRPr lang="it-IT" u="none" dirty="0">
              <a:solidFill>
                <a:srgbClr val="002060"/>
              </a:solidFill>
              <a:latin typeface="+mj-lt"/>
            </a:endParaRPr>
          </a:p>
        </p:txBody>
      </p:sp>
      <p:sp>
        <p:nvSpPr>
          <p:cNvPr id="4" name="Rectangle 3"/>
          <p:cNvSpPr txBox="1">
            <a:spLocks noChangeArrowheads="1"/>
          </p:cNvSpPr>
          <p:nvPr/>
        </p:nvSpPr>
        <p:spPr>
          <a:xfrm>
            <a:off x="539554" y="2996952"/>
            <a:ext cx="8496944" cy="3168352"/>
          </a:xfrm>
          <a:prstGeom prst="rect">
            <a:avLst/>
          </a:prstGeom>
        </p:spPr>
        <p:style>
          <a:lnRef idx="2">
            <a:schemeClr val="accent1"/>
          </a:lnRef>
          <a:fillRef idx="1">
            <a:schemeClr val="lt1"/>
          </a:fillRef>
          <a:effectRef idx="0">
            <a:schemeClr val="accent1"/>
          </a:effectRef>
          <a:fontRef idx="minor">
            <a:schemeClr val="dk1"/>
          </a:fontRef>
        </p:style>
        <p:txBody>
          <a:bodyPr/>
          <a:lstStyle/>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In particolare, le materie e gli oggetti della Classe 2, nella sezione 2.2.2, sono ripartiti</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nelle seguenti categorie:</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1 Gas compressi (temperatura critica ≤ -50° C)</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2 Gas liquefatti (temperatura critica &gt; -50° C):</a:t>
            </a:r>
          </a:p>
          <a:p>
            <a:pPr marL="728663" lvl="1" indent="-271463" algn="just">
              <a:lnSpc>
                <a:spcPct val="80000"/>
              </a:lnSpc>
              <a:spcBef>
                <a:spcPct val="20000"/>
              </a:spcBef>
              <a:buClr>
                <a:schemeClr val="tx2"/>
              </a:buClr>
              <a:buSzPct val="110000"/>
              <a:buFont typeface="Wingdings 2" pitchFamily="18" charset="2"/>
              <a:buNone/>
              <a:tabLst>
                <a:tab pos="174625" algn="l"/>
              </a:tabLst>
              <a:defRPr/>
            </a:pPr>
            <a:r>
              <a:rPr lang="he-IL" sz="1600" u="none" kern="0" dirty="0">
                <a:solidFill>
                  <a:srgbClr val="002060"/>
                </a:solidFill>
                <a:latin typeface="+mj-lt"/>
              </a:rPr>
              <a:t>־</a:t>
            </a:r>
            <a:r>
              <a:rPr lang="it-IT" sz="1600" u="none" kern="0" dirty="0">
                <a:solidFill>
                  <a:srgbClr val="002060"/>
                </a:solidFill>
                <a:latin typeface="+mj-lt"/>
              </a:rPr>
              <a:t> Gas liquefatti ad alta pressione (temperatura critica &gt; -50° C e ≤ +65° C)</a:t>
            </a:r>
          </a:p>
          <a:p>
            <a:pPr marL="728663" lvl="1" indent="-271463" algn="just">
              <a:lnSpc>
                <a:spcPct val="80000"/>
              </a:lnSpc>
              <a:spcBef>
                <a:spcPct val="20000"/>
              </a:spcBef>
              <a:buClr>
                <a:schemeClr val="tx2"/>
              </a:buClr>
              <a:buSzPct val="110000"/>
              <a:buFont typeface="Wingdings 2" pitchFamily="18" charset="2"/>
              <a:buNone/>
              <a:tabLst>
                <a:tab pos="174625" algn="l"/>
              </a:tabLst>
              <a:defRPr/>
            </a:pPr>
            <a:r>
              <a:rPr lang="he-IL" sz="1600" u="none" kern="0" dirty="0">
                <a:solidFill>
                  <a:srgbClr val="002060"/>
                </a:solidFill>
                <a:latin typeface="+mj-lt"/>
              </a:rPr>
              <a:t>־</a:t>
            </a:r>
            <a:r>
              <a:rPr lang="it-IT" sz="1600" u="none" kern="0" dirty="0">
                <a:solidFill>
                  <a:srgbClr val="002060"/>
                </a:solidFill>
                <a:latin typeface="+mj-lt"/>
              </a:rPr>
              <a:t> Gas liquefatti a bassa pressione (temperatura critica &gt; +65° C)</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3 Gas liquefatti refrigerati</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4 Gas disciolti sotto pressione</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5 Generatori di aerosol e cartucce di gas</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6 Altri oggetti contenenti gas otto pressione</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7 Gas non compressi sottoposti a prescrizioni speciali (campioni di gas)</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8 Prodotti chimici sotto pressione</a:t>
            </a:r>
          </a:p>
          <a:p>
            <a:pPr marL="271463" indent="-271463" algn="just">
              <a:lnSpc>
                <a:spcPct val="80000"/>
              </a:lnSpc>
              <a:spcBef>
                <a:spcPct val="20000"/>
              </a:spcBef>
              <a:buClr>
                <a:schemeClr val="tx2"/>
              </a:buClr>
              <a:buSzPct val="110000"/>
              <a:buFont typeface="Wingdings 2" pitchFamily="18" charset="2"/>
              <a:buNone/>
              <a:tabLst>
                <a:tab pos="174625" algn="l"/>
              </a:tabLst>
              <a:defRPr/>
            </a:pPr>
            <a:r>
              <a:rPr lang="it-IT" sz="1600" u="none" kern="0" dirty="0">
                <a:solidFill>
                  <a:srgbClr val="002060"/>
                </a:solidFill>
                <a:latin typeface="+mj-lt"/>
              </a:rPr>
              <a:t>9 Gas adsorbito</a:t>
            </a: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a:p>
            <a:pPr marL="271463" indent="-271463" algn="just">
              <a:lnSpc>
                <a:spcPct val="80000"/>
              </a:lnSpc>
              <a:spcBef>
                <a:spcPct val="20000"/>
              </a:spcBef>
              <a:buClr>
                <a:schemeClr val="tx2"/>
              </a:buClr>
              <a:buSzPct val="110000"/>
              <a:buFont typeface="Wingdings 2" pitchFamily="18" charset="2"/>
              <a:buNone/>
              <a:tabLst>
                <a:tab pos="174625" algn="l"/>
              </a:tabLst>
              <a:defRPr/>
            </a:pPr>
            <a:endParaRPr lang="it-IT" sz="1600" u="none" kern="0" dirty="0">
              <a:solidFill>
                <a:srgbClr val="002060"/>
              </a:solidFill>
            </a:endParaRPr>
          </a:p>
        </p:txBody>
      </p:sp>
      <p:sp>
        <p:nvSpPr>
          <p:cNvPr id="6" name="Text Box 8"/>
          <p:cNvSpPr txBox="1">
            <a:spLocks noChangeArrowheads="1"/>
          </p:cNvSpPr>
          <p:nvPr/>
        </p:nvSpPr>
        <p:spPr bwMode="auto">
          <a:xfrm>
            <a:off x="683569" y="260664"/>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p:txBody>
      </p:sp>
    </p:spTree>
    <p:extLst>
      <p:ext uri="{BB962C8B-B14F-4D97-AF65-F5344CB8AC3E}">
        <p14:creationId xmlns:p14="http://schemas.microsoft.com/office/powerpoint/2010/main" val="3347717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533539" y="4433044"/>
            <a:ext cx="8574965" cy="230832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it-IT" u="none" dirty="0">
                <a:solidFill>
                  <a:srgbClr val="002060"/>
                </a:solidFill>
                <a:latin typeface="+mj-lt"/>
              </a:rPr>
              <a:t>Per i gas (esempi):</a:t>
            </a:r>
          </a:p>
          <a:p>
            <a:pPr>
              <a:defRPr/>
            </a:pPr>
            <a:r>
              <a:rPr lang="it-IT" u="none" dirty="0">
                <a:solidFill>
                  <a:srgbClr val="002060"/>
                </a:solidFill>
                <a:latin typeface="+mj-lt"/>
              </a:rPr>
              <a:t>1A - gas compresso asfissiante (Azoto, Argon, Miscele Argon/Diossido di carbonio ecc.)</a:t>
            </a:r>
          </a:p>
          <a:p>
            <a:pPr>
              <a:defRPr/>
            </a:pPr>
            <a:r>
              <a:rPr lang="it-IT" u="none" dirty="0">
                <a:solidFill>
                  <a:srgbClr val="002060"/>
                </a:solidFill>
                <a:latin typeface="+mj-lt"/>
              </a:rPr>
              <a:t>1O - gas compresso comburente (es. ossigeno ecc.)</a:t>
            </a:r>
          </a:p>
          <a:p>
            <a:pPr>
              <a:defRPr/>
            </a:pPr>
            <a:r>
              <a:rPr lang="it-IT" u="none" dirty="0">
                <a:solidFill>
                  <a:srgbClr val="002060"/>
                </a:solidFill>
                <a:latin typeface="+mj-lt"/>
              </a:rPr>
              <a:t>3A - gas liquefatti refrigerati asfissianti (es. azoto liquido)</a:t>
            </a:r>
          </a:p>
          <a:p>
            <a:pPr>
              <a:defRPr/>
            </a:pPr>
            <a:r>
              <a:rPr lang="it-IT" u="none" dirty="0">
                <a:solidFill>
                  <a:srgbClr val="002060"/>
                </a:solidFill>
                <a:latin typeface="+mj-lt"/>
              </a:rPr>
              <a:t>4F -gas disciolto sotto pressione infiammabile (acetilene)</a:t>
            </a:r>
          </a:p>
          <a:p>
            <a:pPr>
              <a:defRPr/>
            </a:pPr>
            <a:r>
              <a:rPr lang="it-IT" u="none" dirty="0">
                <a:solidFill>
                  <a:srgbClr val="002060"/>
                </a:solidFill>
                <a:latin typeface="+mj-lt"/>
              </a:rPr>
              <a:t>2TOC - gas liquefatto tossico comburente corrosivo (</a:t>
            </a:r>
            <a:r>
              <a:rPr lang="it-IT" u="none" dirty="0" err="1">
                <a:solidFill>
                  <a:srgbClr val="002060"/>
                </a:solidFill>
                <a:latin typeface="+mj-lt"/>
              </a:rPr>
              <a:t>es.cloro</a:t>
            </a:r>
            <a:r>
              <a:rPr lang="it-IT" u="none" dirty="0">
                <a:solidFill>
                  <a:srgbClr val="002060"/>
                </a:solidFill>
                <a:latin typeface="+mj-lt"/>
              </a:rPr>
              <a:t>)</a:t>
            </a:r>
          </a:p>
          <a:p>
            <a:pPr>
              <a:defRPr/>
            </a:pPr>
            <a:endParaRPr lang="it-IT" u="none" dirty="0">
              <a:solidFill>
                <a:srgbClr val="002060"/>
              </a:solidFill>
              <a:latin typeface="+mj-lt"/>
            </a:endParaRPr>
          </a:p>
        </p:txBody>
      </p:sp>
      <p:pic>
        <p:nvPicPr>
          <p:cNvPr id="1434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203" y="1739344"/>
            <a:ext cx="5572997" cy="255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CasellaDiTesto 9"/>
          <p:cNvSpPr txBox="1">
            <a:spLocks noChangeArrowheads="1"/>
          </p:cNvSpPr>
          <p:nvPr/>
        </p:nvSpPr>
        <p:spPr bwMode="auto">
          <a:xfrm>
            <a:off x="611568" y="910679"/>
            <a:ext cx="835292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u="none" dirty="0">
                <a:solidFill>
                  <a:srgbClr val="002060"/>
                </a:solidFill>
                <a:latin typeface="+mj-lt"/>
              </a:rPr>
              <a:t>Alle materie in ADR  è assegnato un codice di classificazione del pericolo costituito da una o più lettere in caso di pericolo multiplo</a:t>
            </a:r>
          </a:p>
        </p:txBody>
      </p:sp>
      <p:sp>
        <p:nvSpPr>
          <p:cNvPr id="8" name="Text Box 8"/>
          <p:cNvSpPr txBox="1">
            <a:spLocks noChangeArrowheads="1"/>
          </p:cNvSpPr>
          <p:nvPr/>
        </p:nvSpPr>
        <p:spPr bwMode="auto">
          <a:xfrm>
            <a:off x="611560" y="188640"/>
            <a:ext cx="8243888" cy="646331"/>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p:txBody>
      </p:sp>
    </p:spTree>
    <p:extLst>
      <p:ext uri="{BB962C8B-B14F-4D97-AF65-F5344CB8AC3E}">
        <p14:creationId xmlns:p14="http://schemas.microsoft.com/office/powerpoint/2010/main" val="25632232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p:cNvSpPr txBox="1">
            <a:spLocks noGrp="1"/>
          </p:cNvSpPr>
          <p:nvPr/>
        </p:nvSpPr>
        <p:spPr bwMode="auto">
          <a:xfrm>
            <a:off x="8483600" y="6578600"/>
            <a:ext cx="914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5" rIns="91411" bIns="45705"/>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fld id="{9D5D232B-5341-4814-9F06-024A41D715DB}" type="slidenum">
              <a:rPr lang="fr-FR" altLang="it-IT" sz="1000">
                <a:solidFill>
                  <a:srgbClr val="FFFFFF"/>
                </a:solidFill>
                <a:latin typeface="Trebuchet MS" panose="020B0603020202020204" pitchFamily="34" charset="0"/>
                <a:sym typeface="Arial" charset="0"/>
              </a:rPr>
              <a:pPr algn="ctr">
                <a:buSzPct val="90000"/>
                <a:buFont typeface="Arial" charset="0"/>
                <a:buNone/>
              </a:pPr>
              <a:t>48</a:t>
            </a:fld>
            <a:endParaRPr lang="fr-FR" altLang="it-IT" sz="1000" dirty="0">
              <a:solidFill>
                <a:srgbClr val="FFFFFF"/>
              </a:solidFill>
              <a:latin typeface="Trebuchet MS" panose="020B0603020202020204" pitchFamily="34" charset="0"/>
              <a:sym typeface="Arial" charset="0"/>
            </a:endParaRPr>
          </a:p>
        </p:txBody>
      </p:sp>
      <p:sp>
        <p:nvSpPr>
          <p:cNvPr id="7" name="Text Box 8"/>
          <p:cNvSpPr txBox="1">
            <a:spLocks noChangeArrowheads="1"/>
          </p:cNvSpPr>
          <p:nvPr/>
        </p:nvSpPr>
        <p:spPr bwMode="auto">
          <a:xfrm>
            <a:off x="683569" y="260648"/>
            <a:ext cx="8243888" cy="1440160"/>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a:p>
            <a:pPr algn="ctr"/>
            <a:r>
              <a:rPr lang="it-IT" altLang="it-IT" sz="4000" dirty="0">
                <a:solidFill>
                  <a:srgbClr val="002060"/>
                </a:solidFill>
              </a:rPr>
              <a:t>Classe 2</a:t>
            </a:r>
          </a:p>
          <a:p>
            <a:pPr algn="ctr"/>
            <a:endParaRPr lang="it-IT" altLang="it-IT" sz="4000" dirty="0">
              <a:solidFill>
                <a:srgbClr val="002060"/>
              </a:solidFill>
            </a:endParaRPr>
          </a:p>
        </p:txBody>
      </p:sp>
      <p:sp>
        <p:nvSpPr>
          <p:cNvPr id="4" name="CasellaDiTesto 9"/>
          <p:cNvSpPr txBox="1">
            <a:spLocks noChangeArrowheads="1"/>
          </p:cNvSpPr>
          <p:nvPr/>
        </p:nvSpPr>
        <p:spPr bwMode="auto">
          <a:xfrm>
            <a:off x="611568" y="1700811"/>
            <a:ext cx="8315889"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sz="2000" u="none" dirty="0">
                <a:solidFill>
                  <a:srgbClr val="002060"/>
                </a:solidFill>
                <a:latin typeface="+mj-lt"/>
              </a:rPr>
              <a:t>Lievi modiche introdotte nell’ADR 2017 nella classificazione dei gas:</a:t>
            </a:r>
          </a:p>
          <a:p>
            <a:endParaRPr lang="it-IT" altLang="it-IT" sz="2000" u="none" dirty="0">
              <a:solidFill>
                <a:srgbClr val="002060"/>
              </a:solidFill>
              <a:latin typeface="+mj-lt"/>
            </a:endParaRPr>
          </a:p>
          <a:p>
            <a:pPr marL="285750" indent="-285750">
              <a:buFontTx/>
              <a:buChar char="-"/>
            </a:pPr>
            <a:r>
              <a:rPr lang="it-IT" altLang="it-IT" sz="2000" u="none" dirty="0">
                <a:solidFill>
                  <a:srgbClr val="002060"/>
                </a:solidFill>
                <a:latin typeface="+mj-lt"/>
              </a:rPr>
              <a:t>aggiunto n. ONU 3529, Motori a combustione interna o motori a pila a combustibile funzionanti a gas infiammabile</a:t>
            </a:r>
          </a:p>
          <a:p>
            <a:endParaRPr lang="it-IT" altLang="it-IT" sz="2000" u="none" dirty="0">
              <a:solidFill>
                <a:srgbClr val="002060"/>
              </a:solidFill>
              <a:latin typeface="+mj-lt"/>
            </a:endParaRPr>
          </a:p>
          <a:p>
            <a:pPr marL="285750" indent="-285750">
              <a:buFontTx/>
              <a:buChar char="-"/>
            </a:pPr>
            <a:r>
              <a:rPr lang="it-IT" altLang="it-IT" sz="2000" u="none" dirty="0">
                <a:solidFill>
                  <a:srgbClr val="002060"/>
                </a:solidFill>
                <a:latin typeface="+mj-lt"/>
              </a:rPr>
              <a:t>I gas chimicamente instabili della classe 2 sono ammessi al trasporto solo se sono state prese le misure necessarie per prevenire un’eventuale decomposizione pericolosa o polimerizzazione pericolosa nelle normali condizioni di trasporto, oppure solo se trasportati conformemente alla disposizione «r» dell’istruzione di imballaggio P200. Si fa poi riferimento alla disposizione speciale 386. Si precisa in particolare, che è necessario assicurarsi che i recipienti e le cisterne non contengano alcuna materia suscettibile di favorire tali reazioni</a:t>
            </a:r>
          </a:p>
        </p:txBody>
      </p:sp>
    </p:spTree>
    <p:extLst>
      <p:ext uri="{BB962C8B-B14F-4D97-AF65-F5344CB8AC3E}">
        <p14:creationId xmlns:p14="http://schemas.microsoft.com/office/powerpoint/2010/main" val="421992734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p:cNvSpPr txBox="1">
            <a:spLocks noGrp="1"/>
          </p:cNvSpPr>
          <p:nvPr/>
        </p:nvSpPr>
        <p:spPr bwMode="auto">
          <a:xfrm>
            <a:off x="8483600" y="6578600"/>
            <a:ext cx="914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5" rIns="91411" bIns="45705"/>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fld id="{9D5D232B-5341-4814-9F06-024A41D715DB}" type="slidenum">
              <a:rPr lang="fr-FR" altLang="it-IT" sz="1000">
                <a:solidFill>
                  <a:srgbClr val="FFFFFF"/>
                </a:solidFill>
                <a:latin typeface="Trebuchet MS" panose="020B0603020202020204" pitchFamily="34" charset="0"/>
                <a:sym typeface="Arial" charset="0"/>
              </a:rPr>
              <a:pPr algn="ctr">
                <a:buSzPct val="90000"/>
                <a:buFont typeface="Arial" charset="0"/>
                <a:buNone/>
              </a:pPr>
              <a:t>49</a:t>
            </a:fld>
            <a:endParaRPr lang="fr-FR" altLang="it-IT" sz="1000" dirty="0">
              <a:solidFill>
                <a:srgbClr val="FFFFFF"/>
              </a:solidFill>
              <a:latin typeface="Trebuchet MS" panose="020B0603020202020204" pitchFamily="34" charset="0"/>
              <a:sym typeface="Arial" charset="0"/>
            </a:endParaRPr>
          </a:p>
        </p:txBody>
      </p:sp>
      <p:sp>
        <p:nvSpPr>
          <p:cNvPr id="7" name="Text Box 8"/>
          <p:cNvSpPr txBox="1">
            <a:spLocks noChangeArrowheads="1"/>
          </p:cNvSpPr>
          <p:nvPr/>
        </p:nvSpPr>
        <p:spPr bwMode="auto">
          <a:xfrm>
            <a:off x="683569" y="260648"/>
            <a:ext cx="8243888" cy="1440160"/>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a:p>
            <a:pPr algn="ctr"/>
            <a:r>
              <a:rPr lang="it-IT" altLang="it-IT" sz="4000" dirty="0">
                <a:solidFill>
                  <a:srgbClr val="008000"/>
                </a:solidFill>
              </a:rPr>
              <a:t>novità 2019 </a:t>
            </a:r>
            <a:r>
              <a:rPr lang="it-IT" altLang="it-IT" sz="4000" dirty="0">
                <a:solidFill>
                  <a:srgbClr val="002060"/>
                </a:solidFill>
              </a:rPr>
              <a:t>Classe 2</a:t>
            </a:r>
          </a:p>
          <a:p>
            <a:pPr algn="ctr"/>
            <a:endParaRPr lang="it-IT" altLang="it-IT" sz="4000" dirty="0">
              <a:solidFill>
                <a:srgbClr val="002060"/>
              </a:solidFill>
            </a:endParaRPr>
          </a:p>
        </p:txBody>
      </p:sp>
      <p:sp>
        <p:nvSpPr>
          <p:cNvPr id="4" name="CasellaDiTesto 9"/>
          <p:cNvSpPr txBox="1">
            <a:spLocks noChangeArrowheads="1"/>
          </p:cNvSpPr>
          <p:nvPr/>
        </p:nvSpPr>
        <p:spPr bwMode="auto">
          <a:xfrm>
            <a:off x="611562" y="1628800"/>
            <a:ext cx="8315896"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sz="2000" u="none" dirty="0">
                <a:solidFill>
                  <a:srgbClr val="002060"/>
                </a:solidFill>
                <a:latin typeface="+mj-lt"/>
              </a:rPr>
              <a:t>Per la classe 2 sono stati aggiunti i seguenti numeri UN:</a:t>
            </a:r>
          </a:p>
          <a:p>
            <a:r>
              <a:rPr lang="it-IT" altLang="it-IT" u="none" dirty="0">
                <a:solidFill>
                  <a:srgbClr val="008000"/>
                </a:solidFill>
                <a:latin typeface="+mj-lt"/>
              </a:rPr>
              <a:t>UN 3537 OGGETTI CONTENENTI GAS INFIAMMABILE, N.A.S</a:t>
            </a:r>
          </a:p>
          <a:p>
            <a:r>
              <a:rPr lang="it-IT" altLang="it-IT" u="none" dirty="0">
                <a:solidFill>
                  <a:srgbClr val="008000"/>
                </a:solidFill>
                <a:latin typeface="+mj-lt"/>
              </a:rPr>
              <a:t>UN 3538 OGGETTI CONTENENTI GAS NON INFIAMMABILE, NON TOSSICO, N.A.S.</a:t>
            </a:r>
          </a:p>
          <a:p>
            <a:r>
              <a:rPr lang="it-IT" altLang="it-IT" u="none" dirty="0">
                <a:solidFill>
                  <a:srgbClr val="008000"/>
                </a:solidFill>
                <a:latin typeface="+mj-lt"/>
              </a:rPr>
              <a:t>UN 3539 OGGETTI CONTENENTI GAS TOSSICO, N.A.S.</a:t>
            </a:r>
          </a:p>
          <a:p>
            <a:endParaRPr lang="it-IT" altLang="it-IT" sz="1400" u="none" dirty="0">
              <a:solidFill>
                <a:srgbClr val="008000"/>
              </a:solidFill>
              <a:latin typeface="+mj-lt"/>
            </a:endParaRPr>
          </a:p>
          <a:p>
            <a:r>
              <a:rPr lang="it-IT" altLang="it-IT" u="none" dirty="0">
                <a:solidFill>
                  <a:srgbClr val="002060"/>
                </a:solidFill>
                <a:latin typeface="+mj-lt"/>
              </a:rPr>
              <a:t>Nella lista delle rubriche collettive del punto 2.2.2.3 è stata modificata la tabella «Altri oggetti contenenti un gas sotto pressione» inserendo i suddetti numeri UN, rispettivamente:</a:t>
            </a:r>
          </a:p>
          <a:p>
            <a:r>
              <a:rPr lang="it-IT" altLang="it-IT" u="none" dirty="0">
                <a:solidFill>
                  <a:srgbClr val="008000"/>
                </a:solidFill>
                <a:latin typeface="+mj-lt"/>
              </a:rPr>
              <a:t>UN 3537, codice di classificazione 6F </a:t>
            </a:r>
          </a:p>
          <a:p>
            <a:r>
              <a:rPr lang="it-IT" altLang="it-IT" u="none" dirty="0">
                <a:solidFill>
                  <a:srgbClr val="008000"/>
                </a:solidFill>
                <a:latin typeface="+mj-lt"/>
              </a:rPr>
              <a:t>UN 3538, codice di classificazione 6A</a:t>
            </a:r>
          </a:p>
          <a:p>
            <a:r>
              <a:rPr lang="it-IT" altLang="it-IT" u="none" dirty="0">
                <a:solidFill>
                  <a:srgbClr val="008000"/>
                </a:solidFill>
                <a:latin typeface="+mj-lt"/>
              </a:rPr>
              <a:t>UN 3539, codice di classificazione 6T</a:t>
            </a:r>
          </a:p>
          <a:p>
            <a:endParaRPr lang="it-IT" altLang="it-IT" sz="1400" u="none" dirty="0">
              <a:solidFill>
                <a:srgbClr val="008000"/>
              </a:solidFill>
              <a:latin typeface="+mj-lt"/>
            </a:endParaRPr>
          </a:p>
          <a:p>
            <a:r>
              <a:rPr lang="it-IT" altLang="it-IT" u="none" dirty="0">
                <a:solidFill>
                  <a:srgbClr val="002060"/>
                </a:solidFill>
                <a:latin typeface="Trebuchet MS" panose="020B0603020202020204" pitchFamily="34" charset="0"/>
              </a:rPr>
              <a:t>Altri 9 numeri (dall’UN 3540 al 3548) sono stati allocati ad oggetti contenenti sostanze di altre classi. Coloro che intendono utilizzare tali numeri dovrebbero leggere la nuova sezione 2.1.5 (vedi prossima slide) sulla classificazione e, ovviamente, le sezioni della Tabella A del Capitolo 3.2 e delle speciali disposizioni sull’etichettatura del 5.2.2.1.12</a:t>
            </a:r>
          </a:p>
        </p:txBody>
      </p:sp>
    </p:spTree>
    <p:extLst>
      <p:ext uri="{BB962C8B-B14F-4D97-AF65-F5344CB8AC3E}">
        <p14:creationId xmlns:p14="http://schemas.microsoft.com/office/powerpoint/2010/main" val="357007087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p:cNvSpPr txBox="1">
            <a:spLocks noGrp="1"/>
          </p:cNvSpPr>
          <p:nvPr/>
        </p:nvSpPr>
        <p:spPr bwMode="auto">
          <a:xfrm>
            <a:off x="8483600" y="6578600"/>
            <a:ext cx="914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5" rIns="91411" bIns="45705"/>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a:buSzPct val="90000"/>
              <a:buFont typeface="Arial" charset="0"/>
              <a:buNone/>
            </a:pPr>
            <a:fld id="{9D5D232B-5341-4814-9F06-024A41D715DB}" type="slidenum">
              <a:rPr lang="fr-FR" altLang="it-IT" sz="1000">
                <a:solidFill>
                  <a:srgbClr val="FFFFFF"/>
                </a:solidFill>
                <a:latin typeface="Trebuchet MS" panose="020B0603020202020204" pitchFamily="34" charset="0"/>
                <a:sym typeface="Arial" charset="0"/>
              </a:rPr>
              <a:pPr algn="ctr">
                <a:buSzPct val="90000"/>
                <a:buFont typeface="Arial" charset="0"/>
                <a:buNone/>
              </a:pPr>
              <a:t>50</a:t>
            </a:fld>
            <a:endParaRPr lang="fr-FR" altLang="it-IT" sz="1000" dirty="0">
              <a:solidFill>
                <a:srgbClr val="FFFFFF"/>
              </a:solidFill>
              <a:latin typeface="Trebuchet MS" panose="020B0603020202020204" pitchFamily="34" charset="0"/>
              <a:sym typeface="Arial" charset="0"/>
            </a:endParaRPr>
          </a:p>
        </p:txBody>
      </p:sp>
      <p:sp>
        <p:nvSpPr>
          <p:cNvPr id="7" name="Text Box 8"/>
          <p:cNvSpPr txBox="1">
            <a:spLocks noChangeArrowheads="1"/>
          </p:cNvSpPr>
          <p:nvPr/>
        </p:nvSpPr>
        <p:spPr bwMode="auto">
          <a:xfrm>
            <a:off x="683569" y="260648"/>
            <a:ext cx="8243888" cy="1440160"/>
          </a:xfrm>
          <a:prstGeom prst="rect">
            <a:avLst/>
          </a:prstGeom>
        </p:spPr>
        <p:txBody>
          <a:bodyPr/>
          <a:lstStyle>
            <a:defPPr>
              <a:defRPr lang="en-US"/>
            </a:defPPr>
            <a:lvl1pPr>
              <a:defRPr sz="3600" b="1" u="none" kern="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pPr algn="ctr"/>
            <a:r>
              <a:rPr lang="it-IT" altLang="it-IT" sz="4000" dirty="0">
                <a:solidFill>
                  <a:srgbClr val="002060"/>
                </a:solidFill>
              </a:rPr>
              <a:t>La classificazione ADR</a:t>
            </a:r>
          </a:p>
          <a:p>
            <a:pPr algn="ctr"/>
            <a:r>
              <a:rPr lang="it-IT" altLang="it-IT" sz="4000" dirty="0">
                <a:solidFill>
                  <a:srgbClr val="008000"/>
                </a:solidFill>
              </a:rPr>
              <a:t>novità 2019</a:t>
            </a:r>
            <a:endParaRPr lang="it-IT" altLang="it-IT" sz="4000" dirty="0">
              <a:solidFill>
                <a:srgbClr val="002060"/>
              </a:solidFill>
            </a:endParaRPr>
          </a:p>
          <a:p>
            <a:pPr algn="ctr"/>
            <a:endParaRPr lang="it-IT" altLang="it-IT" sz="4000" dirty="0">
              <a:solidFill>
                <a:srgbClr val="002060"/>
              </a:solidFill>
            </a:endParaRPr>
          </a:p>
        </p:txBody>
      </p:sp>
      <p:sp>
        <p:nvSpPr>
          <p:cNvPr id="4" name="CasellaDiTesto 9"/>
          <p:cNvSpPr txBox="1">
            <a:spLocks noChangeArrowheads="1"/>
          </p:cNvSpPr>
          <p:nvPr/>
        </p:nvSpPr>
        <p:spPr bwMode="auto">
          <a:xfrm>
            <a:off x="611562" y="1700808"/>
            <a:ext cx="831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u="none" dirty="0">
                <a:solidFill>
                  <a:srgbClr val="008000"/>
                </a:solidFill>
                <a:latin typeface="+mj-lt"/>
              </a:rPr>
              <a:t> </a:t>
            </a:r>
          </a:p>
        </p:txBody>
      </p:sp>
      <p:sp>
        <p:nvSpPr>
          <p:cNvPr id="6" name="CasellaDiTesto 9">
            <a:extLst>
              <a:ext uri="{FF2B5EF4-FFF2-40B4-BE49-F238E27FC236}">
                <a16:creationId xmlns:a16="http://schemas.microsoft.com/office/drawing/2014/main" id="{8FD8E521-2B36-42D6-B0B2-ADD6B92FED13}"/>
              </a:ext>
            </a:extLst>
          </p:cNvPr>
          <p:cNvSpPr txBox="1">
            <a:spLocks noChangeArrowheads="1"/>
          </p:cNvSpPr>
          <p:nvPr/>
        </p:nvSpPr>
        <p:spPr bwMode="auto">
          <a:xfrm>
            <a:off x="539552" y="1628806"/>
            <a:ext cx="842493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r>
              <a:rPr lang="it-IT" altLang="it-IT" u="none" dirty="0">
                <a:solidFill>
                  <a:srgbClr val="002060"/>
                </a:solidFill>
                <a:latin typeface="+mj-lt"/>
              </a:rPr>
              <a:t>L’ADR 2019 introduce una nuova sezione, 2.1.5, per la classificazione degli articoli contenenti merci pericolose. Di seguito un estratto:</a:t>
            </a:r>
          </a:p>
          <a:p>
            <a:endParaRPr lang="it-IT" altLang="it-IT" u="none" dirty="0">
              <a:solidFill>
                <a:srgbClr val="002060"/>
              </a:solidFill>
              <a:latin typeface="+mj-lt"/>
            </a:endParaRPr>
          </a:p>
          <a:p>
            <a:r>
              <a:rPr lang="it-IT" altLang="it-IT" u="none" dirty="0">
                <a:solidFill>
                  <a:srgbClr val="008000"/>
                </a:solidFill>
                <a:latin typeface="Trebuchet MS" panose="020B0603020202020204" pitchFamily="34" charset="0"/>
              </a:rPr>
              <a:t>2.1.5.1 Ai fini della presente sezione, con il termine "oggetto" si intendono macchinari, apparecchi o altri dispositivi contenenti uno o più merci pericolose (o residui di tali merci) che formano parte integrante dell'oggetto, necessari per il suo funzionamento e che non possono essere rimossi per il trasporto.</a:t>
            </a:r>
          </a:p>
          <a:p>
            <a:endParaRPr lang="it-IT" altLang="it-IT" u="none" dirty="0">
              <a:solidFill>
                <a:srgbClr val="008000"/>
              </a:solidFill>
              <a:latin typeface="Trebuchet MS" panose="020B0603020202020204" pitchFamily="34" charset="0"/>
            </a:endParaRPr>
          </a:p>
          <a:p>
            <a:r>
              <a:rPr lang="it-IT" altLang="it-IT" u="none" dirty="0">
                <a:solidFill>
                  <a:srgbClr val="008000"/>
                </a:solidFill>
                <a:latin typeface="Trebuchet MS" panose="020B0603020202020204" pitchFamily="34" charset="0"/>
              </a:rPr>
              <a:t>2.1.5.5 Gli oggetti contenenti merci pericolose devono essere assegnati a una classe in base ai loro pericoli utilizzando, per ciascuna merce pericolosa contenuta nell'oggetto in questione…</a:t>
            </a:r>
          </a:p>
          <a:p>
            <a:endParaRPr lang="it-IT" altLang="it-IT" u="none" dirty="0">
              <a:solidFill>
                <a:srgbClr val="008000"/>
              </a:solidFill>
              <a:latin typeface="Trebuchet MS" panose="020B0603020202020204" pitchFamily="34" charset="0"/>
            </a:endParaRPr>
          </a:p>
          <a:p>
            <a:r>
              <a:rPr lang="it-IT" altLang="it-IT" u="none" dirty="0">
                <a:solidFill>
                  <a:srgbClr val="008000"/>
                </a:solidFill>
                <a:latin typeface="Trebuchet MS" panose="020B0603020202020204" pitchFamily="34" charset="0"/>
              </a:rPr>
              <a:t>2.1.5.6 I pericoli sussidiari devono essere rappresentativi dei pericoli primari posti dalle altre merci pericolose contenute nell'oggetto...Se l'oggetto contiene più merci pericolose e queste possono reagire pericolosamente tra loro durante il trasporto, ciascuna deve essere chiusa separatamente (vedere 4.1.1.6).</a:t>
            </a:r>
          </a:p>
        </p:txBody>
      </p:sp>
    </p:spTree>
    <p:extLst>
      <p:ext uri="{BB962C8B-B14F-4D97-AF65-F5344CB8AC3E}">
        <p14:creationId xmlns:p14="http://schemas.microsoft.com/office/powerpoint/2010/main" val="412860920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2178730"/>
            <a:ext cx="7272337" cy="1439862"/>
          </a:xfrm>
        </p:spPr>
        <p:txBody>
          <a:bodyPr/>
          <a:lstStyle/>
          <a:p>
            <a:pPr algn="l"/>
            <a:r>
              <a:rPr lang="it-IT" sz="4800" dirty="0"/>
              <a:t>I recipienti a pressione</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
        <p:nvSpPr>
          <p:cNvPr id="4" name="CasellaDiTesto 3"/>
          <p:cNvSpPr txBox="1"/>
          <p:nvPr/>
        </p:nvSpPr>
        <p:spPr>
          <a:xfrm>
            <a:off x="1619523" y="3690914"/>
            <a:ext cx="4059894" cy="2169825"/>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Definizioni e tipologie</a:t>
            </a:r>
          </a:p>
          <a:p>
            <a:pPr marL="450850" lvl="1" indent="-450850">
              <a:lnSpc>
                <a:spcPct val="150000"/>
              </a:lnSpc>
              <a:buFont typeface="Arial" panose="020B0604020202020204" pitchFamily="34" charset="0"/>
              <a:buChar char="•"/>
            </a:pPr>
            <a:r>
              <a:rPr lang="it-IT" b="1" u="none" dirty="0">
                <a:solidFill>
                  <a:schemeClr val="bg1"/>
                </a:solidFill>
                <a:latin typeface="+mj-lt"/>
              </a:rPr>
              <a:t>Omologazione  e marcatura</a:t>
            </a:r>
          </a:p>
          <a:p>
            <a:pPr marL="450850" lvl="1" indent="-450850">
              <a:lnSpc>
                <a:spcPct val="150000"/>
              </a:lnSpc>
              <a:buFont typeface="Arial" panose="020B0604020202020204" pitchFamily="34" charset="0"/>
              <a:buChar char="•"/>
            </a:pPr>
            <a:r>
              <a:rPr lang="it-IT" b="1" u="none" dirty="0">
                <a:solidFill>
                  <a:schemeClr val="bg1"/>
                </a:solidFill>
                <a:latin typeface="+mj-lt"/>
              </a:rPr>
              <a:t>Etichettatura</a:t>
            </a:r>
          </a:p>
          <a:p>
            <a:pPr marL="450850" indent="-450850">
              <a:lnSpc>
                <a:spcPct val="150000"/>
              </a:lnSpc>
              <a:buFont typeface="Arial" panose="020B0604020202020204" pitchFamily="34" charset="0"/>
              <a:buChar char="•"/>
            </a:pPr>
            <a:r>
              <a:rPr lang="it-IT" b="1" u="none" dirty="0">
                <a:solidFill>
                  <a:schemeClr val="bg1"/>
                </a:solidFill>
                <a:latin typeface="+mj-lt"/>
              </a:rPr>
              <a:t>Ispezione periodica</a:t>
            </a:r>
          </a:p>
          <a:p>
            <a:pPr marL="450850" indent="-450850">
              <a:lnSpc>
                <a:spcPct val="150000"/>
              </a:lnSpc>
              <a:buFont typeface="Arial" panose="020B0604020202020204" pitchFamily="34" charset="0"/>
              <a:buChar char="•"/>
            </a:pPr>
            <a:r>
              <a:rPr lang="it-IT" b="1" u="none" dirty="0">
                <a:solidFill>
                  <a:schemeClr val="bg1"/>
                </a:solidFill>
                <a:latin typeface="+mj-lt"/>
              </a:rPr>
              <a:t>Segnalazione arancio sui veicoli</a:t>
            </a:r>
          </a:p>
        </p:txBody>
      </p:sp>
    </p:spTree>
    <p:extLst>
      <p:ext uri="{BB962C8B-B14F-4D97-AF65-F5344CB8AC3E}">
        <p14:creationId xmlns:p14="http://schemas.microsoft.com/office/powerpoint/2010/main" val="319330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55576" y="188640"/>
            <a:ext cx="7772400" cy="457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kern="1200" dirty="0">
                <a:solidFill>
                  <a:srgbClr val="002060"/>
                </a:solidFill>
                <a:cs typeface="Times New Roman" pitchFamily="18" charset="0"/>
              </a:rPr>
              <a:t>Tipologia dei recipienti</a:t>
            </a:r>
          </a:p>
        </p:txBody>
      </p:sp>
      <p:sp>
        <p:nvSpPr>
          <p:cNvPr id="393219" name="Rectangle 3"/>
          <p:cNvSpPr>
            <a:spLocks noGrp="1" noChangeArrowheads="1"/>
          </p:cNvSpPr>
          <p:nvPr>
            <p:ph type="body" idx="1"/>
          </p:nvPr>
        </p:nvSpPr>
        <p:spPr>
          <a:xfrm>
            <a:off x="323850" y="1724025"/>
            <a:ext cx="8604250" cy="4800600"/>
          </a:xfrm>
        </p:spPr>
        <p:txBody>
          <a:bodyPr lIns="92075" tIns="46038" rIns="92075" bIns="46038"/>
          <a:lstStyle/>
          <a:p>
            <a:pPr lvl="1" eaLnBrk="1" hangingPunct="1">
              <a:lnSpc>
                <a:spcPct val="80000"/>
              </a:lnSpc>
              <a:buFontTx/>
              <a:buNone/>
              <a:defRPr/>
            </a:pPr>
            <a:r>
              <a:rPr lang="it-IT" sz="1600" dirty="0">
                <a:solidFill>
                  <a:srgbClr val="002060"/>
                </a:solidFill>
              </a:rPr>
              <a:t>	</a:t>
            </a:r>
          </a:p>
          <a:p>
            <a:pPr lvl="1" eaLnBrk="1" hangingPunct="1">
              <a:lnSpc>
                <a:spcPct val="80000"/>
              </a:lnSpc>
              <a:buFontTx/>
              <a:buNone/>
              <a:defRPr/>
            </a:pPr>
            <a:r>
              <a:rPr lang="it-IT" sz="2000" dirty="0">
                <a:solidFill>
                  <a:srgbClr val="002060"/>
                </a:solidFill>
              </a:rPr>
              <a:t>Recipienti (bombole) per gas  - Classe 2 ADR  (Cap. 6.2)</a:t>
            </a:r>
          </a:p>
          <a:p>
            <a:pPr lvl="1" eaLnBrk="1" hangingPunct="1">
              <a:lnSpc>
                <a:spcPct val="80000"/>
              </a:lnSpc>
              <a:buFontTx/>
              <a:buNone/>
              <a:defRPr/>
            </a:pPr>
            <a:endParaRPr lang="it-IT" sz="900" u="sng"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A. 	Bombole (capacità fino a 150 litri)</a:t>
            </a:r>
          </a:p>
          <a:p>
            <a:pPr marL="900113" lvl="2" indent="-449263" eaLnBrk="1" hangingPunct="1">
              <a:lnSpc>
                <a:spcPct val="80000"/>
              </a:lnSpc>
              <a:buFontTx/>
              <a:buNone/>
              <a:tabLst>
                <a:tab pos="900113" algn="l"/>
              </a:tabLst>
              <a:defRPr/>
            </a:pPr>
            <a:endParaRPr lang="it-IT" sz="1600" i="1"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B. 	Tubi senza saldatura o in materiale composito (capacità da 150 a 3.000 litri)</a:t>
            </a:r>
          </a:p>
          <a:p>
            <a:pPr marL="900113" lvl="2" indent="-449263" eaLnBrk="1" hangingPunct="1">
              <a:lnSpc>
                <a:spcPct val="80000"/>
              </a:lnSpc>
              <a:buFontTx/>
              <a:buNone/>
              <a:tabLst>
                <a:tab pos="900113" algn="l"/>
              </a:tabLst>
              <a:defRPr/>
            </a:pPr>
            <a:endParaRPr lang="it-IT" sz="1600" i="1"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C. 	Fusti a pressione (capacità da 150 a 1.000 litri)</a:t>
            </a:r>
          </a:p>
          <a:p>
            <a:pPr marL="900113" lvl="2" indent="-449263" eaLnBrk="1" hangingPunct="1">
              <a:lnSpc>
                <a:spcPct val="80000"/>
              </a:lnSpc>
              <a:buFontTx/>
              <a:buNone/>
              <a:tabLst>
                <a:tab pos="900113" algn="l"/>
              </a:tabLst>
              <a:defRPr/>
            </a:pPr>
            <a:endParaRPr lang="it-IT" sz="1600" i="1"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D1. 	Recipienti criogenici chiusi (capacità fino a 1.000 litri) </a:t>
            </a:r>
          </a:p>
          <a:p>
            <a:pPr marL="900113" lvl="2" indent="-449263" eaLnBrk="1" hangingPunct="1">
              <a:lnSpc>
                <a:spcPct val="80000"/>
              </a:lnSpc>
              <a:buFontTx/>
              <a:buNone/>
              <a:tabLst>
                <a:tab pos="900113" algn="l"/>
              </a:tabLst>
              <a:defRPr/>
            </a:pPr>
            <a:endParaRPr lang="it-IT" sz="1600" i="1"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D2. 		</a:t>
            </a:r>
            <a:r>
              <a:rPr lang="it-IT" sz="1600" i="1" kern="1200" dirty="0">
                <a:solidFill>
                  <a:srgbClr val="002060"/>
                </a:solidFill>
              </a:rPr>
              <a:t>Recipienti criogenici aperti (mantenuto alla pressione atmosferica, capacità fino a 1.000 litri)</a:t>
            </a:r>
          </a:p>
          <a:p>
            <a:pPr marL="900113" lvl="2" indent="-449263" eaLnBrk="1" hangingPunct="1">
              <a:lnSpc>
                <a:spcPct val="80000"/>
              </a:lnSpc>
              <a:buFontTx/>
              <a:buNone/>
              <a:tabLst>
                <a:tab pos="900113" algn="l"/>
              </a:tabLst>
              <a:defRPr/>
            </a:pPr>
            <a:endParaRPr lang="it-IT" sz="1200" i="1" dirty="0">
              <a:solidFill>
                <a:srgbClr val="002060"/>
              </a:solidFill>
            </a:endParaRPr>
          </a:p>
          <a:p>
            <a:pPr marL="900113" lvl="2" indent="-449263" eaLnBrk="1" hangingPunct="1">
              <a:lnSpc>
                <a:spcPct val="80000"/>
              </a:lnSpc>
              <a:buFontTx/>
              <a:buNone/>
              <a:tabLst>
                <a:tab pos="900113" algn="l"/>
              </a:tabLst>
              <a:defRPr/>
            </a:pPr>
            <a:r>
              <a:rPr lang="it-IT" sz="1600" i="1" dirty="0">
                <a:solidFill>
                  <a:srgbClr val="002060"/>
                </a:solidFill>
              </a:rPr>
              <a:t>E. 	Pacchi di bombole (capacità fino a 3.000 litri oppure fino a 1.000 litri per gas tossici)</a:t>
            </a:r>
          </a:p>
          <a:p>
            <a:pPr marL="900113" lvl="2" indent="-449263" eaLnBrk="1" hangingPunct="1">
              <a:lnSpc>
                <a:spcPct val="80000"/>
              </a:lnSpc>
              <a:buFontTx/>
              <a:buNone/>
              <a:tabLst>
                <a:tab pos="900113" algn="l"/>
              </a:tabLst>
              <a:defRPr/>
            </a:pPr>
            <a:endParaRPr lang="it-IT" sz="1200" i="1" dirty="0">
              <a:solidFill>
                <a:srgbClr val="002060"/>
              </a:solidFill>
            </a:endParaRPr>
          </a:p>
          <a:p>
            <a:pPr marL="900113" lvl="2" indent="-449263" eaLnBrk="1" hangingPunct="1">
              <a:lnSpc>
                <a:spcPct val="80000"/>
              </a:lnSpc>
              <a:spcBef>
                <a:spcPct val="0"/>
              </a:spcBef>
              <a:buFontTx/>
              <a:buAutoNum type="alphaUcPeriod" startAt="6"/>
              <a:tabLst>
                <a:tab pos="900113" algn="l"/>
              </a:tabLst>
              <a:defRPr/>
            </a:pPr>
            <a:r>
              <a:rPr lang="it-IT" sz="1600" i="1" dirty="0">
                <a:solidFill>
                  <a:srgbClr val="002060"/>
                </a:solidFill>
              </a:rPr>
              <a:t>Dispositivi di stoccaggio ad idruro metallico </a:t>
            </a:r>
          </a:p>
          <a:p>
            <a:pPr marL="900113" lvl="2" indent="-449263" eaLnBrk="1" hangingPunct="1">
              <a:lnSpc>
                <a:spcPct val="80000"/>
              </a:lnSpc>
              <a:spcBef>
                <a:spcPct val="0"/>
              </a:spcBef>
              <a:buFontTx/>
              <a:buAutoNum type="alphaUcPeriod" startAt="6"/>
              <a:tabLst>
                <a:tab pos="900113" algn="l"/>
              </a:tabLst>
              <a:defRPr/>
            </a:pPr>
            <a:endParaRPr lang="it-IT" sz="1600" i="1" dirty="0">
              <a:solidFill>
                <a:srgbClr val="002060"/>
              </a:solidFill>
            </a:endParaRPr>
          </a:p>
          <a:p>
            <a:pPr marL="900113" lvl="2" indent="-449263" eaLnBrk="1" hangingPunct="1">
              <a:lnSpc>
                <a:spcPct val="80000"/>
              </a:lnSpc>
              <a:spcBef>
                <a:spcPct val="0"/>
              </a:spcBef>
              <a:buFontTx/>
              <a:buAutoNum type="alphaUcPeriod" startAt="6"/>
              <a:tabLst>
                <a:tab pos="900113" algn="l"/>
              </a:tabLst>
              <a:defRPr/>
            </a:pPr>
            <a:r>
              <a:rPr lang="it-IT" sz="1600" i="1" dirty="0">
                <a:solidFill>
                  <a:srgbClr val="002060"/>
                </a:solidFill>
              </a:rPr>
              <a:t>Recipiente a pressione di soccorso (fino a 3.000 litri di capacità)</a:t>
            </a:r>
          </a:p>
          <a:p>
            <a:pPr marL="900113" lvl="2" indent="-449263" eaLnBrk="1" hangingPunct="1">
              <a:lnSpc>
                <a:spcPct val="80000"/>
              </a:lnSpc>
              <a:spcBef>
                <a:spcPct val="0"/>
              </a:spcBef>
              <a:buFontTx/>
              <a:buNone/>
              <a:tabLst>
                <a:tab pos="900113" algn="l"/>
              </a:tabLst>
              <a:defRPr/>
            </a:pPr>
            <a:endParaRPr lang="it-IT" sz="1600" i="1" dirty="0">
              <a:solidFill>
                <a:srgbClr val="002060"/>
              </a:solidFill>
            </a:endParaRPr>
          </a:p>
          <a:p>
            <a:pPr eaLnBrk="1" hangingPunct="1">
              <a:lnSpc>
                <a:spcPct val="80000"/>
              </a:lnSpc>
              <a:spcBef>
                <a:spcPct val="0"/>
              </a:spcBef>
              <a:buFont typeface="Wingdings" pitchFamily="2" charset="2"/>
              <a:buNone/>
              <a:defRPr/>
            </a:pPr>
            <a:r>
              <a:rPr lang="it-IT" sz="1400" i="1" dirty="0">
                <a:solidFill>
                  <a:srgbClr val="002060"/>
                </a:solidFill>
              </a:rPr>
              <a:t>	</a:t>
            </a:r>
          </a:p>
          <a:p>
            <a:pPr eaLnBrk="1" hangingPunct="1">
              <a:lnSpc>
                <a:spcPct val="80000"/>
              </a:lnSpc>
              <a:spcBef>
                <a:spcPct val="0"/>
              </a:spcBef>
              <a:buFontTx/>
              <a:buNone/>
              <a:defRPr/>
            </a:pPr>
            <a:endParaRPr lang="it-IT" sz="1400" i="1" dirty="0">
              <a:solidFill>
                <a:srgbClr val="002060"/>
              </a:solidFill>
            </a:endParaRPr>
          </a:p>
          <a:p>
            <a:pPr eaLnBrk="1" hangingPunct="1">
              <a:lnSpc>
                <a:spcPct val="80000"/>
              </a:lnSpc>
              <a:spcBef>
                <a:spcPct val="0"/>
              </a:spcBef>
              <a:buFontTx/>
              <a:buNone/>
              <a:defRPr/>
            </a:pPr>
            <a:endParaRPr lang="it-IT" sz="1600" i="1" kern="1200" dirty="0">
              <a:solidFill>
                <a:srgbClr val="002060"/>
              </a:solidFill>
            </a:endParaRPr>
          </a:p>
        </p:txBody>
      </p:sp>
      <p:sp>
        <p:nvSpPr>
          <p:cNvPr id="4" name="CasellaDiTesto 9"/>
          <p:cNvSpPr txBox="1">
            <a:spLocks noChangeArrowheads="1"/>
          </p:cNvSpPr>
          <p:nvPr/>
        </p:nvSpPr>
        <p:spPr bwMode="auto">
          <a:xfrm>
            <a:off x="611560" y="764704"/>
            <a:ext cx="8316020" cy="1015663"/>
          </a:xfrm>
          <a:prstGeom prst="rect">
            <a:avLst/>
          </a:prstGeom>
          <a:noFill/>
          <a:ln w="9525">
            <a:noFill/>
            <a:miter lim="800000"/>
            <a:headEnd/>
            <a:tailEnd/>
          </a:ln>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sz="2400" b="1" i="1" u="none" dirty="0">
                <a:solidFill>
                  <a:srgbClr val="002060"/>
                </a:solidFill>
                <a:latin typeface="+mj-lt"/>
              </a:rPr>
              <a:t>Recipiente a pressione</a:t>
            </a:r>
            <a:r>
              <a:rPr lang="it-IT" sz="2400" i="1" u="none" dirty="0">
                <a:solidFill>
                  <a:srgbClr val="002060"/>
                </a:solidFill>
                <a:latin typeface="+mj-lt"/>
              </a:rPr>
              <a:t> </a:t>
            </a:r>
            <a:r>
              <a:rPr lang="it-IT" i="1" u="none" dirty="0">
                <a:solidFill>
                  <a:srgbClr val="002060"/>
                </a:solidFill>
                <a:latin typeface="+mj-lt"/>
              </a:rPr>
              <a:t>termine generico che comprende bombole tubi, fusti a pressione, un recipiente criogenico chiuso, dispositivi di stoccaggio ad idruro metallico e un pacco bombole </a:t>
            </a:r>
          </a:p>
        </p:txBody>
      </p:sp>
    </p:spTree>
    <p:extLst>
      <p:ext uri="{BB962C8B-B14F-4D97-AF65-F5344CB8AC3E}">
        <p14:creationId xmlns:p14="http://schemas.microsoft.com/office/powerpoint/2010/main" val="335984616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129" y="116648"/>
            <a:ext cx="8118351" cy="875457"/>
          </a:xfrm>
        </p:spPr>
        <p:txBody>
          <a:bodyPr/>
          <a:lstStyle/>
          <a:p>
            <a:r>
              <a:rPr lang="it-IT" altLang="it-IT" b="1" kern="1200" dirty="0">
                <a:solidFill>
                  <a:srgbClr val="008000"/>
                </a:solidFill>
                <a:cs typeface="Times New Roman" pitchFamily="18" charset="0"/>
              </a:rPr>
              <a:t>Nuove definizioni</a:t>
            </a:r>
            <a:endParaRPr lang="en-GB" dirty="0">
              <a:solidFill>
                <a:srgbClr val="008000"/>
              </a:solidFill>
            </a:endParaRPr>
          </a:p>
        </p:txBody>
      </p:sp>
      <p:sp>
        <p:nvSpPr>
          <p:cNvPr id="6" name="Rettangolo 5"/>
          <p:cNvSpPr/>
          <p:nvPr/>
        </p:nvSpPr>
        <p:spPr>
          <a:xfrm>
            <a:off x="2908817" y="879103"/>
            <a:ext cx="4120039" cy="461665"/>
          </a:xfrm>
          <a:prstGeom prst="rect">
            <a:avLst/>
          </a:prstGeom>
        </p:spPr>
        <p:txBody>
          <a:bodyPr wrap="none">
            <a:spAutoFit/>
          </a:bodyPr>
          <a:lstStyle/>
          <a:p>
            <a:r>
              <a:rPr lang="it-IT" sz="2400" b="1" u="none" dirty="0">
                <a:solidFill>
                  <a:srgbClr val="008000"/>
                </a:solidFill>
                <a:latin typeface="+mj-lt"/>
                <a:ea typeface="+mj-ea"/>
                <a:cs typeface="Times New Roman" pitchFamily="18" charset="0"/>
              </a:rPr>
              <a:t>"Bombola sovra-stampata", </a:t>
            </a:r>
          </a:p>
        </p:txBody>
      </p:sp>
      <p:sp>
        <p:nvSpPr>
          <p:cNvPr id="7" name="Rettangolo 6"/>
          <p:cNvSpPr/>
          <p:nvPr/>
        </p:nvSpPr>
        <p:spPr>
          <a:xfrm>
            <a:off x="539552" y="1340768"/>
            <a:ext cx="8625297" cy="2031325"/>
          </a:xfrm>
          <a:prstGeom prst="rect">
            <a:avLst/>
          </a:prstGeom>
        </p:spPr>
        <p:txBody>
          <a:bodyPr wrap="square">
            <a:spAutoFit/>
          </a:bodyPr>
          <a:lstStyle/>
          <a:p>
            <a:pPr algn="just"/>
            <a:r>
              <a:rPr lang="it-IT" b="1" u="none" dirty="0">
                <a:solidFill>
                  <a:srgbClr val="008000"/>
                </a:solidFill>
                <a:latin typeface="Trebuchet MS" panose="020B0603020202020204" pitchFamily="34" charset="0"/>
              </a:rPr>
              <a:t>Una bombola destinata al trasporto di GPL, con una capacità in acqua non </a:t>
            </a:r>
          </a:p>
          <a:p>
            <a:pPr algn="just"/>
            <a:r>
              <a:rPr lang="it-IT" b="1" u="none" dirty="0">
                <a:solidFill>
                  <a:srgbClr val="008000"/>
                </a:solidFill>
                <a:latin typeface="Trebuchet MS" panose="020B0603020202020204" pitchFamily="34" charset="0"/>
              </a:rPr>
              <a:t>superiore a 13 litri costituita da una bombola interna d’acciaio saldato </a:t>
            </a:r>
          </a:p>
          <a:p>
            <a:pPr algn="just"/>
            <a:r>
              <a:rPr lang="it-IT" b="1" u="none" dirty="0">
                <a:solidFill>
                  <a:srgbClr val="008000"/>
                </a:solidFill>
                <a:latin typeface="Trebuchet MS" panose="020B0603020202020204" pitchFamily="34" charset="0"/>
              </a:rPr>
              <a:t>Rivestito con una custodia protettiva sovrastampata in materia plastica </a:t>
            </a:r>
          </a:p>
          <a:p>
            <a:pPr algn="just"/>
            <a:r>
              <a:rPr lang="it-IT" b="1" u="none" dirty="0">
                <a:solidFill>
                  <a:srgbClr val="008000"/>
                </a:solidFill>
                <a:latin typeface="Trebuchet MS" panose="020B0603020202020204" pitchFamily="34" charset="0"/>
              </a:rPr>
              <a:t>alveolare, che non è rimovibile  ed è attaccata alla superficie esterna della </a:t>
            </a:r>
          </a:p>
          <a:p>
            <a:pPr algn="just"/>
            <a:r>
              <a:rPr lang="it-IT" b="1" u="none" dirty="0">
                <a:solidFill>
                  <a:srgbClr val="008000"/>
                </a:solidFill>
                <a:latin typeface="Trebuchet MS" panose="020B0603020202020204" pitchFamily="34" charset="0"/>
              </a:rPr>
              <a:t>parete della </a:t>
            </a:r>
          </a:p>
          <a:p>
            <a:pPr algn="just"/>
            <a:r>
              <a:rPr lang="it-IT" b="1" u="none" dirty="0">
                <a:solidFill>
                  <a:srgbClr val="008000"/>
                </a:solidFill>
                <a:latin typeface="Trebuchet MS" panose="020B0603020202020204" pitchFamily="34" charset="0"/>
              </a:rPr>
              <a:t>bombola d’acciaio;</a:t>
            </a:r>
          </a:p>
          <a:p>
            <a:endParaRPr lang="it-IT" u="none" dirty="0">
              <a:solidFill>
                <a:srgbClr val="008000"/>
              </a:solidFill>
              <a:latin typeface="Trebuchet MS" panose="020B0603020202020204" pitchFamily="34" charset="0"/>
            </a:endParaRPr>
          </a:p>
        </p:txBody>
      </p:sp>
      <p:sp>
        <p:nvSpPr>
          <p:cNvPr id="8" name="Rettangolo 7"/>
          <p:cNvSpPr/>
          <p:nvPr/>
        </p:nvSpPr>
        <p:spPr>
          <a:xfrm>
            <a:off x="611560" y="3212976"/>
            <a:ext cx="8119673" cy="3939540"/>
          </a:xfrm>
          <a:prstGeom prst="rect">
            <a:avLst/>
          </a:prstGeom>
        </p:spPr>
        <p:txBody>
          <a:bodyPr wrap="square">
            <a:spAutoFit/>
          </a:bodyPr>
          <a:lstStyle/>
          <a:p>
            <a:pPr algn="just"/>
            <a:r>
              <a:rPr lang="it-IT" b="1" u="none" dirty="0">
                <a:solidFill>
                  <a:srgbClr val="008000"/>
                </a:solidFill>
                <a:latin typeface="Trebuchet MS" panose="020B0603020202020204" pitchFamily="34" charset="0"/>
              </a:rPr>
              <a:t>Disposizione speciale 674:</a:t>
            </a:r>
          </a:p>
          <a:p>
            <a:pPr algn="just"/>
            <a:r>
              <a:rPr lang="it-IT" sz="1400" b="1" u="none" dirty="0">
                <a:solidFill>
                  <a:srgbClr val="008000"/>
                </a:solidFill>
                <a:latin typeface="Trebuchet MS" panose="020B0603020202020204" pitchFamily="34" charset="0"/>
              </a:rPr>
              <a:t>Le bombole sovra-stampate soggette a 6.2.3.5.3.1 devono essere sottoposte a controlli e prove periodici conformemente al 6.2.1.6.1, modificati dal seguente metodo alternativo:</a:t>
            </a:r>
          </a:p>
          <a:p>
            <a:pPr algn="just"/>
            <a:r>
              <a:rPr lang="it-IT" sz="1400" b="1" u="none" dirty="0">
                <a:solidFill>
                  <a:srgbClr val="008000"/>
                </a:solidFill>
                <a:latin typeface="Trebuchet MS" panose="020B0603020202020204" pitchFamily="34" charset="0"/>
              </a:rPr>
              <a:t>-	Sostituire la prova richiesta al 6.2.1.6.1 d) con prove distruttive alternative;</a:t>
            </a:r>
          </a:p>
          <a:p>
            <a:pPr algn="just"/>
            <a:r>
              <a:rPr lang="it-IT" sz="1400" b="1" u="none" dirty="0">
                <a:solidFill>
                  <a:srgbClr val="008000"/>
                </a:solidFill>
                <a:latin typeface="Trebuchet MS" panose="020B0603020202020204" pitchFamily="34" charset="0"/>
              </a:rPr>
              <a:t>-	Eseguire specifiche prove distruttive supplementari relative alle caratteristiche delle bombole sovra-stampate.</a:t>
            </a:r>
          </a:p>
          <a:p>
            <a:pPr algn="just"/>
            <a:r>
              <a:rPr lang="it-IT" sz="1400" b="1" u="none" dirty="0">
                <a:solidFill>
                  <a:srgbClr val="008000"/>
                </a:solidFill>
                <a:latin typeface="Trebuchet MS" panose="020B0603020202020204" pitchFamily="34" charset="0"/>
              </a:rPr>
              <a:t>Le procedure e le disposizioni di questo metodo alternativo sono descritti qui di seguito.</a:t>
            </a:r>
          </a:p>
          <a:p>
            <a:pPr algn="just"/>
            <a:r>
              <a:rPr lang="it-IT" sz="1400" b="1" u="none" dirty="0">
                <a:solidFill>
                  <a:srgbClr val="008000"/>
                </a:solidFill>
                <a:latin typeface="Trebuchet MS" panose="020B0603020202020204" pitchFamily="34" charset="0"/>
              </a:rPr>
              <a:t>Metodo alternativo: … …</a:t>
            </a:r>
          </a:p>
          <a:p>
            <a:pPr algn="just"/>
            <a:endParaRPr lang="it-IT" sz="1400" b="1" u="none" dirty="0">
              <a:solidFill>
                <a:srgbClr val="008000"/>
              </a:solidFill>
              <a:latin typeface="Trebuchet MS" panose="020B0603020202020204" pitchFamily="34" charset="0"/>
            </a:endParaRPr>
          </a:p>
          <a:p>
            <a:pPr marL="0" lvl="1">
              <a:buNone/>
            </a:pPr>
            <a:r>
              <a:rPr lang="en-GB" sz="1400" b="1" u="none" dirty="0">
                <a:solidFill>
                  <a:srgbClr val="002060"/>
                </a:solidFill>
                <a:latin typeface="Trebuchet MS" panose="020B0603020202020204" pitchFamily="34" charset="0"/>
              </a:rPr>
              <a:t>Questa </a:t>
            </a:r>
            <a:r>
              <a:rPr lang="en-GB" sz="1400" b="1" u="none" dirty="0" err="1">
                <a:solidFill>
                  <a:srgbClr val="002060"/>
                </a:solidFill>
                <a:latin typeface="Trebuchet MS" panose="020B0603020202020204" pitchFamily="34" charset="0"/>
              </a:rPr>
              <a:t>disposizione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speciale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si</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applica</a:t>
            </a:r>
            <a:r>
              <a:rPr lang="en-GB" sz="1400" b="1" u="none" dirty="0">
                <a:solidFill>
                  <a:srgbClr val="002060"/>
                </a:solidFill>
                <a:latin typeface="Trebuchet MS" panose="020B0603020202020204" pitchFamily="34" charset="0"/>
              </a:rPr>
              <a:t> solo </a:t>
            </a:r>
            <a:r>
              <a:rPr lang="en-GB" sz="1400" b="1" u="none" dirty="0" err="1">
                <a:solidFill>
                  <a:srgbClr val="002060"/>
                </a:solidFill>
                <a:latin typeface="Trebuchet MS" panose="020B0603020202020204" pitchFamily="34" charset="0"/>
              </a:rPr>
              <a:t>ai</a:t>
            </a:r>
            <a:r>
              <a:rPr lang="en-GB" sz="1400" b="1" u="none" dirty="0">
                <a:solidFill>
                  <a:srgbClr val="002060"/>
                </a:solidFill>
                <a:latin typeface="Trebuchet MS" panose="020B0603020202020204" pitchFamily="34" charset="0"/>
              </a:rPr>
              <a:t> LPG, ad </a:t>
            </a:r>
            <a:r>
              <a:rPr lang="en-GB" sz="1400" b="1" u="none" dirty="0" err="1">
                <a:solidFill>
                  <a:srgbClr val="002060"/>
                </a:solidFill>
                <a:latin typeface="Trebuchet MS" panose="020B0603020202020204" pitchFamily="34" charset="0"/>
              </a:rPr>
              <a:t>esempio</a:t>
            </a:r>
            <a:r>
              <a:rPr lang="en-GB" sz="1400" b="1" u="none" dirty="0">
                <a:solidFill>
                  <a:srgbClr val="002060"/>
                </a:solidFill>
                <a:latin typeface="Trebuchet MS" panose="020B0603020202020204" pitchFamily="34" charset="0"/>
              </a:rPr>
              <a:t> numeri UN 1011, 1075, 1965, 1969 and 1978.  I </a:t>
            </a:r>
            <a:r>
              <a:rPr lang="en-GB" sz="1400" b="1" u="none" dirty="0" err="1">
                <a:solidFill>
                  <a:srgbClr val="002060"/>
                </a:solidFill>
                <a:latin typeface="Trebuchet MS" panose="020B0603020202020204" pitchFamily="34" charset="0"/>
              </a:rPr>
              <a:t>requisiti</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della</a:t>
            </a:r>
            <a:r>
              <a:rPr lang="en-GB" sz="1400" b="1" u="none" dirty="0">
                <a:solidFill>
                  <a:srgbClr val="002060"/>
                </a:solidFill>
                <a:latin typeface="Trebuchet MS" panose="020B0603020202020204" pitchFamily="34" charset="0"/>
              </a:rPr>
              <a:t> DS 674 </a:t>
            </a:r>
            <a:r>
              <a:rPr lang="en-GB" sz="1400" b="1" u="none" dirty="0" err="1">
                <a:solidFill>
                  <a:srgbClr val="002060"/>
                </a:solidFill>
                <a:latin typeface="Trebuchet MS" panose="020B0603020202020204" pitchFamily="34" charset="0"/>
              </a:rPr>
              <a:t>superano</a:t>
            </a:r>
            <a:r>
              <a:rPr lang="en-GB" sz="1400" b="1" u="none" dirty="0">
                <a:solidFill>
                  <a:srgbClr val="002060"/>
                </a:solidFill>
                <a:latin typeface="Trebuchet MS" panose="020B0603020202020204" pitchFamily="34" charset="0"/>
              </a:rPr>
              <a:t> le 4 </a:t>
            </a:r>
            <a:r>
              <a:rPr lang="en-GB" sz="1400" b="1" u="none" dirty="0" err="1">
                <a:solidFill>
                  <a:srgbClr val="002060"/>
                </a:solidFill>
                <a:latin typeface="Trebuchet MS" panose="020B0603020202020204" pitchFamily="34" charset="0"/>
              </a:rPr>
              <a:t>pagine</a:t>
            </a:r>
            <a:r>
              <a:rPr lang="en-GB" sz="1400" b="1" u="none" dirty="0">
                <a:solidFill>
                  <a:srgbClr val="002060"/>
                </a:solidFill>
                <a:latin typeface="Trebuchet MS" panose="020B0603020202020204" pitchFamily="34" charset="0"/>
              </a:rPr>
              <a:t> e </a:t>
            </a:r>
            <a:r>
              <a:rPr lang="en-GB" sz="1400" b="1" u="none" dirty="0" err="1">
                <a:solidFill>
                  <a:srgbClr val="002060"/>
                </a:solidFill>
                <a:latin typeface="Trebuchet MS" panose="020B0603020202020204" pitchFamily="34" charset="0"/>
              </a:rPr>
              <a:t>sono</a:t>
            </a:r>
            <a:r>
              <a:rPr lang="en-GB" sz="1400" b="1" u="none" dirty="0">
                <a:solidFill>
                  <a:srgbClr val="002060"/>
                </a:solidFill>
                <a:latin typeface="Trebuchet MS" panose="020B0603020202020204" pitchFamily="34" charset="0"/>
              </a:rPr>
              <a:t> di </a:t>
            </a:r>
            <a:r>
              <a:rPr lang="en-GB" sz="1400" b="1" u="none" dirty="0" err="1">
                <a:solidFill>
                  <a:srgbClr val="002060"/>
                </a:solidFill>
                <a:latin typeface="Trebuchet MS" panose="020B0603020202020204" pitchFamily="34" charset="0"/>
              </a:rPr>
              <a:t>interesse</a:t>
            </a:r>
            <a:r>
              <a:rPr lang="en-GB" sz="1400" b="1" u="none" dirty="0">
                <a:solidFill>
                  <a:srgbClr val="002060"/>
                </a:solidFill>
                <a:latin typeface="Trebuchet MS" panose="020B0603020202020204" pitchFamily="34" charset="0"/>
              </a:rPr>
              <a:t> solo per </a:t>
            </a:r>
            <a:r>
              <a:rPr lang="en-GB" sz="1400" b="1" u="none" dirty="0" err="1">
                <a:solidFill>
                  <a:srgbClr val="002060"/>
                </a:solidFill>
                <a:latin typeface="Trebuchet MS" panose="020B0603020202020204" pitchFamily="34" charset="0"/>
              </a:rPr>
              <a:t>coloro</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coinvolti</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nelle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ispezioni</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periodiche</a:t>
            </a:r>
            <a:r>
              <a:rPr lang="en-GB" sz="1400" b="1" u="none" dirty="0">
                <a:solidFill>
                  <a:srgbClr val="002060"/>
                </a:solidFill>
                <a:latin typeface="Trebuchet MS" panose="020B0603020202020204" pitchFamily="34" charset="0"/>
              </a:rPr>
              <a:t> e </a:t>
            </a:r>
            <a:r>
              <a:rPr lang="en-GB" sz="1400" b="1" u="none" dirty="0" err="1">
                <a:solidFill>
                  <a:srgbClr val="002060"/>
                </a:solidFill>
                <a:latin typeface="Trebuchet MS" panose="020B0603020202020204" pitchFamily="34" charset="0"/>
              </a:rPr>
              <a:t>nei</a:t>
            </a:r>
            <a:r>
              <a:rPr lang="en-GB" sz="1400" b="1" u="none" dirty="0">
                <a:solidFill>
                  <a:srgbClr val="002060"/>
                </a:solidFill>
                <a:latin typeface="Trebuchet MS" panose="020B0603020202020204" pitchFamily="34" charset="0"/>
              </a:rPr>
              <a:t> test </a:t>
            </a:r>
            <a:r>
              <a:rPr lang="en-GB" sz="1400" b="1" u="none" dirty="0" err="1">
                <a:solidFill>
                  <a:srgbClr val="002060"/>
                </a:solidFill>
                <a:latin typeface="Trebuchet MS" panose="020B0603020202020204" pitchFamily="34" charset="0"/>
              </a:rPr>
              <a:t>delle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bombole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sovrastampate</a:t>
            </a:r>
            <a:r>
              <a:rPr lang="en-GB" sz="1400" b="1" u="none" dirty="0">
                <a:solidFill>
                  <a:srgbClr val="002060"/>
                </a:solidFill>
                <a:latin typeface="Trebuchet MS" panose="020B0603020202020204" pitchFamily="34" charset="0"/>
              </a:rPr>
              <a:t>.</a:t>
            </a:r>
          </a:p>
          <a:p>
            <a:pPr marL="0" lvl="1">
              <a:buNone/>
            </a:pPr>
            <a:r>
              <a:rPr lang="en-GB" sz="1400" b="1" u="none" dirty="0">
                <a:solidFill>
                  <a:srgbClr val="002060"/>
                </a:solidFill>
                <a:latin typeface="Trebuchet MS" panose="020B0603020202020204" pitchFamily="34" charset="0"/>
              </a:rPr>
              <a:t>Il </a:t>
            </a:r>
            <a:r>
              <a:rPr lang="en-GB" sz="1400" b="1" u="none" dirty="0" err="1">
                <a:solidFill>
                  <a:srgbClr val="002060"/>
                </a:solidFill>
                <a:latin typeface="Trebuchet MS" panose="020B0603020202020204" pitchFamily="34" charset="0"/>
              </a:rPr>
              <a:t>testo</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che</a:t>
            </a:r>
            <a:r>
              <a:rPr lang="en-GB" sz="1400" b="1" u="none" dirty="0">
                <a:solidFill>
                  <a:srgbClr val="002060"/>
                </a:solidFill>
                <a:latin typeface="Trebuchet MS" panose="020B0603020202020204" pitchFamily="34" charset="0"/>
              </a:rPr>
              <a:t> </a:t>
            </a:r>
            <a:r>
              <a:rPr lang="en-GB" sz="1400" b="1" u="none" dirty="0" err="1">
                <a:solidFill>
                  <a:srgbClr val="002060"/>
                </a:solidFill>
                <a:latin typeface="Trebuchet MS" panose="020B0603020202020204" pitchFamily="34" charset="0"/>
              </a:rPr>
              <a:t>consente</a:t>
            </a:r>
            <a:r>
              <a:rPr lang="en-GB" sz="1400" b="1" u="none" dirty="0">
                <a:solidFill>
                  <a:srgbClr val="002060"/>
                </a:solidFill>
                <a:latin typeface="Trebuchet MS" panose="020B0603020202020204" pitchFamily="34" charset="0"/>
              </a:rPr>
              <a:t> le p</a:t>
            </a:r>
            <a:r>
              <a:rPr lang="it-IT" sz="1400" b="1" u="none" dirty="0" err="1">
                <a:solidFill>
                  <a:srgbClr val="002060"/>
                </a:solidFill>
                <a:latin typeface="Trebuchet MS" panose="020B0603020202020204" pitchFamily="34" charset="0"/>
              </a:rPr>
              <a:t>rove</a:t>
            </a:r>
            <a:r>
              <a:rPr lang="it-IT" sz="1400" b="1" u="none" dirty="0">
                <a:solidFill>
                  <a:srgbClr val="002060"/>
                </a:solidFill>
                <a:latin typeface="Trebuchet MS" panose="020B0603020202020204" pitchFamily="34" charset="0"/>
              </a:rPr>
              <a:t> distruttive in combinazione con la loro valutazione statistica descritto nella DS 674 è riportato nella 6.2.3.5.3</a:t>
            </a:r>
            <a:endParaRPr lang="en-GB" sz="1400" b="1" u="none" dirty="0">
              <a:solidFill>
                <a:srgbClr val="002060"/>
              </a:solidFill>
              <a:latin typeface="Trebuchet MS" panose="020B0603020202020204" pitchFamily="34" charset="0"/>
            </a:endParaRPr>
          </a:p>
          <a:p>
            <a:pPr algn="just"/>
            <a:endParaRPr lang="it-IT" sz="1400" b="1" u="none" dirty="0">
              <a:solidFill>
                <a:srgbClr val="008000"/>
              </a:solidFill>
              <a:latin typeface="Trebuchet MS" panose="020B0603020202020204" pitchFamily="34" charset="0"/>
            </a:endParaRPr>
          </a:p>
          <a:p>
            <a:pPr algn="just"/>
            <a:r>
              <a:rPr lang="it-IT" b="1" u="none" dirty="0">
                <a:solidFill>
                  <a:srgbClr val="008000"/>
                </a:solidFill>
                <a:latin typeface="Trebuchet MS" panose="020B0603020202020204" pitchFamily="34" charset="0"/>
              </a:rPr>
              <a:t> </a:t>
            </a:r>
          </a:p>
          <a:p>
            <a:endParaRPr lang="it-IT" u="none" dirty="0">
              <a:solidFill>
                <a:srgbClr val="008000"/>
              </a:solidFill>
              <a:latin typeface="Trebuchet MS" panose="020B0603020202020204" pitchFamily="34" charset="0"/>
            </a:endParaRPr>
          </a:p>
        </p:txBody>
      </p:sp>
    </p:spTree>
    <p:extLst>
      <p:ext uri="{BB962C8B-B14F-4D97-AF65-F5344CB8AC3E}">
        <p14:creationId xmlns:p14="http://schemas.microsoft.com/office/powerpoint/2010/main" val="348120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IMG0009"/>
          <p:cNvPicPr>
            <a:picLocks noChangeAspect="1" noChangeArrowheads="1"/>
          </p:cNvPicPr>
          <p:nvPr/>
        </p:nvPicPr>
        <p:blipFill>
          <a:blip r:embed="rId2" cstate="print">
            <a:extLst>
              <a:ext uri="{28A0092B-C50C-407E-A947-70E740481C1C}">
                <a14:useLocalDpi xmlns:a14="http://schemas.microsoft.com/office/drawing/2010/main" val="0"/>
              </a:ext>
            </a:extLst>
          </a:blip>
          <a:srcRect l="11586"/>
          <a:stretch>
            <a:fillRect/>
          </a:stretch>
        </p:blipFill>
        <p:spPr bwMode="auto">
          <a:xfrm>
            <a:off x="7684964" y="1263407"/>
            <a:ext cx="1337358" cy="27819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bombole_gpl"/>
          <p:cNvPicPr>
            <a:picLocks noChangeAspect="1" noChangeArrowheads="1"/>
          </p:cNvPicPr>
          <p:nvPr/>
        </p:nvPicPr>
        <p:blipFill>
          <a:blip r:embed="rId3"/>
          <a:srcRect/>
          <a:stretch>
            <a:fillRect/>
          </a:stretch>
        </p:blipFill>
        <p:spPr bwMode="auto">
          <a:xfrm>
            <a:off x="3448920" y="1186967"/>
            <a:ext cx="1800225" cy="1349375"/>
          </a:xfrm>
          <a:prstGeom prst="rect">
            <a:avLst/>
          </a:prstGeom>
          <a:ln>
            <a:noFill/>
          </a:ln>
          <a:effectLst>
            <a:outerShdw blurRad="292100" dist="139700" dir="2700000" algn="tl" rotWithShape="0">
              <a:srgbClr val="333333">
                <a:alpha val="65000"/>
              </a:srgbClr>
            </a:outerShdw>
          </a:effectLst>
        </p:spPr>
      </p:pic>
      <p:pic>
        <p:nvPicPr>
          <p:cNvPr id="8" name="Picture 16"/>
          <p:cNvPicPr>
            <a:picLocks noChangeAspect="1" noChangeArrowheads="1"/>
          </p:cNvPicPr>
          <p:nvPr/>
        </p:nvPicPr>
        <p:blipFill>
          <a:blip r:embed="rId4"/>
          <a:srcRect/>
          <a:stretch>
            <a:fillRect/>
          </a:stretch>
        </p:blipFill>
        <p:spPr bwMode="auto">
          <a:xfrm>
            <a:off x="5404511" y="1328066"/>
            <a:ext cx="2125087" cy="2652674"/>
          </a:xfrm>
          <a:prstGeom prst="rect">
            <a:avLst/>
          </a:prstGeom>
          <a:ln>
            <a:noFill/>
          </a:ln>
          <a:effectLst>
            <a:outerShdw blurRad="292100" dist="139700" dir="2700000" algn="tl" rotWithShape="0">
              <a:srgbClr val="333333">
                <a:alpha val="65000"/>
              </a:srgbClr>
            </a:outerShdw>
          </a:effectLst>
        </p:spPr>
      </p:pic>
      <p:pic>
        <p:nvPicPr>
          <p:cNvPr id="9" name="Picture 5" descr="DSC00015"/>
          <p:cNvPicPr>
            <a:picLocks noChangeAspect="1" noChangeArrowheads="1"/>
          </p:cNvPicPr>
          <p:nvPr/>
        </p:nvPicPr>
        <p:blipFill>
          <a:blip r:embed="rId5" cstate="print"/>
          <a:srcRect/>
          <a:stretch>
            <a:fillRect/>
          </a:stretch>
        </p:blipFill>
        <p:spPr bwMode="auto">
          <a:xfrm>
            <a:off x="4106918" y="4286586"/>
            <a:ext cx="2332885" cy="1584192"/>
          </a:xfrm>
          <a:prstGeom prst="rect">
            <a:avLst/>
          </a:prstGeom>
          <a:ln>
            <a:noFill/>
          </a:ln>
          <a:effectLst>
            <a:softEdge rad="112500"/>
          </a:effectLst>
        </p:spPr>
      </p:pic>
      <p:sp>
        <p:nvSpPr>
          <p:cNvPr id="16" name="Titolo 1"/>
          <p:cNvSpPr txBox="1">
            <a:spLocks/>
          </p:cNvSpPr>
          <p:nvPr/>
        </p:nvSpPr>
        <p:spPr bwMode="auto">
          <a:xfrm>
            <a:off x="628305" y="44450"/>
            <a:ext cx="833242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lvl1pPr algn="ctr" eaLnBrk="1" hangingPunct="1">
              <a:defRPr sz="4000" b="1">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u="none" dirty="0"/>
              <a:t>Tipologie di recipienti a pressione</a:t>
            </a:r>
          </a:p>
        </p:txBody>
      </p:sp>
      <p:sp>
        <p:nvSpPr>
          <p:cNvPr id="2" name="CasellaDiTesto 1"/>
          <p:cNvSpPr txBox="1"/>
          <p:nvPr/>
        </p:nvSpPr>
        <p:spPr>
          <a:xfrm>
            <a:off x="487735" y="1186967"/>
            <a:ext cx="2682146" cy="1200329"/>
          </a:xfrm>
          <a:prstGeom prst="rect">
            <a:avLst/>
          </a:prstGeom>
          <a:noFill/>
        </p:spPr>
        <p:txBody>
          <a:bodyPr wrap="none" rtlCol="0">
            <a:spAutoFit/>
          </a:bodyPr>
          <a:lstStyle/>
          <a:p>
            <a:pPr marL="0" lvl="2" algn="ctr"/>
            <a:r>
              <a:rPr lang="it-IT" sz="4000" b="1" i="1" u="none" dirty="0">
                <a:solidFill>
                  <a:srgbClr val="002060"/>
                </a:solidFill>
                <a:latin typeface="+mj-lt"/>
              </a:rPr>
              <a:t>A. </a:t>
            </a:r>
          </a:p>
          <a:p>
            <a:pPr marL="0" lvl="2" algn="ctr"/>
            <a:r>
              <a:rPr lang="it-IT" sz="1600" b="1" i="1" u="none" dirty="0">
                <a:solidFill>
                  <a:srgbClr val="002060"/>
                </a:solidFill>
                <a:latin typeface="+mj-lt"/>
              </a:rPr>
              <a:t>Bombole </a:t>
            </a:r>
          </a:p>
          <a:p>
            <a:pPr marL="0" lvl="2" algn="ctr"/>
            <a:r>
              <a:rPr lang="it-IT" sz="1600" b="1" i="1" u="none" dirty="0">
                <a:solidFill>
                  <a:srgbClr val="002060"/>
                </a:solidFill>
                <a:latin typeface="+mj-lt"/>
              </a:rPr>
              <a:t>(capacità fino a 150 litri)</a:t>
            </a:r>
            <a:endParaRPr lang="it-IT" sz="1600" i="1" u="none" dirty="0">
              <a:solidFill>
                <a:srgbClr val="002060"/>
              </a:solidFill>
              <a:latin typeface="+mj-lt"/>
            </a:endParaRPr>
          </a:p>
        </p:txBody>
      </p:sp>
      <p:pic>
        <p:nvPicPr>
          <p:cNvPr id="1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046" y="3405041"/>
            <a:ext cx="1908924" cy="28416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4080006" y="6021304"/>
            <a:ext cx="2173993" cy="769441"/>
          </a:xfrm>
          <a:prstGeom prst="rect">
            <a:avLst/>
          </a:prstGeom>
          <a:noFill/>
        </p:spPr>
        <p:txBody>
          <a:bodyPr wrap="none" rtlCol="0">
            <a:spAutoFit/>
          </a:bodyPr>
          <a:lstStyle/>
          <a:p>
            <a:pPr marL="0" lvl="2"/>
            <a:r>
              <a:rPr lang="it-IT" sz="2800" b="1" i="1" u="none" dirty="0">
                <a:solidFill>
                  <a:srgbClr val="002060"/>
                </a:solidFill>
                <a:latin typeface="+mj-lt"/>
              </a:rPr>
              <a:t>B. </a:t>
            </a:r>
            <a:r>
              <a:rPr lang="it-IT" sz="1600" b="1" i="1" u="none" dirty="0">
                <a:solidFill>
                  <a:srgbClr val="002060"/>
                </a:solidFill>
                <a:latin typeface="+mj-lt"/>
              </a:rPr>
              <a:t>Tubi (capacità </a:t>
            </a:r>
          </a:p>
          <a:p>
            <a:pPr marL="0" lvl="2"/>
            <a:r>
              <a:rPr lang="it-IT" sz="1600" b="1" i="1" u="none" dirty="0">
                <a:solidFill>
                  <a:srgbClr val="002060"/>
                </a:solidFill>
                <a:latin typeface="+mj-lt"/>
              </a:rPr>
              <a:t>da 150 a 3.000 litri)</a:t>
            </a:r>
            <a:endParaRPr lang="it-IT" sz="2800" i="1" u="none" dirty="0">
              <a:solidFill>
                <a:srgbClr val="002060"/>
              </a:solidFill>
              <a:latin typeface="+mj-lt"/>
            </a:endParaRPr>
          </a:p>
        </p:txBody>
      </p:sp>
      <p:sp>
        <p:nvSpPr>
          <p:cNvPr id="19" name="CasellaDiTesto 18"/>
          <p:cNvSpPr txBox="1"/>
          <p:nvPr/>
        </p:nvSpPr>
        <p:spPr>
          <a:xfrm>
            <a:off x="6948264" y="4585207"/>
            <a:ext cx="1787690" cy="1508105"/>
          </a:xfrm>
          <a:prstGeom prst="rect">
            <a:avLst/>
          </a:prstGeom>
          <a:noFill/>
        </p:spPr>
        <p:txBody>
          <a:bodyPr wrap="square" rtlCol="0">
            <a:spAutoFit/>
          </a:bodyPr>
          <a:lstStyle/>
          <a:p>
            <a:pPr marL="0" lvl="2" algn="ctr"/>
            <a:r>
              <a:rPr lang="it-IT" sz="2800" b="1" i="1" u="none" dirty="0">
                <a:solidFill>
                  <a:srgbClr val="002060"/>
                </a:solidFill>
                <a:latin typeface="+mj-lt"/>
              </a:rPr>
              <a:t>C. </a:t>
            </a:r>
            <a:r>
              <a:rPr lang="it-IT" sz="1600" b="1" i="1" u="none" dirty="0">
                <a:solidFill>
                  <a:srgbClr val="002060"/>
                </a:solidFill>
                <a:latin typeface="+mj-lt"/>
              </a:rPr>
              <a:t>Fusti a pressione</a:t>
            </a:r>
          </a:p>
          <a:p>
            <a:pPr marL="0" lvl="2" algn="ctr"/>
            <a:r>
              <a:rPr lang="it-IT" sz="1600" b="1" i="1" u="none" dirty="0">
                <a:solidFill>
                  <a:srgbClr val="002060"/>
                </a:solidFill>
                <a:latin typeface="+mj-lt"/>
              </a:rPr>
              <a:t>(capacità da 150</a:t>
            </a:r>
          </a:p>
          <a:p>
            <a:pPr marL="0" lvl="2" algn="ctr"/>
            <a:r>
              <a:rPr lang="it-IT" sz="1600" b="1" i="1" u="none" dirty="0">
                <a:solidFill>
                  <a:srgbClr val="002060"/>
                </a:solidFill>
                <a:latin typeface="+mj-lt"/>
              </a:rPr>
              <a:t>a 1.000 litri)</a:t>
            </a:r>
          </a:p>
        </p:txBody>
      </p:sp>
      <p:sp>
        <p:nvSpPr>
          <p:cNvPr id="4" name="Freccia a destra 3"/>
          <p:cNvSpPr/>
          <p:nvPr/>
        </p:nvSpPr>
        <p:spPr bwMode="auto">
          <a:xfrm>
            <a:off x="2690807" y="1412776"/>
            <a:ext cx="536550" cy="37435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
        <p:nvSpPr>
          <p:cNvPr id="21" name="Freccia a destra 20"/>
          <p:cNvSpPr/>
          <p:nvPr/>
        </p:nvSpPr>
        <p:spPr bwMode="auto">
          <a:xfrm flipH="1">
            <a:off x="3515402" y="6246735"/>
            <a:ext cx="529869" cy="311991"/>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
        <p:nvSpPr>
          <p:cNvPr id="22" name="Freccia a destra 21"/>
          <p:cNvSpPr/>
          <p:nvPr/>
        </p:nvSpPr>
        <p:spPr bwMode="auto">
          <a:xfrm flipH="1">
            <a:off x="6609290" y="4737512"/>
            <a:ext cx="529869" cy="311991"/>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pic>
        <p:nvPicPr>
          <p:cNvPr id="5" name="Immagin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3608" y="4572706"/>
            <a:ext cx="2103254" cy="2103254"/>
          </a:xfrm>
          <a:prstGeom prst="rect">
            <a:avLst/>
          </a:prstGeom>
          <a:ln>
            <a:noFill/>
          </a:ln>
          <a:effectLst>
            <a:softEdge rad="112500"/>
          </a:effectLst>
        </p:spPr>
      </p:pic>
    </p:spTree>
    <p:extLst>
      <p:ext uri="{BB962C8B-B14F-4D97-AF65-F5344CB8AC3E}">
        <p14:creationId xmlns:p14="http://schemas.microsoft.com/office/powerpoint/2010/main" val="1542708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olo 1"/>
          <p:cNvSpPr txBox="1">
            <a:spLocks/>
          </p:cNvSpPr>
          <p:nvPr/>
        </p:nvSpPr>
        <p:spPr bwMode="auto">
          <a:xfrm>
            <a:off x="561383" y="44450"/>
            <a:ext cx="8459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dirty="0"/>
              <a:t>Tipologie di recipienti a pressione</a:t>
            </a:r>
          </a:p>
        </p:txBody>
      </p:sp>
      <p:sp>
        <p:nvSpPr>
          <p:cNvPr id="2" name="CasellaDiTesto 1"/>
          <p:cNvSpPr txBox="1"/>
          <p:nvPr/>
        </p:nvSpPr>
        <p:spPr>
          <a:xfrm>
            <a:off x="539552" y="1520881"/>
            <a:ext cx="2232249" cy="1446550"/>
          </a:xfrm>
          <a:prstGeom prst="rect">
            <a:avLst/>
          </a:prstGeom>
          <a:noFill/>
        </p:spPr>
        <p:txBody>
          <a:bodyPr wrap="square" rtlCol="0">
            <a:spAutoFit/>
          </a:bodyPr>
          <a:lstStyle/>
          <a:p>
            <a:pPr marL="0" lvl="2" algn="ctr"/>
            <a:r>
              <a:rPr lang="it-IT" sz="4000" b="1" i="1" u="none" dirty="0">
                <a:solidFill>
                  <a:srgbClr val="002060"/>
                </a:solidFill>
                <a:latin typeface="+mj-lt"/>
              </a:rPr>
              <a:t>D1. </a:t>
            </a:r>
          </a:p>
          <a:p>
            <a:pPr marL="0" lvl="2" algn="ctr"/>
            <a:r>
              <a:rPr lang="it-IT" sz="1600" b="1" i="1" u="none" dirty="0">
                <a:solidFill>
                  <a:srgbClr val="002060"/>
                </a:solidFill>
                <a:latin typeface="+mj-lt"/>
              </a:rPr>
              <a:t>Recipienti criogenici chiusi (capacità fino a 1.000 litri) </a:t>
            </a:r>
          </a:p>
        </p:txBody>
      </p:sp>
      <p:sp>
        <p:nvSpPr>
          <p:cNvPr id="19" name="CasellaDiTesto 18"/>
          <p:cNvSpPr txBox="1"/>
          <p:nvPr/>
        </p:nvSpPr>
        <p:spPr>
          <a:xfrm>
            <a:off x="6804250" y="4077072"/>
            <a:ext cx="1787690" cy="1754326"/>
          </a:xfrm>
          <a:prstGeom prst="rect">
            <a:avLst/>
          </a:prstGeom>
          <a:noFill/>
        </p:spPr>
        <p:txBody>
          <a:bodyPr wrap="square" rtlCol="0">
            <a:spAutoFit/>
          </a:bodyPr>
          <a:lstStyle/>
          <a:p>
            <a:pPr marL="0" lvl="2" algn="ctr"/>
            <a:r>
              <a:rPr lang="it-IT" sz="2800" b="1" i="1" u="none" dirty="0">
                <a:solidFill>
                  <a:srgbClr val="002060"/>
                </a:solidFill>
                <a:latin typeface="+mj-lt"/>
              </a:rPr>
              <a:t>E. </a:t>
            </a:r>
            <a:r>
              <a:rPr lang="it-IT" sz="1600" b="1" i="1" u="none" dirty="0">
                <a:solidFill>
                  <a:srgbClr val="002060"/>
                </a:solidFill>
                <a:latin typeface="+mj-lt"/>
              </a:rPr>
              <a:t>Pacchi di bombole (capacità fino a 3.000 lt. oppure fino a 1.000 lt. per gas tossici)</a:t>
            </a:r>
          </a:p>
        </p:txBody>
      </p:sp>
      <p:sp>
        <p:nvSpPr>
          <p:cNvPr id="4" name="Freccia a destra 3"/>
          <p:cNvSpPr/>
          <p:nvPr/>
        </p:nvSpPr>
        <p:spPr bwMode="auto">
          <a:xfrm>
            <a:off x="2504829" y="1603614"/>
            <a:ext cx="536550" cy="37435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
        <p:nvSpPr>
          <p:cNvPr id="22" name="Freccia a destra 21"/>
          <p:cNvSpPr/>
          <p:nvPr/>
        </p:nvSpPr>
        <p:spPr bwMode="auto">
          <a:xfrm rot="5400000" flipH="1">
            <a:off x="6297305" y="4474043"/>
            <a:ext cx="529869" cy="311991"/>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pic>
        <p:nvPicPr>
          <p:cNvPr id="15" name="Picture 4" descr="IMG0053"/>
          <p:cNvPicPr>
            <a:picLocks noChangeAspect="1" noChangeArrowheads="1"/>
          </p:cNvPicPr>
          <p:nvPr/>
        </p:nvPicPr>
        <p:blipFill>
          <a:blip r:embed="rId2">
            <a:extLst>
              <a:ext uri="{28A0092B-C50C-407E-A947-70E740481C1C}">
                <a14:useLocalDpi xmlns:a14="http://schemas.microsoft.com/office/drawing/2010/main" val="0"/>
              </a:ext>
            </a:extLst>
          </a:blip>
          <a:srcRect l="23743" r="25584"/>
          <a:stretch>
            <a:fillRect/>
          </a:stretch>
        </p:blipFill>
        <p:spPr bwMode="auto">
          <a:xfrm>
            <a:off x="3173094" y="1603613"/>
            <a:ext cx="1788205" cy="218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p:cNvPicPr>
            <a:picLocks noChangeAspect="1" noChangeArrowheads="1"/>
          </p:cNvPicPr>
          <p:nvPr/>
        </p:nvPicPr>
        <p:blipFill>
          <a:blip r:embed="rId3" cstate="print"/>
          <a:srcRect/>
          <a:stretch>
            <a:fillRect/>
          </a:stretch>
        </p:blipFill>
        <p:spPr bwMode="auto">
          <a:xfrm>
            <a:off x="3092285" y="4217711"/>
            <a:ext cx="1374586" cy="1676625"/>
          </a:xfrm>
          <a:prstGeom prst="rect">
            <a:avLst/>
          </a:prstGeom>
          <a:ln>
            <a:noFill/>
          </a:ln>
          <a:effectLst>
            <a:softEdge rad="112500"/>
          </a:effectLst>
        </p:spPr>
      </p:pic>
      <p:sp>
        <p:nvSpPr>
          <p:cNvPr id="20" name="CasellaDiTesto 19"/>
          <p:cNvSpPr txBox="1"/>
          <p:nvPr/>
        </p:nvSpPr>
        <p:spPr>
          <a:xfrm>
            <a:off x="539552" y="4116564"/>
            <a:ext cx="2232249" cy="2185214"/>
          </a:xfrm>
          <a:prstGeom prst="rect">
            <a:avLst/>
          </a:prstGeom>
          <a:noFill/>
        </p:spPr>
        <p:txBody>
          <a:bodyPr wrap="square" rtlCol="0">
            <a:spAutoFit/>
          </a:bodyPr>
          <a:lstStyle/>
          <a:p>
            <a:pPr marL="0" lvl="2" algn="ctr"/>
            <a:r>
              <a:rPr lang="it-IT" sz="4000" b="1" i="1" u="none" dirty="0">
                <a:solidFill>
                  <a:srgbClr val="002060"/>
                </a:solidFill>
                <a:latin typeface="+mj-lt"/>
              </a:rPr>
              <a:t>D2. </a:t>
            </a:r>
          </a:p>
          <a:p>
            <a:pPr marL="0" lvl="2" algn="ctr"/>
            <a:r>
              <a:rPr lang="it-IT" sz="1600" b="1" i="1" u="none" dirty="0">
                <a:solidFill>
                  <a:srgbClr val="002060"/>
                </a:solidFill>
                <a:latin typeface="+mj-lt"/>
              </a:rPr>
              <a:t>Recipienti criogenici aperti (mantenuto alla pressione atmosferica, capacità fino a 1.000 litri) </a:t>
            </a:r>
          </a:p>
        </p:txBody>
      </p:sp>
      <p:sp>
        <p:nvSpPr>
          <p:cNvPr id="23" name="Freccia a destra 22"/>
          <p:cNvSpPr/>
          <p:nvPr/>
        </p:nvSpPr>
        <p:spPr bwMode="auto">
          <a:xfrm>
            <a:off x="2388954" y="4338986"/>
            <a:ext cx="536550" cy="37435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pic>
        <p:nvPicPr>
          <p:cNvPr id="12290" name="Picture 2" descr="https://lh6.googleusercontent.com/vZNBZpnKViELmv1p0vaxU0Uqvsxzz8QhOKy8VjYsYPUFlntQ4OEN-2LKeZgKW4p8NhxtXxEVMHfEy9PpCiSvSri0ZEXwvOVXHl5gisUujMPR9ekoSc2sgRPLjc2gupSYARsH3eHMyr0"/>
          <p:cNvPicPr>
            <a:picLocks noChangeAspect="1" noChangeArrowheads="1"/>
          </p:cNvPicPr>
          <p:nvPr/>
        </p:nvPicPr>
        <p:blipFill rotWithShape="1">
          <a:blip r:embed="rId4">
            <a:extLst>
              <a:ext uri="{28A0092B-C50C-407E-A947-70E740481C1C}">
                <a14:useLocalDpi xmlns:a14="http://schemas.microsoft.com/office/drawing/2010/main" val="0"/>
              </a:ext>
            </a:extLst>
          </a:blip>
          <a:srcRect l="8127" r="-1"/>
          <a:stretch/>
        </p:blipFill>
        <p:spPr bwMode="auto">
          <a:xfrm>
            <a:off x="7236296" y="1899024"/>
            <a:ext cx="1078960" cy="18608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 name="Picture 5" descr="IMG001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035" r="29767"/>
          <a:stretch/>
        </p:blipFill>
        <p:spPr bwMode="auto">
          <a:xfrm>
            <a:off x="6228184" y="2013612"/>
            <a:ext cx="1522158" cy="19076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1043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SC038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844751"/>
            <a:ext cx="360045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Immagine 9" descr="Ritaglio schermat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206" y="1844743"/>
            <a:ext cx="189865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olo 1"/>
          <p:cNvSpPr>
            <a:spLocks noGrp="1"/>
          </p:cNvSpPr>
          <p:nvPr>
            <p:ph type="title"/>
          </p:nvPr>
        </p:nvSpPr>
        <p:spPr>
          <a:xfrm>
            <a:off x="662385" y="44450"/>
            <a:ext cx="8280598"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dirty="0">
                <a:solidFill>
                  <a:srgbClr val="002060"/>
                </a:solidFill>
                <a:cs typeface="Times New Roman" pitchFamily="18" charset="0"/>
              </a:rPr>
              <a:t>Tipologie di recipienti a pressione</a:t>
            </a:r>
          </a:p>
        </p:txBody>
      </p:sp>
      <p:sp>
        <p:nvSpPr>
          <p:cNvPr id="12" name="CasellaDiTesto 11"/>
          <p:cNvSpPr txBox="1"/>
          <p:nvPr/>
        </p:nvSpPr>
        <p:spPr>
          <a:xfrm>
            <a:off x="2751856" y="4296917"/>
            <a:ext cx="5184626" cy="738664"/>
          </a:xfrm>
          <a:prstGeom prst="rect">
            <a:avLst/>
          </a:prstGeom>
          <a:noFill/>
        </p:spPr>
        <p:txBody>
          <a:bodyPr wrap="square" rtlCol="0">
            <a:spAutoFit/>
          </a:bodyPr>
          <a:lstStyle/>
          <a:p>
            <a:pPr marL="0" lvl="2" algn="ctr">
              <a:lnSpc>
                <a:spcPct val="150000"/>
              </a:lnSpc>
            </a:pPr>
            <a:r>
              <a:rPr lang="it-IT" sz="2800" b="1" i="1" u="none" dirty="0">
                <a:solidFill>
                  <a:srgbClr val="002060"/>
                </a:solidFill>
                <a:latin typeface="+mj-lt"/>
              </a:rPr>
              <a:t>F. </a:t>
            </a:r>
            <a:r>
              <a:rPr lang="it-IT" sz="1600" b="1" i="1" u="none" dirty="0">
                <a:solidFill>
                  <a:srgbClr val="002060"/>
                </a:solidFill>
                <a:latin typeface="+mj-lt"/>
              </a:rPr>
              <a:t>Dispositivi di stoccaggio ad idruro metallico</a:t>
            </a:r>
          </a:p>
        </p:txBody>
      </p:sp>
      <p:sp>
        <p:nvSpPr>
          <p:cNvPr id="13" name="CasellaDiTesto 12"/>
          <p:cNvSpPr txBox="1"/>
          <p:nvPr/>
        </p:nvSpPr>
        <p:spPr>
          <a:xfrm>
            <a:off x="4427984" y="3717032"/>
            <a:ext cx="4032498" cy="738664"/>
          </a:xfrm>
          <a:prstGeom prst="rect">
            <a:avLst/>
          </a:prstGeom>
          <a:noFill/>
        </p:spPr>
        <p:txBody>
          <a:bodyPr wrap="square" rtlCol="0">
            <a:spAutoFit/>
          </a:bodyPr>
          <a:lstStyle/>
          <a:p>
            <a:pPr marL="0" lvl="2">
              <a:lnSpc>
                <a:spcPct val="150000"/>
              </a:lnSpc>
            </a:pPr>
            <a:r>
              <a:rPr lang="it-IT" sz="2800" b="1" i="1" u="none" dirty="0">
                <a:solidFill>
                  <a:srgbClr val="002060"/>
                </a:solidFill>
                <a:latin typeface="+mj-lt"/>
              </a:rPr>
              <a:t>G. </a:t>
            </a:r>
            <a:r>
              <a:rPr lang="it-IT" sz="1600" b="1" i="1" u="none" dirty="0">
                <a:solidFill>
                  <a:srgbClr val="002060"/>
                </a:solidFill>
                <a:latin typeface="+mj-lt"/>
              </a:rPr>
              <a:t>Recipiente a pressione di soccorso</a:t>
            </a:r>
          </a:p>
        </p:txBody>
      </p:sp>
    </p:spTree>
    <p:extLst>
      <p:ext uri="{BB962C8B-B14F-4D97-AF65-F5344CB8AC3E}">
        <p14:creationId xmlns:p14="http://schemas.microsoft.com/office/powerpoint/2010/main" val="12370437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85825" y="451520"/>
            <a:ext cx="7772400" cy="457200"/>
          </a:xfrm>
        </p:spPr>
        <p:txBody>
          <a:bodyPr lIns="92075" tIns="46038" rIns="92075" bIns="46038" anchorCtr="1"/>
          <a:lstStyle/>
          <a:p>
            <a:pPr eaLnBrk="1" hangingPunct="1"/>
            <a:r>
              <a:rPr lang="it-IT" altLang="it-IT" b="1" dirty="0">
                <a:solidFill>
                  <a:srgbClr val="002060"/>
                </a:solidFill>
                <a:cs typeface="Times New Roman" pitchFamily="18" charset="0"/>
              </a:rPr>
              <a:t>Omologazione dei recipienti</a:t>
            </a:r>
          </a:p>
        </p:txBody>
      </p:sp>
      <p:sp>
        <p:nvSpPr>
          <p:cNvPr id="393219" name="Rectangle 3"/>
          <p:cNvSpPr>
            <a:spLocks noGrp="1" noChangeArrowheads="1"/>
          </p:cNvSpPr>
          <p:nvPr>
            <p:ph type="body" idx="1"/>
          </p:nvPr>
        </p:nvSpPr>
        <p:spPr>
          <a:xfrm>
            <a:off x="179514" y="1196752"/>
            <a:ext cx="8856982" cy="4800600"/>
          </a:xfrm>
        </p:spPr>
        <p:txBody>
          <a:bodyPr lIns="92075" tIns="46038" rIns="92075" bIns="46038"/>
          <a:lstStyle/>
          <a:p>
            <a:pPr lvl="1" eaLnBrk="1" hangingPunct="1">
              <a:lnSpc>
                <a:spcPct val="80000"/>
              </a:lnSpc>
              <a:buFontTx/>
              <a:buNone/>
              <a:defRPr/>
            </a:pPr>
            <a:r>
              <a:rPr lang="it-IT" sz="1600" dirty="0">
                <a:solidFill>
                  <a:srgbClr val="002060"/>
                </a:solidFill>
              </a:rPr>
              <a:t>	</a:t>
            </a:r>
            <a:endParaRPr lang="it-IT" sz="2800" dirty="0">
              <a:solidFill>
                <a:srgbClr val="002060"/>
              </a:solidFill>
            </a:endParaRPr>
          </a:p>
          <a:p>
            <a:pPr marL="1257300" lvl="2" indent="-342900" eaLnBrk="1" hangingPunct="1">
              <a:lnSpc>
                <a:spcPct val="80000"/>
              </a:lnSpc>
              <a:buFontTx/>
              <a:buAutoNum type="alphaLcParenR"/>
              <a:defRPr/>
            </a:pPr>
            <a:r>
              <a:rPr lang="it-IT" sz="1800" b="1" i="1" dirty="0">
                <a:solidFill>
                  <a:srgbClr val="002060"/>
                </a:solidFill>
                <a:ea typeface="+mn-ea"/>
                <a:cs typeface="+mn-cs"/>
              </a:rPr>
              <a:t>Recipienti costruiti secondo vecchia normativa RD 1925 e successive modificazioni</a:t>
            </a:r>
          </a:p>
          <a:p>
            <a:pPr marL="1257300" lvl="2" indent="-342900" eaLnBrk="1" hangingPunct="1">
              <a:lnSpc>
                <a:spcPct val="80000"/>
              </a:lnSpc>
              <a:buFontTx/>
              <a:buNone/>
              <a:defRPr/>
            </a:pPr>
            <a:r>
              <a:rPr lang="it-IT" sz="1800" i="1" dirty="0">
                <a:solidFill>
                  <a:srgbClr val="002060"/>
                </a:solidFill>
                <a:ea typeface="+mn-ea"/>
                <a:cs typeface="+mn-cs"/>
              </a:rPr>
              <a:t>	Rispondono a  criteri di costruzione  ed omologazioni previsti dal RD e possono essere revisionati solo da INAIL o da Enti Notificati nazionali.</a:t>
            </a:r>
          </a:p>
          <a:p>
            <a:pPr marL="1257300" lvl="2" indent="-342900" eaLnBrk="1" hangingPunct="1">
              <a:lnSpc>
                <a:spcPct val="80000"/>
              </a:lnSpc>
              <a:buFontTx/>
              <a:buNone/>
              <a:defRPr/>
            </a:pPr>
            <a:r>
              <a:rPr lang="it-IT" sz="1800" i="1" dirty="0">
                <a:solidFill>
                  <a:srgbClr val="002060"/>
                </a:solidFill>
                <a:ea typeface="+mn-ea"/>
                <a:cs typeface="+mn-cs"/>
              </a:rPr>
              <a:t>	Possono essere riempite solo sul territorio nazionale.</a:t>
            </a:r>
          </a:p>
          <a:p>
            <a:pPr marL="1257300" lvl="2" indent="-342900" eaLnBrk="1" hangingPunct="1">
              <a:lnSpc>
                <a:spcPct val="80000"/>
              </a:lnSpc>
              <a:buFontTx/>
              <a:buNone/>
              <a:defRPr/>
            </a:pPr>
            <a:r>
              <a:rPr lang="it-IT" sz="1800" b="1" i="1" dirty="0">
                <a:solidFill>
                  <a:srgbClr val="002060"/>
                </a:solidFill>
                <a:ea typeface="+mn-ea"/>
                <a:cs typeface="+mn-cs"/>
              </a:rPr>
              <a:t>	</a:t>
            </a:r>
          </a:p>
          <a:p>
            <a:pPr marL="1257300" lvl="2" indent="-342900" eaLnBrk="1" hangingPunct="1">
              <a:lnSpc>
                <a:spcPct val="80000"/>
              </a:lnSpc>
              <a:buFontTx/>
              <a:buNone/>
              <a:defRPr/>
            </a:pPr>
            <a:r>
              <a:rPr lang="it-IT" sz="1800" b="1" i="1" dirty="0">
                <a:solidFill>
                  <a:srgbClr val="002060"/>
                </a:solidFill>
                <a:ea typeface="+mn-ea"/>
                <a:cs typeface="+mn-cs"/>
              </a:rPr>
              <a:t>	Marcature di Riconoscimento RI + </a:t>
            </a:r>
          </a:p>
          <a:p>
            <a:pPr marL="1257300" lvl="2" indent="-342900" eaLnBrk="1" hangingPunct="1">
              <a:lnSpc>
                <a:spcPct val="80000"/>
              </a:lnSpc>
              <a:buFontTx/>
              <a:buNone/>
              <a:defRPr/>
            </a:pPr>
            <a:r>
              <a:rPr lang="it-IT" sz="1800" b="1" i="1" dirty="0">
                <a:solidFill>
                  <a:srgbClr val="002060"/>
                </a:solidFill>
                <a:ea typeface="+mn-ea"/>
                <a:cs typeface="+mn-cs"/>
              </a:rPr>
              <a:t>	</a:t>
            </a:r>
          </a:p>
          <a:p>
            <a:pPr marL="1257300" lvl="2" indent="-342900" eaLnBrk="1" hangingPunct="1">
              <a:lnSpc>
                <a:spcPct val="80000"/>
              </a:lnSpc>
              <a:buFontTx/>
              <a:buNone/>
              <a:defRPr/>
            </a:pPr>
            <a:endParaRPr lang="it-IT" sz="1800" dirty="0">
              <a:solidFill>
                <a:srgbClr val="002060"/>
              </a:solidFill>
            </a:endParaRPr>
          </a:p>
          <a:p>
            <a:pPr marL="1257300" lvl="2" indent="-342900" eaLnBrk="1" hangingPunct="1">
              <a:lnSpc>
                <a:spcPct val="80000"/>
              </a:lnSpc>
              <a:buFontTx/>
              <a:buAutoNum type="alphaLcParenR" startAt="2"/>
              <a:defRPr/>
            </a:pPr>
            <a:r>
              <a:rPr lang="it-IT" sz="1800" b="1" i="1" dirty="0">
                <a:solidFill>
                  <a:srgbClr val="002060"/>
                </a:solidFill>
                <a:ea typeface="+mn-ea"/>
                <a:cs typeface="+mn-cs"/>
              </a:rPr>
              <a:t>Recipienti TPED o rivalutati TPED</a:t>
            </a:r>
          </a:p>
          <a:p>
            <a:pPr marL="1257300" lvl="2" indent="-342900" eaLnBrk="1" hangingPunct="1">
              <a:lnSpc>
                <a:spcPct val="80000"/>
              </a:lnSpc>
              <a:buFontTx/>
              <a:buNone/>
              <a:defRPr/>
            </a:pPr>
            <a:r>
              <a:rPr lang="it-IT" sz="1800" b="1" i="1" dirty="0">
                <a:solidFill>
                  <a:srgbClr val="002060"/>
                </a:solidFill>
                <a:ea typeface="+mn-ea"/>
                <a:cs typeface="+mn-cs"/>
              </a:rPr>
              <a:t>	</a:t>
            </a:r>
            <a:r>
              <a:rPr lang="it-IT" sz="1800" i="1" dirty="0">
                <a:solidFill>
                  <a:srgbClr val="002060"/>
                </a:solidFill>
                <a:ea typeface="+mn-ea"/>
                <a:cs typeface="+mn-cs"/>
              </a:rPr>
              <a:t>Recipienti costruiti secondo norme europee e marcate Tped , oppure recipienti costruiti secondo normativa italiana ma rivalutabili per caratteristiche tecniche a costruttive alla TPED.</a:t>
            </a:r>
          </a:p>
          <a:p>
            <a:pPr marL="1257300" lvl="2" indent="-342900" eaLnBrk="1" hangingPunct="1">
              <a:lnSpc>
                <a:spcPct val="80000"/>
              </a:lnSpc>
              <a:buFontTx/>
              <a:buNone/>
              <a:defRPr/>
            </a:pPr>
            <a:r>
              <a:rPr lang="it-IT" sz="1800" i="1" dirty="0">
                <a:solidFill>
                  <a:srgbClr val="002060"/>
                </a:solidFill>
                <a:ea typeface="+mn-ea"/>
                <a:cs typeface="+mn-cs"/>
              </a:rPr>
              <a:t>	Questi recipienti possono essere revisionati da Enti notificati internazionali.</a:t>
            </a:r>
          </a:p>
          <a:p>
            <a:pPr marL="1257300" lvl="2" indent="-342900" eaLnBrk="1" hangingPunct="1">
              <a:lnSpc>
                <a:spcPct val="80000"/>
              </a:lnSpc>
              <a:buFontTx/>
              <a:buNone/>
              <a:defRPr/>
            </a:pPr>
            <a:r>
              <a:rPr lang="it-IT" sz="1800" i="1" dirty="0">
                <a:solidFill>
                  <a:srgbClr val="002060"/>
                </a:solidFill>
                <a:ea typeface="+mn-ea"/>
                <a:cs typeface="+mn-cs"/>
              </a:rPr>
              <a:t>	Possono essere riempiti anche in  altri Paesi contraenti ADR</a:t>
            </a:r>
          </a:p>
          <a:p>
            <a:pPr marL="1257300" lvl="2" indent="-342900" eaLnBrk="1" hangingPunct="1">
              <a:lnSpc>
                <a:spcPct val="80000"/>
              </a:lnSpc>
              <a:buFontTx/>
              <a:buNone/>
              <a:defRPr/>
            </a:pPr>
            <a:endParaRPr lang="it-IT" sz="1800" b="1" i="1" dirty="0">
              <a:solidFill>
                <a:srgbClr val="002060"/>
              </a:solidFill>
            </a:endParaRPr>
          </a:p>
          <a:p>
            <a:pPr marL="1257300" lvl="2" indent="-342900" eaLnBrk="1" hangingPunct="1">
              <a:lnSpc>
                <a:spcPct val="80000"/>
              </a:lnSpc>
              <a:buFontTx/>
              <a:buNone/>
              <a:defRPr/>
            </a:pPr>
            <a:r>
              <a:rPr lang="it-IT" sz="1800" b="1" i="1" dirty="0">
                <a:solidFill>
                  <a:srgbClr val="002060"/>
                </a:solidFill>
              </a:rPr>
              <a:t>	Marcature di Riconoscimento TPED  - </a:t>
            </a:r>
            <a:r>
              <a:rPr lang="el-GR" sz="3200" b="1" i="1" dirty="0">
                <a:solidFill>
                  <a:srgbClr val="002060"/>
                </a:solidFill>
              </a:rPr>
              <a:t>π</a:t>
            </a:r>
            <a:endParaRPr lang="it-IT" sz="3200" b="1" i="1" dirty="0">
              <a:solidFill>
                <a:srgbClr val="002060"/>
              </a:solidFill>
              <a:ea typeface="+mn-ea"/>
              <a:cs typeface="+mn-cs"/>
            </a:endParaRPr>
          </a:p>
          <a:p>
            <a:pPr marL="1257300" lvl="2" indent="-342900" eaLnBrk="1" hangingPunct="1">
              <a:lnSpc>
                <a:spcPct val="80000"/>
              </a:lnSpc>
              <a:buFontTx/>
              <a:buNone/>
              <a:defRPr/>
            </a:pPr>
            <a:endParaRPr lang="it-IT" sz="1800" b="1" i="1" dirty="0">
              <a:solidFill>
                <a:srgbClr val="002060"/>
              </a:solidFill>
              <a:ea typeface="+mn-ea"/>
              <a:cs typeface="+mn-cs"/>
            </a:endParaRPr>
          </a:p>
          <a:p>
            <a:pPr marL="1257300" lvl="2" indent="-342900" eaLnBrk="1" hangingPunct="1">
              <a:lnSpc>
                <a:spcPct val="80000"/>
              </a:lnSpc>
              <a:buFontTx/>
              <a:buNone/>
              <a:defRPr/>
            </a:pPr>
            <a:endParaRPr lang="it-IT" sz="1800" b="1" i="1" dirty="0">
              <a:solidFill>
                <a:srgbClr val="002060"/>
              </a:solidFill>
              <a:ea typeface="+mn-ea"/>
              <a:cs typeface="+mn-cs"/>
            </a:endParaRPr>
          </a:p>
        </p:txBody>
      </p:sp>
      <p:sp>
        <p:nvSpPr>
          <p:cNvPr id="4" name="Stella a 5 punte 3"/>
          <p:cNvSpPr/>
          <p:nvPr/>
        </p:nvSpPr>
        <p:spPr>
          <a:xfrm>
            <a:off x="5292726" y="2873822"/>
            <a:ext cx="431800" cy="411162"/>
          </a:xfrm>
          <a:prstGeom prst="star5">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t-IT"/>
          </a:p>
        </p:txBody>
      </p:sp>
    </p:spTree>
    <p:extLst>
      <p:ext uri="{BB962C8B-B14F-4D97-AF65-F5344CB8AC3E}">
        <p14:creationId xmlns:p14="http://schemas.microsoft.com/office/powerpoint/2010/main" val="364274176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9" name="Picture 2" descr="prova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405" y="616936"/>
            <a:ext cx="4968875"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3"/>
          <p:cNvSpPr>
            <a:spLocks noChangeArrowheads="1"/>
          </p:cNvSpPr>
          <p:nvPr/>
        </p:nvSpPr>
        <p:spPr bwMode="auto">
          <a:xfrm>
            <a:off x="755654" y="3356992"/>
            <a:ext cx="8208834" cy="3139321"/>
          </a:xfrm>
          <a:prstGeom prst="rect">
            <a:avLst/>
          </a:prstGeom>
          <a:noFill/>
          <a:ln w="9525">
            <a:noFill/>
            <a:miter lim="800000"/>
            <a:headEnd/>
            <a:tailEnd/>
          </a:ln>
          <a:effectLst/>
        </p:spPr>
        <p:txBody>
          <a:bodyPr wrap="square" anchor="ctr">
            <a:spAutoFit/>
          </a:bodyPr>
          <a:lstStyle/>
          <a:p>
            <a:pPr algn="just" eaLnBrk="0" hangingPunct="0">
              <a:defRPr/>
            </a:pPr>
            <a:r>
              <a:rPr lang="it-IT" b="1" u="none" dirty="0">
                <a:solidFill>
                  <a:srgbClr val="002060"/>
                </a:solidFill>
                <a:latin typeface="+mj-lt"/>
              </a:rPr>
              <a:t>Per i recipienti ricaricabili non UN la marcatura deve essere conforme a quelli UN con le seguenti modifiche:</a:t>
            </a:r>
          </a:p>
          <a:p>
            <a:pPr algn="just" eaLnBrk="0" hangingPunct="0">
              <a:defRPr/>
            </a:pPr>
            <a:r>
              <a:rPr lang="it-IT" u="none" dirty="0">
                <a:solidFill>
                  <a:srgbClr val="002060"/>
                </a:solidFill>
                <a:latin typeface="+mj-lt"/>
              </a:rPr>
              <a:t>La marcatura deve essere conforme al 6.2.2.7, con le seguenti modifiche.</a:t>
            </a:r>
          </a:p>
          <a:p>
            <a:pPr algn="just" eaLnBrk="0" hangingPunct="0">
              <a:defRPr/>
            </a:pPr>
            <a:r>
              <a:rPr lang="it-IT" u="none" dirty="0">
                <a:solidFill>
                  <a:srgbClr val="002060"/>
                </a:solidFill>
                <a:latin typeface="+mj-lt"/>
              </a:rPr>
              <a:t>Non deve essere apposto il simbolo “UN di imballaggio specificato al 6.2.2.7.1 a).</a:t>
            </a:r>
          </a:p>
          <a:p>
            <a:pPr algn="just" eaLnBrk="0" hangingPunct="0">
              <a:defRPr/>
            </a:pPr>
            <a:r>
              <a:rPr lang="it-IT" u="none" dirty="0">
                <a:solidFill>
                  <a:srgbClr val="002060"/>
                </a:solidFill>
                <a:latin typeface="+mj-lt"/>
              </a:rPr>
              <a:t>I requisiti del 6.2.2.7.2 j) devono essere sostituiti dai seguenti:</a:t>
            </a:r>
          </a:p>
          <a:p>
            <a:pPr algn="just" eaLnBrk="0" hangingPunct="0">
              <a:defRPr/>
            </a:pPr>
            <a:r>
              <a:rPr lang="it-IT" u="none" dirty="0">
                <a:solidFill>
                  <a:srgbClr val="002060"/>
                </a:solidFill>
                <a:latin typeface="+mj-lt"/>
              </a:rPr>
              <a:t>j) La capacità in acqua del recipiente espressa in litri, seguita dalla lettera “L”. Nel caso di recipienti a pressione per gas liquefatti, la capacità in acqua deve essere espressa in litri da un numero a tre cifre significative arrotondato all’ultima cifra inferiore. Se il valore della capacità minima o nominale (in acqua) è un numero intero, le cifre decimali possono essere omesse.</a:t>
            </a:r>
          </a:p>
        </p:txBody>
      </p:sp>
      <p:sp>
        <p:nvSpPr>
          <p:cNvPr id="9218" name="Rectangle 6"/>
          <p:cNvSpPr>
            <a:spLocks noGrp="1" noChangeArrowheads="1"/>
          </p:cNvSpPr>
          <p:nvPr>
            <p:ph type="title"/>
          </p:nvPr>
        </p:nvSpPr>
        <p:spPr>
          <a:xfrm>
            <a:off x="467546" y="-172691"/>
            <a:ext cx="8281171" cy="129743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dirty="0">
                <a:solidFill>
                  <a:srgbClr val="002060"/>
                </a:solidFill>
                <a:cs typeface="Times New Roman" pitchFamily="18" charset="0"/>
              </a:rPr>
              <a:t>Esempio di marcatura</a:t>
            </a:r>
          </a:p>
        </p:txBody>
      </p:sp>
    </p:spTree>
    <p:extLst>
      <p:ext uri="{BB962C8B-B14F-4D97-AF65-F5344CB8AC3E}">
        <p14:creationId xmlns:p14="http://schemas.microsoft.com/office/powerpoint/2010/main" val="716298335"/>
      </p:ext>
    </p:extLst>
  </p:cSld>
  <p:clrMapOvr>
    <a:masterClrMapping/>
  </p:clrMapOvr>
  <p:transition spd="med">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99592" y="332597"/>
            <a:ext cx="8229600" cy="7921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a:solidFill>
                  <a:srgbClr val="002060"/>
                </a:solidFill>
                <a:cs typeface="Times New Roman" pitchFamily="18" charset="0"/>
              </a:rPr>
              <a:t>Marcatura dei pacchi bombole</a:t>
            </a:r>
            <a:endParaRPr lang="en-GB" altLang="it-IT" b="1" dirty="0">
              <a:solidFill>
                <a:srgbClr val="002060"/>
              </a:solidFill>
              <a:cs typeface="Times New Roman" pitchFamily="18" charset="0"/>
            </a:endParaRPr>
          </a:p>
        </p:txBody>
      </p:sp>
      <p:sp>
        <p:nvSpPr>
          <p:cNvPr id="12291" name="Segnaposto contenuto 3"/>
          <p:cNvSpPr>
            <a:spLocks noGrp="1"/>
          </p:cNvSpPr>
          <p:nvPr>
            <p:ph idx="1"/>
          </p:nvPr>
        </p:nvSpPr>
        <p:spPr>
          <a:xfrm>
            <a:off x="107504" y="1268413"/>
            <a:ext cx="8568952" cy="4525962"/>
          </a:xfrm>
        </p:spPr>
        <p:txBody>
          <a:bodyPr/>
          <a:lstStyle/>
          <a:p>
            <a:pPr marL="1257300" lvl="2" indent="-342900" eaLnBrk="1" hangingPunct="1">
              <a:lnSpc>
                <a:spcPct val="80000"/>
              </a:lnSpc>
              <a:buFontTx/>
              <a:buAutoNum type="alphaLcParenR"/>
            </a:pPr>
            <a:r>
              <a:rPr lang="it-IT" altLang="it-IT" sz="1600" b="1" dirty="0">
                <a:solidFill>
                  <a:srgbClr val="002060"/>
                </a:solidFill>
              </a:rPr>
              <a:t>Pacchi ‘Italia’ ( Circolare MIT 13/11/2015)</a:t>
            </a:r>
          </a:p>
          <a:p>
            <a:pPr marL="1257300" lvl="2" indent="-342900" eaLnBrk="1" hangingPunct="1">
              <a:lnSpc>
                <a:spcPct val="80000"/>
              </a:lnSpc>
              <a:buFontTx/>
              <a:buNone/>
            </a:pPr>
            <a:r>
              <a:rPr lang="it-IT" altLang="it-IT" sz="1600" dirty="0">
                <a:solidFill>
                  <a:srgbClr val="002060"/>
                </a:solidFill>
              </a:rPr>
              <a:t>	La struttura deve rispondere ai requisiti minimi   costruttivi previsti dalla UN  13769:2003 . Le bombole all’interno del pacco possono rispondere ai criteri costruttivi RD 1925 ( bombole Italia). </a:t>
            </a:r>
          </a:p>
          <a:p>
            <a:pPr marL="1257300" lvl="2" indent="-342900" eaLnBrk="1" hangingPunct="1">
              <a:lnSpc>
                <a:spcPct val="80000"/>
              </a:lnSpc>
              <a:buFontTx/>
              <a:buNone/>
            </a:pPr>
            <a:r>
              <a:rPr lang="it-IT" altLang="it-IT" sz="1600" dirty="0">
                <a:solidFill>
                  <a:srgbClr val="002060"/>
                </a:solidFill>
              </a:rPr>
              <a:t>	I pacchi ‘Italia’ possono essere revisionati solo da INAIL o da Enti Notificati nazionali.</a:t>
            </a:r>
          </a:p>
          <a:p>
            <a:pPr marL="1257300" lvl="2" indent="-342900" eaLnBrk="1" hangingPunct="1">
              <a:lnSpc>
                <a:spcPct val="80000"/>
              </a:lnSpc>
              <a:buFontTx/>
              <a:buNone/>
            </a:pPr>
            <a:r>
              <a:rPr lang="it-IT" altLang="it-IT" sz="1600" dirty="0">
                <a:solidFill>
                  <a:srgbClr val="002060"/>
                </a:solidFill>
              </a:rPr>
              <a:t>	Possono essere riempiti solo sul territorio nazionale.</a:t>
            </a:r>
          </a:p>
          <a:p>
            <a:pPr marL="1257300" lvl="2" indent="-342900" eaLnBrk="1" hangingPunct="1">
              <a:lnSpc>
                <a:spcPct val="80000"/>
              </a:lnSpc>
              <a:buFontTx/>
              <a:buNone/>
            </a:pPr>
            <a:r>
              <a:rPr lang="it-IT" altLang="it-IT" sz="1600" b="1" dirty="0">
                <a:solidFill>
                  <a:srgbClr val="002060"/>
                </a:solidFill>
              </a:rPr>
              <a:t>	</a:t>
            </a:r>
          </a:p>
          <a:p>
            <a:pPr marL="1257300" lvl="2" indent="-342900" eaLnBrk="1" hangingPunct="1">
              <a:lnSpc>
                <a:spcPct val="80000"/>
              </a:lnSpc>
              <a:buFontTx/>
              <a:buNone/>
            </a:pPr>
            <a:r>
              <a:rPr lang="it-IT" altLang="it-IT" sz="1600" b="1" dirty="0">
                <a:solidFill>
                  <a:srgbClr val="002060"/>
                </a:solidFill>
              </a:rPr>
              <a:t>	Marcature pacchi secondo ADR senza  simboli  omologazione</a:t>
            </a:r>
          </a:p>
          <a:p>
            <a:pPr marL="1257300" lvl="2" indent="-342900" eaLnBrk="1" hangingPunct="1">
              <a:lnSpc>
                <a:spcPct val="80000"/>
              </a:lnSpc>
              <a:buFontTx/>
              <a:buNone/>
            </a:pPr>
            <a:r>
              <a:rPr lang="it-IT" altLang="it-IT" sz="1600" b="1" dirty="0">
                <a:solidFill>
                  <a:srgbClr val="002060"/>
                </a:solidFill>
              </a:rPr>
              <a:t>	</a:t>
            </a:r>
          </a:p>
          <a:p>
            <a:pPr marL="1257300" lvl="2" indent="-342900" eaLnBrk="1" hangingPunct="1">
              <a:lnSpc>
                <a:spcPct val="80000"/>
              </a:lnSpc>
              <a:buFontTx/>
              <a:buNone/>
            </a:pPr>
            <a:endParaRPr lang="it-IT" altLang="it-IT" sz="1600" dirty="0">
              <a:solidFill>
                <a:srgbClr val="002060"/>
              </a:solidFill>
            </a:endParaRPr>
          </a:p>
          <a:p>
            <a:pPr marL="1257300" lvl="2" indent="-342900" eaLnBrk="1" hangingPunct="1">
              <a:lnSpc>
                <a:spcPct val="80000"/>
              </a:lnSpc>
              <a:buFontTx/>
              <a:buAutoNum type="alphaLcParenR" startAt="2"/>
            </a:pPr>
            <a:r>
              <a:rPr lang="it-IT" altLang="it-IT" sz="1600" b="1" dirty="0">
                <a:solidFill>
                  <a:srgbClr val="002060"/>
                </a:solidFill>
              </a:rPr>
              <a:t>Recipienti TPED o rivalutati TPED</a:t>
            </a:r>
          </a:p>
          <a:p>
            <a:pPr marL="1257300" lvl="2" indent="-342900" eaLnBrk="1" hangingPunct="1">
              <a:lnSpc>
                <a:spcPct val="80000"/>
              </a:lnSpc>
              <a:buFontTx/>
              <a:buNone/>
            </a:pPr>
            <a:r>
              <a:rPr lang="it-IT" altLang="it-IT" sz="1600" b="1" dirty="0">
                <a:solidFill>
                  <a:srgbClr val="002060"/>
                </a:solidFill>
              </a:rPr>
              <a:t>	</a:t>
            </a:r>
            <a:r>
              <a:rPr lang="it-IT" altLang="it-IT" sz="1600" dirty="0">
                <a:solidFill>
                  <a:srgbClr val="002060"/>
                </a:solidFill>
              </a:rPr>
              <a:t>Strutture  costruite secondo norme europee e marcate TPED , con all’interno bombole costruite o rivalutate  e marcate TPED . </a:t>
            </a:r>
          </a:p>
          <a:p>
            <a:pPr marL="1257300" lvl="2" indent="-342900" eaLnBrk="1" hangingPunct="1">
              <a:lnSpc>
                <a:spcPct val="80000"/>
              </a:lnSpc>
              <a:buFontTx/>
              <a:buNone/>
            </a:pPr>
            <a:r>
              <a:rPr lang="it-IT" altLang="it-IT" sz="1600" dirty="0">
                <a:solidFill>
                  <a:srgbClr val="002060"/>
                </a:solidFill>
              </a:rPr>
              <a:t>	Questi recipienti possono essere revisionati da Enti notificati internazionali.</a:t>
            </a:r>
          </a:p>
          <a:p>
            <a:pPr marL="1257300" lvl="2" indent="-342900" eaLnBrk="1" hangingPunct="1">
              <a:lnSpc>
                <a:spcPct val="80000"/>
              </a:lnSpc>
              <a:buFontTx/>
              <a:buNone/>
            </a:pPr>
            <a:r>
              <a:rPr lang="it-IT" altLang="it-IT" sz="1600" dirty="0">
                <a:solidFill>
                  <a:srgbClr val="002060"/>
                </a:solidFill>
              </a:rPr>
              <a:t>	Possono essere riempiti anche in  altri Paesi contraenti ADR</a:t>
            </a:r>
          </a:p>
          <a:p>
            <a:pPr marL="1257300" lvl="2" indent="-342900" eaLnBrk="1" hangingPunct="1">
              <a:lnSpc>
                <a:spcPct val="80000"/>
              </a:lnSpc>
              <a:buFontTx/>
              <a:buNone/>
            </a:pPr>
            <a:endParaRPr lang="it-IT" altLang="it-IT" sz="1600" b="1" dirty="0">
              <a:solidFill>
                <a:srgbClr val="002060"/>
              </a:solidFill>
            </a:endParaRPr>
          </a:p>
          <a:p>
            <a:pPr marL="1257300" lvl="2" indent="-342900" eaLnBrk="1" hangingPunct="1">
              <a:lnSpc>
                <a:spcPct val="80000"/>
              </a:lnSpc>
              <a:buFontTx/>
              <a:buNone/>
            </a:pPr>
            <a:r>
              <a:rPr lang="it-IT" altLang="it-IT" sz="1600" b="1" dirty="0">
                <a:solidFill>
                  <a:srgbClr val="002060"/>
                </a:solidFill>
              </a:rPr>
              <a:t>	Marcature di Riconoscimento TPED  - </a:t>
            </a:r>
            <a:r>
              <a:rPr lang="el-GR" altLang="it-IT" sz="2800" b="1" dirty="0">
                <a:solidFill>
                  <a:srgbClr val="002060"/>
                </a:solidFill>
              </a:rPr>
              <a:t>π</a:t>
            </a:r>
            <a:endParaRPr lang="it-IT" altLang="it-IT" sz="2800" b="1" dirty="0">
              <a:solidFill>
                <a:srgbClr val="002060"/>
              </a:solidFill>
            </a:endParaRPr>
          </a:p>
          <a:p>
            <a:endParaRPr lang="it-IT" altLang="it-IT" dirty="0">
              <a:solidFill>
                <a:srgbClr val="002060"/>
              </a:solidFill>
            </a:endParaRPr>
          </a:p>
        </p:txBody>
      </p:sp>
    </p:spTree>
    <p:extLst>
      <p:ext uri="{BB962C8B-B14F-4D97-AF65-F5344CB8AC3E}">
        <p14:creationId xmlns:p14="http://schemas.microsoft.com/office/powerpoint/2010/main" val="247410970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7505" y="586260"/>
            <a:ext cx="9290050" cy="7921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dirty="0">
                <a:solidFill>
                  <a:srgbClr val="002060"/>
                </a:solidFill>
                <a:cs typeface="Times New Roman" pitchFamily="18" charset="0"/>
              </a:rPr>
              <a:t> Pacchi Italia - </a:t>
            </a:r>
            <a:r>
              <a:rPr lang="it-IT" altLang="it-IT" sz="2800" b="1" dirty="0">
                <a:solidFill>
                  <a:srgbClr val="002060"/>
                </a:solidFill>
                <a:cs typeface="Times New Roman" pitchFamily="18" charset="0"/>
              </a:rPr>
              <a:t>Circolare MIT 13/11/2015</a:t>
            </a:r>
            <a:endParaRPr lang="en-GB" altLang="it-IT" sz="2800" b="1" dirty="0">
              <a:solidFill>
                <a:srgbClr val="002060"/>
              </a:solidFill>
              <a:cs typeface="Times New Roman" pitchFamily="18" charset="0"/>
            </a:endParaRPr>
          </a:p>
        </p:txBody>
      </p:sp>
      <p:sp>
        <p:nvSpPr>
          <p:cNvPr id="11267" name="Segnaposto contenuto 3"/>
          <p:cNvSpPr>
            <a:spLocks noGrp="1"/>
          </p:cNvSpPr>
          <p:nvPr>
            <p:ph idx="1"/>
          </p:nvPr>
        </p:nvSpPr>
        <p:spPr>
          <a:xfrm>
            <a:off x="49144" y="1567333"/>
            <a:ext cx="8771328" cy="4525963"/>
          </a:xfrm>
        </p:spPr>
        <p:txBody>
          <a:bodyPr/>
          <a:lstStyle/>
          <a:p>
            <a:pPr marL="1257300" lvl="2" indent="-342900" eaLnBrk="1" hangingPunct="1">
              <a:lnSpc>
                <a:spcPct val="80000"/>
              </a:lnSpc>
              <a:buFontTx/>
              <a:buNone/>
              <a:defRPr/>
            </a:pPr>
            <a:r>
              <a:rPr lang="it-IT" sz="1800" b="1" i="1" dirty="0">
                <a:solidFill>
                  <a:srgbClr val="002060"/>
                </a:solidFill>
              </a:rPr>
              <a:t>Verifica dei pacchi costruiti prima del 2005</a:t>
            </a:r>
          </a:p>
          <a:p>
            <a:pPr marL="1257300" lvl="2" indent="-342900" eaLnBrk="1" hangingPunct="1">
              <a:lnSpc>
                <a:spcPct val="80000"/>
              </a:lnSpc>
              <a:buFontTx/>
              <a:buNone/>
              <a:defRPr/>
            </a:pPr>
            <a:r>
              <a:rPr lang="it-IT" sz="1800" dirty="0">
                <a:solidFill>
                  <a:srgbClr val="002060"/>
                </a:solidFill>
              </a:rPr>
              <a:t>Requisiti minimi secondo ADR 1997:</a:t>
            </a:r>
          </a:p>
          <a:p>
            <a:pPr marL="1714500" lvl="3" indent="-342900" eaLnBrk="1" hangingPunct="1">
              <a:lnSpc>
                <a:spcPct val="80000"/>
              </a:lnSpc>
              <a:buFontTx/>
              <a:buNone/>
              <a:defRPr/>
            </a:pPr>
            <a:r>
              <a:rPr lang="it-IT" sz="1800" dirty="0">
                <a:solidFill>
                  <a:srgbClr val="002060"/>
                </a:solidFill>
              </a:rPr>
              <a:t>	</a:t>
            </a:r>
          </a:p>
          <a:p>
            <a:pPr marL="900113" lvl="3" indent="0" algn="just" eaLnBrk="1" hangingPunct="1">
              <a:lnSpc>
                <a:spcPct val="80000"/>
              </a:lnSpc>
              <a:buFontTx/>
              <a:buNone/>
              <a:defRPr/>
            </a:pPr>
            <a:r>
              <a:rPr lang="it-IT" sz="1800" dirty="0">
                <a:solidFill>
                  <a:srgbClr val="002060"/>
                </a:solidFill>
              </a:rPr>
              <a:t>Le bombole sono collegate da un tubo collettore solidamente mantenute insieme da una struttura metallica , muniti di organi che garantiscono una manipolazione sicura. il tubo collettore e il rubinetto devono essere situati all’interno di un telaio ed essere fissati in modo da essere protetti da ogni avaria</a:t>
            </a:r>
            <a:endParaRPr lang="it-IT" sz="1800" i="1" dirty="0">
              <a:solidFill>
                <a:srgbClr val="002060"/>
              </a:solidFill>
            </a:endParaRPr>
          </a:p>
          <a:p>
            <a:pPr marL="1257300" lvl="2" indent="-342900" algn="just" eaLnBrk="1" hangingPunct="1">
              <a:lnSpc>
                <a:spcPct val="80000"/>
              </a:lnSpc>
              <a:buFontTx/>
              <a:buNone/>
              <a:defRPr/>
            </a:pPr>
            <a:r>
              <a:rPr lang="it-IT" sz="1800" i="1" dirty="0">
                <a:solidFill>
                  <a:srgbClr val="002060"/>
                </a:solidFill>
              </a:rPr>
              <a:t>	</a:t>
            </a:r>
          </a:p>
          <a:p>
            <a:pPr marL="900113" lvl="2" indent="14288" algn="just" eaLnBrk="1" hangingPunct="1">
              <a:lnSpc>
                <a:spcPct val="80000"/>
              </a:lnSpc>
              <a:buFontTx/>
              <a:buNone/>
              <a:defRPr/>
            </a:pPr>
            <a:r>
              <a:rPr lang="it-IT" sz="1800" dirty="0">
                <a:solidFill>
                  <a:srgbClr val="002060"/>
                </a:solidFill>
              </a:rPr>
              <a:t>Se pacchi conformi a requisiti minimi, possono Circolare sino alla successiva revisione periodica</a:t>
            </a:r>
          </a:p>
          <a:p>
            <a:pPr marL="1257300" lvl="2" indent="-342900" algn="just" eaLnBrk="1" hangingPunct="1">
              <a:lnSpc>
                <a:spcPct val="80000"/>
              </a:lnSpc>
              <a:buFontTx/>
              <a:buNone/>
              <a:defRPr/>
            </a:pPr>
            <a:endParaRPr lang="it-IT" sz="1800" dirty="0">
              <a:solidFill>
                <a:srgbClr val="002060"/>
              </a:solidFill>
            </a:endParaRPr>
          </a:p>
          <a:p>
            <a:pPr marL="1257300" lvl="2" indent="-342900" algn="just" eaLnBrk="1" hangingPunct="1">
              <a:lnSpc>
                <a:spcPct val="80000"/>
              </a:lnSpc>
              <a:buFontTx/>
              <a:buNone/>
              <a:defRPr/>
            </a:pPr>
            <a:r>
              <a:rPr lang="it-IT" sz="1800" dirty="0">
                <a:solidFill>
                  <a:srgbClr val="002060"/>
                </a:solidFill>
              </a:rPr>
              <a:t>Se non conformi devono essere posti fuori servizio entro 31/12/2017</a:t>
            </a:r>
          </a:p>
          <a:p>
            <a:pPr marL="1257300" lvl="2" indent="-342900" algn="just" eaLnBrk="1" hangingPunct="1">
              <a:lnSpc>
                <a:spcPct val="80000"/>
              </a:lnSpc>
              <a:buFontTx/>
              <a:buNone/>
              <a:defRPr/>
            </a:pPr>
            <a:endParaRPr lang="it-IT" sz="1800" dirty="0">
              <a:solidFill>
                <a:srgbClr val="002060"/>
              </a:solidFill>
            </a:endParaRPr>
          </a:p>
          <a:p>
            <a:pPr marL="900113" lvl="2" indent="14288" algn="just" eaLnBrk="1" hangingPunct="1">
              <a:lnSpc>
                <a:spcPct val="80000"/>
              </a:lnSpc>
              <a:buFontTx/>
              <a:buNone/>
              <a:defRPr/>
            </a:pPr>
            <a:r>
              <a:rPr lang="it-IT" sz="1800" dirty="0">
                <a:solidFill>
                  <a:srgbClr val="002060"/>
                </a:solidFill>
              </a:rPr>
              <a:t>Responsabile del controllo il proprietario del pacco tramite verifiche a Cura del  Consulente Sicurezza</a:t>
            </a:r>
          </a:p>
          <a:p>
            <a:pPr marL="1257300" lvl="2" indent="-342900" eaLnBrk="1" hangingPunct="1">
              <a:lnSpc>
                <a:spcPct val="80000"/>
              </a:lnSpc>
              <a:buFontTx/>
              <a:buNone/>
              <a:defRPr/>
            </a:pPr>
            <a:endParaRPr lang="it-IT" sz="1800" dirty="0">
              <a:solidFill>
                <a:srgbClr val="002060"/>
              </a:solidFill>
            </a:endParaRPr>
          </a:p>
          <a:p>
            <a:pPr marL="1257300" lvl="2" indent="-342900" eaLnBrk="1" hangingPunct="1">
              <a:lnSpc>
                <a:spcPct val="80000"/>
              </a:lnSpc>
              <a:buFontTx/>
              <a:buNone/>
              <a:defRPr/>
            </a:pPr>
            <a:endParaRPr lang="it-IT" sz="1800" dirty="0">
              <a:solidFill>
                <a:srgbClr val="002060"/>
              </a:solidFill>
            </a:endParaRPr>
          </a:p>
          <a:p>
            <a:pPr>
              <a:defRPr/>
            </a:pPr>
            <a:endParaRPr lang="it-IT" sz="3200" dirty="0">
              <a:solidFill>
                <a:srgbClr val="002060"/>
              </a:solidFill>
            </a:endParaRPr>
          </a:p>
        </p:txBody>
      </p:sp>
    </p:spTree>
    <p:extLst>
      <p:ext uri="{BB962C8B-B14F-4D97-AF65-F5344CB8AC3E}">
        <p14:creationId xmlns:p14="http://schemas.microsoft.com/office/powerpoint/2010/main" val="131623733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645040"/>
            <a:ext cx="2655474" cy="225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txBox="1">
            <a:spLocks noChangeArrowheads="1"/>
          </p:cNvSpPr>
          <p:nvPr/>
        </p:nvSpPr>
        <p:spPr>
          <a:xfrm>
            <a:off x="885825" y="116632"/>
            <a:ext cx="7772400" cy="889248"/>
          </a:xfrm>
          <a:prstGeom prst="rect">
            <a:avLst/>
          </a:prstGeom>
        </p:spPr>
        <p:txBody>
          <a:bodyPr lIns="92075" tIns="46038" rIns="92075" bIns="46038" anchorCtr="1"/>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eaLnBrk="1" hangingPunct="1"/>
            <a:r>
              <a:rPr lang="it-IT" altLang="it-IT" b="1" u="none" kern="0" dirty="0">
                <a:solidFill>
                  <a:srgbClr val="002060"/>
                </a:solidFill>
                <a:cs typeface="Times New Roman" pitchFamily="18" charset="0"/>
              </a:rPr>
              <a:t>Etichettatura</a:t>
            </a:r>
          </a:p>
        </p:txBody>
      </p:sp>
      <p:sp>
        <p:nvSpPr>
          <p:cNvPr id="4" name="Rettangolo 3"/>
          <p:cNvSpPr/>
          <p:nvPr/>
        </p:nvSpPr>
        <p:spPr>
          <a:xfrm>
            <a:off x="984722" y="764717"/>
            <a:ext cx="7574607" cy="3170099"/>
          </a:xfrm>
          <a:prstGeom prst="rect">
            <a:avLst/>
          </a:prstGeom>
        </p:spPr>
        <p:txBody>
          <a:bodyPr wrap="square">
            <a:spAutoFit/>
          </a:bodyPr>
          <a:lstStyle/>
          <a:p>
            <a:r>
              <a:rPr lang="it-IT" sz="2000" u="none" dirty="0">
                <a:solidFill>
                  <a:srgbClr val="002060"/>
                </a:solidFill>
                <a:latin typeface="+mj-lt"/>
              </a:rPr>
              <a:t>Ogni collo deve essere etichettato per segnalare il pericolo derivante dal gas in esso contenuto.</a:t>
            </a:r>
          </a:p>
          <a:p>
            <a:r>
              <a:rPr lang="it-IT" sz="2000" u="none" dirty="0">
                <a:solidFill>
                  <a:srgbClr val="002060"/>
                </a:solidFill>
                <a:latin typeface="+mj-lt"/>
              </a:rPr>
              <a:t>Lo speditore è responsabile dell’apposizione delle etichette.</a:t>
            </a:r>
          </a:p>
          <a:p>
            <a:r>
              <a:rPr lang="it-IT" sz="2000" u="none" dirty="0">
                <a:solidFill>
                  <a:srgbClr val="002060"/>
                </a:solidFill>
                <a:latin typeface="+mj-lt"/>
              </a:rPr>
              <a:t> Le prescrizioni generali relative alla forma, dimensioni, tipo e applicazione delle etichette di pericolo sono indicate nella sezione 5.2.2. </a:t>
            </a:r>
          </a:p>
          <a:p>
            <a:r>
              <a:rPr lang="it-IT" sz="2000" u="none" dirty="0">
                <a:solidFill>
                  <a:srgbClr val="002060"/>
                </a:solidFill>
                <a:latin typeface="+mj-lt"/>
              </a:rPr>
              <a:t>Le etichette devono essere configurate come indicato in figura.</a:t>
            </a:r>
          </a:p>
          <a:p>
            <a:r>
              <a:rPr lang="it-IT" sz="2000" u="none" dirty="0">
                <a:solidFill>
                  <a:srgbClr val="002060"/>
                </a:solidFill>
                <a:latin typeface="+mj-lt"/>
              </a:rPr>
              <a:t>Per i pacchi la dimensione dell’etichetta è 10 cm x 10 cm mentre per le bombole si utilizza l’etichetta a banana secondo la norma ISO 7225:2005.</a:t>
            </a:r>
          </a:p>
        </p:txBody>
      </p:sp>
      <p:sp>
        <p:nvSpPr>
          <p:cNvPr id="3" name="CasellaDiTesto 2"/>
          <p:cNvSpPr txBox="1"/>
          <p:nvPr/>
        </p:nvSpPr>
        <p:spPr>
          <a:xfrm>
            <a:off x="611560" y="5896833"/>
            <a:ext cx="8532440" cy="369332"/>
          </a:xfrm>
          <a:prstGeom prst="rect">
            <a:avLst/>
          </a:prstGeom>
          <a:noFill/>
        </p:spPr>
        <p:txBody>
          <a:bodyPr wrap="square" rtlCol="0">
            <a:spAutoFit/>
          </a:bodyPr>
          <a:lstStyle/>
          <a:p>
            <a:r>
              <a:rPr lang="it-IT" b="1" u="none" dirty="0">
                <a:solidFill>
                  <a:srgbClr val="00B050"/>
                </a:solidFill>
                <a:latin typeface="+mj-lt"/>
              </a:rPr>
              <a:t>La linea all’interno del bordo non deve più avere larghezza minima di 2mm </a:t>
            </a:r>
          </a:p>
        </p:txBody>
      </p:sp>
    </p:spTree>
    <p:extLst>
      <p:ext uri="{BB962C8B-B14F-4D97-AF65-F5344CB8AC3E}">
        <p14:creationId xmlns:p14="http://schemas.microsoft.com/office/powerpoint/2010/main" val="20449382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2" y="1708254"/>
            <a:ext cx="8280400" cy="373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txBox="1">
            <a:spLocks noChangeArrowheads="1"/>
          </p:cNvSpPr>
          <p:nvPr/>
        </p:nvSpPr>
        <p:spPr>
          <a:xfrm>
            <a:off x="885825" y="451520"/>
            <a:ext cx="7772400" cy="889248"/>
          </a:xfrm>
          <a:prstGeom prst="rect">
            <a:avLst/>
          </a:prstGeom>
        </p:spPr>
        <p:txBody>
          <a:bodyPr lIns="92075" tIns="46038" rIns="92075" bIns="46038" anchorCtr="1"/>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eaLnBrk="1" hangingPunct="1"/>
            <a:r>
              <a:rPr lang="it-IT" altLang="it-IT" b="1" u="none" kern="0" dirty="0">
                <a:solidFill>
                  <a:srgbClr val="002060"/>
                </a:solidFill>
                <a:cs typeface="Times New Roman" pitchFamily="18" charset="0"/>
              </a:rPr>
              <a:t>Etichette per bombole piccole</a:t>
            </a:r>
          </a:p>
        </p:txBody>
      </p:sp>
    </p:spTree>
    <p:extLst>
      <p:ext uri="{BB962C8B-B14F-4D97-AF65-F5344CB8AC3E}">
        <p14:creationId xmlns:p14="http://schemas.microsoft.com/office/powerpoint/2010/main" val="4359922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57764"/>
            <a:ext cx="7992888" cy="3512179"/>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796" y="3472730"/>
            <a:ext cx="7995631" cy="3628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5916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p:cNvGrpSpPr/>
          <p:nvPr/>
        </p:nvGrpSpPr>
        <p:grpSpPr>
          <a:xfrm>
            <a:off x="479552" y="264416"/>
            <a:ext cx="8700960" cy="6315670"/>
            <a:chOff x="479552" y="264416"/>
            <a:chExt cx="8700960" cy="631567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552" y="264416"/>
              <a:ext cx="8700960" cy="63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bwMode="auto">
            <a:xfrm>
              <a:off x="5940152" y="476672"/>
              <a:ext cx="2520280" cy="288032"/>
            </a:xfrm>
            <a:prstGeom prst="rect">
              <a:avLst/>
            </a:prstGeom>
            <a:ln>
              <a:solidFill>
                <a:schemeClr val="bg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a:ln>
                  <a:solidFill>
                    <a:schemeClr val="bg1"/>
                  </a:solidFill>
                </a:ln>
                <a:solidFill>
                  <a:schemeClr val="tx1"/>
                </a:solidFill>
                <a:effectLst/>
                <a:latin typeface="Arial" charset="0"/>
              </a:endParaRPr>
            </a:p>
          </p:txBody>
        </p:sp>
      </p:grpSp>
    </p:spTree>
    <p:extLst>
      <p:ext uri="{BB962C8B-B14F-4D97-AF65-F5344CB8AC3E}">
        <p14:creationId xmlns:p14="http://schemas.microsoft.com/office/powerpoint/2010/main" val="10991871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CETILE CUR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83" y="3700452"/>
            <a:ext cx="8288213" cy="311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ttore 2 2"/>
          <p:cNvCxnSpPr/>
          <p:nvPr/>
        </p:nvCxnSpPr>
        <p:spPr bwMode="auto">
          <a:xfrm>
            <a:off x="5940152" y="3212976"/>
            <a:ext cx="72008" cy="936104"/>
          </a:xfrm>
          <a:prstGeom prst="straightConnector1">
            <a:avLst/>
          </a:prstGeom>
          <a:solidFill>
            <a:schemeClr val="accent1"/>
          </a:solidFill>
          <a:ln w="1270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CasellaDiTesto 4"/>
          <p:cNvSpPr txBox="1"/>
          <p:nvPr/>
        </p:nvSpPr>
        <p:spPr>
          <a:xfrm>
            <a:off x="5119544" y="2204864"/>
            <a:ext cx="1643399" cy="923330"/>
          </a:xfrm>
          <a:prstGeom prst="rect">
            <a:avLst/>
          </a:prstGeom>
          <a:noFill/>
        </p:spPr>
        <p:txBody>
          <a:bodyPr wrap="none" rtlCol="0">
            <a:spAutoFit/>
          </a:bodyPr>
          <a:lstStyle/>
          <a:p>
            <a:pPr algn="ctr"/>
            <a:r>
              <a:rPr lang="it-IT" b="1" u="none" dirty="0">
                <a:solidFill>
                  <a:srgbClr val="002060"/>
                </a:solidFill>
                <a:latin typeface="+mj-lt"/>
              </a:rPr>
              <a:t>Simbolo CLP </a:t>
            </a:r>
          </a:p>
          <a:p>
            <a:pPr algn="ctr"/>
            <a:r>
              <a:rPr lang="it-IT" b="1" u="none" dirty="0">
                <a:solidFill>
                  <a:srgbClr val="002060"/>
                </a:solidFill>
                <a:latin typeface="+mj-lt"/>
              </a:rPr>
              <a:t>di recipiente </a:t>
            </a:r>
          </a:p>
          <a:p>
            <a:pPr algn="ctr"/>
            <a:r>
              <a:rPr lang="it-IT" b="1" u="none" dirty="0">
                <a:solidFill>
                  <a:srgbClr val="002060"/>
                </a:solidFill>
                <a:latin typeface="+mj-lt"/>
              </a:rPr>
              <a:t>a pressione</a:t>
            </a:r>
          </a:p>
        </p:txBody>
      </p:sp>
      <p:sp>
        <p:nvSpPr>
          <p:cNvPr id="8" name="Rectangle 2"/>
          <p:cNvSpPr txBox="1">
            <a:spLocks noChangeArrowheads="1"/>
          </p:cNvSpPr>
          <p:nvPr/>
        </p:nvSpPr>
        <p:spPr>
          <a:xfrm>
            <a:off x="885825" y="451520"/>
            <a:ext cx="7772400" cy="889248"/>
          </a:xfrm>
          <a:prstGeom prst="rect">
            <a:avLst/>
          </a:prstGeom>
        </p:spPr>
        <p:txBody>
          <a:bodyPr lIns="92075" tIns="46038" rIns="92075" bIns="46038" anchorCtr="1"/>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eaLnBrk="1" hangingPunct="1"/>
            <a:r>
              <a:rPr lang="it-IT" altLang="it-IT" b="1" u="none" kern="0" dirty="0">
                <a:solidFill>
                  <a:srgbClr val="002060"/>
                </a:solidFill>
                <a:cs typeface="Times New Roman" pitchFamily="18" charset="0"/>
              </a:rPr>
              <a:t>Etichettatura: </a:t>
            </a:r>
          </a:p>
          <a:p>
            <a:pPr eaLnBrk="1" hangingPunct="1"/>
            <a:r>
              <a:rPr lang="it-IT" altLang="it-IT" b="1" u="none" kern="0" dirty="0">
                <a:solidFill>
                  <a:srgbClr val="002060"/>
                </a:solidFill>
                <a:cs typeface="Times New Roman" pitchFamily="18" charset="0"/>
              </a:rPr>
              <a:t>esempio Acetilene</a:t>
            </a:r>
          </a:p>
        </p:txBody>
      </p:sp>
    </p:spTree>
    <p:extLst>
      <p:ext uri="{BB962C8B-B14F-4D97-AF65-F5344CB8AC3E}">
        <p14:creationId xmlns:p14="http://schemas.microsoft.com/office/powerpoint/2010/main" val="19310480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595561" y="1988840"/>
            <a:ext cx="8352928" cy="2826809"/>
            <a:chOff x="561524" y="1970341"/>
            <a:chExt cx="8474972" cy="2970827"/>
          </a:xfrm>
        </p:grpSpPr>
        <p:grpSp>
          <p:nvGrpSpPr>
            <p:cNvPr id="7" name="Gruppo 6"/>
            <p:cNvGrpSpPr/>
            <p:nvPr/>
          </p:nvGrpSpPr>
          <p:grpSpPr>
            <a:xfrm>
              <a:off x="561524" y="1970341"/>
              <a:ext cx="8474972" cy="2970827"/>
              <a:chOff x="561524" y="1970341"/>
              <a:chExt cx="8474972" cy="2970827"/>
            </a:xfrm>
          </p:grpSpPr>
          <p:pic>
            <p:nvPicPr>
              <p:cNvPr id="5" name="Immagine 4" descr="Ritaglio scherm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524" y="1970341"/>
                <a:ext cx="8474972" cy="2970827"/>
              </a:xfrm>
              <a:prstGeom prst="rect">
                <a:avLst/>
              </a:prstGeom>
            </p:spPr>
          </p:pic>
          <p:sp>
            <p:nvSpPr>
              <p:cNvPr id="6" name="Figura a mano libera 5"/>
              <p:cNvSpPr/>
              <p:nvPr/>
            </p:nvSpPr>
            <p:spPr bwMode="auto">
              <a:xfrm>
                <a:off x="7453423" y="2349795"/>
                <a:ext cx="839972" cy="691117"/>
              </a:xfrm>
              <a:custGeom>
                <a:avLst/>
                <a:gdLst>
                  <a:gd name="connsiteX0" fmla="*/ 0 w 839972"/>
                  <a:gd name="connsiteY0" fmla="*/ 361507 h 691117"/>
                  <a:gd name="connsiteX1" fmla="*/ 574158 w 839972"/>
                  <a:gd name="connsiteY1" fmla="*/ 0 h 691117"/>
                  <a:gd name="connsiteX2" fmla="*/ 797442 w 839972"/>
                  <a:gd name="connsiteY2" fmla="*/ 116958 h 691117"/>
                  <a:gd name="connsiteX3" fmla="*/ 839972 w 839972"/>
                  <a:gd name="connsiteY3" fmla="*/ 340242 h 691117"/>
                  <a:gd name="connsiteX4" fmla="*/ 116958 w 839972"/>
                  <a:gd name="connsiteY4" fmla="*/ 691117 h 691117"/>
                  <a:gd name="connsiteX5" fmla="*/ 0 w 839972"/>
                  <a:gd name="connsiteY5" fmla="*/ 361507 h 69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9972" h="691117">
                    <a:moveTo>
                      <a:pt x="0" y="361507"/>
                    </a:moveTo>
                    <a:lnTo>
                      <a:pt x="574158" y="0"/>
                    </a:lnTo>
                    <a:lnTo>
                      <a:pt x="797442" y="116958"/>
                    </a:lnTo>
                    <a:lnTo>
                      <a:pt x="839972" y="340242"/>
                    </a:lnTo>
                    <a:lnTo>
                      <a:pt x="116958" y="691117"/>
                    </a:lnTo>
                    <a:lnTo>
                      <a:pt x="0" y="361507"/>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grpSp>
        <p:sp>
          <p:nvSpPr>
            <p:cNvPr id="8" name="Figura a mano libera 7"/>
            <p:cNvSpPr/>
            <p:nvPr/>
          </p:nvSpPr>
          <p:spPr bwMode="auto">
            <a:xfrm>
              <a:off x="4658264" y="4494362"/>
              <a:ext cx="465827" cy="207034"/>
            </a:xfrm>
            <a:custGeom>
              <a:avLst/>
              <a:gdLst>
                <a:gd name="connsiteX0" fmla="*/ 8627 w 465827"/>
                <a:gd name="connsiteY0" fmla="*/ 0 h 207034"/>
                <a:gd name="connsiteX1" fmla="*/ 0 w 465827"/>
                <a:gd name="connsiteY1" fmla="*/ 207034 h 207034"/>
                <a:gd name="connsiteX2" fmla="*/ 465827 w 465827"/>
                <a:gd name="connsiteY2" fmla="*/ 198408 h 207034"/>
                <a:gd name="connsiteX3" fmla="*/ 439947 w 465827"/>
                <a:gd name="connsiteY3" fmla="*/ 8627 h 207034"/>
                <a:gd name="connsiteX4" fmla="*/ 8627 w 465827"/>
                <a:gd name="connsiteY4" fmla="*/ 0 h 207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27" h="207034">
                  <a:moveTo>
                    <a:pt x="8627" y="0"/>
                  </a:moveTo>
                  <a:lnTo>
                    <a:pt x="0" y="207034"/>
                  </a:lnTo>
                  <a:lnTo>
                    <a:pt x="465827" y="198408"/>
                  </a:lnTo>
                  <a:lnTo>
                    <a:pt x="439947" y="8627"/>
                  </a:lnTo>
                  <a:lnTo>
                    <a:pt x="8627" y="0"/>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grpSp>
      <p:sp>
        <p:nvSpPr>
          <p:cNvPr id="10" name="Rectangle 2"/>
          <p:cNvSpPr txBox="1">
            <a:spLocks noChangeArrowheads="1"/>
          </p:cNvSpPr>
          <p:nvPr/>
        </p:nvSpPr>
        <p:spPr>
          <a:xfrm>
            <a:off x="885825" y="451520"/>
            <a:ext cx="7772400" cy="889248"/>
          </a:xfrm>
          <a:prstGeom prst="rect">
            <a:avLst/>
          </a:prstGeom>
        </p:spPr>
        <p:txBody>
          <a:bodyPr lIns="92075" tIns="46038" rIns="92075" bIns="46038" anchorCtr="1"/>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eaLnBrk="1" hangingPunct="1"/>
            <a:r>
              <a:rPr lang="it-IT" altLang="it-IT" b="1" u="none" kern="0" dirty="0">
                <a:solidFill>
                  <a:srgbClr val="002060"/>
                </a:solidFill>
                <a:cs typeface="Times New Roman" pitchFamily="18" charset="0"/>
              </a:rPr>
              <a:t>Etichettatura:</a:t>
            </a:r>
          </a:p>
          <a:p>
            <a:pPr eaLnBrk="1" hangingPunct="1"/>
            <a:r>
              <a:rPr lang="it-IT" altLang="it-IT" b="1" u="none" kern="0" dirty="0">
                <a:solidFill>
                  <a:srgbClr val="002060"/>
                </a:solidFill>
                <a:cs typeface="Times New Roman" pitchFamily="18" charset="0"/>
              </a:rPr>
              <a:t>esempio Ammoniaca</a:t>
            </a:r>
          </a:p>
        </p:txBody>
      </p:sp>
      <p:sp>
        <p:nvSpPr>
          <p:cNvPr id="2" name="CasellaDiTesto 1"/>
          <p:cNvSpPr txBox="1"/>
          <p:nvPr/>
        </p:nvSpPr>
        <p:spPr>
          <a:xfrm>
            <a:off x="683566" y="5157192"/>
            <a:ext cx="7632849" cy="769441"/>
          </a:xfrm>
          <a:prstGeom prst="rect">
            <a:avLst/>
          </a:prstGeom>
          <a:noFill/>
        </p:spPr>
        <p:txBody>
          <a:bodyPr wrap="square" rtlCol="0">
            <a:spAutoFit/>
          </a:bodyPr>
          <a:lstStyle/>
          <a:p>
            <a:r>
              <a:rPr lang="it-IT" sz="2200" u="none" dirty="0">
                <a:solidFill>
                  <a:srgbClr val="002060"/>
                </a:solidFill>
                <a:latin typeface="+mj-lt"/>
              </a:rPr>
              <a:t>Le frasi di rischio e di precauzione sono riportati nell’etichetta affissa sul corpo della bombola (body label)</a:t>
            </a:r>
          </a:p>
        </p:txBody>
      </p:sp>
    </p:spTree>
    <p:extLst>
      <p:ext uri="{BB962C8B-B14F-4D97-AF65-F5344CB8AC3E}">
        <p14:creationId xmlns:p14="http://schemas.microsoft.com/office/powerpoint/2010/main" val="9443473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755578" y="1340784"/>
            <a:ext cx="7884368" cy="3816429"/>
          </a:xfrm>
          <a:prstGeom prst="rect">
            <a:avLst/>
          </a:prstGeom>
          <a:noFill/>
        </p:spPr>
        <p:txBody>
          <a:bodyPr wrap="square" rtlCol="0">
            <a:spAutoFit/>
          </a:bodyPr>
          <a:lstStyle/>
          <a:p>
            <a:r>
              <a:rPr lang="it-IT" sz="2200" u="none" dirty="0">
                <a:solidFill>
                  <a:srgbClr val="002060"/>
                </a:solidFill>
                <a:latin typeface="+mj-lt"/>
              </a:rPr>
              <a:t>I recipienti criogenici destinati al trasporto di gas liquefatti refrigerati, devono essere chiaramente marcati con frecce di orientamento simili a quelle indicate qui di seguito o a quelle conformi alle disposizioni della norma ISO 780:1997. </a:t>
            </a:r>
          </a:p>
          <a:p>
            <a:r>
              <a:rPr lang="it-IT" sz="2200" u="none" dirty="0">
                <a:solidFill>
                  <a:srgbClr val="002060"/>
                </a:solidFill>
                <a:latin typeface="+mj-lt"/>
              </a:rPr>
              <a:t>Le frecce di orientamento devono essere apposte sui due lati verticali opposti del collo e puntare correttamente verso l’alto. </a:t>
            </a:r>
          </a:p>
          <a:p>
            <a:r>
              <a:rPr lang="it-IT" sz="2200" u="none" dirty="0">
                <a:solidFill>
                  <a:srgbClr val="002060"/>
                </a:solidFill>
                <a:latin typeface="+mj-lt"/>
              </a:rPr>
              <a:t>Devono essere inscritte in un riquadro rettangolare ed essere di dimensioni che le rendano chiaramente visibili in funzione della dimensione del collo. È facoltativo rappresentarle in un tracciato rettangolare.</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066" y="5210448"/>
            <a:ext cx="3227388"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885825" y="451520"/>
            <a:ext cx="7772400" cy="889248"/>
          </a:xfrm>
          <a:prstGeom prst="rect">
            <a:avLst/>
          </a:prstGeom>
        </p:spPr>
        <p:txBody>
          <a:bodyPr lIns="92075" tIns="46038" rIns="92075" bIns="46038" anchorCtr="1"/>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eaLnBrk="1" hangingPunct="1"/>
            <a:r>
              <a:rPr lang="it-IT" altLang="it-IT" b="1" u="none" kern="0" dirty="0">
                <a:solidFill>
                  <a:srgbClr val="002060"/>
                </a:solidFill>
                <a:cs typeface="Times New Roman" pitchFamily="18" charset="0"/>
              </a:rPr>
              <a:t>Frecce di orientamento</a:t>
            </a:r>
          </a:p>
        </p:txBody>
      </p:sp>
    </p:spTree>
    <p:extLst>
      <p:ext uri="{BB962C8B-B14F-4D97-AF65-F5344CB8AC3E}">
        <p14:creationId xmlns:p14="http://schemas.microsoft.com/office/powerpoint/2010/main" val="1980898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b="1" kern="1200" dirty="0">
                <a:solidFill>
                  <a:srgbClr val="002060"/>
                </a:solidFill>
                <a:cs typeface="Times New Roman" pitchFamily="18" charset="0"/>
              </a:rPr>
              <a:t>Dimensione UN e </a:t>
            </a:r>
            <a:r>
              <a:rPr lang="it-IT" b="1" kern="1200" dirty="0" err="1">
                <a:solidFill>
                  <a:srgbClr val="002060"/>
                </a:solidFill>
                <a:cs typeface="Times New Roman" pitchFamily="18" charset="0"/>
              </a:rPr>
              <a:t>sovraimballaggio</a:t>
            </a:r>
            <a:endParaRPr lang="it-IT" b="1" kern="1200" dirty="0">
              <a:solidFill>
                <a:srgbClr val="002060"/>
              </a:solidFill>
              <a:cs typeface="Times New Roman" pitchFamily="18" charset="0"/>
            </a:endParaRPr>
          </a:p>
        </p:txBody>
      </p:sp>
      <p:sp>
        <p:nvSpPr>
          <p:cNvPr id="4" name="CasellaDiTesto 3"/>
          <p:cNvSpPr txBox="1"/>
          <p:nvPr/>
        </p:nvSpPr>
        <p:spPr>
          <a:xfrm>
            <a:off x="683569" y="1724030"/>
            <a:ext cx="7848872" cy="4801314"/>
          </a:xfrm>
          <a:prstGeom prst="rect">
            <a:avLst/>
          </a:prstGeom>
          <a:noFill/>
        </p:spPr>
        <p:txBody>
          <a:bodyPr wrap="square" rtlCol="0">
            <a:spAutoFit/>
          </a:bodyPr>
          <a:lstStyle/>
          <a:p>
            <a:r>
              <a:rPr lang="it-IT" u="none" dirty="0">
                <a:solidFill>
                  <a:srgbClr val="002060"/>
                </a:solidFill>
                <a:latin typeface="+mj-lt"/>
              </a:rPr>
              <a:t>In base al paragrafo 5.2.1.1 il marchio UN deve essere alto almeno 12 mm, eccetto gli imballaggi di capacità inferiore a 30 litri/kg e le bombole di capacità inferiore a 60 litri per i quali l’altezza deve essere di almeno 6 mm. Per gli imballaggi di capacità inferiore a 5 litri/Kg può essere utilizzata un’altezza appropriata.</a:t>
            </a:r>
          </a:p>
          <a:p>
            <a:endParaRPr lang="it-IT" u="none" dirty="0">
              <a:solidFill>
                <a:srgbClr val="002060"/>
              </a:solidFill>
              <a:latin typeface="+mj-lt"/>
            </a:endParaRPr>
          </a:p>
          <a:p>
            <a:r>
              <a:rPr lang="it-IT" u="none" dirty="0">
                <a:solidFill>
                  <a:srgbClr val="002060"/>
                </a:solidFill>
                <a:latin typeface="+mj-lt"/>
              </a:rPr>
              <a:t>In base al 1.6.1.25, I colli marcati con un numero UN in accordo con le prescrizioni dell’ADR applicabili fino al 31 dicembre 2012 e che non sono conformi ai requisiti del 5.2.1.1 riguardo alle dimensioni del numero UN e delle lettere "UN" applicabili dal 1 gennaio 2013, possono continuare ad essere utilizzati fino al 31 dicembre 2013 e, per bombole con capacità d’acqua inferiore o uguale a 60 litri, fino alla successiva ispezione periodica ma in ogni caso non oltre il 30 giugno 2018.</a:t>
            </a:r>
          </a:p>
          <a:p>
            <a:endParaRPr lang="it-IT" u="none" dirty="0">
              <a:solidFill>
                <a:srgbClr val="002060"/>
              </a:solidFill>
              <a:latin typeface="+mj-lt"/>
            </a:endParaRPr>
          </a:p>
          <a:p>
            <a:r>
              <a:rPr lang="it-IT" u="none" dirty="0">
                <a:solidFill>
                  <a:srgbClr val="002060"/>
                </a:solidFill>
                <a:latin typeface="+mj-lt"/>
              </a:rPr>
              <a:t>Le lettere del marchio “SOVRIMBALLAGGIO” devono misurare almeno 12 mm di altezza.</a:t>
            </a:r>
          </a:p>
          <a:p>
            <a:endParaRPr lang="it-IT" u="none" dirty="0">
              <a:solidFill>
                <a:srgbClr val="002060"/>
              </a:solidFill>
              <a:latin typeface="+mj-lt"/>
            </a:endParaRPr>
          </a:p>
        </p:txBody>
      </p:sp>
    </p:spTree>
    <p:extLst>
      <p:ext uri="{BB962C8B-B14F-4D97-AF65-F5344CB8AC3E}">
        <p14:creationId xmlns:p14="http://schemas.microsoft.com/office/powerpoint/2010/main" val="826563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27584" y="595536"/>
            <a:ext cx="7772400" cy="457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r>
              <a:rPr lang="it-IT" altLang="it-IT" b="1" kern="1200">
                <a:solidFill>
                  <a:srgbClr val="002060"/>
                </a:solidFill>
                <a:cs typeface="Times New Roman" pitchFamily="18" charset="0"/>
              </a:rPr>
              <a:t>Colorazione dei recipienti</a:t>
            </a:r>
          </a:p>
        </p:txBody>
      </p:sp>
      <p:sp>
        <p:nvSpPr>
          <p:cNvPr id="15363" name="Rectangle 3"/>
          <p:cNvSpPr>
            <a:spLocks noGrp="1" noChangeArrowheads="1"/>
          </p:cNvSpPr>
          <p:nvPr>
            <p:ph type="body" idx="1"/>
          </p:nvPr>
        </p:nvSpPr>
        <p:spPr>
          <a:xfrm>
            <a:off x="802704" y="1512912"/>
            <a:ext cx="8305800" cy="4724400"/>
          </a:xfrm>
        </p:spPr>
        <p:txBody>
          <a:bodyPr lIns="92075" tIns="46038" rIns="92075" bIns="46038"/>
          <a:lstStyle/>
          <a:p>
            <a:pPr marL="0" lvl="1" indent="0" eaLnBrk="1" hangingPunct="1">
              <a:lnSpc>
                <a:spcPct val="90000"/>
              </a:lnSpc>
              <a:buFontTx/>
              <a:buNone/>
              <a:defRPr/>
            </a:pPr>
            <a:r>
              <a:rPr lang="it-IT" sz="2000" dirty="0">
                <a:solidFill>
                  <a:srgbClr val="002060"/>
                </a:solidFill>
                <a:ea typeface="+mn-ea"/>
                <a:cs typeface="+mn-cs"/>
              </a:rPr>
              <a:t>Il corpo della bombola deve essere di un colore distintivo rispetto all’ogiva e comunque non bianco (colore del corpo destinato alle bombole per uso medico).</a:t>
            </a:r>
          </a:p>
          <a:p>
            <a:pPr marL="0" lvl="1" indent="0" eaLnBrk="1" hangingPunct="1">
              <a:lnSpc>
                <a:spcPct val="90000"/>
              </a:lnSpc>
              <a:buFontTx/>
              <a:buNone/>
              <a:defRPr/>
            </a:pPr>
            <a:endParaRPr lang="it-IT" sz="2000" dirty="0">
              <a:solidFill>
                <a:srgbClr val="002060"/>
              </a:solidFill>
              <a:ea typeface="+mn-ea"/>
              <a:cs typeface="+mn-cs"/>
            </a:endParaRPr>
          </a:p>
          <a:p>
            <a:pPr marL="0" lvl="1" indent="0" eaLnBrk="1" hangingPunct="1">
              <a:lnSpc>
                <a:spcPct val="90000"/>
              </a:lnSpc>
              <a:buFontTx/>
              <a:buNone/>
              <a:defRPr/>
            </a:pPr>
            <a:r>
              <a:rPr lang="it-IT" sz="2000" dirty="0">
                <a:solidFill>
                  <a:srgbClr val="002060"/>
                </a:solidFill>
                <a:ea typeface="+mn-ea"/>
                <a:cs typeface="+mn-cs"/>
              </a:rPr>
              <a:t>La protezione delle valvole può essere di qualsiasi colore cappellotto/maniglia).	</a:t>
            </a:r>
          </a:p>
          <a:p>
            <a:pPr marL="0" lvl="1" indent="0" eaLnBrk="1" hangingPunct="1">
              <a:lnSpc>
                <a:spcPct val="90000"/>
              </a:lnSpc>
              <a:buFontTx/>
              <a:buNone/>
              <a:defRPr/>
            </a:pPr>
            <a:endParaRPr lang="it-IT" sz="2000" dirty="0">
              <a:solidFill>
                <a:srgbClr val="002060"/>
              </a:solidFill>
            </a:endParaRPr>
          </a:p>
          <a:p>
            <a:pPr marL="0" lvl="1" indent="0" eaLnBrk="1" hangingPunct="1">
              <a:lnSpc>
                <a:spcPct val="90000"/>
              </a:lnSpc>
              <a:buFontTx/>
              <a:buNone/>
              <a:defRPr/>
            </a:pPr>
            <a:r>
              <a:rPr lang="it-IT" sz="2000" dirty="0">
                <a:solidFill>
                  <a:srgbClr val="002060"/>
                </a:solidFill>
              </a:rPr>
              <a:t>P.S. esclusi Aerosol, cartucce e bidoni GPL.</a:t>
            </a:r>
          </a:p>
          <a:p>
            <a:pPr lvl="1" eaLnBrk="1" hangingPunct="1">
              <a:lnSpc>
                <a:spcPct val="90000"/>
              </a:lnSpc>
              <a:buFontTx/>
              <a:buNone/>
              <a:defRPr/>
            </a:pPr>
            <a:endParaRPr lang="it-IT" sz="2000" dirty="0">
              <a:solidFill>
                <a:srgbClr val="002060"/>
              </a:solidFill>
            </a:endParaRPr>
          </a:p>
        </p:txBody>
      </p:sp>
    </p:spTree>
    <p:extLst>
      <p:ext uri="{BB962C8B-B14F-4D97-AF65-F5344CB8AC3E}">
        <p14:creationId xmlns:p14="http://schemas.microsoft.com/office/powerpoint/2010/main" val="211235145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http://www.codice-3.org/3g/imm/colore-bombole-g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608" y="927010"/>
            <a:ext cx="8542888" cy="56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899592" y="235496"/>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defPPr>
              <a:defRPr lang="en-US"/>
            </a:defPPr>
            <a:lvl1pPr algn="ctr" eaLnBrk="1" hangingPunct="1">
              <a:defRPr sz="4000" b="1" u="none">
                <a:solidFill>
                  <a:srgbClr val="002060"/>
                </a:solidFill>
                <a:latin typeface="+mj-lt"/>
                <a:ea typeface="+mj-ea"/>
                <a:cs typeface="Times New Roman" pitchFamily="18" charset="0"/>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dirty="0"/>
              <a:t>Colorazione dei recipienti</a:t>
            </a:r>
          </a:p>
        </p:txBody>
      </p:sp>
    </p:spTree>
    <p:extLst>
      <p:ext uri="{BB962C8B-B14F-4D97-AF65-F5344CB8AC3E}">
        <p14:creationId xmlns:p14="http://schemas.microsoft.com/office/powerpoint/2010/main" val="416823781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99592" y="1628800"/>
            <a:ext cx="7776864" cy="35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spcBef>
                <a:spcPct val="20000"/>
              </a:spcBef>
              <a:buChar char="•"/>
              <a:defRPr sz="2800">
                <a:solidFill>
                  <a:srgbClr val="145092"/>
                </a:solidFill>
                <a:latin typeface="+mj-lt"/>
              </a:defRPr>
            </a:lvl1pPr>
            <a:lvl2pPr marL="0" lvl="1" indent="0" eaLnBrk="1" hangingPunct="1">
              <a:lnSpc>
                <a:spcPct val="90000"/>
              </a:lnSpc>
              <a:spcBef>
                <a:spcPct val="20000"/>
              </a:spcBef>
              <a:buFontTx/>
              <a:buNone/>
              <a:defRPr sz="2000">
                <a:solidFill>
                  <a:srgbClr val="002060"/>
                </a:solidFill>
                <a:latin typeface="+mj-lt"/>
              </a:defRPr>
            </a:lvl2pPr>
            <a:lvl3pPr marL="1143000" indent="-228600">
              <a:spcBef>
                <a:spcPct val="20000"/>
              </a:spcBef>
              <a:buChar char="•"/>
              <a:defRPr sz="2000">
                <a:solidFill>
                  <a:srgbClr val="145092"/>
                </a:solidFill>
                <a:latin typeface="+mj-lt"/>
              </a:defRPr>
            </a:lvl3pPr>
            <a:lvl4pPr marL="1600200" indent="-228600">
              <a:spcBef>
                <a:spcPct val="20000"/>
              </a:spcBef>
              <a:buChar char="–"/>
              <a:defRPr sz="2000">
                <a:solidFill>
                  <a:srgbClr val="145092"/>
                </a:solidFill>
                <a:latin typeface="+mj-lt"/>
              </a:defRPr>
            </a:lvl4pPr>
            <a:lvl5pPr marL="2057400" indent="-228600">
              <a:spcBef>
                <a:spcPct val="20000"/>
              </a:spcBef>
              <a:buChar char="»"/>
              <a:defRPr sz="2000">
                <a:solidFill>
                  <a:srgbClr val="145092"/>
                </a:solidFill>
                <a:latin typeface="+mj-lt"/>
              </a:defRPr>
            </a:lvl5pPr>
            <a:lvl6pPr marL="2514600" indent="-228600" fontAlgn="base">
              <a:spcBef>
                <a:spcPct val="20000"/>
              </a:spcBef>
              <a:spcAft>
                <a:spcPct val="0"/>
              </a:spcAft>
              <a:buChar char="»"/>
              <a:defRPr>
                <a:solidFill>
                  <a:schemeClr val="bg2"/>
                </a:solidFill>
                <a:latin typeface="+mn-lt"/>
              </a:defRPr>
            </a:lvl6pPr>
            <a:lvl7pPr marL="2971800" indent="-228600" fontAlgn="base">
              <a:spcBef>
                <a:spcPct val="20000"/>
              </a:spcBef>
              <a:spcAft>
                <a:spcPct val="0"/>
              </a:spcAft>
              <a:buChar char="»"/>
              <a:defRPr>
                <a:solidFill>
                  <a:schemeClr val="bg2"/>
                </a:solidFill>
                <a:latin typeface="+mn-lt"/>
              </a:defRPr>
            </a:lvl7pPr>
            <a:lvl8pPr marL="3429000" indent="-228600" fontAlgn="base">
              <a:spcBef>
                <a:spcPct val="20000"/>
              </a:spcBef>
              <a:spcAft>
                <a:spcPct val="0"/>
              </a:spcAft>
              <a:buChar char="»"/>
              <a:defRPr>
                <a:solidFill>
                  <a:schemeClr val="bg2"/>
                </a:solidFill>
                <a:latin typeface="+mn-lt"/>
              </a:defRPr>
            </a:lvl8pPr>
            <a:lvl9pPr marL="3886200" indent="-228600" fontAlgn="base">
              <a:spcBef>
                <a:spcPct val="20000"/>
              </a:spcBef>
              <a:spcAft>
                <a:spcPct val="0"/>
              </a:spcAft>
              <a:buChar char="»"/>
              <a:defRPr>
                <a:solidFill>
                  <a:schemeClr val="bg2"/>
                </a:solidFill>
                <a:latin typeface="+mn-lt"/>
              </a:defRPr>
            </a:lvl9pPr>
          </a:lstStyle>
          <a:p>
            <a:pPr marL="0" indent="0">
              <a:buNone/>
            </a:pPr>
            <a:r>
              <a:rPr lang="it-IT" sz="2200" u="none" dirty="0">
                <a:solidFill>
                  <a:srgbClr val="002060"/>
                </a:solidFill>
              </a:rPr>
              <a:t>Quando i gas liquefatti sono caricati con i gas compressi, nel calcolo della pressione interna del recipiente a pressione devono essere considerate entrambe le componenti, il gas liquefatto e il gas compresso. </a:t>
            </a:r>
          </a:p>
          <a:p>
            <a:pPr marL="0" indent="0">
              <a:buNone/>
            </a:pPr>
            <a:r>
              <a:rPr lang="it-IT" sz="2200" u="none" dirty="0">
                <a:solidFill>
                  <a:srgbClr val="002060"/>
                </a:solidFill>
              </a:rPr>
              <a:t>La massa massima di contenuto per litro di capacità in acqua non deve essere superiore a 0,95 volte la densità della fase liquida a 50 °C; </a:t>
            </a:r>
          </a:p>
          <a:p>
            <a:pPr marL="0" indent="0">
              <a:buNone/>
            </a:pPr>
            <a:r>
              <a:rPr lang="it-IT" sz="2200" u="none" dirty="0">
                <a:solidFill>
                  <a:srgbClr val="002060"/>
                </a:solidFill>
              </a:rPr>
              <a:t>inoltre, la fase liquida non deve riempire completamente il recipiente a pressione fino alla temperatura di 60 °C. Quando sono riempiti, la pressione interna a 65 °C non deve superare la pressione di prova dei recipienti a pressione. </a:t>
            </a:r>
          </a:p>
          <a:p>
            <a:pPr marL="0" indent="0">
              <a:buNone/>
            </a:pPr>
            <a:r>
              <a:rPr lang="it-IT" sz="2200" u="none" dirty="0">
                <a:solidFill>
                  <a:srgbClr val="002060"/>
                </a:solidFill>
              </a:rPr>
              <a:t>Si deve tenere conto delle pressioni di vapore e dell’espansione volumetrica di tutte le materie presenti nei recipienti a pressione.</a:t>
            </a:r>
          </a:p>
        </p:txBody>
      </p:sp>
      <p:sp>
        <p:nvSpPr>
          <p:cNvPr id="3" name="Titolo 1"/>
          <p:cNvSpPr txBox="1">
            <a:spLocks/>
          </p:cNvSpPr>
          <p:nvPr/>
        </p:nvSpPr>
        <p:spPr>
          <a:xfrm>
            <a:off x="684215" y="269776"/>
            <a:ext cx="8135937" cy="1143000"/>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Miscele di gas liquefatti </a:t>
            </a:r>
          </a:p>
          <a:p>
            <a:r>
              <a:rPr lang="it-IT" altLang="it-IT" b="1" u="none" kern="0" dirty="0">
                <a:solidFill>
                  <a:srgbClr val="002060"/>
                </a:solidFill>
              </a:rPr>
              <a:t>con gas compressi</a:t>
            </a:r>
          </a:p>
        </p:txBody>
      </p:sp>
    </p:spTree>
    <p:extLst>
      <p:ext uri="{BB962C8B-B14F-4D97-AF65-F5344CB8AC3E}">
        <p14:creationId xmlns:p14="http://schemas.microsoft.com/office/powerpoint/2010/main" val="490877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5314" name="Text Box 2"/>
          <p:cNvSpPr txBox="1">
            <a:spLocks noChangeArrowheads="1"/>
          </p:cNvSpPr>
          <p:nvPr/>
        </p:nvSpPr>
        <p:spPr bwMode="auto">
          <a:xfrm>
            <a:off x="1671646" y="1860551"/>
            <a:ext cx="184731" cy="286232"/>
          </a:xfrm>
          <a:prstGeom prst="rect">
            <a:avLst/>
          </a:prstGeom>
          <a:noFill/>
          <a:ln w="9525">
            <a:noFill/>
            <a:miter lim="800000"/>
            <a:headEnd/>
            <a:tailEnd/>
          </a:ln>
          <a:effectLst/>
        </p:spPr>
        <p:txBody>
          <a:bodyPr wrap="none">
            <a:spAutoFit/>
          </a:bodyPr>
          <a:lstStyle/>
          <a:p>
            <a:pPr>
              <a:lnSpc>
                <a:spcPct val="90000"/>
              </a:lnSpc>
              <a:spcBef>
                <a:spcPct val="20000"/>
              </a:spcBef>
              <a:defRPr/>
            </a:pPr>
            <a:endParaRPr lang="en-US" sz="1400" b="1" i="1" dirty="0">
              <a:solidFill>
                <a:srgbClr val="002060"/>
              </a:solidFill>
              <a:effectLst>
                <a:outerShdw blurRad="38100" dist="38100" dir="2700000" algn="tl">
                  <a:srgbClr val="C0C0C0"/>
                </a:outerShdw>
              </a:effectLst>
              <a:latin typeface="Trebuchet MS" panose="020B0603020202020204" pitchFamily="34" charset="0"/>
            </a:endParaRPr>
          </a:p>
        </p:txBody>
      </p:sp>
      <p:sp>
        <p:nvSpPr>
          <p:cNvPr id="8" name="Rectangle 3"/>
          <p:cNvSpPr txBox="1">
            <a:spLocks noChangeArrowheads="1"/>
          </p:cNvSpPr>
          <p:nvPr/>
        </p:nvSpPr>
        <p:spPr>
          <a:xfrm>
            <a:off x="590558" y="1341446"/>
            <a:ext cx="8302625" cy="4967287"/>
          </a:xfrm>
          <a:prstGeom prst="rect">
            <a:avLst/>
          </a:prstGeom>
        </p:spPr>
        <p:txBody>
          <a:bodyPr/>
          <a:lstStyle/>
          <a:p>
            <a:pPr algn="just">
              <a:buClr>
                <a:srgbClr val="C6BE74"/>
              </a:buClr>
              <a:buSzPct val="80000"/>
              <a:defRPr/>
            </a:pPr>
            <a:r>
              <a:rPr lang="it-IT" sz="2000" b="1" u="none" dirty="0">
                <a:solidFill>
                  <a:srgbClr val="002060"/>
                </a:solidFill>
                <a:latin typeface="+mj-lt"/>
              </a:rPr>
              <a:t>I recipienti a pressione ricaricabili</a:t>
            </a:r>
            <a:r>
              <a:rPr lang="it-IT" sz="2000" u="none" dirty="0">
                <a:solidFill>
                  <a:srgbClr val="002060"/>
                </a:solidFill>
                <a:latin typeface="+mj-lt"/>
              </a:rPr>
              <a:t>, diversi dai recipienti criogenici, </a:t>
            </a:r>
            <a:r>
              <a:rPr lang="it-IT" sz="2000" b="1" u="none" dirty="0">
                <a:solidFill>
                  <a:srgbClr val="002060"/>
                </a:solidFill>
                <a:latin typeface="+mj-lt"/>
              </a:rPr>
              <a:t>devono essere periodicamente ispezionati </a:t>
            </a:r>
            <a:r>
              <a:rPr lang="it-IT" sz="2000" u="none" dirty="0">
                <a:solidFill>
                  <a:srgbClr val="002060"/>
                </a:solidFill>
                <a:latin typeface="+mj-lt"/>
              </a:rPr>
              <a:t>conformemente alle disposizioni rispettivamente del 6.2.1.6 o del 6.2.3.5.1 per i recipienti non UN e della istruzione di imballaggio P200, P205 or P206 secondo il caso. I dispositivi di decompressione per </a:t>
            </a:r>
            <a:r>
              <a:rPr lang="it-IT" sz="2000" b="1" u="none" dirty="0">
                <a:solidFill>
                  <a:srgbClr val="002060"/>
                </a:solidFill>
                <a:latin typeface="+mj-lt"/>
              </a:rPr>
              <a:t>i recipienti criogenici chiusi </a:t>
            </a:r>
            <a:r>
              <a:rPr lang="it-IT" sz="2000" u="none" dirty="0">
                <a:solidFill>
                  <a:srgbClr val="002060"/>
                </a:solidFill>
                <a:latin typeface="+mj-lt"/>
              </a:rPr>
              <a:t>devono essere sottoposti a controlli e prove periodici conformemente alle disposizioni del 6.2.1.6.3 e dell’istruzione di imballaggio P203. </a:t>
            </a:r>
          </a:p>
          <a:p>
            <a:pPr algn="just">
              <a:buClr>
                <a:srgbClr val="C6BE74"/>
              </a:buClr>
              <a:buSzPct val="80000"/>
              <a:defRPr/>
            </a:pPr>
            <a:endParaRPr lang="it-IT" sz="1200" u="none" dirty="0">
              <a:solidFill>
                <a:srgbClr val="002060"/>
              </a:solidFill>
              <a:latin typeface="+mj-lt"/>
            </a:endParaRPr>
          </a:p>
          <a:p>
            <a:pPr algn="just">
              <a:buClr>
                <a:srgbClr val="C6BE74"/>
              </a:buClr>
              <a:buSzPct val="80000"/>
              <a:defRPr/>
            </a:pPr>
            <a:r>
              <a:rPr lang="it-IT" sz="2000" u="none" dirty="0">
                <a:solidFill>
                  <a:srgbClr val="002060"/>
                </a:solidFill>
                <a:latin typeface="+mj-lt"/>
              </a:rPr>
              <a:t>I recipienti a pressione </a:t>
            </a:r>
            <a:r>
              <a:rPr lang="it-IT" sz="2000" b="1" u="none" dirty="0">
                <a:solidFill>
                  <a:srgbClr val="002060"/>
                </a:solidFill>
                <a:latin typeface="+mj-lt"/>
              </a:rPr>
              <a:t>non devono essere riempiti dopo tale data limite </a:t>
            </a:r>
            <a:r>
              <a:rPr lang="it-IT" sz="2000" u="none" dirty="0">
                <a:solidFill>
                  <a:srgbClr val="002060"/>
                </a:solidFill>
                <a:latin typeface="+mj-lt"/>
              </a:rPr>
              <a:t>del controllo periodico </a:t>
            </a:r>
            <a:r>
              <a:rPr lang="it-IT" sz="2000" b="1" u="none" dirty="0">
                <a:solidFill>
                  <a:srgbClr val="002060"/>
                </a:solidFill>
                <a:latin typeface="+mj-lt"/>
              </a:rPr>
              <a:t>ma possono essere trasportati </a:t>
            </a:r>
            <a:r>
              <a:rPr lang="it-IT" sz="2000" u="none" dirty="0">
                <a:solidFill>
                  <a:srgbClr val="002060"/>
                </a:solidFill>
                <a:latin typeface="+mj-lt"/>
              </a:rPr>
              <a:t>dopo questa data </a:t>
            </a:r>
            <a:r>
              <a:rPr lang="it-IT" sz="2000" b="1" u="none" dirty="0">
                <a:solidFill>
                  <a:srgbClr val="002060"/>
                </a:solidFill>
                <a:latin typeface="+mj-lt"/>
              </a:rPr>
              <a:t>per essere per essere sottoposti all’ispezione periodica riportando sul documento di trasporto la seguente dicitura:</a:t>
            </a:r>
          </a:p>
          <a:p>
            <a:pPr algn="just">
              <a:buClr>
                <a:srgbClr val="C6BE74"/>
              </a:buClr>
              <a:buSzPct val="80000"/>
              <a:defRPr/>
            </a:pPr>
            <a:endParaRPr lang="it-IT" sz="2000" b="1" u="none" dirty="0">
              <a:solidFill>
                <a:srgbClr val="002060"/>
              </a:solidFill>
              <a:latin typeface="+mj-lt"/>
            </a:endParaRPr>
          </a:p>
          <a:p>
            <a:pPr algn="ctr">
              <a:buClr>
                <a:srgbClr val="C6BE74"/>
              </a:buClr>
              <a:buSzPct val="80000"/>
              <a:defRPr/>
            </a:pPr>
            <a:r>
              <a:rPr lang="it-IT" sz="2800" b="1" u="none" dirty="0">
                <a:solidFill>
                  <a:srgbClr val="002060"/>
                </a:solidFill>
                <a:latin typeface="+mj-lt"/>
              </a:rPr>
              <a:t>Trasporto secondo 4.1.6.10</a:t>
            </a:r>
          </a:p>
        </p:txBody>
      </p:sp>
      <p:sp>
        <p:nvSpPr>
          <p:cNvPr id="7" name="Titolo 1"/>
          <p:cNvSpPr txBox="1">
            <a:spLocks/>
          </p:cNvSpPr>
          <p:nvPr/>
        </p:nvSpPr>
        <p:spPr>
          <a:xfrm>
            <a:off x="684215" y="269776"/>
            <a:ext cx="8135937" cy="1143000"/>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Revisioni periodiche</a:t>
            </a:r>
          </a:p>
        </p:txBody>
      </p:sp>
    </p:spTree>
    <p:extLst>
      <p:ext uri="{BB962C8B-B14F-4D97-AF65-F5344CB8AC3E}">
        <p14:creationId xmlns:p14="http://schemas.microsoft.com/office/powerpoint/2010/main" val="251165199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6933" name="Rectangle 53"/>
          <p:cNvSpPr>
            <a:spLocks noGrp="1" noChangeArrowheads="1"/>
          </p:cNvSpPr>
          <p:nvPr>
            <p:ph type="body" idx="1"/>
          </p:nvPr>
        </p:nvSpPr>
        <p:spPr>
          <a:xfrm>
            <a:off x="683568" y="792832"/>
            <a:ext cx="8460432" cy="5804520"/>
          </a:xfrm>
        </p:spPr>
        <p:txBody>
          <a:bodyPr lIns="92075" tIns="46038" rIns="92075" bIns="46038"/>
          <a:lstStyle/>
          <a:p>
            <a:pPr lvl="1">
              <a:lnSpc>
                <a:spcPct val="80000"/>
              </a:lnSpc>
              <a:buFontTx/>
              <a:buNone/>
              <a:defRPr/>
            </a:pPr>
            <a:endParaRPr lang="it-IT" sz="2000" dirty="0">
              <a:solidFill>
                <a:srgbClr val="002060"/>
              </a:solidFill>
            </a:endParaRPr>
          </a:p>
          <a:p>
            <a:pPr lvl="1" indent="-742950">
              <a:lnSpc>
                <a:spcPct val="80000"/>
              </a:lnSpc>
              <a:buFontTx/>
              <a:buNone/>
              <a:defRPr/>
            </a:pPr>
            <a:r>
              <a:rPr lang="it-IT" b="1" dirty="0">
                <a:solidFill>
                  <a:srgbClr val="002060"/>
                </a:solidFill>
              </a:rPr>
              <a:t>Istruzione di imballaggio P200</a:t>
            </a:r>
          </a:p>
          <a:p>
            <a:pPr lvl="1">
              <a:lnSpc>
                <a:spcPct val="80000"/>
              </a:lnSpc>
              <a:buFontTx/>
              <a:buNone/>
              <a:defRPr/>
            </a:pPr>
            <a:endParaRPr lang="it-IT" sz="2800" b="1" dirty="0">
              <a:solidFill>
                <a:srgbClr val="002060"/>
              </a:solidFill>
            </a:endParaRPr>
          </a:p>
          <a:p>
            <a:pPr>
              <a:defRPr/>
            </a:pPr>
            <a:r>
              <a:rPr lang="it-IT" sz="1800" dirty="0">
                <a:solidFill>
                  <a:srgbClr val="002060"/>
                </a:solidFill>
              </a:rPr>
              <a:t>Ogni 5 anni per i recipienti a pressione destinati al trasporto di gas dei codici di classificazione 1T, 1TF, 1TO 1TC, 1TFC, 1TOC, 2T, 2TO, 2TF, 2TC, 2TFC, 2TOC, 4A, 4F e 4C;</a:t>
            </a:r>
          </a:p>
          <a:p>
            <a:pPr>
              <a:defRPr/>
            </a:pPr>
            <a:r>
              <a:rPr lang="it-IT" sz="1800" dirty="0">
                <a:solidFill>
                  <a:srgbClr val="002060"/>
                </a:solidFill>
              </a:rPr>
              <a:t>Ogni 5 anni per i recipienti a pressione destinati al trasporto di materie appartenenti ad altre classi;</a:t>
            </a:r>
          </a:p>
          <a:p>
            <a:pPr>
              <a:defRPr/>
            </a:pPr>
            <a:r>
              <a:rPr lang="it-IT" sz="1800" dirty="0">
                <a:solidFill>
                  <a:srgbClr val="002060"/>
                </a:solidFill>
              </a:rPr>
              <a:t>Ogni 10 anni per i recipienti a pressione destinati al trasporto di gas dei codici di classificazione 1A, 1O, 1F, 2A, 2O e 2F.</a:t>
            </a:r>
          </a:p>
          <a:p>
            <a:pPr lvl="1">
              <a:lnSpc>
                <a:spcPct val="80000"/>
              </a:lnSpc>
              <a:buFontTx/>
              <a:buNone/>
              <a:defRPr/>
            </a:pPr>
            <a:endParaRPr lang="it-IT" sz="1200" dirty="0">
              <a:solidFill>
                <a:srgbClr val="002060"/>
              </a:solidFill>
            </a:endParaRPr>
          </a:p>
          <a:p>
            <a:pPr marL="355600" lvl="1" indent="-355600">
              <a:lnSpc>
                <a:spcPct val="80000"/>
              </a:lnSpc>
              <a:buFont typeface="Arial" charset="0"/>
              <a:buChar char="•"/>
              <a:defRPr/>
            </a:pPr>
            <a:r>
              <a:rPr lang="it-IT" sz="1800" dirty="0">
                <a:solidFill>
                  <a:srgbClr val="002060"/>
                </a:solidFill>
              </a:rPr>
              <a:t>Acetilene 4F, con massa porosa monolitica 10 anni </a:t>
            </a:r>
          </a:p>
          <a:p>
            <a:pPr marL="355600" lvl="1" indent="-355600">
              <a:lnSpc>
                <a:spcPct val="80000"/>
              </a:lnSpc>
              <a:buFont typeface="Arial" charset="0"/>
              <a:buChar char="•"/>
              <a:defRPr/>
            </a:pPr>
            <a:r>
              <a:rPr lang="it-IT" sz="1800" dirty="0">
                <a:solidFill>
                  <a:srgbClr val="002060"/>
                </a:solidFill>
              </a:rPr>
              <a:t>Acetilene con massa porosa incoerente: 5 anni </a:t>
            </a:r>
          </a:p>
          <a:p>
            <a:pPr marL="355600" lvl="1" indent="-355600">
              <a:lnSpc>
                <a:spcPct val="80000"/>
              </a:lnSpc>
              <a:buFont typeface="Arial" charset="0"/>
              <a:buChar char="•"/>
              <a:defRPr/>
            </a:pPr>
            <a:endParaRPr lang="it-IT" sz="1200" b="1" dirty="0">
              <a:solidFill>
                <a:srgbClr val="002060"/>
              </a:solidFill>
            </a:endParaRPr>
          </a:p>
          <a:p>
            <a:pPr marL="355600" lvl="1" indent="-355600">
              <a:lnSpc>
                <a:spcPct val="80000"/>
              </a:lnSpc>
              <a:buFont typeface="Arial" charset="0"/>
              <a:buChar char="•"/>
              <a:defRPr/>
            </a:pPr>
            <a:r>
              <a:rPr lang="it-IT" sz="1800" dirty="0">
                <a:solidFill>
                  <a:srgbClr val="002060"/>
                </a:solidFill>
                <a:ea typeface="+mn-ea"/>
                <a:cs typeface="+mn-cs"/>
              </a:rPr>
              <a:t>Per i recipienti in materiale composito la prova periodica deve essere effettuata ogni 5 anni, e può essere estesa a 10 anni salvo approvazione dell’autorità competente</a:t>
            </a:r>
          </a:p>
          <a:p>
            <a:pPr marL="355600" lvl="1" indent="-355600">
              <a:lnSpc>
                <a:spcPct val="80000"/>
              </a:lnSpc>
              <a:buFont typeface="Arial" charset="0"/>
              <a:buChar char="•"/>
              <a:defRPr/>
            </a:pPr>
            <a:endParaRPr lang="it-IT" sz="1800" dirty="0">
              <a:solidFill>
                <a:srgbClr val="002060"/>
              </a:solidFill>
              <a:ea typeface="+mn-ea"/>
              <a:cs typeface="+mn-cs"/>
            </a:endParaRPr>
          </a:p>
          <a:p>
            <a:pPr marL="355600" lvl="1" indent="-355600">
              <a:lnSpc>
                <a:spcPct val="80000"/>
              </a:lnSpc>
              <a:buFont typeface="Arial" charset="0"/>
              <a:buChar char="•"/>
              <a:defRPr/>
            </a:pPr>
            <a:r>
              <a:rPr lang="it-IT" sz="1800" dirty="0">
                <a:solidFill>
                  <a:srgbClr val="00B050"/>
                </a:solidFill>
                <a:ea typeface="+mn-ea"/>
                <a:cs typeface="+mn-cs"/>
              </a:rPr>
              <a:t>Nella P200 è stato introdotto il nuovo Standard EN ISO 24431:2016 per i controlli durante il riempimento</a:t>
            </a:r>
          </a:p>
          <a:p>
            <a:pPr lvl="1">
              <a:lnSpc>
                <a:spcPct val="80000"/>
              </a:lnSpc>
              <a:buFontTx/>
              <a:buNone/>
              <a:defRPr/>
            </a:pPr>
            <a:endParaRPr lang="it-IT" sz="1800" dirty="0">
              <a:solidFill>
                <a:srgbClr val="002060"/>
              </a:solidFill>
              <a:ea typeface="+mn-ea"/>
              <a:cs typeface="+mn-cs"/>
            </a:endParaRPr>
          </a:p>
        </p:txBody>
      </p:sp>
      <p:sp>
        <p:nvSpPr>
          <p:cNvPr id="5" name="Titolo 1"/>
          <p:cNvSpPr txBox="1">
            <a:spLocks/>
          </p:cNvSpPr>
          <p:nvPr/>
        </p:nvSpPr>
        <p:spPr>
          <a:xfrm>
            <a:off x="683570" y="125760"/>
            <a:ext cx="8135937" cy="1143000"/>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Revisioni periodiche</a:t>
            </a:r>
          </a:p>
        </p:txBody>
      </p:sp>
    </p:spTree>
    <p:extLst>
      <p:ext uri="{BB962C8B-B14F-4D97-AF65-F5344CB8AC3E}">
        <p14:creationId xmlns:p14="http://schemas.microsoft.com/office/powerpoint/2010/main" val="66596226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06933">
                                            <p:txEl>
                                              <p:pRg st="1" end="1"/>
                                            </p:txEl>
                                          </p:spTgt>
                                        </p:tgtEl>
                                        <p:attrNameLst>
                                          <p:attrName>style.visibility</p:attrName>
                                        </p:attrNameLst>
                                      </p:cBhvr>
                                      <p:to>
                                        <p:strVal val="visible"/>
                                      </p:to>
                                    </p:set>
                                    <p:anim calcmode="lin" valueType="num">
                                      <p:cBhvr>
                                        <p:cTn id="7" dur="500" fill="hold"/>
                                        <p:tgtEl>
                                          <p:spTgt spid="50693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06933">
                                            <p:txEl>
                                              <p:pRg st="1" end="1"/>
                                            </p:txEl>
                                          </p:spTgt>
                                        </p:tgtEl>
                                        <p:attrNameLst>
                                          <p:attrName>ppt_h</p:attrName>
                                        </p:attrNameLst>
                                      </p:cBhvr>
                                      <p:tavLst>
                                        <p:tav tm="0">
                                          <p:val>
                                            <p:fltVal val="0"/>
                                          </p:val>
                                        </p:tav>
                                        <p:tav tm="100000">
                                          <p:val>
                                            <p:strVal val="#ppt_h"/>
                                          </p:val>
                                        </p:tav>
                                      </p:tavLst>
                                    </p:anim>
                                    <p:anim calcmode="lin" valueType="num">
                                      <p:cBhvr>
                                        <p:cTn id="9" dur="500" fill="hold"/>
                                        <p:tgtEl>
                                          <p:spTgt spid="506933">
                                            <p:txEl>
                                              <p:pRg st="1" end="1"/>
                                            </p:txEl>
                                          </p:spTgt>
                                        </p:tgtEl>
                                        <p:attrNameLst>
                                          <p:attrName>ppt_x</p:attrName>
                                        </p:attrNameLst>
                                      </p:cBhvr>
                                      <p:tavLst>
                                        <p:tav tm="0">
                                          <p:val>
                                            <p:fltVal val="0.5"/>
                                          </p:val>
                                        </p:tav>
                                        <p:tav tm="100000">
                                          <p:val>
                                            <p:strVal val="#ppt_x"/>
                                          </p:val>
                                        </p:tav>
                                      </p:tavLst>
                                    </p:anim>
                                    <p:anim calcmode="lin" valueType="num">
                                      <p:cBhvr>
                                        <p:cTn id="10" dur="500" fill="hold"/>
                                        <p:tgtEl>
                                          <p:spTgt spid="506933">
                                            <p:txEl>
                                              <p:pRg st="1" end="1"/>
                                            </p:txEl>
                                          </p:spTgt>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506933">
                                            <p:txEl>
                                              <p:pRg st="3" end="3"/>
                                            </p:txEl>
                                          </p:spTgt>
                                        </p:tgtEl>
                                        <p:attrNameLst>
                                          <p:attrName>style.visibility</p:attrName>
                                        </p:attrNameLst>
                                      </p:cBhvr>
                                      <p:to>
                                        <p:strVal val="visible"/>
                                      </p:to>
                                    </p:set>
                                    <p:anim calcmode="lin" valueType="num">
                                      <p:cBhvr>
                                        <p:cTn id="13" dur="500" fill="hold"/>
                                        <p:tgtEl>
                                          <p:spTgt spid="506933">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506933">
                                            <p:txEl>
                                              <p:pRg st="3" end="3"/>
                                            </p:txEl>
                                          </p:spTgt>
                                        </p:tgtEl>
                                        <p:attrNameLst>
                                          <p:attrName>ppt_h</p:attrName>
                                        </p:attrNameLst>
                                      </p:cBhvr>
                                      <p:tavLst>
                                        <p:tav tm="0">
                                          <p:val>
                                            <p:fltVal val="0"/>
                                          </p:val>
                                        </p:tav>
                                        <p:tav tm="100000">
                                          <p:val>
                                            <p:strVal val="#ppt_h"/>
                                          </p:val>
                                        </p:tav>
                                      </p:tavLst>
                                    </p:anim>
                                    <p:anim calcmode="lin" valueType="num">
                                      <p:cBhvr>
                                        <p:cTn id="15" dur="500" fill="hold"/>
                                        <p:tgtEl>
                                          <p:spTgt spid="506933">
                                            <p:txEl>
                                              <p:pRg st="3" end="3"/>
                                            </p:txEl>
                                          </p:spTgt>
                                        </p:tgtEl>
                                        <p:attrNameLst>
                                          <p:attrName>ppt_x</p:attrName>
                                        </p:attrNameLst>
                                      </p:cBhvr>
                                      <p:tavLst>
                                        <p:tav tm="0">
                                          <p:val>
                                            <p:fltVal val="0.5"/>
                                          </p:val>
                                        </p:tav>
                                        <p:tav tm="100000">
                                          <p:val>
                                            <p:strVal val="#ppt_x"/>
                                          </p:val>
                                        </p:tav>
                                      </p:tavLst>
                                    </p:anim>
                                    <p:anim calcmode="lin" valueType="num">
                                      <p:cBhvr>
                                        <p:cTn id="16" dur="500" fill="hold"/>
                                        <p:tgtEl>
                                          <p:spTgt spid="506933">
                                            <p:txEl>
                                              <p:pRg st="3" end="3"/>
                                            </p:txEl>
                                          </p:spTgt>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506933">
                                            <p:txEl>
                                              <p:pRg st="4" end="4"/>
                                            </p:txEl>
                                          </p:spTgt>
                                        </p:tgtEl>
                                        <p:attrNameLst>
                                          <p:attrName>style.visibility</p:attrName>
                                        </p:attrNameLst>
                                      </p:cBhvr>
                                      <p:to>
                                        <p:strVal val="visible"/>
                                      </p:to>
                                    </p:set>
                                    <p:anim calcmode="lin" valueType="num">
                                      <p:cBhvr>
                                        <p:cTn id="19" dur="500" fill="hold"/>
                                        <p:tgtEl>
                                          <p:spTgt spid="50693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506933">
                                            <p:txEl>
                                              <p:pRg st="4" end="4"/>
                                            </p:txEl>
                                          </p:spTgt>
                                        </p:tgtEl>
                                        <p:attrNameLst>
                                          <p:attrName>ppt_h</p:attrName>
                                        </p:attrNameLst>
                                      </p:cBhvr>
                                      <p:tavLst>
                                        <p:tav tm="0">
                                          <p:val>
                                            <p:fltVal val="0"/>
                                          </p:val>
                                        </p:tav>
                                        <p:tav tm="100000">
                                          <p:val>
                                            <p:strVal val="#ppt_h"/>
                                          </p:val>
                                        </p:tav>
                                      </p:tavLst>
                                    </p:anim>
                                    <p:anim calcmode="lin" valueType="num">
                                      <p:cBhvr>
                                        <p:cTn id="21" dur="500" fill="hold"/>
                                        <p:tgtEl>
                                          <p:spTgt spid="506933">
                                            <p:txEl>
                                              <p:pRg st="4" end="4"/>
                                            </p:txEl>
                                          </p:spTgt>
                                        </p:tgtEl>
                                        <p:attrNameLst>
                                          <p:attrName>ppt_x</p:attrName>
                                        </p:attrNameLst>
                                      </p:cBhvr>
                                      <p:tavLst>
                                        <p:tav tm="0">
                                          <p:val>
                                            <p:fltVal val="0.5"/>
                                          </p:val>
                                        </p:tav>
                                        <p:tav tm="100000">
                                          <p:val>
                                            <p:strVal val="#ppt_x"/>
                                          </p:val>
                                        </p:tav>
                                      </p:tavLst>
                                    </p:anim>
                                    <p:anim calcmode="lin" valueType="num">
                                      <p:cBhvr>
                                        <p:cTn id="22" dur="500" fill="hold"/>
                                        <p:tgtEl>
                                          <p:spTgt spid="506933">
                                            <p:txEl>
                                              <p:pRg st="4" end="4"/>
                                            </p:txEl>
                                          </p:spTgt>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506933">
                                            <p:txEl>
                                              <p:pRg st="5" end="5"/>
                                            </p:txEl>
                                          </p:spTgt>
                                        </p:tgtEl>
                                        <p:attrNameLst>
                                          <p:attrName>style.visibility</p:attrName>
                                        </p:attrNameLst>
                                      </p:cBhvr>
                                      <p:to>
                                        <p:strVal val="visible"/>
                                      </p:to>
                                    </p:set>
                                    <p:anim calcmode="lin" valueType="num">
                                      <p:cBhvr>
                                        <p:cTn id="25" dur="500" fill="hold"/>
                                        <p:tgtEl>
                                          <p:spTgt spid="506933">
                                            <p:txEl>
                                              <p:pRg st="5" end="5"/>
                                            </p:txEl>
                                          </p:spTgt>
                                        </p:tgtEl>
                                        <p:attrNameLst>
                                          <p:attrName>ppt_w</p:attrName>
                                        </p:attrNameLst>
                                      </p:cBhvr>
                                      <p:tavLst>
                                        <p:tav tm="0">
                                          <p:val>
                                            <p:fltVal val="0"/>
                                          </p:val>
                                        </p:tav>
                                        <p:tav tm="100000">
                                          <p:val>
                                            <p:strVal val="#ppt_w"/>
                                          </p:val>
                                        </p:tav>
                                      </p:tavLst>
                                    </p:anim>
                                    <p:anim calcmode="lin" valueType="num">
                                      <p:cBhvr>
                                        <p:cTn id="26" dur="500" fill="hold"/>
                                        <p:tgtEl>
                                          <p:spTgt spid="506933">
                                            <p:txEl>
                                              <p:pRg st="5" end="5"/>
                                            </p:txEl>
                                          </p:spTgt>
                                        </p:tgtEl>
                                        <p:attrNameLst>
                                          <p:attrName>ppt_h</p:attrName>
                                        </p:attrNameLst>
                                      </p:cBhvr>
                                      <p:tavLst>
                                        <p:tav tm="0">
                                          <p:val>
                                            <p:fltVal val="0"/>
                                          </p:val>
                                        </p:tav>
                                        <p:tav tm="100000">
                                          <p:val>
                                            <p:strVal val="#ppt_h"/>
                                          </p:val>
                                        </p:tav>
                                      </p:tavLst>
                                    </p:anim>
                                    <p:anim calcmode="lin" valueType="num">
                                      <p:cBhvr>
                                        <p:cTn id="27" dur="500" fill="hold"/>
                                        <p:tgtEl>
                                          <p:spTgt spid="506933">
                                            <p:txEl>
                                              <p:pRg st="5" end="5"/>
                                            </p:txEl>
                                          </p:spTgt>
                                        </p:tgtEl>
                                        <p:attrNameLst>
                                          <p:attrName>ppt_x</p:attrName>
                                        </p:attrNameLst>
                                      </p:cBhvr>
                                      <p:tavLst>
                                        <p:tav tm="0">
                                          <p:val>
                                            <p:fltVal val="0.5"/>
                                          </p:val>
                                        </p:tav>
                                        <p:tav tm="100000">
                                          <p:val>
                                            <p:strVal val="#ppt_x"/>
                                          </p:val>
                                        </p:tav>
                                      </p:tavLst>
                                    </p:anim>
                                    <p:anim calcmode="lin" valueType="num">
                                      <p:cBhvr>
                                        <p:cTn id="28" dur="500" fill="hold"/>
                                        <p:tgtEl>
                                          <p:spTgt spid="506933">
                                            <p:txEl>
                                              <p:pRg st="5" end="5"/>
                                            </p:txEl>
                                          </p:spTgt>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06933">
                                            <p:txEl>
                                              <p:pRg st="7" end="7"/>
                                            </p:txEl>
                                          </p:spTgt>
                                        </p:tgtEl>
                                        <p:attrNameLst>
                                          <p:attrName>style.visibility</p:attrName>
                                        </p:attrNameLst>
                                      </p:cBhvr>
                                      <p:to>
                                        <p:strVal val="visible"/>
                                      </p:to>
                                    </p:set>
                                    <p:anim calcmode="lin" valueType="num">
                                      <p:cBhvr>
                                        <p:cTn id="31" dur="500" fill="hold"/>
                                        <p:tgtEl>
                                          <p:spTgt spid="506933">
                                            <p:txEl>
                                              <p:pRg st="7" end="7"/>
                                            </p:txEl>
                                          </p:spTgt>
                                        </p:tgtEl>
                                        <p:attrNameLst>
                                          <p:attrName>ppt_w</p:attrName>
                                        </p:attrNameLst>
                                      </p:cBhvr>
                                      <p:tavLst>
                                        <p:tav tm="0">
                                          <p:val>
                                            <p:fltVal val="0"/>
                                          </p:val>
                                        </p:tav>
                                        <p:tav tm="100000">
                                          <p:val>
                                            <p:strVal val="#ppt_w"/>
                                          </p:val>
                                        </p:tav>
                                      </p:tavLst>
                                    </p:anim>
                                    <p:anim calcmode="lin" valueType="num">
                                      <p:cBhvr>
                                        <p:cTn id="32" dur="500" fill="hold"/>
                                        <p:tgtEl>
                                          <p:spTgt spid="506933">
                                            <p:txEl>
                                              <p:pRg st="7" end="7"/>
                                            </p:txEl>
                                          </p:spTgt>
                                        </p:tgtEl>
                                        <p:attrNameLst>
                                          <p:attrName>ppt_h</p:attrName>
                                        </p:attrNameLst>
                                      </p:cBhvr>
                                      <p:tavLst>
                                        <p:tav tm="0">
                                          <p:val>
                                            <p:fltVal val="0"/>
                                          </p:val>
                                        </p:tav>
                                        <p:tav tm="100000">
                                          <p:val>
                                            <p:strVal val="#ppt_h"/>
                                          </p:val>
                                        </p:tav>
                                      </p:tavLst>
                                    </p:anim>
                                    <p:anim calcmode="lin" valueType="num">
                                      <p:cBhvr>
                                        <p:cTn id="33" dur="500" fill="hold"/>
                                        <p:tgtEl>
                                          <p:spTgt spid="506933">
                                            <p:txEl>
                                              <p:pRg st="7" end="7"/>
                                            </p:txEl>
                                          </p:spTgt>
                                        </p:tgtEl>
                                        <p:attrNameLst>
                                          <p:attrName>ppt_x</p:attrName>
                                        </p:attrNameLst>
                                      </p:cBhvr>
                                      <p:tavLst>
                                        <p:tav tm="0">
                                          <p:val>
                                            <p:fltVal val="0.5"/>
                                          </p:val>
                                        </p:tav>
                                        <p:tav tm="100000">
                                          <p:val>
                                            <p:strVal val="#ppt_x"/>
                                          </p:val>
                                        </p:tav>
                                      </p:tavLst>
                                    </p:anim>
                                    <p:anim calcmode="lin" valueType="num">
                                      <p:cBhvr>
                                        <p:cTn id="34" dur="500" fill="hold"/>
                                        <p:tgtEl>
                                          <p:spTgt spid="506933">
                                            <p:txEl>
                                              <p:pRg st="7" end="7"/>
                                            </p:txEl>
                                          </p:spTgt>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06933">
                                            <p:txEl>
                                              <p:pRg st="8" end="8"/>
                                            </p:txEl>
                                          </p:spTgt>
                                        </p:tgtEl>
                                        <p:attrNameLst>
                                          <p:attrName>style.visibility</p:attrName>
                                        </p:attrNameLst>
                                      </p:cBhvr>
                                      <p:to>
                                        <p:strVal val="visible"/>
                                      </p:to>
                                    </p:set>
                                    <p:anim calcmode="lin" valueType="num">
                                      <p:cBhvr>
                                        <p:cTn id="37" dur="500" fill="hold"/>
                                        <p:tgtEl>
                                          <p:spTgt spid="506933">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506933">
                                            <p:txEl>
                                              <p:pRg st="8" end="8"/>
                                            </p:txEl>
                                          </p:spTgt>
                                        </p:tgtEl>
                                        <p:attrNameLst>
                                          <p:attrName>ppt_h</p:attrName>
                                        </p:attrNameLst>
                                      </p:cBhvr>
                                      <p:tavLst>
                                        <p:tav tm="0">
                                          <p:val>
                                            <p:fltVal val="0"/>
                                          </p:val>
                                        </p:tav>
                                        <p:tav tm="100000">
                                          <p:val>
                                            <p:strVal val="#ppt_h"/>
                                          </p:val>
                                        </p:tav>
                                      </p:tavLst>
                                    </p:anim>
                                    <p:anim calcmode="lin" valueType="num">
                                      <p:cBhvr>
                                        <p:cTn id="39" dur="500" fill="hold"/>
                                        <p:tgtEl>
                                          <p:spTgt spid="506933">
                                            <p:txEl>
                                              <p:pRg st="8" end="8"/>
                                            </p:txEl>
                                          </p:spTgt>
                                        </p:tgtEl>
                                        <p:attrNameLst>
                                          <p:attrName>ppt_x</p:attrName>
                                        </p:attrNameLst>
                                      </p:cBhvr>
                                      <p:tavLst>
                                        <p:tav tm="0">
                                          <p:val>
                                            <p:fltVal val="0.5"/>
                                          </p:val>
                                        </p:tav>
                                        <p:tav tm="100000">
                                          <p:val>
                                            <p:strVal val="#ppt_x"/>
                                          </p:val>
                                        </p:tav>
                                      </p:tavLst>
                                    </p:anim>
                                    <p:anim calcmode="lin" valueType="num">
                                      <p:cBhvr>
                                        <p:cTn id="40" dur="500" fill="hold"/>
                                        <p:tgtEl>
                                          <p:spTgt spid="506933">
                                            <p:txEl>
                                              <p:pRg st="8" end="8"/>
                                            </p:txEl>
                                          </p:spTgt>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06933">
                                            <p:txEl>
                                              <p:pRg st="10" end="10"/>
                                            </p:txEl>
                                          </p:spTgt>
                                        </p:tgtEl>
                                        <p:attrNameLst>
                                          <p:attrName>style.visibility</p:attrName>
                                        </p:attrNameLst>
                                      </p:cBhvr>
                                      <p:to>
                                        <p:strVal val="visible"/>
                                      </p:to>
                                    </p:set>
                                    <p:anim calcmode="lin" valueType="num">
                                      <p:cBhvr>
                                        <p:cTn id="43" dur="500" fill="hold"/>
                                        <p:tgtEl>
                                          <p:spTgt spid="506933">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506933">
                                            <p:txEl>
                                              <p:pRg st="10" end="10"/>
                                            </p:txEl>
                                          </p:spTgt>
                                        </p:tgtEl>
                                        <p:attrNameLst>
                                          <p:attrName>ppt_h</p:attrName>
                                        </p:attrNameLst>
                                      </p:cBhvr>
                                      <p:tavLst>
                                        <p:tav tm="0">
                                          <p:val>
                                            <p:fltVal val="0"/>
                                          </p:val>
                                        </p:tav>
                                        <p:tav tm="100000">
                                          <p:val>
                                            <p:strVal val="#ppt_h"/>
                                          </p:val>
                                        </p:tav>
                                      </p:tavLst>
                                    </p:anim>
                                    <p:anim calcmode="lin" valueType="num">
                                      <p:cBhvr>
                                        <p:cTn id="45" dur="500" fill="hold"/>
                                        <p:tgtEl>
                                          <p:spTgt spid="506933">
                                            <p:txEl>
                                              <p:pRg st="10" end="10"/>
                                            </p:txEl>
                                          </p:spTgt>
                                        </p:tgtEl>
                                        <p:attrNameLst>
                                          <p:attrName>ppt_x</p:attrName>
                                        </p:attrNameLst>
                                      </p:cBhvr>
                                      <p:tavLst>
                                        <p:tav tm="0">
                                          <p:val>
                                            <p:fltVal val="0.5"/>
                                          </p:val>
                                        </p:tav>
                                        <p:tav tm="100000">
                                          <p:val>
                                            <p:strVal val="#ppt_x"/>
                                          </p:val>
                                        </p:tav>
                                      </p:tavLst>
                                    </p:anim>
                                    <p:anim calcmode="lin" valueType="num">
                                      <p:cBhvr>
                                        <p:cTn id="46" dur="500" fill="hold"/>
                                        <p:tgtEl>
                                          <p:spTgt spid="506933">
                                            <p:txEl>
                                              <p:pRg st="10" end="10"/>
                                            </p:txEl>
                                          </p:spTgt>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06933">
                                            <p:txEl>
                                              <p:pRg st="12" end="12"/>
                                            </p:txEl>
                                          </p:spTgt>
                                        </p:tgtEl>
                                        <p:attrNameLst>
                                          <p:attrName>style.visibility</p:attrName>
                                        </p:attrNameLst>
                                      </p:cBhvr>
                                      <p:to>
                                        <p:strVal val="visible"/>
                                      </p:to>
                                    </p:set>
                                    <p:anim calcmode="lin" valueType="num">
                                      <p:cBhvr>
                                        <p:cTn id="49" dur="500" fill="hold"/>
                                        <p:tgtEl>
                                          <p:spTgt spid="506933">
                                            <p:txEl>
                                              <p:pRg st="12" end="12"/>
                                            </p:txEl>
                                          </p:spTgt>
                                        </p:tgtEl>
                                        <p:attrNameLst>
                                          <p:attrName>ppt_w</p:attrName>
                                        </p:attrNameLst>
                                      </p:cBhvr>
                                      <p:tavLst>
                                        <p:tav tm="0">
                                          <p:val>
                                            <p:fltVal val="0"/>
                                          </p:val>
                                        </p:tav>
                                        <p:tav tm="100000">
                                          <p:val>
                                            <p:strVal val="#ppt_w"/>
                                          </p:val>
                                        </p:tav>
                                      </p:tavLst>
                                    </p:anim>
                                    <p:anim calcmode="lin" valueType="num">
                                      <p:cBhvr>
                                        <p:cTn id="50" dur="500" fill="hold"/>
                                        <p:tgtEl>
                                          <p:spTgt spid="506933">
                                            <p:txEl>
                                              <p:pRg st="12" end="12"/>
                                            </p:txEl>
                                          </p:spTgt>
                                        </p:tgtEl>
                                        <p:attrNameLst>
                                          <p:attrName>ppt_h</p:attrName>
                                        </p:attrNameLst>
                                      </p:cBhvr>
                                      <p:tavLst>
                                        <p:tav tm="0">
                                          <p:val>
                                            <p:fltVal val="0"/>
                                          </p:val>
                                        </p:tav>
                                        <p:tav tm="100000">
                                          <p:val>
                                            <p:strVal val="#ppt_h"/>
                                          </p:val>
                                        </p:tav>
                                      </p:tavLst>
                                    </p:anim>
                                    <p:anim calcmode="lin" valueType="num">
                                      <p:cBhvr>
                                        <p:cTn id="51" dur="500" fill="hold"/>
                                        <p:tgtEl>
                                          <p:spTgt spid="506933">
                                            <p:txEl>
                                              <p:pRg st="12" end="12"/>
                                            </p:txEl>
                                          </p:spTgt>
                                        </p:tgtEl>
                                        <p:attrNameLst>
                                          <p:attrName>ppt_x</p:attrName>
                                        </p:attrNameLst>
                                      </p:cBhvr>
                                      <p:tavLst>
                                        <p:tav tm="0">
                                          <p:val>
                                            <p:fltVal val="0.5"/>
                                          </p:val>
                                        </p:tav>
                                        <p:tav tm="100000">
                                          <p:val>
                                            <p:strVal val="#ppt_x"/>
                                          </p:val>
                                        </p:tav>
                                      </p:tavLst>
                                    </p:anim>
                                    <p:anim calcmode="lin" valueType="num">
                                      <p:cBhvr>
                                        <p:cTn id="52" dur="500" fill="hold"/>
                                        <p:tgtEl>
                                          <p:spTgt spid="506933">
                                            <p:txEl>
                                              <p:pRg st="12" end="1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933" grpId="0" build="p" autoUpdateAnimBg="0" advAuto="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olo 1"/>
          <p:cNvSpPr txBox="1">
            <a:spLocks/>
          </p:cNvSpPr>
          <p:nvPr/>
        </p:nvSpPr>
        <p:spPr>
          <a:xfrm>
            <a:off x="683570" y="269776"/>
            <a:ext cx="8135937" cy="1143000"/>
          </a:xfrm>
          <a:prstGeom prst="rect">
            <a:avLst/>
          </a:prstGeom>
        </p:spPr>
        <p:txBody>
          <a:bodyPr/>
          <a:lstStyle>
            <a:defPPr>
              <a:defRPr lang="en-US"/>
            </a:defPPr>
            <a:lvl1pPr algn="ctr">
              <a:defRPr sz="4000" b="1" u="none" kern="0">
                <a:solidFill>
                  <a:srgbClr val="002060"/>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dirty="0"/>
              <a:t>Standard per valvole RPV</a:t>
            </a:r>
          </a:p>
        </p:txBody>
      </p:sp>
      <p:sp>
        <p:nvSpPr>
          <p:cNvPr id="4" name="Content Placeholder 2"/>
          <p:cNvSpPr>
            <a:spLocks noGrp="1"/>
          </p:cNvSpPr>
          <p:nvPr>
            <p:ph idx="4294967295"/>
          </p:nvPr>
        </p:nvSpPr>
        <p:spPr>
          <a:xfrm>
            <a:off x="705136" y="2636912"/>
            <a:ext cx="7843652" cy="2304256"/>
          </a:xfrm>
        </p:spPr>
        <p:txBody>
          <a:bodyPr>
            <a:normAutofit/>
          </a:bodyPr>
          <a:lstStyle/>
          <a:p>
            <a:pPr marL="101600" indent="0">
              <a:buClr>
                <a:srgbClr val="002060"/>
              </a:buClr>
              <a:buNone/>
            </a:pPr>
            <a:r>
              <a:rPr lang="en-US" sz="2400" b="1" dirty="0">
                <a:solidFill>
                  <a:srgbClr val="002060"/>
                </a:solidFill>
              </a:rPr>
              <a:t>Nelle </a:t>
            </a:r>
            <a:r>
              <a:rPr lang="en-US" sz="2400" b="1" dirty="0" err="1">
                <a:solidFill>
                  <a:srgbClr val="002060"/>
                </a:solidFill>
              </a:rPr>
              <a:t>disposizioni</a:t>
            </a:r>
            <a:r>
              <a:rPr lang="en-US" sz="2400" b="1" dirty="0">
                <a:solidFill>
                  <a:srgbClr val="002060"/>
                </a:solidFill>
              </a:rPr>
              <a:t> </a:t>
            </a:r>
            <a:r>
              <a:rPr lang="en-US" sz="2400" b="1" dirty="0" err="1">
                <a:solidFill>
                  <a:srgbClr val="002060"/>
                </a:solidFill>
              </a:rPr>
              <a:t>speciali</a:t>
            </a:r>
            <a:r>
              <a:rPr lang="en-US" sz="2400" b="1" dirty="0">
                <a:solidFill>
                  <a:srgbClr val="002060"/>
                </a:solidFill>
              </a:rPr>
              <a:t> di </a:t>
            </a:r>
            <a:r>
              <a:rPr lang="en-US" sz="2400" b="1" dirty="0" err="1">
                <a:solidFill>
                  <a:srgbClr val="002060"/>
                </a:solidFill>
              </a:rPr>
              <a:t>imballaggio</a:t>
            </a:r>
            <a:r>
              <a:rPr lang="en-US" sz="2400" b="1" dirty="0">
                <a:solidFill>
                  <a:srgbClr val="002060"/>
                </a:solidFill>
              </a:rPr>
              <a:t> P200 (10), </a:t>
            </a:r>
            <a:r>
              <a:rPr lang="en-US" sz="2400" b="1" dirty="0" err="1">
                <a:solidFill>
                  <a:srgbClr val="002060"/>
                </a:solidFill>
              </a:rPr>
              <a:t>va</a:t>
            </a:r>
            <a:r>
              <a:rPr lang="en-US" sz="2400" b="1" dirty="0">
                <a:solidFill>
                  <a:srgbClr val="002060"/>
                </a:solidFill>
              </a:rPr>
              <a:t>, “</a:t>
            </a:r>
            <a:r>
              <a:rPr lang="en-US" sz="2400" b="1" dirty="0">
                <a:solidFill>
                  <a:srgbClr val="00B050"/>
                </a:solidFill>
              </a:rPr>
              <a:t>o EN ISO 15996:2017</a:t>
            </a:r>
            <a:r>
              <a:rPr lang="en-US" sz="2400" b="1" dirty="0">
                <a:solidFill>
                  <a:srgbClr val="002060"/>
                </a:solidFill>
              </a:rPr>
              <a:t>” è </a:t>
            </a:r>
            <a:r>
              <a:rPr lang="en-US" sz="2400" b="1" dirty="0" err="1">
                <a:solidFill>
                  <a:srgbClr val="002060"/>
                </a:solidFill>
              </a:rPr>
              <a:t>aggiunto</a:t>
            </a:r>
            <a:r>
              <a:rPr lang="en-US" sz="2400" b="1" dirty="0">
                <a:solidFill>
                  <a:srgbClr val="002060"/>
                </a:solidFill>
              </a:rPr>
              <a:t> </a:t>
            </a:r>
            <a:r>
              <a:rPr lang="en-US" sz="2400" b="1" dirty="0" err="1">
                <a:solidFill>
                  <a:srgbClr val="002060"/>
                </a:solidFill>
              </a:rPr>
              <a:t>dopo</a:t>
            </a:r>
            <a:r>
              <a:rPr lang="en-US" sz="2400" b="1" dirty="0">
                <a:solidFill>
                  <a:srgbClr val="002060"/>
                </a:solidFill>
              </a:rPr>
              <a:t> “EN ISO 15996:2005 + A1:2007” (due volte).  </a:t>
            </a:r>
            <a:r>
              <a:rPr lang="en-US" sz="2400" b="1" dirty="0" err="1">
                <a:solidFill>
                  <a:srgbClr val="002060"/>
                </a:solidFill>
              </a:rPr>
              <a:t>Questo</a:t>
            </a:r>
            <a:r>
              <a:rPr lang="en-US" sz="2400" b="1" dirty="0">
                <a:solidFill>
                  <a:srgbClr val="002060"/>
                </a:solidFill>
              </a:rPr>
              <a:t> </a:t>
            </a:r>
            <a:r>
              <a:rPr lang="en-US" sz="2400" b="1" dirty="0" err="1">
                <a:solidFill>
                  <a:srgbClr val="002060"/>
                </a:solidFill>
              </a:rPr>
              <a:t>consente</a:t>
            </a:r>
            <a:r>
              <a:rPr lang="en-US" sz="2400" b="1" dirty="0">
                <a:solidFill>
                  <a:srgbClr val="002060"/>
                </a:solidFill>
              </a:rPr>
              <a:t> </a:t>
            </a:r>
            <a:r>
              <a:rPr lang="en-US" sz="2400" b="1" dirty="0" err="1">
                <a:solidFill>
                  <a:srgbClr val="002060"/>
                </a:solidFill>
              </a:rPr>
              <a:t>l’utilizzo</a:t>
            </a:r>
            <a:r>
              <a:rPr lang="en-US" sz="2400" b="1" dirty="0">
                <a:solidFill>
                  <a:srgbClr val="002060"/>
                </a:solidFill>
              </a:rPr>
              <a:t> di RPVs </a:t>
            </a:r>
            <a:r>
              <a:rPr lang="en-US" sz="2400" dirty="0" err="1">
                <a:solidFill>
                  <a:srgbClr val="002060"/>
                </a:solidFill>
              </a:rPr>
              <a:t>progettate</a:t>
            </a:r>
            <a:r>
              <a:rPr lang="en-US" sz="2400" dirty="0">
                <a:solidFill>
                  <a:srgbClr val="002060"/>
                </a:solidFill>
              </a:rPr>
              <a:t> e testate secondo </a:t>
            </a:r>
            <a:r>
              <a:rPr lang="en-US" sz="2400" dirty="0" err="1">
                <a:solidFill>
                  <a:srgbClr val="002060"/>
                </a:solidFill>
              </a:rPr>
              <a:t>entrambi</a:t>
            </a:r>
            <a:r>
              <a:rPr lang="en-US" sz="2400" dirty="0">
                <a:solidFill>
                  <a:srgbClr val="002060"/>
                </a:solidFill>
              </a:rPr>
              <a:t> </a:t>
            </a:r>
            <a:r>
              <a:rPr lang="en-US" sz="2400" dirty="0" err="1">
                <a:solidFill>
                  <a:srgbClr val="002060"/>
                </a:solidFill>
              </a:rPr>
              <a:t>gli</a:t>
            </a:r>
            <a:r>
              <a:rPr lang="en-US" sz="2400" dirty="0">
                <a:solidFill>
                  <a:srgbClr val="002060"/>
                </a:solidFill>
              </a:rPr>
              <a:t> </a:t>
            </a:r>
            <a:r>
              <a:rPr lang="en-US" sz="2400" b="1" dirty="0">
                <a:solidFill>
                  <a:srgbClr val="002060"/>
                </a:solidFill>
              </a:rPr>
              <a:t>standard.</a:t>
            </a:r>
          </a:p>
          <a:p>
            <a:pPr marL="400050" lvl="1" indent="0">
              <a:buNone/>
            </a:pPr>
            <a:endParaRPr lang="en-US" sz="2000" b="1" dirty="0">
              <a:solidFill>
                <a:srgbClr val="0070C0"/>
              </a:solidFill>
            </a:endParaRPr>
          </a:p>
          <a:p>
            <a:endParaRPr lang="en-GB" sz="2400" b="1" dirty="0"/>
          </a:p>
          <a:p>
            <a:pPr marL="0" indent="0">
              <a:buNone/>
            </a:pPr>
            <a:endParaRPr lang="en-GB" sz="2400" b="1" dirty="0"/>
          </a:p>
        </p:txBody>
      </p:sp>
      <p:sp>
        <p:nvSpPr>
          <p:cNvPr id="6" name="Title 1"/>
          <p:cNvSpPr>
            <a:spLocks noGrp="1"/>
          </p:cNvSpPr>
          <p:nvPr>
            <p:ph type="title"/>
          </p:nvPr>
        </p:nvSpPr>
        <p:spPr>
          <a:xfrm>
            <a:off x="954554" y="1340768"/>
            <a:ext cx="7344816" cy="850106"/>
          </a:xfrm>
        </p:spPr>
        <p:txBody>
          <a:bodyPr>
            <a:normAutofit/>
          </a:bodyPr>
          <a:lstStyle/>
          <a:p>
            <a:r>
              <a:rPr lang="en-GB" dirty="0" err="1">
                <a:solidFill>
                  <a:srgbClr val="008000"/>
                </a:solidFill>
              </a:rPr>
              <a:t>Nuovi</a:t>
            </a:r>
            <a:r>
              <a:rPr lang="en-GB" dirty="0">
                <a:solidFill>
                  <a:srgbClr val="008000"/>
                </a:solidFill>
              </a:rPr>
              <a:t> standard </a:t>
            </a:r>
            <a:r>
              <a:rPr lang="en-GB" dirty="0" err="1">
                <a:solidFill>
                  <a:srgbClr val="008000"/>
                </a:solidFill>
              </a:rPr>
              <a:t>nella</a:t>
            </a:r>
            <a:r>
              <a:rPr lang="en-GB" dirty="0">
                <a:solidFill>
                  <a:srgbClr val="008000"/>
                </a:solidFill>
              </a:rPr>
              <a:t> P200 (10)</a:t>
            </a:r>
          </a:p>
        </p:txBody>
      </p:sp>
    </p:spTree>
    <p:extLst>
      <p:ext uri="{BB962C8B-B14F-4D97-AF65-F5344CB8AC3E}">
        <p14:creationId xmlns:p14="http://schemas.microsoft.com/office/powerpoint/2010/main" val="2369250044"/>
      </p:ext>
    </p:extLst>
  </p:cSld>
  <p:clrMapOvr>
    <a:masterClrMapping/>
  </p:clrMapOvr>
  <p:transition spd="med">
    <p:zoom/>
  </p:transition>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olo 1"/>
          <p:cNvSpPr txBox="1">
            <a:spLocks/>
          </p:cNvSpPr>
          <p:nvPr/>
        </p:nvSpPr>
        <p:spPr>
          <a:xfrm>
            <a:off x="683570" y="269776"/>
            <a:ext cx="8135937" cy="1143000"/>
          </a:xfrm>
          <a:prstGeom prst="rect">
            <a:avLst/>
          </a:prstGeom>
        </p:spPr>
        <p:txBody>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dirty="0">
                <a:solidFill>
                  <a:srgbClr val="00B050"/>
                </a:solidFill>
                <a:ea typeface="+mn-ea"/>
                <a:cs typeface="+mn-cs"/>
              </a:rPr>
              <a:t>Precisazione sulle valvole</a:t>
            </a:r>
          </a:p>
        </p:txBody>
      </p:sp>
      <p:sp>
        <p:nvSpPr>
          <p:cNvPr id="4" name="Content Placeholder 2"/>
          <p:cNvSpPr>
            <a:spLocks noGrp="1"/>
          </p:cNvSpPr>
          <p:nvPr>
            <p:ph idx="4294967295"/>
          </p:nvPr>
        </p:nvSpPr>
        <p:spPr>
          <a:xfrm>
            <a:off x="457200" y="1282700"/>
            <a:ext cx="8435280" cy="3946500"/>
          </a:xfrm>
        </p:spPr>
        <p:txBody>
          <a:bodyPr>
            <a:normAutofit/>
          </a:bodyPr>
          <a:lstStyle/>
          <a:p>
            <a:pPr marL="101600" indent="0">
              <a:buNone/>
            </a:pPr>
            <a:r>
              <a:rPr lang="en-GB" sz="2400" b="1" dirty="0">
                <a:solidFill>
                  <a:srgbClr val="002060"/>
                </a:solidFill>
              </a:rPr>
              <a:t>4.1.6.8 	</a:t>
            </a:r>
            <a:r>
              <a:rPr lang="it-IT" sz="2400" dirty="0">
                <a:solidFill>
                  <a:srgbClr val="002060"/>
                </a:solidFill>
              </a:rPr>
              <a:t>Le valvole</a:t>
            </a:r>
            <a:r>
              <a:rPr lang="it-IT" sz="2400" dirty="0">
                <a:solidFill>
                  <a:srgbClr val="00B050"/>
                </a:solidFill>
              </a:rPr>
              <a:t> e altri componenti collegati a valvole che devono rimanere in posizione durante il trasporto (ad es. dispositivi di movimentazione o adattatori) </a:t>
            </a:r>
            <a:r>
              <a:rPr lang="it-IT" sz="2400" dirty="0">
                <a:solidFill>
                  <a:srgbClr val="002060"/>
                </a:solidFill>
              </a:rPr>
              <a:t>devono essere progettate e fabbricate in modo da poter resistere a guasti senza perdita di contenuto o essere protette contro ogni avaria che rischi di provocare una perdita accidentale del contenuto del recipiente a pressione, secondo uno dei seguenti metodi (vedere anche la tabella delle norme alla fine della presente sezione): … </a:t>
            </a:r>
          </a:p>
          <a:p>
            <a:endParaRPr lang="en-GB" dirty="0">
              <a:solidFill>
                <a:srgbClr val="47D646"/>
              </a:solidFill>
            </a:endParaRPr>
          </a:p>
          <a:p>
            <a:pPr marL="400050" lvl="1" indent="0">
              <a:buNone/>
            </a:pPr>
            <a:endParaRPr lang="en-GB" sz="3200" dirty="0"/>
          </a:p>
          <a:p>
            <a:pPr marL="400050" lvl="1" indent="0">
              <a:buNone/>
            </a:pPr>
            <a:endParaRPr lang="en-GB" sz="6200" b="1" dirty="0"/>
          </a:p>
        </p:txBody>
      </p:sp>
    </p:spTree>
    <p:extLst>
      <p:ext uri="{BB962C8B-B14F-4D97-AF65-F5344CB8AC3E}">
        <p14:creationId xmlns:p14="http://schemas.microsoft.com/office/powerpoint/2010/main" val="1432455308"/>
      </p:ext>
    </p:extLst>
  </p:cSld>
  <p:clrMapOvr>
    <a:masterClrMapping/>
  </p:clrMapOvr>
  <p:transition spd="med">
    <p:zo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p:cNvSpPr>
          <p:nvPr>
            <p:ph type="title"/>
          </p:nvPr>
        </p:nvSpPr>
        <p:spPr>
          <a:xfrm>
            <a:off x="360017" y="-17504"/>
            <a:ext cx="8893175" cy="585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br>
              <a:rPr lang="it-IT" altLang="it-IT" b="1" kern="1200" dirty="0">
                <a:solidFill>
                  <a:srgbClr val="002060"/>
                </a:solidFill>
                <a:cs typeface="Times New Roman" pitchFamily="18" charset="0"/>
              </a:rPr>
            </a:br>
            <a:r>
              <a:rPr lang="it-IT" altLang="it-IT" b="1" kern="1200" dirty="0">
                <a:solidFill>
                  <a:srgbClr val="002060"/>
                </a:solidFill>
                <a:cs typeface="Times New Roman" pitchFamily="18" charset="0"/>
              </a:rPr>
              <a:t>Revisione periodica –</a:t>
            </a:r>
            <a:br>
              <a:rPr lang="it-IT" altLang="it-IT" b="1" kern="1200" dirty="0">
                <a:solidFill>
                  <a:srgbClr val="002060"/>
                </a:solidFill>
                <a:cs typeface="Times New Roman" pitchFamily="18" charset="0"/>
              </a:rPr>
            </a:br>
            <a:r>
              <a:rPr lang="it-IT" altLang="it-IT" sz="2800" b="1" kern="1200" dirty="0">
                <a:solidFill>
                  <a:srgbClr val="002060"/>
                </a:solidFill>
                <a:cs typeface="Times New Roman" pitchFamily="18" charset="0"/>
              </a:rPr>
              <a:t>istruzione d’imballaggio P200</a:t>
            </a:r>
            <a:endParaRPr lang="en-GB" altLang="it-IT" sz="2800" b="1" kern="1200" dirty="0">
              <a:solidFill>
                <a:srgbClr val="002060"/>
              </a:solidFill>
              <a:cs typeface="Times New Roman" pitchFamily="18" charset="0"/>
            </a:endParaRPr>
          </a:p>
        </p:txBody>
      </p:sp>
      <p:pic>
        <p:nvPicPr>
          <p:cNvPr id="114690" name="Picture 2"/>
          <p:cNvPicPr>
            <a:picLocks noChangeAspect="1" noChangeArrowheads="1"/>
          </p:cNvPicPr>
          <p:nvPr/>
        </p:nvPicPr>
        <p:blipFill>
          <a:blip r:embed="rId3"/>
          <a:srcRect/>
          <a:stretch>
            <a:fillRect/>
          </a:stretch>
        </p:blipFill>
        <p:spPr bwMode="auto">
          <a:xfrm>
            <a:off x="1187450" y="2420904"/>
            <a:ext cx="6913563" cy="4276725"/>
          </a:xfrm>
          <a:prstGeom prst="rect">
            <a:avLst/>
          </a:prstGeom>
          <a:ln>
            <a:noFill/>
          </a:ln>
          <a:effectLst>
            <a:outerShdw blurRad="292100" dist="139700" dir="2700000" algn="tl" rotWithShape="0">
              <a:srgbClr val="333333">
                <a:alpha val="65000"/>
              </a:srgbClr>
            </a:outerShdw>
          </a:effectLst>
        </p:spPr>
      </p:pic>
      <p:sp>
        <p:nvSpPr>
          <p:cNvPr id="12" name="Ovale 11"/>
          <p:cNvSpPr/>
          <p:nvPr/>
        </p:nvSpPr>
        <p:spPr bwMode="auto">
          <a:xfrm>
            <a:off x="827096" y="3068639"/>
            <a:ext cx="7273925" cy="2232025"/>
          </a:xfrm>
          <a:prstGeom prst="ellipse">
            <a:avLst/>
          </a:prstGeom>
          <a:noFill/>
          <a:ln w="381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endParaRPr lang="it-IT">
              <a:solidFill>
                <a:schemeClr val="tx1"/>
              </a:solidFill>
            </a:endParaRPr>
          </a:p>
        </p:txBody>
      </p:sp>
      <p:sp>
        <p:nvSpPr>
          <p:cNvPr id="13" name="CasellaDiTesto 9"/>
          <p:cNvSpPr txBox="1">
            <a:spLocks noChangeArrowheads="1"/>
          </p:cNvSpPr>
          <p:nvPr/>
        </p:nvSpPr>
        <p:spPr bwMode="auto">
          <a:xfrm>
            <a:off x="684213" y="1329171"/>
            <a:ext cx="8280400" cy="877163"/>
          </a:xfrm>
          <a:prstGeom prst="rect">
            <a:avLst/>
          </a:prstGeom>
          <a:ln>
            <a:noFill/>
            <a:headEnd/>
            <a:tailEnd/>
          </a:ln>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sz="1700" u="none" dirty="0">
                <a:solidFill>
                  <a:srgbClr val="002060"/>
                </a:solidFill>
                <a:latin typeface="+mj-lt"/>
              </a:rPr>
              <a:t>La periodicità dei controlli dei recipienti era fissata dal decreto del Ministero dei Trasporti del 16 gennaio 2001. Tale decreto è stato superato dall’ADR 2005 che fissa le periodicità delle revisioni periodiche nell’istruzione d’imballaggio P200. </a:t>
            </a:r>
          </a:p>
        </p:txBody>
      </p:sp>
    </p:spTree>
    <p:extLst>
      <p:ext uri="{BB962C8B-B14F-4D97-AF65-F5344CB8AC3E}">
        <p14:creationId xmlns:p14="http://schemas.microsoft.com/office/powerpoint/2010/main" val="2473024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ox(in)">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3"/>
          <a:srcRect/>
          <a:stretch>
            <a:fillRect/>
          </a:stretch>
        </p:blipFill>
        <p:spPr bwMode="auto">
          <a:xfrm>
            <a:off x="612775" y="1152678"/>
            <a:ext cx="8496300" cy="5300663"/>
          </a:xfrm>
          <a:prstGeom prst="rect">
            <a:avLst/>
          </a:prstGeom>
          <a:ln>
            <a:noFill/>
          </a:ln>
          <a:effectLst>
            <a:outerShdw blurRad="292100" dist="139700" dir="2700000" algn="tl" rotWithShape="0">
              <a:srgbClr val="333333">
                <a:alpha val="65000"/>
              </a:srgbClr>
            </a:outerShdw>
          </a:effectLst>
        </p:spPr>
      </p:pic>
      <p:sp>
        <p:nvSpPr>
          <p:cNvPr id="13" name="CasellaDiTesto 12"/>
          <p:cNvSpPr txBox="1"/>
          <p:nvPr/>
        </p:nvSpPr>
        <p:spPr>
          <a:xfrm>
            <a:off x="1331914" y="3716338"/>
            <a:ext cx="6913562" cy="6477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it-IT" b="1" u="none" dirty="0">
                <a:solidFill>
                  <a:srgbClr val="145092"/>
                </a:solidFill>
                <a:latin typeface="+mj-lt"/>
              </a:rPr>
              <a:t>Quando non riportato la pressione di prova è pari a 1,5 volte la pressione di esercizio</a:t>
            </a:r>
          </a:p>
        </p:txBody>
      </p:sp>
      <p:sp>
        <p:nvSpPr>
          <p:cNvPr id="6" name="Rectangle 5"/>
          <p:cNvSpPr>
            <a:spLocks noGrp="1"/>
          </p:cNvSpPr>
          <p:nvPr>
            <p:ph type="title"/>
          </p:nvPr>
        </p:nvSpPr>
        <p:spPr>
          <a:xfrm>
            <a:off x="360017" y="-17504"/>
            <a:ext cx="8893175" cy="585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br>
              <a:rPr lang="it-IT" altLang="it-IT" b="1" kern="1200" dirty="0">
                <a:solidFill>
                  <a:srgbClr val="002060"/>
                </a:solidFill>
                <a:cs typeface="Times New Roman" pitchFamily="18" charset="0"/>
              </a:rPr>
            </a:br>
            <a:r>
              <a:rPr lang="it-IT" altLang="it-IT" b="1" kern="1200" dirty="0">
                <a:solidFill>
                  <a:srgbClr val="002060"/>
                </a:solidFill>
                <a:cs typeface="Times New Roman" pitchFamily="18" charset="0"/>
              </a:rPr>
              <a:t>Revisione periodica</a:t>
            </a:r>
            <a:br>
              <a:rPr lang="it-IT" altLang="it-IT" b="1" kern="1200" dirty="0">
                <a:solidFill>
                  <a:srgbClr val="002060"/>
                </a:solidFill>
                <a:cs typeface="Times New Roman" pitchFamily="18" charset="0"/>
              </a:rPr>
            </a:br>
            <a:r>
              <a:rPr lang="it-IT" altLang="it-IT" sz="2800" b="1" kern="1200" dirty="0">
                <a:solidFill>
                  <a:srgbClr val="002060"/>
                </a:solidFill>
                <a:cs typeface="Times New Roman" pitchFamily="18" charset="0"/>
              </a:rPr>
              <a:t>istruzione d’imballaggio P200</a:t>
            </a:r>
            <a:endParaRPr lang="en-GB" altLang="it-IT" b="1" kern="1200" dirty="0">
              <a:solidFill>
                <a:srgbClr val="002060"/>
              </a:solidFill>
              <a:cs typeface="Times New Roman" pitchFamily="18" charset="0"/>
            </a:endParaRPr>
          </a:p>
        </p:txBody>
      </p:sp>
    </p:spTree>
    <p:extLst>
      <p:ext uri="{BB962C8B-B14F-4D97-AF65-F5344CB8AC3E}">
        <p14:creationId xmlns:p14="http://schemas.microsoft.com/office/powerpoint/2010/main" val="1083507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269776"/>
            <a:ext cx="8229600" cy="1143000"/>
          </a:xfrm>
        </p:spPr>
        <p:txBody>
          <a:bodyPr anchor="t"/>
          <a:lstStyle/>
          <a:p>
            <a:r>
              <a:rPr lang="en-GB" altLang="it-IT" b="1" dirty="0" err="1">
                <a:solidFill>
                  <a:srgbClr val="008000"/>
                </a:solidFill>
                <a:cs typeface="Times New Roman" pitchFamily="18" charset="0"/>
              </a:rPr>
              <a:t>Prova</a:t>
            </a:r>
            <a:r>
              <a:rPr lang="en-GB" altLang="it-IT" b="1" dirty="0">
                <a:solidFill>
                  <a:srgbClr val="008000"/>
                </a:solidFill>
                <a:cs typeface="Times New Roman" pitchFamily="18" charset="0"/>
              </a:rPr>
              <a:t> a </a:t>
            </a:r>
            <a:r>
              <a:rPr lang="en-GB" altLang="it-IT" b="1" dirty="0" err="1">
                <a:solidFill>
                  <a:srgbClr val="008000"/>
                </a:solidFill>
                <a:cs typeface="Times New Roman" pitchFamily="18" charset="0"/>
              </a:rPr>
              <a:t>ultrasuoni</a:t>
            </a:r>
            <a:endParaRPr lang="en-GB" altLang="it-IT" b="1" dirty="0">
              <a:solidFill>
                <a:srgbClr val="008000"/>
              </a:solidFill>
              <a:cs typeface="Times New Roman" pitchFamily="18" charset="0"/>
            </a:endParaRPr>
          </a:p>
        </p:txBody>
      </p:sp>
      <p:sp>
        <p:nvSpPr>
          <p:cNvPr id="4" name="Content Placeholder 2"/>
          <p:cNvSpPr>
            <a:spLocks noGrp="1"/>
          </p:cNvSpPr>
          <p:nvPr>
            <p:ph idx="4294967295"/>
          </p:nvPr>
        </p:nvSpPr>
        <p:spPr>
          <a:xfrm>
            <a:off x="457200" y="1282700"/>
            <a:ext cx="8229600" cy="5098628"/>
          </a:xfrm>
        </p:spPr>
        <p:txBody>
          <a:bodyPr>
            <a:noAutofit/>
          </a:bodyPr>
          <a:lstStyle/>
          <a:p>
            <a:pPr marL="101600" indent="0">
              <a:buNone/>
            </a:pPr>
            <a:r>
              <a:rPr lang="en-GB" sz="1800" b="1" dirty="0">
                <a:solidFill>
                  <a:srgbClr val="002060"/>
                </a:solidFill>
              </a:rPr>
              <a:t>6.2.1.6.1</a:t>
            </a:r>
            <a:r>
              <a:rPr lang="en-GB" sz="1800" b="1" dirty="0">
                <a:solidFill>
                  <a:srgbClr val="0000FF"/>
                </a:solidFill>
              </a:rPr>
              <a:t> </a:t>
            </a:r>
            <a:r>
              <a:rPr lang="en-GB" sz="1800" b="1" dirty="0" err="1">
                <a:solidFill>
                  <a:srgbClr val="0070C0"/>
                </a:solidFill>
              </a:rPr>
              <a:t>Modifiche</a:t>
            </a:r>
            <a:r>
              <a:rPr lang="en-GB" sz="1800" b="1" dirty="0">
                <a:solidFill>
                  <a:srgbClr val="0070C0"/>
                </a:solidFill>
              </a:rPr>
              <a:t> </a:t>
            </a:r>
            <a:r>
              <a:rPr lang="en-GB" sz="1800" b="1" dirty="0" err="1">
                <a:solidFill>
                  <a:srgbClr val="0070C0"/>
                </a:solidFill>
              </a:rPr>
              <a:t>alla</a:t>
            </a:r>
            <a:r>
              <a:rPr lang="en-GB" sz="1800" b="1" dirty="0">
                <a:solidFill>
                  <a:srgbClr val="0070C0"/>
                </a:solidFill>
              </a:rPr>
              <a:t> </a:t>
            </a:r>
            <a:r>
              <a:rPr lang="en-GB" sz="1800" b="1" i="1" dirty="0">
                <a:solidFill>
                  <a:srgbClr val="0070C0"/>
                </a:solidFill>
              </a:rPr>
              <a:t>NOTA 2 e NOTA 3</a:t>
            </a:r>
            <a:r>
              <a:rPr lang="en-GB" sz="1800" b="1" dirty="0">
                <a:solidFill>
                  <a:srgbClr val="0070C0"/>
                </a:solidFill>
              </a:rPr>
              <a:t> :</a:t>
            </a:r>
            <a:endParaRPr lang="en-GB" sz="1600" b="1" dirty="0">
              <a:solidFill>
                <a:srgbClr val="0070C0"/>
              </a:solidFill>
            </a:endParaRPr>
          </a:p>
          <a:p>
            <a:pPr marL="400050" lvl="1" indent="0">
              <a:buNone/>
            </a:pPr>
            <a:r>
              <a:rPr lang="en-GB" sz="1600" b="1" i="1" dirty="0"/>
              <a:t>NOTA 2: </a:t>
            </a:r>
            <a:r>
              <a:rPr lang="en-GB" sz="1600" i="1" strike="sngStrike" dirty="0">
                <a:solidFill>
                  <a:srgbClr val="FF0000"/>
                </a:solidFill>
              </a:rPr>
              <a:t>Con </a:t>
            </a:r>
            <a:r>
              <a:rPr lang="en-GB" sz="1600" i="1" strike="sngStrike" dirty="0" err="1">
                <a:solidFill>
                  <a:srgbClr val="FF0000"/>
                </a:solidFill>
              </a:rPr>
              <a:t>l’accordo</a:t>
            </a:r>
            <a:r>
              <a:rPr lang="en-GB" sz="1600" i="1" strike="sngStrike" dirty="0">
                <a:solidFill>
                  <a:srgbClr val="FF0000"/>
                </a:solidFill>
              </a:rPr>
              <a:t> </a:t>
            </a:r>
            <a:r>
              <a:rPr lang="en-GB" sz="1600" i="1" strike="sngStrike" dirty="0" err="1">
                <a:solidFill>
                  <a:srgbClr val="FF0000"/>
                </a:solidFill>
              </a:rPr>
              <a:t>dell’autorità</a:t>
            </a:r>
            <a:r>
              <a:rPr lang="en-GB" sz="1600" i="1" strike="sngStrike" dirty="0">
                <a:solidFill>
                  <a:srgbClr val="FF0000"/>
                </a:solidFill>
              </a:rPr>
              <a:t> </a:t>
            </a:r>
            <a:r>
              <a:rPr lang="en-GB" sz="1600" i="1" strike="sngStrike" dirty="0" err="1">
                <a:solidFill>
                  <a:srgbClr val="FF0000"/>
                </a:solidFill>
              </a:rPr>
              <a:t>competente</a:t>
            </a:r>
            <a:r>
              <a:rPr lang="en-GB" sz="1600" b="1" i="1" strike="sngStrike" dirty="0">
                <a:solidFill>
                  <a:srgbClr val="FF0000"/>
                </a:solidFill>
              </a:rPr>
              <a:t>,</a:t>
            </a:r>
            <a:r>
              <a:rPr lang="en-GB" sz="1600" b="1" i="1" dirty="0">
                <a:solidFill>
                  <a:srgbClr val="FF0000"/>
                </a:solidFill>
              </a:rPr>
              <a:t> </a:t>
            </a:r>
            <a:r>
              <a:rPr lang="it-IT" sz="1600" i="1" dirty="0">
                <a:solidFill>
                  <a:srgbClr val="00B050"/>
                </a:solidFill>
              </a:rPr>
              <a:t>Per bombole e tubi in acciaio senza saldatura, il controllo del 6.2.1.6.1 (b) </a:t>
            </a:r>
            <a:r>
              <a:rPr lang="it-IT" sz="1600" i="1" dirty="0">
                <a:solidFill>
                  <a:srgbClr val="002060"/>
                </a:solidFill>
              </a:rPr>
              <a:t>e la prova di</a:t>
            </a:r>
          </a:p>
          <a:p>
            <a:pPr marL="400050" lvl="1" indent="0">
              <a:buNone/>
            </a:pPr>
            <a:r>
              <a:rPr lang="it-IT" sz="1600" i="1" dirty="0">
                <a:solidFill>
                  <a:srgbClr val="002060"/>
                </a:solidFill>
              </a:rPr>
              <a:t>pressione idraulica del</a:t>
            </a:r>
            <a:r>
              <a:rPr lang="it-IT" sz="1600" i="1" dirty="0">
                <a:solidFill>
                  <a:srgbClr val="00B050"/>
                </a:solidFill>
              </a:rPr>
              <a:t> 6.2.1.6.1 (d) </a:t>
            </a:r>
            <a:r>
              <a:rPr lang="it-IT" sz="1600" i="1" dirty="0">
                <a:solidFill>
                  <a:srgbClr val="002060"/>
                </a:solidFill>
              </a:rPr>
              <a:t>possono essere sostituiti </a:t>
            </a:r>
            <a:r>
              <a:rPr lang="it-IT" sz="1600" i="1" dirty="0">
                <a:solidFill>
                  <a:srgbClr val="00B050"/>
                </a:solidFill>
              </a:rPr>
              <a:t>da una procedura conforme alla norma ISO 16148:2016 " Bombole per gas - Bombole per gas ricaricabili di acciaio senza saldatura e tubi - Prove di emissione acustica (AT) ed esame ultrasonico complementare (UT) per ispezioni e prove periodiche”.</a:t>
            </a:r>
          </a:p>
          <a:p>
            <a:pPr marL="400050" lvl="1" indent="0">
              <a:buNone/>
            </a:pPr>
            <a:r>
              <a:rPr lang="it-IT" sz="1600" i="1" strike="sngStrike" dirty="0">
                <a:solidFill>
                  <a:srgbClr val="FF0000"/>
                </a:solidFill>
              </a:rPr>
              <a:t>la prova di pressione idraulica delle bombole o dei tubi può essere sostituita mediante un metodo equivalente basato su un controllo mediante emissione acustica, o una combinazione di un controllo mediante emissione acustica ed un controllo ad ultrasuoni. La norma ISO 16148:2006 può essere usata come guida per le procedure di prova di emissione acustica.</a:t>
            </a:r>
          </a:p>
          <a:p>
            <a:pPr marL="400050" lvl="1" indent="0">
              <a:buNone/>
            </a:pPr>
            <a:r>
              <a:rPr lang="en-GB" sz="1600" b="1" i="1" dirty="0"/>
              <a:t>NOTA 3: </a:t>
            </a:r>
            <a:r>
              <a:rPr lang="it-IT" sz="1600" i="1" dirty="0">
                <a:solidFill>
                  <a:srgbClr val="00B050"/>
                </a:solidFill>
              </a:rPr>
              <a:t>Il controllo del 6.2.1.6.1 (b) </a:t>
            </a:r>
            <a:r>
              <a:rPr lang="it-IT" sz="1600" i="1" dirty="0"/>
              <a:t>e la prova di pressione idraulica </a:t>
            </a:r>
            <a:r>
              <a:rPr lang="it-IT" sz="1600" i="1" dirty="0">
                <a:solidFill>
                  <a:srgbClr val="00B050"/>
                </a:solidFill>
              </a:rPr>
              <a:t>del 6.2.1.6.1 (d) </a:t>
            </a:r>
            <a:r>
              <a:rPr lang="it-IT" sz="1600" i="1" dirty="0"/>
              <a:t>possono essere sostituiti da un controllo ad ultrasuoni effettuato conformemente alla norma ISO 10461:2005+A1:2006 per le bombole di gas in lega d’alluminio senza saldature e alla norma ISO 6406:2005 per le bombole</a:t>
            </a:r>
          </a:p>
          <a:p>
            <a:pPr marL="400050" lvl="1" indent="0">
              <a:buNone/>
            </a:pPr>
            <a:r>
              <a:rPr lang="it-IT" sz="1600" i="1" dirty="0"/>
              <a:t>di gas in acciaio senza saldature.</a:t>
            </a:r>
          </a:p>
          <a:p>
            <a:pPr marL="400050" lvl="1" indent="0">
              <a:buNone/>
            </a:pPr>
            <a:r>
              <a:rPr lang="en-US" sz="1600" b="1" dirty="0" err="1">
                <a:solidFill>
                  <a:srgbClr val="0070C0"/>
                </a:solidFill>
              </a:rPr>
              <a:t>Queste</a:t>
            </a:r>
            <a:r>
              <a:rPr lang="en-US" sz="1600" b="1" dirty="0">
                <a:solidFill>
                  <a:srgbClr val="0070C0"/>
                </a:solidFill>
              </a:rPr>
              <a:t> </a:t>
            </a:r>
            <a:r>
              <a:rPr lang="en-US" sz="1600" b="1" dirty="0" err="1">
                <a:solidFill>
                  <a:srgbClr val="0070C0"/>
                </a:solidFill>
              </a:rPr>
              <a:t>modifiche</a:t>
            </a:r>
            <a:r>
              <a:rPr lang="en-US" sz="1600" b="1" dirty="0">
                <a:solidFill>
                  <a:srgbClr val="0070C0"/>
                </a:solidFill>
              </a:rPr>
              <a:t> </a:t>
            </a:r>
            <a:r>
              <a:rPr lang="en-US" sz="1600" b="1" dirty="0" err="1">
                <a:solidFill>
                  <a:srgbClr val="0070C0"/>
                </a:solidFill>
              </a:rPr>
              <a:t>rifletto</a:t>
            </a:r>
            <a:r>
              <a:rPr lang="en-US" sz="1600" dirty="0" err="1">
                <a:solidFill>
                  <a:srgbClr val="0070C0"/>
                </a:solidFill>
              </a:rPr>
              <a:t>no</a:t>
            </a:r>
            <a:r>
              <a:rPr lang="en-US" sz="1600" dirty="0">
                <a:solidFill>
                  <a:srgbClr val="0070C0"/>
                </a:solidFill>
              </a:rPr>
              <a:t> </a:t>
            </a:r>
            <a:r>
              <a:rPr lang="en-US" sz="1600" dirty="0" err="1">
                <a:solidFill>
                  <a:srgbClr val="0070C0"/>
                </a:solidFill>
              </a:rPr>
              <a:t>l’approccio</a:t>
            </a:r>
            <a:r>
              <a:rPr lang="en-US" sz="1600" dirty="0">
                <a:solidFill>
                  <a:srgbClr val="0070C0"/>
                </a:solidFill>
              </a:rPr>
              <a:t> </a:t>
            </a:r>
            <a:r>
              <a:rPr lang="en-US" sz="1600" dirty="0" err="1">
                <a:solidFill>
                  <a:srgbClr val="0070C0"/>
                </a:solidFill>
              </a:rPr>
              <a:t>comprensivo</a:t>
            </a:r>
            <a:r>
              <a:rPr lang="en-US" sz="1600" dirty="0">
                <a:solidFill>
                  <a:srgbClr val="0070C0"/>
                </a:solidFill>
              </a:rPr>
              <a:t> </a:t>
            </a:r>
            <a:r>
              <a:rPr lang="en-US" sz="1600" dirty="0" err="1">
                <a:solidFill>
                  <a:srgbClr val="0070C0"/>
                </a:solidFill>
              </a:rPr>
              <a:t>della</a:t>
            </a:r>
            <a:r>
              <a:rPr lang="en-US" sz="1600" dirty="0">
                <a:solidFill>
                  <a:srgbClr val="0070C0"/>
                </a:solidFill>
              </a:rPr>
              <a:t> </a:t>
            </a:r>
            <a:r>
              <a:rPr lang="en-US" sz="1600" dirty="0" err="1">
                <a:solidFill>
                  <a:srgbClr val="0070C0"/>
                </a:solidFill>
              </a:rPr>
              <a:t>versione</a:t>
            </a:r>
            <a:r>
              <a:rPr lang="en-US" sz="1600" dirty="0">
                <a:solidFill>
                  <a:srgbClr val="0070C0"/>
                </a:solidFill>
              </a:rPr>
              <a:t> 2016 </a:t>
            </a:r>
            <a:r>
              <a:rPr lang="en-US" sz="1600" dirty="0" err="1">
                <a:solidFill>
                  <a:srgbClr val="0070C0"/>
                </a:solidFill>
              </a:rPr>
              <a:t>della</a:t>
            </a:r>
            <a:r>
              <a:rPr lang="en-US" sz="1600" dirty="0">
                <a:solidFill>
                  <a:srgbClr val="0070C0"/>
                </a:solidFill>
              </a:rPr>
              <a:t> ISO 16148 e la </a:t>
            </a:r>
            <a:r>
              <a:rPr lang="en-US" sz="1600" dirty="0" err="1">
                <a:solidFill>
                  <a:srgbClr val="0070C0"/>
                </a:solidFill>
              </a:rPr>
              <a:t>maggior</a:t>
            </a:r>
            <a:r>
              <a:rPr lang="en-US" sz="1600" dirty="0">
                <a:solidFill>
                  <a:srgbClr val="0070C0"/>
                </a:solidFill>
              </a:rPr>
              <a:t> </a:t>
            </a:r>
            <a:r>
              <a:rPr lang="en-US" sz="1600" dirty="0" err="1">
                <a:solidFill>
                  <a:srgbClr val="0070C0"/>
                </a:solidFill>
              </a:rPr>
              <a:t>accuratezza</a:t>
            </a:r>
            <a:r>
              <a:rPr lang="en-US" sz="1600" dirty="0">
                <a:solidFill>
                  <a:srgbClr val="0070C0"/>
                </a:solidFill>
              </a:rPr>
              <a:t> e </a:t>
            </a:r>
            <a:r>
              <a:rPr lang="en-US" sz="1600" dirty="0" err="1">
                <a:solidFill>
                  <a:srgbClr val="0070C0"/>
                </a:solidFill>
              </a:rPr>
              <a:t>diffusione</a:t>
            </a:r>
            <a:r>
              <a:rPr lang="en-US" sz="1600" dirty="0">
                <a:solidFill>
                  <a:srgbClr val="0070C0"/>
                </a:solidFill>
              </a:rPr>
              <a:t> </a:t>
            </a:r>
            <a:r>
              <a:rPr lang="en-US" sz="1600" dirty="0" err="1">
                <a:solidFill>
                  <a:srgbClr val="0070C0"/>
                </a:solidFill>
              </a:rPr>
              <a:t>dei</a:t>
            </a:r>
            <a:r>
              <a:rPr lang="en-US" sz="1600" dirty="0">
                <a:solidFill>
                  <a:srgbClr val="0070C0"/>
                </a:solidFill>
              </a:rPr>
              <a:t> test </a:t>
            </a:r>
            <a:r>
              <a:rPr lang="en-US" sz="1600" dirty="0" err="1">
                <a:solidFill>
                  <a:srgbClr val="0070C0"/>
                </a:solidFill>
              </a:rPr>
              <a:t>ultrasonici</a:t>
            </a:r>
            <a:r>
              <a:rPr lang="en-US" sz="1600" dirty="0">
                <a:solidFill>
                  <a:srgbClr val="0070C0"/>
                </a:solidFill>
              </a:rPr>
              <a:t>.</a:t>
            </a:r>
            <a:endParaRPr lang="en-GB" sz="1600" i="1" dirty="0"/>
          </a:p>
        </p:txBody>
      </p:sp>
    </p:spTree>
    <p:extLst>
      <p:ext uri="{BB962C8B-B14F-4D97-AF65-F5344CB8AC3E}">
        <p14:creationId xmlns:p14="http://schemas.microsoft.com/office/powerpoint/2010/main" val="393988236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269776"/>
            <a:ext cx="8229600" cy="1143000"/>
          </a:xfrm>
        </p:spPr>
        <p:txBody>
          <a:bodyPr anchor="t"/>
          <a:lstStyle/>
          <a:p>
            <a:r>
              <a:rPr lang="en-GB" altLang="it-IT" b="1" dirty="0" err="1">
                <a:solidFill>
                  <a:srgbClr val="008000"/>
                </a:solidFill>
                <a:cs typeface="Times New Roman" pitchFamily="18" charset="0"/>
              </a:rPr>
              <a:t>Valutazione</a:t>
            </a:r>
            <a:r>
              <a:rPr lang="en-GB" altLang="it-IT" b="1" dirty="0">
                <a:solidFill>
                  <a:srgbClr val="008000"/>
                </a:solidFill>
                <a:cs typeface="Times New Roman" pitchFamily="18" charset="0"/>
              </a:rPr>
              <a:t> </a:t>
            </a:r>
            <a:r>
              <a:rPr lang="en-GB" altLang="it-IT" b="1" dirty="0" err="1">
                <a:solidFill>
                  <a:srgbClr val="008000"/>
                </a:solidFill>
                <a:cs typeface="Times New Roman" pitchFamily="18" charset="0"/>
              </a:rPr>
              <a:t>della</a:t>
            </a:r>
            <a:r>
              <a:rPr lang="en-GB" altLang="it-IT" b="1" dirty="0">
                <a:solidFill>
                  <a:srgbClr val="008000"/>
                </a:solidFill>
                <a:cs typeface="Times New Roman" pitchFamily="18" charset="0"/>
              </a:rPr>
              <a:t> </a:t>
            </a:r>
            <a:r>
              <a:rPr lang="en-GB" altLang="it-IT" b="1" dirty="0" err="1">
                <a:solidFill>
                  <a:srgbClr val="008000"/>
                </a:solidFill>
                <a:cs typeface="Times New Roman" pitchFamily="18" charset="0"/>
              </a:rPr>
              <a:t>conformità</a:t>
            </a:r>
            <a:endParaRPr lang="en-GB" altLang="it-IT" b="1" dirty="0">
              <a:solidFill>
                <a:srgbClr val="008000"/>
              </a:solidFill>
              <a:cs typeface="Times New Roman" pitchFamily="18" charset="0"/>
            </a:endParaRPr>
          </a:p>
        </p:txBody>
      </p:sp>
      <p:sp>
        <p:nvSpPr>
          <p:cNvPr id="4" name="Content Placeholder 2"/>
          <p:cNvSpPr>
            <a:spLocks noGrp="1"/>
          </p:cNvSpPr>
          <p:nvPr>
            <p:ph idx="4294967295"/>
          </p:nvPr>
        </p:nvSpPr>
        <p:spPr>
          <a:xfrm>
            <a:off x="457200" y="1282700"/>
            <a:ext cx="8229600" cy="5415812"/>
          </a:xfrm>
        </p:spPr>
        <p:txBody>
          <a:bodyPr>
            <a:normAutofit fontScale="70000" lnSpcReduction="20000"/>
          </a:bodyPr>
          <a:lstStyle/>
          <a:p>
            <a:pPr>
              <a:buClr>
                <a:srgbClr val="002060"/>
              </a:buClr>
              <a:buFont typeface="Wingdings" panose="05000000000000000000" pitchFamily="2" charset="2"/>
              <a:buChar char="§"/>
            </a:pPr>
            <a:r>
              <a:rPr lang="it-IT" dirty="0">
                <a:solidFill>
                  <a:srgbClr val="002060"/>
                </a:solidFill>
              </a:rPr>
              <a:t>Approvazione dei recipienti a pressione - </a:t>
            </a:r>
            <a:r>
              <a:rPr lang="en-GB" sz="2800" b="1" dirty="0">
                <a:solidFill>
                  <a:srgbClr val="002060"/>
                </a:solidFill>
              </a:rPr>
              <a:t>6.2.3.6.1 </a:t>
            </a:r>
          </a:p>
          <a:p>
            <a:pPr marL="446088" lvl="1" indent="0">
              <a:buClr>
                <a:srgbClr val="002060"/>
              </a:buClr>
              <a:buNone/>
            </a:pPr>
            <a:r>
              <a:rPr lang="it-IT" dirty="0">
                <a:solidFill>
                  <a:srgbClr val="002060"/>
                </a:solidFill>
              </a:rPr>
              <a:t>Per i recipienti a pressione ricaricabili, la valutazione della conformità delle valvole e degli altri accessori smontabili aventi una funzione diretta di sicurezza può essere effettuata separatamente da quella dei recipienti </a:t>
            </a:r>
            <a:r>
              <a:rPr lang="it-IT" dirty="0">
                <a:solidFill>
                  <a:srgbClr val="00B050"/>
                </a:solidFill>
              </a:rPr>
              <a:t>a pressione.</a:t>
            </a:r>
          </a:p>
          <a:p>
            <a:pPr marL="446088" lvl="1" indent="0">
              <a:buNone/>
            </a:pPr>
            <a:r>
              <a:rPr lang="it-IT" strike="sngStrike" dirty="0">
                <a:solidFill>
                  <a:srgbClr val="FF0000"/>
                </a:solidFill>
              </a:rPr>
              <a:t>e la procedura di valutazione della conformità deve essere ad un livello uguale o superiore a quella del recipiente a pressione sul quale sono installati.</a:t>
            </a:r>
          </a:p>
          <a:p>
            <a:pPr marL="446088" lvl="1" indent="0">
              <a:buNone/>
            </a:pPr>
            <a:r>
              <a:rPr lang="it-IT" dirty="0">
                <a:solidFill>
                  <a:srgbClr val="00B050"/>
                </a:solidFill>
              </a:rPr>
              <a:t>Per i recipienti a pressione non-ricaricabili, la valutazione della</a:t>
            </a:r>
          </a:p>
          <a:p>
            <a:pPr marL="446088" lvl="1" indent="0">
              <a:buNone/>
            </a:pPr>
            <a:r>
              <a:rPr lang="it-IT" dirty="0">
                <a:solidFill>
                  <a:srgbClr val="00B050"/>
                </a:solidFill>
              </a:rPr>
              <a:t>conformità delle valvole e degli altri accessori smontabili aventi una funzione diretta di sicurezza deve essere eseguita contemporaneamente a quella dei recipienti a pressione. </a:t>
            </a:r>
          </a:p>
          <a:p>
            <a:pPr marL="446088" lvl="1" indent="0">
              <a:buNone/>
            </a:pPr>
            <a:r>
              <a:rPr lang="en-GB" sz="2000" b="1" dirty="0">
                <a:solidFill>
                  <a:srgbClr val="0070C0"/>
                </a:solidFill>
              </a:rPr>
              <a:t>L’ADR ha solo un </a:t>
            </a:r>
            <a:r>
              <a:rPr lang="en-GB" sz="2000" b="1" dirty="0" err="1">
                <a:solidFill>
                  <a:srgbClr val="0070C0"/>
                </a:solidFill>
              </a:rPr>
              <a:t>metodo</a:t>
            </a:r>
            <a:r>
              <a:rPr lang="en-GB" sz="2000" b="1" dirty="0">
                <a:solidFill>
                  <a:srgbClr val="0070C0"/>
                </a:solidFill>
              </a:rPr>
              <a:t> di </a:t>
            </a:r>
            <a:r>
              <a:rPr lang="en-GB" sz="2000" b="1" dirty="0" err="1">
                <a:solidFill>
                  <a:srgbClr val="0070C0"/>
                </a:solidFill>
              </a:rPr>
              <a:t>valutazione</a:t>
            </a:r>
            <a:r>
              <a:rPr lang="en-GB" sz="2000" b="1" dirty="0">
                <a:solidFill>
                  <a:srgbClr val="0070C0"/>
                </a:solidFill>
              </a:rPr>
              <a:t> di </a:t>
            </a:r>
            <a:r>
              <a:rPr lang="en-GB" sz="2000" b="1" dirty="0" err="1">
                <a:solidFill>
                  <a:srgbClr val="0070C0"/>
                </a:solidFill>
              </a:rPr>
              <a:t>conformità</a:t>
            </a:r>
            <a:r>
              <a:rPr lang="en-GB" sz="2000" b="1" dirty="0">
                <a:solidFill>
                  <a:srgbClr val="0070C0"/>
                </a:solidFill>
              </a:rPr>
              <a:t> </a:t>
            </a:r>
            <a:r>
              <a:rPr lang="en-GB" sz="2000" b="1" dirty="0" err="1">
                <a:solidFill>
                  <a:srgbClr val="0070C0"/>
                </a:solidFill>
              </a:rPr>
              <a:t>così</a:t>
            </a:r>
            <a:r>
              <a:rPr lang="en-GB" sz="2000" b="1" dirty="0">
                <a:solidFill>
                  <a:srgbClr val="0070C0"/>
                </a:solidFill>
              </a:rPr>
              <a:t> </a:t>
            </a:r>
            <a:r>
              <a:rPr lang="en-GB" sz="2000" b="1" dirty="0" err="1">
                <a:solidFill>
                  <a:srgbClr val="0070C0"/>
                </a:solidFill>
              </a:rPr>
              <a:t>che</a:t>
            </a:r>
            <a:r>
              <a:rPr lang="en-GB" sz="2000" b="1" dirty="0">
                <a:solidFill>
                  <a:srgbClr val="0070C0"/>
                </a:solidFill>
              </a:rPr>
              <a:t> la </a:t>
            </a:r>
            <a:r>
              <a:rPr lang="en-GB" sz="2000" b="1" dirty="0" err="1">
                <a:solidFill>
                  <a:srgbClr val="0070C0"/>
                </a:solidFill>
              </a:rPr>
              <a:t>richiesta</a:t>
            </a:r>
            <a:r>
              <a:rPr lang="en-GB" sz="2000" b="1" dirty="0">
                <a:solidFill>
                  <a:srgbClr val="0070C0"/>
                </a:solidFill>
              </a:rPr>
              <a:t> di </a:t>
            </a:r>
            <a:r>
              <a:rPr lang="en-GB" sz="2000" b="1" dirty="0" err="1">
                <a:solidFill>
                  <a:srgbClr val="0070C0"/>
                </a:solidFill>
              </a:rPr>
              <a:t>maggior</a:t>
            </a:r>
            <a:r>
              <a:rPr lang="en-GB" sz="2000" b="1" dirty="0">
                <a:solidFill>
                  <a:srgbClr val="0070C0"/>
                </a:solidFill>
              </a:rPr>
              <a:t> </a:t>
            </a:r>
            <a:r>
              <a:rPr lang="en-GB" sz="2000" b="1" dirty="0" err="1">
                <a:solidFill>
                  <a:srgbClr val="0070C0"/>
                </a:solidFill>
              </a:rPr>
              <a:t>rigore</a:t>
            </a:r>
            <a:r>
              <a:rPr lang="en-GB" sz="2000" b="1" dirty="0">
                <a:solidFill>
                  <a:srgbClr val="0070C0"/>
                </a:solidFill>
              </a:rPr>
              <a:t> non ha </a:t>
            </a:r>
            <a:r>
              <a:rPr lang="en-GB" sz="2000" b="1" dirty="0" err="1">
                <a:solidFill>
                  <a:srgbClr val="0070C0"/>
                </a:solidFill>
              </a:rPr>
              <a:t>valore</a:t>
            </a:r>
            <a:r>
              <a:rPr lang="en-GB" sz="2000" b="1" dirty="0">
                <a:solidFill>
                  <a:srgbClr val="0070C0"/>
                </a:solidFill>
              </a:rPr>
              <a:t>.  </a:t>
            </a:r>
          </a:p>
          <a:p>
            <a:pPr marL="446088" lvl="1" indent="0">
              <a:buNone/>
            </a:pPr>
            <a:endParaRPr lang="en-GB" sz="2000" b="1" dirty="0">
              <a:solidFill>
                <a:srgbClr val="0070C0"/>
              </a:solidFill>
            </a:endParaRPr>
          </a:p>
          <a:p>
            <a:pPr marL="431800" indent="-501650">
              <a:buClr>
                <a:srgbClr val="002060"/>
              </a:buClr>
              <a:buFont typeface="Wingdings" panose="05000000000000000000" pitchFamily="2" charset="2"/>
              <a:buChar char="§"/>
            </a:pPr>
            <a:r>
              <a:rPr lang="it-IT" dirty="0">
                <a:solidFill>
                  <a:srgbClr val="002060"/>
                </a:solidFill>
              </a:rPr>
              <a:t>Marcatura dei recipienti a pressione ricaricabili - </a:t>
            </a:r>
            <a:r>
              <a:rPr lang="en-GB" sz="2800" dirty="0">
                <a:solidFill>
                  <a:srgbClr val="002060"/>
                </a:solidFill>
              </a:rPr>
              <a:t>6.2.3.9.6</a:t>
            </a:r>
            <a:r>
              <a:rPr lang="en-GB" sz="2000" b="1" dirty="0">
                <a:solidFill>
                  <a:srgbClr val="002060"/>
                </a:solidFill>
              </a:rPr>
              <a:t>	</a:t>
            </a:r>
          </a:p>
          <a:p>
            <a:pPr marL="446088" indent="0">
              <a:buClr>
                <a:srgbClr val="002060"/>
              </a:buClr>
              <a:buNone/>
            </a:pPr>
            <a:r>
              <a:rPr lang="it-IT" dirty="0">
                <a:solidFill>
                  <a:srgbClr val="002060"/>
                </a:solidFill>
              </a:rPr>
              <a:t>I marchi conformi al 6.2.2.7.7 possono essere impressi su un anello di un materiale appropriato fissato sulla bombola </a:t>
            </a:r>
            <a:r>
              <a:rPr lang="it-IT" dirty="0">
                <a:solidFill>
                  <a:srgbClr val="00B050"/>
                </a:solidFill>
              </a:rPr>
              <a:t>o sul fusto a pressione </a:t>
            </a:r>
            <a:r>
              <a:rPr lang="it-IT" dirty="0">
                <a:solidFill>
                  <a:srgbClr val="002060"/>
                </a:solidFill>
              </a:rPr>
              <a:t>al momento dell’installazione della valvola e che possa essere tolto solamente previo smontaggio della valvola stessa dalla bombola o </a:t>
            </a:r>
            <a:r>
              <a:rPr lang="it-IT" dirty="0">
                <a:solidFill>
                  <a:srgbClr val="00B050"/>
                </a:solidFill>
              </a:rPr>
              <a:t>dal fusto a pressione.</a:t>
            </a:r>
            <a:endParaRPr lang="en-GB" sz="2200" b="1" dirty="0">
              <a:solidFill>
                <a:srgbClr val="00B050"/>
              </a:solidFill>
            </a:endParaRPr>
          </a:p>
          <a:p>
            <a:pPr marL="349250" lvl="1" indent="0">
              <a:buNone/>
            </a:pPr>
            <a:endParaRPr lang="en-GB" sz="1800" b="1" dirty="0"/>
          </a:p>
        </p:txBody>
      </p:sp>
    </p:spTree>
    <p:extLst>
      <p:ext uri="{BB962C8B-B14F-4D97-AF65-F5344CB8AC3E}">
        <p14:creationId xmlns:p14="http://schemas.microsoft.com/office/powerpoint/2010/main" val="14900042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269776"/>
            <a:ext cx="8229600" cy="1143000"/>
          </a:xfrm>
        </p:spPr>
        <p:txBody>
          <a:bodyPr anchor="t"/>
          <a:lstStyle/>
          <a:p>
            <a:r>
              <a:rPr lang="en-GB" altLang="it-IT" b="1" dirty="0">
                <a:solidFill>
                  <a:srgbClr val="008000"/>
                </a:solidFill>
                <a:cs typeface="Times New Roman" pitchFamily="18" charset="0"/>
              </a:rPr>
              <a:t>Aerosol e </a:t>
            </a:r>
            <a:r>
              <a:rPr lang="en-GB" altLang="it-IT" b="1" dirty="0" err="1">
                <a:solidFill>
                  <a:srgbClr val="008000"/>
                </a:solidFill>
                <a:cs typeface="Times New Roman" pitchFamily="18" charset="0"/>
              </a:rPr>
              <a:t>cartucce</a:t>
            </a:r>
            <a:r>
              <a:rPr lang="en-GB" altLang="it-IT" b="1" dirty="0">
                <a:solidFill>
                  <a:srgbClr val="008000"/>
                </a:solidFill>
                <a:cs typeface="Times New Roman" pitchFamily="18" charset="0"/>
              </a:rPr>
              <a:t> di gas (6.2.6.4)</a:t>
            </a:r>
          </a:p>
        </p:txBody>
      </p:sp>
      <p:sp>
        <p:nvSpPr>
          <p:cNvPr id="4" name="Rettangolo 3"/>
          <p:cNvSpPr/>
          <p:nvPr/>
        </p:nvSpPr>
        <p:spPr>
          <a:xfrm>
            <a:off x="782872" y="1700808"/>
            <a:ext cx="7992888" cy="4319131"/>
          </a:xfrm>
          <a:prstGeom prst="rect">
            <a:avLst/>
          </a:prstGeom>
        </p:spPr>
        <p:txBody>
          <a:bodyPr wrap="square">
            <a:spAutoFit/>
          </a:bodyPr>
          <a:lstStyle/>
          <a:p>
            <a:pPr marL="101600" lvl="0" eaLnBrk="1" fontAlgn="auto" hangingPunct="1">
              <a:spcBef>
                <a:spcPts val="400"/>
              </a:spcBef>
              <a:spcAft>
                <a:spcPts val="0"/>
              </a:spcAft>
              <a:buClr>
                <a:srgbClr val="A23C0E"/>
              </a:buClr>
              <a:buSzPts val="2000"/>
            </a:pPr>
            <a:r>
              <a:rPr lang="it-IT" sz="2800" b="1" u="none" kern="0" dirty="0">
                <a:solidFill>
                  <a:srgbClr val="002060"/>
                </a:solidFill>
                <a:latin typeface="Trebuchet MS"/>
                <a:sym typeface="Trebuchet MS"/>
              </a:rPr>
              <a:t>6.2.6.4 Riferimento alle norme - </a:t>
            </a:r>
            <a:r>
              <a:rPr lang="it-IT" sz="2000" b="1" u="none" kern="0" dirty="0">
                <a:solidFill>
                  <a:srgbClr val="002060"/>
                </a:solidFill>
                <a:latin typeface="Trebuchet MS"/>
                <a:sym typeface="Trebuchet MS"/>
              </a:rPr>
              <a:t>al terzo paragrafo, il riferimento allo standard </a:t>
            </a:r>
            <a:r>
              <a:rPr lang="en-US" sz="2000" b="1" u="none" kern="0" dirty="0">
                <a:solidFill>
                  <a:srgbClr val="002060"/>
                </a:solidFill>
                <a:latin typeface="Trebuchet MS"/>
                <a:sym typeface="Trebuchet MS"/>
              </a:rPr>
              <a:t>EN 16509:2014 è </a:t>
            </a:r>
            <a:r>
              <a:rPr lang="en-US" sz="2000" b="1" u="none" kern="0" dirty="0" err="1">
                <a:solidFill>
                  <a:srgbClr val="002060"/>
                </a:solidFill>
                <a:latin typeface="Trebuchet MS"/>
                <a:sym typeface="Trebuchet MS"/>
              </a:rPr>
              <a:t>stato</a:t>
            </a:r>
            <a:r>
              <a:rPr lang="en-US" sz="2000" b="1" u="none" kern="0" dirty="0">
                <a:solidFill>
                  <a:srgbClr val="002060"/>
                </a:solidFill>
                <a:latin typeface="Trebuchet MS"/>
                <a:sym typeface="Trebuchet MS"/>
              </a:rPr>
              <a:t> </a:t>
            </a:r>
            <a:r>
              <a:rPr lang="en-US" sz="2000" b="1" u="none" kern="0" dirty="0" err="1">
                <a:solidFill>
                  <a:srgbClr val="002060"/>
                </a:solidFill>
                <a:latin typeface="Trebuchet MS"/>
                <a:sym typeface="Trebuchet MS"/>
              </a:rPr>
              <a:t>modificato</a:t>
            </a:r>
            <a:r>
              <a:rPr lang="en-US" sz="2000" b="1" u="none" kern="0" dirty="0">
                <a:solidFill>
                  <a:srgbClr val="002060"/>
                </a:solidFill>
                <a:latin typeface="Trebuchet MS"/>
                <a:sym typeface="Trebuchet MS"/>
              </a:rPr>
              <a:t> come segue:</a:t>
            </a:r>
          </a:p>
          <a:p>
            <a:pPr marL="101600" lvl="0" eaLnBrk="1" fontAlgn="auto" hangingPunct="1">
              <a:spcBef>
                <a:spcPts val="400"/>
              </a:spcBef>
              <a:spcAft>
                <a:spcPts val="0"/>
              </a:spcAft>
              <a:buClr>
                <a:srgbClr val="A23C0E"/>
              </a:buClr>
              <a:buSzPts val="2000"/>
            </a:pPr>
            <a:endParaRPr lang="it-IT" sz="2000" b="1" u="none" kern="0" dirty="0">
              <a:solidFill>
                <a:srgbClr val="002060"/>
              </a:solidFill>
              <a:latin typeface="Trebuchet MS"/>
              <a:sym typeface="Trebuchet MS"/>
            </a:endParaRPr>
          </a:p>
          <a:p>
            <a:pPr marL="101600" lvl="0" eaLnBrk="1" fontAlgn="auto" hangingPunct="1">
              <a:spcBef>
                <a:spcPts val="400"/>
              </a:spcBef>
              <a:spcAft>
                <a:spcPts val="0"/>
              </a:spcAft>
              <a:buClr>
                <a:srgbClr val="A23C0E"/>
              </a:buClr>
              <a:buSzPts val="2000"/>
            </a:pPr>
            <a:r>
              <a:rPr lang="it-IT" sz="2000" b="1" u="none" kern="0" dirty="0">
                <a:solidFill>
                  <a:srgbClr val="002060"/>
                </a:solidFill>
                <a:latin typeface="Trebuchet MS"/>
                <a:sym typeface="Trebuchet MS"/>
              </a:rPr>
              <a:t>per il N° ONU 2037 recipienti di piccola capacità contenenti gas (cartucce di gas) contenenti gas compressi o liquefatti non tossici, non infiammabili: EN 16509:2014 Bombole trasportabili per gas - Bombole di acciaio non ricaricabili di piccole dimensioni trasportabili con capacità fino a 120 ml, contenenti gas compressi o liquefatti (bombole compatte) - Progettazione, costruzione, riempimento e collaudo </a:t>
            </a:r>
            <a:r>
              <a:rPr lang="it-IT" sz="2000" b="1" u="none" strike="sngStrike" kern="0" dirty="0">
                <a:solidFill>
                  <a:srgbClr val="FF0000"/>
                </a:solidFill>
                <a:latin typeface="Trebuchet MS"/>
                <a:sym typeface="Trebuchet MS"/>
              </a:rPr>
              <a:t>(salvo articolo 9)</a:t>
            </a:r>
            <a:r>
              <a:rPr lang="it-IT" sz="2000" b="1" u="none" kern="0" dirty="0">
                <a:solidFill>
                  <a:srgbClr val="002060"/>
                </a:solidFill>
                <a:latin typeface="Trebuchet MS"/>
                <a:sym typeface="Trebuchet MS"/>
              </a:rPr>
              <a:t>. </a:t>
            </a:r>
            <a:r>
              <a:rPr lang="it-IT" sz="2000" b="1" u="none" kern="0" dirty="0">
                <a:solidFill>
                  <a:srgbClr val="00B050"/>
                </a:solidFill>
                <a:latin typeface="Trebuchet MS"/>
                <a:sym typeface="Trebuchet MS"/>
              </a:rPr>
              <a:t>Oltre ai marchi prescritti da questa norma, la cartuccia di gas deve essere marcata "UN 2037/EN 16509”.</a:t>
            </a:r>
          </a:p>
        </p:txBody>
      </p:sp>
    </p:spTree>
    <p:extLst>
      <p:ext uri="{BB962C8B-B14F-4D97-AF65-F5344CB8AC3E}">
        <p14:creationId xmlns:p14="http://schemas.microsoft.com/office/powerpoint/2010/main" val="280721596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116632"/>
            <a:ext cx="8229600" cy="1143000"/>
          </a:xfrm>
        </p:spPr>
        <p:txBody>
          <a:bodyPr anchor="t"/>
          <a:lstStyle/>
          <a:p>
            <a:r>
              <a:rPr lang="en-GB" altLang="it-IT" b="1" dirty="0" err="1">
                <a:solidFill>
                  <a:srgbClr val="002060"/>
                </a:solidFill>
                <a:cs typeface="Times New Roman" pitchFamily="18" charset="0"/>
              </a:rPr>
              <a:t>Revisione</a:t>
            </a:r>
            <a:r>
              <a:rPr lang="en-GB" altLang="it-IT" b="1" dirty="0">
                <a:solidFill>
                  <a:srgbClr val="002060"/>
                </a:solidFill>
                <a:cs typeface="Times New Roman" pitchFamily="18" charset="0"/>
              </a:rPr>
              <a:t> </a:t>
            </a:r>
            <a:r>
              <a:rPr lang="en-GB" altLang="it-IT" b="1" dirty="0" err="1">
                <a:solidFill>
                  <a:srgbClr val="002060"/>
                </a:solidFill>
                <a:cs typeface="Times New Roman" pitchFamily="18" charset="0"/>
              </a:rPr>
              <a:t>periodica</a:t>
            </a:r>
            <a:r>
              <a:rPr lang="en-GB" altLang="it-IT" b="1" dirty="0">
                <a:solidFill>
                  <a:srgbClr val="002060"/>
                </a:solidFill>
                <a:cs typeface="Times New Roman" pitchFamily="18" charset="0"/>
              </a:rPr>
              <a:t> – </a:t>
            </a:r>
            <a:br>
              <a:rPr lang="en-GB" altLang="it-IT" b="1" dirty="0">
                <a:solidFill>
                  <a:srgbClr val="002060"/>
                </a:solidFill>
                <a:cs typeface="Times New Roman" pitchFamily="18" charset="0"/>
              </a:rPr>
            </a:br>
            <a:r>
              <a:rPr lang="en-GB" altLang="it-IT" b="1" dirty="0" err="1">
                <a:solidFill>
                  <a:srgbClr val="002060"/>
                </a:solidFill>
                <a:cs typeface="Times New Roman" pitchFamily="18" charset="0"/>
              </a:rPr>
              <a:t>Scadenza</a:t>
            </a:r>
            <a:r>
              <a:rPr lang="en-GB" altLang="it-IT" b="1" dirty="0">
                <a:solidFill>
                  <a:srgbClr val="002060"/>
                </a:solidFill>
                <a:cs typeface="Times New Roman" pitchFamily="18" charset="0"/>
              </a:rPr>
              <a:t> </a:t>
            </a:r>
            <a:r>
              <a:rPr lang="en-GB" altLang="it-IT" b="1" dirty="0" err="1">
                <a:solidFill>
                  <a:srgbClr val="002060"/>
                </a:solidFill>
                <a:cs typeface="Times New Roman" pitchFamily="18" charset="0"/>
              </a:rPr>
              <a:t>ogni</a:t>
            </a:r>
            <a:r>
              <a:rPr lang="en-GB" altLang="it-IT" b="1" dirty="0">
                <a:solidFill>
                  <a:srgbClr val="002060"/>
                </a:solidFill>
                <a:cs typeface="Times New Roman" pitchFamily="18" charset="0"/>
              </a:rPr>
              <a:t> 15 </a:t>
            </a:r>
            <a:r>
              <a:rPr lang="en-GB" altLang="it-IT" b="1" dirty="0" err="1">
                <a:solidFill>
                  <a:srgbClr val="002060"/>
                </a:solidFill>
                <a:cs typeface="Times New Roman" pitchFamily="18" charset="0"/>
              </a:rPr>
              <a:t>anni</a:t>
            </a:r>
            <a:endParaRPr lang="en-GB" altLang="it-IT" b="1" dirty="0">
              <a:solidFill>
                <a:srgbClr val="002060"/>
              </a:solidFill>
              <a:cs typeface="Times New Roman" pitchFamily="18" charset="0"/>
            </a:endParaRPr>
          </a:p>
        </p:txBody>
      </p:sp>
      <p:sp>
        <p:nvSpPr>
          <p:cNvPr id="24579" name="Rectangle 3"/>
          <p:cNvSpPr>
            <a:spLocks noGrp="1" noChangeArrowheads="1"/>
          </p:cNvSpPr>
          <p:nvPr>
            <p:ph type="body" idx="1"/>
          </p:nvPr>
        </p:nvSpPr>
        <p:spPr>
          <a:xfrm>
            <a:off x="611195" y="1412776"/>
            <a:ext cx="8569325" cy="5184576"/>
          </a:xfrm>
        </p:spPr>
        <p:txBody>
          <a:bodyPr/>
          <a:lstStyle/>
          <a:p>
            <a:pPr marL="0" indent="0">
              <a:spcBef>
                <a:spcPts val="0"/>
              </a:spcBef>
              <a:buFontTx/>
              <a:buNone/>
            </a:pPr>
            <a:r>
              <a:rPr lang="it-IT" altLang="it-IT" sz="2400" dirty="0">
                <a:solidFill>
                  <a:srgbClr val="002060"/>
                </a:solidFill>
              </a:rPr>
              <a:t>L’intervallo delle prove periodiche può essere </a:t>
            </a:r>
          </a:p>
          <a:p>
            <a:pPr marL="0" indent="0">
              <a:spcBef>
                <a:spcPts val="0"/>
              </a:spcBef>
              <a:buFontTx/>
              <a:buNone/>
            </a:pPr>
            <a:r>
              <a:rPr lang="it-IT" altLang="it-IT" sz="2400" dirty="0">
                <a:solidFill>
                  <a:srgbClr val="002060"/>
                </a:solidFill>
              </a:rPr>
              <a:t>esteso a </a:t>
            </a:r>
            <a:r>
              <a:rPr lang="it-IT" altLang="it-IT" b="1" dirty="0">
                <a:solidFill>
                  <a:srgbClr val="002060"/>
                </a:solidFill>
              </a:rPr>
              <a:t>15 anni</a:t>
            </a:r>
            <a:r>
              <a:rPr lang="it-IT" altLang="it-IT" sz="2400" dirty="0">
                <a:solidFill>
                  <a:srgbClr val="002060"/>
                </a:solidFill>
              </a:rPr>
              <a:t> per le bombole e pacchi con determinate caratteristiche</a:t>
            </a:r>
          </a:p>
          <a:p>
            <a:pPr marL="0" indent="0">
              <a:buFontTx/>
              <a:buNone/>
            </a:pPr>
            <a:endParaRPr lang="it-IT" altLang="it-IT" sz="1200" dirty="0">
              <a:solidFill>
                <a:srgbClr val="002060"/>
              </a:solidFill>
            </a:endParaRPr>
          </a:p>
          <a:p>
            <a:pPr marL="0" indent="0">
              <a:buFontTx/>
              <a:buNone/>
            </a:pPr>
            <a:r>
              <a:rPr lang="it-IT" altLang="it-IT" sz="2400" dirty="0">
                <a:solidFill>
                  <a:srgbClr val="002060"/>
                </a:solidFill>
              </a:rPr>
              <a:t>Le bombole ed i pacchi che scadono ogni 15 anni, possono  essere  riempiti solo in centri di riempimento autorizzati  dall’Autorità competente</a:t>
            </a:r>
          </a:p>
          <a:p>
            <a:pPr marL="0" indent="0">
              <a:buFontTx/>
              <a:buNone/>
            </a:pPr>
            <a:endParaRPr lang="it-IT" altLang="it-IT" sz="500" dirty="0">
              <a:solidFill>
                <a:srgbClr val="002060"/>
              </a:solidFill>
            </a:endParaRPr>
          </a:p>
          <a:p>
            <a:pPr marL="0" indent="0">
              <a:buFontTx/>
              <a:buNone/>
            </a:pPr>
            <a:r>
              <a:rPr lang="it-IT" altLang="it-IT" sz="2400" dirty="0">
                <a:solidFill>
                  <a:srgbClr val="002060"/>
                </a:solidFill>
              </a:rPr>
              <a:t>Le procedure operative di riempimento delle bombole e dei pacchi devono essere certificate.</a:t>
            </a:r>
          </a:p>
          <a:p>
            <a:pPr marL="0" indent="0">
              <a:buFontTx/>
              <a:buNone/>
            </a:pPr>
            <a:r>
              <a:rPr lang="it-IT" altLang="it-IT" sz="2400" dirty="0">
                <a:solidFill>
                  <a:srgbClr val="002060"/>
                </a:solidFill>
              </a:rPr>
              <a:t>A tal fine è stata emesso un decreto del Ministero dei Trasporti che autorizza gli organismi notificati di tipo A a definire le modalità e i requisiti  per la richiesta di autorizzazione dei centri di riempimento bombole  </a:t>
            </a:r>
          </a:p>
        </p:txBody>
      </p:sp>
    </p:spTree>
    <p:extLst>
      <p:ext uri="{BB962C8B-B14F-4D97-AF65-F5344CB8AC3E}">
        <p14:creationId xmlns:p14="http://schemas.microsoft.com/office/powerpoint/2010/main" val="370948864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7603" name="Rectangle 3"/>
          <p:cNvSpPr>
            <a:spLocks noGrp="1" noChangeArrowheads="1"/>
          </p:cNvSpPr>
          <p:nvPr>
            <p:ph type="body" idx="1"/>
          </p:nvPr>
        </p:nvSpPr>
        <p:spPr>
          <a:xfrm>
            <a:off x="802704" y="1628703"/>
            <a:ext cx="8305800" cy="4104555"/>
          </a:xfrm>
        </p:spPr>
        <p:txBody>
          <a:bodyPr lIns="92075" tIns="46038" rIns="92075" bIns="46038"/>
          <a:lstStyle/>
          <a:p>
            <a:pPr lvl="1">
              <a:lnSpc>
                <a:spcPct val="80000"/>
              </a:lnSpc>
              <a:buFontTx/>
              <a:buNone/>
              <a:defRPr/>
            </a:pPr>
            <a:endParaRPr lang="it-IT" sz="4400" dirty="0">
              <a:solidFill>
                <a:srgbClr val="002060"/>
              </a:solidFill>
            </a:endParaRPr>
          </a:p>
          <a:p>
            <a:pPr marL="0" indent="0">
              <a:buNone/>
              <a:defRPr/>
            </a:pPr>
            <a:r>
              <a:rPr lang="it-IT" altLang="it-IT" sz="3200" b="1" dirty="0">
                <a:solidFill>
                  <a:srgbClr val="002060"/>
                </a:solidFill>
              </a:rPr>
              <a:t>Ispezioni periodiche:</a:t>
            </a:r>
          </a:p>
          <a:p>
            <a:pPr marL="450850" lvl="1" indent="-450850">
              <a:buFont typeface="+mj-lt"/>
              <a:buAutoNum type="alphaLcParenR"/>
              <a:defRPr/>
            </a:pPr>
            <a:r>
              <a:rPr lang="it-IT" altLang="it-IT" sz="3200" dirty="0">
                <a:solidFill>
                  <a:srgbClr val="002060"/>
                </a:solidFill>
                <a:ea typeface="+mn-ea"/>
                <a:cs typeface="+mn-cs"/>
              </a:rPr>
              <a:t>L’ispezione periodica della valvola di sicurezza non deve superare i </a:t>
            </a:r>
            <a:r>
              <a:rPr lang="it-IT" altLang="it-IT" sz="3200" b="1" dirty="0">
                <a:solidFill>
                  <a:srgbClr val="002060"/>
                </a:solidFill>
                <a:ea typeface="+mn-ea"/>
                <a:cs typeface="+mn-cs"/>
              </a:rPr>
              <a:t>5 anni</a:t>
            </a:r>
          </a:p>
          <a:p>
            <a:pPr marL="450850" lvl="1" indent="-450850">
              <a:buFont typeface="+mj-lt"/>
              <a:buAutoNum type="alphaLcParenR"/>
              <a:defRPr/>
            </a:pPr>
            <a:endParaRPr lang="it-IT" altLang="it-IT" sz="3200" dirty="0">
              <a:solidFill>
                <a:srgbClr val="002060"/>
              </a:solidFill>
              <a:ea typeface="+mn-ea"/>
              <a:cs typeface="+mn-cs"/>
            </a:endParaRPr>
          </a:p>
          <a:p>
            <a:pPr marL="450850" lvl="1" indent="-450850">
              <a:buFont typeface="+mj-lt"/>
              <a:buAutoNum type="alphaLcParenR"/>
              <a:defRPr/>
            </a:pPr>
            <a:r>
              <a:rPr lang="it-IT" altLang="it-IT" sz="3200" dirty="0">
                <a:solidFill>
                  <a:srgbClr val="002060"/>
                </a:solidFill>
                <a:ea typeface="+mn-ea"/>
                <a:cs typeface="+mn-cs"/>
              </a:rPr>
              <a:t>L’ispezione periodica dei contenitori criogenici non deve superare i </a:t>
            </a:r>
            <a:r>
              <a:rPr lang="it-IT" altLang="it-IT" sz="3200" b="1" dirty="0">
                <a:solidFill>
                  <a:srgbClr val="002060"/>
                </a:solidFill>
                <a:ea typeface="+mn-ea"/>
                <a:cs typeface="+mn-cs"/>
              </a:rPr>
              <a:t>10 anni</a:t>
            </a:r>
            <a:endParaRPr lang="it-IT" sz="3200" b="1" dirty="0">
              <a:solidFill>
                <a:srgbClr val="002060"/>
              </a:solidFill>
              <a:ea typeface="+mn-ea"/>
              <a:cs typeface="+mn-cs"/>
            </a:endParaRPr>
          </a:p>
        </p:txBody>
      </p:sp>
      <p:sp>
        <p:nvSpPr>
          <p:cNvPr id="5" name="Rectangle 5"/>
          <p:cNvSpPr>
            <a:spLocks noGrp="1"/>
          </p:cNvSpPr>
          <p:nvPr>
            <p:ph type="title"/>
          </p:nvPr>
        </p:nvSpPr>
        <p:spPr>
          <a:xfrm>
            <a:off x="360017" y="178916"/>
            <a:ext cx="8893175" cy="585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1" compatLnSpc="1">
            <a:prstTxWarp prst="textNoShape">
              <a:avLst/>
            </a:prstTxWarp>
          </a:bodyPr>
          <a:lstStyle/>
          <a:p>
            <a:pPr eaLnBrk="1" hangingPunct="1"/>
            <a:br>
              <a:rPr lang="it-IT" altLang="it-IT" b="1" kern="1200" dirty="0">
                <a:solidFill>
                  <a:srgbClr val="002060"/>
                </a:solidFill>
                <a:cs typeface="Times New Roman" pitchFamily="18" charset="0"/>
              </a:rPr>
            </a:br>
            <a:r>
              <a:rPr lang="it-IT" altLang="it-IT" b="1" kern="1200" dirty="0">
                <a:solidFill>
                  <a:srgbClr val="002060"/>
                </a:solidFill>
                <a:cs typeface="Times New Roman" pitchFamily="18" charset="0"/>
              </a:rPr>
              <a:t>Revisione periodica</a:t>
            </a:r>
            <a:br>
              <a:rPr lang="it-IT" altLang="it-IT" b="1" kern="1200" dirty="0">
                <a:solidFill>
                  <a:srgbClr val="002060"/>
                </a:solidFill>
                <a:cs typeface="Times New Roman" pitchFamily="18" charset="0"/>
              </a:rPr>
            </a:br>
            <a:r>
              <a:rPr lang="it-IT" altLang="it-IT" b="1" kern="1200" dirty="0">
                <a:solidFill>
                  <a:srgbClr val="002060"/>
                </a:solidFill>
                <a:cs typeface="Times New Roman" pitchFamily="18" charset="0"/>
              </a:rPr>
              <a:t>Recipienti criogenici P203</a:t>
            </a:r>
            <a:endParaRPr lang="en-GB" altLang="it-IT" b="1" kern="1200" dirty="0">
              <a:solidFill>
                <a:srgbClr val="002060"/>
              </a:solidFill>
              <a:cs typeface="Times New Roman" pitchFamily="18" charset="0"/>
            </a:endParaRPr>
          </a:p>
        </p:txBody>
      </p:sp>
    </p:spTree>
    <p:extLst>
      <p:ext uri="{BB962C8B-B14F-4D97-AF65-F5344CB8AC3E}">
        <p14:creationId xmlns:p14="http://schemas.microsoft.com/office/powerpoint/2010/main" val="2234333854"/>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06495" y="2954640"/>
            <a:ext cx="7430001" cy="1439862"/>
          </a:xfrm>
        </p:spPr>
        <p:txBody>
          <a:bodyPr/>
          <a:lstStyle/>
          <a:p>
            <a:pPr algn="l"/>
            <a:r>
              <a:rPr lang="it-IT" sz="4800" dirty="0"/>
              <a:t>Cisterne, container-cisterna, veicoli batteria, CGEM</a:t>
            </a:r>
            <a:endParaRPr lang="it-IT" sz="4800" i="1" dirty="0"/>
          </a:p>
        </p:txBody>
      </p:sp>
      <p:sp>
        <p:nvSpPr>
          <p:cNvPr id="4" name="CasellaDiTesto 3"/>
          <p:cNvSpPr txBox="1"/>
          <p:nvPr/>
        </p:nvSpPr>
        <p:spPr>
          <a:xfrm>
            <a:off x="1619672" y="4337304"/>
            <a:ext cx="6208751" cy="1754326"/>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Costruzione </a:t>
            </a:r>
          </a:p>
          <a:p>
            <a:pPr marL="450850" lvl="1" indent="-450850">
              <a:lnSpc>
                <a:spcPct val="150000"/>
              </a:lnSpc>
              <a:buFont typeface="Arial" panose="020B0604020202020204" pitchFamily="34" charset="0"/>
              <a:buChar char="•"/>
            </a:pPr>
            <a:r>
              <a:rPr lang="it-IT" b="1" u="none" dirty="0">
                <a:solidFill>
                  <a:schemeClr val="bg1"/>
                </a:solidFill>
                <a:latin typeface="+mj-lt"/>
              </a:rPr>
              <a:t>Equipaggiamento di servizio delle cisterne</a:t>
            </a:r>
          </a:p>
          <a:p>
            <a:pPr marL="450850" lvl="1" indent="-450850">
              <a:lnSpc>
                <a:spcPct val="150000"/>
              </a:lnSpc>
              <a:buFont typeface="Arial" panose="020B0604020202020204" pitchFamily="34" charset="0"/>
              <a:buChar char="•"/>
            </a:pPr>
            <a:r>
              <a:rPr lang="it-IT" b="1" u="none" dirty="0">
                <a:solidFill>
                  <a:schemeClr val="bg1"/>
                </a:solidFill>
              </a:rPr>
              <a:t>Marcatura</a:t>
            </a:r>
          </a:p>
          <a:p>
            <a:pPr marL="450850" lvl="1" indent="-450850">
              <a:lnSpc>
                <a:spcPct val="150000"/>
              </a:lnSpc>
              <a:buFont typeface="Arial" panose="020B0604020202020204" pitchFamily="34" charset="0"/>
              <a:buChar char="•"/>
            </a:pPr>
            <a:r>
              <a:rPr lang="it-IT" b="1" u="none" dirty="0">
                <a:solidFill>
                  <a:schemeClr val="bg1"/>
                </a:solidFill>
                <a:latin typeface="+mj-lt"/>
              </a:rPr>
              <a:t>Ispezione periodica delle cisterne e veicoli batteria</a:t>
            </a:r>
          </a:p>
        </p:txBody>
      </p:sp>
      <p:sp>
        <p:nvSpPr>
          <p:cNvPr id="6" name="Sottotitolo 2"/>
          <p:cNvSpPr>
            <a:spLocks noGrp="1"/>
          </p:cNvSpPr>
          <p:nvPr>
            <p:ph type="subTitle" sz="quarter" idx="1"/>
          </p:nvPr>
        </p:nvSpPr>
        <p:spPr>
          <a:xfrm>
            <a:off x="1547813" y="6079711"/>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39397814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7504" y="404664"/>
            <a:ext cx="8769151" cy="792088"/>
          </a:xfrm>
        </p:spPr>
        <p:txBody>
          <a:bodyPr/>
          <a:lstStyle/>
          <a:p>
            <a:r>
              <a:rPr lang="it-IT" b="1" dirty="0">
                <a:solidFill>
                  <a:srgbClr val="002060"/>
                </a:solidFill>
              </a:rPr>
              <a:t>La cisterna</a:t>
            </a:r>
          </a:p>
        </p:txBody>
      </p:sp>
      <p:sp>
        <p:nvSpPr>
          <p:cNvPr id="29701" name="Rectangle 19"/>
          <p:cNvSpPr>
            <a:spLocks noChangeArrowheads="1"/>
          </p:cNvSpPr>
          <p:nvPr/>
        </p:nvSpPr>
        <p:spPr bwMode="auto">
          <a:xfrm>
            <a:off x="5364088" y="1556792"/>
            <a:ext cx="3584575" cy="3785652"/>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lnSpc>
                <a:spcPct val="100000"/>
              </a:lnSpc>
            </a:pPr>
            <a:r>
              <a:rPr lang="it-IT" sz="2000" i="1" u="none" dirty="0">
                <a:solidFill>
                  <a:srgbClr val="002060"/>
                </a:solidFill>
                <a:latin typeface="+mj-lt"/>
                <a:cs typeface="Times New Roman" pitchFamily="18" charset="0"/>
              </a:rPr>
              <a:t>“Cisterna</a:t>
            </a:r>
            <a:r>
              <a:rPr lang="it-IT" sz="2000" u="none" dirty="0">
                <a:solidFill>
                  <a:srgbClr val="002060"/>
                </a:solidFill>
                <a:latin typeface="+mj-lt"/>
                <a:cs typeface="Times New Roman" pitchFamily="18" charset="0"/>
              </a:rPr>
              <a:t>”, un serbatoio, munito dei suoi equipaggiamenti di servizio e strutturali. Quando il termine è impiegato da solo, comprende i container-cisterna, le cisterne mobili, le cisterne smontabili e le cisterne fisse come pure le cisterne che costituiscono elementi di un veicolo-batteria o di un CGEM</a:t>
            </a:r>
            <a:endParaRPr lang="it-IT" sz="2000" b="0" u="none" dirty="0">
              <a:solidFill>
                <a:srgbClr val="002060"/>
              </a:solidFill>
              <a:latin typeface="+mj-lt"/>
              <a:cs typeface="Times New Roman" pitchFamily="18" charset="0"/>
            </a:endParaRPr>
          </a:p>
        </p:txBody>
      </p:sp>
      <p:pic>
        <p:nvPicPr>
          <p:cNvPr id="15362" name="Picture 2" descr="C:\Users\Soana\AppData\Local\Temp\notesE00E6A\~b544225.T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1570"/>
            <a:ext cx="5364088" cy="389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640730"/>
      </p:ext>
    </p:extLst>
  </p:cSld>
  <p:clrMapOvr>
    <a:masterClrMapping/>
  </p:clrMapOvr>
  <p:transition spd="med">
    <p:random/>
  </p:transition>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7504" y="404664"/>
            <a:ext cx="8769151" cy="792088"/>
          </a:xfrm>
        </p:spPr>
        <p:txBody>
          <a:bodyPr/>
          <a:lstStyle/>
          <a:p>
            <a:r>
              <a:rPr lang="it-IT" b="1" dirty="0">
                <a:solidFill>
                  <a:srgbClr val="002060"/>
                </a:solidFill>
              </a:rPr>
              <a:t>La cisterna smontabile</a:t>
            </a:r>
          </a:p>
        </p:txBody>
      </p:sp>
      <p:sp>
        <p:nvSpPr>
          <p:cNvPr id="5" name="Rectangle 19"/>
          <p:cNvSpPr>
            <a:spLocks noChangeArrowheads="1"/>
          </p:cNvSpPr>
          <p:nvPr/>
        </p:nvSpPr>
        <p:spPr bwMode="auto">
          <a:xfrm>
            <a:off x="5539695" y="1635622"/>
            <a:ext cx="3584575" cy="3785652"/>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lnSpc>
                <a:spcPct val="100000"/>
              </a:lnSpc>
            </a:pPr>
            <a:r>
              <a:rPr lang="it-IT" sz="2000" i="1" u="none" dirty="0">
                <a:solidFill>
                  <a:srgbClr val="002060"/>
                </a:solidFill>
                <a:latin typeface="+mj-lt"/>
                <a:cs typeface="Times New Roman" pitchFamily="18" charset="0"/>
              </a:rPr>
              <a:t>“Cisterna smontabile</a:t>
            </a:r>
            <a:r>
              <a:rPr lang="it-IT" sz="2000" u="none" dirty="0">
                <a:solidFill>
                  <a:srgbClr val="002060"/>
                </a:solidFill>
                <a:latin typeface="+mj-lt"/>
                <a:cs typeface="Times New Roman" pitchFamily="18" charset="0"/>
              </a:rPr>
              <a:t>”, ha capacità superiore a 450 litri, è diversa da una cisterna fissa, una cisterna mobile, un container-cisterna o un elemento di un veicolo-batteria o di un CGEM. </a:t>
            </a:r>
          </a:p>
          <a:p>
            <a:pPr algn="just">
              <a:lnSpc>
                <a:spcPct val="100000"/>
              </a:lnSpc>
            </a:pPr>
            <a:r>
              <a:rPr lang="it-IT" sz="2000" u="none" dirty="0">
                <a:solidFill>
                  <a:srgbClr val="002060"/>
                </a:solidFill>
                <a:latin typeface="+mj-lt"/>
                <a:cs typeface="Times New Roman" pitchFamily="18" charset="0"/>
              </a:rPr>
              <a:t>Non è progettata per il trasporto delle merci senza rottura di carico e  normalmente, può essere movimentata solo se vuota.</a:t>
            </a:r>
            <a:endParaRPr lang="it-IT" sz="2000" b="0" u="none" dirty="0">
              <a:solidFill>
                <a:srgbClr val="002060"/>
              </a:solidFill>
              <a:latin typeface="+mj-lt"/>
              <a:cs typeface="Times New Roman" pitchFamily="18" charset="0"/>
            </a:endParaRPr>
          </a:p>
        </p:txBody>
      </p:sp>
      <p:pic>
        <p:nvPicPr>
          <p:cNvPr id="13314" name="Picture 2" descr="C:\Users\Soana\AppData\Local\Temp\notesE00E6A\~b724210.T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36" y="1844824"/>
            <a:ext cx="4893454" cy="35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932143"/>
      </p:ext>
    </p:extLst>
  </p:cSld>
  <p:clrMapOvr>
    <a:masterClrMapping/>
  </p:clrMapOvr>
  <p:transition spd="med">
    <p:random/>
  </p:transition>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7504" y="404664"/>
            <a:ext cx="8769151" cy="792088"/>
          </a:xfrm>
        </p:spPr>
        <p:txBody>
          <a:bodyPr/>
          <a:lstStyle/>
          <a:p>
            <a:r>
              <a:rPr lang="it-IT" b="1" dirty="0">
                <a:solidFill>
                  <a:srgbClr val="002060"/>
                </a:solidFill>
              </a:rPr>
              <a:t>Il container -cisterna</a:t>
            </a:r>
          </a:p>
        </p:txBody>
      </p:sp>
      <p:sp>
        <p:nvSpPr>
          <p:cNvPr id="5" name="Rectangle 19"/>
          <p:cNvSpPr>
            <a:spLocks noChangeArrowheads="1"/>
          </p:cNvSpPr>
          <p:nvPr/>
        </p:nvSpPr>
        <p:spPr bwMode="auto">
          <a:xfrm>
            <a:off x="492254" y="4639195"/>
            <a:ext cx="8656726" cy="2462213"/>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lnSpc>
                <a:spcPct val="100000"/>
              </a:lnSpc>
            </a:pPr>
            <a:r>
              <a:rPr lang="it-IT" sz="2200" i="1" u="none" dirty="0">
                <a:solidFill>
                  <a:srgbClr val="002060"/>
                </a:solidFill>
                <a:latin typeface="+mj-lt"/>
                <a:cs typeface="Times New Roman" pitchFamily="18" charset="0"/>
              </a:rPr>
              <a:t>“Container-cisterna</a:t>
            </a:r>
            <a:r>
              <a:rPr lang="it-IT" sz="2200" u="none" dirty="0">
                <a:solidFill>
                  <a:srgbClr val="002060"/>
                </a:solidFill>
                <a:latin typeface="+mj-lt"/>
                <a:cs typeface="Times New Roman" pitchFamily="18" charset="0"/>
              </a:rPr>
              <a:t>”, un dispositivo di trasporto rispondente alla definizione di container e comprendente un serbatoio e degli equipaggiamenti, compresi quelli atti a consentire gli spostamenti del container-cisterna senza cambiamento d’assetto, e avente una capacità superiore a 0,45 m³ (450 litri), quando destinato al trasporto di gas così come definiti al 2.2.2.1.1.</a:t>
            </a:r>
          </a:p>
          <a:p>
            <a:pPr algn="just">
              <a:lnSpc>
                <a:spcPct val="100000"/>
              </a:lnSpc>
            </a:pPr>
            <a:endParaRPr lang="it-IT" sz="2200" b="0" u="none" dirty="0">
              <a:solidFill>
                <a:srgbClr val="002060"/>
              </a:solidFill>
              <a:latin typeface="+mj-lt"/>
              <a:cs typeface="Times New Roman" pitchFamily="18" charset="0"/>
            </a:endParaRPr>
          </a:p>
        </p:txBody>
      </p:sp>
      <p:pic>
        <p:nvPicPr>
          <p:cNvPr id="14338" name="Picture 2" descr="C:\Users\Soana\AppData\Local\Temp\notesE00E6A\~b468385.T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256" y="1123259"/>
            <a:ext cx="5837080" cy="338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708379"/>
      </p:ext>
    </p:extLst>
  </p:cSld>
  <p:clrMapOvr>
    <a:masterClrMapping/>
  </p:clrMapOvr>
  <p:transition spd="med">
    <p:random/>
  </p:transition>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7504" y="404664"/>
            <a:ext cx="8769151" cy="792088"/>
          </a:xfrm>
        </p:spPr>
        <p:txBody>
          <a:bodyPr/>
          <a:lstStyle/>
          <a:p>
            <a:r>
              <a:rPr lang="it-IT" b="1" dirty="0">
                <a:solidFill>
                  <a:srgbClr val="002060"/>
                </a:solidFill>
              </a:rPr>
              <a:t>Il CGEM</a:t>
            </a:r>
          </a:p>
        </p:txBody>
      </p:sp>
      <p:sp>
        <p:nvSpPr>
          <p:cNvPr id="5" name="Rectangle 19"/>
          <p:cNvSpPr>
            <a:spLocks noChangeArrowheads="1"/>
          </p:cNvSpPr>
          <p:nvPr/>
        </p:nvSpPr>
        <p:spPr bwMode="auto">
          <a:xfrm>
            <a:off x="492254" y="4437112"/>
            <a:ext cx="8656726" cy="2462213"/>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lnSpc>
                <a:spcPct val="100000"/>
              </a:lnSpc>
            </a:pPr>
            <a:r>
              <a:rPr lang="it-IT" sz="2200" i="1" u="none" dirty="0">
                <a:solidFill>
                  <a:srgbClr val="002060"/>
                </a:solidFill>
                <a:latin typeface="+mj-lt"/>
                <a:cs typeface="Times New Roman" pitchFamily="18" charset="0"/>
              </a:rPr>
              <a:t>“CGEM</a:t>
            </a:r>
            <a:r>
              <a:rPr lang="it-IT" sz="2200" u="none" dirty="0">
                <a:solidFill>
                  <a:srgbClr val="002060"/>
                </a:solidFill>
                <a:latin typeface="+mj-lt"/>
                <a:cs typeface="Times New Roman" pitchFamily="18" charset="0"/>
              </a:rPr>
              <a:t>”, </a:t>
            </a:r>
            <a:r>
              <a:rPr lang="it-IT" sz="2200" i="1" u="none" dirty="0">
                <a:solidFill>
                  <a:srgbClr val="002060"/>
                </a:solidFill>
                <a:latin typeface="+mj-lt"/>
                <a:cs typeface="Times New Roman" pitchFamily="18" charset="0"/>
              </a:rPr>
              <a:t>Container per gas a elementi multipli</a:t>
            </a:r>
            <a:r>
              <a:rPr lang="it-IT" sz="2200" u="none" dirty="0">
                <a:solidFill>
                  <a:srgbClr val="002060"/>
                </a:solidFill>
                <a:latin typeface="+mj-lt"/>
                <a:cs typeface="Times New Roman" pitchFamily="18" charset="0"/>
              </a:rPr>
              <a:t>”, un’unità di trasporto comprendente elementi collegati tra loro da un tubo collettore e montati in un telaio. I seguenti elementi sono considerati come elementi di un CGEM: le bombole, i tubi, i fusti a pressione e i pacchi di bombole, come pure le cisterne per i gas così come definiti al 2.2.2.1.1 aventi una capacità superiore a 0,45 m³ (450 litri);</a:t>
            </a:r>
            <a:endParaRPr lang="it-IT" sz="2200" b="0" u="none" dirty="0">
              <a:solidFill>
                <a:srgbClr val="002060"/>
              </a:solidFill>
              <a:latin typeface="+mj-lt"/>
              <a:cs typeface="Times New Roman" pitchFamily="18" charset="0"/>
            </a:endParaRPr>
          </a:p>
        </p:txBody>
      </p:sp>
      <p:pic>
        <p:nvPicPr>
          <p:cNvPr id="12290" name="Picture 2" descr="C:\Users\Soana\AppData\Local\Temp\notesE00E6A\~b103712.T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133880"/>
            <a:ext cx="4378846" cy="326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405394"/>
      </p:ext>
    </p:extLst>
  </p:cSld>
  <p:clrMapOvr>
    <a:masterClrMapping/>
  </p:clrMapOvr>
  <p:transition spd="med">
    <p:random/>
  </p:transition>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7504" y="404664"/>
            <a:ext cx="8769151" cy="792088"/>
          </a:xfrm>
        </p:spPr>
        <p:txBody>
          <a:bodyPr/>
          <a:lstStyle/>
          <a:p>
            <a:r>
              <a:rPr lang="it-IT" b="1" dirty="0">
                <a:solidFill>
                  <a:srgbClr val="002060"/>
                </a:solidFill>
              </a:rPr>
              <a:t>Il carro bombolaio </a:t>
            </a:r>
            <a:br>
              <a:rPr lang="it-IT" b="1" dirty="0">
                <a:solidFill>
                  <a:srgbClr val="002060"/>
                </a:solidFill>
              </a:rPr>
            </a:br>
            <a:r>
              <a:rPr lang="it-IT" b="1" dirty="0">
                <a:solidFill>
                  <a:srgbClr val="002060"/>
                </a:solidFill>
              </a:rPr>
              <a:t>o veicolo batteria</a:t>
            </a:r>
          </a:p>
        </p:txBody>
      </p:sp>
      <p:sp>
        <p:nvSpPr>
          <p:cNvPr id="29701" name="Rectangle 19"/>
          <p:cNvSpPr>
            <a:spLocks noChangeArrowheads="1"/>
          </p:cNvSpPr>
          <p:nvPr/>
        </p:nvSpPr>
        <p:spPr bwMode="auto">
          <a:xfrm>
            <a:off x="5292080" y="1617211"/>
            <a:ext cx="3584575" cy="3046988"/>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lnSpc>
                <a:spcPct val="100000"/>
              </a:lnSpc>
            </a:pPr>
            <a:r>
              <a:rPr lang="it-IT" sz="1600" i="1" u="none" dirty="0">
                <a:solidFill>
                  <a:srgbClr val="002060"/>
                </a:solidFill>
                <a:latin typeface="+mj-lt"/>
                <a:cs typeface="Times New Roman" pitchFamily="18" charset="0"/>
              </a:rPr>
              <a:t>“</a:t>
            </a:r>
            <a:r>
              <a:rPr lang="it-IT" sz="1600" i="1" u="none" dirty="0" err="1">
                <a:solidFill>
                  <a:srgbClr val="002060"/>
                </a:solidFill>
                <a:latin typeface="+mj-lt"/>
                <a:cs typeface="Times New Roman" pitchFamily="18" charset="0"/>
              </a:rPr>
              <a:t>Veicolo-batteria</a:t>
            </a:r>
            <a:r>
              <a:rPr lang="it-IT" sz="1600" u="none" dirty="0">
                <a:solidFill>
                  <a:srgbClr val="002060"/>
                </a:solidFill>
                <a:latin typeface="+mj-lt"/>
                <a:cs typeface="Times New Roman" pitchFamily="18" charset="0"/>
              </a:rPr>
              <a:t>”, un veicolo comprendente elementi collegati tra loro da un tubo collettore e</a:t>
            </a:r>
            <a:r>
              <a:rPr lang="en-US" sz="1600" b="0" u="none" dirty="0">
                <a:solidFill>
                  <a:srgbClr val="002060"/>
                </a:solidFill>
                <a:latin typeface="+mj-lt"/>
              </a:rPr>
              <a:t> </a:t>
            </a:r>
            <a:r>
              <a:rPr lang="it-IT" sz="1600" u="none" dirty="0">
                <a:solidFill>
                  <a:srgbClr val="002060"/>
                </a:solidFill>
                <a:latin typeface="+mj-lt"/>
                <a:cs typeface="Times New Roman" pitchFamily="18" charset="0"/>
              </a:rPr>
              <a:t>fissati in modo stabile a un</a:t>
            </a:r>
            <a:r>
              <a:rPr lang="it-IT" sz="1600" u="none" dirty="0">
                <a:solidFill>
                  <a:srgbClr val="002060"/>
                </a:solidFill>
                <a:latin typeface="+mj-lt"/>
                <a:ea typeface="Times New Roman" pitchFamily="18" charset="0"/>
                <a:cs typeface="Lucida Sans Unicode" pitchFamily="34" charset="0"/>
              </a:rPr>
              <a:t>’</a:t>
            </a:r>
            <a:r>
              <a:rPr lang="it-IT" sz="1600" u="none" dirty="0">
                <a:solidFill>
                  <a:srgbClr val="002060"/>
                </a:solidFill>
                <a:latin typeface="+mj-lt"/>
                <a:cs typeface="Times New Roman" pitchFamily="18" charset="0"/>
              </a:rPr>
              <a:t>unità di trasporto.</a:t>
            </a:r>
            <a:r>
              <a:rPr lang="it-IT" sz="1600" b="0" u="none" dirty="0">
                <a:solidFill>
                  <a:srgbClr val="002060"/>
                </a:solidFill>
                <a:latin typeface="+mj-lt"/>
                <a:cs typeface="Times New Roman" pitchFamily="18" charset="0"/>
              </a:rPr>
              <a:t> </a:t>
            </a:r>
          </a:p>
          <a:p>
            <a:pPr algn="just">
              <a:lnSpc>
                <a:spcPct val="100000"/>
              </a:lnSpc>
            </a:pPr>
            <a:r>
              <a:rPr lang="it-IT" sz="1600" b="0" u="none" dirty="0">
                <a:solidFill>
                  <a:srgbClr val="002060"/>
                </a:solidFill>
                <a:latin typeface="+mj-lt"/>
                <a:cs typeface="Times New Roman" pitchFamily="18" charset="0"/>
              </a:rPr>
              <a:t>Sono considerati come elementi di un veicolo-batteria:</a:t>
            </a:r>
            <a:endParaRPr lang="en-US" sz="1600" b="0" u="none" dirty="0">
              <a:solidFill>
                <a:srgbClr val="002060"/>
              </a:solidFill>
              <a:latin typeface="+mj-lt"/>
            </a:endParaRPr>
          </a:p>
          <a:p>
            <a:pPr algn="just">
              <a:lnSpc>
                <a:spcPct val="100000"/>
              </a:lnSpc>
            </a:pPr>
            <a:r>
              <a:rPr lang="it-IT" sz="1600" b="0" u="none" dirty="0">
                <a:solidFill>
                  <a:srgbClr val="002060"/>
                </a:solidFill>
                <a:latin typeface="+mj-lt"/>
                <a:cs typeface="Times New Roman" pitchFamily="18" charset="0"/>
              </a:rPr>
              <a:t>le bombole, i tubi, i pacchi di bombole e i fusti a pressione come pure le cisterne destinate al</a:t>
            </a:r>
            <a:r>
              <a:rPr lang="en-US" sz="1600" b="0" u="none" dirty="0">
                <a:solidFill>
                  <a:srgbClr val="002060"/>
                </a:solidFill>
                <a:latin typeface="+mj-lt"/>
              </a:rPr>
              <a:t> </a:t>
            </a:r>
            <a:r>
              <a:rPr lang="it-IT" sz="1600" b="0" u="none" dirty="0">
                <a:solidFill>
                  <a:srgbClr val="002060"/>
                </a:solidFill>
                <a:latin typeface="+mj-lt"/>
                <a:cs typeface="Times New Roman" pitchFamily="18" charset="0"/>
              </a:rPr>
              <a:t>trasporto di gas così come definiti al 2.2.2.1.1 aventi una capacità superiore 450 litri;</a:t>
            </a:r>
          </a:p>
        </p:txBody>
      </p:sp>
      <p:sp>
        <p:nvSpPr>
          <p:cNvPr id="29702" name="Text Box 20"/>
          <p:cNvSpPr txBox="1">
            <a:spLocks noChangeArrowheads="1"/>
          </p:cNvSpPr>
          <p:nvPr/>
        </p:nvSpPr>
        <p:spPr bwMode="auto">
          <a:xfrm>
            <a:off x="723900" y="5611887"/>
            <a:ext cx="8010525" cy="769441"/>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pPr>
            <a:r>
              <a:rPr lang="it-IT" sz="2200" u="none" dirty="0">
                <a:solidFill>
                  <a:srgbClr val="002060"/>
                </a:solidFill>
                <a:latin typeface="+mj-lt"/>
              </a:rPr>
              <a:t>Durante il trasporto tutte le valvole devono essere mantenute </a:t>
            </a:r>
            <a:r>
              <a:rPr lang="it-IT" sz="2200" b="1" u="none" dirty="0">
                <a:solidFill>
                  <a:srgbClr val="002060"/>
                </a:solidFill>
                <a:latin typeface="+mj-lt"/>
              </a:rPr>
              <a:t>chiuse</a:t>
            </a:r>
            <a:r>
              <a:rPr lang="it-IT" sz="2200" u="none" dirty="0">
                <a:solidFill>
                  <a:srgbClr val="002060"/>
                </a:solidFill>
                <a:latin typeface="+mj-lt"/>
              </a:rPr>
              <a:t> e nessun circuito deve rimanere in pressione</a:t>
            </a:r>
          </a:p>
        </p:txBody>
      </p:sp>
      <p:sp>
        <p:nvSpPr>
          <p:cNvPr id="29703" name="Text Box 21"/>
          <p:cNvSpPr txBox="1">
            <a:spLocks noChangeArrowheads="1"/>
          </p:cNvSpPr>
          <p:nvPr/>
        </p:nvSpPr>
        <p:spPr bwMode="auto">
          <a:xfrm>
            <a:off x="683567" y="4980681"/>
            <a:ext cx="8193087" cy="430887"/>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pPr>
            <a:r>
              <a:rPr lang="it-IT" sz="2200" u="none" dirty="0">
                <a:solidFill>
                  <a:srgbClr val="002060"/>
                </a:solidFill>
                <a:latin typeface="+mj-lt"/>
              </a:rPr>
              <a:t>I tubi del veicolo batteria idrogeno devono essere marcati “H”</a:t>
            </a:r>
          </a:p>
        </p:txBody>
      </p:sp>
      <p:pic>
        <p:nvPicPr>
          <p:cNvPr id="83970" name="Picture 2"/>
          <p:cNvPicPr>
            <a:picLocks noChangeAspect="1" noChangeArrowheads="1"/>
          </p:cNvPicPr>
          <p:nvPr/>
        </p:nvPicPr>
        <p:blipFill>
          <a:blip r:embed="rId3" cstate="print"/>
          <a:srcRect/>
          <a:stretch>
            <a:fillRect/>
          </a:stretch>
        </p:blipFill>
        <p:spPr bwMode="auto">
          <a:xfrm>
            <a:off x="539552" y="1668313"/>
            <a:ext cx="4434328" cy="2846386"/>
          </a:xfrm>
          <a:prstGeom prst="rect">
            <a:avLst/>
          </a:prstGeom>
          <a:noFill/>
          <a:ln w="9525">
            <a:noFill/>
            <a:miter lim="800000"/>
            <a:headEnd/>
            <a:tailEnd/>
          </a:ln>
        </p:spPr>
      </p:pic>
    </p:spTree>
    <p:extLst>
      <p:ext uri="{BB962C8B-B14F-4D97-AF65-F5344CB8AC3E}">
        <p14:creationId xmlns:p14="http://schemas.microsoft.com/office/powerpoint/2010/main" val="2363584599"/>
      </p:ext>
    </p:extLst>
  </p:cSld>
  <p:clrMapOvr>
    <a:masterClrMapping/>
  </p:clrMapOvr>
  <p:transition spd="med">
    <p:rand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p:txBody>
          <a:bodyPr/>
          <a:lstStyle/>
          <a:p>
            <a:pPr eaLnBrk="1" hangingPunct="1"/>
            <a:r>
              <a:rPr lang="it-IT" altLang="it-IT" b="1" dirty="0">
                <a:solidFill>
                  <a:srgbClr val="002060"/>
                </a:solidFill>
              </a:rPr>
              <a:t>Cisterne TPED: norme per</a:t>
            </a:r>
            <a:br>
              <a:rPr lang="it-IT" altLang="it-IT" b="1" dirty="0">
                <a:solidFill>
                  <a:srgbClr val="002060"/>
                </a:solidFill>
              </a:rPr>
            </a:br>
            <a:r>
              <a:rPr lang="it-IT" altLang="it-IT" b="1" dirty="0">
                <a:solidFill>
                  <a:srgbClr val="002060"/>
                </a:solidFill>
              </a:rPr>
              <a:t>la costruzione e rivalutazione</a:t>
            </a:r>
          </a:p>
        </p:txBody>
      </p:sp>
      <p:sp>
        <p:nvSpPr>
          <p:cNvPr id="4099" name="Rectangle 9"/>
          <p:cNvSpPr>
            <a:spLocks noGrp="1" noChangeArrowheads="1"/>
          </p:cNvSpPr>
          <p:nvPr>
            <p:ph type="body" idx="1"/>
          </p:nvPr>
        </p:nvSpPr>
        <p:spPr/>
        <p:txBody>
          <a:bodyPr/>
          <a:lstStyle/>
          <a:p>
            <a:pPr marL="0" indent="0" eaLnBrk="1" hangingPunct="1">
              <a:buFontTx/>
              <a:buNone/>
            </a:pPr>
            <a:endParaRPr lang="it-IT" altLang="it-IT" sz="2400">
              <a:solidFill>
                <a:srgbClr val="002060"/>
              </a:solidFill>
            </a:endParaRPr>
          </a:p>
          <a:p>
            <a:pPr marL="0" indent="0" eaLnBrk="1" hangingPunct="1">
              <a:buFontTx/>
              <a:buNone/>
            </a:pPr>
            <a:endParaRPr lang="it-IT" altLang="it-IT">
              <a:solidFill>
                <a:srgbClr val="002060"/>
              </a:solidFill>
            </a:endParaRPr>
          </a:p>
        </p:txBody>
      </p:sp>
      <p:graphicFrame>
        <p:nvGraphicFramePr>
          <p:cNvPr id="2" name="Tabella 1"/>
          <p:cNvGraphicFramePr>
            <a:graphicFrameLocks noGrp="1"/>
          </p:cNvGraphicFramePr>
          <p:nvPr>
            <p:extLst>
              <p:ext uri="{D42A27DB-BD31-4B8C-83A1-F6EECF244321}">
                <p14:modId xmlns:p14="http://schemas.microsoft.com/office/powerpoint/2010/main" val="1351611410"/>
              </p:ext>
            </p:extLst>
          </p:nvPr>
        </p:nvGraphicFramePr>
        <p:xfrm>
          <a:off x="611188" y="1916113"/>
          <a:ext cx="8388350" cy="4334721"/>
        </p:xfrm>
        <a:graphic>
          <a:graphicData uri="http://schemas.openxmlformats.org/drawingml/2006/table">
            <a:tbl>
              <a:tblPr firstRow="1" bandRow="1">
                <a:tableStyleId>{5C22544A-7EE6-4342-B048-85BDC9FD1C3A}</a:tableStyleId>
              </a:tblPr>
              <a:tblGrid>
                <a:gridCol w="2952302">
                  <a:extLst>
                    <a:ext uri="{9D8B030D-6E8A-4147-A177-3AD203B41FA5}">
                      <a16:colId xmlns:a16="http://schemas.microsoft.com/office/drawing/2014/main" val="20000"/>
                    </a:ext>
                  </a:extLst>
                </a:gridCol>
                <a:gridCol w="5436048">
                  <a:extLst>
                    <a:ext uri="{9D8B030D-6E8A-4147-A177-3AD203B41FA5}">
                      <a16:colId xmlns:a16="http://schemas.microsoft.com/office/drawing/2014/main" val="20001"/>
                    </a:ext>
                  </a:extLst>
                </a:gridCol>
              </a:tblGrid>
              <a:tr h="400825">
                <a:tc>
                  <a:txBody>
                    <a:bodyPr/>
                    <a:lstStyle/>
                    <a:p>
                      <a:r>
                        <a:rPr lang="it-IT" sz="1800" dirty="0">
                          <a:solidFill>
                            <a:srgbClr val="002060"/>
                          </a:solidFill>
                          <a:latin typeface="+mj-lt"/>
                        </a:rPr>
                        <a:t>ELEMENTI</a:t>
                      </a:r>
                    </a:p>
                  </a:txBody>
                  <a:tcPr marL="91439" marR="91439" marT="45729" marB="45729"/>
                </a:tc>
                <a:tc>
                  <a:txBody>
                    <a:bodyPr/>
                    <a:lstStyle/>
                    <a:p>
                      <a:r>
                        <a:rPr lang="it-IT" sz="1800" dirty="0">
                          <a:solidFill>
                            <a:srgbClr val="002060"/>
                          </a:solidFill>
                          <a:latin typeface="+mj-lt"/>
                        </a:rPr>
                        <a:t>DEVONO</a:t>
                      </a:r>
                      <a:r>
                        <a:rPr lang="it-IT" sz="1800" baseline="0" dirty="0">
                          <a:solidFill>
                            <a:srgbClr val="002060"/>
                          </a:solidFill>
                          <a:latin typeface="+mj-lt"/>
                        </a:rPr>
                        <a:t> RESISTERE A</a:t>
                      </a:r>
                      <a:endParaRPr lang="it-IT" sz="1800" dirty="0">
                        <a:solidFill>
                          <a:srgbClr val="002060"/>
                        </a:solidFill>
                        <a:latin typeface="+mj-lt"/>
                      </a:endParaRPr>
                    </a:p>
                  </a:txBody>
                  <a:tcPr marL="91439" marR="91439" marT="45729" marB="45729"/>
                </a:tc>
                <a:extLst>
                  <a:ext uri="{0D108BD9-81ED-4DB2-BD59-A6C34878D82A}">
                    <a16:rowId xmlns:a16="http://schemas.microsoft.com/office/drawing/2014/main" val="10000"/>
                  </a:ext>
                </a:extLst>
              </a:tr>
              <a:tr h="1233612">
                <a:tc>
                  <a:txBody>
                    <a:bodyPr/>
                    <a:lstStyle/>
                    <a:p>
                      <a:r>
                        <a:rPr lang="it-IT" sz="1800" dirty="0">
                          <a:solidFill>
                            <a:srgbClr val="002060"/>
                          </a:solidFill>
                          <a:latin typeface="+mj-lt"/>
                        </a:rPr>
                        <a:t>Serbatoi, attacchi, equipaggiamento di servizio</a:t>
                      </a:r>
                    </a:p>
                    <a:p>
                      <a:endParaRPr lang="it-IT" sz="1800" dirty="0">
                        <a:solidFill>
                          <a:srgbClr val="002060"/>
                        </a:solidFill>
                        <a:latin typeface="+mj-lt"/>
                      </a:endParaRPr>
                    </a:p>
                    <a:p>
                      <a:endParaRPr lang="it-IT" sz="1800" dirty="0">
                        <a:solidFill>
                          <a:srgbClr val="002060"/>
                        </a:solidFill>
                        <a:latin typeface="+mj-lt"/>
                      </a:endParaRPr>
                    </a:p>
                  </a:txBody>
                  <a:tcPr marL="91439" marR="91439" marT="45729" marB="45729" anchor="ctr"/>
                </a:tc>
                <a:tc>
                  <a:txBody>
                    <a:bodyPr/>
                    <a:lstStyle/>
                    <a:p>
                      <a:r>
                        <a:rPr lang="it-IT" sz="1800" dirty="0">
                          <a:solidFill>
                            <a:srgbClr val="002060"/>
                          </a:solidFill>
                          <a:latin typeface="+mj-lt"/>
                        </a:rPr>
                        <a:t>Sollecitazioni</a:t>
                      </a:r>
                      <a:r>
                        <a:rPr lang="it-IT" sz="1800" baseline="0" dirty="0">
                          <a:solidFill>
                            <a:srgbClr val="002060"/>
                          </a:solidFill>
                          <a:latin typeface="+mj-lt"/>
                        </a:rPr>
                        <a:t> statiche e dinamiche (ADR 6.8.2.1.2 </a:t>
                      </a:r>
                      <a:r>
                        <a:rPr lang="it-IT" sz="1800" kern="1200" baseline="0" dirty="0">
                          <a:solidFill>
                            <a:srgbClr val="002060"/>
                          </a:solidFill>
                          <a:latin typeface="+mj-lt"/>
                          <a:ea typeface="+mn-ea"/>
                          <a:cs typeface="+mn-cs"/>
                        </a:rPr>
                        <a:t>e 6.8.2.1.13)</a:t>
                      </a:r>
                    </a:p>
                    <a:p>
                      <a:r>
                        <a:rPr lang="it-IT" sz="1800" kern="1200" baseline="0" dirty="0">
                          <a:solidFill>
                            <a:srgbClr val="002060"/>
                          </a:solidFill>
                          <a:latin typeface="+mj-lt"/>
                          <a:ea typeface="+mn-ea"/>
                          <a:cs typeface="+mn-cs"/>
                        </a:rPr>
                        <a:t>Sforzi minimi prescritti (ADR 6.8.2.1.15)</a:t>
                      </a:r>
                    </a:p>
                    <a:p>
                      <a:endParaRPr lang="it-IT" sz="1800" kern="1200" baseline="0" dirty="0">
                        <a:solidFill>
                          <a:srgbClr val="002060"/>
                        </a:solidFill>
                        <a:latin typeface="+mj-lt"/>
                        <a:ea typeface="+mn-ea"/>
                        <a:cs typeface="+mn-cs"/>
                      </a:endParaRPr>
                    </a:p>
                    <a:p>
                      <a:endParaRPr lang="it-IT" sz="1800" kern="1200" baseline="0" dirty="0">
                        <a:solidFill>
                          <a:srgbClr val="002060"/>
                        </a:solidFill>
                        <a:latin typeface="+mj-lt"/>
                        <a:ea typeface="+mn-ea"/>
                        <a:cs typeface="+mn-cs"/>
                      </a:endParaRPr>
                    </a:p>
                  </a:txBody>
                  <a:tcPr marL="91439" marR="91439" marT="45729" marB="45729" anchor="ctr"/>
                </a:tc>
                <a:extLst>
                  <a:ext uri="{0D108BD9-81ED-4DB2-BD59-A6C34878D82A}">
                    <a16:rowId xmlns:a16="http://schemas.microsoft.com/office/drawing/2014/main" val="10001"/>
                  </a:ext>
                </a:extLst>
              </a:tr>
              <a:tr h="2470838">
                <a:tc>
                  <a:txBody>
                    <a:bodyPr/>
                    <a:lstStyle/>
                    <a:p>
                      <a:pPr marL="0" algn="l" defTabSz="914400" rtl="0" eaLnBrk="1" latinLnBrk="0" hangingPunct="1"/>
                      <a:r>
                        <a:rPr lang="it-IT" sz="1800" kern="1200" dirty="0">
                          <a:solidFill>
                            <a:srgbClr val="002060"/>
                          </a:solidFill>
                          <a:latin typeface="+mj-lt"/>
                          <a:ea typeface="+mn-ea"/>
                          <a:cs typeface="+mn-cs"/>
                        </a:rPr>
                        <a:t>Cisterne fisse e mezzi di fissaggio, con il massimo carico ammissibile</a:t>
                      </a:r>
                    </a:p>
                    <a:p>
                      <a:pPr marL="0" algn="l" defTabSz="914400" rtl="0" eaLnBrk="1" latinLnBrk="0" hangingPunct="1"/>
                      <a:endParaRPr lang="it-IT" sz="1800" kern="1200" dirty="0">
                        <a:solidFill>
                          <a:srgbClr val="002060"/>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rgbClr val="002060"/>
                          </a:solidFill>
                          <a:latin typeface="+mj-lt"/>
                          <a:ea typeface="+mn-ea"/>
                          <a:cs typeface="+mn-cs"/>
                        </a:rPr>
                        <a:t>Container cisterna e mezzi di fissaggio, con il massimo carico ammissibile</a:t>
                      </a:r>
                    </a:p>
                  </a:txBody>
                  <a:tcPr marL="91439" marR="91439" marT="45729" marB="45729"/>
                </a:tc>
                <a:tc>
                  <a:txBody>
                    <a:bodyPr/>
                    <a:lstStyle/>
                    <a:p>
                      <a:pPr marL="0" algn="l" defTabSz="914400" rtl="0" eaLnBrk="1" latinLnBrk="0" hangingPunct="1"/>
                      <a:r>
                        <a:rPr lang="it-IT" sz="1800" kern="1200" dirty="0">
                          <a:solidFill>
                            <a:srgbClr val="002060"/>
                          </a:solidFill>
                          <a:latin typeface="+mj-lt"/>
                          <a:ea typeface="+mn-ea"/>
                          <a:cs typeface="+mn-cs"/>
                        </a:rPr>
                        <a:t>Nel senso di marcia: due volte la massa totale</a:t>
                      </a:r>
                    </a:p>
                    <a:p>
                      <a:pPr marL="0" algn="l" defTabSz="914400" rtl="0" eaLnBrk="1" latinLnBrk="0" hangingPunct="1"/>
                      <a:r>
                        <a:rPr lang="it-IT" sz="1800" kern="1200" dirty="0">
                          <a:solidFill>
                            <a:srgbClr val="002060"/>
                          </a:solidFill>
                          <a:latin typeface="+mj-lt"/>
                          <a:ea typeface="+mn-ea"/>
                          <a:cs typeface="+mn-cs"/>
                        </a:rPr>
                        <a:t>In direzione perpendicolare al senso di marcia: una volta la massa totale (per container due volte se il senso non è ben determinato)</a:t>
                      </a:r>
                    </a:p>
                    <a:p>
                      <a:pPr marL="0" algn="l" defTabSz="914400" rtl="0" eaLnBrk="1" latinLnBrk="0" hangingPunct="1"/>
                      <a:r>
                        <a:rPr lang="it-IT" sz="1800" kern="1200" dirty="0">
                          <a:solidFill>
                            <a:srgbClr val="002060"/>
                          </a:solidFill>
                          <a:latin typeface="+mj-lt"/>
                          <a:ea typeface="+mn-ea"/>
                          <a:cs typeface="+mn-cs"/>
                        </a:rPr>
                        <a:t>Verticalmente, dal basso all’alto: una volta la massa totale</a:t>
                      </a:r>
                    </a:p>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rgbClr val="002060"/>
                          </a:solidFill>
                          <a:latin typeface="+mj-lt"/>
                          <a:ea typeface="+mn-ea"/>
                          <a:cs typeface="+mn-cs"/>
                        </a:rPr>
                        <a:t>Verticalmente, dall’alto al basso: due volte la massa totale</a:t>
                      </a:r>
                    </a:p>
                  </a:txBody>
                  <a:tcPr marL="91439" marR="91439" marT="45729" marB="45729" anchor="ctr"/>
                </a:tc>
                <a:extLst>
                  <a:ext uri="{0D108BD9-81ED-4DB2-BD59-A6C34878D82A}">
                    <a16:rowId xmlns:a16="http://schemas.microsoft.com/office/drawing/2014/main" val="10002"/>
                  </a:ext>
                </a:extLst>
              </a:tr>
            </a:tbl>
          </a:graphicData>
        </a:graphic>
      </p:graphicFrame>
      <p:sp>
        <p:nvSpPr>
          <p:cNvPr id="5" name="Text Box 21"/>
          <p:cNvSpPr txBox="1">
            <a:spLocks noChangeArrowheads="1"/>
          </p:cNvSpPr>
          <p:nvPr/>
        </p:nvSpPr>
        <p:spPr bwMode="auto">
          <a:xfrm>
            <a:off x="611560" y="3212976"/>
            <a:ext cx="8193087" cy="430887"/>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pPr>
            <a:r>
              <a:rPr lang="it-IT" sz="2200" u="none" dirty="0">
                <a:solidFill>
                  <a:srgbClr val="002060"/>
                </a:solidFill>
                <a:latin typeface="+mj-lt"/>
              </a:rPr>
              <a:t>I requisiti si applicano anche agli elementi dei veicoli batteria</a:t>
            </a:r>
          </a:p>
        </p:txBody>
      </p:sp>
      <p:sp>
        <p:nvSpPr>
          <p:cNvPr id="6" name="Text Box 21"/>
          <p:cNvSpPr txBox="1">
            <a:spLocks noChangeArrowheads="1"/>
          </p:cNvSpPr>
          <p:nvPr/>
        </p:nvSpPr>
        <p:spPr bwMode="auto">
          <a:xfrm>
            <a:off x="539551" y="6165304"/>
            <a:ext cx="8193087" cy="430887"/>
          </a:xfrm>
          <a:prstGeom prst="rect">
            <a:avLst/>
          </a:prstGeom>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pPr>
            <a:r>
              <a:rPr lang="it-IT" sz="2200" u="none" dirty="0">
                <a:solidFill>
                  <a:srgbClr val="002060"/>
                </a:solidFill>
                <a:latin typeface="+mj-lt"/>
              </a:rPr>
              <a:t>I requisiti si applicano anche agli elementi dei CGEM</a:t>
            </a:r>
          </a:p>
        </p:txBody>
      </p:sp>
    </p:spTree>
    <p:extLst>
      <p:ext uri="{BB962C8B-B14F-4D97-AF65-F5344CB8AC3E}">
        <p14:creationId xmlns:p14="http://schemas.microsoft.com/office/powerpoint/2010/main" val="13981103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684213" y="188019"/>
            <a:ext cx="8135937" cy="72070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it-IT" altLang="it-IT" b="1" dirty="0">
                <a:solidFill>
                  <a:srgbClr val="0070C0"/>
                </a:solidFill>
                <a:sym typeface="Roboto"/>
              </a:rPr>
              <a:t>Costruzione cisterne ADR 6.8</a:t>
            </a:r>
          </a:p>
        </p:txBody>
      </p:sp>
      <p:sp>
        <p:nvSpPr>
          <p:cNvPr id="2" name="Rettangolo 1"/>
          <p:cNvSpPr/>
          <p:nvPr/>
        </p:nvSpPr>
        <p:spPr>
          <a:xfrm>
            <a:off x="899592" y="1074508"/>
            <a:ext cx="7704856" cy="5632311"/>
          </a:xfrm>
          <a:prstGeom prst="rect">
            <a:avLst/>
          </a:prstGeom>
        </p:spPr>
        <p:txBody>
          <a:bodyPr wrap="square">
            <a:spAutoFit/>
          </a:bodyPr>
          <a:lstStyle/>
          <a:p>
            <a:r>
              <a:rPr lang="it-IT" sz="2000" u="none" dirty="0">
                <a:solidFill>
                  <a:srgbClr val="0070C0"/>
                </a:solidFill>
              </a:rPr>
              <a:t>6.8.2.1.23</a:t>
            </a:r>
          </a:p>
          <a:p>
            <a:pPr algn="just"/>
            <a:r>
              <a:rPr lang="it-IT" sz="2000" u="none" dirty="0">
                <a:solidFill>
                  <a:srgbClr val="0070C0"/>
                </a:solidFill>
              </a:rPr>
              <a:t>La capacità del costruttore di realizzare lavori di saldatura deve essere verificata e confermata dall’autorità competente o dall’organismo da essa designato</a:t>
            </a:r>
            <a:r>
              <a:rPr lang="it-IT" sz="2000" u="none" dirty="0">
                <a:solidFill>
                  <a:srgbClr val="00B050"/>
                </a:solidFill>
              </a:rPr>
              <a:t>. </a:t>
            </a:r>
            <a:r>
              <a:rPr lang="it-IT" sz="2000" u="none" dirty="0">
                <a:solidFill>
                  <a:srgbClr val="008000"/>
                </a:solidFill>
              </a:rPr>
              <a:t>La capacità dell’officina di manutenzione o riparazione di realizzare lavori di saldatura deve essere verificata e confermata dall’organismo di controllo conformemente al 6.8.2.4.5.</a:t>
            </a:r>
            <a:r>
              <a:rPr lang="it-IT" sz="2000" u="none" dirty="0">
                <a:solidFill>
                  <a:srgbClr val="00B050"/>
                </a:solidFill>
              </a:rPr>
              <a:t> </a:t>
            </a:r>
            <a:r>
              <a:rPr lang="it-IT" sz="2000" u="none" dirty="0">
                <a:solidFill>
                  <a:srgbClr val="0070C0"/>
                </a:solidFill>
              </a:rPr>
              <a:t>Un sistema di garanzia della qualità della saldatura deve essere implementato dal costruttore o dall’officina di manutenzione o riparazione. I lavori di saldatura devono essere eseguiti da saldatori qualificati, secondo un procedimento di saldatura qualificato la cui qualità (compresi i trattamenti termici che possono essere necessari) sia stata dimostrata da prove. I controlli non distruttivi devono essere effettuati mediante radiografia o ultrasuoni*</a:t>
            </a:r>
            <a:r>
              <a:rPr lang="it-IT" sz="2000" b="1" u="none" dirty="0">
                <a:solidFill>
                  <a:srgbClr val="0070C0"/>
                </a:solidFill>
              </a:rPr>
              <a:t> </a:t>
            </a:r>
            <a:r>
              <a:rPr lang="it-IT" sz="2000" u="none" dirty="0">
                <a:solidFill>
                  <a:srgbClr val="0070C0"/>
                </a:solidFill>
              </a:rPr>
              <a:t>e devono confermare che la qualità delle saldature corrisponde alle sollecitazioni.</a:t>
            </a:r>
          </a:p>
          <a:p>
            <a:pPr algn="just"/>
            <a:r>
              <a:rPr lang="it-IT" sz="2000" u="none" dirty="0">
                <a:solidFill>
                  <a:srgbClr val="008000"/>
                </a:solidFill>
              </a:rPr>
              <a:t>Nota* giunti a sovrapposizione utilizzati per unire il fondo alla virola possono essere controllati con dei metodi alternativi alla radiografia o agli ultrasuoni.</a:t>
            </a:r>
            <a:endParaRPr lang="it-IT" sz="2000" dirty="0">
              <a:solidFill>
                <a:srgbClr val="008000"/>
              </a:solidFill>
            </a:endParaRPr>
          </a:p>
        </p:txBody>
      </p:sp>
    </p:spTree>
    <p:extLst>
      <p:ext uri="{BB962C8B-B14F-4D97-AF65-F5344CB8AC3E}">
        <p14:creationId xmlns:p14="http://schemas.microsoft.com/office/powerpoint/2010/main" val="12721910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Saldature Cisterne 6.8.2.1.23</a:t>
            </a:r>
          </a:p>
        </p:txBody>
      </p:sp>
      <p:sp>
        <p:nvSpPr>
          <p:cNvPr id="3" name="Segnaposto contenuto 2"/>
          <p:cNvSpPr>
            <a:spLocks noGrp="1"/>
          </p:cNvSpPr>
          <p:nvPr>
            <p:ph idx="1"/>
          </p:nvPr>
        </p:nvSpPr>
        <p:spPr/>
        <p:txBody>
          <a:bodyPr/>
          <a:lstStyle/>
          <a:p>
            <a:r>
              <a:rPr lang="it-IT" dirty="0">
                <a:solidFill>
                  <a:srgbClr val="008000"/>
                </a:solidFill>
              </a:rPr>
              <a:t>I controlli non distruttivi sulle saldature delle cisterne sono stati estesi anche a tutte le saldature  nella zona delle giunzioni nei fondi delle cisterne</a:t>
            </a:r>
          </a:p>
          <a:p>
            <a:r>
              <a:rPr lang="it-IT" dirty="0">
                <a:solidFill>
                  <a:srgbClr val="008000"/>
                </a:solidFill>
              </a:rPr>
              <a:t>Le cisterne esistenti sprovviste dei controlli delle saldature nella zona delle giunzioni possono continuare ad essere utilizzate ( </a:t>
            </a:r>
            <a:r>
              <a:rPr lang="it-IT" dirty="0" err="1">
                <a:solidFill>
                  <a:srgbClr val="008000"/>
                </a:solidFill>
              </a:rPr>
              <a:t>cfr</a:t>
            </a:r>
            <a:r>
              <a:rPr lang="it-IT" dirty="0">
                <a:solidFill>
                  <a:srgbClr val="008000"/>
                </a:solidFill>
              </a:rPr>
              <a:t> 1.6.3.51-1.6.4.53)</a:t>
            </a:r>
          </a:p>
        </p:txBody>
      </p:sp>
    </p:spTree>
    <p:extLst>
      <p:ext uri="{BB962C8B-B14F-4D97-AF65-F5344CB8AC3E}">
        <p14:creationId xmlns:p14="http://schemas.microsoft.com/office/powerpoint/2010/main" val="1888899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6.8 Cisterne - Equipaggiamenti</a:t>
            </a:r>
          </a:p>
        </p:txBody>
      </p:sp>
      <p:sp>
        <p:nvSpPr>
          <p:cNvPr id="3" name="Segnaposto contenuto 2"/>
          <p:cNvSpPr>
            <a:spLocks noGrp="1"/>
          </p:cNvSpPr>
          <p:nvPr>
            <p:ph idx="1"/>
          </p:nvPr>
        </p:nvSpPr>
        <p:spPr/>
        <p:txBody>
          <a:bodyPr/>
          <a:lstStyle/>
          <a:p>
            <a:r>
              <a:rPr lang="it-IT" sz="1800" dirty="0"/>
              <a:t>6.8.2.2.10 secondo paragrafo (questi nuovi requisiti non sono rilevanti per la Classe 2 e sono inclusi solo a titolo informativo)</a:t>
            </a:r>
          </a:p>
          <a:p>
            <a:r>
              <a:rPr lang="it-IT" sz="1800" dirty="0">
                <a:solidFill>
                  <a:srgbClr val="008000"/>
                </a:solidFill>
              </a:rPr>
              <a:t>Fatta eccezione per le cisterne destinate al trasporto di gas compressi, </a:t>
            </a:r>
            <a:r>
              <a:rPr lang="it-IT" sz="1800" dirty="0"/>
              <a:t>liquefatti o disciolti per le quali la disposizione del disco di rottura e la valvola di sicurezza devono soddisfare l'autorità competente, </a:t>
            </a:r>
            <a:r>
              <a:rPr lang="it-IT" sz="1800" dirty="0">
                <a:solidFill>
                  <a:srgbClr val="00B050"/>
                </a:solidFill>
              </a:rPr>
              <a:t>le pressioni di scoppio dei dischi di rottura devono rispettare le seguenti regole:</a:t>
            </a:r>
          </a:p>
          <a:p>
            <a:r>
              <a:rPr lang="it-IT" sz="1800" dirty="0">
                <a:solidFill>
                  <a:srgbClr val="00B050"/>
                </a:solidFill>
              </a:rPr>
              <a:t>- la pressione minima di scoppio a 20 °C, comprese le tolleranze, deve essere maggiore o uguale a 0,8 volte la pressione di prova;</a:t>
            </a:r>
          </a:p>
          <a:p>
            <a:r>
              <a:rPr lang="it-IT" sz="1800" dirty="0">
                <a:solidFill>
                  <a:srgbClr val="00B050"/>
                </a:solidFill>
              </a:rPr>
              <a:t>- la pressione massima di scoppio a 20 °C, comprese le tolleranze, deve essere inferiore o uguale a 1,1 volte la pressione di prova, e</a:t>
            </a:r>
          </a:p>
          <a:p>
            <a:r>
              <a:rPr lang="it-IT" sz="1800" dirty="0">
                <a:solidFill>
                  <a:srgbClr val="00B050"/>
                </a:solidFill>
              </a:rPr>
              <a:t>- la pressione di scoppio alla temperatura massima di servizio deve essere superiore alla pressione massima di servizio.</a:t>
            </a:r>
          </a:p>
          <a:p>
            <a:r>
              <a:rPr lang="it-IT" sz="1800" dirty="0"/>
              <a:t>Un manometro o altro indicatore appropriato deve essere installato nello spazio tra il disco di rottura e la valvola di sicurezza per rilevare una rottura, una perforazione o una perdita del disco</a:t>
            </a:r>
          </a:p>
        </p:txBody>
      </p:sp>
    </p:spTree>
    <p:extLst>
      <p:ext uri="{BB962C8B-B14F-4D97-AF65-F5344CB8AC3E}">
        <p14:creationId xmlns:p14="http://schemas.microsoft.com/office/powerpoint/2010/main" val="28357856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6.8 Cisterne - Equipaggiamenti</a:t>
            </a:r>
          </a:p>
        </p:txBody>
      </p:sp>
      <p:sp>
        <p:nvSpPr>
          <p:cNvPr id="3" name="Segnaposto contenuto 2"/>
          <p:cNvSpPr>
            <a:spLocks noGrp="1"/>
          </p:cNvSpPr>
          <p:nvPr>
            <p:ph idx="1"/>
          </p:nvPr>
        </p:nvSpPr>
        <p:spPr/>
        <p:txBody>
          <a:bodyPr/>
          <a:lstStyle/>
          <a:p>
            <a:r>
              <a:rPr lang="it-IT" sz="2400" dirty="0"/>
              <a:t>Un manometro o altro indicatore appropriato deve essere installato nello spazio tra il disco di rottura e la valvola di sicurezza per rilevare una rottura, una perforazione o una perdita del disco</a:t>
            </a:r>
          </a:p>
          <a:p>
            <a:r>
              <a:rPr lang="it-IT" sz="2400" dirty="0">
                <a:solidFill>
                  <a:srgbClr val="008000"/>
                </a:solidFill>
              </a:rPr>
              <a:t>6.8.2.2.11</a:t>
            </a:r>
            <a:r>
              <a:rPr lang="it-IT" sz="2400" dirty="0"/>
              <a:t> Nuovo paragrafo che modifica le prescrizioni del 6.8.3.2.6 che sono state eliminate.</a:t>
            </a:r>
          </a:p>
          <a:p>
            <a:r>
              <a:rPr lang="it-IT" sz="2400" dirty="0">
                <a:solidFill>
                  <a:srgbClr val="008000"/>
                </a:solidFill>
              </a:rPr>
              <a:t>Gli indicatori di livello in vetro o altri materiali fragili, che sono a diretto contatto con il contenuto del serbatoio, non devono essere utilizzati.</a:t>
            </a:r>
          </a:p>
          <a:p>
            <a:r>
              <a:rPr lang="it-IT" sz="2400" dirty="0"/>
              <a:t>Le attrezzature esistenti possono continuare ad essere utilizzate, si veda 1.6.3.52 e 1.6.4.54</a:t>
            </a:r>
          </a:p>
        </p:txBody>
      </p:sp>
    </p:spTree>
    <p:extLst>
      <p:ext uri="{BB962C8B-B14F-4D97-AF65-F5344CB8AC3E}">
        <p14:creationId xmlns:p14="http://schemas.microsoft.com/office/powerpoint/2010/main" val="19954243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a:xfrm>
            <a:off x="684213" y="1133872"/>
            <a:ext cx="8135937" cy="1143000"/>
          </a:xfrm>
        </p:spPr>
        <p:txBody>
          <a:bodyPr/>
          <a:lstStyle/>
          <a:p>
            <a:r>
              <a:rPr lang="it-IT" altLang="it-IT" b="1" dirty="0">
                <a:solidFill>
                  <a:srgbClr val="002060"/>
                </a:solidFill>
              </a:rPr>
              <a:t>Progettazione, costruzione, controlli e prove – </a:t>
            </a:r>
            <a:br>
              <a:rPr lang="it-IT" altLang="it-IT" b="1" dirty="0">
                <a:solidFill>
                  <a:srgbClr val="002060"/>
                </a:solidFill>
              </a:rPr>
            </a:br>
            <a:r>
              <a:rPr lang="it-IT" altLang="it-IT" b="1" dirty="0">
                <a:solidFill>
                  <a:srgbClr val="002060"/>
                </a:solidFill>
              </a:rPr>
              <a:t>le norme di riferimento</a:t>
            </a:r>
            <a:br>
              <a:rPr lang="it-IT" altLang="it-IT" b="1" dirty="0">
                <a:solidFill>
                  <a:srgbClr val="002060"/>
                </a:solidFill>
              </a:rPr>
            </a:br>
            <a:r>
              <a:rPr lang="it-IT" altLang="it-IT" b="1" dirty="0">
                <a:solidFill>
                  <a:srgbClr val="002060"/>
                </a:solidFill>
              </a:rPr>
              <a:t>relative alle cisterne</a:t>
            </a:r>
          </a:p>
        </p:txBody>
      </p:sp>
      <p:sp>
        <p:nvSpPr>
          <p:cNvPr id="3" name="Segnaposto contenuto 2"/>
          <p:cNvSpPr>
            <a:spLocks noGrp="1"/>
          </p:cNvSpPr>
          <p:nvPr>
            <p:ph idx="1"/>
          </p:nvPr>
        </p:nvSpPr>
        <p:spPr>
          <a:xfrm>
            <a:off x="756543" y="3368427"/>
            <a:ext cx="8135937" cy="2220813"/>
          </a:xfrm>
        </p:spPr>
        <p:txBody>
          <a:bodyPr/>
          <a:lstStyle/>
          <a:p>
            <a:pPr>
              <a:defRPr/>
            </a:pPr>
            <a:r>
              <a:rPr lang="it-IT" sz="2400" dirty="0">
                <a:solidFill>
                  <a:srgbClr val="002060"/>
                </a:solidFill>
              </a:rPr>
              <a:t>Le norme sono riportate al paragrafo 6.8.2.6</a:t>
            </a:r>
          </a:p>
          <a:p>
            <a:pPr>
              <a:defRPr/>
            </a:pPr>
            <a:r>
              <a:rPr lang="it-IT" sz="2400" dirty="0">
                <a:solidFill>
                  <a:srgbClr val="002060"/>
                </a:solidFill>
              </a:rPr>
              <a:t>L’applicazione delle norme è obbligatoria</a:t>
            </a:r>
          </a:p>
          <a:p>
            <a:pPr>
              <a:defRPr/>
            </a:pPr>
            <a:r>
              <a:rPr lang="it-IT" sz="2400" dirty="0">
                <a:solidFill>
                  <a:srgbClr val="002060"/>
                </a:solidFill>
              </a:rPr>
              <a:t>Il campo di applicazione di ogni norma è definito nella norma stessa a meno che non sia diversamente specificato nella tabella di cui al par. 6.8.2.6.1</a:t>
            </a:r>
          </a:p>
        </p:txBody>
      </p:sp>
    </p:spTree>
    <p:extLst>
      <p:ext uri="{BB962C8B-B14F-4D97-AF65-F5344CB8AC3E}">
        <p14:creationId xmlns:p14="http://schemas.microsoft.com/office/powerpoint/2010/main" val="14407675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idx="1"/>
            <p:extLst>
              <p:ext uri="{D42A27DB-BD31-4B8C-83A1-F6EECF244321}">
                <p14:modId xmlns:p14="http://schemas.microsoft.com/office/powerpoint/2010/main" val="1023941642"/>
              </p:ext>
            </p:extLst>
          </p:nvPr>
        </p:nvGraphicFramePr>
        <p:xfrm>
          <a:off x="539552" y="1454256"/>
          <a:ext cx="8424936" cy="5061208"/>
        </p:xfrm>
        <a:graphic>
          <a:graphicData uri="http://schemas.openxmlformats.org/drawingml/2006/table">
            <a:tbl>
              <a:tblPr>
                <a:tableStyleId>{5C22544A-7EE6-4342-B048-85BDC9FD1C3A}</a:tableStyleId>
              </a:tblPr>
              <a:tblGrid>
                <a:gridCol w="1434270">
                  <a:extLst>
                    <a:ext uri="{9D8B030D-6E8A-4147-A177-3AD203B41FA5}">
                      <a16:colId xmlns:a16="http://schemas.microsoft.com/office/drawing/2014/main" val="20000"/>
                    </a:ext>
                  </a:extLst>
                </a:gridCol>
                <a:gridCol w="4182354">
                  <a:extLst>
                    <a:ext uri="{9D8B030D-6E8A-4147-A177-3AD203B41FA5}">
                      <a16:colId xmlns:a16="http://schemas.microsoft.com/office/drawing/2014/main" val="20001"/>
                    </a:ext>
                  </a:extLst>
                </a:gridCol>
                <a:gridCol w="1276505">
                  <a:extLst>
                    <a:ext uri="{9D8B030D-6E8A-4147-A177-3AD203B41FA5}">
                      <a16:colId xmlns:a16="http://schemas.microsoft.com/office/drawing/2014/main" val="20002"/>
                    </a:ext>
                  </a:extLst>
                </a:gridCol>
                <a:gridCol w="1531807">
                  <a:extLst>
                    <a:ext uri="{9D8B030D-6E8A-4147-A177-3AD203B41FA5}">
                      <a16:colId xmlns:a16="http://schemas.microsoft.com/office/drawing/2014/main" val="20003"/>
                    </a:ext>
                  </a:extLst>
                </a:gridCol>
              </a:tblGrid>
              <a:tr h="456429">
                <a:tc>
                  <a:txBody>
                    <a:bodyPr/>
                    <a:lstStyle/>
                    <a:p>
                      <a:pPr algn="ctr">
                        <a:spcBef>
                          <a:spcPts val="600"/>
                        </a:spcBef>
                        <a:spcAft>
                          <a:spcPts val="0"/>
                        </a:spcAft>
                      </a:pPr>
                      <a:r>
                        <a:rPr lang="it-IT" sz="1800" b="1" dirty="0">
                          <a:solidFill>
                            <a:srgbClr val="002060"/>
                          </a:solidFill>
                          <a:effectLst/>
                          <a:latin typeface="+mj-lt"/>
                        </a:rPr>
                        <a:t>Riferimento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ctr">
                        <a:spcBef>
                          <a:spcPts val="600"/>
                        </a:spcBef>
                        <a:spcAft>
                          <a:spcPts val="0"/>
                        </a:spcAft>
                      </a:pPr>
                      <a:r>
                        <a:rPr lang="it-IT" sz="1800" b="1" dirty="0">
                          <a:solidFill>
                            <a:srgbClr val="002060"/>
                          </a:solidFill>
                          <a:effectLst/>
                          <a:latin typeface="+mj-lt"/>
                        </a:rPr>
                        <a:t>Titolo del documento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Sottosezioni   e paragrafi applicabili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Applicabile per le nuove approvazioni del prototipo o per i rinnovi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089328">
                <a:tc>
                  <a:txBody>
                    <a:bodyPr/>
                    <a:lstStyle/>
                    <a:p>
                      <a:pPr algn="l">
                        <a:spcAft>
                          <a:spcPts val="0"/>
                        </a:spcAft>
                      </a:pPr>
                      <a:r>
                        <a:rPr lang="it-IT" sz="1200" dirty="0">
                          <a:solidFill>
                            <a:srgbClr val="002060"/>
                          </a:solidFill>
                          <a:effectLst/>
                          <a:latin typeface="+mj-lt"/>
                        </a:rPr>
                        <a:t>EN 13530-2:2002</a:t>
                      </a:r>
                    </a:p>
                    <a:p>
                      <a:pPr algn="just">
                        <a:spcBef>
                          <a:spcPts val="600"/>
                        </a:spcBef>
                        <a:spcAft>
                          <a:spcPts val="0"/>
                        </a:spcAft>
                      </a:pPr>
                      <a:r>
                        <a:rPr lang="it-IT" sz="1200" u="none" strike="noStrike" dirty="0">
                          <a:solidFill>
                            <a:srgbClr val="002060"/>
                          </a:solidFill>
                          <a:effectLst/>
                          <a:latin typeface="+mj-lt"/>
                        </a:rPr>
                        <a:t> </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400" dirty="0">
                          <a:solidFill>
                            <a:srgbClr val="002060"/>
                          </a:solidFill>
                          <a:effectLst/>
                          <a:latin typeface="+mj-lt"/>
                        </a:rPr>
                        <a:t>Recipienti criogenici – grandi recipienti trasportabili isolati sotto vuoto – Parte 2:</a:t>
                      </a:r>
                    </a:p>
                    <a:p>
                      <a:pPr algn="l">
                        <a:spcAft>
                          <a:spcPts val="0"/>
                        </a:spcAft>
                      </a:pPr>
                      <a:r>
                        <a:rPr lang="it-IT" sz="1400" dirty="0">
                          <a:solidFill>
                            <a:srgbClr val="002060"/>
                          </a:solidFill>
                          <a:effectLst/>
                          <a:latin typeface="+mj-lt"/>
                        </a:rPr>
                        <a:t>progettazione, fabbricazione, ispezione e prova</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200" dirty="0">
                          <a:solidFill>
                            <a:srgbClr val="002060"/>
                          </a:solidFill>
                          <a:effectLst/>
                          <a:latin typeface="+mj-lt"/>
                        </a:rPr>
                        <a:t>6.8.2.1 (salvo</a:t>
                      </a:r>
                    </a:p>
                    <a:p>
                      <a:pPr algn="l">
                        <a:spcAft>
                          <a:spcPts val="0"/>
                        </a:spcAft>
                      </a:pPr>
                      <a:r>
                        <a:rPr lang="it-IT" sz="1200" dirty="0">
                          <a:solidFill>
                            <a:srgbClr val="002060"/>
                          </a:solidFill>
                          <a:effectLst/>
                          <a:latin typeface="+mj-lt"/>
                        </a:rPr>
                        <a:t>6.8.2.1.17),</a:t>
                      </a:r>
                    </a:p>
                    <a:p>
                      <a:pPr algn="l">
                        <a:spcAft>
                          <a:spcPts val="0"/>
                        </a:spcAft>
                      </a:pPr>
                      <a:r>
                        <a:rPr lang="it-IT" sz="1200" dirty="0">
                          <a:solidFill>
                            <a:srgbClr val="002060"/>
                          </a:solidFill>
                          <a:effectLst/>
                          <a:latin typeface="+mj-lt"/>
                        </a:rPr>
                        <a:t>6.8.2.4,</a:t>
                      </a:r>
                    </a:p>
                    <a:p>
                      <a:pPr algn="l">
                        <a:spcAft>
                          <a:spcPts val="0"/>
                        </a:spcAft>
                      </a:pPr>
                      <a:r>
                        <a:rPr lang="it-IT" sz="1200" dirty="0">
                          <a:solidFill>
                            <a:srgbClr val="002060"/>
                          </a:solidFill>
                          <a:effectLst/>
                          <a:latin typeface="+mj-lt"/>
                        </a:rPr>
                        <a:t>6.8.3.1 e</a:t>
                      </a:r>
                    </a:p>
                    <a:p>
                      <a:pPr algn="l">
                        <a:spcAft>
                          <a:spcPts val="0"/>
                        </a:spcAft>
                      </a:pPr>
                      <a:r>
                        <a:rPr lang="it-IT" sz="1200" dirty="0">
                          <a:solidFill>
                            <a:srgbClr val="002060"/>
                          </a:solidFill>
                          <a:effectLst/>
                          <a:latin typeface="+mj-lt"/>
                        </a:rPr>
                        <a:t>6.8.3.4</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200" dirty="0">
                          <a:solidFill>
                            <a:srgbClr val="002060"/>
                          </a:solidFill>
                          <a:effectLst/>
                          <a:latin typeface="+mj-lt"/>
                        </a:rPr>
                        <a:t>Tra il 1° gennaio 2005</a:t>
                      </a:r>
                    </a:p>
                    <a:p>
                      <a:pPr algn="l">
                        <a:spcAft>
                          <a:spcPts val="0"/>
                        </a:spcAft>
                      </a:pPr>
                      <a:r>
                        <a:rPr lang="it-IT" sz="1200" dirty="0">
                          <a:solidFill>
                            <a:srgbClr val="002060"/>
                          </a:solidFill>
                          <a:effectLst/>
                          <a:latin typeface="+mj-lt"/>
                        </a:rPr>
                        <a:t>e il 30 giugno 2007</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080120">
                <a:tc>
                  <a:txBody>
                    <a:bodyPr/>
                    <a:lstStyle/>
                    <a:p>
                      <a:pPr algn="l">
                        <a:spcAft>
                          <a:spcPts val="0"/>
                        </a:spcAft>
                      </a:pPr>
                      <a:r>
                        <a:rPr lang="it-IT" sz="1200" dirty="0">
                          <a:solidFill>
                            <a:srgbClr val="002060"/>
                          </a:solidFill>
                          <a:effectLst/>
                          <a:latin typeface="+mj-lt"/>
                        </a:rPr>
                        <a:t>EN 13530-2:2002</a:t>
                      </a:r>
                    </a:p>
                    <a:p>
                      <a:pPr algn="l">
                        <a:spcAft>
                          <a:spcPts val="0"/>
                        </a:spcAft>
                      </a:pPr>
                      <a:r>
                        <a:rPr lang="it-IT" sz="1200" dirty="0">
                          <a:solidFill>
                            <a:srgbClr val="002060"/>
                          </a:solidFill>
                          <a:effectLst/>
                          <a:latin typeface="+mj-lt"/>
                        </a:rPr>
                        <a:t>+ A1:2004</a:t>
                      </a:r>
                    </a:p>
                    <a:p>
                      <a:pPr algn="just">
                        <a:spcBef>
                          <a:spcPts val="600"/>
                        </a:spcBef>
                        <a:spcAft>
                          <a:spcPts val="0"/>
                        </a:spcAft>
                      </a:pPr>
                      <a:r>
                        <a:rPr lang="it-IT" sz="1200" u="none" strike="noStrike" dirty="0">
                          <a:solidFill>
                            <a:srgbClr val="002060"/>
                          </a:solidFill>
                          <a:effectLst/>
                          <a:latin typeface="+mj-lt"/>
                        </a:rPr>
                        <a:t> </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400" dirty="0">
                          <a:solidFill>
                            <a:srgbClr val="002060"/>
                          </a:solidFill>
                          <a:effectLst/>
                          <a:latin typeface="+mj-lt"/>
                        </a:rPr>
                        <a:t>Recipienti criogenici – grandi recipienti trasportabili isolati sotto vuoto – Parte 2:</a:t>
                      </a:r>
                    </a:p>
                    <a:p>
                      <a:pPr algn="l">
                        <a:spcAft>
                          <a:spcPts val="0"/>
                        </a:spcAft>
                      </a:pPr>
                      <a:r>
                        <a:rPr lang="it-IT" sz="1400" dirty="0">
                          <a:solidFill>
                            <a:srgbClr val="002060"/>
                          </a:solidFill>
                          <a:effectLst/>
                          <a:latin typeface="+mj-lt"/>
                        </a:rPr>
                        <a:t>progettazione, fabbricazione, ispezione e prova</a:t>
                      </a:r>
                      <a:endParaRPr lang="it-IT" sz="14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200" dirty="0">
                          <a:solidFill>
                            <a:srgbClr val="002060"/>
                          </a:solidFill>
                          <a:effectLst/>
                          <a:latin typeface="+mj-lt"/>
                        </a:rPr>
                        <a:t>6.8.2.1 (salvo</a:t>
                      </a:r>
                    </a:p>
                    <a:p>
                      <a:pPr algn="l">
                        <a:spcAft>
                          <a:spcPts val="0"/>
                        </a:spcAft>
                      </a:pPr>
                      <a:r>
                        <a:rPr lang="it-IT" sz="1200" dirty="0">
                          <a:solidFill>
                            <a:srgbClr val="002060"/>
                          </a:solidFill>
                          <a:effectLst/>
                          <a:latin typeface="+mj-lt"/>
                        </a:rPr>
                        <a:t>6.8.2.1.17),</a:t>
                      </a:r>
                    </a:p>
                    <a:p>
                      <a:pPr algn="l">
                        <a:spcAft>
                          <a:spcPts val="0"/>
                        </a:spcAft>
                      </a:pPr>
                      <a:r>
                        <a:rPr lang="it-IT" sz="1200" dirty="0">
                          <a:solidFill>
                            <a:srgbClr val="002060"/>
                          </a:solidFill>
                          <a:effectLst/>
                          <a:latin typeface="+mj-lt"/>
                        </a:rPr>
                        <a:t>6.8.2.4,</a:t>
                      </a:r>
                    </a:p>
                    <a:p>
                      <a:pPr algn="l">
                        <a:spcAft>
                          <a:spcPts val="0"/>
                        </a:spcAft>
                      </a:pPr>
                      <a:r>
                        <a:rPr lang="it-IT" sz="1200" dirty="0">
                          <a:solidFill>
                            <a:srgbClr val="002060"/>
                          </a:solidFill>
                          <a:effectLst/>
                          <a:latin typeface="+mj-lt"/>
                        </a:rPr>
                        <a:t>6.8.3.1 e</a:t>
                      </a:r>
                    </a:p>
                    <a:p>
                      <a:pPr algn="l">
                        <a:spcAft>
                          <a:spcPts val="0"/>
                        </a:spcAft>
                      </a:pPr>
                      <a:r>
                        <a:rPr lang="it-IT" sz="1200" dirty="0">
                          <a:solidFill>
                            <a:srgbClr val="002060"/>
                          </a:solidFill>
                          <a:effectLst/>
                          <a:latin typeface="+mj-lt"/>
                        </a:rPr>
                        <a:t>6.8.3.4</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200" dirty="0">
                          <a:solidFill>
                            <a:srgbClr val="002060"/>
                          </a:solidFill>
                          <a:effectLst/>
                          <a:latin typeface="+mj-lt"/>
                        </a:rPr>
                        <a:t>Fino a nuovo avviso</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080120">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EN 13648-1:2008 </a:t>
                      </a:r>
                    </a:p>
                    <a:p>
                      <a:pPr marL="0" algn="l" defTabSz="914400" rtl="0" eaLnBrk="1" latinLnBrk="0" hangingPunct="1">
                        <a:spcBef>
                          <a:spcPts val="600"/>
                        </a:spcBef>
                        <a:spcAft>
                          <a:spcPts val="0"/>
                        </a:spcAft>
                      </a:pPr>
                      <a:r>
                        <a:rPr lang="it-IT" sz="1400" kern="1200" dirty="0">
                          <a:solidFill>
                            <a:srgbClr val="002060"/>
                          </a:solidFill>
                          <a:effectLst/>
                          <a:latin typeface="+mj-lt"/>
                          <a:ea typeface="+mn-ea"/>
                          <a:cs typeface="+mn-cs"/>
                        </a:rPr>
                        <a:t> </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Recipienti criogenici - Dispositivi di sicurezza per la protezione contro la sovrappressione - Parte 1: Valvole di sicurezza per il servizio criogenico (consente approvazione separata delle valvole di sicurezza) </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6.8.2.4, 6.8.3.2.12 e 6.8.3.4</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Fino a nuovo avviso</a:t>
                      </a:r>
                    </a:p>
                  </a:txBody>
                  <a:tcPr marL="32908" marR="32908" marT="0" marB="0"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080120">
                <a:tc>
                  <a:txBody>
                    <a:bodyPr/>
                    <a:lstStyle/>
                    <a:p>
                      <a:pPr marL="0" algn="l" defTabSz="914400" rtl="0" eaLnBrk="1" latinLnBrk="0" hangingPunct="1">
                        <a:spcBef>
                          <a:spcPts val="600"/>
                        </a:spcBef>
                        <a:spcAft>
                          <a:spcPts val="0"/>
                        </a:spcAft>
                      </a:pPr>
                      <a:r>
                        <a:rPr lang="it-IT" sz="1400" kern="1200" dirty="0">
                          <a:solidFill>
                            <a:srgbClr val="002060"/>
                          </a:solidFill>
                          <a:effectLst/>
                          <a:latin typeface="+mj-lt"/>
                          <a:ea typeface="+mn-ea"/>
                          <a:cs typeface="+mn-cs"/>
                        </a:rPr>
                        <a:t>EN</a:t>
                      </a:r>
                      <a:r>
                        <a:rPr lang="it-IT" sz="1400" kern="1200" baseline="0" dirty="0">
                          <a:solidFill>
                            <a:srgbClr val="002060"/>
                          </a:solidFill>
                          <a:effectLst/>
                          <a:latin typeface="+mj-lt"/>
                          <a:ea typeface="+mn-ea"/>
                          <a:cs typeface="+mn-cs"/>
                        </a:rPr>
                        <a:t> 13094:2015</a:t>
                      </a:r>
                      <a:endParaRPr lang="it-IT" sz="1400" kern="1200" dirty="0">
                        <a:solidFill>
                          <a:srgbClr val="002060"/>
                        </a:solidFill>
                        <a:effectLst/>
                        <a:latin typeface="+mj-lt"/>
                        <a:ea typeface="+mn-ea"/>
                        <a:cs typeface="+mn-cs"/>
                      </a:endParaRP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Cisterne destinate al trasporto di merci pericolose- Cisterne metalliche aventi una pressione di servizio non superiore a 0.5 bar. Si applicano anche</a:t>
                      </a:r>
                      <a:r>
                        <a:rPr lang="it-IT" sz="1400" kern="1200" baseline="0" dirty="0">
                          <a:solidFill>
                            <a:srgbClr val="002060"/>
                          </a:solidFill>
                          <a:effectLst/>
                          <a:latin typeface="+mj-lt"/>
                          <a:ea typeface="+mn-ea"/>
                          <a:cs typeface="+mn-cs"/>
                        </a:rPr>
                        <a:t> le linee guida </a:t>
                      </a:r>
                      <a:r>
                        <a:rPr lang="it-IT" sz="1400" kern="1200" baseline="0" dirty="0">
                          <a:solidFill>
                            <a:srgbClr val="002060"/>
                          </a:solidFill>
                          <a:effectLst/>
                          <a:latin typeface="+mj-lt"/>
                          <a:ea typeface="+mn-ea"/>
                          <a:cs typeface="+mn-cs"/>
                          <a:hlinkClick r:id="rId2"/>
                        </a:rPr>
                        <a:t>http://www.unece.org/trans/danger/danger.html</a:t>
                      </a:r>
                      <a:endParaRPr lang="it-IT" sz="1400" kern="1200" dirty="0">
                        <a:solidFill>
                          <a:srgbClr val="002060"/>
                        </a:solidFill>
                        <a:effectLst/>
                        <a:latin typeface="+mj-lt"/>
                        <a:ea typeface="+mn-ea"/>
                        <a:cs typeface="+mn-cs"/>
                      </a:endParaRP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6.8.2.1</a:t>
                      </a: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Fino</a:t>
                      </a:r>
                      <a:r>
                        <a:rPr lang="it-IT" sz="1400" kern="1200" baseline="0" dirty="0">
                          <a:solidFill>
                            <a:srgbClr val="002060"/>
                          </a:solidFill>
                          <a:effectLst/>
                          <a:latin typeface="+mj-lt"/>
                          <a:ea typeface="+mn-ea"/>
                          <a:cs typeface="+mn-cs"/>
                        </a:rPr>
                        <a:t> a nuovo avviso</a:t>
                      </a:r>
                      <a:endParaRPr lang="it-IT" sz="1400" kern="1200" dirty="0">
                        <a:solidFill>
                          <a:srgbClr val="002060"/>
                        </a:solidFill>
                        <a:effectLst/>
                        <a:latin typeface="+mj-lt"/>
                        <a:ea typeface="+mn-ea"/>
                        <a:cs typeface="+mn-cs"/>
                      </a:endParaRP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2" name="Titolo 1"/>
          <p:cNvSpPr>
            <a:spLocks noGrp="1"/>
          </p:cNvSpPr>
          <p:nvPr>
            <p:ph type="title"/>
          </p:nvPr>
        </p:nvSpPr>
        <p:spPr>
          <a:xfrm>
            <a:off x="684213" y="188640"/>
            <a:ext cx="8135937" cy="1143000"/>
          </a:xfrm>
        </p:spPr>
        <p:txBody>
          <a:bodyPr/>
          <a:lstStyle/>
          <a:p>
            <a:r>
              <a:rPr lang="it-IT" altLang="it-IT" b="1" dirty="0">
                <a:solidFill>
                  <a:srgbClr val="002060"/>
                </a:solidFill>
              </a:rPr>
              <a:t>Progettazione e costruzione – </a:t>
            </a:r>
            <a:br>
              <a:rPr lang="it-IT" altLang="it-IT" b="1" dirty="0">
                <a:solidFill>
                  <a:srgbClr val="002060"/>
                </a:solidFill>
              </a:rPr>
            </a:br>
            <a:r>
              <a:rPr lang="it-IT" altLang="it-IT" b="1" dirty="0">
                <a:solidFill>
                  <a:srgbClr val="002060"/>
                </a:solidFill>
              </a:rPr>
              <a:t>le norme di riferimento</a:t>
            </a:r>
            <a:endParaRPr lang="it-IT" dirty="0"/>
          </a:p>
        </p:txBody>
      </p:sp>
    </p:spTree>
    <p:extLst>
      <p:ext uri="{BB962C8B-B14F-4D97-AF65-F5344CB8AC3E}">
        <p14:creationId xmlns:p14="http://schemas.microsoft.com/office/powerpoint/2010/main" val="37411157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idx="1"/>
            <p:extLst>
              <p:ext uri="{D42A27DB-BD31-4B8C-83A1-F6EECF244321}">
                <p14:modId xmlns:p14="http://schemas.microsoft.com/office/powerpoint/2010/main" val="1811343194"/>
              </p:ext>
            </p:extLst>
          </p:nvPr>
        </p:nvGraphicFramePr>
        <p:xfrm>
          <a:off x="539552" y="1454256"/>
          <a:ext cx="8424936" cy="4432125"/>
        </p:xfrm>
        <a:graphic>
          <a:graphicData uri="http://schemas.openxmlformats.org/drawingml/2006/table">
            <a:tbl>
              <a:tblPr>
                <a:tableStyleId>{5C22544A-7EE6-4342-B048-85BDC9FD1C3A}</a:tableStyleId>
              </a:tblPr>
              <a:tblGrid>
                <a:gridCol w="1434270">
                  <a:extLst>
                    <a:ext uri="{9D8B030D-6E8A-4147-A177-3AD203B41FA5}">
                      <a16:colId xmlns:a16="http://schemas.microsoft.com/office/drawing/2014/main" val="20000"/>
                    </a:ext>
                  </a:extLst>
                </a:gridCol>
                <a:gridCol w="4182354">
                  <a:extLst>
                    <a:ext uri="{9D8B030D-6E8A-4147-A177-3AD203B41FA5}">
                      <a16:colId xmlns:a16="http://schemas.microsoft.com/office/drawing/2014/main" val="20001"/>
                    </a:ext>
                  </a:extLst>
                </a:gridCol>
                <a:gridCol w="1276505">
                  <a:extLst>
                    <a:ext uri="{9D8B030D-6E8A-4147-A177-3AD203B41FA5}">
                      <a16:colId xmlns:a16="http://schemas.microsoft.com/office/drawing/2014/main" val="20002"/>
                    </a:ext>
                  </a:extLst>
                </a:gridCol>
                <a:gridCol w="1531807">
                  <a:extLst>
                    <a:ext uri="{9D8B030D-6E8A-4147-A177-3AD203B41FA5}">
                      <a16:colId xmlns:a16="http://schemas.microsoft.com/office/drawing/2014/main" val="20003"/>
                    </a:ext>
                  </a:extLst>
                </a:gridCol>
              </a:tblGrid>
              <a:tr h="456429">
                <a:tc>
                  <a:txBody>
                    <a:bodyPr/>
                    <a:lstStyle/>
                    <a:p>
                      <a:pPr algn="ctr">
                        <a:spcBef>
                          <a:spcPts val="600"/>
                        </a:spcBef>
                        <a:spcAft>
                          <a:spcPts val="0"/>
                        </a:spcAft>
                      </a:pPr>
                      <a:r>
                        <a:rPr lang="it-IT" sz="1800" b="1" dirty="0">
                          <a:solidFill>
                            <a:srgbClr val="002060"/>
                          </a:solidFill>
                          <a:effectLst/>
                          <a:latin typeface="+mj-lt"/>
                        </a:rPr>
                        <a:t>Riferimento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ctr">
                        <a:spcBef>
                          <a:spcPts val="600"/>
                        </a:spcBef>
                        <a:spcAft>
                          <a:spcPts val="0"/>
                        </a:spcAft>
                      </a:pPr>
                      <a:r>
                        <a:rPr lang="it-IT" sz="1800" b="1" dirty="0">
                          <a:solidFill>
                            <a:srgbClr val="002060"/>
                          </a:solidFill>
                          <a:effectLst/>
                          <a:latin typeface="+mj-lt"/>
                        </a:rPr>
                        <a:t>Titolo del documento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Sottosezioni   e paragrafi applicabili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Applicabile per le nuove approvazioni del prototipo o per i rinnovi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296144">
                <a:tc>
                  <a:txBody>
                    <a:bodyPr/>
                    <a:lstStyle/>
                    <a:p>
                      <a:pPr algn="l">
                        <a:spcAft>
                          <a:spcPts val="0"/>
                        </a:spcAft>
                      </a:pPr>
                      <a:r>
                        <a:rPr lang="it-IT" sz="1200" dirty="0">
                          <a:solidFill>
                            <a:srgbClr val="002060"/>
                          </a:solidFill>
                          <a:effectLst/>
                          <a:latin typeface="+mj-lt"/>
                        </a:rPr>
                        <a:t>EN 14398-2:2003</a:t>
                      </a:r>
                    </a:p>
                    <a:p>
                      <a:pPr algn="l">
                        <a:spcAft>
                          <a:spcPts val="0"/>
                        </a:spcAft>
                      </a:pPr>
                      <a:r>
                        <a:rPr lang="it-IT" sz="1200" dirty="0">
                          <a:solidFill>
                            <a:srgbClr val="002060"/>
                          </a:solidFill>
                          <a:effectLst/>
                          <a:latin typeface="+mj-lt"/>
                        </a:rPr>
                        <a:t>(salvo tabella 1)</a:t>
                      </a:r>
                      <a:endParaRPr lang="it-IT" sz="1200"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it-IT" sz="1400" dirty="0">
                          <a:solidFill>
                            <a:srgbClr val="002060"/>
                          </a:solidFill>
                          <a:effectLst/>
                          <a:latin typeface="+mj-lt"/>
                        </a:rPr>
                        <a:t>Recipienti criogenici – grandi recipienti trasportabili non isolati sotto vuoto – Parte 2: progettazione, </a:t>
                      </a:r>
                      <a:r>
                        <a:rPr lang="it-IT" sz="1400" kern="1200" dirty="0">
                          <a:solidFill>
                            <a:srgbClr val="002060"/>
                          </a:solidFill>
                          <a:effectLst/>
                          <a:latin typeface="+mj-lt"/>
                          <a:ea typeface="+mn-ea"/>
                          <a:cs typeface="+mn-cs"/>
                        </a:rPr>
                        <a:t>fabbricazione, ispezione e prova</a:t>
                      </a:r>
                    </a:p>
                    <a:p>
                      <a:pPr algn="l">
                        <a:spcAft>
                          <a:spcPts val="0"/>
                        </a:spcAft>
                      </a:pPr>
                      <a:r>
                        <a:rPr lang="it-IT" sz="1400" kern="1200" dirty="0">
                          <a:solidFill>
                            <a:srgbClr val="002060"/>
                          </a:solidFill>
                          <a:effectLst/>
                          <a:latin typeface="+mj-lt"/>
                          <a:ea typeface="+mn-ea"/>
                          <a:cs typeface="+mn-cs"/>
                        </a:rPr>
                        <a:t>Nota: questa norma non deve essere utilizzata per I gas trasportati a temperature inferiori a -100°C</a:t>
                      </a: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it-IT" sz="1200" kern="1200" dirty="0">
                          <a:solidFill>
                            <a:srgbClr val="002060"/>
                          </a:solidFill>
                          <a:effectLst/>
                          <a:latin typeface="+mj-lt"/>
                          <a:ea typeface="+mn-ea"/>
                          <a:cs typeface="+mn-cs"/>
                        </a:rPr>
                        <a:t>6.8.2.1 (salvo</a:t>
                      </a:r>
                    </a:p>
                    <a:p>
                      <a:pPr algn="l">
                        <a:spcAft>
                          <a:spcPts val="0"/>
                        </a:spcAft>
                      </a:pPr>
                      <a:r>
                        <a:rPr lang="it-IT" sz="1200" kern="1200" dirty="0">
                          <a:solidFill>
                            <a:srgbClr val="002060"/>
                          </a:solidFill>
                          <a:effectLst/>
                          <a:latin typeface="+mj-lt"/>
                          <a:ea typeface="+mn-ea"/>
                          <a:cs typeface="+mn-cs"/>
                        </a:rPr>
                        <a:t>6.8.2.1.17,</a:t>
                      </a:r>
                    </a:p>
                    <a:p>
                      <a:pPr algn="l">
                        <a:spcAft>
                          <a:spcPts val="0"/>
                        </a:spcAft>
                      </a:pPr>
                      <a:r>
                        <a:rPr lang="it-IT" sz="1200" kern="1200" dirty="0">
                          <a:solidFill>
                            <a:srgbClr val="002060"/>
                          </a:solidFill>
                          <a:effectLst/>
                          <a:latin typeface="+mj-lt"/>
                          <a:ea typeface="+mn-ea"/>
                          <a:cs typeface="+mn-cs"/>
                        </a:rPr>
                        <a:t>6.8.2.1.19 e</a:t>
                      </a:r>
                    </a:p>
                    <a:p>
                      <a:pPr algn="l">
                        <a:spcAft>
                          <a:spcPts val="0"/>
                        </a:spcAft>
                      </a:pPr>
                      <a:r>
                        <a:rPr lang="it-IT" sz="1200" kern="1200" dirty="0">
                          <a:solidFill>
                            <a:srgbClr val="002060"/>
                          </a:solidFill>
                          <a:effectLst/>
                          <a:latin typeface="+mj-lt"/>
                          <a:ea typeface="+mn-ea"/>
                          <a:cs typeface="+mn-cs"/>
                        </a:rPr>
                        <a:t>6.8.2.1.20),</a:t>
                      </a:r>
                    </a:p>
                    <a:p>
                      <a:pPr algn="l">
                        <a:spcAft>
                          <a:spcPts val="0"/>
                        </a:spcAft>
                      </a:pPr>
                      <a:r>
                        <a:rPr lang="it-IT" sz="1200" kern="1200" dirty="0">
                          <a:solidFill>
                            <a:srgbClr val="002060"/>
                          </a:solidFill>
                          <a:effectLst/>
                          <a:latin typeface="+mj-lt"/>
                          <a:ea typeface="+mn-ea"/>
                          <a:cs typeface="+mn-cs"/>
                        </a:rPr>
                        <a:t>6.8.2.4, 6.8.3.1</a:t>
                      </a:r>
                    </a:p>
                    <a:p>
                      <a:pPr algn="l">
                        <a:spcAft>
                          <a:spcPts val="0"/>
                        </a:spcAft>
                      </a:pPr>
                      <a:r>
                        <a:rPr lang="it-IT" sz="1200" kern="1200" dirty="0">
                          <a:solidFill>
                            <a:srgbClr val="002060"/>
                          </a:solidFill>
                          <a:effectLst/>
                          <a:latin typeface="+mj-lt"/>
                          <a:ea typeface="+mn-ea"/>
                          <a:cs typeface="+mn-cs"/>
                        </a:rPr>
                        <a:t>e 6.8.3.4</a:t>
                      </a: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endParaRPr lang="it-IT" sz="1200" kern="1200" dirty="0">
                        <a:solidFill>
                          <a:srgbClr val="002060"/>
                        </a:solidFill>
                        <a:effectLst/>
                        <a:latin typeface="+mj-lt"/>
                        <a:ea typeface="+mn-ea"/>
                        <a:cs typeface="+mn-cs"/>
                      </a:endParaRPr>
                    </a:p>
                    <a:p>
                      <a:pPr algn="l">
                        <a:spcAft>
                          <a:spcPts val="0"/>
                        </a:spcAft>
                      </a:pPr>
                      <a:r>
                        <a:rPr lang="it-IT" sz="1200" kern="1200" dirty="0">
                          <a:solidFill>
                            <a:srgbClr val="002060"/>
                          </a:solidFill>
                          <a:effectLst/>
                          <a:latin typeface="+mj-lt"/>
                          <a:ea typeface="+mn-ea"/>
                          <a:cs typeface="+mn-cs"/>
                        </a:rPr>
                        <a:t>Tra il 1° gennaio 2005 e il 31 dicembre 2016</a:t>
                      </a:r>
                    </a:p>
                  </a:txBody>
                  <a:tcPr marL="32908" marR="32908" marT="0" marB="0"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124301">
                <a:tc>
                  <a:txBody>
                    <a:bodyPr/>
                    <a:lstStyle/>
                    <a:p>
                      <a:pPr algn="l">
                        <a:spcAft>
                          <a:spcPts val="0"/>
                        </a:spcAft>
                      </a:pPr>
                      <a:r>
                        <a:rPr lang="it-IT" sz="1200" kern="1200" dirty="0">
                          <a:solidFill>
                            <a:srgbClr val="002060"/>
                          </a:solidFill>
                          <a:effectLst/>
                          <a:latin typeface="+mj-lt"/>
                          <a:ea typeface="+mn-ea"/>
                          <a:cs typeface="+mn-cs"/>
                        </a:rPr>
                        <a:t>EN 14398-2:2003 + A2:2008</a:t>
                      </a:r>
                    </a:p>
                    <a:p>
                      <a:pPr algn="l">
                        <a:spcAft>
                          <a:spcPts val="0"/>
                        </a:spcAft>
                      </a:pPr>
                      <a:r>
                        <a:rPr lang="it-IT" sz="1200" kern="1200" dirty="0">
                          <a:solidFill>
                            <a:srgbClr val="002060"/>
                          </a:solidFill>
                          <a:effectLst/>
                          <a:latin typeface="+mj-lt"/>
                          <a:ea typeface="+mn-ea"/>
                          <a:cs typeface="+mn-cs"/>
                        </a:rPr>
                        <a:t> </a:t>
                      </a:r>
                    </a:p>
                  </a:txBody>
                  <a:tcPr marL="32908" marR="3290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Recipienti criogenici – grandi recipienti trasportabili non isolati sotto vuoto – Parte 2: progettazione, fabbricazione, ispezione e prova</a:t>
                      </a:r>
                    </a:p>
                    <a:p>
                      <a:pPr marL="0" algn="l" defTabSz="914400" rtl="0" eaLnBrk="1" latinLnBrk="0" hangingPunct="1">
                        <a:spcAft>
                          <a:spcPts val="0"/>
                        </a:spcAft>
                      </a:pPr>
                      <a:r>
                        <a:rPr lang="it-IT" sz="1400" kern="1200" dirty="0">
                          <a:solidFill>
                            <a:srgbClr val="002060"/>
                          </a:solidFill>
                          <a:effectLst/>
                          <a:latin typeface="+mj-lt"/>
                          <a:ea typeface="+mn-ea"/>
                          <a:cs typeface="+mn-cs"/>
                        </a:rPr>
                        <a:t>Nota: questa norma non deve essere utilizzata per gas trasportati a temperature inferiori a -100°C</a:t>
                      </a:r>
                    </a:p>
                    <a:p>
                      <a:pPr marL="0" algn="l" defTabSz="914400" rtl="0" eaLnBrk="1" latinLnBrk="0" hangingPunct="1">
                        <a:spcAft>
                          <a:spcPts val="0"/>
                        </a:spcAft>
                      </a:pPr>
                      <a:r>
                        <a:rPr lang="it-IT" sz="1400" kern="1200" dirty="0">
                          <a:solidFill>
                            <a:srgbClr val="002060"/>
                          </a:solidFill>
                          <a:effectLst/>
                          <a:latin typeface="+mj-lt"/>
                          <a:ea typeface="+mn-ea"/>
                          <a:cs typeface="+mn-cs"/>
                        </a:rPr>
                        <a:t> </a:t>
                      </a:r>
                    </a:p>
                  </a:txBody>
                  <a:tcPr marL="32908" marR="3290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200" kern="1200" dirty="0">
                          <a:solidFill>
                            <a:srgbClr val="002060"/>
                          </a:solidFill>
                          <a:effectLst/>
                          <a:latin typeface="+mj-lt"/>
                          <a:ea typeface="+mn-ea"/>
                          <a:cs typeface="+mn-cs"/>
                        </a:rPr>
                        <a:t>6.8.2.1 (salvo</a:t>
                      </a:r>
                    </a:p>
                    <a:p>
                      <a:pPr marL="0" algn="l" defTabSz="914400" rtl="0" eaLnBrk="1" latinLnBrk="0" hangingPunct="1">
                        <a:spcAft>
                          <a:spcPts val="0"/>
                        </a:spcAft>
                      </a:pPr>
                      <a:r>
                        <a:rPr lang="it-IT" sz="1200" kern="1200" dirty="0">
                          <a:solidFill>
                            <a:srgbClr val="002060"/>
                          </a:solidFill>
                          <a:effectLst/>
                          <a:latin typeface="+mj-lt"/>
                          <a:ea typeface="+mn-ea"/>
                          <a:cs typeface="+mn-cs"/>
                        </a:rPr>
                        <a:t>6.8.2.1.17,</a:t>
                      </a:r>
                    </a:p>
                    <a:p>
                      <a:pPr marL="0" algn="l" defTabSz="914400" rtl="0" eaLnBrk="1" latinLnBrk="0" hangingPunct="1">
                        <a:spcAft>
                          <a:spcPts val="0"/>
                        </a:spcAft>
                      </a:pPr>
                      <a:r>
                        <a:rPr lang="it-IT" sz="1200" kern="1200" dirty="0">
                          <a:solidFill>
                            <a:srgbClr val="002060"/>
                          </a:solidFill>
                          <a:effectLst/>
                          <a:latin typeface="+mj-lt"/>
                          <a:ea typeface="+mn-ea"/>
                          <a:cs typeface="+mn-cs"/>
                        </a:rPr>
                        <a:t>6.8.2.1.19 e</a:t>
                      </a:r>
                    </a:p>
                    <a:p>
                      <a:pPr marL="0" algn="l" defTabSz="914400" rtl="0" eaLnBrk="1" latinLnBrk="0" hangingPunct="1">
                        <a:spcAft>
                          <a:spcPts val="0"/>
                        </a:spcAft>
                      </a:pPr>
                      <a:r>
                        <a:rPr lang="it-IT" sz="1200" kern="1200" dirty="0">
                          <a:solidFill>
                            <a:srgbClr val="002060"/>
                          </a:solidFill>
                          <a:effectLst/>
                          <a:latin typeface="+mj-lt"/>
                          <a:ea typeface="+mn-ea"/>
                          <a:cs typeface="+mn-cs"/>
                        </a:rPr>
                        <a:t>6.8.2.1.20),</a:t>
                      </a:r>
                    </a:p>
                    <a:p>
                      <a:pPr marL="0" algn="l" defTabSz="914400" rtl="0" eaLnBrk="1" latinLnBrk="0" hangingPunct="1">
                        <a:spcAft>
                          <a:spcPts val="0"/>
                        </a:spcAft>
                      </a:pPr>
                      <a:r>
                        <a:rPr lang="it-IT" sz="1200" kern="1200" dirty="0">
                          <a:solidFill>
                            <a:srgbClr val="002060"/>
                          </a:solidFill>
                          <a:effectLst/>
                          <a:latin typeface="+mj-lt"/>
                          <a:ea typeface="+mn-ea"/>
                          <a:cs typeface="+mn-cs"/>
                        </a:rPr>
                        <a:t>6.8.2.4, 6.8.3.1</a:t>
                      </a:r>
                    </a:p>
                    <a:p>
                      <a:pPr marL="0" algn="l" defTabSz="914400" rtl="0" eaLnBrk="1" latinLnBrk="0" hangingPunct="1">
                        <a:spcAft>
                          <a:spcPts val="0"/>
                        </a:spcAft>
                      </a:pPr>
                      <a:r>
                        <a:rPr lang="it-IT" sz="1200" kern="1200" dirty="0">
                          <a:solidFill>
                            <a:srgbClr val="002060"/>
                          </a:solidFill>
                          <a:effectLst/>
                          <a:latin typeface="+mj-lt"/>
                          <a:ea typeface="+mn-ea"/>
                          <a:cs typeface="+mn-cs"/>
                        </a:rPr>
                        <a:t>e 6.8.3.4</a:t>
                      </a:r>
                    </a:p>
                  </a:txBody>
                  <a:tcPr marL="32908" marR="3290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200" kern="1200" dirty="0">
                          <a:solidFill>
                            <a:srgbClr val="002060"/>
                          </a:solidFill>
                          <a:effectLst/>
                          <a:latin typeface="+mj-lt"/>
                          <a:ea typeface="+mn-ea"/>
                          <a:cs typeface="+mn-cs"/>
                        </a:rPr>
                        <a:t>Fino a nuovo avviso</a:t>
                      </a:r>
                    </a:p>
                    <a:p>
                      <a:pPr marL="0" algn="l" defTabSz="914400" rtl="0" eaLnBrk="1" latinLnBrk="0" hangingPunct="1">
                        <a:spcAft>
                          <a:spcPts val="0"/>
                        </a:spcAft>
                      </a:pPr>
                      <a:r>
                        <a:rPr lang="it-IT" sz="1200" kern="1200" dirty="0">
                          <a:solidFill>
                            <a:srgbClr val="002060"/>
                          </a:solidFill>
                          <a:effectLst/>
                          <a:latin typeface="+mj-lt"/>
                          <a:ea typeface="+mn-ea"/>
                          <a:cs typeface="+mn-cs"/>
                        </a:rPr>
                        <a:t> </a:t>
                      </a:r>
                    </a:p>
                  </a:txBody>
                  <a:tcPr marL="32908" marR="3290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124301">
                <a:tc>
                  <a:txBody>
                    <a:bodyPr/>
                    <a:lstStyle/>
                    <a:p>
                      <a:pPr algn="l">
                        <a:spcAft>
                          <a:spcPts val="0"/>
                        </a:spcAft>
                      </a:pPr>
                      <a:r>
                        <a:rPr lang="it-IT" sz="1200" kern="1200" dirty="0">
                          <a:solidFill>
                            <a:srgbClr val="002060"/>
                          </a:solidFill>
                          <a:effectLst/>
                          <a:latin typeface="+mj-lt"/>
                          <a:ea typeface="+mn-ea"/>
                          <a:cs typeface="+mn-cs"/>
                        </a:rPr>
                        <a:t>EN 1623:2008(salvo</a:t>
                      </a:r>
                      <a:r>
                        <a:rPr lang="it-IT" sz="1200" kern="1200" baseline="0" dirty="0">
                          <a:solidFill>
                            <a:srgbClr val="002060"/>
                          </a:solidFill>
                          <a:effectLst/>
                          <a:latin typeface="+mj-lt"/>
                          <a:ea typeface="+mn-ea"/>
                          <a:cs typeface="+mn-cs"/>
                        </a:rPr>
                        <a:t> le valvole di </a:t>
                      </a:r>
                      <a:r>
                        <a:rPr lang="it-IT" sz="1200" kern="1200" baseline="0" dirty="0" err="1">
                          <a:solidFill>
                            <a:srgbClr val="002060"/>
                          </a:solidFill>
                          <a:effectLst/>
                          <a:latin typeface="+mj-lt"/>
                          <a:ea typeface="+mn-ea"/>
                          <a:cs typeface="+mn-cs"/>
                        </a:rPr>
                        <a:t>cat</a:t>
                      </a:r>
                      <a:r>
                        <a:rPr lang="it-IT" sz="1200" kern="1200" baseline="0" dirty="0">
                          <a:solidFill>
                            <a:srgbClr val="002060"/>
                          </a:solidFill>
                          <a:effectLst/>
                          <a:latin typeface="+mj-lt"/>
                          <a:ea typeface="+mn-ea"/>
                          <a:cs typeface="+mn-cs"/>
                        </a:rPr>
                        <a:t> B)</a:t>
                      </a:r>
                      <a:endParaRPr lang="it-IT" sz="1200" kern="1200" dirty="0">
                        <a:solidFill>
                          <a:srgbClr val="002060"/>
                        </a:solidFill>
                        <a:effectLst/>
                        <a:latin typeface="+mj-lt"/>
                        <a:ea typeface="+mn-ea"/>
                        <a:cs typeface="+mn-cs"/>
                      </a:endParaRPr>
                    </a:p>
                  </a:txBody>
                  <a:tcPr marL="32908" marR="32908" marT="0" marB="0"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mj-lt"/>
                          <a:ea typeface="+mn-ea"/>
                          <a:cs typeface="+mn-cs"/>
                        </a:rPr>
                        <a:t>Recipienti criogenici –Valvole per il servizio criogenico</a:t>
                      </a:r>
                      <a:r>
                        <a:rPr lang="it-IT" sz="1400" kern="1200" dirty="0">
                          <a:solidFill>
                            <a:srgbClr val="008000"/>
                          </a:solidFill>
                          <a:effectLst/>
                          <a:latin typeface="+mj-lt"/>
                          <a:ea typeface="+mn-ea"/>
                          <a:cs typeface="+mn-cs"/>
                        </a:rPr>
                        <a:t> ( valido anche per UN 1972 metano refrigerato)</a:t>
                      </a:r>
                    </a:p>
                  </a:txBody>
                  <a:tcPr marL="32908" marR="32908" marT="0" marB="0"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200" kern="1200" dirty="0">
                          <a:solidFill>
                            <a:srgbClr val="002060"/>
                          </a:solidFill>
                          <a:effectLst/>
                          <a:latin typeface="+mj-lt"/>
                          <a:ea typeface="+mn-ea"/>
                          <a:cs typeface="+mn-cs"/>
                        </a:rPr>
                        <a:t>6.8.2.4 e 6.8.3.4</a:t>
                      </a:r>
                    </a:p>
                  </a:txBody>
                  <a:tcPr marL="32908" marR="32908" marT="0" marB="0"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200" kern="1200" dirty="0">
                          <a:solidFill>
                            <a:srgbClr val="002060"/>
                          </a:solidFill>
                          <a:effectLst/>
                          <a:latin typeface="+mj-lt"/>
                          <a:ea typeface="+mn-ea"/>
                          <a:cs typeface="+mn-cs"/>
                        </a:rPr>
                        <a:t>Fino a nuovo avviso</a:t>
                      </a:r>
                    </a:p>
                  </a:txBody>
                  <a:tcPr marL="32908" marR="32908" marT="0" marB="0"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 name="Titolo 1"/>
          <p:cNvSpPr>
            <a:spLocks noGrp="1"/>
          </p:cNvSpPr>
          <p:nvPr>
            <p:ph type="title"/>
          </p:nvPr>
        </p:nvSpPr>
        <p:spPr>
          <a:xfrm>
            <a:off x="684213" y="188640"/>
            <a:ext cx="8135937" cy="1143000"/>
          </a:xfrm>
        </p:spPr>
        <p:txBody>
          <a:bodyPr/>
          <a:lstStyle/>
          <a:p>
            <a:r>
              <a:rPr lang="it-IT" altLang="it-IT" b="1" dirty="0">
                <a:solidFill>
                  <a:srgbClr val="002060"/>
                </a:solidFill>
              </a:rPr>
              <a:t>Progettazione e costruzione – </a:t>
            </a:r>
            <a:br>
              <a:rPr lang="it-IT" altLang="it-IT" b="1" dirty="0">
                <a:solidFill>
                  <a:srgbClr val="002060"/>
                </a:solidFill>
              </a:rPr>
            </a:br>
            <a:r>
              <a:rPr lang="it-IT" altLang="it-IT" b="1" dirty="0">
                <a:solidFill>
                  <a:srgbClr val="002060"/>
                </a:solidFill>
              </a:rPr>
              <a:t>le norme di riferimento</a:t>
            </a:r>
            <a:endParaRPr lang="it-IT" dirty="0"/>
          </a:p>
        </p:txBody>
      </p:sp>
    </p:spTree>
    <p:extLst>
      <p:ext uri="{BB962C8B-B14F-4D97-AF65-F5344CB8AC3E}">
        <p14:creationId xmlns:p14="http://schemas.microsoft.com/office/powerpoint/2010/main" val="5651833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576709" y="476672"/>
            <a:ext cx="8459787" cy="1143000"/>
          </a:xfrm>
        </p:spPr>
        <p:txBody>
          <a:bodyPr/>
          <a:lstStyle/>
          <a:p>
            <a:r>
              <a:rPr lang="it-IT" altLang="it-IT" b="1" dirty="0">
                <a:solidFill>
                  <a:srgbClr val="002060"/>
                </a:solidFill>
              </a:rPr>
              <a:t>Norme di riferimento</a:t>
            </a:r>
            <a:br>
              <a:rPr lang="it-IT" altLang="it-IT" b="1" dirty="0">
                <a:solidFill>
                  <a:srgbClr val="002060"/>
                </a:solidFill>
              </a:rPr>
            </a:br>
            <a:r>
              <a:rPr lang="it-IT" altLang="it-IT" b="1" dirty="0">
                <a:solidFill>
                  <a:srgbClr val="002060"/>
                </a:solidFill>
              </a:rPr>
              <a:t>relative ai CGEM e veicoli batteria</a:t>
            </a:r>
          </a:p>
        </p:txBody>
      </p:sp>
      <p:sp>
        <p:nvSpPr>
          <p:cNvPr id="6" name="Segnaposto contenuto 2"/>
          <p:cNvSpPr txBox="1">
            <a:spLocks/>
          </p:cNvSpPr>
          <p:nvPr/>
        </p:nvSpPr>
        <p:spPr bwMode="auto">
          <a:xfrm>
            <a:off x="684213" y="1700808"/>
            <a:ext cx="8135937"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buNone/>
              <a:defRPr/>
            </a:pPr>
            <a:r>
              <a:rPr lang="it-IT" sz="2400" u="none" dirty="0">
                <a:solidFill>
                  <a:srgbClr val="002060"/>
                </a:solidFill>
              </a:rPr>
              <a:t>La norma è riportate al paragrafo 6.8.3.6</a:t>
            </a:r>
          </a:p>
          <a:p>
            <a:pPr>
              <a:defRPr/>
            </a:pPr>
            <a:r>
              <a:rPr lang="it-IT" sz="2400" u="none" dirty="0">
                <a:solidFill>
                  <a:srgbClr val="002060"/>
                </a:solidFill>
              </a:rPr>
              <a:t>L’applicazione della norma è obbligatoria</a:t>
            </a:r>
          </a:p>
          <a:p>
            <a:pPr marL="0" indent="0">
              <a:buFontTx/>
              <a:buNone/>
              <a:defRPr/>
            </a:pPr>
            <a:endParaRPr lang="it-IT" sz="2400" u="none" dirty="0">
              <a:solidFill>
                <a:srgbClr val="002060"/>
              </a:solidFill>
            </a:endParaRPr>
          </a:p>
        </p:txBody>
      </p:sp>
      <p:graphicFrame>
        <p:nvGraphicFramePr>
          <p:cNvPr id="5" name="Segnaposto contenuto 4"/>
          <p:cNvGraphicFramePr>
            <a:graphicFrameLocks/>
          </p:cNvGraphicFramePr>
          <p:nvPr>
            <p:extLst>
              <p:ext uri="{D42A27DB-BD31-4B8C-83A1-F6EECF244321}">
                <p14:modId xmlns:p14="http://schemas.microsoft.com/office/powerpoint/2010/main" val="1937385489"/>
              </p:ext>
            </p:extLst>
          </p:nvPr>
        </p:nvGraphicFramePr>
        <p:xfrm>
          <a:off x="395214" y="2687919"/>
          <a:ext cx="8425258" cy="4053449"/>
        </p:xfrm>
        <a:graphic>
          <a:graphicData uri="http://schemas.openxmlformats.org/drawingml/2006/table">
            <a:tbl>
              <a:tblPr>
                <a:tableStyleId>{5C22544A-7EE6-4342-B048-85BDC9FD1C3A}</a:tableStyleId>
              </a:tblPr>
              <a:tblGrid>
                <a:gridCol w="1434270">
                  <a:extLst>
                    <a:ext uri="{9D8B030D-6E8A-4147-A177-3AD203B41FA5}">
                      <a16:colId xmlns:a16="http://schemas.microsoft.com/office/drawing/2014/main" val="20000"/>
                    </a:ext>
                  </a:extLst>
                </a:gridCol>
                <a:gridCol w="4182354">
                  <a:extLst>
                    <a:ext uri="{9D8B030D-6E8A-4147-A177-3AD203B41FA5}">
                      <a16:colId xmlns:a16="http://schemas.microsoft.com/office/drawing/2014/main" val="20001"/>
                    </a:ext>
                  </a:extLst>
                </a:gridCol>
                <a:gridCol w="1224458">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tblGrid>
              <a:tr h="456429">
                <a:tc>
                  <a:txBody>
                    <a:bodyPr/>
                    <a:lstStyle/>
                    <a:p>
                      <a:pPr algn="ctr">
                        <a:spcBef>
                          <a:spcPts val="600"/>
                        </a:spcBef>
                        <a:spcAft>
                          <a:spcPts val="0"/>
                        </a:spcAft>
                      </a:pPr>
                      <a:r>
                        <a:rPr lang="it-IT" sz="1800" b="1" dirty="0">
                          <a:solidFill>
                            <a:srgbClr val="002060"/>
                          </a:solidFill>
                          <a:effectLst/>
                          <a:latin typeface="+mj-lt"/>
                        </a:rPr>
                        <a:t>Riferimento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ctr">
                        <a:spcBef>
                          <a:spcPts val="600"/>
                        </a:spcBef>
                        <a:spcAft>
                          <a:spcPts val="0"/>
                        </a:spcAft>
                      </a:pPr>
                      <a:r>
                        <a:rPr lang="it-IT" sz="1800" b="1" dirty="0">
                          <a:solidFill>
                            <a:srgbClr val="002060"/>
                          </a:solidFill>
                          <a:effectLst/>
                          <a:latin typeface="+mj-lt"/>
                        </a:rPr>
                        <a:t>Titolo del documento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Sottosezioni   e paragrafi applicabili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Applicabile per le nuove approvazioni del prototipo o per i rinnovi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75091">
                <a:tc>
                  <a:txBody>
                    <a:bodyPr/>
                    <a:lstStyle/>
                    <a:p>
                      <a:pPr algn="ctr">
                        <a:spcBef>
                          <a:spcPts val="600"/>
                        </a:spcBef>
                        <a:spcAft>
                          <a:spcPts val="0"/>
                        </a:spcAft>
                      </a:pPr>
                      <a:endParaRPr lang="it-IT" sz="18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8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2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2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038726">
                <a:tc>
                  <a:txBody>
                    <a:bodyPr/>
                    <a:lstStyle/>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EN 13807:2003</a:t>
                      </a:r>
                    </a:p>
                    <a:p>
                      <a:pPr marL="0" algn="l" defTabSz="914400" rtl="0" eaLnBrk="1" latinLnBrk="0" hangingPunct="1">
                        <a:spcBef>
                          <a:spcPts val="600"/>
                        </a:spcBef>
                        <a:spcAft>
                          <a:spcPts val="0"/>
                        </a:spcAft>
                      </a:pPr>
                      <a:r>
                        <a:rPr lang="it-IT" sz="1400" kern="1200" dirty="0">
                          <a:solidFill>
                            <a:srgbClr val="002060"/>
                          </a:solidFill>
                          <a:effectLst/>
                          <a:latin typeface="Trebuchet MS"/>
                          <a:ea typeface="Times New Roman"/>
                          <a:cs typeface="+mn-cs"/>
                        </a:rPr>
                        <a:t> </a:t>
                      </a:r>
                    </a:p>
                  </a:txBody>
                  <a:tcPr marL="53975" marR="53975" marT="0" marB="0">
                    <a:noFill/>
                  </a:tcPr>
                </a:tc>
                <a:tc>
                  <a:txBody>
                    <a:bodyPr/>
                    <a:lstStyle/>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Bombole per gas trasportabili – Veicoli batteria – Progettazione, fabbricazione, identificazione e prove</a:t>
                      </a:r>
                    </a:p>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NOTE: Se del caso, questa norma può </a:t>
                      </a:r>
                    </a:p>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essere applicata anche ai CGEM </a:t>
                      </a:r>
                    </a:p>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costituiti da recipienti a pressione.</a:t>
                      </a:r>
                    </a:p>
                    <a:p>
                      <a:pPr marL="0" algn="l" defTabSz="914400" rtl="0" eaLnBrk="1" latinLnBrk="0" hangingPunct="1">
                        <a:spcAft>
                          <a:spcPts val="0"/>
                        </a:spcAft>
                      </a:pPr>
                      <a:endParaRPr lang="it-IT" sz="1400" kern="1200" dirty="0">
                        <a:solidFill>
                          <a:srgbClr val="002060"/>
                        </a:solidFill>
                        <a:effectLst/>
                        <a:latin typeface="Trebuchet MS"/>
                        <a:ea typeface="Times New Roman"/>
                        <a:cs typeface="+mn-cs"/>
                      </a:endParaRPr>
                    </a:p>
                    <a:p>
                      <a:pPr marL="0" algn="l" defTabSz="914400" rtl="0" eaLnBrk="1" latinLnBrk="0" hangingPunct="1">
                        <a:spcAft>
                          <a:spcPts val="0"/>
                        </a:spcAft>
                      </a:pPr>
                      <a:endParaRPr lang="it-IT" sz="1400" kern="1200" dirty="0">
                        <a:solidFill>
                          <a:srgbClr val="002060"/>
                        </a:solidFill>
                        <a:effectLst/>
                        <a:latin typeface="Trebuchet MS"/>
                        <a:ea typeface="Times New Roman"/>
                        <a:cs typeface="+mn-cs"/>
                      </a:endParaRPr>
                    </a:p>
                    <a:p>
                      <a:pPr marL="0" algn="l" defTabSz="914400" rtl="0" eaLnBrk="1" latinLnBrk="0" hangingPunct="1">
                        <a:spcBef>
                          <a:spcPts val="600"/>
                        </a:spcBef>
                        <a:spcAft>
                          <a:spcPts val="0"/>
                        </a:spcAft>
                      </a:pPr>
                      <a:r>
                        <a:rPr lang="it-IT" sz="1400" kern="1200" dirty="0">
                          <a:solidFill>
                            <a:srgbClr val="002060"/>
                          </a:solidFill>
                          <a:effectLst/>
                          <a:latin typeface="Trebuchet MS"/>
                          <a:ea typeface="Times New Roman"/>
                          <a:cs typeface="+mn-cs"/>
                        </a:rPr>
                        <a:t> </a:t>
                      </a:r>
                    </a:p>
                  </a:txBody>
                  <a:tcPr marL="53975" marR="53975" marT="0" marB="0">
                    <a:noFill/>
                  </a:tcPr>
                </a:tc>
                <a:tc rowSpan="2">
                  <a:txBody>
                    <a:bodyPr/>
                    <a:lstStyle/>
                    <a:p>
                      <a:pPr algn="l">
                        <a:spcAft>
                          <a:spcPts val="0"/>
                        </a:spcAft>
                      </a:pPr>
                      <a:endParaRPr lang="pt-BR" sz="1400" dirty="0">
                        <a:solidFill>
                          <a:srgbClr val="002060"/>
                        </a:solidFill>
                        <a:effectLst/>
                        <a:latin typeface="Trebuchet MS"/>
                        <a:ea typeface="Times New Roman"/>
                      </a:endParaRPr>
                    </a:p>
                    <a:p>
                      <a:pPr algn="l">
                        <a:spcAft>
                          <a:spcPts val="0"/>
                        </a:spcAft>
                      </a:pPr>
                      <a:endParaRPr lang="pt-BR" sz="1400" dirty="0">
                        <a:solidFill>
                          <a:srgbClr val="002060"/>
                        </a:solidFill>
                        <a:effectLst/>
                        <a:latin typeface="Trebuchet MS"/>
                        <a:ea typeface="Times New Roman"/>
                      </a:endParaRPr>
                    </a:p>
                    <a:p>
                      <a:pPr algn="l">
                        <a:spcAft>
                          <a:spcPts val="0"/>
                        </a:spcAft>
                      </a:pPr>
                      <a:endParaRPr lang="pt-BR" sz="1400" dirty="0">
                        <a:solidFill>
                          <a:srgbClr val="002060"/>
                        </a:solidFill>
                        <a:effectLst/>
                        <a:latin typeface="Trebuchet MS"/>
                        <a:ea typeface="Times New Roman"/>
                      </a:endParaRPr>
                    </a:p>
                    <a:p>
                      <a:pPr algn="l">
                        <a:spcAft>
                          <a:spcPts val="0"/>
                        </a:spcAft>
                      </a:pPr>
                      <a:r>
                        <a:rPr lang="pt-BR" sz="1400" dirty="0">
                          <a:solidFill>
                            <a:srgbClr val="002060"/>
                          </a:solidFill>
                          <a:effectLst/>
                          <a:latin typeface="Trebuchet MS"/>
                          <a:ea typeface="Times New Roman"/>
                        </a:rPr>
                        <a:t>6</a:t>
                      </a:r>
                      <a:r>
                        <a:rPr lang="pt-BR" sz="1400" dirty="0">
                          <a:solidFill>
                            <a:srgbClr val="008000"/>
                          </a:solidFill>
                          <a:effectLst/>
                          <a:latin typeface="Trebuchet MS"/>
                          <a:ea typeface="Times New Roman"/>
                        </a:rPr>
                        <a:t>.8.3.1.4 e 6.8.1.3.5,</a:t>
                      </a:r>
                    </a:p>
                    <a:p>
                      <a:pPr algn="l">
                        <a:spcAft>
                          <a:spcPts val="0"/>
                        </a:spcAft>
                      </a:pPr>
                      <a:r>
                        <a:rPr lang="pt-BR" sz="1400" dirty="0">
                          <a:solidFill>
                            <a:srgbClr val="008000"/>
                          </a:solidFill>
                          <a:effectLst/>
                          <a:latin typeface="Trebuchet MS"/>
                          <a:ea typeface="Times New Roman"/>
                        </a:rPr>
                        <a:t>da 6.8.3.2.18 a 6.8.3.2.26,</a:t>
                      </a:r>
                    </a:p>
                    <a:p>
                      <a:pPr algn="l">
                        <a:spcAft>
                          <a:spcPts val="0"/>
                        </a:spcAft>
                      </a:pPr>
                      <a:r>
                        <a:rPr lang="pt-BR" sz="1400" dirty="0">
                          <a:solidFill>
                            <a:srgbClr val="008000"/>
                          </a:solidFill>
                          <a:effectLst/>
                          <a:latin typeface="Trebuchet MS"/>
                          <a:ea typeface="Times New Roman"/>
                        </a:rPr>
                        <a:t>da </a:t>
                      </a:r>
                      <a:r>
                        <a:rPr lang="pt-BR" sz="1400" b="1" dirty="0">
                          <a:solidFill>
                            <a:srgbClr val="008000"/>
                          </a:solidFill>
                          <a:effectLst/>
                          <a:latin typeface="Trebuchet MS"/>
                          <a:ea typeface="Times New Roman"/>
                        </a:rPr>
                        <a:t>6.8.3.4.12 a 6.8.3.4.14</a:t>
                      </a:r>
                      <a:r>
                        <a:rPr lang="pt-BR" sz="1400" dirty="0">
                          <a:solidFill>
                            <a:srgbClr val="008000"/>
                          </a:solidFill>
                          <a:effectLst/>
                          <a:latin typeface="Trebuchet MS"/>
                          <a:ea typeface="Times New Roman"/>
                        </a:rPr>
                        <a:t> e da 6.8.3.5.10 a 6.8.3.5.13</a:t>
                      </a:r>
                    </a:p>
                  </a:txBody>
                  <a:tcPr marL="53975" marR="53975" marT="0" marB="0">
                    <a:lnB w="12700" cap="flat" cmpd="sng" algn="ctr">
                      <a:solidFill>
                        <a:schemeClr val="tx1"/>
                      </a:solidFill>
                      <a:prstDash val="solid"/>
                      <a:round/>
                      <a:headEnd type="none" w="med" len="med"/>
                      <a:tailEnd type="none" w="med" len="med"/>
                    </a:lnB>
                    <a:noFill/>
                  </a:tcPr>
                </a:tc>
                <a:tc>
                  <a:txBody>
                    <a:bodyPr/>
                    <a:lstStyle/>
                    <a:p>
                      <a:pPr algn="l">
                        <a:spcAft>
                          <a:spcPts val="0"/>
                        </a:spcAft>
                      </a:pPr>
                      <a:r>
                        <a:rPr lang="it-IT" sz="1400" dirty="0">
                          <a:solidFill>
                            <a:srgbClr val="008000"/>
                          </a:solidFill>
                          <a:effectLst/>
                          <a:latin typeface="Trebuchet MS"/>
                          <a:ea typeface="Times New Roman"/>
                        </a:rPr>
                        <a:t>Tra il primo gennaio 2005 e il 31 dicembre 2020</a:t>
                      </a:r>
                      <a:endParaRPr lang="it-IT" sz="1600" dirty="0">
                        <a:solidFill>
                          <a:srgbClr val="008000"/>
                        </a:solidFill>
                        <a:effectLst/>
                        <a:latin typeface="Times New Roman"/>
                        <a:ea typeface="Times New Roman"/>
                      </a:endParaRPr>
                    </a:p>
                  </a:txBody>
                  <a:tcPr marL="53975" marR="53975" marT="0" marB="0">
                    <a:noFill/>
                  </a:tcPr>
                </a:tc>
                <a:extLst>
                  <a:ext uri="{0D108BD9-81ED-4DB2-BD59-A6C34878D82A}">
                    <a16:rowId xmlns:a16="http://schemas.microsoft.com/office/drawing/2014/main" val="10002"/>
                  </a:ext>
                </a:extLst>
              </a:tr>
              <a:tr h="1008112">
                <a:tc>
                  <a:txBody>
                    <a:bodyPr/>
                    <a:lstStyle/>
                    <a:p>
                      <a:pPr marL="0" algn="l" defTabSz="914400" rtl="0" eaLnBrk="1" latinLnBrk="0" hangingPunct="1">
                        <a:spcBef>
                          <a:spcPts val="600"/>
                        </a:spcBef>
                        <a:spcAft>
                          <a:spcPts val="0"/>
                        </a:spcAft>
                      </a:pPr>
                      <a:r>
                        <a:rPr lang="it-IT" sz="1400" kern="1200" dirty="0">
                          <a:solidFill>
                            <a:srgbClr val="002060"/>
                          </a:solidFill>
                          <a:effectLst/>
                          <a:latin typeface="Trebuchet MS"/>
                          <a:ea typeface="Times New Roman"/>
                          <a:cs typeface="+mn-cs"/>
                        </a:rPr>
                        <a:t>EN 13807:2017</a:t>
                      </a:r>
                    </a:p>
                  </a:txBody>
                  <a:tcPr marL="53975" marR="53975" marT="0" marB="0">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Bef>
                          <a:spcPts val="600"/>
                        </a:spcBef>
                        <a:spcAft>
                          <a:spcPts val="0"/>
                        </a:spcAft>
                      </a:pPr>
                      <a:r>
                        <a:rPr lang="it-IT" sz="1400" kern="1200" dirty="0">
                          <a:solidFill>
                            <a:srgbClr val="008000"/>
                          </a:solidFill>
                          <a:effectLst/>
                          <a:latin typeface="Trebuchet MS"/>
                          <a:ea typeface="Times New Roman"/>
                          <a:cs typeface="+mn-cs"/>
                        </a:rPr>
                        <a:t>Bombole per gas trasportabili – veicoli-</a:t>
                      </a:r>
                      <a:r>
                        <a:rPr lang="it-IT" sz="1400" kern="1200" dirty="0" err="1">
                          <a:solidFill>
                            <a:srgbClr val="008000"/>
                          </a:solidFill>
                          <a:effectLst/>
                          <a:latin typeface="Trebuchet MS"/>
                          <a:ea typeface="Times New Roman"/>
                          <a:cs typeface="+mn-cs"/>
                        </a:rPr>
                        <a:t>bateria</a:t>
                      </a:r>
                      <a:r>
                        <a:rPr lang="it-IT" sz="1400" kern="1200" dirty="0">
                          <a:solidFill>
                            <a:srgbClr val="008000"/>
                          </a:solidFill>
                          <a:effectLst/>
                          <a:latin typeface="Trebuchet MS"/>
                          <a:ea typeface="Times New Roman"/>
                          <a:cs typeface="+mn-cs"/>
                        </a:rPr>
                        <a:t> e container per gas a elementi multipli (CGEM) Progettazione fabbricazione, identificazione e prove</a:t>
                      </a:r>
                    </a:p>
                  </a:txBody>
                  <a:tcPr marL="53975" marR="53975" marT="0" marB="0">
                    <a:lnB w="12700" cap="flat" cmpd="sng" algn="ctr">
                      <a:solidFill>
                        <a:schemeClr val="tx1"/>
                      </a:solidFill>
                      <a:prstDash val="solid"/>
                      <a:round/>
                      <a:headEnd type="none" w="med" len="med"/>
                      <a:tailEnd type="none" w="med" len="med"/>
                    </a:lnB>
                    <a:noFill/>
                  </a:tcPr>
                </a:tc>
                <a:tc vMerge="1">
                  <a:txBody>
                    <a:bodyPr/>
                    <a:lstStyle/>
                    <a:p>
                      <a:pPr algn="l">
                        <a:spcAft>
                          <a:spcPts val="0"/>
                        </a:spcAft>
                      </a:pPr>
                      <a:endParaRPr lang="pt-BR" sz="1400" dirty="0">
                        <a:solidFill>
                          <a:srgbClr val="002060"/>
                        </a:solidFill>
                        <a:effectLst/>
                        <a:latin typeface="Trebuchet MS"/>
                        <a:ea typeface="Times New Roman"/>
                      </a:endParaRPr>
                    </a:p>
                  </a:txBody>
                  <a:tcPr marL="53975" marR="53975" marT="0" marB="0">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it-IT" sz="1400" kern="1200" dirty="0">
                          <a:solidFill>
                            <a:srgbClr val="002060"/>
                          </a:solidFill>
                          <a:effectLst/>
                          <a:latin typeface="Trebuchet MS"/>
                          <a:ea typeface="Times New Roman"/>
                          <a:cs typeface="+mn-cs"/>
                        </a:rPr>
                        <a:t>Fino a nuovo avviso</a:t>
                      </a:r>
                    </a:p>
                  </a:txBody>
                  <a:tcPr marL="53975" marR="53975"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501003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bwMode="auto">
          <a:xfrm>
            <a:off x="684213" y="548680"/>
            <a:ext cx="81359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altLang="it-IT" b="1" u="none" kern="0" dirty="0">
                <a:solidFill>
                  <a:srgbClr val="002060"/>
                </a:solidFill>
              </a:rPr>
              <a:t>Controlli e prove – </a:t>
            </a:r>
            <a:br>
              <a:rPr lang="it-IT" altLang="it-IT" b="1" u="none" kern="0" dirty="0">
                <a:solidFill>
                  <a:srgbClr val="002060"/>
                </a:solidFill>
              </a:rPr>
            </a:br>
            <a:r>
              <a:rPr lang="it-IT" altLang="it-IT" b="1" u="none" kern="0" dirty="0">
                <a:solidFill>
                  <a:srgbClr val="002060"/>
                </a:solidFill>
              </a:rPr>
              <a:t>le norme di riferimento</a:t>
            </a:r>
            <a:endParaRPr lang="it-IT" u="none" kern="0" dirty="0"/>
          </a:p>
        </p:txBody>
      </p:sp>
      <p:sp>
        <p:nvSpPr>
          <p:cNvPr id="6" name="Segnaposto contenuto 2"/>
          <p:cNvSpPr txBox="1">
            <a:spLocks/>
          </p:cNvSpPr>
          <p:nvPr/>
        </p:nvSpPr>
        <p:spPr bwMode="auto">
          <a:xfrm>
            <a:off x="683568" y="5096148"/>
            <a:ext cx="8135937" cy="1213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buNone/>
              <a:defRPr/>
            </a:pPr>
            <a:r>
              <a:rPr lang="it-IT" sz="2400" u="none" dirty="0">
                <a:solidFill>
                  <a:srgbClr val="002060"/>
                </a:solidFill>
              </a:rPr>
              <a:t>L’utilizzo della norma di riferimento è obbligatoria</a:t>
            </a:r>
          </a:p>
        </p:txBody>
      </p:sp>
      <p:sp>
        <p:nvSpPr>
          <p:cNvPr id="8" name="Segnaposto contenuto 2"/>
          <p:cNvSpPr txBox="1">
            <a:spLocks/>
          </p:cNvSpPr>
          <p:nvPr/>
        </p:nvSpPr>
        <p:spPr bwMode="auto">
          <a:xfrm>
            <a:off x="683568" y="2132856"/>
            <a:ext cx="8135937" cy="606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buNone/>
              <a:defRPr/>
            </a:pPr>
            <a:r>
              <a:rPr lang="it-IT" sz="2400" u="none" dirty="0">
                <a:solidFill>
                  <a:srgbClr val="002060"/>
                </a:solidFill>
              </a:rPr>
              <a:t>Norma per controlli e prove periodiche (6.8.2.6.2)</a:t>
            </a:r>
          </a:p>
        </p:txBody>
      </p:sp>
      <p:graphicFrame>
        <p:nvGraphicFramePr>
          <p:cNvPr id="10" name="Segnaposto contenuto 4"/>
          <p:cNvGraphicFramePr>
            <a:graphicFrameLocks/>
          </p:cNvGraphicFramePr>
          <p:nvPr>
            <p:extLst>
              <p:ext uri="{D42A27DB-BD31-4B8C-83A1-F6EECF244321}">
                <p14:modId xmlns:p14="http://schemas.microsoft.com/office/powerpoint/2010/main" val="555207694"/>
              </p:ext>
            </p:extLst>
          </p:nvPr>
        </p:nvGraphicFramePr>
        <p:xfrm>
          <a:off x="539552" y="2780928"/>
          <a:ext cx="8424936" cy="2145027"/>
        </p:xfrm>
        <a:graphic>
          <a:graphicData uri="http://schemas.openxmlformats.org/drawingml/2006/table">
            <a:tbl>
              <a:tblPr>
                <a:tableStyleId>{5C22544A-7EE6-4342-B048-85BDC9FD1C3A}</a:tableStyleId>
              </a:tblPr>
              <a:tblGrid>
                <a:gridCol w="1434270">
                  <a:extLst>
                    <a:ext uri="{9D8B030D-6E8A-4147-A177-3AD203B41FA5}">
                      <a16:colId xmlns:a16="http://schemas.microsoft.com/office/drawing/2014/main" val="20000"/>
                    </a:ext>
                  </a:extLst>
                </a:gridCol>
                <a:gridCol w="4182354">
                  <a:extLst>
                    <a:ext uri="{9D8B030D-6E8A-4147-A177-3AD203B41FA5}">
                      <a16:colId xmlns:a16="http://schemas.microsoft.com/office/drawing/2014/main" val="20001"/>
                    </a:ext>
                  </a:extLst>
                </a:gridCol>
                <a:gridCol w="1276505">
                  <a:extLst>
                    <a:ext uri="{9D8B030D-6E8A-4147-A177-3AD203B41FA5}">
                      <a16:colId xmlns:a16="http://schemas.microsoft.com/office/drawing/2014/main" val="20002"/>
                    </a:ext>
                  </a:extLst>
                </a:gridCol>
                <a:gridCol w="1531807">
                  <a:extLst>
                    <a:ext uri="{9D8B030D-6E8A-4147-A177-3AD203B41FA5}">
                      <a16:colId xmlns:a16="http://schemas.microsoft.com/office/drawing/2014/main" val="20003"/>
                    </a:ext>
                  </a:extLst>
                </a:gridCol>
              </a:tblGrid>
              <a:tr h="864096">
                <a:tc>
                  <a:txBody>
                    <a:bodyPr/>
                    <a:lstStyle/>
                    <a:p>
                      <a:pPr algn="ctr">
                        <a:spcBef>
                          <a:spcPts val="600"/>
                        </a:spcBef>
                        <a:spcAft>
                          <a:spcPts val="0"/>
                        </a:spcAft>
                      </a:pPr>
                      <a:r>
                        <a:rPr lang="it-IT" sz="1800" b="1" dirty="0">
                          <a:solidFill>
                            <a:srgbClr val="002060"/>
                          </a:solidFill>
                          <a:effectLst/>
                          <a:latin typeface="+mj-lt"/>
                        </a:rPr>
                        <a:t>Riferimento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ctr">
                        <a:spcBef>
                          <a:spcPts val="600"/>
                        </a:spcBef>
                        <a:spcAft>
                          <a:spcPts val="0"/>
                        </a:spcAft>
                      </a:pPr>
                      <a:r>
                        <a:rPr lang="it-IT" sz="1800" b="1" dirty="0">
                          <a:solidFill>
                            <a:srgbClr val="002060"/>
                          </a:solidFill>
                          <a:effectLst/>
                          <a:latin typeface="+mj-lt"/>
                        </a:rPr>
                        <a:t>Titolo del documento</a:t>
                      </a:r>
                      <a:endParaRPr lang="it-IT" sz="18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0"/>
                        </a:spcAft>
                      </a:pPr>
                      <a:r>
                        <a:rPr lang="it-IT" sz="1200" b="1" dirty="0">
                          <a:solidFill>
                            <a:srgbClr val="002060"/>
                          </a:solidFill>
                          <a:effectLst/>
                          <a:latin typeface="+mj-lt"/>
                        </a:rPr>
                        <a:t>Sottosezioni   e paragrafi applicabili</a:t>
                      </a:r>
                      <a:endParaRPr lang="it-IT" sz="1200" b="1" dirty="0">
                        <a:solidFill>
                          <a:srgbClr val="002060"/>
                        </a:solidFill>
                        <a:effectLst/>
                        <a:latin typeface="+mj-lt"/>
                        <a:ea typeface="Times New Roman"/>
                      </a:endParaRPr>
                    </a:p>
                  </a:txBody>
                  <a:tcPr marL="32908" marR="32908" marT="0" marB="0" anchor="ctr">
                    <a:lnB w="38100" cap="flat" cmpd="sng" algn="ctr">
                      <a:solidFill>
                        <a:schemeClr val="tx1"/>
                      </a:solidFill>
                      <a:prstDash val="solid"/>
                      <a:round/>
                      <a:headEnd type="none" w="med" len="med"/>
                      <a:tailEnd type="none" w="med" len="med"/>
                    </a:lnB>
                    <a:noFill/>
                  </a:tcPr>
                </a:tc>
                <a:tc>
                  <a:txBody>
                    <a:bodyPr/>
                    <a:lstStyle/>
                    <a:p>
                      <a:pPr algn="l">
                        <a:spcBef>
                          <a:spcPts val="600"/>
                        </a:spcBef>
                        <a:spcAft>
                          <a:spcPts val="1200"/>
                        </a:spcAft>
                      </a:pPr>
                      <a:r>
                        <a:rPr lang="it-IT" sz="1200" b="1" dirty="0">
                          <a:solidFill>
                            <a:srgbClr val="002060"/>
                          </a:solidFill>
                          <a:effectLst/>
                          <a:latin typeface="+mj-lt"/>
                        </a:rPr>
                        <a:t>Applicabile per le nuove approvazioni del prototipo o per i rinnovi</a:t>
                      </a:r>
                    </a:p>
                  </a:txBody>
                  <a:tcPr marL="32908" marR="32908" marT="0" marB="0"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75091">
                <a:tc>
                  <a:txBody>
                    <a:bodyPr/>
                    <a:lstStyle/>
                    <a:p>
                      <a:pPr algn="ctr">
                        <a:spcBef>
                          <a:spcPts val="600"/>
                        </a:spcBef>
                        <a:spcAft>
                          <a:spcPts val="0"/>
                        </a:spcAft>
                      </a:pPr>
                      <a:endParaRPr lang="it-IT" sz="18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8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2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tc>
                  <a:txBody>
                    <a:bodyPr/>
                    <a:lstStyle/>
                    <a:p>
                      <a:pPr algn="ctr">
                        <a:spcBef>
                          <a:spcPts val="600"/>
                        </a:spcBef>
                        <a:spcAft>
                          <a:spcPts val="0"/>
                        </a:spcAft>
                      </a:pPr>
                      <a:endParaRPr lang="it-IT" sz="1200" b="1" dirty="0">
                        <a:solidFill>
                          <a:srgbClr val="002060"/>
                        </a:solidFill>
                        <a:effectLst/>
                        <a:latin typeface="+mj-lt"/>
                        <a:ea typeface="Times New Roman"/>
                      </a:endParaRPr>
                    </a:p>
                  </a:txBody>
                  <a:tcPr marL="32908" marR="32908" marT="0" marB="0" anchor="ctr">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866348">
                <a:tc>
                  <a:txBody>
                    <a:bodyPr/>
                    <a:lstStyle/>
                    <a:p>
                      <a:pPr algn="l">
                        <a:spcAft>
                          <a:spcPts val="0"/>
                        </a:spcAft>
                      </a:pPr>
                      <a:r>
                        <a:rPr lang="it-IT" sz="1600" dirty="0">
                          <a:solidFill>
                            <a:srgbClr val="002060"/>
                          </a:solidFill>
                          <a:effectLst/>
                          <a:latin typeface="Trebuchet MS"/>
                          <a:ea typeface="Times New Roman"/>
                        </a:rPr>
                        <a:t>EN 12972:2007</a:t>
                      </a:r>
                      <a:endParaRPr lang="it-IT" sz="1800" dirty="0">
                        <a:solidFill>
                          <a:srgbClr val="002060"/>
                        </a:solidFill>
                        <a:effectLst/>
                        <a:latin typeface="Times New Roman"/>
                        <a:ea typeface="Times New Roman"/>
                      </a:endParaRPr>
                    </a:p>
                    <a:p>
                      <a:pPr algn="just">
                        <a:spcBef>
                          <a:spcPts val="600"/>
                        </a:spcBef>
                        <a:spcAft>
                          <a:spcPts val="0"/>
                        </a:spcAft>
                      </a:pPr>
                      <a:r>
                        <a:rPr lang="it-IT" sz="1600" u="none" strike="noStrike" dirty="0">
                          <a:solidFill>
                            <a:srgbClr val="002060"/>
                          </a:solidFill>
                          <a:effectLst/>
                          <a:latin typeface="Trebuchet MS"/>
                          <a:ea typeface="Times New Roman"/>
                        </a:rPr>
                        <a:t> </a:t>
                      </a:r>
                      <a:endParaRPr lang="it-IT" sz="1800" dirty="0">
                        <a:solidFill>
                          <a:srgbClr val="002060"/>
                        </a:solidFill>
                        <a:effectLst/>
                        <a:latin typeface="Times New Roman"/>
                        <a:ea typeface="Times New Roman"/>
                      </a:endParaRPr>
                    </a:p>
                  </a:txBody>
                  <a:tcPr marL="53973" marR="53973" marT="0" marB="0">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600" dirty="0">
                          <a:solidFill>
                            <a:srgbClr val="002060"/>
                          </a:solidFill>
                          <a:effectLst/>
                          <a:latin typeface="Trebuchet MS"/>
                          <a:ea typeface="Times New Roman"/>
                        </a:rPr>
                        <a:t>Cisterne destinate</a:t>
                      </a:r>
                      <a:r>
                        <a:rPr lang="it-IT" sz="1600" baseline="0" dirty="0">
                          <a:solidFill>
                            <a:srgbClr val="002060"/>
                          </a:solidFill>
                          <a:effectLst/>
                          <a:latin typeface="Trebuchet MS"/>
                          <a:ea typeface="Times New Roman"/>
                        </a:rPr>
                        <a:t> al trasporto di merci pericolose – Prova, controllo e marcatura delle cisterne metalliche</a:t>
                      </a:r>
                    </a:p>
                    <a:p>
                      <a:pPr algn="l">
                        <a:spcAft>
                          <a:spcPts val="0"/>
                        </a:spcAft>
                      </a:pPr>
                      <a:endParaRPr lang="it-IT" sz="1800" dirty="0">
                        <a:solidFill>
                          <a:srgbClr val="002060"/>
                        </a:solidFill>
                        <a:effectLst/>
                        <a:latin typeface="Times New Roman"/>
                        <a:ea typeface="Times New Roman"/>
                      </a:endParaRPr>
                    </a:p>
                  </a:txBody>
                  <a:tcPr marL="53973" marR="53973" marT="0" marB="0">
                    <a:lnB w="38100" cap="flat" cmpd="sng" algn="ctr">
                      <a:solidFill>
                        <a:schemeClr val="tx1"/>
                      </a:solidFill>
                      <a:prstDash val="solid"/>
                      <a:round/>
                      <a:headEnd type="none" w="med" len="med"/>
                      <a:tailEnd type="none" w="med" len="med"/>
                    </a:lnB>
                    <a:noFill/>
                  </a:tcPr>
                </a:tc>
                <a:tc>
                  <a:txBody>
                    <a:bodyPr/>
                    <a:lstStyle/>
                    <a:p>
                      <a:pPr algn="ctr">
                        <a:spcAft>
                          <a:spcPts val="0"/>
                        </a:spcAft>
                      </a:pPr>
                      <a:r>
                        <a:rPr lang="it-IT" sz="1600" dirty="0">
                          <a:solidFill>
                            <a:srgbClr val="002060"/>
                          </a:solidFill>
                          <a:effectLst/>
                          <a:latin typeface="Trebuchet MS"/>
                          <a:ea typeface="Times New Roman"/>
                        </a:rPr>
                        <a:t>6.8.2.4</a:t>
                      </a:r>
                    </a:p>
                    <a:p>
                      <a:pPr algn="ctr">
                        <a:spcAft>
                          <a:spcPts val="0"/>
                        </a:spcAft>
                      </a:pPr>
                      <a:r>
                        <a:rPr lang="it-IT" sz="1600" dirty="0">
                          <a:solidFill>
                            <a:srgbClr val="002060"/>
                          </a:solidFill>
                          <a:effectLst/>
                          <a:latin typeface="Trebuchet MS"/>
                          <a:ea typeface="Times New Roman"/>
                        </a:rPr>
                        <a:t>6.8.3.4</a:t>
                      </a:r>
                      <a:endParaRPr lang="it-IT" sz="1800" dirty="0">
                        <a:solidFill>
                          <a:srgbClr val="002060"/>
                        </a:solidFill>
                        <a:effectLst/>
                        <a:latin typeface="Times New Roman"/>
                        <a:ea typeface="Times New Roman"/>
                      </a:endParaRPr>
                    </a:p>
                  </a:txBody>
                  <a:tcPr marL="53973" marR="53973" marT="0" marB="0">
                    <a:lnB w="38100" cap="flat" cmpd="sng" algn="ctr">
                      <a:solidFill>
                        <a:schemeClr val="tx1"/>
                      </a:solidFill>
                      <a:prstDash val="solid"/>
                      <a:round/>
                      <a:headEnd type="none" w="med" len="med"/>
                      <a:tailEnd type="none" w="med" len="med"/>
                    </a:lnB>
                    <a:noFill/>
                  </a:tcPr>
                </a:tc>
                <a:tc>
                  <a:txBody>
                    <a:bodyPr/>
                    <a:lstStyle/>
                    <a:p>
                      <a:pPr algn="l">
                        <a:spcAft>
                          <a:spcPts val="0"/>
                        </a:spcAft>
                      </a:pPr>
                      <a:r>
                        <a:rPr lang="it-IT" sz="1600" dirty="0">
                          <a:solidFill>
                            <a:srgbClr val="002060"/>
                          </a:solidFill>
                          <a:effectLst/>
                          <a:latin typeface="Trebuchet MS"/>
                          <a:ea typeface="Times New Roman"/>
                        </a:rPr>
                        <a:t>Fino a nuovo avviso</a:t>
                      </a:r>
                      <a:endParaRPr lang="it-IT" sz="1800" dirty="0">
                        <a:solidFill>
                          <a:srgbClr val="002060"/>
                        </a:solidFill>
                        <a:effectLst/>
                        <a:latin typeface="Times New Roman"/>
                        <a:ea typeface="Times New Roman"/>
                      </a:endParaRPr>
                    </a:p>
                  </a:txBody>
                  <a:tcPr marL="53973" marR="53973" marT="0" marB="0">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177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Standard pubblicati successivamente con ADR 2019</a:t>
            </a:r>
          </a:p>
        </p:txBody>
      </p:sp>
      <p:sp>
        <p:nvSpPr>
          <p:cNvPr id="3" name="Segnaposto contenuto 2"/>
          <p:cNvSpPr>
            <a:spLocks noGrp="1"/>
          </p:cNvSpPr>
          <p:nvPr>
            <p:ph idx="1"/>
          </p:nvPr>
        </p:nvSpPr>
        <p:spPr/>
        <p:txBody>
          <a:bodyPr/>
          <a:lstStyle/>
          <a:p>
            <a:pPr marL="0" indent="0">
              <a:buNone/>
            </a:pPr>
            <a:endParaRPr lang="it-IT" sz="1800" dirty="0"/>
          </a:p>
          <a:p>
            <a:r>
              <a:rPr lang="it-IT" sz="1800" b="1" dirty="0"/>
              <a:t>6.8.2.6.1 per la progettazione e la fabbricazione di cisterne </a:t>
            </a:r>
            <a:endParaRPr lang="it-IT" sz="1800" dirty="0"/>
          </a:p>
          <a:p>
            <a:r>
              <a:rPr lang="it-IT" sz="1800" b="1" dirty="0">
                <a:solidFill>
                  <a:srgbClr val="008000"/>
                </a:solidFill>
              </a:rPr>
              <a:t>EN 14025:2018 Cisterne per il trasporto di merci pericolose – Cisterne metalliche a pressione - Progettazione e fabbricazione </a:t>
            </a:r>
            <a:endParaRPr lang="it-IT" sz="1800" dirty="0">
              <a:solidFill>
                <a:srgbClr val="008000"/>
              </a:solidFill>
            </a:endParaRPr>
          </a:p>
          <a:p>
            <a:pPr marL="0" indent="0">
              <a:buNone/>
            </a:pPr>
            <a:r>
              <a:rPr lang="it-IT" sz="1800" b="1" i="1" dirty="0">
                <a:solidFill>
                  <a:srgbClr val="008000"/>
                </a:solidFill>
              </a:rPr>
              <a:t>NOTE: I materiali dei serbatoi devono essere attestati almeno con un certificato di tipo 3.1 in accordo con lo standard EN 10204 </a:t>
            </a:r>
            <a:endParaRPr lang="it-IT" sz="1800" dirty="0">
              <a:solidFill>
                <a:srgbClr val="008000"/>
              </a:solidFill>
            </a:endParaRPr>
          </a:p>
          <a:p>
            <a:r>
              <a:rPr lang="it-IT" sz="1800" b="1" dirty="0"/>
              <a:t>EN 14025:2013 + A1:2016 </a:t>
            </a:r>
            <a:r>
              <a:rPr lang="it-IT" sz="1800" b="1" dirty="0">
                <a:solidFill>
                  <a:srgbClr val="008000"/>
                </a:solidFill>
              </a:rPr>
              <a:t>rimane applicabile per i nuovi tipi di approvazione fino al 31 Dicembre 2021 </a:t>
            </a:r>
            <a:endParaRPr lang="it-IT" sz="1800" dirty="0">
              <a:solidFill>
                <a:srgbClr val="008000"/>
              </a:solidFill>
            </a:endParaRPr>
          </a:p>
          <a:p>
            <a:r>
              <a:rPr lang="it-IT" sz="1800" b="1" dirty="0">
                <a:solidFill>
                  <a:srgbClr val="008000"/>
                </a:solidFill>
              </a:rPr>
              <a:t>EN 12972:2018 Cisterne destinate al trasporto di merci pericolose. - Prova, controllo e marcatura delle cisterne metalliche </a:t>
            </a:r>
            <a:endParaRPr lang="it-IT" sz="1800" dirty="0">
              <a:solidFill>
                <a:srgbClr val="008000"/>
              </a:solidFill>
            </a:endParaRPr>
          </a:p>
          <a:p>
            <a:pPr marL="0" indent="0">
              <a:buNone/>
            </a:pPr>
            <a:r>
              <a:rPr lang="it-IT" sz="1800" b="1" dirty="0"/>
              <a:t>Questo è un nuovo standard in questa tabella. E’ incluso nella progettazione e fabbricazione per riflettere il fatto che questo standard copre ispezioni e test per approvazione e iniziali. Sarà obbligatorio per queste procedure dall’1 gennaio 2022. </a:t>
            </a:r>
            <a:endParaRPr lang="it-IT" sz="1800" dirty="0"/>
          </a:p>
        </p:txBody>
      </p:sp>
    </p:spTree>
    <p:extLst>
      <p:ext uri="{BB962C8B-B14F-4D97-AF65-F5344CB8AC3E}">
        <p14:creationId xmlns:p14="http://schemas.microsoft.com/office/powerpoint/2010/main" val="18108096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Standard pubblicati successivamente con ADR 2019</a:t>
            </a:r>
          </a:p>
        </p:txBody>
      </p:sp>
      <p:sp>
        <p:nvSpPr>
          <p:cNvPr id="3" name="Segnaposto contenuto 2"/>
          <p:cNvSpPr>
            <a:spLocks noGrp="1"/>
          </p:cNvSpPr>
          <p:nvPr>
            <p:ph idx="1"/>
          </p:nvPr>
        </p:nvSpPr>
        <p:spPr/>
        <p:txBody>
          <a:bodyPr/>
          <a:lstStyle/>
          <a:p>
            <a:endParaRPr lang="it-IT" sz="1800" dirty="0"/>
          </a:p>
          <a:p>
            <a:r>
              <a:rPr lang="it-IT" sz="1800" b="1" dirty="0"/>
              <a:t>6.8.2.6.1 Progettazione e costruzione </a:t>
            </a:r>
            <a:endParaRPr lang="it-IT" sz="1800" dirty="0"/>
          </a:p>
          <a:p>
            <a:pPr marL="0" indent="0">
              <a:buNone/>
            </a:pPr>
            <a:r>
              <a:rPr lang="it-IT" sz="1800" b="1" dirty="0">
                <a:solidFill>
                  <a:srgbClr val="008000"/>
                </a:solidFill>
              </a:rPr>
              <a:t>EN 13317:2018 Cisterne destinate al trasporto di merci pericolose - Equipaggiamento di servizio per cisterne - Coperchio del passo d’uomo </a:t>
            </a:r>
            <a:endParaRPr lang="it-IT" sz="1800" dirty="0">
              <a:solidFill>
                <a:srgbClr val="008000"/>
              </a:solidFill>
            </a:endParaRPr>
          </a:p>
          <a:p>
            <a:pPr marL="0" indent="0">
              <a:buNone/>
            </a:pPr>
            <a:r>
              <a:rPr lang="it-IT" sz="1800" b="1" dirty="0">
                <a:solidFill>
                  <a:srgbClr val="008000"/>
                </a:solidFill>
              </a:rPr>
              <a:t>EN 13317:2002 +A1:2006 rimane applicabile per in nuovi tipi di approvazione fino al 31 Dicembre 2021 </a:t>
            </a:r>
            <a:endParaRPr lang="it-IT" sz="1800" dirty="0">
              <a:solidFill>
                <a:srgbClr val="008000"/>
              </a:solidFill>
            </a:endParaRPr>
          </a:p>
          <a:p>
            <a:r>
              <a:rPr lang="it-IT" sz="1800" b="1" dirty="0"/>
              <a:t>6.8.2.6.2 </a:t>
            </a:r>
            <a:r>
              <a:rPr lang="it-IT" sz="1800" b="1" i="1" dirty="0"/>
              <a:t>per ispezioni e prove </a:t>
            </a:r>
            <a:endParaRPr lang="it-IT" sz="1800" dirty="0"/>
          </a:p>
          <a:p>
            <a:pPr marL="0" indent="0">
              <a:buNone/>
            </a:pPr>
            <a:r>
              <a:rPr lang="it-IT" sz="1800" b="1" dirty="0">
                <a:solidFill>
                  <a:srgbClr val="008000"/>
                </a:solidFill>
              </a:rPr>
              <a:t>EN 12972:2018 Cisterne destinate al trasporto di merci pericolose. - Prova, controllo e marcatura delle cisterne metalliche </a:t>
            </a:r>
            <a:endParaRPr lang="it-IT" sz="1800" dirty="0">
              <a:solidFill>
                <a:srgbClr val="008000"/>
              </a:solidFill>
            </a:endParaRPr>
          </a:p>
          <a:p>
            <a:pPr marL="0" indent="0">
              <a:buNone/>
            </a:pPr>
            <a:r>
              <a:rPr lang="it-IT" sz="1800" b="1" dirty="0"/>
              <a:t>Questo standard sostituisce l’EN 12972:2007 e corregge errori e omissioni nel vecchio standard. Di conseguenza, il Joint Meeting </a:t>
            </a:r>
            <a:r>
              <a:rPr lang="it-IT" sz="1800" b="1" dirty="0" err="1"/>
              <a:t>Working</a:t>
            </a:r>
            <a:r>
              <a:rPr lang="it-IT" sz="1800" b="1" dirty="0"/>
              <a:t> Group per le Cisterne ha richiesto che fosse utilizzato il prima possibile e sarà quindi obbligatorio dal 1 luglio 2021. </a:t>
            </a:r>
            <a:endParaRPr lang="it-IT" sz="1800" dirty="0"/>
          </a:p>
        </p:txBody>
      </p:sp>
    </p:spTree>
    <p:extLst>
      <p:ext uri="{BB962C8B-B14F-4D97-AF65-F5344CB8AC3E}">
        <p14:creationId xmlns:p14="http://schemas.microsoft.com/office/powerpoint/2010/main" val="39139184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r>
              <a:rPr lang="it-IT" altLang="it-IT" b="1" dirty="0">
                <a:solidFill>
                  <a:srgbClr val="002060"/>
                </a:solidFill>
              </a:rPr>
              <a:t>Equipaggiamenti </a:t>
            </a:r>
            <a:r>
              <a:rPr lang="it-IT" altLang="it-IT" sz="2800" b="1" dirty="0">
                <a:solidFill>
                  <a:srgbClr val="002060"/>
                </a:solidFill>
              </a:rPr>
              <a:t>(sez. 6.8.3.2)</a:t>
            </a:r>
          </a:p>
        </p:txBody>
      </p:sp>
      <p:sp>
        <p:nvSpPr>
          <p:cNvPr id="5123" name="Segnaposto contenuto 2"/>
          <p:cNvSpPr>
            <a:spLocks noGrp="1"/>
          </p:cNvSpPr>
          <p:nvPr>
            <p:ph idx="1"/>
          </p:nvPr>
        </p:nvSpPr>
        <p:spPr/>
        <p:txBody>
          <a:bodyPr/>
          <a:lstStyle/>
          <a:p>
            <a:r>
              <a:rPr lang="it-IT" altLang="it-IT" dirty="0">
                <a:solidFill>
                  <a:srgbClr val="002060"/>
                </a:solidFill>
              </a:rPr>
              <a:t>Le </a:t>
            </a:r>
            <a:r>
              <a:rPr lang="it-IT" altLang="it-IT" b="1" dirty="0">
                <a:solidFill>
                  <a:srgbClr val="002060"/>
                </a:solidFill>
              </a:rPr>
              <a:t>tubazioni di svuotamento </a:t>
            </a:r>
            <a:r>
              <a:rPr lang="it-IT" altLang="it-IT" dirty="0">
                <a:solidFill>
                  <a:srgbClr val="002060"/>
                </a:solidFill>
              </a:rPr>
              <a:t>delle cisterne devono poter essere chiuse mediante una flangia piena o un altro dispositivo</a:t>
            </a:r>
          </a:p>
          <a:p>
            <a:r>
              <a:rPr lang="it-IT" altLang="it-IT" dirty="0">
                <a:solidFill>
                  <a:srgbClr val="002060"/>
                </a:solidFill>
              </a:rPr>
              <a:t>Per le cisterne per gas liquefatti refrigerati queste flange piene o altri dispositivi possono essere munite di aperture di decompressione di diametro massimo di 1,5 mm. </a:t>
            </a:r>
          </a:p>
        </p:txBody>
      </p:sp>
    </p:spTree>
    <p:extLst>
      <p:ext uri="{BB962C8B-B14F-4D97-AF65-F5344CB8AC3E}">
        <p14:creationId xmlns:p14="http://schemas.microsoft.com/office/powerpoint/2010/main" val="8573658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r>
              <a:rPr lang="it-IT" altLang="it-IT" b="1" dirty="0">
                <a:solidFill>
                  <a:srgbClr val="002060"/>
                </a:solidFill>
              </a:rPr>
              <a:t>Equipaggiamenti </a:t>
            </a:r>
            <a:r>
              <a:rPr lang="it-IT" altLang="it-IT" sz="2800" b="1" dirty="0">
                <a:solidFill>
                  <a:srgbClr val="002060"/>
                </a:solidFill>
              </a:rPr>
              <a:t>(sez. 6.8.3.2.5)</a:t>
            </a:r>
          </a:p>
        </p:txBody>
      </p:sp>
      <p:sp>
        <p:nvSpPr>
          <p:cNvPr id="3" name="Segnaposto contenuto 2"/>
          <p:cNvSpPr>
            <a:spLocks noGrp="1"/>
          </p:cNvSpPr>
          <p:nvPr>
            <p:ph idx="1"/>
          </p:nvPr>
        </p:nvSpPr>
        <p:spPr/>
        <p:txBody>
          <a:bodyPr/>
          <a:lstStyle/>
          <a:p>
            <a:pPr marL="0" indent="0">
              <a:lnSpc>
                <a:spcPct val="150000"/>
              </a:lnSpc>
              <a:buNone/>
            </a:pPr>
            <a:r>
              <a:rPr lang="it-IT" dirty="0">
                <a:solidFill>
                  <a:srgbClr val="002060"/>
                </a:solidFill>
              </a:rPr>
              <a:t>Le </a:t>
            </a:r>
            <a:r>
              <a:rPr lang="it-IT" b="1" dirty="0">
                <a:solidFill>
                  <a:srgbClr val="002060"/>
                </a:solidFill>
              </a:rPr>
              <a:t>valvole di radice </a:t>
            </a:r>
            <a:r>
              <a:rPr lang="it-IT" dirty="0">
                <a:solidFill>
                  <a:srgbClr val="002060"/>
                </a:solidFill>
              </a:rPr>
              <a:t>delle cisterne destinate al trasporto di gas liquefatti refrigerati possono essere esterne al posto di quelle interne, se tali dispositivi sono muniti di una protezione contro il  danneggiamento esterno almeno equivalente a quella della parete del serbatoio.</a:t>
            </a:r>
          </a:p>
        </p:txBody>
      </p:sp>
    </p:spTree>
    <p:extLst>
      <p:ext uri="{BB962C8B-B14F-4D97-AF65-F5344CB8AC3E}">
        <p14:creationId xmlns:p14="http://schemas.microsoft.com/office/powerpoint/2010/main" val="39911939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Equipaggiamenti (sez. 6.8.3.2.9)</a:t>
            </a:r>
          </a:p>
        </p:txBody>
      </p:sp>
      <p:sp>
        <p:nvSpPr>
          <p:cNvPr id="3" name="Segnaposto contenuto 2"/>
          <p:cNvSpPr>
            <a:spLocks noGrp="1"/>
          </p:cNvSpPr>
          <p:nvPr>
            <p:ph idx="1"/>
          </p:nvPr>
        </p:nvSpPr>
        <p:spPr/>
        <p:txBody>
          <a:bodyPr/>
          <a:lstStyle/>
          <a:p>
            <a:pPr algn="just"/>
            <a:r>
              <a:rPr lang="it-IT" sz="2000" dirty="0"/>
              <a:t>6.8.3.2.9 Le cisterne destinate al trasporto di gas compressi o liquefatti o di gas disciolti possono essere equipaggiate con valvole di sicurezza a molla. Queste valvole si devono poter aprire automaticamente ad una pressione compresa tra 0,9 e 1,0 volta la pressione di prova della cisterna sulla quale sono montate. Devono essere di un tipo che possa resistere agli effetti dinamici, movimenti del liquido compresi. È vietato l’impiego di valvole a funzionamento a gravità o a contrappeso. La portata richiesta delle valvole di sicurezza deve essere calcolata conformemente alla formula del 6.7.3.8.1.1. </a:t>
            </a:r>
            <a:r>
              <a:rPr lang="it-IT" sz="2000" dirty="0">
                <a:solidFill>
                  <a:srgbClr val="008000"/>
                </a:solidFill>
              </a:rPr>
              <a:t>Le valvole di sicurezza devono essere progettate o protette per impedire l'ingresso di acqua o altre sostanze estranee che potrebbero comprometterne il loro corretto funzionamento.</a:t>
            </a:r>
          </a:p>
        </p:txBody>
      </p:sp>
    </p:spTree>
    <p:extLst>
      <p:ext uri="{BB962C8B-B14F-4D97-AF65-F5344CB8AC3E}">
        <p14:creationId xmlns:p14="http://schemas.microsoft.com/office/powerpoint/2010/main" val="4267326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r>
              <a:rPr lang="it-IT" altLang="it-IT" b="1" dirty="0">
                <a:solidFill>
                  <a:srgbClr val="002060"/>
                </a:solidFill>
              </a:rPr>
              <a:t>Equipaggiamenti </a:t>
            </a:r>
            <a:r>
              <a:rPr lang="it-IT" altLang="it-IT" sz="2800" b="1" dirty="0">
                <a:solidFill>
                  <a:srgbClr val="002060"/>
                </a:solidFill>
              </a:rPr>
              <a:t>(sez. 6.8.3.2.11)</a:t>
            </a:r>
          </a:p>
        </p:txBody>
      </p:sp>
      <p:sp>
        <p:nvSpPr>
          <p:cNvPr id="3" name="Segnaposto contenuto 2"/>
          <p:cNvSpPr>
            <a:spLocks noGrp="1"/>
          </p:cNvSpPr>
          <p:nvPr>
            <p:ph idx="1"/>
          </p:nvPr>
        </p:nvSpPr>
        <p:spPr/>
        <p:txBody>
          <a:bodyPr/>
          <a:lstStyle/>
          <a:p>
            <a:r>
              <a:rPr lang="it-IT" dirty="0">
                <a:solidFill>
                  <a:srgbClr val="002060"/>
                </a:solidFill>
              </a:rPr>
              <a:t>Le cisterne destinate al trasporto di gas liquefatti refrigerati devono essere munite di almeno due </a:t>
            </a:r>
            <a:r>
              <a:rPr lang="it-IT" b="1" dirty="0">
                <a:solidFill>
                  <a:srgbClr val="002060"/>
                </a:solidFill>
              </a:rPr>
              <a:t>valvole di sicurezza </a:t>
            </a:r>
            <a:r>
              <a:rPr lang="it-IT" dirty="0">
                <a:solidFill>
                  <a:srgbClr val="002060"/>
                </a:solidFill>
              </a:rPr>
              <a:t>indipendenti che si possano aprire alla pressione massima di servizio indicata sulla cisterna. </a:t>
            </a:r>
          </a:p>
          <a:p>
            <a:r>
              <a:rPr lang="it-IT" dirty="0">
                <a:solidFill>
                  <a:srgbClr val="002060"/>
                </a:solidFill>
              </a:rPr>
              <a:t>Una delle valvole di sicurezza può essere sostituita da un disco di rottura che si deve rompere alla pressione di prova.</a:t>
            </a:r>
          </a:p>
        </p:txBody>
      </p:sp>
    </p:spTree>
    <p:extLst>
      <p:ext uri="{BB962C8B-B14F-4D97-AF65-F5344CB8AC3E}">
        <p14:creationId xmlns:p14="http://schemas.microsoft.com/office/powerpoint/2010/main" val="35508627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a:xfrm>
            <a:off x="684213" y="341784"/>
            <a:ext cx="8135937" cy="1143000"/>
          </a:xfrm>
        </p:spPr>
        <p:txBody>
          <a:bodyPr/>
          <a:lstStyle/>
          <a:p>
            <a:r>
              <a:rPr lang="it-IT" altLang="it-IT" b="1" dirty="0">
                <a:solidFill>
                  <a:srgbClr val="002060"/>
                </a:solidFill>
              </a:rPr>
              <a:t>Equipaggiamento per veicoli batteria e CGEM </a:t>
            </a:r>
            <a:br>
              <a:rPr lang="it-IT" altLang="it-IT" b="1" dirty="0">
                <a:solidFill>
                  <a:srgbClr val="002060"/>
                </a:solidFill>
              </a:rPr>
            </a:br>
            <a:r>
              <a:rPr lang="it-IT" altLang="it-IT" sz="2800" b="1" dirty="0">
                <a:solidFill>
                  <a:srgbClr val="002060"/>
                </a:solidFill>
              </a:rPr>
              <a:t>(sez. 6.8.3.2.18  e 6.8.3.2.28)</a:t>
            </a:r>
          </a:p>
        </p:txBody>
      </p:sp>
      <p:sp>
        <p:nvSpPr>
          <p:cNvPr id="3" name="Segnaposto contenuto 2"/>
          <p:cNvSpPr>
            <a:spLocks noGrp="1"/>
          </p:cNvSpPr>
          <p:nvPr>
            <p:ph idx="1"/>
          </p:nvPr>
        </p:nvSpPr>
        <p:spPr>
          <a:xfrm>
            <a:off x="684213" y="1978620"/>
            <a:ext cx="8135937" cy="4237037"/>
          </a:xfrm>
        </p:spPr>
        <p:txBody>
          <a:bodyPr/>
          <a:lstStyle/>
          <a:p>
            <a:r>
              <a:rPr lang="it-IT" sz="2300" dirty="0">
                <a:solidFill>
                  <a:srgbClr val="002060"/>
                </a:solidFill>
              </a:rPr>
              <a:t>L’equipaggiamento di servizio e strutturale deve essere disposto o progettato in modo da impedire ogni avaria che rischi di causare una perdita del contenuto del recipiente a pressione nelle normali condizioni di movimentazione e di trasporto.</a:t>
            </a:r>
          </a:p>
          <a:p>
            <a:r>
              <a:rPr lang="it-IT" sz="2300" dirty="0">
                <a:solidFill>
                  <a:srgbClr val="002060"/>
                </a:solidFill>
              </a:rPr>
              <a:t>I recipienti che sono elementi di veicoli-batteria o CGEM destinati al trasporto di gas infiammabili, devono essere collegati in gruppi fino ad un massimo di 5.000 litri che possano essere isolati da una valvola di chiusura.</a:t>
            </a:r>
          </a:p>
          <a:p>
            <a:r>
              <a:rPr lang="it-IT" sz="2300" dirty="0">
                <a:solidFill>
                  <a:srgbClr val="002060"/>
                </a:solidFill>
              </a:rPr>
              <a:t>Ogni elemento di un veicolo batteria o CGEM destinato al trasporto di gas infiammabili se composto di cisterne deve poter essere isolato per mezzo di un rubinetto d’arresto.</a:t>
            </a:r>
          </a:p>
        </p:txBody>
      </p:sp>
    </p:spTree>
    <p:extLst>
      <p:ext uri="{BB962C8B-B14F-4D97-AF65-F5344CB8AC3E}">
        <p14:creationId xmlns:p14="http://schemas.microsoft.com/office/powerpoint/2010/main" val="2483906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67544" y="1418000"/>
            <a:ext cx="8496944" cy="1938992"/>
          </a:xfrm>
          <a:prstGeom prst="rect">
            <a:avLst/>
          </a:prstGeom>
          <a:noFill/>
        </p:spPr>
        <p:txBody>
          <a:bodyPr wrap="square" rtlCol="0">
            <a:spAutoFit/>
          </a:bodyPr>
          <a:lstStyle/>
          <a:p>
            <a:pPr algn="just"/>
            <a:r>
              <a:rPr lang="it-IT" sz="2400" u="none" dirty="0">
                <a:solidFill>
                  <a:srgbClr val="002060"/>
                </a:solidFill>
                <a:latin typeface="+mj-lt"/>
              </a:rPr>
              <a:t>Ogni cisterna (cisterna  fissa, cisterna smontabile, container-cisterna, cassa mobile cisterna, veicolo-batteria, CGEM) deve portare una targa di metallo resistente alla corrosione, fissata in modo permanente sulla cisterna in un punto facilmente accessibile per il controllo.</a:t>
            </a:r>
          </a:p>
        </p:txBody>
      </p:sp>
      <p:sp>
        <p:nvSpPr>
          <p:cNvPr id="8" name="Titolo 1"/>
          <p:cNvSpPr>
            <a:spLocks noGrp="1"/>
          </p:cNvSpPr>
          <p:nvPr>
            <p:ph type="title"/>
          </p:nvPr>
        </p:nvSpPr>
        <p:spPr>
          <a:xfrm>
            <a:off x="485775" y="257175"/>
            <a:ext cx="8229600" cy="585788"/>
          </a:xfrm>
        </p:spPr>
        <p:txBody>
          <a:bodyPr>
            <a:normAutofit fontScale="90000"/>
          </a:bodyPr>
          <a:lstStyle/>
          <a:p>
            <a:r>
              <a:rPr lang="it-IT" b="1" dirty="0">
                <a:solidFill>
                  <a:srgbClr val="002060"/>
                </a:solidFill>
              </a:rPr>
              <a:t>Targa delle cisterne</a:t>
            </a:r>
          </a:p>
        </p:txBody>
      </p:sp>
    </p:spTree>
    <p:extLst>
      <p:ext uri="{BB962C8B-B14F-4D97-AF65-F5344CB8AC3E}">
        <p14:creationId xmlns:p14="http://schemas.microsoft.com/office/powerpoint/2010/main" val="37383465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a:xfrm>
            <a:off x="485775" y="116632"/>
            <a:ext cx="8229600" cy="585788"/>
          </a:xfrm>
        </p:spPr>
        <p:txBody>
          <a:bodyPr>
            <a:normAutofit fontScale="90000"/>
          </a:bodyPr>
          <a:lstStyle/>
          <a:p>
            <a:r>
              <a:rPr lang="it-IT" b="1" dirty="0">
                <a:solidFill>
                  <a:srgbClr val="002060"/>
                </a:solidFill>
              </a:rPr>
              <a:t>Targa delle cisterne</a:t>
            </a:r>
          </a:p>
        </p:txBody>
      </p:sp>
      <p:sp>
        <p:nvSpPr>
          <p:cNvPr id="5" name="CasellaDiTesto 4"/>
          <p:cNvSpPr txBox="1"/>
          <p:nvPr/>
        </p:nvSpPr>
        <p:spPr>
          <a:xfrm>
            <a:off x="467544" y="801280"/>
            <a:ext cx="8676456" cy="594008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buFont typeface="Wingdings" pitchFamily="2" charset="2"/>
              <a:buChar char="q"/>
            </a:pPr>
            <a:r>
              <a:rPr lang="it-IT" sz="2000" u="none" dirty="0">
                <a:solidFill>
                  <a:srgbClr val="002060"/>
                </a:solidFill>
                <a:latin typeface="+mj-lt"/>
              </a:rPr>
              <a:t>  numero di approvazione</a:t>
            </a:r>
          </a:p>
          <a:p>
            <a:pPr>
              <a:buFont typeface="Wingdings" pitchFamily="2" charset="2"/>
              <a:buChar char="q"/>
            </a:pPr>
            <a:r>
              <a:rPr lang="it-IT" sz="2000" u="none" dirty="0">
                <a:solidFill>
                  <a:srgbClr val="002060"/>
                </a:solidFill>
                <a:latin typeface="+mj-lt"/>
              </a:rPr>
              <a:t>  numero di serie di costruzione</a:t>
            </a:r>
          </a:p>
          <a:p>
            <a:pPr>
              <a:buFont typeface="Wingdings" pitchFamily="2" charset="2"/>
              <a:buChar char="q"/>
            </a:pPr>
            <a:r>
              <a:rPr lang="it-IT" sz="2000" u="none" dirty="0">
                <a:solidFill>
                  <a:srgbClr val="002060"/>
                </a:solidFill>
                <a:latin typeface="+mj-lt"/>
              </a:rPr>
              <a:t>  anno di costruzione</a:t>
            </a:r>
          </a:p>
          <a:p>
            <a:pPr>
              <a:buFont typeface="Wingdings" pitchFamily="2" charset="2"/>
              <a:buChar char="q"/>
            </a:pPr>
            <a:r>
              <a:rPr lang="it-IT" sz="2000" u="none" dirty="0">
                <a:solidFill>
                  <a:srgbClr val="002060"/>
                </a:solidFill>
                <a:latin typeface="+mj-lt"/>
              </a:rPr>
              <a:t>  pressione di prova (pressione manometrica)</a:t>
            </a:r>
          </a:p>
          <a:p>
            <a:pPr>
              <a:buFont typeface="Wingdings" pitchFamily="2" charset="2"/>
              <a:buChar char="q"/>
            </a:pPr>
            <a:r>
              <a:rPr lang="it-IT" sz="2000" u="none" dirty="0">
                <a:solidFill>
                  <a:srgbClr val="002060"/>
                </a:solidFill>
                <a:latin typeface="+mj-lt"/>
              </a:rPr>
              <a:t>  pressione esterna di calcolo (per CO2 e N2O)</a:t>
            </a:r>
          </a:p>
          <a:p>
            <a:pPr marL="361950" indent="-361950">
              <a:buFont typeface="Wingdings" pitchFamily="2" charset="2"/>
              <a:buChar char="q"/>
            </a:pPr>
            <a:r>
              <a:rPr lang="it-IT" sz="2000" u="none" dirty="0">
                <a:solidFill>
                  <a:srgbClr val="002060"/>
                </a:solidFill>
                <a:latin typeface="+mj-lt"/>
              </a:rPr>
              <a:t>capacità del serbatoio seguita da “S” (per i serbatoi suddividi in sezioni di capacità massima di 7500 l) </a:t>
            </a:r>
          </a:p>
          <a:p>
            <a:pPr>
              <a:buFont typeface="Wingdings" pitchFamily="2" charset="2"/>
              <a:buChar char="q"/>
            </a:pPr>
            <a:r>
              <a:rPr lang="it-IT" sz="2000" u="none" dirty="0">
                <a:solidFill>
                  <a:srgbClr val="002060"/>
                </a:solidFill>
                <a:latin typeface="+mj-lt"/>
              </a:rPr>
              <a:t>  temperatura di calcolo</a:t>
            </a:r>
          </a:p>
          <a:p>
            <a:pPr marL="361950" indent="-361950">
              <a:buFont typeface="Wingdings" pitchFamily="2" charset="2"/>
              <a:buChar char="q"/>
            </a:pPr>
            <a:r>
              <a:rPr lang="it-IT" sz="2000" u="none" dirty="0">
                <a:solidFill>
                  <a:srgbClr val="002060"/>
                </a:solidFill>
                <a:latin typeface="+mj-lt"/>
              </a:rPr>
              <a:t>data e tipo dell’ultima prova (mese e anno seguita da P se prova periodica o iniziale o da L se prova intermedia)</a:t>
            </a:r>
          </a:p>
          <a:p>
            <a:pPr>
              <a:buFont typeface="Wingdings" pitchFamily="2" charset="2"/>
              <a:buChar char="q"/>
            </a:pPr>
            <a:r>
              <a:rPr lang="it-IT" sz="2000" u="none" dirty="0">
                <a:solidFill>
                  <a:srgbClr val="002060"/>
                </a:solidFill>
                <a:latin typeface="+mj-lt"/>
              </a:rPr>
              <a:t>  punzone dell’esperto che ha effettuato le prove</a:t>
            </a:r>
          </a:p>
          <a:p>
            <a:pPr>
              <a:buFont typeface="Wingdings" pitchFamily="2" charset="2"/>
              <a:buChar char="q"/>
            </a:pPr>
            <a:r>
              <a:rPr lang="it-IT" sz="2000" u="none" dirty="0">
                <a:solidFill>
                  <a:srgbClr val="002060"/>
                </a:solidFill>
                <a:latin typeface="+mj-lt"/>
              </a:rPr>
              <a:t>  materiale del serbatoio</a:t>
            </a:r>
          </a:p>
          <a:p>
            <a:pPr>
              <a:buFont typeface="Wingdings" pitchFamily="2" charset="2"/>
              <a:buChar char="q"/>
            </a:pPr>
            <a:r>
              <a:rPr lang="it-IT" sz="2000" u="none" dirty="0">
                <a:solidFill>
                  <a:srgbClr val="002060"/>
                </a:solidFill>
              </a:rPr>
              <a:t>  </a:t>
            </a:r>
            <a:r>
              <a:rPr lang="it-IT" sz="2000" u="none" dirty="0">
                <a:solidFill>
                  <a:srgbClr val="002060"/>
                </a:solidFill>
                <a:latin typeface="+mj-lt"/>
              </a:rPr>
              <a:t>pressione di servizio massima ammissibile (PSMA) </a:t>
            </a:r>
          </a:p>
          <a:p>
            <a:pPr>
              <a:buFont typeface="Wingdings" pitchFamily="2" charset="2"/>
              <a:buChar char="q"/>
            </a:pPr>
            <a:r>
              <a:rPr lang="it-IT" sz="2000" u="none" dirty="0">
                <a:solidFill>
                  <a:srgbClr val="002060"/>
                </a:solidFill>
                <a:latin typeface="+mj-lt"/>
              </a:rPr>
              <a:t>  designazione ufficiale dei gas</a:t>
            </a:r>
          </a:p>
          <a:p>
            <a:pPr>
              <a:buFont typeface="Wingdings" pitchFamily="2" charset="2"/>
              <a:buChar char="q"/>
            </a:pPr>
            <a:r>
              <a:rPr lang="it-IT" sz="2000" u="none" dirty="0">
                <a:solidFill>
                  <a:srgbClr val="002060"/>
                </a:solidFill>
                <a:latin typeface="+mj-lt"/>
              </a:rPr>
              <a:t>  pressione massima per i gas compressi</a:t>
            </a:r>
          </a:p>
          <a:p>
            <a:pPr marL="450850" indent="-450850">
              <a:buFont typeface="Wingdings" pitchFamily="2" charset="2"/>
              <a:buChar char="q"/>
            </a:pPr>
            <a:r>
              <a:rPr lang="it-IT" sz="2000" u="none" dirty="0">
                <a:solidFill>
                  <a:srgbClr val="002060"/>
                </a:solidFill>
                <a:latin typeface="+mj-lt"/>
              </a:rPr>
              <a:t>massa massima per i gas liquefatti e liquefatti refrigerati e disciolti</a:t>
            </a:r>
          </a:p>
          <a:p>
            <a:pPr marL="450850" indent="-450850">
              <a:buFont typeface="Wingdings" pitchFamily="2" charset="2"/>
              <a:buChar char="q"/>
            </a:pPr>
            <a:r>
              <a:rPr lang="it-IT" sz="2000" u="none" dirty="0">
                <a:solidFill>
                  <a:srgbClr val="002060"/>
                </a:solidFill>
                <a:latin typeface="+mj-lt"/>
              </a:rPr>
              <a:t>temperatura di riempimento se inferiore a -20° </a:t>
            </a:r>
          </a:p>
          <a:p>
            <a:pPr marL="450850" indent="-450850">
              <a:buFont typeface="Wingdings" pitchFamily="2" charset="2"/>
              <a:buChar char="q"/>
            </a:pPr>
            <a:r>
              <a:rPr lang="it-IT" sz="2000" u="none" dirty="0">
                <a:solidFill>
                  <a:srgbClr val="002060"/>
                </a:solidFill>
                <a:latin typeface="+mj-lt"/>
              </a:rPr>
              <a:t>l’indicazione “</a:t>
            </a:r>
            <a:r>
              <a:rPr lang="it-IT" sz="2000" u="none" dirty="0" err="1">
                <a:solidFill>
                  <a:srgbClr val="002060"/>
                </a:solidFill>
                <a:latin typeface="+mj-lt"/>
              </a:rPr>
              <a:t>calorifugato</a:t>
            </a:r>
            <a:r>
              <a:rPr lang="it-IT" sz="2000" u="none" dirty="0">
                <a:solidFill>
                  <a:srgbClr val="002060"/>
                </a:solidFill>
                <a:latin typeface="+mj-lt"/>
              </a:rPr>
              <a:t>” o “isolato sotto vuoto” per le cisterne con isolamento  termico</a:t>
            </a:r>
          </a:p>
        </p:txBody>
      </p:sp>
    </p:spTree>
    <p:extLst>
      <p:ext uri="{BB962C8B-B14F-4D97-AF65-F5344CB8AC3E}">
        <p14:creationId xmlns:p14="http://schemas.microsoft.com/office/powerpoint/2010/main" val="23976113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a:xfrm>
            <a:off x="485775" y="322932"/>
            <a:ext cx="8229600" cy="585788"/>
          </a:xfrm>
        </p:spPr>
        <p:txBody>
          <a:bodyPr>
            <a:normAutofit fontScale="90000"/>
          </a:bodyPr>
          <a:lstStyle/>
          <a:p>
            <a:r>
              <a:rPr lang="it-IT" b="1" dirty="0">
                <a:solidFill>
                  <a:srgbClr val="002060"/>
                </a:solidFill>
              </a:rPr>
              <a:t>Aggiunte sulla targa</a:t>
            </a:r>
            <a:br>
              <a:rPr lang="it-IT" b="1" dirty="0">
                <a:solidFill>
                  <a:srgbClr val="002060"/>
                </a:solidFill>
              </a:rPr>
            </a:br>
            <a:r>
              <a:rPr lang="it-IT" b="1" dirty="0">
                <a:solidFill>
                  <a:srgbClr val="002060"/>
                </a:solidFill>
              </a:rPr>
              <a:t>per i container cisterna</a:t>
            </a:r>
          </a:p>
        </p:txBody>
      </p:sp>
      <p:sp>
        <p:nvSpPr>
          <p:cNvPr id="5" name="CasellaDiTesto 4"/>
          <p:cNvSpPr txBox="1"/>
          <p:nvPr/>
        </p:nvSpPr>
        <p:spPr>
          <a:xfrm>
            <a:off x="467544" y="1556792"/>
            <a:ext cx="8676456" cy="120032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0850" indent="-450850">
              <a:buFont typeface="Wingdings" pitchFamily="2" charset="2"/>
              <a:buChar char="q"/>
            </a:pPr>
            <a:r>
              <a:rPr lang="it-IT" sz="2400" u="none" dirty="0">
                <a:solidFill>
                  <a:srgbClr val="002060"/>
                </a:solidFill>
                <a:latin typeface="+mj-lt"/>
              </a:rPr>
              <a:t>il tempo di tenuta di riferimento in giorni e ore per ogni gas</a:t>
            </a:r>
          </a:p>
          <a:p>
            <a:pPr marL="450850" indent="-450850">
              <a:buFont typeface="Wingdings" pitchFamily="2" charset="2"/>
              <a:buChar char="q"/>
            </a:pPr>
            <a:r>
              <a:rPr lang="it-IT" sz="2400" u="none" dirty="0">
                <a:solidFill>
                  <a:srgbClr val="002060"/>
                </a:solidFill>
                <a:latin typeface="+mj-lt"/>
              </a:rPr>
              <a:t>le pressioni iniziali associate in bar o </a:t>
            </a:r>
            <a:r>
              <a:rPr lang="it-IT" sz="2400" u="none" dirty="0" err="1">
                <a:solidFill>
                  <a:srgbClr val="002060"/>
                </a:solidFill>
                <a:latin typeface="+mj-lt"/>
              </a:rPr>
              <a:t>kPa</a:t>
            </a:r>
            <a:endParaRPr lang="it-IT" sz="2400" u="none" dirty="0">
              <a:solidFill>
                <a:srgbClr val="002060"/>
              </a:solidFill>
              <a:latin typeface="+mj-lt"/>
            </a:endParaRPr>
          </a:p>
        </p:txBody>
      </p:sp>
    </p:spTree>
    <p:extLst>
      <p:ext uri="{BB962C8B-B14F-4D97-AF65-F5344CB8AC3E}">
        <p14:creationId xmlns:p14="http://schemas.microsoft.com/office/powerpoint/2010/main" val="13316562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684213" y="-28005"/>
            <a:ext cx="8135937" cy="576685"/>
          </a:xfrm>
        </p:spPr>
        <p:txBody>
          <a:bodyPr/>
          <a:lstStyle/>
          <a:p>
            <a:r>
              <a:rPr lang="it-IT" altLang="it-IT" sz="2800" b="1" dirty="0">
                <a:solidFill>
                  <a:srgbClr val="375F9B"/>
                </a:solidFill>
                <a:latin typeface="Roboto"/>
                <a:ea typeface="Roboto"/>
                <a:cs typeface="Roboto"/>
                <a:sym typeface="Roboto"/>
              </a:rPr>
              <a:t>Cisterne ADR – Tempo di tenuta</a:t>
            </a:r>
          </a:p>
        </p:txBody>
      </p:sp>
      <p:sp>
        <p:nvSpPr>
          <p:cNvPr id="20483" name="Segnaposto contenuto 2"/>
          <p:cNvSpPr>
            <a:spLocks noGrp="1"/>
          </p:cNvSpPr>
          <p:nvPr>
            <p:ph idx="1"/>
          </p:nvPr>
        </p:nvSpPr>
        <p:spPr>
          <a:xfrm>
            <a:off x="539552" y="476672"/>
            <a:ext cx="8351961" cy="5689600"/>
          </a:xfrm>
        </p:spPr>
        <p:txBody>
          <a:bodyPr/>
          <a:lstStyle/>
          <a:p>
            <a:pPr>
              <a:defRPr/>
            </a:pPr>
            <a:r>
              <a:rPr lang="it-IT" altLang="it-IT" sz="2000" dirty="0">
                <a:solidFill>
                  <a:srgbClr val="375F9B"/>
                </a:solidFill>
                <a:latin typeface="Roboto"/>
                <a:ea typeface="Roboto"/>
                <a:cs typeface="Roboto"/>
                <a:sym typeface="Roboto"/>
              </a:rPr>
              <a:t>Con ADR 2017 è stata aggiunta la nuova sezione  4.3.3.5</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Il tempo di tenuta reale deve essere determinato per ogni viaggio di un contenitore-cisterna che trasporta un gas liquefatti refrigerati, sulla base dei seguenti elementi:</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	(A) Il tempo di tenuta di riferimento per il gas liquefatto refrigerato da trasportare (vedi 6.8.3.4.10), come indicato sulla targhetta di cui al 6.8.3.5.4;</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	(B) La densità di riempimento reale;</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	(C) La pressione di riempimento reale;</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	(D) La più bassa pressione di taratura del dispositivo(i) di limitazione della pressione;</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	(E) Il deterioramento dell’isolamento.</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NOTA: ISO 21014: 2006 'Recipienti criogenici – prestazioni di isolamento dei criogenici' indica i metodi per determinare le prestazioni di isolamento dei contenitori criogenici e fornisce un metodo di calcolo del tempo di tenuta.</a:t>
            </a:r>
            <a:br>
              <a:rPr lang="it-IT" altLang="it-IT" sz="2000" dirty="0">
                <a:solidFill>
                  <a:srgbClr val="375F9B"/>
                </a:solidFill>
                <a:latin typeface="Roboto"/>
                <a:ea typeface="Roboto"/>
                <a:cs typeface="Roboto"/>
                <a:sym typeface="Roboto"/>
              </a:rPr>
            </a:br>
            <a:r>
              <a:rPr lang="it-IT" altLang="it-IT" sz="2000" dirty="0">
                <a:solidFill>
                  <a:srgbClr val="375F9B"/>
                </a:solidFill>
                <a:latin typeface="Roboto"/>
                <a:ea typeface="Roboto"/>
                <a:cs typeface="Roboto"/>
                <a:sym typeface="Roboto"/>
              </a:rPr>
              <a:t>La data in cui termina il tempo di tenuta reale deve essere scritta sul documento di trasporto (vedi 5.4.1.2.2. (D)).</a:t>
            </a:r>
          </a:p>
        </p:txBody>
      </p:sp>
    </p:spTree>
    <p:extLst>
      <p:ext uri="{BB962C8B-B14F-4D97-AF65-F5344CB8AC3E}">
        <p14:creationId xmlns:p14="http://schemas.microsoft.com/office/powerpoint/2010/main" val="1951467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539552" y="116632"/>
            <a:ext cx="8135937" cy="648693"/>
          </a:xfrm>
        </p:spPr>
        <p:txBody>
          <a:bodyPr/>
          <a:lstStyle/>
          <a:p>
            <a:r>
              <a:rPr lang="it-IT" altLang="it-IT" sz="2800" b="1" dirty="0">
                <a:solidFill>
                  <a:srgbClr val="375F9B"/>
                </a:solidFill>
                <a:latin typeface="Roboto"/>
                <a:ea typeface="Roboto"/>
                <a:cs typeface="Roboto"/>
                <a:sym typeface="Roboto"/>
              </a:rPr>
              <a:t>Cisterne ADR – Tempo di tenuta</a:t>
            </a:r>
          </a:p>
        </p:txBody>
      </p:sp>
      <p:sp>
        <p:nvSpPr>
          <p:cNvPr id="21507" name="Segnaposto contenuto 2"/>
          <p:cNvSpPr>
            <a:spLocks noGrp="1"/>
          </p:cNvSpPr>
          <p:nvPr>
            <p:ph idx="1"/>
          </p:nvPr>
        </p:nvSpPr>
        <p:spPr>
          <a:xfrm>
            <a:off x="360041" y="691604"/>
            <a:ext cx="8676455" cy="5473700"/>
          </a:xfrm>
        </p:spPr>
        <p:txBody>
          <a:bodyPr/>
          <a:lstStyle/>
          <a:p>
            <a:r>
              <a:rPr lang="it-IT" altLang="it-IT" sz="1800" dirty="0">
                <a:solidFill>
                  <a:srgbClr val="375F9B"/>
                </a:solidFill>
                <a:latin typeface="Roboto"/>
                <a:ea typeface="Roboto"/>
                <a:cs typeface="Roboto"/>
                <a:sym typeface="Roboto"/>
              </a:rPr>
              <a:t>I contenitori-cisterna non devono essere presentati al trasporto:</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(A) In una condizione di riempimento tale da produrre una forza idraulica inaccettabile a causa di sovrappressione dentro l'involucro;</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(B) se perdono;</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(C) se sono danneggiati a tale punto che l'integrità del contenitore cisterna o il suo sollevamento o fissaggio possono esserne influenzati;</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(D) se l'equipaggiamento di servizio non è stato esaminato e giudicato in buono stato di funzionamento;</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(E) se il tempo di tenuta reale per il gas liquefatto refrigerato trasportato non è stato determinato;</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(F) se la durata del trasporto, dopo aver preso in considerazione eventuali ritardi che potrebbero accadere, supera il tempo di tenuta reale;</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(G) Se la pressione non è costante e non è stata abbassata ad un livello tale che il tempo di tenuta reale può essere rispettato </a:t>
            </a:r>
            <a:r>
              <a:rPr lang="it-IT" altLang="it-IT" sz="1800" baseline="30000" dirty="0">
                <a:solidFill>
                  <a:srgbClr val="375F9B"/>
                </a:solidFill>
                <a:latin typeface="Roboto"/>
                <a:ea typeface="Roboto"/>
                <a:cs typeface="Roboto"/>
                <a:sym typeface="Roboto"/>
              </a:rPr>
              <a:t>4</a:t>
            </a:r>
            <a:br>
              <a:rPr lang="it-IT" altLang="it-IT" sz="1800" dirty="0">
                <a:solidFill>
                  <a:srgbClr val="375F9B"/>
                </a:solidFill>
                <a:latin typeface="Roboto"/>
                <a:ea typeface="Roboto"/>
                <a:cs typeface="Roboto"/>
                <a:sym typeface="Roboto"/>
              </a:rPr>
            </a:br>
            <a:endParaRPr lang="it-IT" altLang="it-IT" sz="1800" dirty="0">
              <a:solidFill>
                <a:srgbClr val="375F9B"/>
              </a:solidFill>
              <a:latin typeface="Roboto"/>
              <a:ea typeface="Roboto"/>
              <a:cs typeface="Roboto"/>
              <a:sym typeface="Roboto"/>
            </a:endParaRPr>
          </a:p>
          <a:p>
            <a:r>
              <a:rPr lang="it-IT" altLang="it-IT" sz="1800" dirty="0">
                <a:solidFill>
                  <a:srgbClr val="375F9B"/>
                </a:solidFill>
                <a:latin typeface="Roboto"/>
                <a:ea typeface="Roboto"/>
                <a:cs typeface="Roboto"/>
                <a:sym typeface="Roboto"/>
              </a:rPr>
              <a:t>La nota 4 recita come segue:</a:t>
            </a:r>
            <a:br>
              <a:rPr lang="it-IT" altLang="it-IT" sz="1800" dirty="0">
                <a:solidFill>
                  <a:srgbClr val="375F9B"/>
                </a:solidFill>
                <a:latin typeface="Roboto"/>
                <a:ea typeface="Roboto"/>
                <a:cs typeface="Roboto"/>
                <a:sym typeface="Roboto"/>
              </a:rPr>
            </a:br>
            <a:r>
              <a:rPr lang="it-IT" altLang="it-IT" sz="1800" dirty="0">
                <a:solidFill>
                  <a:srgbClr val="375F9B"/>
                </a:solidFill>
                <a:latin typeface="Roboto"/>
                <a:ea typeface="Roboto"/>
                <a:cs typeface="Roboto"/>
                <a:sym typeface="Roboto"/>
              </a:rPr>
              <a:t>"4" Una linea guida è fornita nel DOC EIGA 184/14 «Metodi per prevenire l'attivazione prematura di dispositivi di sicurezza su cisterne di trasporto» scaricabile da www.eiga.eu. "</a:t>
            </a:r>
            <a:endParaRPr lang="it-IT" altLang="it-IT" sz="2000" dirty="0">
              <a:solidFill>
                <a:srgbClr val="375F9B"/>
              </a:solidFill>
              <a:latin typeface="Roboto"/>
              <a:ea typeface="Roboto"/>
              <a:cs typeface="Roboto"/>
              <a:sym typeface="Roboto"/>
            </a:endParaRPr>
          </a:p>
        </p:txBody>
      </p:sp>
    </p:spTree>
    <p:extLst>
      <p:ext uri="{BB962C8B-B14F-4D97-AF65-F5344CB8AC3E}">
        <p14:creationId xmlns:p14="http://schemas.microsoft.com/office/powerpoint/2010/main" val="6279565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a:xfrm>
            <a:off x="485775" y="322932"/>
            <a:ext cx="8229600" cy="585788"/>
          </a:xfrm>
        </p:spPr>
        <p:txBody>
          <a:bodyPr>
            <a:normAutofit fontScale="90000"/>
          </a:bodyPr>
          <a:lstStyle/>
          <a:p>
            <a:r>
              <a:rPr lang="it-IT" b="1" dirty="0">
                <a:solidFill>
                  <a:srgbClr val="002060"/>
                </a:solidFill>
              </a:rPr>
              <a:t>Targa esterna delle cisterne</a:t>
            </a:r>
          </a:p>
        </p:txBody>
      </p:sp>
      <p:sp>
        <p:nvSpPr>
          <p:cNvPr id="5" name="CasellaDiTesto 4"/>
          <p:cNvSpPr txBox="1"/>
          <p:nvPr/>
        </p:nvSpPr>
        <p:spPr>
          <a:xfrm>
            <a:off x="467544" y="1308824"/>
            <a:ext cx="8676456" cy="563231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sz="2400" u="none" dirty="0">
                <a:solidFill>
                  <a:srgbClr val="002060"/>
                </a:solidFill>
                <a:latin typeface="+mj-lt"/>
              </a:rPr>
              <a:t>Le seguenti indicazioni devono essere scritte sul veicolo cisterna, sulla cisterna stessa o su dei pannelli:</a:t>
            </a:r>
          </a:p>
          <a:p>
            <a:pPr>
              <a:buFont typeface="Wingdings" pitchFamily="2" charset="2"/>
              <a:buChar char="q"/>
            </a:pPr>
            <a:r>
              <a:rPr lang="it-IT" sz="2400" u="none" dirty="0">
                <a:solidFill>
                  <a:srgbClr val="002060"/>
                </a:solidFill>
                <a:latin typeface="+mj-lt"/>
              </a:rPr>
              <a:t>  nome del proprietario</a:t>
            </a:r>
          </a:p>
          <a:p>
            <a:pPr>
              <a:buFont typeface="Wingdings" pitchFamily="2" charset="2"/>
              <a:buChar char="q"/>
            </a:pPr>
            <a:r>
              <a:rPr lang="it-IT" sz="2400" u="none" dirty="0">
                <a:solidFill>
                  <a:srgbClr val="002060"/>
                </a:solidFill>
                <a:latin typeface="+mj-lt"/>
              </a:rPr>
              <a:t>  massa a vuoto</a:t>
            </a:r>
          </a:p>
          <a:p>
            <a:pPr>
              <a:buFont typeface="Wingdings" pitchFamily="2" charset="2"/>
              <a:buChar char="q"/>
            </a:pPr>
            <a:r>
              <a:rPr lang="it-IT" sz="2400" u="none" dirty="0">
                <a:solidFill>
                  <a:srgbClr val="002060"/>
                </a:solidFill>
                <a:latin typeface="+mj-lt"/>
              </a:rPr>
              <a:t>  massa massima autorizzata</a:t>
            </a:r>
          </a:p>
          <a:p>
            <a:pPr>
              <a:buFont typeface="Wingdings" pitchFamily="2" charset="2"/>
              <a:buChar char="q"/>
            </a:pPr>
            <a:r>
              <a:rPr lang="it-IT" sz="2400" u="none" dirty="0">
                <a:solidFill>
                  <a:srgbClr val="002060"/>
                </a:solidFill>
                <a:latin typeface="+mj-lt"/>
              </a:rPr>
              <a:t>  codice cisterna se non riportato sulla cisterna</a:t>
            </a:r>
          </a:p>
          <a:p>
            <a:pPr marL="450850" indent="-450850">
              <a:buFont typeface="Wingdings" pitchFamily="2" charset="2"/>
              <a:buChar char="q"/>
            </a:pPr>
            <a:r>
              <a:rPr lang="it-IT" sz="2400" u="none" dirty="0">
                <a:solidFill>
                  <a:srgbClr val="002060"/>
                </a:solidFill>
                <a:latin typeface="+mj-lt"/>
              </a:rPr>
              <a:t>codici alfanumerici della colonna 13 della Tabella A</a:t>
            </a:r>
          </a:p>
          <a:p>
            <a:pPr marL="450850" indent="-450850">
              <a:buFont typeface="Wingdings" pitchFamily="2" charset="2"/>
              <a:buChar char="q"/>
            </a:pPr>
            <a:r>
              <a:rPr lang="it-IT" sz="2400" u="none" dirty="0">
                <a:solidFill>
                  <a:srgbClr val="002060"/>
                </a:solidFill>
                <a:latin typeface="+mj-lt"/>
              </a:rPr>
              <a:t>temperatura di riempimento</a:t>
            </a:r>
            <a:r>
              <a:rPr lang="it-IT" sz="2400" u="none" dirty="0">
                <a:solidFill>
                  <a:srgbClr val="002060"/>
                </a:solidFill>
              </a:rPr>
              <a:t>  </a:t>
            </a:r>
          </a:p>
          <a:p>
            <a:pPr marL="450850" indent="-450850">
              <a:buFont typeface="Wingdings" pitchFamily="2" charset="2"/>
              <a:buChar char="q"/>
            </a:pPr>
            <a:r>
              <a:rPr lang="it-IT" sz="2400" u="none" dirty="0">
                <a:solidFill>
                  <a:srgbClr val="002060"/>
                </a:solidFill>
                <a:latin typeface="+mj-lt"/>
              </a:rPr>
              <a:t>designazione dei gas</a:t>
            </a:r>
          </a:p>
          <a:p>
            <a:pPr marL="450850" indent="-450850">
              <a:buFont typeface="Wingdings" pitchFamily="2" charset="2"/>
              <a:buChar char="q"/>
            </a:pPr>
            <a:r>
              <a:rPr lang="it-IT" sz="2400" u="none" dirty="0">
                <a:solidFill>
                  <a:srgbClr val="002060"/>
                </a:solidFill>
                <a:latin typeface="+mj-lt"/>
              </a:rPr>
              <a:t>massa massima per i gas liquefatti e liquefatti refrigerati e disciolti</a:t>
            </a:r>
          </a:p>
          <a:p>
            <a:pPr marL="450850" indent="-450850">
              <a:buFont typeface="Wingdings" pitchFamily="2" charset="2"/>
              <a:buChar char="q"/>
            </a:pPr>
            <a:r>
              <a:rPr lang="it-IT" sz="2400" u="none" dirty="0">
                <a:solidFill>
                  <a:srgbClr val="002060"/>
                </a:solidFill>
                <a:latin typeface="+mj-lt"/>
              </a:rPr>
              <a:t>l’indicazione “</a:t>
            </a:r>
            <a:r>
              <a:rPr lang="it-IT" sz="2400" u="none" dirty="0" err="1">
                <a:solidFill>
                  <a:srgbClr val="002060"/>
                </a:solidFill>
                <a:latin typeface="+mj-lt"/>
              </a:rPr>
              <a:t>calorifugato</a:t>
            </a:r>
            <a:r>
              <a:rPr lang="it-IT" sz="2400" u="none" dirty="0">
                <a:solidFill>
                  <a:srgbClr val="002060"/>
                </a:solidFill>
                <a:latin typeface="+mj-lt"/>
              </a:rPr>
              <a:t>” o “isolato sotto vuoto” per le cisterne con isolamento  termico</a:t>
            </a:r>
          </a:p>
          <a:p>
            <a:pPr marL="450850" indent="-450850">
              <a:buFont typeface="Wingdings" pitchFamily="2" charset="2"/>
              <a:buChar char="q"/>
            </a:pPr>
            <a:endParaRPr lang="it-IT" sz="2400" u="none" dirty="0">
              <a:solidFill>
                <a:srgbClr val="002060"/>
              </a:solidFill>
              <a:latin typeface="+mj-lt"/>
            </a:endParaRPr>
          </a:p>
          <a:p>
            <a:pPr marL="450850" indent="-450850">
              <a:buFont typeface="Wingdings" pitchFamily="2" charset="2"/>
              <a:buChar char="q"/>
            </a:pPr>
            <a:endParaRPr lang="it-IT" sz="2400" u="none" dirty="0">
              <a:solidFill>
                <a:srgbClr val="002060"/>
              </a:solidFill>
              <a:latin typeface="+mj-lt"/>
            </a:endParaRPr>
          </a:p>
        </p:txBody>
      </p:sp>
    </p:spTree>
    <p:extLst>
      <p:ext uri="{BB962C8B-B14F-4D97-AF65-F5344CB8AC3E}">
        <p14:creationId xmlns:p14="http://schemas.microsoft.com/office/powerpoint/2010/main" val="21569898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a:xfrm>
            <a:off x="485775" y="257175"/>
            <a:ext cx="8229600" cy="585788"/>
          </a:xfrm>
        </p:spPr>
        <p:txBody>
          <a:bodyPr>
            <a:normAutofit fontScale="90000"/>
          </a:bodyPr>
          <a:lstStyle/>
          <a:p>
            <a:r>
              <a:rPr lang="it-IT" b="1" dirty="0">
                <a:solidFill>
                  <a:srgbClr val="002060"/>
                </a:solidFill>
              </a:rPr>
              <a:t>Codice cisterna</a:t>
            </a:r>
          </a:p>
        </p:txBody>
      </p:sp>
      <p:sp>
        <p:nvSpPr>
          <p:cNvPr id="7" name="CasellaDiTesto 6"/>
          <p:cNvSpPr txBox="1"/>
          <p:nvPr/>
        </p:nvSpPr>
        <p:spPr>
          <a:xfrm>
            <a:off x="539552" y="908720"/>
            <a:ext cx="8208912"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sz="1600" u="none" dirty="0">
                <a:solidFill>
                  <a:srgbClr val="002060"/>
                </a:solidFill>
                <a:latin typeface="+mj-lt"/>
              </a:rPr>
              <a:t>Ad ogni cisterna è attribuito un codice cisterna che ne identifica il tipo, oltre a fornire indicazioni relative a pressione di calcolo, aperture e i dispositivi di sicurezza</a:t>
            </a:r>
          </a:p>
        </p:txBody>
      </p:sp>
      <p:sp>
        <p:nvSpPr>
          <p:cNvPr id="9" name="Rettangolo 8"/>
          <p:cNvSpPr/>
          <p:nvPr/>
        </p:nvSpPr>
        <p:spPr>
          <a:xfrm>
            <a:off x="1403648" y="5517232"/>
            <a:ext cx="6480720"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it-IT" u="none" dirty="0">
                <a:solidFill>
                  <a:srgbClr val="002060"/>
                </a:solidFill>
                <a:latin typeface="+mj-lt"/>
              </a:rPr>
              <a:t>Codifica delle cisterne (4.3.3.1 e 4.3.4.1 ADR)</a:t>
            </a:r>
          </a:p>
        </p:txBody>
      </p:sp>
      <p:sp>
        <p:nvSpPr>
          <p:cNvPr id="10" name="CasellaDiTesto 9"/>
          <p:cNvSpPr txBox="1"/>
          <p:nvPr/>
        </p:nvSpPr>
        <p:spPr>
          <a:xfrm>
            <a:off x="2483768" y="5949280"/>
            <a:ext cx="460851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u="none" dirty="0">
                <a:solidFill>
                  <a:srgbClr val="002060"/>
                </a:solidFill>
                <a:latin typeface="+mj-lt"/>
              </a:rPr>
              <a:t>Alcuni esempi : R 25,48 BN,  C300BH</a:t>
            </a:r>
          </a:p>
        </p:txBody>
      </p:sp>
      <p:pic>
        <p:nvPicPr>
          <p:cNvPr id="545795" name="Picture 3"/>
          <p:cNvPicPr>
            <a:picLocks noChangeAspect="1" noChangeArrowheads="1"/>
          </p:cNvPicPr>
          <p:nvPr/>
        </p:nvPicPr>
        <p:blipFill>
          <a:blip r:embed="rId2" cstate="print"/>
          <a:srcRect/>
          <a:stretch>
            <a:fillRect/>
          </a:stretch>
        </p:blipFill>
        <p:spPr bwMode="auto">
          <a:xfrm>
            <a:off x="1493193" y="1556792"/>
            <a:ext cx="6391175" cy="3912174"/>
          </a:xfrm>
          <a:prstGeom prst="rect">
            <a:avLst/>
          </a:prstGeom>
          <a:noFill/>
          <a:ln w="9525">
            <a:noFill/>
            <a:miter lim="800000"/>
            <a:headEnd/>
            <a:tailEnd/>
          </a:ln>
        </p:spPr>
      </p:pic>
    </p:spTree>
    <p:extLst>
      <p:ext uri="{BB962C8B-B14F-4D97-AF65-F5344CB8AC3E}">
        <p14:creationId xmlns:p14="http://schemas.microsoft.com/office/powerpoint/2010/main" val="18004075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3" y="44624"/>
            <a:ext cx="8135937" cy="1143000"/>
          </a:xfrm>
        </p:spPr>
        <p:txBody>
          <a:bodyPr/>
          <a:lstStyle/>
          <a:p>
            <a:r>
              <a:rPr lang="it-IT" b="1" dirty="0">
                <a:solidFill>
                  <a:srgbClr val="002060"/>
                </a:solidFill>
              </a:rPr>
              <a:t>Targa delle cisterne</a:t>
            </a:r>
          </a:p>
        </p:txBody>
      </p:sp>
      <p:sp>
        <p:nvSpPr>
          <p:cNvPr id="5" name="Segnaposto piè di pagina 4"/>
          <p:cNvSpPr>
            <a:spLocks noGrp="1"/>
          </p:cNvSpPr>
          <p:nvPr>
            <p:ph type="ftr" sz="quarter" idx="4294967295"/>
          </p:nvPr>
        </p:nvSpPr>
        <p:spPr>
          <a:xfrm>
            <a:off x="2195736" y="5229200"/>
            <a:ext cx="1584325" cy="166687"/>
          </a:xfrm>
          <a:prstGeom prst="rect">
            <a:avLst/>
          </a:prstGeom>
        </p:spPr>
        <p:txBody>
          <a:bodyPr/>
          <a:lstStyle/>
          <a:p>
            <a:pPr>
              <a:defRPr/>
            </a:pPr>
            <a:r>
              <a:rPr lang="en-GB"/>
              <a:t>Doc title</a:t>
            </a:r>
          </a:p>
        </p:txBody>
      </p:sp>
      <p:pic>
        <p:nvPicPr>
          <p:cNvPr id="6" name="Immagine 2" descr="2014-11-19 14.16.40.jpg"/>
          <p:cNvPicPr>
            <a:picLocks noGrp="1" noChangeAspect="1"/>
          </p:cNvPicPr>
          <p:nvPr>
            <p:ph idx="1"/>
          </p:nvPr>
        </p:nvPicPr>
        <p:blipFill>
          <a:blip r:embed="rId2" cstate="print"/>
          <a:srcRect l="5263" t="6021" r="7895" b="18780"/>
          <a:stretch>
            <a:fillRect/>
          </a:stretch>
        </p:blipFill>
        <p:spPr bwMode="auto">
          <a:xfrm>
            <a:off x="971600" y="1052736"/>
            <a:ext cx="6840760" cy="4767803"/>
          </a:xfrm>
          <a:prstGeom prst="rect">
            <a:avLst/>
          </a:prstGeom>
          <a:noFill/>
          <a:ln w="9525">
            <a:noFill/>
            <a:miter lim="800000"/>
            <a:headEnd/>
            <a:tailEnd/>
          </a:ln>
        </p:spPr>
      </p:pic>
      <p:pic>
        <p:nvPicPr>
          <p:cNvPr id="7" name="Immagine 3" descr="2014-11-19 14.16.57.jpg"/>
          <p:cNvPicPr>
            <a:picLocks noChangeAspect="1"/>
          </p:cNvPicPr>
          <p:nvPr/>
        </p:nvPicPr>
        <p:blipFill>
          <a:blip r:embed="rId3" cstate="print"/>
          <a:srcRect/>
          <a:stretch>
            <a:fillRect/>
          </a:stretch>
        </p:blipFill>
        <p:spPr bwMode="auto">
          <a:xfrm>
            <a:off x="4716016" y="4581128"/>
            <a:ext cx="3744416" cy="1838168"/>
          </a:xfrm>
          <a:prstGeom prst="rect">
            <a:avLst/>
          </a:prstGeom>
          <a:noFill/>
          <a:ln w="9525">
            <a:noFill/>
            <a:miter lim="800000"/>
            <a:headEnd/>
            <a:tailEnd/>
          </a:ln>
        </p:spPr>
      </p:pic>
    </p:spTree>
    <p:extLst>
      <p:ext uri="{BB962C8B-B14F-4D97-AF65-F5344CB8AC3E}">
        <p14:creationId xmlns:p14="http://schemas.microsoft.com/office/powerpoint/2010/main" val="14902202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p:txBody>
          <a:bodyPr/>
          <a:lstStyle/>
          <a:p>
            <a:pPr marL="342900" indent="-342900" eaLnBrk="1" hangingPunct="1"/>
            <a:r>
              <a:rPr lang="it-IT" altLang="it-IT" b="1" dirty="0">
                <a:solidFill>
                  <a:srgbClr val="002060"/>
                </a:solidFill>
              </a:rPr>
              <a:t>Prove periodiche e intermedie  </a:t>
            </a:r>
            <a:r>
              <a:rPr lang="it-IT" altLang="it-IT" sz="2400" b="1" dirty="0">
                <a:solidFill>
                  <a:srgbClr val="002060"/>
                </a:solidFill>
              </a:rPr>
              <a:t>delle cisterne fisse e smontabili </a:t>
            </a:r>
            <a:br>
              <a:rPr lang="it-IT" altLang="it-IT" sz="2400" b="1" dirty="0">
                <a:solidFill>
                  <a:srgbClr val="002060"/>
                </a:solidFill>
              </a:rPr>
            </a:br>
            <a:r>
              <a:rPr lang="it-IT" altLang="it-IT" sz="2400" b="1" dirty="0">
                <a:solidFill>
                  <a:srgbClr val="002060"/>
                </a:solidFill>
              </a:rPr>
              <a:t>di gas liquefatti e refrigerati</a:t>
            </a:r>
            <a:endParaRPr lang="it-IT" altLang="it-IT" sz="2400" dirty="0">
              <a:solidFill>
                <a:srgbClr val="002060"/>
              </a:solidFill>
            </a:endParaRPr>
          </a:p>
        </p:txBody>
      </p:sp>
      <p:graphicFrame>
        <p:nvGraphicFramePr>
          <p:cNvPr id="4" name="Tabella 3"/>
          <p:cNvGraphicFramePr>
            <a:graphicFrameLocks noGrp="1"/>
          </p:cNvGraphicFramePr>
          <p:nvPr>
            <p:extLst>
              <p:ext uri="{D42A27DB-BD31-4B8C-83A1-F6EECF244321}">
                <p14:modId xmlns:p14="http://schemas.microsoft.com/office/powerpoint/2010/main" val="3044392501"/>
              </p:ext>
            </p:extLst>
          </p:nvPr>
        </p:nvGraphicFramePr>
        <p:xfrm>
          <a:off x="611188" y="2060575"/>
          <a:ext cx="8424862" cy="3948115"/>
        </p:xfrm>
        <a:graphic>
          <a:graphicData uri="http://schemas.openxmlformats.org/drawingml/2006/table">
            <a:tbl>
              <a:tblPr firstRow="1" bandRow="1">
                <a:tableStyleId>{5C22544A-7EE6-4342-B048-85BDC9FD1C3A}</a:tableStyleId>
              </a:tblPr>
              <a:tblGrid>
                <a:gridCol w="2016206">
                  <a:extLst>
                    <a:ext uri="{9D8B030D-6E8A-4147-A177-3AD203B41FA5}">
                      <a16:colId xmlns:a16="http://schemas.microsoft.com/office/drawing/2014/main" val="20000"/>
                    </a:ext>
                  </a:extLst>
                </a:gridCol>
                <a:gridCol w="1440147">
                  <a:extLst>
                    <a:ext uri="{9D8B030D-6E8A-4147-A177-3AD203B41FA5}">
                      <a16:colId xmlns:a16="http://schemas.microsoft.com/office/drawing/2014/main" val="20001"/>
                    </a:ext>
                  </a:extLst>
                </a:gridCol>
                <a:gridCol w="936096">
                  <a:extLst>
                    <a:ext uri="{9D8B030D-6E8A-4147-A177-3AD203B41FA5}">
                      <a16:colId xmlns:a16="http://schemas.microsoft.com/office/drawing/2014/main" val="20002"/>
                    </a:ext>
                  </a:extLst>
                </a:gridCol>
                <a:gridCol w="1440147">
                  <a:extLst>
                    <a:ext uri="{9D8B030D-6E8A-4147-A177-3AD203B41FA5}">
                      <a16:colId xmlns:a16="http://schemas.microsoft.com/office/drawing/2014/main" val="20003"/>
                    </a:ext>
                  </a:extLst>
                </a:gridCol>
                <a:gridCol w="1512155">
                  <a:extLst>
                    <a:ext uri="{9D8B030D-6E8A-4147-A177-3AD203B41FA5}">
                      <a16:colId xmlns:a16="http://schemas.microsoft.com/office/drawing/2014/main" val="20004"/>
                    </a:ext>
                  </a:extLst>
                </a:gridCol>
                <a:gridCol w="1080111">
                  <a:extLst>
                    <a:ext uri="{9D8B030D-6E8A-4147-A177-3AD203B41FA5}">
                      <a16:colId xmlns:a16="http://schemas.microsoft.com/office/drawing/2014/main" val="20005"/>
                    </a:ext>
                  </a:extLst>
                </a:gridCol>
              </a:tblGrid>
              <a:tr h="907220">
                <a:tc>
                  <a:txBody>
                    <a:bodyPr/>
                    <a:lstStyle/>
                    <a:p>
                      <a:pPr algn="ctr" fontAlgn="ctr"/>
                      <a:r>
                        <a:rPr lang="it-IT" sz="1600" b="0" i="0" u="none" strike="noStrike" dirty="0">
                          <a:solidFill>
                            <a:srgbClr val="002060"/>
                          </a:solidFill>
                          <a:effectLst/>
                          <a:latin typeface="Trebuchet MS"/>
                        </a:rPr>
                        <a:t>Prodotto</a:t>
                      </a:r>
                    </a:p>
                  </a:txBody>
                  <a:tcPr marL="9525" marR="9525" marT="9526" marB="0" anchor="ctr"/>
                </a:tc>
                <a:tc>
                  <a:txBody>
                    <a:bodyPr/>
                    <a:lstStyle/>
                    <a:p>
                      <a:pPr algn="ctr" fontAlgn="ctr"/>
                      <a:r>
                        <a:rPr lang="it-IT" sz="1600" b="0" i="0" u="none" strike="noStrike">
                          <a:solidFill>
                            <a:srgbClr val="002060"/>
                          </a:solidFill>
                          <a:effectLst/>
                          <a:latin typeface="Trebuchet MS"/>
                        </a:rPr>
                        <a:t>Codice di classificazione</a:t>
                      </a:r>
                    </a:p>
                  </a:txBody>
                  <a:tcPr marL="9525" marR="9525" marT="9526" marB="0" anchor="ctr"/>
                </a:tc>
                <a:tc>
                  <a:txBody>
                    <a:bodyPr/>
                    <a:lstStyle/>
                    <a:p>
                      <a:pPr algn="ctr" fontAlgn="ctr"/>
                      <a:r>
                        <a:rPr lang="it-IT" sz="1600" b="0" i="0" u="none" strike="noStrike" dirty="0">
                          <a:solidFill>
                            <a:srgbClr val="002060"/>
                          </a:solidFill>
                          <a:effectLst/>
                          <a:latin typeface="Trebuchet MS"/>
                        </a:rPr>
                        <a:t>n° UN</a:t>
                      </a:r>
                    </a:p>
                  </a:txBody>
                  <a:tcPr marL="9525" marR="9525" marT="9526" marB="0" anchor="ctr"/>
                </a:tc>
                <a:tc>
                  <a:txBody>
                    <a:bodyPr/>
                    <a:lstStyle/>
                    <a:p>
                      <a:pPr algn="ctr" fontAlgn="ctr"/>
                      <a:r>
                        <a:rPr lang="it-IT" sz="1600" b="0" i="0" u="none" strike="noStrike">
                          <a:solidFill>
                            <a:srgbClr val="002060"/>
                          </a:solidFill>
                          <a:effectLst/>
                          <a:latin typeface="Trebuchet MS"/>
                        </a:rPr>
                        <a:t>1 ° prova periodica (anni)</a:t>
                      </a:r>
                    </a:p>
                  </a:txBody>
                  <a:tcPr marL="9525" marR="9525" marT="9526" marB="0" anchor="ctr"/>
                </a:tc>
                <a:tc>
                  <a:txBody>
                    <a:bodyPr/>
                    <a:lstStyle/>
                    <a:p>
                      <a:pPr algn="ctr" fontAlgn="ctr"/>
                      <a:r>
                        <a:rPr lang="it-IT" sz="1600" b="0" i="0" u="none" strike="noStrike">
                          <a:solidFill>
                            <a:srgbClr val="002060"/>
                          </a:solidFill>
                          <a:effectLst/>
                          <a:latin typeface="Trebuchet MS"/>
                        </a:rPr>
                        <a:t> prove periodiche successive</a:t>
                      </a:r>
                    </a:p>
                  </a:txBody>
                  <a:tcPr marL="9525" marR="9525" marT="9526" marB="0" anchor="ctr"/>
                </a:tc>
                <a:tc>
                  <a:txBody>
                    <a:bodyPr/>
                    <a:lstStyle/>
                    <a:p>
                      <a:pPr algn="ctr" fontAlgn="ctr"/>
                      <a:r>
                        <a:rPr lang="it-IT" sz="1600" b="0" i="0" u="none" strike="noStrike">
                          <a:solidFill>
                            <a:srgbClr val="002060"/>
                          </a:solidFill>
                          <a:effectLst/>
                          <a:latin typeface="Trebuchet MS"/>
                        </a:rPr>
                        <a:t> Prova intermedia </a:t>
                      </a:r>
                    </a:p>
                  </a:txBody>
                  <a:tcPr marL="9525" marR="9525" marT="9526" marB="0" anchor="ctr"/>
                </a:tc>
                <a:extLst>
                  <a:ext uri="{0D108BD9-81ED-4DB2-BD59-A6C34878D82A}">
                    <a16:rowId xmlns:a16="http://schemas.microsoft.com/office/drawing/2014/main" val="10000"/>
                  </a:ext>
                </a:extLst>
              </a:tr>
              <a:tr h="608179">
                <a:tc>
                  <a:txBody>
                    <a:bodyPr/>
                    <a:lstStyle/>
                    <a:p>
                      <a:pPr algn="ctr" rtl="0" fontAlgn="ctr"/>
                      <a:r>
                        <a:rPr lang="it-IT" sz="1600" b="0" i="0" u="none" strike="noStrike" dirty="0">
                          <a:solidFill>
                            <a:srgbClr val="002060"/>
                          </a:solidFill>
                          <a:effectLst/>
                          <a:latin typeface="Trebuchet MS"/>
                        </a:rPr>
                        <a:t>Argon liquido refrigerato</a:t>
                      </a:r>
                    </a:p>
                  </a:txBody>
                  <a:tcPr marL="9525" marR="9525" marT="9526" marB="0" anchor="ctr"/>
                </a:tc>
                <a:tc>
                  <a:txBody>
                    <a:bodyPr/>
                    <a:lstStyle/>
                    <a:p>
                      <a:pPr algn="ctr" rtl="0" fontAlgn="ctr"/>
                      <a:r>
                        <a:rPr lang="it-IT" sz="1600" b="0" i="0" u="none" strike="noStrike">
                          <a:solidFill>
                            <a:srgbClr val="002060"/>
                          </a:solidFill>
                          <a:effectLst/>
                          <a:latin typeface="Trebuchet MS"/>
                        </a:rPr>
                        <a:t>3A</a:t>
                      </a:r>
                    </a:p>
                  </a:txBody>
                  <a:tcPr marL="9525" marR="9525" marT="9526" marB="0" anchor="ctr"/>
                </a:tc>
                <a:tc>
                  <a:txBody>
                    <a:bodyPr/>
                    <a:lstStyle/>
                    <a:p>
                      <a:pPr algn="ctr" rtl="0" fontAlgn="ctr"/>
                      <a:r>
                        <a:rPr lang="it-IT" sz="1600" b="0" i="0" u="none" strike="noStrike">
                          <a:solidFill>
                            <a:srgbClr val="002060"/>
                          </a:solidFill>
                          <a:effectLst/>
                          <a:latin typeface="Trebuchet MS"/>
                        </a:rPr>
                        <a:t>1951</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tc>
                  <a:txBody>
                    <a:bodyPr/>
                    <a:lstStyle/>
                    <a:p>
                      <a:pPr algn="ctr" rtl="0" fontAlgn="ctr"/>
                      <a:r>
                        <a:rPr lang="it-IT" sz="1600" b="0" i="0" u="none" strike="noStrike">
                          <a:solidFill>
                            <a:srgbClr val="002060"/>
                          </a:solidFill>
                          <a:effectLst/>
                          <a:latin typeface="Trebuchet MS"/>
                        </a:rPr>
                        <a:t>12</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extLst>
                  <a:ext uri="{0D108BD9-81ED-4DB2-BD59-A6C34878D82A}">
                    <a16:rowId xmlns:a16="http://schemas.microsoft.com/office/drawing/2014/main" val="10001"/>
                  </a:ext>
                </a:extLst>
              </a:tr>
              <a:tr h="608179">
                <a:tc>
                  <a:txBody>
                    <a:bodyPr/>
                    <a:lstStyle/>
                    <a:p>
                      <a:pPr algn="ctr" rtl="0" fontAlgn="ctr"/>
                      <a:r>
                        <a:rPr lang="it-IT" sz="1600" b="0" i="0" u="none" strike="noStrike" dirty="0">
                          <a:solidFill>
                            <a:srgbClr val="002060"/>
                          </a:solidFill>
                          <a:effectLst/>
                          <a:latin typeface="Trebuchet MS"/>
                        </a:rPr>
                        <a:t>Azoto liquido refrigerato</a:t>
                      </a:r>
                    </a:p>
                  </a:txBody>
                  <a:tcPr marL="9525" marR="9525" marT="9526" marB="0" anchor="ctr"/>
                </a:tc>
                <a:tc>
                  <a:txBody>
                    <a:bodyPr/>
                    <a:lstStyle/>
                    <a:p>
                      <a:pPr algn="ctr" rtl="0" fontAlgn="ctr"/>
                      <a:r>
                        <a:rPr lang="it-IT" sz="1600" b="0" i="0" u="none" strike="noStrike" dirty="0">
                          <a:solidFill>
                            <a:srgbClr val="002060"/>
                          </a:solidFill>
                          <a:effectLst/>
                          <a:latin typeface="Trebuchet MS"/>
                        </a:rPr>
                        <a:t>3A</a:t>
                      </a:r>
                    </a:p>
                  </a:txBody>
                  <a:tcPr marL="9525" marR="9525" marT="9526" marB="0" anchor="ctr"/>
                </a:tc>
                <a:tc>
                  <a:txBody>
                    <a:bodyPr/>
                    <a:lstStyle/>
                    <a:p>
                      <a:pPr algn="ctr" rtl="0" fontAlgn="ctr"/>
                      <a:r>
                        <a:rPr lang="it-IT" sz="1600" b="0" i="0" u="none" strike="noStrike">
                          <a:solidFill>
                            <a:srgbClr val="002060"/>
                          </a:solidFill>
                          <a:effectLst/>
                          <a:latin typeface="Trebuchet MS"/>
                        </a:rPr>
                        <a:t>1977</a:t>
                      </a:r>
                    </a:p>
                  </a:txBody>
                  <a:tcPr marL="9525" marR="9525" marT="9526" marB="0" anchor="ctr"/>
                </a:tc>
                <a:tc>
                  <a:txBody>
                    <a:bodyPr/>
                    <a:lstStyle/>
                    <a:p>
                      <a:pPr algn="ctr" rtl="0" fontAlgn="ctr"/>
                      <a:r>
                        <a:rPr lang="it-IT" sz="1600" b="0" i="0" u="none" strike="noStrike" dirty="0">
                          <a:solidFill>
                            <a:srgbClr val="002060"/>
                          </a:solidFill>
                          <a:effectLst/>
                          <a:latin typeface="Trebuchet MS"/>
                        </a:rPr>
                        <a:t>6</a:t>
                      </a:r>
                    </a:p>
                  </a:txBody>
                  <a:tcPr marL="9525" marR="9525" marT="9526" marB="0" anchor="ctr"/>
                </a:tc>
                <a:tc>
                  <a:txBody>
                    <a:bodyPr/>
                    <a:lstStyle/>
                    <a:p>
                      <a:pPr algn="ctr" rtl="0" fontAlgn="ctr"/>
                      <a:r>
                        <a:rPr lang="it-IT" sz="1600" b="0" i="0" u="none" strike="noStrike">
                          <a:solidFill>
                            <a:srgbClr val="002060"/>
                          </a:solidFill>
                          <a:effectLst/>
                          <a:latin typeface="Trebuchet MS"/>
                        </a:rPr>
                        <a:t>12</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extLst>
                  <a:ext uri="{0D108BD9-81ED-4DB2-BD59-A6C34878D82A}">
                    <a16:rowId xmlns:a16="http://schemas.microsoft.com/office/drawing/2014/main" val="10002"/>
                  </a:ext>
                </a:extLst>
              </a:tr>
              <a:tr h="608179">
                <a:tc>
                  <a:txBody>
                    <a:bodyPr/>
                    <a:lstStyle/>
                    <a:p>
                      <a:pPr algn="ctr" rtl="0" fontAlgn="ctr"/>
                      <a:r>
                        <a:rPr lang="it-IT" sz="1600" b="0" i="0" u="none" strike="noStrike" dirty="0">
                          <a:solidFill>
                            <a:srgbClr val="002060"/>
                          </a:solidFill>
                          <a:effectLst/>
                          <a:latin typeface="Trebuchet MS"/>
                        </a:rPr>
                        <a:t>Diossido di carbonio liquido refrigerato</a:t>
                      </a:r>
                    </a:p>
                  </a:txBody>
                  <a:tcPr marL="9525" marR="9525" marT="9526" marB="0" anchor="ctr"/>
                </a:tc>
                <a:tc>
                  <a:txBody>
                    <a:bodyPr/>
                    <a:lstStyle/>
                    <a:p>
                      <a:pPr algn="ctr" rtl="0" fontAlgn="ctr"/>
                      <a:r>
                        <a:rPr lang="it-IT" sz="1600" b="0" i="0" u="none" strike="noStrike">
                          <a:solidFill>
                            <a:srgbClr val="002060"/>
                          </a:solidFill>
                          <a:effectLst/>
                          <a:latin typeface="Trebuchet MS"/>
                        </a:rPr>
                        <a:t>3A</a:t>
                      </a:r>
                    </a:p>
                  </a:txBody>
                  <a:tcPr marL="9525" marR="9525" marT="9526" marB="0" anchor="ctr"/>
                </a:tc>
                <a:tc>
                  <a:txBody>
                    <a:bodyPr/>
                    <a:lstStyle/>
                    <a:p>
                      <a:pPr algn="ctr" rtl="0" fontAlgn="ctr"/>
                      <a:r>
                        <a:rPr lang="it-IT" sz="1600" b="0" i="0" u="none" strike="noStrike">
                          <a:solidFill>
                            <a:srgbClr val="002060"/>
                          </a:solidFill>
                          <a:effectLst/>
                          <a:latin typeface="Trebuchet MS"/>
                        </a:rPr>
                        <a:t>2187</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tc>
                  <a:txBody>
                    <a:bodyPr/>
                    <a:lstStyle/>
                    <a:p>
                      <a:pPr algn="ctr" rtl="0" fontAlgn="ctr"/>
                      <a:r>
                        <a:rPr lang="it-IT" sz="1600" b="0" i="0" u="none" strike="noStrike">
                          <a:solidFill>
                            <a:srgbClr val="002060"/>
                          </a:solidFill>
                          <a:effectLst/>
                          <a:latin typeface="Trebuchet MS"/>
                        </a:rPr>
                        <a:t>12</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extLst>
                  <a:ext uri="{0D108BD9-81ED-4DB2-BD59-A6C34878D82A}">
                    <a16:rowId xmlns:a16="http://schemas.microsoft.com/office/drawing/2014/main" val="10003"/>
                  </a:ext>
                </a:extLst>
              </a:tr>
              <a:tr h="608179">
                <a:tc>
                  <a:txBody>
                    <a:bodyPr/>
                    <a:lstStyle/>
                    <a:p>
                      <a:pPr algn="ctr" rtl="0" fontAlgn="ctr"/>
                      <a:r>
                        <a:rPr lang="it-IT" sz="1600" b="0" i="0" u="none" strike="noStrike" dirty="0">
                          <a:solidFill>
                            <a:srgbClr val="002060"/>
                          </a:solidFill>
                          <a:effectLst/>
                          <a:latin typeface="Trebuchet MS"/>
                        </a:rPr>
                        <a:t>Ossigeno liquido refrigerato</a:t>
                      </a:r>
                    </a:p>
                  </a:txBody>
                  <a:tcPr marL="9525" marR="9525" marT="9526" marB="0" anchor="ctr"/>
                </a:tc>
                <a:tc>
                  <a:txBody>
                    <a:bodyPr/>
                    <a:lstStyle/>
                    <a:p>
                      <a:pPr algn="ctr" rtl="0" fontAlgn="ctr"/>
                      <a:r>
                        <a:rPr lang="it-IT" sz="1600" b="0" i="0" u="none" strike="noStrike">
                          <a:solidFill>
                            <a:srgbClr val="002060"/>
                          </a:solidFill>
                          <a:effectLst/>
                          <a:latin typeface="Trebuchet MS"/>
                        </a:rPr>
                        <a:t>3O</a:t>
                      </a:r>
                    </a:p>
                  </a:txBody>
                  <a:tcPr marL="9525" marR="9525" marT="9526" marB="0" anchor="ctr"/>
                </a:tc>
                <a:tc>
                  <a:txBody>
                    <a:bodyPr/>
                    <a:lstStyle/>
                    <a:p>
                      <a:pPr algn="ctr" rtl="0" fontAlgn="ctr"/>
                      <a:r>
                        <a:rPr lang="it-IT" sz="1600" b="0" i="0" u="none" strike="noStrike">
                          <a:solidFill>
                            <a:srgbClr val="002060"/>
                          </a:solidFill>
                          <a:effectLst/>
                          <a:latin typeface="Trebuchet MS"/>
                        </a:rPr>
                        <a:t>1073</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tc>
                  <a:txBody>
                    <a:bodyPr/>
                    <a:lstStyle/>
                    <a:p>
                      <a:pPr algn="ctr" rtl="0" fontAlgn="ctr"/>
                      <a:r>
                        <a:rPr lang="it-IT" sz="1600" b="0" i="0" u="none" strike="noStrike">
                          <a:solidFill>
                            <a:srgbClr val="002060"/>
                          </a:solidFill>
                          <a:effectLst/>
                          <a:latin typeface="Trebuchet MS"/>
                        </a:rPr>
                        <a:t>12</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extLst>
                  <a:ext uri="{0D108BD9-81ED-4DB2-BD59-A6C34878D82A}">
                    <a16:rowId xmlns:a16="http://schemas.microsoft.com/office/drawing/2014/main" val="10004"/>
                  </a:ext>
                </a:extLst>
              </a:tr>
              <a:tr h="608179">
                <a:tc>
                  <a:txBody>
                    <a:bodyPr/>
                    <a:lstStyle/>
                    <a:p>
                      <a:pPr algn="ctr" rtl="0" fontAlgn="ctr"/>
                      <a:r>
                        <a:rPr lang="it-IT" sz="1600" b="0" i="0" u="none" strike="noStrike" dirty="0">
                          <a:solidFill>
                            <a:srgbClr val="002060"/>
                          </a:solidFill>
                          <a:effectLst/>
                          <a:latin typeface="Trebuchet MS"/>
                        </a:rPr>
                        <a:t>Protossido di azoto liquido refrigerato</a:t>
                      </a:r>
                    </a:p>
                  </a:txBody>
                  <a:tcPr marL="9525" marR="9525" marT="9526" marB="0" anchor="ctr"/>
                </a:tc>
                <a:tc>
                  <a:txBody>
                    <a:bodyPr/>
                    <a:lstStyle/>
                    <a:p>
                      <a:pPr algn="ctr" rtl="0" fontAlgn="ctr"/>
                      <a:r>
                        <a:rPr lang="it-IT" sz="1600" b="0" i="0" u="none" strike="noStrike" dirty="0">
                          <a:solidFill>
                            <a:srgbClr val="002060"/>
                          </a:solidFill>
                          <a:effectLst/>
                          <a:latin typeface="Trebuchet MS"/>
                        </a:rPr>
                        <a:t>3O</a:t>
                      </a:r>
                    </a:p>
                  </a:txBody>
                  <a:tcPr marL="9525" marR="9525" marT="9526" marB="0" anchor="ctr"/>
                </a:tc>
                <a:tc>
                  <a:txBody>
                    <a:bodyPr/>
                    <a:lstStyle/>
                    <a:p>
                      <a:pPr algn="ctr" rtl="0" fontAlgn="ctr"/>
                      <a:r>
                        <a:rPr lang="it-IT" sz="1600" b="0" i="0" u="none" strike="noStrike">
                          <a:solidFill>
                            <a:srgbClr val="002060"/>
                          </a:solidFill>
                          <a:effectLst/>
                          <a:latin typeface="Trebuchet MS"/>
                        </a:rPr>
                        <a:t>2201</a:t>
                      </a:r>
                    </a:p>
                  </a:txBody>
                  <a:tcPr marL="9525" marR="9525" marT="9526" marB="0" anchor="ctr"/>
                </a:tc>
                <a:tc>
                  <a:txBody>
                    <a:bodyPr/>
                    <a:lstStyle/>
                    <a:p>
                      <a:pPr algn="ctr" rtl="0" fontAlgn="ctr"/>
                      <a:r>
                        <a:rPr lang="it-IT" sz="1600" b="0" i="0" u="none" strike="noStrike">
                          <a:solidFill>
                            <a:srgbClr val="002060"/>
                          </a:solidFill>
                          <a:effectLst/>
                          <a:latin typeface="Trebuchet MS"/>
                        </a:rPr>
                        <a:t>6</a:t>
                      </a:r>
                    </a:p>
                  </a:txBody>
                  <a:tcPr marL="9525" marR="9525" marT="9526" marB="0" anchor="ctr"/>
                </a:tc>
                <a:tc>
                  <a:txBody>
                    <a:bodyPr/>
                    <a:lstStyle/>
                    <a:p>
                      <a:pPr algn="ctr" rtl="0" fontAlgn="ctr"/>
                      <a:r>
                        <a:rPr lang="it-IT" sz="1600" b="0" i="0" u="none" strike="noStrike">
                          <a:solidFill>
                            <a:srgbClr val="002060"/>
                          </a:solidFill>
                          <a:effectLst/>
                          <a:latin typeface="Trebuchet MS"/>
                        </a:rPr>
                        <a:t>12</a:t>
                      </a:r>
                    </a:p>
                  </a:txBody>
                  <a:tcPr marL="9525" marR="9525" marT="9526" marB="0" anchor="ctr"/>
                </a:tc>
                <a:tc>
                  <a:txBody>
                    <a:bodyPr/>
                    <a:lstStyle/>
                    <a:p>
                      <a:pPr algn="ctr" rtl="0" fontAlgn="ctr"/>
                      <a:r>
                        <a:rPr lang="it-IT" sz="1600" b="0" i="0" u="none" strike="noStrike" dirty="0">
                          <a:solidFill>
                            <a:srgbClr val="002060"/>
                          </a:solidFill>
                          <a:effectLst/>
                          <a:latin typeface="Trebuchet MS"/>
                        </a:rPr>
                        <a:t>6</a:t>
                      </a:r>
                    </a:p>
                  </a:txBody>
                  <a:tcPr marL="9525" marR="9525" marT="9526"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142116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pPr marL="342900" indent="-342900" eaLnBrk="1" hangingPunct="1"/>
            <a:r>
              <a:rPr lang="it-IT" altLang="it-IT" b="1" dirty="0">
                <a:solidFill>
                  <a:srgbClr val="002060"/>
                </a:solidFill>
              </a:rPr>
              <a:t>Prove periodiche e intermedie  </a:t>
            </a:r>
            <a:br>
              <a:rPr lang="it-IT" altLang="it-IT" b="1" dirty="0">
                <a:solidFill>
                  <a:srgbClr val="002060"/>
                </a:solidFill>
              </a:rPr>
            </a:br>
            <a:r>
              <a:rPr lang="it-IT" altLang="it-IT" sz="2400" b="1" dirty="0">
                <a:solidFill>
                  <a:srgbClr val="002060"/>
                </a:solidFill>
              </a:rPr>
              <a:t>di container cisterna, casse mobili e CGEM </a:t>
            </a:r>
            <a:br>
              <a:rPr lang="it-IT" altLang="it-IT" sz="2400" b="1" dirty="0">
                <a:solidFill>
                  <a:srgbClr val="002060"/>
                </a:solidFill>
              </a:rPr>
            </a:br>
            <a:r>
              <a:rPr lang="it-IT" altLang="it-IT" sz="2400" b="1" dirty="0">
                <a:solidFill>
                  <a:srgbClr val="002060"/>
                </a:solidFill>
              </a:rPr>
              <a:t>per gas liquefatti e refrigerati</a:t>
            </a:r>
            <a:endParaRPr lang="it-IT" altLang="it-IT" sz="2400" dirty="0">
              <a:solidFill>
                <a:srgbClr val="002060"/>
              </a:solidFill>
            </a:endParaRPr>
          </a:p>
        </p:txBody>
      </p:sp>
      <p:graphicFrame>
        <p:nvGraphicFramePr>
          <p:cNvPr id="4" name="Tabella 3"/>
          <p:cNvGraphicFramePr>
            <a:graphicFrameLocks noGrp="1"/>
          </p:cNvGraphicFramePr>
          <p:nvPr>
            <p:extLst>
              <p:ext uri="{D42A27DB-BD31-4B8C-83A1-F6EECF244321}">
                <p14:modId xmlns:p14="http://schemas.microsoft.com/office/powerpoint/2010/main" val="3482351204"/>
              </p:ext>
            </p:extLst>
          </p:nvPr>
        </p:nvGraphicFramePr>
        <p:xfrm>
          <a:off x="468313" y="2060575"/>
          <a:ext cx="8567738" cy="3948115"/>
        </p:xfrm>
        <a:graphic>
          <a:graphicData uri="http://schemas.openxmlformats.org/drawingml/2006/table">
            <a:tbl>
              <a:tblPr firstRow="1" bandRow="1">
                <a:tableStyleId>{5C22544A-7EE6-4342-B048-85BDC9FD1C3A}</a:tableStyleId>
              </a:tblPr>
              <a:tblGrid>
                <a:gridCol w="1994512">
                  <a:extLst>
                    <a:ext uri="{9D8B030D-6E8A-4147-A177-3AD203B41FA5}">
                      <a16:colId xmlns:a16="http://schemas.microsoft.com/office/drawing/2014/main" val="20000"/>
                    </a:ext>
                  </a:extLst>
                </a:gridCol>
                <a:gridCol w="1477129">
                  <a:extLst>
                    <a:ext uri="{9D8B030D-6E8A-4147-A177-3AD203B41FA5}">
                      <a16:colId xmlns:a16="http://schemas.microsoft.com/office/drawing/2014/main" val="20001"/>
                    </a:ext>
                  </a:extLst>
                </a:gridCol>
                <a:gridCol w="960134">
                  <a:extLst>
                    <a:ext uri="{9D8B030D-6E8A-4147-A177-3AD203B41FA5}">
                      <a16:colId xmlns:a16="http://schemas.microsoft.com/office/drawing/2014/main" val="20002"/>
                    </a:ext>
                  </a:extLst>
                </a:gridCol>
                <a:gridCol w="1477129">
                  <a:extLst>
                    <a:ext uri="{9D8B030D-6E8A-4147-A177-3AD203B41FA5}">
                      <a16:colId xmlns:a16="http://schemas.microsoft.com/office/drawing/2014/main" val="20003"/>
                    </a:ext>
                  </a:extLst>
                </a:gridCol>
                <a:gridCol w="1550986">
                  <a:extLst>
                    <a:ext uri="{9D8B030D-6E8A-4147-A177-3AD203B41FA5}">
                      <a16:colId xmlns:a16="http://schemas.microsoft.com/office/drawing/2014/main" val="20004"/>
                    </a:ext>
                  </a:extLst>
                </a:gridCol>
                <a:gridCol w="1107848">
                  <a:extLst>
                    <a:ext uri="{9D8B030D-6E8A-4147-A177-3AD203B41FA5}">
                      <a16:colId xmlns:a16="http://schemas.microsoft.com/office/drawing/2014/main" val="20005"/>
                    </a:ext>
                  </a:extLst>
                </a:gridCol>
              </a:tblGrid>
              <a:tr h="907220">
                <a:tc>
                  <a:txBody>
                    <a:bodyPr/>
                    <a:lstStyle/>
                    <a:p>
                      <a:pPr algn="ctr" fontAlgn="ctr"/>
                      <a:r>
                        <a:rPr lang="it-IT" sz="1600" b="0" i="0" u="none" strike="noStrike" dirty="0">
                          <a:solidFill>
                            <a:srgbClr val="002060"/>
                          </a:solidFill>
                          <a:effectLst/>
                          <a:latin typeface="Trebuchet MS"/>
                        </a:rPr>
                        <a:t>Prodotto</a:t>
                      </a:r>
                    </a:p>
                  </a:txBody>
                  <a:tcPr marL="9524" marR="9524" marT="9526" marB="0" anchor="ctr"/>
                </a:tc>
                <a:tc>
                  <a:txBody>
                    <a:bodyPr/>
                    <a:lstStyle/>
                    <a:p>
                      <a:pPr algn="ctr" fontAlgn="ctr"/>
                      <a:r>
                        <a:rPr lang="it-IT" sz="1600" b="0" i="0" u="none" strike="noStrike" dirty="0">
                          <a:solidFill>
                            <a:srgbClr val="002060"/>
                          </a:solidFill>
                          <a:effectLst/>
                          <a:latin typeface="Trebuchet MS"/>
                        </a:rPr>
                        <a:t>Codice di classificazione</a:t>
                      </a:r>
                    </a:p>
                  </a:txBody>
                  <a:tcPr marL="9524" marR="9524" marT="9526" marB="0" anchor="ctr"/>
                </a:tc>
                <a:tc>
                  <a:txBody>
                    <a:bodyPr/>
                    <a:lstStyle/>
                    <a:p>
                      <a:pPr algn="ctr" fontAlgn="ctr"/>
                      <a:r>
                        <a:rPr lang="it-IT" sz="1600" b="0" i="0" u="none" strike="noStrike" dirty="0">
                          <a:solidFill>
                            <a:srgbClr val="002060"/>
                          </a:solidFill>
                          <a:effectLst/>
                          <a:latin typeface="Trebuchet MS"/>
                        </a:rPr>
                        <a:t>n° UN</a:t>
                      </a:r>
                    </a:p>
                  </a:txBody>
                  <a:tcPr marL="9524" marR="9524" marT="9526" marB="0" anchor="ctr"/>
                </a:tc>
                <a:tc>
                  <a:txBody>
                    <a:bodyPr/>
                    <a:lstStyle/>
                    <a:p>
                      <a:pPr algn="ctr" fontAlgn="ctr"/>
                      <a:r>
                        <a:rPr lang="it-IT" sz="1600" b="0" i="0" u="none" strike="noStrike">
                          <a:solidFill>
                            <a:srgbClr val="002060"/>
                          </a:solidFill>
                          <a:effectLst/>
                          <a:latin typeface="Trebuchet MS"/>
                        </a:rPr>
                        <a:t>1 ° prova periodica (anni)</a:t>
                      </a:r>
                    </a:p>
                  </a:txBody>
                  <a:tcPr marL="9524" marR="9524" marT="9526" marB="0" anchor="ctr"/>
                </a:tc>
                <a:tc>
                  <a:txBody>
                    <a:bodyPr/>
                    <a:lstStyle/>
                    <a:p>
                      <a:pPr algn="ctr" fontAlgn="ctr"/>
                      <a:r>
                        <a:rPr lang="it-IT" sz="1600" b="0" i="0" u="none" strike="noStrike">
                          <a:solidFill>
                            <a:srgbClr val="002060"/>
                          </a:solidFill>
                          <a:effectLst/>
                          <a:latin typeface="Trebuchet MS"/>
                        </a:rPr>
                        <a:t> prove periodiche successive</a:t>
                      </a:r>
                    </a:p>
                  </a:txBody>
                  <a:tcPr marL="9524" marR="9524" marT="9526" marB="0" anchor="ctr"/>
                </a:tc>
                <a:tc>
                  <a:txBody>
                    <a:bodyPr/>
                    <a:lstStyle/>
                    <a:p>
                      <a:pPr algn="ctr" fontAlgn="ctr"/>
                      <a:r>
                        <a:rPr lang="it-IT" sz="1600" b="0" i="0" u="none" strike="noStrike">
                          <a:solidFill>
                            <a:srgbClr val="002060"/>
                          </a:solidFill>
                          <a:effectLst/>
                          <a:latin typeface="Trebuchet MS"/>
                        </a:rPr>
                        <a:t> Prova intermedia </a:t>
                      </a:r>
                    </a:p>
                  </a:txBody>
                  <a:tcPr marL="9524" marR="9524" marT="9526" marB="0" anchor="ctr"/>
                </a:tc>
                <a:extLst>
                  <a:ext uri="{0D108BD9-81ED-4DB2-BD59-A6C34878D82A}">
                    <a16:rowId xmlns:a16="http://schemas.microsoft.com/office/drawing/2014/main" val="10000"/>
                  </a:ext>
                </a:extLst>
              </a:tr>
              <a:tr h="608179">
                <a:tc>
                  <a:txBody>
                    <a:bodyPr/>
                    <a:lstStyle/>
                    <a:p>
                      <a:pPr algn="ctr" rtl="0" fontAlgn="ctr"/>
                      <a:r>
                        <a:rPr lang="it-IT" sz="1600" b="0" i="0" u="none" strike="noStrike" dirty="0">
                          <a:solidFill>
                            <a:srgbClr val="002060"/>
                          </a:solidFill>
                          <a:effectLst/>
                          <a:latin typeface="Trebuchet MS"/>
                        </a:rPr>
                        <a:t>Argon liquido refrigerato</a:t>
                      </a:r>
                    </a:p>
                  </a:txBody>
                  <a:tcPr marL="9524" marR="9524" marT="9526" marB="0" anchor="ctr"/>
                </a:tc>
                <a:tc>
                  <a:txBody>
                    <a:bodyPr/>
                    <a:lstStyle/>
                    <a:p>
                      <a:pPr algn="ctr" rtl="0" fontAlgn="ctr"/>
                      <a:r>
                        <a:rPr lang="it-IT" sz="1600" b="0" i="0" u="none" strike="noStrike" dirty="0">
                          <a:solidFill>
                            <a:srgbClr val="002060"/>
                          </a:solidFill>
                          <a:effectLst/>
                          <a:latin typeface="Trebuchet MS"/>
                        </a:rPr>
                        <a:t>3A</a:t>
                      </a:r>
                    </a:p>
                  </a:txBody>
                  <a:tcPr marL="9524" marR="9524" marT="9526" marB="0" anchor="ctr"/>
                </a:tc>
                <a:tc>
                  <a:txBody>
                    <a:bodyPr/>
                    <a:lstStyle/>
                    <a:p>
                      <a:pPr algn="ctr" rtl="0" fontAlgn="ctr"/>
                      <a:r>
                        <a:rPr lang="it-IT" sz="1600" b="0" i="0" u="none" strike="noStrike" dirty="0">
                          <a:solidFill>
                            <a:srgbClr val="002060"/>
                          </a:solidFill>
                          <a:effectLst/>
                          <a:latin typeface="Trebuchet MS"/>
                        </a:rPr>
                        <a:t>1951</a:t>
                      </a:r>
                    </a:p>
                  </a:txBody>
                  <a:tcPr marL="9524" marR="9524" marT="9526" marB="0" anchor="ctr"/>
                </a:tc>
                <a:tc>
                  <a:txBody>
                    <a:bodyPr/>
                    <a:lstStyle/>
                    <a:p>
                      <a:pPr algn="ctr" rtl="0" fontAlgn="ctr"/>
                      <a:r>
                        <a:rPr lang="it-IT" sz="1600" b="0" i="0" u="none" strike="noStrike" dirty="0">
                          <a:solidFill>
                            <a:srgbClr val="002060"/>
                          </a:solidFill>
                          <a:effectLst/>
                          <a:latin typeface="Trebuchet MS"/>
                        </a:rPr>
                        <a:t>8</a:t>
                      </a:r>
                    </a:p>
                  </a:txBody>
                  <a:tcPr marL="9524" marR="9524" marT="9526" marB="0" anchor="ctr"/>
                </a:tc>
                <a:tc>
                  <a:txBody>
                    <a:bodyPr/>
                    <a:lstStyle/>
                    <a:p>
                      <a:pPr algn="ctr" rtl="0" fontAlgn="ctr"/>
                      <a:r>
                        <a:rPr lang="it-IT" sz="1600" b="0" i="0" u="none" strike="noStrike">
                          <a:solidFill>
                            <a:srgbClr val="002060"/>
                          </a:solidFill>
                          <a:effectLst/>
                          <a:latin typeface="Trebuchet MS"/>
                        </a:rPr>
                        <a:t>12</a:t>
                      </a:r>
                    </a:p>
                  </a:txBody>
                  <a:tcPr marL="9524" marR="9524" marT="9526" marB="0" anchor="ctr"/>
                </a:tc>
                <a:tc>
                  <a:txBody>
                    <a:bodyPr/>
                    <a:lstStyle/>
                    <a:p>
                      <a:pPr algn="ctr" rtl="0" fontAlgn="ctr"/>
                      <a:r>
                        <a:rPr lang="it-IT" sz="1600" b="0" i="0" u="none" strike="noStrike" dirty="0">
                          <a:solidFill>
                            <a:srgbClr val="002060"/>
                          </a:solidFill>
                          <a:effectLst/>
                          <a:latin typeface="Trebuchet MS"/>
                        </a:rPr>
                        <a:t>X</a:t>
                      </a:r>
                    </a:p>
                  </a:txBody>
                  <a:tcPr marL="9524" marR="9524" marT="9526" marB="0" anchor="ctr"/>
                </a:tc>
                <a:extLst>
                  <a:ext uri="{0D108BD9-81ED-4DB2-BD59-A6C34878D82A}">
                    <a16:rowId xmlns:a16="http://schemas.microsoft.com/office/drawing/2014/main" val="10001"/>
                  </a:ext>
                </a:extLst>
              </a:tr>
              <a:tr h="608179">
                <a:tc>
                  <a:txBody>
                    <a:bodyPr/>
                    <a:lstStyle/>
                    <a:p>
                      <a:pPr algn="ctr" rtl="0" fontAlgn="ctr"/>
                      <a:r>
                        <a:rPr lang="it-IT" sz="1600" b="0" i="0" u="none" strike="noStrike" dirty="0">
                          <a:solidFill>
                            <a:srgbClr val="002060"/>
                          </a:solidFill>
                          <a:effectLst/>
                          <a:latin typeface="Trebuchet MS"/>
                        </a:rPr>
                        <a:t>Azoto liquido refrigerato</a:t>
                      </a:r>
                    </a:p>
                  </a:txBody>
                  <a:tcPr marL="9524" marR="9524" marT="9526" marB="0" anchor="ctr"/>
                </a:tc>
                <a:tc>
                  <a:txBody>
                    <a:bodyPr/>
                    <a:lstStyle/>
                    <a:p>
                      <a:pPr algn="ctr" rtl="0" fontAlgn="ctr"/>
                      <a:r>
                        <a:rPr lang="it-IT" sz="1600" b="0" i="0" u="none" strike="noStrike" dirty="0">
                          <a:solidFill>
                            <a:srgbClr val="002060"/>
                          </a:solidFill>
                          <a:effectLst/>
                          <a:latin typeface="Trebuchet MS"/>
                        </a:rPr>
                        <a:t>3A</a:t>
                      </a:r>
                    </a:p>
                  </a:txBody>
                  <a:tcPr marL="9524" marR="9524" marT="9526" marB="0" anchor="ctr"/>
                </a:tc>
                <a:tc>
                  <a:txBody>
                    <a:bodyPr/>
                    <a:lstStyle/>
                    <a:p>
                      <a:pPr algn="ctr" rtl="0" fontAlgn="ctr"/>
                      <a:r>
                        <a:rPr lang="it-IT" sz="1600" b="0" i="0" u="none" strike="noStrike">
                          <a:solidFill>
                            <a:srgbClr val="002060"/>
                          </a:solidFill>
                          <a:effectLst/>
                          <a:latin typeface="Trebuchet MS"/>
                        </a:rPr>
                        <a:t>1977</a:t>
                      </a:r>
                    </a:p>
                  </a:txBody>
                  <a:tcPr marL="9524" marR="9524" marT="9526" marB="0" anchor="ctr"/>
                </a:tc>
                <a:tc>
                  <a:txBody>
                    <a:bodyPr/>
                    <a:lstStyle/>
                    <a:p>
                      <a:pPr algn="ctr" rtl="0" fontAlgn="ctr"/>
                      <a:r>
                        <a:rPr lang="it-IT" sz="1600" b="0" i="0" u="none" strike="noStrike" dirty="0">
                          <a:solidFill>
                            <a:srgbClr val="002060"/>
                          </a:solidFill>
                          <a:effectLst/>
                          <a:latin typeface="Trebuchet MS"/>
                        </a:rPr>
                        <a:t>8</a:t>
                      </a:r>
                    </a:p>
                  </a:txBody>
                  <a:tcPr marL="9524" marR="9524" marT="9526" marB="0" anchor="ctr"/>
                </a:tc>
                <a:tc>
                  <a:txBody>
                    <a:bodyPr/>
                    <a:lstStyle/>
                    <a:p>
                      <a:pPr algn="ctr" rtl="0" fontAlgn="ctr"/>
                      <a:r>
                        <a:rPr lang="it-IT" sz="1600" b="0" i="0" u="none" strike="noStrike">
                          <a:solidFill>
                            <a:srgbClr val="002060"/>
                          </a:solidFill>
                          <a:effectLst/>
                          <a:latin typeface="Trebuchet MS"/>
                        </a:rPr>
                        <a:t>12</a:t>
                      </a:r>
                    </a:p>
                  </a:txBody>
                  <a:tcPr marL="9524" marR="9524" marT="9526" marB="0" anchor="ctr"/>
                </a:tc>
                <a:tc>
                  <a:txBody>
                    <a:bodyPr/>
                    <a:lstStyle/>
                    <a:p>
                      <a:pPr algn="ctr" rtl="0" fontAlgn="ctr"/>
                      <a:r>
                        <a:rPr lang="it-IT" sz="1600" b="0" i="0" u="none" strike="noStrike" dirty="0">
                          <a:solidFill>
                            <a:srgbClr val="002060"/>
                          </a:solidFill>
                          <a:effectLst/>
                          <a:latin typeface="Trebuchet MS"/>
                        </a:rPr>
                        <a:t>X</a:t>
                      </a:r>
                    </a:p>
                  </a:txBody>
                  <a:tcPr marL="9524" marR="9524" marT="9526" marB="0" anchor="ctr"/>
                </a:tc>
                <a:extLst>
                  <a:ext uri="{0D108BD9-81ED-4DB2-BD59-A6C34878D82A}">
                    <a16:rowId xmlns:a16="http://schemas.microsoft.com/office/drawing/2014/main" val="10002"/>
                  </a:ext>
                </a:extLst>
              </a:tr>
              <a:tr h="608179">
                <a:tc>
                  <a:txBody>
                    <a:bodyPr/>
                    <a:lstStyle/>
                    <a:p>
                      <a:pPr algn="ctr" rtl="0" fontAlgn="ctr"/>
                      <a:r>
                        <a:rPr lang="it-IT" sz="1600" b="0" i="0" u="none" strike="noStrike" dirty="0">
                          <a:solidFill>
                            <a:srgbClr val="002060"/>
                          </a:solidFill>
                          <a:effectLst/>
                          <a:latin typeface="Trebuchet MS"/>
                        </a:rPr>
                        <a:t>Diossido di carbonio liquido refrigerato</a:t>
                      </a:r>
                    </a:p>
                  </a:txBody>
                  <a:tcPr marL="9524" marR="9524" marT="9526" marB="0" anchor="ctr"/>
                </a:tc>
                <a:tc>
                  <a:txBody>
                    <a:bodyPr/>
                    <a:lstStyle/>
                    <a:p>
                      <a:pPr algn="ctr" rtl="0" fontAlgn="ctr"/>
                      <a:r>
                        <a:rPr lang="it-IT" sz="1600" b="0" i="0" u="none" strike="noStrike">
                          <a:solidFill>
                            <a:srgbClr val="002060"/>
                          </a:solidFill>
                          <a:effectLst/>
                          <a:latin typeface="Trebuchet MS"/>
                        </a:rPr>
                        <a:t>3A</a:t>
                      </a:r>
                    </a:p>
                  </a:txBody>
                  <a:tcPr marL="9524" marR="9524" marT="9526" marB="0" anchor="ctr"/>
                </a:tc>
                <a:tc>
                  <a:txBody>
                    <a:bodyPr/>
                    <a:lstStyle/>
                    <a:p>
                      <a:pPr algn="ctr" rtl="0" fontAlgn="ctr"/>
                      <a:r>
                        <a:rPr lang="it-IT" sz="1600" b="0" i="0" u="none" strike="noStrike">
                          <a:solidFill>
                            <a:srgbClr val="002060"/>
                          </a:solidFill>
                          <a:effectLst/>
                          <a:latin typeface="Trebuchet MS"/>
                        </a:rPr>
                        <a:t>2187</a:t>
                      </a:r>
                    </a:p>
                  </a:txBody>
                  <a:tcPr marL="9524" marR="9524" marT="9526" marB="0" anchor="ctr"/>
                </a:tc>
                <a:tc>
                  <a:txBody>
                    <a:bodyPr/>
                    <a:lstStyle/>
                    <a:p>
                      <a:pPr algn="ctr" rtl="0" fontAlgn="ctr"/>
                      <a:r>
                        <a:rPr lang="it-IT" sz="1600" b="0" i="0" u="none" strike="noStrike" dirty="0">
                          <a:solidFill>
                            <a:srgbClr val="002060"/>
                          </a:solidFill>
                          <a:effectLst/>
                          <a:latin typeface="Trebuchet MS"/>
                        </a:rPr>
                        <a:t>8</a:t>
                      </a:r>
                    </a:p>
                  </a:txBody>
                  <a:tcPr marL="9524" marR="9524" marT="9526" marB="0" anchor="ctr"/>
                </a:tc>
                <a:tc>
                  <a:txBody>
                    <a:bodyPr/>
                    <a:lstStyle/>
                    <a:p>
                      <a:pPr algn="ctr" rtl="0" fontAlgn="ctr"/>
                      <a:r>
                        <a:rPr lang="it-IT" sz="1600" b="0" i="0" u="none" strike="noStrike">
                          <a:solidFill>
                            <a:srgbClr val="002060"/>
                          </a:solidFill>
                          <a:effectLst/>
                          <a:latin typeface="Trebuchet MS"/>
                        </a:rPr>
                        <a:t>12</a:t>
                      </a:r>
                    </a:p>
                  </a:txBody>
                  <a:tcPr marL="9524" marR="9524" marT="9526" marB="0" anchor="ctr"/>
                </a:tc>
                <a:tc>
                  <a:txBody>
                    <a:bodyPr/>
                    <a:lstStyle/>
                    <a:p>
                      <a:pPr algn="ctr" rtl="0" fontAlgn="ctr"/>
                      <a:r>
                        <a:rPr lang="it-IT" sz="1600" b="0" i="0" u="none" strike="noStrike" dirty="0">
                          <a:solidFill>
                            <a:srgbClr val="002060"/>
                          </a:solidFill>
                          <a:effectLst/>
                          <a:latin typeface="Trebuchet MS"/>
                        </a:rPr>
                        <a:t>X</a:t>
                      </a:r>
                    </a:p>
                  </a:txBody>
                  <a:tcPr marL="9524" marR="9524" marT="9526" marB="0" anchor="ctr"/>
                </a:tc>
                <a:extLst>
                  <a:ext uri="{0D108BD9-81ED-4DB2-BD59-A6C34878D82A}">
                    <a16:rowId xmlns:a16="http://schemas.microsoft.com/office/drawing/2014/main" val="10003"/>
                  </a:ext>
                </a:extLst>
              </a:tr>
              <a:tr h="608179">
                <a:tc>
                  <a:txBody>
                    <a:bodyPr/>
                    <a:lstStyle/>
                    <a:p>
                      <a:pPr algn="ctr" rtl="0" fontAlgn="ctr"/>
                      <a:r>
                        <a:rPr lang="it-IT" sz="1600" b="0" i="0" u="none" strike="noStrike" dirty="0">
                          <a:solidFill>
                            <a:srgbClr val="002060"/>
                          </a:solidFill>
                          <a:effectLst/>
                          <a:latin typeface="Trebuchet MS"/>
                        </a:rPr>
                        <a:t>Ossigeno liquido refrigerato</a:t>
                      </a:r>
                    </a:p>
                  </a:txBody>
                  <a:tcPr marL="9524" marR="9524" marT="9526" marB="0" anchor="ctr"/>
                </a:tc>
                <a:tc>
                  <a:txBody>
                    <a:bodyPr/>
                    <a:lstStyle/>
                    <a:p>
                      <a:pPr algn="ctr" rtl="0" fontAlgn="ctr"/>
                      <a:r>
                        <a:rPr lang="it-IT" sz="1600" b="0" i="0" u="none" strike="noStrike">
                          <a:solidFill>
                            <a:srgbClr val="002060"/>
                          </a:solidFill>
                          <a:effectLst/>
                          <a:latin typeface="Trebuchet MS"/>
                        </a:rPr>
                        <a:t>3O</a:t>
                      </a:r>
                    </a:p>
                  </a:txBody>
                  <a:tcPr marL="9524" marR="9524" marT="9526" marB="0" anchor="ctr"/>
                </a:tc>
                <a:tc>
                  <a:txBody>
                    <a:bodyPr/>
                    <a:lstStyle/>
                    <a:p>
                      <a:pPr algn="ctr" rtl="0" fontAlgn="ctr"/>
                      <a:r>
                        <a:rPr lang="it-IT" sz="1600" b="0" i="0" u="none" strike="noStrike">
                          <a:solidFill>
                            <a:srgbClr val="002060"/>
                          </a:solidFill>
                          <a:effectLst/>
                          <a:latin typeface="Trebuchet MS"/>
                        </a:rPr>
                        <a:t>1073</a:t>
                      </a:r>
                    </a:p>
                  </a:txBody>
                  <a:tcPr marL="9524" marR="9524" marT="9526" marB="0" anchor="ctr"/>
                </a:tc>
                <a:tc>
                  <a:txBody>
                    <a:bodyPr/>
                    <a:lstStyle/>
                    <a:p>
                      <a:pPr algn="ctr" rtl="0" fontAlgn="ctr"/>
                      <a:r>
                        <a:rPr lang="it-IT" sz="1600" b="0" i="0" u="none" strike="noStrike" dirty="0">
                          <a:solidFill>
                            <a:srgbClr val="002060"/>
                          </a:solidFill>
                          <a:effectLst/>
                          <a:latin typeface="Trebuchet MS"/>
                        </a:rPr>
                        <a:t>8</a:t>
                      </a:r>
                    </a:p>
                  </a:txBody>
                  <a:tcPr marL="9524" marR="9524" marT="9526" marB="0" anchor="ctr"/>
                </a:tc>
                <a:tc>
                  <a:txBody>
                    <a:bodyPr/>
                    <a:lstStyle/>
                    <a:p>
                      <a:pPr algn="ctr" rtl="0" fontAlgn="ctr"/>
                      <a:r>
                        <a:rPr lang="it-IT" sz="1600" b="0" i="0" u="none" strike="noStrike" dirty="0">
                          <a:solidFill>
                            <a:srgbClr val="002060"/>
                          </a:solidFill>
                          <a:effectLst/>
                          <a:latin typeface="Trebuchet MS"/>
                        </a:rPr>
                        <a:t>12</a:t>
                      </a:r>
                    </a:p>
                  </a:txBody>
                  <a:tcPr marL="9524" marR="9524" marT="9526" marB="0" anchor="ctr"/>
                </a:tc>
                <a:tc>
                  <a:txBody>
                    <a:bodyPr/>
                    <a:lstStyle/>
                    <a:p>
                      <a:pPr algn="ctr" rtl="0" fontAlgn="ctr"/>
                      <a:r>
                        <a:rPr lang="it-IT" sz="1600" b="0" i="0" u="none" strike="noStrike" dirty="0">
                          <a:solidFill>
                            <a:srgbClr val="002060"/>
                          </a:solidFill>
                          <a:effectLst/>
                          <a:latin typeface="Trebuchet MS"/>
                        </a:rPr>
                        <a:t>X</a:t>
                      </a:r>
                    </a:p>
                  </a:txBody>
                  <a:tcPr marL="9524" marR="9524" marT="9526" marB="0" anchor="ctr"/>
                </a:tc>
                <a:extLst>
                  <a:ext uri="{0D108BD9-81ED-4DB2-BD59-A6C34878D82A}">
                    <a16:rowId xmlns:a16="http://schemas.microsoft.com/office/drawing/2014/main" val="10004"/>
                  </a:ext>
                </a:extLst>
              </a:tr>
              <a:tr h="608179">
                <a:tc>
                  <a:txBody>
                    <a:bodyPr/>
                    <a:lstStyle/>
                    <a:p>
                      <a:pPr algn="ctr" rtl="0" fontAlgn="ctr"/>
                      <a:r>
                        <a:rPr lang="it-IT" sz="1600" b="0" i="0" u="none" strike="noStrike" dirty="0">
                          <a:solidFill>
                            <a:srgbClr val="002060"/>
                          </a:solidFill>
                          <a:effectLst/>
                          <a:latin typeface="Trebuchet MS"/>
                        </a:rPr>
                        <a:t>Protossido di azoto liquido refrigerato</a:t>
                      </a:r>
                    </a:p>
                  </a:txBody>
                  <a:tcPr marL="9524" marR="9524" marT="9526" marB="0" anchor="ctr"/>
                </a:tc>
                <a:tc>
                  <a:txBody>
                    <a:bodyPr/>
                    <a:lstStyle/>
                    <a:p>
                      <a:pPr algn="ctr" rtl="0" fontAlgn="ctr"/>
                      <a:r>
                        <a:rPr lang="it-IT" sz="1600" b="0" i="0" u="none" strike="noStrike">
                          <a:solidFill>
                            <a:srgbClr val="002060"/>
                          </a:solidFill>
                          <a:effectLst/>
                          <a:latin typeface="Trebuchet MS"/>
                        </a:rPr>
                        <a:t>3O</a:t>
                      </a:r>
                    </a:p>
                  </a:txBody>
                  <a:tcPr marL="9524" marR="9524" marT="9526" marB="0" anchor="ctr"/>
                </a:tc>
                <a:tc>
                  <a:txBody>
                    <a:bodyPr/>
                    <a:lstStyle/>
                    <a:p>
                      <a:pPr algn="ctr" rtl="0" fontAlgn="ctr"/>
                      <a:r>
                        <a:rPr lang="it-IT" sz="1600" b="0" i="0" u="none" strike="noStrike">
                          <a:solidFill>
                            <a:srgbClr val="002060"/>
                          </a:solidFill>
                          <a:effectLst/>
                          <a:latin typeface="Trebuchet MS"/>
                        </a:rPr>
                        <a:t>2201</a:t>
                      </a:r>
                    </a:p>
                  </a:txBody>
                  <a:tcPr marL="9524" marR="9524" marT="9526" marB="0" anchor="ctr"/>
                </a:tc>
                <a:tc>
                  <a:txBody>
                    <a:bodyPr/>
                    <a:lstStyle/>
                    <a:p>
                      <a:pPr algn="ctr" rtl="0" fontAlgn="ctr"/>
                      <a:r>
                        <a:rPr lang="it-IT" sz="1600" b="0" i="0" u="none" strike="noStrike" dirty="0">
                          <a:solidFill>
                            <a:srgbClr val="002060"/>
                          </a:solidFill>
                          <a:effectLst/>
                          <a:latin typeface="Trebuchet MS"/>
                        </a:rPr>
                        <a:t>8</a:t>
                      </a:r>
                    </a:p>
                  </a:txBody>
                  <a:tcPr marL="9524" marR="9524" marT="9526" marB="0" anchor="ctr"/>
                </a:tc>
                <a:tc>
                  <a:txBody>
                    <a:bodyPr/>
                    <a:lstStyle/>
                    <a:p>
                      <a:pPr algn="ctr" rtl="0" fontAlgn="ctr"/>
                      <a:r>
                        <a:rPr lang="it-IT" sz="1600" b="0" i="0" u="none" strike="noStrike" dirty="0">
                          <a:solidFill>
                            <a:srgbClr val="002060"/>
                          </a:solidFill>
                          <a:effectLst/>
                          <a:latin typeface="Trebuchet MS"/>
                        </a:rPr>
                        <a:t>12</a:t>
                      </a:r>
                    </a:p>
                  </a:txBody>
                  <a:tcPr marL="9524" marR="9524" marT="9526" marB="0" anchor="ctr"/>
                </a:tc>
                <a:tc>
                  <a:txBody>
                    <a:bodyPr/>
                    <a:lstStyle/>
                    <a:p>
                      <a:pPr algn="ctr" rtl="0" fontAlgn="ctr"/>
                      <a:r>
                        <a:rPr lang="it-IT" sz="1600" b="0" i="0" u="none" strike="noStrike" dirty="0">
                          <a:solidFill>
                            <a:srgbClr val="002060"/>
                          </a:solidFill>
                          <a:effectLst/>
                          <a:latin typeface="Trebuchet MS"/>
                        </a:rPr>
                        <a:t>X</a:t>
                      </a:r>
                    </a:p>
                  </a:txBody>
                  <a:tcPr marL="9524" marR="9524" marT="9526" marB="0" anchor="ctr"/>
                </a:tc>
                <a:extLst>
                  <a:ext uri="{0D108BD9-81ED-4DB2-BD59-A6C34878D82A}">
                    <a16:rowId xmlns:a16="http://schemas.microsoft.com/office/drawing/2014/main" val="10005"/>
                  </a:ext>
                </a:extLst>
              </a:tr>
            </a:tbl>
          </a:graphicData>
        </a:graphic>
      </p:graphicFrame>
      <p:sp>
        <p:nvSpPr>
          <p:cNvPr id="5" name="Rettangolo 4"/>
          <p:cNvSpPr/>
          <p:nvPr/>
        </p:nvSpPr>
        <p:spPr>
          <a:xfrm>
            <a:off x="468313" y="6094413"/>
            <a:ext cx="7127875" cy="647700"/>
          </a:xfrm>
          <a:prstGeom prst="rect">
            <a:avLst/>
          </a:prstGeom>
        </p:spPr>
        <p:txBody>
          <a:bodyPr>
            <a:spAutoFit/>
          </a:bodyPr>
          <a:lstStyle/>
          <a:p>
            <a:pPr algn="just">
              <a:defRPr/>
            </a:pPr>
            <a:r>
              <a:rPr lang="it-IT" altLang="it-IT" sz="1200" u="none" dirty="0">
                <a:solidFill>
                  <a:srgbClr val="002060"/>
                </a:solidFill>
                <a:latin typeface="+mj-lt"/>
              </a:rPr>
              <a:t>X: una prova di tenuta può essere effettuata tra due controlli periodici consecutivi, su richiesta dell’autorità competente. </a:t>
            </a:r>
          </a:p>
          <a:p>
            <a:pPr algn="just">
              <a:defRPr/>
            </a:pPr>
            <a:r>
              <a:rPr lang="it-IT" altLang="it-IT" sz="1200" u="none" dirty="0">
                <a:solidFill>
                  <a:srgbClr val="002060"/>
                </a:solidFill>
                <a:latin typeface="+mj-lt"/>
              </a:rPr>
              <a:t>I controlli intermedi possono essere effettuati tre mesi prima o tre mesi dopo la data specificata.</a:t>
            </a:r>
          </a:p>
        </p:txBody>
      </p:sp>
    </p:spTree>
    <p:extLst>
      <p:ext uri="{BB962C8B-B14F-4D97-AF65-F5344CB8AC3E}">
        <p14:creationId xmlns:p14="http://schemas.microsoft.com/office/powerpoint/2010/main" val="34340268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title"/>
          </p:nvPr>
        </p:nvSpPr>
        <p:spPr/>
        <p:txBody>
          <a:bodyPr/>
          <a:lstStyle/>
          <a:p>
            <a:pPr eaLnBrk="1" hangingPunct="1"/>
            <a:r>
              <a:rPr lang="it-IT" altLang="it-IT" b="1" dirty="0">
                <a:solidFill>
                  <a:srgbClr val="002060"/>
                </a:solidFill>
              </a:rPr>
              <a:t>Prove periodiche e intermedie</a:t>
            </a:r>
            <a:br>
              <a:rPr lang="it-IT" altLang="it-IT" b="1" dirty="0">
                <a:solidFill>
                  <a:srgbClr val="002060"/>
                </a:solidFill>
              </a:rPr>
            </a:br>
            <a:r>
              <a:rPr lang="it-IT" altLang="it-IT" sz="2400" b="1" dirty="0">
                <a:solidFill>
                  <a:srgbClr val="002060"/>
                </a:solidFill>
              </a:rPr>
              <a:t>di veicoli batteria di tubi o di bombole per gas</a:t>
            </a:r>
            <a:endParaRPr lang="it-IT" altLang="it-IT" sz="2400" dirty="0">
              <a:solidFill>
                <a:srgbClr val="002060"/>
              </a:solidFill>
            </a:endParaRPr>
          </a:p>
        </p:txBody>
      </p:sp>
      <p:graphicFrame>
        <p:nvGraphicFramePr>
          <p:cNvPr id="4" name="Tabella 3"/>
          <p:cNvGraphicFramePr>
            <a:graphicFrameLocks noGrp="1"/>
          </p:cNvGraphicFramePr>
          <p:nvPr>
            <p:extLst>
              <p:ext uri="{D42A27DB-BD31-4B8C-83A1-F6EECF244321}">
                <p14:modId xmlns:p14="http://schemas.microsoft.com/office/powerpoint/2010/main" val="253432398"/>
              </p:ext>
            </p:extLst>
          </p:nvPr>
        </p:nvGraphicFramePr>
        <p:xfrm>
          <a:off x="856526" y="1700808"/>
          <a:ext cx="7459890" cy="4213849"/>
        </p:xfrm>
        <a:graphic>
          <a:graphicData uri="http://schemas.openxmlformats.org/drawingml/2006/table">
            <a:tbl>
              <a:tblPr firstRow="1" bandRow="1">
                <a:tableStyleId>{5C22544A-7EE6-4342-B048-85BDC9FD1C3A}</a:tableStyleId>
              </a:tblPr>
              <a:tblGrid>
                <a:gridCol w="1994512">
                  <a:extLst>
                    <a:ext uri="{9D8B030D-6E8A-4147-A177-3AD203B41FA5}">
                      <a16:colId xmlns:a16="http://schemas.microsoft.com/office/drawing/2014/main" val="20000"/>
                    </a:ext>
                  </a:extLst>
                </a:gridCol>
                <a:gridCol w="1477129">
                  <a:extLst>
                    <a:ext uri="{9D8B030D-6E8A-4147-A177-3AD203B41FA5}">
                      <a16:colId xmlns:a16="http://schemas.microsoft.com/office/drawing/2014/main" val="20001"/>
                    </a:ext>
                  </a:extLst>
                </a:gridCol>
                <a:gridCol w="960134">
                  <a:extLst>
                    <a:ext uri="{9D8B030D-6E8A-4147-A177-3AD203B41FA5}">
                      <a16:colId xmlns:a16="http://schemas.microsoft.com/office/drawing/2014/main" val="20002"/>
                    </a:ext>
                  </a:extLst>
                </a:gridCol>
                <a:gridCol w="1477129">
                  <a:extLst>
                    <a:ext uri="{9D8B030D-6E8A-4147-A177-3AD203B41FA5}">
                      <a16:colId xmlns:a16="http://schemas.microsoft.com/office/drawing/2014/main" val="20003"/>
                    </a:ext>
                  </a:extLst>
                </a:gridCol>
                <a:gridCol w="1550986">
                  <a:extLst>
                    <a:ext uri="{9D8B030D-6E8A-4147-A177-3AD203B41FA5}">
                      <a16:colId xmlns:a16="http://schemas.microsoft.com/office/drawing/2014/main" val="20004"/>
                    </a:ext>
                  </a:extLst>
                </a:gridCol>
              </a:tblGrid>
              <a:tr h="907220">
                <a:tc>
                  <a:txBody>
                    <a:bodyPr/>
                    <a:lstStyle/>
                    <a:p>
                      <a:pPr algn="ctr" fontAlgn="ctr"/>
                      <a:r>
                        <a:rPr lang="it-IT" sz="1600" b="0" i="0" u="none" strike="noStrike" dirty="0">
                          <a:solidFill>
                            <a:srgbClr val="002060"/>
                          </a:solidFill>
                          <a:effectLst/>
                          <a:latin typeface="Trebuchet MS"/>
                        </a:rPr>
                        <a:t>Prodotto</a:t>
                      </a:r>
                    </a:p>
                  </a:txBody>
                  <a:tcPr marL="9524" marR="9524" marT="9526" marB="0" anchor="ctr"/>
                </a:tc>
                <a:tc>
                  <a:txBody>
                    <a:bodyPr/>
                    <a:lstStyle/>
                    <a:p>
                      <a:pPr algn="ctr" fontAlgn="ctr"/>
                      <a:r>
                        <a:rPr lang="it-IT" sz="1600" b="0" i="0" u="none" strike="noStrike">
                          <a:solidFill>
                            <a:srgbClr val="002060"/>
                          </a:solidFill>
                          <a:effectLst/>
                          <a:latin typeface="Trebuchet MS"/>
                        </a:rPr>
                        <a:t>Codice di classificazione</a:t>
                      </a:r>
                    </a:p>
                  </a:txBody>
                  <a:tcPr marL="9524" marR="9524" marT="9526" marB="0" anchor="ctr"/>
                </a:tc>
                <a:tc>
                  <a:txBody>
                    <a:bodyPr/>
                    <a:lstStyle/>
                    <a:p>
                      <a:pPr algn="ctr" fontAlgn="ctr"/>
                      <a:r>
                        <a:rPr lang="it-IT" sz="1600" b="0" i="0" u="none" strike="noStrike" dirty="0">
                          <a:solidFill>
                            <a:srgbClr val="002060"/>
                          </a:solidFill>
                          <a:effectLst/>
                          <a:latin typeface="Trebuchet MS"/>
                        </a:rPr>
                        <a:t>n° UN</a:t>
                      </a:r>
                    </a:p>
                  </a:txBody>
                  <a:tcPr marL="9524" marR="9524" marT="9526" marB="0" anchor="ctr"/>
                </a:tc>
                <a:tc>
                  <a:txBody>
                    <a:bodyPr/>
                    <a:lstStyle/>
                    <a:p>
                      <a:pPr algn="ctr" fontAlgn="ctr"/>
                      <a:r>
                        <a:rPr lang="it-IT" sz="1600" b="0" i="0" u="none" strike="noStrike" dirty="0">
                          <a:solidFill>
                            <a:srgbClr val="002060"/>
                          </a:solidFill>
                          <a:effectLst/>
                          <a:latin typeface="Trebuchet MS"/>
                        </a:rPr>
                        <a:t>1 ° prova periodica (anni)</a:t>
                      </a:r>
                    </a:p>
                  </a:txBody>
                  <a:tcPr marL="9524" marR="9524" marT="9526" marB="0" anchor="ctr"/>
                </a:tc>
                <a:tc>
                  <a:txBody>
                    <a:bodyPr/>
                    <a:lstStyle/>
                    <a:p>
                      <a:pPr algn="ctr" fontAlgn="ctr"/>
                      <a:r>
                        <a:rPr lang="it-IT" sz="1600" b="0" i="0" u="none" strike="noStrike" dirty="0">
                          <a:solidFill>
                            <a:srgbClr val="002060"/>
                          </a:solidFill>
                          <a:effectLst/>
                          <a:latin typeface="Trebuchet MS"/>
                        </a:rPr>
                        <a:t> prova di tenuta intermedia</a:t>
                      </a:r>
                    </a:p>
                  </a:txBody>
                  <a:tcPr marL="9524" marR="9524" marT="9526" marB="0" anchor="ctr"/>
                </a:tc>
                <a:extLst>
                  <a:ext uri="{0D108BD9-81ED-4DB2-BD59-A6C34878D82A}">
                    <a16:rowId xmlns:a16="http://schemas.microsoft.com/office/drawing/2014/main" val="10000"/>
                  </a:ext>
                </a:extLst>
              </a:tr>
              <a:tr h="608179">
                <a:tc>
                  <a:txBody>
                    <a:bodyPr/>
                    <a:lstStyle/>
                    <a:p>
                      <a:pPr algn="ctr" rtl="0" fontAlgn="ctr"/>
                      <a:r>
                        <a:rPr lang="it-IT" sz="1600" b="0" i="0" u="none" strike="noStrike" dirty="0">
                          <a:solidFill>
                            <a:srgbClr val="002060"/>
                          </a:solidFill>
                          <a:effectLst/>
                          <a:latin typeface="Trebuchet MS"/>
                        </a:rPr>
                        <a:t>Idrogeno e </a:t>
                      </a:r>
                    </a:p>
                    <a:p>
                      <a:pPr algn="ctr" rtl="0" fontAlgn="ctr"/>
                      <a:r>
                        <a:rPr lang="it-IT" sz="1600" b="0" i="0" u="none" strike="noStrike" dirty="0">
                          <a:solidFill>
                            <a:srgbClr val="002060"/>
                          </a:solidFill>
                          <a:effectLst/>
                          <a:latin typeface="Trebuchet MS"/>
                        </a:rPr>
                        <a:t>metano </a:t>
                      </a:r>
                    </a:p>
                    <a:p>
                      <a:pPr algn="ctr" rtl="0" fontAlgn="ctr"/>
                      <a:r>
                        <a:rPr lang="it-IT" sz="1600" b="0" i="0" u="none" strike="noStrike" dirty="0">
                          <a:solidFill>
                            <a:srgbClr val="002060"/>
                          </a:solidFill>
                          <a:effectLst/>
                          <a:latin typeface="Trebuchet MS"/>
                        </a:rPr>
                        <a:t>compressi</a:t>
                      </a:r>
                    </a:p>
                  </a:txBody>
                  <a:tcPr marL="9524" marR="9524" marT="9526" marB="0" anchor="ctr"/>
                </a:tc>
                <a:tc>
                  <a:txBody>
                    <a:bodyPr/>
                    <a:lstStyle/>
                    <a:p>
                      <a:pPr algn="ctr" rtl="0" fontAlgn="ctr"/>
                      <a:r>
                        <a:rPr lang="it-IT" sz="1600" b="0" i="0" u="none" strike="noStrike" dirty="0">
                          <a:solidFill>
                            <a:srgbClr val="002060"/>
                          </a:solidFill>
                          <a:effectLst/>
                          <a:latin typeface="Trebuchet MS"/>
                        </a:rPr>
                        <a:t>1F</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1049</a:t>
                      </a:r>
                    </a:p>
                    <a:p>
                      <a:pPr algn="ctr" rtl="0" fontAlgn="ctr"/>
                      <a:r>
                        <a:rPr lang="it-IT" sz="1600" b="0" i="0" u="none" strike="noStrike" dirty="0">
                          <a:solidFill>
                            <a:srgbClr val="002060"/>
                          </a:solidFill>
                          <a:effectLst/>
                          <a:latin typeface="Trebuchet MS"/>
                        </a:rPr>
                        <a:t>1971</a:t>
                      </a:r>
                    </a:p>
                  </a:txBody>
                  <a:tcPr marL="9524" marR="9524" marT="9526" marB="0"/>
                </a:tc>
                <a:tc>
                  <a:txBody>
                    <a:bodyPr/>
                    <a:lstStyle/>
                    <a:p>
                      <a:pPr algn="ctr" rtl="0" fontAlgn="ctr"/>
                      <a:r>
                        <a:rPr lang="it-IT" sz="1600" b="0" i="0" u="none" strike="noStrike" dirty="0">
                          <a:solidFill>
                            <a:srgbClr val="002060"/>
                          </a:solidFill>
                          <a:effectLst/>
                          <a:latin typeface="Trebuchet MS"/>
                        </a:rPr>
                        <a:t>10</a:t>
                      </a:r>
                    </a:p>
                  </a:txBody>
                  <a:tcPr marL="9524" marR="9524" marT="9526" marB="0" anchor="ctr"/>
                </a:tc>
                <a:tc>
                  <a:txBody>
                    <a:bodyPr/>
                    <a:lstStyle/>
                    <a:p>
                      <a:pPr algn="ctr" rtl="0" fontAlgn="ctr"/>
                      <a:r>
                        <a:rPr lang="it-IT" sz="1600" b="0" i="0" u="none" strike="noStrike" dirty="0">
                          <a:solidFill>
                            <a:srgbClr val="002060"/>
                          </a:solidFill>
                          <a:effectLst/>
                          <a:latin typeface="Trebuchet MS"/>
                        </a:rPr>
                        <a:t>5</a:t>
                      </a:r>
                    </a:p>
                  </a:txBody>
                  <a:tcPr marL="9524" marR="9524" marT="9526" marB="0" anchor="ctr"/>
                </a:tc>
                <a:extLst>
                  <a:ext uri="{0D108BD9-81ED-4DB2-BD59-A6C34878D82A}">
                    <a16:rowId xmlns:a16="http://schemas.microsoft.com/office/drawing/2014/main" val="10001"/>
                  </a:ext>
                </a:extLst>
              </a:tr>
              <a:tr h="608179">
                <a:tc>
                  <a:txBody>
                    <a:bodyPr/>
                    <a:lstStyle/>
                    <a:p>
                      <a:pPr algn="ctr" rtl="0" fontAlgn="ctr"/>
                      <a:r>
                        <a:rPr lang="it-IT" sz="1600" b="0" i="0" u="none" strike="noStrike" dirty="0">
                          <a:solidFill>
                            <a:srgbClr val="002060"/>
                          </a:solidFill>
                          <a:effectLst/>
                          <a:latin typeface="Trebuchet MS"/>
                        </a:rPr>
                        <a:t>Azoto, </a:t>
                      </a:r>
                    </a:p>
                    <a:p>
                      <a:pPr algn="ctr" rtl="0" fontAlgn="ctr"/>
                      <a:r>
                        <a:rPr lang="it-IT" sz="1600" b="0" i="0" u="none" strike="noStrike" dirty="0">
                          <a:solidFill>
                            <a:srgbClr val="002060"/>
                          </a:solidFill>
                          <a:effectLst/>
                          <a:latin typeface="Trebuchet MS"/>
                        </a:rPr>
                        <a:t>elio e </a:t>
                      </a:r>
                    </a:p>
                    <a:p>
                      <a:pPr algn="ctr" rtl="0" fontAlgn="ctr"/>
                      <a:r>
                        <a:rPr lang="it-IT" sz="1600" b="0" i="0" u="none" strike="noStrike" dirty="0">
                          <a:solidFill>
                            <a:srgbClr val="002060"/>
                          </a:solidFill>
                          <a:effectLst/>
                          <a:latin typeface="Trebuchet MS"/>
                        </a:rPr>
                        <a:t>argon compressi</a:t>
                      </a:r>
                    </a:p>
                  </a:txBody>
                  <a:tcPr marL="9524" marR="9524" marT="9526" marB="0" anchor="ctr"/>
                </a:tc>
                <a:tc>
                  <a:txBody>
                    <a:bodyPr/>
                    <a:lstStyle/>
                    <a:p>
                      <a:pPr algn="ctr" rtl="0" fontAlgn="ctr"/>
                      <a:r>
                        <a:rPr lang="it-IT" sz="1600" b="0" i="0" u="none" strike="noStrike" dirty="0">
                          <a:solidFill>
                            <a:srgbClr val="002060"/>
                          </a:solidFill>
                          <a:effectLst/>
                          <a:latin typeface="Trebuchet MS"/>
                        </a:rPr>
                        <a:t>1A</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1066</a:t>
                      </a:r>
                    </a:p>
                    <a:p>
                      <a:pPr algn="ctr" rtl="0" fontAlgn="ctr"/>
                      <a:r>
                        <a:rPr lang="it-IT" sz="1600" b="0" i="0" u="none" strike="noStrike" dirty="0">
                          <a:solidFill>
                            <a:srgbClr val="002060"/>
                          </a:solidFill>
                          <a:effectLst/>
                          <a:latin typeface="Trebuchet MS"/>
                        </a:rPr>
                        <a:t>1046</a:t>
                      </a:r>
                    </a:p>
                    <a:p>
                      <a:pPr algn="ctr" rtl="0" fontAlgn="ctr"/>
                      <a:r>
                        <a:rPr lang="it-IT" sz="1600" b="0" i="0" u="none" strike="noStrike" dirty="0">
                          <a:solidFill>
                            <a:srgbClr val="002060"/>
                          </a:solidFill>
                          <a:effectLst/>
                          <a:latin typeface="Trebuchet MS"/>
                        </a:rPr>
                        <a:t>1006</a:t>
                      </a:r>
                    </a:p>
                  </a:txBody>
                  <a:tcPr marL="9524" marR="9524" marT="9526" marB="0"/>
                </a:tc>
                <a:tc>
                  <a:txBody>
                    <a:bodyPr/>
                    <a:lstStyle/>
                    <a:p>
                      <a:pPr algn="ctr" rtl="0" fontAlgn="ctr"/>
                      <a:r>
                        <a:rPr lang="it-IT" sz="1600" b="0" i="0" u="none" strike="noStrike" dirty="0">
                          <a:solidFill>
                            <a:srgbClr val="002060"/>
                          </a:solidFill>
                          <a:effectLst/>
                          <a:latin typeface="Trebuchet MS"/>
                        </a:rPr>
                        <a:t>10</a:t>
                      </a:r>
                    </a:p>
                  </a:txBody>
                  <a:tcPr marL="9524" marR="9524" marT="9526" marB="0" anchor="ctr"/>
                </a:tc>
                <a:tc>
                  <a:txBody>
                    <a:bodyPr/>
                    <a:lstStyle/>
                    <a:p>
                      <a:pPr algn="ctr" rtl="0" fontAlgn="ctr"/>
                      <a:r>
                        <a:rPr lang="it-IT" sz="1600" b="0" i="0" u="none" strike="noStrike" dirty="0">
                          <a:solidFill>
                            <a:srgbClr val="002060"/>
                          </a:solidFill>
                          <a:effectLst/>
                          <a:latin typeface="Trebuchet MS"/>
                        </a:rPr>
                        <a:t>5</a:t>
                      </a:r>
                    </a:p>
                  </a:txBody>
                  <a:tcPr marL="9524" marR="9524" marT="9526" marB="0" anchor="ctr"/>
                </a:tc>
                <a:extLst>
                  <a:ext uri="{0D108BD9-81ED-4DB2-BD59-A6C34878D82A}">
                    <a16:rowId xmlns:a16="http://schemas.microsoft.com/office/drawing/2014/main" val="10002"/>
                  </a:ext>
                </a:extLst>
              </a:tr>
              <a:tr h="608179">
                <a:tc>
                  <a:txBody>
                    <a:bodyPr/>
                    <a:lstStyle/>
                    <a:p>
                      <a:pPr algn="ctr" rtl="0" fontAlgn="ctr"/>
                      <a:r>
                        <a:rPr lang="it-IT" sz="1600" b="0" i="0" u="none" strike="noStrike" dirty="0">
                          <a:solidFill>
                            <a:srgbClr val="002060"/>
                          </a:solidFill>
                          <a:effectLst/>
                          <a:latin typeface="Trebuchet MS"/>
                        </a:rPr>
                        <a:t>Monossido di carbonio compresso</a:t>
                      </a:r>
                    </a:p>
                  </a:txBody>
                  <a:tcPr marL="9524" marR="9524" marT="9526" marB="0" anchor="ctr"/>
                </a:tc>
                <a:tc>
                  <a:txBody>
                    <a:bodyPr/>
                    <a:lstStyle/>
                    <a:p>
                      <a:pPr algn="ctr" rtl="0" fontAlgn="ctr"/>
                      <a:r>
                        <a:rPr lang="it-IT" sz="1600" b="0" i="0" u="none" strike="noStrike" dirty="0">
                          <a:solidFill>
                            <a:srgbClr val="002060"/>
                          </a:solidFill>
                          <a:effectLst/>
                          <a:latin typeface="Trebuchet MS"/>
                        </a:rPr>
                        <a:t>1TF</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1016</a:t>
                      </a:r>
                    </a:p>
                  </a:txBody>
                  <a:tcPr marL="9524" marR="9524" marT="9526" marB="0" anchor="ctr"/>
                </a:tc>
                <a:tc>
                  <a:txBody>
                    <a:bodyPr/>
                    <a:lstStyle/>
                    <a:p>
                      <a:pPr algn="ctr" rtl="0" fontAlgn="ctr"/>
                      <a:r>
                        <a:rPr lang="it-IT" sz="1600" b="0" i="0" u="none" strike="noStrike" dirty="0">
                          <a:solidFill>
                            <a:srgbClr val="002060"/>
                          </a:solidFill>
                          <a:effectLst/>
                          <a:latin typeface="Trebuchet MS"/>
                        </a:rPr>
                        <a:t>5</a:t>
                      </a:r>
                    </a:p>
                  </a:txBody>
                  <a:tcPr marL="9524" marR="9524" marT="9526" marB="0" anchor="ctr"/>
                </a:tc>
                <a:tc>
                  <a:txBody>
                    <a:bodyPr/>
                    <a:lstStyle/>
                    <a:p>
                      <a:pPr algn="ctr" rtl="0" fontAlgn="ctr"/>
                      <a:r>
                        <a:rPr lang="it-IT" sz="1600" b="0" i="0" u="none" strike="noStrike" dirty="0">
                          <a:solidFill>
                            <a:srgbClr val="002060"/>
                          </a:solidFill>
                          <a:effectLst/>
                          <a:latin typeface="Trebuchet MS"/>
                        </a:rPr>
                        <a:t>-</a:t>
                      </a:r>
                    </a:p>
                  </a:txBody>
                  <a:tcPr marL="9524" marR="9524" marT="9526" marB="0" anchor="ctr"/>
                </a:tc>
                <a:extLst>
                  <a:ext uri="{0D108BD9-81ED-4DB2-BD59-A6C34878D82A}">
                    <a16:rowId xmlns:a16="http://schemas.microsoft.com/office/drawing/2014/main" val="10003"/>
                  </a:ext>
                </a:extLst>
              </a:tr>
              <a:tr h="608179">
                <a:tc>
                  <a:txBody>
                    <a:bodyPr/>
                    <a:lstStyle/>
                    <a:p>
                      <a:pPr algn="ctr" rtl="0" fontAlgn="ctr"/>
                      <a:r>
                        <a:rPr lang="it-IT" sz="1600" b="0" i="0" u="none" strike="noStrike" dirty="0">
                          <a:solidFill>
                            <a:srgbClr val="002060"/>
                          </a:solidFill>
                          <a:effectLst/>
                          <a:latin typeface="Trebuchet MS"/>
                        </a:rPr>
                        <a:t>Ossigeno compresso</a:t>
                      </a:r>
                    </a:p>
                  </a:txBody>
                  <a:tcPr marL="9524" marR="9524" marT="9526" marB="0" anchor="ctr"/>
                </a:tc>
                <a:tc>
                  <a:txBody>
                    <a:bodyPr/>
                    <a:lstStyle/>
                    <a:p>
                      <a:pPr algn="ctr" rtl="0" fontAlgn="ctr"/>
                      <a:r>
                        <a:rPr lang="it-IT" sz="1600" b="0" i="0" u="none" strike="noStrike" dirty="0">
                          <a:solidFill>
                            <a:srgbClr val="002060"/>
                          </a:solidFill>
                          <a:effectLst/>
                          <a:latin typeface="Trebuchet MS"/>
                        </a:rPr>
                        <a:t>1O</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1072</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a:t>
                      </a:r>
                    </a:p>
                  </a:txBody>
                  <a:tcPr marL="9524" marR="9524" marT="9526" marB="0" anchor="ctr"/>
                </a:tc>
                <a:tc>
                  <a:txBody>
                    <a:bodyPr/>
                    <a:lstStyle/>
                    <a:p>
                      <a:pPr algn="ctr" rtl="0" fontAlgn="ctr"/>
                      <a:r>
                        <a:rPr lang="it-IT" sz="1600" b="0" i="0" u="none" strike="noStrike" dirty="0">
                          <a:solidFill>
                            <a:srgbClr val="002060"/>
                          </a:solidFill>
                          <a:effectLst/>
                          <a:latin typeface="Trebuchet MS"/>
                        </a:rPr>
                        <a:t>5</a:t>
                      </a:r>
                    </a:p>
                  </a:txBody>
                  <a:tcPr marL="9524" marR="9524" marT="9526" marB="0" anchor="ctr"/>
                </a:tc>
                <a:extLst>
                  <a:ext uri="{0D108BD9-81ED-4DB2-BD59-A6C34878D82A}">
                    <a16:rowId xmlns:a16="http://schemas.microsoft.com/office/drawing/2014/main" val="10004"/>
                  </a:ext>
                </a:extLst>
              </a:tr>
              <a:tr h="608179">
                <a:tc>
                  <a:txBody>
                    <a:bodyPr/>
                    <a:lstStyle/>
                    <a:p>
                      <a:pPr algn="ctr" rtl="0" fontAlgn="ctr"/>
                      <a:r>
                        <a:rPr lang="it-IT" sz="1600" b="0" i="0" u="none" strike="noStrike" dirty="0">
                          <a:solidFill>
                            <a:srgbClr val="002060"/>
                          </a:solidFill>
                          <a:effectLst/>
                          <a:latin typeface="Trebuchet MS"/>
                        </a:rPr>
                        <a:t>Acetilene disciolto</a:t>
                      </a:r>
                    </a:p>
                  </a:txBody>
                  <a:tcPr marL="9524" marR="9524" marT="9526" marB="0" anchor="ctr"/>
                </a:tc>
                <a:tc>
                  <a:txBody>
                    <a:bodyPr/>
                    <a:lstStyle/>
                    <a:p>
                      <a:pPr algn="ctr" rtl="0" fontAlgn="ctr"/>
                      <a:r>
                        <a:rPr lang="it-IT" sz="1600" b="0" i="0" u="none" strike="noStrike" dirty="0">
                          <a:solidFill>
                            <a:srgbClr val="002060"/>
                          </a:solidFill>
                          <a:effectLst/>
                          <a:latin typeface="Trebuchet MS"/>
                        </a:rPr>
                        <a:t>4F</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1001</a:t>
                      </a:r>
                    </a:p>
                  </a:txBody>
                  <a:tcPr marL="9524" marR="9524" marT="9526" marB="0" anchor="ctr"/>
                </a:tc>
                <a:tc>
                  <a:txBody>
                    <a:bodyPr/>
                    <a:lstStyle/>
                    <a:p>
                      <a:pPr algn="ctr" rtl="0" fontAlgn="ctr"/>
                      <a:r>
                        <a:rPr lang="it-IT" sz="1600" b="0" i="0" u="none" strike="noStrike" dirty="0">
                          <a:solidFill>
                            <a:srgbClr val="002060"/>
                          </a:solidFill>
                          <a:effectLst/>
                          <a:latin typeface="Trebuchet MS"/>
                        </a:rPr>
                        <a:t>10</a:t>
                      </a:r>
                    </a:p>
                  </a:txBody>
                  <a:tcPr marL="9524" marR="9524" marT="9526" marB="0" anchor="ctr"/>
                </a:tc>
                <a:tc>
                  <a:txBody>
                    <a:bodyPr/>
                    <a:lstStyle/>
                    <a:p>
                      <a:pPr algn="ctr" rtl="0" fontAlgn="ctr"/>
                      <a:r>
                        <a:rPr lang="it-IT" sz="1600" b="0" i="0" u="none" strike="noStrike" dirty="0">
                          <a:solidFill>
                            <a:srgbClr val="002060"/>
                          </a:solidFill>
                          <a:effectLst/>
                          <a:latin typeface="Trebuchet MS"/>
                        </a:rPr>
                        <a:t>5</a:t>
                      </a:r>
                    </a:p>
                  </a:txBody>
                  <a:tcPr marL="9524" marR="9524" marT="9526"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205368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33799" y="2187448"/>
            <a:ext cx="7272337" cy="1439862"/>
          </a:xfrm>
        </p:spPr>
        <p:txBody>
          <a:bodyPr/>
          <a:lstStyle/>
          <a:p>
            <a:pPr algn="l"/>
            <a:r>
              <a:rPr lang="it-IT" sz="4800" dirty="0"/>
              <a:t>Veicoli</a:t>
            </a:r>
            <a:endParaRPr lang="it-IT" sz="4800" i="1" dirty="0"/>
          </a:p>
        </p:txBody>
      </p:sp>
      <p:sp>
        <p:nvSpPr>
          <p:cNvPr id="4" name="CasellaDiTesto 3"/>
          <p:cNvSpPr txBox="1"/>
          <p:nvPr/>
        </p:nvSpPr>
        <p:spPr>
          <a:xfrm>
            <a:off x="1617328" y="3699616"/>
            <a:ext cx="2837636" cy="1754326"/>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Approvazione</a:t>
            </a:r>
          </a:p>
          <a:p>
            <a:pPr marL="450850" lvl="1" indent="-450850">
              <a:lnSpc>
                <a:spcPct val="150000"/>
              </a:lnSpc>
              <a:buFont typeface="Arial" panose="020B0604020202020204" pitchFamily="34" charset="0"/>
              <a:buChar char="•"/>
            </a:pPr>
            <a:r>
              <a:rPr lang="it-IT" b="1" u="none" dirty="0">
                <a:solidFill>
                  <a:schemeClr val="bg1"/>
                </a:solidFill>
                <a:latin typeface="+mj-lt"/>
              </a:rPr>
              <a:t>Costruzione</a:t>
            </a:r>
          </a:p>
          <a:p>
            <a:pPr marL="450850" lvl="1" indent="-450850">
              <a:lnSpc>
                <a:spcPct val="150000"/>
              </a:lnSpc>
              <a:buFont typeface="Arial" panose="020B0604020202020204" pitchFamily="34" charset="0"/>
              <a:buChar char="•"/>
            </a:pPr>
            <a:r>
              <a:rPr lang="it-IT" b="1" u="none" dirty="0">
                <a:solidFill>
                  <a:schemeClr val="bg1"/>
                </a:solidFill>
                <a:latin typeface="+mj-lt"/>
              </a:rPr>
              <a:t>Equipaggiamento</a:t>
            </a:r>
          </a:p>
          <a:p>
            <a:pPr marL="450850" lvl="1" indent="-450850">
              <a:lnSpc>
                <a:spcPct val="150000"/>
              </a:lnSpc>
              <a:buFont typeface="Arial" panose="020B0604020202020204" pitchFamily="34" charset="0"/>
              <a:buChar char="•"/>
            </a:pPr>
            <a:r>
              <a:rPr lang="it-IT" b="1" u="none" dirty="0">
                <a:solidFill>
                  <a:schemeClr val="bg1"/>
                </a:solidFill>
                <a:latin typeface="+mj-lt"/>
              </a:rPr>
              <a:t>Dispositivi frenatura</a:t>
            </a:r>
          </a:p>
        </p:txBody>
      </p:sp>
      <p:sp>
        <p:nvSpPr>
          <p:cNvPr id="6"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6369557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684215" y="116632"/>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indent="-342900" eaLnBrk="1" hangingPunct="1"/>
            <a:r>
              <a:rPr lang="it-IT" altLang="it-IT" b="1" dirty="0">
                <a:solidFill>
                  <a:srgbClr val="002060"/>
                </a:solidFill>
              </a:rPr>
              <a:t>Approvazione dei veicoli </a:t>
            </a:r>
            <a:r>
              <a:rPr lang="it-IT" altLang="it-IT" sz="2800" b="1" dirty="0">
                <a:solidFill>
                  <a:srgbClr val="002060"/>
                </a:solidFill>
              </a:rPr>
              <a:t>(sez. 9.1.2)</a:t>
            </a:r>
            <a:endParaRPr lang="it-IT" altLang="it-IT" b="1" dirty="0">
              <a:solidFill>
                <a:srgbClr val="002060"/>
              </a:solidFill>
            </a:endParaRPr>
          </a:p>
        </p:txBody>
      </p:sp>
      <p:sp>
        <p:nvSpPr>
          <p:cNvPr id="6" name="Segnaposto contenuto 2"/>
          <p:cNvSpPr txBox="1">
            <a:spLocks/>
          </p:cNvSpPr>
          <p:nvPr/>
        </p:nvSpPr>
        <p:spPr bwMode="auto">
          <a:xfrm>
            <a:off x="684221" y="1196755"/>
            <a:ext cx="8351837" cy="489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buNone/>
              <a:defRPr/>
            </a:pPr>
            <a:r>
              <a:rPr lang="it-IT" sz="2400" u="none" dirty="0">
                <a:solidFill>
                  <a:srgbClr val="002060"/>
                </a:solidFill>
              </a:rPr>
              <a:t>I seguenti veicoli :</a:t>
            </a:r>
          </a:p>
          <a:p>
            <a:pPr>
              <a:defRPr/>
            </a:pPr>
            <a:r>
              <a:rPr lang="it-IT" sz="2400" u="none" dirty="0">
                <a:solidFill>
                  <a:srgbClr val="002060"/>
                </a:solidFill>
              </a:rPr>
              <a:t>veicoli cisterna</a:t>
            </a:r>
          </a:p>
          <a:p>
            <a:pPr>
              <a:defRPr/>
            </a:pPr>
            <a:r>
              <a:rPr lang="it-IT" sz="2400" u="none" dirty="0">
                <a:solidFill>
                  <a:srgbClr val="002060"/>
                </a:solidFill>
              </a:rPr>
              <a:t>veicoli che trasportano cisterne smontabili con capacità superiore a 1000 litri</a:t>
            </a:r>
          </a:p>
          <a:p>
            <a:pPr>
              <a:defRPr/>
            </a:pPr>
            <a:r>
              <a:rPr lang="it-IT" sz="2400" u="none" dirty="0">
                <a:solidFill>
                  <a:srgbClr val="002060"/>
                </a:solidFill>
              </a:rPr>
              <a:t>veicoli-batteria con capacità superiore a 1000 litri</a:t>
            </a:r>
          </a:p>
          <a:p>
            <a:pPr>
              <a:defRPr/>
            </a:pPr>
            <a:r>
              <a:rPr lang="it-IT" sz="2400" u="none" dirty="0">
                <a:solidFill>
                  <a:srgbClr val="002060"/>
                </a:solidFill>
              </a:rPr>
              <a:t>veicoli per trasporto contenitori cisterna con capacità superiore a 3000 litri</a:t>
            </a:r>
          </a:p>
          <a:p>
            <a:pPr>
              <a:defRPr/>
            </a:pPr>
            <a:r>
              <a:rPr lang="it-IT" sz="2400" u="none" dirty="0">
                <a:solidFill>
                  <a:srgbClr val="002060"/>
                </a:solidFill>
              </a:rPr>
              <a:t>veicoli che trasportano contenitori per gas ad elementi multipli (CGEM) di capacità superiore a 3000 litri</a:t>
            </a:r>
          </a:p>
          <a:p>
            <a:pPr marL="0" indent="0">
              <a:spcBef>
                <a:spcPts val="1200"/>
              </a:spcBef>
              <a:buNone/>
              <a:defRPr/>
            </a:pPr>
            <a:r>
              <a:rPr lang="it-IT" sz="2400" u="none" dirty="0">
                <a:solidFill>
                  <a:srgbClr val="002060"/>
                </a:solidFill>
              </a:rPr>
              <a:t>devono essere sottoposti a </a:t>
            </a:r>
            <a:r>
              <a:rPr lang="it-IT" sz="2400" b="1" u="none" dirty="0">
                <a:solidFill>
                  <a:srgbClr val="002060"/>
                </a:solidFill>
              </a:rPr>
              <a:t>revisione annuale </a:t>
            </a:r>
          </a:p>
          <a:p>
            <a:pPr marL="0" indent="0">
              <a:spcBef>
                <a:spcPts val="0"/>
              </a:spcBef>
              <a:buNone/>
              <a:defRPr/>
            </a:pPr>
            <a:r>
              <a:rPr lang="it-IT" sz="2400" u="none" dirty="0">
                <a:solidFill>
                  <a:srgbClr val="002060"/>
                </a:solidFill>
              </a:rPr>
              <a:t>nel paese di immatricolazione</a:t>
            </a:r>
          </a:p>
          <a:p>
            <a:pPr marL="0" indent="0">
              <a:spcBef>
                <a:spcPts val="0"/>
              </a:spcBef>
              <a:buNone/>
              <a:defRPr/>
            </a:pPr>
            <a:r>
              <a:rPr lang="it-IT" sz="2400" u="none" dirty="0">
                <a:solidFill>
                  <a:srgbClr val="002060"/>
                </a:solidFill>
              </a:rPr>
              <a:t>allo scopo di accertare la rispondenza all’ADR.</a:t>
            </a:r>
          </a:p>
          <a:p>
            <a:pPr marL="0" indent="0">
              <a:buFontTx/>
              <a:buNone/>
              <a:defRPr/>
            </a:pPr>
            <a:endParaRPr lang="it-IT" sz="2400" u="none" dirty="0">
              <a:solidFill>
                <a:srgbClr val="002060"/>
              </a:solidFill>
            </a:endParaRPr>
          </a:p>
        </p:txBody>
      </p:sp>
    </p:spTree>
    <p:extLst>
      <p:ext uri="{BB962C8B-B14F-4D97-AF65-F5344CB8AC3E}">
        <p14:creationId xmlns:p14="http://schemas.microsoft.com/office/powerpoint/2010/main" val="28034269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p:cNvSpPr txBox="1">
            <a:spLocks/>
          </p:cNvSpPr>
          <p:nvPr/>
        </p:nvSpPr>
        <p:spPr bwMode="auto">
          <a:xfrm>
            <a:off x="684221" y="1196755"/>
            <a:ext cx="8351837" cy="489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a:defRPr/>
            </a:pPr>
            <a:r>
              <a:rPr lang="it-IT" sz="2200" u="none" dirty="0">
                <a:solidFill>
                  <a:srgbClr val="002060"/>
                </a:solidFill>
              </a:rPr>
              <a:t>Nel caso di rimorchi o semirimorchi accoppiati ad un trattore, anche il trattore deve essere sottoposto alla revisione.</a:t>
            </a:r>
          </a:p>
          <a:p>
            <a:pPr>
              <a:defRPr/>
            </a:pPr>
            <a:r>
              <a:rPr lang="it-IT" sz="2200" u="none" dirty="0">
                <a:solidFill>
                  <a:srgbClr val="002060"/>
                </a:solidFill>
              </a:rPr>
              <a:t>In caso di esito positivo, viene rilasciato un Certificato di Approvazione (DTT 306 - </a:t>
            </a:r>
            <a:r>
              <a:rPr lang="it-IT" sz="2400" b="1" u="none" dirty="0">
                <a:solidFill>
                  <a:srgbClr val="002060"/>
                </a:solidFill>
              </a:rPr>
              <a:t>barrato rosa</a:t>
            </a:r>
            <a:r>
              <a:rPr lang="it-IT" sz="2200" u="none" dirty="0">
                <a:solidFill>
                  <a:srgbClr val="002060"/>
                </a:solidFill>
              </a:rPr>
              <a:t> sia per il semirimorchio che per il trattore) in forma meccanizzata dal 2.2.09, accettato da tutti i Paesi contraenti dell’ADR.</a:t>
            </a:r>
          </a:p>
          <a:p>
            <a:pPr>
              <a:defRPr/>
            </a:pPr>
            <a:r>
              <a:rPr lang="it-IT" sz="2200" u="none" dirty="0">
                <a:solidFill>
                  <a:srgbClr val="002060"/>
                </a:solidFill>
              </a:rPr>
              <a:t>La validità del Certificato per il trasporto internazionale è di un anno.</a:t>
            </a:r>
          </a:p>
          <a:p>
            <a:pPr>
              <a:defRPr/>
            </a:pPr>
            <a:r>
              <a:rPr lang="it-IT" sz="2200" u="none" dirty="0">
                <a:solidFill>
                  <a:srgbClr val="002060"/>
                </a:solidFill>
              </a:rPr>
              <a:t>Limitatamente al territorio nazionale (Circolare </a:t>
            </a:r>
            <a:r>
              <a:rPr lang="it-IT" sz="2200" u="none" dirty="0" err="1">
                <a:solidFill>
                  <a:srgbClr val="002060"/>
                </a:solidFill>
              </a:rPr>
              <a:t>prot</a:t>
            </a:r>
            <a:r>
              <a:rPr lang="it-IT" sz="2200" u="none" dirty="0">
                <a:solidFill>
                  <a:srgbClr val="002060"/>
                </a:solidFill>
              </a:rPr>
              <a:t>. 103032 del 19.12.2008 </a:t>
            </a:r>
            <a:r>
              <a:rPr lang="it-IT" sz="2200" u="none" dirty="0" err="1">
                <a:solidFill>
                  <a:srgbClr val="002060"/>
                </a:solidFill>
              </a:rPr>
              <a:t>Div</a:t>
            </a:r>
            <a:r>
              <a:rPr lang="it-IT" sz="2200" u="none" dirty="0">
                <a:solidFill>
                  <a:srgbClr val="002060"/>
                </a:solidFill>
              </a:rPr>
              <a:t> 3-E), è consentita la circolazione anche oltre il termine di scadenza del certificato DTT 306 in presenza di prenotazione effettuata entro il predetto termine, fino alla data fissata per la presentazione all'ispezione tecnica di rinnovo in analogia a quanto previsto per la revisione dei veicoli a motore di cui al D.M. 6 agosto 1998, n. 408. </a:t>
            </a:r>
          </a:p>
          <a:p>
            <a:pPr marL="0" indent="0">
              <a:buFontTx/>
              <a:buNone/>
              <a:defRPr/>
            </a:pPr>
            <a:endParaRPr lang="it-IT" sz="2200" u="none" dirty="0">
              <a:solidFill>
                <a:srgbClr val="002060"/>
              </a:solidFill>
            </a:endParaRPr>
          </a:p>
          <a:p>
            <a:pPr marL="0" indent="0">
              <a:buFontTx/>
              <a:buNone/>
              <a:defRPr/>
            </a:pPr>
            <a:endParaRPr lang="it-IT" sz="2200" u="none" dirty="0">
              <a:solidFill>
                <a:srgbClr val="002060"/>
              </a:solidFill>
            </a:endParaRPr>
          </a:p>
        </p:txBody>
      </p:sp>
      <p:sp>
        <p:nvSpPr>
          <p:cNvPr id="2" name="Titolo 1"/>
          <p:cNvSpPr>
            <a:spLocks noGrp="1"/>
          </p:cNvSpPr>
          <p:nvPr>
            <p:ph type="title"/>
          </p:nvPr>
        </p:nvSpPr>
        <p:spPr>
          <a:xfrm>
            <a:off x="684215" y="44624"/>
            <a:ext cx="8135937" cy="1143000"/>
          </a:xfrm>
        </p:spPr>
        <p:txBody>
          <a:bodyPr/>
          <a:lstStyle/>
          <a:p>
            <a:r>
              <a:rPr lang="it-IT" altLang="it-IT" b="1" dirty="0">
                <a:solidFill>
                  <a:srgbClr val="002060"/>
                </a:solidFill>
              </a:rPr>
              <a:t>Approvazione dei veicoli </a:t>
            </a:r>
            <a:r>
              <a:rPr lang="it-IT" altLang="it-IT" sz="2800" b="1" dirty="0">
                <a:solidFill>
                  <a:srgbClr val="002060"/>
                </a:solidFill>
              </a:rPr>
              <a:t>(sez. 9.1.2)</a:t>
            </a:r>
            <a:endParaRPr lang="it-IT" dirty="0"/>
          </a:p>
        </p:txBody>
      </p:sp>
    </p:spTree>
    <p:extLst>
      <p:ext uri="{BB962C8B-B14F-4D97-AF65-F5344CB8AC3E}">
        <p14:creationId xmlns:p14="http://schemas.microsoft.com/office/powerpoint/2010/main" val="30076060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684215" y="116632"/>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indent="-342900" eaLnBrk="1" hangingPunct="1"/>
            <a:r>
              <a:rPr lang="it-IT" altLang="it-IT" b="1" dirty="0">
                <a:solidFill>
                  <a:srgbClr val="002060"/>
                </a:solidFill>
              </a:rPr>
              <a:t>Approvazione dei veicoli </a:t>
            </a:r>
            <a:r>
              <a:rPr lang="it-IT" altLang="it-IT" sz="2800" b="1" dirty="0">
                <a:solidFill>
                  <a:srgbClr val="002060"/>
                </a:solidFill>
              </a:rPr>
              <a:t>(sez. 9.1.2)</a:t>
            </a:r>
          </a:p>
        </p:txBody>
      </p:sp>
      <p:pic>
        <p:nvPicPr>
          <p:cNvPr id="2" name="Immagine 1" descr="Ritaglio scherm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72587">
            <a:off x="3383116" y="1103868"/>
            <a:ext cx="3909392" cy="5553208"/>
          </a:xfrm>
          <a:prstGeom prst="rect">
            <a:avLst/>
          </a:prstGeom>
        </p:spPr>
      </p:pic>
      <p:sp>
        <p:nvSpPr>
          <p:cNvPr id="3" name="CasellaDiTesto 2"/>
          <p:cNvSpPr txBox="1"/>
          <p:nvPr/>
        </p:nvSpPr>
        <p:spPr>
          <a:xfrm>
            <a:off x="611560" y="2855838"/>
            <a:ext cx="2666114" cy="1077218"/>
          </a:xfrm>
          <a:prstGeom prst="rect">
            <a:avLst/>
          </a:prstGeom>
          <a:noFill/>
        </p:spPr>
        <p:txBody>
          <a:bodyPr wrap="none" rtlCol="0">
            <a:spAutoFit/>
          </a:bodyPr>
          <a:lstStyle/>
          <a:p>
            <a:pPr algn="ctr"/>
            <a:r>
              <a:rPr lang="it-IT" sz="3200" b="1" i="1" u="none" dirty="0" err="1">
                <a:solidFill>
                  <a:srgbClr val="002060"/>
                </a:solidFill>
                <a:latin typeface="+mj-lt"/>
              </a:rPr>
              <a:t>Fac</a:t>
            </a:r>
            <a:r>
              <a:rPr lang="it-IT" sz="3200" b="1" i="1" u="none" dirty="0">
                <a:solidFill>
                  <a:srgbClr val="002060"/>
                </a:solidFill>
                <a:latin typeface="+mj-lt"/>
              </a:rPr>
              <a:t> simile </a:t>
            </a:r>
          </a:p>
          <a:p>
            <a:pPr algn="ctr"/>
            <a:r>
              <a:rPr lang="it-IT" sz="3200" b="1" i="1" u="none" dirty="0">
                <a:solidFill>
                  <a:srgbClr val="002060"/>
                </a:solidFill>
                <a:latin typeface="+mj-lt"/>
              </a:rPr>
              <a:t>Barrato rosa</a:t>
            </a:r>
          </a:p>
        </p:txBody>
      </p:sp>
    </p:spTree>
    <p:extLst>
      <p:ext uri="{BB962C8B-B14F-4D97-AF65-F5344CB8AC3E}">
        <p14:creationId xmlns:p14="http://schemas.microsoft.com/office/powerpoint/2010/main" val="38523179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8253"/>
            <a:ext cx="7488832" cy="6923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24228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28738"/>
            <a:ext cx="7601129" cy="6886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32041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96" y="1268766"/>
            <a:ext cx="8752104" cy="4523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06059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684215" y="116632"/>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indent="-342900" eaLnBrk="1" hangingPunct="1"/>
            <a:r>
              <a:rPr lang="it-IT" altLang="it-IT" b="1" dirty="0">
                <a:solidFill>
                  <a:srgbClr val="002060"/>
                </a:solidFill>
              </a:rPr>
              <a:t>Dispositivi di frenatura </a:t>
            </a:r>
            <a:r>
              <a:rPr lang="it-IT" altLang="it-IT" sz="2800" b="1" dirty="0">
                <a:solidFill>
                  <a:srgbClr val="002060"/>
                </a:solidFill>
              </a:rPr>
              <a:t>(sez. 9.2.3)</a:t>
            </a:r>
            <a:endParaRPr lang="it-IT" altLang="it-IT" b="1" dirty="0">
              <a:solidFill>
                <a:srgbClr val="002060"/>
              </a:solidFill>
            </a:endParaRPr>
          </a:p>
        </p:txBody>
      </p:sp>
      <p:sp>
        <p:nvSpPr>
          <p:cNvPr id="6" name="Segnaposto contenuto 2"/>
          <p:cNvSpPr txBox="1">
            <a:spLocks/>
          </p:cNvSpPr>
          <p:nvPr/>
        </p:nvSpPr>
        <p:spPr bwMode="auto">
          <a:xfrm>
            <a:off x="684221" y="1155813"/>
            <a:ext cx="8351837" cy="489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buFontTx/>
              <a:buNone/>
              <a:defRPr/>
            </a:pPr>
            <a:r>
              <a:rPr lang="it-IT" sz="2200" u="none" dirty="0">
                <a:solidFill>
                  <a:srgbClr val="008000"/>
                </a:solidFill>
              </a:rPr>
              <a:t>d) Applicabile ai veicoli a motore (trattori e motrici) con una massa massima superiore a 16 tonnellate e ai veicoli a motore autorizzati al traino di rimorchi (ad esempio rimorchi completi, semi-rimorchi e rimorchi ad asse centrale) con una massa massima superiore a 10 tonnellate. I veicoli a motore devono essere equipaggiati con un sistema frenante antibloccaggio di categoria 1. </a:t>
            </a:r>
          </a:p>
          <a:p>
            <a:pPr marL="0" indent="0">
              <a:buFontTx/>
              <a:buNone/>
              <a:defRPr/>
            </a:pPr>
            <a:r>
              <a:rPr lang="it-IT" sz="2200" u="none" dirty="0">
                <a:solidFill>
                  <a:srgbClr val="008000"/>
                </a:solidFill>
              </a:rPr>
              <a:t>Applicabile ai rimorchi (ad esempio rimorchi completi, semi-rimorchi e rimorchi ad asse centrale) con una massa massima superiore a 10 tonnellate. I rimorchi devono essere equipaggiati con un sistema frenante antibloccaggio di categoria A. </a:t>
            </a:r>
          </a:p>
          <a:p>
            <a:pPr marL="0" indent="0">
              <a:buFontTx/>
              <a:buNone/>
              <a:defRPr/>
            </a:pPr>
            <a:r>
              <a:rPr lang="it-IT" sz="2200" u="none" dirty="0">
                <a:solidFill>
                  <a:srgbClr val="008000"/>
                </a:solidFill>
              </a:rPr>
              <a:t>e) Applicabile a tutti i veicoli a motore e applicabile ai rimorchi con una massa massima superiore a 3,5 tonnellate, immatricolati per la prima volta (o entrati in servizio se l’immatricolazione non è obbligatoria) dopo il 31 Marzo 2018.</a:t>
            </a:r>
          </a:p>
          <a:p>
            <a:pPr marL="0" indent="0">
              <a:buFontTx/>
              <a:buNone/>
              <a:defRPr/>
            </a:pPr>
            <a:endParaRPr lang="it-IT" sz="2200" u="none" dirty="0">
              <a:solidFill>
                <a:srgbClr val="008000"/>
              </a:solidFill>
            </a:endParaRPr>
          </a:p>
        </p:txBody>
      </p:sp>
    </p:spTree>
    <p:extLst>
      <p:ext uri="{BB962C8B-B14F-4D97-AF65-F5344CB8AC3E}">
        <p14:creationId xmlns:p14="http://schemas.microsoft.com/office/powerpoint/2010/main" val="24671707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684215" y="116632"/>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indent="-342900" eaLnBrk="1" hangingPunct="1"/>
            <a:r>
              <a:rPr lang="it-IT" altLang="it-IT" b="1" dirty="0">
                <a:solidFill>
                  <a:srgbClr val="002060"/>
                </a:solidFill>
              </a:rPr>
              <a:t>Dispositivi di frenatura </a:t>
            </a:r>
            <a:r>
              <a:rPr lang="it-IT" altLang="it-IT" sz="2800" b="1" dirty="0">
                <a:solidFill>
                  <a:srgbClr val="002060"/>
                </a:solidFill>
              </a:rPr>
              <a:t>(sez. 9.2.3)</a:t>
            </a:r>
            <a:endParaRPr lang="it-IT" altLang="it-IT" b="1" dirty="0">
              <a:solidFill>
                <a:srgbClr val="002060"/>
              </a:solidFill>
            </a:endParaRPr>
          </a:p>
        </p:txBody>
      </p:sp>
      <p:sp>
        <p:nvSpPr>
          <p:cNvPr id="6" name="Segnaposto contenuto 2"/>
          <p:cNvSpPr txBox="1">
            <a:spLocks/>
          </p:cNvSpPr>
          <p:nvPr/>
        </p:nvSpPr>
        <p:spPr bwMode="auto">
          <a:xfrm>
            <a:off x="684221" y="1196755"/>
            <a:ext cx="8351837" cy="489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a:solidFill>
                  <a:srgbClr val="145092"/>
                </a:solidFill>
                <a:latin typeface="+mj-lt"/>
              </a:defRPr>
            </a:lvl4pPr>
            <a:lvl5pPr marL="2057400" indent="-228600" algn="l" rtl="0" eaLnBrk="0" fontAlgn="base" hangingPunct="0">
              <a:spcBef>
                <a:spcPct val="20000"/>
              </a:spcBef>
              <a:spcAft>
                <a:spcPct val="0"/>
              </a:spcAft>
              <a:buChar char="»"/>
              <a:defRPr>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a:defRPr/>
            </a:pPr>
            <a:r>
              <a:rPr lang="it-IT" sz="2200" u="none" dirty="0">
                <a:solidFill>
                  <a:srgbClr val="008000"/>
                </a:solidFill>
              </a:rPr>
              <a:t>Dispositivo di frenatura di rallentamento (rallentatore)</a:t>
            </a:r>
          </a:p>
          <a:p>
            <a:pPr>
              <a:defRPr/>
            </a:pPr>
            <a:endParaRPr lang="it-IT" sz="2200" u="none" dirty="0">
              <a:solidFill>
                <a:srgbClr val="008000"/>
              </a:solidFill>
            </a:endParaRPr>
          </a:p>
          <a:p>
            <a:pPr marL="0" indent="0">
              <a:buNone/>
              <a:defRPr/>
            </a:pPr>
            <a:r>
              <a:rPr lang="it-IT" sz="2200" u="none" dirty="0">
                <a:solidFill>
                  <a:srgbClr val="008000"/>
                </a:solidFill>
              </a:rPr>
              <a:t>f) Applicabile ai veicoli a motore con una massa massima superiore a 16 t o autorizzati a trainare rimorchi con una massa massima superiore a 10 t immatricolati per la prima volta dopo il 31 marzo 2018. Il sistema di frenatura di rallentamento deve essere di tipo IIA.</a:t>
            </a:r>
          </a:p>
          <a:p>
            <a:pPr>
              <a:defRPr/>
            </a:pPr>
            <a:endParaRPr lang="it-IT" sz="2200" u="none" dirty="0">
              <a:solidFill>
                <a:srgbClr val="008000"/>
              </a:solidFill>
            </a:endParaRPr>
          </a:p>
          <a:p>
            <a:pPr marL="0" indent="0">
              <a:buNone/>
              <a:defRPr/>
            </a:pPr>
            <a:r>
              <a:rPr lang="it-IT" sz="2200" u="none" dirty="0">
                <a:solidFill>
                  <a:srgbClr val="008000"/>
                </a:solidFill>
              </a:rPr>
              <a:t>g) Applicabile ai veicoli a motore con una massa massima superiore a 16 t o autorizzati a trainare rimorchi con una massa massima superiore a 10 t . Il sistema di frenatura di rallentamento deve essere di tipo IIA.</a:t>
            </a:r>
          </a:p>
          <a:p>
            <a:pPr>
              <a:defRPr/>
            </a:pPr>
            <a:endParaRPr lang="it-IT" sz="2200" u="none" dirty="0">
              <a:solidFill>
                <a:srgbClr val="008000"/>
              </a:solidFill>
            </a:endParaRPr>
          </a:p>
          <a:p>
            <a:pPr marL="0" indent="0">
              <a:buFontTx/>
              <a:buNone/>
              <a:defRPr/>
            </a:pPr>
            <a:endParaRPr lang="it-IT" sz="2200" u="none" dirty="0">
              <a:solidFill>
                <a:srgbClr val="008000"/>
              </a:solidFill>
            </a:endParaRPr>
          </a:p>
          <a:p>
            <a:pPr marL="0" indent="0">
              <a:buFontTx/>
              <a:buNone/>
              <a:defRPr/>
            </a:pPr>
            <a:endParaRPr lang="it-IT" sz="2200" u="none" dirty="0">
              <a:solidFill>
                <a:srgbClr val="008000"/>
              </a:solidFill>
            </a:endParaRPr>
          </a:p>
        </p:txBody>
      </p:sp>
    </p:spTree>
    <p:extLst>
      <p:ext uri="{BB962C8B-B14F-4D97-AF65-F5344CB8AC3E}">
        <p14:creationId xmlns:p14="http://schemas.microsoft.com/office/powerpoint/2010/main" val="36492846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p:cNvSpPr>
            <a:spLocks noGrp="1"/>
          </p:cNvSpPr>
          <p:nvPr>
            <p:ph type="title"/>
          </p:nvPr>
        </p:nvSpPr>
        <p:spPr>
          <a:xfrm>
            <a:off x="684215" y="116015"/>
            <a:ext cx="8135937" cy="79270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indent="-342900" eaLnBrk="1" hangingPunct="1"/>
            <a:r>
              <a:rPr lang="it-IT" altLang="it-IT" b="1" dirty="0">
                <a:solidFill>
                  <a:srgbClr val="008000"/>
                </a:solidFill>
                <a:sym typeface="Roboto"/>
              </a:rPr>
              <a:t>Costruzione dei veicoli</a:t>
            </a:r>
          </a:p>
        </p:txBody>
      </p:sp>
      <p:pic>
        <p:nvPicPr>
          <p:cNvPr id="36867" name="Picture 3"/>
          <p:cNvPicPr>
            <a:picLocks noChangeAspect="1" noChangeArrowheads="1"/>
          </p:cNvPicPr>
          <p:nvPr/>
        </p:nvPicPr>
        <p:blipFill>
          <a:blip r:embed="rId2"/>
          <a:srcRect/>
          <a:stretch>
            <a:fillRect/>
          </a:stretch>
        </p:blipFill>
        <p:spPr bwMode="auto">
          <a:xfrm>
            <a:off x="611189" y="1263666"/>
            <a:ext cx="8353425" cy="3173413"/>
          </a:xfrm>
          <a:prstGeom prst="rect">
            <a:avLst/>
          </a:prstGeom>
          <a:noFill/>
          <a:ln w="9525">
            <a:noFill/>
            <a:miter lim="800000"/>
            <a:headEnd/>
            <a:tailEnd/>
          </a:ln>
        </p:spPr>
      </p:pic>
    </p:spTree>
    <p:extLst>
      <p:ext uri="{BB962C8B-B14F-4D97-AF65-F5344CB8AC3E}">
        <p14:creationId xmlns:p14="http://schemas.microsoft.com/office/powerpoint/2010/main" val="25562508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2924944"/>
            <a:ext cx="7272337" cy="2690430"/>
          </a:xfrm>
        </p:spPr>
        <p:txBody>
          <a:bodyPr anchor="t"/>
          <a:lstStyle/>
          <a:p>
            <a:pPr algn="l"/>
            <a:r>
              <a:rPr lang="it-IT" sz="4800" dirty="0"/>
              <a:t>Placcatura </a:t>
            </a:r>
            <a:br>
              <a:rPr lang="it-IT" sz="4800" dirty="0"/>
            </a:br>
            <a:r>
              <a:rPr lang="it-IT" sz="4800" dirty="0"/>
              <a:t>di veicoli e cisterne</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34422424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a:xfrm>
            <a:off x="684215" y="404664"/>
            <a:ext cx="8135937" cy="1143000"/>
          </a:xfrm>
        </p:spPr>
        <p:txBody>
          <a:bodyPr/>
          <a:lstStyle/>
          <a:p>
            <a:r>
              <a:rPr lang="it-IT" altLang="it-IT" b="1" dirty="0">
                <a:solidFill>
                  <a:srgbClr val="002060"/>
                </a:solidFill>
              </a:rPr>
              <a:t>Placcatura e </a:t>
            </a:r>
            <a:br>
              <a:rPr lang="it-IT" altLang="it-IT" b="1" dirty="0">
                <a:solidFill>
                  <a:srgbClr val="002060"/>
                </a:solidFill>
              </a:rPr>
            </a:br>
            <a:r>
              <a:rPr lang="it-IT" altLang="it-IT" b="1" dirty="0">
                <a:solidFill>
                  <a:srgbClr val="002060"/>
                </a:solidFill>
              </a:rPr>
              <a:t>segnalazione arancio</a:t>
            </a:r>
          </a:p>
        </p:txBody>
      </p:sp>
      <p:sp>
        <p:nvSpPr>
          <p:cNvPr id="8195" name="Segnaposto contenuto 2"/>
          <p:cNvSpPr>
            <a:spLocks noGrp="1"/>
          </p:cNvSpPr>
          <p:nvPr>
            <p:ph idx="1"/>
          </p:nvPr>
        </p:nvSpPr>
        <p:spPr>
          <a:xfrm>
            <a:off x="684215" y="1705665"/>
            <a:ext cx="8135937" cy="4237037"/>
          </a:xfrm>
        </p:spPr>
        <p:txBody>
          <a:bodyPr/>
          <a:lstStyle/>
          <a:p>
            <a:r>
              <a:rPr lang="it-IT" altLang="it-IT" sz="1800" dirty="0">
                <a:solidFill>
                  <a:srgbClr val="002060"/>
                </a:solidFill>
              </a:rPr>
              <a:t>Ogni unità di trasporto caricata con merci pericolose deve essere munita di numero 2 pannelli di forma rettangolare, di colore arancione retro-riflettente, con base di cm 40 e altezza di cm 30. Essi hanno un bordo nero di larghezza di 15 mm. Sono fissati uno sulla parte anteriore dell’unità di trasporto e l’altro su quella posteriore, perpendicolarmente all’asse longitudinale del veicolo.</a:t>
            </a:r>
          </a:p>
          <a:p>
            <a:r>
              <a:rPr lang="it-IT" altLang="it-IT" sz="1800" dirty="0">
                <a:solidFill>
                  <a:srgbClr val="002060"/>
                </a:solidFill>
              </a:rPr>
              <a:t>Questi pannelli possono riportare una riga di spessore 15 mm a mezz’altezza.</a:t>
            </a:r>
          </a:p>
          <a:p>
            <a:r>
              <a:rPr lang="it-IT" altLang="it-IT" sz="1800" dirty="0">
                <a:solidFill>
                  <a:srgbClr val="002060"/>
                </a:solidFill>
              </a:rPr>
              <a:t>I veicoli cisterna che trasportano un unico prodotto devono riportare, davanti e dietro, tali pannelli arancioni con l’indicazione in lettere nere (100 mm di altezza per 15 mm di spessore) dei numeri di pericolo (numeri </a:t>
            </a:r>
            <a:r>
              <a:rPr lang="it-IT" altLang="it-IT" sz="1800" dirty="0" err="1">
                <a:solidFill>
                  <a:srgbClr val="002060"/>
                </a:solidFill>
              </a:rPr>
              <a:t>Kemler</a:t>
            </a:r>
            <a:r>
              <a:rPr lang="it-IT" altLang="it-IT" sz="1800" dirty="0">
                <a:solidFill>
                  <a:srgbClr val="002060"/>
                </a:solidFill>
              </a:rPr>
              <a:t>) nella parte superiore del pannello e del numero di identificazione UN delle sostanze trasportate nella parte inferiore.</a:t>
            </a:r>
          </a:p>
          <a:p>
            <a:r>
              <a:rPr lang="it-IT" altLang="it-IT" sz="1800" dirty="0">
                <a:solidFill>
                  <a:srgbClr val="002060"/>
                </a:solidFill>
              </a:rPr>
              <a:t>Nel trasporto in cisterna di più materie, i pannelli numerati vanno riportati sui due lati in corrispondenza di ciascun comparto, mentre avanti e dietro al veicolo dovranno essere posizionati i pannelli arancioni neutri.</a:t>
            </a:r>
          </a:p>
          <a:p>
            <a:endParaRPr lang="it-IT" altLang="it-IT" sz="3200" dirty="0">
              <a:solidFill>
                <a:srgbClr val="002060"/>
              </a:solidFill>
            </a:endParaRPr>
          </a:p>
          <a:p>
            <a:endParaRPr lang="it-IT" altLang="it-IT" sz="3200" dirty="0">
              <a:solidFill>
                <a:srgbClr val="002060"/>
              </a:solidFill>
            </a:endParaRPr>
          </a:p>
        </p:txBody>
      </p:sp>
    </p:spTree>
    <p:extLst>
      <p:ext uri="{BB962C8B-B14F-4D97-AF65-F5344CB8AC3E}">
        <p14:creationId xmlns:p14="http://schemas.microsoft.com/office/powerpoint/2010/main" val="40781106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684215" y="188913"/>
            <a:ext cx="8135937" cy="647700"/>
          </a:xfrm>
        </p:spPr>
        <p:txBody>
          <a:bodyPr/>
          <a:lstStyle/>
          <a:p>
            <a:r>
              <a:rPr lang="it-IT" altLang="it-IT" b="1" dirty="0">
                <a:solidFill>
                  <a:srgbClr val="002060"/>
                </a:solidFill>
              </a:rPr>
              <a:t>Placcatura </a:t>
            </a:r>
            <a:r>
              <a:rPr lang="it-IT" altLang="it-IT" sz="2800" b="1" dirty="0">
                <a:solidFill>
                  <a:srgbClr val="002060"/>
                </a:solidFill>
              </a:rPr>
              <a:t>(sez. 5.3.1)</a:t>
            </a:r>
          </a:p>
        </p:txBody>
      </p:sp>
      <p:pic>
        <p:nvPicPr>
          <p:cNvPr id="40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21" y="2566988"/>
            <a:ext cx="3527425"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p:cNvSpPr txBox="1"/>
          <p:nvPr/>
        </p:nvSpPr>
        <p:spPr>
          <a:xfrm>
            <a:off x="3779838" y="2349501"/>
            <a:ext cx="4824412" cy="4093428"/>
          </a:xfrm>
          <a:prstGeom prst="rect">
            <a:avLst/>
          </a:prstGeom>
          <a:noFill/>
        </p:spPr>
        <p:txBody>
          <a:bodyPr>
            <a:spAutoFit/>
          </a:bodyPr>
          <a:lstStyle/>
          <a:p>
            <a:pPr algn="l">
              <a:buFont typeface="Arial" pitchFamily="34" charset="0"/>
              <a:buChar char="•"/>
              <a:defRPr/>
            </a:pPr>
            <a:r>
              <a:rPr lang="it-IT" sz="2000" u="none" dirty="0">
                <a:solidFill>
                  <a:srgbClr val="002060"/>
                </a:solidFill>
                <a:latin typeface="+mj-lt"/>
              </a:rPr>
              <a:t> placche di forma quadrata.</a:t>
            </a:r>
          </a:p>
          <a:p>
            <a:pPr algn="l">
              <a:buFont typeface="Arial" pitchFamily="34" charset="0"/>
              <a:buChar char="•"/>
              <a:defRPr/>
            </a:pPr>
            <a:endParaRPr lang="it-IT" sz="2000" u="none" dirty="0">
              <a:solidFill>
                <a:srgbClr val="002060"/>
              </a:solidFill>
              <a:latin typeface="+mj-lt"/>
            </a:endParaRPr>
          </a:p>
          <a:p>
            <a:pPr algn="l">
              <a:buFont typeface="Arial" pitchFamily="34" charset="0"/>
              <a:buChar char="•"/>
              <a:defRPr/>
            </a:pPr>
            <a:r>
              <a:rPr lang="it-IT" sz="2000" u="none" dirty="0">
                <a:solidFill>
                  <a:srgbClr val="002060"/>
                </a:solidFill>
                <a:latin typeface="+mj-lt"/>
              </a:rPr>
              <a:t> dimensione minima 250 x 250 mm.</a:t>
            </a:r>
          </a:p>
          <a:p>
            <a:pPr algn="l">
              <a:buFont typeface="Arial" pitchFamily="34" charset="0"/>
              <a:buChar char="•"/>
              <a:defRPr/>
            </a:pPr>
            <a:endParaRPr lang="it-IT" sz="2000" u="none" dirty="0">
              <a:solidFill>
                <a:srgbClr val="002060"/>
              </a:solidFill>
              <a:latin typeface="+mj-lt"/>
            </a:endParaRPr>
          </a:p>
          <a:p>
            <a:pPr algn="l">
              <a:buFont typeface="Arial" pitchFamily="34" charset="0"/>
              <a:buChar char="•"/>
              <a:defRPr/>
            </a:pPr>
            <a:r>
              <a:rPr lang="it-IT" sz="2000" u="none" dirty="0">
                <a:solidFill>
                  <a:srgbClr val="002060"/>
                </a:solidFill>
                <a:latin typeface="+mj-lt"/>
              </a:rPr>
              <a:t> linea interna parallela alla placca e distante 12,5 mm dal bordo.</a:t>
            </a:r>
          </a:p>
          <a:p>
            <a:pPr algn="l">
              <a:buFont typeface="Arial" pitchFamily="34" charset="0"/>
              <a:buChar char="•"/>
              <a:defRPr/>
            </a:pPr>
            <a:endParaRPr lang="it-IT" sz="2000" u="none" dirty="0">
              <a:solidFill>
                <a:srgbClr val="002060"/>
              </a:solidFill>
              <a:latin typeface="+mj-lt"/>
            </a:endParaRPr>
          </a:p>
          <a:p>
            <a:pPr algn="l">
              <a:buFont typeface="Arial" pitchFamily="34" charset="0"/>
              <a:buChar char="•"/>
              <a:defRPr/>
            </a:pPr>
            <a:r>
              <a:rPr lang="it-IT" sz="2000" u="none" dirty="0">
                <a:solidFill>
                  <a:srgbClr val="002060"/>
                </a:solidFill>
                <a:latin typeface="+mj-lt"/>
              </a:rPr>
              <a:t>  placcature apposte su entrambe le fiancate e sul retro di veicoli-cisterna, e veicoli-batteria.</a:t>
            </a:r>
          </a:p>
          <a:p>
            <a:pPr algn="l">
              <a:buFont typeface="Arial" pitchFamily="34" charset="0"/>
              <a:buChar char="•"/>
              <a:defRPr/>
            </a:pPr>
            <a:endParaRPr lang="it-IT" sz="2000" u="none" dirty="0">
              <a:solidFill>
                <a:srgbClr val="002060"/>
              </a:solidFill>
              <a:latin typeface="+mj-lt"/>
            </a:endParaRPr>
          </a:p>
          <a:p>
            <a:pPr algn="l">
              <a:buFont typeface="Arial" pitchFamily="34" charset="0"/>
              <a:buChar char="•"/>
              <a:defRPr/>
            </a:pPr>
            <a:r>
              <a:rPr lang="it-IT" sz="2000" u="none" dirty="0">
                <a:solidFill>
                  <a:srgbClr val="002060"/>
                </a:solidFill>
                <a:latin typeface="+mj-lt"/>
              </a:rPr>
              <a:t> placcature apposte su due lati e ad ogni estremità del CGEM</a:t>
            </a:r>
          </a:p>
        </p:txBody>
      </p:sp>
      <p:sp>
        <p:nvSpPr>
          <p:cNvPr id="5" name="CasellaDiTesto 4"/>
          <p:cNvSpPr txBox="1"/>
          <p:nvPr/>
        </p:nvSpPr>
        <p:spPr>
          <a:xfrm>
            <a:off x="827592" y="1125547"/>
            <a:ext cx="7127875" cy="923330"/>
          </a:xfrm>
          <a:prstGeom prst="rect">
            <a:avLst/>
          </a:prstGeom>
          <a:noFill/>
        </p:spPr>
        <p:txBody>
          <a:bodyPr>
            <a:spAutoFit/>
          </a:bodyPr>
          <a:lstStyle/>
          <a:p>
            <a:pPr algn="just">
              <a:defRPr/>
            </a:pPr>
            <a:r>
              <a:rPr lang="it-IT" i="1" u="none" dirty="0">
                <a:solidFill>
                  <a:srgbClr val="002060"/>
                </a:solidFill>
                <a:latin typeface="+mj-lt"/>
              </a:rPr>
              <a:t>Le placche (grandi etichette) per cisterne e container sono conformi per forma, colore e simboli alle etichette di pericolo per i colli, ma di dimensioni più grandi (lato = 250 mm)</a:t>
            </a:r>
          </a:p>
        </p:txBody>
      </p:sp>
    </p:spTree>
    <p:extLst>
      <p:ext uri="{BB962C8B-B14F-4D97-AF65-F5344CB8AC3E}">
        <p14:creationId xmlns:p14="http://schemas.microsoft.com/office/powerpoint/2010/main" val="101720928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684213" y="914401"/>
            <a:ext cx="8280400" cy="2092881"/>
          </a:xfrm>
          <a:prstGeom prst="rect">
            <a:avLst/>
          </a:prstGeom>
          <a:noFill/>
        </p:spPr>
        <p:txBody>
          <a:bodyPr>
            <a:spAutoFit/>
          </a:bodyPr>
          <a:lstStyle/>
          <a:p>
            <a:pPr algn="just">
              <a:defRPr/>
            </a:pPr>
            <a:r>
              <a:rPr lang="it-IT" sz="2000" u="none" dirty="0">
                <a:solidFill>
                  <a:srgbClr val="002060"/>
                </a:solidFill>
                <a:latin typeface="+mj-lt"/>
              </a:rPr>
              <a:t>La placca deve contenere il simbolo e la cifra della classe di appartenenza in conformità alle disposizioni relative alle etichette (ADR 5.2.2.2). </a:t>
            </a:r>
          </a:p>
          <a:p>
            <a:pPr algn="just">
              <a:defRPr/>
            </a:pPr>
            <a:r>
              <a:rPr lang="it-IT" sz="2000" u="none" dirty="0">
                <a:solidFill>
                  <a:srgbClr val="002060"/>
                </a:solidFill>
                <a:latin typeface="+mj-lt"/>
              </a:rPr>
              <a:t>Il simbolo e la linea all’interno della placca devono essere dello stesso colore dell’etichetta della classe di merci pericolose.</a:t>
            </a:r>
          </a:p>
          <a:p>
            <a:pPr algn="just">
              <a:defRPr/>
            </a:pPr>
            <a:endParaRPr lang="it-IT" sz="1000" u="none" dirty="0">
              <a:solidFill>
                <a:srgbClr val="002060"/>
              </a:solidFill>
              <a:latin typeface="+mj-lt"/>
            </a:endParaRPr>
          </a:p>
          <a:p>
            <a:pPr algn="just">
              <a:defRPr/>
            </a:pPr>
            <a:r>
              <a:rPr lang="it-IT" sz="2000" u="none" dirty="0">
                <a:solidFill>
                  <a:srgbClr val="002060"/>
                </a:solidFill>
                <a:latin typeface="+mj-lt"/>
              </a:rPr>
              <a:t>I caratteri devono essere alti almeno </a:t>
            </a:r>
            <a:r>
              <a:rPr lang="it-IT" sz="2000" b="1" u="none" dirty="0">
                <a:solidFill>
                  <a:srgbClr val="002060"/>
                </a:solidFill>
                <a:latin typeface="+mj-lt"/>
              </a:rPr>
              <a:t>25 mm</a:t>
            </a:r>
            <a:r>
              <a:rPr lang="it-IT" sz="2000" u="none" dirty="0">
                <a:solidFill>
                  <a:srgbClr val="002060"/>
                </a:solidFill>
                <a:latin typeface="+mj-lt"/>
              </a:rPr>
              <a:t>.</a:t>
            </a:r>
          </a:p>
        </p:txBody>
      </p:sp>
      <p:sp>
        <p:nvSpPr>
          <p:cNvPr id="5123" name="Titolo 1"/>
          <p:cNvSpPr>
            <a:spLocks noGrp="1"/>
          </p:cNvSpPr>
          <p:nvPr>
            <p:ph type="title"/>
          </p:nvPr>
        </p:nvSpPr>
        <p:spPr>
          <a:xfrm>
            <a:off x="828675" y="188913"/>
            <a:ext cx="8135938" cy="647700"/>
          </a:xfrm>
        </p:spPr>
        <p:txBody>
          <a:bodyPr/>
          <a:lstStyle/>
          <a:p>
            <a:r>
              <a:rPr lang="it-IT" altLang="it-IT" b="1" dirty="0">
                <a:solidFill>
                  <a:srgbClr val="002060"/>
                </a:solidFill>
              </a:rPr>
              <a:t>Placcatura</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21" y="3106738"/>
            <a:ext cx="18430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7352" y="3141664"/>
            <a:ext cx="1506538"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p:cNvPicPr>
            <a:picLocks noChangeAspect="1" noChangeArrowheads="1"/>
          </p:cNvPicPr>
          <p:nvPr/>
        </p:nvPicPr>
        <p:blipFill>
          <a:blip r:embed="rId4">
            <a:extLst>
              <a:ext uri="{28A0092B-C50C-407E-A947-70E740481C1C}">
                <a14:useLocalDpi xmlns:a14="http://schemas.microsoft.com/office/drawing/2010/main" val="0"/>
              </a:ext>
            </a:extLst>
          </a:blip>
          <a:srcRect r="12434"/>
          <a:stretch>
            <a:fillRect/>
          </a:stretch>
        </p:blipFill>
        <p:spPr bwMode="auto">
          <a:xfrm>
            <a:off x="4010033" y="3106738"/>
            <a:ext cx="1700213"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a:xfrm>
            <a:off x="684221" y="4792679"/>
            <a:ext cx="2808287" cy="369887"/>
          </a:xfrm>
          <a:prstGeom prst="rect">
            <a:avLst/>
          </a:prstGeom>
          <a:noFill/>
        </p:spPr>
        <p:txBody>
          <a:bodyPr>
            <a:spAutoFit/>
          </a:bodyPr>
          <a:lstStyle/>
          <a:p>
            <a:pPr>
              <a:defRPr/>
            </a:pPr>
            <a:r>
              <a:rPr lang="it-IT" b="1" u="none" dirty="0">
                <a:solidFill>
                  <a:srgbClr val="002060"/>
                </a:solidFill>
                <a:latin typeface="+mj-lt"/>
              </a:rPr>
              <a:t>Gas infiammabile (2.1)</a:t>
            </a:r>
          </a:p>
        </p:txBody>
      </p:sp>
      <p:sp>
        <p:nvSpPr>
          <p:cNvPr id="10" name="CasellaDiTesto 9"/>
          <p:cNvSpPr txBox="1"/>
          <p:nvPr/>
        </p:nvSpPr>
        <p:spPr>
          <a:xfrm>
            <a:off x="6300788" y="4654566"/>
            <a:ext cx="2592387" cy="646113"/>
          </a:xfrm>
          <a:prstGeom prst="rect">
            <a:avLst/>
          </a:prstGeom>
          <a:noFill/>
        </p:spPr>
        <p:txBody>
          <a:bodyPr>
            <a:spAutoFit/>
          </a:bodyPr>
          <a:lstStyle/>
          <a:p>
            <a:pPr>
              <a:defRPr/>
            </a:pPr>
            <a:r>
              <a:rPr lang="it-IT" b="1" u="none" dirty="0">
                <a:solidFill>
                  <a:srgbClr val="002060"/>
                </a:solidFill>
                <a:latin typeface="+mj-lt"/>
              </a:rPr>
              <a:t>Gas non infiammabile, non tossico (2.2)</a:t>
            </a:r>
          </a:p>
        </p:txBody>
      </p:sp>
      <p:sp>
        <p:nvSpPr>
          <p:cNvPr id="11" name="CasellaDiTesto 10"/>
          <p:cNvSpPr txBox="1"/>
          <p:nvPr/>
        </p:nvSpPr>
        <p:spPr>
          <a:xfrm>
            <a:off x="3563939" y="4792679"/>
            <a:ext cx="2592387" cy="369887"/>
          </a:xfrm>
          <a:prstGeom prst="rect">
            <a:avLst/>
          </a:prstGeom>
          <a:noFill/>
        </p:spPr>
        <p:txBody>
          <a:bodyPr>
            <a:spAutoFit/>
          </a:bodyPr>
          <a:lstStyle/>
          <a:p>
            <a:pPr>
              <a:defRPr/>
            </a:pPr>
            <a:r>
              <a:rPr lang="it-IT" b="1" u="none" dirty="0">
                <a:solidFill>
                  <a:srgbClr val="002060"/>
                </a:solidFill>
                <a:latin typeface="+mj-lt"/>
              </a:rPr>
              <a:t>Gas Comburente (5.1)</a:t>
            </a:r>
          </a:p>
        </p:txBody>
      </p:sp>
      <p:sp>
        <p:nvSpPr>
          <p:cNvPr id="5130" name="Rettangolo 11"/>
          <p:cNvSpPr>
            <a:spLocks noChangeArrowheads="1"/>
          </p:cNvSpPr>
          <p:nvPr/>
        </p:nvSpPr>
        <p:spPr bwMode="auto">
          <a:xfrm>
            <a:off x="684215" y="5457834"/>
            <a:ext cx="84597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just" eaLnBrk="1" hangingPunct="1"/>
            <a:r>
              <a:rPr lang="it-IT" altLang="it-IT" u="none" dirty="0">
                <a:solidFill>
                  <a:srgbClr val="002060"/>
                </a:solidFill>
                <a:latin typeface="Trebuchet MS" panose="020B0603020202020204" pitchFamily="34" charset="0"/>
              </a:rPr>
              <a:t>I veicoli cisterna, i veicoli-batteria e i CGEM, container-cisterna, cisterne mobili vuoti, non ripuliti e non degassificati devono continuare a portare le placche richieste dal carico precedente. </a:t>
            </a:r>
          </a:p>
        </p:txBody>
      </p:sp>
    </p:spTree>
    <p:extLst>
      <p:ext uri="{BB962C8B-B14F-4D97-AF65-F5344CB8AC3E}">
        <p14:creationId xmlns:p14="http://schemas.microsoft.com/office/powerpoint/2010/main" val="24553220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a:xfrm>
            <a:off x="684215" y="296879"/>
            <a:ext cx="8135937" cy="828675"/>
          </a:xfrm>
        </p:spPr>
        <p:txBody>
          <a:bodyPr/>
          <a:lstStyle/>
          <a:p>
            <a:r>
              <a:rPr lang="it-IT" altLang="it-IT" b="1" dirty="0">
                <a:solidFill>
                  <a:srgbClr val="002060"/>
                </a:solidFill>
              </a:rPr>
              <a:t>Marchio “materia pericolosa per l’ambiente” </a:t>
            </a:r>
            <a:r>
              <a:rPr lang="it-IT" altLang="it-IT" sz="2800" b="1" dirty="0">
                <a:solidFill>
                  <a:srgbClr val="002060"/>
                </a:solidFill>
              </a:rPr>
              <a:t>(sez. 5.3.6)</a:t>
            </a:r>
          </a:p>
        </p:txBody>
      </p:sp>
      <p:pic>
        <p:nvPicPr>
          <p:cNvPr id="61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2276475"/>
            <a:ext cx="22161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CasellaDiTesto 3"/>
          <p:cNvSpPr txBox="1">
            <a:spLocks noChangeArrowheads="1"/>
          </p:cNvSpPr>
          <p:nvPr/>
        </p:nvSpPr>
        <p:spPr bwMode="auto">
          <a:xfrm>
            <a:off x="3203577" y="1773247"/>
            <a:ext cx="5689600" cy="3785652"/>
          </a:xfrm>
          <a:prstGeom prst="rect">
            <a:avLst/>
          </a:prstGeom>
          <a:noFill/>
          <a:ln w="9525">
            <a:noFill/>
            <a:miter lim="800000"/>
            <a:headEnd/>
            <a:tailEnd/>
          </a:ln>
        </p:spPr>
        <p:txBody>
          <a:bodyPr>
            <a:spAutoFit/>
          </a:bodyPr>
          <a:lstStyle/>
          <a:p>
            <a:pPr algn="just">
              <a:defRPr/>
            </a:pPr>
            <a:r>
              <a:rPr lang="it-IT" sz="2000" u="none" dirty="0">
                <a:solidFill>
                  <a:srgbClr val="002060"/>
                </a:solidFill>
                <a:latin typeface="+mj-lt"/>
              </a:rPr>
              <a:t>Deve essere apposto qualora CGEM, container-cisterna, le cisterne mobili e i veicoli contengono </a:t>
            </a:r>
            <a:r>
              <a:rPr lang="it-IT" sz="2000" b="1" dirty="0">
                <a:solidFill>
                  <a:srgbClr val="002060"/>
                </a:solidFill>
                <a:latin typeface="+mj-lt"/>
              </a:rPr>
              <a:t>materie pericolose per l’ambiente</a:t>
            </a:r>
            <a:r>
              <a:rPr lang="it-IT" sz="2000" u="none" dirty="0">
                <a:solidFill>
                  <a:srgbClr val="002060"/>
                </a:solidFill>
                <a:latin typeface="+mj-lt"/>
              </a:rPr>
              <a:t>.</a:t>
            </a:r>
          </a:p>
          <a:p>
            <a:pPr algn="just">
              <a:defRPr/>
            </a:pPr>
            <a:endParaRPr lang="it-IT" sz="2000" u="none" dirty="0">
              <a:solidFill>
                <a:srgbClr val="002060"/>
              </a:solidFill>
              <a:latin typeface="+mj-lt"/>
            </a:endParaRPr>
          </a:p>
          <a:p>
            <a:pPr algn="just">
              <a:defRPr/>
            </a:pPr>
            <a:r>
              <a:rPr lang="it-IT" sz="2000" u="none" dirty="0">
                <a:solidFill>
                  <a:srgbClr val="002060"/>
                </a:solidFill>
                <a:latin typeface="+mj-lt"/>
              </a:rPr>
              <a:t>Il marchio deve essere conforme a quanto descritto al 5.2.1.8.3, fatta eccezione delle dimensioni </a:t>
            </a:r>
            <a:r>
              <a:rPr lang="it-IT" sz="2000" b="1" u="none" dirty="0">
                <a:solidFill>
                  <a:srgbClr val="002060"/>
                </a:solidFill>
                <a:latin typeface="+mj-lt"/>
              </a:rPr>
              <a:t>minime</a:t>
            </a:r>
            <a:r>
              <a:rPr lang="it-IT" sz="2000" u="none" dirty="0">
                <a:solidFill>
                  <a:srgbClr val="002060"/>
                </a:solidFill>
                <a:latin typeface="+mj-lt"/>
              </a:rPr>
              <a:t> che devono essere di 250 mm x 250 mm.</a:t>
            </a:r>
          </a:p>
          <a:p>
            <a:pPr algn="just">
              <a:defRPr/>
            </a:pPr>
            <a:endParaRPr lang="it-IT" sz="2000" u="none" dirty="0">
              <a:solidFill>
                <a:srgbClr val="002060"/>
              </a:solidFill>
              <a:latin typeface="+mj-lt"/>
            </a:endParaRPr>
          </a:p>
          <a:p>
            <a:pPr algn="just">
              <a:defRPr/>
            </a:pPr>
            <a:r>
              <a:rPr lang="it-IT" sz="2000" u="none" dirty="0">
                <a:solidFill>
                  <a:srgbClr val="002060"/>
                </a:solidFill>
                <a:latin typeface="+mj-lt"/>
              </a:rPr>
              <a:t>Le altre disposizioni valide per le placcature, sono applicabili anche al marchio.</a:t>
            </a:r>
            <a:endParaRPr lang="it-IT" sz="2000" dirty="0">
              <a:solidFill>
                <a:srgbClr val="002060"/>
              </a:solidFill>
              <a:latin typeface="+mj-lt"/>
            </a:endParaRPr>
          </a:p>
        </p:txBody>
      </p:sp>
    </p:spTree>
    <p:extLst>
      <p:ext uri="{BB962C8B-B14F-4D97-AF65-F5344CB8AC3E}">
        <p14:creationId xmlns:p14="http://schemas.microsoft.com/office/powerpoint/2010/main" val="28324435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p:cNvSpPr txBox="1"/>
          <p:nvPr/>
        </p:nvSpPr>
        <p:spPr>
          <a:xfrm>
            <a:off x="3851275" y="1341445"/>
            <a:ext cx="5113338" cy="4401205"/>
          </a:xfrm>
          <a:prstGeom prst="rect">
            <a:avLst/>
          </a:prstGeom>
          <a:noFill/>
        </p:spPr>
        <p:txBody>
          <a:bodyPr>
            <a:spAutoFit/>
          </a:bodyPr>
          <a:lstStyle/>
          <a:p>
            <a:pPr algn="l" defTabSz="762000">
              <a:buFont typeface="Arial" pitchFamily="34" charset="0"/>
              <a:buChar char="•"/>
              <a:defRPr/>
            </a:pPr>
            <a:r>
              <a:rPr lang="it-IT" sz="2000" u="none" dirty="0">
                <a:solidFill>
                  <a:srgbClr val="002060"/>
                </a:solidFill>
                <a:latin typeface="+mj-lt"/>
              </a:rPr>
              <a:t> forma </a:t>
            </a:r>
            <a:r>
              <a:rPr lang="it-IT" sz="2000" dirty="0">
                <a:solidFill>
                  <a:srgbClr val="002060"/>
                </a:solidFill>
                <a:latin typeface="+mj-lt"/>
              </a:rPr>
              <a:t>rettangolare </a:t>
            </a:r>
          </a:p>
          <a:p>
            <a:pPr algn="l" defTabSz="762000">
              <a:buFont typeface="Arial" pitchFamily="34" charset="0"/>
              <a:buChar char="•"/>
              <a:defRPr/>
            </a:pPr>
            <a:endParaRPr lang="it-IT" sz="2000" u="none" dirty="0">
              <a:solidFill>
                <a:srgbClr val="002060"/>
              </a:solidFill>
              <a:latin typeface="+mj-lt"/>
            </a:endParaRPr>
          </a:p>
          <a:p>
            <a:pPr algn="l" defTabSz="762000">
              <a:buFont typeface="Arial" pitchFamily="34" charset="0"/>
              <a:buChar char="•"/>
              <a:defRPr/>
            </a:pPr>
            <a:r>
              <a:rPr lang="it-IT" sz="2000" u="none" dirty="0">
                <a:solidFill>
                  <a:srgbClr val="002060"/>
                </a:solidFill>
                <a:latin typeface="+mj-lt"/>
              </a:rPr>
              <a:t> base 40 cm x altezza 30 cm</a:t>
            </a:r>
          </a:p>
          <a:p>
            <a:pPr algn="l" defTabSz="762000">
              <a:buFont typeface="Arial" pitchFamily="34" charset="0"/>
              <a:buChar char="•"/>
              <a:defRPr/>
            </a:pPr>
            <a:endParaRPr lang="it-IT" sz="2000" u="none" dirty="0">
              <a:solidFill>
                <a:srgbClr val="002060"/>
              </a:solidFill>
              <a:latin typeface="+mj-lt"/>
            </a:endParaRPr>
          </a:p>
          <a:p>
            <a:pPr algn="l" defTabSz="762000">
              <a:buFont typeface="Arial" pitchFamily="34" charset="0"/>
              <a:buChar char="•"/>
              <a:defRPr/>
            </a:pPr>
            <a:r>
              <a:rPr lang="it-IT" sz="2000" u="none" dirty="0">
                <a:solidFill>
                  <a:srgbClr val="002060"/>
                </a:solidFill>
                <a:latin typeface="+mj-lt"/>
              </a:rPr>
              <a:t> bordo perimetrale di spessore 1,5 cm</a:t>
            </a:r>
          </a:p>
          <a:p>
            <a:pPr algn="l" defTabSz="762000">
              <a:buFont typeface="Arial" pitchFamily="34" charset="0"/>
              <a:buChar char="•"/>
              <a:defRPr/>
            </a:pPr>
            <a:endParaRPr lang="it-IT" sz="2000" u="none" dirty="0">
              <a:solidFill>
                <a:srgbClr val="002060"/>
              </a:solidFill>
              <a:latin typeface="+mj-lt"/>
            </a:endParaRPr>
          </a:p>
          <a:p>
            <a:pPr algn="l" defTabSz="762000">
              <a:buFont typeface="Arial" pitchFamily="34" charset="0"/>
              <a:buChar char="•"/>
              <a:defRPr/>
            </a:pPr>
            <a:r>
              <a:rPr lang="it-IT" sz="2000" u="none" dirty="0">
                <a:solidFill>
                  <a:srgbClr val="002060"/>
                </a:solidFill>
                <a:latin typeface="+mj-lt"/>
              </a:rPr>
              <a:t> pannelli sono di colore </a:t>
            </a:r>
            <a:r>
              <a:rPr lang="it-IT" sz="2000" b="1" u="none" dirty="0">
                <a:solidFill>
                  <a:srgbClr val="002060"/>
                </a:solidFill>
                <a:latin typeface="+mj-lt"/>
              </a:rPr>
              <a:t>arancio</a:t>
            </a:r>
          </a:p>
          <a:p>
            <a:pPr algn="l" defTabSz="762000">
              <a:buFont typeface="Arial" pitchFamily="34" charset="0"/>
              <a:buChar char="•"/>
              <a:defRPr/>
            </a:pPr>
            <a:endParaRPr lang="it-IT" sz="2000" b="1" u="none" dirty="0">
              <a:solidFill>
                <a:srgbClr val="002060"/>
              </a:solidFill>
              <a:latin typeface="+mj-lt"/>
            </a:endParaRPr>
          </a:p>
          <a:p>
            <a:pPr algn="l" defTabSz="762000">
              <a:buFont typeface="Arial" pitchFamily="34" charset="0"/>
              <a:buChar char="•"/>
              <a:defRPr/>
            </a:pPr>
            <a:r>
              <a:rPr lang="it-IT" sz="2000" b="1" u="none" dirty="0">
                <a:solidFill>
                  <a:srgbClr val="002060"/>
                </a:solidFill>
                <a:latin typeface="+mj-lt"/>
              </a:rPr>
              <a:t> </a:t>
            </a:r>
            <a:r>
              <a:rPr lang="it-IT" sz="2000" u="none" dirty="0">
                <a:solidFill>
                  <a:srgbClr val="002060"/>
                </a:solidFill>
                <a:latin typeface="+mj-lt"/>
              </a:rPr>
              <a:t>i numeri devono essere di colore </a:t>
            </a:r>
            <a:r>
              <a:rPr lang="it-IT" sz="2000" b="1" u="none" dirty="0">
                <a:solidFill>
                  <a:srgbClr val="002060"/>
                </a:solidFill>
                <a:latin typeface="+mj-lt"/>
              </a:rPr>
              <a:t>nero</a:t>
            </a:r>
            <a:r>
              <a:rPr lang="it-IT" sz="2000" u="none" dirty="0">
                <a:solidFill>
                  <a:srgbClr val="002060"/>
                </a:solidFill>
                <a:latin typeface="+mj-lt"/>
              </a:rPr>
              <a:t>, di altezza 100 mm e spessore 15 mm (tolleranza ± 10%)</a:t>
            </a:r>
            <a:endParaRPr lang="it-IT" sz="2000" b="1" u="none" dirty="0">
              <a:solidFill>
                <a:srgbClr val="002060"/>
              </a:solidFill>
              <a:latin typeface="+mj-lt"/>
            </a:endParaRPr>
          </a:p>
          <a:p>
            <a:pPr algn="l" defTabSz="762000">
              <a:buFont typeface="Arial" pitchFamily="34" charset="0"/>
              <a:buChar char="•"/>
              <a:defRPr/>
            </a:pPr>
            <a:endParaRPr lang="it-IT" sz="2000" b="1" u="none" dirty="0">
              <a:solidFill>
                <a:srgbClr val="002060"/>
              </a:solidFill>
              <a:latin typeface="+mj-lt"/>
            </a:endParaRPr>
          </a:p>
          <a:p>
            <a:pPr algn="l" defTabSz="762000">
              <a:buFont typeface="Arial" pitchFamily="34" charset="0"/>
              <a:buChar char="•"/>
              <a:defRPr/>
            </a:pPr>
            <a:r>
              <a:rPr lang="it-IT" sz="2000" u="none" dirty="0">
                <a:solidFill>
                  <a:srgbClr val="002060"/>
                </a:solidFill>
                <a:latin typeface="+mj-lt"/>
              </a:rPr>
              <a:t> le dimensioni sono riducibili se lo spazio è  insufficiente (min. 30x12)</a:t>
            </a:r>
          </a:p>
        </p:txBody>
      </p:sp>
      <p:sp>
        <p:nvSpPr>
          <p:cNvPr id="7171" name="Rectangle 37"/>
          <p:cNvSpPr>
            <a:spLocks noGrp="1" noChangeArrowheads="1"/>
          </p:cNvSpPr>
          <p:nvPr>
            <p:ph type="title"/>
          </p:nvPr>
        </p:nvSpPr>
        <p:spPr>
          <a:xfrm>
            <a:off x="684215" y="198438"/>
            <a:ext cx="8135937" cy="647700"/>
          </a:xfrm>
        </p:spPr>
        <p:txBody>
          <a:bodyPr/>
          <a:lstStyle/>
          <a:p>
            <a:r>
              <a:rPr lang="it-IT" altLang="it-IT" b="1" dirty="0">
                <a:solidFill>
                  <a:srgbClr val="002060"/>
                </a:solidFill>
              </a:rPr>
              <a:t>Pannelli arancioni </a:t>
            </a:r>
            <a:r>
              <a:rPr lang="it-IT" altLang="it-IT" sz="2800" b="1" dirty="0">
                <a:solidFill>
                  <a:srgbClr val="002060"/>
                </a:solidFill>
              </a:rPr>
              <a:t>(sez. 5.3.2)</a:t>
            </a:r>
          </a:p>
        </p:txBody>
      </p:sp>
      <p:pic>
        <p:nvPicPr>
          <p:cNvPr id="717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5" y="2411413"/>
            <a:ext cx="3095625"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517841"/>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a:xfrm>
            <a:off x="684215" y="115888"/>
            <a:ext cx="8135937" cy="647700"/>
          </a:xfrm>
        </p:spPr>
        <p:txBody>
          <a:bodyPr/>
          <a:lstStyle/>
          <a:p>
            <a:r>
              <a:rPr lang="it-IT" altLang="it-IT" b="1" dirty="0">
                <a:solidFill>
                  <a:srgbClr val="002060"/>
                </a:solidFill>
              </a:rPr>
              <a:t>Pannelli arancioni</a:t>
            </a:r>
          </a:p>
        </p:txBody>
      </p:sp>
      <p:sp>
        <p:nvSpPr>
          <p:cNvPr id="4" name="Rettangolo 3"/>
          <p:cNvSpPr/>
          <p:nvPr/>
        </p:nvSpPr>
        <p:spPr>
          <a:xfrm>
            <a:off x="684214" y="4221179"/>
            <a:ext cx="8064500" cy="1323975"/>
          </a:xfrm>
          <a:prstGeom prst="rect">
            <a:avLst/>
          </a:prstGeom>
        </p:spPr>
        <p:txBody>
          <a:bodyPr>
            <a:spAutoFit/>
          </a:bodyPr>
          <a:lstStyle/>
          <a:p>
            <a:pPr algn="just" defTabSz="762000">
              <a:defRPr/>
            </a:pPr>
            <a:r>
              <a:rPr lang="it-IT" sz="2000" u="none" dirty="0">
                <a:solidFill>
                  <a:srgbClr val="002060"/>
                </a:solidFill>
                <a:latin typeface="+mj-lt"/>
              </a:rPr>
              <a:t>Se un rimorchio viene staccato dal suo veicolo durante il trasporto, </a:t>
            </a:r>
            <a:r>
              <a:rPr lang="it-IT" sz="2000" dirty="0">
                <a:solidFill>
                  <a:srgbClr val="002060"/>
                </a:solidFill>
                <a:latin typeface="+mj-lt"/>
              </a:rPr>
              <a:t>un pannello deve rimanere fissato sul retro.</a:t>
            </a:r>
          </a:p>
          <a:p>
            <a:pPr algn="just" defTabSz="762000">
              <a:defRPr/>
            </a:pPr>
            <a:endParaRPr lang="it-IT" sz="2000" dirty="0">
              <a:solidFill>
                <a:srgbClr val="002060"/>
              </a:solidFill>
              <a:latin typeface="+mj-lt"/>
            </a:endParaRPr>
          </a:p>
          <a:p>
            <a:pPr algn="just" defTabSz="762000">
              <a:defRPr/>
            </a:pPr>
            <a:endParaRPr lang="it-IT" sz="2000" dirty="0">
              <a:solidFill>
                <a:srgbClr val="002060"/>
              </a:solidFill>
              <a:latin typeface="+mj-lt"/>
            </a:endParaRPr>
          </a:p>
        </p:txBody>
      </p:sp>
      <p:sp>
        <p:nvSpPr>
          <p:cNvPr id="5" name="CasellaDiTesto 4"/>
          <p:cNvSpPr txBox="1"/>
          <p:nvPr/>
        </p:nvSpPr>
        <p:spPr>
          <a:xfrm>
            <a:off x="684214" y="1989138"/>
            <a:ext cx="8064500" cy="1016000"/>
          </a:xfrm>
          <a:prstGeom prst="rect">
            <a:avLst/>
          </a:prstGeom>
          <a:noFill/>
        </p:spPr>
        <p:txBody>
          <a:bodyPr>
            <a:spAutoFit/>
          </a:bodyPr>
          <a:lstStyle/>
          <a:p>
            <a:pPr algn="l">
              <a:defRPr/>
            </a:pPr>
            <a:r>
              <a:rPr lang="it-IT" sz="2000" u="none" dirty="0">
                <a:solidFill>
                  <a:srgbClr val="002060"/>
                </a:solidFill>
                <a:latin typeface="+mj-lt"/>
              </a:rPr>
              <a:t>I pannelli devono essere disposti:</a:t>
            </a:r>
          </a:p>
          <a:p>
            <a:pPr marL="541338" algn="l">
              <a:buFont typeface="Arial" pitchFamily="34" charset="0"/>
              <a:buChar char="•"/>
              <a:defRPr/>
            </a:pPr>
            <a:r>
              <a:rPr lang="it-IT" sz="2000" u="none" dirty="0">
                <a:solidFill>
                  <a:srgbClr val="002060"/>
                </a:solidFill>
                <a:latin typeface="+mj-lt"/>
              </a:rPr>
              <a:t> uno sul </a:t>
            </a:r>
            <a:r>
              <a:rPr lang="it-IT" sz="2000" b="1" u="none" dirty="0">
                <a:solidFill>
                  <a:srgbClr val="002060"/>
                </a:solidFill>
                <a:latin typeface="+mj-lt"/>
              </a:rPr>
              <a:t>fronte</a:t>
            </a:r>
            <a:r>
              <a:rPr lang="it-IT" sz="2000" u="none" dirty="0">
                <a:solidFill>
                  <a:srgbClr val="002060"/>
                </a:solidFill>
                <a:latin typeface="+mj-lt"/>
              </a:rPr>
              <a:t> dell’unità di trasporto,</a:t>
            </a:r>
          </a:p>
          <a:p>
            <a:pPr marL="541338" algn="l">
              <a:buFont typeface="Arial" pitchFamily="34" charset="0"/>
              <a:buChar char="•"/>
              <a:defRPr/>
            </a:pPr>
            <a:r>
              <a:rPr lang="it-IT" sz="2000" u="none" dirty="0">
                <a:solidFill>
                  <a:srgbClr val="002060"/>
                </a:solidFill>
                <a:latin typeface="+mj-lt"/>
              </a:rPr>
              <a:t> uno sul </a:t>
            </a:r>
            <a:r>
              <a:rPr lang="it-IT" sz="2000" b="1" u="none" dirty="0">
                <a:solidFill>
                  <a:srgbClr val="002060"/>
                </a:solidFill>
                <a:latin typeface="+mj-lt"/>
              </a:rPr>
              <a:t>retro</a:t>
            </a:r>
            <a:r>
              <a:rPr lang="it-IT" sz="2000" u="none" dirty="0">
                <a:solidFill>
                  <a:srgbClr val="002060"/>
                </a:solidFill>
                <a:latin typeface="+mj-lt"/>
              </a:rPr>
              <a:t> dell’unità di trasporto.</a:t>
            </a:r>
          </a:p>
        </p:txBody>
      </p:sp>
      <p:sp>
        <p:nvSpPr>
          <p:cNvPr id="6" name="Rectangle 30"/>
          <p:cNvSpPr>
            <a:spLocks noChangeArrowheads="1"/>
          </p:cNvSpPr>
          <p:nvPr/>
        </p:nvSpPr>
        <p:spPr bwMode="auto">
          <a:xfrm>
            <a:off x="684214" y="836622"/>
            <a:ext cx="8208962" cy="1013098"/>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lIns="90488" tIns="44450" rIns="90488" bIns="44450">
            <a:spAutoFit/>
          </a:bodyPr>
          <a:lstStyle/>
          <a:p>
            <a:pPr algn="just" defTabSz="762000">
              <a:defRPr/>
            </a:pPr>
            <a:r>
              <a:rPr lang="it-IT" sz="2000" u="none" dirty="0">
                <a:solidFill>
                  <a:srgbClr val="002060"/>
                </a:solidFill>
                <a:latin typeface="+mj-lt"/>
              </a:rPr>
              <a:t>I pannelli devono essere in materiale resistente alle intemperie e al fuoco (non si devono staccare dal supporto dopo un incendio di 15 minuti).</a:t>
            </a:r>
          </a:p>
        </p:txBody>
      </p:sp>
      <p:sp>
        <p:nvSpPr>
          <p:cNvPr id="8" name="Rettangolo 7"/>
          <p:cNvSpPr/>
          <p:nvPr/>
        </p:nvSpPr>
        <p:spPr>
          <a:xfrm>
            <a:off x="684214" y="3213101"/>
            <a:ext cx="8064500" cy="707886"/>
          </a:xfrm>
          <a:prstGeom prst="rect">
            <a:avLst/>
          </a:prstGeom>
        </p:spPr>
        <p:txBody>
          <a:bodyPr>
            <a:spAutoFit/>
          </a:bodyPr>
          <a:lstStyle/>
          <a:p>
            <a:pPr algn="just" defTabSz="762000">
              <a:defRPr/>
            </a:pPr>
            <a:r>
              <a:rPr lang="it-IT" sz="2000" u="none" dirty="0">
                <a:solidFill>
                  <a:srgbClr val="002060"/>
                </a:solidFill>
                <a:latin typeface="+mj-lt"/>
              </a:rPr>
              <a:t>I pannelli devono rimanere apposti quale sia l’orientamento del veicolo (pannelli bloccati).</a:t>
            </a:r>
          </a:p>
        </p:txBody>
      </p:sp>
      <p:sp>
        <p:nvSpPr>
          <p:cNvPr id="7" name="CasellaDiTesto 6"/>
          <p:cNvSpPr txBox="1"/>
          <p:nvPr/>
        </p:nvSpPr>
        <p:spPr>
          <a:xfrm>
            <a:off x="684213" y="5157789"/>
            <a:ext cx="6983412" cy="1938992"/>
          </a:xfrm>
          <a:prstGeom prst="rect">
            <a:avLst/>
          </a:prstGeom>
          <a:noFill/>
        </p:spPr>
        <p:txBody>
          <a:bodyPr>
            <a:spAutoFit/>
          </a:bodyPr>
          <a:lstStyle/>
          <a:p>
            <a:pPr algn="just">
              <a:defRPr/>
            </a:pPr>
            <a:r>
              <a:rPr lang="it-IT" sz="2000" u="none" dirty="0">
                <a:solidFill>
                  <a:srgbClr val="002060"/>
                </a:solidFill>
                <a:latin typeface="+mj-lt"/>
              </a:rPr>
              <a:t>La finalità del pannello arancione numerato è quella di guidare l’intervento delle squadre di soccorso (Vigili del Fuoco) sulle corrette procedure di intervento da adottare in conformità alle indicazioni del numero ONU ed il numero di pericolo.</a:t>
            </a:r>
          </a:p>
          <a:p>
            <a:pPr algn="just">
              <a:defRPr/>
            </a:pPr>
            <a:endParaRPr lang="it-IT" sz="2000" u="none" dirty="0">
              <a:solidFill>
                <a:srgbClr val="002060"/>
              </a:solidFill>
              <a:latin typeface="+mj-lt"/>
            </a:endParaRPr>
          </a:p>
        </p:txBody>
      </p:sp>
    </p:spTree>
    <p:extLst>
      <p:ext uri="{BB962C8B-B14F-4D97-AF65-F5344CB8AC3E}">
        <p14:creationId xmlns:p14="http://schemas.microsoft.com/office/powerpoint/2010/main" val="11403540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7"/>
          <p:cNvSpPr>
            <a:spLocks noGrp="1" noChangeArrowheads="1"/>
          </p:cNvSpPr>
          <p:nvPr>
            <p:ph type="title"/>
          </p:nvPr>
        </p:nvSpPr>
        <p:spPr>
          <a:xfrm>
            <a:off x="684215" y="188913"/>
            <a:ext cx="8135937" cy="647700"/>
          </a:xfrm>
        </p:spPr>
        <p:txBody>
          <a:bodyPr/>
          <a:lstStyle/>
          <a:p>
            <a:r>
              <a:rPr lang="it-IT" altLang="it-IT" b="1" dirty="0">
                <a:solidFill>
                  <a:srgbClr val="002060"/>
                </a:solidFill>
              </a:rPr>
              <a:t>Pannelli arancioni </a:t>
            </a:r>
          </a:p>
        </p:txBody>
      </p:sp>
      <p:sp>
        <p:nvSpPr>
          <p:cNvPr id="18442" name="Rectangle 29"/>
          <p:cNvSpPr>
            <a:spLocks noChangeArrowheads="1"/>
          </p:cNvSpPr>
          <p:nvPr/>
        </p:nvSpPr>
        <p:spPr bwMode="auto">
          <a:xfrm>
            <a:off x="5580063" y="1931988"/>
            <a:ext cx="3325812" cy="704850"/>
          </a:xfrm>
          <a:prstGeom prst="rect">
            <a:avLst/>
          </a:prstGeom>
          <a:noFill/>
          <a:ln w="12700">
            <a:noFill/>
            <a:miter lim="800000"/>
            <a:headEnd/>
            <a:tailEnd/>
          </a:ln>
        </p:spPr>
        <p:txBody>
          <a:bodyPr lIns="90488" tIns="44450" rIns="90488" bIns="44450">
            <a:spAutoFit/>
          </a:bodyPr>
          <a:lstStyle/>
          <a:p>
            <a:pPr algn="l" defTabSz="762000">
              <a:defRPr/>
            </a:pPr>
            <a:r>
              <a:rPr lang="it-IT" sz="2000" u="none" dirty="0">
                <a:solidFill>
                  <a:srgbClr val="002060"/>
                </a:solidFill>
                <a:latin typeface="+mj-lt"/>
              </a:rPr>
              <a:t>n. identificazione pericolo (n. </a:t>
            </a:r>
            <a:r>
              <a:rPr lang="it-IT" sz="2000" u="none" dirty="0" err="1">
                <a:solidFill>
                  <a:srgbClr val="002060"/>
                </a:solidFill>
                <a:latin typeface="+mj-lt"/>
              </a:rPr>
              <a:t>Kemler</a:t>
            </a:r>
            <a:r>
              <a:rPr lang="it-IT" sz="2000" u="none" dirty="0">
                <a:solidFill>
                  <a:srgbClr val="002060"/>
                </a:solidFill>
                <a:latin typeface="+mj-lt"/>
              </a:rPr>
              <a:t>)</a:t>
            </a:r>
          </a:p>
        </p:txBody>
      </p:sp>
      <p:sp>
        <p:nvSpPr>
          <p:cNvPr id="18443" name="Rectangle 30"/>
          <p:cNvSpPr>
            <a:spLocks noChangeArrowheads="1"/>
          </p:cNvSpPr>
          <p:nvPr/>
        </p:nvSpPr>
        <p:spPr bwMode="auto">
          <a:xfrm>
            <a:off x="5580063" y="3284545"/>
            <a:ext cx="3384550" cy="705321"/>
          </a:xfrm>
          <a:prstGeom prst="rect">
            <a:avLst/>
          </a:prstGeom>
          <a:noFill/>
          <a:ln w="12700">
            <a:noFill/>
            <a:miter lim="800000"/>
            <a:headEnd/>
            <a:tailEnd/>
          </a:ln>
        </p:spPr>
        <p:txBody>
          <a:bodyPr lIns="90488" tIns="44450" rIns="90488" bIns="44450">
            <a:spAutoFit/>
          </a:bodyPr>
          <a:lstStyle/>
          <a:p>
            <a:pPr algn="l" defTabSz="762000">
              <a:spcBef>
                <a:spcPct val="20000"/>
              </a:spcBef>
              <a:defRPr/>
            </a:pPr>
            <a:r>
              <a:rPr lang="it-IT" altLang="it-IT" sz="2000" u="none" dirty="0">
                <a:solidFill>
                  <a:srgbClr val="002060"/>
                </a:solidFill>
                <a:latin typeface="+mj-lt"/>
              </a:rPr>
              <a:t>n. identificazione materia (n. ONU)</a:t>
            </a:r>
          </a:p>
        </p:txBody>
      </p:sp>
      <p:cxnSp>
        <p:nvCxnSpPr>
          <p:cNvPr id="55" name="Connettore 2 54"/>
          <p:cNvCxnSpPr/>
          <p:nvPr/>
        </p:nvCxnSpPr>
        <p:spPr bwMode="auto">
          <a:xfrm flipH="1">
            <a:off x="4211639" y="2349500"/>
            <a:ext cx="1296987"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57" name="Connettore 2 56"/>
          <p:cNvCxnSpPr/>
          <p:nvPr/>
        </p:nvCxnSpPr>
        <p:spPr bwMode="auto">
          <a:xfrm flipH="1">
            <a:off x="4211639" y="3709988"/>
            <a:ext cx="1296987" cy="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grpSp>
        <p:nvGrpSpPr>
          <p:cNvPr id="9223" name="Gruppo 57"/>
          <p:cNvGrpSpPr>
            <a:grpSpLocks/>
          </p:cNvGrpSpPr>
          <p:nvPr/>
        </p:nvGrpSpPr>
        <p:grpSpPr bwMode="auto">
          <a:xfrm>
            <a:off x="1042996" y="1916129"/>
            <a:ext cx="3889051" cy="2160587"/>
            <a:chOff x="539552" y="3906412"/>
            <a:chExt cx="1574217" cy="1224000"/>
          </a:xfrm>
        </p:grpSpPr>
        <p:grpSp>
          <p:nvGrpSpPr>
            <p:cNvPr id="9225" name="Gruppo 1183"/>
            <p:cNvGrpSpPr>
              <a:grpSpLocks/>
            </p:cNvGrpSpPr>
            <p:nvPr/>
          </p:nvGrpSpPr>
          <p:grpSpPr bwMode="auto">
            <a:xfrm>
              <a:off x="539552" y="3906412"/>
              <a:ext cx="1574217" cy="1224000"/>
              <a:chOff x="931863" y="3578225"/>
              <a:chExt cx="2248881" cy="1748571"/>
            </a:xfrm>
          </p:grpSpPr>
          <p:sp>
            <p:nvSpPr>
              <p:cNvPr id="9227" name="Rectangle 13"/>
              <p:cNvSpPr>
                <a:spLocks noChangeArrowheads="1"/>
              </p:cNvSpPr>
              <p:nvPr/>
            </p:nvSpPr>
            <p:spPr bwMode="auto">
              <a:xfrm>
                <a:off x="931863" y="3578225"/>
                <a:ext cx="1748572" cy="1748571"/>
              </a:xfrm>
              <a:prstGeom prst="rect">
                <a:avLst/>
              </a:prstGeom>
              <a:solidFill>
                <a:srgbClr val="FE9B03"/>
              </a:solidFill>
              <a:ln w="7620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9228" name="Rectangle 15"/>
              <p:cNvSpPr>
                <a:spLocks noChangeArrowheads="1"/>
              </p:cNvSpPr>
              <p:nvPr/>
            </p:nvSpPr>
            <p:spPr bwMode="auto">
              <a:xfrm>
                <a:off x="1431981" y="3627897"/>
                <a:ext cx="1748763" cy="82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eaLnBrk="1" hangingPunct="1"/>
                <a:r>
                  <a:rPr lang="fr-FR" altLang="it-IT" sz="6000" b="1" u="none" dirty="0">
                    <a:latin typeface="Times New Roman" pitchFamily="18" charset="0"/>
                    <a:cs typeface="Times New Roman" pitchFamily="18" charset="0"/>
                  </a:rPr>
                  <a:t>225</a:t>
                </a:r>
                <a:endParaRPr lang="fr-FR" altLang="it-IT" sz="5400" b="1" u="none" dirty="0">
                  <a:latin typeface="Times New Roman" pitchFamily="18" charset="0"/>
                  <a:cs typeface="Times New Roman" pitchFamily="18" charset="0"/>
                </a:endParaRPr>
              </a:p>
            </p:txBody>
          </p:sp>
          <p:sp>
            <p:nvSpPr>
              <p:cNvPr id="9229" name="Rectangle 16"/>
              <p:cNvSpPr>
                <a:spLocks noChangeArrowheads="1"/>
              </p:cNvSpPr>
              <p:nvPr/>
            </p:nvSpPr>
            <p:spPr bwMode="auto">
              <a:xfrm>
                <a:off x="1308593" y="4427198"/>
                <a:ext cx="995547" cy="81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eaLnBrk="1" hangingPunct="1"/>
                <a:r>
                  <a:rPr lang="fr-FR" altLang="it-IT" sz="6000" b="1" u="none" dirty="0">
                    <a:latin typeface="Times New Roman" pitchFamily="18" charset="0"/>
                    <a:cs typeface="Times New Roman" pitchFamily="18" charset="0"/>
                  </a:rPr>
                  <a:t>1073</a:t>
                </a:r>
              </a:p>
            </p:txBody>
          </p:sp>
        </p:grpSp>
        <p:cxnSp>
          <p:nvCxnSpPr>
            <p:cNvPr id="60" name="Connettore 1 59"/>
            <p:cNvCxnSpPr/>
            <p:nvPr/>
          </p:nvCxnSpPr>
          <p:spPr>
            <a:xfrm>
              <a:off x="539552" y="4508969"/>
              <a:ext cx="122413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 name="Rectangle 30"/>
          <p:cNvSpPr>
            <a:spLocks noChangeArrowheads="1"/>
          </p:cNvSpPr>
          <p:nvPr/>
        </p:nvSpPr>
        <p:spPr bwMode="auto">
          <a:xfrm>
            <a:off x="684213" y="4724400"/>
            <a:ext cx="8280400" cy="706438"/>
          </a:xfrm>
          <a:prstGeom prst="rect">
            <a:avLst/>
          </a:prstGeom>
          <a:noFill/>
          <a:ln w="12700">
            <a:noFill/>
            <a:miter lim="800000"/>
            <a:headEnd/>
            <a:tailEnd/>
          </a:ln>
        </p:spPr>
        <p:txBody>
          <a:bodyPr lIns="90488" tIns="44450" rIns="90488" bIns="44450">
            <a:spAutoFit/>
          </a:bodyPr>
          <a:lstStyle/>
          <a:p>
            <a:pPr algn="l">
              <a:defRPr/>
            </a:pPr>
            <a:r>
              <a:rPr lang="it-IT" altLang="it-IT" sz="2000" u="none" dirty="0">
                <a:solidFill>
                  <a:srgbClr val="002060"/>
                </a:solidFill>
                <a:latin typeface="+mj-lt"/>
              </a:rPr>
              <a:t>Numero ONU: n</a:t>
            </a:r>
            <a:r>
              <a:rPr lang="it-IT" sz="2000" u="none" dirty="0">
                <a:solidFill>
                  <a:srgbClr val="002060"/>
                </a:solidFill>
                <a:latin typeface="+mj-lt"/>
              </a:rPr>
              <a:t>umero d’identificazione a quattro cifre delle materie e oggetti, estratto dal Regolamento tipo dell’ONU</a:t>
            </a:r>
            <a:endParaRPr lang="it-IT" altLang="it-IT" sz="2000" u="none" dirty="0">
              <a:solidFill>
                <a:srgbClr val="002060"/>
              </a:solidFill>
              <a:latin typeface="+mj-lt"/>
            </a:endParaRPr>
          </a:p>
        </p:txBody>
      </p:sp>
    </p:spTree>
    <p:extLst>
      <p:ext uri="{BB962C8B-B14F-4D97-AF65-F5344CB8AC3E}">
        <p14:creationId xmlns:p14="http://schemas.microsoft.com/office/powerpoint/2010/main" val="298706874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684215" y="188913"/>
            <a:ext cx="8135937" cy="647700"/>
          </a:xfrm>
        </p:spPr>
        <p:txBody>
          <a:bodyPr/>
          <a:lstStyle/>
          <a:p>
            <a:r>
              <a:rPr lang="it-IT" altLang="it-IT" b="1" dirty="0">
                <a:solidFill>
                  <a:srgbClr val="002060"/>
                </a:solidFill>
              </a:rPr>
              <a:t>Numero di pericolo</a:t>
            </a:r>
          </a:p>
        </p:txBody>
      </p:sp>
      <p:sp>
        <p:nvSpPr>
          <p:cNvPr id="5" name="Rettangolo 4"/>
          <p:cNvSpPr/>
          <p:nvPr/>
        </p:nvSpPr>
        <p:spPr>
          <a:xfrm>
            <a:off x="684214" y="1052527"/>
            <a:ext cx="8208962" cy="4924425"/>
          </a:xfrm>
          <a:prstGeom prst="rect">
            <a:avLst/>
          </a:prstGeom>
        </p:spPr>
        <p:txBody>
          <a:bodyPr>
            <a:spAutoFit/>
          </a:bodyPr>
          <a:lstStyle/>
          <a:p>
            <a:pPr algn="just" defTabSz="762000">
              <a:defRPr/>
            </a:pPr>
            <a:r>
              <a:rPr lang="it-IT" sz="2000" u="none" dirty="0">
                <a:solidFill>
                  <a:srgbClr val="002060"/>
                </a:solidFill>
                <a:latin typeface="+mj-lt"/>
              </a:rPr>
              <a:t>Il numero di pericolo è collegato alla Classe ADR del carico trasportato. </a:t>
            </a:r>
          </a:p>
          <a:p>
            <a:pPr algn="just" defTabSz="762000">
              <a:defRPr/>
            </a:pPr>
            <a:r>
              <a:rPr lang="it-IT" sz="2000" u="none" dirty="0">
                <a:solidFill>
                  <a:srgbClr val="002060"/>
                </a:solidFill>
                <a:latin typeface="+mj-lt"/>
              </a:rPr>
              <a:t>Si compone di </a:t>
            </a:r>
            <a:r>
              <a:rPr lang="it-IT" sz="2000" b="1" u="none" dirty="0">
                <a:solidFill>
                  <a:srgbClr val="002060"/>
                </a:solidFill>
                <a:latin typeface="+mj-lt"/>
              </a:rPr>
              <a:t>2 </a:t>
            </a:r>
            <a:r>
              <a:rPr lang="it-IT" sz="2000" u="none" dirty="0">
                <a:solidFill>
                  <a:srgbClr val="002060"/>
                </a:solidFill>
                <a:latin typeface="+mj-lt"/>
              </a:rPr>
              <a:t>o </a:t>
            </a:r>
            <a:r>
              <a:rPr lang="it-IT" sz="2000" b="1" u="none" dirty="0">
                <a:solidFill>
                  <a:srgbClr val="002060"/>
                </a:solidFill>
                <a:latin typeface="+mj-lt"/>
              </a:rPr>
              <a:t>3 cifre</a:t>
            </a:r>
            <a:r>
              <a:rPr lang="it-IT" sz="2000" u="none" dirty="0">
                <a:solidFill>
                  <a:srgbClr val="002060"/>
                </a:solidFill>
                <a:latin typeface="+mj-lt"/>
              </a:rPr>
              <a:t>, ognuna indicante i pericoli della merce:</a:t>
            </a:r>
          </a:p>
          <a:p>
            <a:pPr algn="just" defTabSz="762000">
              <a:defRPr/>
            </a:pPr>
            <a:endParaRPr lang="it-IT" sz="2000" u="none" dirty="0">
              <a:solidFill>
                <a:srgbClr val="002060"/>
              </a:solidFill>
              <a:latin typeface="+mj-lt"/>
            </a:endParaRPr>
          </a:p>
          <a:p>
            <a:pPr algn="just" defTabSz="762000">
              <a:defRPr/>
            </a:pPr>
            <a:r>
              <a:rPr lang="it-IT" sz="2000" u="none" dirty="0">
                <a:solidFill>
                  <a:srgbClr val="002060"/>
                </a:solidFill>
                <a:latin typeface="+mj-lt"/>
              </a:rPr>
              <a:t>	</a:t>
            </a:r>
            <a:r>
              <a:rPr lang="it-IT" sz="2000" b="1" u="none" dirty="0">
                <a:solidFill>
                  <a:srgbClr val="002060"/>
                </a:solidFill>
                <a:latin typeface="+mj-lt"/>
              </a:rPr>
              <a:t>2</a:t>
            </a:r>
            <a:r>
              <a:rPr lang="it-IT" sz="1600" b="1" u="none" dirty="0">
                <a:solidFill>
                  <a:srgbClr val="002060"/>
                </a:solidFill>
                <a:latin typeface="+mj-lt"/>
              </a:rPr>
              <a:t>	</a:t>
            </a:r>
            <a:r>
              <a:rPr lang="it-IT" sz="1600" u="none" dirty="0">
                <a:solidFill>
                  <a:srgbClr val="002060"/>
                </a:solidFill>
                <a:latin typeface="+mj-lt"/>
              </a:rPr>
              <a:t>Emissione di gas risultanti dalla pressione o da una reazione chimica</a:t>
            </a:r>
          </a:p>
          <a:p>
            <a:pPr algn="just" defTabSz="762000">
              <a:defRPr/>
            </a:pPr>
            <a:r>
              <a:rPr lang="it-IT" sz="1600" u="none" dirty="0">
                <a:solidFill>
                  <a:srgbClr val="002060"/>
                </a:solidFill>
                <a:latin typeface="+mj-lt"/>
              </a:rPr>
              <a:t>	</a:t>
            </a:r>
            <a:r>
              <a:rPr lang="it-IT" sz="2000" b="1" u="none" dirty="0">
                <a:solidFill>
                  <a:srgbClr val="002060"/>
                </a:solidFill>
                <a:latin typeface="+mj-lt"/>
              </a:rPr>
              <a:t>3</a:t>
            </a:r>
            <a:r>
              <a:rPr lang="it-IT" sz="1600" b="1" u="none" dirty="0">
                <a:solidFill>
                  <a:srgbClr val="002060"/>
                </a:solidFill>
                <a:latin typeface="+mj-lt"/>
              </a:rPr>
              <a:t>	</a:t>
            </a:r>
            <a:r>
              <a:rPr lang="it-IT" sz="1600" u="none" dirty="0">
                <a:solidFill>
                  <a:srgbClr val="002060"/>
                </a:solidFill>
                <a:latin typeface="+mj-lt"/>
              </a:rPr>
              <a:t>Infiammabilità di materie liquide (vapori) e gas o materia liquida 			</a:t>
            </a:r>
            <a:r>
              <a:rPr lang="it-IT" sz="1600" u="none" dirty="0" err="1">
                <a:solidFill>
                  <a:srgbClr val="002060"/>
                </a:solidFill>
                <a:latin typeface="+mj-lt"/>
              </a:rPr>
              <a:t>autoriscaldante</a:t>
            </a:r>
            <a:endParaRPr lang="it-IT" sz="1600" u="none" dirty="0">
              <a:solidFill>
                <a:srgbClr val="002060"/>
              </a:solidFill>
              <a:latin typeface="+mj-lt"/>
            </a:endParaRPr>
          </a:p>
          <a:p>
            <a:pPr algn="just" defTabSz="762000">
              <a:defRPr/>
            </a:pPr>
            <a:r>
              <a:rPr lang="it-IT" sz="1600" b="1" u="none" dirty="0">
                <a:solidFill>
                  <a:srgbClr val="002060"/>
                </a:solidFill>
                <a:latin typeface="+mj-lt"/>
              </a:rPr>
              <a:t>	</a:t>
            </a:r>
            <a:r>
              <a:rPr lang="it-IT" sz="2000" b="1" u="none" dirty="0">
                <a:solidFill>
                  <a:srgbClr val="002060"/>
                </a:solidFill>
                <a:latin typeface="+mj-lt"/>
              </a:rPr>
              <a:t>4</a:t>
            </a:r>
            <a:r>
              <a:rPr lang="it-IT" sz="1600" b="1" u="none" dirty="0">
                <a:solidFill>
                  <a:srgbClr val="002060"/>
                </a:solidFill>
                <a:latin typeface="+mj-lt"/>
              </a:rPr>
              <a:t>	</a:t>
            </a:r>
            <a:r>
              <a:rPr lang="it-IT" sz="1600" u="none" dirty="0">
                <a:solidFill>
                  <a:srgbClr val="002060"/>
                </a:solidFill>
                <a:latin typeface="+mj-lt"/>
              </a:rPr>
              <a:t>Infiammabilità di materie solide o materia solida </a:t>
            </a:r>
            <a:r>
              <a:rPr lang="it-IT" sz="1600" u="none" dirty="0" err="1">
                <a:solidFill>
                  <a:srgbClr val="002060"/>
                </a:solidFill>
                <a:latin typeface="+mj-lt"/>
              </a:rPr>
              <a:t>autoriscaldante</a:t>
            </a:r>
            <a:endParaRPr lang="it-IT" sz="1600" u="none" dirty="0">
              <a:solidFill>
                <a:srgbClr val="002060"/>
              </a:solidFill>
              <a:latin typeface="+mj-lt"/>
            </a:endParaRPr>
          </a:p>
          <a:p>
            <a:pPr algn="just" defTabSz="762000">
              <a:defRPr/>
            </a:pPr>
            <a:r>
              <a:rPr lang="it-IT" sz="1600" b="1" u="none" dirty="0">
                <a:solidFill>
                  <a:srgbClr val="002060"/>
                </a:solidFill>
                <a:latin typeface="+mj-lt"/>
              </a:rPr>
              <a:t>	</a:t>
            </a:r>
            <a:r>
              <a:rPr lang="it-IT" sz="2000" b="1" u="none" dirty="0">
                <a:solidFill>
                  <a:srgbClr val="002060"/>
                </a:solidFill>
                <a:latin typeface="+mj-lt"/>
              </a:rPr>
              <a:t>5</a:t>
            </a:r>
            <a:r>
              <a:rPr lang="it-IT" sz="1600" b="1" u="none" dirty="0">
                <a:solidFill>
                  <a:srgbClr val="002060"/>
                </a:solidFill>
                <a:latin typeface="+mj-lt"/>
              </a:rPr>
              <a:t>	</a:t>
            </a:r>
            <a:r>
              <a:rPr lang="it-IT" sz="1600" u="none" dirty="0">
                <a:solidFill>
                  <a:srgbClr val="002060"/>
                </a:solidFill>
                <a:latin typeface="+mj-lt"/>
              </a:rPr>
              <a:t>Comburenza (favorisce l’incendio)</a:t>
            </a:r>
          </a:p>
          <a:p>
            <a:pPr algn="just" defTabSz="762000">
              <a:defRPr/>
            </a:pPr>
            <a:r>
              <a:rPr lang="it-IT" sz="1600" b="1" u="none" dirty="0">
                <a:solidFill>
                  <a:srgbClr val="002060"/>
                </a:solidFill>
                <a:latin typeface="+mj-lt"/>
              </a:rPr>
              <a:t>	</a:t>
            </a:r>
            <a:r>
              <a:rPr lang="it-IT" sz="2000" b="1" u="none" dirty="0">
                <a:solidFill>
                  <a:srgbClr val="002060"/>
                </a:solidFill>
                <a:latin typeface="+mj-lt"/>
              </a:rPr>
              <a:t>6</a:t>
            </a:r>
            <a:r>
              <a:rPr lang="it-IT" sz="1600" b="1" u="none" dirty="0">
                <a:solidFill>
                  <a:srgbClr val="002060"/>
                </a:solidFill>
                <a:latin typeface="+mj-lt"/>
              </a:rPr>
              <a:t>	</a:t>
            </a:r>
            <a:r>
              <a:rPr lang="it-IT" sz="1600" u="none" dirty="0">
                <a:solidFill>
                  <a:srgbClr val="002060"/>
                </a:solidFill>
                <a:latin typeface="+mj-lt"/>
              </a:rPr>
              <a:t>Tossicità o pericolo d’infezione</a:t>
            </a:r>
          </a:p>
          <a:p>
            <a:pPr algn="just" defTabSz="762000">
              <a:defRPr/>
            </a:pPr>
            <a:r>
              <a:rPr lang="it-IT" sz="1600" b="1" u="none" dirty="0">
                <a:solidFill>
                  <a:srgbClr val="002060"/>
                </a:solidFill>
                <a:latin typeface="+mj-lt"/>
              </a:rPr>
              <a:t>	</a:t>
            </a:r>
            <a:r>
              <a:rPr lang="it-IT" sz="2000" b="1" u="none" dirty="0">
                <a:solidFill>
                  <a:srgbClr val="002060"/>
                </a:solidFill>
                <a:latin typeface="+mj-lt"/>
              </a:rPr>
              <a:t>7</a:t>
            </a:r>
            <a:r>
              <a:rPr lang="it-IT" sz="1600" b="1" u="none" dirty="0">
                <a:solidFill>
                  <a:srgbClr val="002060"/>
                </a:solidFill>
                <a:latin typeface="+mj-lt"/>
              </a:rPr>
              <a:t>	</a:t>
            </a:r>
            <a:r>
              <a:rPr lang="it-IT" sz="1600" u="none" dirty="0">
                <a:solidFill>
                  <a:srgbClr val="002060"/>
                </a:solidFill>
                <a:latin typeface="+mj-lt"/>
              </a:rPr>
              <a:t>Radioattività</a:t>
            </a:r>
          </a:p>
          <a:p>
            <a:pPr algn="just" defTabSz="762000">
              <a:defRPr/>
            </a:pPr>
            <a:r>
              <a:rPr lang="it-IT" sz="1600" b="1" u="none" dirty="0">
                <a:solidFill>
                  <a:srgbClr val="002060"/>
                </a:solidFill>
                <a:latin typeface="+mj-lt"/>
              </a:rPr>
              <a:t>	</a:t>
            </a:r>
            <a:r>
              <a:rPr lang="it-IT" sz="2000" b="1" u="none" dirty="0">
                <a:solidFill>
                  <a:srgbClr val="002060"/>
                </a:solidFill>
                <a:latin typeface="+mj-lt"/>
              </a:rPr>
              <a:t>8</a:t>
            </a:r>
            <a:r>
              <a:rPr lang="it-IT" sz="1600" b="1" u="none" dirty="0">
                <a:solidFill>
                  <a:srgbClr val="002060"/>
                </a:solidFill>
                <a:latin typeface="+mj-lt"/>
              </a:rPr>
              <a:t>	</a:t>
            </a:r>
            <a:r>
              <a:rPr lang="it-IT" sz="1600" u="none" dirty="0">
                <a:solidFill>
                  <a:srgbClr val="002060"/>
                </a:solidFill>
                <a:latin typeface="+mj-lt"/>
              </a:rPr>
              <a:t>Corrosività</a:t>
            </a:r>
          </a:p>
          <a:p>
            <a:pPr algn="just" defTabSz="762000">
              <a:defRPr/>
            </a:pPr>
            <a:r>
              <a:rPr lang="it-IT" sz="1600" b="1" u="none" dirty="0">
                <a:solidFill>
                  <a:srgbClr val="002060"/>
                </a:solidFill>
                <a:latin typeface="+mj-lt"/>
              </a:rPr>
              <a:t>	</a:t>
            </a:r>
            <a:r>
              <a:rPr lang="it-IT" sz="2000" b="1" u="none" dirty="0">
                <a:solidFill>
                  <a:srgbClr val="002060"/>
                </a:solidFill>
                <a:latin typeface="+mj-lt"/>
              </a:rPr>
              <a:t>9</a:t>
            </a:r>
            <a:r>
              <a:rPr lang="it-IT" sz="1600" b="1" u="none" dirty="0">
                <a:solidFill>
                  <a:srgbClr val="002060"/>
                </a:solidFill>
                <a:latin typeface="+mj-lt"/>
              </a:rPr>
              <a:t>	</a:t>
            </a:r>
            <a:r>
              <a:rPr lang="it-IT" sz="1600" u="none" dirty="0">
                <a:solidFill>
                  <a:srgbClr val="002060"/>
                </a:solidFill>
                <a:latin typeface="+mj-lt"/>
              </a:rPr>
              <a:t>Pericolo di violenta reazione spontanea</a:t>
            </a:r>
          </a:p>
          <a:p>
            <a:pPr algn="just" defTabSz="762000">
              <a:defRPr/>
            </a:pPr>
            <a:endParaRPr lang="it-IT" u="none" dirty="0">
              <a:solidFill>
                <a:srgbClr val="002060"/>
              </a:solidFill>
              <a:latin typeface="+mj-lt"/>
            </a:endParaRPr>
          </a:p>
          <a:p>
            <a:pPr algn="just" defTabSz="762000">
              <a:defRPr/>
            </a:pPr>
            <a:r>
              <a:rPr lang="it-IT" sz="2000" u="none" dirty="0">
                <a:solidFill>
                  <a:srgbClr val="002060"/>
                </a:solidFill>
                <a:latin typeface="+mj-lt"/>
              </a:rPr>
              <a:t>Qualora una sola cifra sia sufficiente ad indicare un pericolo, il numero si completa aggiungendo uno </a:t>
            </a:r>
            <a:r>
              <a:rPr lang="it-IT" sz="2000" b="1" u="none" dirty="0">
                <a:solidFill>
                  <a:srgbClr val="002060"/>
                </a:solidFill>
                <a:latin typeface="+mj-lt"/>
              </a:rPr>
              <a:t>zero</a:t>
            </a:r>
            <a:endParaRPr lang="it-IT" sz="2800" u="none" dirty="0">
              <a:solidFill>
                <a:srgbClr val="002060"/>
              </a:solidFill>
              <a:latin typeface="+mj-lt"/>
            </a:endParaRPr>
          </a:p>
        </p:txBody>
      </p:sp>
    </p:spTree>
    <p:extLst>
      <p:ext uri="{BB962C8B-B14F-4D97-AF65-F5344CB8AC3E}">
        <p14:creationId xmlns:p14="http://schemas.microsoft.com/office/powerpoint/2010/main" val="315795952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ttangolo 3"/>
          <p:cNvSpPr>
            <a:spLocks noChangeArrowheads="1"/>
          </p:cNvSpPr>
          <p:nvPr/>
        </p:nvSpPr>
        <p:spPr bwMode="auto">
          <a:xfrm>
            <a:off x="684213" y="1052513"/>
            <a:ext cx="8280400"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l" eaLnBrk="1" hangingPunct="1"/>
            <a:r>
              <a:rPr lang="it-IT" altLang="it-IT" sz="2000" u="none" dirty="0">
                <a:solidFill>
                  <a:srgbClr val="002060"/>
                </a:solidFill>
                <a:latin typeface="+mj-lt"/>
              </a:rPr>
              <a:t>Un numero di pericolo che riporta due volte la stessa cifra, indica una</a:t>
            </a:r>
          </a:p>
          <a:p>
            <a:pPr algn="l" eaLnBrk="1" hangingPunct="1"/>
            <a:r>
              <a:rPr lang="it-IT" altLang="it-IT" sz="2000" b="1" u="none" dirty="0">
                <a:solidFill>
                  <a:srgbClr val="002060"/>
                </a:solidFill>
                <a:latin typeface="+mj-lt"/>
              </a:rPr>
              <a:t>intensificazione</a:t>
            </a:r>
            <a:r>
              <a:rPr lang="it-IT" altLang="it-IT" sz="2000" u="none" dirty="0">
                <a:solidFill>
                  <a:srgbClr val="002060"/>
                </a:solidFill>
                <a:latin typeface="+mj-lt"/>
              </a:rPr>
              <a:t> del particolare pericolo.</a:t>
            </a:r>
          </a:p>
          <a:p>
            <a:pPr algn="just" eaLnBrk="1" hangingPunct="1"/>
            <a:r>
              <a:rPr lang="it-IT" altLang="it-IT" sz="2000" u="none" dirty="0">
                <a:solidFill>
                  <a:srgbClr val="002060"/>
                </a:solidFill>
                <a:latin typeface="+mj-lt"/>
              </a:rPr>
              <a:t>Ad esempio:</a:t>
            </a:r>
          </a:p>
          <a:p>
            <a:pPr algn="just" eaLnBrk="1" hangingPunct="1">
              <a:spcBef>
                <a:spcPts val="1200"/>
              </a:spcBef>
            </a:pPr>
            <a:r>
              <a:rPr lang="it-IT" altLang="it-IT" sz="2000" u="none" dirty="0">
                <a:solidFill>
                  <a:srgbClr val="002060"/>
                </a:solidFill>
                <a:latin typeface="+mj-lt"/>
              </a:rPr>
              <a:t>	</a:t>
            </a:r>
            <a:r>
              <a:rPr lang="it-IT" altLang="it-IT" sz="2000" b="1" u="none" dirty="0">
                <a:solidFill>
                  <a:srgbClr val="002060"/>
                </a:solidFill>
                <a:latin typeface="+mj-lt"/>
              </a:rPr>
              <a:t>22	</a:t>
            </a:r>
            <a:r>
              <a:rPr lang="it-IT" altLang="it-IT" sz="2000" u="none" dirty="0">
                <a:solidFill>
                  <a:srgbClr val="002060"/>
                </a:solidFill>
                <a:latin typeface="+mj-lt"/>
              </a:rPr>
              <a:t>gas liquefatto refrigerato, asfissiante</a:t>
            </a:r>
          </a:p>
          <a:p>
            <a:pPr algn="just" eaLnBrk="1" hangingPunct="1"/>
            <a:r>
              <a:rPr lang="it-IT" altLang="it-IT" sz="2000" b="1" u="none" dirty="0">
                <a:solidFill>
                  <a:srgbClr val="002060"/>
                </a:solidFill>
                <a:latin typeface="+mj-lt"/>
              </a:rPr>
              <a:t>	223	</a:t>
            </a:r>
            <a:r>
              <a:rPr lang="it-IT" altLang="it-IT" sz="2000" u="none" dirty="0">
                <a:solidFill>
                  <a:srgbClr val="002060"/>
                </a:solidFill>
                <a:latin typeface="+mj-lt"/>
              </a:rPr>
              <a:t>gas liquefatto refrigerato, infiammabile</a:t>
            </a:r>
          </a:p>
          <a:p>
            <a:pPr algn="just" eaLnBrk="1" hangingPunct="1">
              <a:spcAft>
                <a:spcPts val="1200"/>
              </a:spcAft>
            </a:pPr>
            <a:r>
              <a:rPr lang="it-IT" altLang="it-IT" sz="2000" b="1" u="none" dirty="0">
                <a:solidFill>
                  <a:srgbClr val="002060"/>
                </a:solidFill>
                <a:latin typeface="+mj-lt"/>
              </a:rPr>
              <a:t>	225	</a:t>
            </a:r>
            <a:r>
              <a:rPr lang="it-IT" altLang="it-IT" sz="2000" u="none" dirty="0">
                <a:solidFill>
                  <a:srgbClr val="002060"/>
                </a:solidFill>
                <a:latin typeface="+mj-lt"/>
              </a:rPr>
              <a:t>gas liquefatto refrigerato, comburente</a:t>
            </a:r>
          </a:p>
          <a:p>
            <a:pPr algn="just" eaLnBrk="1" hangingPunct="1"/>
            <a:r>
              <a:rPr lang="it-IT" altLang="it-IT" sz="2000" u="none" dirty="0">
                <a:solidFill>
                  <a:srgbClr val="002060"/>
                </a:solidFill>
                <a:latin typeface="+mj-lt"/>
              </a:rPr>
              <a:t>Altre combinazioni di cifre possono avere un preciso significato, i.e.:</a:t>
            </a:r>
          </a:p>
          <a:p>
            <a:pPr algn="just" eaLnBrk="1" hangingPunct="1">
              <a:spcBef>
                <a:spcPts val="600"/>
              </a:spcBef>
            </a:pPr>
            <a:r>
              <a:rPr lang="it-IT" altLang="it-IT" sz="2000" u="none" dirty="0">
                <a:solidFill>
                  <a:srgbClr val="002060"/>
                </a:solidFill>
                <a:latin typeface="+mj-lt"/>
              </a:rPr>
              <a:t>	</a:t>
            </a:r>
            <a:r>
              <a:rPr lang="it-IT" altLang="it-IT" sz="2000" b="1" u="none" dirty="0">
                <a:solidFill>
                  <a:srgbClr val="002060"/>
                </a:solidFill>
                <a:latin typeface="+mj-lt"/>
              </a:rPr>
              <a:t>20	</a:t>
            </a:r>
            <a:r>
              <a:rPr lang="it-IT" altLang="it-IT" sz="2000" u="none" dirty="0">
                <a:solidFill>
                  <a:srgbClr val="002060"/>
                </a:solidFill>
                <a:latin typeface="+mj-lt"/>
              </a:rPr>
              <a:t>gas asfissiante</a:t>
            </a:r>
          </a:p>
          <a:p>
            <a:pPr algn="just" eaLnBrk="1" hangingPunct="1"/>
            <a:r>
              <a:rPr lang="it-IT" altLang="it-IT" sz="2000" u="none" dirty="0">
                <a:solidFill>
                  <a:srgbClr val="002060"/>
                </a:solidFill>
                <a:latin typeface="+mj-lt"/>
              </a:rPr>
              <a:t>	</a:t>
            </a:r>
            <a:r>
              <a:rPr lang="it-IT" altLang="it-IT" sz="2000" b="1" u="none" dirty="0">
                <a:solidFill>
                  <a:srgbClr val="002060"/>
                </a:solidFill>
                <a:latin typeface="+mj-lt"/>
              </a:rPr>
              <a:t>23	</a:t>
            </a:r>
            <a:r>
              <a:rPr lang="it-IT" altLang="it-IT" sz="2000" u="none" dirty="0">
                <a:solidFill>
                  <a:srgbClr val="002060"/>
                </a:solidFill>
                <a:latin typeface="+mj-lt"/>
              </a:rPr>
              <a:t>gas infiammabile</a:t>
            </a:r>
            <a:endParaRPr lang="it-IT" altLang="it-IT" sz="2000" b="1" u="none" dirty="0">
              <a:solidFill>
                <a:srgbClr val="002060"/>
              </a:solidFill>
              <a:latin typeface="+mj-lt"/>
            </a:endParaRPr>
          </a:p>
          <a:p>
            <a:pPr algn="just" eaLnBrk="1" hangingPunct="1"/>
            <a:r>
              <a:rPr lang="it-IT" altLang="it-IT" sz="2000" b="1" u="none" dirty="0">
                <a:solidFill>
                  <a:srgbClr val="002060"/>
                </a:solidFill>
                <a:latin typeface="+mj-lt"/>
              </a:rPr>
              <a:t>	238	</a:t>
            </a:r>
            <a:r>
              <a:rPr lang="it-IT" altLang="it-IT" sz="2000" u="none" dirty="0">
                <a:solidFill>
                  <a:srgbClr val="002060"/>
                </a:solidFill>
                <a:latin typeface="+mj-lt"/>
              </a:rPr>
              <a:t>gas infiammabile, corrosivo</a:t>
            </a:r>
          </a:p>
          <a:p>
            <a:pPr algn="just" eaLnBrk="1" hangingPunct="1"/>
            <a:r>
              <a:rPr lang="it-IT" altLang="it-IT" sz="2000" u="none" dirty="0">
                <a:solidFill>
                  <a:srgbClr val="002060"/>
                </a:solidFill>
                <a:latin typeface="+mj-lt"/>
              </a:rPr>
              <a:t>	</a:t>
            </a:r>
            <a:r>
              <a:rPr lang="it-IT" altLang="it-IT" sz="2000" b="1" u="none" dirty="0">
                <a:solidFill>
                  <a:srgbClr val="002060"/>
                </a:solidFill>
                <a:latin typeface="+mj-lt"/>
              </a:rPr>
              <a:t>25	</a:t>
            </a:r>
            <a:r>
              <a:rPr lang="it-IT" altLang="it-IT" sz="2000" u="none" dirty="0">
                <a:solidFill>
                  <a:srgbClr val="002060"/>
                </a:solidFill>
                <a:latin typeface="+mj-lt"/>
              </a:rPr>
              <a:t>gas comburente</a:t>
            </a:r>
          </a:p>
          <a:p>
            <a:pPr algn="just" eaLnBrk="1" hangingPunct="1"/>
            <a:r>
              <a:rPr lang="it-IT" altLang="it-IT" sz="2000" b="1" u="none" dirty="0">
                <a:solidFill>
                  <a:srgbClr val="002060"/>
                </a:solidFill>
                <a:latin typeface="+mj-lt"/>
              </a:rPr>
              <a:t>	26</a:t>
            </a:r>
            <a:r>
              <a:rPr lang="it-IT" altLang="it-IT" sz="2000" u="none" dirty="0">
                <a:solidFill>
                  <a:srgbClr val="002060"/>
                </a:solidFill>
                <a:latin typeface="+mj-lt"/>
              </a:rPr>
              <a:t>	gas tossico</a:t>
            </a:r>
          </a:p>
          <a:p>
            <a:pPr algn="just" eaLnBrk="1" hangingPunct="1"/>
            <a:r>
              <a:rPr lang="it-IT" altLang="it-IT" sz="2000" u="none" dirty="0">
                <a:solidFill>
                  <a:srgbClr val="002060"/>
                </a:solidFill>
                <a:latin typeface="+mj-lt"/>
              </a:rPr>
              <a:t>	</a:t>
            </a:r>
            <a:r>
              <a:rPr lang="it-IT" altLang="it-IT" sz="2000" b="1" u="none" dirty="0">
                <a:solidFill>
                  <a:srgbClr val="002060"/>
                </a:solidFill>
                <a:latin typeface="+mj-lt"/>
              </a:rPr>
              <a:t>265	</a:t>
            </a:r>
            <a:r>
              <a:rPr lang="it-IT" altLang="it-IT" sz="2000" u="none" dirty="0">
                <a:solidFill>
                  <a:srgbClr val="002060"/>
                </a:solidFill>
                <a:latin typeface="+mj-lt"/>
              </a:rPr>
              <a:t>gas tossico, comburente</a:t>
            </a:r>
            <a:endParaRPr lang="it-IT" altLang="it-IT" sz="2000" b="1" u="none" dirty="0">
              <a:solidFill>
                <a:srgbClr val="002060"/>
              </a:solidFill>
              <a:latin typeface="+mj-lt"/>
            </a:endParaRPr>
          </a:p>
          <a:p>
            <a:pPr algn="just" eaLnBrk="1" hangingPunct="1"/>
            <a:r>
              <a:rPr lang="it-IT" altLang="it-IT" sz="2000" b="1" u="none" dirty="0">
                <a:solidFill>
                  <a:srgbClr val="002060"/>
                </a:solidFill>
                <a:latin typeface="+mj-lt"/>
              </a:rPr>
              <a:t>	268	</a:t>
            </a:r>
            <a:r>
              <a:rPr lang="it-IT" altLang="it-IT" sz="2000" u="none" dirty="0">
                <a:solidFill>
                  <a:srgbClr val="002060"/>
                </a:solidFill>
                <a:latin typeface="+mj-lt"/>
              </a:rPr>
              <a:t>gas tossico, corrosivo</a:t>
            </a:r>
            <a:endParaRPr lang="it-IT" altLang="it-IT" sz="2000" b="1" u="none" dirty="0">
              <a:solidFill>
                <a:srgbClr val="002060"/>
              </a:solidFill>
              <a:latin typeface="+mj-lt"/>
            </a:endParaRPr>
          </a:p>
          <a:p>
            <a:pPr algn="just" eaLnBrk="1" hangingPunct="1"/>
            <a:r>
              <a:rPr lang="it-IT" altLang="it-IT" sz="2000" b="1" u="none" dirty="0">
                <a:solidFill>
                  <a:srgbClr val="002060"/>
                </a:solidFill>
                <a:latin typeface="+mj-lt"/>
              </a:rPr>
              <a:t>	28	</a:t>
            </a:r>
            <a:r>
              <a:rPr lang="it-IT" altLang="it-IT" sz="2000" u="none" dirty="0">
                <a:solidFill>
                  <a:srgbClr val="002060"/>
                </a:solidFill>
                <a:latin typeface="+mj-lt"/>
              </a:rPr>
              <a:t>gas corrosivo</a:t>
            </a:r>
          </a:p>
        </p:txBody>
      </p:sp>
      <p:sp>
        <p:nvSpPr>
          <p:cNvPr id="11267" name="Titolo 1"/>
          <p:cNvSpPr>
            <a:spLocks noGrp="1"/>
          </p:cNvSpPr>
          <p:nvPr>
            <p:ph type="title"/>
          </p:nvPr>
        </p:nvSpPr>
        <p:spPr>
          <a:xfrm>
            <a:off x="684215" y="188913"/>
            <a:ext cx="8135937" cy="647700"/>
          </a:xfrm>
        </p:spPr>
        <p:txBody>
          <a:bodyPr/>
          <a:lstStyle/>
          <a:p>
            <a:r>
              <a:rPr lang="it-IT" altLang="it-IT" b="1">
                <a:solidFill>
                  <a:srgbClr val="002060"/>
                </a:solidFill>
              </a:rPr>
              <a:t>Numero di pericolo</a:t>
            </a:r>
          </a:p>
        </p:txBody>
      </p:sp>
    </p:spTree>
    <p:extLst>
      <p:ext uri="{BB962C8B-B14F-4D97-AF65-F5344CB8AC3E}">
        <p14:creationId xmlns:p14="http://schemas.microsoft.com/office/powerpoint/2010/main" val="1299403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4214" y="393633"/>
            <a:ext cx="8208962" cy="647700"/>
          </a:xfrm>
        </p:spPr>
        <p:txBody>
          <a:bodyPr/>
          <a:lstStyle/>
          <a:p>
            <a:r>
              <a:rPr lang="it-IT" altLang="it-IT" b="1" dirty="0">
                <a:solidFill>
                  <a:srgbClr val="002060"/>
                </a:solidFill>
              </a:rPr>
              <a:t>Pannelli arancio </a:t>
            </a:r>
            <a:br>
              <a:rPr lang="it-IT" altLang="it-IT" b="1" dirty="0">
                <a:solidFill>
                  <a:srgbClr val="002060"/>
                </a:solidFill>
              </a:rPr>
            </a:br>
            <a:r>
              <a:rPr lang="it-IT" altLang="it-IT" b="1" dirty="0">
                <a:solidFill>
                  <a:srgbClr val="002060"/>
                </a:solidFill>
              </a:rPr>
              <a:t>dei principali gas trasportati</a:t>
            </a:r>
          </a:p>
        </p:txBody>
      </p:sp>
      <p:sp>
        <p:nvSpPr>
          <p:cNvPr id="49" name="Rectangle 31"/>
          <p:cNvSpPr>
            <a:spLocks noChangeArrowheads="1"/>
          </p:cNvSpPr>
          <p:nvPr/>
        </p:nvSpPr>
        <p:spPr bwMode="auto">
          <a:xfrm>
            <a:off x="966796" y="3236740"/>
            <a:ext cx="2160587" cy="828432"/>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it-IT" altLang="it-IT" sz="2400" u="none" dirty="0">
                <a:solidFill>
                  <a:srgbClr val="002060"/>
                </a:solidFill>
                <a:latin typeface="+mj-lt"/>
              </a:rPr>
              <a:t>Ossigeno liquido</a:t>
            </a:r>
          </a:p>
        </p:txBody>
      </p:sp>
      <p:sp>
        <p:nvSpPr>
          <p:cNvPr id="50" name="Rectangle 32"/>
          <p:cNvSpPr>
            <a:spLocks noChangeArrowheads="1"/>
          </p:cNvSpPr>
          <p:nvPr/>
        </p:nvSpPr>
        <p:spPr bwMode="auto">
          <a:xfrm>
            <a:off x="3705225" y="3235151"/>
            <a:ext cx="2160588" cy="458788"/>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fr-FR" altLang="it-IT" sz="2400" u="none" dirty="0" err="1">
                <a:solidFill>
                  <a:srgbClr val="002060"/>
                </a:solidFill>
                <a:latin typeface="+mj-lt"/>
              </a:rPr>
              <a:t>Azoto</a:t>
            </a:r>
            <a:r>
              <a:rPr lang="fr-FR" altLang="it-IT" sz="2400" u="none" dirty="0">
                <a:solidFill>
                  <a:srgbClr val="002060"/>
                </a:solidFill>
                <a:latin typeface="+mj-lt"/>
              </a:rPr>
              <a:t> </a:t>
            </a:r>
            <a:r>
              <a:rPr lang="fr-FR" altLang="it-IT" sz="2400" u="none" dirty="0" err="1">
                <a:solidFill>
                  <a:srgbClr val="002060"/>
                </a:solidFill>
                <a:latin typeface="+mj-lt"/>
              </a:rPr>
              <a:t>liquido</a:t>
            </a:r>
            <a:endParaRPr lang="fr-FR" altLang="it-IT" sz="2400" u="none" dirty="0">
              <a:solidFill>
                <a:srgbClr val="002060"/>
              </a:solidFill>
              <a:latin typeface="+mj-lt"/>
            </a:endParaRPr>
          </a:p>
        </p:txBody>
      </p:sp>
      <p:sp>
        <p:nvSpPr>
          <p:cNvPr id="51" name="Rectangle 33"/>
          <p:cNvSpPr>
            <a:spLocks noChangeArrowheads="1"/>
          </p:cNvSpPr>
          <p:nvPr/>
        </p:nvSpPr>
        <p:spPr bwMode="auto">
          <a:xfrm>
            <a:off x="6443671" y="3236743"/>
            <a:ext cx="2160587" cy="458787"/>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fr-FR" altLang="it-IT" sz="2400" u="none" dirty="0">
                <a:solidFill>
                  <a:srgbClr val="002060"/>
                </a:solidFill>
                <a:latin typeface="+mj-lt"/>
              </a:rPr>
              <a:t>Argon </a:t>
            </a:r>
            <a:r>
              <a:rPr lang="fr-FR" altLang="it-IT" sz="2400" u="none" dirty="0" err="1">
                <a:solidFill>
                  <a:srgbClr val="002060"/>
                </a:solidFill>
                <a:latin typeface="+mj-lt"/>
              </a:rPr>
              <a:t>liquido</a:t>
            </a:r>
            <a:endParaRPr lang="fr-FR" altLang="it-IT" sz="2400" u="none" dirty="0">
              <a:solidFill>
                <a:srgbClr val="002060"/>
              </a:solidFill>
              <a:latin typeface="+mj-lt"/>
            </a:endParaRPr>
          </a:p>
        </p:txBody>
      </p:sp>
      <p:grpSp>
        <p:nvGrpSpPr>
          <p:cNvPr id="12294" name="Gruppo 51"/>
          <p:cNvGrpSpPr>
            <a:grpSpLocks/>
          </p:cNvGrpSpPr>
          <p:nvPr/>
        </p:nvGrpSpPr>
        <p:grpSpPr bwMode="auto">
          <a:xfrm>
            <a:off x="966796" y="1507951"/>
            <a:ext cx="2160587" cy="1727200"/>
            <a:chOff x="539552" y="3906412"/>
            <a:chExt cx="1224136" cy="1224000"/>
          </a:xfrm>
        </p:grpSpPr>
        <p:grpSp>
          <p:nvGrpSpPr>
            <p:cNvPr id="12328" name="Gruppo 1183"/>
            <p:cNvGrpSpPr>
              <a:grpSpLocks/>
            </p:cNvGrpSpPr>
            <p:nvPr/>
          </p:nvGrpSpPr>
          <p:grpSpPr bwMode="auto">
            <a:xfrm>
              <a:off x="539552" y="3906412"/>
              <a:ext cx="1224136" cy="1224000"/>
              <a:chOff x="931863" y="3578225"/>
              <a:chExt cx="1748763" cy="1748571"/>
            </a:xfrm>
          </p:grpSpPr>
          <p:sp>
            <p:nvSpPr>
              <p:cNvPr id="12330"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31"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225</a:t>
                </a:r>
              </a:p>
            </p:txBody>
          </p:sp>
          <p:sp>
            <p:nvSpPr>
              <p:cNvPr id="12332" name="Rectangle 16"/>
              <p:cNvSpPr>
                <a:spLocks noChangeArrowheads="1"/>
              </p:cNvSpPr>
              <p:nvPr/>
            </p:nvSpPr>
            <p:spPr bwMode="auto">
              <a:xfrm>
                <a:off x="1244540"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1073</a:t>
                </a:r>
              </a:p>
            </p:txBody>
          </p:sp>
        </p:grpSp>
        <p:cxnSp>
          <p:nvCxnSpPr>
            <p:cNvPr id="54" name="Connettore 1 53"/>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5" name="Gruppo 57"/>
          <p:cNvGrpSpPr>
            <a:grpSpLocks/>
          </p:cNvGrpSpPr>
          <p:nvPr/>
        </p:nvGrpSpPr>
        <p:grpSpPr bwMode="auto">
          <a:xfrm>
            <a:off x="3705225" y="1507951"/>
            <a:ext cx="2160588" cy="1727200"/>
            <a:chOff x="539552" y="3906412"/>
            <a:chExt cx="1224136" cy="1224000"/>
          </a:xfrm>
        </p:grpSpPr>
        <p:grpSp>
          <p:nvGrpSpPr>
            <p:cNvPr id="12323" name="Gruppo 1183"/>
            <p:cNvGrpSpPr>
              <a:grpSpLocks/>
            </p:cNvGrpSpPr>
            <p:nvPr/>
          </p:nvGrpSpPr>
          <p:grpSpPr bwMode="auto">
            <a:xfrm>
              <a:off x="539552" y="3906412"/>
              <a:ext cx="1224136" cy="1224000"/>
              <a:chOff x="931863" y="3578225"/>
              <a:chExt cx="1748763" cy="1748571"/>
            </a:xfrm>
          </p:grpSpPr>
          <p:sp>
            <p:nvSpPr>
              <p:cNvPr id="12325"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26"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22</a:t>
                </a:r>
              </a:p>
            </p:txBody>
          </p:sp>
          <p:sp>
            <p:nvSpPr>
              <p:cNvPr id="12327" name="Rectangle 16"/>
              <p:cNvSpPr>
                <a:spLocks noChangeArrowheads="1"/>
              </p:cNvSpPr>
              <p:nvPr/>
            </p:nvSpPr>
            <p:spPr bwMode="auto">
              <a:xfrm>
                <a:off x="1244543"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1977</a:t>
                </a:r>
              </a:p>
            </p:txBody>
          </p:sp>
        </p:grpSp>
        <p:cxnSp>
          <p:nvCxnSpPr>
            <p:cNvPr id="60" name="Connettore 1 59"/>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96" name="Gruppo 63"/>
          <p:cNvGrpSpPr>
            <a:grpSpLocks/>
          </p:cNvGrpSpPr>
          <p:nvPr/>
        </p:nvGrpSpPr>
        <p:grpSpPr bwMode="auto">
          <a:xfrm>
            <a:off x="6443671" y="1507951"/>
            <a:ext cx="2160587" cy="1727200"/>
            <a:chOff x="539552" y="3906412"/>
            <a:chExt cx="1224136" cy="1224000"/>
          </a:xfrm>
        </p:grpSpPr>
        <p:grpSp>
          <p:nvGrpSpPr>
            <p:cNvPr id="12318" name="Gruppo 1183"/>
            <p:cNvGrpSpPr>
              <a:grpSpLocks/>
            </p:cNvGrpSpPr>
            <p:nvPr/>
          </p:nvGrpSpPr>
          <p:grpSpPr bwMode="auto">
            <a:xfrm>
              <a:off x="539552" y="3906412"/>
              <a:ext cx="1224136" cy="1224000"/>
              <a:chOff x="931863" y="3578225"/>
              <a:chExt cx="1748763" cy="1748571"/>
            </a:xfrm>
          </p:grpSpPr>
          <p:sp>
            <p:nvSpPr>
              <p:cNvPr id="12320"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21"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22</a:t>
                </a:r>
              </a:p>
            </p:txBody>
          </p:sp>
          <p:sp>
            <p:nvSpPr>
              <p:cNvPr id="12322" name="Rectangle 16"/>
              <p:cNvSpPr>
                <a:spLocks noChangeArrowheads="1"/>
              </p:cNvSpPr>
              <p:nvPr/>
            </p:nvSpPr>
            <p:spPr bwMode="auto">
              <a:xfrm>
                <a:off x="1244540"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1951</a:t>
                </a:r>
              </a:p>
            </p:txBody>
          </p:sp>
        </p:grpSp>
        <p:cxnSp>
          <p:nvCxnSpPr>
            <p:cNvPr id="66" name="Connettore 1 65"/>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0" name="Rectangle 31"/>
          <p:cNvSpPr>
            <a:spLocks noChangeArrowheads="1"/>
          </p:cNvSpPr>
          <p:nvPr/>
        </p:nvSpPr>
        <p:spPr bwMode="auto">
          <a:xfrm>
            <a:off x="966796" y="5984717"/>
            <a:ext cx="2160587" cy="828675"/>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it-IT" altLang="it-IT" sz="2400" u="none" dirty="0">
                <a:solidFill>
                  <a:srgbClr val="002060"/>
                </a:solidFill>
                <a:latin typeface="+mj-lt"/>
              </a:rPr>
              <a:t>Idrogeno compresso</a:t>
            </a:r>
          </a:p>
        </p:txBody>
      </p:sp>
      <p:sp>
        <p:nvSpPr>
          <p:cNvPr id="71" name="Rectangle 31"/>
          <p:cNvSpPr>
            <a:spLocks noChangeArrowheads="1"/>
          </p:cNvSpPr>
          <p:nvPr/>
        </p:nvSpPr>
        <p:spPr bwMode="auto">
          <a:xfrm>
            <a:off x="3705225" y="5984702"/>
            <a:ext cx="2160588" cy="828432"/>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it-IT" altLang="it-IT" sz="2400" u="none" dirty="0">
                <a:solidFill>
                  <a:srgbClr val="002060"/>
                </a:solidFill>
                <a:latin typeface="+mj-lt"/>
              </a:rPr>
              <a:t>Elio compresso</a:t>
            </a:r>
          </a:p>
        </p:txBody>
      </p:sp>
      <p:sp>
        <p:nvSpPr>
          <p:cNvPr id="72" name="Rectangle 31"/>
          <p:cNvSpPr>
            <a:spLocks noChangeArrowheads="1"/>
          </p:cNvSpPr>
          <p:nvPr/>
        </p:nvSpPr>
        <p:spPr bwMode="auto">
          <a:xfrm>
            <a:off x="6443671" y="5984702"/>
            <a:ext cx="2160587" cy="828432"/>
          </a:xfrm>
          <a:prstGeom prst="rect">
            <a:avLst/>
          </a:prstGeom>
          <a:noFill/>
          <a:ln w="12700">
            <a:noFill/>
            <a:miter lim="800000"/>
            <a:headEnd/>
            <a:tailEnd/>
          </a:ln>
        </p:spPr>
        <p:txBody>
          <a:bodyPr lIns="90488" tIns="44450" rIns="90488" bIns="44450">
            <a:spAutoFit/>
          </a:bodyPr>
          <a:lstStyle/>
          <a:p>
            <a:pPr marL="342900" indent="-342900" algn="ctr" defTabSz="762000">
              <a:spcBef>
                <a:spcPct val="20000"/>
              </a:spcBef>
              <a:defRPr/>
            </a:pPr>
            <a:r>
              <a:rPr lang="it-IT" altLang="it-IT" sz="2400" u="none">
                <a:solidFill>
                  <a:srgbClr val="002060"/>
                </a:solidFill>
                <a:latin typeface="+mj-lt"/>
              </a:rPr>
              <a:t>Azoto compresso</a:t>
            </a:r>
          </a:p>
        </p:txBody>
      </p:sp>
      <p:grpSp>
        <p:nvGrpSpPr>
          <p:cNvPr id="12300" name="Gruppo 72"/>
          <p:cNvGrpSpPr>
            <a:grpSpLocks/>
          </p:cNvGrpSpPr>
          <p:nvPr/>
        </p:nvGrpSpPr>
        <p:grpSpPr bwMode="auto">
          <a:xfrm>
            <a:off x="966796" y="4244801"/>
            <a:ext cx="2160587" cy="1727200"/>
            <a:chOff x="539552" y="3906412"/>
            <a:chExt cx="1224136" cy="1224000"/>
          </a:xfrm>
        </p:grpSpPr>
        <p:grpSp>
          <p:nvGrpSpPr>
            <p:cNvPr id="12313" name="Gruppo 1183"/>
            <p:cNvGrpSpPr>
              <a:grpSpLocks/>
            </p:cNvGrpSpPr>
            <p:nvPr/>
          </p:nvGrpSpPr>
          <p:grpSpPr bwMode="auto">
            <a:xfrm>
              <a:off x="539552" y="3906412"/>
              <a:ext cx="1224136" cy="1224000"/>
              <a:chOff x="931863" y="3578225"/>
              <a:chExt cx="1748763" cy="1748571"/>
            </a:xfrm>
          </p:grpSpPr>
          <p:sp>
            <p:nvSpPr>
              <p:cNvPr id="12315"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16"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23</a:t>
                </a:r>
              </a:p>
            </p:txBody>
          </p:sp>
          <p:sp>
            <p:nvSpPr>
              <p:cNvPr id="12317" name="Rectangle 16"/>
              <p:cNvSpPr>
                <a:spLocks noChangeArrowheads="1"/>
              </p:cNvSpPr>
              <p:nvPr/>
            </p:nvSpPr>
            <p:spPr bwMode="auto">
              <a:xfrm>
                <a:off x="1244540"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1049</a:t>
                </a:r>
              </a:p>
            </p:txBody>
          </p:sp>
        </p:grpSp>
        <p:cxnSp>
          <p:nvCxnSpPr>
            <p:cNvPr id="75" name="Connettore 1 74"/>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01" name="Gruppo 78"/>
          <p:cNvGrpSpPr>
            <a:grpSpLocks/>
          </p:cNvGrpSpPr>
          <p:nvPr/>
        </p:nvGrpSpPr>
        <p:grpSpPr bwMode="auto">
          <a:xfrm>
            <a:off x="3705225" y="4244801"/>
            <a:ext cx="2160588" cy="1727200"/>
            <a:chOff x="539552" y="3906412"/>
            <a:chExt cx="1224136" cy="1224000"/>
          </a:xfrm>
        </p:grpSpPr>
        <p:grpSp>
          <p:nvGrpSpPr>
            <p:cNvPr id="12308" name="Gruppo 1183"/>
            <p:cNvGrpSpPr>
              <a:grpSpLocks/>
            </p:cNvGrpSpPr>
            <p:nvPr/>
          </p:nvGrpSpPr>
          <p:grpSpPr bwMode="auto">
            <a:xfrm>
              <a:off x="539552" y="3906412"/>
              <a:ext cx="1224136" cy="1224000"/>
              <a:chOff x="931863" y="3578225"/>
              <a:chExt cx="1748763" cy="1748571"/>
            </a:xfrm>
          </p:grpSpPr>
          <p:sp>
            <p:nvSpPr>
              <p:cNvPr id="12310"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11"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20</a:t>
                </a:r>
              </a:p>
            </p:txBody>
          </p:sp>
          <p:sp>
            <p:nvSpPr>
              <p:cNvPr id="12312" name="Rectangle 16"/>
              <p:cNvSpPr>
                <a:spLocks noChangeArrowheads="1"/>
              </p:cNvSpPr>
              <p:nvPr/>
            </p:nvSpPr>
            <p:spPr bwMode="auto">
              <a:xfrm>
                <a:off x="1244543"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1046</a:t>
                </a:r>
              </a:p>
            </p:txBody>
          </p:sp>
        </p:grpSp>
        <p:cxnSp>
          <p:nvCxnSpPr>
            <p:cNvPr id="81" name="Connettore 1 80"/>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02" name="Gruppo 84"/>
          <p:cNvGrpSpPr>
            <a:grpSpLocks/>
          </p:cNvGrpSpPr>
          <p:nvPr/>
        </p:nvGrpSpPr>
        <p:grpSpPr bwMode="auto">
          <a:xfrm>
            <a:off x="6443671" y="4244801"/>
            <a:ext cx="2160587" cy="1727200"/>
            <a:chOff x="539552" y="3906412"/>
            <a:chExt cx="1224136" cy="1224000"/>
          </a:xfrm>
        </p:grpSpPr>
        <p:grpSp>
          <p:nvGrpSpPr>
            <p:cNvPr id="12303" name="Gruppo 1183"/>
            <p:cNvGrpSpPr>
              <a:grpSpLocks/>
            </p:cNvGrpSpPr>
            <p:nvPr/>
          </p:nvGrpSpPr>
          <p:grpSpPr bwMode="auto">
            <a:xfrm>
              <a:off x="539552" y="3906412"/>
              <a:ext cx="1224136" cy="1224000"/>
              <a:chOff x="931863" y="3578225"/>
              <a:chExt cx="1748763" cy="1748571"/>
            </a:xfrm>
          </p:grpSpPr>
          <p:sp>
            <p:nvSpPr>
              <p:cNvPr id="12305"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latin typeface="Trebuchet MS" panose="020B0603020202020204" pitchFamily="34" charset="0"/>
                </a:endParaRPr>
              </a:p>
            </p:txBody>
          </p:sp>
          <p:sp>
            <p:nvSpPr>
              <p:cNvPr id="12306" name="Rectangle 15"/>
              <p:cNvSpPr>
                <a:spLocks noChangeArrowheads="1"/>
              </p:cNvSpPr>
              <p:nvPr/>
            </p:nvSpPr>
            <p:spPr bwMode="auto">
              <a:xfrm>
                <a:off x="931863" y="3681094"/>
                <a:ext cx="1748763" cy="7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20</a:t>
                </a:r>
              </a:p>
            </p:txBody>
          </p:sp>
          <p:sp>
            <p:nvSpPr>
              <p:cNvPr id="12307" name="Rectangle 16"/>
              <p:cNvSpPr>
                <a:spLocks noChangeArrowheads="1"/>
              </p:cNvSpPr>
              <p:nvPr/>
            </p:nvSpPr>
            <p:spPr bwMode="auto">
              <a:xfrm>
                <a:off x="1244540" y="4480330"/>
                <a:ext cx="1123600" cy="71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4000" b="1" u="none" dirty="0">
                    <a:latin typeface="Trebuchet MS" panose="020B0603020202020204" pitchFamily="34" charset="0"/>
                  </a:rPr>
                  <a:t>1066</a:t>
                </a:r>
              </a:p>
            </p:txBody>
          </p:sp>
        </p:grpSp>
        <p:cxnSp>
          <p:nvCxnSpPr>
            <p:cNvPr id="87" name="Connettore 1 86"/>
            <p:cNvCxnSpPr/>
            <p:nvPr/>
          </p:nvCxnSpPr>
          <p:spPr>
            <a:xfrm>
              <a:off x="539552" y="4509412"/>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0856148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4"/>
          <p:cNvSpPr>
            <a:spLocks/>
          </p:cNvSpPr>
          <p:nvPr/>
        </p:nvSpPr>
        <p:spPr bwMode="auto">
          <a:xfrm>
            <a:off x="2343151" y="4815930"/>
            <a:ext cx="166688" cy="387350"/>
          </a:xfrm>
          <a:custGeom>
            <a:avLst/>
            <a:gdLst>
              <a:gd name="T0" fmla="*/ 2147483647 w 120"/>
              <a:gd name="T1" fmla="*/ 0 h 257"/>
              <a:gd name="T2" fmla="*/ 2147483647 w 120"/>
              <a:gd name="T3" fmla="*/ 2147483647 h 257"/>
              <a:gd name="T4" fmla="*/ 2147483647 w 120"/>
              <a:gd name="T5" fmla="*/ 2147483647 h 257"/>
              <a:gd name="T6" fmla="*/ 2147483647 w 120"/>
              <a:gd name="T7" fmla="*/ 2147483647 h 257"/>
              <a:gd name="T8" fmla="*/ 2147483647 w 120"/>
              <a:gd name="T9" fmla="*/ 2147483647 h 257"/>
              <a:gd name="T10" fmla="*/ 2147483647 w 120"/>
              <a:gd name="T11" fmla="*/ 2147483647 h 257"/>
              <a:gd name="T12" fmla="*/ 2147483647 w 120"/>
              <a:gd name="T13" fmla="*/ 2147483647 h 257"/>
              <a:gd name="T14" fmla="*/ 2147483647 w 120"/>
              <a:gd name="T15" fmla="*/ 2147483647 h 257"/>
              <a:gd name="T16" fmla="*/ 2147483647 w 120"/>
              <a:gd name="T17" fmla="*/ 2147483647 h 257"/>
              <a:gd name="T18" fmla="*/ 2147483647 w 120"/>
              <a:gd name="T19" fmla="*/ 2147483647 h 257"/>
              <a:gd name="T20" fmla="*/ 2147483647 w 120"/>
              <a:gd name="T21" fmla="*/ 2147483647 h 257"/>
              <a:gd name="T22" fmla="*/ 2147483647 w 120"/>
              <a:gd name="T23" fmla="*/ 2147483647 h 257"/>
              <a:gd name="T24" fmla="*/ 2147483647 w 120"/>
              <a:gd name="T25" fmla="*/ 2147483647 h 257"/>
              <a:gd name="T26" fmla="*/ 2147483647 w 120"/>
              <a:gd name="T27" fmla="*/ 2147483647 h 257"/>
              <a:gd name="T28" fmla="*/ 2147483647 w 120"/>
              <a:gd name="T29" fmla="*/ 2147483647 h 257"/>
              <a:gd name="T30" fmla="*/ 2147483647 w 120"/>
              <a:gd name="T31" fmla="*/ 2147483647 h 257"/>
              <a:gd name="T32" fmla="*/ 2147483647 w 120"/>
              <a:gd name="T33" fmla="*/ 2147483647 h 257"/>
              <a:gd name="T34" fmla="*/ 2147483647 w 120"/>
              <a:gd name="T35" fmla="*/ 2147483647 h 257"/>
              <a:gd name="T36" fmla="*/ 2147483647 w 120"/>
              <a:gd name="T37" fmla="*/ 2147483647 h 257"/>
              <a:gd name="T38" fmla="*/ 2147483647 w 120"/>
              <a:gd name="T39" fmla="*/ 2147483647 h 257"/>
              <a:gd name="T40" fmla="*/ 2147483647 w 120"/>
              <a:gd name="T41" fmla="*/ 2147483647 h 257"/>
              <a:gd name="T42" fmla="*/ 2147483647 w 120"/>
              <a:gd name="T43" fmla="*/ 2147483647 h 257"/>
              <a:gd name="T44" fmla="*/ 2147483647 w 120"/>
              <a:gd name="T45" fmla="*/ 2147483647 h 257"/>
              <a:gd name="T46" fmla="*/ 2147483647 w 120"/>
              <a:gd name="T47" fmla="*/ 2147483647 h 257"/>
              <a:gd name="T48" fmla="*/ 2147483647 w 120"/>
              <a:gd name="T49" fmla="*/ 2147483647 h 257"/>
              <a:gd name="T50" fmla="*/ 2147483647 w 120"/>
              <a:gd name="T51" fmla="*/ 2147483647 h 257"/>
              <a:gd name="T52" fmla="*/ 0 w 120"/>
              <a:gd name="T53" fmla="*/ 2147483647 h 257"/>
              <a:gd name="T54" fmla="*/ 0 w 120"/>
              <a:gd name="T55" fmla="*/ 2147483647 h 257"/>
              <a:gd name="T56" fmla="*/ 0 w 120"/>
              <a:gd name="T57" fmla="*/ 2147483647 h 257"/>
              <a:gd name="T58" fmla="*/ 0 w 120"/>
              <a:gd name="T59" fmla="*/ 2147483647 h 257"/>
              <a:gd name="T60" fmla="*/ 0 w 120"/>
              <a:gd name="T61" fmla="*/ 2147483647 h 257"/>
              <a:gd name="T62" fmla="*/ 0 w 120"/>
              <a:gd name="T63" fmla="*/ 2147483647 h 257"/>
              <a:gd name="T64" fmla="*/ 0 w 120"/>
              <a:gd name="T65" fmla="*/ 2147483647 h 257"/>
              <a:gd name="T66" fmla="*/ 2147483647 w 120"/>
              <a:gd name="T67" fmla="*/ 2147483647 h 257"/>
              <a:gd name="T68" fmla="*/ 2147483647 w 120"/>
              <a:gd name="T69" fmla="*/ 2147483647 h 257"/>
              <a:gd name="T70" fmla="*/ 2147483647 w 120"/>
              <a:gd name="T71" fmla="*/ 2147483647 h 257"/>
              <a:gd name="T72" fmla="*/ 2147483647 w 120"/>
              <a:gd name="T73" fmla="*/ 2147483647 h 257"/>
              <a:gd name="T74" fmla="*/ 2147483647 w 120"/>
              <a:gd name="T75" fmla="*/ 2147483647 h 257"/>
              <a:gd name="T76" fmla="*/ 2147483647 w 120"/>
              <a:gd name="T77" fmla="*/ 0 h 2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0"/>
              <a:gd name="T118" fmla="*/ 0 h 257"/>
              <a:gd name="T119" fmla="*/ 120 w 120"/>
              <a:gd name="T120" fmla="*/ 257 h 25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0" h="257">
                <a:moveTo>
                  <a:pt x="9" y="0"/>
                </a:moveTo>
                <a:lnTo>
                  <a:pt x="111" y="0"/>
                </a:lnTo>
                <a:lnTo>
                  <a:pt x="113" y="0"/>
                </a:lnTo>
                <a:lnTo>
                  <a:pt x="113" y="2"/>
                </a:lnTo>
                <a:lnTo>
                  <a:pt x="114" y="2"/>
                </a:lnTo>
                <a:lnTo>
                  <a:pt x="114" y="4"/>
                </a:lnTo>
                <a:lnTo>
                  <a:pt x="116" y="6"/>
                </a:lnTo>
                <a:lnTo>
                  <a:pt x="116" y="7"/>
                </a:lnTo>
                <a:lnTo>
                  <a:pt x="116" y="9"/>
                </a:lnTo>
                <a:lnTo>
                  <a:pt x="118" y="9"/>
                </a:lnTo>
                <a:lnTo>
                  <a:pt x="118" y="11"/>
                </a:lnTo>
                <a:lnTo>
                  <a:pt x="118" y="13"/>
                </a:lnTo>
                <a:lnTo>
                  <a:pt x="118" y="15"/>
                </a:lnTo>
                <a:lnTo>
                  <a:pt x="118" y="16"/>
                </a:lnTo>
                <a:lnTo>
                  <a:pt x="120" y="18"/>
                </a:lnTo>
                <a:lnTo>
                  <a:pt x="120" y="20"/>
                </a:lnTo>
                <a:lnTo>
                  <a:pt x="120" y="22"/>
                </a:lnTo>
                <a:lnTo>
                  <a:pt x="120" y="23"/>
                </a:lnTo>
                <a:lnTo>
                  <a:pt x="120" y="25"/>
                </a:lnTo>
                <a:lnTo>
                  <a:pt x="120" y="27"/>
                </a:lnTo>
                <a:lnTo>
                  <a:pt x="120" y="230"/>
                </a:lnTo>
                <a:lnTo>
                  <a:pt x="120" y="232"/>
                </a:lnTo>
                <a:lnTo>
                  <a:pt x="120" y="233"/>
                </a:lnTo>
                <a:lnTo>
                  <a:pt x="120" y="235"/>
                </a:lnTo>
                <a:lnTo>
                  <a:pt x="120" y="237"/>
                </a:lnTo>
                <a:lnTo>
                  <a:pt x="120" y="239"/>
                </a:lnTo>
                <a:lnTo>
                  <a:pt x="118" y="241"/>
                </a:lnTo>
                <a:lnTo>
                  <a:pt x="118" y="242"/>
                </a:lnTo>
                <a:lnTo>
                  <a:pt x="118" y="244"/>
                </a:lnTo>
                <a:lnTo>
                  <a:pt x="118" y="246"/>
                </a:lnTo>
                <a:lnTo>
                  <a:pt x="118" y="248"/>
                </a:lnTo>
                <a:lnTo>
                  <a:pt x="116" y="248"/>
                </a:lnTo>
                <a:lnTo>
                  <a:pt x="116" y="249"/>
                </a:lnTo>
                <a:lnTo>
                  <a:pt x="116" y="251"/>
                </a:lnTo>
                <a:lnTo>
                  <a:pt x="114" y="253"/>
                </a:lnTo>
                <a:lnTo>
                  <a:pt x="114" y="255"/>
                </a:lnTo>
                <a:lnTo>
                  <a:pt x="113" y="255"/>
                </a:lnTo>
                <a:lnTo>
                  <a:pt x="113" y="257"/>
                </a:lnTo>
                <a:lnTo>
                  <a:pt x="111" y="257"/>
                </a:lnTo>
                <a:lnTo>
                  <a:pt x="9" y="257"/>
                </a:lnTo>
                <a:lnTo>
                  <a:pt x="7" y="257"/>
                </a:lnTo>
                <a:lnTo>
                  <a:pt x="7" y="255"/>
                </a:lnTo>
                <a:lnTo>
                  <a:pt x="5" y="255"/>
                </a:lnTo>
                <a:lnTo>
                  <a:pt x="5" y="253"/>
                </a:lnTo>
                <a:lnTo>
                  <a:pt x="3" y="253"/>
                </a:lnTo>
                <a:lnTo>
                  <a:pt x="3" y="251"/>
                </a:lnTo>
                <a:lnTo>
                  <a:pt x="3" y="249"/>
                </a:lnTo>
                <a:lnTo>
                  <a:pt x="1" y="249"/>
                </a:lnTo>
                <a:lnTo>
                  <a:pt x="1" y="248"/>
                </a:lnTo>
                <a:lnTo>
                  <a:pt x="1" y="246"/>
                </a:lnTo>
                <a:lnTo>
                  <a:pt x="1" y="244"/>
                </a:lnTo>
                <a:lnTo>
                  <a:pt x="1" y="242"/>
                </a:lnTo>
                <a:lnTo>
                  <a:pt x="0" y="241"/>
                </a:lnTo>
                <a:lnTo>
                  <a:pt x="0" y="239"/>
                </a:lnTo>
                <a:lnTo>
                  <a:pt x="0" y="237"/>
                </a:lnTo>
                <a:lnTo>
                  <a:pt x="0" y="235"/>
                </a:lnTo>
                <a:lnTo>
                  <a:pt x="0" y="233"/>
                </a:lnTo>
                <a:lnTo>
                  <a:pt x="0" y="232"/>
                </a:lnTo>
                <a:lnTo>
                  <a:pt x="0" y="230"/>
                </a:lnTo>
                <a:lnTo>
                  <a:pt x="0" y="27"/>
                </a:lnTo>
                <a:lnTo>
                  <a:pt x="0" y="25"/>
                </a:lnTo>
                <a:lnTo>
                  <a:pt x="0" y="23"/>
                </a:lnTo>
                <a:lnTo>
                  <a:pt x="0" y="22"/>
                </a:lnTo>
                <a:lnTo>
                  <a:pt x="0" y="20"/>
                </a:lnTo>
                <a:lnTo>
                  <a:pt x="0" y="18"/>
                </a:lnTo>
                <a:lnTo>
                  <a:pt x="0" y="16"/>
                </a:lnTo>
                <a:lnTo>
                  <a:pt x="1" y="15"/>
                </a:lnTo>
                <a:lnTo>
                  <a:pt x="1" y="13"/>
                </a:lnTo>
                <a:lnTo>
                  <a:pt x="1" y="11"/>
                </a:lnTo>
                <a:lnTo>
                  <a:pt x="1" y="9"/>
                </a:lnTo>
                <a:lnTo>
                  <a:pt x="1" y="7"/>
                </a:lnTo>
                <a:lnTo>
                  <a:pt x="3" y="7"/>
                </a:lnTo>
                <a:lnTo>
                  <a:pt x="3" y="6"/>
                </a:lnTo>
                <a:lnTo>
                  <a:pt x="3" y="4"/>
                </a:lnTo>
                <a:lnTo>
                  <a:pt x="5" y="4"/>
                </a:lnTo>
                <a:lnTo>
                  <a:pt x="5" y="2"/>
                </a:lnTo>
                <a:lnTo>
                  <a:pt x="7" y="2"/>
                </a:lnTo>
                <a:lnTo>
                  <a:pt x="7"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15" name="Freeform 5"/>
          <p:cNvSpPr>
            <a:spLocks/>
          </p:cNvSpPr>
          <p:nvPr/>
        </p:nvSpPr>
        <p:spPr bwMode="auto">
          <a:xfrm>
            <a:off x="3248026" y="4815930"/>
            <a:ext cx="166688" cy="387350"/>
          </a:xfrm>
          <a:custGeom>
            <a:avLst/>
            <a:gdLst>
              <a:gd name="T0" fmla="*/ 2147483647 w 121"/>
              <a:gd name="T1" fmla="*/ 0 h 257"/>
              <a:gd name="T2" fmla="*/ 2147483647 w 121"/>
              <a:gd name="T3" fmla="*/ 2147483647 h 257"/>
              <a:gd name="T4" fmla="*/ 2147483647 w 121"/>
              <a:gd name="T5" fmla="*/ 2147483647 h 257"/>
              <a:gd name="T6" fmla="*/ 2147483647 w 121"/>
              <a:gd name="T7" fmla="*/ 2147483647 h 257"/>
              <a:gd name="T8" fmla="*/ 2147483647 w 121"/>
              <a:gd name="T9" fmla="*/ 2147483647 h 257"/>
              <a:gd name="T10" fmla="*/ 2147483647 w 121"/>
              <a:gd name="T11" fmla="*/ 2147483647 h 257"/>
              <a:gd name="T12" fmla="*/ 2147483647 w 121"/>
              <a:gd name="T13" fmla="*/ 2147483647 h 257"/>
              <a:gd name="T14" fmla="*/ 2147483647 w 121"/>
              <a:gd name="T15" fmla="*/ 2147483647 h 257"/>
              <a:gd name="T16" fmla="*/ 2147483647 w 121"/>
              <a:gd name="T17" fmla="*/ 2147483647 h 257"/>
              <a:gd name="T18" fmla="*/ 2147483647 w 121"/>
              <a:gd name="T19" fmla="*/ 2147483647 h 257"/>
              <a:gd name="T20" fmla="*/ 2147483647 w 121"/>
              <a:gd name="T21" fmla="*/ 2147483647 h 257"/>
              <a:gd name="T22" fmla="*/ 2147483647 w 121"/>
              <a:gd name="T23" fmla="*/ 2147483647 h 257"/>
              <a:gd name="T24" fmla="*/ 2147483647 w 121"/>
              <a:gd name="T25" fmla="*/ 2147483647 h 257"/>
              <a:gd name="T26" fmla="*/ 2147483647 w 121"/>
              <a:gd name="T27" fmla="*/ 2147483647 h 257"/>
              <a:gd name="T28" fmla="*/ 2147483647 w 121"/>
              <a:gd name="T29" fmla="*/ 2147483647 h 257"/>
              <a:gd name="T30" fmla="*/ 2147483647 w 121"/>
              <a:gd name="T31" fmla="*/ 2147483647 h 257"/>
              <a:gd name="T32" fmla="*/ 2147483647 w 121"/>
              <a:gd name="T33" fmla="*/ 2147483647 h 257"/>
              <a:gd name="T34" fmla="*/ 2147483647 w 121"/>
              <a:gd name="T35" fmla="*/ 2147483647 h 257"/>
              <a:gd name="T36" fmla="*/ 2147483647 w 121"/>
              <a:gd name="T37" fmla="*/ 2147483647 h 257"/>
              <a:gd name="T38" fmla="*/ 2147483647 w 121"/>
              <a:gd name="T39" fmla="*/ 2147483647 h 257"/>
              <a:gd name="T40" fmla="*/ 2147483647 w 121"/>
              <a:gd name="T41" fmla="*/ 2147483647 h 257"/>
              <a:gd name="T42" fmla="*/ 2147483647 w 121"/>
              <a:gd name="T43" fmla="*/ 2147483647 h 257"/>
              <a:gd name="T44" fmla="*/ 2147483647 w 121"/>
              <a:gd name="T45" fmla="*/ 2147483647 h 257"/>
              <a:gd name="T46" fmla="*/ 2147483647 w 121"/>
              <a:gd name="T47" fmla="*/ 2147483647 h 257"/>
              <a:gd name="T48" fmla="*/ 2147483647 w 121"/>
              <a:gd name="T49" fmla="*/ 2147483647 h 257"/>
              <a:gd name="T50" fmla="*/ 2147483647 w 121"/>
              <a:gd name="T51" fmla="*/ 2147483647 h 257"/>
              <a:gd name="T52" fmla="*/ 2147483647 w 121"/>
              <a:gd name="T53" fmla="*/ 2147483647 h 257"/>
              <a:gd name="T54" fmla="*/ 0 w 121"/>
              <a:gd name="T55" fmla="*/ 2147483647 h 257"/>
              <a:gd name="T56" fmla="*/ 0 w 121"/>
              <a:gd name="T57" fmla="*/ 2147483647 h 257"/>
              <a:gd name="T58" fmla="*/ 0 w 121"/>
              <a:gd name="T59" fmla="*/ 2147483647 h 257"/>
              <a:gd name="T60" fmla="*/ 0 w 121"/>
              <a:gd name="T61" fmla="*/ 2147483647 h 257"/>
              <a:gd name="T62" fmla="*/ 0 w 121"/>
              <a:gd name="T63" fmla="*/ 2147483647 h 257"/>
              <a:gd name="T64" fmla="*/ 0 w 121"/>
              <a:gd name="T65" fmla="*/ 2147483647 h 257"/>
              <a:gd name="T66" fmla="*/ 2147483647 w 121"/>
              <a:gd name="T67" fmla="*/ 2147483647 h 257"/>
              <a:gd name="T68" fmla="*/ 2147483647 w 121"/>
              <a:gd name="T69" fmla="*/ 2147483647 h 257"/>
              <a:gd name="T70" fmla="*/ 2147483647 w 121"/>
              <a:gd name="T71" fmla="*/ 2147483647 h 257"/>
              <a:gd name="T72" fmla="*/ 2147483647 w 121"/>
              <a:gd name="T73" fmla="*/ 2147483647 h 257"/>
              <a:gd name="T74" fmla="*/ 2147483647 w 121"/>
              <a:gd name="T75" fmla="*/ 2147483647 h 257"/>
              <a:gd name="T76" fmla="*/ 2147483647 w 121"/>
              <a:gd name="T77" fmla="*/ 0 h 2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257"/>
              <a:gd name="T119" fmla="*/ 121 w 121"/>
              <a:gd name="T120" fmla="*/ 257 h 25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257">
                <a:moveTo>
                  <a:pt x="9" y="0"/>
                </a:moveTo>
                <a:lnTo>
                  <a:pt x="111" y="0"/>
                </a:lnTo>
                <a:lnTo>
                  <a:pt x="113" y="0"/>
                </a:lnTo>
                <a:lnTo>
                  <a:pt x="113" y="2"/>
                </a:lnTo>
                <a:lnTo>
                  <a:pt x="115" y="2"/>
                </a:lnTo>
                <a:lnTo>
                  <a:pt x="115" y="4"/>
                </a:lnTo>
                <a:lnTo>
                  <a:pt x="117" y="4"/>
                </a:lnTo>
                <a:lnTo>
                  <a:pt x="117" y="6"/>
                </a:lnTo>
                <a:lnTo>
                  <a:pt x="117" y="7"/>
                </a:lnTo>
                <a:lnTo>
                  <a:pt x="119" y="7"/>
                </a:lnTo>
                <a:lnTo>
                  <a:pt x="119" y="9"/>
                </a:lnTo>
                <a:lnTo>
                  <a:pt x="119" y="11"/>
                </a:lnTo>
                <a:lnTo>
                  <a:pt x="119" y="13"/>
                </a:lnTo>
                <a:lnTo>
                  <a:pt x="119" y="15"/>
                </a:lnTo>
                <a:lnTo>
                  <a:pt x="121" y="16"/>
                </a:lnTo>
                <a:lnTo>
                  <a:pt x="121" y="18"/>
                </a:lnTo>
                <a:lnTo>
                  <a:pt x="121" y="20"/>
                </a:lnTo>
                <a:lnTo>
                  <a:pt x="121" y="22"/>
                </a:lnTo>
                <a:lnTo>
                  <a:pt x="121" y="23"/>
                </a:lnTo>
                <a:lnTo>
                  <a:pt x="121" y="25"/>
                </a:lnTo>
                <a:lnTo>
                  <a:pt x="121" y="27"/>
                </a:lnTo>
                <a:lnTo>
                  <a:pt x="121" y="230"/>
                </a:lnTo>
                <a:lnTo>
                  <a:pt x="121" y="232"/>
                </a:lnTo>
                <a:lnTo>
                  <a:pt x="121" y="233"/>
                </a:lnTo>
                <a:lnTo>
                  <a:pt x="121" y="235"/>
                </a:lnTo>
                <a:lnTo>
                  <a:pt x="121" y="237"/>
                </a:lnTo>
                <a:lnTo>
                  <a:pt x="121" y="239"/>
                </a:lnTo>
                <a:lnTo>
                  <a:pt x="121" y="241"/>
                </a:lnTo>
                <a:lnTo>
                  <a:pt x="119" y="242"/>
                </a:lnTo>
                <a:lnTo>
                  <a:pt x="119" y="244"/>
                </a:lnTo>
                <a:lnTo>
                  <a:pt x="119" y="246"/>
                </a:lnTo>
                <a:lnTo>
                  <a:pt x="119" y="248"/>
                </a:lnTo>
                <a:lnTo>
                  <a:pt x="119" y="249"/>
                </a:lnTo>
                <a:lnTo>
                  <a:pt x="117" y="249"/>
                </a:lnTo>
                <a:lnTo>
                  <a:pt x="117" y="251"/>
                </a:lnTo>
                <a:lnTo>
                  <a:pt x="117" y="253"/>
                </a:lnTo>
                <a:lnTo>
                  <a:pt x="115" y="253"/>
                </a:lnTo>
                <a:lnTo>
                  <a:pt x="115" y="255"/>
                </a:lnTo>
                <a:lnTo>
                  <a:pt x="113" y="255"/>
                </a:lnTo>
                <a:lnTo>
                  <a:pt x="113" y="257"/>
                </a:lnTo>
                <a:lnTo>
                  <a:pt x="111" y="257"/>
                </a:lnTo>
                <a:lnTo>
                  <a:pt x="9" y="257"/>
                </a:lnTo>
                <a:lnTo>
                  <a:pt x="8" y="257"/>
                </a:lnTo>
                <a:lnTo>
                  <a:pt x="8" y="255"/>
                </a:lnTo>
                <a:lnTo>
                  <a:pt x="6" y="255"/>
                </a:lnTo>
                <a:lnTo>
                  <a:pt x="6" y="253"/>
                </a:lnTo>
                <a:lnTo>
                  <a:pt x="4" y="251"/>
                </a:lnTo>
                <a:lnTo>
                  <a:pt x="4" y="249"/>
                </a:lnTo>
                <a:lnTo>
                  <a:pt x="4" y="248"/>
                </a:lnTo>
                <a:lnTo>
                  <a:pt x="2" y="248"/>
                </a:lnTo>
                <a:lnTo>
                  <a:pt x="2" y="246"/>
                </a:lnTo>
                <a:lnTo>
                  <a:pt x="2" y="244"/>
                </a:lnTo>
                <a:lnTo>
                  <a:pt x="2" y="242"/>
                </a:lnTo>
                <a:lnTo>
                  <a:pt x="2" y="241"/>
                </a:lnTo>
                <a:lnTo>
                  <a:pt x="0" y="239"/>
                </a:lnTo>
                <a:lnTo>
                  <a:pt x="0" y="237"/>
                </a:lnTo>
                <a:lnTo>
                  <a:pt x="0" y="235"/>
                </a:lnTo>
                <a:lnTo>
                  <a:pt x="0" y="233"/>
                </a:lnTo>
                <a:lnTo>
                  <a:pt x="0" y="232"/>
                </a:lnTo>
                <a:lnTo>
                  <a:pt x="0" y="230"/>
                </a:lnTo>
                <a:lnTo>
                  <a:pt x="0" y="27"/>
                </a:lnTo>
                <a:lnTo>
                  <a:pt x="0" y="25"/>
                </a:lnTo>
                <a:lnTo>
                  <a:pt x="0" y="23"/>
                </a:lnTo>
                <a:lnTo>
                  <a:pt x="0" y="22"/>
                </a:lnTo>
                <a:lnTo>
                  <a:pt x="0" y="20"/>
                </a:lnTo>
                <a:lnTo>
                  <a:pt x="0" y="18"/>
                </a:lnTo>
                <a:lnTo>
                  <a:pt x="2" y="16"/>
                </a:lnTo>
                <a:lnTo>
                  <a:pt x="2" y="15"/>
                </a:lnTo>
                <a:lnTo>
                  <a:pt x="2" y="13"/>
                </a:lnTo>
                <a:lnTo>
                  <a:pt x="2" y="11"/>
                </a:lnTo>
                <a:lnTo>
                  <a:pt x="2" y="9"/>
                </a:lnTo>
                <a:lnTo>
                  <a:pt x="4" y="9"/>
                </a:lnTo>
                <a:lnTo>
                  <a:pt x="4" y="7"/>
                </a:lnTo>
                <a:lnTo>
                  <a:pt x="4" y="6"/>
                </a:lnTo>
                <a:lnTo>
                  <a:pt x="6" y="4"/>
                </a:lnTo>
                <a:lnTo>
                  <a:pt x="6" y="2"/>
                </a:lnTo>
                <a:lnTo>
                  <a:pt x="8" y="2"/>
                </a:lnTo>
                <a:lnTo>
                  <a:pt x="8"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16" name="Freeform 6"/>
          <p:cNvSpPr>
            <a:spLocks/>
          </p:cNvSpPr>
          <p:nvPr/>
        </p:nvSpPr>
        <p:spPr bwMode="auto">
          <a:xfrm>
            <a:off x="2306638" y="3306223"/>
            <a:ext cx="1122362" cy="1177925"/>
          </a:xfrm>
          <a:custGeom>
            <a:avLst/>
            <a:gdLst>
              <a:gd name="T0" fmla="*/ 2147483647 w 806"/>
              <a:gd name="T1" fmla="*/ 2147483647 h 782"/>
              <a:gd name="T2" fmla="*/ 2147483647 w 806"/>
              <a:gd name="T3" fmla="*/ 2147483647 h 782"/>
              <a:gd name="T4" fmla="*/ 2147483647 w 806"/>
              <a:gd name="T5" fmla="*/ 2147483647 h 782"/>
              <a:gd name="T6" fmla="*/ 2147483647 w 806"/>
              <a:gd name="T7" fmla="*/ 2147483647 h 782"/>
              <a:gd name="T8" fmla="*/ 2147483647 w 806"/>
              <a:gd name="T9" fmla="*/ 2147483647 h 782"/>
              <a:gd name="T10" fmla="*/ 2147483647 w 806"/>
              <a:gd name="T11" fmla="*/ 2147483647 h 782"/>
              <a:gd name="T12" fmla="*/ 2147483647 w 806"/>
              <a:gd name="T13" fmla="*/ 2147483647 h 782"/>
              <a:gd name="T14" fmla="*/ 2147483647 w 806"/>
              <a:gd name="T15" fmla="*/ 2147483647 h 782"/>
              <a:gd name="T16" fmla="*/ 2147483647 w 806"/>
              <a:gd name="T17" fmla="*/ 2147483647 h 782"/>
              <a:gd name="T18" fmla="*/ 2147483647 w 806"/>
              <a:gd name="T19" fmla="*/ 2147483647 h 782"/>
              <a:gd name="T20" fmla="*/ 2147483647 w 806"/>
              <a:gd name="T21" fmla="*/ 2147483647 h 782"/>
              <a:gd name="T22" fmla="*/ 2147483647 w 806"/>
              <a:gd name="T23" fmla="*/ 2147483647 h 782"/>
              <a:gd name="T24" fmla="*/ 2147483647 w 806"/>
              <a:gd name="T25" fmla="*/ 2147483647 h 782"/>
              <a:gd name="T26" fmla="*/ 2147483647 w 806"/>
              <a:gd name="T27" fmla="*/ 2147483647 h 782"/>
              <a:gd name="T28" fmla="*/ 2147483647 w 806"/>
              <a:gd name="T29" fmla="*/ 2147483647 h 782"/>
              <a:gd name="T30" fmla="*/ 2147483647 w 806"/>
              <a:gd name="T31" fmla="*/ 2147483647 h 782"/>
              <a:gd name="T32" fmla="*/ 2147483647 w 806"/>
              <a:gd name="T33" fmla="*/ 2147483647 h 782"/>
              <a:gd name="T34" fmla="*/ 2147483647 w 806"/>
              <a:gd name="T35" fmla="*/ 2147483647 h 782"/>
              <a:gd name="T36" fmla="*/ 2147483647 w 806"/>
              <a:gd name="T37" fmla="*/ 2147483647 h 782"/>
              <a:gd name="T38" fmla="*/ 2147483647 w 806"/>
              <a:gd name="T39" fmla="*/ 2147483647 h 782"/>
              <a:gd name="T40" fmla="*/ 2147483647 w 806"/>
              <a:gd name="T41" fmla="*/ 2147483647 h 782"/>
              <a:gd name="T42" fmla="*/ 2147483647 w 806"/>
              <a:gd name="T43" fmla="*/ 2147483647 h 782"/>
              <a:gd name="T44" fmla="*/ 2147483647 w 806"/>
              <a:gd name="T45" fmla="*/ 2147483647 h 782"/>
              <a:gd name="T46" fmla="*/ 2147483647 w 806"/>
              <a:gd name="T47" fmla="*/ 2147483647 h 782"/>
              <a:gd name="T48" fmla="*/ 2147483647 w 806"/>
              <a:gd name="T49" fmla="*/ 2147483647 h 782"/>
              <a:gd name="T50" fmla="*/ 2147483647 w 806"/>
              <a:gd name="T51" fmla="*/ 2147483647 h 782"/>
              <a:gd name="T52" fmla="*/ 2147483647 w 806"/>
              <a:gd name="T53" fmla="*/ 2147483647 h 782"/>
              <a:gd name="T54" fmla="*/ 2147483647 w 806"/>
              <a:gd name="T55" fmla="*/ 2147483647 h 782"/>
              <a:gd name="T56" fmla="*/ 2147483647 w 806"/>
              <a:gd name="T57" fmla="*/ 2147483647 h 782"/>
              <a:gd name="T58" fmla="*/ 2147483647 w 806"/>
              <a:gd name="T59" fmla="*/ 2147483647 h 782"/>
              <a:gd name="T60" fmla="*/ 2147483647 w 806"/>
              <a:gd name="T61" fmla="*/ 2147483647 h 782"/>
              <a:gd name="T62" fmla="*/ 0 w 806"/>
              <a:gd name="T63" fmla="*/ 2147483647 h 782"/>
              <a:gd name="T64" fmla="*/ 2147483647 w 806"/>
              <a:gd name="T65" fmla="*/ 2147483647 h 782"/>
              <a:gd name="T66" fmla="*/ 2147483647 w 806"/>
              <a:gd name="T67" fmla="*/ 2147483647 h 782"/>
              <a:gd name="T68" fmla="*/ 2147483647 w 806"/>
              <a:gd name="T69" fmla="*/ 2147483647 h 782"/>
              <a:gd name="T70" fmla="*/ 2147483647 w 806"/>
              <a:gd name="T71" fmla="*/ 2147483647 h 782"/>
              <a:gd name="T72" fmla="*/ 2147483647 w 806"/>
              <a:gd name="T73" fmla="*/ 2147483647 h 782"/>
              <a:gd name="T74" fmla="*/ 2147483647 w 806"/>
              <a:gd name="T75" fmla="*/ 2147483647 h 782"/>
              <a:gd name="T76" fmla="*/ 2147483647 w 806"/>
              <a:gd name="T77" fmla="*/ 2147483647 h 782"/>
              <a:gd name="T78" fmla="*/ 2147483647 w 806"/>
              <a:gd name="T79" fmla="*/ 2147483647 h 782"/>
              <a:gd name="T80" fmla="*/ 2147483647 w 806"/>
              <a:gd name="T81" fmla="*/ 2147483647 h 782"/>
              <a:gd name="T82" fmla="*/ 2147483647 w 806"/>
              <a:gd name="T83" fmla="*/ 2147483647 h 782"/>
              <a:gd name="T84" fmla="*/ 2147483647 w 806"/>
              <a:gd name="T85" fmla="*/ 0 h 7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06"/>
              <a:gd name="T130" fmla="*/ 0 h 782"/>
              <a:gd name="T131" fmla="*/ 806 w 806"/>
              <a:gd name="T132" fmla="*/ 782 h 7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06" h="782">
                <a:moveTo>
                  <a:pt x="403" y="0"/>
                </a:moveTo>
                <a:lnTo>
                  <a:pt x="423" y="0"/>
                </a:lnTo>
                <a:lnTo>
                  <a:pt x="443" y="1"/>
                </a:lnTo>
                <a:lnTo>
                  <a:pt x="463" y="5"/>
                </a:lnTo>
                <a:lnTo>
                  <a:pt x="483" y="9"/>
                </a:lnTo>
                <a:lnTo>
                  <a:pt x="503" y="12"/>
                </a:lnTo>
                <a:lnTo>
                  <a:pt x="523" y="18"/>
                </a:lnTo>
                <a:lnTo>
                  <a:pt x="541" y="23"/>
                </a:lnTo>
                <a:lnTo>
                  <a:pt x="560" y="30"/>
                </a:lnTo>
                <a:lnTo>
                  <a:pt x="578" y="39"/>
                </a:lnTo>
                <a:lnTo>
                  <a:pt x="594" y="48"/>
                </a:lnTo>
                <a:lnTo>
                  <a:pt x="611" y="57"/>
                </a:lnTo>
                <a:lnTo>
                  <a:pt x="627" y="66"/>
                </a:lnTo>
                <a:lnTo>
                  <a:pt x="643" y="78"/>
                </a:lnTo>
                <a:lnTo>
                  <a:pt x="658" y="89"/>
                </a:lnTo>
                <a:lnTo>
                  <a:pt x="674" y="102"/>
                </a:lnTo>
                <a:lnTo>
                  <a:pt x="687" y="114"/>
                </a:lnTo>
                <a:lnTo>
                  <a:pt x="702" y="129"/>
                </a:lnTo>
                <a:lnTo>
                  <a:pt x="715" y="143"/>
                </a:lnTo>
                <a:lnTo>
                  <a:pt x="726" y="157"/>
                </a:lnTo>
                <a:lnTo>
                  <a:pt x="736" y="172"/>
                </a:lnTo>
                <a:lnTo>
                  <a:pt x="747" y="188"/>
                </a:lnTo>
                <a:lnTo>
                  <a:pt x="757" y="204"/>
                </a:lnTo>
                <a:lnTo>
                  <a:pt x="766" y="222"/>
                </a:lnTo>
                <a:lnTo>
                  <a:pt x="775" y="238"/>
                </a:lnTo>
                <a:lnTo>
                  <a:pt x="782" y="256"/>
                </a:lnTo>
                <a:lnTo>
                  <a:pt x="787" y="274"/>
                </a:lnTo>
                <a:lnTo>
                  <a:pt x="793" y="294"/>
                </a:lnTo>
                <a:lnTo>
                  <a:pt x="798" y="312"/>
                </a:lnTo>
                <a:lnTo>
                  <a:pt x="802" y="331"/>
                </a:lnTo>
                <a:lnTo>
                  <a:pt x="804" y="351"/>
                </a:lnTo>
                <a:lnTo>
                  <a:pt x="806" y="371"/>
                </a:lnTo>
                <a:lnTo>
                  <a:pt x="806" y="391"/>
                </a:lnTo>
                <a:lnTo>
                  <a:pt x="806" y="410"/>
                </a:lnTo>
                <a:lnTo>
                  <a:pt x="804" y="430"/>
                </a:lnTo>
                <a:lnTo>
                  <a:pt x="802" y="450"/>
                </a:lnTo>
                <a:lnTo>
                  <a:pt x="798" y="469"/>
                </a:lnTo>
                <a:lnTo>
                  <a:pt x="793" y="487"/>
                </a:lnTo>
                <a:lnTo>
                  <a:pt x="787" y="507"/>
                </a:lnTo>
                <a:lnTo>
                  <a:pt x="782" y="525"/>
                </a:lnTo>
                <a:lnTo>
                  <a:pt x="775" y="543"/>
                </a:lnTo>
                <a:lnTo>
                  <a:pt x="766" y="559"/>
                </a:lnTo>
                <a:lnTo>
                  <a:pt x="757" y="577"/>
                </a:lnTo>
                <a:lnTo>
                  <a:pt x="747" y="593"/>
                </a:lnTo>
                <a:lnTo>
                  <a:pt x="736" y="609"/>
                </a:lnTo>
                <a:lnTo>
                  <a:pt x="726" y="624"/>
                </a:lnTo>
                <a:lnTo>
                  <a:pt x="715" y="638"/>
                </a:lnTo>
                <a:lnTo>
                  <a:pt x="702" y="652"/>
                </a:lnTo>
                <a:lnTo>
                  <a:pt x="687" y="667"/>
                </a:lnTo>
                <a:lnTo>
                  <a:pt x="674" y="679"/>
                </a:lnTo>
                <a:lnTo>
                  <a:pt x="658" y="692"/>
                </a:lnTo>
                <a:lnTo>
                  <a:pt x="643" y="704"/>
                </a:lnTo>
                <a:lnTo>
                  <a:pt x="627" y="715"/>
                </a:lnTo>
                <a:lnTo>
                  <a:pt x="611" y="724"/>
                </a:lnTo>
                <a:lnTo>
                  <a:pt x="594" y="735"/>
                </a:lnTo>
                <a:lnTo>
                  <a:pt x="578" y="742"/>
                </a:lnTo>
                <a:lnTo>
                  <a:pt x="560" y="751"/>
                </a:lnTo>
                <a:lnTo>
                  <a:pt x="541" y="758"/>
                </a:lnTo>
                <a:lnTo>
                  <a:pt x="523" y="764"/>
                </a:lnTo>
                <a:lnTo>
                  <a:pt x="503" y="769"/>
                </a:lnTo>
                <a:lnTo>
                  <a:pt x="483" y="773"/>
                </a:lnTo>
                <a:lnTo>
                  <a:pt x="463" y="776"/>
                </a:lnTo>
                <a:lnTo>
                  <a:pt x="443" y="780"/>
                </a:lnTo>
                <a:lnTo>
                  <a:pt x="423" y="782"/>
                </a:lnTo>
                <a:lnTo>
                  <a:pt x="403" y="782"/>
                </a:lnTo>
                <a:lnTo>
                  <a:pt x="383" y="782"/>
                </a:lnTo>
                <a:lnTo>
                  <a:pt x="361" y="780"/>
                </a:lnTo>
                <a:lnTo>
                  <a:pt x="341" y="776"/>
                </a:lnTo>
                <a:lnTo>
                  <a:pt x="321" y="773"/>
                </a:lnTo>
                <a:lnTo>
                  <a:pt x="303" y="769"/>
                </a:lnTo>
                <a:lnTo>
                  <a:pt x="283" y="764"/>
                </a:lnTo>
                <a:lnTo>
                  <a:pt x="264" y="758"/>
                </a:lnTo>
                <a:lnTo>
                  <a:pt x="246" y="751"/>
                </a:lnTo>
                <a:lnTo>
                  <a:pt x="228" y="742"/>
                </a:lnTo>
                <a:lnTo>
                  <a:pt x="211" y="735"/>
                </a:lnTo>
                <a:lnTo>
                  <a:pt x="193" y="724"/>
                </a:lnTo>
                <a:lnTo>
                  <a:pt x="177" y="715"/>
                </a:lnTo>
                <a:lnTo>
                  <a:pt x="162" y="704"/>
                </a:lnTo>
                <a:lnTo>
                  <a:pt x="146" y="692"/>
                </a:lnTo>
                <a:lnTo>
                  <a:pt x="131" y="679"/>
                </a:lnTo>
                <a:lnTo>
                  <a:pt x="119" y="667"/>
                </a:lnTo>
                <a:lnTo>
                  <a:pt x="104" y="652"/>
                </a:lnTo>
                <a:lnTo>
                  <a:pt x="91" y="638"/>
                </a:lnTo>
                <a:lnTo>
                  <a:pt x="80" y="624"/>
                </a:lnTo>
                <a:lnTo>
                  <a:pt x="67" y="609"/>
                </a:lnTo>
                <a:lnTo>
                  <a:pt x="58" y="593"/>
                </a:lnTo>
                <a:lnTo>
                  <a:pt x="47" y="577"/>
                </a:lnTo>
                <a:lnTo>
                  <a:pt x="38" y="559"/>
                </a:lnTo>
                <a:lnTo>
                  <a:pt x="31" y="543"/>
                </a:lnTo>
                <a:lnTo>
                  <a:pt x="24" y="525"/>
                </a:lnTo>
                <a:lnTo>
                  <a:pt x="18" y="507"/>
                </a:lnTo>
                <a:lnTo>
                  <a:pt x="13" y="487"/>
                </a:lnTo>
                <a:lnTo>
                  <a:pt x="7" y="469"/>
                </a:lnTo>
                <a:lnTo>
                  <a:pt x="4" y="450"/>
                </a:lnTo>
                <a:lnTo>
                  <a:pt x="2" y="430"/>
                </a:lnTo>
                <a:lnTo>
                  <a:pt x="0" y="410"/>
                </a:lnTo>
                <a:lnTo>
                  <a:pt x="0" y="391"/>
                </a:lnTo>
                <a:lnTo>
                  <a:pt x="0" y="371"/>
                </a:lnTo>
                <a:lnTo>
                  <a:pt x="2" y="351"/>
                </a:lnTo>
                <a:lnTo>
                  <a:pt x="4" y="331"/>
                </a:lnTo>
                <a:lnTo>
                  <a:pt x="7" y="312"/>
                </a:lnTo>
                <a:lnTo>
                  <a:pt x="13" y="294"/>
                </a:lnTo>
                <a:lnTo>
                  <a:pt x="18" y="274"/>
                </a:lnTo>
                <a:lnTo>
                  <a:pt x="24" y="256"/>
                </a:lnTo>
                <a:lnTo>
                  <a:pt x="31" y="238"/>
                </a:lnTo>
                <a:lnTo>
                  <a:pt x="38" y="222"/>
                </a:lnTo>
                <a:lnTo>
                  <a:pt x="47" y="204"/>
                </a:lnTo>
                <a:lnTo>
                  <a:pt x="58" y="188"/>
                </a:lnTo>
                <a:lnTo>
                  <a:pt x="67" y="172"/>
                </a:lnTo>
                <a:lnTo>
                  <a:pt x="80" y="157"/>
                </a:lnTo>
                <a:lnTo>
                  <a:pt x="91" y="143"/>
                </a:lnTo>
                <a:lnTo>
                  <a:pt x="104" y="129"/>
                </a:lnTo>
                <a:lnTo>
                  <a:pt x="119" y="114"/>
                </a:lnTo>
                <a:lnTo>
                  <a:pt x="131" y="102"/>
                </a:lnTo>
                <a:lnTo>
                  <a:pt x="146" y="89"/>
                </a:lnTo>
                <a:lnTo>
                  <a:pt x="162" y="78"/>
                </a:lnTo>
                <a:lnTo>
                  <a:pt x="177" y="66"/>
                </a:lnTo>
                <a:lnTo>
                  <a:pt x="193" y="57"/>
                </a:lnTo>
                <a:lnTo>
                  <a:pt x="211" y="48"/>
                </a:lnTo>
                <a:lnTo>
                  <a:pt x="228" y="39"/>
                </a:lnTo>
                <a:lnTo>
                  <a:pt x="246" y="30"/>
                </a:lnTo>
                <a:lnTo>
                  <a:pt x="264" y="23"/>
                </a:lnTo>
                <a:lnTo>
                  <a:pt x="283" y="18"/>
                </a:lnTo>
                <a:lnTo>
                  <a:pt x="303" y="12"/>
                </a:lnTo>
                <a:lnTo>
                  <a:pt x="321" y="9"/>
                </a:lnTo>
                <a:lnTo>
                  <a:pt x="341" y="5"/>
                </a:lnTo>
                <a:lnTo>
                  <a:pt x="361" y="1"/>
                </a:lnTo>
                <a:lnTo>
                  <a:pt x="383" y="0"/>
                </a:lnTo>
                <a:lnTo>
                  <a:pt x="40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17" name="Freeform 7"/>
          <p:cNvSpPr>
            <a:spLocks/>
          </p:cNvSpPr>
          <p:nvPr/>
        </p:nvSpPr>
        <p:spPr bwMode="auto">
          <a:xfrm>
            <a:off x="2306638" y="3306223"/>
            <a:ext cx="1122362" cy="1177925"/>
          </a:xfrm>
          <a:custGeom>
            <a:avLst/>
            <a:gdLst>
              <a:gd name="T0" fmla="*/ 2147483647 w 806"/>
              <a:gd name="T1" fmla="*/ 2147483647 h 782"/>
              <a:gd name="T2" fmla="*/ 2147483647 w 806"/>
              <a:gd name="T3" fmla="*/ 2147483647 h 782"/>
              <a:gd name="T4" fmla="*/ 2147483647 w 806"/>
              <a:gd name="T5" fmla="*/ 2147483647 h 782"/>
              <a:gd name="T6" fmla="*/ 2147483647 w 806"/>
              <a:gd name="T7" fmla="*/ 2147483647 h 782"/>
              <a:gd name="T8" fmla="*/ 2147483647 w 806"/>
              <a:gd name="T9" fmla="*/ 2147483647 h 782"/>
              <a:gd name="T10" fmla="*/ 2147483647 w 806"/>
              <a:gd name="T11" fmla="*/ 2147483647 h 782"/>
              <a:gd name="T12" fmla="*/ 2147483647 w 806"/>
              <a:gd name="T13" fmla="*/ 2147483647 h 782"/>
              <a:gd name="T14" fmla="*/ 2147483647 w 806"/>
              <a:gd name="T15" fmla="*/ 2147483647 h 782"/>
              <a:gd name="T16" fmla="*/ 2147483647 w 806"/>
              <a:gd name="T17" fmla="*/ 2147483647 h 782"/>
              <a:gd name="T18" fmla="*/ 2147483647 w 806"/>
              <a:gd name="T19" fmla="*/ 2147483647 h 782"/>
              <a:gd name="T20" fmla="*/ 2147483647 w 806"/>
              <a:gd name="T21" fmla="*/ 2147483647 h 782"/>
              <a:gd name="T22" fmla="*/ 2147483647 w 806"/>
              <a:gd name="T23" fmla="*/ 2147483647 h 782"/>
              <a:gd name="T24" fmla="*/ 2147483647 w 806"/>
              <a:gd name="T25" fmla="*/ 2147483647 h 782"/>
              <a:gd name="T26" fmla="*/ 2147483647 w 806"/>
              <a:gd name="T27" fmla="*/ 2147483647 h 782"/>
              <a:gd name="T28" fmla="*/ 2147483647 w 806"/>
              <a:gd name="T29" fmla="*/ 2147483647 h 782"/>
              <a:gd name="T30" fmla="*/ 2147483647 w 806"/>
              <a:gd name="T31" fmla="*/ 2147483647 h 782"/>
              <a:gd name="T32" fmla="*/ 2147483647 w 806"/>
              <a:gd name="T33" fmla="*/ 2147483647 h 782"/>
              <a:gd name="T34" fmla="*/ 2147483647 w 806"/>
              <a:gd name="T35" fmla="*/ 2147483647 h 782"/>
              <a:gd name="T36" fmla="*/ 2147483647 w 806"/>
              <a:gd name="T37" fmla="*/ 2147483647 h 782"/>
              <a:gd name="T38" fmla="*/ 2147483647 w 806"/>
              <a:gd name="T39" fmla="*/ 2147483647 h 782"/>
              <a:gd name="T40" fmla="*/ 2147483647 w 806"/>
              <a:gd name="T41" fmla="*/ 2147483647 h 782"/>
              <a:gd name="T42" fmla="*/ 2147483647 w 806"/>
              <a:gd name="T43" fmla="*/ 2147483647 h 782"/>
              <a:gd name="T44" fmla="*/ 2147483647 w 806"/>
              <a:gd name="T45" fmla="*/ 2147483647 h 782"/>
              <a:gd name="T46" fmla="*/ 2147483647 w 806"/>
              <a:gd name="T47" fmla="*/ 2147483647 h 782"/>
              <a:gd name="T48" fmla="*/ 2147483647 w 806"/>
              <a:gd name="T49" fmla="*/ 2147483647 h 782"/>
              <a:gd name="T50" fmla="*/ 2147483647 w 806"/>
              <a:gd name="T51" fmla="*/ 2147483647 h 782"/>
              <a:gd name="T52" fmla="*/ 2147483647 w 806"/>
              <a:gd name="T53" fmla="*/ 2147483647 h 782"/>
              <a:gd name="T54" fmla="*/ 2147483647 w 806"/>
              <a:gd name="T55" fmla="*/ 2147483647 h 782"/>
              <a:gd name="T56" fmla="*/ 2147483647 w 806"/>
              <a:gd name="T57" fmla="*/ 2147483647 h 782"/>
              <a:gd name="T58" fmla="*/ 2147483647 w 806"/>
              <a:gd name="T59" fmla="*/ 2147483647 h 782"/>
              <a:gd name="T60" fmla="*/ 2147483647 w 806"/>
              <a:gd name="T61" fmla="*/ 2147483647 h 782"/>
              <a:gd name="T62" fmla="*/ 0 w 806"/>
              <a:gd name="T63" fmla="*/ 2147483647 h 782"/>
              <a:gd name="T64" fmla="*/ 2147483647 w 806"/>
              <a:gd name="T65" fmla="*/ 2147483647 h 782"/>
              <a:gd name="T66" fmla="*/ 2147483647 w 806"/>
              <a:gd name="T67" fmla="*/ 2147483647 h 782"/>
              <a:gd name="T68" fmla="*/ 2147483647 w 806"/>
              <a:gd name="T69" fmla="*/ 2147483647 h 782"/>
              <a:gd name="T70" fmla="*/ 2147483647 w 806"/>
              <a:gd name="T71" fmla="*/ 2147483647 h 782"/>
              <a:gd name="T72" fmla="*/ 2147483647 w 806"/>
              <a:gd name="T73" fmla="*/ 2147483647 h 782"/>
              <a:gd name="T74" fmla="*/ 2147483647 w 806"/>
              <a:gd name="T75" fmla="*/ 2147483647 h 782"/>
              <a:gd name="T76" fmla="*/ 2147483647 w 806"/>
              <a:gd name="T77" fmla="*/ 2147483647 h 782"/>
              <a:gd name="T78" fmla="*/ 2147483647 w 806"/>
              <a:gd name="T79" fmla="*/ 2147483647 h 782"/>
              <a:gd name="T80" fmla="*/ 2147483647 w 806"/>
              <a:gd name="T81" fmla="*/ 2147483647 h 782"/>
              <a:gd name="T82" fmla="*/ 2147483647 w 806"/>
              <a:gd name="T83" fmla="*/ 2147483647 h 782"/>
              <a:gd name="T84" fmla="*/ 2147483647 w 806"/>
              <a:gd name="T85" fmla="*/ 0 h 7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06"/>
              <a:gd name="T130" fmla="*/ 0 h 782"/>
              <a:gd name="T131" fmla="*/ 806 w 806"/>
              <a:gd name="T132" fmla="*/ 782 h 7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06" h="782">
                <a:moveTo>
                  <a:pt x="403" y="0"/>
                </a:moveTo>
                <a:lnTo>
                  <a:pt x="423" y="0"/>
                </a:lnTo>
                <a:lnTo>
                  <a:pt x="443" y="1"/>
                </a:lnTo>
                <a:lnTo>
                  <a:pt x="463" y="5"/>
                </a:lnTo>
                <a:lnTo>
                  <a:pt x="483" y="9"/>
                </a:lnTo>
                <a:lnTo>
                  <a:pt x="503" y="12"/>
                </a:lnTo>
                <a:lnTo>
                  <a:pt x="523" y="18"/>
                </a:lnTo>
                <a:lnTo>
                  <a:pt x="541" y="23"/>
                </a:lnTo>
                <a:lnTo>
                  <a:pt x="560" y="30"/>
                </a:lnTo>
                <a:lnTo>
                  <a:pt x="578" y="39"/>
                </a:lnTo>
                <a:lnTo>
                  <a:pt x="594" y="48"/>
                </a:lnTo>
                <a:lnTo>
                  <a:pt x="611" y="57"/>
                </a:lnTo>
                <a:lnTo>
                  <a:pt x="627" y="66"/>
                </a:lnTo>
                <a:lnTo>
                  <a:pt x="643" y="78"/>
                </a:lnTo>
                <a:lnTo>
                  <a:pt x="658" y="89"/>
                </a:lnTo>
                <a:lnTo>
                  <a:pt x="674" y="102"/>
                </a:lnTo>
                <a:lnTo>
                  <a:pt x="687" y="114"/>
                </a:lnTo>
                <a:lnTo>
                  <a:pt x="702" y="129"/>
                </a:lnTo>
                <a:lnTo>
                  <a:pt x="715" y="143"/>
                </a:lnTo>
                <a:lnTo>
                  <a:pt x="726" y="157"/>
                </a:lnTo>
                <a:lnTo>
                  <a:pt x="736" y="172"/>
                </a:lnTo>
                <a:lnTo>
                  <a:pt x="747" y="188"/>
                </a:lnTo>
                <a:lnTo>
                  <a:pt x="757" y="204"/>
                </a:lnTo>
                <a:lnTo>
                  <a:pt x="766" y="222"/>
                </a:lnTo>
                <a:lnTo>
                  <a:pt x="775" y="238"/>
                </a:lnTo>
                <a:lnTo>
                  <a:pt x="782" y="256"/>
                </a:lnTo>
                <a:lnTo>
                  <a:pt x="787" y="274"/>
                </a:lnTo>
                <a:lnTo>
                  <a:pt x="793" y="294"/>
                </a:lnTo>
                <a:lnTo>
                  <a:pt x="798" y="312"/>
                </a:lnTo>
                <a:lnTo>
                  <a:pt x="802" y="331"/>
                </a:lnTo>
                <a:lnTo>
                  <a:pt x="804" y="351"/>
                </a:lnTo>
                <a:lnTo>
                  <a:pt x="806" y="371"/>
                </a:lnTo>
                <a:lnTo>
                  <a:pt x="806" y="391"/>
                </a:lnTo>
                <a:lnTo>
                  <a:pt x="806" y="410"/>
                </a:lnTo>
                <a:lnTo>
                  <a:pt x="804" y="430"/>
                </a:lnTo>
                <a:lnTo>
                  <a:pt x="802" y="450"/>
                </a:lnTo>
                <a:lnTo>
                  <a:pt x="798" y="469"/>
                </a:lnTo>
                <a:lnTo>
                  <a:pt x="793" y="487"/>
                </a:lnTo>
                <a:lnTo>
                  <a:pt x="787" y="507"/>
                </a:lnTo>
                <a:lnTo>
                  <a:pt x="782" y="525"/>
                </a:lnTo>
                <a:lnTo>
                  <a:pt x="775" y="543"/>
                </a:lnTo>
                <a:lnTo>
                  <a:pt x="766" y="559"/>
                </a:lnTo>
                <a:lnTo>
                  <a:pt x="757" y="577"/>
                </a:lnTo>
                <a:lnTo>
                  <a:pt x="747" y="593"/>
                </a:lnTo>
                <a:lnTo>
                  <a:pt x="736" y="609"/>
                </a:lnTo>
                <a:lnTo>
                  <a:pt x="726" y="624"/>
                </a:lnTo>
                <a:lnTo>
                  <a:pt x="715" y="638"/>
                </a:lnTo>
                <a:lnTo>
                  <a:pt x="702" y="652"/>
                </a:lnTo>
                <a:lnTo>
                  <a:pt x="687" y="667"/>
                </a:lnTo>
                <a:lnTo>
                  <a:pt x="674" y="679"/>
                </a:lnTo>
                <a:lnTo>
                  <a:pt x="658" y="692"/>
                </a:lnTo>
                <a:lnTo>
                  <a:pt x="643" y="704"/>
                </a:lnTo>
                <a:lnTo>
                  <a:pt x="627" y="715"/>
                </a:lnTo>
                <a:lnTo>
                  <a:pt x="611" y="724"/>
                </a:lnTo>
                <a:lnTo>
                  <a:pt x="594" y="735"/>
                </a:lnTo>
                <a:lnTo>
                  <a:pt x="578" y="742"/>
                </a:lnTo>
                <a:lnTo>
                  <a:pt x="560" y="751"/>
                </a:lnTo>
                <a:lnTo>
                  <a:pt x="541" y="758"/>
                </a:lnTo>
                <a:lnTo>
                  <a:pt x="523" y="764"/>
                </a:lnTo>
                <a:lnTo>
                  <a:pt x="503" y="769"/>
                </a:lnTo>
                <a:lnTo>
                  <a:pt x="483" y="773"/>
                </a:lnTo>
                <a:lnTo>
                  <a:pt x="463" y="776"/>
                </a:lnTo>
                <a:lnTo>
                  <a:pt x="443" y="780"/>
                </a:lnTo>
                <a:lnTo>
                  <a:pt x="423" y="782"/>
                </a:lnTo>
                <a:lnTo>
                  <a:pt x="403" y="782"/>
                </a:lnTo>
                <a:lnTo>
                  <a:pt x="383" y="782"/>
                </a:lnTo>
                <a:lnTo>
                  <a:pt x="361" y="780"/>
                </a:lnTo>
                <a:lnTo>
                  <a:pt x="341" y="776"/>
                </a:lnTo>
                <a:lnTo>
                  <a:pt x="321" y="773"/>
                </a:lnTo>
                <a:lnTo>
                  <a:pt x="303" y="769"/>
                </a:lnTo>
                <a:lnTo>
                  <a:pt x="283" y="764"/>
                </a:lnTo>
                <a:lnTo>
                  <a:pt x="264" y="758"/>
                </a:lnTo>
                <a:lnTo>
                  <a:pt x="246" y="751"/>
                </a:lnTo>
                <a:lnTo>
                  <a:pt x="228" y="742"/>
                </a:lnTo>
                <a:lnTo>
                  <a:pt x="211" y="735"/>
                </a:lnTo>
                <a:lnTo>
                  <a:pt x="193" y="724"/>
                </a:lnTo>
                <a:lnTo>
                  <a:pt x="177" y="715"/>
                </a:lnTo>
                <a:lnTo>
                  <a:pt x="162" y="704"/>
                </a:lnTo>
                <a:lnTo>
                  <a:pt x="146" y="692"/>
                </a:lnTo>
                <a:lnTo>
                  <a:pt x="131" y="679"/>
                </a:lnTo>
                <a:lnTo>
                  <a:pt x="119" y="667"/>
                </a:lnTo>
                <a:lnTo>
                  <a:pt x="104" y="652"/>
                </a:lnTo>
                <a:lnTo>
                  <a:pt x="91" y="638"/>
                </a:lnTo>
                <a:lnTo>
                  <a:pt x="80" y="624"/>
                </a:lnTo>
                <a:lnTo>
                  <a:pt x="67" y="609"/>
                </a:lnTo>
                <a:lnTo>
                  <a:pt x="58" y="593"/>
                </a:lnTo>
                <a:lnTo>
                  <a:pt x="47" y="577"/>
                </a:lnTo>
                <a:lnTo>
                  <a:pt x="38" y="559"/>
                </a:lnTo>
                <a:lnTo>
                  <a:pt x="31" y="543"/>
                </a:lnTo>
                <a:lnTo>
                  <a:pt x="24" y="525"/>
                </a:lnTo>
                <a:lnTo>
                  <a:pt x="18" y="507"/>
                </a:lnTo>
                <a:lnTo>
                  <a:pt x="13" y="487"/>
                </a:lnTo>
                <a:lnTo>
                  <a:pt x="7" y="469"/>
                </a:lnTo>
                <a:lnTo>
                  <a:pt x="4" y="450"/>
                </a:lnTo>
                <a:lnTo>
                  <a:pt x="2" y="430"/>
                </a:lnTo>
                <a:lnTo>
                  <a:pt x="0" y="410"/>
                </a:lnTo>
                <a:lnTo>
                  <a:pt x="0" y="391"/>
                </a:lnTo>
                <a:lnTo>
                  <a:pt x="0" y="371"/>
                </a:lnTo>
                <a:lnTo>
                  <a:pt x="2" y="351"/>
                </a:lnTo>
                <a:lnTo>
                  <a:pt x="4" y="331"/>
                </a:lnTo>
                <a:lnTo>
                  <a:pt x="7" y="312"/>
                </a:lnTo>
                <a:lnTo>
                  <a:pt x="13" y="294"/>
                </a:lnTo>
                <a:lnTo>
                  <a:pt x="18" y="274"/>
                </a:lnTo>
                <a:lnTo>
                  <a:pt x="24" y="256"/>
                </a:lnTo>
                <a:lnTo>
                  <a:pt x="31" y="238"/>
                </a:lnTo>
                <a:lnTo>
                  <a:pt x="38" y="222"/>
                </a:lnTo>
                <a:lnTo>
                  <a:pt x="47" y="204"/>
                </a:lnTo>
                <a:lnTo>
                  <a:pt x="58" y="188"/>
                </a:lnTo>
                <a:lnTo>
                  <a:pt x="67" y="172"/>
                </a:lnTo>
                <a:lnTo>
                  <a:pt x="80" y="157"/>
                </a:lnTo>
                <a:lnTo>
                  <a:pt x="91" y="143"/>
                </a:lnTo>
                <a:lnTo>
                  <a:pt x="104" y="129"/>
                </a:lnTo>
                <a:lnTo>
                  <a:pt x="119" y="114"/>
                </a:lnTo>
                <a:lnTo>
                  <a:pt x="131" y="102"/>
                </a:lnTo>
                <a:lnTo>
                  <a:pt x="146" y="89"/>
                </a:lnTo>
                <a:lnTo>
                  <a:pt x="162" y="78"/>
                </a:lnTo>
                <a:lnTo>
                  <a:pt x="177" y="66"/>
                </a:lnTo>
                <a:lnTo>
                  <a:pt x="193" y="57"/>
                </a:lnTo>
                <a:lnTo>
                  <a:pt x="211" y="48"/>
                </a:lnTo>
                <a:lnTo>
                  <a:pt x="228" y="39"/>
                </a:lnTo>
                <a:lnTo>
                  <a:pt x="246" y="30"/>
                </a:lnTo>
                <a:lnTo>
                  <a:pt x="264" y="23"/>
                </a:lnTo>
                <a:lnTo>
                  <a:pt x="283" y="18"/>
                </a:lnTo>
                <a:lnTo>
                  <a:pt x="303" y="12"/>
                </a:lnTo>
                <a:lnTo>
                  <a:pt x="321" y="9"/>
                </a:lnTo>
                <a:lnTo>
                  <a:pt x="341" y="5"/>
                </a:lnTo>
                <a:lnTo>
                  <a:pt x="361" y="1"/>
                </a:lnTo>
                <a:lnTo>
                  <a:pt x="383" y="0"/>
                </a:lnTo>
                <a:lnTo>
                  <a:pt x="40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18" name="Freeform 8"/>
          <p:cNvSpPr>
            <a:spLocks/>
          </p:cNvSpPr>
          <p:nvPr/>
        </p:nvSpPr>
        <p:spPr bwMode="auto">
          <a:xfrm>
            <a:off x="2867025" y="3295105"/>
            <a:ext cx="573088" cy="600075"/>
          </a:xfrm>
          <a:custGeom>
            <a:avLst/>
            <a:gdLst>
              <a:gd name="T0" fmla="*/ 2147483647 w 412"/>
              <a:gd name="T1" fmla="*/ 2147483647 h 399"/>
              <a:gd name="T2" fmla="*/ 2147483647 w 412"/>
              <a:gd name="T3" fmla="*/ 2147483647 h 399"/>
              <a:gd name="T4" fmla="*/ 2147483647 w 412"/>
              <a:gd name="T5" fmla="*/ 2147483647 h 399"/>
              <a:gd name="T6" fmla="*/ 2147483647 w 412"/>
              <a:gd name="T7" fmla="*/ 2147483647 h 399"/>
              <a:gd name="T8" fmla="*/ 2147483647 w 412"/>
              <a:gd name="T9" fmla="*/ 2147483647 h 399"/>
              <a:gd name="T10" fmla="*/ 2147483647 w 412"/>
              <a:gd name="T11" fmla="*/ 2147483647 h 399"/>
              <a:gd name="T12" fmla="*/ 2147483647 w 412"/>
              <a:gd name="T13" fmla="*/ 2147483647 h 399"/>
              <a:gd name="T14" fmla="*/ 2147483647 w 412"/>
              <a:gd name="T15" fmla="*/ 2147483647 h 399"/>
              <a:gd name="T16" fmla="*/ 2147483647 w 412"/>
              <a:gd name="T17" fmla="*/ 2147483647 h 399"/>
              <a:gd name="T18" fmla="*/ 2147483647 w 412"/>
              <a:gd name="T19" fmla="*/ 2147483647 h 399"/>
              <a:gd name="T20" fmla="*/ 2147483647 w 412"/>
              <a:gd name="T21" fmla="*/ 2147483647 h 399"/>
              <a:gd name="T22" fmla="*/ 2147483647 w 412"/>
              <a:gd name="T23" fmla="*/ 2147483647 h 399"/>
              <a:gd name="T24" fmla="*/ 2147483647 w 412"/>
              <a:gd name="T25" fmla="*/ 2147483647 h 399"/>
              <a:gd name="T26" fmla="*/ 2147483647 w 412"/>
              <a:gd name="T27" fmla="*/ 2147483647 h 399"/>
              <a:gd name="T28" fmla="*/ 2147483647 w 412"/>
              <a:gd name="T29" fmla="*/ 2147483647 h 399"/>
              <a:gd name="T30" fmla="*/ 2147483647 w 412"/>
              <a:gd name="T31" fmla="*/ 2147483647 h 399"/>
              <a:gd name="T32" fmla="*/ 0 w 412"/>
              <a:gd name="T33" fmla="*/ 0 h 399"/>
              <a:gd name="T34" fmla="*/ 0 w 412"/>
              <a:gd name="T35" fmla="*/ 2147483647 h 399"/>
              <a:gd name="T36" fmla="*/ 2147483647 w 412"/>
              <a:gd name="T37" fmla="*/ 2147483647 h 399"/>
              <a:gd name="T38" fmla="*/ 2147483647 w 412"/>
              <a:gd name="T39" fmla="*/ 2147483647 h 399"/>
              <a:gd name="T40" fmla="*/ 2147483647 w 412"/>
              <a:gd name="T41" fmla="*/ 2147483647 h 399"/>
              <a:gd name="T42" fmla="*/ 2147483647 w 412"/>
              <a:gd name="T43" fmla="*/ 2147483647 h 399"/>
              <a:gd name="T44" fmla="*/ 2147483647 w 412"/>
              <a:gd name="T45" fmla="*/ 2147483647 h 399"/>
              <a:gd name="T46" fmla="*/ 2147483647 w 412"/>
              <a:gd name="T47" fmla="*/ 2147483647 h 399"/>
              <a:gd name="T48" fmla="*/ 2147483647 w 412"/>
              <a:gd name="T49" fmla="*/ 2147483647 h 399"/>
              <a:gd name="T50" fmla="*/ 2147483647 w 412"/>
              <a:gd name="T51" fmla="*/ 2147483647 h 399"/>
              <a:gd name="T52" fmla="*/ 2147483647 w 412"/>
              <a:gd name="T53" fmla="*/ 2147483647 h 399"/>
              <a:gd name="T54" fmla="*/ 2147483647 w 412"/>
              <a:gd name="T55" fmla="*/ 2147483647 h 399"/>
              <a:gd name="T56" fmla="*/ 2147483647 w 412"/>
              <a:gd name="T57" fmla="*/ 2147483647 h 399"/>
              <a:gd name="T58" fmla="*/ 2147483647 w 412"/>
              <a:gd name="T59" fmla="*/ 2147483647 h 399"/>
              <a:gd name="T60" fmla="*/ 2147483647 w 412"/>
              <a:gd name="T61" fmla="*/ 2147483647 h 399"/>
              <a:gd name="T62" fmla="*/ 2147483647 w 412"/>
              <a:gd name="T63" fmla="*/ 2147483647 h 399"/>
              <a:gd name="T64" fmla="*/ 2147483647 w 412"/>
              <a:gd name="T65" fmla="*/ 2147483647 h 399"/>
              <a:gd name="T66" fmla="*/ 2147483647 w 412"/>
              <a:gd name="T67" fmla="*/ 2147483647 h 399"/>
              <a:gd name="T68" fmla="*/ 2147483647 w 412"/>
              <a:gd name="T69" fmla="*/ 2147483647 h 39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9"/>
              <a:gd name="T107" fmla="*/ 412 w 412"/>
              <a:gd name="T108" fmla="*/ 399 h 39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9">
                <a:moveTo>
                  <a:pt x="412" y="399"/>
                </a:moveTo>
                <a:lnTo>
                  <a:pt x="408" y="357"/>
                </a:lnTo>
                <a:lnTo>
                  <a:pt x="403" y="318"/>
                </a:lnTo>
                <a:lnTo>
                  <a:pt x="392" y="280"/>
                </a:lnTo>
                <a:lnTo>
                  <a:pt x="379" y="244"/>
                </a:lnTo>
                <a:lnTo>
                  <a:pt x="361" y="208"/>
                </a:lnTo>
                <a:lnTo>
                  <a:pt x="341" y="176"/>
                </a:lnTo>
                <a:lnTo>
                  <a:pt x="317" y="146"/>
                </a:lnTo>
                <a:lnTo>
                  <a:pt x="290" y="117"/>
                </a:lnTo>
                <a:lnTo>
                  <a:pt x="261" y="92"/>
                </a:lnTo>
                <a:lnTo>
                  <a:pt x="230" y="69"/>
                </a:lnTo>
                <a:lnTo>
                  <a:pt x="195" y="49"/>
                </a:lnTo>
                <a:lnTo>
                  <a:pt x="160" y="31"/>
                </a:lnTo>
                <a:lnTo>
                  <a:pt x="122" y="18"/>
                </a:lnTo>
                <a:lnTo>
                  <a:pt x="82" y="8"/>
                </a:lnTo>
                <a:lnTo>
                  <a:pt x="42" y="2"/>
                </a:lnTo>
                <a:lnTo>
                  <a:pt x="0" y="0"/>
                </a:lnTo>
                <a:lnTo>
                  <a:pt x="0" y="17"/>
                </a:lnTo>
                <a:lnTo>
                  <a:pt x="40" y="18"/>
                </a:lnTo>
                <a:lnTo>
                  <a:pt x="78" y="24"/>
                </a:lnTo>
                <a:lnTo>
                  <a:pt x="117" y="33"/>
                </a:lnTo>
                <a:lnTo>
                  <a:pt x="153" y="47"/>
                </a:lnTo>
                <a:lnTo>
                  <a:pt x="188" y="63"/>
                </a:lnTo>
                <a:lnTo>
                  <a:pt x="220" y="81"/>
                </a:lnTo>
                <a:lnTo>
                  <a:pt x="251" y="104"/>
                </a:lnTo>
                <a:lnTo>
                  <a:pt x="279" y="128"/>
                </a:lnTo>
                <a:lnTo>
                  <a:pt x="304" y="155"/>
                </a:lnTo>
                <a:lnTo>
                  <a:pt x="328" y="185"/>
                </a:lnTo>
                <a:lnTo>
                  <a:pt x="346" y="217"/>
                </a:lnTo>
                <a:lnTo>
                  <a:pt x="364" y="250"/>
                </a:lnTo>
                <a:lnTo>
                  <a:pt x="377" y="286"/>
                </a:lnTo>
                <a:lnTo>
                  <a:pt x="386" y="321"/>
                </a:lnTo>
                <a:lnTo>
                  <a:pt x="394" y="359"/>
                </a:lnTo>
                <a:lnTo>
                  <a:pt x="395" y="399"/>
                </a:lnTo>
                <a:lnTo>
                  <a:pt x="412" y="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19" name="Freeform 9"/>
          <p:cNvSpPr>
            <a:spLocks/>
          </p:cNvSpPr>
          <p:nvPr/>
        </p:nvSpPr>
        <p:spPr bwMode="auto">
          <a:xfrm>
            <a:off x="2867025" y="3895196"/>
            <a:ext cx="573088" cy="600075"/>
          </a:xfrm>
          <a:custGeom>
            <a:avLst/>
            <a:gdLst>
              <a:gd name="T0" fmla="*/ 0 w 412"/>
              <a:gd name="T1" fmla="*/ 2147483647 h 398"/>
              <a:gd name="T2" fmla="*/ 2147483647 w 412"/>
              <a:gd name="T3" fmla="*/ 2147483647 h 398"/>
              <a:gd name="T4" fmla="*/ 2147483647 w 412"/>
              <a:gd name="T5" fmla="*/ 2147483647 h 398"/>
              <a:gd name="T6" fmla="*/ 2147483647 w 412"/>
              <a:gd name="T7" fmla="*/ 2147483647 h 398"/>
              <a:gd name="T8" fmla="*/ 2147483647 w 412"/>
              <a:gd name="T9" fmla="*/ 2147483647 h 398"/>
              <a:gd name="T10" fmla="*/ 2147483647 w 412"/>
              <a:gd name="T11" fmla="*/ 2147483647 h 398"/>
              <a:gd name="T12" fmla="*/ 2147483647 w 412"/>
              <a:gd name="T13" fmla="*/ 2147483647 h 398"/>
              <a:gd name="T14" fmla="*/ 2147483647 w 412"/>
              <a:gd name="T15" fmla="*/ 2147483647 h 398"/>
              <a:gd name="T16" fmla="*/ 2147483647 w 412"/>
              <a:gd name="T17" fmla="*/ 2147483647 h 398"/>
              <a:gd name="T18" fmla="*/ 2147483647 w 412"/>
              <a:gd name="T19" fmla="*/ 2147483647 h 398"/>
              <a:gd name="T20" fmla="*/ 2147483647 w 412"/>
              <a:gd name="T21" fmla="*/ 2147483647 h 398"/>
              <a:gd name="T22" fmla="*/ 2147483647 w 412"/>
              <a:gd name="T23" fmla="*/ 2147483647 h 398"/>
              <a:gd name="T24" fmla="*/ 2147483647 w 412"/>
              <a:gd name="T25" fmla="*/ 2147483647 h 398"/>
              <a:gd name="T26" fmla="*/ 2147483647 w 412"/>
              <a:gd name="T27" fmla="*/ 2147483647 h 398"/>
              <a:gd name="T28" fmla="*/ 2147483647 w 412"/>
              <a:gd name="T29" fmla="*/ 2147483647 h 398"/>
              <a:gd name="T30" fmla="*/ 2147483647 w 412"/>
              <a:gd name="T31" fmla="*/ 2147483647 h 398"/>
              <a:gd name="T32" fmla="*/ 2147483647 w 412"/>
              <a:gd name="T33" fmla="*/ 0 h 398"/>
              <a:gd name="T34" fmla="*/ 2147483647 w 412"/>
              <a:gd name="T35" fmla="*/ 0 h 398"/>
              <a:gd name="T36" fmla="*/ 2147483647 w 412"/>
              <a:gd name="T37" fmla="*/ 2147483647 h 398"/>
              <a:gd name="T38" fmla="*/ 2147483647 w 412"/>
              <a:gd name="T39" fmla="*/ 2147483647 h 398"/>
              <a:gd name="T40" fmla="*/ 2147483647 w 412"/>
              <a:gd name="T41" fmla="*/ 2147483647 h 398"/>
              <a:gd name="T42" fmla="*/ 2147483647 w 412"/>
              <a:gd name="T43" fmla="*/ 2147483647 h 398"/>
              <a:gd name="T44" fmla="*/ 2147483647 w 412"/>
              <a:gd name="T45" fmla="*/ 2147483647 h 398"/>
              <a:gd name="T46" fmla="*/ 2147483647 w 412"/>
              <a:gd name="T47" fmla="*/ 2147483647 h 398"/>
              <a:gd name="T48" fmla="*/ 2147483647 w 412"/>
              <a:gd name="T49" fmla="*/ 2147483647 h 398"/>
              <a:gd name="T50" fmla="*/ 2147483647 w 412"/>
              <a:gd name="T51" fmla="*/ 2147483647 h 398"/>
              <a:gd name="T52" fmla="*/ 2147483647 w 412"/>
              <a:gd name="T53" fmla="*/ 2147483647 h 398"/>
              <a:gd name="T54" fmla="*/ 2147483647 w 412"/>
              <a:gd name="T55" fmla="*/ 2147483647 h 398"/>
              <a:gd name="T56" fmla="*/ 2147483647 w 412"/>
              <a:gd name="T57" fmla="*/ 2147483647 h 398"/>
              <a:gd name="T58" fmla="*/ 2147483647 w 412"/>
              <a:gd name="T59" fmla="*/ 2147483647 h 398"/>
              <a:gd name="T60" fmla="*/ 2147483647 w 412"/>
              <a:gd name="T61" fmla="*/ 2147483647 h 398"/>
              <a:gd name="T62" fmla="*/ 2147483647 w 412"/>
              <a:gd name="T63" fmla="*/ 2147483647 h 398"/>
              <a:gd name="T64" fmla="*/ 2147483647 w 412"/>
              <a:gd name="T65" fmla="*/ 2147483647 h 398"/>
              <a:gd name="T66" fmla="*/ 0 w 412"/>
              <a:gd name="T67" fmla="*/ 2147483647 h 398"/>
              <a:gd name="T68" fmla="*/ 0 w 412"/>
              <a:gd name="T69" fmla="*/ 2147483647 h 3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8"/>
              <a:gd name="T107" fmla="*/ 412 w 412"/>
              <a:gd name="T108" fmla="*/ 398 h 3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8">
                <a:moveTo>
                  <a:pt x="0" y="398"/>
                </a:moveTo>
                <a:lnTo>
                  <a:pt x="42" y="396"/>
                </a:lnTo>
                <a:lnTo>
                  <a:pt x="82" y="391"/>
                </a:lnTo>
                <a:lnTo>
                  <a:pt x="122" y="380"/>
                </a:lnTo>
                <a:lnTo>
                  <a:pt x="160" y="367"/>
                </a:lnTo>
                <a:lnTo>
                  <a:pt x="195" y="349"/>
                </a:lnTo>
                <a:lnTo>
                  <a:pt x="230" y="330"/>
                </a:lnTo>
                <a:lnTo>
                  <a:pt x="261" y="308"/>
                </a:lnTo>
                <a:lnTo>
                  <a:pt x="290" y="281"/>
                </a:lnTo>
                <a:lnTo>
                  <a:pt x="317" y="252"/>
                </a:lnTo>
                <a:lnTo>
                  <a:pt x="341" y="222"/>
                </a:lnTo>
                <a:lnTo>
                  <a:pt x="361" y="190"/>
                </a:lnTo>
                <a:lnTo>
                  <a:pt x="379" y="154"/>
                </a:lnTo>
                <a:lnTo>
                  <a:pt x="392" y="118"/>
                </a:lnTo>
                <a:lnTo>
                  <a:pt x="403" y="80"/>
                </a:lnTo>
                <a:lnTo>
                  <a:pt x="408" y="41"/>
                </a:lnTo>
                <a:lnTo>
                  <a:pt x="412" y="0"/>
                </a:lnTo>
                <a:lnTo>
                  <a:pt x="395" y="0"/>
                </a:lnTo>
                <a:lnTo>
                  <a:pt x="394" y="39"/>
                </a:lnTo>
                <a:lnTo>
                  <a:pt x="386" y="77"/>
                </a:lnTo>
                <a:lnTo>
                  <a:pt x="377" y="113"/>
                </a:lnTo>
                <a:lnTo>
                  <a:pt x="364" y="148"/>
                </a:lnTo>
                <a:lnTo>
                  <a:pt x="346" y="183"/>
                </a:lnTo>
                <a:lnTo>
                  <a:pt x="328" y="213"/>
                </a:lnTo>
                <a:lnTo>
                  <a:pt x="304" y="243"/>
                </a:lnTo>
                <a:lnTo>
                  <a:pt x="279" y="270"/>
                </a:lnTo>
                <a:lnTo>
                  <a:pt x="251" y="296"/>
                </a:lnTo>
                <a:lnTo>
                  <a:pt x="220" y="317"/>
                </a:lnTo>
                <a:lnTo>
                  <a:pt x="188" y="337"/>
                </a:lnTo>
                <a:lnTo>
                  <a:pt x="153" y="353"/>
                </a:lnTo>
                <a:lnTo>
                  <a:pt x="117" y="365"/>
                </a:lnTo>
                <a:lnTo>
                  <a:pt x="78" y="374"/>
                </a:lnTo>
                <a:lnTo>
                  <a:pt x="40" y="380"/>
                </a:lnTo>
                <a:lnTo>
                  <a:pt x="0" y="382"/>
                </a:lnTo>
                <a:lnTo>
                  <a:pt x="0" y="3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0" name="Freeform 10"/>
          <p:cNvSpPr>
            <a:spLocks/>
          </p:cNvSpPr>
          <p:nvPr/>
        </p:nvSpPr>
        <p:spPr bwMode="auto">
          <a:xfrm>
            <a:off x="2293940" y="3895196"/>
            <a:ext cx="573087" cy="600075"/>
          </a:xfrm>
          <a:custGeom>
            <a:avLst/>
            <a:gdLst>
              <a:gd name="T0" fmla="*/ 0 w 412"/>
              <a:gd name="T1" fmla="*/ 0 h 398"/>
              <a:gd name="T2" fmla="*/ 2147483647 w 412"/>
              <a:gd name="T3" fmla="*/ 2147483647 h 398"/>
              <a:gd name="T4" fmla="*/ 2147483647 w 412"/>
              <a:gd name="T5" fmla="*/ 2147483647 h 398"/>
              <a:gd name="T6" fmla="*/ 2147483647 w 412"/>
              <a:gd name="T7" fmla="*/ 2147483647 h 398"/>
              <a:gd name="T8" fmla="*/ 2147483647 w 412"/>
              <a:gd name="T9" fmla="*/ 2147483647 h 398"/>
              <a:gd name="T10" fmla="*/ 2147483647 w 412"/>
              <a:gd name="T11" fmla="*/ 2147483647 h 398"/>
              <a:gd name="T12" fmla="*/ 2147483647 w 412"/>
              <a:gd name="T13" fmla="*/ 2147483647 h 398"/>
              <a:gd name="T14" fmla="*/ 2147483647 w 412"/>
              <a:gd name="T15" fmla="*/ 2147483647 h 398"/>
              <a:gd name="T16" fmla="*/ 2147483647 w 412"/>
              <a:gd name="T17" fmla="*/ 2147483647 h 398"/>
              <a:gd name="T18" fmla="*/ 2147483647 w 412"/>
              <a:gd name="T19" fmla="*/ 2147483647 h 398"/>
              <a:gd name="T20" fmla="*/ 2147483647 w 412"/>
              <a:gd name="T21" fmla="*/ 2147483647 h 398"/>
              <a:gd name="T22" fmla="*/ 2147483647 w 412"/>
              <a:gd name="T23" fmla="*/ 2147483647 h 398"/>
              <a:gd name="T24" fmla="*/ 2147483647 w 412"/>
              <a:gd name="T25" fmla="*/ 2147483647 h 398"/>
              <a:gd name="T26" fmla="*/ 2147483647 w 412"/>
              <a:gd name="T27" fmla="*/ 2147483647 h 398"/>
              <a:gd name="T28" fmla="*/ 2147483647 w 412"/>
              <a:gd name="T29" fmla="*/ 2147483647 h 398"/>
              <a:gd name="T30" fmla="*/ 2147483647 w 412"/>
              <a:gd name="T31" fmla="*/ 2147483647 h 398"/>
              <a:gd name="T32" fmla="*/ 2147483647 w 412"/>
              <a:gd name="T33" fmla="*/ 2147483647 h 398"/>
              <a:gd name="T34" fmla="*/ 2147483647 w 412"/>
              <a:gd name="T35" fmla="*/ 2147483647 h 398"/>
              <a:gd name="T36" fmla="*/ 2147483647 w 412"/>
              <a:gd name="T37" fmla="*/ 2147483647 h 398"/>
              <a:gd name="T38" fmla="*/ 2147483647 w 412"/>
              <a:gd name="T39" fmla="*/ 2147483647 h 398"/>
              <a:gd name="T40" fmla="*/ 2147483647 w 412"/>
              <a:gd name="T41" fmla="*/ 2147483647 h 398"/>
              <a:gd name="T42" fmla="*/ 2147483647 w 412"/>
              <a:gd name="T43" fmla="*/ 2147483647 h 398"/>
              <a:gd name="T44" fmla="*/ 2147483647 w 412"/>
              <a:gd name="T45" fmla="*/ 2147483647 h 398"/>
              <a:gd name="T46" fmla="*/ 2147483647 w 412"/>
              <a:gd name="T47" fmla="*/ 2147483647 h 398"/>
              <a:gd name="T48" fmla="*/ 2147483647 w 412"/>
              <a:gd name="T49" fmla="*/ 2147483647 h 398"/>
              <a:gd name="T50" fmla="*/ 2147483647 w 412"/>
              <a:gd name="T51" fmla="*/ 2147483647 h 398"/>
              <a:gd name="T52" fmla="*/ 2147483647 w 412"/>
              <a:gd name="T53" fmla="*/ 2147483647 h 398"/>
              <a:gd name="T54" fmla="*/ 2147483647 w 412"/>
              <a:gd name="T55" fmla="*/ 2147483647 h 398"/>
              <a:gd name="T56" fmla="*/ 2147483647 w 412"/>
              <a:gd name="T57" fmla="*/ 2147483647 h 398"/>
              <a:gd name="T58" fmla="*/ 2147483647 w 412"/>
              <a:gd name="T59" fmla="*/ 2147483647 h 398"/>
              <a:gd name="T60" fmla="*/ 2147483647 w 412"/>
              <a:gd name="T61" fmla="*/ 2147483647 h 398"/>
              <a:gd name="T62" fmla="*/ 2147483647 w 412"/>
              <a:gd name="T63" fmla="*/ 2147483647 h 398"/>
              <a:gd name="T64" fmla="*/ 2147483647 w 412"/>
              <a:gd name="T65" fmla="*/ 2147483647 h 398"/>
              <a:gd name="T66" fmla="*/ 2147483647 w 412"/>
              <a:gd name="T67" fmla="*/ 0 h 398"/>
              <a:gd name="T68" fmla="*/ 0 w 412"/>
              <a:gd name="T69" fmla="*/ 0 h 3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8"/>
              <a:gd name="T107" fmla="*/ 412 w 412"/>
              <a:gd name="T108" fmla="*/ 398 h 3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8">
                <a:moveTo>
                  <a:pt x="0" y="0"/>
                </a:moveTo>
                <a:lnTo>
                  <a:pt x="2" y="41"/>
                </a:lnTo>
                <a:lnTo>
                  <a:pt x="9" y="80"/>
                </a:lnTo>
                <a:lnTo>
                  <a:pt x="18" y="118"/>
                </a:lnTo>
                <a:lnTo>
                  <a:pt x="33" y="154"/>
                </a:lnTo>
                <a:lnTo>
                  <a:pt x="49" y="190"/>
                </a:lnTo>
                <a:lnTo>
                  <a:pt x="71" y="222"/>
                </a:lnTo>
                <a:lnTo>
                  <a:pt x="95" y="252"/>
                </a:lnTo>
                <a:lnTo>
                  <a:pt x="120" y="281"/>
                </a:lnTo>
                <a:lnTo>
                  <a:pt x="149" y="308"/>
                </a:lnTo>
                <a:lnTo>
                  <a:pt x="182" y="330"/>
                </a:lnTo>
                <a:lnTo>
                  <a:pt x="215" y="349"/>
                </a:lnTo>
                <a:lnTo>
                  <a:pt x="251" y="367"/>
                </a:lnTo>
                <a:lnTo>
                  <a:pt x="290" y="380"/>
                </a:lnTo>
                <a:lnTo>
                  <a:pt x="328" y="391"/>
                </a:lnTo>
                <a:lnTo>
                  <a:pt x="370" y="396"/>
                </a:lnTo>
                <a:lnTo>
                  <a:pt x="412" y="398"/>
                </a:lnTo>
                <a:lnTo>
                  <a:pt x="412" y="382"/>
                </a:lnTo>
                <a:lnTo>
                  <a:pt x="372" y="380"/>
                </a:lnTo>
                <a:lnTo>
                  <a:pt x="332" y="374"/>
                </a:lnTo>
                <a:lnTo>
                  <a:pt x="293" y="365"/>
                </a:lnTo>
                <a:lnTo>
                  <a:pt x="259" y="353"/>
                </a:lnTo>
                <a:lnTo>
                  <a:pt x="224" y="337"/>
                </a:lnTo>
                <a:lnTo>
                  <a:pt x="191" y="317"/>
                </a:lnTo>
                <a:lnTo>
                  <a:pt x="160" y="296"/>
                </a:lnTo>
                <a:lnTo>
                  <a:pt x="133" y="270"/>
                </a:lnTo>
                <a:lnTo>
                  <a:pt x="107" y="243"/>
                </a:lnTo>
                <a:lnTo>
                  <a:pt x="84" y="213"/>
                </a:lnTo>
                <a:lnTo>
                  <a:pt x="64" y="183"/>
                </a:lnTo>
                <a:lnTo>
                  <a:pt x="47" y="148"/>
                </a:lnTo>
                <a:lnTo>
                  <a:pt x="35" y="113"/>
                </a:lnTo>
                <a:lnTo>
                  <a:pt x="24" y="77"/>
                </a:lnTo>
                <a:lnTo>
                  <a:pt x="18" y="39"/>
                </a:lnTo>
                <a:lnTo>
                  <a:pt x="1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1" name="Freeform 11"/>
          <p:cNvSpPr>
            <a:spLocks/>
          </p:cNvSpPr>
          <p:nvPr/>
        </p:nvSpPr>
        <p:spPr bwMode="auto">
          <a:xfrm>
            <a:off x="2293940" y="3295105"/>
            <a:ext cx="573087" cy="600075"/>
          </a:xfrm>
          <a:custGeom>
            <a:avLst/>
            <a:gdLst>
              <a:gd name="T0" fmla="*/ 2147483647 w 412"/>
              <a:gd name="T1" fmla="*/ 0 h 399"/>
              <a:gd name="T2" fmla="*/ 2147483647 w 412"/>
              <a:gd name="T3" fmla="*/ 2147483647 h 399"/>
              <a:gd name="T4" fmla="*/ 2147483647 w 412"/>
              <a:gd name="T5" fmla="*/ 2147483647 h 399"/>
              <a:gd name="T6" fmla="*/ 2147483647 w 412"/>
              <a:gd name="T7" fmla="*/ 2147483647 h 399"/>
              <a:gd name="T8" fmla="*/ 2147483647 w 412"/>
              <a:gd name="T9" fmla="*/ 2147483647 h 399"/>
              <a:gd name="T10" fmla="*/ 2147483647 w 412"/>
              <a:gd name="T11" fmla="*/ 2147483647 h 399"/>
              <a:gd name="T12" fmla="*/ 2147483647 w 412"/>
              <a:gd name="T13" fmla="*/ 2147483647 h 399"/>
              <a:gd name="T14" fmla="*/ 2147483647 w 412"/>
              <a:gd name="T15" fmla="*/ 2147483647 h 399"/>
              <a:gd name="T16" fmla="*/ 2147483647 w 412"/>
              <a:gd name="T17" fmla="*/ 2147483647 h 399"/>
              <a:gd name="T18" fmla="*/ 2147483647 w 412"/>
              <a:gd name="T19" fmla="*/ 2147483647 h 399"/>
              <a:gd name="T20" fmla="*/ 2147483647 w 412"/>
              <a:gd name="T21" fmla="*/ 2147483647 h 399"/>
              <a:gd name="T22" fmla="*/ 2147483647 w 412"/>
              <a:gd name="T23" fmla="*/ 2147483647 h 399"/>
              <a:gd name="T24" fmla="*/ 2147483647 w 412"/>
              <a:gd name="T25" fmla="*/ 2147483647 h 399"/>
              <a:gd name="T26" fmla="*/ 2147483647 w 412"/>
              <a:gd name="T27" fmla="*/ 2147483647 h 399"/>
              <a:gd name="T28" fmla="*/ 2147483647 w 412"/>
              <a:gd name="T29" fmla="*/ 2147483647 h 399"/>
              <a:gd name="T30" fmla="*/ 2147483647 w 412"/>
              <a:gd name="T31" fmla="*/ 2147483647 h 399"/>
              <a:gd name="T32" fmla="*/ 0 w 412"/>
              <a:gd name="T33" fmla="*/ 2147483647 h 399"/>
              <a:gd name="T34" fmla="*/ 2147483647 w 412"/>
              <a:gd name="T35" fmla="*/ 2147483647 h 399"/>
              <a:gd name="T36" fmla="*/ 2147483647 w 412"/>
              <a:gd name="T37" fmla="*/ 2147483647 h 399"/>
              <a:gd name="T38" fmla="*/ 2147483647 w 412"/>
              <a:gd name="T39" fmla="*/ 2147483647 h 399"/>
              <a:gd name="T40" fmla="*/ 2147483647 w 412"/>
              <a:gd name="T41" fmla="*/ 2147483647 h 399"/>
              <a:gd name="T42" fmla="*/ 2147483647 w 412"/>
              <a:gd name="T43" fmla="*/ 2147483647 h 399"/>
              <a:gd name="T44" fmla="*/ 2147483647 w 412"/>
              <a:gd name="T45" fmla="*/ 2147483647 h 399"/>
              <a:gd name="T46" fmla="*/ 2147483647 w 412"/>
              <a:gd name="T47" fmla="*/ 2147483647 h 399"/>
              <a:gd name="T48" fmla="*/ 2147483647 w 412"/>
              <a:gd name="T49" fmla="*/ 2147483647 h 399"/>
              <a:gd name="T50" fmla="*/ 2147483647 w 412"/>
              <a:gd name="T51" fmla="*/ 2147483647 h 399"/>
              <a:gd name="T52" fmla="*/ 2147483647 w 412"/>
              <a:gd name="T53" fmla="*/ 2147483647 h 399"/>
              <a:gd name="T54" fmla="*/ 2147483647 w 412"/>
              <a:gd name="T55" fmla="*/ 2147483647 h 399"/>
              <a:gd name="T56" fmla="*/ 2147483647 w 412"/>
              <a:gd name="T57" fmla="*/ 2147483647 h 399"/>
              <a:gd name="T58" fmla="*/ 2147483647 w 412"/>
              <a:gd name="T59" fmla="*/ 2147483647 h 399"/>
              <a:gd name="T60" fmla="*/ 2147483647 w 412"/>
              <a:gd name="T61" fmla="*/ 2147483647 h 399"/>
              <a:gd name="T62" fmla="*/ 2147483647 w 412"/>
              <a:gd name="T63" fmla="*/ 2147483647 h 399"/>
              <a:gd name="T64" fmla="*/ 2147483647 w 412"/>
              <a:gd name="T65" fmla="*/ 2147483647 h 399"/>
              <a:gd name="T66" fmla="*/ 2147483647 w 412"/>
              <a:gd name="T67" fmla="*/ 2147483647 h 399"/>
              <a:gd name="T68" fmla="*/ 2147483647 w 412"/>
              <a:gd name="T69" fmla="*/ 0 h 39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9"/>
              <a:gd name="T107" fmla="*/ 412 w 412"/>
              <a:gd name="T108" fmla="*/ 399 h 39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9">
                <a:moveTo>
                  <a:pt x="412" y="0"/>
                </a:moveTo>
                <a:lnTo>
                  <a:pt x="370" y="2"/>
                </a:lnTo>
                <a:lnTo>
                  <a:pt x="328" y="8"/>
                </a:lnTo>
                <a:lnTo>
                  <a:pt x="290" y="18"/>
                </a:lnTo>
                <a:lnTo>
                  <a:pt x="251" y="31"/>
                </a:lnTo>
                <a:lnTo>
                  <a:pt x="215" y="49"/>
                </a:lnTo>
                <a:lnTo>
                  <a:pt x="182" y="69"/>
                </a:lnTo>
                <a:lnTo>
                  <a:pt x="149" y="92"/>
                </a:lnTo>
                <a:lnTo>
                  <a:pt x="120" y="117"/>
                </a:lnTo>
                <a:lnTo>
                  <a:pt x="95" y="146"/>
                </a:lnTo>
                <a:lnTo>
                  <a:pt x="71" y="176"/>
                </a:lnTo>
                <a:lnTo>
                  <a:pt x="49" y="208"/>
                </a:lnTo>
                <a:lnTo>
                  <a:pt x="33" y="244"/>
                </a:lnTo>
                <a:lnTo>
                  <a:pt x="18" y="280"/>
                </a:lnTo>
                <a:lnTo>
                  <a:pt x="9" y="318"/>
                </a:lnTo>
                <a:lnTo>
                  <a:pt x="2" y="357"/>
                </a:lnTo>
                <a:lnTo>
                  <a:pt x="0" y="399"/>
                </a:lnTo>
                <a:lnTo>
                  <a:pt x="16" y="399"/>
                </a:lnTo>
                <a:lnTo>
                  <a:pt x="18" y="359"/>
                </a:lnTo>
                <a:lnTo>
                  <a:pt x="24" y="321"/>
                </a:lnTo>
                <a:lnTo>
                  <a:pt x="35" y="286"/>
                </a:lnTo>
                <a:lnTo>
                  <a:pt x="47" y="250"/>
                </a:lnTo>
                <a:lnTo>
                  <a:pt x="64" y="217"/>
                </a:lnTo>
                <a:lnTo>
                  <a:pt x="84" y="185"/>
                </a:lnTo>
                <a:lnTo>
                  <a:pt x="107" y="155"/>
                </a:lnTo>
                <a:lnTo>
                  <a:pt x="133" y="128"/>
                </a:lnTo>
                <a:lnTo>
                  <a:pt x="160" y="104"/>
                </a:lnTo>
                <a:lnTo>
                  <a:pt x="191" y="81"/>
                </a:lnTo>
                <a:lnTo>
                  <a:pt x="224" y="63"/>
                </a:lnTo>
                <a:lnTo>
                  <a:pt x="259" y="47"/>
                </a:lnTo>
                <a:lnTo>
                  <a:pt x="293" y="33"/>
                </a:lnTo>
                <a:lnTo>
                  <a:pt x="332" y="24"/>
                </a:lnTo>
                <a:lnTo>
                  <a:pt x="372" y="18"/>
                </a:lnTo>
                <a:lnTo>
                  <a:pt x="412" y="17"/>
                </a:lnTo>
                <a:lnTo>
                  <a:pt x="4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2" name="Freeform 12"/>
          <p:cNvSpPr>
            <a:spLocks/>
          </p:cNvSpPr>
          <p:nvPr/>
        </p:nvSpPr>
        <p:spPr bwMode="auto">
          <a:xfrm>
            <a:off x="2343151" y="4815930"/>
            <a:ext cx="166688" cy="387350"/>
          </a:xfrm>
          <a:custGeom>
            <a:avLst/>
            <a:gdLst>
              <a:gd name="T0" fmla="*/ 2147483647 w 120"/>
              <a:gd name="T1" fmla="*/ 0 h 257"/>
              <a:gd name="T2" fmla="*/ 2147483647 w 120"/>
              <a:gd name="T3" fmla="*/ 0 h 257"/>
              <a:gd name="T4" fmla="*/ 2147483647 w 120"/>
              <a:gd name="T5" fmla="*/ 2147483647 h 257"/>
              <a:gd name="T6" fmla="*/ 2147483647 w 120"/>
              <a:gd name="T7" fmla="*/ 2147483647 h 257"/>
              <a:gd name="T8" fmla="*/ 2147483647 w 120"/>
              <a:gd name="T9" fmla="*/ 2147483647 h 257"/>
              <a:gd name="T10" fmla="*/ 2147483647 w 120"/>
              <a:gd name="T11" fmla="*/ 2147483647 h 257"/>
              <a:gd name="T12" fmla="*/ 2147483647 w 120"/>
              <a:gd name="T13" fmla="*/ 2147483647 h 257"/>
              <a:gd name="T14" fmla="*/ 2147483647 w 120"/>
              <a:gd name="T15" fmla="*/ 2147483647 h 257"/>
              <a:gd name="T16" fmla="*/ 2147483647 w 120"/>
              <a:gd name="T17" fmla="*/ 2147483647 h 257"/>
              <a:gd name="T18" fmla="*/ 2147483647 w 120"/>
              <a:gd name="T19" fmla="*/ 2147483647 h 257"/>
              <a:gd name="T20" fmla="*/ 2147483647 w 120"/>
              <a:gd name="T21" fmla="*/ 2147483647 h 257"/>
              <a:gd name="T22" fmla="*/ 2147483647 w 120"/>
              <a:gd name="T23" fmla="*/ 2147483647 h 257"/>
              <a:gd name="T24" fmla="*/ 2147483647 w 120"/>
              <a:gd name="T25" fmla="*/ 2147483647 h 257"/>
              <a:gd name="T26" fmla="*/ 2147483647 w 120"/>
              <a:gd name="T27" fmla="*/ 2147483647 h 257"/>
              <a:gd name="T28" fmla="*/ 0 w 120"/>
              <a:gd name="T29" fmla="*/ 2147483647 h 257"/>
              <a:gd name="T30" fmla="*/ 0 w 120"/>
              <a:gd name="T31" fmla="*/ 2147483647 h 257"/>
              <a:gd name="T32" fmla="*/ 0 w 120"/>
              <a:gd name="T33" fmla="*/ 2147483647 h 257"/>
              <a:gd name="T34" fmla="*/ 0 w 120"/>
              <a:gd name="T35" fmla="*/ 2147483647 h 257"/>
              <a:gd name="T36" fmla="*/ 2147483647 w 120"/>
              <a:gd name="T37" fmla="*/ 2147483647 h 257"/>
              <a:gd name="T38" fmla="*/ 2147483647 w 120"/>
              <a:gd name="T39" fmla="*/ 2147483647 h 257"/>
              <a:gd name="T40" fmla="*/ 2147483647 w 120"/>
              <a:gd name="T41" fmla="*/ 0 h 2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0"/>
              <a:gd name="T64" fmla="*/ 0 h 257"/>
              <a:gd name="T65" fmla="*/ 120 w 120"/>
              <a:gd name="T66" fmla="*/ 257 h 2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0" h="257">
                <a:moveTo>
                  <a:pt x="9" y="0"/>
                </a:moveTo>
                <a:lnTo>
                  <a:pt x="111" y="0"/>
                </a:lnTo>
                <a:lnTo>
                  <a:pt x="114" y="4"/>
                </a:lnTo>
                <a:lnTo>
                  <a:pt x="116" y="9"/>
                </a:lnTo>
                <a:lnTo>
                  <a:pt x="118" y="16"/>
                </a:lnTo>
                <a:lnTo>
                  <a:pt x="120" y="27"/>
                </a:lnTo>
                <a:lnTo>
                  <a:pt x="120" y="230"/>
                </a:lnTo>
                <a:lnTo>
                  <a:pt x="118" y="241"/>
                </a:lnTo>
                <a:lnTo>
                  <a:pt x="116" y="248"/>
                </a:lnTo>
                <a:lnTo>
                  <a:pt x="114" y="253"/>
                </a:lnTo>
                <a:lnTo>
                  <a:pt x="111" y="257"/>
                </a:lnTo>
                <a:lnTo>
                  <a:pt x="9" y="257"/>
                </a:lnTo>
                <a:lnTo>
                  <a:pt x="5" y="253"/>
                </a:lnTo>
                <a:lnTo>
                  <a:pt x="1" y="248"/>
                </a:lnTo>
                <a:lnTo>
                  <a:pt x="0" y="241"/>
                </a:lnTo>
                <a:lnTo>
                  <a:pt x="0" y="230"/>
                </a:lnTo>
                <a:lnTo>
                  <a:pt x="0" y="27"/>
                </a:lnTo>
                <a:lnTo>
                  <a:pt x="0" y="16"/>
                </a:lnTo>
                <a:lnTo>
                  <a:pt x="1" y="9"/>
                </a:lnTo>
                <a:lnTo>
                  <a:pt x="5" y="4"/>
                </a:lnTo>
                <a:lnTo>
                  <a:pt x="9"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323" name="Freeform 13"/>
          <p:cNvSpPr>
            <a:spLocks/>
          </p:cNvSpPr>
          <p:nvPr/>
        </p:nvSpPr>
        <p:spPr bwMode="auto">
          <a:xfrm>
            <a:off x="3248026" y="4815930"/>
            <a:ext cx="166688" cy="387350"/>
          </a:xfrm>
          <a:custGeom>
            <a:avLst/>
            <a:gdLst>
              <a:gd name="T0" fmla="*/ 2147483647 w 121"/>
              <a:gd name="T1" fmla="*/ 0 h 257"/>
              <a:gd name="T2" fmla="*/ 2147483647 w 121"/>
              <a:gd name="T3" fmla="*/ 0 h 257"/>
              <a:gd name="T4" fmla="*/ 2147483647 w 121"/>
              <a:gd name="T5" fmla="*/ 2147483647 h 257"/>
              <a:gd name="T6" fmla="*/ 2147483647 w 121"/>
              <a:gd name="T7" fmla="*/ 2147483647 h 257"/>
              <a:gd name="T8" fmla="*/ 2147483647 w 121"/>
              <a:gd name="T9" fmla="*/ 2147483647 h 257"/>
              <a:gd name="T10" fmla="*/ 2147483647 w 121"/>
              <a:gd name="T11" fmla="*/ 2147483647 h 257"/>
              <a:gd name="T12" fmla="*/ 2147483647 w 121"/>
              <a:gd name="T13" fmla="*/ 2147483647 h 257"/>
              <a:gd name="T14" fmla="*/ 2147483647 w 121"/>
              <a:gd name="T15" fmla="*/ 2147483647 h 257"/>
              <a:gd name="T16" fmla="*/ 2147483647 w 121"/>
              <a:gd name="T17" fmla="*/ 2147483647 h 257"/>
              <a:gd name="T18" fmla="*/ 2147483647 w 121"/>
              <a:gd name="T19" fmla="*/ 2147483647 h 257"/>
              <a:gd name="T20" fmla="*/ 2147483647 w 121"/>
              <a:gd name="T21" fmla="*/ 2147483647 h 257"/>
              <a:gd name="T22" fmla="*/ 2147483647 w 121"/>
              <a:gd name="T23" fmla="*/ 2147483647 h 257"/>
              <a:gd name="T24" fmla="*/ 2147483647 w 121"/>
              <a:gd name="T25" fmla="*/ 2147483647 h 257"/>
              <a:gd name="T26" fmla="*/ 2147483647 w 121"/>
              <a:gd name="T27" fmla="*/ 2147483647 h 257"/>
              <a:gd name="T28" fmla="*/ 2147483647 w 121"/>
              <a:gd name="T29" fmla="*/ 2147483647 h 257"/>
              <a:gd name="T30" fmla="*/ 0 w 121"/>
              <a:gd name="T31" fmla="*/ 2147483647 h 257"/>
              <a:gd name="T32" fmla="*/ 0 w 121"/>
              <a:gd name="T33" fmla="*/ 2147483647 h 257"/>
              <a:gd name="T34" fmla="*/ 2147483647 w 121"/>
              <a:gd name="T35" fmla="*/ 2147483647 h 257"/>
              <a:gd name="T36" fmla="*/ 2147483647 w 121"/>
              <a:gd name="T37" fmla="*/ 2147483647 h 257"/>
              <a:gd name="T38" fmla="*/ 2147483647 w 121"/>
              <a:gd name="T39" fmla="*/ 2147483647 h 257"/>
              <a:gd name="T40" fmla="*/ 2147483647 w 121"/>
              <a:gd name="T41" fmla="*/ 0 h 2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1"/>
              <a:gd name="T64" fmla="*/ 0 h 257"/>
              <a:gd name="T65" fmla="*/ 121 w 121"/>
              <a:gd name="T66" fmla="*/ 257 h 2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1" h="257">
                <a:moveTo>
                  <a:pt x="9" y="0"/>
                </a:moveTo>
                <a:lnTo>
                  <a:pt x="111" y="0"/>
                </a:lnTo>
                <a:lnTo>
                  <a:pt x="115" y="4"/>
                </a:lnTo>
                <a:lnTo>
                  <a:pt x="119" y="9"/>
                </a:lnTo>
                <a:lnTo>
                  <a:pt x="121" y="16"/>
                </a:lnTo>
                <a:lnTo>
                  <a:pt x="121" y="27"/>
                </a:lnTo>
                <a:lnTo>
                  <a:pt x="121" y="230"/>
                </a:lnTo>
                <a:lnTo>
                  <a:pt x="121" y="241"/>
                </a:lnTo>
                <a:lnTo>
                  <a:pt x="119" y="248"/>
                </a:lnTo>
                <a:lnTo>
                  <a:pt x="115" y="253"/>
                </a:lnTo>
                <a:lnTo>
                  <a:pt x="111" y="257"/>
                </a:lnTo>
                <a:lnTo>
                  <a:pt x="9" y="257"/>
                </a:lnTo>
                <a:lnTo>
                  <a:pt x="6" y="253"/>
                </a:lnTo>
                <a:lnTo>
                  <a:pt x="4" y="248"/>
                </a:lnTo>
                <a:lnTo>
                  <a:pt x="2" y="241"/>
                </a:lnTo>
                <a:lnTo>
                  <a:pt x="0" y="230"/>
                </a:lnTo>
                <a:lnTo>
                  <a:pt x="0" y="27"/>
                </a:lnTo>
                <a:lnTo>
                  <a:pt x="2" y="16"/>
                </a:lnTo>
                <a:lnTo>
                  <a:pt x="4" y="9"/>
                </a:lnTo>
                <a:lnTo>
                  <a:pt x="6" y="4"/>
                </a:lnTo>
                <a:lnTo>
                  <a:pt x="9"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324" name="Freeform 14"/>
          <p:cNvSpPr>
            <a:spLocks/>
          </p:cNvSpPr>
          <p:nvPr/>
        </p:nvSpPr>
        <p:spPr bwMode="auto">
          <a:xfrm>
            <a:off x="2867025" y="3295105"/>
            <a:ext cx="573088" cy="600075"/>
          </a:xfrm>
          <a:custGeom>
            <a:avLst/>
            <a:gdLst>
              <a:gd name="T0" fmla="*/ 2147483647 w 412"/>
              <a:gd name="T1" fmla="*/ 2147483647 h 399"/>
              <a:gd name="T2" fmla="*/ 2147483647 w 412"/>
              <a:gd name="T3" fmla="*/ 2147483647 h 399"/>
              <a:gd name="T4" fmla="*/ 2147483647 w 412"/>
              <a:gd name="T5" fmla="*/ 2147483647 h 399"/>
              <a:gd name="T6" fmla="*/ 2147483647 w 412"/>
              <a:gd name="T7" fmla="*/ 2147483647 h 399"/>
              <a:gd name="T8" fmla="*/ 2147483647 w 412"/>
              <a:gd name="T9" fmla="*/ 2147483647 h 399"/>
              <a:gd name="T10" fmla="*/ 2147483647 w 412"/>
              <a:gd name="T11" fmla="*/ 2147483647 h 399"/>
              <a:gd name="T12" fmla="*/ 2147483647 w 412"/>
              <a:gd name="T13" fmla="*/ 2147483647 h 399"/>
              <a:gd name="T14" fmla="*/ 2147483647 w 412"/>
              <a:gd name="T15" fmla="*/ 2147483647 h 399"/>
              <a:gd name="T16" fmla="*/ 2147483647 w 412"/>
              <a:gd name="T17" fmla="*/ 2147483647 h 399"/>
              <a:gd name="T18" fmla="*/ 2147483647 w 412"/>
              <a:gd name="T19" fmla="*/ 2147483647 h 399"/>
              <a:gd name="T20" fmla="*/ 2147483647 w 412"/>
              <a:gd name="T21" fmla="*/ 2147483647 h 399"/>
              <a:gd name="T22" fmla="*/ 2147483647 w 412"/>
              <a:gd name="T23" fmla="*/ 2147483647 h 399"/>
              <a:gd name="T24" fmla="*/ 2147483647 w 412"/>
              <a:gd name="T25" fmla="*/ 2147483647 h 399"/>
              <a:gd name="T26" fmla="*/ 2147483647 w 412"/>
              <a:gd name="T27" fmla="*/ 2147483647 h 399"/>
              <a:gd name="T28" fmla="*/ 2147483647 w 412"/>
              <a:gd name="T29" fmla="*/ 2147483647 h 399"/>
              <a:gd name="T30" fmla="*/ 2147483647 w 412"/>
              <a:gd name="T31" fmla="*/ 2147483647 h 399"/>
              <a:gd name="T32" fmla="*/ 0 w 412"/>
              <a:gd name="T33" fmla="*/ 0 h 399"/>
              <a:gd name="T34" fmla="*/ 0 w 412"/>
              <a:gd name="T35" fmla="*/ 2147483647 h 399"/>
              <a:gd name="T36" fmla="*/ 2147483647 w 412"/>
              <a:gd name="T37" fmla="*/ 2147483647 h 399"/>
              <a:gd name="T38" fmla="*/ 2147483647 w 412"/>
              <a:gd name="T39" fmla="*/ 2147483647 h 399"/>
              <a:gd name="T40" fmla="*/ 2147483647 w 412"/>
              <a:gd name="T41" fmla="*/ 2147483647 h 399"/>
              <a:gd name="T42" fmla="*/ 2147483647 w 412"/>
              <a:gd name="T43" fmla="*/ 2147483647 h 399"/>
              <a:gd name="T44" fmla="*/ 2147483647 w 412"/>
              <a:gd name="T45" fmla="*/ 2147483647 h 399"/>
              <a:gd name="T46" fmla="*/ 2147483647 w 412"/>
              <a:gd name="T47" fmla="*/ 2147483647 h 399"/>
              <a:gd name="T48" fmla="*/ 2147483647 w 412"/>
              <a:gd name="T49" fmla="*/ 2147483647 h 399"/>
              <a:gd name="T50" fmla="*/ 2147483647 w 412"/>
              <a:gd name="T51" fmla="*/ 2147483647 h 399"/>
              <a:gd name="T52" fmla="*/ 2147483647 w 412"/>
              <a:gd name="T53" fmla="*/ 2147483647 h 399"/>
              <a:gd name="T54" fmla="*/ 2147483647 w 412"/>
              <a:gd name="T55" fmla="*/ 2147483647 h 399"/>
              <a:gd name="T56" fmla="*/ 2147483647 w 412"/>
              <a:gd name="T57" fmla="*/ 2147483647 h 399"/>
              <a:gd name="T58" fmla="*/ 2147483647 w 412"/>
              <a:gd name="T59" fmla="*/ 2147483647 h 399"/>
              <a:gd name="T60" fmla="*/ 2147483647 w 412"/>
              <a:gd name="T61" fmla="*/ 2147483647 h 399"/>
              <a:gd name="T62" fmla="*/ 2147483647 w 412"/>
              <a:gd name="T63" fmla="*/ 2147483647 h 399"/>
              <a:gd name="T64" fmla="*/ 2147483647 w 412"/>
              <a:gd name="T65" fmla="*/ 2147483647 h 399"/>
              <a:gd name="T66" fmla="*/ 2147483647 w 412"/>
              <a:gd name="T67" fmla="*/ 2147483647 h 399"/>
              <a:gd name="T68" fmla="*/ 2147483647 w 412"/>
              <a:gd name="T69" fmla="*/ 2147483647 h 39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9"/>
              <a:gd name="T107" fmla="*/ 412 w 412"/>
              <a:gd name="T108" fmla="*/ 399 h 39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9">
                <a:moveTo>
                  <a:pt x="412" y="399"/>
                </a:moveTo>
                <a:lnTo>
                  <a:pt x="408" y="357"/>
                </a:lnTo>
                <a:lnTo>
                  <a:pt x="403" y="318"/>
                </a:lnTo>
                <a:lnTo>
                  <a:pt x="392" y="280"/>
                </a:lnTo>
                <a:lnTo>
                  <a:pt x="379" y="244"/>
                </a:lnTo>
                <a:lnTo>
                  <a:pt x="361" y="208"/>
                </a:lnTo>
                <a:lnTo>
                  <a:pt x="341" y="176"/>
                </a:lnTo>
                <a:lnTo>
                  <a:pt x="317" y="146"/>
                </a:lnTo>
                <a:lnTo>
                  <a:pt x="290" y="117"/>
                </a:lnTo>
                <a:lnTo>
                  <a:pt x="261" y="92"/>
                </a:lnTo>
                <a:lnTo>
                  <a:pt x="230" y="69"/>
                </a:lnTo>
                <a:lnTo>
                  <a:pt x="195" y="49"/>
                </a:lnTo>
                <a:lnTo>
                  <a:pt x="160" y="31"/>
                </a:lnTo>
                <a:lnTo>
                  <a:pt x="122" y="18"/>
                </a:lnTo>
                <a:lnTo>
                  <a:pt x="82" y="8"/>
                </a:lnTo>
                <a:lnTo>
                  <a:pt x="42" y="2"/>
                </a:lnTo>
                <a:lnTo>
                  <a:pt x="0" y="0"/>
                </a:lnTo>
                <a:lnTo>
                  <a:pt x="0" y="17"/>
                </a:lnTo>
                <a:lnTo>
                  <a:pt x="40" y="18"/>
                </a:lnTo>
                <a:lnTo>
                  <a:pt x="78" y="24"/>
                </a:lnTo>
                <a:lnTo>
                  <a:pt x="117" y="33"/>
                </a:lnTo>
                <a:lnTo>
                  <a:pt x="153" y="47"/>
                </a:lnTo>
                <a:lnTo>
                  <a:pt x="188" y="63"/>
                </a:lnTo>
                <a:lnTo>
                  <a:pt x="220" y="81"/>
                </a:lnTo>
                <a:lnTo>
                  <a:pt x="251" y="104"/>
                </a:lnTo>
                <a:lnTo>
                  <a:pt x="279" y="128"/>
                </a:lnTo>
                <a:lnTo>
                  <a:pt x="304" y="155"/>
                </a:lnTo>
                <a:lnTo>
                  <a:pt x="328" y="185"/>
                </a:lnTo>
                <a:lnTo>
                  <a:pt x="346" y="217"/>
                </a:lnTo>
                <a:lnTo>
                  <a:pt x="364" y="250"/>
                </a:lnTo>
                <a:lnTo>
                  <a:pt x="377" y="286"/>
                </a:lnTo>
                <a:lnTo>
                  <a:pt x="386" y="321"/>
                </a:lnTo>
                <a:lnTo>
                  <a:pt x="394" y="359"/>
                </a:lnTo>
                <a:lnTo>
                  <a:pt x="395" y="399"/>
                </a:lnTo>
                <a:lnTo>
                  <a:pt x="412" y="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5" name="Freeform 15"/>
          <p:cNvSpPr>
            <a:spLocks/>
          </p:cNvSpPr>
          <p:nvPr/>
        </p:nvSpPr>
        <p:spPr bwMode="auto">
          <a:xfrm>
            <a:off x="2867025" y="3895196"/>
            <a:ext cx="573088" cy="600075"/>
          </a:xfrm>
          <a:custGeom>
            <a:avLst/>
            <a:gdLst>
              <a:gd name="T0" fmla="*/ 0 w 412"/>
              <a:gd name="T1" fmla="*/ 2147483647 h 398"/>
              <a:gd name="T2" fmla="*/ 2147483647 w 412"/>
              <a:gd name="T3" fmla="*/ 2147483647 h 398"/>
              <a:gd name="T4" fmla="*/ 2147483647 w 412"/>
              <a:gd name="T5" fmla="*/ 2147483647 h 398"/>
              <a:gd name="T6" fmla="*/ 2147483647 w 412"/>
              <a:gd name="T7" fmla="*/ 2147483647 h 398"/>
              <a:gd name="T8" fmla="*/ 2147483647 w 412"/>
              <a:gd name="T9" fmla="*/ 2147483647 h 398"/>
              <a:gd name="T10" fmla="*/ 2147483647 w 412"/>
              <a:gd name="T11" fmla="*/ 2147483647 h 398"/>
              <a:gd name="T12" fmla="*/ 2147483647 w 412"/>
              <a:gd name="T13" fmla="*/ 2147483647 h 398"/>
              <a:gd name="T14" fmla="*/ 2147483647 w 412"/>
              <a:gd name="T15" fmla="*/ 2147483647 h 398"/>
              <a:gd name="T16" fmla="*/ 2147483647 w 412"/>
              <a:gd name="T17" fmla="*/ 2147483647 h 398"/>
              <a:gd name="T18" fmla="*/ 2147483647 w 412"/>
              <a:gd name="T19" fmla="*/ 2147483647 h 398"/>
              <a:gd name="T20" fmla="*/ 2147483647 w 412"/>
              <a:gd name="T21" fmla="*/ 2147483647 h 398"/>
              <a:gd name="T22" fmla="*/ 2147483647 w 412"/>
              <a:gd name="T23" fmla="*/ 2147483647 h 398"/>
              <a:gd name="T24" fmla="*/ 2147483647 w 412"/>
              <a:gd name="T25" fmla="*/ 2147483647 h 398"/>
              <a:gd name="T26" fmla="*/ 2147483647 w 412"/>
              <a:gd name="T27" fmla="*/ 2147483647 h 398"/>
              <a:gd name="T28" fmla="*/ 2147483647 w 412"/>
              <a:gd name="T29" fmla="*/ 2147483647 h 398"/>
              <a:gd name="T30" fmla="*/ 2147483647 w 412"/>
              <a:gd name="T31" fmla="*/ 2147483647 h 398"/>
              <a:gd name="T32" fmla="*/ 2147483647 w 412"/>
              <a:gd name="T33" fmla="*/ 0 h 398"/>
              <a:gd name="T34" fmla="*/ 2147483647 w 412"/>
              <a:gd name="T35" fmla="*/ 0 h 398"/>
              <a:gd name="T36" fmla="*/ 2147483647 w 412"/>
              <a:gd name="T37" fmla="*/ 2147483647 h 398"/>
              <a:gd name="T38" fmla="*/ 2147483647 w 412"/>
              <a:gd name="T39" fmla="*/ 2147483647 h 398"/>
              <a:gd name="T40" fmla="*/ 2147483647 w 412"/>
              <a:gd name="T41" fmla="*/ 2147483647 h 398"/>
              <a:gd name="T42" fmla="*/ 2147483647 w 412"/>
              <a:gd name="T43" fmla="*/ 2147483647 h 398"/>
              <a:gd name="T44" fmla="*/ 2147483647 w 412"/>
              <a:gd name="T45" fmla="*/ 2147483647 h 398"/>
              <a:gd name="T46" fmla="*/ 2147483647 w 412"/>
              <a:gd name="T47" fmla="*/ 2147483647 h 398"/>
              <a:gd name="T48" fmla="*/ 2147483647 w 412"/>
              <a:gd name="T49" fmla="*/ 2147483647 h 398"/>
              <a:gd name="T50" fmla="*/ 2147483647 w 412"/>
              <a:gd name="T51" fmla="*/ 2147483647 h 398"/>
              <a:gd name="T52" fmla="*/ 2147483647 w 412"/>
              <a:gd name="T53" fmla="*/ 2147483647 h 398"/>
              <a:gd name="T54" fmla="*/ 2147483647 w 412"/>
              <a:gd name="T55" fmla="*/ 2147483647 h 398"/>
              <a:gd name="T56" fmla="*/ 2147483647 w 412"/>
              <a:gd name="T57" fmla="*/ 2147483647 h 398"/>
              <a:gd name="T58" fmla="*/ 2147483647 w 412"/>
              <a:gd name="T59" fmla="*/ 2147483647 h 398"/>
              <a:gd name="T60" fmla="*/ 2147483647 w 412"/>
              <a:gd name="T61" fmla="*/ 2147483647 h 398"/>
              <a:gd name="T62" fmla="*/ 2147483647 w 412"/>
              <a:gd name="T63" fmla="*/ 2147483647 h 398"/>
              <a:gd name="T64" fmla="*/ 2147483647 w 412"/>
              <a:gd name="T65" fmla="*/ 2147483647 h 398"/>
              <a:gd name="T66" fmla="*/ 0 w 412"/>
              <a:gd name="T67" fmla="*/ 2147483647 h 398"/>
              <a:gd name="T68" fmla="*/ 0 w 412"/>
              <a:gd name="T69" fmla="*/ 2147483647 h 3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8"/>
              <a:gd name="T107" fmla="*/ 412 w 412"/>
              <a:gd name="T108" fmla="*/ 398 h 3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8">
                <a:moveTo>
                  <a:pt x="0" y="398"/>
                </a:moveTo>
                <a:lnTo>
                  <a:pt x="42" y="396"/>
                </a:lnTo>
                <a:lnTo>
                  <a:pt x="82" y="391"/>
                </a:lnTo>
                <a:lnTo>
                  <a:pt x="122" y="380"/>
                </a:lnTo>
                <a:lnTo>
                  <a:pt x="160" y="367"/>
                </a:lnTo>
                <a:lnTo>
                  <a:pt x="195" y="349"/>
                </a:lnTo>
                <a:lnTo>
                  <a:pt x="230" y="330"/>
                </a:lnTo>
                <a:lnTo>
                  <a:pt x="261" y="308"/>
                </a:lnTo>
                <a:lnTo>
                  <a:pt x="290" y="281"/>
                </a:lnTo>
                <a:lnTo>
                  <a:pt x="317" y="252"/>
                </a:lnTo>
                <a:lnTo>
                  <a:pt x="341" y="222"/>
                </a:lnTo>
                <a:lnTo>
                  <a:pt x="361" y="190"/>
                </a:lnTo>
                <a:lnTo>
                  <a:pt x="379" y="154"/>
                </a:lnTo>
                <a:lnTo>
                  <a:pt x="392" y="118"/>
                </a:lnTo>
                <a:lnTo>
                  <a:pt x="403" y="80"/>
                </a:lnTo>
                <a:lnTo>
                  <a:pt x="408" y="41"/>
                </a:lnTo>
                <a:lnTo>
                  <a:pt x="412" y="0"/>
                </a:lnTo>
                <a:lnTo>
                  <a:pt x="395" y="0"/>
                </a:lnTo>
                <a:lnTo>
                  <a:pt x="394" y="39"/>
                </a:lnTo>
                <a:lnTo>
                  <a:pt x="386" y="77"/>
                </a:lnTo>
                <a:lnTo>
                  <a:pt x="377" y="113"/>
                </a:lnTo>
                <a:lnTo>
                  <a:pt x="364" y="148"/>
                </a:lnTo>
                <a:lnTo>
                  <a:pt x="346" y="183"/>
                </a:lnTo>
                <a:lnTo>
                  <a:pt x="328" y="213"/>
                </a:lnTo>
                <a:lnTo>
                  <a:pt x="304" y="243"/>
                </a:lnTo>
                <a:lnTo>
                  <a:pt x="279" y="270"/>
                </a:lnTo>
                <a:lnTo>
                  <a:pt x="251" y="296"/>
                </a:lnTo>
                <a:lnTo>
                  <a:pt x="220" y="317"/>
                </a:lnTo>
                <a:lnTo>
                  <a:pt x="188" y="337"/>
                </a:lnTo>
                <a:lnTo>
                  <a:pt x="153" y="353"/>
                </a:lnTo>
                <a:lnTo>
                  <a:pt x="117" y="365"/>
                </a:lnTo>
                <a:lnTo>
                  <a:pt x="78" y="374"/>
                </a:lnTo>
                <a:lnTo>
                  <a:pt x="40" y="380"/>
                </a:lnTo>
                <a:lnTo>
                  <a:pt x="0" y="382"/>
                </a:lnTo>
                <a:lnTo>
                  <a:pt x="0" y="3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6" name="Freeform 16"/>
          <p:cNvSpPr>
            <a:spLocks/>
          </p:cNvSpPr>
          <p:nvPr/>
        </p:nvSpPr>
        <p:spPr bwMode="auto">
          <a:xfrm>
            <a:off x="2293940" y="3895196"/>
            <a:ext cx="573087" cy="600075"/>
          </a:xfrm>
          <a:custGeom>
            <a:avLst/>
            <a:gdLst>
              <a:gd name="T0" fmla="*/ 0 w 412"/>
              <a:gd name="T1" fmla="*/ 0 h 398"/>
              <a:gd name="T2" fmla="*/ 2147483647 w 412"/>
              <a:gd name="T3" fmla="*/ 2147483647 h 398"/>
              <a:gd name="T4" fmla="*/ 2147483647 w 412"/>
              <a:gd name="T5" fmla="*/ 2147483647 h 398"/>
              <a:gd name="T6" fmla="*/ 2147483647 w 412"/>
              <a:gd name="T7" fmla="*/ 2147483647 h 398"/>
              <a:gd name="T8" fmla="*/ 2147483647 w 412"/>
              <a:gd name="T9" fmla="*/ 2147483647 h 398"/>
              <a:gd name="T10" fmla="*/ 2147483647 w 412"/>
              <a:gd name="T11" fmla="*/ 2147483647 h 398"/>
              <a:gd name="T12" fmla="*/ 2147483647 w 412"/>
              <a:gd name="T13" fmla="*/ 2147483647 h 398"/>
              <a:gd name="T14" fmla="*/ 2147483647 w 412"/>
              <a:gd name="T15" fmla="*/ 2147483647 h 398"/>
              <a:gd name="T16" fmla="*/ 2147483647 w 412"/>
              <a:gd name="T17" fmla="*/ 2147483647 h 398"/>
              <a:gd name="T18" fmla="*/ 2147483647 w 412"/>
              <a:gd name="T19" fmla="*/ 2147483647 h 398"/>
              <a:gd name="T20" fmla="*/ 2147483647 w 412"/>
              <a:gd name="T21" fmla="*/ 2147483647 h 398"/>
              <a:gd name="T22" fmla="*/ 2147483647 w 412"/>
              <a:gd name="T23" fmla="*/ 2147483647 h 398"/>
              <a:gd name="T24" fmla="*/ 2147483647 w 412"/>
              <a:gd name="T25" fmla="*/ 2147483647 h 398"/>
              <a:gd name="T26" fmla="*/ 2147483647 w 412"/>
              <a:gd name="T27" fmla="*/ 2147483647 h 398"/>
              <a:gd name="T28" fmla="*/ 2147483647 w 412"/>
              <a:gd name="T29" fmla="*/ 2147483647 h 398"/>
              <a:gd name="T30" fmla="*/ 2147483647 w 412"/>
              <a:gd name="T31" fmla="*/ 2147483647 h 398"/>
              <a:gd name="T32" fmla="*/ 2147483647 w 412"/>
              <a:gd name="T33" fmla="*/ 2147483647 h 398"/>
              <a:gd name="T34" fmla="*/ 2147483647 w 412"/>
              <a:gd name="T35" fmla="*/ 2147483647 h 398"/>
              <a:gd name="T36" fmla="*/ 2147483647 w 412"/>
              <a:gd name="T37" fmla="*/ 2147483647 h 398"/>
              <a:gd name="T38" fmla="*/ 2147483647 w 412"/>
              <a:gd name="T39" fmla="*/ 2147483647 h 398"/>
              <a:gd name="T40" fmla="*/ 2147483647 w 412"/>
              <a:gd name="T41" fmla="*/ 2147483647 h 398"/>
              <a:gd name="T42" fmla="*/ 2147483647 w 412"/>
              <a:gd name="T43" fmla="*/ 2147483647 h 398"/>
              <a:gd name="T44" fmla="*/ 2147483647 w 412"/>
              <a:gd name="T45" fmla="*/ 2147483647 h 398"/>
              <a:gd name="T46" fmla="*/ 2147483647 w 412"/>
              <a:gd name="T47" fmla="*/ 2147483647 h 398"/>
              <a:gd name="T48" fmla="*/ 2147483647 w 412"/>
              <a:gd name="T49" fmla="*/ 2147483647 h 398"/>
              <a:gd name="T50" fmla="*/ 2147483647 w 412"/>
              <a:gd name="T51" fmla="*/ 2147483647 h 398"/>
              <a:gd name="T52" fmla="*/ 2147483647 w 412"/>
              <a:gd name="T53" fmla="*/ 2147483647 h 398"/>
              <a:gd name="T54" fmla="*/ 2147483647 w 412"/>
              <a:gd name="T55" fmla="*/ 2147483647 h 398"/>
              <a:gd name="T56" fmla="*/ 2147483647 w 412"/>
              <a:gd name="T57" fmla="*/ 2147483647 h 398"/>
              <a:gd name="T58" fmla="*/ 2147483647 w 412"/>
              <a:gd name="T59" fmla="*/ 2147483647 h 398"/>
              <a:gd name="T60" fmla="*/ 2147483647 w 412"/>
              <a:gd name="T61" fmla="*/ 2147483647 h 398"/>
              <a:gd name="T62" fmla="*/ 2147483647 w 412"/>
              <a:gd name="T63" fmla="*/ 2147483647 h 398"/>
              <a:gd name="T64" fmla="*/ 2147483647 w 412"/>
              <a:gd name="T65" fmla="*/ 2147483647 h 398"/>
              <a:gd name="T66" fmla="*/ 2147483647 w 412"/>
              <a:gd name="T67" fmla="*/ 0 h 398"/>
              <a:gd name="T68" fmla="*/ 0 w 412"/>
              <a:gd name="T69" fmla="*/ 0 h 3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8"/>
              <a:gd name="T107" fmla="*/ 412 w 412"/>
              <a:gd name="T108" fmla="*/ 398 h 3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8">
                <a:moveTo>
                  <a:pt x="0" y="0"/>
                </a:moveTo>
                <a:lnTo>
                  <a:pt x="2" y="41"/>
                </a:lnTo>
                <a:lnTo>
                  <a:pt x="9" y="80"/>
                </a:lnTo>
                <a:lnTo>
                  <a:pt x="18" y="118"/>
                </a:lnTo>
                <a:lnTo>
                  <a:pt x="33" y="154"/>
                </a:lnTo>
                <a:lnTo>
                  <a:pt x="49" y="190"/>
                </a:lnTo>
                <a:lnTo>
                  <a:pt x="71" y="222"/>
                </a:lnTo>
                <a:lnTo>
                  <a:pt x="95" y="252"/>
                </a:lnTo>
                <a:lnTo>
                  <a:pt x="120" y="281"/>
                </a:lnTo>
                <a:lnTo>
                  <a:pt x="149" y="308"/>
                </a:lnTo>
                <a:lnTo>
                  <a:pt x="182" y="330"/>
                </a:lnTo>
                <a:lnTo>
                  <a:pt x="215" y="349"/>
                </a:lnTo>
                <a:lnTo>
                  <a:pt x="251" y="367"/>
                </a:lnTo>
                <a:lnTo>
                  <a:pt x="290" y="380"/>
                </a:lnTo>
                <a:lnTo>
                  <a:pt x="328" y="391"/>
                </a:lnTo>
                <a:lnTo>
                  <a:pt x="370" y="396"/>
                </a:lnTo>
                <a:lnTo>
                  <a:pt x="412" y="398"/>
                </a:lnTo>
                <a:lnTo>
                  <a:pt x="412" y="382"/>
                </a:lnTo>
                <a:lnTo>
                  <a:pt x="372" y="380"/>
                </a:lnTo>
                <a:lnTo>
                  <a:pt x="332" y="374"/>
                </a:lnTo>
                <a:lnTo>
                  <a:pt x="293" y="365"/>
                </a:lnTo>
                <a:lnTo>
                  <a:pt x="259" y="353"/>
                </a:lnTo>
                <a:lnTo>
                  <a:pt x="224" y="337"/>
                </a:lnTo>
                <a:lnTo>
                  <a:pt x="191" y="317"/>
                </a:lnTo>
                <a:lnTo>
                  <a:pt x="160" y="296"/>
                </a:lnTo>
                <a:lnTo>
                  <a:pt x="133" y="270"/>
                </a:lnTo>
                <a:lnTo>
                  <a:pt x="107" y="243"/>
                </a:lnTo>
                <a:lnTo>
                  <a:pt x="84" y="213"/>
                </a:lnTo>
                <a:lnTo>
                  <a:pt x="64" y="183"/>
                </a:lnTo>
                <a:lnTo>
                  <a:pt x="47" y="148"/>
                </a:lnTo>
                <a:lnTo>
                  <a:pt x="35" y="113"/>
                </a:lnTo>
                <a:lnTo>
                  <a:pt x="24" y="77"/>
                </a:lnTo>
                <a:lnTo>
                  <a:pt x="18" y="39"/>
                </a:lnTo>
                <a:lnTo>
                  <a:pt x="1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7" name="Freeform 17"/>
          <p:cNvSpPr>
            <a:spLocks/>
          </p:cNvSpPr>
          <p:nvPr/>
        </p:nvSpPr>
        <p:spPr bwMode="auto">
          <a:xfrm>
            <a:off x="2293940" y="3295105"/>
            <a:ext cx="573087" cy="600075"/>
          </a:xfrm>
          <a:custGeom>
            <a:avLst/>
            <a:gdLst>
              <a:gd name="T0" fmla="*/ 2147483647 w 412"/>
              <a:gd name="T1" fmla="*/ 0 h 399"/>
              <a:gd name="T2" fmla="*/ 2147483647 w 412"/>
              <a:gd name="T3" fmla="*/ 2147483647 h 399"/>
              <a:gd name="T4" fmla="*/ 2147483647 w 412"/>
              <a:gd name="T5" fmla="*/ 2147483647 h 399"/>
              <a:gd name="T6" fmla="*/ 2147483647 w 412"/>
              <a:gd name="T7" fmla="*/ 2147483647 h 399"/>
              <a:gd name="T8" fmla="*/ 2147483647 w 412"/>
              <a:gd name="T9" fmla="*/ 2147483647 h 399"/>
              <a:gd name="T10" fmla="*/ 2147483647 w 412"/>
              <a:gd name="T11" fmla="*/ 2147483647 h 399"/>
              <a:gd name="T12" fmla="*/ 2147483647 w 412"/>
              <a:gd name="T13" fmla="*/ 2147483647 h 399"/>
              <a:gd name="T14" fmla="*/ 2147483647 w 412"/>
              <a:gd name="T15" fmla="*/ 2147483647 h 399"/>
              <a:gd name="T16" fmla="*/ 2147483647 w 412"/>
              <a:gd name="T17" fmla="*/ 2147483647 h 399"/>
              <a:gd name="T18" fmla="*/ 2147483647 w 412"/>
              <a:gd name="T19" fmla="*/ 2147483647 h 399"/>
              <a:gd name="T20" fmla="*/ 2147483647 w 412"/>
              <a:gd name="T21" fmla="*/ 2147483647 h 399"/>
              <a:gd name="T22" fmla="*/ 2147483647 w 412"/>
              <a:gd name="T23" fmla="*/ 2147483647 h 399"/>
              <a:gd name="T24" fmla="*/ 2147483647 w 412"/>
              <a:gd name="T25" fmla="*/ 2147483647 h 399"/>
              <a:gd name="T26" fmla="*/ 2147483647 w 412"/>
              <a:gd name="T27" fmla="*/ 2147483647 h 399"/>
              <a:gd name="T28" fmla="*/ 2147483647 w 412"/>
              <a:gd name="T29" fmla="*/ 2147483647 h 399"/>
              <a:gd name="T30" fmla="*/ 2147483647 w 412"/>
              <a:gd name="T31" fmla="*/ 2147483647 h 399"/>
              <a:gd name="T32" fmla="*/ 0 w 412"/>
              <a:gd name="T33" fmla="*/ 2147483647 h 399"/>
              <a:gd name="T34" fmla="*/ 2147483647 w 412"/>
              <a:gd name="T35" fmla="*/ 2147483647 h 399"/>
              <a:gd name="T36" fmla="*/ 2147483647 w 412"/>
              <a:gd name="T37" fmla="*/ 2147483647 h 399"/>
              <a:gd name="T38" fmla="*/ 2147483647 w 412"/>
              <a:gd name="T39" fmla="*/ 2147483647 h 399"/>
              <a:gd name="T40" fmla="*/ 2147483647 w 412"/>
              <a:gd name="T41" fmla="*/ 2147483647 h 399"/>
              <a:gd name="T42" fmla="*/ 2147483647 w 412"/>
              <a:gd name="T43" fmla="*/ 2147483647 h 399"/>
              <a:gd name="T44" fmla="*/ 2147483647 w 412"/>
              <a:gd name="T45" fmla="*/ 2147483647 h 399"/>
              <a:gd name="T46" fmla="*/ 2147483647 w 412"/>
              <a:gd name="T47" fmla="*/ 2147483647 h 399"/>
              <a:gd name="T48" fmla="*/ 2147483647 w 412"/>
              <a:gd name="T49" fmla="*/ 2147483647 h 399"/>
              <a:gd name="T50" fmla="*/ 2147483647 w 412"/>
              <a:gd name="T51" fmla="*/ 2147483647 h 399"/>
              <a:gd name="T52" fmla="*/ 2147483647 w 412"/>
              <a:gd name="T53" fmla="*/ 2147483647 h 399"/>
              <a:gd name="T54" fmla="*/ 2147483647 w 412"/>
              <a:gd name="T55" fmla="*/ 2147483647 h 399"/>
              <a:gd name="T56" fmla="*/ 2147483647 w 412"/>
              <a:gd name="T57" fmla="*/ 2147483647 h 399"/>
              <a:gd name="T58" fmla="*/ 2147483647 w 412"/>
              <a:gd name="T59" fmla="*/ 2147483647 h 399"/>
              <a:gd name="T60" fmla="*/ 2147483647 w 412"/>
              <a:gd name="T61" fmla="*/ 2147483647 h 399"/>
              <a:gd name="T62" fmla="*/ 2147483647 w 412"/>
              <a:gd name="T63" fmla="*/ 2147483647 h 399"/>
              <a:gd name="T64" fmla="*/ 2147483647 w 412"/>
              <a:gd name="T65" fmla="*/ 2147483647 h 399"/>
              <a:gd name="T66" fmla="*/ 2147483647 w 412"/>
              <a:gd name="T67" fmla="*/ 2147483647 h 399"/>
              <a:gd name="T68" fmla="*/ 2147483647 w 412"/>
              <a:gd name="T69" fmla="*/ 0 h 39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2"/>
              <a:gd name="T106" fmla="*/ 0 h 399"/>
              <a:gd name="T107" fmla="*/ 412 w 412"/>
              <a:gd name="T108" fmla="*/ 399 h 39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2" h="399">
                <a:moveTo>
                  <a:pt x="412" y="0"/>
                </a:moveTo>
                <a:lnTo>
                  <a:pt x="370" y="2"/>
                </a:lnTo>
                <a:lnTo>
                  <a:pt x="328" y="8"/>
                </a:lnTo>
                <a:lnTo>
                  <a:pt x="290" y="18"/>
                </a:lnTo>
                <a:lnTo>
                  <a:pt x="251" y="31"/>
                </a:lnTo>
                <a:lnTo>
                  <a:pt x="215" y="49"/>
                </a:lnTo>
                <a:lnTo>
                  <a:pt x="182" y="69"/>
                </a:lnTo>
                <a:lnTo>
                  <a:pt x="149" y="92"/>
                </a:lnTo>
                <a:lnTo>
                  <a:pt x="120" y="117"/>
                </a:lnTo>
                <a:lnTo>
                  <a:pt x="95" y="146"/>
                </a:lnTo>
                <a:lnTo>
                  <a:pt x="71" y="176"/>
                </a:lnTo>
                <a:lnTo>
                  <a:pt x="49" y="208"/>
                </a:lnTo>
                <a:lnTo>
                  <a:pt x="33" y="244"/>
                </a:lnTo>
                <a:lnTo>
                  <a:pt x="18" y="280"/>
                </a:lnTo>
                <a:lnTo>
                  <a:pt x="9" y="318"/>
                </a:lnTo>
                <a:lnTo>
                  <a:pt x="2" y="357"/>
                </a:lnTo>
                <a:lnTo>
                  <a:pt x="0" y="399"/>
                </a:lnTo>
                <a:lnTo>
                  <a:pt x="16" y="399"/>
                </a:lnTo>
                <a:lnTo>
                  <a:pt x="18" y="359"/>
                </a:lnTo>
                <a:lnTo>
                  <a:pt x="24" y="321"/>
                </a:lnTo>
                <a:lnTo>
                  <a:pt x="35" y="286"/>
                </a:lnTo>
                <a:lnTo>
                  <a:pt x="47" y="250"/>
                </a:lnTo>
                <a:lnTo>
                  <a:pt x="64" y="217"/>
                </a:lnTo>
                <a:lnTo>
                  <a:pt x="84" y="185"/>
                </a:lnTo>
                <a:lnTo>
                  <a:pt x="107" y="155"/>
                </a:lnTo>
                <a:lnTo>
                  <a:pt x="133" y="128"/>
                </a:lnTo>
                <a:lnTo>
                  <a:pt x="160" y="104"/>
                </a:lnTo>
                <a:lnTo>
                  <a:pt x="191" y="81"/>
                </a:lnTo>
                <a:lnTo>
                  <a:pt x="224" y="63"/>
                </a:lnTo>
                <a:lnTo>
                  <a:pt x="259" y="47"/>
                </a:lnTo>
                <a:lnTo>
                  <a:pt x="293" y="33"/>
                </a:lnTo>
                <a:lnTo>
                  <a:pt x="332" y="24"/>
                </a:lnTo>
                <a:lnTo>
                  <a:pt x="372" y="18"/>
                </a:lnTo>
                <a:lnTo>
                  <a:pt x="412" y="17"/>
                </a:lnTo>
                <a:lnTo>
                  <a:pt x="4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8" name="Freeform 18"/>
          <p:cNvSpPr>
            <a:spLocks/>
          </p:cNvSpPr>
          <p:nvPr/>
        </p:nvSpPr>
        <p:spPr bwMode="auto">
          <a:xfrm>
            <a:off x="904883" y="4830217"/>
            <a:ext cx="155575" cy="376238"/>
          </a:xfrm>
          <a:custGeom>
            <a:avLst/>
            <a:gdLst>
              <a:gd name="T0" fmla="*/ 2147483647 w 113"/>
              <a:gd name="T1" fmla="*/ 0 h 250"/>
              <a:gd name="T2" fmla="*/ 2147483647 w 113"/>
              <a:gd name="T3" fmla="*/ 2147483647 h 250"/>
              <a:gd name="T4" fmla="*/ 2147483647 w 113"/>
              <a:gd name="T5" fmla="*/ 2147483647 h 250"/>
              <a:gd name="T6" fmla="*/ 2147483647 w 113"/>
              <a:gd name="T7" fmla="*/ 2147483647 h 250"/>
              <a:gd name="T8" fmla="*/ 2147483647 w 113"/>
              <a:gd name="T9" fmla="*/ 2147483647 h 250"/>
              <a:gd name="T10" fmla="*/ 2147483647 w 113"/>
              <a:gd name="T11" fmla="*/ 2147483647 h 250"/>
              <a:gd name="T12" fmla="*/ 2147483647 w 113"/>
              <a:gd name="T13" fmla="*/ 2147483647 h 250"/>
              <a:gd name="T14" fmla="*/ 2147483647 w 113"/>
              <a:gd name="T15" fmla="*/ 2147483647 h 250"/>
              <a:gd name="T16" fmla="*/ 2147483647 w 113"/>
              <a:gd name="T17" fmla="*/ 2147483647 h 250"/>
              <a:gd name="T18" fmla="*/ 2147483647 w 113"/>
              <a:gd name="T19" fmla="*/ 2147483647 h 250"/>
              <a:gd name="T20" fmla="*/ 2147483647 w 113"/>
              <a:gd name="T21" fmla="*/ 2147483647 h 250"/>
              <a:gd name="T22" fmla="*/ 2147483647 w 113"/>
              <a:gd name="T23" fmla="*/ 2147483647 h 250"/>
              <a:gd name="T24" fmla="*/ 2147483647 w 113"/>
              <a:gd name="T25" fmla="*/ 2147483647 h 250"/>
              <a:gd name="T26" fmla="*/ 2147483647 w 113"/>
              <a:gd name="T27" fmla="*/ 2147483647 h 250"/>
              <a:gd name="T28" fmla="*/ 2147483647 w 113"/>
              <a:gd name="T29" fmla="*/ 2147483647 h 250"/>
              <a:gd name="T30" fmla="*/ 2147483647 w 113"/>
              <a:gd name="T31" fmla="*/ 2147483647 h 250"/>
              <a:gd name="T32" fmla="*/ 2147483647 w 113"/>
              <a:gd name="T33" fmla="*/ 2147483647 h 250"/>
              <a:gd name="T34" fmla="*/ 2147483647 w 113"/>
              <a:gd name="T35" fmla="*/ 2147483647 h 250"/>
              <a:gd name="T36" fmla="*/ 2147483647 w 113"/>
              <a:gd name="T37" fmla="*/ 2147483647 h 250"/>
              <a:gd name="T38" fmla="*/ 2147483647 w 113"/>
              <a:gd name="T39" fmla="*/ 2147483647 h 250"/>
              <a:gd name="T40" fmla="*/ 2147483647 w 113"/>
              <a:gd name="T41" fmla="*/ 2147483647 h 250"/>
              <a:gd name="T42" fmla="*/ 2147483647 w 113"/>
              <a:gd name="T43" fmla="*/ 2147483647 h 250"/>
              <a:gd name="T44" fmla="*/ 2147483647 w 113"/>
              <a:gd name="T45" fmla="*/ 2147483647 h 250"/>
              <a:gd name="T46" fmla="*/ 2147483647 w 113"/>
              <a:gd name="T47" fmla="*/ 2147483647 h 250"/>
              <a:gd name="T48" fmla="*/ 2147483647 w 113"/>
              <a:gd name="T49" fmla="*/ 2147483647 h 250"/>
              <a:gd name="T50" fmla="*/ 2147483647 w 113"/>
              <a:gd name="T51" fmla="*/ 2147483647 h 250"/>
              <a:gd name="T52" fmla="*/ 2147483647 w 113"/>
              <a:gd name="T53" fmla="*/ 2147483647 h 250"/>
              <a:gd name="T54" fmla="*/ 2147483647 w 113"/>
              <a:gd name="T55" fmla="*/ 2147483647 h 250"/>
              <a:gd name="T56" fmla="*/ 0 w 113"/>
              <a:gd name="T57" fmla="*/ 2147483647 h 250"/>
              <a:gd name="T58" fmla="*/ 0 w 113"/>
              <a:gd name="T59" fmla="*/ 2147483647 h 250"/>
              <a:gd name="T60" fmla="*/ 0 w 113"/>
              <a:gd name="T61" fmla="*/ 2147483647 h 250"/>
              <a:gd name="T62" fmla="*/ 0 w 113"/>
              <a:gd name="T63" fmla="*/ 2147483647 h 250"/>
              <a:gd name="T64" fmla="*/ 0 w 113"/>
              <a:gd name="T65" fmla="*/ 2147483647 h 250"/>
              <a:gd name="T66" fmla="*/ 0 w 113"/>
              <a:gd name="T67" fmla="*/ 2147483647 h 250"/>
              <a:gd name="T68" fmla="*/ 0 w 113"/>
              <a:gd name="T69" fmla="*/ 2147483647 h 250"/>
              <a:gd name="T70" fmla="*/ 0 w 113"/>
              <a:gd name="T71" fmla="*/ 2147483647 h 250"/>
              <a:gd name="T72" fmla="*/ 0 w 113"/>
              <a:gd name="T73" fmla="*/ 2147483647 h 250"/>
              <a:gd name="T74" fmla="*/ 0 w 113"/>
              <a:gd name="T75" fmla="*/ 2147483647 h 250"/>
              <a:gd name="T76" fmla="*/ 0 w 113"/>
              <a:gd name="T77" fmla="*/ 2147483647 h 250"/>
              <a:gd name="T78" fmla="*/ 2147483647 w 113"/>
              <a:gd name="T79" fmla="*/ 2147483647 h 250"/>
              <a:gd name="T80" fmla="*/ 2147483647 w 113"/>
              <a:gd name="T81" fmla="*/ 2147483647 h 250"/>
              <a:gd name="T82" fmla="*/ 2147483647 w 113"/>
              <a:gd name="T83" fmla="*/ 2147483647 h 250"/>
              <a:gd name="T84" fmla="*/ 2147483647 w 113"/>
              <a:gd name="T85" fmla="*/ 2147483647 h 250"/>
              <a:gd name="T86" fmla="*/ 2147483647 w 113"/>
              <a:gd name="T87" fmla="*/ 0 h 2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3"/>
              <a:gd name="T133" fmla="*/ 0 h 250"/>
              <a:gd name="T134" fmla="*/ 113 w 113"/>
              <a:gd name="T135" fmla="*/ 250 h 2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3" h="250">
                <a:moveTo>
                  <a:pt x="7" y="0"/>
                </a:moveTo>
                <a:lnTo>
                  <a:pt x="106" y="0"/>
                </a:lnTo>
                <a:lnTo>
                  <a:pt x="108" y="0"/>
                </a:lnTo>
                <a:lnTo>
                  <a:pt x="108" y="1"/>
                </a:lnTo>
                <a:lnTo>
                  <a:pt x="109" y="1"/>
                </a:lnTo>
                <a:lnTo>
                  <a:pt x="109" y="3"/>
                </a:lnTo>
                <a:lnTo>
                  <a:pt x="110" y="4"/>
                </a:lnTo>
                <a:lnTo>
                  <a:pt x="110" y="5"/>
                </a:lnTo>
                <a:lnTo>
                  <a:pt x="110" y="7"/>
                </a:lnTo>
                <a:lnTo>
                  <a:pt x="112" y="7"/>
                </a:lnTo>
                <a:lnTo>
                  <a:pt x="112" y="8"/>
                </a:lnTo>
                <a:lnTo>
                  <a:pt x="112" y="10"/>
                </a:lnTo>
                <a:lnTo>
                  <a:pt x="112" y="11"/>
                </a:lnTo>
                <a:lnTo>
                  <a:pt x="112" y="12"/>
                </a:lnTo>
                <a:lnTo>
                  <a:pt x="113" y="14"/>
                </a:lnTo>
                <a:lnTo>
                  <a:pt x="113" y="15"/>
                </a:lnTo>
                <a:lnTo>
                  <a:pt x="113" y="17"/>
                </a:lnTo>
                <a:lnTo>
                  <a:pt x="113" y="18"/>
                </a:lnTo>
                <a:lnTo>
                  <a:pt x="113" y="20"/>
                </a:lnTo>
                <a:lnTo>
                  <a:pt x="113" y="21"/>
                </a:lnTo>
                <a:lnTo>
                  <a:pt x="113" y="22"/>
                </a:lnTo>
                <a:lnTo>
                  <a:pt x="113" y="24"/>
                </a:lnTo>
                <a:lnTo>
                  <a:pt x="113" y="25"/>
                </a:lnTo>
                <a:lnTo>
                  <a:pt x="113" y="223"/>
                </a:lnTo>
                <a:lnTo>
                  <a:pt x="113" y="225"/>
                </a:lnTo>
                <a:lnTo>
                  <a:pt x="113" y="226"/>
                </a:lnTo>
                <a:lnTo>
                  <a:pt x="113" y="228"/>
                </a:lnTo>
                <a:lnTo>
                  <a:pt x="113" y="229"/>
                </a:lnTo>
                <a:lnTo>
                  <a:pt x="113" y="231"/>
                </a:lnTo>
                <a:lnTo>
                  <a:pt x="113" y="232"/>
                </a:lnTo>
                <a:lnTo>
                  <a:pt x="113" y="233"/>
                </a:lnTo>
                <a:lnTo>
                  <a:pt x="113" y="235"/>
                </a:lnTo>
                <a:lnTo>
                  <a:pt x="112" y="236"/>
                </a:lnTo>
                <a:lnTo>
                  <a:pt x="112" y="238"/>
                </a:lnTo>
                <a:lnTo>
                  <a:pt x="112" y="239"/>
                </a:lnTo>
                <a:lnTo>
                  <a:pt x="112" y="240"/>
                </a:lnTo>
                <a:lnTo>
                  <a:pt x="112" y="242"/>
                </a:lnTo>
                <a:lnTo>
                  <a:pt x="110" y="243"/>
                </a:lnTo>
                <a:lnTo>
                  <a:pt x="110" y="245"/>
                </a:lnTo>
                <a:lnTo>
                  <a:pt x="109" y="246"/>
                </a:lnTo>
                <a:lnTo>
                  <a:pt x="109" y="248"/>
                </a:lnTo>
                <a:lnTo>
                  <a:pt x="108" y="248"/>
                </a:lnTo>
                <a:lnTo>
                  <a:pt x="108" y="249"/>
                </a:lnTo>
                <a:lnTo>
                  <a:pt x="106" y="249"/>
                </a:lnTo>
                <a:lnTo>
                  <a:pt x="106" y="250"/>
                </a:lnTo>
                <a:lnTo>
                  <a:pt x="7" y="250"/>
                </a:lnTo>
                <a:lnTo>
                  <a:pt x="7" y="249"/>
                </a:lnTo>
                <a:lnTo>
                  <a:pt x="6" y="249"/>
                </a:lnTo>
                <a:lnTo>
                  <a:pt x="4" y="249"/>
                </a:lnTo>
                <a:lnTo>
                  <a:pt x="4" y="248"/>
                </a:lnTo>
                <a:lnTo>
                  <a:pt x="3" y="246"/>
                </a:lnTo>
                <a:lnTo>
                  <a:pt x="3" y="245"/>
                </a:lnTo>
                <a:lnTo>
                  <a:pt x="3" y="243"/>
                </a:lnTo>
                <a:lnTo>
                  <a:pt x="1" y="243"/>
                </a:lnTo>
                <a:lnTo>
                  <a:pt x="1" y="242"/>
                </a:lnTo>
                <a:lnTo>
                  <a:pt x="1" y="240"/>
                </a:lnTo>
                <a:lnTo>
                  <a:pt x="1" y="239"/>
                </a:lnTo>
                <a:lnTo>
                  <a:pt x="0" y="238"/>
                </a:lnTo>
                <a:lnTo>
                  <a:pt x="0" y="236"/>
                </a:lnTo>
                <a:lnTo>
                  <a:pt x="0" y="235"/>
                </a:lnTo>
                <a:lnTo>
                  <a:pt x="0" y="233"/>
                </a:lnTo>
                <a:lnTo>
                  <a:pt x="0" y="232"/>
                </a:lnTo>
                <a:lnTo>
                  <a:pt x="0" y="231"/>
                </a:lnTo>
                <a:lnTo>
                  <a:pt x="0" y="229"/>
                </a:lnTo>
                <a:lnTo>
                  <a:pt x="0" y="228"/>
                </a:lnTo>
                <a:lnTo>
                  <a:pt x="0" y="226"/>
                </a:lnTo>
                <a:lnTo>
                  <a:pt x="0" y="225"/>
                </a:lnTo>
                <a:lnTo>
                  <a:pt x="0" y="223"/>
                </a:lnTo>
                <a:lnTo>
                  <a:pt x="0" y="25"/>
                </a:lnTo>
                <a:lnTo>
                  <a:pt x="0" y="24"/>
                </a:lnTo>
                <a:lnTo>
                  <a:pt x="0" y="22"/>
                </a:lnTo>
                <a:lnTo>
                  <a:pt x="0" y="21"/>
                </a:lnTo>
                <a:lnTo>
                  <a:pt x="0" y="20"/>
                </a:lnTo>
                <a:lnTo>
                  <a:pt x="0" y="18"/>
                </a:lnTo>
                <a:lnTo>
                  <a:pt x="0" y="17"/>
                </a:lnTo>
                <a:lnTo>
                  <a:pt x="0" y="15"/>
                </a:lnTo>
                <a:lnTo>
                  <a:pt x="0" y="14"/>
                </a:lnTo>
                <a:lnTo>
                  <a:pt x="0" y="12"/>
                </a:lnTo>
                <a:lnTo>
                  <a:pt x="0" y="11"/>
                </a:lnTo>
                <a:lnTo>
                  <a:pt x="1" y="10"/>
                </a:lnTo>
                <a:lnTo>
                  <a:pt x="1" y="8"/>
                </a:lnTo>
                <a:lnTo>
                  <a:pt x="1" y="7"/>
                </a:lnTo>
                <a:lnTo>
                  <a:pt x="3" y="5"/>
                </a:lnTo>
                <a:lnTo>
                  <a:pt x="3" y="4"/>
                </a:lnTo>
                <a:lnTo>
                  <a:pt x="3" y="3"/>
                </a:lnTo>
                <a:lnTo>
                  <a:pt x="4" y="3"/>
                </a:lnTo>
                <a:lnTo>
                  <a:pt x="4" y="1"/>
                </a:lnTo>
                <a:lnTo>
                  <a:pt x="6"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29" name="Rectangle 19"/>
          <p:cNvSpPr>
            <a:spLocks noChangeArrowheads="1"/>
          </p:cNvSpPr>
          <p:nvPr/>
        </p:nvSpPr>
        <p:spPr bwMode="auto">
          <a:xfrm>
            <a:off x="914408" y="4819105"/>
            <a:ext cx="138113" cy="19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30" name="Freeform 20"/>
          <p:cNvSpPr>
            <a:spLocks/>
          </p:cNvSpPr>
          <p:nvPr/>
        </p:nvSpPr>
        <p:spPr bwMode="auto">
          <a:xfrm>
            <a:off x="1047758" y="4819105"/>
            <a:ext cx="23813" cy="49212"/>
          </a:xfrm>
          <a:custGeom>
            <a:avLst/>
            <a:gdLst>
              <a:gd name="T0" fmla="*/ 2147483647 w 17"/>
              <a:gd name="T1" fmla="*/ 2147483647 h 32"/>
              <a:gd name="T2" fmla="*/ 2147483647 w 17"/>
              <a:gd name="T3" fmla="*/ 2147483647 h 32"/>
              <a:gd name="T4" fmla="*/ 2147483647 w 17"/>
              <a:gd name="T5" fmla="*/ 2147483647 h 32"/>
              <a:gd name="T6" fmla="*/ 2147483647 w 17"/>
              <a:gd name="T7" fmla="*/ 2147483647 h 32"/>
              <a:gd name="T8" fmla="*/ 2147483647 w 17"/>
              <a:gd name="T9" fmla="*/ 0 h 32"/>
              <a:gd name="T10" fmla="*/ 2147483647 w 17"/>
              <a:gd name="T11" fmla="*/ 2147483647 h 32"/>
              <a:gd name="T12" fmla="*/ 0 w 17"/>
              <a:gd name="T13" fmla="*/ 2147483647 h 32"/>
              <a:gd name="T14" fmla="*/ 2147483647 w 17"/>
              <a:gd name="T15" fmla="*/ 2147483647 h 32"/>
              <a:gd name="T16" fmla="*/ 2147483647 w 17"/>
              <a:gd name="T17" fmla="*/ 2147483647 h 32"/>
              <a:gd name="T18" fmla="*/ 2147483647 w 17"/>
              <a:gd name="T19" fmla="*/ 2147483647 h 32"/>
              <a:gd name="T20" fmla="*/ 2147483647 w 17"/>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2"/>
              <a:gd name="T35" fmla="*/ 17 w 17"/>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2">
                <a:moveTo>
                  <a:pt x="17" y="32"/>
                </a:moveTo>
                <a:lnTo>
                  <a:pt x="16" y="21"/>
                </a:lnTo>
                <a:lnTo>
                  <a:pt x="14" y="12"/>
                </a:lnTo>
                <a:lnTo>
                  <a:pt x="10" y="5"/>
                </a:lnTo>
                <a:lnTo>
                  <a:pt x="3" y="0"/>
                </a:lnTo>
                <a:lnTo>
                  <a:pt x="3" y="12"/>
                </a:lnTo>
                <a:lnTo>
                  <a:pt x="0" y="12"/>
                </a:lnTo>
                <a:lnTo>
                  <a:pt x="2" y="15"/>
                </a:lnTo>
                <a:lnTo>
                  <a:pt x="3" y="22"/>
                </a:lnTo>
                <a:lnTo>
                  <a:pt x="5" y="32"/>
                </a:lnTo>
                <a:lnTo>
                  <a:pt x="17"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31" name="Rectangle 21"/>
          <p:cNvSpPr>
            <a:spLocks noChangeArrowheads="1"/>
          </p:cNvSpPr>
          <p:nvPr/>
        </p:nvSpPr>
        <p:spPr bwMode="auto">
          <a:xfrm>
            <a:off x="1055696" y="4868317"/>
            <a:ext cx="15875" cy="298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32" name="Freeform 22"/>
          <p:cNvSpPr>
            <a:spLocks/>
          </p:cNvSpPr>
          <p:nvPr/>
        </p:nvSpPr>
        <p:spPr bwMode="auto">
          <a:xfrm>
            <a:off x="1047758" y="5166783"/>
            <a:ext cx="23813" cy="49213"/>
          </a:xfrm>
          <a:custGeom>
            <a:avLst/>
            <a:gdLst>
              <a:gd name="T0" fmla="*/ 2147483647 w 17"/>
              <a:gd name="T1" fmla="*/ 2147483647 h 33"/>
              <a:gd name="T2" fmla="*/ 2147483647 w 17"/>
              <a:gd name="T3" fmla="*/ 2147483647 h 33"/>
              <a:gd name="T4" fmla="*/ 2147483647 w 17"/>
              <a:gd name="T5" fmla="*/ 2147483647 h 33"/>
              <a:gd name="T6" fmla="*/ 2147483647 w 17"/>
              <a:gd name="T7" fmla="*/ 2147483647 h 33"/>
              <a:gd name="T8" fmla="*/ 2147483647 w 17"/>
              <a:gd name="T9" fmla="*/ 0 h 33"/>
              <a:gd name="T10" fmla="*/ 2147483647 w 17"/>
              <a:gd name="T11" fmla="*/ 0 h 33"/>
              <a:gd name="T12" fmla="*/ 2147483647 w 17"/>
              <a:gd name="T13" fmla="*/ 2147483647 h 33"/>
              <a:gd name="T14" fmla="*/ 2147483647 w 17"/>
              <a:gd name="T15" fmla="*/ 2147483647 h 33"/>
              <a:gd name="T16" fmla="*/ 0 w 17"/>
              <a:gd name="T17" fmla="*/ 2147483647 h 33"/>
              <a:gd name="T18" fmla="*/ 2147483647 w 17"/>
              <a:gd name="T19" fmla="*/ 2147483647 h 33"/>
              <a:gd name="T20" fmla="*/ 2147483647 w 17"/>
              <a:gd name="T21" fmla="*/ 2147483647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3" y="33"/>
                </a:moveTo>
                <a:lnTo>
                  <a:pt x="10" y="29"/>
                </a:lnTo>
                <a:lnTo>
                  <a:pt x="14" y="20"/>
                </a:lnTo>
                <a:lnTo>
                  <a:pt x="16" y="12"/>
                </a:lnTo>
                <a:lnTo>
                  <a:pt x="17" y="0"/>
                </a:lnTo>
                <a:lnTo>
                  <a:pt x="5" y="0"/>
                </a:lnTo>
                <a:lnTo>
                  <a:pt x="3" y="10"/>
                </a:lnTo>
                <a:lnTo>
                  <a:pt x="2" y="17"/>
                </a:lnTo>
                <a:lnTo>
                  <a:pt x="0" y="20"/>
                </a:lnTo>
                <a:lnTo>
                  <a:pt x="3" y="20"/>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33" name="Rectangle 23"/>
          <p:cNvSpPr>
            <a:spLocks noChangeArrowheads="1"/>
          </p:cNvSpPr>
          <p:nvPr/>
        </p:nvSpPr>
        <p:spPr bwMode="auto">
          <a:xfrm>
            <a:off x="914408" y="5196930"/>
            <a:ext cx="138113" cy="19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34" name="Freeform 24"/>
          <p:cNvSpPr>
            <a:spLocks/>
          </p:cNvSpPr>
          <p:nvPr/>
        </p:nvSpPr>
        <p:spPr bwMode="auto">
          <a:xfrm>
            <a:off x="895358" y="5166783"/>
            <a:ext cx="22225" cy="49213"/>
          </a:xfrm>
          <a:custGeom>
            <a:avLst/>
            <a:gdLst>
              <a:gd name="T0" fmla="*/ 0 w 17"/>
              <a:gd name="T1" fmla="*/ 0 h 33"/>
              <a:gd name="T2" fmla="*/ 2147483647 w 17"/>
              <a:gd name="T3" fmla="*/ 2147483647 h 33"/>
              <a:gd name="T4" fmla="*/ 2147483647 w 17"/>
              <a:gd name="T5" fmla="*/ 2147483647 h 33"/>
              <a:gd name="T6" fmla="*/ 2147483647 w 17"/>
              <a:gd name="T7" fmla="*/ 2147483647 h 33"/>
              <a:gd name="T8" fmla="*/ 2147483647 w 17"/>
              <a:gd name="T9" fmla="*/ 2147483647 h 33"/>
              <a:gd name="T10" fmla="*/ 2147483647 w 17"/>
              <a:gd name="T11" fmla="*/ 2147483647 h 33"/>
              <a:gd name="T12" fmla="*/ 2147483647 w 17"/>
              <a:gd name="T13" fmla="*/ 2147483647 h 33"/>
              <a:gd name="T14" fmla="*/ 2147483647 w 17"/>
              <a:gd name="T15" fmla="*/ 2147483647 h 33"/>
              <a:gd name="T16" fmla="*/ 2147483647 w 17"/>
              <a:gd name="T17" fmla="*/ 2147483647 h 33"/>
              <a:gd name="T18" fmla="*/ 2147483647 w 17"/>
              <a:gd name="T19" fmla="*/ 0 h 33"/>
              <a:gd name="T20" fmla="*/ 0 w 17"/>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0" y="0"/>
                </a:moveTo>
                <a:lnTo>
                  <a:pt x="1" y="12"/>
                </a:lnTo>
                <a:lnTo>
                  <a:pt x="3" y="20"/>
                </a:lnTo>
                <a:lnTo>
                  <a:pt x="6" y="29"/>
                </a:lnTo>
                <a:lnTo>
                  <a:pt x="14" y="33"/>
                </a:lnTo>
                <a:lnTo>
                  <a:pt x="14" y="20"/>
                </a:lnTo>
                <a:lnTo>
                  <a:pt x="17" y="20"/>
                </a:lnTo>
                <a:lnTo>
                  <a:pt x="14" y="17"/>
                </a:lnTo>
                <a:lnTo>
                  <a:pt x="13" y="10"/>
                </a:lnTo>
                <a:lnTo>
                  <a:pt x="1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35" name="Rectangle 25"/>
          <p:cNvSpPr>
            <a:spLocks noChangeArrowheads="1"/>
          </p:cNvSpPr>
          <p:nvPr/>
        </p:nvSpPr>
        <p:spPr bwMode="auto">
          <a:xfrm>
            <a:off x="895352" y="4868317"/>
            <a:ext cx="17463" cy="298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36" name="Freeform 26"/>
          <p:cNvSpPr>
            <a:spLocks/>
          </p:cNvSpPr>
          <p:nvPr/>
        </p:nvSpPr>
        <p:spPr bwMode="auto">
          <a:xfrm>
            <a:off x="895358" y="4819105"/>
            <a:ext cx="22225" cy="49212"/>
          </a:xfrm>
          <a:custGeom>
            <a:avLst/>
            <a:gdLst>
              <a:gd name="T0" fmla="*/ 2147483647 w 17"/>
              <a:gd name="T1" fmla="*/ 0 h 32"/>
              <a:gd name="T2" fmla="*/ 2147483647 w 17"/>
              <a:gd name="T3" fmla="*/ 2147483647 h 32"/>
              <a:gd name="T4" fmla="*/ 2147483647 w 17"/>
              <a:gd name="T5" fmla="*/ 2147483647 h 32"/>
              <a:gd name="T6" fmla="*/ 2147483647 w 17"/>
              <a:gd name="T7" fmla="*/ 2147483647 h 32"/>
              <a:gd name="T8" fmla="*/ 0 w 17"/>
              <a:gd name="T9" fmla="*/ 2147483647 h 32"/>
              <a:gd name="T10" fmla="*/ 2147483647 w 17"/>
              <a:gd name="T11" fmla="*/ 2147483647 h 32"/>
              <a:gd name="T12" fmla="*/ 2147483647 w 17"/>
              <a:gd name="T13" fmla="*/ 2147483647 h 32"/>
              <a:gd name="T14" fmla="*/ 2147483647 w 17"/>
              <a:gd name="T15" fmla="*/ 2147483647 h 32"/>
              <a:gd name="T16" fmla="*/ 2147483647 w 17"/>
              <a:gd name="T17" fmla="*/ 2147483647 h 32"/>
              <a:gd name="T18" fmla="*/ 2147483647 w 17"/>
              <a:gd name="T19" fmla="*/ 2147483647 h 32"/>
              <a:gd name="T20" fmla="*/ 2147483647 w 17"/>
              <a:gd name="T21" fmla="*/ 0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2"/>
              <a:gd name="T35" fmla="*/ 17 w 17"/>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2">
                <a:moveTo>
                  <a:pt x="14" y="0"/>
                </a:moveTo>
                <a:lnTo>
                  <a:pt x="6" y="5"/>
                </a:lnTo>
                <a:lnTo>
                  <a:pt x="3" y="12"/>
                </a:lnTo>
                <a:lnTo>
                  <a:pt x="1" y="21"/>
                </a:lnTo>
                <a:lnTo>
                  <a:pt x="0" y="32"/>
                </a:lnTo>
                <a:lnTo>
                  <a:pt x="13" y="32"/>
                </a:lnTo>
                <a:lnTo>
                  <a:pt x="13" y="22"/>
                </a:lnTo>
                <a:lnTo>
                  <a:pt x="14" y="15"/>
                </a:lnTo>
                <a:lnTo>
                  <a:pt x="17" y="12"/>
                </a:lnTo>
                <a:lnTo>
                  <a:pt x="14" y="12"/>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37" name="Freeform 27"/>
          <p:cNvSpPr>
            <a:spLocks/>
          </p:cNvSpPr>
          <p:nvPr/>
        </p:nvSpPr>
        <p:spPr bwMode="auto">
          <a:xfrm>
            <a:off x="1757364" y="4814358"/>
            <a:ext cx="157162" cy="377825"/>
          </a:xfrm>
          <a:custGeom>
            <a:avLst/>
            <a:gdLst>
              <a:gd name="T0" fmla="*/ 2147483647 w 113"/>
              <a:gd name="T1" fmla="*/ 0 h 250"/>
              <a:gd name="T2" fmla="*/ 2147483647 w 113"/>
              <a:gd name="T3" fmla="*/ 2147483647 h 250"/>
              <a:gd name="T4" fmla="*/ 2147483647 w 113"/>
              <a:gd name="T5" fmla="*/ 2147483647 h 250"/>
              <a:gd name="T6" fmla="*/ 2147483647 w 113"/>
              <a:gd name="T7" fmla="*/ 2147483647 h 250"/>
              <a:gd name="T8" fmla="*/ 2147483647 w 113"/>
              <a:gd name="T9" fmla="*/ 2147483647 h 250"/>
              <a:gd name="T10" fmla="*/ 2147483647 w 113"/>
              <a:gd name="T11" fmla="*/ 2147483647 h 250"/>
              <a:gd name="T12" fmla="*/ 2147483647 w 113"/>
              <a:gd name="T13" fmla="*/ 2147483647 h 250"/>
              <a:gd name="T14" fmla="*/ 2147483647 w 113"/>
              <a:gd name="T15" fmla="*/ 2147483647 h 250"/>
              <a:gd name="T16" fmla="*/ 2147483647 w 113"/>
              <a:gd name="T17" fmla="*/ 2147483647 h 250"/>
              <a:gd name="T18" fmla="*/ 2147483647 w 113"/>
              <a:gd name="T19" fmla="*/ 2147483647 h 250"/>
              <a:gd name="T20" fmla="*/ 2147483647 w 113"/>
              <a:gd name="T21" fmla="*/ 2147483647 h 250"/>
              <a:gd name="T22" fmla="*/ 2147483647 w 113"/>
              <a:gd name="T23" fmla="*/ 2147483647 h 250"/>
              <a:gd name="T24" fmla="*/ 2147483647 w 113"/>
              <a:gd name="T25" fmla="*/ 2147483647 h 250"/>
              <a:gd name="T26" fmla="*/ 2147483647 w 113"/>
              <a:gd name="T27" fmla="*/ 2147483647 h 250"/>
              <a:gd name="T28" fmla="*/ 2147483647 w 113"/>
              <a:gd name="T29" fmla="*/ 2147483647 h 250"/>
              <a:gd name="T30" fmla="*/ 2147483647 w 113"/>
              <a:gd name="T31" fmla="*/ 2147483647 h 250"/>
              <a:gd name="T32" fmla="*/ 2147483647 w 113"/>
              <a:gd name="T33" fmla="*/ 2147483647 h 250"/>
              <a:gd name="T34" fmla="*/ 2147483647 w 113"/>
              <a:gd name="T35" fmla="*/ 2147483647 h 250"/>
              <a:gd name="T36" fmla="*/ 2147483647 w 113"/>
              <a:gd name="T37" fmla="*/ 2147483647 h 250"/>
              <a:gd name="T38" fmla="*/ 2147483647 w 113"/>
              <a:gd name="T39" fmla="*/ 2147483647 h 250"/>
              <a:gd name="T40" fmla="*/ 2147483647 w 113"/>
              <a:gd name="T41" fmla="*/ 2147483647 h 250"/>
              <a:gd name="T42" fmla="*/ 2147483647 w 113"/>
              <a:gd name="T43" fmla="*/ 2147483647 h 250"/>
              <a:gd name="T44" fmla="*/ 2147483647 w 113"/>
              <a:gd name="T45" fmla="*/ 2147483647 h 250"/>
              <a:gd name="T46" fmla="*/ 2147483647 w 113"/>
              <a:gd name="T47" fmla="*/ 2147483647 h 250"/>
              <a:gd name="T48" fmla="*/ 2147483647 w 113"/>
              <a:gd name="T49" fmla="*/ 2147483647 h 250"/>
              <a:gd name="T50" fmla="*/ 2147483647 w 113"/>
              <a:gd name="T51" fmla="*/ 2147483647 h 250"/>
              <a:gd name="T52" fmla="*/ 2147483647 w 113"/>
              <a:gd name="T53" fmla="*/ 2147483647 h 250"/>
              <a:gd name="T54" fmla="*/ 2147483647 w 113"/>
              <a:gd name="T55" fmla="*/ 2147483647 h 250"/>
              <a:gd name="T56" fmla="*/ 2147483647 w 113"/>
              <a:gd name="T57" fmla="*/ 2147483647 h 250"/>
              <a:gd name="T58" fmla="*/ 0 w 113"/>
              <a:gd name="T59" fmla="*/ 2147483647 h 250"/>
              <a:gd name="T60" fmla="*/ 0 w 113"/>
              <a:gd name="T61" fmla="*/ 2147483647 h 250"/>
              <a:gd name="T62" fmla="*/ 0 w 113"/>
              <a:gd name="T63" fmla="*/ 2147483647 h 250"/>
              <a:gd name="T64" fmla="*/ 0 w 113"/>
              <a:gd name="T65" fmla="*/ 2147483647 h 250"/>
              <a:gd name="T66" fmla="*/ 0 w 113"/>
              <a:gd name="T67" fmla="*/ 2147483647 h 250"/>
              <a:gd name="T68" fmla="*/ 0 w 113"/>
              <a:gd name="T69" fmla="*/ 2147483647 h 250"/>
              <a:gd name="T70" fmla="*/ 0 w 113"/>
              <a:gd name="T71" fmla="*/ 2147483647 h 250"/>
              <a:gd name="T72" fmla="*/ 0 w 113"/>
              <a:gd name="T73" fmla="*/ 2147483647 h 250"/>
              <a:gd name="T74" fmla="*/ 0 w 113"/>
              <a:gd name="T75" fmla="*/ 2147483647 h 250"/>
              <a:gd name="T76" fmla="*/ 2147483647 w 113"/>
              <a:gd name="T77" fmla="*/ 2147483647 h 250"/>
              <a:gd name="T78" fmla="*/ 2147483647 w 113"/>
              <a:gd name="T79" fmla="*/ 2147483647 h 250"/>
              <a:gd name="T80" fmla="*/ 2147483647 w 113"/>
              <a:gd name="T81" fmla="*/ 2147483647 h 250"/>
              <a:gd name="T82" fmla="*/ 2147483647 w 113"/>
              <a:gd name="T83" fmla="*/ 2147483647 h 250"/>
              <a:gd name="T84" fmla="*/ 2147483647 w 113"/>
              <a:gd name="T85" fmla="*/ 2147483647 h 250"/>
              <a:gd name="T86" fmla="*/ 2147483647 w 113"/>
              <a:gd name="T87" fmla="*/ 2147483647 h 250"/>
              <a:gd name="T88" fmla="*/ 2147483647 w 113"/>
              <a:gd name="T89" fmla="*/ 0 h 2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3"/>
              <a:gd name="T136" fmla="*/ 0 h 250"/>
              <a:gd name="T137" fmla="*/ 113 w 113"/>
              <a:gd name="T138" fmla="*/ 250 h 2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3" h="250">
                <a:moveTo>
                  <a:pt x="7" y="0"/>
                </a:moveTo>
                <a:lnTo>
                  <a:pt x="106" y="0"/>
                </a:lnTo>
                <a:lnTo>
                  <a:pt x="107" y="1"/>
                </a:lnTo>
                <a:lnTo>
                  <a:pt x="109" y="1"/>
                </a:lnTo>
                <a:lnTo>
                  <a:pt x="109" y="3"/>
                </a:lnTo>
                <a:lnTo>
                  <a:pt x="110" y="4"/>
                </a:lnTo>
                <a:lnTo>
                  <a:pt x="110" y="5"/>
                </a:lnTo>
                <a:lnTo>
                  <a:pt x="110" y="7"/>
                </a:lnTo>
                <a:lnTo>
                  <a:pt x="112" y="7"/>
                </a:lnTo>
                <a:lnTo>
                  <a:pt x="112" y="8"/>
                </a:lnTo>
                <a:lnTo>
                  <a:pt x="112" y="10"/>
                </a:lnTo>
                <a:lnTo>
                  <a:pt x="112" y="11"/>
                </a:lnTo>
                <a:lnTo>
                  <a:pt x="113" y="11"/>
                </a:lnTo>
                <a:lnTo>
                  <a:pt x="113" y="13"/>
                </a:lnTo>
                <a:lnTo>
                  <a:pt x="113" y="14"/>
                </a:lnTo>
                <a:lnTo>
                  <a:pt x="113" y="15"/>
                </a:lnTo>
                <a:lnTo>
                  <a:pt x="113" y="17"/>
                </a:lnTo>
                <a:lnTo>
                  <a:pt x="113" y="18"/>
                </a:lnTo>
                <a:lnTo>
                  <a:pt x="113" y="20"/>
                </a:lnTo>
                <a:lnTo>
                  <a:pt x="113" y="21"/>
                </a:lnTo>
                <a:lnTo>
                  <a:pt x="113" y="22"/>
                </a:lnTo>
                <a:lnTo>
                  <a:pt x="113" y="24"/>
                </a:lnTo>
                <a:lnTo>
                  <a:pt x="113" y="25"/>
                </a:lnTo>
                <a:lnTo>
                  <a:pt x="113" y="27"/>
                </a:lnTo>
                <a:lnTo>
                  <a:pt x="113" y="225"/>
                </a:lnTo>
                <a:lnTo>
                  <a:pt x="113" y="226"/>
                </a:lnTo>
                <a:lnTo>
                  <a:pt x="113" y="228"/>
                </a:lnTo>
                <a:lnTo>
                  <a:pt x="113" y="229"/>
                </a:lnTo>
                <a:lnTo>
                  <a:pt x="113" y="231"/>
                </a:lnTo>
                <a:lnTo>
                  <a:pt x="113" y="232"/>
                </a:lnTo>
                <a:lnTo>
                  <a:pt x="113" y="233"/>
                </a:lnTo>
                <a:lnTo>
                  <a:pt x="113" y="235"/>
                </a:lnTo>
                <a:lnTo>
                  <a:pt x="113" y="236"/>
                </a:lnTo>
                <a:lnTo>
                  <a:pt x="113" y="238"/>
                </a:lnTo>
                <a:lnTo>
                  <a:pt x="113" y="239"/>
                </a:lnTo>
                <a:lnTo>
                  <a:pt x="112" y="241"/>
                </a:lnTo>
                <a:lnTo>
                  <a:pt x="112" y="242"/>
                </a:lnTo>
                <a:lnTo>
                  <a:pt x="112" y="243"/>
                </a:lnTo>
                <a:lnTo>
                  <a:pt x="110" y="245"/>
                </a:lnTo>
                <a:lnTo>
                  <a:pt x="110" y="246"/>
                </a:lnTo>
                <a:lnTo>
                  <a:pt x="110" y="248"/>
                </a:lnTo>
                <a:lnTo>
                  <a:pt x="109" y="248"/>
                </a:lnTo>
                <a:lnTo>
                  <a:pt x="109" y="249"/>
                </a:lnTo>
                <a:lnTo>
                  <a:pt x="107" y="250"/>
                </a:lnTo>
                <a:lnTo>
                  <a:pt x="106" y="250"/>
                </a:lnTo>
                <a:lnTo>
                  <a:pt x="7" y="250"/>
                </a:lnTo>
                <a:lnTo>
                  <a:pt x="6" y="250"/>
                </a:lnTo>
                <a:lnTo>
                  <a:pt x="6" y="249"/>
                </a:lnTo>
                <a:lnTo>
                  <a:pt x="4" y="249"/>
                </a:lnTo>
                <a:lnTo>
                  <a:pt x="4" y="248"/>
                </a:lnTo>
                <a:lnTo>
                  <a:pt x="4" y="246"/>
                </a:lnTo>
                <a:lnTo>
                  <a:pt x="3" y="246"/>
                </a:lnTo>
                <a:lnTo>
                  <a:pt x="3" y="245"/>
                </a:lnTo>
                <a:lnTo>
                  <a:pt x="3" y="243"/>
                </a:lnTo>
                <a:lnTo>
                  <a:pt x="1" y="243"/>
                </a:lnTo>
                <a:lnTo>
                  <a:pt x="1" y="242"/>
                </a:lnTo>
                <a:lnTo>
                  <a:pt x="1" y="241"/>
                </a:lnTo>
                <a:lnTo>
                  <a:pt x="1" y="239"/>
                </a:lnTo>
                <a:lnTo>
                  <a:pt x="1" y="238"/>
                </a:lnTo>
                <a:lnTo>
                  <a:pt x="0" y="236"/>
                </a:lnTo>
                <a:lnTo>
                  <a:pt x="0" y="235"/>
                </a:lnTo>
                <a:lnTo>
                  <a:pt x="0" y="233"/>
                </a:lnTo>
                <a:lnTo>
                  <a:pt x="0" y="232"/>
                </a:lnTo>
                <a:lnTo>
                  <a:pt x="0" y="231"/>
                </a:lnTo>
                <a:lnTo>
                  <a:pt x="0" y="229"/>
                </a:lnTo>
                <a:lnTo>
                  <a:pt x="0" y="228"/>
                </a:lnTo>
                <a:lnTo>
                  <a:pt x="0" y="226"/>
                </a:lnTo>
                <a:lnTo>
                  <a:pt x="0" y="225"/>
                </a:lnTo>
                <a:lnTo>
                  <a:pt x="0" y="27"/>
                </a:lnTo>
                <a:lnTo>
                  <a:pt x="0" y="25"/>
                </a:lnTo>
                <a:lnTo>
                  <a:pt x="0" y="24"/>
                </a:lnTo>
                <a:lnTo>
                  <a:pt x="0" y="22"/>
                </a:lnTo>
                <a:lnTo>
                  <a:pt x="0" y="21"/>
                </a:lnTo>
                <a:lnTo>
                  <a:pt x="0" y="20"/>
                </a:lnTo>
                <a:lnTo>
                  <a:pt x="0" y="18"/>
                </a:lnTo>
                <a:lnTo>
                  <a:pt x="0" y="17"/>
                </a:lnTo>
                <a:lnTo>
                  <a:pt x="0" y="15"/>
                </a:lnTo>
                <a:lnTo>
                  <a:pt x="1" y="14"/>
                </a:lnTo>
                <a:lnTo>
                  <a:pt x="1" y="13"/>
                </a:lnTo>
                <a:lnTo>
                  <a:pt x="1" y="11"/>
                </a:lnTo>
                <a:lnTo>
                  <a:pt x="1" y="10"/>
                </a:lnTo>
                <a:lnTo>
                  <a:pt x="1" y="8"/>
                </a:lnTo>
                <a:lnTo>
                  <a:pt x="3" y="7"/>
                </a:lnTo>
                <a:lnTo>
                  <a:pt x="3" y="5"/>
                </a:lnTo>
                <a:lnTo>
                  <a:pt x="4" y="4"/>
                </a:lnTo>
                <a:lnTo>
                  <a:pt x="4" y="3"/>
                </a:lnTo>
                <a:lnTo>
                  <a:pt x="4" y="1"/>
                </a:lnTo>
                <a:lnTo>
                  <a:pt x="6" y="1"/>
                </a:lnTo>
                <a:lnTo>
                  <a:pt x="7" y="1"/>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38" name="Rectangle 28"/>
          <p:cNvSpPr>
            <a:spLocks noChangeArrowheads="1"/>
          </p:cNvSpPr>
          <p:nvPr/>
        </p:nvSpPr>
        <p:spPr bwMode="auto">
          <a:xfrm>
            <a:off x="1766889" y="4806405"/>
            <a:ext cx="138112" cy="19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39" name="Freeform 29"/>
          <p:cNvSpPr>
            <a:spLocks/>
          </p:cNvSpPr>
          <p:nvPr/>
        </p:nvSpPr>
        <p:spPr bwMode="auto">
          <a:xfrm>
            <a:off x="1900239" y="4806405"/>
            <a:ext cx="23812" cy="49212"/>
          </a:xfrm>
          <a:custGeom>
            <a:avLst/>
            <a:gdLst>
              <a:gd name="T0" fmla="*/ 2147483647 w 17"/>
              <a:gd name="T1" fmla="*/ 2147483647 h 33"/>
              <a:gd name="T2" fmla="*/ 2147483647 w 17"/>
              <a:gd name="T3" fmla="*/ 2147483647 h 33"/>
              <a:gd name="T4" fmla="*/ 2147483647 w 17"/>
              <a:gd name="T5" fmla="*/ 2147483647 h 33"/>
              <a:gd name="T6" fmla="*/ 2147483647 w 17"/>
              <a:gd name="T7" fmla="*/ 2147483647 h 33"/>
              <a:gd name="T8" fmla="*/ 2147483647 w 17"/>
              <a:gd name="T9" fmla="*/ 0 h 33"/>
              <a:gd name="T10" fmla="*/ 2147483647 w 17"/>
              <a:gd name="T11" fmla="*/ 2147483647 h 33"/>
              <a:gd name="T12" fmla="*/ 0 w 17"/>
              <a:gd name="T13" fmla="*/ 2147483647 h 33"/>
              <a:gd name="T14" fmla="*/ 2147483647 w 17"/>
              <a:gd name="T15" fmla="*/ 2147483647 h 33"/>
              <a:gd name="T16" fmla="*/ 2147483647 w 17"/>
              <a:gd name="T17" fmla="*/ 2147483647 h 33"/>
              <a:gd name="T18" fmla="*/ 2147483647 w 17"/>
              <a:gd name="T19" fmla="*/ 2147483647 h 33"/>
              <a:gd name="T20" fmla="*/ 2147483647 w 17"/>
              <a:gd name="T21" fmla="*/ 2147483647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17" y="33"/>
                </a:moveTo>
                <a:lnTo>
                  <a:pt x="16" y="21"/>
                </a:lnTo>
                <a:lnTo>
                  <a:pt x="14" y="11"/>
                </a:lnTo>
                <a:lnTo>
                  <a:pt x="12" y="4"/>
                </a:lnTo>
                <a:lnTo>
                  <a:pt x="3" y="0"/>
                </a:lnTo>
                <a:lnTo>
                  <a:pt x="3" y="13"/>
                </a:lnTo>
                <a:lnTo>
                  <a:pt x="0" y="11"/>
                </a:lnTo>
                <a:lnTo>
                  <a:pt x="3" y="16"/>
                </a:lnTo>
                <a:lnTo>
                  <a:pt x="4" y="23"/>
                </a:lnTo>
                <a:lnTo>
                  <a:pt x="4"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0" name="Rectangle 30"/>
          <p:cNvSpPr>
            <a:spLocks noChangeArrowheads="1"/>
          </p:cNvSpPr>
          <p:nvPr/>
        </p:nvSpPr>
        <p:spPr bwMode="auto">
          <a:xfrm>
            <a:off x="1906588" y="4855617"/>
            <a:ext cx="17462" cy="298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41" name="Freeform 31"/>
          <p:cNvSpPr>
            <a:spLocks/>
          </p:cNvSpPr>
          <p:nvPr/>
        </p:nvSpPr>
        <p:spPr bwMode="auto">
          <a:xfrm>
            <a:off x="1900239" y="5154083"/>
            <a:ext cx="23812" cy="49213"/>
          </a:xfrm>
          <a:custGeom>
            <a:avLst/>
            <a:gdLst>
              <a:gd name="T0" fmla="*/ 2147483647 w 17"/>
              <a:gd name="T1" fmla="*/ 2147483647 h 33"/>
              <a:gd name="T2" fmla="*/ 2147483647 w 17"/>
              <a:gd name="T3" fmla="*/ 2147483647 h 33"/>
              <a:gd name="T4" fmla="*/ 2147483647 w 17"/>
              <a:gd name="T5" fmla="*/ 2147483647 h 33"/>
              <a:gd name="T6" fmla="*/ 2147483647 w 17"/>
              <a:gd name="T7" fmla="*/ 2147483647 h 33"/>
              <a:gd name="T8" fmla="*/ 2147483647 w 17"/>
              <a:gd name="T9" fmla="*/ 0 h 33"/>
              <a:gd name="T10" fmla="*/ 2147483647 w 17"/>
              <a:gd name="T11" fmla="*/ 0 h 33"/>
              <a:gd name="T12" fmla="*/ 2147483647 w 17"/>
              <a:gd name="T13" fmla="*/ 2147483647 h 33"/>
              <a:gd name="T14" fmla="*/ 2147483647 w 17"/>
              <a:gd name="T15" fmla="*/ 2147483647 h 33"/>
              <a:gd name="T16" fmla="*/ 0 w 17"/>
              <a:gd name="T17" fmla="*/ 2147483647 h 33"/>
              <a:gd name="T18" fmla="*/ 2147483647 w 17"/>
              <a:gd name="T19" fmla="*/ 2147483647 h 33"/>
              <a:gd name="T20" fmla="*/ 2147483647 w 17"/>
              <a:gd name="T21" fmla="*/ 2147483647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3" y="33"/>
                </a:moveTo>
                <a:lnTo>
                  <a:pt x="12" y="27"/>
                </a:lnTo>
                <a:lnTo>
                  <a:pt x="14" y="20"/>
                </a:lnTo>
                <a:lnTo>
                  <a:pt x="16" y="10"/>
                </a:lnTo>
                <a:lnTo>
                  <a:pt x="17" y="0"/>
                </a:lnTo>
                <a:lnTo>
                  <a:pt x="4" y="0"/>
                </a:lnTo>
                <a:lnTo>
                  <a:pt x="4" y="8"/>
                </a:lnTo>
                <a:lnTo>
                  <a:pt x="3" y="16"/>
                </a:lnTo>
                <a:lnTo>
                  <a:pt x="0" y="20"/>
                </a:lnTo>
                <a:lnTo>
                  <a:pt x="3" y="20"/>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2" name="Rectangle 32"/>
          <p:cNvSpPr>
            <a:spLocks noChangeArrowheads="1"/>
          </p:cNvSpPr>
          <p:nvPr/>
        </p:nvSpPr>
        <p:spPr bwMode="auto">
          <a:xfrm>
            <a:off x="1766889" y="5184230"/>
            <a:ext cx="138112" cy="19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43" name="Freeform 33"/>
          <p:cNvSpPr>
            <a:spLocks/>
          </p:cNvSpPr>
          <p:nvPr/>
        </p:nvSpPr>
        <p:spPr bwMode="auto">
          <a:xfrm>
            <a:off x="1746258" y="5154083"/>
            <a:ext cx="23813" cy="49213"/>
          </a:xfrm>
          <a:custGeom>
            <a:avLst/>
            <a:gdLst>
              <a:gd name="T0" fmla="*/ 0 w 17"/>
              <a:gd name="T1" fmla="*/ 0 h 33"/>
              <a:gd name="T2" fmla="*/ 2147483647 w 17"/>
              <a:gd name="T3" fmla="*/ 2147483647 h 33"/>
              <a:gd name="T4" fmla="*/ 2147483647 w 17"/>
              <a:gd name="T5" fmla="*/ 2147483647 h 33"/>
              <a:gd name="T6" fmla="*/ 2147483647 w 17"/>
              <a:gd name="T7" fmla="*/ 2147483647 h 33"/>
              <a:gd name="T8" fmla="*/ 2147483647 w 17"/>
              <a:gd name="T9" fmla="*/ 2147483647 h 33"/>
              <a:gd name="T10" fmla="*/ 2147483647 w 17"/>
              <a:gd name="T11" fmla="*/ 2147483647 h 33"/>
              <a:gd name="T12" fmla="*/ 2147483647 w 17"/>
              <a:gd name="T13" fmla="*/ 2147483647 h 33"/>
              <a:gd name="T14" fmla="*/ 2147483647 w 17"/>
              <a:gd name="T15" fmla="*/ 2147483647 h 33"/>
              <a:gd name="T16" fmla="*/ 2147483647 w 17"/>
              <a:gd name="T17" fmla="*/ 2147483647 h 33"/>
              <a:gd name="T18" fmla="*/ 2147483647 w 17"/>
              <a:gd name="T19" fmla="*/ 0 h 33"/>
              <a:gd name="T20" fmla="*/ 0 w 17"/>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0" y="0"/>
                </a:moveTo>
                <a:lnTo>
                  <a:pt x="1" y="10"/>
                </a:lnTo>
                <a:lnTo>
                  <a:pt x="3" y="20"/>
                </a:lnTo>
                <a:lnTo>
                  <a:pt x="7" y="27"/>
                </a:lnTo>
                <a:lnTo>
                  <a:pt x="14" y="33"/>
                </a:lnTo>
                <a:lnTo>
                  <a:pt x="14" y="20"/>
                </a:lnTo>
                <a:lnTo>
                  <a:pt x="17" y="20"/>
                </a:lnTo>
                <a:lnTo>
                  <a:pt x="15" y="16"/>
                </a:lnTo>
                <a:lnTo>
                  <a:pt x="14" y="8"/>
                </a:lnTo>
                <a:lnTo>
                  <a:pt x="1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4" name="Rectangle 34"/>
          <p:cNvSpPr>
            <a:spLocks noChangeArrowheads="1"/>
          </p:cNvSpPr>
          <p:nvPr/>
        </p:nvSpPr>
        <p:spPr bwMode="auto">
          <a:xfrm>
            <a:off x="1746250" y="4855617"/>
            <a:ext cx="19050" cy="298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45" name="Freeform 35"/>
          <p:cNvSpPr>
            <a:spLocks/>
          </p:cNvSpPr>
          <p:nvPr/>
        </p:nvSpPr>
        <p:spPr bwMode="auto">
          <a:xfrm>
            <a:off x="1746258" y="4806405"/>
            <a:ext cx="23813" cy="49212"/>
          </a:xfrm>
          <a:custGeom>
            <a:avLst/>
            <a:gdLst>
              <a:gd name="T0" fmla="*/ 2147483647 w 17"/>
              <a:gd name="T1" fmla="*/ 0 h 33"/>
              <a:gd name="T2" fmla="*/ 2147483647 w 17"/>
              <a:gd name="T3" fmla="*/ 2147483647 h 33"/>
              <a:gd name="T4" fmla="*/ 2147483647 w 17"/>
              <a:gd name="T5" fmla="*/ 2147483647 h 33"/>
              <a:gd name="T6" fmla="*/ 2147483647 w 17"/>
              <a:gd name="T7" fmla="*/ 2147483647 h 33"/>
              <a:gd name="T8" fmla="*/ 0 w 17"/>
              <a:gd name="T9" fmla="*/ 2147483647 h 33"/>
              <a:gd name="T10" fmla="*/ 2147483647 w 17"/>
              <a:gd name="T11" fmla="*/ 2147483647 h 33"/>
              <a:gd name="T12" fmla="*/ 2147483647 w 17"/>
              <a:gd name="T13" fmla="*/ 2147483647 h 33"/>
              <a:gd name="T14" fmla="*/ 2147483647 w 17"/>
              <a:gd name="T15" fmla="*/ 2147483647 h 33"/>
              <a:gd name="T16" fmla="*/ 2147483647 w 17"/>
              <a:gd name="T17" fmla="*/ 2147483647 h 33"/>
              <a:gd name="T18" fmla="*/ 2147483647 w 17"/>
              <a:gd name="T19" fmla="*/ 2147483647 h 33"/>
              <a:gd name="T20" fmla="*/ 2147483647 w 17"/>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33"/>
              <a:gd name="T35" fmla="*/ 17 w 1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33">
                <a:moveTo>
                  <a:pt x="14" y="0"/>
                </a:moveTo>
                <a:lnTo>
                  <a:pt x="7" y="4"/>
                </a:lnTo>
                <a:lnTo>
                  <a:pt x="3" y="11"/>
                </a:lnTo>
                <a:lnTo>
                  <a:pt x="1" y="21"/>
                </a:lnTo>
                <a:lnTo>
                  <a:pt x="0" y="33"/>
                </a:lnTo>
                <a:lnTo>
                  <a:pt x="13" y="33"/>
                </a:lnTo>
                <a:lnTo>
                  <a:pt x="14" y="23"/>
                </a:lnTo>
                <a:lnTo>
                  <a:pt x="15" y="16"/>
                </a:lnTo>
                <a:lnTo>
                  <a:pt x="17" y="11"/>
                </a:lnTo>
                <a:lnTo>
                  <a:pt x="14" y="13"/>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6" name="Freeform 36"/>
          <p:cNvSpPr>
            <a:spLocks/>
          </p:cNvSpPr>
          <p:nvPr/>
        </p:nvSpPr>
        <p:spPr bwMode="auto">
          <a:xfrm>
            <a:off x="835033" y="3310980"/>
            <a:ext cx="1128713" cy="965200"/>
          </a:xfrm>
          <a:custGeom>
            <a:avLst/>
            <a:gdLst>
              <a:gd name="T0" fmla="*/ 2147483647 w 812"/>
              <a:gd name="T1" fmla="*/ 2147483647 h 641"/>
              <a:gd name="T2" fmla="*/ 2147483647 w 812"/>
              <a:gd name="T3" fmla="*/ 2147483647 h 641"/>
              <a:gd name="T4" fmla="*/ 2147483647 w 812"/>
              <a:gd name="T5" fmla="*/ 2147483647 h 641"/>
              <a:gd name="T6" fmla="*/ 2147483647 w 812"/>
              <a:gd name="T7" fmla="*/ 2147483647 h 641"/>
              <a:gd name="T8" fmla="*/ 2147483647 w 812"/>
              <a:gd name="T9" fmla="*/ 2147483647 h 641"/>
              <a:gd name="T10" fmla="*/ 2147483647 w 812"/>
              <a:gd name="T11" fmla="*/ 2147483647 h 641"/>
              <a:gd name="T12" fmla="*/ 2147483647 w 812"/>
              <a:gd name="T13" fmla="*/ 2147483647 h 641"/>
              <a:gd name="T14" fmla="*/ 2147483647 w 812"/>
              <a:gd name="T15" fmla="*/ 0 h 641"/>
              <a:gd name="T16" fmla="*/ 2147483647 w 812"/>
              <a:gd name="T17" fmla="*/ 0 h 641"/>
              <a:gd name="T18" fmla="*/ 2147483647 w 812"/>
              <a:gd name="T19" fmla="*/ 0 h 641"/>
              <a:gd name="T20" fmla="*/ 2147483647 w 812"/>
              <a:gd name="T21" fmla="*/ 0 h 641"/>
              <a:gd name="T22" fmla="*/ 2147483647 w 812"/>
              <a:gd name="T23" fmla="*/ 0 h 641"/>
              <a:gd name="T24" fmla="*/ 2147483647 w 812"/>
              <a:gd name="T25" fmla="*/ 0 h 641"/>
              <a:gd name="T26" fmla="*/ 2147483647 w 812"/>
              <a:gd name="T27" fmla="*/ 0 h 641"/>
              <a:gd name="T28" fmla="*/ 2147483647 w 812"/>
              <a:gd name="T29" fmla="*/ 0 h 641"/>
              <a:gd name="T30" fmla="*/ 2147483647 w 812"/>
              <a:gd name="T31" fmla="*/ 2147483647 h 641"/>
              <a:gd name="T32" fmla="*/ 2147483647 w 812"/>
              <a:gd name="T33" fmla="*/ 2147483647 h 641"/>
              <a:gd name="T34" fmla="*/ 2147483647 w 812"/>
              <a:gd name="T35" fmla="*/ 2147483647 h 641"/>
              <a:gd name="T36" fmla="*/ 2147483647 w 812"/>
              <a:gd name="T37" fmla="*/ 2147483647 h 641"/>
              <a:gd name="T38" fmla="*/ 2147483647 w 812"/>
              <a:gd name="T39" fmla="*/ 2147483647 h 641"/>
              <a:gd name="T40" fmla="*/ 2147483647 w 812"/>
              <a:gd name="T41" fmla="*/ 2147483647 h 641"/>
              <a:gd name="T42" fmla="*/ 2147483647 w 812"/>
              <a:gd name="T43" fmla="*/ 2147483647 h 641"/>
              <a:gd name="T44" fmla="*/ 2147483647 w 812"/>
              <a:gd name="T45" fmla="*/ 2147483647 h 641"/>
              <a:gd name="T46" fmla="*/ 2147483647 w 812"/>
              <a:gd name="T47" fmla="*/ 2147483647 h 641"/>
              <a:gd name="T48" fmla="*/ 2147483647 w 812"/>
              <a:gd name="T49" fmla="*/ 2147483647 h 641"/>
              <a:gd name="T50" fmla="*/ 2147483647 w 812"/>
              <a:gd name="T51" fmla="*/ 2147483647 h 641"/>
              <a:gd name="T52" fmla="*/ 2147483647 w 812"/>
              <a:gd name="T53" fmla="*/ 2147483647 h 641"/>
              <a:gd name="T54" fmla="*/ 2147483647 w 812"/>
              <a:gd name="T55" fmla="*/ 2147483647 h 641"/>
              <a:gd name="T56" fmla="*/ 2147483647 w 812"/>
              <a:gd name="T57" fmla="*/ 2147483647 h 641"/>
              <a:gd name="T58" fmla="*/ 2147483647 w 812"/>
              <a:gd name="T59" fmla="*/ 2147483647 h 641"/>
              <a:gd name="T60" fmla="*/ 2147483647 w 812"/>
              <a:gd name="T61" fmla="*/ 2147483647 h 641"/>
              <a:gd name="T62" fmla="*/ 2147483647 w 812"/>
              <a:gd name="T63" fmla="*/ 2147483647 h 641"/>
              <a:gd name="T64" fmla="*/ 2147483647 w 812"/>
              <a:gd name="T65" fmla="*/ 2147483647 h 641"/>
              <a:gd name="T66" fmla="*/ 2147483647 w 812"/>
              <a:gd name="T67" fmla="*/ 2147483647 h 641"/>
              <a:gd name="T68" fmla="*/ 2147483647 w 812"/>
              <a:gd name="T69" fmla="*/ 2147483647 h 641"/>
              <a:gd name="T70" fmla="*/ 2147483647 w 812"/>
              <a:gd name="T71" fmla="*/ 2147483647 h 641"/>
              <a:gd name="T72" fmla="*/ 2147483647 w 812"/>
              <a:gd name="T73" fmla="*/ 2147483647 h 641"/>
              <a:gd name="T74" fmla="*/ 2147483647 w 812"/>
              <a:gd name="T75" fmla="*/ 2147483647 h 641"/>
              <a:gd name="T76" fmla="*/ 2147483647 w 812"/>
              <a:gd name="T77" fmla="*/ 2147483647 h 641"/>
              <a:gd name="T78" fmla="*/ 2147483647 w 812"/>
              <a:gd name="T79" fmla="*/ 2147483647 h 641"/>
              <a:gd name="T80" fmla="*/ 2147483647 w 812"/>
              <a:gd name="T81" fmla="*/ 2147483647 h 641"/>
              <a:gd name="T82" fmla="*/ 2147483647 w 812"/>
              <a:gd name="T83" fmla="*/ 2147483647 h 641"/>
              <a:gd name="T84" fmla="*/ 2147483647 w 812"/>
              <a:gd name="T85" fmla="*/ 2147483647 h 641"/>
              <a:gd name="T86" fmla="*/ 2147483647 w 812"/>
              <a:gd name="T87" fmla="*/ 2147483647 h 641"/>
              <a:gd name="T88" fmla="*/ 2147483647 w 812"/>
              <a:gd name="T89" fmla="*/ 2147483647 h 641"/>
              <a:gd name="T90" fmla="*/ 2147483647 w 812"/>
              <a:gd name="T91" fmla="*/ 2147483647 h 641"/>
              <a:gd name="T92" fmla="*/ 2147483647 w 812"/>
              <a:gd name="T93" fmla="*/ 2147483647 h 641"/>
              <a:gd name="T94" fmla="*/ 2147483647 w 812"/>
              <a:gd name="T95" fmla="*/ 2147483647 h 641"/>
              <a:gd name="T96" fmla="*/ 2147483647 w 812"/>
              <a:gd name="T97" fmla="*/ 2147483647 h 641"/>
              <a:gd name="T98" fmla="*/ 2147483647 w 812"/>
              <a:gd name="T99" fmla="*/ 2147483647 h 641"/>
              <a:gd name="T100" fmla="*/ 2147483647 w 812"/>
              <a:gd name="T101" fmla="*/ 2147483647 h 641"/>
              <a:gd name="T102" fmla="*/ 2147483647 w 812"/>
              <a:gd name="T103" fmla="*/ 2147483647 h 641"/>
              <a:gd name="T104" fmla="*/ 2147483647 w 812"/>
              <a:gd name="T105" fmla="*/ 2147483647 h 641"/>
              <a:gd name="T106" fmla="*/ 0 w 812"/>
              <a:gd name="T107" fmla="*/ 2147483647 h 641"/>
              <a:gd name="T108" fmla="*/ 2147483647 w 812"/>
              <a:gd name="T109" fmla="*/ 2147483647 h 641"/>
              <a:gd name="T110" fmla="*/ 2147483647 w 812"/>
              <a:gd name="T111" fmla="*/ 2147483647 h 641"/>
              <a:gd name="T112" fmla="*/ 2147483647 w 812"/>
              <a:gd name="T113" fmla="*/ 2147483647 h 641"/>
              <a:gd name="T114" fmla="*/ 2147483647 w 812"/>
              <a:gd name="T115" fmla="*/ 2147483647 h 641"/>
              <a:gd name="T116" fmla="*/ 2147483647 w 812"/>
              <a:gd name="T117" fmla="*/ 2147483647 h 641"/>
              <a:gd name="T118" fmla="*/ 2147483647 w 812"/>
              <a:gd name="T119" fmla="*/ 2147483647 h 641"/>
              <a:gd name="T120" fmla="*/ 2147483647 w 812"/>
              <a:gd name="T121" fmla="*/ 2147483647 h 641"/>
              <a:gd name="T122" fmla="*/ 2147483647 w 812"/>
              <a:gd name="T123" fmla="*/ 2147483647 h 6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2"/>
              <a:gd name="T187" fmla="*/ 0 h 641"/>
              <a:gd name="T188" fmla="*/ 812 w 812"/>
              <a:gd name="T189" fmla="*/ 641 h 6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2" h="641">
                <a:moveTo>
                  <a:pt x="17" y="56"/>
                </a:moveTo>
                <a:lnTo>
                  <a:pt x="17" y="55"/>
                </a:lnTo>
                <a:lnTo>
                  <a:pt x="17" y="53"/>
                </a:lnTo>
                <a:lnTo>
                  <a:pt x="17" y="51"/>
                </a:lnTo>
                <a:lnTo>
                  <a:pt x="17" y="49"/>
                </a:lnTo>
                <a:lnTo>
                  <a:pt x="17" y="48"/>
                </a:lnTo>
                <a:lnTo>
                  <a:pt x="19" y="46"/>
                </a:lnTo>
                <a:lnTo>
                  <a:pt x="19" y="44"/>
                </a:lnTo>
                <a:lnTo>
                  <a:pt x="19" y="41"/>
                </a:lnTo>
                <a:lnTo>
                  <a:pt x="20" y="39"/>
                </a:lnTo>
                <a:lnTo>
                  <a:pt x="22" y="36"/>
                </a:lnTo>
                <a:lnTo>
                  <a:pt x="22" y="34"/>
                </a:lnTo>
                <a:lnTo>
                  <a:pt x="23" y="32"/>
                </a:lnTo>
                <a:lnTo>
                  <a:pt x="24" y="29"/>
                </a:lnTo>
                <a:lnTo>
                  <a:pt x="26" y="27"/>
                </a:lnTo>
                <a:lnTo>
                  <a:pt x="27" y="24"/>
                </a:lnTo>
                <a:lnTo>
                  <a:pt x="29" y="21"/>
                </a:lnTo>
                <a:lnTo>
                  <a:pt x="32" y="19"/>
                </a:lnTo>
                <a:lnTo>
                  <a:pt x="33" y="17"/>
                </a:lnTo>
                <a:lnTo>
                  <a:pt x="36" y="14"/>
                </a:lnTo>
                <a:lnTo>
                  <a:pt x="39" y="12"/>
                </a:lnTo>
                <a:lnTo>
                  <a:pt x="41" y="11"/>
                </a:lnTo>
                <a:lnTo>
                  <a:pt x="44" y="8"/>
                </a:lnTo>
                <a:lnTo>
                  <a:pt x="47" y="7"/>
                </a:lnTo>
                <a:lnTo>
                  <a:pt x="51" y="5"/>
                </a:lnTo>
                <a:lnTo>
                  <a:pt x="56" y="4"/>
                </a:lnTo>
                <a:lnTo>
                  <a:pt x="60" y="2"/>
                </a:lnTo>
                <a:lnTo>
                  <a:pt x="64" y="1"/>
                </a:lnTo>
                <a:lnTo>
                  <a:pt x="68" y="1"/>
                </a:lnTo>
                <a:lnTo>
                  <a:pt x="74" y="1"/>
                </a:lnTo>
                <a:lnTo>
                  <a:pt x="80" y="0"/>
                </a:lnTo>
                <a:lnTo>
                  <a:pt x="98" y="0"/>
                </a:lnTo>
                <a:lnTo>
                  <a:pt x="118" y="0"/>
                </a:lnTo>
                <a:lnTo>
                  <a:pt x="139" y="0"/>
                </a:lnTo>
                <a:lnTo>
                  <a:pt x="162" y="0"/>
                </a:lnTo>
                <a:lnTo>
                  <a:pt x="186" y="0"/>
                </a:lnTo>
                <a:lnTo>
                  <a:pt x="210" y="0"/>
                </a:lnTo>
                <a:lnTo>
                  <a:pt x="237" y="0"/>
                </a:lnTo>
                <a:lnTo>
                  <a:pt x="262" y="0"/>
                </a:lnTo>
                <a:lnTo>
                  <a:pt x="289" y="0"/>
                </a:lnTo>
                <a:lnTo>
                  <a:pt x="317" y="0"/>
                </a:lnTo>
                <a:lnTo>
                  <a:pt x="344" y="0"/>
                </a:lnTo>
                <a:lnTo>
                  <a:pt x="373" y="0"/>
                </a:lnTo>
                <a:lnTo>
                  <a:pt x="401" y="0"/>
                </a:lnTo>
                <a:lnTo>
                  <a:pt x="428" y="0"/>
                </a:lnTo>
                <a:lnTo>
                  <a:pt x="456" y="0"/>
                </a:lnTo>
                <a:lnTo>
                  <a:pt x="483" y="0"/>
                </a:lnTo>
                <a:lnTo>
                  <a:pt x="509" y="0"/>
                </a:lnTo>
                <a:lnTo>
                  <a:pt x="535" y="0"/>
                </a:lnTo>
                <a:lnTo>
                  <a:pt x="560" y="0"/>
                </a:lnTo>
                <a:lnTo>
                  <a:pt x="584" y="0"/>
                </a:lnTo>
                <a:lnTo>
                  <a:pt x="606" y="0"/>
                </a:lnTo>
                <a:lnTo>
                  <a:pt x="629" y="0"/>
                </a:lnTo>
                <a:lnTo>
                  <a:pt x="649" y="0"/>
                </a:lnTo>
                <a:lnTo>
                  <a:pt x="667" y="0"/>
                </a:lnTo>
                <a:lnTo>
                  <a:pt x="684" y="0"/>
                </a:lnTo>
                <a:lnTo>
                  <a:pt x="700" y="0"/>
                </a:lnTo>
                <a:lnTo>
                  <a:pt x="712" y="0"/>
                </a:lnTo>
                <a:lnTo>
                  <a:pt x="724" y="0"/>
                </a:lnTo>
                <a:lnTo>
                  <a:pt x="732" y="0"/>
                </a:lnTo>
                <a:lnTo>
                  <a:pt x="739" y="0"/>
                </a:lnTo>
                <a:lnTo>
                  <a:pt x="744" y="0"/>
                </a:lnTo>
                <a:lnTo>
                  <a:pt x="745" y="0"/>
                </a:lnTo>
                <a:lnTo>
                  <a:pt x="745" y="1"/>
                </a:lnTo>
                <a:lnTo>
                  <a:pt x="746" y="1"/>
                </a:lnTo>
                <a:lnTo>
                  <a:pt x="748" y="1"/>
                </a:lnTo>
                <a:lnTo>
                  <a:pt x="749" y="1"/>
                </a:lnTo>
                <a:lnTo>
                  <a:pt x="752" y="1"/>
                </a:lnTo>
                <a:lnTo>
                  <a:pt x="754" y="1"/>
                </a:lnTo>
                <a:lnTo>
                  <a:pt x="755" y="1"/>
                </a:lnTo>
                <a:lnTo>
                  <a:pt x="758" y="2"/>
                </a:lnTo>
                <a:lnTo>
                  <a:pt x="759" y="2"/>
                </a:lnTo>
                <a:lnTo>
                  <a:pt x="762" y="2"/>
                </a:lnTo>
                <a:lnTo>
                  <a:pt x="765" y="4"/>
                </a:lnTo>
                <a:lnTo>
                  <a:pt x="768" y="5"/>
                </a:lnTo>
                <a:lnTo>
                  <a:pt x="769" y="5"/>
                </a:lnTo>
                <a:lnTo>
                  <a:pt x="772" y="7"/>
                </a:lnTo>
                <a:lnTo>
                  <a:pt x="775" y="8"/>
                </a:lnTo>
                <a:lnTo>
                  <a:pt x="778" y="10"/>
                </a:lnTo>
                <a:lnTo>
                  <a:pt x="780" y="11"/>
                </a:lnTo>
                <a:lnTo>
                  <a:pt x="783" y="12"/>
                </a:lnTo>
                <a:lnTo>
                  <a:pt x="785" y="15"/>
                </a:lnTo>
                <a:lnTo>
                  <a:pt x="787" y="17"/>
                </a:lnTo>
                <a:lnTo>
                  <a:pt x="789" y="19"/>
                </a:lnTo>
                <a:lnTo>
                  <a:pt x="792" y="22"/>
                </a:lnTo>
                <a:lnTo>
                  <a:pt x="793" y="25"/>
                </a:lnTo>
                <a:lnTo>
                  <a:pt x="795" y="28"/>
                </a:lnTo>
                <a:lnTo>
                  <a:pt x="796" y="31"/>
                </a:lnTo>
                <a:lnTo>
                  <a:pt x="797" y="35"/>
                </a:lnTo>
                <a:lnTo>
                  <a:pt x="799" y="38"/>
                </a:lnTo>
                <a:lnTo>
                  <a:pt x="800" y="42"/>
                </a:lnTo>
                <a:lnTo>
                  <a:pt x="800" y="46"/>
                </a:lnTo>
                <a:lnTo>
                  <a:pt x="800" y="51"/>
                </a:lnTo>
                <a:lnTo>
                  <a:pt x="800" y="69"/>
                </a:lnTo>
                <a:lnTo>
                  <a:pt x="800" y="87"/>
                </a:lnTo>
                <a:lnTo>
                  <a:pt x="800" y="107"/>
                </a:lnTo>
                <a:lnTo>
                  <a:pt x="800" y="127"/>
                </a:lnTo>
                <a:lnTo>
                  <a:pt x="800" y="147"/>
                </a:lnTo>
                <a:lnTo>
                  <a:pt x="802" y="167"/>
                </a:lnTo>
                <a:lnTo>
                  <a:pt x="802" y="187"/>
                </a:lnTo>
                <a:lnTo>
                  <a:pt x="802" y="208"/>
                </a:lnTo>
                <a:lnTo>
                  <a:pt x="802" y="229"/>
                </a:lnTo>
                <a:lnTo>
                  <a:pt x="803" y="249"/>
                </a:lnTo>
                <a:lnTo>
                  <a:pt x="803" y="270"/>
                </a:lnTo>
                <a:lnTo>
                  <a:pt x="803" y="290"/>
                </a:lnTo>
                <a:lnTo>
                  <a:pt x="804" y="311"/>
                </a:lnTo>
                <a:lnTo>
                  <a:pt x="804" y="331"/>
                </a:lnTo>
                <a:lnTo>
                  <a:pt x="806" y="351"/>
                </a:lnTo>
                <a:lnTo>
                  <a:pt x="806" y="371"/>
                </a:lnTo>
                <a:lnTo>
                  <a:pt x="806" y="389"/>
                </a:lnTo>
                <a:lnTo>
                  <a:pt x="807" y="407"/>
                </a:lnTo>
                <a:lnTo>
                  <a:pt x="807" y="426"/>
                </a:lnTo>
                <a:lnTo>
                  <a:pt x="807" y="444"/>
                </a:lnTo>
                <a:lnTo>
                  <a:pt x="809" y="460"/>
                </a:lnTo>
                <a:lnTo>
                  <a:pt x="809" y="477"/>
                </a:lnTo>
                <a:lnTo>
                  <a:pt x="809" y="491"/>
                </a:lnTo>
                <a:lnTo>
                  <a:pt x="810" y="507"/>
                </a:lnTo>
                <a:lnTo>
                  <a:pt x="810" y="519"/>
                </a:lnTo>
                <a:lnTo>
                  <a:pt x="810" y="532"/>
                </a:lnTo>
                <a:lnTo>
                  <a:pt x="810" y="543"/>
                </a:lnTo>
                <a:lnTo>
                  <a:pt x="812" y="553"/>
                </a:lnTo>
                <a:lnTo>
                  <a:pt x="812" y="562"/>
                </a:lnTo>
                <a:lnTo>
                  <a:pt x="812" y="570"/>
                </a:lnTo>
                <a:lnTo>
                  <a:pt x="812" y="576"/>
                </a:lnTo>
                <a:lnTo>
                  <a:pt x="812" y="582"/>
                </a:lnTo>
                <a:lnTo>
                  <a:pt x="812" y="587"/>
                </a:lnTo>
                <a:lnTo>
                  <a:pt x="812" y="591"/>
                </a:lnTo>
                <a:lnTo>
                  <a:pt x="810" y="597"/>
                </a:lnTo>
                <a:lnTo>
                  <a:pt x="810" y="601"/>
                </a:lnTo>
                <a:lnTo>
                  <a:pt x="810" y="606"/>
                </a:lnTo>
                <a:lnTo>
                  <a:pt x="809" y="608"/>
                </a:lnTo>
                <a:lnTo>
                  <a:pt x="807" y="613"/>
                </a:lnTo>
                <a:lnTo>
                  <a:pt x="807" y="616"/>
                </a:lnTo>
                <a:lnTo>
                  <a:pt x="806" y="618"/>
                </a:lnTo>
                <a:lnTo>
                  <a:pt x="804" y="621"/>
                </a:lnTo>
                <a:lnTo>
                  <a:pt x="803" y="624"/>
                </a:lnTo>
                <a:lnTo>
                  <a:pt x="802" y="627"/>
                </a:lnTo>
                <a:lnTo>
                  <a:pt x="799" y="628"/>
                </a:lnTo>
                <a:lnTo>
                  <a:pt x="797" y="631"/>
                </a:lnTo>
                <a:lnTo>
                  <a:pt x="796" y="633"/>
                </a:lnTo>
                <a:lnTo>
                  <a:pt x="793" y="634"/>
                </a:lnTo>
                <a:lnTo>
                  <a:pt x="792" y="635"/>
                </a:lnTo>
                <a:lnTo>
                  <a:pt x="789" y="637"/>
                </a:lnTo>
                <a:lnTo>
                  <a:pt x="787" y="637"/>
                </a:lnTo>
                <a:lnTo>
                  <a:pt x="785" y="638"/>
                </a:lnTo>
                <a:lnTo>
                  <a:pt x="782" y="638"/>
                </a:lnTo>
                <a:lnTo>
                  <a:pt x="779" y="640"/>
                </a:lnTo>
                <a:lnTo>
                  <a:pt x="776" y="640"/>
                </a:lnTo>
                <a:lnTo>
                  <a:pt x="775" y="641"/>
                </a:lnTo>
                <a:lnTo>
                  <a:pt x="772" y="641"/>
                </a:lnTo>
                <a:lnTo>
                  <a:pt x="769" y="641"/>
                </a:lnTo>
                <a:lnTo>
                  <a:pt x="766" y="641"/>
                </a:lnTo>
                <a:lnTo>
                  <a:pt x="762" y="641"/>
                </a:lnTo>
                <a:lnTo>
                  <a:pt x="759" y="641"/>
                </a:lnTo>
                <a:lnTo>
                  <a:pt x="756" y="641"/>
                </a:lnTo>
                <a:lnTo>
                  <a:pt x="754" y="641"/>
                </a:lnTo>
                <a:lnTo>
                  <a:pt x="751" y="641"/>
                </a:lnTo>
                <a:lnTo>
                  <a:pt x="745" y="641"/>
                </a:lnTo>
                <a:lnTo>
                  <a:pt x="737" y="641"/>
                </a:lnTo>
                <a:lnTo>
                  <a:pt x="725" y="641"/>
                </a:lnTo>
                <a:lnTo>
                  <a:pt x="711" y="641"/>
                </a:lnTo>
                <a:lnTo>
                  <a:pt x="694" y="641"/>
                </a:lnTo>
                <a:lnTo>
                  <a:pt x="674" y="641"/>
                </a:lnTo>
                <a:lnTo>
                  <a:pt x="652" y="641"/>
                </a:lnTo>
                <a:lnTo>
                  <a:pt x="628" y="641"/>
                </a:lnTo>
                <a:lnTo>
                  <a:pt x="602" y="641"/>
                </a:lnTo>
                <a:lnTo>
                  <a:pt x="574" y="641"/>
                </a:lnTo>
                <a:lnTo>
                  <a:pt x="545" y="641"/>
                </a:lnTo>
                <a:lnTo>
                  <a:pt x="516" y="641"/>
                </a:lnTo>
                <a:lnTo>
                  <a:pt x="485" y="641"/>
                </a:lnTo>
                <a:lnTo>
                  <a:pt x="453" y="641"/>
                </a:lnTo>
                <a:lnTo>
                  <a:pt x="422" y="641"/>
                </a:lnTo>
                <a:lnTo>
                  <a:pt x="390" y="641"/>
                </a:lnTo>
                <a:lnTo>
                  <a:pt x="359" y="641"/>
                </a:lnTo>
                <a:lnTo>
                  <a:pt x="327" y="641"/>
                </a:lnTo>
                <a:lnTo>
                  <a:pt x="296" y="641"/>
                </a:lnTo>
                <a:lnTo>
                  <a:pt x="267" y="641"/>
                </a:lnTo>
                <a:lnTo>
                  <a:pt x="238" y="641"/>
                </a:lnTo>
                <a:lnTo>
                  <a:pt x="210" y="641"/>
                </a:lnTo>
                <a:lnTo>
                  <a:pt x="184" y="641"/>
                </a:lnTo>
                <a:lnTo>
                  <a:pt x="160" y="641"/>
                </a:lnTo>
                <a:lnTo>
                  <a:pt x="138" y="641"/>
                </a:lnTo>
                <a:lnTo>
                  <a:pt x="116" y="641"/>
                </a:lnTo>
                <a:lnTo>
                  <a:pt x="99" y="641"/>
                </a:lnTo>
                <a:lnTo>
                  <a:pt x="84" y="641"/>
                </a:lnTo>
                <a:lnTo>
                  <a:pt x="73" y="641"/>
                </a:lnTo>
                <a:lnTo>
                  <a:pt x="64" y="641"/>
                </a:lnTo>
                <a:lnTo>
                  <a:pt x="58" y="641"/>
                </a:lnTo>
                <a:lnTo>
                  <a:pt x="56" y="641"/>
                </a:lnTo>
                <a:lnTo>
                  <a:pt x="54" y="641"/>
                </a:lnTo>
                <a:lnTo>
                  <a:pt x="53" y="641"/>
                </a:lnTo>
                <a:lnTo>
                  <a:pt x="51" y="641"/>
                </a:lnTo>
                <a:lnTo>
                  <a:pt x="49" y="641"/>
                </a:lnTo>
                <a:lnTo>
                  <a:pt x="47" y="641"/>
                </a:lnTo>
                <a:lnTo>
                  <a:pt x="46" y="640"/>
                </a:lnTo>
                <a:lnTo>
                  <a:pt x="43" y="640"/>
                </a:lnTo>
                <a:lnTo>
                  <a:pt x="40" y="640"/>
                </a:lnTo>
                <a:lnTo>
                  <a:pt x="39" y="638"/>
                </a:lnTo>
                <a:lnTo>
                  <a:pt x="36" y="638"/>
                </a:lnTo>
                <a:lnTo>
                  <a:pt x="33" y="637"/>
                </a:lnTo>
                <a:lnTo>
                  <a:pt x="30" y="637"/>
                </a:lnTo>
                <a:lnTo>
                  <a:pt x="29" y="635"/>
                </a:lnTo>
                <a:lnTo>
                  <a:pt x="26" y="634"/>
                </a:lnTo>
                <a:lnTo>
                  <a:pt x="23" y="633"/>
                </a:lnTo>
                <a:lnTo>
                  <a:pt x="20" y="631"/>
                </a:lnTo>
                <a:lnTo>
                  <a:pt x="17" y="630"/>
                </a:lnTo>
                <a:lnTo>
                  <a:pt x="16" y="627"/>
                </a:lnTo>
                <a:lnTo>
                  <a:pt x="13" y="625"/>
                </a:lnTo>
                <a:lnTo>
                  <a:pt x="10" y="623"/>
                </a:lnTo>
                <a:lnTo>
                  <a:pt x="9" y="621"/>
                </a:lnTo>
                <a:lnTo>
                  <a:pt x="7" y="618"/>
                </a:lnTo>
                <a:lnTo>
                  <a:pt x="5" y="616"/>
                </a:lnTo>
                <a:lnTo>
                  <a:pt x="3" y="611"/>
                </a:lnTo>
                <a:lnTo>
                  <a:pt x="3" y="608"/>
                </a:lnTo>
                <a:lnTo>
                  <a:pt x="2" y="604"/>
                </a:lnTo>
                <a:lnTo>
                  <a:pt x="0" y="601"/>
                </a:lnTo>
                <a:lnTo>
                  <a:pt x="0" y="597"/>
                </a:lnTo>
                <a:lnTo>
                  <a:pt x="0" y="593"/>
                </a:lnTo>
                <a:lnTo>
                  <a:pt x="0" y="590"/>
                </a:lnTo>
                <a:lnTo>
                  <a:pt x="2" y="586"/>
                </a:lnTo>
                <a:lnTo>
                  <a:pt x="2" y="577"/>
                </a:lnTo>
                <a:lnTo>
                  <a:pt x="3" y="567"/>
                </a:lnTo>
                <a:lnTo>
                  <a:pt x="3" y="555"/>
                </a:lnTo>
                <a:lnTo>
                  <a:pt x="5" y="541"/>
                </a:lnTo>
                <a:lnTo>
                  <a:pt x="5" y="525"/>
                </a:lnTo>
                <a:lnTo>
                  <a:pt x="6" y="507"/>
                </a:lnTo>
                <a:lnTo>
                  <a:pt x="6" y="487"/>
                </a:lnTo>
                <a:lnTo>
                  <a:pt x="7" y="465"/>
                </a:lnTo>
                <a:lnTo>
                  <a:pt x="7" y="444"/>
                </a:lnTo>
                <a:lnTo>
                  <a:pt x="9" y="420"/>
                </a:lnTo>
                <a:lnTo>
                  <a:pt x="9" y="396"/>
                </a:lnTo>
                <a:lnTo>
                  <a:pt x="10" y="372"/>
                </a:lnTo>
                <a:lnTo>
                  <a:pt x="10" y="348"/>
                </a:lnTo>
                <a:lnTo>
                  <a:pt x="10" y="322"/>
                </a:lnTo>
                <a:lnTo>
                  <a:pt x="12" y="297"/>
                </a:lnTo>
                <a:lnTo>
                  <a:pt x="12" y="273"/>
                </a:lnTo>
                <a:lnTo>
                  <a:pt x="13" y="249"/>
                </a:lnTo>
                <a:lnTo>
                  <a:pt x="13" y="225"/>
                </a:lnTo>
                <a:lnTo>
                  <a:pt x="15" y="202"/>
                </a:lnTo>
                <a:lnTo>
                  <a:pt x="15" y="179"/>
                </a:lnTo>
                <a:lnTo>
                  <a:pt x="15" y="160"/>
                </a:lnTo>
                <a:lnTo>
                  <a:pt x="16" y="140"/>
                </a:lnTo>
                <a:lnTo>
                  <a:pt x="16" y="121"/>
                </a:lnTo>
                <a:lnTo>
                  <a:pt x="16" y="106"/>
                </a:lnTo>
                <a:lnTo>
                  <a:pt x="16" y="92"/>
                </a:lnTo>
                <a:lnTo>
                  <a:pt x="16" y="80"/>
                </a:lnTo>
                <a:lnTo>
                  <a:pt x="17" y="70"/>
                </a:lnTo>
                <a:lnTo>
                  <a:pt x="17" y="63"/>
                </a:lnTo>
                <a:lnTo>
                  <a:pt x="17" y="59"/>
                </a:lnTo>
                <a:lnTo>
                  <a:pt x="17"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7" name="Freeform 37"/>
          <p:cNvSpPr>
            <a:spLocks/>
          </p:cNvSpPr>
          <p:nvPr/>
        </p:nvSpPr>
        <p:spPr bwMode="auto">
          <a:xfrm>
            <a:off x="849314" y="3301455"/>
            <a:ext cx="96837" cy="93662"/>
          </a:xfrm>
          <a:custGeom>
            <a:avLst/>
            <a:gdLst>
              <a:gd name="T0" fmla="*/ 2147483647 w 70"/>
              <a:gd name="T1" fmla="*/ 0 h 62"/>
              <a:gd name="T2" fmla="*/ 2147483647 w 70"/>
              <a:gd name="T3" fmla="*/ 2147483647 h 62"/>
              <a:gd name="T4" fmla="*/ 2147483647 w 70"/>
              <a:gd name="T5" fmla="*/ 2147483647 h 62"/>
              <a:gd name="T6" fmla="*/ 2147483647 w 70"/>
              <a:gd name="T7" fmla="*/ 2147483647 h 62"/>
              <a:gd name="T8" fmla="*/ 2147483647 w 70"/>
              <a:gd name="T9" fmla="*/ 2147483647 h 62"/>
              <a:gd name="T10" fmla="*/ 2147483647 w 70"/>
              <a:gd name="T11" fmla="*/ 2147483647 h 62"/>
              <a:gd name="T12" fmla="*/ 2147483647 w 70"/>
              <a:gd name="T13" fmla="*/ 2147483647 h 62"/>
              <a:gd name="T14" fmla="*/ 2147483647 w 70"/>
              <a:gd name="T15" fmla="*/ 2147483647 h 62"/>
              <a:gd name="T16" fmla="*/ 0 w 70"/>
              <a:gd name="T17" fmla="*/ 2147483647 h 62"/>
              <a:gd name="T18" fmla="*/ 2147483647 w 70"/>
              <a:gd name="T19" fmla="*/ 2147483647 h 62"/>
              <a:gd name="T20" fmla="*/ 2147483647 w 70"/>
              <a:gd name="T21" fmla="*/ 2147483647 h 62"/>
              <a:gd name="T22" fmla="*/ 2147483647 w 70"/>
              <a:gd name="T23" fmla="*/ 2147483647 h 62"/>
              <a:gd name="T24" fmla="*/ 2147483647 w 70"/>
              <a:gd name="T25" fmla="*/ 2147483647 h 62"/>
              <a:gd name="T26" fmla="*/ 2147483647 w 70"/>
              <a:gd name="T27" fmla="*/ 2147483647 h 62"/>
              <a:gd name="T28" fmla="*/ 2147483647 w 70"/>
              <a:gd name="T29" fmla="*/ 2147483647 h 62"/>
              <a:gd name="T30" fmla="*/ 2147483647 w 70"/>
              <a:gd name="T31" fmla="*/ 2147483647 h 62"/>
              <a:gd name="T32" fmla="*/ 2147483647 w 70"/>
              <a:gd name="T33" fmla="*/ 2147483647 h 62"/>
              <a:gd name="T34" fmla="*/ 2147483647 w 70"/>
              <a:gd name="T35" fmla="*/ 2147483647 h 62"/>
              <a:gd name="T36" fmla="*/ 2147483647 w 70"/>
              <a:gd name="T37" fmla="*/ 0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62"/>
              <a:gd name="T59" fmla="*/ 70 w 70"/>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62">
                <a:moveTo>
                  <a:pt x="70" y="0"/>
                </a:moveTo>
                <a:lnTo>
                  <a:pt x="48" y="3"/>
                </a:lnTo>
                <a:lnTo>
                  <a:pt x="31" y="8"/>
                </a:lnTo>
                <a:lnTo>
                  <a:pt x="19" y="18"/>
                </a:lnTo>
                <a:lnTo>
                  <a:pt x="10" y="30"/>
                </a:lnTo>
                <a:lnTo>
                  <a:pt x="5" y="40"/>
                </a:lnTo>
                <a:lnTo>
                  <a:pt x="2" y="51"/>
                </a:lnTo>
                <a:lnTo>
                  <a:pt x="2" y="58"/>
                </a:lnTo>
                <a:lnTo>
                  <a:pt x="0" y="62"/>
                </a:lnTo>
                <a:lnTo>
                  <a:pt x="13" y="62"/>
                </a:lnTo>
                <a:lnTo>
                  <a:pt x="13" y="59"/>
                </a:lnTo>
                <a:lnTo>
                  <a:pt x="14" y="52"/>
                </a:lnTo>
                <a:lnTo>
                  <a:pt x="17" y="45"/>
                </a:lnTo>
                <a:lnTo>
                  <a:pt x="22" y="35"/>
                </a:lnTo>
                <a:lnTo>
                  <a:pt x="27" y="27"/>
                </a:lnTo>
                <a:lnTo>
                  <a:pt x="37" y="20"/>
                </a:lnTo>
                <a:lnTo>
                  <a:pt x="51" y="14"/>
                </a:lnTo>
                <a:lnTo>
                  <a:pt x="70" y="13"/>
                </a:lnTo>
                <a:lnTo>
                  <a:pt x="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8" name="Freeform 38"/>
          <p:cNvSpPr>
            <a:spLocks/>
          </p:cNvSpPr>
          <p:nvPr/>
        </p:nvSpPr>
        <p:spPr bwMode="auto">
          <a:xfrm>
            <a:off x="946158" y="3301471"/>
            <a:ext cx="925513" cy="20637"/>
          </a:xfrm>
          <a:custGeom>
            <a:avLst/>
            <a:gdLst>
              <a:gd name="T0" fmla="*/ 2147483647 w 665"/>
              <a:gd name="T1" fmla="*/ 0 h 13"/>
              <a:gd name="T2" fmla="*/ 2147483647 w 665"/>
              <a:gd name="T3" fmla="*/ 0 h 13"/>
              <a:gd name="T4" fmla="*/ 2147483647 w 665"/>
              <a:gd name="T5" fmla="*/ 0 h 13"/>
              <a:gd name="T6" fmla="*/ 2147483647 w 665"/>
              <a:gd name="T7" fmla="*/ 0 h 13"/>
              <a:gd name="T8" fmla="*/ 2147483647 w 665"/>
              <a:gd name="T9" fmla="*/ 0 h 13"/>
              <a:gd name="T10" fmla="*/ 2147483647 w 665"/>
              <a:gd name="T11" fmla="*/ 0 h 13"/>
              <a:gd name="T12" fmla="*/ 2147483647 w 665"/>
              <a:gd name="T13" fmla="*/ 0 h 13"/>
              <a:gd name="T14" fmla="*/ 2147483647 w 665"/>
              <a:gd name="T15" fmla="*/ 0 h 13"/>
              <a:gd name="T16" fmla="*/ 2147483647 w 665"/>
              <a:gd name="T17" fmla="*/ 0 h 13"/>
              <a:gd name="T18" fmla="*/ 2147483647 w 665"/>
              <a:gd name="T19" fmla="*/ 0 h 13"/>
              <a:gd name="T20" fmla="*/ 2147483647 w 665"/>
              <a:gd name="T21" fmla="*/ 0 h 13"/>
              <a:gd name="T22" fmla="*/ 2147483647 w 665"/>
              <a:gd name="T23" fmla="*/ 0 h 13"/>
              <a:gd name="T24" fmla="*/ 2147483647 w 665"/>
              <a:gd name="T25" fmla="*/ 0 h 13"/>
              <a:gd name="T26" fmla="*/ 2147483647 w 665"/>
              <a:gd name="T27" fmla="*/ 0 h 13"/>
              <a:gd name="T28" fmla="*/ 2147483647 w 665"/>
              <a:gd name="T29" fmla="*/ 0 h 13"/>
              <a:gd name="T30" fmla="*/ 2147483647 w 665"/>
              <a:gd name="T31" fmla="*/ 0 h 13"/>
              <a:gd name="T32" fmla="*/ 0 w 665"/>
              <a:gd name="T33" fmla="*/ 0 h 13"/>
              <a:gd name="T34" fmla="*/ 0 w 665"/>
              <a:gd name="T35" fmla="*/ 2147483647 h 13"/>
              <a:gd name="T36" fmla="*/ 2147483647 w 665"/>
              <a:gd name="T37" fmla="*/ 2147483647 h 13"/>
              <a:gd name="T38" fmla="*/ 2147483647 w 665"/>
              <a:gd name="T39" fmla="*/ 2147483647 h 13"/>
              <a:gd name="T40" fmla="*/ 2147483647 w 665"/>
              <a:gd name="T41" fmla="*/ 2147483647 h 13"/>
              <a:gd name="T42" fmla="*/ 2147483647 w 665"/>
              <a:gd name="T43" fmla="*/ 2147483647 h 13"/>
              <a:gd name="T44" fmla="*/ 2147483647 w 665"/>
              <a:gd name="T45" fmla="*/ 2147483647 h 13"/>
              <a:gd name="T46" fmla="*/ 2147483647 w 665"/>
              <a:gd name="T47" fmla="*/ 2147483647 h 13"/>
              <a:gd name="T48" fmla="*/ 2147483647 w 665"/>
              <a:gd name="T49" fmla="*/ 2147483647 h 13"/>
              <a:gd name="T50" fmla="*/ 2147483647 w 665"/>
              <a:gd name="T51" fmla="*/ 2147483647 h 13"/>
              <a:gd name="T52" fmla="*/ 2147483647 w 665"/>
              <a:gd name="T53" fmla="*/ 2147483647 h 13"/>
              <a:gd name="T54" fmla="*/ 2147483647 w 665"/>
              <a:gd name="T55" fmla="*/ 2147483647 h 13"/>
              <a:gd name="T56" fmla="*/ 2147483647 w 665"/>
              <a:gd name="T57" fmla="*/ 2147483647 h 13"/>
              <a:gd name="T58" fmla="*/ 2147483647 w 665"/>
              <a:gd name="T59" fmla="*/ 2147483647 h 13"/>
              <a:gd name="T60" fmla="*/ 2147483647 w 665"/>
              <a:gd name="T61" fmla="*/ 2147483647 h 13"/>
              <a:gd name="T62" fmla="*/ 2147483647 w 665"/>
              <a:gd name="T63" fmla="*/ 2147483647 h 13"/>
              <a:gd name="T64" fmla="*/ 2147483647 w 665"/>
              <a:gd name="T65" fmla="*/ 2147483647 h 13"/>
              <a:gd name="T66" fmla="*/ 2147483647 w 665"/>
              <a:gd name="T67" fmla="*/ 2147483647 h 13"/>
              <a:gd name="T68" fmla="*/ 2147483647 w 665"/>
              <a:gd name="T69" fmla="*/ 0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5"/>
              <a:gd name="T106" fmla="*/ 0 h 13"/>
              <a:gd name="T107" fmla="*/ 665 w 665"/>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5" h="13">
                <a:moveTo>
                  <a:pt x="665" y="0"/>
                </a:moveTo>
                <a:lnTo>
                  <a:pt x="659" y="0"/>
                </a:lnTo>
                <a:lnTo>
                  <a:pt x="644" y="0"/>
                </a:lnTo>
                <a:lnTo>
                  <a:pt x="620" y="0"/>
                </a:lnTo>
                <a:lnTo>
                  <a:pt x="587" y="0"/>
                </a:lnTo>
                <a:lnTo>
                  <a:pt x="549" y="0"/>
                </a:lnTo>
                <a:lnTo>
                  <a:pt x="504" y="0"/>
                </a:lnTo>
                <a:lnTo>
                  <a:pt x="455" y="0"/>
                </a:lnTo>
                <a:lnTo>
                  <a:pt x="403" y="0"/>
                </a:lnTo>
                <a:lnTo>
                  <a:pt x="348" y="0"/>
                </a:lnTo>
                <a:lnTo>
                  <a:pt x="293" y="0"/>
                </a:lnTo>
                <a:lnTo>
                  <a:pt x="237" y="0"/>
                </a:lnTo>
                <a:lnTo>
                  <a:pt x="182" y="0"/>
                </a:lnTo>
                <a:lnTo>
                  <a:pt x="130" y="0"/>
                </a:lnTo>
                <a:lnTo>
                  <a:pt x="82" y="0"/>
                </a:lnTo>
                <a:lnTo>
                  <a:pt x="38" y="0"/>
                </a:lnTo>
                <a:lnTo>
                  <a:pt x="0" y="0"/>
                </a:lnTo>
                <a:lnTo>
                  <a:pt x="0" y="13"/>
                </a:lnTo>
                <a:lnTo>
                  <a:pt x="38" y="13"/>
                </a:lnTo>
                <a:lnTo>
                  <a:pt x="82" y="13"/>
                </a:lnTo>
                <a:lnTo>
                  <a:pt x="130" y="13"/>
                </a:lnTo>
                <a:lnTo>
                  <a:pt x="182" y="13"/>
                </a:lnTo>
                <a:lnTo>
                  <a:pt x="237" y="13"/>
                </a:lnTo>
                <a:lnTo>
                  <a:pt x="293" y="13"/>
                </a:lnTo>
                <a:lnTo>
                  <a:pt x="348" y="13"/>
                </a:lnTo>
                <a:lnTo>
                  <a:pt x="403" y="13"/>
                </a:lnTo>
                <a:lnTo>
                  <a:pt x="455" y="13"/>
                </a:lnTo>
                <a:lnTo>
                  <a:pt x="504" y="13"/>
                </a:lnTo>
                <a:lnTo>
                  <a:pt x="549" y="13"/>
                </a:lnTo>
                <a:lnTo>
                  <a:pt x="587" y="13"/>
                </a:lnTo>
                <a:lnTo>
                  <a:pt x="620" y="13"/>
                </a:lnTo>
                <a:lnTo>
                  <a:pt x="644" y="13"/>
                </a:lnTo>
                <a:lnTo>
                  <a:pt x="659" y="13"/>
                </a:lnTo>
                <a:lnTo>
                  <a:pt x="665" y="13"/>
                </a:lnTo>
                <a:lnTo>
                  <a:pt x="66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49" name="Freeform 39"/>
          <p:cNvSpPr>
            <a:spLocks/>
          </p:cNvSpPr>
          <p:nvPr/>
        </p:nvSpPr>
        <p:spPr bwMode="auto">
          <a:xfrm>
            <a:off x="1871671" y="3301471"/>
            <a:ext cx="84137" cy="85725"/>
          </a:xfrm>
          <a:custGeom>
            <a:avLst/>
            <a:gdLst>
              <a:gd name="T0" fmla="*/ 2147483647 w 61"/>
              <a:gd name="T1" fmla="*/ 2147483647 h 57"/>
              <a:gd name="T2" fmla="*/ 2147483647 w 61"/>
              <a:gd name="T3" fmla="*/ 2147483647 h 57"/>
              <a:gd name="T4" fmla="*/ 2147483647 w 61"/>
              <a:gd name="T5" fmla="*/ 2147483647 h 57"/>
              <a:gd name="T6" fmla="*/ 2147483647 w 61"/>
              <a:gd name="T7" fmla="*/ 2147483647 h 57"/>
              <a:gd name="T8" fmla="*/ 2147483647 w 61"/>
              <a:gd name="T9" fmla="*/ 2147483647 h 57"/>
              <a:gd name="T10" fmla="*/ 2147483647 w 61"/>
              <a:gd name="T11" fmla="*/ 2147483647 h 57"/>
              <a:gd name="T12" fmla="*/ 2147483647 w 61"/>
              <a:gd name="T13" fmla="*/ 2147483647 h 57"/>
              <a:gd name="T14" fmla="*/ 2147483647 w 61"/>
              <a:gd name="T15" fmla="*/ 0 h 57"/>
              <a:gd name="T16" fmla="*/ 0 w 61"/>
              <a:gd name="T17" fmla="*/ 0 h 57"/>
              <a:gd name="T18" fmla="*/ 0 w 61"/>
              <a:gd name="T19" fmla="*/ 2147483647 h 57"/>
              <a:gd name="T20" fmla="*/ 2147483647 w 61"/>
              <a:gd name="T21" fmla="*/ 2147483647 h 57"/>
              <a:gd name="T22" fmla="*/ 2147483647 w 61"/>
              <a:gd name="T23" fmla="*/ 2147483647 h 57"/>
              <a:gd name="T24" fmla="*/ 2147483647 w 61"/>
              <a:gd name="T25" fmla="*/ 2147483647 h 57"/>
              <a:gd name="T26" fmla="*/ 2147483647 w 61"/>
              <a:gd name="T27" fmla="*/ 2147483647 h 57"/>
              <a:gd name="T28" fmla="*/ 2147483647 w 61"/>
              <a:gd name="T29" fmla="*/ 2147483647 h 57"/>
              <a:gd name="T30" fmla="*/ 2147483647 w 61"/>
              <a:gd name="T31" fmla="*/ 2147483647 h 57"/>
              <a:gd name="T32" fmla="*/ 2147483647 w 61"/>
              <a:gd name="T33" fmla="*/ 2147483647 h 57"/>
              <a:gd name="T34" fmla="*/ 2147483647 w 61"/>
              <a:gd name="T35" fmla="*/ 2147483647 h 57"/>
              <a:gd name="T36" fmla="*/ 2147483647 w 61"/>
              <a:gd name="T37" fmla="*/ 2147483647 h 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57"/>
              <a:gd name="T59" fmla="*/ 61 w 61"/>
              <a:gd name="T60" fmla="*/ 57 h 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57">
                <a:moveTo>
                  <a:pt x="61" y="57"/>
                </a:moveTo>
                <a:lnTo>
                  <a:pt x="59" y="38"/>
                </a:lnTo>
                <a:lnTo>
                  <a:pt x="51" y="24"/>
                </a:lnTo>
                <a:lnTo>
                  <a:pt x="41" y="14"/>
                </a:lnTo>
                <a:lnTo>
                  <a:pt x="30" y="7"/>
                </a:lnTo>
                <a:lnTo>
                  <a:pt x="18" y="3"/>
                </a:lnTo>
                <a:lnTo>
                  <a:pt x="10" y="1"/>
                </a:lnTo>
                <a:lnTo>
                  <a:pt x="3" y="0"/>
                </a:lnTo>
                <a:lnTo>
                  <a:pt x="0" y="0"/>
                </a:lnTo>
                <a:lnTo>
                  <a:pt x="0" y="13"/>
                </a:lnTo>
                <a:lnTo>
                  <a:pt x="1" y="13"/>
                </a:lnTo>
                <a:lnTo>
                  <a:pt x="7" y="13"/>
                </a:lnTo>
                <a:lnTo>
                  <a:pt x="16" y="16"/>
                </a:lnTo>
                <a:lnTo>
                  <a:pt x="24" y="18"/>
                </a:lnTo>
                <a:lnTo>
                  <a:pt x="34" y="24"/>
                </a:lnTo>
                <a:lnTo>
                  <a:pt x="41" y="31"/>
                </a:lnTo>
                <a:lnTo>
                  <a:pt x="47" y="42"/>
                </a:lnTo>
                <a:lnTo>
                  <a:pt x="48" y="57"/>
                </a:lnTo>
                <a:lnTo>
                  <a:pt x="61"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0" name="Freeform 40"/>
          <p:cNvSpPr>
            <a:spLocks/>
          </p:cNvSpPr>
          <p:nvPr/>
        </p:nvSpPr>
        <p:spPr bwMode="auto">
          <a:xfrm>
            <a:off x="1938346" y="3387180"/>
            <a:ext cx="33337" cy="800100"/>
          </a:xfrm>
          <a:custGeom>
            <a:avLst/>
            <a:gdLst>
              <a:gd name="T0" fmla="*/ 2147483647 w 24"/>
              <a:gd name="T1" fmla="*/ 2147483647 h 531"/>
              <a:gd name="T2" fmla="*/ 2147483647 w 24"/>
              <a:gd name="T3" fmla="*/ 2147483647 h 531"/>
              <a:gd name="T4" fmla="*/ 2147483647 w 24"/>
              <a:gd name="T5" fmla="*/ 2147483647 h 531"/>
              <a:gd name="T6" fmla="*/ 2147483647 w 24"/>
              <a:gd name="T7" fmla="*/ 2147483647 h 531"/>
              <a:gd name="T8" fmla="*/ 2147483647 w 24"/>
              <a:gd name="T9" fmla="*/ 2147483647 h 531"/>
              <a:gd name="T10" fmla="*/ 2147483647 w 24"/>
              <a:gd name="T11" fmla="*/ 2147483647 h 531"/>
              <a:gd name="T12" fmla="*/ 2147483647 w 24"/>
              <a:gd name="T13" fmla="*/ 2147483647 h 531"/>
              <a:gd name="T14" fmla="*/ 2147483647 w 24"/>
              <a:gd name="T15" fmla="*/ 2147483647 h 531"/>
              <a:gd name="T16" fmla="*/ 2147483647 w 24"/>
              <a:gd name="T17" fmla="*/ 2147483647 h 531"/>
              <a:gd name="T18" fmla="*/ 2147483647 w 24"/>
              <a:gd name="T19" fmla="*/ 2147483647 h 531"/>
              <a:gd name="T20" fmla="*/ 2147483647 w 24"/>
              <a:gd name="T21" fmla="*/ 2147483647 h 531"/>
              <a:gd name="T22" fmla="*/ 2147483647 w 24"/>
              <a:gd name="T23" fmla="*/ 2147483647 h 531"/>
              <a:gd name="T24" fmla="*/ 2147483647 w 24"/>
              <a:gd name="T25" fmla="*/ 2147483647 h 531"/>
              <a:gd name="T26" fmla="*/ 2147483647 w 24"/>
              <a:gd name="T27" fmla="*/ 2147483647 h 531"/>
              <a:gd name="T28" fmla="*/ 2147483647 w 24"/>
              <a:gd name="T29" fmla="*/ 2147483647 h 531"/>
              <a:gd name="T30" fmla="*/ 2147483647 w 24"/>
              <a:gd name="T31" fmla="*/ 2147483647 h 531"/>
              <a:gd name="T32" fmla="*/ 2147483647 w 24"/>
              <a:gd name="T33" fmla="*/ 0 h 531"/>
              <a:gd name="T34" fmla="*/ 0 w 24"/>
              <a:gd name="T35" fmla="*/ 0 h 531"/>
              <a:gd name="T36" fmla="*/ 2147483647 w 24"/>
              <a:gd name="T37" fmla="*/ 2147483647 h 531"/>
              <a:gd name="T38" fmla="*/ 2147483647 w 24"/>
              <a:gd name="T39" fmla="*/ 2147483647 h 531"/>
              <a:gd name="T40" fmla="*/ 2147483647 w 24"/>
              <a:gd name="T41" fmla="*/ 2147483647 h 531"/>
              <a:gd name="T42" fmla="*/ 2147483647 w 24"/>
              <a:gd name="T43" fmla="*/ 2147483647 h 531"/>
              <a:gd name="T44" fmla="*/ 2147483647 w 24"/>
              <a:gd name="T45" fmla="*/ 2147483647 h 531"/>
              <a:gd name="T46" fmla="*/ 2147483647 w 24"/>
              <a:gd name="T47" fmla="*/ 2147483647 h 531"/>
              <a:gd name="T48" fmla="*/ 2147483647 w 24"/>
              <a:gd name="T49" fmla="*/ 2147483647 h 531"/>
              <a:gd name="T50" fmla="*/ 2147483647 w 24"/>
              <a:gd name="T51" fmla="*/ 2147483647 h 531"/>
              <a:gd name="T52" fmla="*/ 2147483647 w 24"/>
              <a:gd name="T53" fmla="*/ 2147483647 h 531"/>
              <a:gd name="T54" fmla="*/ 2147483647 w 24"/>
              <a:gd name="T55" fmla="*/ 2147483647 h 531"/>
              <a:gd name="T56" fmla="*/ 2147483647 w 24"/>
              <a:gd name="T57" fmla="*/ 2147483647 h 531"/>
              <a:gd name="T58" fmla="*/ 2147483647 w 24"/>
              <a:gd name="T59" fmla="*/ 2147483647 h 531"/>
              <a:gd name="T60" fmla="*/ 2147483647 w 24"/>
              <a:gd name="T61" fmla="*/ 2147483647 h 531"/>
              <a:gd name="T62" fmla="*/ 2147483647 w 24"/>
              <a:gd name="T63" fmla="*/ 2147483647 h 531"/>
              <a:gd name="T64" fmla="*/ 2147483647 w 24"/>
              <a:gd name="T65" fmla="*/ 2147483647 h 531"/>
              <a:gd name="T66" fmla="*/ 2147483647 w 24"/>
              <a:gd name="T67" fmla="*/ 2147483647 h 531"/>
              <a:gd name="T68" fmla="*/ 2147483647 w 24"/>
              <a:gd name="T69" fmla="*/ 2147483647 h 5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
              <a:gd name="T106" fmla="*/ 0 h 531"/>
              <a:gd name="T107" fmla="*/ 24 w 24"/>
              <a:gd name="T108" fmla="*/ 531 h 5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 h="531">
                <a:moveTo>
                  <a:pt x="24" y="531"/>
                </a:moveTo>
                <a:lnTo>
                  <a:pt x="24" y="519"/>
                </a:lnTo>
                <a:lnTo>
                  <a:pt x="24" y="502"/>
                </a:lnTo>
                <a:lnTo>
                  <a:pt x="24" y="481"/>
                </a:lnTo>
                <a:lnTo>
                  <a:pt x="23" y="454"/>
                </a:lnTo>
                <a:lnTo>
                  <a:pt x="23" y="426"/>
                </a:lnTo>
                <a:lnTo>
                  <a:pt x="21" y="392"/>
                </a:lnTo>
                <a:lnTo>
                  <a:pt x="20" y="356"/>
                </a:lnTo>
                <a:lnTo>
                  <a:pt x="19" y="320"/>
                </a:lnTo>
                <a:lnTo>
                  <a:pt x="19" y="280"/>
                </a:lnTo>
                <a:lnTo>
                  <a:pt x="17" y="239"/>
                </a:lnTo>
                <a:lnTo>
                  <a:pt x="16" y="198"/>
                </a:lnTo>
                <a:lnTo>
                  <a:pt x="16" y="157"/>
                </a:lnTo>
                <a:lnTo>
                  <a:pt x="14" y="116"/>
                </a:lnTo>
                <a:lnTo>
                  <a:pt x="14" y="76"/>
                </a:lnTo>
                <a:lnTo>
                  <a:pt x="14" y="36"/>
                </a:lnTo>
                <a:lnTo>
                  <a:pt x="13" y="0"/>
                </a:lnTo>
                <a:lnTo>
                  <a:pt x="0" y="0"/>
                </a:lnTo>
                <a:lnTo>
                  <a:pt x="2" y="36"/>
                </a:lnTo>
                <a:lnTo>
                  <a:pt x="2" y="76"/>
                </a:lnTo>
                <a:lnTo>
                  <a:pt x="2" y="116"/>
                </a:lnTo>
                <a:lnTo>
                  <a:pt x="3" y="157"/>
                </a:lnTo>
                <a:lnTo>
                  <a:pt x="3" y="198"/>
                </a:lnTo>
                <a:lnTo>
                  <a:pt x="4" y="239"/>
                </a:lnTo>
                <a:lnTo>
                  <a:pt x="6" y="280"/>
                </a:lnTo>
                <a:lnTo>
                  <a:pt x="6" y="320"/>
                </a:lnTo>
                <a:lnTo>
                  <a:pt x="7" y="358"/>
                </a:lnTo>
                <a:lnTo>
                  <a:pt x="9" y="393"/>
                </a:lnTo>
                <a:lnTo>
                  <a:pt x="10" y="426"/>
                </a:lnTo>
                <a:lnTo>
                  <a:pt x="10" y="456"/>
                </a:lnTo>
                <a:lnTo>
                  <a:pt x="11" y="481"/>
                </a:lnTo>
                <a:lnTo>
                  <a:pt x="11" y="502"/>
                </a:lnTo>
                <a:lnTo>
                  <a:pt x="11" y="519"/>
                </a:lnTo>
                <a:lnTo>
                  <a:pt x="11" y="531"/>
                </a:lnTo>
                <a:lnTo>
                  <a:pt x="24" y="5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1" name="Freeform 41"/>
          <p:cNvSpPr>
            <a:spLocks/>
          </p:cNvSpPr>
          <p:nvPr/>
        </p:nvSpPr>
        <p:spPr bwMode="auto">
          <a:xfrm>
            <a:off x="1879608" y="4187280"/>
            <a:ext cx="92075" cy="100012"/>
          </a:xfrm>
          <a:custGeom>
            <a:avLst/>
            <a:gdLst>
              <a:gd name="T0" fmla="*/ 0 w 66"/>
              <a:gd name="T1" fmla="*/ 2147483647 h 66"/>
              <a:gd name="T2" fmla="*/ 2147483647 w 66"/>
              <a:gd name="T3" fmla="*/ 2147483647 h 66"/>
              <a:gd name="T4" fmla="*/ 2147483647 w 66"/>
              <a:gd name="T5" fmla="*/ 2147483647 h 66"/>
              <a:gd name="T6" fmla="*/ 2147483647 w 66"/>
              <a:gd name="T7" fmla="*/ 2147483647 h 66"/>
              <a:gd name="T8" fmla="*/ 2147483647 w 66"/>
              <a:gd name="T9" fmla="*/ 2147483647 h 66"/>
              <a:gd name="T10" fmla="*/ 2147483647 w 66"/>
              <a:gd name="T11" fmla="*/ 2147483647 h 66"/>
              <a:gd name="T12" fmla="*/ 2147483647 w 66"/>
              <a:gd name="T13" fmla="*/ 2147483647 h 66"/>
              <a:gd name="T14" fmla="*/ 2147483647 w 66"/>
              <a:gd name="T15" fmla="*/ 2147483647 h 66"/>
              <a:gd name="T16" fmla="*/ 2147483647 w 66"/>
              <a:gd name="T17" fmla="*/ 0 h 66"/>
              <a:gd name="T18" fmla="*/ 2147483647 w 66"/>
              <a:gd name="T19" fmla="*/ 0 h 66"/>
              <a:gd name="T20" fmla="*/ 2147483647 w 66"/>
              <a:gd name="T21" fmla="*/ 2147483647 h 66"/>
              <a:gd name="T22" fmla="*/ 2147483647 w 66"/>
              <a:gd name="T23" fmla="*/ 2147483647 h 66"/>
              <a:gd name="T24" fmla="*/ 2147483647 w 66"/>
              <a:gd name="T25" fmla="*/ 2147483647 h 66"/>
              <a:gd name="T26" fmla="*/ 2147483647 w 66"/>
              <a:gd name="T27" fmla="*/ 2147483647 h 66"/>
              <a:gd name="T28" fmla="*/ 2147483647 w 66"/>
              <a:gd name="T29" fmla="*/ 2147483647 h 66"/>
              <a:gd name="T30" fmla="*/ 2147483647 w 66"/>
              <a:gd name="T31" fmla="*/ 2147483647 h 66"/>
              <a:gd name="T32" fmla="*/ 2147483647 w 66"/>
              <a:gd name="T33" fmla="*/ 2147483647 h 66"/>
              <a:gd name="T34" fmla="*/ 0 w 66"/>
              <a:gd name="T35" fmla="*/ 2147483647 h 66"/>
              <a:gd name="T36" fmla="*/ 0 w 66"/>
              <a:gd name="T37" fmla="*/ 2147483647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66"/>
              <a:gd name="T59" fmla="*/ 66 w 66"/>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66">
                <a:moveTo>
                  <a:pt x="0" y="66"/>
                </a:moveTo>
                <a:lnTo>
                  <a:pt x="12" y="66"/>
                </a:lnTo>
                <a:lnTo>
                  <a:pt x="24" y="65"/>
                </a:lnTo>
                <a:lnTo>
                  <a:pt x="35" y="62"/>
                </a:lnTo>
                <a:lnTo>
                  <a:pt x="46" y="58"/>
                </a:lnTo>
                <a:lnTo>
                  <a:pt x="55" y="48"/>
                </a:lnTo>
                <a:lnTo>
                  <a:pt x="62" y="36"/>
                </a:lnTo>
                <a:lnTo>
                  <a:pt x="66" y="19"/>
                </a:lnTo>
                <a:lnTo>
                  <a:pt x="66" y="0"/>
                </a:lnTo>
                <a:lnTo>
                  <a:pt x="53" y="0"/>
                </a:lnTo>
                <a:lnTo>
                  <a:pt x="53" y="18"/>
                </a:lnTo>
                <a:lnTo>
                  <a:pt x="49" y="32"/>
                </a:lnTo>
                <a:lnTo>
                  <a:pt x="45" y="41"/>
                </a:lnTo>
                <a:lnTo>
                  <a:pt x="39" y="46"/>
                </a:lnTo>
                <a:lnTo>
                  <a:pt x="31" y="51"/>
                </a:lnTo>
                <a:lnTo>
                  <a:pt x="22" y="52"/>
                </a:lnTo>
                <a:lnTo>
                  <a:pt x="11" y="53"/>
                </a:lnTo>
                <a:lnTo>
                  <a:pt x="0" y="53"/>
                </a:lnTo>
                <a:lnTo>
                  <a:pt x="0"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2" name="Freeform 42"/>
          <p:cNvSpPr>
            <a:spLocks/>
          </p:cNvSpPr>
          <p:nvPr/>
        </p:nvSpPr>
        <p:spPr bwMode="auto">
          <a:xfrm>
            <a:off x="912821" y="4268242"/>
            <a:ext cx="966787" cy="19050"/>
          </a:xfrm>
          <a:custGeom>
            <a:avLst/>
            <a:gdLst>
              <a:gd name="T0" fmla="*/ 0 w 695"/>
              <a:gd name="T1" fmla="*/ 2147483647 h 13"/>
              <a:gd name="T2" fmla="*/ 2147483647 w 695"/>
              <a:gd name="T3" fmla="*/ 2147483647 h 13"/>
              <a:gd name="T4" fmla="*/ 2147483647 w 695"/>
              <a:gd name="T5" fmla="*/ 2147483647 h 13"/>
              <a:gd name="T6" fmla="*/ 2147483647 w 695"/>
              <a:gd name="T7" fmla="*/ 2147483647 h 13"/>
              <a:gd name="T8" fmla="*/ 2147483647 w 695"/>
              <a:gd name="T9" fmla="*/ 2147483647 h 13"/>
              <a:gd name="T10" fmla="*/ 2147483647 w 695"/>
              <a:gd name="T11" fmla="*/ 2147483647 h 13"/>
              <a:gd name="T12" fmla="*/ 2147483647 w 695"/>
              <a:gd name="T13" fmla="*/ 2147483647 h 13"/>
              <a:gd name="T14" fmla="*/ 2147483647 w 695"/>
              <a:gd name="T15" fmla="*/ 2147483647 h 13"/>
              <a:gd name="T16" fmla="*/ 2147483647 w 695"/>
              <a:gd name="T17" fmla="*/ 2147483647 h 13"/>
              <a:gd name="T18" fmla="*/ 2147483647 w 695"/>
              <a:gd name="T19" fmla="*/ 2147483647 h 13"/>
              <a:gd name="T20" fmla="*/ 2147483647 w 695"/>
              <a:gd name="T21" fmla="*/ 2147483647 h 13"/>
              <a:gd name="T22" fmla="*/ 2147483647 w 695"/>
              <a:gd name="T23" fmla="*/ 2147483647 h 13"/>
              <a:gd name="T24" fmla="*/ 2147483647 w 695"/>
              <a:gd name="T25" fmla="*/ 2147483647 h 13"/>
              <a:gd name="T26" fmla="*/ 2147483647 w 695"/>
              <a:gd name="T27" fmla="*/ 2147483647 h 13"/>
              <a:gd name="T28" fmla="*/ 2147483647 w 695"/>
              <a:gd name="T29" fmla="*/ 2147483647 h 13"/>
              <a:gd name="T30" fmla="*/ 2147483647 w 695"/>
              <a:gd name="T31" fmla="*/ 2147483647 h 13"/>
              <a:gd name="T32" fmla="*/ 2147483647 w 695"/>
              <a:gd name="T33" fmla="*/ 2147483647 h 13"/>
              <a:gd name="T34" fmla="*/ 2147483647 w 695"/>
              <a:gd name="T35" fmla="*/ 0 h 13"/>
              <a:gd name="T36" fmla="*/ 2147483647 w 695"/>
              <a:gd name="T37" fmla="*/ 0 h 13"/>
              <a:gd name="T38" fmla="*/ 2147483647 w 695"/>
              <a:gd name="T39" fmla="*/ 0 h 13"/>
              <a:gd name="T40" fmla="*/ 2147483647 w 695"/>
              <a:gd name="T41" fmla="*/ 0 h 13"/>
              <a:gd name="T42" fmla="*/ 2147483647 w 695"/>
              <a:gd name="T43" fmla="*/ 0 h 13"/>
              <a:gd name="T44" fmla="*/ 2147483647 w 695"/>
              <a:gd name="T45" fmla="*/ 0 h 13"/>
              <a:gd name="T46" fmla="*/ 2147483647 w 695"/>
              <a:gd name="T47" fmla="*/ 0 h 13"/>
              <a:gd name="T48" fmla="*/ 2147483647 w 695"/>
              <a:gd name="T49" fmla="*/ 0 h 13"/>
              <a:gd name="T50" fmla="*/ 2147483647 w 695"/>
              <a:gd name="T51" fmla="*/ 0 h 13"/>
              <a:gd name="T52" fmla="*/ 2147483647 w 695"/>
              <a:gd name="T53" fmla="*/ 0 h 13"/>
              <a:gd name="T54" fmla="*/ 2147483647 w 695"/>
              <a:gd name="T55" fmla="*/ 0 h 13"/>
              <a:gd name="T56" fmla="*/ 2147483647 w 695"/>
              <a:gd name="T57" fmla="*/ 0 h 13"/>
              <a:gd name="T58" fmla="*/ 2147483647 w 695"/>
              <a:gd name="T59" fmla="*/ 0 h 13"/>
              <a:gd name="T60" fmla="*/ 2147483647 w 695"/>
              <a:gd name="T61" fmla="*/ 0 h 13"/>
              <a:gd name="T62" fmla="*/ 2147483647 w 695"/>
              <a:gd name="T63" fmla="*/ 0 h 13"/>
              <a:gd name="T64" fmla="*/ 2147483647 w 695"/>
              <a:gd name="T65" fmla="*/ 0 h 13"/>
              <a:gd name="T66" fmla="*/ 0 w 695"/>
              <a:gd name="T67" fmla="*/ 0 h 13"/>
              <a:gd name="T68" fmla="*/ 0 w 695"/>
              <a:gd name="T69" fmla="*/ 2147483647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5"/>
              <a:gd name="T106" fmla="*/ 0 h 13"/>
              <a:gd name="T107" fmla="*/ 695 w 695"/>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5" h="13">
                <a:moveTo>
                  <a:pt x="0" y="13"/>
                </a:moveTo>
                <a:lnTo>
                  <a:pt x="8" y="13"/>
                </a:lnTo>
                <a:lnTo>
                  <a:pt x="28" y="13"/>
                </a:lnTo>
                <a:lnTo>
                  <a:pt x="60" y="13"/>
                </a:lnTo>
                <a:lnTo>
                  <a:pt x="104" y="13"/>
                </a:lnTo>
                <a:lnTo>
                  <a:pt x="154" y="13"/>
                </a:lnTo>
                <a:lnTo>
                  <a:pt x="211" y="13"/>
                </a:lnTo>
                <a:lnTo>
                  <a:pt x="271" y="13"/>
                </a:lnTo>
                <a:lnTo>
                  <a:pt x="334" y="13"/>
                </a:lnTo>
                <a:lnTo>
                  <a:pt x="397" y="13"/>
                </a:lnTo>
                <a:lnTo>
                  <a:pt x="460" y="13"/>
                </a:lnTo>
                <a:lnTo>
                  <a:pt x="518" y="13"/>
                </a:lnTo>
                <a:lnTo>
                  <a:pt x="572" y="13"/>
                </a:lnTo>
                <a:lnTo>
                  <a:pt x="618" y="13"/>
                </a:lnTo>
                <a:lnTo>
                  <a:pt x="655" y="13"/>
                </a:lnTo>
                <a:lnTo>
                  <a:pt x="681" y="13"/>
                </a:lnTo>
                <a:lnTo>
                  <a:pt x="695" y="13"/>
                </a:lnTo>
                <a:lnTo>
                  <a:pt x="695" y="0"/>
                </a:lnTo>
                <a:lnTo>
                  <a:pt x="681" y="0"/>
                </a:lnTo>
                <a:lnTo>
                  <a:pt x="655" y="0"/>
                </a:lnTo>
                <a:lnTo>
                  <a:pt x="618" y="0"/>
                </a:lnTo>
                <a:lnTo>
                  <a:pt x="572" y="0"/>
                </a:lnTo>
                <a:lnTo>
                  <a:pt x="518" y="0"/>
                </a:lnTo>
                <a:lnTo>
                  <a:pt x="460" y="0"/>
                </a:lnTo>
                <a:lnTo>
                  <a:pt x="397" y="0"/>
                </a:lnTo>
                <a:lnTo>
                  <a:pt x="334" y="0"/>
                </a:lnTo>
                <a:lnTo>
                  <a:pt x="271" y="0"/>
                </a:lnTo>
                <a:lnTo>
                  <a:pt x="211" y="0"/>
                </a:lnTo>
                <a:lnTo>
                  <a:pt x="154" y="0"/>
                </a:lnTo>
                <a:lnTo>
                  <a:pt x="104" y="0"/>
                </a:lnTo>
                <a:lnTo>
                  <a:pt x="60" y="0"/>
                </a:lnTo>
                <a:lnTo>
                  <a:pt x="28" y="0"/>
                </a:lnTo>
                <a:lnTo>
                  <a:pt x="8" y="0"/>
                </a:lnTo>
                <a:lnTo>
                  <a:pt x="0" y="0"/>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3" name="Freeform 43"/>
          <p:cNvSpPr>
            <a:spLocks/>
          </p:cNvSpPr>
          <p:nvPr/>
        </p:nvSpPr>
        <p:spPr bwMode="auto">
          <a:xfrm>
            <a:off x="823914" y="4195233"/>
            <a:ext cx="88900" cy="92075"/>
          </a:xfrm>
          <a:custGeom>
            <a:avLst/>
            <a:gdLst>
              <a:gd name="T0" fmla="*/ 2147483647 w 63"/>
              <a:gd name="T1" fmla="*/ 0 h 61"/>
              <a:gd name="T2" fmla="*/ 0 w 63"/>
              <a:gd name="T3" fmla="*/ 2147483647 h 61"/>
              <a:gd name="T4" fmla="*/ 2147483647 w 63"/>
              <a:gd name="T5" fmla="*/ 2147483647 h 61"/>
              <a:gd name="T6" fmla="*/ 2147483647 w 63"/>
              <a:gd name="T7" fmla="*/ 2147483647 h 61"/>
              <a:gd name="T8" fmla="*/ 2147483647 w 63"/>
              <a:gd name="T9" fmla="*/ 2147483647 h 61"/>
              <a:gd name="T10" fmla="*/ 2147483647 w 63"/>
              <a:gd name="T11" fmla="*/ 2147483647 h 61"/>
              <a:gd name="T12" fmla="*/ 2147483647 w 63"/>
              <a:gd name="T13" fmla="*/ 2147483647 h 61"/>
              <a:gd name="T14" fmla="*/ 2147483647 w 63"/>
              <a:gd name="T15" fmla="*/ 2147483647 h 61"/>
              <a:gd name="T16" fmla="*/ 2147483647 w 63"/>
              <a:gd name="T17" fmla="*/ 2147483647 h 61"/>
              <a:gd name="T18" fmla="*/ 2147483647 w 63"/>
              <a:gd name="T19" fmla="*/ 2147483647 h 61"/>
              <a:gd name="T20" fmla="*/ 2147483647 w 63"/>
              <a:gd name="T21" fmla="*/ 2147483647 h 61"/>
              <a:gd name="T22" fmla="*/ 2147483647 w 63"/>
              <a:gd name="T23" fmla="*/ 2147483647 h 61"/>
              <a:gd name="T24" fmla="*/ 2147483647 w 63"/>
              <a:gd name="T25" fmla="*/ 2147483647 h 61"/>
              <a:gd name="T26" fmla="*/ 2147483647 w 63"/>
              <a:gd name="T27" fmla="*/ 2147483647 h 61"/>
              <a:gd name="T28" fmla="*/ 2147483647 w 63"/>
              <a:gd name="T29" fmla="*/ 2147483647 h 61"/>
              <a:gd name="T30" fmla="*/ 2147483647 w 63"/>
              <a:gd name="T31" fmla="*/ 2147483647 h 61"/>
              <a:gd name="T32" fmla="*/ 2147483647 w 63"/>
              <a:gd name="T33" fmla="*/ 2147483647 h 61"/>
              <a:gd name="T34" fmla="*/ 2147483647 w 63"/>
              <a:gd name="T35" fmla="*/ 2147483647 h 61"/>
              <a:gd name="T36" fmla="*/ 2147483647 w 63"/>
              <a:gd name="T37" fmla="*/ 2147483647 h 61"/>
              <a:gd name="T38" fmla="*/ 2147483647 w 63"/>
              <a:gd name="T39" fmla="*/ 2147483647 h 61"/>
              <a:gd name="T40" fmla="*/ 2147483647 w 63"/>
              <a:gd name="T41" fmla="*/ 0 h 61"/>
              <a:gd name="T42" fmla="*/ 0 w 63"/>
              <a:gd name="T43" fmla="*/ 2147483647 h 61"/>
              <a:gd name="T44" fmla="*/ 0 w 63"/>
              <a:gd name="T45" fmla="*/ 2147483647 h 61"/>
              <a:gd name="T46" fmla="*/ 2147483647 w 63"/>
              <a:gd name="T47" fmla="*/ 0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3"/>
              <a:gd name="T73" fmla="*/ 0 h 61"/>
              <a:gd name="T74" fmla="*/ 63 w 6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3" h="61">
                <a:moveTo>
                  <a:pt x="3" y="0"/>
                </a:moveTo>
                <a:lnTo>
                  <a:pt x="0" y="6"/>
                </a:lnTo>
                <a:lnTo>
                  <a:pt x="3" y="23"/>
                </a:lnTo>
                <a:lnTo>
                  <a:pt x="10" y="37"/>
                </a:lnTo>
                <a:lnTo>
                  <a:pt x="22" y="47"/>
                </a:lnTo>
                <a:lnTo>
                  <a:pt x="33" y="54"/>
                </a:lnTo>
                <a:lnTo>
                  <a:pt x="44" y="58"/>
                </a:lnTo>
                <a:lnTo>
                  <a:pt x="53" y="60"/>
                </a:lnTo>
                <a:lnTo>
                  <a:pt x="60" y="61"/>
                </a:lnTo>
                <a:lnTo>
                  <a:pt x="63" y="61"/>
                </a:lnTo>
                <a:lnTo>
                  <a:pt x="63" y="48"/>
                </a:lnTo>
                <a:lnTo>
                  <a:pt x="61" y="48"/>
                </a:lnTo>
                <a:lnTo>
                  <a:pt x="56" y="47"/>
                </a:lnTo>
                <a:lnTo>
                  <a:pt x="47" y="46"/>
                </a:lnTo>
                <a:lnTo>
                  <a:pt x="37" y="43"/>
                </a:lnTo>
                <a:lnTo>
                  <a:pt x="29" y="37"/>
                </a:lnTo>
                <a:lnTo>
                  <a:pt x="22" y="30"/>
                </a:lnTo>
                <a:lnTo>
                  <a:pt x="16" y="20"/>
                </a:lnTo>
                <a:lnTo>
                  <a:pt x="13" y="6"/>
                </a:lnTo>
                <a:lnTo>
                  <a:pt x="12" y="10"/>
                </a:lnTo>
                <a:lnTo>
                  <a:pt x="3" y="0"/>
                </a:lnTo>
                <a:lnTo>
                  <a:pt x="0" y="3"/>
                </a:lnTo>
                <a:lnTo>
                  <a:pt x="0" y="6"/>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4" name="Freeform 44"/>
          <p:cNvSpPr>
            <a:spLocks/>
          </p:cNvSpPr>
          <p:nvPr/>
        </p:nvSpPr>
        <p:spPr bwMode="auto">
          <a:xfrm>
            <a:off x="827090" y="3395120"/>
            <a:ext cx="39687" cy="815975"/>
          </a:xfrm>
          <a:custGeom>
            <a:avLst/>
            <a:gdLst>
              <a:gd name="T0" fmla="*/ 2147483647 w 28"/>
              <a:gd name="T1" fmla="*/ 0 h 541"/>
              <a:gd name="T2" fmla="*/ 2147483647 w 28"/>
              <a:gd name="T3" fmla="*/ 2147483647 h 541"/>
              <a:gd name="T4" fmla="*/ 2147483647 w 28"/>
              <a:gd name="T5" fmla="*/ 2147483647 h 541"/>
              <a:gd name="T6" fmla="*/ 2147483647 w 28"/>
              <a:gd name="T7" fmla="*/ 2147483647 h 541"/>
              <a:gd name="T8" fmla="*/ 2147483647 w 28"/>
              <a:gd name="T9" fmla="*/ 2147483647 h 541"/>
              <a:gd name="T10" fmla="*/ 2147483647 w 28"/>
              <a:gd name="T11" fmla="*/ 2147483647 h 541"/>
              <a:gd name="T12" fmla="*/ 2147483647 w 28"/>
              <a:gd name="T13" fmla="*/ 2147483647 h 541"/>
              <a:gd name="T14" fmla="*/ 2147483647 w 28"/>
              <a:gd name="T15" fmla="*/ 2147483647 h 541"/>
              <a:gd name="T16" fmla="*/ 2147483647 w 28"/>
              <a:gd name="T17" fmla="*/ 2147483647 h 541"/>
              <a:gd name="T18" fmla="*/ 2147483647 w 28"/>
              <a:gd name="T19" fmla="*/ 2147483647 h 541"/>
              <a:gd name="T20" fmla="*/ 2147483647 w 28"/>
              <a:gd name="T21" fmla="*/ 2147483647 h 541"/>
              <a:gd name="T22" fmla="*/ 2147483647 w 28"/>
              <a:gd name="T23" fmla="*/ 2147483647 h 541"/>
              <a:gd name="T24" fmla="*/ 2147483647 w 28"/>
              <a:gd name="T25" fmla="*/ 2147483647 h 541"/>
              <a:gd name="T26" fmla="*/ 2147483647 w 28"/>
              <a:gd name="T27" fmla="*/ 2147483647 h 541"/>
              <a:gd name="T28" fmla="*/ 2147483647 w 28"/>
              <a:gd name="T29" fmla="*/ 2147483647 h 541"/>
              <a:gd name="T30" fmla="*/ 0 w 28"/>
              <a:gd name="T31" fmla="*/ 2147483647 h 541"/>
              <a:gd name="T32" fmla="*/ 2147483647 w 28"/>
              <a:gd name="T33" fmla="*/ 2147483647 h 541"/>
              <a:gd name="T34" fmla="*/ 2147483647 w 28"/>
              <a:gd name="T35" fmla="*/ 2147483647 h 541"/>
              <a:gd name="T36" fmla="*/ 2147483647 w 28"/>
              <a:gd name="T37" fmla="*/ 2147483647 h 541"/>
              <a:gd name="T38" fmla="*/ 2147483647 w 28"/>
              <a:gd name="T39" fmla="*/ 2147483647 h 541"/>
              <a:gd name="T40" fmla="*/ 2147483647 w 28"/>
              <a:gd name="T41" fmla="*/ 2147483647 h 541"/>
              <a:gd name="T42" fmla="*/ 2147483647 w 28"/>
              <a:gd name="T43" fmla="*/ 2147483647 h 541"/>
              <a:gd name="T44" fmla="*/ 2147483647 w 28"/>
              <a:gd name="T45" fmla="*/ 2147483647 h 541"/>
              <a:gd name="T46" fmla="*/ 2147483647 w 28"/>
              <a:gd name="T47" fmla="*/ 2147483647 h 541"/>
              <a:gd name="T48" fmla="*/ 2147483647 w 28"/>
              <a:gd name="T49" fmla="*/ 2147483647 h 541"/>
              <a:gd name="T50" fmla="*/ 2147483647 w 28"/>
              <a:gd name="T51" fmla="*/ 2147483647 h 541"/>
              <a:gd name="T52" fmla="*/ 2147483647 w 28"/>
              <a:gd name="T53" fmla="*/ 2147483647 h 541"/>
              <a:gd name="T54" fmla="*/ 2147483647 w 28"/>
              <a:gd name="T55" fmla="*/ 2147483647 h 541"/>
              <a:gd name="T56" fmla="*/ 2147483647 w 28"/>
              <a:gd name="T57" fmla="*/ 2147483647 h 541"/>
              <a:gd name="T58" fmla="*/ 2147483647 w 28"/>
              <a:gd name="T59" fmla="*/ 2147483647 h 541"/>
              <a:gd name="T60" fmla="*/ 2147483647 w 28"/>
              <a:gd name="T61" fmla="*/ 2147483647 h 541"/>
              <a:gd name="T62" fmla="*/ 2147483647 w 28"/>
              <a:gd name="T63" fmla="*/ 2147483647 h 541"/>
              <a:gd name="T64" fmla="*/ 2147483647 w 28"/>
              <a:gd name="T65" fmla="*/ 2147483647 h 541"/>
              <a:gd name="T66" fmla="*/ 2147483647 w 28"/>
              <a:gd name="T67" fmla="*/ 2147483647 h 541"/>
              <a:gd name="T68" fmla="*/ 2147483647 w 28"/>
              <a:gd name="T69" fmla="*/ 0 h 541"/>
              <a:gd name="T70" fmla="*/ 2147483647 w 28"/>
              <a:gd name="T71" fmla="*/ 0 h 5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
              <a:gd name="T109" fmla="*/ 0 h 541"/>
              <a:gd name="T110" fmla="*/ 28 w 28"/>
              <a:gd name="T111" fmla="*/ 541 h 5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 h="541">
                <a:moveTo>
                  <a:pt x="15" y="0"/>
                </a:moveTo>
                <a:lnTo>
                  <a:pt x="15" y="7"/>
                </a:lnTo>
                <a:lnTo>
                  <a:pt x="15" y="23"/>
                </a:lnTo>
                <a:lnTo>
                  <a:pt x="15" y="50"/>
                </a:lnTo>
                <a:lnTo>
                  <a:pt x="14" y="84"/>
                </a:lnTo>
                <a:lnTo>
                  <a:pt x="12" y="123"/>
                </a:lnTo>
                <a:lnTo>
                  <a:pt x="12" y="169"/>
                </a:lnTo>
                <a:lnTo>
                  <a:pt x="11" y="217"/>
                </a:lnTo>
                <a:lnTo>
                  <a:pt x="10" y="266"/>
                </a:lnTo>
                <a:lnTo>
                  <a:pt x="8" y="316"/>
                </a:lnTo>
                <a:lnTo>
                  <a:pt x="7" y="364"/>
                </a:lnTo>
                <a:lnTo>
                  <a:pt x="5" y="409"/>
                </a:lnTo>
                <a:lnTo>
                  <a:pt x="4" y="451"/>
                </a:lnTo>
                <a:lnTo>
                  <a:pt x="3" y="485"/>
                </a:lnTo>
                <a:lnTo>
                  <a:pt x="1" y="511"/>
                </a:lnTo>
                <a:lnTo>
                  <a:pt x="0" y="528"/>
                </a:lnTo>
                <a:lnTo>
                  <a:pt x="1" y="531"/>
                </a:lnTo>
                <a:lnTo>
                  <a:pt x="10" y="541"/>
                </a:lnTo>
                <a:lnTo>
                  <a:pt x="12" y="530"/>
                </a:lnTo>
                <a:lnTo>
                  <a:pt x="14" y="513"/>
                </a:lnTo>
                <a:lnTo>
                  <a:pt x="15" y="485"/>
                </a:lnTo>
                <a:lnTo>
                  <a:pt x="17" y="451"/>
                </a:lnTo>
                <a:lnTo>
                  <a:pt x="18" y="409"/>
                </a:lnTo>
                <a:lnTo>
                  <a:pt x="20" y="364"/>
                </a:lnTo>
                <a:lnTo>
                  <a:pt x="21" y="316"/>
                </a:lnTo>
                <a:lnTo>
                  <a:pt x="22" y="266"/>
                </a:lnTo>
                <a:lnTo>
                  <a:pt x="24" y="217"/>
                </a:lnTo>
                <a:lnTo>
                  <a:pt x="25" y="169"/>
                </a:lnTo>
                <a:lnTo>
                  <a:pt x="25" y="123"/>
                </a:lnTo>
                <a:lnTo>
                  <a:pt x="27" y="84"/>
                </a:lnTo>
                <a:lnTo>
                  <a:pt x="28" y="50"/>
                </a:lnTo>
                <a:lnTo>
                  <a:pt x="28" y="24"/>
                </a:lnTo>
                <a:lnTo>
                  <a:pt x="28" y="7"/>
                </a:lnTo>
                <a:lnTo>
                  <a:pt x="28" y="2"/>
                </a:lnTo>
                <a:lnTo>
                  <a:pt x="28"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5" name="Freeform 45"/>
          <p:cNvSpPr>
            <a:spLocks/>
          </p:cNvSpPr>
          <p:nvPr/>
        </p:nvSpPr>
        <p:spPr bwMode="auto">
          <a:xfrm>
            <a:off x="917577" y="4185692"/>
            <a:ext cx="973138" cy="19050"/>
          </a:xfrm>
          <a:custGeom>
            <a:avLst/>
            <a:gdLst>
              <a:gd name="T0" fmla="*/ 2147483647 w 699"/>
              <a:gd name="T1" fmla="*/ 2147483647 h 13"/>
              <a:gd name="T2" fmla="*/ 2147483647 w 699"/>
              <a:gd name="T3" fmla="*/ 0 h 13"/>
              <a:gd name="T4" fmla="*/ 0 w 699"/>
              <a:gd name="T5" fmla="*/ 0 h 13"/>
              <a:gd name="T6" fmla="*/ 0 w 699"/>
              <a:gd name="T7" fmla="*/ 2147483647 h 13"/>
              <a:gd name="T8" fmla="*/ 2147483647 w 699"/>
              <a:gd name="T9" fmla="*/ 2147483647 h 13"/>
              <a:gd name="T10" fmla="*/ 2147483647 w 699"/>
              <a:gd name="T11" fmla="*/ 2147483647 h 13"/>
              <a:gd name="T12" fmla="*/ 2147483647 w 699"/>
              <a:gd name="T13" fmla="*/ 2147483647 h 13"/>
              <a:gd name="T14" fmla="*/ 2147483647 w 699"/>
              <a:gd name="T15" fmla="*/ 2147483647 h 13"/>
              <a:gd name="T16" fmla="*/ 2147483647 w 699"/>
              <a:gd name="T17" fmla="*/ 2147483647 h 13"/>
              <a:gd name="T18" fmla="*/ 2147483647 w 699"/>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9"/>
              <a:gd name="T31" fmla="*/ 0 h 13"/>
              <a:gd name="T32" fmla="*/ 699 w 69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9" h="13">
                <a:moveTo>
                  <a:pt x="686" y="6"/>
                </a:moveTo>
                <a:lnTo>
                  <a:pt x="694" y="0"/>
                </a:lnTo>
                <a:lnTo>
                  <a:pt x="0" y="0"/>
                </a:lnTo>
                <a:lnTo>
                  <a:pt x="0" y="13"/>
                </a:lnTo>
                <a:lnTo>
                  <a:pt x="694" y="13"/>
                </a:lnTo>
                <a:lnTo>
                  <a:pt x="699" y="6"/>
                </a:lnTo>
                <a:lnTo>
                  <a:pt x="694" y="13"/>
                </a:lnTo>
                <a:lnTo>
                  <a:pt x="699" y="13"/>
                </a:lnTo>
                <a:lnTo>
                  <a:pt x="699" y="6"/>
                </a:lnTo>
                <a:lnTo>
                  <a:pt x="686"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6" name="Freeform 46"/>
          <p:cNvSpPr>
            <a:spLocks/>
          </p:cNvSpPr>
          <p:nvPr/>
        </p:nvSpPr>
        <p:spPr bwMode="auto">
          <a:xfrm>
            <a:off x="1873250" y="3414173"/>
            <a:ext cx="17463" cy="779463"/>
          </a:xfrm>
          <a:custGeom>
            <a:avLst/>
            <a:gdLst>
              <a:gd name="T0" fmla="*/ 2147483647 w 13"/>
              <a:gd name="T1" fmla="*/ 2147483647 h 518"/>
              <a:gd name="T2" fmla="*/ 0 w 13"/>
              <a:gd name="T3" fmla="*/ 2147483647 h 518"/>
              <a:gd name="T4" fmla="*/ 0 w 13"/>
              <a:gd name="T5" fmla="*/ 2147483647 h 518"/>
              <a:gd name="T6" fmla="*/ 2147483647 w 13"/>
              <a:gd name="T7" fmla="*/ 2147483647 h 518"/>
              <a:gd name="T8" fmla="*/ 2147483647 w 13"/>
              <a:gd name="T9" fmla="*/ 2147483647 h 518"/>
              <a:gd name="T10" fmla="*/ 2147483647 w 13"/>
              <a:gd name="T11" fmla="*/ 0 h 518"/>
              <a:gd name="T12" fmla="*/ 2147483647 w 13"/>
              <a:gd name="T13" fmla="*/ 2147483647 h 518"/>
              <a:gd name="T14" fmla="*/ 2147483647 w 13"/>
              <a:gd name="T15" fmla="*/ 0 h 518"/>
              <a:gd name="T16" fmla="*/ 2147483647 w 13"/>
              <a:gd name="T17" fmla="*/ 0 h 518"/>
              <a:gd name="T18" fmla="*/ 2147483647 w 13"/>
              <a:gd name="T19" fmla="*/ 2147483647 h 5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18"/>
              <a:gd name="T32" fmla="*/ 13 w 13"/>
              <a:gd name="T33" fmla="*/ 518 h 5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18">
                <a:moveTo>
                  <a:pt x="8" y="12"/>
                </a:moveTo>
                <a:lnTo>
                  <a:pt x="0" y="5"/>
                </a:lnTo>
                <a:lnTo>
                  <a:pt x="0" y="518"/>
                </a:lnTo>
                <a:lnTo>
                  <a:pt x="13" y="518"/>
                </a:lnTo>
                <a:lnTo>
                  <a:pt x="13" y="5"/>
                </a:lnTo>
                <a:lnTo>
                  <a:pt x="8" y="0"/>
                </a:lnTo>
                <a:lnTo>
                  <a:pt x="13" y="5"/>
                </a:lnTo>
                <a:lnTo>
                  <a:pt x="13" y="0"/>
                </a:lnTo>
                <a:lnTo>
                  <a:pt x="8" y="0"/>
                </a:lnTo>
                <a:lnTo>
                  <a:pt x="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7" name="Freeform 47"/>
          <p:cNvSpPr>
            <a:spLocks/>
          </p:cNvSpPr>
          <p:nvPr/>
        </p:nvSpPr>
        <p:spPr bwMode="auto">
          <a:xfrm>
            <a:off x="909646" y="3414183"/>
            <a:ext cx="974725" cy="17463"/>
          </a:xfrm>
          <a:custGeom>
            <a:avLst/>
            <a:gdLst>
              <a:gd name="T0" fmla="*/ 2147483647 w 701"/>
              <a:gd name="T1" fmla="*/ 2147483647 h 12"/>
              <a:gd name="T2" fmla="*/ 2147483647 w 701"/>
              <a:gd name="T3" fmla="*/ 2147483647 h 12"/>
              <a:gd name="T4" fmla="*/ 2147483647 w 701"/>
              <a:gd name="T5" fmla="*/ 2147483647 h 12"/>
              <a:gd name="T6" fmla="*/ 2147483647 w 701"/>
              <a:gd name="T7" fmla="*/ 0 h 12"/>
              <a:gd name="T8" fmla="*/ 2147483647 w 701"/>
              <a:gd name="T9" fmla="*/ 0 h 12"/>
              <a:gd name="T10" fmla="*/ 0 w 701"/>
              <a:gd name="T11" fmla="*/ 2147483647 h 12"/>
              <a:gd name="T12" fmla="*/ 2147483647 w 701"/>
              <a:gd name="T13" fmla="*/ 0 h 12"/>
              <a:gd name="T14" fmla="*/ 0 w 701"/>
              <a:gd name="T15" fmla="*/ 0 h 12"/>
              <a:gd name="T16" fmla="*/ 0 w 701"/>
              <a:gd name="T17" fmla="*/ 2147483647 h 12"/>
              <a:gd name="T18" fmla="*/ 2147483647 w 701"/>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1"/>
              <a:gd name="T31" fmla="*/ 0 h 12"/>
              <a:gd name="T32" fmla="*/ 701 w 701"/>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1" h="12">
                <a:moveTo>
                  <a:pt x="12" y="5"/>
                </a:moveTo>
                <a:lnTo>
                  <a:pt x="7" y="12"/>
                </a:lnTo>
                <a:lnTo>
                  <a:pt x="701" y="12"/>
                </a:lnTo>
                <a:lnTo>
                  <a:pt x="701" y="0"/>
                </a:lnTo>
                <a:lnTo>
                  <a:pt x="7" y="0"/>
                </a:lnTo>
                <a:lnTo>
                  <a:pt x="0" y="5"/>
                </a:lnTo>
                <a:lnTo>
                  <a:pt x="7" y="0"/>
                </a:lnTo>
                <a:lnTo>
                  <a:pt x="0" y="0"/>
                </a:lnTo>
                <a:lnTo>
                  <a:pt x="0" y="5"/>
                </a:lnTo>
                <a:lnTo>
                  <a:pt x="12"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8" name="Freeform 48"/>
          <p:cNvSpPr>
            <a:spLocks/>
          </p:cNvSpPr>
          <p:nvPr/>
        </p:nvSpPr>
        <p:spPr bwMode="auto">
          <a:xfrm>
            <a:off x="909646" y="3420520"/>
            <a:ext cx="15875" cy="784225"/>
          </a:xfrm>
          <a:custGeom>
            <a:avLst/>
            <a:gdLst>
              <a:gd name="T0" fmla="*/ 2147483647 w 12"/>
              <a:gd name="T1" fmla="*/ 2147483647 h 520"/>
              <a:gd name="T2" fmla="*/ 2147483647 w 12"/>
              <a:gd name="T3" fmla="*/ 2147483647 h 520"/>
              <a:gd name="T4" fmla="*/ 2147483647 w 12"/>
              <a:gd name="T5" fmla="*/ 0 h 520"/>
              <a:gd name="T6" fmla="*/ 0 w 12"/>
              <a:gd name="T7" fmla="*/ 0 h 520"/>
              <a:gd name="T8" fmla="*/ 0 w 12"/>
              <a:gd name="T9" fmla="*/ 2147483647 h 520"/>
              <a:gd name="T10" fmla="*/ 2147483647 w 12"/>
              <a:gd name="T11" fmla="*/ 2147483647 h 520"/>
              <a:gd name="T12" fmla="*/ 0 w 12"/>
              <a:gd name="T13" fmla="*/ 2147483647 h 520"/>
              <a:gd name="T14" fmla="*/ 0 w 12"/>
              <a:gd name="T15" fmla="*/ 2147483647 h 520"/>
              <a:gd name="T16" fmla="*/ 2147483647 w 12"/>
              <a:gd name="T17" fmla="*/ 2147483647 h 520"/>
              <a:gd name="T18" fmla="*/ 2147483647 w 12"/>
              <a:gd name="T19" fmla="*/ 2147483647 h 5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20"/>
              <a:gd name="T32" fmla="*/ 12 w 12"/>
              <a:gd name="T33" fmla="*/ 520 h 5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20">
                <a:moveTo>
                  <a:pt x="7" y="507"/>
                </a:moveTo>
                <a:lnTo>
                  <a:pt x="12" y="513"/>
                </a:lnTo>
                <a:lnTo>
                  <a:pt x="12" y="0"/>
                </a:lnTo>
                <a:lnTo>
                  <a:pt x="0" y="0"/>
                </a:lnTo>
                <a:lnTo>
                  <a:pt x="0" y="513"/>
                </a:lnTo>
                <a:lnTo>
                  <a:pt x="7" y="520"/>
                </a:lnTo>
                <a:lnTo>
                  <a:pt x="0" y="513"/>
                </a:lnTo>
                <a:lnTo>
                  <a:pt x="0" y="520"/>
                </a:lnTo>
                <a:lnTo>
                  <a:pt x="7" y="520"/>
                </a:lnTo>
                <a:lnTo>
                  <a:pt x="7" y="5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59" name="Rectangle 49"/>
          <p:cNvSpPr>
            <a:spLocks noChangeArrowheads="1"/>
          </p:cNvSpPr>
          <p:nvPr/>
        </p:nvSpPr>
        <p:spPr bwMode="auto">
          <a:xfrm>
            <a:off x="917575" y="3949155"/>
            <a:ext cx="966788" cy="492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60" name="Freeform 50"/>
          <p:cNvSpPr>
            <a:spLocks/>
          </p:cNvSpPr>
          <p:nvPr/>
        </p:nvSpPr>
        <p:spPr bwMode="auto">
          <a:xfrm>
            <a:off x="917577" y="3988842"/>
            <a:ext cx="973138" cy="19050"/>
          </a:xfrm>
          <a:custGeom>
            <a:avLst/>
            <a:gdLst>
              <a:gd name="T0" fmla="*/ 2147483647 w 699"/>
              <a:gd name="T1" fmla="*/ 2147483647 h 13"/>
              <a:gd name="T2" fmla="*/ 2147483647 w 699"/>
              <a:gd name="T3" fmla="*/ 0 h 13"/>
              <a:gd name="T4" fmla="*/ 0 w 699"/>
              <a:gd name="T5" fmla="*/ 0 h 13"/>
              <a:gd name="T6" fmla="*/ 0 w 699"/>
              <a:gd name="T7" fmla="*/ 2147483647 h 13"/>
              <a:gd name="T8" fmla="*/ 2147483647 w 699"/>
              <a:gd name="T9" fmla="*/ 2147483647 h 13"/>
              <a:gd name="T10" fmla="*/ 2147483647 w 699"/>
              <a:gd name="T11" fmla="*/ 2147483647 h 13"/>
              <a:gd name="T12" fmla="*/ 2147483647 w 699"/>
              <a:gd name="T13" fmla="*/ 2147483647 h 13"/>
              <a:gd name="T14" fmla="*/ 2147483647 w 699"/>
              <a:gd name="T15" fmla="*/ 2147483647 h 13"/>
              <a:gd name="T16" fmla="*/ 2147483647 w 699"/>
              <a:gd name="T17" fmla="*/ 2147483647 h 13"/>
              <a:gd name="T18" fmla="*/ 2147483647 w 699"/>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9"/>
              <a:gd name="T31" fmla="*/ 0 h 13"/>
              <a:gd name="T32" fmla="*/ 699 w 69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9" h="13">
                <a:moveTo>
                  <a:pt x="686" y="6"/>
                </a:moveTo>
                <a:lnTo>
                  <a:pt x="694" y="0"/>
                </a:lnTo>
                <a:lnTo>
                  <a:pt x="0" y="0"/>
                </a:lnTo>
                <a:lnTo>
                  <a:pt x="0" y="13"/>
                </a:lnTo>
                <a:lnTo>
                  <a:pt x="694" y="13"/>
                </a:lnTo>
                <a:lnTo>
                  <a:pt x="699" y="6"/>
                </a:lnTo>
                <a:lnTo>
                  <a:pt x="694" y="13"/>
                </a:lnTo>
                <a:lnTo>
                  <a:pt x="699" y="13"/>
                </a:lnTo>
                <a:lnTo>
                  <a:pt x="699" y="6"/>
                </a:lnTo>
                <a:lnTo>
                  <a:pt x="686"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1" name="Freeform 51"/>
          <p:cNvSpPr>
            <a:spLocks/>
          </p:cNvSpPr>
          <p:nvPr/>
        </p:nvSpPr>
        <p:spPr bwMode="auto">
          <a:xfrm>
            <a:off x="1873250" y="3938042"/>
            <a:ext cx="17463" cy="60325"/>
          </a:xfrm>
          <a:custGeom>
            <a:avLst/>
            <a:gdLst>
              <a:gd name="T0" fmla="*/ 2147483647 w 13"/>
              <a:gd name="T1" fmla="*/ 2147483647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0 h 40"/>
              <a:gd name="T12" fmla="*/ 2147483647 w 13"/>
              <a:gd name="T13" fmla="*/ 2147483647 h 40"/>
              <a:gd name="T14" fmla="*/ 2147483647 w 13"/>
              <a:gd name="T15" fmla="*/ 0 h 40"/>
              <a:gd name="T16" fmla="*/ 2147483647 w 13"/>
              <a:gd name="T17" fmla="*/ 0 h 40"/>
              <a:gd name="T18" fmla="*/ 2147483647 w 13"/>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8" y="13"/>
                </a:moveTo>
                <a:lnTo>
                  <a:pt x="0" y="7"/>
                </a:lnTo>
                <a:lnTo>
                  <a:pt x="0" y="40"/>
                </a:lnTo>
                <a:lnTo>
                  <a:pt x="13" y="40"/>
                </a:lnTo>
                <a:lnTo>
                  <a:pt x="13" y="7"/>
                </a:lnTo>
                <a:lnTo>
                  <a:pt x="8" y="0"/>
                </a:lnTo>
                <a:lnTo>
                  <a:pt x="13" y="7"/>
                </a:lnTo>
                <a:lnTo>
                  <a:pt x="13" y="0"/>
                </a:lnTo>
                <a:lnTo>
                  <a:pt x="8" y="0"/>
                </a:lnTo>
                <a:lnTo>
                  <a:pt x="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2" name="Freeform 52"/>
          <p:cNvSpPr>
            <a:spLocks/>
          </p:cNvSpPr>
          <p:nvPr/>
        </p:nvSpPr>
        <p:spPr bwMode="auto">
          <a:xfrm>
            <a:off x="909646" y="3938042"/>
            <a:ext cx="974725" cy="19050"/>
          </a:xfrm>
          <a:custGeom>
            <a:avLst/>
            <a:gdLst>
              <a:gd name="T0" fmla="*/ 2147483647 w 701"/>
              <a:gd name="T1" fmla="*/ 2147483647 h 13"/>
              <a:gd name="T2" fmla="*/ 2147483647 w 701"/>
              <a:gd name="T3" fmla="*/ 2147483647 h 13"/>
              <a:gd name="T4" fmla="*/ 2147483647 w 701"/>
              <a:gd name="T5" fmla="*/ 2147483647 h 13"/>
              <a:gd name="T6" fmla="*/ 2147483647 w 701"/>
              <a:gd name="T7" fmla="*/ 0 h 13"/>
              <a:gd name="T8" fmla="*/ 2147483647 w 701"/>
              <a:gd name="T9" fmla="*/ 0 h 13"/>
              <a:gd name="T10" fmla="*/ 0 w 701"/>
              <a:gd name="T11" fmla="*/ 2147483647 h 13"/>
              <a:gd name="T12" fmla="*/ 2147483647 w 701"/>
              <a:gd name="T13" fmla="*/ 0 h 13"/>
              <a:gd name="T14" fmla="*/ 0 w 701"/>
              <a:gd name="T15" fmla="*/ 0 h 13"/>
              <a:gd name="T16" fmla="*/ 0 w 701"/>
              <a:gd name="T17" fmla="*/ 2147483647 h 13"/>
              <a:gd name="T18" fmla="*/ 2147483647 w 70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1"/>
              <a:gd name="T31" fmla="*/ 0 h 13"/>
              <a:gd name="T32" fmla="*/ 701 w 70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1" h="13">
                <a:moveTo>
                  <a:pt x="12" y="7"/>
                </a:moveTo>
                <a:lnTo>
                  <a:pt x="7" y="13"/>
                </a:lnTo>
                <a:lnTo>
                  <a:pt x="701" y="13"/>
                </a:lnTo>
                <a:lnTo>
                  <a:pt x="701" y="0"/>
                </a:lnTo>
                <a:lnTo>
                  <a:pt x="7" y="0"/>
                </a:lnTo>
                <a:lnTo>
                  <a:pt x="0" y="7"/>
                </a:lnTo>
                <a:lnTo>
                  <a:pt x="7" y="0"/>
                </a:lnTo>
                <a:lnTo>
                  <a:pt x="0" y="0"/>
                </a:lnTo>
                <a:lnTo>
                  <a:pt x="0" y="7"/>
                </a:lnTo>
                <a:lnTo>
                  <a:pt x="1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3" name="Freeform 53"/>
          <p:cNvSpPr>
            <a:spLocks/>
          </p:cNvSpPr>
          <p:nvPr/>
        </p:nvSpPr>
        <p:spPr bwMode="auto">
          <a:xfrm>
            <a:off x="909646" y="3949157"/>
            <a:ext cx="15875" cy="58737"/>
          </a:xfrm>
          <a:custGeom>
            <a:avLst/>
            <a:gdLst>
              <a:gd name="T0" fmla="*/ 2147483647 w 12"/>
              <a:gd name="T1" fmla="*/ 2147483647 h 40"/>
              <a:gd name="T2" fmla="*/ 2147483647 w 12"/>
              <a:gd name="T3" fmla="*/ 2147483647 h 40"/>
              <a:gd name="T4" fmla="*/ 2147483647 w 12"/>
              <a:gd name="T5" fmla="*/ 0 h 40"/>
              <a:gd name="T6" fmla="*/ 0 w 12"/>
              <a:gd name="T7" fmla="*/ 0 h 40"/>
              <a:gd name="T8" fmla="*/ 0 w 12"/>
              <a:gd name="T9" fmla="*/ 2147483647 h 40"/>
              <a:gd name="T10" fmla="*/ 2147483647 w 12"/>
              <a:gd name="T11" fmla="*/ 2147483647 h 40"/>
              <a:gd name="T12" fmla="*/ 0 w 12"/>
              <a:gd name="T13" fmla="*/ 2147483647 h 40"/>
              <a:gd name="T14" fmla="*/ 0 w 12"/>
              <a:gd name="T15" fmla="*/ 2147483647 h 40"/>
              <a:gd name="T16" fmla="*/ 2147483647 w 12"/>
              <a:gd name="T17" fmla="*/ 2147483647 h 40"/>
              <a:gd name="T18" fmla="*/ 2147483647 w 12"/>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40"/>
              <a:gd name="T32" fmla="*/ 12 w 12"/>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40">
                <a:moveTo>
                  <a:pt x="7" y="27"/>
                </a:moveTo>
                <a:lnTo>
                  <a:pt x="12" y="33"/>
                </a:lnTo>
                <a:lnTo>
                  <a:pt x="12" y="0"/>
                </a:lnTo>
                <a:lnTo>
                  <a:pt x="0" y="0"/>
                </a:lnTo>
                <a:lnTo>
                  <a:pt x="0" y="33"/>
                </a:lnTo>
                <a:lnTo>
                  <a:pt x="7" y="40"/>
                </a:lnTo>
                <a:lnTo>
                  <a:pt x="0" y="33"/>
                </a:lnTo>
                <a:lnTo>
                  <a:pt x="0" y="40"/>
                </a:lnTo>
                <a:lnTo>
                  <a:pt x="7" y="40"/>
                </a:lnTo>
                <a:lnTo>
                  <a:pt x="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4" name="Rectangle 54"/>
          <p:cNvSpPr>
            <a:spLocks noChangeArrowheads="1"/>
          </p:cNvSpPr>
          <p:nvPr/>
        </p:nvSpPr>
        <p:spPr bwMode="auto">
          <a:xfrm>
            <a:off x="835033" y="4317455"/>
            <a:ext cx="1128713"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65" name="Freeform 55"/>
          <p:cNvSpPr>
            <a:spLocks/>
          </p:cNvSpPr>
          <p:nvPr/>
        </p:nvSpPr>
        <p:spPr bwMode="auto">
          <a:xfrm>
            <a:off x="835033" y="4306342"/>
            <a:ext cx="1139825" cy="20638"/>
          </a:xfrm>
          <a:custGeom>
            <a:avLst/>
            <a:gdLst>
              <a:gd name="T0" fmla="*/ 2147483647 w 819"/>
              <a:gd name="T1" fmla="*/ 2147483647 h 13"/>
              <a:gd name="T2" fmla="*/ 2147483647 w 819"/>
              <a:gd name="T3" fmla="*/ 0 h 13"/>
              <a:gd name="T4" fmla="*/ 0 w 819"/>
              <a:gd name="T5" fmla="*/ 0 h 13"/>
              <a:gd name="T6" fmla="*/ 0 w 819"/>
              <a:gd name="T7" fmla="*/ 2147483647 h 13"/>
              <a:gd name="T8" fmla="*/ 2147483647 w 819"/>
              <a:gd name="T9" fmla="*/ 2147483647 h 13"/>
              <a:gd name="T10" fmla="*/ 2147483647 w 819"/>
              <a:gd name="T11" fmla="*/ 2147483647 h 13"/>
              <a:gd name="T12" fmla="*/ 2147483647 w 819"/>
              <a:gd name="T13" fmla="*/ 2147483647 h 13"/>
              <a:gd name="T14" fmla="*/ 2147483647 w 819"/>
              <a:gd name="T15" fmla="*/ 0 h 13"/>
              <a:gd name="T16" fmla="*/ 2147483647 w 819"/>
              <a:gd name="T17" fmla="*/ 0 h 13"/>
              <a:gd name="T18" fmla="*/ 2147483647 w 819"/>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9"/>
              <a:gd name="T31" fmla="*/ 0 h 13"/>
              <a:gd name="T32" fmla="*/ 819 w 81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9" h="13">
                <a:moveTo>
                  <a:pt x="819" y="7"/>
                </a:moveTo>
                <a:lnTo>
                  <a:pt x="812" y="0"/>
                </a:lnTo>
                <a:lnTo>
                  <a:pt x="0" y="0"/>
                </a:lnTo>
                <a:lnTo>
                  <a:pt x="0" y="13"/>
                </a:lnTo>
                <a:lnTo>
                  <a:pt x="812" y="13"/>
                </a:lnTo>
                <a:lnTo>
                  <a:pt x="806" y="7"/>
                </a:lnTo>
                <a:lnTo>
                  <a:pt x="819" y="7"/>
                </a:lnTo>
                <a:lnTo>
                  <a:pt x="819" y="0"/>
                </a:lnTo>
                <a:lnTo>
                  <a:pt x="812" y="0"/>
                </a:lnTo>
                <a:lnTo>
                  <a:pt x="81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6" name="Freeform 56"/>
          <p:cNvSpPr>
            <a:spLocks/>
          </p:cNvSpPr>
          <p:nvPr/>
        </p:nvSpPr>
        <p:spPr bwMode="auto">
          <a:xfrm>
            <a:off x="1955800" y="4317471"/>
            <a:ext cx="19050" cy="600075"/>
          </a:xfrm>
          <a:custGeom>
            <a:avLst/>
            <a:gdLst>
              <a:gd name="T0" fmla="*/ 2147483647 w 13"/>
              <a:gd name="T1" fmla="*/ 2147483647 h 398"/>
              <a:gd name="T2" fmla="*/ 2147483647 w 13"/>
              <a:gd name="T3" fmla="*/ 2147483647 h 398"/>
              <a:gd name="T4" fmla="*/ 2147483647 w 13"/>
              <a:gd name="T5" fmla="*/ 0 h 398"/>
              <a:gd name="T6" fmla="*/ 0 w 13"/>
              <a:gd name="T7" fmla="*/ 0 h 398"/>
              <a:gd name="T8" fmla="*/ 0 w 13"/>
              <a:gd name="T9" fmla="*/ 2147483647 h 398"/>
              <a:gd name="T10" fmla="*/ 2147483647 w 13"/>
              <a:gd name="T11" fmla="*/ 2147483647 h 398"/>
              <a:gd name="T12" fmla="*/ 2147483647 w 13"/>
              <a:gd name="T13" fmla="*/ 2147483647 h 398"/>
              <a:gd name="T14" fmla="*/ 2147483647 w 13"/>
              <a:gd name="T15" fmla="*/ 2147483647 h 398"/>
              <a:gd name="T16" fmla="*/ 2147483647 w 13"/>
              <a:gd name="T17" fmla="*/ 2147483647 h 398"/>
              <a:gd name="T18" fmla="*/ 2147483647 w 13"/>
              <a:gd name="T19" fmla="*/ 2147483647 h 3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8"/>
              <a:gd name="T32" fmla="*/ 13 w 13"/>
              <a:gd name="T33" fmla="*/ 398 h 3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8">
                <a:moveTo>
                  <a:pt x="6" y="398"/>
                </a:moveTo>
                <a:lnTo>
                  <a:pt x="13" y="392"/>
                </a:lnTo>
                <a:lnTo>
                  <a:pt x="13" y="0"/>
                </a:lnTo>
                <a:lnTo>
                  <a:pt x="0" y="0"/>
                </a:lnTo>
                <a:lnTo>
                  <a:pt x="0" y="392"/>
                </a:lnTo>
                <a:lnTo>
                  <a:pt x="6" y="385"/>
                </a:lnTo>
                <a:lnTo>
                  <a:pt x="6" y="398"/>
                </a:lnTo>
                <a:lnTo>
                  <a:pt x="13" y="398"/>
                </a:lnTo>
                <a:lnTo>
                  <a:pt x="13" y="392"/>
                </a:lnTo>
                <a:lnTo>
                  <a:pt x="6" y="3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7" name="Freeform 57"/>
          <p:cNvSpPr>
            <a:spLocks/>
          </p:cNvSpPr>
          <p:nvPr/>
        </p:nvSpPr>
        <p:spPr bwMode="auto">
          <a:xfrm>
            <a:off x="823921" y="4898480"/>
            <a:ext cx="1139825" cy="19050"/>
          </a:xfrm>
          <a:custGeom>
            <a:avLst/>
            <a:gdLst>
              <a:gd name="T0" fmla="*/ 0 w 819"/>
              <a:gd name="T1" fmla="*/ 2147483647 h 13"/>
              <a:gd name="T2" fmla="*/ 2147483647 w 819"/>
              <a:gd name="T3" fmla="*/ 2147483647 h 13"/>
              <a:gd name="T4" fmla="*/ 2147483647 w 819"/>
              <a:gd name="T5" fmla="*/ 2147483647 h 13"/>
              <a:gd name="T6" fmla="*/ 2147483647 w 819"/>
              <a:gd name="T7" fmla="*/ 0 h 13"/>
              <a:gd name="T8" fmla="*/ 2147483647 w 819"/>
              <a:gd name="T9" fmla="*/ 0 h 13"/>
              <a:gd name="T10" fmla="*/ 2147483647 w 819"/>
              <a:gd name="T11" fmla="*/ 2147483647 h 13"/>
              <a:gd name="T12" fmla="*/ 0 w 819"/>
              <a:gd name="T13" fmla="*/ 2147483647 h 13"/>
              <a:gd name="T14" fmla="*/ 0 w 819"/>
              <a:gd name="T15" fmla="*/ 2147483647 h 13"/>
              <a:gd name="T16" fmla="*/ 2147483647 w 819"/>
              <a:gd name="T17" fmla="*/ 2147483647 h 13"/>
              <a:gd name="T18" fmla="*/ 0 w 819"/>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9"/>
              <a:gd name="T31" fmla="*/ 0 h 13"/>
              <a:gd name="T32" fmla="*/ 819 w 81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9" h="13">
                <a:moveTo>
                  <a:pt x="0" y="7"/>
                </a:moveTo>
                <a:lnTo>
                  <a:pt x="7" y="13"/>
                </a:lnTo>
                <a:lnTo>
                  <a:pt x="819" y="13"/>
                </a:lnTo>
                <a:lnTo>
                  <a:pt x="819" y="0"/>
                </a:lnTo>
                <a:lnTo>
                  <a:pt x="7" y="0"/>
                </a:lnTo>
                <a:lnTo>
                  <a:pt x="13" y="7"/>
                </a:lnTo>
                <a:lnTo>
                  <a:pt x="0" y="7"/>
                </a:lnTo>
                <a:lnTo>
                  <a:pt x="0" y="13"/>
                </a:lnTo>
                <a:lnTo>
                  <a:pt x="7" y="1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8" name="Freeform 58"/>
          <p:cNvSpPr>
            <a:spLocks/>
          </p:cNvSpPr>
          <p:nvPr/>
        </p:nvSpPr>
        <p:spPr bwMode="auto">
          <a:xfrm>
            <a:off x="823913" y="4306358"/>
            <a:ext cx="19050" cy="601663"/>
          </a:xfrm>
          <a:custGeom>
            <a:avLst/>
            <a:gdLst>
              <a:gd name="T0" fmla="*/ 2147483647 w 13"/>
              <a:gd name="T1" fmla="*/ 0 h 399"/>
              <a:gd name="T2" fmla="*/ 0 w 13"/>
              <a:gd name="T3" fmla="*/ 2147483647 h 399"/>
              <a:gd name="T4" fmla="*/ 0 w 13"/>
              <a:gd name="T5" fmla="*/ 2147483647 h 399"/>
              <a:gd name="T6" fmla="*/ 2147483647 w 13"/>
              <a:gd name="T7" fmla="*/ 2147483647 h 399"/>
              <a:gd name="T8" fmla="*/ 2147483647 w 13"/>
              <a:gd name="T9" fmla="*/ 2147483647 h 399"/>
              <a:gd name="T10" fmla="*/ 2147483647 w 13"/>
              <a:gd name="T11" fmla="*/ 2147483647 h 399"/>
              <a:gd name="T12" fmla="*/ 2147483647 w 13"/>
              <a:gd name="T13" fmla="*/ 0 h 399"/>
              <a:gd name="T14" fmla="*/ 0 w 13"/>
              <a:gd name="T15" fmla="*/ 0 h 399"/>
              <a:gd name="T16" fmla="*/ 0 w 13"/>
              <a:gd name="T17" fmla="*/ 2147483647 h 399"/>
              <a:gd name="T18" fmla="*/ 2147483647 w 13"/>
              <a:gd name="T19" fmla="*/ 0 h 3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9"/>
              <a:gd name="T32" fmla="*/ 13 w 13"/>
              <a:gd name="T33" fmla="*/ 399 h 3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9">
                <a:moveTo>
                  <a:pt x="7" y="0"/>
                </a:moveTo>
                <a:lnTo>
                  <a:pt x="0" y="7"/>
                </a:lnTo>
                <a:lnTo>
                  <a:pt x="0" y="399"/>
                </a:lnTo>
                <a:lnTo>
                  <a:pt x="13" y="399"/>
                </a:lnTo>
                <a:lnTo>
                  <a:pt x="13" y="7"/>
                </a:lnTo>
                <a:lnTo>
                  <a:pt x="7" y="13"/>
                </a:lnTo>
                <a:lnTo>
                  <a:pt x="7" y="0"/>
                </a:lnTo>
                <a:lnTo>
                  <a:pt x="0" y="0"/>
                </a:lnTo>
                <a:lnTo>
                  <a:pt x="0"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69" name="Rectangle 59"/>
          <p:cNvSpPr>
            <a:spLocks noChangeArrowheads="1"/>
          </p:cNvSpPr>
          <p:nvPr/>
        </p:nvSpPr>
        <p:spPr bwMode="auto">
          <a:xfrm>
            <a:off x="873127" y="4347633"/>
            <a:ext cx="1054100" cy="512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70" name="Freeform 60"/>
          <p:cNvSpPr>
            <a:spLocks/>
          </p:cNvSpPr>
          <p:nvPr/>
        </p:nvSpPr>
        <p:spPr bwMode="auto">
          <a:xfrm>
            <a:off x="873125" y="4336505"/>
            <a:ext cx="1065213" cy="19050"/>
          </a:xfrm>
          <a:custGeom>
            <a:avLst/>
            <a:gdLst>
              <a:gd name="T0" fmla="*/ 2147483647 w 766"/>
              <a:gd name="T1" fmla="*/ 2147483647 h 12"/>
              <a:gd name="T2" fmla="*/ 2147483647 w 766"/>
              <a:gd name="T3" fmla="*/ 0 h 12"/>
              <a:gd name="T4" fmla="*/ 0 w 766"/>
              <a:gd name="T5" fmla="*/ 0 h 12"/>
              <a:gd name="T6" fmla="*/ 0 w 766"/>
              <a:gd name="T7" fmla="*/ 2147483647 h 12"/>
              <a:gd name="T8" fmla="*/ 2147483647 w 766"/>
              <a:gd name="T9" fmla="*/ 2147483647 h 12"/>
              <a:gd name="T10" fmla="*/ 2147483647 w 766"/>
              <a:gd name="T11" fmla="*/ 2147483647 h 12"/>
              <a:gd name="T12" fmla="*/ 2147483647 w 766"/>
              <a:gd name="T13" fmla="*/ 2147483647 h 12"/>
              <a:gd name="T14" fmla="*/ 2147483647 w 766"/>
              <a:gd name="T15" fmla="*/ 0 h 12"/>
              <a:gd name="T16" fmla="*/ 2147483647 w 766"/>
              <a:gd name="T17" fmla="*/ 0 h 12"/>
              <a:gd name="T18" fmla="*/ 2147483647 w 766"/>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6"/>
              <a:gd name="T31" fmla="*/ 0 h 12"/>
              <a:gd name="T32" fmla="*/ 766 w 766"/>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6" h="12">
                <a:moveTo>
                  <a:pt x="766" y="7"/>
                </a:moveTo>
                <a:lnTo>
                  <a:pt x="759" y="0"/>
                </a:lnTo>
                <a:lnTo>
                  <a:pt x="0" y="0"/>
                </a:lnTo>
                <a:lnTo>
                  <a:pt x="0" y="12"/>
                </a:lnTo>
                <a:lnTo>
                  <a:pt x="759" y="12"/>
                </a:lnTo>
                <a:lnTo>
                  <a:pt x="753" y="7"/>
                </a:lnTo>
                <a:lnTo>
                  <a:pt x="766" y="7"/>
                </a:lnTo>
                <a:lnTo>
                  <a:pt x="766" y="0"/>
                </a:lnTo>
                <a:lnTo>
                  <a:pt x="759" y="0"/>
                </a:lnTo>
                <a:lnTo>
                  <a:pt x="766"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1" name="Freeform 61"/>
          <p:cNvSpPr>
            <a:spLocks/>
          </p:cNvSpPr>
          <p:nvPr/>
        </p:nvSpPr>
        <p:spPr bwMode="auto">
          <a:xfrm>
            <a:off x="1919288" y="4347617"/>
            <a:ext cx="19050" cy="520700"/>
          </a:xfrm>
          <a:custGeom>
            <a:avLst/>
            <a:gdLst>
              <a:gd name="T0" fmla="*/ 2147483647 w 13"/>
              <a:gd name="T1" fmla="*/ 2147483647 h 345"/>
              <a:gd name="T2" fmla="*/ 2147483647 w 13"/>
              <a:gd name="T3" fmla="*/ 2147483647 h 345"/>
              <a:gd name="T4" fmla="*/ 2147483647 w 13"/>
              <a:gd name="T5" fmla="*/ 0 h 345"/>
              <a:gd name="T6" fmla="*/ 0 w 13"/>
              <a:gd name="T7" fmla="*/ 0 h 345"/>
              <a:gd name="T8" fmla="*/ 0 w 13"/>
              <a:gd name="T9" fmla="*/ 2147483647 h 345"/>
              <a:gd name="T10" fmla="*/ 2147483647 w 13"/>
              <a:gd name="T11" fmla="*/ 2147483647 h 345"/>
              <a:gd name="T12" fmla="*/ 2147483647 w 13"/>
              <a:gd name="T13" fmla="*/ 2147483647 h 345"/>
              <a:gd name="T14" fmla="*/ 2147483647 w 13"/>
              <a:gd name="T15" fmla="*/ 2147483647 h 345"/>
              <a:gd name="T16" fmla="*/ 2147483647 w 13"/>
              <a:gd name="T17" fmla="*/ 2147483647 h 345"/>
              <a:gd name="T18" fmla="*/ 2147483647 w 13"/>
              <a:gd name="T19" fmla="*/ 2147483647 h 3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45"/>
              <a:gd name="T32" fmla="*/ 13 w 13"/>
              <a:gd name="T33" fmla="*/ 345 h 3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45">
                <a:moveTo>
                  <a:pt x="6" y="345"/>
                </a:moveTo>
                <a:lnTo>
                  <a:pt x="13" y="340"/>
                </a:lnTo>
                <a:lnTo>
                  <a:pt x="13" y="0"/>
                </a:lnTo>
                <a:lnTo>
                  <a:pt x="0" y="0"/>
                </a:lnTo>
                <a:lnTo>
                  <a:pt x="0" y="340"/>
                </a:lnTo>
                <a:lnTo>
                  <a:pt x="6" y="332"/>
                </a:lnTo>
                <a:lnTo>
                  <a:pt x="6" y="345"/>
                </a:lnTo>
                <a:lnTo>
                  <a:pt x="13" y="345"/>
                </a:lnTo>
                <a:lnTo>
                  <a:pt x="13" y="340"/>
                </a:lnTo>
                <a:lnTo>
                  <a:pt x="6" y="3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2" name="Freeform 62"/>
          <p:cNvSpPr>
            <a:spLocks/>
          </p:cNvSpPr>
          <p:nvPr/>
        </p:nvSpPr>
        <p:spPr bwMode="auto">
          <a:xfrm>
            <a:off x="865196" y="4847696"/>
            <a:ext cx="1062037" cy="20637"/>
          </a:xfrm>
          <a:custGeom>
            <a:avLst/>
            <a:gdLst>
              <a:gd name="T0" fmla="*/ 0 w 764"/>
              <a:gd name="T1" fmla="*/ 2147483647 h 13"/>
              <a:gd name="T2" fmla="*/ 2147483647 w 764"/>
              <a:gd name="T3" fmla="*/ 2147483647 h 13"/>
              <a:gd name="T4" fmla="*/ 2147483647 w 764"/>
              <a:gd name="T5" fmla="*/ 2147483647 h 13"/>
              <a:gd name="T6" fmla="*/ 2147483647 w 764"/>
              <a:gd name="T7" fmla="*/ 0 h 13"/>
              <a:gd name="T8" fmla="*/ 2147483647 w 764"/>
              <a:gd name="T9" fmla="*/ 0 h 13"/>
              <a:gd name="T10" fmla="*/ 2147483647 w 764"/>
              <a:gd name="T11" fmla="*/ 2147483647 h 13"/>
              <a:gd name="T12" fmla="*/ 0 w 764"/>
              <a:gd name="T13" fmla="*/ 2147483647 h 13"/>
              <a:gd name="T14" fmla="*/ 0 w 764"/>
              <a:gd name="T15" fmla="*/ 2147483647 h 13"/>
              <a:gd name="T16" fmla="*/ 2147483647 w 764"/>
              <a:gd name="T17" fmla="*/ 2147483647 h 13"/>
              <a:gd name="T18" fmla="*/ 0 w 764"/>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4"/>
              <a:gd name="T31" fmla="*/ 0 h 13"/>
              <a:gd name="T32" fmla="*/ 764 w 764"/>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4" h="13">
                <a:moveTo>
                  <a:pt x="0" y="8"/>
                </a:moveTo>
                <a:lnTo>
                  <a:pt x="5" y="13"/>
                </a:lnTo>
                <a:lnTo>
                  <a:pt x="764" y="13"/>
                </a:lnTo>
                <a:lnTo>
                  <a:pt x="764" y="0"/>
                </a:lnTo>
                <a:lnTo>
                  <a:pt x="5" y="0"/>
                </a:lnTo>
                <a:lnTo>
                  <a:pt x="12" y="8"/>
                </a:lnTo>
                <a:lnTo>
                  <a:pt x="0" y="8"/>
                </a:lnTo>
                <a:lnTo>
                  <a:pt x="0" y="13"/>
                </a:lnTo>
                <a:lnTo>
                  <a:pt x="5" y="13"/>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3" name="Freeform 63"/>
          <p:cNvSpPr>
            <a:spLocks/>
          </p:cNvSpPr>
          <p:nvPr/>
        </p:nvSpPr>
        <p:spPr bwMode="auto">
          <a:xfrm>
            <a:off x="865196" y="4336521"/>
            <a:ext cx="15875" cy="523875"/>
          </a:xfrm>
          <a:custGeom>
            <a:avLst/>
            <a:gdLst>
              <a:gd name="T0" fmla="*/ 2147483647 w 12"/>
              <a:gd name="T1" fmla="*/ 0 h 347"/>
              <a:gd name="T2" fmla="*/ 0 w 12"/>
              <a:gd name="T3" fmla="*/ 2147483647 h 347"/>
              <a:gd name="T4" fmla="*/ 0 w 12"/>
              <a:gd name="T5" fmla="*/ 2147483647 h 347"/>
              <a:gd name="T6" fmla="*/ 2147483647 w 12"/>
              <a:gd name="T7" fmla="*/ 2147483647 h 347"/>
              <a:gd name="T8" fmla="*/ 2147483647 w 12"/>
              <a:gd name="T9" fmla="*/ 2147483647 h 347"/>
              <a:gd name="T10" fmla="*/ 2147483647 w 12"/>
              <a:gd name="T11" fmla="*/ 2147483647 h 347"/>
              <a:gd name="T12" fmla="*/ 2147483647 w 12"/>
              <a:gd name="T13" fmla="*/ 0 h 347"/>
              <a:gd name="T14" fmla="*/ 0 w 12"/>
              <a:gd name="T15" fmla="*/ 0 h 347"/>
              <a:gd name="T16" fmla="*/ 0 w 12"/>
              <a:gd name="T17" fmla="*/ 2147483647 h 347"/>
              <a:gd name="T18" fmla="*/ 2147483647 w 12"/>
              <a:gd name="T19" fmla="*/ 0 h 3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347"/>
              <a:gd name="T32" fmla="*/ 12 w 12"/>
              <a:gd name="T33" fmla="*/ 347 h 3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347">
                <a:moveTo>
                  <a:pt x="5" y="0"/>
                </a:moveTo>
                <a:lnTo>
                  <a:pt x="0" y="7"/>
                </a:lnTo>
                <a:lnTo>
                  <a:pt x="0" y="347"/>
                </a:lnTo>
                <a:lnTo>
                  <a:pt x="12" y="347"/>
                </a:lnTo>
                <a:lnTo>
                  <a:pt x="12" y="7"/>
                </a:lnTo>
                <a:lnTo>
                  <a:pt x="5" y="12"/>
                </a:lnTo>
                <a:lnTo>
                  <a:pt x="5" y="0"/>
                </a:lnTo>
                <a:lnTo>
                  <a:pt x="0" y="0"/>
                </a:lnTo>
                <a:lnTo>
                  <a:pt x="0" y="7"/>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4" name="Rectangle 64"/>
          <p:cNvSpPr>
            <a:spLocks noChangeArrowheads="1"/>
          </p:cNvSpPr>
          <p:nvPr/>
        </p:nvSpPr>
        <p:spPr bwMode="auto">
          <a:xfrm>
            <a:off x="1752608" y="4782592"/>
            <a:ext cx="174625" cy="777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75" name="Freeform 65"/>
          <p:cNvSpPr>
            <a:spLocks/>
          </p:cNvSpPr>
          <p:nvPr/>
        </p:nvSpPr>
        <p:spPr bwMode="auto">
          <a:xfrm>
            <a:off x="1752600" y="4774655"/>
            <a:ext cx="184150" cy="19050"/>
          </a:xfrm>
          <a:custGeom>
            <a:avLst/>
            <a:gdLst>
              <a:gd name="T0" fmla="*/ 2147483647 w 132"/>
              <a:gd name="T1" fmla="*/ 2147483647 h 13"/>
              <a:gd name="T2" fmla="*/ 2147483647 w 132"/>
              <a:gd name="T3" fmla="*/ 0 h 13"/>
              <a:gd name="T4" fmla="*/ 0 w 132"/>
              <a:gd name="T5" fmla="*/ 0 h 13"/>
              <a:gd name="T6" fmla="*/ 0 w 132"/>
              <a:gd name="T7" fmla="*/ 2147483647 h 13"/>
              <a:gd name="T8" fmla="*/ 2147483647 w 132"/>
              <a:gd name="T9" fmla="*/ 2147483647 h 13"/>
              <a:gd name="T10" fmla="*/ 2147483647 w 132"/>
              <a:gd name="T11" fmla="*/ 2147483647 h 13"/>
              <a:gd name="T12" fmla="*/ 2147483647 w 132"/>
              <a:gd name="T13" fmla="*/ 2147483647 h 13"/>
              <a:gd name="T14" fmla="*/ 2147483647 w 132"/>
              <a:gd name="T15" fmla="*/ 0 h 13"/>
              <a:gd name="T16" fmla="*/ 2147483647 w 132"/>
              <a:gd name="T17" fmla="*/ 0 h 13"/>
              <a:gd name="T18" fmla="*/ 2147483647 w 13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
              <a:gd name="T31" fmla="*/ 0 h 13"/>
              <a:gd name="T32" fmla="*/ 132 w 13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 h="13">
                <a:moveTo>
                  <a:pt x="132" y="6"/>
                </a:moveTo>
                <a:lnTo>
                  <a:pt x="126" y="0"/>
                </a:lnTo>
                <a:lnTo>
                  <a:pt x="0" y="0"/>
                </a:lnTo>
                <a:lnTo>
                  <a:pt x="0" y="13"/>
                </a:lnTo>
                <a:lnTo>
                  <a:pt x="126" y="13"/>
                </a:lnTo>
                <a:lnTo>
                  <a:pt x="119" y="6"/>
                </a:lnTo>
                <a:lnTo>
                  <a:pt x="132" y="6"/>
                </a:lnTo>
                <a:lnTo>
                  <a:pt x="132" y="0"/>
                </a:lnTo>
                <a:lnTo>
                  <a:pt x="126" y="0"/>
                </a:lnTo>
                <a:lnTo>
                  <a:pt x="13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6" name="Freeform 66"/>
          <p:cNvSpPr>
            <a:spLocks/>
          </p:cNvSpPr>
          <p:nvPr/>
        </p:nvSpPr>
        <p:spPr bwMode="auto">
          <a:xfrm>
            <a:off x="1919288" y="4782608"/>
            <a:ext cx="19050" cy="85725"/>
          </a:xfrm>
          <a:custGeom>
            <a:avLst/>
            <a:gdLst>
              <a:gd name="T0" fmla="*/ 2147483647 w 14"/>
              <a:gd name="T1" fmla="*/ 2147483647 h 56"/>
              <a:gd name="T2" fmla="*/ 2147483647 w 14"/>
              <a:gd name="T3" fmla="*/ 2147483647 h 56"/>
              <a:gd name="T4" fmla="*/ 2147483647 w 14"/>
              <a:gd name="T5" fmla="*/ 0 h 56"/>
              <a:gd name="T6" fmla="*/ 0 w 14"/>
              <a:gd name="T7" fmla="*/ 0 h 56"/>
              <a:gd name="T8" fmla="*/ 2147483647 w 14"/>
              <a:gd name="T9" fmla="*/ 2147483647 h 56"/>
              <a:gd name="T10" fmla="*/ 2147483647 w 14"/>
              <a:gd name="T11" fmla="*/ 2147483647 h 56"/>
              <a:gd name="T12" fmla="*/ 2147483647 w 14"/>
              <a:gd name="T13" fmla="*/ 2147483647 h 56"/>
              <a:gd name="T14" fmla="*/ 2147483647 w 14"/>
              <a:gd name="T15" fmla="*/ 2147483647 h 56"/>
              <a:gd name="T16" fmla="*/ 2147483647 w 14"/>
              <a:gd name="T17" fmla="*/ 2147483647 h 56"/>
              <a:gd name="T18" fmla="*/ 2147483647 w 14"/>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56"/>
              <a:gd name="T32" fmla="*/ 14 w 14"/>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56">
                <a:moveTo>
                  <a:pt x="7" y="56"/>
                </a:moveTo>
                <a:lnTo>
                  <a:pt x="14" y="51"/>
                </a:lnTo>
                <a:lnTo>
                  <a:pt x="13" y="0"/>
                </a:lnTo>
                <a:lnTo>
                  <a:pt x="0" y="0"/>
                </a:lnTo>
                <a:lnTo>
                  <a:pt x="1" y="51"/>
                </a:lnTo>
                <a:lnTo>
                  <a:pt x="7" y="43"/>
                </a:lnTo>
                <a:lnTo>
                  <a:pt x="7" y="56"/>
                </a:lnTo>
                <a:lnTo>
                  <a:pt x="14" y="56"/>
                </a:lnTo>
                <a:lnTo>
                  <a:pt x="14" y="51"/>
                </a:lnTo>
                <a:lnTo>
                  <a:pt x="7"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7" name="Freeform 67"/>
          <p:cNvSpPr>
            <a:spLocks/>
          </p:cNvSpPr>
          <p:nvPr/>
        </p:nvSpPr>
        <p:spPr bwMode="auto">
          <a:xfrm>
            <a:off x="1743075" y="4847696"/>
            <a:ext cx="184150" cy="20637"/>
          </a:xfrm>
          <a:custGeom>
            <a:avLst/>
            <a:gdLst>
              <a:gd name="T0" fmla="*/ 0 w 133"/>
              <a:gd name="T1" fmla="*/ 2147483647 h 13"/>
              <a:gd name="T2" fmla="*/ 2147483647 w 133"/>
              <a:gd name="T3" fmla="*/ 2147483647 h 13"/>
              <a:gd name="T4" fmla="*/ 2147483647 w 133"/>
              <a:gd name="T5" fmla="*/ 2147483647 h 13"/>
              <a:gd name="T6" fmla="*/ 2147483647 w 133"/>
              <a:gd name="T7" fmla="*/ 0 h 13"/>
              <a:gd name="T8" fmla="*/ 2147483647 w 133"/>
              <a:gd name="T9" fmla="*/ 0 h 13"/>
              <a:gd name="T10" fmla="*/ 2147483647 w 133"/>
              <a:gd name="T11" fmla="*/ 2147483647 h 13"/>
              <a:gd name="T12" fmla="*/ 0 w 133"/>
              <a:gd name="T13" fmla="*/ 2147483647 h 13"/>
              <a:gd name="T14" fmla="*/ 0 w 133"/>
              <a:gd name="T15" fmla="*/ 2147483647 h 13"/>
              <a:gd name="T16" fmla="*/ 2147483647 w 133"/>
              <a:gd name="T17" fmla="*/ 2147483647 h 13"/>
              <a:gd name="T18" fmla="*/ 0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0" y="8"/>
                </a:moveTo>
                <a:lnTo>
                  <a:pt x="7" y="13"/>
                </a:lnTo>
                <a:lnTo>
                  <a:pt x="133" y="13"/>
                </a:lnTo>
                <a:lnTo>
                  <a:pt x="133" y="0"/>
                </a:lnTo>
                <a:lnTo>
                  <a:pt x="7" y="0"/>
                </a:lnTo>
                <a:lnTo>
                  <a:pt x="13" y="8"/>
                </a:lnTo>
                <a:lnTo>
                  <a:pt x="0" y="8"/>
                </a:lnTo>
                <a:lnTo>
                  <a:pt x="0" y="13"/>
                </a:lnTo>
                <a:lnTo>
                  <a:pt x="7" y="13"/>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8" name="Freeform 68"/>
          <p:cNvSpPr>
            <a:spLocks/>
          </p:cNvSpPr>
          <p:nvPr/>
        </p:nvSpPr>
        <p:spPr bwMode="auto">
          <a:xfrm>
            <a:off x="1743075" y="4774671"/>
            <a:ext cx="19050" cy="85725"/>
          </a:xfrm>
          <a:custGeom>
            <a:avLst/>
            <a:gdLst>
              <a:gd name="T0" fmla="*/ 2147483647 w 13"/>
              <a:gd name="T1" fmla="*/ 0 h 57"/>
              <a:gd name="T2" fmla="*/ 0 w 13"/>
              <a:gd name="T3" fmla="*/ 2147483647 h 57"/>
              <a:gd name="T4" fmla="*/ 0 w 13"/>
              <a:gd name="T5" fmla="*/ 2147483647 h 57"/>
              <a:gd name="T6" fmla="*/ 2147483647 w 13"/>
              <a:gd name="T7" fmla="*/ 2147483647 h 57"/>
              <a:gd name="T8" fmla="*/ 2147483647 w 13"/>
              <a:gd name="T9" fmla="*/ 2147483647 h 57"/>
              <a:gd name="T10" fmla="*/ 2147483647 w 13"/>
              <a:gd name="T11" fmla="*/ 2147483647 h 57"/>
              <a:gd name="T12" fmla="*/ 2147483647 w 13"/>
              <a:gd name="T13" fmla="*/ 0 h 57"/>
              <a:gd name="T14" fmla="*/ 0 w 13"/>
              <a:gd name="T15" fmla="*/ 0 h 57"/>
              <a:gd name="T16" fmla="*/ 0 w 13"/>
              <a:gd name="T17" fmla="*/ 2147483647 h 57"/>
              <a:gd name="T18" fmla="*/ 2147483647 w 13"/>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7"/>
              <a:gd name="T32" fmla="*/ 13 w 13"/>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7">
                <a:moveTo>
                  <a:pt x="7" y="0"/>
                </a:moveTo>
                <a:lnTo>
                  <a:pt x="0" y="6"/>
                </a:lnTo>
                <a:lnTo>
                  <a:pt x="0" y="57"/>
                </a:lnTo>
                <a:lnTo>
                  <a:pt x="13" y="57"/>
                </a:lnTo>
                <a:lnTo>
                  <a:pt x="13" y="6"/>
                </a:lnTo>
                <a:lnTo>
                  <a:pt x="7" y="13"/>
                </a:lnTo>
                <a:lnTo>
                  <a:pt x="7" y="0"/>
                </a:lnTo>
                <a:lnTo>
                  <a:pt x="0" y="0"/>
                </a:lnTo>
                <a:lnTo>
                  <a:pt x="0" y="6"/>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79" name="Rectangle 69"/>
          <p:cNvSpPr>
            <a:spLocks noChangeArrowheads="1"/>
          </p:cNvSpPr>
          <p:nvPr/>
        </p:nvSpPr>
        <p:spPr bwMode="auto">
          <a:xfrm>
            <a:off x="1401771" y="4782608"/>
            <a:ext cx="174625" cy="7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80" name="Freeform 70"/>
          <p:cNvSpPr>
            <a:spLocks/>
          </p:cNvSpPr>
          <p:nvPr/>
        </p:nvSpPr>
        <p:spPr bwMode="auto">
          <a:xfrm>
            <a:off x="1401765" y="4774655"/>
            <a:ext cx="184150" cy="19050"/>
          </a:xfrm>
          <a:custGeom>
            <a:avLst/>
            <a:gdLst>
              <a:gd name="T0" fmla="*/ 2147483647 w 133"/>
              <a:gd name="T1" fmla="*/ 2147483647 h 13"/>
              <a:gd name="T2" fmla="*/ 2147483647 w 133"/>
              <a:gd name="T3" fmla="*/ 0 h 13"/>
              <a:gd name="T4" fmla="*/ 0 w 133"/>
              <a:gd name="T5" fmla="*/ 0 h 13"/>
              <a:gd name="T6" fmla="*/ 0 w 133"/>
              <a:gd name="T7" fmla="*/ 2147483647 h 13"/>
              <a:gd name="T8" fmla="*/ 2147483647 w 133"/>
              <a:gd name="T9" fmla="*/ 2147483647 h 13"/>
              <a:gd name="T10" fmla="*/ 2147483647 w 133"/>
              <a:gd name="T11" fmla="*/ 2147483647 h 13"/>
              <a:gd name="T12" fmla="*/ 2147483647 w 133"/>
              <a:gd name="T13" fmla="*/ 2147483647 h 13"/>
              <a:gd name="T14" fmla="*/ 2147483647 w 133"/>
              <a:gd name="T15" fmla="*/ 0 h 13"/>
              <a:gd name="T16" fmla="*/ 2147483647 w 133"/>
              <a:gd name="T17" fmla="*/ 0 h 13"/>
              <a:gd name="T18" fmla="*/ 2147483647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133" y="6"/>
                </a:moveTo>
                <a:lnTo>
                  <a:pt x="126" y="0"/>
                </a:lnTo>
                <a:lnTo>
                  <a:pt x="0" y="0"/>
                </a:lnTo>
                <a:lnTo>
                  <a:pt x="0" y="13"/>
                </a:lnTo>
                <a:lnTo>
                  <a:pt x="126" y="13"/>
                </a:lnTo>
                <a:lnTo>
                  <a:pt x="120" y="6"/>
                </a:lnTo>
                <a:lnTo>
                  <a:pt x="133" y="6"/>
                </a:lnTo>
                <a:lnTo>
                  <a:pt x="133" y="0"/>
                </a:lnTo>
                <a:lnTo>
                  <a:pt x="126" y="0"/>
                </a:lnTo>
                <a:lnTo>
                  <a:pt x="13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1" name="Freeform 71"/>
          <p:cNvSpPr>
            <a:spLocks/>
          </p:cNvSpPr>
          <p:nvPr/>
        </p:nvSpPr>
        <p:spPr bwMode="auto">
          <a:xfrm>
            <a:off x="1566863" y="4782608"/>
            <a:ext cx="19050" cy="85725"/>
          </a:xfrm>
          <a:custGeom>
            <a:avLst/>
            <a:gdLst>
              <a:gd name="T0" fmla="*/ 2147483647 w 13"/>
              <a:gd name="T1" fmla="*/ 2147483647 h 56"/>
              <a:gd name="T2" fmla="*/ 2147483647 w 13"/>
              <a:gd name="T3" fmla="*/ 2147483647 h 56"/>
              <a:gd name="T4" fmla="*/ 2147483647 w 13"/>
              <a:gd name="T5" fmla="*/ 0 h 56"/>
              <a:gd name="T6" fmla="*/ 0 w 13"/>
              <a:gd name="T7" fmla="*/ 0 h 56"/>
              <a:gd name="T8" fmla="*/ 0 w 13"/>
              <a:gd name="T9" fmla="*/ 2147483647 h 56"/>
              <a:gd name="T10" fmla="*/ 2147483647 w 13"/>
              <a:gd name="T11" fmla="*/ 2147483647 h 56"/>
              <a:gd name="T12" fmla="*/ 2147483647 w 13"/>
              <a:gd name="T13" fmla="*/ 2147483647 h 56"/>
              <a:gd name="T14" fmla="*/ 2147483647 w 13"/>
              <a:gd name="T15" fmla="*/ 2147483647 h 56"/>
              <a:gd name="T16" fmla="*/ 2147483647 w 13"/>
              <a:gd name="T17" fmla="*/ 2147483647 h 56"/>
              <a:gd name="T18" fmla="*/ 2147483647 w 13"/>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6"/>
              <a:gd name="T32" fmla="*/ 13 w 13"/>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6">
                <a:moveTo>
                  <a:pt x="6" y="56"/>
                </a:moveTo>
                <a:lnTo>
                  <a:pt x="13" y="49"/>
                </a:lnTo>
                <a:lnTo>
                  <a:pt x="13" y="0"/>
                </a:lnTo>
                <a:lnTo>
                  <a:pt x="0" y="0"/>
                </a:lnTo>
                <a:lnTo>
                  <a:pt x="0" y="49"/>
                </a:lnTo>
                <a:lnTo>
                  <a:pt x="6" y="43"/>
                </a:lnTo>
                <a:lnTo>
                  <a:pt x="6" y="56"/>
                </a:lnTo>
                <a:lnTo>
                  <a:pt x="13" y="56"/>
                </a:lnTo>
                <a:lnTo>
                  <a:pt x="13" y="49"/>
                </a:lnTo>
                <a:lnTo>
                  <a:pt x="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2" name="Freeform 72"/>
          <p:cNvSpPr>
            <a:spLocks/>
          </p:cNvSpPr>
          <p:nvPr/>
        </p:nvSpPr>
        <p:spPr bwMode="auto">
          <a:xfrm>
            <a:off x="1392240" y="4847696"/>
            <a:ext cx="184150" cy="20637"/>
          </a:xfrm>
          <a:custGeom>
            <a:avLst/>
            <a:gdLst>
              <a:gd name="T0" fmla="*/ 0 w 132"/>
              <a:gd name="T1" fmla="*/ 2147483647 h 13"/>
              <a:gd name="T2" fmla="*/ 2147483647 w 132"/>
              <a:gd name="T3" fmla="*/ 2147483647 h 13"/>
              <a:gd name="T4" fmla="*/ 2147483647 w 132"/>
              <a:gd name="T5" fmla="*/ 2147483647 h 13"/>
              <a:gd name="T6" fmla="*/ 2147483647 w 132"/>
              <a:gd name="T7" fmla="*/ 0 h 13"/>
              <a:gd name="T8" fmla="*/ 2147483647 w 132"/>
              <a:gd name="T9" fmla="*/ 0 h 13"/>
              <a:gd name="T10" fmla="*/ 2147483647 w 132"/>
              <a:gd name="T11" fmla="*/ 2147483647 h 13"/>
              <a:gd name="T12" fmla="*/ 0 w 132"/>
              <a:gd name="T13" fmla="*/ 2147483647 h 13"/>
              <a:gd name="T14" fmla="*/ 0 w 132"/>
              <a:gd name="T15" fmla="*/ 2147483647 h 13"/>
              <a:gd name="T16" fmla="*/ 2147483647 w 132"/>
              <a:gd name="T17" fmla="*/ 2147483647 h 13"/>
              <a:gd name="T18" fmla="*/ 0 w 13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
              <a:gd name="T31" fmla="*/ 0 h 13"/>
              <a:gd name="T32" fmla="*/ 132 w 13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 h="13">
                <a:moveTo>
                  <a:pt x="0" y="6"/>
                </a:moveTo>
                <a:lnTo>
                  <a:pt x="6" y="13"/>
                </a:lnTo>
                <a:lnTo>
                  <a:pt x="132" y="13"/>
                </a:lnTo>
                <a:lnTo>
                  <a:pt x="132"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3" name="Freeform 73"/>
          <p:cNvSpPr>
            <a:spLocks/>
          </p:cNvSpPr>
          <p:nvPr/>
        </p:nvSpPr>
        <p:spPr bwMode="auto">
          <a:xfrm>
            <a:off x="1392238" y="4774655"/>
            <a:ext cx="19050" cy="82550"/>
          </a:xfrm>
          <a:custGeom>
            <a:avLst/>
            <a:gdLst>
              <a:gd name="T0" fmla="*/ 2147483647 w 13"/>
              <a:gd name="T1" fmla="*/ 0 h 55"/>
              <a:gd name="T2" fmla="*/ 0 w 13"/>
              <a:gd name="T3" fmla="*/ 2147483647 h 55"/>
              <a:gd name="T4" fmla="*/ 0 w 13"/>
              <a:gd name="T5" fmla="*/ 2147483647 h 55"/>
              <a:gd name="T6" fmla="*/ 2147483647 w 13"/>
              <a:gd name="T7" fmla="*/ 2147483647 h 55"/>
              <a:gd name="T8" fmla="*/ 2147483647 w 13"/>
              <a:gd name="T9" fmla="*/ 2147483647 h 55"/>
              <a:gd name="T10" fmla="*/ 2147483647 w 13"/>
              <a:gd name="T11" fmla="*/ 2147483647 h 55"/>
              <a:gd name="T12" fmla="*/ 2147483647 w 13"/>
              <a:gd name="T13" fmla="*/ 0 h 55"/>
              <a:gd name="T14" fmla="*/ 0 w 13"/>
              <a:gd name="T15" fmla="*/ 0 h 55"/>
              <a:gd name="T16" fmla="*/ 0 w 13"/>
              <a:gd name="T17" fmla="*/ 2147483647 h 55"/>
              <a:gd name="T18" fmla="*/ 2147483647 w 13"/>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5"/>
              <a:gd name="T32" fmla="*/ 13 w 13"/>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5">
                <a:moveTo>
                  <a:pt x="6" y="0"/>
                </a:moveTo>
                <a:lnTo>
                  <a:pt x="0" y="6"/>
                </a:lnTo>
                <a:lnTo>
                  <a:pt x="0" y="55"/>
                </a:lnTo>
                <a:lnTo>
                  <a:pt x="13" y="55"/>
                </a:lnTo>
                <a:lnTo>
                  <a:pt x="13" y="6"/>
                </a:lnTo>
                <a:lnTo>
                  <a:pt x="6" y="13"/>
                </a:lnTo>
                <a:lnTo>
                  <a:pt x="6" y="0"/>
                </a:lnTo>
                <a:lnTo>
                  <a:pt x="0" y="0"/>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4" name="Freeform 74"/>
          <p:cNvSpPr>
            <a:spLocks/>
          </p:cNvSpPr>
          <p:nvPr/>
        </p:nvSpPr>
        <p:spPr bwMode="auto">
          <a:xfrm>
            <a:off x="1047751" y="4782608"/>
            <a:ext cx="177800" cy="74613"/>
          </a:xfrm>
          <a:custGeom>
            <a:avLst/>
            <a:gdLst>
              <a:gd name="T0" fmla="*/ 2147483647 w 128"/>
              <a:gd name="T1" fmla="*/ 0 h 49"/>
              <a:gd name="T2" fmla="*/ 2147483647 w 128"/>
              <a:gd name="T3" fmla="*/ 0 h 49"/>
              <a:gd name="T4" fmla="*/ 2147483647 w 128"/>
              <a:gd name="T5" fmla="*/ 2147483647 h 49"/>
              <a:gd name="T6" fmla="*/ 0 w 128"/>
              <a:gd name="T7" fmla="*/ 2147483647 h 49"/>
              <a:gd name="T8" fmla="*/ 2147483647 w 128"/>
              <a:gd name="T9" fmla="*/ 0 h 49"/>
              <a:gd name="T10" fmla="*/ 0 60000 65536"/>
              <a:gd name="T11" fmla="*/ 0 60000 65536"/>
              <a:gd name="T12" fmla="*/ 0 60000 65536"/>
              <a:gd name="T13" fmla="*/ 0 60000 65536"/>
              <a:gd name="T14" fmla="*/ 0 60000 65536"/>
              <a:gd name="T15" fmla="*/ 0 w 128"/>
              <a:gd name="T16" fmla="*/ 0 h 49"/>
              <a:gd name="T17" fmla="*/ 128 w 128"/>
              <a:gd name="T18" fmla="*/ 49 h 49"/>
            </a:gdLst>
            <a:ahLst/>
            <a:cxnLst>
              <a:cxn ang="T10">
                <a:pos x="T0" y="T1"/>
              </a:cxn>
              <a:cxn ang="T11">
                <a:pos x="T2" y="T3"/>
              </a:cxn>
              <a:cxn ang="T12">
                <a:pos x="T4" y="T5"/>
              </a:cxn>
              <a:cxn ang="T13">
                <a:pos x="T6" y="T7"/>
              </a:cxn>
              <a:cxn ang="T14">
                <a:pos x="T8" y="T9"/>
              </a:cxn>
            </a:cxnLst>
            <a:rect l="T15" t="T16" r="T17" b="T18"/>
            <a:pathLst>
              <a:path w="128" h="49">
                <a:moveTo>
                  <a:pt x="2" y="0"/>
                </a:moveTo>
                <a:lnTo>
                  <a:pt x="128" y="0"/>
                </a:lnTo>
                <a:lnTo>
                  <a:pt x="128" y="49"/>
                </a:lnTo>
                <a:lnTo>
                  <a:pt x="0" y="4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5" name="Freeform 75"/>
          <p:cNvSpPr>
            <a:spLocks/>
          </p:cNvSpPr>
          <p:nvPr/>
        </p:nvSpPr>
        <p:spPr bwMode="auto">
          <a:xfrm>
            <a:off x="1050933" y="4773083"/>
            <a:ext cx="182563" cy="17463"/>
          </a:xfrm>
          <a:custGeom>
            <a:avLst/>
            <a:gdLst>
              <a:gd name="T0" fmla="*/ 2147483647 w 131"/>
              <a:gd name="T1" fmla="*/ 2147483647 h 12"/>
              <a:gd name="T2" fmla="*/ 2147483647 w 131"/>
              <a:gd name="T3" fmla="*/ 0 h 12"/>
              <a:gd name="T4" fmla="*/ 0 w 131"/>
              <a:gd name="T5" fmla="*/ 0 h 12"/>
              <a:gd name="T6" fmla="*/ 0 w 131"/>
              <a:gd name="T7" fmla="*/ 2147483647 h 12"/>
              <a:gd name="T8" fmla="*/ 2147483647 w 131"/>
              <a:gd name="T9" fmla="*/ 2147483647 h 12"/>
              <a:gd name="T10" fmla="*/ 2147483647 w 131"/>
              <a:gd name="T11" fmla="*/ 2147483647 h 12"/>
              <a:gd name="T12" fmla="*/ 2147483647 w 131"/>
              <a:gd name="T13" fmla="*/ 2147483647 h 12"/>
              <a:gd name="T14" fmla="*/ 2147483647 w 131"/>
              <a:gd name="T15" fmla="*/ 0 h 12"/>
              <a:gd name="T16" fmla="*/ 2147483647 w 131"/>
              <a:gd name="T17" fmla="*/ 0 h 12"/>
              <a:gd name="T18" fmla="*/ 2147483647 w 131"/>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2"/>
              <a:gd name="T32" fmla="*/ 131 w 131"/>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2">
                <a:moveTo>
                  <a:pt x="131" y="7"/>
                </a:moveTo>
                <a:lnTo>
                  <a:pt x="126" y="0"/>
                </a:lnTo>
                <a:lnTo>
                  <a:pt x="0" y="0"/>
                </a:lnTo>
                <a:lnTo>
                  <a:pt x="0" y="12"/>
                </a:lnTo>
                <a:lnTo>
                  <a:pt x="126" y="12"/>
                </a:lnTo>
                <a:lnTo>
                  <a:pt x="119" y="7"/>
                </a:lnTo>
                <a:lnTo>
                  <a:pt x="131" y="7"/>
                </a:lnTo>
                <a:lnTo>
                  <a:pt x="131" y="0"/>
                </a:lnTo>
                <a:lnTo>
                  <a:pt x="126" y="0"/>
                </a:lnTo>
                <a:lnTo>
                  <a:pt x="131"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6" name="Freeform 76"/>
          <p:cNvSpPr>
            <a:spLocks/>
          </p:cNvSpPr>
          <p:nvPr/>
        </p:nvSpPr>
        <p:spPr bwMode="auto">
          <a:xfrm>
            <a:off x="1216025" y="4782608"/>
            <a:ext cx="17463" cy="85725"/>
          </a:xfrm>
          <a:custGeom>
            <a:avLst/>
            <a:gdLst>
              <a:gd name="T0" fmla="*/ 2147483647 w 12"/>
              <a:gd name="T1" fmla="*/ 2147483647 h 56"/>
              <a:gd name="T2" fmla="*/ 2147483647 w 12"/>
              <a:gd name="T3" fmla="*/ 2147483647 h 56"/>
              <a:gd name="T4" fmla="*/ 2147483647 w 12"/>
              <a:gd name="T5" fmla="*/ 0 h 56"/>
              <a:gd name="T6" fmla="*/ 0 w 12"/>
              <a:gd name="T7" fmla="*/ 0 h 56"/>
              <a:gd name="T8" fmla="*/ 0 w 12"/>
              <a:gd name="T9" fmla="*/ 2147483647 h 56"/>
              <a:gd name="T10" fmla="*/ 2147483647 w 12"/>
              <a:gd name="T11" fmla="*/ 2147483647 h 56"/>
              <a:gd name="T12" fmla="*/ 2147483647 w 12"/>
              <a:gd name="T13" fmla="*/ 2147483647 h 56"/>
              <a:gd name="T14" fmla="*/ 2147483647 w 12"/>
              <a:gd name="T15" fmla="*/ 2147483647 h 56"/>
              <a:gd name="T16" fmla="*/ 2147483647 w 12"/>
              <a:gd name="T17" fmla="*/ 2147483647 h 56"/>
              <a:gd name="T18" fmla="*/ 2147483647 w 12"/>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6"/>
              <a:gd name="T32" fmla="*/ 12 w 12"/>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6">
                <a:moveTo>
                  <a:pt x="7" y="56"/>
                </a:moveTo>
                <a:lnTo>
                  <a:pt x="12" y="49"/>
                </a:lnTo>
                <a:lnTo>
                  <a:pt x="12" y="0"/>
                </a:lnTo>
                <a:lnTo>
                  <a:pt x="0" y="0"/>
                </a:lnTo>
                <a:lnTo>
                  <a:pt x="0" y="49"/>
                </a:lnTo>
                <a:lnTo>
                  <a:pt x="7" y="43"/>
                </a:lnTo>
                <a:lnTo>
                  <a:pt x="7" y="56"/>
                </a:lnTo>
                <a:lnTo>
                  <a:pt x="12" y="56"/>
                </a:lnTo>
                <a:lnTo>
                  <a:pt x="12" y="49"/>
                </a:lnTo>
                <a:lnTo>
                  <a:pt x="7"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7" name="Freeform 77"/>
          <p:cNvSpPr>
            <a:spLocks/>
          </p:cNvSpPr>
          <p:nvPr/>
        </p:nvSpPr>
        <p:spPr bwMode="auto">
          <a:xfrm>
            <a:off x="1041402" y="4847696"/>
            <a:ext cx="184150" cy="20637"/>
          </a:xfrm>
          <a:custGeom>
            <a:avLst/>
            <a:gdLst>
              <a:gd name="T0" fmla="*/ 0 w 133"/>
              <a:gd name="T1" fmla="*/ 2147483647 h 13"/>
              <a:gd name="T2" fmla="*/ 2147483647 w 133"/>
              <a:gd name="T3" fmla="*/ 2147483647 h 13"/>
              <a:gd name="T4" fmla="*/ 2147483647 w 133"/>
              <a:gd name="T5" fmla="*/ 2147483647 h 13"/>
              <a:gd name="T6" fmla="*/ 2147483647 w 133"/>
              <a:gd name="T7" fmla="*/ 0 h 13"/>
              <a:gd name="T8" fmla="*/ 2147483647 w 133"/>
              <a:gd name="T9" fmla="*/ 0 h 13"/>
              <a:gd name="T10" fmla="*/ 2147483647 w 133"/>
              <a:gd name="T11" fmla="*/ 2147483647 h 13"/>
              <a:gd name="T12" fmla="*/ 0 w 133"/>
              <a:gd name="T13" fmla="*/ 2147483647 h 13"/>
              <a:gd name="T14" fmla="*/ 0 w 133"/>
              <a:gd name="T15" fmla="*/ 2147483647 h 13"/>
              <a:gd name="T16" fmla="*/ 2147483647 w 133"/>
              <a:gd name="T17" fmla="*/ 2147483647 h 13"/>
              <a:gd name="T18" fmla="*/ 0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0" y="6"/>
                </a:moveTo>
                <a:lnTo>
                  <a:pt x="5" y="13"/>
                </a:lnTo>
                <a:lnTo>
                  <a:pt x="133" y="13"/>
                </a:lnTo>
                <a:lnTo>
                  <a:pt x="133" y="0"/>
                </a:lnTo>
                <a:lnTo>
                  <a:pt x="5" y="0"/>
                </a:lnTo>
                <a:lnTo>
                  <a:pt x="12" y="6"/>
                </a:lnTo>
                <a:lnTo>
                  <a:pt x="0" y="6"/>
                </a:lnTo>
                <a:lnTo>
                  <a:pt x="0" y="13"/>
                </a:lnTo>
                <a:lnTo>
                  <a:pt x="5"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8" name="Freeform 78"/>
          <p:cNvSpPr>
            <a:spLocks/>
          </p:cNvSpPr>
          <p:nvPr/>
        </p:nvSpPr>
        <p:spPr bwMode="auto">
          <a:xfrm>
            <a:off x="1041401" y="4773067"/>
            <a:ext cx="17463" cy="84138"/>
          </a:xfrm>
          <a:custGeom>
            <a:avLst/>
            <a:gdLst>
              <a:gd name="T0" fmla="*/ 2147483647 w 12"/>
              <a:gd name="T1" fmla="*/ 0 h 56"/>
              <a:gd name="T2" fmla="*/ 0 w 12"/>
              <a:gd name="T3" fmla="*/ 2147483647 h 56"/>
              <a:gd name="T4" fmla="*/ 0 w 12"/>
              <a:gd name="T5" fmla="*/ 2147483647 h 56"/>
              <a:gd name="T6" fmla="*/ 2147483647 w 12"/>
              <a:gd name="T7" fmla="*/ 2147483647 h 56"/>
              <a:gd name="T8" fmla="*/ 2147483647 w 12"/>
              <a:gd name="T9" fmla="*/ 2147483647 h 56"/>
              <a:gd name="T10" fmla="*/ 2147483647 w 12"/>
              <a:gd name="T11" fmla="*/ 2147483647 h 56"/>
              <a:gd name="T12" fmla="*/ 2147483647 w 12"/>
              <a:gd name="T13" fmla="*/ 0 h 56"/>
              <a:gd name="T14" fmla="*/ 0 w 12"/>
              <a:gd name="T15" fmla="*/ 0 h 56"/>
              <a:gd name="T16" fmla="*/ 0 w 12"/>
              <a:gd name="T17" fmla="*/ 2147483647 h 56"/>
              <a:gd name="T18" fmla="*/ 2147483647 w 12"/>
              <a:gd name="T19" fmla="*/ 0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6"/>
              <a:gd name="T32" fmla="*/ 12 w 12"/>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6">
                <a:moveTo>
                  <a:pt x="7" y="0"/>
                </a:moveTo>
                <a:lnTo>
                  <a:pt x="0" y="7"/>
                </a:lnTo>
                <a:lnTo>
                  <a:pt x="0" y="56"/>
                </a:lnTo>
                <a:lnTo>
                  <a:pt x="12" y="56"/>
                </a:lnTo>
                <a:lnTo>
                  <a:pt x="12" y="7"/>
                </a:lnTo>
                <a:lnTo>
                  <a:pt x="7" y="12"/>
                </a:lnTo>
                <a:lnTo>
                  <a:pt x="7" y="0"/>
                </a:lnTo>
                <a:lnTo>
                  <a:pt x="0" y="0"/>
                </a:lnTo>
                <a:lnTo>
                  <a:pt x="0"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89" name="Rectangle 79"/>
          <p:cNvSpPr>
            <a:spLocks noChangeArrowheads="1"/>
          </p:cNvSpPr>
          <p:nvPr/>
        </p:nvSpPr>
        <p:spPr bwMode="auto">
          <a:xfrm>
            <a:off x="873133" y="4782608"/>
            <a:ext cx="174625" cy="7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390" name="Freeform 80"/>
          <p:cNvSpPr>
            <a:spLocks/>
          </p:cNvSpPr>
          <p:nvPr/>
        </p:nvSpPr>
        <p:spPr bwMode="auto">
          <a:xfrm>
            <a:off x="873127" y="4773083"/>
            <a:ext cx="185738" cy="17463"/>
          </a:xfrm>
          <a:custGeom>
            <a:avLst/>
            <a:gdLst>
              <a:gd name="T0" fmla="*/ 2147483647 w 133"/>
              <a:gd name="T1" fmla="*/ 2147483647 h 12"/>
              <a:gd name="T2" fmla="*/ 2147483647 w 133"/>
              <a:gd name="T3" fmla="*/ 0 h 12"/>
              <a:gd name="T4" fmla="*/ 0 w 133"/>
              <a:gd name="T5" fmla="*/ 0 h 12"/>
              <a:gd name="T6" fmla="*/ 0 w 133"/>
              <a:gd name="T7" fmla="*/ 2147483647 h 12"/>
              <a:gd name="T8" fmla="*/ 2147483647 w 133"/>
              <a:gd name="T9" fmla="*/ 2147483647 h 12"/>
              <a:gd name="T10" fmla="*/ 2147483647 w 133"/>
              <a:gd name="T11" fmla="*/ 2147483647 h 12"/>
              <a:gd name="T12" fmla="*/ 2147483647 w 133"/>
              <a:gd name="T13" fmla="*/ 2147483647 h 12"/>
              <a:gd name="T14" fmla="*/ 2147483647 w 133"/>
              <a:gd name="T15" fmla="*/ 0 h 12"/>
              <a:gd name="T16" fmla="*/ 2147483647 w 133"/>
              <a:gd name="T17" fmla="*/ 0 h 12"/>
              <a:gd name="T18" fmla="*/ 2147483647 w 133"/>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2"/>
              <a:gd name="T32" fmla="*/ 133 w 133"/>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2">
                <a:moveTo>
                  <a:pt x="133" y="7"/>
                </a:moveTo>
                <a:lnTo>
                  <a:pt x="126" y="0"/>
                </a:lnTo>
                <a:lnTo>
                  <a:pt x="0" y="0"/>
                </a:lnTo>
                <a:lnTo>
                  <a:pt x="0" y="12"/>
                </a:lnTo>
                <a:lnTo>
                  <a:pt x="126" y="12"/>
                </a:lnTo>
                <a:lnTo>
                  <a:pt x="121" y="7"/>
                </a:lnTo>
                <a:lnTo>
                  <a:pt x="133" y="7"/>
                </a:lnTo>
                <a:lnTo>
                  <a:pt x="133" y="0"/>
                </a:lnTo>
                <a:lnTo>
                  <a:pt x="126" y="0"/>
                </a:lnTo>
                <a:lnTo>
                  <a:pt x="1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1" name="Freeform 81"/>
          <p:cNvSpPr>
            <a:spLocks/>
          </p:cNvSpPr>
          <p:nvPr/>
        </p:nvSpPr>
        <p:spPr bwMode="auto">
          <a:xfrm>
            <a:off x="1041401" y="4782608"/>
            <a:ext cx="17463" cy="85725"/>
          </a:xfrm>
          <a:custGeom>
            <a:avLst/>
            <a:gdLst>
              <a:gd name="T0" fmla="*/ 2147483647 w 12"/>
              <a:gd name="T1" fmla="*/ 2147483647 h 56"/>
              <a:gd name="T2" fmla="*/ 2147483647 w 12"/>
              <a:gd name="T3" fmla="*/ 2147483647 h 56"/>
              <a:gd name="T4" fmla="*/ 2147483647 w 12"/>
              <a:gd name="T5" fmla="*/ 0 h 56"/>
              <a:gd name="T6" fmla="*/ 0 w 12"/>
              <a:gd name="T7" fmla="*/ 0 h 56"/>
              <a:gd name="T8" fmla="*/ 0 w 12"/>
              <a:gd name="T9" fmla="*/ 2147483647 h 56"/>
              <a:gd name="T10" fmla="*/ 2147483647 w 12"/>
              <a:gd name="T11" fmla="*/ 2147483647 h 56"/>
              <a:gd name="T12" fmla="*/ 2147483647 w 12"/>
              <a:gd name="T13" fmla="*/ 2147483647 h 56"/>
              <a:gd name="T14" fmla="*/ 2147483647 w 12"/>
              <a:gd name="T15" fmla="*/ 2147483647 h 56"/>
              <a:gd name="T16" fmla="*/ 2147483647 w 12"/>
              <a:gd name="T17" fmla="*/ 2147483647 h 56"/>
              <a:gd name="T18" fmla="*/ 2147483647 w 12"/>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6"/>
              <a:gd name="T32" fmla="*/ 12 w 12"/>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6">
                <a:moveTo>
                  <a:pt x="5" y="56"/>
                </a:moveTo>
                <a:lnTo>
                  <a:pt x="12" y="49"/>
                </a:lnTo>
                <a:lnTo>
                  <a:pt x="12" y="0"/>
                </a:lnTo>
                <a:lnTo>
                  <a:pt x="0" y="0"/>
                </a:lnTo>
                <a:lnTo>
                  <a:pt x="0" y="49"/>
                </a:lnTo>
                <a:lnTo>
                  <a:pt x="5" y="43"/>
                </a:lnTo>
                <a:lnTo>
                  <a:pt x="5" y="56"/>
                </a:lnTo>
                <a:lnTo>
                  <a:pt x="12" y="56"/>
                </a:lnTo>
                <a:lnTo>
                  <a:pt x="12" y="49"/>
                </a:lnTo>
                <a:lnTo>
                  <a:pt x="5"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2" name="Freeform 82"/>
          <p:cNvSpPr>
            <a:spLocks/>
          </p:cNvSpPr>
          <p:nvPr/>
        </p:nvSpPr>
        <p:spPr bwMode="auto">
          <a:xfrm>
            <a:off x="865188" y="4847696"/>
            <a:ext cx="182562" cy="20637"/>
          </a:xfrm>
          <a:custGeom>
            <a:avLst/>
            <a:gdLst>
              <a:gd name="T0" fmla="*/ 0 w 131"/>
              <a:gd name="T1" fmla="*/ 2147483647 h 13"/>
              <a:gd name="T2" fmla="*/ 2147483647 w 131"/>
              <a:gd name="T3" fmla="*/ 2147483647 h 13"/>
              <a:gd name="T4" fmla="*/ 2147483647 w 131"/>
              <a:gd name="T5" fmla="*/ 2147483647 h 13"/>
              <a:gd name="T6" fmla="*/ 2147483647 w 131"/>
              <a:gd name="T7" fmla="*/ 0 h 13"/>
              <a:gd name="T8" fmla="*/ 2147483647 w 131"/>
              <a:gd name="T9" fmla="*/ 0 h 13"/>
              <a:gd name="T10" fmla="*/ 2147483647 w 131"/>
              <a:gd name="T11" fmla="*/ 2147483647 h 13"/>
              <a:gd name="T12" fmla="*/ 0 w 131"/>
              <a:gd name="T13" fmla="*/ 2147483647 h 13"/>
              <a:gd name="T14" fmla="*/ 0 w 131"/>
              <a:gd name="T15" fmla="*/ 2147483647 h 13"/>
              <a:gd name="T16" fmla="*/ 2147483647 w 131"/>
              <a:gd name="T17" fmla="*/ 2147483647 h 13"/>
              <a:gd name="T18" fmla="*/ 0 w 13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3"/>
              <a:gd name="T32" fmla="*/ 131 w 13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3">
                <a:moveTo>
                  <a:pt x="0" y="6"/>
                </a:moveTo>
                <a:lnTo>
                  <a:pt x="5" y="13"/>
                </a:lnTo>
                <a:lnTo>
                  <a:pt x="131" y="13"/>
                </a:lnTo>
                <a:lnTo>
                  <a:pt x="131" y="0"/>
                </a:lnTo>
                <a:lnTo>
                  <a:pt x="5" y="0"/>
                </a:lnTo>
                <a:lnTo>
                  <a:pt x="12" y="6"/>
                </a:lnTo>
                <a:lnTo>
                  <a:pt x="0" y="6"/>
                </a:lnTo>
                <a:lnTo>
                  <a:pt x="0" y="13"/>
                </a:lnTo>
                <a:lnTo>
                  <a:pt x="5"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3" name="Freeform 83"/>
          <p:cNvSpPr>
            <a:spLocks/>
          </p:cNvSpPr>
          <p:nvPr/>
        </p:nvSpPr>
        <p:spPr bwMode="auto">
          <a:xfrm>
            <a:off x="865196" y="4773067"/>
            <a:ext cx="15875" cy="84138"/>
          </a:xfrm>
          <a:custGeom>
            <a:avLst/>
            <a:gdLst>
              <a:gd name="T0" fmla="*/ 2147483647 w 12"/>
              <a:gd name="T1" fmla="*/ 0 h 56"/>
              <a:gd name="T2" fmla="*/ 0 w 12"/>
              <a:gd name="T3" fmla="*/ 2147483647 h 56"/>
              <a:gd name="T4" fmla="*/ 0 w 12"/>
              <a:gd name="T5" fmla="*/ 2147483647 h 56"/>
              <a:gd name="T6" fmla="*/ 2147483647 w 12"/>
              <a:gd name="T7" fmla="*/ 2147483647 h 56"/>
              <a:gd name="T8" fmla="*/ 2147483647 w 12"/>
              <a:gd name="T9" fmla="*/ 2147483647 h 56"/>
              <a:gd name="T10" fmla="*/ 2147483647 w 12"/>
              <a:gd name="T11" fmla="*/ 2147483647 h 56"/>
              <a:gd name="T12" fmla="*/ 2147483647 w 12"/>
              <a:gd name="T13" fmla="*/ 0 h 56"/>
              <a:gd name="T14" fmla="*/ 0 w 12"/>
              <a:gd name="T15" fmla="*/ 0 h 56"/>
              <a:gd name="T16" fmla="*/ 0 w 12"/>
              <a:gd name="T17" fmla="*/ 2147483647 h 56"/>
              <a:gd name="T18" fmla="*/ 2147483647 w 12"/>
              <a:gd name="T19" fmla="*/ 0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6"/>
              <a:gd name="T32" fmla="*/ 12 w 12"/>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6">
                <a:moveTo>
                  <a:pt x="5" y="0"/>
                </a:moveTo>
                <a:lnTo>
                  <a:pt x="0" y="7"/>
                </a:lnTo>
                <a:lnTo>
                  <a:pt x="0" y="56"/>
                </a:lnTo>
                <a:lnTo>
                  <a:pt x="12" y="56"/>
                </a:lnTo>
                <a:lnTo>
                  <a:pt x="12" y="7"/>
                </a:lnTo>
                <a:lnTo>
                  <a:pt x="5" y="12"/>
                </a:lnTo>
                <a:lnTo>
                  <a:pt x="5" y="0"/>
                </a:lnTo>
                <a:lnTo>
                  <a:pt x="0" y="0"/>
                </a:lnTo>
                <a:lnTo>
                  <a:pt x="0" y="7"/>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4" name="Freeform 84"/>
          <p:cNvSpPr>
            <a:spLocks/>
          </p:cNvSpPr>
          <p:nvPr/>
        </p:nvSpPr>
        <p:spPr bwMode="auto">
          <a:xfrm>
            <a:off x="1576389" y="4782592"/>
            <a:ext cx="176212" cy="77788"/>
          </a:xfrm>
          <a:custGeom>
            <a:avLst/>
            <a:gdLst>
              <a:gd name="T0" fmla="*/ 0 w 127"/>
              <a:gd name="T1" fmla="*/ 0 h 51"/>
              <a:gd name="T2" fmla="*/ 2147483647 w 127"/>
              <a:gd name="T3" fmla="*/ 0 h 51"/>
              <a:gd name="T4" fmla="*/ 2147483647 w 127"/>
              <a:gd name="T5" fmla="*/ 2147483647 h 51"/>
              <a:gd name="T6" fmla="*/ 0 w 127"/>
              <a:gd name="T7" fmla="*/ 2147483647 h 51"/>
              <a:gd name="T8" fmla="*/ 0 w 127"/>
              <a:gd name="T9" fmla="*/ 0 h 51"/>
              <a:gd name="T10" fmla="*/ 0 60000 65536"/>
              <a:gd name="T11" fmla="*/ 0 60000 65536"/>
              <a:gd name="T12" fmla="*/ 0 60000 65536"/>
              <a:gd name="T13" fmla="*/ 0 60000 65536"/>
              <a:gd name="T14" fmla="*/ 0 60000 65536"/>
              <a:gd name="T15" fmla="*/ 0 w 127"/>
              <a:gd name="T16" fmla="*/ 0 h 51"/>
              <a:gd name="T17" fmla="*/ 127 w 127"/>
              <a:gd name="T18" fmla="*/ 51 h 51"/>
            </a:gdLst>
            <a:ahLst/>
            <a:cxnLst>
              <a:cxn ang="T10">
                <a:pos x="T0" y="T1"/>
              </a:cxn>
              <a:cxn ang="T11">
                <a:pos x="T2" y="T3"/>
              </a:cxn>
              <a:cxn ang="T12">
                <a:pos x="T4" y="T5"/>
              </a:cxn>
              <a:cxn ang="T13">
                <a:pos x="T6" y="T7"/>
              </a:cxn>
              <a:cxn ang="T14">
                <a:pos x="T8" y="T9"/>
              </a:cxn>
            </a:cxnLst>
            <a:rect l="T15" t="T16" r="T17" b="T18"/>
            <a:pathLst>
              <a:path w="127" h="51">
                <a:moveTo>
                  <a:pt x="0" y="0"/>
                </a:moveTo>
                <a:lnTo>
                  <a:pt x="127" y="0"/>
                </a:lnTo>
                <a:lnTo>
                  <a:pt x="127" y="51"/>
                </a:lnTo>
                <a:lnTo>
                  <a:pt x="0" y="4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5" name="Freeform 85"/>
          <p:cNvSpPr>
            <a:spLocks/>
          </p:cNvSpPr>
          <p:nvPr/>
        </p:nvSpPr>
        <p:spPr bwMode="auto">
          <a:xfrm>
            <a:off x="1576396" y="4774655"/>
            <a:ext cx="185737" cy="19050"/>
          </a:xfrm>
          <a:custGeom>
            <a:avLst/>
            <a:gdLst>
              <a:gd name="T0" fmla="*/ 2147483647 w 133"/>
              <a:gd name="T1" fmla="*/ 2147483647 h 13"/>
              <a:gd name="T2" fmla="*/ 2147483647 w 133"/>
              <a:gd name="T3" fmla="*/ 0 h 13"/>
              <a:gd name="T4" fmla="*/ 0 w 133"/>
              <a:gd name="T5" fmla="*/ 0 h 13"/>
              <a:gd name="T6" fmla="*/ 0 w 133"/>
              <a:gd name="T7" fmla="*/ 2147483647 h 13"/>
              <a:gd name="T8" fmla="*/ 2147483647 w 133"/>
              <a:gd name="T9" fmla="*/ 2147483647 h 13"/>
              <a:gd name="T10" fmla="*/ 2147483647 w 133"/>
              <a:gd name="T11" fmla="*/ 2147483647 h 13"/>
              <a:gd name="T12" fmla="*/ 2147483647 w 133"/>
              <a:gd name="T13" fmla="*/ 2147483647 h 13"/>
              <a:gd name="T14" fmla="*/ 2147483647 w 133"/>
              <a:gd name="T15" fmla="*/ 0 h 13"/>
              <a:gd name="T16" fmla="*/ 2147483647 w 133"/>
              <a:gd name="T17" fmla="*/ 0 h 13"/>
              <a:gd name="T18" fmla="*/ 2147483647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133" y="6"/>
                </a:moveTo>
                <a:lnTo>
                  <a:pt x="127" y="0"/>
                </a:lnTo>
                <a:lnTo>
                  <a:pt x="0" y="0"/>
                </a:lnTo>
                <a:lnTo>
                  <a:pt x="0" y="13"/>
                </a:lnTo>
                <a:lnTo>
                  <a:pt x="127" y="13"/>
                </a:lnTo>
                <a:lnTo>
                  <a:pt x="120" y="6"/>
                </a:lnTo>
                <a:lnTo>
                  <a:pt x="133" y="6"/>
                </a:lnTo>
                <a:lnTo>
                  <a:pt x="133" y="0"/>
                </a:lnTo>
                <a:lnTo>
                  <a:pt x="127" y="0"/>
                </a:lnTo>
                <a:lnTo>
                  <a:pt x="13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6" name="Freeform 86"/>
          <p:cNvSpPr>
            <a:spLocks/>
          </p:cNvSpPr>
          <p:nvPr/>
        </p:nvSpPr>
        <p:spPr bwMode="auto">
          <a:xfrm>
            <a:off x="1743075" y="4782608"/>
            <a:ext cx="19050" cy="85725"/>
          </a:xfrm>
          <a:custGeom>
            <a:avLst/>
            <a:gdLst>
              <a:gd name="T0" fmla="*/ 2147483647 w 13"/>
              <a:gd name="T1" fmla="*/ 2147483647 h 56"/>
              <a:gd name="T2" fmla="*/ 2147483647 w 13"/>
              <a:gd name="T3" fmla="*/ 2147483647 h 56"/>
              <a:gd name="T4" fmla="*/ 2147483647 w 13"/>
              <a:gd name="T5" fmla="*/ 0 h 56"/>
              <a:gd name="T6" fmla="*/ 0 w 13"/>
              <a:gd name="T7" fmla="*/ 0 h 56"/>
              <a:gd name="T8" fmla="*/ 0 w 13"/>
              <a:gd name="T9" fmla="*/ 2147483647 h 56"/>
              <a:gd name="T10" fmla="*/ 2147483647 w 13"/>
              <a:gd name="T11" fmla="*/ 2147483647 h 56"/>
              <a:gd name="T12" fmla="*/ 2147483647 w 13"/>
              <a:gd name="T13" fmla="*/ 2147483647 h 56"/>
              <a:gd name="T14" fmla="*/ 2147483647 w 13"/>
              <a:gd name="T15" fmla="*/ 2147483647 h 56"/>
              <a:gd name="T16" fmla="*/ 2147483647 w 13"/>
              <a:gd name="T17" fmla="*/ 2147483647 h 56"/>
              <a:gd name="T18" fmla="*/ 2147483647 w 13"/>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6"/>
              <a:gd name="T32" fmla="*/ 13 w 13"/>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6">
                <a:moveTo>
                  <a:pt x="7" y="56"/>
                </a:moveTo>
                <a:lnTo>
                  <a:pt x="13" y="51"/>
                </a:lnTo>
                <a:lnTo>
                  <a:pt x="13" y="0"/>
                </a:lnTo>
                <a:lnTo>
                  <a:pt x="0" y="0"/>
                </a:lnTo>
                <a:lnTo>
                  <a:pt x="0" y="51"/>
                </a:lnTo>
                <a:lnTo>
                  <a:pt x="7" y="43"/>
                </a:lnTo>
                <a:lnTo>
                  <a:pt x="7" y="56"/>
                </a:lnTo>
                <a:lnTo>
                  <a:pt x="13" y="56"/>
                </a:lnTo>
                <a:lnTo>
                  <a:pt x="13" y="51"/>
                </a:lnTo>
                <a:lnTo>
                  <a:pt x="7"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7" name="Freeform 87"/>
          <p:cNvSpPr>
            <a:spLocks/>
          </p:cNvSpPr>
          <p:nvPr/>
        </p:nvSpPr>
        <p:spPr bwMode="auto">
          <a:xfrm>
            <a:off x="1566871" y="4847696"/>
            <a:ext cx="185737" cy="20637"/>
          </a:xfrm>
          <a:custGeom>
            <a:avLst/>
            <a:gdLst>
              <a:gd name="T0" fmla="*/ 0 w 133"/>
              <a:gd name="T1" fmla="*/ 2147483647 h 13"/>
              <a:gd name="T2" fmla="*/ 2147483647 w 133"/>
              <a:gd name="T3" fmla="*/ 2147483647 h 13"/>
              <a:gd name="T4" fmla="*/ 2147483647 w 133"/>
              <a:gd name="T5" fmla="*/ 2147483647 h 13"/>
              <a:gd name="T6" fmla="*/ 2147483647 w 133"/>
              <a:gd name="T7" fmla="*/ 0 h 13"/>
              <a:gd name="T8" fmla="*/ 2147483647 w 133"/>
              <a:gd name="T9" fmla="*/ 0 h 13"/>
              <a:gd name="T10" fmla="*/ 2147483647 w 133"/>
              <a:gd name="T11" fmla="*/ 2147483647 h 13"/>
              <a:gd name="T12" fmla="*/ 0 w 133"/>
              <a:gd name="T13" fmla="*/ 2147483647 h 13"/>
              <a:gd name="T14" fmla="*/ 0 w 133"/>
              <a:gd name="T15" fmla="*/ 2147483647 h 13"/>
              <a:gd name="T16" fmla="*/ 2147483647 w 133"/>
              <a:gd name="T17" fmla="*/ 2147483647 h 13"/>
              <a:gd name="T18" fmla="*/ 0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0" y="6"/>
                </a:moveTo>
                <a:lnTo>
                  <a:pt x="6" y="13"/>
                </a:lnTo>
                <a:lnTo>
                  <a:pt x="133" y="13"/>
                </a:lnTo>
                <a:lnTo>
                  <a:pt x="133"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8" name="Freeform 88"/>
          <p:cNvSpPr>
            <a:spLocks/>
          </p:cNvSpPr>
          <p:nvPr/>
        </p:nvSpPr>
        <p:spPr bwMode="auto">
          <a:xfrm>
            <a:off x="1566863" y="4774655"/>
            <a:ext cx="19050" cy="82550"/>
          </a:xfrm>
          <a:custGeom>
            <a:avLst/>
            <a:gdLst>
              <a:gd name="T0" fmla="*/ 2147483647 w 13"/>
              <a:gd name="T1" fmla="*/ 0 h 55"/>
              <a:gd name="T2" fmla="*/ 0 w 13"/>
              <a:gd name="T3" fmla="*/ 2147483647 h 55"/>
              <a:gd name="T4" fmla="*/ 0 w 13"/>
              <a:gd name="T5" fmla="*/ 2147483647 h 55"/>
              <a:gd name="T6" fmla="*/ 2147483647 w 13"/>
              <a:gd name="T7" fmla="*/ 2147483647 h 55"/>
              <a:gd name="T8" fmla="*/ 2147483647 w 13"/>
              <a:gd name="T9" fmla="*/ 2147483647 h 55"/>
              <a:gd name="T10" fmla="*/ 2147483647 w 13"/>
              <a:gd name="T11" fmla="*/ 2147483647 h 55"/>
              <a:gd name="T12" fmla="*/ 2147483647 w 13"/>
              <a:gd name="T13" fmla="*/ 0 h 55"/>
              <a:gd name="T14" fmla="*/ 0 w 13"/>
              <a:gd name="T15" fmla="*/ 0 h 55"/>
              <a:gd name="T16" fmla="*/ 0 w 13"/>
              <a:gd name="T17" fmla="*/ 2147483647 h 55"/>
              <a:gd name="T18" fmla="*/ 2147483647 w 13"/>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5"/>
              <a:gd name="T32" fmla="*/ 13 w 13"/>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5">
                <a:moveTo>
                  <a:pt x="6" y="0"/>
                </a:moveTo>
                <a:lnTo>
                  <a:pt x="0" y="6"/>
                </a:lnTo>
                <a:lnTo>
                  <a:pt x="0" y="55"/>
                </a:lnTo>
                <a:lnTo>
                  <a:pt x="13" y="55"/>
                </a:lnTo>
                <a:lnTo>
                  <a:pt x="13" y="6"/>
                </a:lnTo>
                <a:lnTo>
                  <a:pt x="6" y="13"/>
                </a:lnTo>
                <a:lnTo>
                  <a:pt x="6" y="0"/>
                </a:lnTo>
                <a:lnTo>
                  <a:pt x="0" y="0"/>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399" name="Rectangle 89"/>
          <p:cNvSpPr>
            <a:spLocks noChangeArrowheads="1"/>
          </p:cNvSpPr>
          <p:nvPr/>
        </p:nvSpPr>
        <p:spPr bwMode="auto">
          <a:xfrm>
            <a:off x="1225558" y="4782608"/>
            <a:ext cx="176213" cy="7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00" name="Freeform 90"/>
          <p:cNvSpPr>
            <a:spLocks/>
          </p:cNvSpPr>
          <p:nvPr/>
        </p:nvSpPr>
        <p:spPr bwMode="auto">
          <a:xfrm>
            <a:off x="1225552" y="4774655"/>
            <a:ext cx="185738" cy="19050"/>
          </a:xfrm>
          <a:custGeom>
            <a:avLst/>
            <a:gdLst>
              <a:gd name="T0" fmla="*/ 2147483647 w 133"/>
              <a:gd name="T1" fmla="*/ 2147483647 h 13"/>
              <a:gd name="T2" fmla="*/ 2147483647 w 133"/>
              <a:gd name="T3" fmla="*/ 0 h 13"/>
              <a:gd name="T4" fmla="*/ 0 w 133"/>
              <a:gd name="T5" fmla="*/ 0 h 13"/>
              <a:gd name="T6" fmla="*/ 0 w 133"/>
              <a:gd name="T7" fmla="*/ 2147483647 h 13"/>
              <a:gd name="T8" fmla="*/ 2147483647 w 133"/>
              <a:gd name="T9" fmla="*/ 2147483647 h 13"/>
              <a:gd name="T10" fmla="*/ 2147483647 w 133"/>
              <a:gd name="T11" fmla="*/ 2147483647 h 13"/>
              <a:gd name="T12" fmla="*/ 2147483647 w 133"/>
              <a:gd name="T13" fmla="*/ 2147483647 h 13"/>
              <a:gd name="T14" fmla="*/ 2147483647 w 133"/>
              <a:gd name="T15" fmla="*/ 0 h 13"/>
              <a:gd name="T16" fmla="*/ 2147483647 w 133"/>
              <a:gd name="T17" fmla="*/ 0 h 13"/>
              <a:gd name="T18" fmla="*/ 2147483647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133" y="6"/>
                </a:moveTo>
                <a:lnTo>
                  <a:pt x="126" y="0"/>
                </a:lnTo>
                <a:lnTo>
                  <a:pt x="0" y="0"/>
                </a:lnTo>
                <a:lnTo>
                  <a:pt x="0" y="13"/>
                </a:lnTo>
                <a:lnTo>
                  <a:pt x="126" y="13"/>
                </a:lnTo>
                <a:lnTo>
                  <a:pt x="120" y="6"/>
                </a:lnTo>
                <a:lnTo>
                  <a:pt x="133" y="6"/>
                </a:lnTo>
                <a:lnTo>
                  <a:pt x="133" y="0"/>
                </a:lnTo>
                <a:lnTo>
                  <a:pt x="126" y="0"/>
                </a:lnTo>
                <a:lnTo>
                  <a:pt x="13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1" name="Freeform 91"/>
          <p:cNvSpPr>
            <a:spLocks/>
          </p:cNvSpPr>
          <p:nvPr/>
        </p:nvSpPr>
        <p:spPr bwMode="auto">
          <a:xfrm>
            <a:off x="1392238" y="4782608"/>
            <a:ext cx="19050" cy="85725"/>
          </a:xfrm>
          <a:custGeom>
            <a:avLst/>
            <a:gdLst>
              <a:gd name="T0" fmla="*/ 2147483647 w 13"/>
              <a:gd name="T1" fmla="*/ 2147483647 h 56"/>
              <a:gd name="T2" fmla="*/ 2147483647 w 13"/>
              <a:gd name="T3" fmla="*/ 2147483647 h 56"/>
              <a:gd name="T4" fmla="*/ 2147483647 w 13"/>
              <a:gd name="T5" fmla="*/ 0 h 56"/>
              <a:gd name="T6" fmla="*/ 0 w 13"/>
              <a:gd name="T7" fmla="*/ 0 h 56"/>
              <a:gd name="T8" fmla="*/ 0 w 13"/>
              <a:gd name="T9" fmla="*/ 2147483647 h 56"/>
              <a:gd name="T10" fmla="*/ 2147483647 w 13"/>
              <a:gd name="T11" fmla="*/ 2147483647 h 56"/>
              <a:gd name="T12" fmla="*/ 2147483647 w 13"/>
              <a:gd name="T13" fmla="*/ 2147483647 h 56"/>
              <a:gd name="T14" fmla="*/ 2147483647 w 13"/>
              <a:gd name="T15" fmla="*/ 2147483647 h 56"/>
              <a:gd name="T16" fmla="*/ 2147483647 w 13"/>
              <a:gd name="T17" fmla="*/ 2147483647 h 56"/>
              <a:gd name="T18" fmla="*/ 2147483647 w 13"/>
              <a:gd name="T19" fmla="*/ 214748364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6"/>
              <a:gd name="T32" fmla="*/ 13 w 13"/>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6">
                <a:moveTo>
                  <a:pt x="6" y="56"/>
                </a:moveTo>
                <a:lnTo>
                  <a:pt x="13" y="49"/>
                </a:lnTo>
                <a:lnTo>
                  <a:pt x="13" y="0"/>
                </a:lnTo>
                <a:lnTo>
                  <a:pt x="0" y="0"/>
                </a:lnTo>
                <a:lnTo>
                  <a:pt x="0" y="49"/>
                </a:lnTo>
                <a:lnTo>
                  <a:pt x="6" y="43"/>
                </a:lnTo>
                <a:lnTo>
                  <a:pt x="6" y="56"/>
                </a:lnTo>
                <a:lnTo>
                  <a:pt x="13" y="56"/>
                </a:lnTo>
                <a:lnTo>
                  <a:pt x="13" y="49"/>
                </a:lnTo>
                <a:lnTo>
                  <a:pt x="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2" name="Freeform 92"/>
          <p:cNvSpPr>
            <a:spLocks/>
          </p:cNvSpPr>
          <p:nvPr/>
        </p:nvSpPr>
        <p:spPr bwMode="auto">
          <a:xfrm>
            <a:off x="1216025" y="4847696"/>
            <a:ext cx="185738" cy="20637"/>
          </a:xfrm>
          <a:custGeom>
            <a:avLst/>
            <a:gdLst>
              <a:gd name="T0" fmla="*/ 0 w 133"/>
              <a:gd name="T1" fmla="*/ 2147483647 h 13"/>
              <a:gd name="T2" fmla="*/ 2147483647 w 133"/>
              <a:gd name="T3" fmla="*/ 2147483647 h 13"/>
              <a:gd name="T4" fmla="*/ 2147483647 w 133"/>
              <a:gd name="T5" fmla="*/ 2147483647 h 13"/>
              <a:gd name="T6" fmla="*/ 2147483647 w 133"/>
              <a:gd name="T7" fmla="*/ 0 h 13"/>
              <a:gd name="T8" fmla="*/ 2147483647 w 133"/>
              <a:gd name="T9" fmla="*/ 0 h 13"/>
              <a:gd name="T10" fmla="*/ 2147483647 w 133"/>
              <a:gd name="T11" fmla="*/ 2147483647 h 13"/>
              <a:gd name="T12" fmla="*/ 0 w 133"/>
              <a:gd name="T13" fmla="*/ 2147483647 h 13"/>
              <a:gd name="T14" fmla="*/ 0 w 133"/>
              <a:gd name="T15" fmla="*/ 2147483647 h 13"/>
              <a:gd name="T16" fmla="*/ 2147483647 w 133"/>
              <a:gd name="T17" fmla="*/ 2147483647 h 13"/>
              <a:gd name="T18" fmla="*/ 0 w 13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
              <a:gd name="T32" fmla="*/ 133 w 13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
                <a:moveTo>
                  <a:pt x="0" y="6"/>
                </a:moveTo>
                <a:lnTo>
                  <a:pt x="7" y="13"/>
                </a:lnTo>
                <a:lnTo>
                  <a:pt x="133" y="13"/>
                </a:lnTo>
                <a:lnTo>
                  <a:pt x="133" y="0"/>
                </a:lnTo>
                <a:lnTo>
                  <a:pt x="7" y="0"/>
                </a:lnTo>
                <a:lnTo>
                  <a:pt x="12" y="6"/>
                </a:lnTo>
                <a:lnTo>
                  <a:pt x="0" y="6"/>
                </a:lnTo>
                <a:lnTo>
                  <a:pt x="0" y="13"/>
                </a:lnTo>
                <a:lnTo>
                  <a:pt x="7"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3" name="Freeform 93"/>
          <p:cNvSpPr>
            <a:spLocks/>
          </p:cNvSpPr>
          <p:nvPr/>
        </p:nvSpPr>
        <p:spPr bwMode="auto">
          <a:xfrm>
            <a:off x="1216025" y="4774655"/>
            <a:ext cx="17463" cy="82550"/>
          </a:xfrm>
          <a:custGeom>
            <a:avLst/>
            <a:gdLst>
              <a:gd name="T0" fmla="*/ 2147483647 w 12"/>
              <a:gd name="T1" fmla="*/ 0 h 55"/>
              <a:gd name="T2" fmla="*/ 0 w 12"/>
              <a:gd name="T3" fmla="*/ 2147483647 h 55"/>
              <a:gd name="T4" fmla="*/ 0 w 12"/>
              <a:gd name="T5" fmla="*/ 2147483647 h 55"/>
              <a:gd name="T6" fmla="*/ 2147483647 w 12"/>
              <a:gd name="T7" fmla="*/ 2147483647 h 55"/>
              <a:gd name="T8" fmla="*/ 2147483647 w 12"/>
              <a:gd name="T9" fmla="*/ 2147483647 h 55"/>
              <a:gd name="T10" fmla="*/ 2147483647 w 12"/>
              <a:gd name="T11" fmla="*/ 2147483647 h 55"/>
              <a:gd name="T12" fmla="*/ 2147483647 w 12"/>
              <a:gd name="T13" fmla="*/ 0 h 55"/>
              <a:gd name="T14" fmla="*/ 0 w 12"/>
              <a:gd name="T15" fmla="*/ 0 h 55"/>
              <a:gd name="T16" fmla="*/ 0 w 12"/>
              <a:gd name="T17" fmla="*/ 2147483647 h 55"/>
              <a:gd name="T18" fmla="*/ 2147483647 w 12"/>
              <a:gd name="T19" fmla="*/ 0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5"/>
              <a:gd name="T32" fmla="*/ 12 w 12"/>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5">
                <a:moveTo>
                  <a:pt x="7" y="0"/>
                </a:moveTo>
                <a:lnTo>
                  <a:pt x="0" y="6"/>
                </a:lnTo>
                <a:lnTo>
                  <a:pt x="0" y="55"/>
                </a:lnTo>
                <a:lnTo>
                  <a:pt x="12" y="55"/>
                </a:lnTo>
                <a:lnTo>
                  <a:pt x="12" y="6"/>
                </a:lnTo>
                <a:lnTo>
                  <a:pt x="7" y="13"/>
                </a:lnTo>
                <a:lnTo>
                  <a:pt x="7" y="0"/>
                </a:lnTo>
                <a:lnTo>
                  <a:pt x="0" y="0"/>
                </a:lnTo>
                <a:lnTo>
                  <a:pt x="0" y="6"/>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4" name="Rectangle 94"/>
          <p:cNvSpPr>
            <a:spLocks noChangeArrowheads="1"/>
          </p:cNvSpPr>
          <p:nvPr/>
        </p:nvSpPr>
        <p:spPr bwMode="auto">
          <a:xfrm>
            <a:off x="876308" y="4349221"/>
            <a:ext cx="130175" cy="257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05" name="Freeform 95"/>
          <p:cNvSpPr>
            <a:spLocks/>
          </p:cNvSpPr>
          <p:nvPr/>
        </p:nvSpPr>
        <p:spPr bwMode="auto">
          <a:xfrm>
            <a:off x="876308" y="4338092"/>
            <a:ext cx="138113" cy="20638"/>
          </a:xfrm>
          <a:custGeom>
            <a:avLst/>
            <a:gdLst>
              <a:gd name="T0" fmla="*/ 2147483647 w 100"/>
              <a:gd name="T1" fmla="*/ 2147483647 h 13"/>
              <a:gd name="T2" fmla="*/ 2147483647 w 100"/>
              <a:gd name="T3" fmla="*/ 0 h 13"/>
              <a:gd name="T4" fmla="*/ 0 w 100"/>
              <a:gd name="T5" fmla="*/ 0 h 13"/>
              <a:gd name="T6" fmla="*/ 0 w 100"/>
              <a:gd name="T7" fmla="*/ 2147483647 h 13"/>
              <a:gd name="T8" fmla="*/ 2147483647 w 100"/>
              <a:gd name="T9" fmla="*/ 2147483647 h 13"/>
              <a:gd name="T10" fmla="*/ 2147483647 w 100"/>
              <a:gd name="T11" fmla="*/ 2147483647 h 13"/>
              <a:gd name="T12" fmla="*/ 2147483647 w 100"/>
              <a:gd name="T13" fmla="*/ 2147483647 h 13"/>
              <a:gd name="T14" fmla="*/ 2147483647 w 100"/>
              <a:gd name="T15" fmla="*/ 0 h 13"/>
              <a:gd name="T16" fmla="*/ 2147483647 w 100"/>
              <a:gd name="T17" fmla="*/ 0 h 13"/>
              <a:gd name="T18" fmla="*/ 2147483647 w 100"/>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3"/>
              <a:gd name="T32" fmla="*/ 100 w 10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3">
                <a:moveTo>
                  <a:pt x="100" y="7"/>
                </a:moveTo>
                <a:lnTo>
                  <a:pt x="95" y="0"/>
                </a:lnTo>
                <a:lnTo>
                  <a:pt x="0" y="0"/>
                </a:lnTo>
                <a:lnTo>
                  <a:pt x="0" y="13"/>
                </a:lnTo>
                <a:lnTo>
                  <a:pt x="95" y="13"/>
                </a:lnTo>
                <a:lnTo>
                  <a:pt x="87" y="7"/>
                </a:lnTo>
                <a:lnTo>
                  <a:pt x="100" y="7"/>
                </a:lnTo>
                <a:lnTo>
                  <a:pt x="100" y="0"/>
                </a:lnTo>
                <a:lnTo>
                  <a:pt x="95" y="0"/>
                </a:lnTo>
                <a:lnTo>
                  <a:pt x="10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6" name="Freeform 96"/>
          <p:cNvSpPr>
            <a:spLocks/>
          </p:cNvSpPr>
          <p:nvPr/>
        </p:nvSpPr>
        <p:spPr bwMode="auto">
          <a:xfrm>
            <a:off x="996950" y="4349221"/>
            <a:ext cx="17463" cy="269875"/>
          </a:xfrm>
          <a:custGeom>
            <a:avLst/>
            <a:gdLst>
              <a:gd name="T0" fmla="*/ 2147483647 w 13"/>
              <a:gd name="T1" fmla="*/ 2147483647 h 179"/>
              <a:gd name="T2" fmla="*/ 2147483647 w 13"/>
              <a:gd name="T3" fmla="*/ 2147483647 h 179"/>
              <a:gd name="T4" fmla="*/ 2147483647 w 13"/>
              <a:gd name="T5" fmla="*/ 0 h 179"/>
              <a:gd name="T6" fmla="*/ 0 w 13"/>
              <a:gd name="T7" fmla="*/ 0 h 179"/>
              <a:gd name="T8" fmla="*/ 0 w 13"/>
              <a:gd name="T9" fmla="*/ 2147483647 h 179"/>
              <a:gd name="T10" fmla="*/ 2147483647 w 13"/>
              <a:gd name="T11" fmla="*/ 2147483647 h 179"/>
              <a:gd name="T12" fmla="*/ 2147483647 w 13"/>
              <a:gd name="T13" fmla="*/ 2147483647 h 179"/>
              <a:gd name="T14" fmla="*/ 2147483647 w 13"/>
              <a:gd name="T15" fmla="*/ 2147483647 h 179"/>
              <a:gd name="T16" fmla="*/ 2147483647 w 13"/>
              <a:gd name="T17" fmla="*/ 2147483647 h 179"/>
              <a:gd name="T18" fmla="*/ 2147483647 w 13"/>
              <a:gd name="T19" fmla="*/ 2147483647 h 1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79"/>
              <a:gd name="T32" fmla="*/ 13 w 13"/>
              <a:gd name="T33" fmla="*/ 179 h 1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79">
                <a:moveTo>
                  <a:pt x="8" y="179"/>
                </a:moveTo>
                <a:lnTo>
                  <a:pt x="13" y="171"/>
                </a:lnTo>
                <a:lnTo>
                  <a:pt x="13" y="0"/>
                </a:lnTo>
                <a:lnTo>
                  <a:pt x="0" y="0"/>
                </a:lnTo>
                <a:lnTo>
                  <a:pt x="0" y="171"/>
                </a:lnTo>
                <a:lnTo>
                  <a:pt x="8" y="166"/>
                </a:lnTo>
                <a:lnTo>
                  <a:pt x="8" y="179"/>
                </a:lnTo>
                <a:lnTo>
                  <a:pt x="13" y="179"/>
                </a:lnTo>
                <a:lnTo>
                  <a:pt x="13" y="171"/>
                </a:lnTo>
                <a:lnTo>
                  <a:pt x="8" y="1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7" name="Freeform 97"/>
          <p:cNvSpPr>
            <a:spLocks/>
          </p:cNvSpPr>
          <p:nvPr/>
        </p:nvSpPr>
        <p:spPr bwMode="auto">
          <a:xfrm>
            <a:off x="866776" y="4600030"/>
            <a:ext cx="139700" cy="19050"/>
          </a:xfrm>
          <a:custGeom>
            <a:avLst/>
            <a:gdLst>
              <a:gd name="T0" fmla="*/ 0 w 101"/>
              <a:gd name="T1" fmla="*/ 2147483647 h 13"/>
              <a:gd name="T2" fmla="*/ 2147483647 w 101"/>
              <a:gd name="T3" fmla="*/ 2147483647 h 13"/>
              <a:gd name="T4" fmla="*/ 2147483647 w 101"/>
              <a:gd name="T5" fmla="*/ 2147483647 h 13"/>
              <a:gd name="T6" fmla="*/ 2147483647 w 101"/>
              <a:gd name="T7" fmla="*/ 0 h 13"/>
              <a:gd name="T8" fmla="*/ 2147483647 w 101"/>
              <a:gd name="T9" fmla="*/ 0 h 13"/>
              <a:gd name="T10" fmla="*/ 2147483647 w 101"/>
              <a:gd name="T11" fmla="*/ 2147483647 h 13"/>
              <a:gd name="T12" fmla="*/ 0 w 101"/>
              <a:gd name="T13" fmla="*/ 2147483647 h 13"/>
              <a:gd name="T14" fmla="*/ 0 w 101"/>
              <a:gd name="T15" fmla="*/ 2147483647 h 13"/>
              <a:gd name="T16" fmla="*/ 2147483647 w 101"/>
              <a:gd name="T17" fmla="*/ 2147483647 h 13"/>
              <a:gd name="T18" fmla="*/ 0 w 10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13"/>
              <a:gd name="T32" fmla="*/ 101 w 10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13">
                <a:moveTo>
                  <a:pt x="0" y="5"/>
                </a:moveTo>
                <a:lnTo>
                  <a:pt x="6" y="13"/>
                </a:lnTo>
                <a:lnTo>
                  <a:pt x="101" y="13"/>
                </a:lnTo>
                <a:lnTo>
                  <a:pt x="101" y="0"/>
                </a:lnTo>
                <a:lnTo>
                  <a:pt x="6" y="0"/>
                </a:lnTo>
                <a:lnTo>
                  <a:pt x="13" y="5"/>
                </a:lnTo>
                <a:lnTo>
                  <a:pt x="0" y="5"/>
                </a:lnTo>
                <a:lnTo>
                  <a:pt x="0" y="13"/>
                </a:lnTo>
                <a:lnTo>
                  <a:pt x="6" y="1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8" name="Freeform 98"/>
          <p:cNvSpPr>
            <a:spLocks/>
          </p:cNvSpPr>
          <p:nvPr/>
        </p:nvSpPr>
        <p:spPr bwMode="auto">
          <a:xfrm>
            <a:off x="866777" y="4338092"/>
            <a:ext cx="17463" cy="268288"/>
          </a:xfrm>
          <a:custGeom>
            <a:avLst/>
            <a:gdLst>
              <a:gd name="T0" fmla="*/ 2147483647 w 13"/>
              <a:gd name="T1" fmla="*/ 0 h 178"/>
              <a:gd name="T2" fmla="*/ 0 w 13"/>
              <a:gd name="T3" fmla="*/ 2147483647 h 178"/>
              <a:gd name="T4" fmla="*/ 0 w 13"/>
              <a:gd name="T5" fmla="*/ 2147483647 h 178"/>
              <a:gd name="T6" fmla="*/ 2147483647 w 13"/>
              <a:gd name="T7" fmla="*/ 2147483647 h 178"/>
              <a:gd name="T8" fmla="*/ 2147483647 w 13"/>
              <a:gd name="T9" fmla="*/ 2147483647 h 178"/>
              <a:gd name="T10" fmla="*/ 2147483647 w 13"/>
              <a:gd name="T11" fmla="*/ 2147483647 h 178"/>
              <a:gd name="T12" fmla="*/ 2147483647 w 13"/>
              <a:gd name="T13" fmla="*/ 0 h 178"/>
              <a:gd name="T14" fmla="*/ 0 w 13"/>
              <a:gd name="T15" fmla="*/ 0 h 178"/>
              <a:gd name="T16" fmla="*/ 0 w 13"/>
              <a:gd name="T17" fmla="*/ 2147483647 h 178"/>
              <a:gd name="T18" fmla="*/ 2147483647 w 13"/>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78"/>
              <a:gd name="T32" fmla="*/ 13 w 13"/>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78">
                <a:moveTo>
                  <a:pt x="6" y="0"/>
                </a:moveTo>
                <a:lnTo>
                  <a:pt x="0" y="7"/>
                </a:lnTo>
                <a:lnTo>
                  <a:pt x="0" y="178"/>
                </a:lnTo>
                <a:lnTo>
                  <a:pt x="13" y="178"/>
                </a:lnTo>
                <a:lnTo>
                  <a:pt x="13" y="7"/>
                </a:lnTo>
                <a:lnTo>
                  <a:pt x="6" y="13"/>
                </a:lnTo>
                <a:lnTo>
                  <a:pt x="6" y="0"/>
                </a:lnTo>
                <a:lnTo>
                  <a:pt x="0" y="0"/>
                </a:lnTo>
                <a:lnTo>
                  <a:pt x="0" y="7"/>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09" name="Rectangle 99"/>
          <p:cNvSpPr>
            <a:spLocks noChangeArrowheads="1"/>
          </p:cNvSpPr>
          <p:nvPr/>
        </p:nvSpPr>
        <p:spPr bwMode="auto">
          <a:xfrm>
            <a:off x="895358" y="4385717"/>
            <a:ext cx="92075" cy="698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10" name="Freeform 100"/>
          <p:cNvSpPr>
            <a:spLocks/>
          </p:cNvSpPr>
          <p:nvPr/>
        </p:nvSpPr>
        <p:spPr bwMode="auto">
          <a:xfrm>
            <a:off x="895358" y="4377780"/>
            <a:ext cx="100013" cy="17462"/>
          </a:xfrm>
          <a:custGeom>
            <a:avLst/>
            <a:gdLst>
              <a:gd name="T0" fmla="*/ 2147483647 w 72"/>
              <a:gd name="T1" fmla="*/ 2147483647 h 12"/>
              <a:gd name="T2" fmla="*/ 2147483647 w 72"/>
              <a:gd name="T3" fmla="*/ 0 h 12"/>
              <a:gd name="T4" fmla="*/ 0 w 72"/>
              <a:gd name="T5" fmla="*/ 0 h 12"/>
              <a:gd name="T6" fmla="*/ 0 w 72"/>
              <a:gd name="T7" fmla="*/ 2147483647 h 12"/>
              <a:gd name="T8" fmla="*/ 2147483647 w 72"/>
              <a:gd name="T9" fmla="*/ 2147483647 h 12"/>
              <a:gd name="T10" fmla="*/ 2147483647 w 72"/>
              <a:gd name="T11" fmla="*/ 2147483647 h 12"/>
              <a:gd name="T12" fmla="*/ 2147483647 w 72"/>
              <a:gd name="T13" fmla="*/ 2147483647 h 12"/>
              <a:gd name="T14" fmla="*/ 2147483647 w 72"/>
              <a:gd name="T15" fmla="*/ 0 h 12"/>
              <a:gd name="T16" fmla="*/ 2147483647 w 72"/>
              <a:gd name="T17" fmla="*/ 0 h 12"/>
              <a:gd name="T18" fmla="*/ 2147483647 w 7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2"/>
              <a:gd name="T32" fmla="*/ 72 w 7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2">
                <a:moveTo>
                  <a:pt x="72" y="5"/>
                </a:moveTo>
                <a:lnTo>
                  <a:pt x="66" y="0"/>
                </a:lnTo>
                <a:lnTo>
                  <a:pt x="0" y="0"/>
                </a:lnTo>
                <a:lnTo>
                  <a:pt x="0" y="12"/>
                </a:lnTo>
                <a:lnTo>
                  <a:pt x="66" y="12"/>
                </a:lnTo>
                <a:lnTo>
                  <a:pt x="59" y="5"/>
                </a:lnTo>
                <a:lnTo>
                  <a:pt x="72" y="5"/>
                </a:lnTo>
                <a:lnTo>
                  <a:pt x="72" y="0"/>
                </a:lnTo>
                <a:lnTo>
                  <a:pt x="66" y="0"/>
                </a:lnTo>
                <a:lnTo>
                  <a:pt x="72"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1" name="Freeform 101"/>
          <p:cNvSpPr>
            <a:spLocks/>
          </p:cNvSpPr>
          <p:nvPr/>
        </p:nvSpPr>
        <p:spPr bwMode="auto">
          <a:xfrm>
            <a:off x="976313" y="4385733"/>
            <a:ext cx="19050" cy="80963"/>
          </a:xfrm>
          <a:custGeom>
            <a:avLst/>
            <a:gdLst>
              <a:gd name="T0" fmla="*/ 2147483647 w 13"/>
              <a:gd name="T1" fmla="*/ 2147483647 h 54"/>
              <a:gd name="T2" fmla="*/ 2147483647 w 13"/>
              <a:gd name="T3" fmla="*/ 2147483647 h 54"/>
              <a:gd name="T4" fmla="*/ 2147483647 w 13"/>
              <a:gd name="T5" fmla="*/ 0 h 54"/>
              <a:gd name="T6" fmla="*/ 0 w 13"/>
              <a:gd name="T7" fmla="*/ 0 h 54"/>
              <a:gd name="T8" fmla="*/ 0 w 13"/>
              <a:gd name="T9" fmla="*/ 2147483647 h 54"/>
              <a:gd name="T10" fmla="*/ 2147483647 w 13"/>
              <a:gd name="T11" fmla="*/ 2147483647 h 54"/>
              <a:gd name="T12" fmla="*/ 2147483647 w 13"/>
              <a:gd name="T13" fmla="*/ 2147483647 h 54"/>
              <a:gd name="T14" fmla="*/ 2147483647 w 13"/>
              <a:gd name="T15" fmla="*/ 2147483647 h 54"/>
              <a:gd name="T16" fmla="*/ 2147483647 w 13"/>
              <a:gd name="T17" fmla="*/ 2147483647 h 54"/>
              <a:gd name="T18" fmla="*/ 2147483647 w 13"/>
              <a:gd name="T19" fmla="*/ 2147483647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7" y="54"/>
                </a:moveTo>
                <a:lnTo>
                  <a:pt x="13" y="47"/>
                </a:lnTo>
                <a:lnTo>
                  <a:pt x="13" y="0"/>
                </a:lnTo>
                <a:lnTo>
                  <a:pt x="0" y="0"/>
                </a:lnTo>
                <a:lnTo>
                  <a:pt x="0" y="47"/>
                </a:lnTo>
                <a:lnTo>
                  <a:pt x="7" y="41"/>
                </a:lnTo>
                <a:lnTo>
                  <a:pt x="7" y="54"/>
                </a:lnTo>
                <a:lnTo>
                  <a:pt x="13" y="54"/>
                </a:lnTo>
                <a:lnTo>
                  <a:pt x="13" y="47"/>
                </a:lnTo>
                <a:lnTo>
                  <a:pt x="7"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2" name="Freeform 102"/>
          <p:cNvSpPr>
            <a:spLocks/>
          </p:cNvSpPr>
          <p:nvPr/>
        </p:nvSpPr>
        <p:spPr bwMode="auto">
          <a:xfrm>
            <a:off x="885826" y="4447630"/>
            <a:ext cx="101600" cy="19050"/>
          </a:xfrm>
          <a:custGeom>
            <a:avLst/>
            <a:gdLst>
              <a:gd name="T0" fmla="*/ 0 w 72"/>
              <a:gd name="T1" fmla="*/ 2147483647 h 13"/>
              <a:gd name="T2" fmla="*/ 2147483647 w 72"/>
              <a:gd name="T3" fmla="*/ 2147483647 h 13"/>
              <a:gd name="T4" fmla="*/ 2147483647 w 72"/>
              <a:gd name="T5" fmla="*/ 2147483647 h 13"/>
              <a:gd name="T6" fmla="*/ 2147483647 w 72"/>
              <a:gd name="T7" fmla="*/ 0 h 13"/>
              <a:gd name="T8" fmla="*/ 2147483647 w 72"/>
              <a:gd name="T9" fmla="*/ 0 h 13"/>
              <a:gd name="T10" fmla="*/ 2147483647 w 72"/>
              <a:gd name="T11" fmla="*/ 2147483647 h 13"/>
              <a:gd name="T12" fmla="*/ 0 w 72"/>
              <a:gd name="T13" fmla="*/ 2147483647 h 13"/>
              <a:gd name="T14" fmla="*/ 0 w 72"/>
              <a:gd name="T15" fmla="*/ 2147483647 h 13"/>
              <a:gd name="T16" fmla="*/ 2147483647 w 72"/>
              <a:gd name="T17" fmla="*/ 2147483647 h 13"/>
              <a:gd name="T18" fmla="*/ 0 w 7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3"/>
              <a:gd name="T32" fmla="*/ 72 w 7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3">
                <a:moveTo>
                  <a:pt x="0" y="6"/>
                </a:moveTo>
                <a:lnTo>
                  <a:pt x="6" y="13"/>
                </a:lnTo>
                <a:lnTo>
                  <a:pt x="72" y="13"/>
                </a:lnTo>
                <a:lnTo>
                  <a:pt x="72"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3" name="Freeform 103"/>
          <p:cNvSpPr>
            <a:spLocks/>
          </p:cNvSpPr>
          <p:nvPr/>
        </p:nvSpPr>
        <p:spPr bwMode="auto">
          <a:xfrm>
            <a:off x="885825" y="4377796"/>
            <a:ext cx="19050" cy="77787"/>
          </a:xfrm>
          <a:custGeom>
            <a:avLst/>
            <a:gdLst>
              <a:gd name="T0" fmla="*/ 2147483647 w 13"/>
              <a:gd name="T1" fmla="*/ 0 h 52"/>
              <a:gd name="T2" fmla="*/ 0 w 13"/>
              <a:gd name="T3" fmla="*/ 2147483647 h 52"/>
              <a:gd name="T4" fmla="*/ 0 w 13"/>
              <a:gd name="T5" fmla="*/ 2147483647 h 52"/>
              <a:gd name="T6" fmla="*/ 2147483647 w 13"/>
              <a:gd name="T7" fmla="*/ 2147483647 h 52"/>
              <a:gd name="T8" fmla="*/ 2147483647 w 13"/>
              <a:gd name="T9" fmla="*/ 2147483647 h 52"/>
              <a:gd name="T10" fmla="*/ 2147483647 w 13"/>
              <a:gd name="T11" fmla="*/ 2147483647 h 52"/>
              <a:gd name="T12" fmla="*/ 2147483647 w 13"/>
              <a:gd name="T13" fmla="*/ 0 h 52"/>
              <a:gd name="T14" fmla="*/ 0 w 13"/>
              <a:gd name="T15" fmla="*/ 0 h 52"/>
              <a:gd name="T16" fmla="*/ 0 w 13"/>
              <a:gd name="T17" fmla="*/ 2147483647 h 52"/>
              <a:gd name="T18" fmla="*/ 2147483647 w 13"/>
              <a:gd name="T19" fmla="*/ 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2"/>
              <a:gd name="T32" fmla="*/ 13 w 13"/>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2">
                <a:moveTo>
                  <a:pt x="6" y="0"/>
                </a:moveTo>
                <a:lnTo>
                  <a:pt x="0" y="5"/>
                </a:lnTo>
                <a:lnTo>
                  <a:pt x="0" y="52"/>
                </a:lnTo>
                <a:lnTo>
                  <a:pt x="13" y="52"/>
                </a:lnTo>
                <a:lnTo>
                  <a:pt x="13" y="5"/>
                </a:lnTo>
                <a:lnTo>
                  <a:pt x="6" y="12"/>
                </a:lnTo>
                <a:lnTo>
                  <a:pt x="6" y="0"/>
                </a:lnTo>
                <a:lnTo>
                  <a:pt x="0" y="0"/>
                </a:lnTo>
                <a:lnTo>
                  <a:pt x="0" y="5"/>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4" name="Rectangle 104"/>
          <p:cNvSpPr>
            <a:spLocks noChangeArrowheads="1"/>
          </p:cNvSpPr>
          <p:nvPr/>
        </p:nvSpPr>
        <p:spPr bwMode="auto">
          <a:xfrm>
            <a:off x="895358" y="4498446"/>
            <a:ext cx="92075" cy="714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15" name="Freeform 105"/>
          <p:cNvSpPr>
            <a:spLocks/>
          </p:cNvSpPr>
          <p:nvPr/>
        </p:nvSpPr>
        <p:spPr bwMode="auto">
          <a:xfrm>
            <a:off x="895358" y="4490492"/>
            <a:ext cx="100013" cy="19050"/>
          </a:xfrm>
          <a:custGeom>
            <a:avLst/>
            <a:gdLst>
              <a:gd name="T0" fmla="*/ 2147483647 w 72"/>
              <a:gd name="T1" fmla="*/ 2147483647 h 12"/>
              <a:gd name="T2" fmla="*/ 2147483647 w 72"/>
              <a:gd name="T3" fmla="*/ 0 h 12"/>
              <a:gd name="T4" fmla="*/ 0 w 72"/>
              <a:gd name="T5" fmla="*/ 0 h 12"/>
              <a:gd name="T6" fmla="*/ 0 w 72"/>
              <a:gd name="T7" fmla="*/ 2147483647 h 12"/>
              <a:gd name="T8" fmla="*/ 2147483647 w 72"/>
              <a:gd name="T9" fmla="*/ 2147483647 h 12"/>
              <a:gd name="T10" fmla="*/ 2147483647 w 72"/>
              <a:gd name="T11" fmla="*/ 2147483647 h 12"/>
              <a:gd name="T12" fmla="*/ 2147483647 w 72"/>
              <a:gd name="T13" fmla="*/ 2147483647 h 12"/>
              <a:gd name="T14" fmla="*/ 2147483647 w 72"/>
              <a:gd name="T15" fmla="*/ 0 h 12"/>
              <a:gd name="T16" fmla="*/ 2147483647 w 72"/>
              <a:gd name="T17" fmla="*/ 0 h 12"/>
              <a:gd name="T18" fmla="*/ 2147483647 w 7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2"/>
              <a:gd name="T32" fmla="*/ 72 w 7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2">
                <a:moveTo>
                  <a:pt x="72" y="5"/>
                </a:moveTo>
                <a:lnTo>
                  <a:pt x="66" y="0"/>
                </a:lnTo>
                <a:lnTo>
                  <a:pt x="0" y="0"/>
                </a:lnTo>
                <a:lnTo>
                  <a:pt x="0" y="12"/>
                </a:lnTo>
                <a:lnTo>
                  <a:pt x="66" y="12"/>
                </a:lnTo>
                <a:lnTo>
                  <a:pt x="59" y="5"/>
                </a:lnTo>
                <a:lnTo>
                  <a:pt x="72" y="5"/>
                </a:lnTo>
                <a:lnTo>
                  <a:pt x="72" y="0"/>
                </a:lnTo>
                <a:lnTo>
                  <a:pt x="66" y="0"/>
                </a:lnTo>
                <a:lnTo>
                  <a:pt x="72"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6" name="Freeform 106"/>
          <p:cNvSpPr>
            <a:spLocks/>
          </p:cNvSpPr>
          <p:nvPr/>
        </p:nvSpPr>
        <p:spPr bwMode="auto">
          <a:xfrm>
            <a:off x="976313" y="4498430"/>
            <a:ext cx="19050" cy="80962"/>
          </a:xfrm>
          <a:custGeom>
            <a:avLst/>
            <a:gdLst>
              <a:gd name="T0" fmla="*/ 2147483647 w 13"/>
              <a:gd name="T1" fmla="*/ 2147483647 h 54"/>
              <a:gd name="T2" fmla="*/ 2147483647 w 13"/>
              <a:gd name="T3" fmla="*/ 2147483647 h 54"/>
              <a:gd name="T4" fmla="*/ 2147483647 w 13"/>
              <a:gd name="T5" fmla="*/ 0 h 54"/>
              <a:gd name="T6" fmla="*/ 0 w 13"/>
              <a:gd name="T7" fmla="*/ 0 h 54"/>
              <a:gd name="T8" fmla="*/ 0 w 13"/>
              <a:gd name="T9" fmla="*/ 2147483647 h 54"/>
              <a:gd name="T10" fmla="*/ 2147483647 w 13"/>
              <a:gd name="T11" fmla="*/ 2147483647 h 54"/>
              <a:gd name="T12" fmla="*/ 2147483647 w 13"/>
              <a:gd name="T13" fmla="*/ 2147483647 h 54"/>
              <a:gd name="T14" fmla="*/ 2147483647 w 13"/>
              <a:gd name="T15" fmla="*/ 2147483647 h 54"/>
              <a:gd name="T16" fmla="*/ 2147483647 w 13"/>
              <a:gd name="T17" fmla="*/ 2147483647 h 54"/>
              <a:gd name="T18" fmla="*/ 2147483647 w 13"/>
              <a:gd name="T19" fmla="*/ 2147483647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7" y="54"/>
                </a:moveTo>
                <a:lnTo>
                  <a:pt x="13" y="47"/>
                </a:lnTo>
                <a:lnTo>
                  <a:pt x="13" y="0"/>
                </a:lnTo>
                <a:lnTo>
                  <a:pt x="0" y="0"/>
                </a:lnTo>
                <a:lnTo>
                  <a:pt x="0" y="47"/>
                </a:lnTo>
                <a:lnTo>
                  <a:pt x="7" y="41"/>
                </a:lnTo>
                <a:lnTo>
                  <a:pt x="7" y="54"/>
                </a:lnTo>
                <a:lnTo>
                  <a:pt x="13" y="54"/>
                </a:lnTo>
                <a:lnTo>
                  <a:pt x="13" y="47"/>
                </a:lnTo>
                <a:lnTo>
                  <a:pt x="7"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7" name="Freeform 107"/>
          <p:cNvSpPr>
            <a:spLocks/>
          </p:cNvSpPr>
          <p:nvPr/>
        </p:nvSpPr>
        <p:spPr bwMode="auto">
          <a:xfrm>
            <a:off x="885826" y="4560342"/>
            <a:ext cx="101600" cy="19050"/>
          </a:xfrm>
          <a:custGeom>
            <a:avLst/>
            <a:gdLst>
              <a:gd name="T0" fmla="*/ 0 w 72"/>
              <a:gd name="T1" fmla="*/ 2147483647 h 13"/>
              <a:gd name="T2" fmla="*/ 2147483647 w 72"/>
              <a:gd name="T3" fmla="*/ 2147483647 h 13"/>
              <a:gd name="T4" fmla="*/ 2147483647 w 72"/>
              <a:gd name="T5" fmla="*/ 2147483647 h 13"/>
              <a:gd name="T6" fmla="*/ 2147483647 w 72"/>
              <a:gd name="T7" fmla="*/ 0 h 13"/>
              <a:gd name="T8" fmla="*/ 2147483647 w 72"/>
              <a:gd name="T9" fmla="*/ 0 h 13"/>
              <a:gd name="T10" fmla="*/ 2147483647 w 72"/>
              <a:gd name="T11" fmla="*/ 2147483647 h 13"/>
              <a:gd name="T12" fmla="*/ 0 w 72"/>
              <a:gd name="T13" fmla="*/ 2147483647 h 13"/>
              <a:gd name="T14" fmla="*/ 0 w 72"/>
              <a:gd name="T15" fmla="*/ 2147483647 h 13"/>
              <a:gd name="T16" fmla="*/ 2147483647 w 72"/>
              <a:gd name="T17" fmla="*/ 2147483647 h 13"/>
              <a:gd name="T18" fmla="*/ 0 w 7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3"/>
              <a:gd name="T32" fmla="*/ 72 w 7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3">
                <a:moveTo>
                  <a:pt x="0" y="6"/>
                </a:moveTo>
                <a:lnTo>
                  <a:pt x="6" y="13"/>
                </a:lnTo>
                <a:lnTo>
                  <a:pt x="72" y="13"/>
                </a:lnTo>
                <a:lnTo>
                  <a:pt x="72"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8" name="Freeform 108"/>
          <p:cNvSpPr>
            <a:spLocks/>
          </p:cNvSpPr>
          <p:nvPr/>
        </p:nvSpPr>
        <p:spPr bwMode="auto">
          <a:xfrm>
            <a:off x="885825" y="4490508"/>
            <a:ext cx="19050" cy="79375"/>
          </a:xfrm>
          <a:custGeom>
            <a:avLst/>
            <a:gdLst>
              <a:gd name="T0" fmla="*/ 2147483647 w 13"/>
              <a:gd name="T1" fmla="*/ 0 h 52"/>
              <a:gd name="T2" fmla="*/ 0 w 13"/>
              <a:gd name="T3" fmla="*/ 2147483647 h 52"/>
              <a:gd name="T4" fmla="*/ 0 w 13"/>
              <a:gd name="T5" fmla="*/ 2147483647 h 52"/>
              <a:gd name="T6" fmla="*/ 2147483647 w 13"/>
              <a:gd name="T7" fmla="*/ 2147483647 h 52"/>
              <a:gd name="T8" fmla="*/ 2147483647 w 13"/>
              <a:gd name="T9" fmla="*/ 2147483647 h 52"/>
              <a:gd name="T10" fmla="*/ 2147483647 w 13"/>
              <a:gd name="T11" fmla="*/ 2147483647 h 52"/>
              <a:gd name="T12" fmla="*/ 2147483647 w 13"/>
              <a:gd name="T13" fmla="*/ 0 h 52"/>
              <a:gd name="T14" fmla="*/ 0 w 13"/>
              <a:gd name="T15" fmla="*/ 0 h 52"/>
              <a:gd name="T16" fmla="*/ 0 w 13"/>
              <a:gd name="T17" fmla="*/ 2147483647 h 52"/>
              <a:gd name="T18" fmla="*/ 2147483647 w 13"/>
              <a:gd name="T19" fmla="*/ 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2"/>
              <a:gd name="T32" fmla="*/ 13 w 13"/>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2">
                <a:moveTo>
                  <a:pt x="6" y="0"/>
                </a:moveTo>
                <a:lnTo>
                  <a:pt x="0" y="5"/>
                </a:lnTo>
                <a:lnTo>
                  <a:pt x="0" y="52"/>
                </a:lnTo>
                <a:lnTo>
                  <a:pt x="13" y="52"/>
                </a:lnTo>
                <a:lnTo>
                  <a:pt x="13" y="5"/>
                </a:lnTo>
                <a:lnTo>
                  <a:pt x="6" y="12"/>
                </a:lnTo>
                <a:lnTo>
                  <a:pt x="6" y="0"/>
                </a:lnTo>
                <a:lnTo>
                  <a:pt x="0" y="0"/>
                </a:lnTo>
                <a:lnTo>
                  <a:pt x="0" y="5"/>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19" name="Rectangle 109"/>
          <p:cNvSpPr>
            <a:spLocks noChangeArrowheads="1"/>
          </p:cNvSpPr>
          <p:nvPr/>
        </p:nvSpPr>
        <p:spPr bwMode="auto">
          <a:xfrm>
            <a:off x="1797058" y="4344442"/>
            <a:ext cx="130175" cy="260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20" name="Freeform 110"/>
          <p:cNvSpPr>
            <a:spLocks/>
          </p:cNvSpPr>
          <p:nvPr/>
        </p:nvSpPr>
        <p:spPr bwMode="auto">
          <a:xfrm>
            <a:off x="1797052" y="4336505"/>
            <a:ext cx="139700" cy="19050"/>
          </a:xfrm>
          <a:custGeom>
            <a:avLst/>
            <a:gdLst>
              <a:gd name="T0" fmla="*/ 2147483647 w 101"/>
              <a:gd name="T1" fmla="*/ 2147483647 h 12"/>
              <a:gd name="T2" fmla="*/ 2147483647 w 101"/>
              <a:gd name="T3" fmla="*/ 0 h 12"/>
              <a:gd name="T4" fmla="*/ 0 w 101"/>
              <a:gd name="T5" fmla="*/ 0 h 12"/>
              <a:gd name="T6" fmla="*/ 0 w 101"/>
              <a:gd name="T7" fmla="*/ 2147483647 h 12"/>
              <a:gd name="T8" fmla="*/ 2147483647 w 101"/>
              <a:gd name="T9" fmla="*/ 2147483647 h 12"/>
              <a:gd name="T10" fmla="*/ 2147483647 w 101"/>
              <a:gd name="T11" fmla="*/ 2147483647 h 12"/>
              <a:gd name="T12" fmla="*/ 2147483647 w 101"/>
              <a:gd name="T13" fmla="*/ 2147483647 h 12"/>
              <a:gd name="T14" fmla="*/ 2147483647 w 101"/>
              <a:gd name="T15" fmla="*/ 0 h 12"/>
              <a:gd name="T16" fmla="*/ 2147483647 w 101"/>
              <a:gd name="T17" fmla="*/ 0 h 12"/>
              <a:gd name="T18" fmla="*/ 2147483647 w 101"/>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12"/>
              <a:gd name="T32" fmla="*/ 101 w 101"/>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12">
                <a:moveTo>
                  <a:pt x="101" y="5"/>
                </a:moveTo>
                <a:lnTo>
                  <a:pt x="95" y="0"/>
                </a:lnTo>
                <a:lnTo>
                  <a:pt x="0" y="0"/>
                </a:lnTo>
                <a:lnTo>
                  <a:pt x="0" y="12"/>
                </a:lnTo>
                <a:lnTo>
                  <a:pt x="95" y="12"/>
                </a:lnTo>
                <a:lnTo>
                  <a:pt x="88" y="5"/>
                </a:lnTo>
                <a:lnTo>
                  <a:pt x="101" y="5"/>
                </a:lnTo>
                <a:lnTo>
                  <a:pt x="101" y="0"/>
                </a:lnTo>
                <a:lnTo>
                  <a:pt x="95" y="0"/>
                </a:lnTo>
                <a:lnTo>
                  <a:pt x="101"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1" name="Freeform 111"/>
          <p:cNvSpPr>
            <a:spLocks/>
          </p:cNvSpPr>
          <p:nvPr/>
        </p:nvSpPr>
        <p:spPr bwMode="auto">
          <a:xfrm>
            <a:off x="1919290" y="4344458"/>
            <a:ext cx="17462" cy="269875"/>
          </a:xfrm>
          <a:custGeom>
            <a:avLst/>
            <a:gdLst>
              <a:gd name="T0" fmla="*/ 2147483647 w 13"/>
              <a:gd name="T1" fmla="*/ 2147483647 h 179"/>
              <a:gd name="T2" fmla="*/ 2147483647 w 13"/>
              <a:gd name="T3" fmla="*/ 2147483647 h 179"/>
              <a:gd name="T4" fmla="*/ 2147483647 w 13"/>
              <a:gd name="T5" fmla="*/ 0 h 179"/>
              <a:gd name="T6" fmla="*/ 0 w 13"/>
              <a:gd name="T7" fmla="*/ 0 h 179"/>
              <a:gd name="T8" fmla="*/ 0 w 13"/>
              <a:gd name="T9" fmla="*/ 2147483647 h 179"/>
              <a:gd name="T10" fmla="*/ 2147483647 w 13"/>
              <a:gd name="T11" fmla="*/ 2147483647 h 179"/>
              <a:gd name="T12" fmla="*/ 2147483647 w 13"/>
              <a:gd name="T13" fmla="*/ 2147483647 h 179"/>
              <a:gd name="T14" fmla="*/ 2147483647 w 13"/>
              <a:gd name="T15" fmla="*/ 2147483647 h 179"/>
              <a:gd name="T16" fmla="*/ 2147483647 w 13"/>
              <a:gd name="T17" fmla="*/ 2147483647 h 179"/>
              <a:gd name="T18" fmla="*/ 2147483647 w 13"/>
              <a:gd name="T19" fmla="*/ 2147483647 h 1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79"/>
              <a:gd name="T32" fmla="*/ 13 w 13"/>
              <a:gd name="T33" fmla="*/ 179 h 1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79">
                <a:moveTo>
                  <a:pt x="7" y="179"/>
                </a:moveTo>
                <a:lnTo>
                  <a:pt x="13" y="173"/>
                </a:lnTo>
                <a:lnTo>
                  <a:pt x="13" y="0"/>
                </a:lnTo>
                <a:lnTo>
                  <a:pt x="0" y="0"/>
                </a:lnTo>
                <a:lnTo>
                  <a:pt x="0" y="173"/>
                </a:lnTo>
                <a:lnTo>
                  <a:pt x="7" y="166"/>
                </a:lnTo>
                <a:lnTo>
                  <a:pt x="7" y="179"/>
                </a:lnTo>
                <a:lnTo>
                  <a:pt x="13" y="179"/>
                </a:lnTo>
                <a:lnTo>
                  <a:pt x="13" y="173"/>
                </a:lnTo>
                <a:lnTo>
                  <a:pt x="7" y="1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2" name="Freeform 112"/>
          <p:cNvSpPr>
            <a:spLocks/>
          </p:cNvSpPr>
          <p:nvPr/>
        </p:nvSpPr>
        <p:spPr bwMode="auto">
          <a:xfrm>
            <a:off x="1785946" y="4595267"/>
            <a:ext cx="141287" cy="19050"/>
          </a:xfrm>
          <a:custGeom>
            <a:avLst/>
            <a:gdLst>
              <a:gd name="T0" fmla="*/ 0 w 102"/>
              <a:gd name="T1" fmla="*/ 2147483647 h 13"/>
              <a:gd name="T2" fmla="*/ 2147483647 w 102"/>
              <a:gd name="T3" fmla="*/ 2147483647 h 13"/>
              <a:gd name="T4" fmla="*/ 2147483647 w 102"/>
              <a:gd name="T5" fmla="*/ 2147483647 h 13"/>
              <a:gd name="T6" fmla="*/ 2147483647 w 102"/>
              <a:gd name="T7" fmla="*/ 0 h 13"/>
              <a:gd name="T8" fmla="*/ 2147483647 w 102"/>
              <a:gd name="T9" fmla="*/ 0 h 13"/>
              <a:gd name="T10" fmla="*/ 2147483647 w 102"/>
              <a:gd name="T11" fmla="*/ 2147483647 h 13"/>
              <a:gd name="T12" fmla="*/ 0 w 102"/>
              <a:gd name="T13" fmla="*/ 2147483647 h 13"/>
              <a:gd name="T14" fmla="*/ 0 w 102"/>
              <a:gd name="T15" fmla="*/ 2147483647 h 13"/>
              <a:gd name="T16" fmla="*/ 2147483647 w 102"/>
              <a:gd name="T17" fmla="*/ 2147483647 h 13"/>
              <a:gd name="T18" fmla="*/ 0 w 10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3"/>
              <a:gd name="T32" fmla="*/ 102 w 10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3">
                <a:moveTo>
                  <a:pt x="0" y="7"/>
                </a:moveTo>
                <a:lnTo>
                  <a:pt x="7" y="13"/>
                </a:lnTo>
                <a:lnTo>
                  <a:pt x="102" y="13"/>
                </a:lnTo>
                <a:lnTo>
                  <a:pt x="102" y="0"/>
                </a:lnTo>
                <a:lnTo>
                  <a:pt x="7" y="0"/>
                </a:lnTo>
                <a:lnTo>
                  <a:pt x="13" y="7"/>
                </a:lnTo>
                <a:lnTo>
                  <a:pt x="0" y="7"/>
                </a:lnTo>
                <a:lnTo>
                  <a:pt x="0" y="13"/>
                </a:lnTo>
                <a:lnTo>
                  <a:pt x="7" y="1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3" name="Freeform 113"/>
          <p:cNvSpPr>
            <a:spLocks/>
          </p:cNvSpPr>
          <p:nvPr/>
        </p:nvSpPr>
        <p:spPr bwMode="auto">
          <a:xfrm>
            <a:off x="1785940" y="4336521"/>
            <a:ext cx="17462" cy="268287"/>
          </a:xfrm>
          <a:custGeom>
            <a:avLst/>
            <a:gdLst>
              <a:gd name="T0" fmla="*/ 2147483647 w 13"/>
              <a:gd name="T1" fmla="*/ 0 h 178"/>
              <a:gd name="T2" fmla="*/ 0 w 13"/>
              <a:gd name="T3" fmla="*/ 2147483647 h 178"/>
              <a:gd name="T4" fmla="*/ 0 w 13"/>
              <a:gd name="T5" fmla="*/ 2147483647 h 178"/>
              <a:gd name="T6" fmla="*/ 2147483647 w 13"/>
              <a:gd name="T7" fmla="*/ 2147483647 h 178"/>
              <a:gd name="T8" fmla="*/ 2147483647 w 13"/>
              <a:gd name="T9" fmla="*/ 2147483647 h 178"/>
              <a:gd name="T10" fmla="*/ 2147483647 w 13"/>
              <a:gd name="T11" fmla="*/ 2147483647 h 178"/>
              <a:gd name="T12" fmla="*/ 2147483647 w 13"/>
              <a:gd name="T13" fmla="*/ 0 h 178"/>
              <a:gd name="T14" fmla="*/ 0 w 13"/>
              <a:gd name="T15" fmla="*/ 0 h 178"/>
              <a:gd name="T16" fmla="*/ 0 w 13"/>
              <a:gd name="T17" fmla="*/ 2147483647 h 178"/>
              <a:gd name="T18" fmla="*/ 2147483647 w 13"/>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78"/>
              <a:gd name="T32" fmla="*/ 13 w 13"/>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78">
                <a:moveTo>
                  <a:pt x="7" y="0"/>
                </a:moveTo>
                <a:lnTo>
                  <a:pt x="0" y="5"/>
                </a:lnTo>
                <a:lnTo>
                  <a:pt x="0" y="178"/>
                </a:lnTo>
                <a:lnTo>
                  <a:pt x="13" y="178"/>
                </a:lnTo>
                <a:lnTo>
                  <a:pt x="13" y="5"/>
                </a:lnTo>
                <a:lnTo>
                  <a:pt x="7" y="12"/>
                </a:lnTo>
                <a:lnTo>
                  <a:pt x="7" y="0"/>
                </a:lnTo>
                <a:lnTo>
                  <a:pt x="0" y="0"/>
                </a:lnTo>
                <a:lnTo>
                  <a:pt x="0" y="5"/>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4" name="Rectangle 114"/>
          <p:cNvSpPr>
            <a:spLocks noChangeArrowheads="1"/>
          </p:cNvSpPr>
          <p:nvPr/>
        </p:nvSpPr>
        <p:spPr bwMode="auto">
          <a:xfrm>
            <a:off x="1816102" y="4384130"/>
            <a:ext cx="90488" cy="698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25" name="Freeform 115"/>
          <p:cNvSpPr>
            <a:spLocks/>
          </p:cNvSpPr>
          <p:nvPr/>
        </p:nvSpPr>
        <p:spPr bwMode="auto">
          <a:xfrm>
            <a:off x="1816102" y="4374605"/>
            <a:ext cx="101600" cy="19050"/>
          </a:xfrm>
          <a:custGeom>
            <a:avLst/>
            <a:gdLst>
              <a:gd name="T0" fmla="*/ 2147483647 w 73"/>
              <a:gd name="T1" fmla="*/ 2147483647 h 13"/>
              <a:gd name="T2" fmla="*/ 2147483647 w 73"/>
              <a:gd name="T3" fmla="*/ 0 h 13"/>
              <a:gd name="T4" fmla="*/ 0 w 73"/>
              <a:gd name="T5" fmla="*/ 0 h 13"/>
              <a:gd name="T6" fmla="*/ 0 w 73"/>
              <a:gd name="T7" fmla="*/ 2147483647 h 13"/>
              <a:gd name="T8" fmla="*/ 2147483647 w 73"/>
              <a:gd name="T9" fmla="*/ 2147483647 h 13"/>
              <a:gd name="T10" fmla="*/ 2147483647 w 73"/>
              <a:gd name="T11" fmla="*/ 2147483647 h 13"/>
              <a:gd name="T12" fmla="*/ 2147483647 w 73"/>
              <a:gd name="T13" fmla="*/ 2147483647 h 13"/>
              <a:gd name="T14" fmla="*/ 2147483647 w 73"/>
              <a:gd name="T15" fmla="*/ 0 h 13"/>
              <a:gd name="T16" fmla="*/ 2147483647 w 73"/>
              <a:gd name="T17" fmla="*/ 0 h 13"/>
              <a:gd name="T18" fmla="*/ 2147483647 w 7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3"/>
              <a:gd name="T32" fmla="*/ 73 w 7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3">
                <a:moveTo>
                  <a:pt x="73" y="6"/>
                </a:moveTo>
                <a:lnTo>
                  <a:pt x="65" y="0"/>
                </a:lnTo>
                <a:lnTo>
                  <a:pt x="0" y="0"/>
                </a:lnTo>
                <a:lnTo>
                  <a:pt x="0" y="13"/>
                </a:lnTo>
                <a:lnTo>
                  <a:pt x="65" y="13"/>
                </a:lnTo>
                <a:lnTo>
                  <a:pt x="60" y="6"/>
                </a:lnTo>
                <a:lnTo>
                  <a:pt x="73" y="6"/>
                </a:lnTo>
                <a:lnTo>
                  <a:pt x="73" y="0"/>
                </a:lnTo>
                <a:lnTo>
                  <a:pt x="65" y="0"/>
                </a:lnTo>
                <a:lnTo>
                  <a:pt x="7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6" name="Freeform 116"/>
          <p:cNvSpPr>
            <a:spLocks/>
          </p:cNvSpPr>
          <p:nvPr/>
        </p:nvSpPr>
        <p:spPr bwMode="auto">
          <a:xfrm>
            <a:off x="1898650" y="4384146"/>
            <a:ext cx="19050" cy="77787"/>
          </a:xfrm>
          <a:custGeom>
            <a:avLst/>
            <a:gdLst>
              <a:gd name="T0" fmla="*/ 2147483647 w 13"/>
              <a:gd name="T1" fmla="*/ 2147483647 h 52"/>
              <a:gd name="T2" fmla="*/ 2147483647 w 13"/>
              <a:gd name="T3" fmla="*/ 2147483647 h 52"/>
              <a:gd name="T4" fmla="*/ 2147483647 w 13"/>
              <a:gd name="T5" fmla="*/ 0 h 52"/>
              <a:gd name="T6" fmla="*/ 0 w 13"/>
              <a:gd name="T7" fmla="*/ 0 h 52"/>
              <a:gd name="T8" fmla="*/ 0 w 13"/>
              <a:gd name="T9" fmla="*/ 2147483647 h 52"/>
              <a:gd name="T10" fmla="*/ 2147483647 w 13"/>
              <a:gd name="T11" fmla="*/ 2147483647 h 52"/>
              <a:gd name="T12" fmla="*/ 2147483647 w 13"/>
              <a:gd name="T13" fmla="*/ 2147483647 h 52"/>
              <a:gd name="T14" fmla="*/ 2147483647 w 13"/>
              <a:gd name="T15" fmla="*/ 2147483647 h 52"/>
              <a:gd name="T16" fmla="*/ 2147483647 w 13"/>
              <a:gd name="T17" fmla="*/ 2147483647 h 52"/>
              <a:gd name="T18" fmla="*/ 2147483647 w 13"/>
              <a:gd name="T19" fmla="*/ 214748364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2"/>
              <a:gd name="T32" fmla="*/ 13 w 13"/>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2">
                <a:moveTo>
                  <a:pt x="5" y="52"/>
                </a:moveTo>
                <a:lnTo>
                  <a:pt x="13" y="47"/>
                </a:lnTo>
                <a:lnTo>
                  <a:pt x="13" y="0"/>
                </a:lnTo>
                <a:lnTo>
                  <a:pt x="0" y="0"/>
                </a:lnTo>
                <a:lnTo>
                  <a:pt x="0" y="47"/>
                </a:lnTo>
                <a:lnTo>
                  <a:pt x="5" y="39"/>
                </a:lnTo>
                <a:lnTo>
                  <a:pt x="5" y="52"/>
                </a:lnTo>
                <a:lnTo>
                  <a:pt x="13" y="52"/>
                </a:lnTo>
                <a:lnTo>
                  <a:pt x="13" y="47"/>
                </a:lnTo>
                <a:lnTo>
                  <a:pt x="5"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7" name="Freeform 117"/>
          <p:cNvSpPr>
            <a:spLocks/>
          </p:cNvSpPr>
          <p:nvPr/>
        </p:nvSpPr>
        <p:spPr bwMode="auto">
          <a:xfrm>
            <a:off x="1808171" y="4442867"/>
            <a:ext cx="98425" cy="19050"/>
          </a:xfrm>
          <a:custGeom>
            <a:avLst/>
            <a:gdLst>
              <a:gd name="T0" fmla="*/ 0 w 70"/>
              <a:gd name="T1" fmla="*/ 2147483647 h 13"/>
              <a:gd name="T2" fmla="*/ 2147483647 w 70"/>
              <a:gd name="T3" fmla="*/ 2147483647 h 13"/>
              <a:gd name="T4" fmla="*/ 2147483647 w 70"/>
              <a:gd name="T5" fmla="*/ 2147483647 h 13"/>
              <a:gd name="T6" fmla="*/ 2147483647 w 70"/>
              <a:gd name="T7" fmla="*/ 0 h 13"/>
              <a:gd name="T8" fmla="*/ 2147483647 w 70"/>
              <a:gd name="T9" fmla="*/ 0 h 13"/>
              <a:gd name="T10" fmla="*/ 2147483647 w 70"/>
              <a:gd name="T11" fmla="*/ 2147483647 h 13"/>
              <a:gd name="T12" fmla="*/ 0 w 70"/>
              <a:gd name="T13" fmla="*/ 2147483647 h 13"/>
              <a:gd name="T14" fmla="*/ 0 w 70"/>
              <a:gd name="T15" fmla="*/ 2147483647 h 13"/>
              <a:gd name="T16" fmla="*/ 2147483647 w 70"/>
              <a:gd name="T17" fmla="*/ 2147483647 h 13"/>
              <a:gd name="T18" fmla="*/ 0 w 70"/>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13"/>
              <a:gd name="T32" fmla="*/ 70 w 7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13">
                <a:moveTo>
                  <a:pt x="0" y="8"/>
                </a:moveTo>
                <a:lnTo>
                  <a:pt x="5" y="13"/>
                </a:lnTo>
                <a:lnTo>
                  <a:pt x="70" y="13"/>
                </a:lnTo>
                <a:lnTo>
                  <a:pt x="70" y="0"/>
                </a:lnTo>
                <a:lnTo>
                  <a:pt x="5" y="0"/>
                </a:lnTo>
                <a:lnTo>
                  <a:pt x="12" y="8"/>
                </a:lnTo>
                <a:lnTo>
                  <a:pt x="0" y="8"/>
                </a:lnTo>
                <a:lnTo>
                  <a:pt x="0" y="13"/>
                </a:lnTo>
                <a:lnTo>
                  <a:pt x="5" y="13"/>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8" name="Freeform 118"/>
          <p:cNvSpPr>
            <a:spLocks/>
          </p:cNvSpPr>
          <p:nvPr/>
        </p:nvSpPr>
        <p:spPr bwMode="auto">
          <a:xfrm>
            <a:off x="1808164" y="4374621"/>
            <a:ext cx="17462" cy="79375"/>
          </a:xfrm>
          <a:custGeom>
            <a:avLst/>
            <a:gdLst>
              <a:gd name="T0" fmla="*/ 2147483647 w 12"/>
              <a:gd name="T1" fmla="*/ 0 h 53"/>
              <a:gd name="T2" fmla="*/ 0 w 12"/>
              <a:gd name="T3" fmla="*/ 2147483647 h 53"/>
              <a:gd name="T4" fmla="*/ 0 w 12"/>
              <a:gd name="T5" fmla="*/ 2147483647 h 53"/>
              <a:gd name="T6" fmla="*/ 2147483647 w 12"/>
              <a:gd name="T7" fmla="*/ 2147483647 h 53"/>
              <a:gd name="T8" fmla="*/ 2147483647 w 12"/>
              <a:gd name="T9" fmla="*/ 2147483647 h 53"/>
              <a:gd name="T10" fmla="*/ 2147483647 w 12"/>
              <a:gd name="T11" fmla="*/ 2147483647 h 53"/>
              <a:gd name="T12" fmla="*/ 2147483647 w 12"/>
              <a:gd name="T13" fmla="*/ 0 h 53"/>
              <a:gd name="T14" fmla="*/ 0 w 12"/>
              <a:gd name="T15" fmla="*/ 0 h 53"/>
              <a:gd name="T16" fmla="*/ 0 w 12"/>
              <a:gd name="T17" fmla="*/ 2147483647 h 53"/>
              <a:gd name="T18" fmla="*/ 2147483647 w 12"/>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3"/>
              <a:gd name="T32" fmla="*/ 12 w 12"/>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3">
                <a:moveTo>
                  <a:pt x="5" y="0"/>
                </a:moveTo>
                <a:lnTo>
                  <a:pt x="0" y="6"/>
                </a:lnTo>
                <a:lnTo>
                  <a:pt x="0" y="53"/>
                </a:lnTo>
                <a:lnTo>
                  <a:pt x="12" y="53"/>
                </a:lnTo>
                <a:lnTo>
                  <a:pt x="12" y="6"/>
                </a:lnTo>
                <a:lnTo>
                  <a:pt x="5" y="13"/>
                </a:lnTo>
                <a:lnTo>
                  <a:pt x="5" y="0"/>
                </a:lnTo>
                <a:lnTo>
                  <a:pt x="0" y="0"/>
                </a:lnTo>
                <a:lnTo>
                  <a:pt x="0"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29" name="Rectangle 119"/>
          <p:cNvSpPr>
            <a:spLocks noChangeArrowheads="1"/>
          </p:cNvSpPr>
          <p:nvPr/>
        </p:nvSpPr>
        <p:spPr bwMode="auto">
          <a:xfrm>
            <a:off x="1816102" y="4496842"/>
            <a:ext cx="90488" cy="7143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30" name="Freeform 120"/>
          <p:cNvSpPr>
            <a:spLocks/>
          </p:cNvSpPr>
          <p:nvPr/>
        </p:nvSpPr>
        <p:spPr bwMode="auto">
          <a:xfrm>
            <a:off x="1816102" y="4487317"/>
            <a:ext cx="101600" cy="20638"/>
          </a:xfrm>
          <a:custGeom>
            <a:avLst/>
            <a:gdLst>
              <a:gd name="T0" fmla="*/ 2147483647 w 73"/>
              <a:gd name="T1" fmla="*/ 2147483647 h 13"/>
              <a:gd name="T2" fmla="*/ 2147483647 w 73"/>
              <a:gd name="T3" fmla="*/ 0 h 13"/>
              <a:gd name="T4" fmla="*/ 0 w 73"/>
              <a:gd name="T5" fmla="*/ 0 h 13"/>
              <a:gd name="T6" fmla="*/ 0 w 73"/>
              <a:gd name="T7" fmla="*/ 2147483647 h 13"/>
              <a:gd name="T8" fmla="*/ 2147483647 w 73"/>
              <a:gd name="T9" fmla="*/ 2147483647 h 13"/>
              <a:gd name="T10" fmla="*/ 2147483647 w 73"/>
              <a:gd name="T11" fmla="*/ 2147483647 h 13"/>
              <a:gd name="T12" fmla="*/ 2147483647 w 73"/>
              <a:gd name="T13" fmla="*/ 2147483647 h 13"/>
              <a:gd name="T14" fmla="*/ 2147483647 w 73"/>
              <a:gd name="T15" fmla="*/ 0 h 13"/>
              <a:gd name="T16" fmla="*/ 2147483647 w 73"/>
              <a:gd name="T17" fmla="*/ 0 h 13"/>
              <a:gd name="T18" fmla="*/ 2147483647 w 73"/>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3"/>
              <a:gd name="T32" fmla="*/ 73 w 7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3">
                <a:moveTo>
                  <a:pt x="73" y="6"/>
                </a:moveTo>
                <a:lnTo>
                  <a:pt x="65" y="0"/>
                </a:lnTo>
                <a:lnTo>
                  <a:pt x="0" y="0"/>
                </a:lnTo>
                <a:lnTo>
                  <a:pt x="0" y="13"/>
                </a:lnTo>
                <a:lnTo>
                  <a:pt x="65" y="13"/>
                </a:lnTo>
                <a:lnTo>
                  <a:pt x="60" y="6"/>
                </a:lnTo>
                <a:lnTo>
                  <a:pt x="73" y="6"/>
                </a:lnTo>
                <a:lnTo>
                  <a:pt x="73" y="0"/>
                </a:lnTo>
                <a:lnTo>
                  <a:pt x="65" y="0"/>
                </a:lnTo>
                <a:lnTo>
                  <a:pt x="7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1" name="Freeform 121"/>
          <p:cNvSpPr>
            <a:spLocks/>
          </p:cNvSpPr>
          <p:nvPr/>
        </p:nvSpPr>
        <p:spPr bwMode="auto">
          <a:xfrm>
            <a:off x="1898650" y="4496858"/>
            <a:ext cx="19050" cy="80963"/>
          </a:xfrm>
          <a:custGeom>
            <a:avLst/>
            <a:gdLst>
              <a:gd name="T0" fmla="*/ 2147483647 w 13"/>
              <a:gd name="T1" fmla="*/ 2147483647 h 54"/>
              <a:gd name="T2" fmla="*/ 2147483647 w 13"/>
              <a:gd name="T3" fmla="*/ 2147483647 h 54"/>
              <a:gd name="T4" fmla="*/ 2147483647 w 13"/>
              <a:gd name="T5" fmla="*/ 0 h 54"/>
              <a:gd name="T6" fmla="*/ 0 w 13"/>
              <a:gd name="T7" fmla="*/ 0 h 54"/>
              <a:gd name="T8" fmla="*/ 0 w 13"/>
              <a:gd name="T9" fmla="*/ 2147483647 h 54"/>
              <a:gd name="T10" fmla="*/ 2147483647 w 13"/>
              <a:gd name="T11" fmla="*/ 2147483647 h 54"/>
              <a:gd name="T12" fmla="*/ 2147483647 w 13"/>
              <a:gd name="T13" fmla="*/ 2147483647 h 54"/>
              <a:gd name="T14" fmla="*/ 2147483647 w 13"/>
              <a:gd name="T15" fmla="*/ 2147483647 h 54"/>
              <a:gd name="T16" fmla="*/ 2147483647 w 13"/>
              <a:gd name="T17" fmla="*/ 2147483647 h 54"/>
              <a:gd name="T18" fmla="*/ 2147483647 w 13"/>
              <a:gd name="T19" fmla="*/ 2147483647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5" y="54"/>
                </a:moveTo>
                <a:lnTo>
                  <a:pt x="13" y="47"/>
                </a:lnTo>
                <a:lnTo>
                  <a:pt x="13" y="0"/>
                </a:lnTo>
                <a:lnTo>
                  <a:pt x="0" y="0"/>
                </a:lnTo>
                <a:lnTo>
                  <a:pt x="0" y="47"/>
                </a:lnTo>
                <a:lnTo>
                  <a:pt x="5" y="41"/>
                </a:lnTo>
                <a:lnTo>
                  <a:pt x="5" y="54"/>
                </a:lnTo>
                <a:lnTo>
                  <a:pt x="13" y="54"/>
                </a:lnTo>
                <a:lnTo>
                  <a:pt x="13" y="47"/>
                </a:lnTo>
                <a:lnTo>
                  <a:pt x="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2" name="Freeform 122"/>
          <p:cNvSpPr>
            <a:spLocks/>
          </p:cNvSpPr>
          <p:nvPr/>
        </p:nvSpPr>
        <p:spPr bwMode="auto">
          <a:xfrm>
            <a:off x="1808171" y="4558755"/>
            <a:ext cx="98425" cy="19050"/>
          </a:xfrm>
          <a:custGeom>
            <a:avLst/>
            <a:gdLst>
              <a:gd name="T0" fmla="*/ 0 w 70"/>
              <a:gd name="T1" fmla="*/ 2147483647 h 13"/>
              <a:gd name="T2" fmla="*/ 2147483647 w 70"/>
              <a:gd name="T3" fmla="*/ 2147483647 h 13"/>
              <a:gd name="T4" fmla="*/ 2147483647 w 70"/>
              <a:gd name="T5" fmla="*/ 2147483647 h 13"/>
              <a:gd name="T6" fmla="*/ 2147483647 w 70"/>
              <a:gd name="T7" fmla="*/ 0 h 13"/>
              <a:gd name="T8" fmla="*/ 2147483647 w 70"/>
              <a:gd name="T9" fmla="*/ 0 h 13"/>
              <a:gd name="T10" fmla="*/ 2147483647 w 70"/>
              <a:gd name="T11" fmla="*/ 2147483647 h 13"/>
              <a:gd name="T12" fmla="*/ 0 w 70"/>
              <a:gd name="T13" fmla="*/ 2147483647 h 13"/>
              <a:gd name="T14" fmla="*/ 0 w 70"/>
              <a:gd name="T15" fmla="*/ 2147483647 h 13"/>
              <a:gd name="T16" fmla="*/ 2147483647 w 70"/>
              <a:gd name="T17" fmla="*/ 2147483647 h 13"/>
              <a:gd name="T18" fmla="*/ 0 w 70"/>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13"/>
              <a:gd name="T32" fmla="*/ 70 w 7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13">
                <a:moveTo>
                  <a:pt x="0" y="6"/>
                </a:moveTo>
                <a:lnTo>
                  <a:pt x="5" y="13"/>
                </a:lnTo>
                <a:lnTo>
                  <a:pt x="70" y="13"/>
                </a:lnTo>
                <a:lnTo>
                  <a:pt x="70" y="0"/>
                </a:lnTo>
                <a:lnTo>
                  <a:pt x="5" y="0"/>
                </a:lnTo>
                <a:lnTo>
                  <a:pt x="12" y="6"/>
                </a:lnTo>
                <a:lnTo>
                  <a:pt x="0" y="6"/>
                </a:lnTo>
                <a:lnTo>
                  <a:pt x="0" y="13"/>
                </a:lnTo>
                <a:lnTo>
                  <a:pt x="5"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3" name="Freeform 123"/>
          <p:cNvSpPr>
            <a:spLocks/>
          </p:cNvSpPr>
          <p:nvPr/>
        </p:nvSpPr>
        <p:spPr bwMode="auto">
          <a:xfrm>
            <a:off x="1808164" y="4487333"/>
            <a:ext cx="17462" cy="80963"/>
          </a:xfrm>
          <a:custGeom>
            <a:avLst/>
            <a:gdLst>
              <a:gd name="T0" fmla="*/ 2147483647 w 12"/>
              <a:gd name="T1" fmla="*/ 0 h 53"/>
              <a:gd name="T2" fmla="*/ 0 w 12"/>
              <a:gd name="T3" fmla="*/ 2147483647 h 53"/>
              <a:gd name="T4" fmla="*/ 0 w 12"/>
              <a:gd name="T5" fmla="*/ 2147483647 h 53"/>
              <a:gd name="T6" fmla="*/ 2147483647 w 12"/>
              <a:gd name="T7" fmla="*/ 2147483647 h 53"/>
              <a:gd name="T8" fmla="*/ 2147483647 w 12"/>
              <a:gd name="T9" fmla="*/ 2147483647 h 53"/>
              <a:gd name="T10" fmla="*/ 2147483647 w 12"/>
              <a:gd name="T11" fmla="*/ 2147483647 h 53"/>
              <a:gd name="T12" fmla="*/ 2147483647 w 12"/>
              <a:gd name="T13" fmla="*/ 0 h 53"/>
              <a:gd name="T14" fmla="*/ 0 w 12"/>
              <a:gd name="T15" fmla="*/ 0 h 53"/>
              <a:gd name="T16" fmla="*/ 0 w 12"/>
              <a:gd name="T17" fmla="*/ 2147483647 h 53"/>
              <a:gd name="T18" fmla="*/ 2147483647 w 12"/>
              <a:gd name="T19" fmla="*/ 0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53"/>
              <a:gd name="T32" fmla="*/ 12 w 12"/>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53">
                <a:moveTo>
                  <a:pt x="5" y="0"/>
                </a:moveTo>
                <a:lnTo>
                  <a:pt x="0" y="6"/>
                </a:lnTo>
                <a:lnTo>
                  <a:pt x="0" y="53"/>
                </a:lnTo>
                <a:lnTo>
                  <a:pt x="12" y="53"/>
                </a:lnTo>
                <a:lnTo>
                  <a:pt x="12" y="6"/>
                </a:lnTo>
                <a:lnTo>
                  <a:pt x="5" y="13"/>
                </a:lnTo>
                <a:lnTo>
                  <a:pt x="5" y="0"/>
                </a:lnTo>
                <a:lnTo>
                  <a:pt x="0" y="0"/>
                </a:lnTo>
                <a:lnTo>
                  <a:pt x="0"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4" name="Freeform 124"/>
          <p:cNvSpPr>
            <a:spLocks/>
          </p:cNvSpPr>
          <p:nvPr/>
        </p:nvSpPr>
        <p:spPr bwMode="auto">
          <a:xfrm>
            <a:off x="1023946" y="4384130"/>
            <a:ext cx="757237" cy="19050"/>
          </a:xfrm>
          <a:custGeom>
            <a:avLst/>
            <a:gdLst>
              <a:gd name="T0" fmla="*/ 2147483647 w 545"/>
              <a:gd name="T1" fmla="*/ 2147483647 h 13"/>
              <a:gd name="T2" fmla="*/ 2147483647 w 545"/>
              <a:gd name="T3" fmla="*/ 0 h 13"/>
              <a:gd name="T4" fmla="*/ 0 w 545"/>
              <a:gd name="T5" fmla="*/ 0 h 13"/>
              <a:gd name="T6" fmla="*/ 0 w 545"/>
              <a:gd name="T7" fmla="*/ 2147483647 h 13"/>
              <a:gd name="T8" fmla="*/ 2147483647 w 545"/>
              <a:gd name="T9" fmla="*/ 2147483647 h 13"/>
              <a:gd name="T10" fmla="*/ 2147483647 w 545"/>
              <a:gd name="T11" fmla="*/ 2147483647 h 13"/>
              <a:gd name="T12" fmla="*/ 0 60000 65536"/>
              <a:gd name="T13" fmla="*/ 0 60000 65536"/>
              <a:gd name="T14" fmla="*/ 0 60000 65536"/>
              <a:gd name="T15" fmla="*/ 0 60000 65536"/>
              <a:gd name="T16" fmla="*/ 0 60000 65536"/>
              <a:gd name="T17" fmla="*/ 0 60000 65536"/>
              <a:gd name="T18" fmla="*/ 0 w 545"/>
              <a:gd name="T19" fmla="*/ 0 h 13"/>
              <a:gd name="T20" fmla="*/ 545 w 545"/>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45" h="13">
                <a:moveTo>
                  <a:pt x="545" y="5"/>
                </a:moveTo>
                <a:lnTo>
                  <a:pt x="545" y="0"/>
                </a:lnTo>
                <a:lnTo>
                  <a:pt x="0" y="0"/>
                </a:lnTo>
                <a:lnTo>
                  <a:pt x="0" y="13"/>
                </a:lnTo>
                <a:lnTo>
                  <a:pt x="545" y="13"/>
                </a:lnTo>
                <a:lnTo>
                  <a:pt x="545"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5" name="Freeform 125"/>
          <p:cNvSpPr>
            <a:spLocks/>
          </p:cNvSpPr>
          <p:nvPr/>
        </p:nvSpPr>
        <p:spPr bwMode="auto">
          <a:xfrm>
            <a:off x="1020763" y="4523830"/>
            <a:ext cx="760412" cy="19050"/>
          </a:xfrm>
          <a:custGeom>
            <a:avLst/>
            <a:gdLst>
              <a:gd name="T0" fmla="*/ 2147483647 w 547"/>
              <a:gd name="T1" fmla="*/ 2147483647 h 13"/>
              <a:gd name="T2" fmla="*/ 2147483647 w 547"/>
              <a:gd name="T3" fmla="*/ 0 h 13"/>
              <a:gd name="T4" fmla="*/ 0 w 547"/>
              <a:gd name="T5" fmla="*/ 0 h 13"/>
              <a:gd name="T6" fmla="*/ 0 w 547"/>
              <a:gd name="T7" fmla="*/ 2147483647 h 13"/>
              <a:gd name="T8" fmla="*/ 2147483647 w 547"/>
              <a:gd name="T9" fmla="*/ 2147483647 h 13"/>
              <a:gd name="T10" fmla="*/ 2147483647 w 547"/>
              <a:gd name="T11" fmla="*/ 2147483647 h 13"/>
              <a:gd name="T12" fmla="*/ 0 60000 65536"/>
              <a:gd name="T13" fmla="*/ 0 60000 65536"/>
              <a:gd name="T14" fmla="*/ 0 60000 65536"/>
              <a:gd name="T15" fmla="*/ 0 60000 65536"/>
              <a:gd name="T16" fmla="*/ 0 60000 65536"/>
              <a:gd name="T17" fmla="*/ 0 60000 65536"/>
              <a:gd name="T18" fmla="*/ 0 w 547"/>
              <a:gd name="T19" fmla="*/ 0 h 13"/>
              <a:gd name="T20" fmla="*/ 547 w 54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47" h="13">
                <a:moveTo>
                  <a:pt x="547" y="7"/>
                </a:moveTo>
                <a:lnTo>
                  <a:pt x="547" y="0"/>
                </a:lnTo>
                <a:lnTo>
                  <a:pt x="0" y="0"/>
                </a:lnTo>
                <a:lnTo>
                  <a:pt x="0" y="13"/>
                </a:lnTo>
                <a:lnTo>
                  <a:pt x="547" y="13"/>
                </a:lnTo>
                <a:lnTo>
                  <a:pt x="54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6" name="Freeform 126"/>
          <p:cNvSpPr>
            <a:spLocks/>
          </p:cNvSpPr>
          <p:nvPr/>
        </p:nvSpPr>
        <p:spPr bwMode="auto">
          <a:xfrm>
            <a:off x="1020763" y="4428580"/>
            <a:ext cx="760412" cy="19050"/>
          </a:xfrm>
          <a:custGeom>
            <a:avLst/>
            <a:gdLst>
              <a:gd name="T0" fmla="*/ 2147483647 w 547"/>
              <a:gd name="T1" fmla="*/ 2147483647 h 12"/>
              <a:gd name="T2" fmla="*/ 2147483647 w 547"/>
              <a:gd name="T3" fmla="*/ 0 h 12"/>
              <a:gd name="T4" fmla="*/ 0 w 547"/>
              <a:gd name="T5" fmla="*/ 0 h 12"/>
              <a:gd name="T6" fmla="*/ 0 w 547"/>
              <a:gd name="T7" fmla="*/ 2147483647 h 12"/>
              <a:gd name="T8" fmla="*/ 2147483647 w 547"/>
              <a:gd name="T9" fmla="*/ 2147483647 h 12"/>
              <a:gd name="T10" fmla="*/ 2147483647 w 547"/>
              <a:gd name="T11" fmla="*/ 2147483647 h 12"/>
              <a:gd name="T12" fmla="*/ 0 60000 65536"/>
              <a:gd name="T13" fmla="*/ 0 60000 65536"/>
              <a:gd name="T14" fmla="*/ 0 60000 65536"/>
              <a:gd name="T15" fmla="*/ 0 60000 65536"/>
              <a:gd name="T16" fmla="*/ 0 60000 65536"/>
              <a:gd name="T17" fmla="*/ 0 60000 65536"/>
              <a:gd name="T18" fmla="*/ 0 w 547"/>
              <a:gd name="T19" fmla="*/ 0 h 12"/>
              <a:gd name="T20" fmla="*/ 547 w 547"/>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547" h="12">
                <a:moveTo>
                  <a:pt x="547" y="7"/>
                </a:moveTo>
                <a:lnTo>
                  <a:pt x="547" y="0"/>
                </a:lnTo>
                <a:lnTo>
                  <a:pt x="0" y="0"/>
                </a:lnTo>
                <a:lnTo>
                  <a:pt x="0" y="12"/>
                </a:lnTo>
                <a:lnTo>
                  <a:pt x="547" y="12"/>
                </a:lnTo>
                <a:lnTo>
                  <a:pt x="54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7" name="Freeform 127"/>
          <p:cNvSpPr>
            <a:spLocks/>
          </p:cNvSpPr>
          <p:nvPr/>
        </p:nvSpPr>
        <p:spPr bwMode="auto">
          <a:xfrm>
            <a:off x="1020763" y="4476205"/>
            <a:ext cx="760412" cy="17462"/>
          </a:xfrm>
          <a:custGeom>
            <a:avLst/>
            <a:gdLst>
              <a:gd name="T0" fmla="*/ 2147483647 w 547"/>
              <a:gd name="T1" fmla="*/ 2147483647 h 12"/>
              <a:gd name="T2" fmla="*/ 2147483647 w 547"/>
              <a:gd name="T3" fmla="*/ 0 h 12"/>
              <a:gd name="T4" fmla="*/ 0 w 547"/>
              <a:gd name="T5" fmla="*/ 0 h 12"/>
              <a:gd name="T6" fmla="*/ 0 w 547"/>
              <a:gd name="T7" fmla="*/ 2147483647 h 12"/>
              <a:gd name="T8" fmla="*/ 2147483647 w 547"/>
              <a:gd name="T9" fmla="*/ 2147483647 h 12"/>
              <a:gd name="T10" fmla="*/ 2147483647 w 547"/>
              <a:gd name="T11" fmla="*/ 2147483647 h 12"/>
              <a:gd name="T12" fmla="*/ 0 60000 65536"/>
              <a:gd name="T13" fmla="*/ 0 60000 65536"/>
              <a:gd name="T14" fmla="*/ 0 60000 65536"/>
              <a:gd name="T15" fmla="*/ 0 60000 65536"/>
              <a:gd name="T16" fmla="*/ 0 60000 65536"/>
              <a:gd name="T17" fmla="*/ 0 60000 65536"/>
              <a:gd name="T18" fmla="*/ 0 w 547"/>
              <a:gd name="T19" fmla="*/ 0 h 12"/>
              <a:gd name="T20" fmla="*/ 547 w 547"/>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547" h="12">
                <a:moveTo>
                  <a:pt x="547" y="5"/>
                </a:moveTo>
                <a:lnTo>
                  <a:pt x="547" y="0"/>
                </a:lnTo>
                <a:lnTo>
                  <a:pt x="0" y="0"/>
                </a:lnTo>
                <a:lnTo>
                  <a:pt x="0" y="12"/>
                </a:lnTo>
                <a:lnTo>
                  <a:pt x="547" y="12"/>
                </a:lnTo>
                <a:lnTo>
                  <a:pt x="54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38" name="Rectangle 128"/>
          <p:cNvSpPr>
            <a:spLocks noChangeArrowheads="1"/>
          </p:cNvSpPr>
          <p:nvPr/>
        </p:nvSpPr>
        <p:spPr bwMode="auto">
          <a:xfrm>
            <a:off x="747714" y="3515767"/>
            <a:ext cx="61912" cy="50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39" name="Freeform 129"/>
          <p:cNvSpPr>
            <a:spLocks/>
          </p:cNvSpPr>
          <p:nvPr/>
        </p:nvSpPr>
        <p:spPr bwMode="auto">
          <a:xfrm>
            <a:off x="747721" y="3506242"/>
            <a:ext cx="73025" cy="20638"/>
          </a:xfrm>
          <a:custGeom>
            <a:avLst/>
            <a:gdLst>
              <a:gd name="T0" fmla="*/ 2147483647 w 52"/>
              <a:gd name="T1" fmla="*/ 2147483647 h 13"/>
              <a:gd name="T2" fmla="*/ 2147483647 w 52"/>
              <a:gd name="T3" fmla="*/ 0 h 13"/>
              <a:gd name="T4" fmla="*/ 0 w 52"/>
              <a:gd name="T5" fmla="*/ 0 h 13"/>
              <a:gd name="T6" fmla="*/ 0 w 52"/>
              <a:gd name="T7" fmla="*/ 2147483647 h 13"/>
              <a:gd name="T8" fmla="*/ 2147483647 w 52"/>
              <a:gd name="T9" fmla="*/ 2147483647 h 13"/>
              <a:gd name="T10" fmla="*/ 2147483647 w 52"/>
              <a:gd name="T11" fmla="*/ 2147483647 h 13"/>
              <a:gd name="T12" fmla="*/ 2147483647 w 52"/>
              <a:gd name="T13" fmla="*/ 2147483647 h 13"/>
              <a:gd name="T14" fmla="*/ 2147483647 w 52"/>
              <a:gd name="T15" fmla="*/ 0 h 13"/>
              <a:gd name="T16" fmla="*/ 2147483647 w 52"/>
              <a:gd name="T17" fmla="*/ 0 h 13"/>
              <a:gd name="T18" fmla="*/ 2147483647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52" y="6"/>
                </a:moveTo>
                <a:lnTo>
                  <a:pt x="45" y="0"/>
                </a:lnTo>
                <a:lnTo>
                  <a:pt x="0" y="0"/>
                </a:lnTo>
                <a:lnTo>
                  <a:pt x="0" y="13"/>
                </a:lnTo>
                <a:lnTo>
                  <a:pt x="45" y="13"/>
                </a:lnTo>
                <a:lnTo>
                  <a:pt x="39" y="6"/>
                </a:lnTo>
                <a:lnTo>
                  <a:pt x="52" y="6"/>
                </a:lnTo>
                <a:lnTo>
                  <a:pt x="52" y="0"/>
                </a:lnTo>
                <a:lnTo>
                  <a:pt x="45" y="0"/>
                </a:lnTo>
                <a:lnTo>
                  <a:pt x="5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0" name="Freeform 130"/>
          <p:cNvSpPr>
            <a:spLocks/>
          </p:cNvSpPr>
          <p:nvPr/>
        </p:nvSpPr>
        <p:spPr bwMode="auto">
          <a:xfrm>
            <a:off x="801688" y="3515767"/>
            <a:ext cx="19050" cy="58738"/>
          </a:xfrm>
          <a:custGeom>
            <a:avLst/>
            <a:gdLst>
              <a:gd name="T0" fmla="*/ 2147483647 w 13"/>
              <a:gd name="T1" fmla="*/ 2147483647 h 39"/>
              <a:gd name="T2" fmla="*/ 2147483647 w 13"/>
              <a:gd name="T3" fmla="*/ 2147483647 h 39"/>
              <a:gd name="T4" fmla="*/ 2147483647 w 13"/>
              <a:gd name="T5" fmla="*/ 0 h 39"/>
              <a:gd name="T6" fmla="*/ 0 w 13"/>
              <a:gd name="T7" fmla="*/ 0 h 39"/>
              <a:gd name="T8" fmla="*/ 0 w 13"/>
              <a:gd name="T9" fmla="*/ 2147483647 h 39"/>
              <a:gd name="T10" fmla="*/ 2147483647 w 13"/>
              <a:gd name="T11" fmla="*/ 2147483647 h 39"/>
              <a:gd name="T12" fmla="*/ 2147483647 w 13"/>
              <a:gd name="T13" fmla="*/ 2147483647 h 39"/>
              <a:gd name="T14" fmla="*/ 2147483647 w 13"/>
              <a:gd name="T15" fmla="*/ 2147483647 h 39"/>
              <a:gd name="T16" fmla="*/ 2147483647 w 13"/>
              <a:gd name="T17" fmla="*/ 2147483647 h 39"/>
              <a:gd name="T18" fmla="*/ 2147483647 w 13"/>
              <a:gd name="T19" fmla="*/ 2147483647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
              <a:gd name="T32" fmla="*/ 13 w 1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
                <a:moveTo>
                  <a:pt x="6" y="39"/>
                </a:moveTo>
                <a:lnTo>
                  <a:pt x="13" y="34"/>
                </a:lnTo>
                <a:lnTo>
                  <a:pt x="13" y="0"/>
                </a:lnTo>
                <a:lnTo>
                  <a:pt x="0" y="0"/>
                </a:lnTo>
                <a:lnTo>
                  <a:pt x="0" y="34"/>
                </a:lnTo>
                <a:lnTo>
                  <a:pt x="6" y="26"/>
                </a:lnTo>
                <a:lnTo>
                  <a:pt x="6" y="39"/>
                </a:lnTo>
                <a:lnTo>
                  <a:pt x="13" y="39"/>
                </a:lnTo>
                <a:lnTo>
                  <a:pt x="13" y="34"/>
                </a:lnTo>
                <a:lnTo>
                  <a:pt x="6"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1" name="Freeform 131"/>
          <p:cNvSpPr>
            <a:spLocks/>
          </p:cNvSpPr>
          <p:nvPr/>
        </p:nvSpPr>
        <p:spPr bwMode="auto">
          <a:xfrm>
            <a:off x="738196" y="3555455"/>
            <a:ext cx="71437" cy="19050"/>
          </a:xfrm>
          <a:custGeom>
            <a:avLst/>
            <a:gdLst>
              <a:gd name="T0" fmla="*/ 0 w 51"/>
              <a:gd name="T1" fmla="*/ 2147483647 h 13"/>
              <a:gd name="T2" fmla="*/ 2147483647 w 51"/>
              <a:gd name="T3" fmla="*/ 2147483647 h 13"/>
              <a:gd name="T4" fmla="*/ 2147483647 w 51"/>
              <a:gd name="T5" fmla="*/ 2147483647 h 13"/>
              <a:gd name="T6" fmla="*/ 2147483647 w 51"/>
              <a:gd name="T7" fmla="*/ 0 h 13"/>
              <a:gd name="T8" fmla="*/ 2147483647 w 51"/>
              <a:gd name="T9" fmla="*/ 0 h 13"/>
              <a:gd name="T10" fmla="*/ 2147483647 w 51"/>
              <a:gd name="T11" fmla="*/ 2147483647 h 13"/>
              <a:gd name="T12" fmla="*/ 0 w 51"/>
              <a:gd name="T13" fmla="*/ 2147483647 h 13"/>
              <a:gd name="T14" fmla="*/ 0 w 51"/>
              <a:gd name="T15" fmla="*/ 2147483647 h 13"/>
              <a:gd name="T16" fmla="*/ 2147483647 w 51"/>
              <a:gd name="T17" fmla="*/ 2147483647 h 13"/>
              <a:gd name="T18" fmla="*/ 0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0" y="8"/>
                </a:moveTo>
                <a:lnTo>
                  <a:pt x="6" y="13"/>
                </a:lnTo>
                <a:lnTo>
                  <a:pt x="51" y="13"/>
                </a:lnTo>
                <a:lnTo>
                  <a:pt x="51" y="0"/>
                </a:lnTo>
                <a:lnTo>
                  <a:pt x="6" y="0"/>
                </a:lnTo>
                <a:lnTo>
                  <a:pt x="13" y="8"/>
                </a:lnTo>
                <a:lnTo>
                  <a:pt x="0" y="8"/>
                </a:lnTo>
                <a:lnTo>
                  <a:pt x="0" y="13"/>
                </a:lnTo>
                <a:lnTo>
                  <a:pt x="6" y="13"/>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2" name="Freeform 132"/>
          <p:cNvSpPr>
            <a:spLocks/>
          </p:cNvSpPr>
          <p:nvPr/>
        </p:nvSpPr>
        <p:spPr bwMode="auto">
          <a:xfrm>
            <a:off x="738188" y="3506248"/>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0"/>
                </a:moveTo>
                <a:lnTo>
                  <a:pt x="0" y="6"/>
                </a:lnTo>
                <a:lnTo>
                  <a:pt x="0" y="40"/>
                </a:lnTo>
                <a:lnTo>
                  <a:pt x="13" y="40"/>
                </a:lnTo>
                <a:lnTo>
                  <a:pt x="13" y="6"/>
                </a:lnTo>
                <a:lnTo>
                  <a:pt x="6" y="13"/>
                </a:lnTo>
                <a:lnTo>
                  <a:pt x="6" y="0"/>
                </a:lnTo>
                <a:lnTo>
                  <a:pt x="0" y="0"/>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3" name="Rectangle 133"/>
          <p:cNvSpPr>
            <a:spLocks noChangeArrowheads="1"/>
          </p:cNvSpPr>
          <p:nvPr/>
        </p:nvSpPr>
        <p:spPr bwMode="auto">
          <a:xfrm>
            <a:off x="747714" y="3466555"/>
            <a:ext cx="61912" cy="492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44" name="Freeform 134"/>
          <p:cNvSpPr>
            <a:spLocks/>
          </p:cNvSpPr>
          <p:nvPr/>
        </p:nvSpPr>
        <p:spPr bwMode="auto">
          <a:xfrm>
            <a:off x="747721" y="3455442"/>
            <a:ext cx="73025" cy="19050"/>
          </a:xfrm>
          <a:custGeom>
            <a:avLst/>
            <a:gdLst>
              <a:gd name="T0" fmla="*/ 2147483647 w 52"/>
              <a:gd name="T1" fmla="*/ 2147483647 h 13"/>
              <a:gd name="T2" fmla="*/ 2147483647 w 52"/>
              <a:gd name="T3" fmla="*/ 0 h 13"/>
              <a:gd name="T4" fmla="*/ 0 w 52"/>
              <a:gd name="T5" fmla="*/ 0 h 13"/>
              <a:gd name="T6" fmla="*/ 0 w 52"/>
              <a:gd name="T7" fmla="*/ 2147483647 h 13"/>
              <a:gd name="T8" fmla="*/ 2147483647 w 52"/>
              <a:gd name="T9" fmla="*/ 2147483647 h 13"/>
              <a:gd name="T10" fmla="*/ 2147483647 w 52"/>
              <a:gd name="T11" fmla="*/ 2147483647 h 13"/>
              <a:gd name="T12" fmla="*/ 2147483647 w 52"/>
              <a:gd name="T13" fmla="*/ 2147483647 h 13"/>
              <a:gd name="T14" fmla="*/ 2147483647 w 52"/>
              <a:gd name="T15" fmla="*/ 0 h 13"/>
              <a:gd name="T16" fmla="*/ 2147483647 w 52"/>
              <a:gd name="T17" fmla="*/ 0 h 13"/>
              <a:gd name="T18" fmla="*/ 2147483647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52" y="7"/>
                </a:moveTo>
                <a:lnTo>
                  <a:pt x="45" y="0"/>
                </a:lnTo>
                <a:lnTo>
                  <a:pt x="0" y="0"/>
                </a:lnTo>
                <a:lnTo>
                  <a:pt x="0" y="13"/>
                </a:lnTo>
                <a:lnTo>
                  <a:pt x="45" y="13"/>
                </a:lnTo>
                <a:lnTo>
                  <a:pt x="39" y="7"/>
                </a:lnTo>
                <a:lnTo>
                  <a:pt x="52" y="7"/>
                </a:lnTo>
                <a:lnTo>
                  <a:pt x="52" y="0"/>
                </a:lnTo>
                <a:lnTo>
                  <a:pt x="45" y="0"/>
                </a:lnTo>
                <a:lnTo>
                  <a:pt x="5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5" name="Freeform 135"/>
          <p:cNvSpPr>
            <a:spLocks/>
          </p:cNvSpPr>
          <p:nvPr/>
        </p:nvSpPr>
        <p:spPr bwMode="auto">
          <a:xfrm>
            <a:off x="801688" y="3466555"/>
            <a:ext cx="19050" cy="60325"/>
          </a:xfrm>
          <a:custGeom>
            <a:avLst/>
            <a:gdLst>
              <a:gd name="T0" fmla="*/ 2147483647 w 13"/>
              <a:gd name="T1" fmla="*/ 2147483647 h 40"/>
              <a:gd name="T2" fmla="*/ 2147483647 w 13"/>
              <a:gd name="T3" fmla="*/ 2147483647 h 40"/>
              <a:gd name="T4" fmla="*/ 2147483647 w 13"/>
              <a:gd name="T5" fmla="*/ 0 h 40"/>
              <a:gd name="T6" fmla="*/ 0 w 13"/>
              <a:gd name="T7" fmla="*/ 0 h 40"/>
              <a:gd name="T8" fmla="*/ 0 w 13"/>
              <a:gd name="T9" fmla="*/ 2147483647 h 40"/>
              <a:gd name="T10" fmla="*/ 2147483647 w 13"/>
              <a:gd name="T11" fmla="*/ 2147483647 h 40"/>
              <a:gd name="T12" fmla="*/ 2147483647 w 13"/>
              <a:gd name="T13" fmla="*/ 2147483647 h 40"/>
              <a:gd name="T14" fmla="*/ 2147483647 w 13"/>
              <a:gd name="T15" fmla="*/ 2147483647 h 40"/>
              <a:gd name="T16" fmla="*/ 2147483647 w 13"/>
              <a:gd name="T17" fmla="*/ 2147483647 h 40"/>
              <a:gd name="T18" fmla="*/ 2147483647 w 13"/>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40"/>
                </a:moveTo>
                <a:lnTo>
                  <a:pt x="13" y="33"/>
                </a:lnTo>
                <a:lnTo>
                  <a:pt x="13" y="0"/>
                </a:lnTo>
                <a:lnTo>
                  <a:pt x="0" y="0"/>
                </a:lnTo>
                <a:lnTo>
                  <a:pt x="0" y="33"/>
                </a:lnTo>
                <a:lnTo>
                  <a:pt x="6" y="27"/>
                </a:lnTo>
                <a:lnTo>
                  <a:pt x="6" y="40"/>
                </a:lnTo>
                <a:lnTo>
                  <a:pt x="13" y="40"/>
                </a:lnTo>
                <a:lnTo>
                  <a:pt x="13" y="33"/>
                </a:lnTo>
                <a:lnTo>
                  <a:pt x="6"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6" name="Freeform 136"/>
          <p:cNvSpPr>
            <a:spLocks/>
          </p:cNvSpPr>
          <p:nvPr/>
        </p:nvSpPr>
        <p:spPr bwMode="auto">
          <a:xfrm>
            <a:off x="738196" y="3506242"/>
            <a:ext cx="71437" cy="20638"/>
          </a:xfrm>
          <a:custGeom>
            <a:avLst/>
            <a:gdLst>
              <a:gd name="T0" fmla="*/ 0 w 51"/>
              <a:gd name="T1" fmla="*/ 2147483647 h 13"/>
              <a:gd name="T2" fmla="*/ 2147483647 w 51"/>
              <a:gd name="T3" fmla="*/ 2147483647 h 13"/>
              <a:gd name="T4" fmla="*/ 2147483647 w 51"/>
              <a:gd name="T5" fmla="*/ 2147483647 h 13"/>
              <a:gd name="T6" fmla="*/ 2147483647 w 51"/>
              <a:gd name="T7" fmla="*/ 0 h 13"/>
              <a:gd name="T8" fmla="*/ 2147483647 w 51"/>
              <a:gd name="T9" fmla="*/ 0 h 13"/>
              <a:gd name="T10" fmla="*/ 2147483647 w 51"/>
              <a:gd name="T11" fmla="*/ 2147483647 h 13"/>
              <a:gd name="T12" fmla="*/ 0 w 51"/>
              <a:gd name="T13" fmla="*/ 2147483647 h 13"/>
              <a:gd name="T14" fmla="*/ 0 w 51"/>
              <a:gd name="T15" fmla="*/ 2147483647 h 13"/>
              <a:gd name="T16" fmla="*/ 2147483647 w 51"/>
              <a:gd name="T17" fmla="*/ 2147483647 h 13"/>
              <a:gd name="T18" fmla="*/ 0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0" y="6"/>
                </a:moveTo>
                <a:lnTo>
                  <a:pt x="6" y="13"/>
                </a:lnTo>
                <a:lnTo>
                  <a:pt x="51" y="13"/>
                </a:lnTo>
                <a:lnTo>
                  <a:pt x="51"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7" name="Freeform 137"/>
          <p:cNvSpPr>
            <a:spLocks/>
          </p:cNvSpPr>
          <p:nvPr/>
        </p:nvSpPr>
        <p:spPr bwMode="auto">
          <a:xfrm>
            <a:off x="738188" y="3455447"/>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0"/>
                </a:moveTo>
                <a:lnTo>
                  <a:pt x="0" y="7"/>
                </a:lnTo>
                <a:lnTo>
                  <a:pt x="0" y="40"/>
                </a:lnTo>
                <a:lnTo>
                  <a:pt x="13" y="40"/>
                </a:lnTo>
                <a:lnTo>
                  <a:pt x="13" y="7"/>
                </a:lnTo>
                <a:lnTo>
                  <a:pt x="6" y="13"/>
                </a:lnTo>
                <a:lnTo>
                  <a:pt x="6" y="0"/>
                </a:lnTo>
                <a:lnTo>
                  <a:pt x="0" y="0"/>
                </a:lnTo>
                <a:lnTo>
                  <a:pt x="0" y="7"/>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48" name="Rectangle 138"/>
          <p:cNvSpPr>
            <a:spLocks noChangeArrowheads="1"/>
          </p:cNvSpPr>
          <p:nvPr/>
        </p:nvSpPr>
        <p:spPr bwMode="auto">
          <a:xfrm>
            <a:off x="747714" y="3566570"/>
            <a:ext cx="61912"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49" name="Freeform 139"/>
          <p:cNvSpPr>
            <a:spLocks/>
          </p:cNvSpPr>
          <p:nvPr/>
        </p:nvSpPr>
        <p:spPr bwMode="auto">
          <a:xfrm>
            <a:off x="747721" y="3555455"/>
            <a:ext cx="73025" cy="19050"/>
          </a:xfrm>
          <a:custGeom>
            <a:avLst/>
            <a:gdLst>
              <a:gd name="T0" fmla="*/ 2147483647 w 52"/>
              <a:gd name="T1" fmla="*/ 2147483647 h 13"/>
              <a:gd name="T2" fmla="*/ 2147483647 w 52"/>
              <a:gd name="T3" fmla="*/ 0 h 13"/>
              <a:gd name="T4" fmla="*/ 0 w 52"/>
              <a:gd name="T5" fmla="*/ 0 h 13"/>
              <a:gd name="T6" fmla="*/ 0 w 52"/>
              <a:gd name="T7" fmla="*/ 2147483647 h 13"/>
              <a:gd name="T8" fmla="*/ 2147483647 w 52"/>
              <a:gd name="T9" fmla="*/ 2147483647 h 13"/>
              <a:gd name="T10" fmla="*/ 2147483647 w 52"/>
              <a:gd name="T11" fmla="*/ 2147483647 h 13"/>
              <a:gd name="T12" fmla="*/ 2147483647 w 52"/>
              <a:gd name="T13" fmla="*/ 2147483647 h 13"/>
              <a:gd name="T14" fmla="*/ 2147483647 w 52"/>
              <a:gd name="T15" fmla="*/ 0 h 13"/>
              <a:gd name="T16" fmla="*/ 2147483647 w 52"/>
              <a:gd name="T17" fmla="*/ 0 h 13"/>
              <a:gd name="T18" fmla="*/ 2147483647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52" y="8"/>
                </a:moveTo>
                <a:lnTo>
                  <a:pt x="45" y="0"/>
                </a:lnTo>
                <a:lnTo>
                  <a:pt x="0" y="0"/>
                </a:lnTo>
                <a:lnTo>
                  <a:pt x="0" y="13"/>
                </a:lnTo>
                <a:lnTo>
                  <a:pt x="45" y="13"/>
                </a:lnTo>
                <a:lnTo>
                  <a:pt x="39" y="8"/>
                </a:lnTo>
                <a:lnTo>
                  <a:pt x="52" y="8"/>
                </a:lnTo>
                <a:lnTo>
                  <a:pt x="52" y="0"/>
                </a:lnTo>
                <a:lnTo>
                  <a:pt x="45" y="0"/>
                </a:lnTo>
                <a:lnTo>
                  <a:pt x="5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0" name="Freeform 140"/>
          <p:cNvSpPr>
            <a:spLocks/>
          </p:cNvSpPr>
          <p:nvPr/>
        </p:nvSpPr>
        <p:spPr bwMode="auto">
          <a:xfrm>
            <a:off x="801688" y="3566567"/>
            <a:ext cx="19050" cy="57150"/>
          </a:xfrm>
          <a:custGeom>
            <a:avLst/>
            <a:gdLst>
              <a:gd name="T0" fmla="*/ 2147483647 w 13"/>
              <a:gd name="T1" fmla="*/ 2147483647 h 38"/>
              <a:gd name="T2" fmla="*/ 2147483647 w 13"/>
              <a:gd name="T3" fmla="*/ 2147483647 h 38"/>
              <a:gd name="T4" fmla="*/ 2147483647 w 13"/>
              <a:gd name="T5" fmla="*/ 0 h 38"/>
              <a:gd name="T6" fmla="*/ 0 w 13"/>
              <a:gd name="T7" fmla="*/ 0 h 38"/>
              <a:gd name="T8" fmla="*/ 0 w 13"/>
              <a:gd name="T9" fmla="*/ 2147483647 h 38"/>
              <a:gd name="T10" fmla="*/ 2147483647 w 13"/>
              <a:gd name="T11" fmla="*/ 2147483647 h 38"/>
              <a:gd name="T12" fmla="*/ 2147483647 w 13"/>
              <a:gd name="T13" fmla="*/ 2147483647 h 38"/>
              <a:gd name="T14" fmla="*/ 2147483647 w 13"/>
              <a:gd name="T15" fmla="*/ 2147483647 h 38"/>
              <a:gd name="T16" fmla="*/ 2147483647 w 13"/>
              <a:gd name="T17" fmla="*/ 2147483647 h 38"/>
              <a:gd name="T18" fmla="*/ 2147483647 w 13"/>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8"/>
              <a:gd name="T32" fmla="*/ 13 w 13"/>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8">
                <a:moveTo>
                  <a:pt x="6" y="38"/>
                </a:moveTo>
                <a:lnTo>
                  <a:pt x="13" y="32"/>
                </a:lnTo>
                <a:lnTo>
                  <a:pt x="13" y="0"/>
                </a:lnTo>
                <a:lnTo>
                  <a:pt x="0" y="0"/>
                </a:lnTo>
                <a:lnTo>
                  <a:pt x="0" y="32"/>
                </a:lnTo>
                <a:lnTo>
                  <a:pt x="6" y="25"/>
                </a:lnTo>
                <a:lnTo>
                  <a:pt x="6" y="38"/>
                </a:lnTo>
                <a:lnTo>
                  <a:pt x="13" y="38"/>
                </a:lnTo>
                <a:lnTo>
                  <a:pt x="13" y="32"/>
                </a:lnTo>
                <a:lnTo>
                  <a:pt x="6"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1" name="Freeform 141"/>
          <p:cNvSpPr>
            <a:spLocks/>
          </p:cNvSpPr>
          <p:nvPr/>
        </p:nvSpPr>
        <p:spPr bwMode="auto">
          <a:xfrm>
            <a:off x="738196" y="3604667"/>
            <a:ext cx="71437" cy="19050"/>
          </a:xfrm>
          <a:custGeom>
            <a:avLst/>
            <a:gdLst>
              <a:gd name="T0" fmla="*/ 0 w 51"/>
              <a:gd name="T1" fmla="*/ 2147483647 h 13"/>
              <a:gd name="T2" fmla="*/ 2147483647 w 51"/>
              <a:gd name="T3" fmla="*/ 2147483647 h 13"/>
              <a:gd name="T4" fmla="*/ 2147483647 w 51"/>
              <a:gd name="T5" fmla="*/ 2147483647 h 13"/>
              <a:gd name="T6" fmla="*/ 2147483647 w 51"/>
              <a:gd name="T7" fmla="*/ 0 h 13"/>
              <a:gd name="T8" fmla="*/ 2147483647 w 51"/>
              <a:gd name="T9" fmla="*/ 0 h 13"/>
              <a:gd name="T10" fmla="*/ 2147483647 w 51"/>
              <a:gd name="T11" fmla="*/ 2147483647 h 13"/>
              <a:gd name="T12" fmla="*/ 0 w 51"/>
              <a:gd name="T13" fmla="*/ 2147483647 h 13"/>
              <a:gd name="T14" fmla="*/ 0 w 51"/>
              <a:gd name="T15" fmla="*/ 2147483647 h 13"/>
              <a:gd name="T16" fmla="*/ 2147483647 w 51"/>
              <a:gd name="T17" fmla="*/ 2147483647 h 13"/>
              <a:gd name="T18" fmla="*/ 0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0" y="7"/>
                </a:moveTo>
                <a:lnTo>
                  <a:pt x="6" y="13"/>
                </a:lnTo>
                <a:lnTo>
                  <a:pt x="51" y="13"/>
                </a:lnTo>
                <a:lnTo>
                  <a:pt x="51" y="0"/>
                </a:lnTo>
                <a:lnTo>
                  <a:pt x="6" y="0"/>
                </a:lnTo>
                <a:lnTo>
                  <a:pt x="13" y="7"/>
                </a:lnTo>
                <a:lnTo>
                  <a:pt x="0" y="7"/>
                </a:lnTo>
                <a:lnTo>
                  <a:pt x="0" y="13"/>
                </a:lnTo>
                <a:lnTo>
                  <a:pt x="6" y="1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2" name="Freeform 142"/>
          <p:cNvSpPr>
            <a:spLocks/>
          </p:cNvSpPr>
          <p:nvPr/>
        </p:nvSpPr>
        <p:spPr bwMode="auto">
          <a:xfrm>
            <a:off x="738188" y="3555455"/>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0"/>
                </a:moveTo>
                <a:lnTo>
                  <a:pt x="0" y="8"/>
                </a:lnTo>
                <a:lnTo>
                  <a:pt x="0" y="40"/>
                </a:lnTo>
                <a:lnTo>
                  <a:pt x="13" y="40"/>
                </a:lnTo>
                <a:lnTo>
                  <a:pt x="13" y="8"/>
                </a:lnTo>
                <a:lnTo>
                  <a:pt x="6" y="13"/>
                </a:lnTo>
                <a:lnTo>
                  <a:pt x="6" y="0"/>
                </a:lnTo>
                <a:lnTo>
                  <a:pt x="0" y="0"/>
                </a:lnTo>
                <a:lnTo>
                  <a:pt x="0" y="8"/>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3" name="Rectangle 143"/>
          <p:cNvSpPr>
            <a:spLocks noChangeArrowheads="1"/>
          </p:cNvSpPr>
          <p:nvPr/>
        </p:nvSpPr>
        <p:spPr bwMode="auto">
          <a:xfrm>
            <a:off x="747714" y="3615780"/>
            <a:ext cx="61912" cy="492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54" name="Freeform 144"/>
          <p:cNvSpPr>
            <a:spLocks/>
          </p:cNvSpPr>
          <p:nvPr/>
        </p:nvSpPr>
        <p:spPr bwMode="auto">
          <a:xfrm>
            <a:off x="747721" y="3604667"/>
            <a:ext cx="73025" cy="19050"/>
          </a:xfrm>
          <a:custGeom>
            <a:avLst/>
            <a:gdLst>
              <a:gd name="T0" fmla="*/ 2147483647 w 52"/>
              <a:gd name="T1" fmla="*/ 2147483647 h 13"/>
              <a:gd name="T2" fmla="*/ 2147483647 w 52"/>
              <a:gd name="T3" fmla="*/ 0 h 13"/>
              <a:gd name="T4" fmla="*/ 0 w 52"/>
              <a:gd name="T5" fmla="*/ 0 h 13"/>
              <a:gd name="T6" fmla="*/ 0 w 52"/>
              <a:gd name="T7" fmla="*/ 2147483647 h 13"/>
              <a:gd name="T8" fmla="*/ 2147483647 w 52"/>
              <a:gd name="T9" fmla="*/ 2147483647 h 13"/>
              <a:gd name="T10" fmla="*/ 2147483647 w 52"/>
              <a:gd name="T11" fmla="*/ 2147483647 h 13"/>
              <a:gd name="T12" fmla="*/ 2147483647 w 52"/>
              <a:gd name="T13" fmla="*/ 2147483647 h 13"/>
              <a:gd name="T14" fmla="*/ 2147483647 w 52"/>
              <a:gd name="T15" fmla="*/ 0 h 13"/>
              <a:gd name="T16" fmla="*/ 2147483647 w 52"/>
              <a:gd name="T17" fmla="*/ 0 h 13"/>
              <a:gd name="T18" fmla="*/ 2147483647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52" y="7"/>
                </a:moveTo>
                <a:lnTo>
                  <a:pt x="45" y="0"/>
                </a:lnTo>
                <a:lnTo>
                  <a:pt x="0" y="0"/>
                </a:lnTo>
                <a:lnTo>
                  <a:pt x="0" y="13"/>
                </a:lnTo>
                <a:lnTo>
                  <a:pt x="45" y="13"/>
                </a:lnTo>
                <a:lnTo>
                  <a:pt x="39" y="7"/>
                </a:lnTo>
                <a:lnTo>
                  <a:pt x="52" y="7"/>
                </a:lnTo>
                <a:lnTo>
                  <a:pt x="52" y="0"/>
                </a:lnTo>
                <a:lnTo>
                  <a:pt x="45" y="0"/>
                </a:lnTo>
                <a:lnTo>
                  <a:pt x="5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5" name="Freeform 145"/>
          <p:cNvSpPr>
            <a:spLocks/>
          </p:cNvSpPr>
          <p:nvPr/>
        </p:nvSpPr>
        <p:spPr bwMode="auto">
          <a:xfrm>
            <a:off x="801688" y="3615780"/>
            <a:ext cx="19050" cy="60325"/>
          </a:xfrm>
          <a:custGeom>
            <a:avLst/>
            <a:gdLst>
              <a:gd name="T0" fmla="*/ 2147483647 w 13"/>
              <a:gd name="T1" fmla="*/ 2147483647 h 40"/>
              <a:gd name="T2" fmla="*/ 2147483647 w 13"/>
              <a:gd name="T3" fmla="*/ 2147483647 h 40"/>
              <a:gd name="T4" fmla="*/ 2147483647 w 13"/>
              <a:gd name="T5" fmla="*/ 0 h 40"/>
              <a:gd name="T6" fmla="*/ 0 w 13"/>
              <a:gd name="T7" fmla="*/ 0 h 40"/>
              <a:gd name="T8" fmla="*/ 0 w 13"/>
              <a:gd name="T9" fmla="*/ 2147483647 h 40"/>
              <a:gd name="T10" fmla="*/ 2147483647 w 13"/>
              <a:gd name="T11" fmla="*/ 2147483647 h 40"/>
              <a:gd name="T12" fmla="*/ 2147483647 w 13"/>
              <a:gd name="T13" fmla="*/ 2147483647 h 40"/>
              <a:gd name="T14" fmla="*/ 2147483647 w 13"/>
              <a:gd name="T15" fmla="*/ 2147483647 h 40"/>
              <a:gd name="T16" fmla="*/ 2147483647 w 13"/>
              <a:gd name="T17" fmla="*/ 2147483647 h 40"/>
              <a:gd name="T18" fmla="*/ 2147483647 w 13"/>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40"/>
                </a:moveTo>
                <a:lnTo>
                  <a:pt x="13" y="33"/>
                </a:lnTo>
                <a:lnTo>
                  <a:pt x="13" y="0"/>
                </a:lnTo>
                <a:lnTo>
                  <a:pt x="0" y="0"/>
                </a:lnTo>
                <a:lnTo>
                  <a:pt x="0" y="33"/>
                </a:lnTo>
                <a:lnTo>
                  <a:pt x="6" y="27"/>
                </a:lnTo>
                <a:lnTo>
                  <a:pt x="6" y="40"/>
                </a:lnTo>
                <a:lnTo>
                  <a:pt x="13" y="40"/>
                </a:lnTo>
                <a:lnTo>
                  <a:pt x="13" y="33"/>
                </a:lnTo>
                <a:lnTo>
                  <a:pt x="6"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6" name="Freeform 146"/>
          <p:cNvSpPr>
            <a:spLocks/>
          </p:cNvSpPr>
          <p:nvPr/>
        </p:nvSpPr>
        <p:spPr bwMode="auto">
          <a:xfrm>
            <a:off x="738196" y="3655467"/>
            <a:ext cx="71437" cy="20638"/>
          </a:xfrm>
          <a:custGeom>
            <a:avLst/>
            <a:gdLst>
              <a:gd name="T0" fmla="*/ 0 w 51"/>
              <a:gd name="T1" fmla="*/ 2147483647 h 13"/>
              <a:gd name="T2" fmla="*/ 2147483647 w 51"/>
              <a:gd name="T3" fmla="*/ 2147483647 h 13"/>
              <a:gd name="T4" fmla="*/ 2147483647 w 51"/>
              <a:gd name="T5" fmla="*/ 2147483647 h 13"/>
              <a:gd name="T6" fmla="*/ 2147483647 w 51"/>
              <a:gd name="T7" fmla="*/ 0 h 13"/>
              <a:gd name="T8" fmla="*/ 2147483647 w 51"/>
              <a:gd name="T9" fmla="*/ 0 h 13"/>
              <a:gd name="T10" fmla="*/ 2147483647 w 51"/>
              <a:gd name="T11" fmla="*/ 2147483647 h 13"/>
              <a:gd name="T12" fmla="*/ 0 w 51"/>
              <a:gd name="T13" fmla="*/ 2147483647 h 13"/>
              <a:gd name="T14" fmla="*/ 0 w 51"/>
              <a:gd name="T15" fmla="*/ 2147483647 h 13"/>
              <a:gd name="T16" fmla="*/ 2147483647 w 51"/>
              <a:gd name="T17" fmla="*/ 2147483647 h 13"/>
              <a:gd name="T18" fmla="*/ 0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0" y="6"/>
                </a:moveTo>
                <a:lnTo>
                  <a:pt x="6" y="13"/>
                </a:lnTo>
                <a:lnTo>
                  <a:pt x="51" y="13"/>
                </a:lnTo>
                <a:lnTo>
                  <a:pt x="51" y="0"/>
                </a:lnTo>
                <a:lnTo>
                  <a:pt x="6" y="0"/>
                </a:lnTo>
                <a:lnTo>
                  <a:pt x="13" y="6"/>
                </a:lnTo>
                <a:lnTo>
                  <a:pt x="0" y="6"/>
                </a:lnTo>
                <a:lnTo>
                  <a:pt x="0" y="13"/>
                </a:lnTo>
                <a:lnTo>
                  <a:pt x="6"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7" name="Freeform 147"/>
          <p:cNvSpPr>
            <a:spLocks/>
          </p:cNvSpPr>
          <p:nvPr/>
        </p:nvSpPr>
        <p:spPr bwMode="auto">
          <a:xfrm>
            <a:off x="738188" y="3604671"/>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6" y="0"/>
                </a:moveTo>
                <a:lnTo>
                  <a:pt x="0" y="7"/>
                </a:lnTo>
                <a:lnTo>
                  <a:pt x="0" y="40"/>
                </a:lnTo>
                <a:lnTo>
                  <a:pt x="13" y="40"/>
                </a:lnTo>
                <a:lnTo>
                  <a:pt x="13" y="7"/>
                </a:lnTo>
                <a:lnTo>
                  <a:pt x="6" y="13"/>
                </a:lnTo>
                <a:lnTo>
                  <a:pt x="6" y="0"/>
                </a:lnTo>
                <a:lnTo>
                  <a:pt x="0" y="0"/>
                </a:lnTo>
                <a:lnTo>
                  <a:pt x="0" y="7"/>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58" name="Rectangle 148"/>
          <p:cNvSpPr>
            <a:spLocks noChangeArrowheads="1"/>
          </p:cNvSpPr>
          <p:nvPr/>
        </p:nvSpPr>
        <p:spPr bwMode="auto">
          <a:xfrm>
            <a:off x="2000258" y="3515767"/>
            <a:ext cx="61913" cy="47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59" name="Freeform 149"/>
          <p:cNvSpPr>
            <a:spLocks/>
          </p:cNvSpPr>
          <p:nvPr/>
        </p:nvSpPr>
        <p:spPr bwMode="auto">
          <a:xfrm>
            <a:off x="2000250" y="3504655"/>
            <a:ext cx="69850" cy="19050"/>
          </a:xfrm>
          <a:custGeom>
            <a:avLst/>
            <a:gdLst>
              <a:gd name="T0" fmla="*/ 2147483647 w 51"/>
              <a:gd name="T1" fmla="*/ 2147483647 h 12"/>
              <a:gd name="T2" fmla="*/ 2147483647 w 51"/>
              <a:gd name="T3" fmla="*/ 0 h 12"/>
              <a:gd name="T4" fmla="*/ 0 w 51"/>
              <a:gd name="T5" fmla="*/ 0 h 12"/>
              <a:gd name="T6" fmla="*/ 0 w 51"/>
              <a:gd name="T7" fmla="*/ 2147483647 h 12"/>
              <a:gd name="T8" fmla="*/ 2147483647 w 51"/>
              <a:gd name="T9" fmla="*/ 2147483647 h 12"/>
              <a:gd name="T10" fmla="*/ 2147483647 w 51"/>
              <a:gd name="T11" fmla="*/ 2147483647 h 12"/>
              <a:gd name="T12" fmla="*/ 2147483647 w 51"/>
              <a:gd name="T13" fmla="*/ 2147483647 h 12"/>
              <a:gd name="T14" fmla="*/ 2147483647 w 51"/>
              <a:gd name="T15" fmla="*/ 0 h 12"/>
              <a:gd name="T16" fmla="*/ 2147483647 w 51"/>
              <a:gd name="T17" fmla="*/ 0 h 12"/>
              <a:gd name="T18" fmla="*/ 2147483647 w 51"/>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2"/>
              <a:gd name="T32" fmla="*/ 51 w 51"/>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2">
                <a:moveTo>
                  <a:pt x="51" y="7"/>
                </a:moveTo>
                <a:lnTo>
                  <a:pt x="45" y="0"/>
                </a:lnTo>
                <a:lnTo>
                  <a:pt x="0" y="0"/>
                </a:lnTo>
                <a:lnTo>
                  <a:pt x="0" y="12"/>
                </a:lnTo>
                <a:lnTo>
                  <a:pt x="45" y="12"/>
                </a:lnTo>
                <a:lnTo>
                  <a:pt x="38" y="7"/>
                </a:lnTo>
                <a:lnTo>
                  <a:pt x="51" y="7"/>
                </a:lnTo>
                <a:lnTo>
                  <a:pt x="51" y="0"/>
                </a:lnTo>
                <a:lnTo>
                  <a:pt x="45" y="0"/>
                </a:lnTo>
                <a:lnTo>
                  <a:pt x="51"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0" name="Freeform 150"/>
          <p:cNvSpPr>
            <a:spLocks/>
          </p:cNvSpPr>
          <p:nvPr/>
        </p:nvSpPr>
        <p:spPr bwMode="auto">
          <a:xfrm>
            <a:off x="2052640" y="3515767"/>
            <a:ext cx="17462" cy="58738"/>
          </a:xfrm>
          <a:custGeom>
            <a:avLst/>
            <a:gdLst>
              <a:gd name="T0" fmla="*/ 2147483647 w 13"/>
              <a:gd name="T1" fmla="*/ 2147483647 h 39"/>
              <a:gd name="T2" fmla="*/ 2147483647 w 13"/>
              <a:gd name="T3" fmla="*/ 2147483647 h 39"/>
              <a:gd name="T4" fmla="*/ 2147483647 w 13"/>
              <a:gd name="T5" fmla="*/ 0 h 39"/>
              <a:gd name="T6" fmla="*/ 0 w 13"/>
              <a:gd name="T7" fmla="*/ 0 h 39"/>
              <a:gd name="T8" fmla="*/ 0 w 13"/>
              <a:gd name="T9" fmla="*/ 2147483647 h 39"/>
              <a:gd name="T10" fmla="*/ 2147483647 w 13"/>
              <a:gd name="T11" fmla="*/ 2147483647 h 39"/>
              <a:gd name="T12" fmla="*/ 2147483647 w 13"/>
              <a:gd name="T13" fmla="*/ 2147483647 h 39"/>
              <a:gd name="T14" fmla="*/ 2147483647 w 13"/>
              <a:gd name="T15" fmla="*/ 2147483647 h 39"/>
              <a:gd name="T16" fmla="*/ 2147483647 w 13"/>
              <a:gd name="T17" fmla="*/ 2147483647 h 39"/>
              <a:gd name="T18" fmla="*/ 2147483647 w 13"/>
              <a:gd name="T19" fmla="*/ 2147483647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
              <a:gd name="T32" fmla="*/ 13 w 1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
                <a:moveTo>
                  <a:pt x="7" y="39"/>
                </a:moveTo>
                <a:lnTo>
                  <a:pt x="13" y="32"/>
                </a:lnTo>
                <a:lnTo>
                  <a:pt x="13" y="0"/>
                </a:lnTo>
                <a:lnTo>
                  <a:pt x="0" y="0"/>
                </a:lnTo>
                <a:lnTo>
                  <a:pt x="0" y="32"/>
                </a:lnTo>
                <a:lnTo>
                  <a:pt x="7" y="26"/>
                </a:lnTo>
                <a:lnTo>
                  <a:pt x="7" y="39"/>
                </a:lnTo>
                <a:lnTo>
                  <a:pt x="13" y="39"/>
                </a:lnTo>
                <a:lnTo>
                  <a:pt x="13" y="32"/>
                </a:lnTo>
                <a:lnTo>
                  <a:pt x="7"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1" name="Freeform 151"/>
          <p:cNvSpPr>
            <a:spLocks/>
          </p:cNvSpPr>
          <p:nvPr/>
        </p:nvSpPr>
        <p:spPr bwMode="auto">
          <a:xfrm>
            <a:off x="1989146" y="3555455"/>
            <a:ext cx="73025" cy="19050"/>
          </a:xfrm>
          <a:custGeom>
            <a:avLst/>
            <a:gdLst>
              <a:gd name="T0" fmla="*/ 0 w 52"/>
              <a:gd name="T1" fmla="*/ 2147483647 h 13"/>
              <a:gd name="T2" fmla="*/ 2147483647 w 52"/>
              <a:gd name="T3" fmla="*/ 2147483647 h 13"/>
              <a:gd name="T4" fmla="*/ 2147483647 w 52"/>
              <a:gd name="T5" fmla="*/ 2147483647 h 13"/>
              <a:gd name="T6" fmla="*/ 2147483647 w 52"/>
              <a:gd name="T7" fmla="*/ 0 h 13"/>
              <a:gd name="T8" fmla="*/ 2147483647 w 52"/>
              <a:gd name="T9" fmla="*/ 0 h 13"/>
              <a:gd name="T10" fmla="*/ 2147483647 w 52"/>
              <a:gd name="T11" fmla="*/ 2147483647 h 13"/>
              <a:gd name="T12" fmla="*/ 0 w 52"/>
              <a:gd name="T13" fmla="*/ 2147483647 h 13"/>
              <a:gd name="T14" fmla="*/ 0 w 52"/>
              <a:gd name="T15" fmla="*/ 2147483647 h 13"/>
              <a:gd name="T16" fmla="*/ 2147483647 w 52"/>
              <a:gd name="T17" fmla="*/ 2147483647 h 13"/>
              <a:gd name="T18" fmla="*/ 0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0" y="6"/>
                </a:moveTo>
                <a:lnTo>
                  <a:pt x="7" y="13"/>
                </a:lnTo>
                <a:lnTo>
                  <a:pt x="52" y="13"/>
                </a:lnTo>
                <a:lnTo>
                  <a:pt x="52" y="0"/>
                </a:lnTo>
                <a:lnTo>
                  <a:pt x="7" y="0"/>
                </a:lnTo>
                <a:lnTo>
                  <a:pt x="13" y="6"/>
                </a:lnTo>
                <a:lnTo>
                  <a:pt x="0" y="6"/>
                </a:lnTo>
                <a:lnTo>
                  <a:pt x="0" y="13"/>
                </a:lnTo>
                <a:lnTo>
                  <a:pt x="7"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2" name="Freeform 152"/>
          <p:cNvSpPr>
            <a:spLocks/>
          </p:cNvSpPr>
          <p:nvPr/>
        </p:nvSpPr>
        <p:spPr bwMode="auto">
          <a:xfrm>
            <a:off x="1989138" y="3504661"/>
            <a:ext cx="19050" cy="58737"/>
          </a:xfrm>
          <a:custGeom>
            <a:avLst/>
            <a:gdLst>
              <a:gd name="T0" fmla="*/ 2147483647 w 13"/>
              <a:gd name="T1" fmla="*/ 0 h 39"/>
              <a:gd name="T2" fmla="*/ 0 w 13"/>
              <a:gd name="T3" fmla="*/ 2147483647 h 39"/>
              <a:gd name="T4" fmla="*/ 0 w 13"/>
              <a:gd name="T5" fmla="*/ 2147483647 h 39"/>
              <a:gd name="T6" fmla="*/ 2147483647 w 13"/>
              <a:gd name="T7" fmla="*/ 2147483647 h 39"/>
              <a:gd name="T8" fmla="*/ 2147483647 w 13"/>
              <a:gd name="T9" fmla="*/ 2147483647 h 39"/>
              <a:gd name="T10" fmla="*/ 2147483647 w 13"/>
              <a:gd name="T11" fmla="*/ 2147483647 h 39"/>
              <a:gd name="T12" fmla="*/ 2147483647 w 13"/>
              <a:gd name="T13" fmla="*/ 0 h 39"/>
              <a:gd name="T14" fmla="*/ 0 w 13"/>
              <a:gd name="T15" fmla="*/ 0 h 39"/>
              <a:gd name="T16" fmla="*/ 0 w 13"/>
              <a:gd name="T17" fmla="*/ 2147483647 h 39"/>
              <a:gd name="T18" fmla="*/ 2147483647 w 13"/>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
              <a:gd name="T32" fmla="*/ 13 w 1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
                <a:moveTo>
                  <a:pt x="7" y="0"/>
                </a:moveTo>
                <a:lnTo>
                  <a:pt x="0" y="7"/>
                </a:lnTo>
                <a:lnTo>
                  <a:pt x="0" y="39"/>
                </a:lnTo>
                <a:lnTo>
                  <a:pt x="13" y="39"/>
                </a:lnTo>
                <a:lnTo>
                  <a:pt x="13" y="7"/>
                </a:lnTo>
                <a:lnTo>
                  <a:pt x="7" y="12"/>
                </a:lnTo>
                <a:lnTo>
                  <a:pt x="7" y="0"/>
                </a:lnTo>
                <a:lnTo>
                  <a:pt x="0" y="0"/>
                </a:lnTo>
                <a:lnTo>
                  <a:pt x="0"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3" name="Rectangle 153"/>
          <p:cNvSpPr>
            <a:spLocks noChangeArrowheads="1"/>
          </p:cNvSpPr>
          <p:nvPr/>
        </p:nvSpPr>
        <p:spPr bwMode="auto">
          <a:xfrm>
            <a:off x="2000258" y="3464967"/>
            <a:ext cx="61913" cy="50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64" name="Freeform 154"/>
          <p:cNvSpPr>
            <a:spLocks/>
          </p:cNvSpPr>
          <p:nvPr/>
        </p:nvSpPr>
        <p:spPr bwMode="auto">
          <a:xfrm>
            <a:off x="2000250" y="3455442"/>
            <a:ext cx="69850" cy="19050"/>
          </a:xfrm>
          <a:custGeom>
            <a:avLst/>
            <a:gdLst>
              <a:gd name="T0" fmla="*/ 2147483647 w 51"/>
              <a:gd name="T1" fmla="*/ 2147483647 h 13"/>
              <a:gd name="T2" fmla="*/ 2147483647 w 51"/>
              <a:gd name="T3" fmla="*/ 0 h 13"/>
              <a:gd name="T4" fmla="*/ 0 w 51"/>
              <a:gd name="T5" fmla="*/ 0 h 13"/>
              <a:gd name="T6" fmla="*/ 0 w 51"/>
              <a:gd name="T7" fmla="*/ 2147483647 h 13"/>
              <a:gd name="T8" fmla="*/ 2147483647 w 51"/>
              <a:gd name="T9" fmla="*/ 2147483647 h 13"/>
              <a:gd name="T10" fmla="*/ 2147483647 w 51"/>
              <a:gd name="T11" fmla="*/ 2147483647 h 13"/>
              <a:gd name="T12" fmla="*/ 2147483647 w 51"/>
              <a:gd name="T13" fmla="*/ 2147483647 h 13"/>
              <a:gd name="T14" fmla="*/ 2147483647 w 51"/>
              <a:gd name="T15" fmla="*/ 0 h 13"/>
              <a:gd name="T16" fmla="*/ 2147483647 w 51"/>
              <a:gd name="T17" fmla="*/ 0 h 13"/>
              <a:gd name="T18" fmla="*/ 2147483647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6"/>
                </a:moveTo>
                <a:lnTo>
                  <a:pt x="45" y="0"/>
                </a:lnTo>
                <a:lnTo>
                  <a:pt x="0" y="0"/>
                </a:lnTo>
                <a:lnTo>
                  <a:pt x="0" y="13"/>
                </a:lnTo>
                <a:lnTo>
                  <a:pt x="45" y="13"/>
                </a:lnTo>
                <a:lnTo>
                  <a:pt x="38" y="6"/>
                </a:lnTo>
                <a:lnTo>
                  <a:pt x="51" y="6"/>
                </a:lnTo>
                <a:lnTo>
                  <a:pt x="51" y="0"/>
                </a:lnTo>
                <a:lnTo>
                  <a:pt x="45" y="0"/>
                </a:lnTo>
                <a:lnTo>
                  <a:pt x="5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5" name="Freeform 155"/>
          <p:cNvSpPr>
            <a:spLocks/>
          </p:cNvSpPr>
          <p:nvPr/>
        </p:nvSpPr>
        <p:spPr bwMode="auto">
          <a:xfrm>
            <a:off x="2052640" y="3464967"/>
            <a:ext cx="17462" cy="58738"/>
          </a:xfrm>
          <a:custGeom>
            <a:avLst/>
            <a:gdLst>
              <a:gd name="T0" fmla="*/ 2147483647 w 13"/>
              <a:gd name="T1" fmla="*/ 2147483647 h 39"/>
              <a:gd name="T2" fmla="*/ 2147483647 w 13"/>
              <a:gd name="T3" fmla="*/ 2147483647 h 39"/>
              <a:gd name="T4" fmla="*/ 2147483647 w 13"/>
              <a:gd name="T5" fmla="*/ 0 h 39"/>
              <a:gd name="T6" fmla="*/ 0 w 13"/>
              <a:gd name="T7" fmla="*/ 0 h 39"/>
              <a:gd name="T8" fmla="*/ 0 w 13"/>
              <a:gd name="T9" fmla="*/ 2147483647 h 39"/>
              <a:gd name="T10" fmla="*/ 2147483647 w 13"/>
              <a:gd name="T11" fmla="*/ 2147483647 h 39"/>
              <a:gd name="T12" fmla="*/ 2147483647 w 13"/>
              <a:gd name="T13" fmla="*/ 2147483647 h 39"/>
              <a:gd name="T14" fmla="*/ 2147483647 w 13"/>
              <a:gd name="T15" fmla="*/ 2147483647 h 39"/>
              <a:gd name="T16" fmla="*/ 2147483647 w 13"/>
              <a:gd name="T17" fmla="*/ 2147483647 h 39"/>
              <a:gd name="T18" fmla="*/ 2147483647 w 13"/>
              <a:gd name="T19" fmla="*/ 2147483647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39"/>
              <a:gd name="T32" fmla="*/ 13 w 1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39">
                <a:moveTo>
                  <a:pt x="7" y="39"/>
                </a:moveTo>
                <a:lnTo>
                  <a:pt x="13" y="34"/>
                </a:lnTo>
                <a:lnTo>
                  <a:pt x="13" y="0"/>
                </a:lnTo>
                <a:lnTo>
                  <a:pt x="0" y="0"/>
                </a:lnTo>
                <a:lnTo>
                  <a:pt x="0" y="34"/>
                </a:lnTo>
                <a:lnTo>
                  <a:pt x="7" y="27"/>
                </a:lnTo>
                <a:lnTo>
                  <a:pt x="7" y="39"/>
                </a:lnTo>
                <a:lnTo>
                  <a:pt x="13" y="39"/>
                </a:lnTo>
                <a:lnTo>
                  <a:pt x="13" y="34"/>
                </a:lnTo>
                <a:lnTo>
                  <a:pt x="7"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6" name="Freeform 156"/>
          <p:cNvSpPr>
            <a:spLocks/>
          </p:cNvSpPr>
          <p:nvPr/>
        </p:nvSpPr>
        <p:spPr bwMode="auto">
          <a:xfrm>
            <a:off x="1989146" y="3504655"/>
            <a:ext cx="73025" cy="19050"/>
          </a:xfrm>
          <a:custGeom>
            <a:avLst/>
            <a:gdLst>
              <a:gd name="T0" fmla="*/ 0 w 52"/>
              <a:gd name="T1" fmla="*/ 2147483647 h 12"/>
              <a:gd name="T2" fmla="*/ 2147483647 w 52"/>
              <a:gd name="T3" fmla="*/ 2147483647 h 12"/>
              <a:gd name="T4" fmla="*/ 2147483647 w 52"/>
              <a:gd name="T5" fmla="*/ 2147483647 h 12"/>
              <a:gd name="T6" fmla="*/ 2147483647 w 52"/>
              <a:gd name="T7" fmla="*/ 0 h 12"/>
              <a:gd name="T8" fmla="*/ 2147483647 w 52"/>
              <a:gd name="T9" fmla="*/ 0 h 12"/>
              <a:gd name="T10" fmla="*/ 2147483647 w 52"/>
              <a:gd name="T11" fmla="*/ 2147483647 h 12"/>
              <a:gd name="T12" fmla="*/ 0 w 52"/>
              <a:gd name="T13" fmla="*/ 2147483647 h 12"/>
              <a:gd name="T14" fmla="*/ 0 w 52"/>
              <a:gd name="T15" fmla="*/ 2147483647 h 12"/>
              <a:gd name="T16" fmla="*/ 2147483647 w 52"/>
              <a:gd name="T17" fmla="*/ 2147483647 h 12"/>
              <a:gd name="T18" fmla="*/ 0 w 5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2"/>
              <a:gd name="T32" fmla="*/ 52 w 5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2">
                <a:moveTo>
                  <a:pt x="0" y="7"/>
                </a:moveTo>
                <a:lnTo>
                  <a:pt x="7" y="12"/>
                </a:lnTo>
                <a:lnTo>
                  <a:pt x="52" y="12"/>
                </a:lnTo>
                <a:lnTo>
                  <a:pt x="52" y="0"/>
                </a:lnTo>
                <a:lnTo>
                  <a:pt x="7" y="0"/>
                </a:lnTo>
                <a:lnTo>
                  <a:pt x="13" y="7"/>
                </a:lnTo>
                <a:lnTo>
                  <a:pt x="0" y="7"/>
                </a:lnTo>
                <a:lnTo>
                  <a:pt x="0" y="12"/>
                </a:lnTo>
                <a:lnTo>
                  <a:pt x="7" y="12"/>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7" name="Freeform 157"/>
          <p:cNvSpPr>
            <a:spLocks/>
          </p:cNvSpPr>
          <p:nvPr/>
        </p:nvSpPr>
        <p:spPr bwMode="auto">
          <a:xfrm>
            <a:off x="1989138" y="3455447"/>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7" y="0"/>
                </a:moveTo>
                <a:lnTo>
                  <a:pt x="0" y="6"/>
                </a:lnTo>
                <a:lnTo>
                  <a:pt x="0" y="40"/>
                </a:lnTo>
                <a:lnTo>
                  <a:pt x="13" y="40"/>
                </a:lnTo>
                <a:lnTo>
                  <a:pt x="13" y="6"/>
                </a:lnTo>
                <a:lnTo>
                  <a:pt x="7" y="13"/>
                </a:lnTo>
                <a:lnTo>
                  <a:pt x="7" y="0"/>
                </a:lnTo>
                <a:lnTo>
                  <a:pt x="0" y="0"/>
                </a:lnTo>
                <a:lnTo>
                  <a:pt x="0" y="6"/>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68" name="Rectangle 158"/>
          <p:cNvSpPr>
            <a:spLocks noChangeArrowheads="1"/>
          </p:cNvSpPr>
          <p:nvPr/>
        </p:nvSpPr>
        <p:spPr bwMode="auto">
          <a:xfrm>
            <a:off x="2000258" y="3563392"/>
            <a:ext cx="6191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69" name="Freeform 159"/>
          <p:cNvSpPr>
            <a:spLocks/>
          </p:cNvSpPr>
          <p:nvPr/>
        </p:nvSpPr>
        <p:spPr bwMode="auto">
          <a:xfrm>
            <a:off x="2000250" y="3555455"/>
            <a:ext cx="69850" cy="19050"/>
          </a:xfrm>
          <a:custGeom>
            <a:avLst/>
            <a:gdLst>
              <a:gd name="T0" fmla="*/ 2147483647 w 51"/>
              <a:gd name="T1" fmla="*/ 2147483647 h 13"/>
              <a:gd name="T2" fmla="*/ 2147483647 w 51"/>
              <a:gd name="T3" fmla="*/ 0 h 13"/>
              <a:gd name="T4" fmla="*/ 0 w 51"/>
              <a:gd name="T5" fmla="*/ 0 h 13"/>
              <a:gd name="T6" fmla="*/ 0 w 51"/>
              <a:gd name="T7" fmla="*/ 2147483647 h 13"/>
              <a:gd name="T8" fmla="*/ 2147483647 w 51"/>
              <a:gd name="T9" fmla="*/ 2147483647 h 13"/>
              <a:gd name="T10" fmla="*/ 2147483647 w 51"/>
              <a:gd name="T11" fmla="*/ 2147483647 h 13"/>
              <a:gd name="T12" fmla="*/ 2147483647 w 51"/>
              <a:gd name="T13" fmla="*/ 2147483647 h 13"/>
              <a:gd name="T14" fmla="*/ 2147483647 w 51"/>
              <a:gd name="T15" fmla="*/ 0 h 13"/>
              <a:gd name="T16" fmla="*/ 2147483647 w 51"/>
              <a:gd name="T17" fmla="*/ 0 h 13"/>
              <a:gd name="T18" fmla="*/ 2147483647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6"/>
                </a:moveTo>
                <a:lnTo>
                  <a:pt x="45" y="0"/>
                </a:lnTo>
                <a:lnTo>
                  <a:pt x="0" y="0"/>
                </a:lnTo>
                <a:lnTo>
                  <a:pt x="0" y="13"/>
                </a:lnTo>
                <a:lnTo>
                  <a:pt x="45" y="13"/>
                </a:lnTo>
                <a:lnTo>
                  <a:pt x="38" y="6"/>
                </a:lnTo>
                <a:lnTo>
                  <a:pt x="51" y="6"/>
                </a:lnTo>
                <a:lnTo>
                  <a:pt x="51" y="0"/>
                </a:lnTo>
                <a:lnTo>
                  <a:pt x="45" y="0"/>
                </a:lnTo>
                <a:lnTo>
                  <a:pt x="5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0" name="Freeform 160"/>
          <p:cNvSpPr>
            <a:spLocks/>
          </p:cNvSpPr>
          <p:nvPr/>
        </p:nvSpPr>
        <p:spPr bwMode="auto">
          <a:xfrm>
            <a:off x="2052640" y="3563395"/>
            <a:ext cx="17462" cy="60325"/>
          </a:xfrm>
          <a:custGeom>
            <a:avLst/>
            <a:gdLst>
              <a:gd name="T0" fmla="*/ 2147483647 w 13"/>
              <a:gd name="T1" fmla="*/ 2147483647 h 40"/>
              <a:gd name="T2" fmla="*/ 2147483647 w 13"/>
              <a:gd name="T3" fmla="*/ 2147483647 h 40"/>
              <a:gd name="T4" fmla="*/ 2147483647 w 13"/>
              <a:gd name="T5" fmla="*/ 0 h 40"/>
              <a:gd name="T6" fmla="*/ 0 w 13"/>
              <a:gd name="T7" fmla="*/ 0 h 40"/>
              <a:gd name="T8" fmla="*/ 0 w 13"/>
              <a:gd name="T9" fmla="*/ 2147483647 h 40"/>
              <a:gd name="T10" fmla="*/ 2147483647 w 13"/>
              <a:gd name="T11" fmla="*/ 2147483647 h 40"/>
              <a:gd name="T12" fmla="*/ 2147483647 w 13"/>
              <a:gd name="T13" fmla="*/ 2147483647 h 40"/>
              <a:gd name="T14" fmla="*/ 2147483647 w 13"/>
              <a:gd name="T15" fmla="*/ 2147483647 h 40"/>
              <a:gd name="T16" fmla="*/ 2147483647 w 13"/>
              <a:gd name="T17" fmla="*/ 2147483647 h 40"/>
              <a:gd name="T18" fmla="*/ 2147483647 w 13"/>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7" y="40"/>
                </a:moveTo>
                <a:lnTo>
                  <a:pt x="13" y="34"/>
                </a:lnTo>
                <a:lnTo>
                  <a:pt x="13" y="0"/>
                </a:lnTo>
                <a:lnTo>
                  <a:pt x="0" y="0"/>
                </a:lnTo>
                <a:lnTo>
                  <a:pt x="0" y="34"/>
                </a:lnTo>
                <a:lnTo>
                  <a:pt x="7" y="27"/>
                </a:lnTo>
                <a:lnTo>
                  <a:pt x="7" y="40"/>
                </a:lnTo>
                <a:lnTo>
                  <a:pt x="13" y="40"/>
                </a:lnTo>
                <a:lnTo>
                  <a:pt x="13" y="34"/>
                </a:lnTo>
                <a:lnTo>
                  <a:pt x="7"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1" name="Freeform 161"/>
          <p:cNvSpPr>
            <a:spLocks/>
          </p:cNvSpPr>
          <p:nvPr/>
        </p:nvSpPr>
        <p:spPr bwMode="auto">
          <a:xfrm>
            <a:off x="1989146" y="3604667"/>
            <a:ext cx="73025" cy="19050"/>
          </a:xfrm>
          <a:custGeom>
            <a:avLst/>
            <a:gdLst>
              <a:gd name="T0" fmla="*/ 0 w 52"/>
              <a:gd name="T1" fmla="*/ 2147483647 h 13"/>
              <a:gd name="T2" fmla="*/ 2147483647 w 52"/>
              <a:gd name="T3" fmla="*/ 2147483647 h 13"/>
              <a:gd name="T4" fmla="*/ 2147483647 w 52"/>
              <a:gd name="T5" fmla="*/ 2147483647 h 13"/>
              <a:gd name="T6" fmla="*/ 2147483647 w 52"/>
              <a:gd name="T7" fmla="*/ 0 h 13"/>
              <a:gd name="T8" fmla="*/ 2147483647 w 52"/>
              <a:gd name="T9" fmla="*/ 0 h 13"/>
              <a:gd name="T10" fmla="*/ 2147483647 w 52"/>
              <a:gd name="T11" fmla="*/ 2147483647 h 13"/>
              <a:gd name="T12" fmla="*/ 0 w 52"/>
              <a:gd name="T13" fmla="*/ 2147483647 h 13"/>
              <a:gd name="T14" fmla="*/ 0 w 52"/>
              <a:gd name="T15" fmla="*/ 2147483647 h 13"/>
              <a:gd name="T16" fmla="*/ 2147483647 w 52"/>
              <a:gd name="T17" fmla="*/ 2147483647 h 13"/>
              <a:gd name="T18" fmla="*/ 0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0" y="7"/>
                </a:moveTo>
                <a:lnTo>
                  <a:pt x="7" y="13"/>
                </a:lnTo>
                <a:lnTo>
                  <a:pt x="52" y="13"/>
                </a:lnTo>
                <a:lnTo>
                  <a:pt x="52" y="0"/>
                </a:lnTo>
                <a:lnTo>
                  <a:pt x="7" y="0"/>
                </a:lnTo>
                <a:lnTo>
                  <a:pt x="13" y="7"/>
                </a:lnTo>
                <a:lnTo>
                  <a:pt x="0" y="7"/>
                </a:lnTo>
                <a:lnTo>
                  <a:pt x="0" y="13"/>
                </a:lnTo>
                <a:lnTo>
                  <a:pt x="7" y="1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2" name="Freeform 162"/>
          <p:cNvSpPr>
            <a:spLocks/>
          </p:cNvSpPr>
          <p:nvPr/>
        </p:nvSpPr>
        <p:spPr bwMode="auto">
          <a:xfrm>
            <a:off x="1989138" y="3555455"/>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7" y="0"/>
                </a:moveTo>
                <a:lnTo>
                  <a:pt x="0" y="6"/>
                </a:lnTo>
                <a:lnTo>
                  <a:pt x="0" y="40"/>
                </a:lnTo>
                <a:lnTo>
                  <a:pt x="13" y="40"/>
                </a:lnTo>
                <a:lnTo>
                  <a:pt x="13" y="6"/>
                </a:lnTo>
                <a:lnTo>
                  <a:pt x="7" y="13"/>
                </a:lnTo>
                <a:lnTo>
                  <a:pt x="7" y="0"/>
                </a:lnTo>
                <a:lnTo>
                  <a:pt x="0" y="0"/>
                </a:lnTo>
                <a:lnTo>
                  <a:pt x="0" y="6"/>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3" name="Rectangle 163"/>
          <p:cNvSpPr>
            <a:spLocks noChangeArrowheads="1"/>
          </p:cNvSpPr>
          <p:nvPr/>
        </p:nvSpPr>
        <p:spPr bwMode="auto">
          <a:xfrm>
            <a:off x="2000258" y="3615780"/>
            <a:ext cx="61913" cy="492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74" name="Freeform 164"/>
          <p:cNvSpPr>
            <a:spLocks/>
          </p:cNvSpPr>
          <p:nvPr/>
        </p:nvSpPr>
        <p:spPr bwMode="auto">
          <a:xfrm>
            <a:off x="2000250" y="3604667"/>
            <a:ext cx="69850" cy="19050"/>
          </a:xfrm>
          <a:custGeom>
            <a:avLst/>
            <a:gdLst>
              <a:gd name="T0" fmla="*/ 2147483647 w 51"/>
              <a:gd name="T1" fmla="*/ 2147483647 h 13"/>
              <a:gd name="T2" fmla="*/ 2147483647 w 51"/>
              <a:gd name="T3" fmla="*/ 0 h 13"/>
              <a:gd name="T4" fmla="*/ 0 w 51"/>
              <a:gd name="T5" fmla="*/ 0 h 13"/>
              <a:gd name="T6" fmla="*/ 0 w 51"/>
              <a:gd name="T7" fmla="*/ 2147483647 h 13"/>
              <a:gd name="T8" fmla="*/ 2147483647 w 51"/>
              <a:gd name="T9" fmla="*/ 2147483647 h 13"/>
              <a:gd name="T10" fmla="*/ 2147483647 w 51"/>
              <a:gd name="T11" fmla="*/ 2147483647 h 13"/>
              <a:gd name="T12" fmla="*/ 2147483647 w 51"/>
              <a:gd name="T13" fmla="*/ 2147483647 h 13"/>
              <a:gd name="T14" fmla="*/ 2147483647 w 51"/>
              <a:gd name="T15" fmla="*/ 0 h 13"/>
              <a:gd name="T16" fmla="*/ 2147483647 w 51"/>
              <a:gd name="T17" fmla="*/ 0 h 13"/>
              <a:gd name="T18" fmla="*/ 2147483647 w 51"/>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7"/>
                </a:moveTo>
                <a:lnTo>
                  <a:pt x="45" y="0"/>
                </a:lnTo>
                <a:lnTo>
                  <a:pt x="0" y="0"/>
                </a:lnTo>
                <a:lnTo>
                  <a:pt x="0" y="13"/>
                </a:lnTo>
                <a:lnTo>
                  <a:pt x="45" y="13"/>
                </a:lnTo>
                <a:lnTo>
                  <a:pt x="38" y="7"/>
                </a:lnTo>
                <a:lnTo>
                  <a:pt x="51" y="7"/>
                </a:lnTo>
                <a:lnTo>
                  <a:pt x="51" y="0"/>
                </a:lnTo>
                <a:lnTo>
                  <a:pt x="45" y="0"/>
                </a:lnTo>
                <a:lnTo>
                  <a:pt x="51"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5" name="Freeform 165"/>
          <p:cNvSpPr>
            <a:spLocks/>
          </p:cNvSpPr>
          <p:nvPr/>
        </p:nvSpPr>
        <p:spPr bwMode="auto">
          <a:xfrm>
            <a:off x="2052640" y="3615780"/>
            <a:ext cx="17462" cy="60325"/>
          </a:xfrm>
          <a:custGeom>
            <a:avLst/>
            <a:gdLst>
              <a:gd name="T0" fmla="*/ 2147483647 w 13"/>
              <a:gd name="T1" fmla="*/ 2147483647 h 40"/>
              <a:gd name="T2" fmla="*/ 2147483647 w 13"/>
              <a:gd name="T3" fmla="*/ 2147483647 h 40"/>
              <a:gd name="T4" fmla="*/ 2147483647 w 13"/>
              <a:gd name="T5" fmla="*/ 0 h 40"/>
              <a:gd name="T6" fmla="*/ 0 w 13"/>
              <a:gd name="T7" fmla="*/ 0 h 40"/>
              <a:gd name="T8" fmla="*/ 0 w 13"/>
              <a:gd name="T9" fmla="*/ 2147483647 h 40"/>
              <a:gd name="T10" fmla="*/ 2147483647 w 13"/>
              <a:gd name="T11" fmla="*/ 2147483647 h 40"/>
              <a:gd name="T12" fmla="*/ 2147483647 w 13"/>
              <a:gd name="T13" fmla="*/ 2147483647 h 40"/>
              <a:gd name="T14" fmla="*/ 2147483647 w 13"/>
              <a:gd name="T15" fmla="*/ 2147483647 h 40"/>
              <a:gd name="T16" fmla="*/ 2147483647 w 13"/>
              <a:gd name="T17" fmla="*/ 2147483647 h 40"/>
              <a:gd name="T18" fmla="*/ 2147483647 w 13"/>
              <a:gd name="T19" fmla="*/ 214748364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7" y="40"/>
                </a:moveTo>
                <a:lnTo>
                  <a:pt x="13" y="33"/>
                </a:lnTo>
                <a:lnTo>
                  <a:pt x="13" y="0"/>
                </a:lnTo>
                <a:lnTo>
                  <a:pt x="0" y="0"/>
                </a:lnTo>
                <a:lnTo>
                  <a:pt x="0" y="33"/>
                </a:lnTo>
                <a:lnTo>
                  <a:pt x="7" y="27"/>
                </a:lnTo>
                <a:lnTo>
                  <a:pt x="7" y="40"/>
                </a:lnTo>
                <a:lnTo>
                  <a:pt x="13" y="40"/>
                </a:lnTo>
                <a:lnTo>
                  <a:pt x="13" y="33"/>
                </a:lnTo>
                <a:lnTo>
                  <a:pt x="7"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6" name="Freeform 166"/>
          <p:cNvSpPr>
            <a:spLocks/>
          </p:cNvSpPr>
          <p:nvPr/>
        </p:nvSpPr>
        <p:spPr bwMode="auto">
          <a:xfrm>
            <a:off x="1989146" y="3655467"/>
            <a:ext cx="73025" cy="20638"/>
          </a:xfrm>
          <a:custGeom>
            <a:avLst/>
            <a:gdLst>
              <a:gd name="T0" fmla="*/ 0 w 52"/>
              <a:gd name="T1" fmla="*/ 2147483647 h 13"/>
              <a:gd name="T2" fmla="*/ 2147483647 w 52"/>
              <a:gd name="T3" fmla="*/ 2147483647 h 13"/>
              <a:gd name="T4" fmla="*/ 2147483647 w 52"/>
              <a:gd name="T5" fmla="*/ 2147483647 h 13"/>
              <a:gd name="T6" fmla="*/ 2147483647 w 52"/>
              <a:gd name="T7" fmla="*/ 0 h 13"/>
              <a:gd name="T8" fmla="*/ 2147483647 w 52"/>
              <a:gd name="T9" fmla="*/ 0 h 13"/>
              <a:gd name="T10" fmla="*/ 2147483647 w 52"/>
              <a:gd name="T11" fmla="*/ 2147483647 h 13"/>
              <a:gd name="T12" fmla="*/ 0 w 52"/>
              <a:gd name="T13" fmla="*/ 2147483647 h 13"/>
              <a:gd name="T14" fmla="*/ 0 w 52"/>
              <a:gd name="T15" fmla="*/ 2147483647 h 13"/>
              <a:gd name="T16" fmla="*/ 2147483647 w 52"/>
              <a:gd name="T17" fmla="*/ 2147483647 h 13"/>
              <a:gd name="T18" fmla="*/ 0 w 52"/>
              <a:gd name="T19" fmla="*/ 214748364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3"/>
              <a:gd name="T32" fmla="*/ 52 w 5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3">
                <a:moveTo>
                  <a:pt x="0" y="6"/>
                </a:moveTo>
                <a:lnTo>
                  <a:pt x="7" y="13"/>
                </a:lnTo>
                <a:lnTo>
                  <a:pt x="52" y="13"/>
                </a:lnTo>
                <a:lnTo>
                  <a:pt x="52" y="0"/>
                </a:lnTo>
                <a:lnTo>
                  <a:pt x="7" y="0"/>
                </a:lnTo>
                <a:lnTo>
                  <a:pt x="13" y="6"/>
                </a:lnTo>
                <a:lnTo>
                  <a:pt x="0" y="6"/>
                </a:lnTo>
                <a:lnTo>
                  <a:pt x="0" y="13"/>
                </a:lnTo>
                <a:lnTo>
                  <a:pt x="7" y="13"/>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7" name="Freeform 167"/>
          <p:cNvSpPr>
            <a:spLocks/>
          </p:cNvSpPr>
          <p:nvPr/>
        </p:nvSpPr>
        <p:spPr bwMode="auto">
          <a:xfrm>
            <a:off x="1989138" y="3604671"/>
            <a:ext cx="19050" cy="60325"/>
          </a:xfrm>
          <a:custGeom>
            <a:avLst/>
            <a:gdLst>
              <a:gd name="T0" fmla="*/ 2147483647 w 13"/>
              <a:gd name="T1" fmla="*/ 0 h 40"/>
              <a:gd name="T2" fmla="*/ 0 w 13"/>
              <a:gd name="T3" fmla="*/ 2147483647 h 40"/>
              <a:gd name="T4" fmla="*/ 0 w 13"/>
              <a:gd name="T5" fmla="*/ 2147483647 h 40"/>
              <a:gd name="T6" fmla="*/ 2147483647 w 13"/>
              <a:gd name="T7" fmla="*/ 2147483647 h 40"/>
              <a:gd name="T8" fmla="*/ 2147483647 w 13"/>
              <a:gd name="T9" fmla="*/ 2147483647 h 40"/>
              <a:gd name="T10" fmla="*/ 2147483647 w 13"/>
              <a:gd name="T11" fmla="*/ 2147483647 h 40"/>
              <a:gd name="T12" fmla="*/ 2147483647 w 13"/>
              <a:gd name="T13" fmla="*/ 0 h 40"/>
              <a:gd name="T14" fmla="*/ 0 w 13"/>
              <a:gd name="T15" fmla="*/ 0 h 40"/>
              <a:gd name="T16" fmla="*/ 0 w 13"/>
              <a:gd name="T17" fmla="*/ 2147483647 h 40"/>
              <a:gd name="T18" fmla="*/ 2147483647 w 13"/>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40"/>
              <a:gd name="T32" fmla="*/ 13 w 1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40">
                <a:moveTo>
                  <a:pt x="7" y="0"/>
                </a:moveTo>
                <a:lnTo>
                  <a:pt x="0" y="7"/>
                </a:lnTo>
                <a:lnTo>
                  <a:pt x="0" y="40"/>
                </a:lnTo>
                <a:lnTo>
                  <a:pt x="13" y="40"/>
                </a:lnTo>
                <a:lnTo>
                  <a:pt x="13" y="7"/>
                </a:lnTo>
                <a:lnTo>
                  <a:pt x="7" y="13"/>
                </a:lnTo>
                <a:lnTo>
                  <a:pt x="7" y="0"/>
                </a:lnTo>
                <a:lnTo>
                  <a:pt x="0" y="0"/>
                </a:lnTo>
                <a:lnTo>
                  <a:pt x="0"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8" name="Freeform 168"/>
          <p:cNvSpPr>
            <a:spLocks/>
          </p:cNvSpPr>
          <p:nvPr/>
        </p:nvSpPr>
        <p:spPr bwMode="auto">
          <a:xfrm>
            <a:off x="1020763" y="3844380"/>
            <a:ext cx="247650" cy="17462"/>
          </a:xfrm>
          <a:custGeom>
            <a:avLst/>
            <a:gdLst>
              <a:gd name="T0" fmla="*/ 2147483647 w 179"/>
              <a:gd name="T1" fmla="*/ 2147483647 h 12"/>
              <a:gd name="T2" fmla="*/ 2147483647 w 179"/>
              <a:gd name="T3" fmla="*/ 0 h 12"/>
              <a:gd name="T4" fmla="*/ 0 w 179"/>
              <a:gd name="T5" fmla="*/ 0 h 12"/>
              <a:gd name="T6" fmla="*/ 0 w 179"/>
              <a:gd name="T7" fmla="*/ 2147483647 h 12"/>
              <a:gd name="T8" fmla="*/ 2147483647 w 179"/>
              <a:gd name="T9" fmla="*/ 2147483647 h 12"/>
              <a:gd name="T10" fmla="*/ 2147483647 w 179"/>
              <a:gd name="T11" fmla="*/ 2147483647 h 12"/>
              <a:gd name="T12" fmla="*/ 0 60000 65536"/>
              <a:gd name="T13" fmla="*/ 0 60000 65536"/>
              <a:gd name="T14" fmla="*/ 0 60000 65536"/>
              <a:gd name="T15" fmla="*/ 0 60000 65536"/>
              <a:gd name="T16" fmla="*/ 0 60000 65536"/>
              <a:gd name="T17" fmla="*/ 0 60000 65536"/>
              <a:gd name="T18" fmla="*/ 0 w 179"/>
              <a:gd name="T19" fmla="*/ 0 h 12"/>
              <a:gd name="T20" fmla="*/ 179 w 179"/>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79" h="12">
                <a:moveTo>
                  <a:pt x="179" y="5"/>
                </a:moveTo>
                <a:lnTo>
                  <a:pt x="179" y="0"/>
                </a:lnTo>
                <a:lnTo>
                  <a:pt x="0" y="0"/>
                </a:lnTo>
                <a:lnTo>
                  <a:pt x="0" y="12"/>
                </a:lnTo>
                <a:lnTo>
                  <a:pt x="179" y="12"/>
                </a:lnTo>
                <a:lnTo>
                  <a:pt x="17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79" name="Freeform 169"/>
          <p:cNvSpPr>
            <a:spLocks/>
          </p:cNvSpPr>
          <p:nvPr/>
        </p:nvSpPr>
        <p:spPr bwMode="auto">
          <a:xfrm>
            <a:off x="1166821" y="3845973"/>
            <a:ext cx="122237" cy="98425"/>
          </a:xfrm>
          <a:custGeom>
            <a:avLst/>
            <a:gdLst>
              <a:gd name="T0" fmla="*/ 2147483647 w 88"/>
              <a:gd name="T1" fmla="*/ 2147483647 h 65"/>
              <a:gd name="T2" fmla="*/ 2147483647 w 88"/>
              <a:gd name="T3" fmla="*/ 2147483647 h 65"/>
              <a:gd name="T4" fmla="*/ 2147483647 w 88"/>
              <a:gd name="T5" fmla="*/ 0 h 65"/>
              <a:gd name="T6" fmla="*/ 0 w 88"/>
              <a:gd name="T7" fmla="*/ 2147483647 h 65"/>
              <a:gd name="T8" fmla="*/ 2147483647 w 88"/>
              <a:gd name="T9" fmla="*/ 2147483647 h 65"/>
              <a:gd name="T10" fmla="*/ 2147483647 w 88"/>
              <a:gd name="T11" fmla="*/ 2147483647 h 65"/>
              <a:gd name="T12" fmla="*/ 0 60000 65536"/>
              <a:gd name="T13" fmla="*/ 0 60000 65536"/>
              <a:gd name="T14" fmla="*/ 0 60000 65536"/>
              <a:gd name="T15" fmla="*/ 0 60000 65536"/>
              <a:gd name="T16" fmla="*/ 0 60000 65536"/>
              <a:gd name="T17" fmla="*/ 0 60000 65536"/>
              <a:gd name="T18" fmla="*/ 0 w 88"/>
              <a:gd name="T19" fmla="*/ 0 h 65"/>
              <a:gd name="T20" fmla="*/ 88 w 8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88" h="65">
                <a:moveTo>
                  <a:pt x="85" y="61"/>
                </a:moveTo>
                <a:lnTo>
                  <a:pt x="88" y="55"/>
                </a:lnTo>
                <a:lnTo>
                  <a:pt x="7" y="0"/>
                </a:lnTo>
                <a:lnTo>
                  <a:pt x="0" y="10"/>
                </a:lnTo>
                <a:lnTo>
                  <a:pt x="81" y="65"/>
                </a:lnTo>
                <a:lnTo>
                  <a:pt x="85"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0" name="Freeform 170"/>
          <p:cNvSpPr>
            <a:spLocks/>
          </p:cNvSpPr>
          <p:nvPr/>
        </p:nvSpPr>
        <p:spPr bwMode="auto">
          <a:xfrm>
            <a:off x="1390650" y="3847555"/>
            <a:ext cx="249238" cy="19050"/>
          </a:xfrm>
          <a:custGeom>
            <a:avLst/>
            <a:gdLst>
              <a:gd name="T0" fmla="*/ 2147483647 w 179"/>
              <a:gd name="T1" fmla="*/ 2147483647 h 13"/>
              <a:gd name="T2" fmla="*/ 2147483647 w 179"/>
              <a:gd name="T3" fmla="*/ 0 h 13"/>
              <a:gd name="T4" fmla="*/ 0 w 179"/>
              <a:gd name="T5" fmla="*/ 0 h 13"/>
              <a:gd name="T6" fmla="*/ 0 w 179"/>
              <a:gd name="T7" fmla="*/ 2147483647 h 13"/>
              <a:gd name="T8" fmla="*/ 2147483647 w 179"/>
              <a:gd name="T9" fmla="*/ 2147483647 h 13"/>
              <a:gd name="T10" fmla="*/ 2147483647 w 179"/>
              <a:gd name="T11" fmla="*/ 2147483647 h 13"/>
              <a:gd name="T12" fmla="*/ 0 60000 65536"/>
              <a:gd name="T13" fmla="*/ 0 60000 65536"/>
              <a:gd name="T14" fmla="*/ 0 60000 65536"/>
              <a:gd name="T15" fmla="*/ 0 60000 65536"/>
              <a:gd name="T16" fmla="*/ 0 60000 65536"/>
              <a:gd name="T17" fmla="*/ 0 60000 65536"/>
              <a:gd name="T18" fmla="*/ 0 w 179"/>
              <a:gd name="T19" fmla="*/ 0 h 13"/>
              <a:gd name="T20" fmla="*/ 179 w 17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79" h="13">
                <a:moveTo>
                  <a:pt x="179" y="6"/>
                </a:moveTo>
                <a:lnTo>
                  <a:pt x="179" y="0"/>
                </a:lnTo>
                <a:lnTo>
                  <a:pt x="0" y="0"/>
                </a:lnTo>
                <a:lnTo>
                  <a:pt x="0" y="13"/>
                </a:lnTo>
                <a:lnTo>
                  <a:pt x="179" y="13"/>
                </a:lnTo>
                <a:lnTo>
                  <a:pt x="17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1" name="Freeform 171"/>
          <p:cNvSpPr>
            <a:spLocks/>
          </p:cNvSpPr>
          <p:nvPr/>
        </p:nvSpPr>
        <p:spPr bwMode="auto">
          <a:xfrm>
            <a:off x="1538296" y="3850735"/>
            <a:ext cx="122237" cy="98425"/>
          </a:xfrm>
          <a:custGeom>
            <a:avLst/>
            <a:gdLst>
              <a:gd name="T0" fmla="*/ 2147483647 w 88"/>
              <a:gd name="T1" fmla="*/ 2147483647 h 65"/>
              <a:gd name="T2" fmla="*/ 2147483647 w 88"/>
              <a:gd name="T3" fmla="*/ 2147483647 h 65"/>
              <a:gd name="T4" fmla="*/ 2147483647 w 88"/>
              <a:gd name="T5" fmla="*/ 0 h 65"/>
              <a:gd name="T6" fmla="*/ 0 w 88"/>
              <a:gd name="T7" fmla="*/ 2147483647 h 65"/>
              <a:gd name="T8" fmla="*/ 2147483647 w 88"/>
              <a:gd name="T9" fmla="*/ 2147483647 h 65"/>
              <a:gd name="T10" fmla="*/ 2147483647 w 88"/>
              <a:gd name="T11" fmla="*/ 2147483647 h 65"/>
              <a:gd name="T12" fmla="*/ 0 60000 65536"/>
              <a:gd name="T13" fmla="*/ 0 60000 65536"/>
              <a:gd name="T14" fmla="*/ 0 60000 65536"/>
              <a:gd name="T15" fmla="*/ 0 60000 65536"/>
              <a:gd name="T16" fmla="*/ 0 60000 65536"/>
              <a:gd name="T17" fmla="*/ 0 60000 65536"/>
              <a:gd name="T18" fmla="*/ 0 w 88"/>
              <a:gd name="T19" fmla="*/ 0 h 65"/>
              <a:gd name="T20" fmla="*/ 88 w 8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88" h="65">
                <a:moveTo>
                  <a:pt x="83" y="59"/>
                </a:moveTo>
                <a:lnTo>
                  <a:pt x="88" y="55"/>
                </a:lnTo>
                <a:lnTo>
                  <a:pt x="7" y="0"/>
                </a:lnTo>
                <a:lnTo>
                  <a:pt x="0" y="10"/>
                </a:lnTo>
                <a:lnTo>
                  <a:pt x="80" y="65"/>
                </a:lnTo>
                <a:lnTo>
                  <a:pt x="83"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2" name="Freeform 172"/>
          <p:cNvSpPr>
            <a:spLocks/>
          </p:cNvSpPr>
          <p:nvPr/>
        </p:nvSpPr>
        <p:spPr bwMode="auto">
          <a:xfrm>
            <a:off x="809627" y="3455442"/>
            <a:ext cx="47625" cy="19050"/>
          </a:xfrm>
          <a:custGeom>
            <a:avLst/>
            <a:gdLst>
              <a:gd name="T0" fmla="*/ 2147483647 w 34"/>
              <a:gd name="T1" fmla="*/ 2147483647 h 13"/>
              <a:gd name="T2" fmla="*/ 2147483647 w 34"/>
              <a:gd name="T3" fmla="*/ 0 h 13"/>
              <a:gd name="T4" fmla="*/ 0 w 34"/>
              <a:gd name="T5" fmla="*/ 0 h 13"/>
              <a:gd name="T6" fmla="*/ 0 w 34"/>
              <a:gd name="T7" fmla="*/ 2147483647 h 13"/>
              <a:gd name="T8" fmla="*/ 2147483647 w 34"/>
              <a:gd name="T9" fmla="*/ 2147483647 h 13"/>
              <a:gd name="T10" fmla="*/ 2147483647 w 34"/>
              <a:gd name="T11" fmla="*/ 2147483647 h 13"/>
              <a:gd name="T12" fmla="*/ 0 60000 65536"/>
              <a:gd name="T13" fmla="*/ 0 60000 65536"/>
              <a:gd name="T14" fmla="*/ 0 60000 65536"/>
              <a:gd name="T15" fmla="*/ 0 60000 65536"/>
              <a:gd name="T16" fmla="*/ 0 60000 65536"/>
              <a:gd name="T17" fmla="*/ 0 60000 65536"/>
              <a:gd name="T18" fmla="*/ 0 w 34"/>
              <a:gd name="T19" fmla="*/ 0 h 13"/>
              <a:gd name="T20" fmla="*/ 34 w 3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34" h="13">
                <a:moveTo>
                  <a:pt x="34" y="7"/>
                </a:moveTo>
                <a:lnTo>
                  <a:pt x="34" y="0"/>
                </a:lnTo>
                <a:lnTo>
                  <a:pt x="0" y="0"/>
                </a:lnTo>
                <a:lnTo>
                  <a:pt x="0" y="13"/>
                </a:lnTo>
                <a:lnTo>
                  <a:pt x="34" y="13"/>
                </a:lnTo>
                <a:lnTo>
                  <a:pt x="34"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3" name="Freeform 173"/>
          <p:cNvSpPr>
            <a:spLocks/>
          </p:cNvSpPr>
          <p:nvPr/>
        </p:nvSpPr>
        <p:spPr bwMode="auto">
          <a:xfrm>
            <a:off x="809625" y="3606255"/>
            <a:ext cx="46038" cy="19050"/>
          </a:xfrm>
          <a:custGeom>
            <a:avLst/>
            <a:gdLst>
              <a:gd name="T0" fmla="*/ 2147483647 w 33"/>
              <a:gd name="T1" fmla="*/ 2147483647 h 13"/>
              <a:gd name="T2" fmla="*/ 2147483647 w 33"/>
              <a:gd name="T3" fmla="*/ 0 h 13"/>
              <a:gd name="T4" fmla="*/ 0 w 33"/>
              <a:gd name="T5" fmla="*/ 0 h 13"/>
              <a:gd name="T6" fmla="*/ 0 w 33"/>
              <a:gd name="T7" fmla="*/ 2147483647 h 13"/>
              <a:gd name="T8" fmla="*/ 2147483647 w 33"/>
              <a:gd name="T9" fmla="*/ 2147483647 h 13"/>
              <a:gd name="T10" fmla="*/ 2147483647 w 33"/>
              <a:gd name="T11" fmla="*/ 2147483647 h 13"/>
              <a:gd name="T12" fmla="*/ 0 60000 65536"/>
              <a:gd name="T13" fmla="*/ 0 60000 65536"/>
              <a:gd name="T14" fmla="*/ 0 60000 65536"/>
              <a:gd name="T15" fmla="*/ 0 60000 65536"/>
              <a:gd name="T16" fmla="*/ 0 60000 65536"/>
              <a:gd name="T17" fmla="*/ 0 60000 65536"/>
              <a:gd name="T18" fmla="*/ 0 w 33"/>
              <a:gd name="T19" fmla="*/ 0 h 13"/>
              <a:gd name="T20" fmla="*/ 33 w 33"/>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33" h="13">
                <a:moveTo>
                  <a:pt x="33" y="6"/>
                </a:moveTo>
                <a:lnTo>
                  <a:pt x="33" y="0"/>
                </a:lnTo>
                <a:lnTo>
                  <a:pt x="0" y="0"/>
                </a:lnTo>
                <a:lnTo>
                  <a:pt x="0" y="13"/>
                </a:lnTo>
                <a:lnTo>
                  <a:pt x="33" y="13"/>
                </a:lnTo>
                <a:lnTo>
                  <a:pt x="3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4" name="Freeform 174"/>
          <p:cNvSpPr>
            <a:spLocks/>
          </p:cNvSpPr>
          <p:nvPr/>
        </p:nvSpPr>
        <p:spPr bwMode="auto">
          <a:xfrm>
            <a:off x="1947871" y="3455442"/>
            <a:ext cx="52387" cy="19050"/>
          </a:xfrm>
          <a:custGeom>
            <a:avLst/>
            <a:gdLst>
              <a:gd name="T0" fmla="*/ 0 w 37"/>
              <a:gd name="T1" fmla="*/ 2147483647 h 13"/>
              <a:gd name="T2" fmla="*/ 0 w 37"/>
              <a:gd name="T3" fmla="*/ 2147483647 h 13"/>
              <a:gd name="T4" fmla="*/ 2147483647 w 37"/>
              <a:gd name="T5" fmla="*/ 2147483647 h 13"/>
              <a:gd name="T6" fmla="*/ 2147483647 w 37"/>
              <a:gd name="T7" fmla="*/ 0 h 13"/>
              <a:gd name="T8" fmla="*/ 0 w 37"/>
              <a:gd name="T9" fmla="*/ 0 h 13"/>
              <a:gd name="T10" fmla="*/ 0 w 37"/>
              <a:gd name="T11" fmla="*/ 2147483647 h 13"/>
              <a:gd name="T12" fmla="*/ 0 60000 65536"/>
              <a:gd name="T13" fmla="*/ 0 60000 65536"/>
              <a:gd name="T14" fmla="*/ 0 60000 65536"/>
              <a:gd name="T15" fmla="*/ 0 60000 65536"/>
              <a:gd name="T16" fmla="*/ 0 60000 65536"/>
              <a:gd name="T17" fmla="*/ 0 60000 65536"/>
              <a:gd name="T18" fmla="*/ 0 w 37"/>
              <a:gd name="T19" fmla="*/ 0 h 13"/>
              <a:gd name="T20" fmla="*/ 37 w 3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37" h="13">
                <a:moveTo>
                  <a:pt x="0" y="7"/>
                </a:moveTo>
                <a:lnTo>
                  <a:pt x="0" y="13"/>
                </a:lnTo>
                <a:lnTo>
                  <a:pt x="37" y="13"/>
                </a:lnTo>
                <a:lnTo>
                  <a:pt x="37" y="0"/>
                </a:lnTo>
                <a:lnTo>
                  <a:pt x="0" y="0"/>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5" name="Freeform 175"/>
          <p:cNvSpPr>
            <a:spLocks/>
          </p:cNvSpPr>
          <p:nvPr/>
        </p:nvSpPr>
        <p:spPr bwMode="auto">
          <a:xfrm>
            <a:off x="1947871" y="3604667"/>
            <a:ext cx="52387" cy="19050"/>
          </a:xfrm>
          <a:custGeom>
            <a:avLst/>
            <a:gdLst>
              <a:gd name="T0" fmla="*/ 0 w 37"/>
              <a:gd name="T1" fmla="*/ 2147483647 h 13"/>
              <a:gd name="T2" fmla="*/ 0 w 37"/>
              <a:gd name="T3" fmla="*/ 2147483647 h 13"/>
              <a:gd name="T4" fmla="*/ 2147483647 w 37"/>
              <a:gd name="T5" fmla="*/ 2147483647 h 13"/>
              <a:gd name="T6" fmla="*/ 2147483647 w 37"/>
              <a:gd name="T7" fmla="*/ 0 h 13"/>
              <a:gd name="T8" fmla="*/ 0 w 37"/>
              <a:gd name="T9" fmla="*/ 0 h 13"/>
              <a:gd name="T10" fmla="*/ 0 w 37"/>
              <a:gd name="T11" fmla="*/ 2147483647 h 13"/>
              <a:gd name="T12" fmla="*/ 0 60000 65536"/>
              <a:gd name="T13" fmla="*/ 0 60000 65536"/>
              <a:gd name="T14" fmla="*/ 0 60000 65536"/>
              <a:gd name="T15" fmla="*/ 0 60000 65536"/>
              <a:gd name="T16" fmla="*/ 0 60000 65536"/>
              <a:gd name="T17" fmla="*/ 0 60000 65536"/>
              <a:gd name="T18" fmla="*/ 0 w 37"/>
              <a:gd name="T19" fmla="*/ 0 h 13"/>
              <a:gd name="T20" fmla="*/ 37 w 3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37" h="13">
                <a:moveTo>
                  <a:pt x="0" y="7"/>
                </a:moveTo>
                <a:lnTo>
                  <a:pt x="0" y="13"/>
                </a:lnTo>
                <a:lnTo>
                  <a:pt x="37" y="13"/>
                </a:lnTo>
                <a:lnTo>
                  <a:pt x="37" y="0"/>
                </a:lnTo>
                <a:lnTo>
                  <a:pt x="0" y="0"/>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3486" name="Group 176"/>
          <p:cNvGrpSpPr>
            <a:grpSpLocks/>
          </p:cNvGrpSpPr>
          <p:nvPr/>
        </p:nvGrpSpPr>
        <p:grpSpPr bwMode="auto">
          <a:xfrm>
            <a:off x="1028708" y="4334933"/>
            <a:ext cx="500063" cy="411163"/>
            <a:chOff x="494" y="2462"/>
            <a:chExt cx="358" cy="272"/>
          </a:xfrm>
        </p:grpSpPr>
        <p:sp>
          <p:nvSpPr>
            <p:cNvPr id="14510" name="Rectangle 177"/>
            <p:cNvSpPr>
              <a:spLocks noChangeArrowheads="1"/>
            </p:cNvSpPr>
            <p:nvPr/>
          </p:nvSpPr>
          <p:spPr bwMode="auto">
            <a:xfrm>
              <a:off x="494" y="2462"/>
              <a:ext cx="358" cy="140"/>
            </a:xfrm>
            <a:prstGeom prst="rect">
              <a:avLst/>
            </a:prstGeom>
            <a:solidFill>
              <a:srgbClr val="EF9100"/>
            </a:solidFill>
            <a:ln w="12700">
              <a:solidFill>
                <a:schemeClr val="tx1"/>
              </a:solidFill>
              <a:miter lim="800000"/>
              <a:headEnd/>
              <a:tailEnd/>
            </a:ln>
          </p:spPr>
          <p:txBody>
            <a:bodyPr wrap="none" lIns="184150" tIns="92075" rIns="184150" bIns="92075" anchor="ctr"/>
            <a:lstStyle>
              <a:lvl1pPr defTabSz="1828800" eaLnBrk="0" hangingPunct="0">
                <a:defRPr u="sng">
                  <a:solidFill>
                    <a:schemeClr val="tx1"/>
                  </a:solidFill>
                  <a:latin typeface="Arial" charset="0"/>
                </a:defRPr>
              </a:lvl1pPr>
              <a:lvl2pPr marL="742950" indent="-285750" defTabSz="1828800" eaLnBrk="0" hangingPunct="0">
                <a:defRPr u="sng">
                  <a:solidFill>
                    <a:schemeClr val="tx1"/>
                  </a:solidFill>
                  <a:latin typeface="Arial" charset="0"/>
                </a:defRPr>
              </a:lvl2pPr>
              <a:lvl3pPr marL="1143000" indent="-228600" defTabSz="1828800" eaLnBrk="0" hangingPunct="0">
                <a:defRPr u="sng">
                  <a:solidFill>
                    <a:schemeClr val="tx1"/>
                  </a:solidFill>
                  <a:latin typeface="Arial" charset="0"/>
                </a:defRPr>
              </a:lvl3pPr>
              <a:lvl4pPr marL="1600200" indent="-228600" defTabSz="1828800" eaLnBrk="0" hangingPunct="0">
                <a:defRPr u="sng">
                  <a:solidFill>
                    <a:schemeClr val="tx1"/>
                  </a:solidFill>
                  <a:latin typeface="Arial" charset="0"/>
                </a:defRPr>
              </a:lvl4pPr>
              <a:lvl5pPr marL="2057400" indent="-228600" defTabSz="1828800" eaLnBrk="0" hangingPunct="0">
                <a:defRPr u="sng">
                  <a:solidFill>
                    <a:schemeClr val="tx1"/>
                  </a:solidFill>
                  <a:latin typeface="Arial" charset="0"/>
                </a:defRPr>
              </a:lvl5pPr>
              <a:lvl6pPr marL="2514600" indent="-228600" algn="ctr" defTabSz="1828800" eaLnBrk="0" fontAlgn="base" hangingPunct="0">
                <a:spcBef>
                  <a:spcPct val="0"/>
                </a:spcBef>
                <a:spcAft>
                  <a:spcPct val="0"/>
                </a:spcAft>
                <a:defRPr u="sng">
                  <a:solidFill>
                    <a:schemeClr val="tx1"/>
                  </a:solidFill>
                  <a:latin typeface="Arial" charset="0"/>
                </a:defRPr>
              </a:lvl6pPr>
              <a:lvl7pPr marL="2971800" indent="-228600" algn="ctr" defTabSz="1828800" eaLnBrk="0" fontAlgn="base" hangingPunct="0">
                <a:spcBef>
                  <a:spcPct val="0"/>
                </a:spcBef>
                <a:spcAft>
                  <a:spcPct val="0"/>
                </a:spcAft>
                <a:defRPr u="sng">
                  <a:solidFill>
                    <a:schemeClr val="tx1"/>
                  </a:solidFill>
                  <a:latin typeface="Arial" charset="0"/>
                </a:defRPr>
              </a:lvl7pPr>
              <a:lvl8pPr marL="3429000" indent="-228600" algn="ctr" defTabSz="1828800" eaLnBrk="0" fontAlgn="base" hangingPunct="0">
                <a:spcBef>
                  <a:spcPct val="0"/>
                </a:spcBef>
                <a:spcAft>
                  <a:spcPct val="0"/>
                </a:spcAft>
                <a:defRPr u="sng">
                  <a:solidFill>
                    <a:schemeClr val="tx1"/>
                  </a:solidFill>
                  <a:latin typeface="Arial" charset="0"/>
                </a:defRPr>
              </a:lvl8pPr>
              <a:lvl9pPr marL="3886200" indent="-228600" algn="ctr" defTabSz="1828800" eaLnBrk="0" fontAlgn="base" hangingPunct="0">
                <a:spcBef>
                  <a:spcPct val="0"/>
                </a:spcBef>
                <a:spcAft>
                  <a:spcPct val="0"/>
                </a:spcAft>
                <a:defRPr u="sng">
                  <a:solidFill>
                    <a:schemeClr val="tx1"/>
                  </a:solidFill>
                  <a:latin typeface="Arial" charset="0"/>
                </a:defRPr>
              </a:lvl9pPr>
            </a:lstStyle>
            <a:p>
              <a:pPr algn="ctr" eaLnBrk="1" hangingPunct="1"/>
              <a:r>
                <a:rPr lang="fr-FR" altLang="it-IT" sz="1400" b="1" dirty="0">
                  <a:solidFill>
                    <a:srgbClr val="002060"/>
                  </a:solidFill>
                  <a:latin typeface="Trebuchet MS" panose="020B0603020202020204" pitchFamily="34" charset="0"/>
                </a:rPr>
                <a:t>225</a:t>
              </a:r>
              <a:endParaRPr lang="fr-FR" altLang="it-IT" b="1" dirty="0">
                <a:solidFill>
                  <a:srgbClr val="002060"/>
                </a:solidFill>
                <a:latin typeface="Trebuchet MS" panose="020B0603020202020204" pitchFamily="34" charset="0"/>
              </a:endParaRPr>
            </a:p>
          </p:txBody>
        </p:sp>
        <p:sp>
          <p:nvSpPr>
            <p:cNvPr id="14511" name="Rectangle 178"/>
            <p:cNvSpPr>
              <a:spLocks noChangeArrowheads="1"/>
            </p:cNvSpPr>
            <p:nvPr/>
          </p:nvSpPr>
          <p:spPr bwMode="auto">
            <a:xfrm>
              <a:off x="494" y="2594"/>
              <a:ext cx="358" cy="140"/>
            </a:xfrm>
            <a:prstGeom prst="rect">
              <a:avLst/>
            </a:prstGeom>
            <a:solidFill>
              <a:srgbClr val="EF9100"/>
            </a:solidFill>
            <a:ln w="12700">
              <a:solidFill>
                <a:schemeClr val="tx1"/>
              </a:solidFill>
              <a:miter lim="800000"/>
              <a:headEnd/>
              <a:tailEnd/>
            </a:ln>
          </p:spPr>
          <p:txBody>
            <a:bodyPr wrap="none" lIns="184150" tIns="92075" rIns="184150" bIns="92075" anchor="ctr"/>
            <a:lstStyle>
              <a:lvl1pPr defTabSz="1828800" eaLnBrk="0" hangingPunct="0">
                <a:defRPr u="sng">
                  <a:solidFill>
                    <a:schemeClr val="tx1"/>
                  </a:solidFill>
                  <a:latin typeface="Arial" charset="0"/>
                </a:defRPr>
              </a:lvl1pPr>
              <a:lvl2pPr marL="742950" indent="-285750" defTabSz="1828800" eaLnBrk="0" hangingPunct="0">
                <a:defRPr u="sng">
                  <a:solidFill>
                    <a:schemeClr val="tx1"/>
                  </a:solidFill>
                  <a:latin typeface="Arial" charset="0"/>
                </a:defRPr>
              </a:lvl2pPr>
              <a:lvl3pPr marL="1143000" indent="-228600" defTabSz="1828800" eaLnBrk="0" hangingPunct="0">
                <a:defRPr u="sng">
                  <a:solidFill>
                    <a:schemeClr val="tx1"/>
                  </a:solidFill>
                  <a:latin typeface="Arial" charset="0"/>
                </a:defRPr>
              </a:lvl3pPr>
              <a:lvl4pPr marL="1600200" indent="-228600" defTabSz="1828800" eaLnBrk="0" hangingPunct="0">
                <a:defRPr u="sng">
                  <a:solidFill>
                    <a:schemeClr val="tx1"/>
                  </a:solidFill>
                  <a:latin typeface="Arial" charset="0"/>
                </a:defRPr>
              </a:lvl4pPr>
              <a:lvl5pPr marL="2057400" indent="-228600" defTabSz="1828800" eaLnBrk="0" hangingPunct="0">
                <a:defRPr u="sng">
                  <a:solidFill>
                    <a:schemeClr val="tx1"/>
                  </a:solidFill>
                  <a:latin typeface="Arial" charset="0"/>
                </a:defRPr>
              </a:lvl5pPr>
              <a:lvl6pPr marL="2514600" indent="-228600" algn="ctr" defTabSz="1828800" eaLnBrk="0" fontAlgn="base" hangingPunct="0">
                <a:spcBef>
                  <a:spcPct val="0"/>
                </a:spcBef>
                <a:spcAft>
                  <a:spcPct val="0"/>
                </a:spcAft>
                <a:defRPr u="sng">
                  <a:solidFill>
                    <a:schemeClr val="tx1"/>
                  </a:solidFill>
                  <a:latin typeface="Arial" charset="0"/>
                </a:defRPr>
              </a:lvl6pPr>
              <a:lvl7pPr marL="2971800" indent="-228600" algn="ctr" defTabSz="1828800" eaLnBrk="0" fontAlgn="base" hangingPunct="0">
                <a:spcBef>
                  <a:spcPct val="0"/>
                </a:spcBef>
                <a:spcAft>
                  <a:spcPct val="0"/>
                </a:spcAft>
                <a:defRPr u="sng">
                  <a:solidFill>
                    <a:schemeClr val="tx1"/>
                  </a:solidFill>
                  <a:latin typeface="Arial" charset="0"/>
                </a:defRPr>
              </a:lvl7pPr>
              <a:lvl8pPr marL="3429000" indent="-228600" algn="ctr" defTabSz="1828800" eaLnBrk="0" fontAlgn="base" hangingPunct="0">
                <a:spcBef>
                  <a:spcPct val="0"/>
                </a:spcBef>
                <a:spcAft>
                  <a:spcPct val="0"/>
                </a:spcAft>
                <a:defRPr u="sng">
                  <a:solidFill>
                    <a:schemeClr val="tx1"/>
                  </a:solidFill>
                  <a:latin typeface="Arial" charset="0"/>
                </a:defRPr>
              </a:lvl8pPr>
              <a:lvl9pPr marL="3886200" indent="-228600" algn="ctr" defTabSz="1828800" eaLnBrk="0" fontAlgn="base" hangingPunct="0">
                <a:spcBef>
                  <a:spcPct val="0"/>
                </a:spcBef>
                <a:spcAft>
                  <a:spcPct val="0"/>
                </a:spcAft>
                <a:defRPr u="sng">
                  <a:solidFill>
                    <a:schemeClr val="tx1"/>
                  </a:solidFill>
                  <a:latin typeface="Arial" charset="0"/>
                </a:defRPr>
              </a:lvl9pPr>
            </a:lstStyle>
            <a:p>
              <a:pPr algn="ctr" eaLnBrk="1" hangingPunct="1"/>
              <a:r>
                <a:rPr lang="fr-FR" altLang="it-IT" sz="1400" b="1" u="none" dirty="0">
                  <a:solidFill>
                    <a:srgbClr val="002060"/>
                  </a:solidFill>
                  <a:latin typeface="Trebuchet MS" panose="020B0603020202020204" pitchFamily="34" charset="0"/>
                </a:rPr>
                <a:t>1073</a:t>
              </a:r>
            </a:p>
          </p:txBody>
        </p:sp>
      </p:grpSp>
      <p:sp>
        <p:nvSpPr>
          <p:cNvPr id="13487" name="Freeform 179"/>
          <p:cNvSpPr>
            <a:spLocks/>
          </p:cNvSpPr>
          <p:nvPr/>
        </p:nvSpPr>
        <p:spPr bwMode="auto">
          <a:xfrm>
            <a:off x="4186238" y="5200121"/>
            <a:ext cx="1587" cy="9525"/>
          </a:xfrm>
          <a:custGeom>
            <a:avLst/>
            <a:gdLst>
              <a:gd name="T0" fmla="*/ 0 w 1"/>
              <a:gd name="T1" fmla="*/ 0 h 6"/>
              <a:gd name="T2" fmla="*/ 0 w 1"/>
              <a:gd name="T3" fmla="*/ 0 h 6"/>
              <a:gd name="T4" fmla="*/ 0 w 1"/>
              <a:gd name="T5" fmla="*/ 0 h 6"/>
              <a:gd name="T6" fmla="*/ 0 w 1"/>
              <a:gd name="T7" fmla="*/ 0 h 6"/>
              <a:gd name="T8" fmla="*/ 0 w 1"/>
              <a:gd name="T9" fmla="*/ 0 h 6"/>
              <a:gd name="T10" fmla="*/ 0 w 1"/>
              <a:gd name="T11" fmla="*/ 0 h 6"/>
              <a:gd name="T12" fmla="*/ 0 w 1"/>
              <a:gd name="T13" fmla="*/ 2147483647 h 6"/>
              <a:gd name="T14" fmla="*/ 0 w 1"/>
              <a:gd name="T15" fmla="*/ 2147483647 h 6"/>
              <a:gd name="T16" fmla="*/ 0 w 1"/>
              <a:gd name="T17" fmla="*/ 2147483647 h 6"/>
              <a:gd name="T18" fmla="*/ 0 w 1"/>
              <a:gd name="T19" fmla="*/ 2147483647 h 6"/>
              <a:gd name="T20" fmla="*/ 0 w 1"/>
              <a:gd name="T21" fmla="*/ 2147483647 h 6"/>
              <a:gd name="T22" fmla="*/ 0 w 1"/>
              <a:gd name="T23" fmla="*/ 0 h 6"/>
              <a:gd name="T24" fmla="*/ 0 w 1"/>
              <a:gd name="T25" fmla="*/ 0 h 6"/>
              <a:gd name="T26" fmla="*/ 0 w 1"/>
              <a:gd name="T27" fmla="*/ 0 h 6"/>
              <a:gd name="T28" fmla="*/ 0 w 1"/>
              <a:gd name="T29" fmla="*/ 0 h 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
              <a:gd name="T46" fmla="*/ 0 h 6"/>
              <a:gd name="T47" fmla="*/ 1 w 1"/>
              <a:gd name="T48" fmla="*/ 6 h 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 h="6">
                <a:moveTo>
                  <a:pt x="0" y="0"/>
                </a:moveTo>
                <a:lnTo>
                  <a:pt x="0" y="0"/>
                </a:lnTo>
                <a:lnTo>
                  <a:pt x="0" y="6"/>
                </a:lnTo>
                <a:lnTo>
                  <a:pt x="0" y="0"/>
                </a:lnTo>
                <a:close/>
              </a:path>
            </a:pathLst>
          </a:custGeom>
          <a:solidFill>
            <a:srgbClr val="8A8C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8" name="Freeform 180"/>
          <p:cNvSpPr>
            <a:spLocks/>
          </p:cNvSpPr>
          <p:nvPr/>
        </p:nvSpPr>
        <p:spPr bwMode="auto">
          <a:xfrm>
            <a:off x="4278321" y="4204758"/>
            <a:ext cx="7937" cy="17463"/>
          </a:xfrm>
          <a:custGeom>
            <a:avLst/>
            <a:gdLst>
              <a:gd name="T0" fmla="*/ 2147483647 w 6"/>
              <a:gd name="T1" fmla="*/ 0 h 12"/>
              <a:gd name="T2" fmla="*/ 2147483647 w 6"/>
              <a:gd name="T3" fmla="*/ 2147483647 h 12"/>
              <a:gd name="T4" fmla="*/ 0 w 6"/>
              <a:gd name="T5" fmla="*/ 2147483647 h 12"/>
              <a:gd name="T6" fmla="*/ 2147483647 w 6"/>
              <a:gd name="T7" fmla="*/ 0 h 12"/>
              <a:gd name="T8" fmla="*/ 0 60000 65536"/>
              <a:gd name="T9" fmla="*/ 0 60000 65536"/>
              <a:gd name="T10" fmla="*/ 0 60000 65536"/>
              <a:gd name="T11" fmla="*/ 0 60000 65536"/>
              <a:gd name="T12" fmla="*/ 0 w 6"/>
              <a:gd name="T13" fmla="*/ 0 h 12"/>
              <a:gd name="T14" fmla="*/ 6 w 6"/>
              <a:gd name="T15" fmla="*/ 12 h 12"/>
            </a:gdLst>
            <a:ahLst/>
            <a:cxnLst>
              <a:cxn ang="T8">
                <a:pos x="T0" y="T1"/>
              </a:cxn>
              <a:cxn ang="T9">
                <a:pos x="T2" y="T3"/>
              </a:cxn>
              <a:cxn ang="T10">
                <a:pos x="T4" y="T5"/>
              </a:cxn>
              <a:cxn ang="T11">
                <a:pos x="T6" y="T7"/>
              </a:cxn>
            </a:cxnLst>
            <a:rect l="T12" t="T13" r="T14" b="T15"/>
            <a:pathLst>
              <a:path w="6" h="12">
                <a:moveTo>
                  <a:pt x="6" y="0"/>
                </a:moveTo>
                <a:lnTo>
                  <a:pt x="6" y="12"/>
                </a:lnTo>
                <a:lnTo>
                  <a:pt x="0" y="12"/>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89" name="Freeform 181"/>
          <p:cNvSpPr>
            <a:spLocks/>
          </p:cNvSpPr>
          <p:nvPr/>
        </p:nvSpPr>
        <p:spPr bwMode="auto">
          <a:xfrm>
            <a:off x="4410077" y="3933283"/>
            <a:ext cx="9525" cy="9525"/>
          </a:xfrm>
          <a:custGeom>
            <a:avLst/>
            <a:gdLst>
              <a:gd name="T0" fmla="*/ 0 w 6"/>
              <a:gd name="T1" fmla="*/ 2147483647 h 6"/>
              <a:gd name="T2" fmla="*/ 0 w 6"/>
              <a:gd name="T3" fmla="*/ 0 h 6"/>
              <a:gd name="T4" fmla="*/ 2147483647 w 6"/>
              <a:gd name="T5" fmla="*/ 0 h 6"/>
              <a:gd name="T6" fmla="*/ 0 w 6"/>
              <a:gd name="T7" fmla="*/ 2147483647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0" y="6"/>
                </a:moveTo>
                <a:lnTo>
                  <a:pt x="0" y="0"/>
                </a:lnTo>
                <a:lnTo>
                  <a:pt x="6"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90" name="Freeform 182"/>
          <p:cNvSpPr>
            <a:spLocks/>
          </p:cNvSpPr>
          <p:nvPr/>
        </p:nvSpPr>
        <p:spPr bwMode="auto">
          <a:xfrm>
            <a:off x="4311650" y="4195233"/>
            <a:ext cx="7938" cy="9525"/>
          </a:xfrm>
          <a:custGeom>
            <a:avLst/>
            <a:gdLst>
              <a:gd name="T0" fmla="*/ 0 w 6"/>
              <a:gd name="T1" fmla="*/ 0 h 6"/>
              <a:gd name="T2" fmla="*/ 0 w 6"/>
              <a:gd name="T3" fmla="*/ 2147483647 h 6"/>
              <a:gd name="T4" fmla="*/ 2147483647 w 6"/>
              <a:gd name="T5" fmla="*/ 2147483647 h 6"/>
              <a:gd name="T6" fmla="*/ 2147483647 w 6"/>
              <a:gd name="T7" fmla="*/ 2147483647 h 6"/>
              <a:gd name="T8" fmla="*/ 2147483647 w 6"/>
              <a:gd name="T9" fmla="*/ 2147483647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0" y="0"/>
                </a:lnTo>
                <a:close/>
              </a:path>
            </a:pathLst>
          </a:custGeom>
          <a:solidFill>
            <a:srgbClr val="A3DF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491" name="Rectangle 183"/>
          <p:cNvSpPr>
            <a:spLocks noChangeArrowheads="1"/>
          </p:cNvSpPr>
          <p:nvPr/>
        </p:nvSpPr>
        <p:spPr bwMode="auto">
          <a:xfrm>
            <a:off x="3754446" y="4804833"/>
            <a:ext cx="7937" cy="347663"/>
          </a:xfrm>
          <a:prstGeom prst="rect">
            <a:avLst/>
          </a:prstGeom>
          <a:solidFill>
            <a:srgbClr val="B7E8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92" name="Rectangle 184"/>
          <p:cNvSpPr>
            <a:spLocks noChangeArrowheads="1"/>
          </p:cNvSpPr>
          <p:nvPr/>
        </p:nvSpPr>
        <p:spPr bwMode="auto">
          <a:xfrm>
            <a:off x="3754446" y="4804833"/>
            <a:ext cx="7937" cy="347663"/>
          </a:xfrm>
          <a:prstGeom prst="rect">
            <a:avLst/>
          </a:prstGeom>
          <a:solidFill>
            <a:srgbClr val="8A8C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93" name="Rectangle 185"/>
          <p:cNvSpPr>
            <a:spLocks noChangeArrowheads="1"/>
          </p:cNvSpPr>
          <p:nvPr/>
        </p:nvSpPr>
        <p:spPr bwMode="auto">
          <a:xfrm>
            <a:off x="3754446" y="4804833"/>
            <a:ext cx="7937" cy="347663"/>
          </a:xfrm>
          <a:prstGeom prst="rect">
            <a:avLst/>
          </a:prstGeom>
          <a:solidFill>
            <a:srgbClr val="8787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494" name="Freeform 186"/>
          <p:cNvSpPr>
            <a:spLocks/>
          </p:cNvSpPr>
          <p:nvPr/>
        </p:nvSpPr>
        <p:spPr bwMode="auto">
          <a:xfrm>
            <a:off x="4425950" y="4134908"/>
            <a:ext cx="400050" cy="409575"/>
          </a:xfrm>
          <a:custGeom>
            <a:avLst/>
            <a:gdLst>
              <a:gd name="T0" fmla="*/ 2147483647 w 44"/>
              <a:gd name="T1" fmla="*/ 0 h 40"/>
              <a:gd name="T2" fmla="*/ 2147483647 w 44"/>
              <a:gd name="T3" fmla="*/ 2147483647 h 40"/>
              <a:gd name="T4" fmla="*/ 2147483647 w 44"/>
              <a:gd name="T5" fmla="*/ 2147483647 h 40"/>
              <a:gd name="T6" fmla="*/ 2147483647 w 44"/>
              <a:gd name="T7" fmla="*/ 2147483647 h 40"/>
              <a:gd name="T8" fmla="*/ 2147483647 w 44"/>
              <a:gd name="T9" fmla="*/ 2147483647 h 40"/>
              <a:gd name="T10" fmla="*/ 2147483647 w 44"/>
              <a:gd name="T11" fmla="*/ 2147483647 h 40"/>
              <a:gd name="T12" fmla="*/ 2147483647 w 44"/>
              <a:gd name="T13" fmla="*/ 2147483647 h 40"/>
              <a:gd name="T14" fmla="*/ 2147483647 w 44"/>
              <a:gd name="T15" fmla="*/ 2147483647 h 40"/>
              <a:gd name="T16" fmla="*/ 2147483647 w 44"/>
              <a:gd name="T17" fmla="*/ 2147483647 h 40"/>
              <a:gd name="T18" fmla="*/ 2147483647 w 44"/>
              <a:gd name="T19" fmla="*/ 2147483647 h 40"/>
              <a:gd name="T20" fmla="*/ 2147483647 w 44"/>
              <a:gd name="T21" fmla="*/ 2147483647 h 40"/>
              <a:gd name="T22" fmla="*/ 2147483647 w 44"/>
              <a:gd name="T23" fmla="*/ 2147483647 h 40"/>
              <a:gd name="T24" fmla="*/ 0 w 44"/>
              <a:gd name="T25" fmla="*/ 2147483647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40"/>
              <a:gd name="T41" fmla="*/ 44 w 44"/>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40">
                <a:moveTo>
                  <a:pt x="44" y="0"/>
                </a:moveTo>
                <a:cubicBezTo>
                  <a:pt x="38" y="2"/>
                  <a:pt x="41" y="0"/>
                  <a:pt x="38" y="9"/>
                </a:cubicBezTo>
                <a:cubicBezTo>
                  <a:pt x="37" y="10"/>
                  <a:pt x="37" y="12"/>
                  <a:pt x="37" y="12"/>
                </a:cubicBezTo>
                <a:cubicBezTo>
                  <a:pt x="37" y="16"/>
                  <a:pt x="37" y="20"/>
                  <a:pt x="38" y="24"/>
                </a:cubicBezTo>
                <a:cubicBezTo>
                  <a:pt x="41" y="32"/>
                  <a:pt x="43" y="23"/>
                  <a:pt x="43" y="22"/>
                </a:cubicBezTo>
                <a:cubicBezTo>
                  <a:pt x="41" y="16"/>
                  <a:pt x="41" y="11"/>
                  <a:pt x="35" y="7"/>
                </a:cubicBezTo>
                <a:cubicBezTo>
                  <a:pt x="27" y="10"/>
                  <a:pt x="25" y="14"/>
                  <a:pt x="22" y="22"/>
                </a:cubicBezTo>
                <a:cubicBezTo>
                  <a:pt x="22" y="23"/>
                  <a:pt x="22" y="34"/>
                  <a:pt x="27" y="32"/>
                </a:cubicBezTo>
                <a:cubicBezTo>
                  <a:pt x="28" y="32"/>
                  <a:pt x="28" y="30"/>
                  <a:pt x="28" y="29"/>
                </a:cubicBezTo>
                <a:cubicBezTo>
                  <a:pt x="26" y="11"/>
                  <a:pt x="30" y="12"/>
                  <a:pt x="13" y="17"/>
                </a:cubicBezTo>
                <a:cubicBezTo>
                  <a:pt x="8" y="27"/>
                  <a:pt x="3" y="35"/>
                  <a:pt x="17" y="40"/>
                </a:cubicBezTo>
                <a:cubicBezTo>
                  <a:pt x="16" y="30"/>
                  <a:pt x="16" y="29"/>
                  <a:pt x="9" y="24"/>
                </a:cubicBezTo>
                <a:cubicBezTo>
                  <a:pt x="0" y="25"/>
                  <a:pt x="2" y="23"/>
                  <a:pt x="0" y="27"/>
                </a:cubicBezTo>
              </a:path>
            </a:pathLst>
          </a:custGeom>
          <a:noFill/>
          <a:ln w="9525" cap="flat">
            <a:solidFill>
              <a:srgbClr val="F20B0B"/>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495" name="Freeform 187"/>
          <p:cNvSpPr>
            <a:spLocks/>
          </p:cNvSpPr>
          <p:nvPr/>
        </p:nvSpPr>
        <p:spPr bwMode="auto">
          <a:xfrm>
            <a:off x="5027613" y="4647671"/>
            <a:ext cx="361950" cy="73025"/>
          </a:xfrm>
          <a:custGeom>
            <a:avLst/>
            <a:gdLst>
              <a:gd name="T0" fmla="*/ 0 w 240"/>
              <a:gd name="T1" fmla="*/ 2147483647 h 42"/>
              <a:gd name="T2" fmla="*/ 2147483647 w 240"/>
              <a:gd name="T3" fmla="*/ 0 h 42"/>
              <a:gd name="T4" fmla="*/ 2147483647 w 240"/>
              <a:gd name="T5" fmla="*/ 0 h 42"/>
              <a:gd name="T6" fmla="*/ 2147483647 w 240"/>
              <a:gd name="T7" fmla="*/ 2147483647 h 42"/>
              <a:gd name="T8" fmla="*/ 0 w 240"/>
              <a:gd name="T9" fmla="*/ 2147483647 h 42"/>
              <a:gd name="T10" fmla="*/ 0 60000 65536"/>
              <a:gd name="T11" fmla="*/ 0 60000 65536"/>
              <a:gd name="T12" fmla="*/ 0 60000 65536"/>
              <a:gd name="T13" fmla="*/ 0 60000 65536"/>
              <a:gd name="T14" fmla="*/ 0 60000 65536"/>
              <a:gd name="T15" fmla="*/ 0 w 240"/>
              <a:gd name="T16" fmla="*/ 0 h 42"/>
              <a:gd name="T17" fmla="*/ 240 w 240"/>
              <a:gd name="T18" fmla="*/ 42 h 42"/>
            </a:gdLst>
            <a:ahLst/>
            <a:cxnLst>
              <a:cxn ang="T10">
                <a:pos x="T0" y="T1"/>
              </a:cxn>
              <a:cxn ang="T11">
                <a:pos x="T2" y="T3"/>
              </a:cxn>
              <a:cxn ang="T12">
                <a:pos x="T4" y="T5"/>
              </a:cxn>
              <a:cxn ang="T13">
                <a:pos x="T6" y="T7"/>
              </a:cxn>
              <a:cxn ang="T14">
                <a:pos x="T8" y="T9"/>
              </a:cxn>
            </a:cxnLst>
            <a:rect l="T15" t="T16" r="T17" b="T18"/>
            <a:pathLst>
              <a:path w="240" h="42">
                <a:moveTo>
                  <a:pt x="0" y="42"/>
                </a:moveTo>
                <a:lnTo>
                  <a:pt x="18" y="0"/>
                </a:lnTo>
                <a:lnTo>
                  <a:pt x="204" y="0"/>
                </a:lnTo>
                <a:lnTo>
                  <a:pt x="240" y="42"/>
                </a:lnTo>
                <a:lnTo>
                  <a:pt x="0" y="42"/>
                </a:lnTo>
                <a:close/>
              </a:path>
            </a:pathLst>
          </a:custGeom>
          <a:solidFill>
            <a:srgbClr val="169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3496" name="Group 188"/>
          <p:cNvGrpSpPr>
            <a:grpSpLocks/>
          </p:cNvGrpSpPr>
          <p:nvPr/>
        </p:nvGrpSpPr>
        <p:grpSpPr bwMode="auto">
          <a:xfrm>
            <a:off x="5008563" y="4647671"/>
            <a:ext cx="392112" cy="103187"/>
            <a:chOff x="2168" y="2362"/>
            <a:chExt cx="258" cy="60"/>
          </a:xfrm>
        </p:grpSpPr>
        <p:grpSp>
          <p:nvGrpSpPr>
            <p:cNvPr id="14468" name="Group 189"/>
            <p:cNvGrpSpPr>
              <a:grpSpLocks/>
            </p:cNvGrpSpPr>
            <p:nvPr/>
          </p:nvGrpSpPr>
          <p:grpSpPr bwMode="auto">
            <a:xfrm>
              <a:off x="2168" y="2362"/>
              <a:ext cx="258" cy="60"/>
              <a:chOff x="2168" y="2362"/>
              <a:chExt cx="258" cy="60"/>
            </a:xfrm>
          </p:grpSpPr>
          <p:sp>
            <p:nvSpPr>
              <p:cNvPr id="14470" name="Rectangle 190"/>
              <p:cNvSpPr>
                <a:spLocks noChangeArrowheads="1"/>
              </p:cNvSpPr>
              <p:nvPr/>
            </p:nvSpPr>
            <p:spPr bwMode="auto">
              <a:xfrm>
                <a:off x="2168" y="2416"/>
                <a:ext cx="258" cy="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1" name="Rectangle 191"/>
              <p:cNvSpPr>
                <a:spLocks noChangeArrowheads="1"/>
              </p:cNvSpPr>
              <p:nvPr/>
            </p:nvSpPr>
            <p:spPr bwMode="auto">
              <a:xfrm>
                <a:off x="2168" y="2362"/>
                <a:ext cx="6" cy="5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2" name="Rectangle 192"/>
              <p:cNvSpPr>
                <a:spLocks noChangeArrowheads="1"/>
              </p:cNvSpPr>
              <p:nvPr/>
            </p:nvSpPr>
            <p:spPr bwMode="auto">
              <a:xfrm>
                <a:off x="2414" y="2362"/>
                <a:ext cx="12" cy="5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3" name="Rectangle 193"/>
              <p:cNvSpPr>
                <a:spLocks noChangeArrowheads="1"/>
              </p:cNvSpPr>
              <p:nvPr/>
            </p:nvSpPr>
            <p:spPr bwMode="auto">
              <a:xfrm>
                <a:off x="2174" y="2362"/>
                <a:ext cx="6" cy="54"/>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4" name="Rectangle 194"/>
              <p:cNvSpPr>
                <a:spLocks noChangeArrowheads="1"/>
              </p:cNvSpPr>
              <p:nvPr/>
            </p:nvSpPr>
            <p:spPr bwMode="auto">
              <a:xfrm>
                <a:off x="2408" y="2362"/>
                <a:ext cx="6" cy="54"/>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5" name="Rectangle 195"/>
              <p:cNvSpPr>
                <a:spLocks noChangeArrowheads="1"/>
              </p:cNvSpPr>
              <p:nvPr/>
            </p:nvSpPr>
            <p:spPr bwMode="auto">
              <a:xfrm>
                <a:off x="2180" y="2362"/>
                <a:ext cx="6" cy="54"/>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6" name="Rectangle 196"/>
              <p:cNvSpPr>
                <a:spLocks noChangeArrowheads="1"/>
              </p:cNvSpPr>
              <p:nvPr/>
            </p:nvSpPr>
            <p:spPr bwMode="auto">
              <a:xfrm>
                <a:off x="2396" y="2362"/>
                <a:ext cx="12" cy="54"/>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7" name="Rectangle 197"/>
              <p:cNvSpPr>
                <a:spLocks noChangeArrowheads="1"/>
              </p:cNvSpPr>
              <p:nvPr/>
            </p:nvSpPr>
            <p:spPr bwMode="auto">
              <a:xfrm>
                <a:off x="2186" y="2362"/>
                <a:ext cx="210" cy="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8" name="Rectangle 198"/>
              <p:cNvSpPr>
                <a:spLocks noChangeArrowheads="1"/>
              </p:cNvSpPr>
              <p:nvPr/>
            </p:nvSpPr>
            <p:spPr bwMode="auto">
              <a:xfrm>
                <a:off x="2186" y="2410"/>
                <a:ext cx="210" cy="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79" name="Rectangle 199"/>
              <p:cNvSpPr>
                <a:spLocks noChangeArrowheads="1"/>
              </p:cNvSpPr>
              <p:nvPr/>
            </p:nvSpPr>
            <p:spPr bwMode="auto">
              <a:xfrm>
                <a:off x="2186" y="2368"/>
                <a:ext cx="12" cy="42"/>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0" name="Rectangle 200"/>
              <p:cNvSpPr>
                <a:spLocks noChangeArrowheads="1"/>
              </p:cNvSpPr>
              <p:nvPr/>
            </p:nvSpPr>
            <p:spPr bwMode="auto">
              <a:xfrm>
                <a:off x="2390" y="2368"/>
                <a:ext cx="6" cy="42"/>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1" name="Rectangle 201"/>
              <p:cNvSpPr>
                <a:spLocks noChangeArrowheads="1"/>
              </p:cNvSpPr>
              <p:nvPr/>
            </p:nvSpPr>
            <p:spPr bwMode="auto">
              <a:xfrm>
                <a:off x="2198" y="2368"/>
                <a:ext cx="6" cy="42"/>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2" name="Rectangle 202"/>
              <p:cNvSpPr>
                <a:spLocks noChangeArrowheads="1"/>
              </p:cNvSpPr>
              <p:nvPr/>
            </p:nvSpPr>
            <p:spPr bwMode="auto">
              <a:xfrm>
                <a:off x="2384" y="2368"/>
                <a:ext cx="6" cy="42"/>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3" name="Rectangle 203"/>
              <p:cNvSpPr>
                <a:spLocks noChangeArrowheads="1"/>
              </p:cNvSpPr>
              <p:nvPr/>
            </p:nvSpPr>
            <p:spPr bwMode="auto">
              <a:xfrm>
                <a:off x="2204" y="2368"/>
                <a:ext cx="6" cy="42"/>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4" name="Rectangle 204"/>
              <p:cNvSpPr>
                <a:spLocks noChangeArrowheads="1"/>
              </p:cNvSpPr>
              <p:nvPr/>
            </p:nvSpPr>
            <p:spPr bwMode="auto">
              <a:xfrm>
                <a:off x="2372" y="2368"/>
                <a:ext cx="12" cy="42"/>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5" name="Rectangle 205"/>
              <p:cNvSpPr>
                <a:spLocks noChangeArrowheads="1"/>
              </p:cNvSpPr>
              <p:nvPr/>
            </p:nvSpPr>
            <p:spPr bwMode="auto">
              <a:xfrm>
                <a:off x="2210" y="2368"/>
                <a:ext cx="162" cy="6"/>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6" name="Rectangle 206"/>
              <p:cNvSpPr>
                <a:spLocks noChangeArrowheads="1"/>
              </p:cNvSpPr>
              <p:nvPr/>
            </p:nvSpPr>
            <p:spPr bwMode="auto">
              <a:xfrm>
                <a:off x="2210" y="2404"/>
                <a:ext cx="162" cy="6"/>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7" name="Rectangle 207"/>
              <p:cNvSpPr>
                <a:spLocks noChangeArrowheads="1"/>
              </p:cNvSpPr>
              <p:nvPr/>
            </p:nvSpPr>
            <p:spPr bwMode="auto">
              <a:xfrm>
                <a:off x="2210" y="2374"/>
                <a:ext cx="12" cy="30"/>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8" name="Rectangle 208"/>
              <p:cNvSpPr>
                <a:spLocks noChangeArrowheads="1"/>
              </p:cNvSpPr>
              <p:nvPr/>
            </p:nvSpPr>
            <p:spPr bwMode="auto">
              <a:xfrm>
                <a:off x="2366" y="2374"/>
                <a:ext cx="6" cy="30"/>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89" name="Rectangle 209"/>
              <p:cNvSpPr>
                <a:spLocks noChangeArrowheads="1"/>
              </p:cNvSpPr>
              <p:nvPr/>
            </p:nvSpPr>
            <p:spPr bwMode="auto">
              <a:xfrm>
                <a:off x="2222" y="2374"/>
                <a:ext cx="6" cy="3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0" name="Rectangle 210"/>
              <p:cNvSpPr>
                <a:spLocks noChangeArrowheads="1"/>
              </p:cNvSpPr>
              <p:nvPr/>
            </p:nvSpPr>
            <p:spPr bwMode="auto">
              <a:xfrm>
                <a:off x="2360" y="2374"/>
                <a:ext cx="6" cy="3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1" name="Rectangle 211"/>
              <p:cNvSpPr>
                <a:spLocks noChangeArrowheads="1"/>
              </p:cNvSpPr>
              <p:nvPr/>
            </p:nvSpPr>
            <p:spPr bwMode="auto">
              <a:xfrm>
                <a:off x="2228" y="2374"/>
                <a:ext cx="6" cy="30"/>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2" name="Rectangle 212"/>
              <p:cNvSpPr>
                <a:spLocks noChangeArrowheads="1"/>
              </p:cNvSpPr>
              <p:nvPr/>
            </p:nvSpPr>
            <p:spPr bwMode="auto">
              <a:xfrm>
                <a:off x="2348" y="2374"/>
                <a:ext cx="12" cy="30"/>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3" name="Rectangle 213"/>
              <p:cNvSpPr>
                <a:spLocks noChangeArrowheads="1"/>
              </p:cNvSpPr>
              <p:nvPr/>
            </p:nvSpPr>
            <p:spPr bwMode="auto">
              <a:xfrm>
                <a:off x="2234" y="2374"/>
                <a:ext cx="114" cy="6"/>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4" name="Rectangle 214"/>
              <p:cNvSpPr>
                <a:spLocks noChangeArrowheads="1"/>
              </p:cNvSpPr>
              <p:nvPr/>
            </p:nvSpPr>
            <p:spPr bwMode="auto">
              <a:xfrm>
                <a:off x="2234" y="2398"/>
                <a:ext cx="114" cy="6"/>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5" name="Rectangle 215"/>
              <p:cNvSpPr>
                <a:spLocks noChangeArrowheads="1"/>
              </p:cNvSpPr>
              <p:nvPr/>
            </p:nvSpPr>
            <p:spPr bwMode="auto">
              <a:xfrm>
                <a:off x="2234" y="2380"/>
                <a:ext cx="12"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6" name="Rectangle 216"/>
              <p:cNvSpPr>
                <a:spLocks noChangeArrowheads="1"/>
              </p:cNvSpPr>
              <p:nvPr/>
            </p:nvSpPr>
            <p:spPr bwMode="auto">
              <a:xfrm>
                <a:off x="2342" y="2380"/>
                <a:ext cx="6"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7" name="Rectangle 217"/>
              <p:cNvSpPr>
                <a:spLocks noChangeArrowheads="1"/>
              </p:cNvSpPr>
              <p:nvPr/>
            </p:nvSpPr>
            <p:spPr bwMode="auto">
              <a:xfrm>
                <a:off x="2246" y="2380"/>
                <a:ext cx="6" cy="18"/>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8" name="Rectangle 218"/>
              <p:cNvSpPr>
                <a:spLocks noChangeArrowheads="1"/>
              </p:cNvSpPr>
              <p:nvPr/>
            </p:nvSpPr>
            <p:spPr bwMode="auto">
              <a:xfrm>
                <a:off x="2330" y="2380"/>
                <a:ext cx="12" cy="18"/>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99" name="Rectangle 219"/>
              <p:cNvSpPr>
                <a:spLocks noChangeArrowheads="1"/>
              </p:cNvSpPr>
              <p:nvPr/>
            </p:nvSpPr>
            <p:spPr bwMode="auto">
              <a:xfrm>
                <a:off x="2252" y="2380"/>
                <a:ext cx="6" cy="18"/>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0" name="Rectangle 220"/>
              <p:cNvSpPr>
                <a:spLocks noChangeArrowheads="1"/>
              </p:cNvSpPr>
              <p:nvPr/>
            </p:nvSpPr>
            <p:spPr bwMode="auto">
              <a:xfrm>
                <a:off x="2324" y="2380"/>
                <a:ext cx="6" cy="18"/>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1" name="Rectangle 221"/>
              <p:cNvSpPr>
                <a:spLocks noChangeArrowheads="1"/>
              </p:cNvSpPr>
              <p:nvPr/>
            </p:nvSpPr>
            <p:spPr bwMode="auto">
              <a:xfrm>
                <a:off x="2258" y="2380"/>
                <a:ext cx="6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2" name="Rectangle 222"/>
              <p:cNvSpPr>
                <a:spLocks noChangeArrowheads="1"/>
              </p:cNvSpPr>
              <p:nvPr/>
            </p:nvSpPr>
            <p:spPr bwMode="auto">
              <a:xfrm>
                <a:off x="2258" y="2392"/>
                <a:ext cx="6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3" name="Rectangle 223"/>
              <p:cNvSpPr>
                <a:spLocks noChangeArrowheads="1"/>
              </p:cNvSpPr>
              <p:nvPr/>
            </p:nvSpPr>
            <p:spPr bwMode="auto">
              <a:xfrm>
                <a:off x="2258" y="2386"/>
                <a:ext cx="12"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4" name="Rectangle 224"/>
              <p:cNvSpPr>
                <a:spLocks noChangeArrowheads="1"/>
              </p:cNvSpPr>
              <p:nvPr/>
            </p:nvSpPr>
            <p:spPr bwMode="auto">
              <a:xfrm>
                <a:off x="2318" y="2386"/>
                <a:ext cx="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5" name="Rectangle 225"/>
              <p:cNvSpPr>
                <a:spLocks noChangeArrowheads="1"/>
              </p:cNvSpPr>
              <p:nvPr/>
            </p:nvSpPr>
            <p:spPr bwMode="auto">
              <a:xfrm>
                <a:off x="2270" y="2386"/>
                <a:ext cx="6"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6" name="Rectangle 226"/>
              <p:cNvSpPr>
                <a:spLocks noChangeArrowheads="1"/>
              </p:cNvSpPr>
              <p:nvPr/>
            </p:nvSpPr>
            <p:spPr bwMode="auto">
              <a:xfrm>
                <a:off x="2306" y="2386"/>
                <a:ext cx="12"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7" name="Rectangle 227"/>
              <p:cNvSpPr>
                <a:spLocks noChangeArrowheads="1"/>
              </p:cNvSpPr>
              <p:nvPr/>
            </p:nvSpPr>
            <p:spPr bwMode="auto">
              <a:xfrm>
                <a:off x="2276" y="2386"/>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8" name="Rectangle 228"/>
              <p:cNvSpPr>
                <a:spLocks noChangeArrowheads="1"/>
              </p:cNvSpPr>
              <p:nvPr/>
            </p:nvSpPr>
            <p:spPr bwMode="auto">
              <a:xfrm>
                <a:off x="2300" y="2386"/>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509" name="Rectangle 229"/>
              <p:cNvSpPr>
                <a:spLocks noChangeArrowheads="1"/>
              </p:cNvSpPr>
              <p:nvPr/>
            </p:nvSpPr>
            <p:spPr bwMode="auto">
              <a:xfrm>
                <a:off x="2282" y="2386"/>
                <a:ext cx="18" cy="6"/>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grpSp>
        <p:sp>
          <p:nvSpPr>
            <p:cNvPr id="14469" name="Freeform 230"/>
            <p:cNvSpPr>
              <a:spLocks/>
            </p:cNvSpPr>
            <p:nvPr/>
          </p:nvSpPr>
          <p:spPr bwMode="auto">
            <a:xfrm>
              <a:off x="2168" y="2362"/>
              <a:ext cx="252" cy="54"/>
            </a:xfrm>
            <a:custGeom>
              <a:avLst/>
              <a:gdLst>
                <a:gd name="T0" fmla="*/ 0 w 252"/>
                <a:gd name="T1" fmla="*/ 54 h 54"/>
                <a:gd name="T2" fmla="*/ 24 w 252"/>
                <a:gd name="T3" fmla="*/ 0 h 54"/>
                <a:gd name="T4" fmla="*/ 216 w 252"/>
                <a:gd name="T5" fmla="*/ 0 h 54"/>
                <a:gd name="T6" fmla="*/ 252 w 252"/>
                <a:gd name="T7" fmla="*/ 54 h 54"/>
                <a:gd name="T8" fmla="*/ 0 w 252"/>
                <a:gd name="T9" fmla="*/ 54 h 54"/>
                <a:gd name="T10" fmla="*/ 0 60000 65536"/>
                <a:gd name="T11" fmla="*/ 0 60000 65536"/>
                <a:gd name="T12" fmla="*/ 0 60000 65536"/>
                <a:gd name="T13" fmla="*/ 0 60000 65536"/>
                <a:gd name="T14" fmla="*/ 0 60000 65536"/>
                <a:gd name="T15" fmla="*/ 0 w 252"/>
                <a:gd name="T16" fmla="*/ 0 h 54"/>
                <a:gd name="T17" fmla="*/ 252 w 252"/>
                <a:gd name="T18" fmla="*/ 54 h 54"/>
              </a:gdLst>
              <a:ahLst/>
              <a:cxnLst>
                <a:cxn ang="T10">
                  <a:pos x="T0" y="T1"/>
                </a:cxn>
                <a:cxn ang="T11">
                  <a:pos x="T2" y="T3"/>
                </a:cxn>
                <a:cxn ang="T12">
                  <a:pos x="T4" y="T5"/>
                </a:cxn>
                <a:cxn ang="T13">
                  <a:pos x="T6" y="T7"/>
                </a:cxn>
                <a:cxn ang="T14">
                  <a:pos x="T8" y="T9"/>
                </a:cxn>
              </a:cxnLst>
              <a:rect l="T15" t="T16" r="T17" b="T18"/>
              <a:pathLst>
                <a:path w="252" h="54">
                  <a:moveTo>
                    <a:pt x="0" y="54"/>
                  </a:moveTo>
                  <a:lnTo>
                    <a:pt x="24" y="0"/>
                  </a:lnTo>
                  <a:lnTo>
                    <a:pt x="216" y="0"/>
                  </a:lnTo>
                  <a:lnTo>
                    <a:pt x="252" y="54"/>
                  </a:lnTo>
                  <a:lnTo>
                    <a:pt x="0" y="54"/>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sp>
        <p:nvSpPr>
          <p:cNvPr id="13497" name="Freeform 231"/>
          <p:cNvSpPr>
            <a:spLocks/>
          </p:cNvSpPr>
          <p:nvPr/>
        </p:nvSpPr>
        <p:spPr bwMode="auto">
          <a:xfrm>
            <a:off x="4362452" y="4709567"/>
            <a:ext cx="1209675" cy="50800"/>
          </a:xfrm>
          <a:custGeom>
            <a:avLst/>
            <a:gdLst>
              <a:gd name="T0" fmla="*/ 0 w 798"/>
              <a:gd name="T1" fmla="*/ 0 h 30"/>
              <a:gd name="T2" fmla="*/ 2147483647 w 798"/>
              <a:gd name="T3" fmla="*/ 0 h 30"/>
              <a:gd name="T4" fmla="*/ 2147483647 w 798"/>
              <a:gd name="T5" fmla="*/ 2147483647 h 30"/>
              <a:gd name="T6" fmla="*/ 2147483647 w 798"/>
              <a:gd name="T7" fmla="*/ 2147483647 h 30"/>
              <a:gd name="T8" fmla="*/ 2147483647 w 798"/>
              <a:gd name="T9" fmla="*/ 2147483647 h 30"/>
              <a:gd name="T10" fmla="*/ 2147483647 w 798"/>
              <a:gd name="T11" fmla="*/ 2147483647 h 30"/>
              <a:gd name="T12" fmla="*/ 2147483647 w 798"/>
              <a:gd name="T13" fmla="*/ 2147483647 h 30"/>
              <a:gd name="T14" fmla="*/ 2147483647 w 798"/>
              <a:gd name="T15" fmla="*/ 2147483647 h 30"/>
              <a:gd name="T16" fmla="*/ 2147483647 w 798"/>
              <a:gd name="T17" fmla="*/ 2147483647 h 30"/>
              <a:gd name="T18" fmla="*/ 2147483647 w 798"/>
              <a:gd name="T19" fmla="*/ 2147483647 h 30"/>
              <a:gd name="T20" fmla="*/ 2147483647 w 798"/>
              <a:gd name="T21" fmla="*/ 2147483647 h 30"/>
              <a:gd name="T22" fmla="*/ 2147483647 w 798"/>
              <a:gd name="T23" fmla="*/ 2147483647 h 30"/>
              <a:gd name="T24" fmla="*/ 2147483647 w 798"/>
              <a:gd name="T25" fmla="*/ 2147483647 h 30"/>
              <a:gd name="T26" fmla="*/ 2147483647 w 798"/>
              <a:gd name="T27" fmla="*/ 2147483647 h 30"/>
              <a:gd name="T28" fmla="*/ 2147483647 w 798"/>
              <a:gd name="T29" fmla="*/ 2147483647 h 30"/>
              <a:gd name="T30" fmla="*/ 2147483647 w 798"/>
              <a:gd name="T31" fmla="*/ 2147483647 h 30"/>
              <a:gd name="T32" fmla="*/ 2147483647 w 798"/>
              <a:gd name="T33" fmla="*/ 2147483647 h 30"/>
              <a:gd name="T34" fmla="*/ 2147483647 w 798"/>
              <a:gd name="T35" fmla="*/ 2147483647 h 30"/>
              <a:gd name="T36" fmla="*/ 2147483647 w 798"/>
              <a:gd name="T37" fmla="*/ 2147483647 h 30"/>
              <a:gd name="T38" fmla="*/ 2147483647 w 798"/>
              <a:gd name="T39" fmla="*/ 2147483647 h 30"/>
              <a:gd name="T40" fmla="*/ 2147483647 w 798"/>
              <a:gd name="T41" fmla="*/ 2147483647 h 30"/>
              <a:gd name="T42" fmla="*/ 2147483647 w 798"/>
              <a:gd name="T43" fmla="*/ 2147483647 h 30"/>
              <a:gd name="T44" fmla="*/ 2147483647 w 798"/>
              <a:gd name="T45" fmla="*/ 2147483647 h 30"/>
              <a:gd name="T46" fmla="*/ 2147483647 w 798"/>
              <a:gd name="T47" fmla="*/ 2147483647 h 30"/>
              <a:gd name="T48" fmla="*/ 2147483647 w 798"/>
              <a:gd name="T49" fmla="*/ 2147483647 h 30"/>
              <a:gd name="T50" fmla="*/ 2147483647 w 798"/>
              <a:gd name="T51" fmla="*/ 2147483647 h 30"/>
              <a:gd name="T52" fmla="*/ 2147483647 w 798"/>
              <a:gd name="T53" fmla="*/ 2147483647 h 30"/>
              <a:gd name="T54" fmla="*/ 0 w 798"/>
              <a:gd name="T55" fmla="*/ 0 h 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8"/>
              <a:gd name="T85" fmla="*/ 0 h 30"/>
              <a:gd name="T86" fmla="*/ 798 w 798"/>
              <a:gd name="T87" fmla="*/ 30 h 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8" h="30">
                <a:moveTo>
                  <a:pt x="0" y="0"/>
                </a:moveTo>
                <a:lnTo>
                  <a:pt x="600" y="0"/>
                </a:lnTo>
                <a:lnTo>
                  <a:pt x="726" y="6"/>
                </a:lnTo>
                <a:lnTo>
                  <a:pt x="732" y="12"/>
                </a:lnTo>
                <a:lnTo>
                  <a:pt x="738" y="12"/>
                </a:lnTo>
                <a:lnTo>
                  <a:pt x="750" y="12"/>
                </a:lnTo>
                <a:lnTo>
                  <a:pt x="762" y="18"/>
                </a:lnTo>
                <a:lnTo>
                  <a:pt x="780" y="24"/>
                </a:lnTo>
                <a:lnTo>
                  <a:pt x="786" y="24"/>
                </a:lnTo>
                <a:lnTo>
                  <a:pt x="798" y="24"/>
                </a:lnTo>
                <a:lnTo>
                  <a:pt x="792" y="24"/>
                </a:lnTo>
                <a:lnTo>
                  <a:pt x="768" y="24"/>
                </a:lnTo>
                <a:lnTo>
                  <a:pt x="726" y="24"/>
                </a:lnTo>
                <a:lnTo>
                  <a:pt x="678" y="30"/>
                </a:lnTo>
                <a:lnTo>
                  <a:pt x="618" y="30"/>
                </a:lnTo>
                <a:lnTo>
                  <a:pt x="552" y="30"/>
                </a:lnTo>
                <a:lnTo>
                  <a:pt x="474" y="30"/>
                </a:lnTo>
                <a:lnTo>
                  <a:pt x="402" y="30"/>
                </a:lnTo>
                <a:lnTo>
                  <a:pt x="330" y="30"/>
                </a:lnTo>
                <a:lnTo>
                  <a:pt x="258" y="30"/>
                </a:lnTo>
                <a:lnTo>
                  <a:pt x="192" y="30"/>
                </a:lnTo>
                <a:lnTo>
                  <a:pt x="132" y="30"/>
                </a:lnTo>
                <a:lnTo>
                  <a:pt x="78" y="30"/>
                </a:lnTo>
                <a:lnTo>
                  <a:pt x="42" y="30"/>
                </a:lnTo>
                <a:lnTo>
                  <a:pt x="12" y="30"/>
                </a:lnTo>
                <a:lnTo>
                  <a:pt x="6" y="30"/>
                </a:lnTo>
                <a:lnTo>
                  <a:pt x="0" y="0"/>
                </a:lnTo>
                <a:close/>
              </a:path>
            </a:pathLst>
          </a:custGeom>
          <a:solidFill>
            <a:srgbClr val="169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3498" name="Group 232"/>
          <p:cNvGrpSpPr>
            <a:grpSpLocks/>
          </p:cNvGrpSpPr>
          <p:nvPr/>
        </p:nvGrpSpPr>
        <p:grpSpPr bwMode="auto">
          <a:xfrm>
            <a:off x="4352933" y="4709567"/>
            <a:ext cx="1230313" cy="71438"/>
            <a:chOff x="1736" y="2398"/>
            <a:chExt cx="810" cy="42"/>
          </a:xfrm>
        </p:grpSpPr>
        <p:grpSp>
          <p:nvGrpSpPr>
            <p:cNvPr id="14365" name="Group 233"/>
            <p:cNvGrpSpPr>
              <a:grpSpLocks/>
            </p:cNvGrpSpPr>
            <p:nvPr/>
          </p:nvGrpSpPr>
          <p:grpSpPr bwMode="auto">
            <a:xfrm>
              <a:off x="1736" y="2398"/>
              <a:ext cx="810" cy="42"/>
              <a:chOff x="1736" y="2398"/>
              <a:chExt cx="810" cy="42"/>
            </a:xfrm>
          </p:grpSpPr>
          <p:sp>
            <p:nvSpPr>
              <p:cNvPr id="14367" name="Rectangle 234"/>
              <p:cNvSpPr>
                <a:spLocks noChangeArrowheads="1"/>
              </p:cNvSpPr>
              <p:nvPr/>
            </p:nvSpPr>
            <p:spPr bwMode="auto">
              <a:xfrm>
                <a:off x="1736" y="2434"/>
                <a:ext cx="810" cy="6"/>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68" name="Rectangle 235"/>
              <p:cNvSpPr>
                <a:spLocks noChangeArrowheads="1"/>
              </p:cNvSpPr>
              <p:nvPr/>
            </p:nvSpPr>
            <p:spPr bwMode="auto">
              <a:xfrm>
                <a:off x="1736" y="2398"/>
                <a:ext cx="6" cy="36"/>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69" name="Rectangle 236"/>
              <p:cNvSpPr>
                <a:spLocks noChangeArrowheads="1"/>
              </p:cNvSpPr>
              <p:nvPr/>
            </p:nvSpPr>
            <p:spPr bwMode="auto">
              <a:xfrm>
                <a:off x="2534" y="2398"/>
                <a:ext cx="12" cy="36"/>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0" name="Rectangle 237"/>
              <p:cNvSpPr>
                <a:spLocks noChangeArrowheads="1"/>
              </p:cNvSpPr>
              <p:nvPr/>
            </p:nvSpPr>
            <p:spPr bwMode="auto">
              <a:xfrm>
                <a:off x="1742" y="2398"/>
                <a:ext cx="6" cy="36"/>
              </a:xfrm>
              <a:prstGeom prst="rect">
                <a:avLst/>
              </a:prstGeom>
              <a:solidFill>
                <a:srgbClr val="0A0A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1" name="Rectangle 238"/>
              <p:cNvSpPr>
                <a:spLocks noChangeArrowheads="1"/>
              </p:cNvSpPr>
              <p:nvPr/>
            </p:nvSpPr>
            <p:spPr bwMode="auto">
              <a:xfrm>
                <a:off x="2528" y="2398"/>
                <a:ext cx="6" cy="36"/>
              </a:xfrm>
              <a:prstGeom prst="rect">
                <a:avLst/>
              </a:prstGeom>
              <a:solidFill>
                <a:srgbClr val="0A0A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2" name="Rectangle 239"/>
              <p:cNvSpPr>
                <a:spLocks noChangeArrowheads="1"/>
              </p:cNvSpPr>
              <p:nvPr/>
            </p:nvSpPr>
            <p:spPr bwMode="auto">
              <a:xfrm>
                <a:off x="1748" y="2398"/>
                <a:ext cx="12" cy="3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3" name="Rectangle 240"/>
              <p:cNvSpPr>
                <a:spLocks noChangeArrowheads="1"/>
              </p:cNvSpPr>
              <p:nvPr/>
            </p:nvSpPr>
            <p:spPr bwMode="auto">
              <a:xfrm>
                <a:off x="2516" y="2398"/>
                <a:ext cx="12" cy="36"/>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4" name="Rectangle 241"/>
              <p:cNvSpPr>
                <a:spLocks noChangeArrowheads="1"/>
              </p:cNvSpPr>
              <p:nvPr/>
            </p:nvSpPr>
            <p:spPr bwMode="auto">
              <a:xfrm>
                <a:off x="1760" y="2398"/>
                <a:ext cx="6" cy="36"/>
              </a:xfrm>
              <a:prstGeom prst="rect">
                <a:avLst/>
              </a:prstGeom>
              <a:solidFill>
                <a:srgbClr val="1010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5" name="Rectangle 242"/>
              <p:cNvSpPr>
                <a:spLocks noChangeArrowheads="1"/>
              </p:cNvSpPr>
              <p:nvPr/>
            </p:nvSpPr>
            <p:spPr bwMode="auto">
              <a:xfrm>
                <a:off x="2510" y="2398"/>
                <a:ext cx="6" cy="36"/>
              </a:xfrm>
              <a:prstGeom prst="rect">
                <a:avLst/>
              </a:prstGeom>
              <a:solidFill>
                <a:srgbClr val="1010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6" name="Rectangle 243"/>
              <p:cNvSpPr>
                <a:spLocks noChangeArrowheads="1"/>
              </p:cNvSpPr>
              <p:nvPr/>
            </p:nvSpPr>
            <p:spPr bwMode="auto">
              <a:xfrm>
                <a:off x="1766" y="2398"/>
                <a:ext cx="6" cy="36"/>
              </a:xfrm>
              <a:prstGeom prst="rect">
                <a:avLst/>
              </a:prstGeom>
              <a:solidFill>
                <a:srgbClr val="1313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7" name="Rectangle 244"/>
              <p:cNvSpPr>
                <a:spLocks noChangeArrowheads="1"/>
              </p:cNvSpPr>
              <p:nvPr/>
            </p:nvSpPr>
            <p:spPr bwMode="auto">
              <a:xfrm>
                <a:off x="2498" y="2398"/>
                <a:ext cx="12" cy="36"/>
              </a:xfrm>
              <a:prstGeom prst="rect">
                <a:avLst/>
              </a:prstGeom>
              <a:solidFill>
                <a:srgbClr val="1313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8" name="Rectangle 245"/>
              <p:cNvSpPr>
                <a:spLocks noChangeArrowheads="1"/>
              </p:cNvSpPr>
              <p:nvPr/>
            </p:nvSpPr>
            <p:spPr bwMode="auto">
              <a:xfrm>
                <a:off x="1772" y="2398"/>
                <a:ext cx="12" cy="36"/>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79" name="Rectangle 246"/>
              <p:cNvSpPr>
                <a:spLocks noChangeArrowheads="1"/>
              </p:cNvSpPr>
              <p:nvPr/>
            </p:nvSpPr>
            <p:spPr bwMode="auto">
              <a:xfrm>
                <a:off x="2492" y="2398"/>
                <a:ext cx="6" cy="36"/>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0" name="Rectangle 247"/>
              <p:cNvSpPr>
                <a:spLocks noChangeArrowheads="1"/>
              </p:cNvSpPr>
              <p:nvPr/>
            </p:nvSpPr>
            <p:spPr bwMode="auto">
              <a:xfrm>
                <a:off x="1784" y="2398"/>
                <a:ext cx="6" cy="36"/>
              </a:xfrm>
              <a:prstGeom prst="rect">
                <a:avLst/>
              </a:prstGeom>
              <a:solidFill>
                <a:srgbClr val="1818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1" name="Rectangle 248"/>
              <p:cNvSpPr>
                <a:spLocks noChangeArrowheads="1"/>
              </p:cNvSpPr>
              <p:nvPr/>
            </p:nvSpPr>
            <p:spPr bwMode="auto">
              <a:xfrm>
                <a:off x="2486" y="2398"/>
                <a:ext cx="6" cy="36"/>
              </a:xfrm>
              <a:prstGeom prst="rect">
                <a:avLst/>
              </a:prstGeom>
              <a:solidFill>
                <a:srgbClr val="1818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2" name="Rectangle 249"/>
              <p:cNvSpPr>
                <a:spLocks noChangeArrowheads="1"/>
              </p:cNvSpPr>
              <p:nvPr/>
            </p:nvSpPr>
            <p:spPr bwMode="auto">
              <a:xfrm>
                <a:off x="1790" y="2398"/>
                <a:ext cx="12" cy="36"/>
              </a:xfrm>
              <a:prstGeom prst="rect">
                <a:avLst/>
              </a:prstGeom>
              <a:solidFill>
                <a:srgbClr val="1B1B1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3" name="Rectangle 250"/>
              <p:cNvSpPr>
                <a:spLocks noChangeArrowheads="1"/>
              </p:cNvSpPr>
              <p:nvPr/>
            </p:nvSpPr>
            <p:spPr bwMode="auto">
              <a:xfrm>
                <a:off x="2474" y="2398"/>
                <a:ext cx="12" cy="36"/>
              </a:xfrm>
              <a:prstGeom prst="rect">
                <a:avLst/>
              </a:prstGeom>
              <a:solidFill>
                <a:srgbClr val="1B1B1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4" name="Rectangle 251"/>
              <p:cNvSpPr>
                <a:spLocks noChangeArrowheads="1"/>
              </p:cNvSpPr>
              <p:nvPr/>
            </p:nvSpPr>
            <p:spPr bwMode="auto">
              <a:xfrm>
                <a:off x="1802" y="2398"/>
                <a:ext cx="6" cy="36"/>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5" name="Rectangle 252"/>
              <p:cNvSpPr>
                <a:spLocks noChangeArrowheads="1"/>
              </p:cNvSpPr>
              <p:nvPr/>
            </p:nvSpPr>
            <p:spPr bwMode="auto">
              <a:xfrm>
                <a:off x="2468" y="2398"/>
                <a:ext cx="6" cy="36"/>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6" name="Rectangle 253"/>
              <p:cNvSpPr>
                <a:spLocks noChangeArrowheads="1"/>
              </p:cNvSpPr>
              <p:nvPr/>
            </p:nvSpPr>
            <p:spPr bwMode="auto">
              <a:xfrm>
                <a:off x="1808" y="2398"/>
                <a:ext cx="6" cy="3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7" name="Rectangle 254"/>
              <p:cNvSpPr>
                <a:spLocks noChangeArrowheads="1"/>
              </p:cNvSpPr>
              <p:nvPr/>
            </p:nvSpPr>
            <p:spPr bwMode="auto">
              <a:xfrm>
                <a:off x="2456" y="2398"/>
                <a:ext cx="12" cy="3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8" name="Rectangle 255"/>
              <p:cNvSpPr>
                <a:spLocks noChangeArrowheads="1"/>
              </p:cNvSpPr>
              <p:nvPr/>
            </p:nvSpPr>
            <p:spPr bwMode="auto">
              <a:xfrm>
                <a:off x="1814" y="2398"/>
                <a:ext cx="12" cy="36"/>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89" name="Rectangle 256"/>
              <p:cNvSpPr>
                <a:spLocks noChangeArrowheads="1"/>
              </p:cNvSpPr>
              <p:nvPr/>
            </p:nvSpPr>
            <p:spPr bwMode="auto">
              <a:xfrm>
                <a:off x="2450" y="2398"/>
                <a:ext cx="6" cy="36"/>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0" name="Rectangle 257"/>
              <p:cNvSpPr>
                <a:spLocks noChangeArrowheads="1"/>
              </p:cNvSpPr>
              <p:nvPr/>
            </p:nvSpPr>
            <p:spPr bwMode="auto">
              <a:xfrm>
                <a:off x="1826" y="2398"/>
                <a:ext cx="6" cy="3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1" name="Rectangle 258"/>
              <p:cNvSpPr>
                <a:spLocks noChangeArrowheads="1"/>
              </p:cNvSpPr>
              <p:nvPr/>
            </p:nvSpPr>
            <p:spPr bwMode="auto">
              <a:xfrm>
                <a:off x="2444" y="2398"/>
                <a:ext cx="6" cy="3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2" name="Rectangle 259"/>
              <p:cNvSpPr>
                <a:spLocks noChangeArrowheads="1"/>
              </p:cNvSpPr>
              <p:nvPr/>
            </p:nvSpPr>
            <p:spPr bwMode="auto">
              <a:xfrm>
                <a:off x="1832" y="2428"/>
                <a:ext cx="612" cy="6"/>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3" name="Rectangle 260"/>
              <p:cNvSpPr>
                <a:spLocks noChangeArrowheads="1"/>
              </p:cNvSpPr>
              <p:nvPr/>
            </p:nvSpPr>
            <p:spPr bwMode="auto">
              <a:xfrm>
                <a:off x="1832" y="2398"/>
                <a:ext cx="12" cy="30"/>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4" name="Rectangle 261"/>
              <p:cNvSpPr>
                <a:spLocks noChangeArrowheads="1"/>
              </p:cNvSpPr>
              <p:nvPr/>
            </p:nvSpPr>
            <p:spPr bwMode="auto">
              <a:xfrm>
                <a:off x="2432" y="2398"/>
                <a:ext cx="12" cy="30"/>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5" name="Rectangle 262"/>
              <p:cNvSpPr>
                <a:spLocks noChangeArrowheads="1"/>
              </p:cNvSpPr>
              <p:nvPr/>
            </p:nvSpPr>
            <p:spPr bwMode="auto">
              <a:xfrm>
                <a:off x="1844" y="2398"/>
                <a:ext cx="6" cy="30"/>
              </a:xfrm>
              <a:prstGeom prst="rect">
                <a:avLst/>
              </a:prstGeom>
              <a:solidFill>
                <a:srgbClr val="2C2C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6" name="Rectangle 263"/>
              <p:cNvSpPr>
                <a:spLocks noChangeArrowheads="1"/>
              </p:cNvSpPr>
              <p:nvPr/>
            </p:nvSpPr>
            <p:spPr bwMode="auto">
              <a:xfrm>
                <a:off x="2426" y="2398"/>
                <a:ext cx="6" cy="30"/>
              </a:xfrm>
              <a:prstGeom prst="rect">
                <a:avLst/>
              </a:prstGeom>
              <a:solidFill>
                <a:srgbClr val="2C2C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7" name="Rectangle 264"/>
              <p:cNvSpPr>
                <a:spLocks noChangeArrowheads="1"/>
              </p:cNvSpPr>
              <p:nvPr/>
            </p:nvSpPr>
            <p:spPr bwMode="auto">
              <a:xfrm>
                <a:off x="1850" y="2398"/>
                <a:ext cx="6" cy="30"/>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8" name="Rectangle 265"/>
              <p:cNvSpPr>
                <a:spLocks noChangeArrowheads="1"/>
              </p:cNvSpPr>
              <p:nvPr/>
            </p:nvSpPr>
            <p:spPr bwMode="auto">
              <a:xfrm>
                <a:off x="2414" y="2398"/>
                <a:ext cx="12" cy="30"/>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99" name="Rectangle 266"/>
              <p:cNvSpPr>
                <a:spLocks noChangeArrowheads="1"/>
              </p:cNvSpPr>
              <p:nvPr/>
            </p:nvSpPr>
            <p:spPr bwMode="auto">
              <a:xfrm>
                <a:off x="1856" y="2398"/>
                <a:ext cx="12" cy="30"/>
              </a:xfrm>
              <a:prstGeom prst="rect">
                <a:avLst/>
              </a:prstGeom>
              <a:solidFill>
                <a:srgbClr val="3232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0" name="Rectangle 267"/>
              <p:cNvSpPr>
                <a:spLocks noChangeArrowheads="1"/>
              </p:cNvSpPr>
              <p:nvPr/>
            </p:nvSpPr>
            <p:spPr bwMode="auto">
              <a:xfrm>
                <a:off x="2408" y="2398"/>
                <a:ext cx="6" cy="30"/>
              </a:xfrm>
              <a:prstGeom prst="rect">
                <a:avLst/>
              </a:prstGeom>
              <a:solidFill>
                <a:srgbClr val="3232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1" name="Rectangle 268"/>
              <p:cNvSpPr>
                <a:spLocks noChangeArrowheads="1"/>
              </p:cNvSpPr>
              <p:nvPr/>
            </p:nvSpPr>
            <p:spPr bwMode="auto">
              <a:xfrm>
                <a:off x="1868" y="2398"/>
                <a:ext cx="540" cy="6"/>
              </a:xfrm>
              <a:prstGeom prst="rect">
                <a:avLst/>
              </a:prstGeom>
              <a:solidFill>
                <a:srgbClr val="353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2" name="Rectangle 269"/>
              <p:cNvSpPr>
                <a:spLocks noChangeArrowheads="1"/>
              </p:cNvSpPr>
              <p:nvPr/>
            </p:nvSpPr>
            <p:spPr bwMode="auto">
              <a:xfrm>
                <a:off x="1868" y="2404"/>
                <a:ext cx="6" cy="24"/>
              </a:xfrm>
              <a:prstGeom prst="rect">
                <a:avLst/>
              </a:prstGeom>
              <a:solidFill>
                <a:srgbClr val="353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3" name="Rectangle 270"/>
              <p:cNvSpPr>
                <a:spLocks noChangeArrowheads="1"/>
              </p:cNvSpPr>
              <p:nvPr/>
            </p:nvSpPr>
            <p:spPr bwMode="auto">
              <a:xfrm>
                <a:off x="2396" y="2404"/>
                <a:ext cx="12" cy="24"/>
              </a:xfrm>
              <a:prstGeom prst="rect">
                <a:avLst/>
              </a:prstGeom>
              <a:solidFill>
                <a:srgbClr val="353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4" name="Rectangle 271"/>
              <p:cNvSpPr>
                <a:spLocks noChangeArrowheads="1"/>
              </p:cNvSpPr>
              <p:nvPr/>
            </p:nvSpPr>
            <p:spPr bwMode="auto">
              <a:xfrm>
                <a:off x="1874" y="2404"/>
                <a:ext cx="12" cy="24"/>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5" name="Rectangle 272"/>
              <p:cNvSpPr>
                <a:spLocks noChangeArrowheads="1"/>
              </p:cNvSpPr>
              <p:nvPr/>
            </p:nvSpPr>
            <p:spPr bwMode="auto">
              <a:xfrm>
                <a:off x="2390" y="2404"/>
                <a:ext cx="6" cy="24"/>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6" name="Rectangle 273"/>
              <p:cNvSpPr>
                <a:spLocks noChangeArrowheads="1"/>
              </p:cNvSpPr>
              <p:nvPr/>
            </p:nvSpPr>
            <p:spPr bwMode="auto">
              <a:xfrm>
                <a:off x="1886" y="2404"/>
                <a:ext cx="6" cy="24"/>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7" name="Rectangle 274"/>
              <p:cNvSpPr>
                <a:spLocks noChangeArrowheads="1"/>
              </p:cNvSpPr>
              <p:nvPr/>
            </p:nvSpPr>
            <p:spPr bwMode="auto">
              <a:xfrm>
                <a:off x="2384" y="2404"/>
                <a:ext cx="6" cy="24"/>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8" name="Rectangle 275"/>
              <p:cNvSpPr>
                <a:spLocks noChangeArrowheads="1"/>
              </p:cNvSpPr>
              <p:nvPr/>
            </p:nvSpPr>
            <p:spPr bwMode="auto">
              <a:xfrm>
                <a:off x="1892" y="2404"/>
                <a:ext cx="6" cy="24"/>
              </a:xfrm>
              <a:prstGeom prst="rect">
                <a:avLst/>
              </a:prstGeom>
              <a:solidFill>
                <a:srgbClr val="3D3D3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09" name="Rectangle 276"/>
              <p:cNvSpPr>
                <a:spLocks noChangeArrowheads="1"/>
              </p:cNvSpPr>
              <p:nvPr/>
            </p:nvSpPr>
            <p:spPr bwMode="auto">
              <a:xfrm>
                <a:off x="2372" y="2404"/>
                <a:ext cx="12" cy="24"/>
              </a:xfrm>
              <a:prstGeom prst="rect">
                <a:avLst/>
              </a:prstGeom>
              <a:solidFill>
                <a:srgbClr val="3D3D3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0" name="Rectangle 277"/>
              <p:cNvSpPr>
                <a:spLocks noChangeArrowheads="1"/>
              </p:cNvSpPr>
              <p:nvPr/>
            </p:nvSpPr>
            <p:spPr bwMode="auto">
              <a:xfrm>
                <a:off x="1898" y="2404"/>
                <a:ext cx="12" cy="24"/>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1" name="Rectangle 278"/>
              <p:cNvSpPr>
                <a:spLocks noChangeArrowheads="1"/>
              </p:cNvSpPr>
              <p:nvPr/>
            </p:nvSpPr>
            <p:spPr bwMode="auto">
              <a:xfrm>
                <a:off x="2366" y="2404"/>
                <a:ext cx="6" cy="24"/>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2" name="Rectangle 279"/>
              <p:cNvSpPr>
                <a:spLocks noChangeArrowheads="1"/>
              </p:cNvSpPr>
              <p:nvPr/>
            </p:nvSpPr>
            <p:spPr bwMode="auto">
              <a:xfrm>
                <a:off x="1910" y="2404"/>
                <a:ext cx="6" cy="24"/>
              </a:xfrm>
              <a:prstGeom prst="rect">
                <a:avLst/>
              </a:pr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3" name="Rectangle 280"/>
              <p:cNvSpPr>
                <a:spLocks noChangeArrowheads="1"/>
              </p:cNvSpPr>
              <p:nvPr/>
            </p:nvSpPr>
            <p:spPr bwMode="auto">
              <a:xfrm>
                <a:off x="2354" y="2404"/>
                <a:ext cx="12" cy="24"/>
              </a:xfrm>
              <a:prstGeom prst="rect">
                <a:avLst/>
              </a:pr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4" name="Rectangle 281"/>
              <p:cNvSpPr>
                <a:spLocks noChangeArrowheads="1"/>
              </p:cNvSpPr>
              <p:nvPr/>
            </p:nvSpPr>
            <p:spPr bwMode="auto">
              <a:xfrm>
                <a:off x="1916" y="2404"/>
                <a:ext cx="12" cy="24"/>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5" name="Rectangle 282"/>
              <p:cNvSpPr>
                <a:spLocks noChangeArrowheads="1"/>
              </p:cNvSpPr>
              <p:nvPr/>
            </p:nvSpPr>
            <p:spPr bwMode="auto">
              <a:xfrm>
                <a:off x="2348" y="2404"/>
                <a:ext cx="6" cy="24"/>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6" name="Rectangle 283"/>
              <p:cNvSpPr>
                <a:spLocks noChangeArrowheads="1"/>
              </p:cNvSpPr>
              <p:nvPr/>
            </p:nvSpPr>
            <p:spPr bwMode="auto">
              <a:xfrm>
                <a:off x="1928" y="2404"/>
                <a:ext cx="6" cy="24"/>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7" name="Rectangle 284"/>
              <p:cNvSpPr>
                <a:spLocks noChangeArrowheads="1"/>
              </p:cNvSpPr>
              <p:nvPr/>
            </p:nvSpPr>
            <p:spPr bwMode="auto">
              <a:xfrm>
                <a:off x="2342" y="2404"/>
                <a:ext cx="6" cy="24"/>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8" name="Rectangle 285"/>
              <p:cNvSpPr>
                <a:spLocks noChangeArrowheads="1"/>
              </p:cNvSpPr>
              <p:nvPr/>
            </p:nvSpPr>
            <p:spPr bwMode="auto">
              <a:xfrm>
                <a:off x="1934" y="2422"/>
                <a:ext cx="408" cy="6"/>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19" name="Rectangle 286"/>
              <p:cNvSpPr>
                <a:spLocks noChangeArrowheads="1"/>
              </p:cNvSpPr>
              <p:nvPr/>
            </p:nvSpPr>
            <p:spPr bwMode="auto">
              <a:xfrm>
                <a:off x="1934" y="2404"/>
                <a:ext cx="6" cy="18"/>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0" name="Rectangle 287"/>
              <p:cNvSpPr>
                <a:spLocks noChangeArrowheads="1"/>
              </p:cNvSpPr>
              <p:nvPr/>
            </p:nvSpPr>
            <p:spPr bwMode="auto">
              <a:xfrm>
                <a:off x="2330" y="2404"/>
                <a:ext cx="12" cy="18"/>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1" name="Rectangle 288"/>
              <p:cNvSpPr>
                <a:spLocks noChangeArrowheads="1"/>
              </p:cNvSpPr>
              <p:nvPr/>
            </p:nvSpPr>
            <p:spPr bwMode="auto">
              <a:xfrm>
                <a:off x="1940" y="2404"/>
                <a:ext cx="12" cy="1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2" name="Rectangle 289"/>
              <p:cNvSpPr>
                <a:spLocks noChangeArrowheads="1"/>
              </p:cNvSpPr>
              <p:nvPr/>
            </p:nvSpPr>
            <p:spPr bwMode="auto">
              <a:xfrm>
                <a:off x="2324" y="2404"/>
                <a:ext cx="6" cy="1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3" name="Rectangle 290"/>
              <p:cNvSpPr>
                <a:spLocks noChangeArrowheads="1"/>
              </p:cNvSpPr>
              <p:nvPr/>
            </p:nvSpPr>
            <p:spPr bwMode="auto">
              <a:xfrm>
                <a:off x="1952" y="2404"/>
                <a:ext cx="6" cy="18"/>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4" name="Rectangle 291"/>
              <p:cNvSpPr>
                <a:spLocks noChangeArrowheads="1"/>
              </p:cNvSpPr>
              <p:nvPr/>
            </p:nvSpPr>
            <p:spPr bwMode="auto">
              <a:xfrm>
                <a:off x="2312" y="2404"/>
                <a:ext cx="12" cy="18"/>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5" name="Rectangle 292"/>
              <p:cNvSpPr>
                <a:spLocks noChangeArrowheads="1"/>
              </p:cNvSpPr>
              <p:nvPr/>
            </p:nvSpPr>
            <p:spPr bwMode="auto">
              <a:xfrm>
                <a:off x="1958" y="2404"/>
                <a:ext cx="12" cy="18"/>
              </a:xfrm>
              <a:prstGeom prst="rect">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6" name="Rectangle 293"/>
              <p:cNvSpPr>
                <a:spLocks noChangeArrowheads="1"/>
              </p:cNvSpPr>
              <p:nvPr/>
            </p:nvSpPr>
            <p:spPr bwMode="auto">
              <a:xfrm>
                <a:off x="2306" y="2404"/>
                <a:ext cx="6" cy="18"/>
              </a:xfrm>
              <a:prstGeom prst="rect">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7" name="Rectangle 294"/>
              <p:cNvSpPr>
                <a:spLocks noChangeArrowheads="1"/>
              </p:cNvSpPr>
              <p:nvPr/>
            </p:nvSpPr>
            <p:spPr bwMode="auto">
              <a:xfrm>
                <a:off x="1970" y="2404"/>
                <a:ext cx="6" cy="1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8" name="Rectangle 295"/>
              <p:cNvSpPr>
                <a:spLocks noChangeArrowheads="1"/>
              </p:cNvSpPr>
              <p:nvPr/>
            </p:nvSpPr>
            <p:spPr bwMode="auto">
              <a:xfrm>
                <a:off x="2294" y="2404"/>
                <a:ext cx="12" cy="1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29" name="Rectangle 296"/>
              <p:cNvSpPr>
                <a:spLocks noChangeArrowheads="1"/>
              </p:cNvSpPr>
              <p:nvPr/>
            </p:nvSpPr>
            <p:spPr bwMode="auto">
              <a:xfrm>
                <a:off x="1976" y="2404"/>
                <a:ext cx="6"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0" name="Rectangle 297"/>
              <p:cNvSpPr>
                <a:spLocks noChangeArrowheads="1"/>
              </p:cNvSpPr>
              <p:nvPr/>
            </p:nvSpPr>
            <p:spPr bwMode="auto">
              <a:xfrm>
                <a:off x="2288" y="2404"/>
                <a:ext cx="6"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1" name="Rectangle 298"/>
              <p:cNvSpPr>
                <a:spLocks noChangeArrowheads="1"/>
              </p:cNvSpPr>
              <p:nvPr/>
            </p:nvSpPr>
            <p:spPr bwMode="auto">
              <a:xfrm>
                <a:off x="1982" y="2404"/>
                <a:ext cx="12" cy="18"/>
              </a:xfrm>
              <a:prstGeom prst="rect">
                <a:avLst/>
              </a:prstGeom>
              <a:solidFill>
                <a:srgbClr val="5858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2" name="Rectangle 299"/>
              <p:cNvSpPr>
                <a:spLocks noChangeArrowheads="1"/>
              </p:cNvSpPr>
              <p:nvPr/>
            </p:nvSpPr>
            <p:spPr bwMode="auto">
              <a:xfrm>
                <a:off x="2282" y="2404"/>
                <a:ext cx="6" cy="18"/>
              </a:xfrm>
              <a:prstGeom prst="rect">
                <a:avLst/>
              </a:prstGeom>
              <a:solidFill>
                <a:srgbClr val="5858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3" name="Rectangle 300"/>
              <p:cNvSpPr>
                <a:spLocks noChangeArrowheads="1"/>
              </p:cNvSpPr>
              <p:nvPr/>
            </p:nvSpPr>
            <p:spPr bwMode="auto">
              <a:xfrm>
                <a:off x="1994" y="2404"/>
                <a:ext cx="6" cy="18"/>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4" name="Rectangle 301"/>
              <p:cNvSpPr>
                <a:spLocks noChangeArrowheads="1"/>
              </p:cNvSpPr>
              <p:nvPr/>
            </p:nvSpPr>
            <p:spPr bwMode="auto">
              <a:xfrm>
                <a:off x="2270" y="2404"/>
                <a:ext cx="12" cy="18"/>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5" name="Rectangle 302"/>
              <p:cNvSpPr>
                <a:spLocks noChangeArrowheads="1"/>
              </p:cNvSpPr>
              <p:nvPr/>
            </p:nvSpPr>
            <p:spPr bwMode="auto">
              <a:xfrm>
                <a:off x="2000" y="2404"/>
                <a:ext cx="270" cy="6"/>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6" name="Rectangle 303"/>
              <p:cNvSpPr>
                <a:spLocks noChangeArrowheads="1"/>
              </p:cNvSpPr>
              <p:nvPr/>
            </p:nvSpPr>
            <p:spPr bwMode="auto">
              <a:xfrm>
                <a:off x="2000" y="2410"/>
                <a:ext cx="12" cy="12"/>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7" name="Rectangle 304"/>
              <p:cNvSpPr>
                <a:spLocks noChangeArrowheads="1"/>
              </p:cNvSpPr>
              <p:nvPr/>
            </p:nvSpPr>
            <p:spPr bwMode="auto">
              <a:xfrm>
                <a:off x="2264" y="2410"/>
                <a:ext cx="6" cy="12"/>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8" name="Rectangle 305"/>
              <p:cNvSpPr>
                <a:spLocks noChangeArrowheads="1"/>
              </p:cNvSpPr>
              <p:nvPr/>
            </p:nvSpPr>
            <p:spPr bwMode="auto">
              <a:xfrm>
                <a:off x="2012" y="2410"/>
                <a:ext cx="6" cy="12"/>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39" name="Rectangle 306"/>
              <p:cNvSpPr>
                <a:spLocks noChangeArrowheads="1"/>
              </p:cNvSpPr>
              <p:nvPr/>
            </p:nvSpPr>
            <p:spPr bwMode="auto">
              <a:xfrm>
                <a:off x="2252" y="2410"/>
                <a:ext cx="12" cy="12"/>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0" name="Rectangle 307"/>
              <p:cNvSpPr>
                <a:spLocks noChangeArrowheads="1"/>
              </p:cNvSpPr>
              <p:nvPr/>
            </p:nvSpPr>
            <p:spPr bwMode="auto">
              <a:xfrm>
                <a:off x="2018" y="2410"/>
                <a:ext cx="6" cy="12"/>
              </a:xfrm>
              <a:prstGeom prst="rect">
                <a:avLst/>
              </a:prstGeom>
              <a:solidFill>
                <a:srgbClr val="5E5E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1" name="Rectangle 308"/>
              <p:cNvSpPr>
                <a:spLocks noChangeArrowheads="1"/>
              </p:cNvSpPr>
              <p:nvPr/>
            </p:nvSpPr>
            <p:spPr bwMode="auto">
              <a:xfrm>
                <a:off x="2246" y="2410"/>
                <a:ext cx="6" cy="12"/>
              </a:xfrm>
              <a:prstGeom prst="rect">
                <a:avLst/>
              </a:prstGeom>
              <a:solidFill>
                <a:srgbClr val="5E5E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2" name="Rectangle 309"/>
              <p:cNvSpPr>
                <a:spLocks noChangeArrowheads="1"/>
              </p:cNvSpPr>
              <p:nvPr/>
            </p:nvSpPr>
            <p:spPr bwMode="auto">
              <a:xfrm>
                <a:off x="2024" y="2410"/>
                <a:ext cx="12" cy="1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3" name="Rectangle 310"/>
              <p:cNvSpPr>
                <a:spLocks noChangeArrowheads="1"/>
              </p:cNvSpPr>
              <p:nvPr/>
            </p:nvSpPr>
            <p:spPr bwMode="auto">
              <a:xfrm>
                <a:off x="2240" y="2410"/>
                <a:ext cx="6" cy="1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4" name="Rectangle 311"/>
              <p:cNvSpPr>
                <a:spLocks noChangeArrowheads="1"/>
              </p:cNvSpPr>
              <p:nvPr/>
            </p:nvSpPr>
            <p:spPr bwMode="auto">
              <a:xfrm>
                <a:off x="2036" y="2416"/>
                <a:ext cx="204"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5" name="Rectangle 312"/>
              <p:cNvSpPr>
                <a:spLocks noChangeArrowheads="1"/>
              </p:cNvSpPr>
              <p:nvPr/>
            </p:nvSpPr>
            <p:spPr bwMode="auto">
              <a:xfrm>
                <a:off x="2036" y="2410"/>
                <a:ext cx="6"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6" name="Rectangle 313"/>
              <p:cNvSpPr>
                <a:spLocks noChangeArrowheads="1"/>
              </p:cNvSpPr>
              <p:nvPr/>
            </p:nvSpPr>
            <p:spPr bwMode="auto">
              <a:xfrm>
                <a:off x="2228" y="2410"/>
                <a:ext cx="12"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7" name="Rectangle 314"/>
              <p:cNvSpPr>
                <a:spLocks noChangeArrowheads="1"/>
              </p:cNvSpPr>
              <p:nvPr/>
            </p:nvSpPr>
            <p:spPr bwMode="auto">
              <a:xfrm>
                <a:off x="2042" y="2410"/>
                <a:ext cx="12" cy="6"/>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8" name="Rectangle 315"/>
              <p:cNvSpPr>
                <a:spLocks noChangeArrowheads="1"/>
              </p:cNvSpPr>
              <p:nvPr/>
            </p:nvSpPr>
            <p:spPr bwMode="auto">
              <a:xfrm>
                <a:off x="2222" y="2410"/>
                <a:ext cx="6" cy="6"/>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49" name="Rectangle 316"/>
              <p:cNvSpPr>
                <a:spLocks noChangeArrowheads="1"/>
              </p:cNvSpPr>
              <p:nvPr/>
            </p:nvSpPr>
            <p:spPr bwMode="auto">
              <a:xfrm>
                <a:off x="2054" y="2410"/>
                <a:ext cx="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0" name="Rectangle 317"/>
              <p:cNvSpPr>
                <a:spLocks noChangeArrowheads="1"/>
              </p:cNvSpPr>
              <p:nvPr/>
            </p:nvSpPr>
            <p:spPr bwMode="auto">
              <a:xfrm>
                <a:off x="2210" y="2410"/>
                <a:ext cx="12"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1" name="Rectangle 318"/>
              <p:cNvSpPr>
                <a:spLocks noChangeArrowheads="1"/>
              </p:cNvSpPr>
              <p:nvPr/>
            </p:nvSpPr>
            <p:spPr bwMode="auto">
              <a:xfrm>
                <a:off x="2060" y="2410"/>
                <a:ext cx="6"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2" name="Rectangle 319"/>
              <p:cNvSpPr>
                <a:spLocks noChangeArrowheads="1"/>
              </p:cNvSpPr>
              <p:nvPr/>
            </p:nvSpPr>
            <p:spPr bwMode="auto">
              <a:xfrm>
                <a:off x="2204" y="2410"/>
                <a:ext cx="6"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3" name="Rectangle 320"/>
              <p:cNvSpPr>
                <a:spLocks noChangeArrowheads="1"/>
              </p:cNvSpPr>
              <p:nvPr/>
            </p:nvSpPr>
            <p:spPr bwMode="auto">
              <a:xfrm>
                <a:off x="2066" y="2410"/>
                <a:ext cx="12"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4" name="Rectangle 321"/>
              <p:cNvSpPr>
                <a:spLocks noChangeArrowheads="1"/>
              </p:cNvSpPr>
              <p:nvPr/>
            </p:nvSpPr>
            <p:spPr bwMode="auto">
              <a:xfrm>
                <a:off x="2192" y="2410"/>
                <a:ext cx="12"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5" name="Rectangle 322"/>
              <p:cNvSpPr>
                <a:spLocks noChangeArrowheads="1"/>
              </p:cNvSpPr>
              <p:nvPr/>
            </p:nvSpPr>
            <p:spPr bwMode="auto">
              <a:xfrm>
                <a:off x="2078" y="2410"/>
                <a:ext cx="6"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6" name="Rectangle 323"/>
              <p:cNvSpPr>
                <a:spLocks noChangeArrowheads="1"/>
              </p:cNvSpPr>
              <p:nvPr/>
            </p:nvSpPr>
            <p:spPr bwMode="auto">
              <a:xfrm>
                <a:off x="2186" y="2410"/>
                <a:ext cx="6"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7" name="Rectangle 324"/>
              <p:cNvSpPr>
                <a:spLocks noChangeArrowheads="1"/>
              </p:cNvSpPr>
              <p:nvPr/>
            </p:nvSpPr>
            <p:spPr bwMode="auto">
              <a:xfrm>
                <a:off x="2084" y="2410"/>
                <a:ext cx="12"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8" name="Rectangle 325"/>
              <p:cNvSpPr>
                <a:spLocks noChangeArrowheads="1"/>
              </p:cNvSpPr>
              <p:nvPr/>
            </p:nvSpPr>
            <p:spPr bwMode="auto">
              <a:xfrm>
                <a:off x="2180" y="2410"/>
                <a:ext cx="6"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59" name="Rectangle 326"/>
              <p:cNvSpPr>
                <a:spLocks noChangeArrowheads="1"/>
              </p:cNvSpPr>
              <p:nvPr/>
            </p:nvSpPr>
            <p:spPr bwMode="auto">
              <a:xfrm>
                <a:off x="2096" y="2410"/>
                <a:ext cx="6"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0" name="Rectangle 327"/>
              <p:cNvSpPr>
                <a:spLocks noChangeArrowheads="1"/>
              </p:cNvSpPr>
              <p:nvPr/>
            </p:nvSpPr>
            <p:spPr bwMode="auto">
              <a:xfrm>
                <a:off x="2168" y="2410"/>
                <a:ext cx="12"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1" name="Rectangle 328"/>
              <p:cNvSpPr>
                <a:spLocks noChangeArrowheads="1"/>
              </p:cNvSpPr>
              <p:nvPr/>
            </p:nvSpPr>
            <p:spPr bwMode="auto">
              <a:xfrm>
                <a:off x="2102" y="2410"/>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2" name="Rectangle 329"/>
              <p:cNvSpPr>
                <a:spLocks noChangeArrowheads="1"/>
              </p:cNvSpPr>
              <p:nvPr/>
            </p:nvSpPr>
            <p:spPr bwMode="auto">
              <a:xfrm>
                <a:off x="2162" y="2410"/>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3" name="Rectangle 330"/>
              <p:cNvSpPr>
                <a:spLocks noChangeArrowheads="1"/>
              </p:cNvSpPr>
              <p:nvPr/>
            </p:nvSpPr>
            <p:spPr bwMode="auto">
              <a:xfrm>
                <a:off x="2108" y="2410"/>
                <a:ext cx="12"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4" name="Rectangle 331"/>
              <p:cNvSpPr>
                <a:spLocks noChangeArrowheads="1"/>
              </p:cNvSpPr>
              <p:nvPr/>
            </p:nvSpPr>
            <p:spPr bwMode="auto">
              <a:xfrm>
                <a:off x="2150" y="2410"/>
                <a:ext cx="12"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5" name="Rectangle 332"/>
              <p:cNvSpPr>
                <a:spLocks noChangeArrowheads="1"/>
              </p:cNvSpPr>
              <p:nvPr/>
            </p:nvSpPr>
            <p:spPr bwMode="auto">
              <a:xfrm>
                <a:off x="2120" y="2410"/>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6" name="Rectangle 333"/>
              <p:cNvSpPr>
                <a:spLocks noChangeArrowheads="1"/>
              </p:cNvSpPr>
              <p:nvPr/>
            </p:nvSpPr>
            <p:spPr bwMode="auto">
              <a:xfrm>
                <a:off x="2144" y="2410"/>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467" name="Rectangle 334"/>
              <p:cNvSpPr>
                <a:spLocks noChangeArrowheads="1"/>
              </p:cNvSpPr>
              <p:nvPr/>
            </p:nvSpPr>
            <p:spPr bwMode="auto">
              <a:xfrm>
                <a:off x="2126" y="2410"/>
                <a:ext cx="18" cy="6"/>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grpSp>
        <p:sp>
          <p:nvSpPr>
            <p:cNvPr id="14366" name="Freeform 335"/>
            <p:cNvSpPr>
              <a:spLocks/>
            </p:cNvSpPr>
            <p:nvPr/>
          </p:nvSpPr>
          <p:spPr bwMode="auto">
            <a:xfrm>
              <a:off x="1736" y="2398"/>
              <a:ext cx="804" cy="36"/>
            </a:xfrm>
            <a:custGeom>
              <a:avLst/>
              <a:gdLst>
                <a:gd name="T0" fmla="*/ 0 w 804"/>
                <a:gd name="T1" fmla="*/ 0 h 36"/>
                <a:gd name="T2" fmla="*/ 606 w 804"/>
                <a:gd name="T3" fmla="*/ 0 h 36"/>
                <a:gd name="T4" fmla="*/ 732 w 804"/>
                <a:gd name="T5" fmla="*/ 12 h 36"/>
                <a:gd name="T6" fmla="*/ 732 w 804"/>
                <a:gd name="T7" fmla="*/ 12 h 36"/>
                <a:gd name="T8" fmla="*/ 744 w 804"/>
                <a:gd name="T9" fmla="*/ 12 h 36"/>
                <a:gd name="T10" fmla="*/ 756 w 804"/>
                <a:gd name="T11" fmla="*/ 18 h 36"/>
                <a:gd name="T12" fmla="*/ 768 w 804"/>
                <a:gd name="T13" fmla="*/ 24 h 36"/>
                <a:gd name="T14" fmla="*/ 786 w 804"/>
                <a:gd name="T15" fmla="*/ 30 h 36"/>
                <a:gd name="T16" fmla="*/ 792 w 804"/>
                <a:gd name="T17" fmla="*/ 30 h 36"/>
                <a:gd name="T18" fmla="*/ 804 w 804"/>
                <a:gd name="T19" fmla="*/ 36 h 36"/>
                <a:gd name="T20" fmla="*/ 804 w 804"/>
                <a:gd name="T21" fmla="*/ 36 h 36"/>
                <a:gd name="T22" fmla="*/ 798 w 804"/>
                <a:gd name="T23" fmla="*/ 36 h 36"/>
                <a:gd name="T24" fmla="*/ 774 w 804"/>
                <a:gd name="T25" fmla="*/ 36 h 36"/>
                <a:gd name="T26" fmla="*/ 732 w 804"/>
                <a:gd name="T27" fmla="*/ 36 h 36"/>
                <a:gd name="T28" fmla="*/ 678 w 804"/>
                <a:gd name="T29" fmla="*/ 36 h 36"/>
                <a:gd name="T30" fmla="*/ 618 w 804"/>
                <a:gd name="T31" fmla="*/ 36 h 36"/>
                <a:gd name="T32" fmla="*/ 552 w 804"/>
                <a:gd name="T33" fmla="*/ 36 h 36"/>
                <a:gd name="T34" fmla="*/ 480 w 804"/>
                <a:gd name="T35" fmla="*/ 36 h 36"/>
                <a:gd name="T36" fmla="*/ 402 w 804"/>
                <a:gd name="T37" fmla="*/ 36 h 36"/>
                <a:gd name="T38" fmla="*/ 330 w 804"/>
                <a:gd name="T39" fmla="*/ 36 h 36"/>
                <a:gd name="T40" fmla="*/ 258 w 804"/>
                <a:gd name="T41" fmla="*/ 36 h 36"/>
                <a:gd name="T42" fmla="*/ 186 w 804"/>
                <a:gd name="T43" fmla="*/ 36 h 36"/>
                <a:gd name="T44" fmla="*/ 126 w 804"/>
                <a:gd name="T45" fmla="*/ 36 h 36"/>
                <a:gd name="T46" fmla="*/ 78 w 804"/>
                <a:gd name="T47" fmla="*/ 36 h 36"/>
                <a:gd name="T48" fmla="*/ 36 w 804"/>
                <a:gd name="T49" fmla="*/ 36 h 36"/>
                <a:gd name="T50" fmla="*/ 12 w 804"/>
                <a:gd name="T51" fmla="*/ 36 h 36"/>
                <a:gd name="T52" fmla="*/ 0 w 804"/>
                <a:gd name="T53" fmla="*/ 36 h 36"/>
                <a:gd name="T54" fmla="*/ 0 w 804"/>
                <a:gd name="T55" fmla="*/ 0 h 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04"/>
                <a:gd name="T85" fmla="*/ 0 h 36"/>
                <a:gd name="T86" fmla="*/ 804 w 804"/>
                <a:gd name="T87" fmla="*/ 36 h 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04" h="36">
                  <a:moveTo>
                    <a:pt x="0" y="0"/>
                  </a:moveTo>
                  <a:lnTo>
                    <a:pt x="606" y="0"/>
                  </a:lnTo>
                  <a:lnTo>
                    <a:pt x="732" y="12"/>
                  </a:lnTo>
                  <a:lnTo>
                    <a:pt x="744" y="12"/>
                  </a:lnTo>
                  <a:lnTo>
                    <a:pt x="756" y="18"/>
                  </a:lnTo>
                  <a:lnTo>
                    <a:pt x="768" y="24"/>
                  </a:lnTo>
                  <a:lnTo>
                    <a:pt x="786" y="30"/>
                  </a:lnTo>
                  <a:lnTo>
                    <a:pt x="792" y="30"/>
                  </a:lnTo>
                  <a:lnTo>
                    <a:pt x="804" y="36"/>
                  </a:lnTo>
                  <a:lnTo>
                    <a:pt x="798" y="36"/>
                  </a:lnTo>
                  <a:lnTo>
                    <a:pt x="774" y="36"/>
                  </a:lnTo>
                  <a:lnTo>
                    <a:pt x="732" y="36"/>
                  </a:lnTo>
                  <a:lnTo>
                    <a:pt x="678" y="36"/>
                  </a:lnTo>
                  <a:lnTo>
                    <a:pt x="618" y="36"/>
                  </a:lnTo>
                  <a:lnTo>
                    <a:pt x="552" y="36"/>
                  </a:lnTo>
                  <a:lnTo>
                    <a:pt x="480" y="36"/>
                  </a:lnTo>
                  <a:lnTo>
                    <a:pt x="402" y="36"/>
                  </a:lnTo>
                  <a:lnTo>
                    <a:pt x="330" y="36"/>
                  </a:lnTo>
                  <a:lnTo>
                    <a:pt x="258" y="36"/>
                  </a:lnTo>
                  <a:lnTo>
                    <a:pt x="186" y="36"/>
                  </a:lnTo>
                  <a:lnTo>
                    <a:pt x="126" y="36"/>
                  </a:lnTo>
                  <a:lnTo>
                    <a:pt x="78" y="36"/>
                  </a:lnTo>
                  <a:lnTo>
                    <a:pt x="36" y="36"/>
                  </a:lnTo>
                  <a:lnTo>
                    <a:pt x="12" y="36"/>
                  </a:lnTo>
                  <a:lnTo>
                    <a:pt x="0" y="36"/>
                  </a:lnTo>
                  <a:lnTo>
                    <a:pt x="0"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sp>
        <p:nvSpPr>
          <p:cNvPr id="13499" name="Rectangle 336"/>
          <p:cNvSpPr>
            <a:spLocks noChangeArrowheads="1"/>
          </p:cNvSpPr>
          <p:nvPr/>
        </p:nvSpPr>
        <p:spPr bwMode="auto">
          <a:xfrm>
            <a:off x="4425950" y="4258733"/>
            <a:ext cx="36513" cy="246063"/>
          </a:xfrm>
          <a:prstGeom prst="rect">
            <a:avLst/>
          </a:prstGeom>
          <a:solidFill>
            <a:srgbClr val="8787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500" name="Rectangle 337"/>
          <p:cNvSpPr>
            <a:spLocks noChangeArrowheads="1"/>
          </p:cNvSpPr>
          <p:nvPr/>
        </p:nvSpPr>
        <p:spPr bwMode="auto">
          <a:xfrm>
            <a:off x="4408496" y="4258717"/>
            <a:ext cx="53975" cy="266700"/>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501" name="Freeform 338"/>
          <p:cNvSpPr>
            <a:spLocks/>
          </p:cNvSpPr>
          <p:nvPr/>
        </p:nvSpPr>
        <p:spPr bwMode="auto">
          <a:xfrm>
            <a:off x="4362450" y="4863555"/>
            <a:ext cx="1174750" cy="50800"/>
          </a:xfrm>
          <a:custGeom>
            <a:avLst/>
            <a:gdLst>
              <a:gd name="T0" fmla="*/ 2147483647 w 774"/>
              <a:gd name="T1" fmla="*/ 2147483647 h 30"/>
              <a:gd name="T2" fmla="*/ 2147483647 w 774"/>
              <a:gd name="T3" fmla="*/ 2147483647 h 30"/>
              <a:gd name="T4" fmla="*/ 2147483647 w 774"/>
              <a:gd name="T5" fmla="*/ 0 h 30"/>
              <a:gd name="T6" fmla="*/ 0 w 774"/>
              <a:gd name="T7" fmla="*/ 0 h 30"/>
              <a:gd name="T8" fmla="*/ 2147483647 w 774"/>
              <a:gd name="T9" fmla="*/ 2147483647 h 30"/>
              <a:gd name="T10" fmla="*/ 0 60000 65536"/>
              <a:gd name="T11" fmla="*/ 0 60000 65536"/>
              <a:gd name="T12" fmla="*/ 0 60000 65536"/>
              <a:gd name="T13" fmla="*/ 0 60000 65536"/>
              <a:gd name="T14" fmla="*/ 0 60000 65536"/>
              <a:gd name="T15" fmla="*/ 0 w 774"/>
              <a:gd name="T16" fmla="*/ 0 h 30"/>
              <a:gd name="T17" fmla="*/ 774 w 774"/>
              <a:gd name="T18" fmla="*/ 30 h 30"/>
            </a:gdLst>
            <a:ahLst/>
            <a:cxnLst>
              <a:cxn ang="T10">
                <a:pos x="T0" y="T1"/>
              </a:cxn>
              <a:cxn ang="T11">
                <a:pos x="T2" y="T3"/>
              </a:cxn>
              <a:cxn ang="T12">
                <a:pos x="T4" y="T5"/>
              </a:cxn>
              <a:cxn ang="T13">
                <a:pos x="T6" y="T7"/>
              </a:cxn>
              <a:cxn ang="T14">
                <a:pos x="T8" y="T9"/>
              </a:cxn>
            </a:cxnLst>
            <a:rect l="T15" t="T16" r="T17" b="T18"/>
            <a:pathLst>
              <a:path w="774" h="30">
                <a:moveTo>
                  <a:pt x="6" y="30"/>
                </a:moveTo>
                <a:lnTo>
                  <a:pt x="726" y="30"/>
                </a:lnTo>
                <a:lnTo>
                  <a:pt x="774" y="0"/>
                </a:lnTo>
                <a:lnTo>
                  <a:pt x="0" y="0"/>
                </a:lnTo>
                <a:lnTo>
                  <a:pt x="6" y="30"/>
                </a:lnTo>
                <a:close/>
              </a:path>
            </a:pathLst>
          </a:custGeom>
          <a:solidFill>
            <a:srgbClr val="B7B7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3502" name="Group 339"/>
          <p:cNvGrpSpPr>
            <a:grpSpLocks/>
          </p:cNvGrpSpPr>
          <p:nvPr/>
        </p:nvGrpSpPr>
        <p:grpSpPr bwMode="auto">
          <a:xfrm>
            <a:off x="4344988" y="4863571"/>
            <a:ext cx="1192212" cy="71437"/>
            <a:chOff x="1730" y="2488"/>
            <a:chExt cx="786" cy="42"/>
          </a:xfrm>
        </p:grpSpPr>
        <p:sp>
          <p:nvSpPr>
            <p:cNvPr id="14363" name="Freeform 340"/>
            <p:cNvSpPr>
              <a:spLocks/>
            </p:cNvSpPr>
            <p:nvPr/>
          </p:nvSpPr>
          <p:spPr bwMode="auto">
            <a:xfrm>
              <a:off x="1730" y="2488"/>
              <a:ext cx="786" cy="42"/>
            </a:xfrm>
            <a:custGeom>
              <a:avLst/>
              <a:gdLst>
                <a:gd name="T0" fmla="*/ 6 w 786"/>
                <a:gd name="T1" fmla="*/ 42 h 42"/>
                <a:gd name="T2" fmla="*/ 738 w 786"/>
                <a:gd name="T3" fmla="*/ 42 h 42"/>
                <a:gd name="T4" fmla="*/ 786 w 786"/>
                <a:gd name="T5" fmla="*/ 0 h 42"/>
                <a:gd name="T6" fmla="*/ 0 w 786"/>
                <a:gd name="T7" fmla="*/ 0 h 42"/>
                <a:gd name="T8" fmla="*/ 6 w 786"/>
                <a:gd name="T9" fmla="*/ 42 h 42"/>
                <a:gd name="T10" fmla="*/ 0 60000 65536"/>
                <a:gd name="T11" fmla="*/ 0 60000 65536"/>
                <a:gd name="T12" fmla="*/ 0 60000 65536"/>
                <a:gd name="T13" fmla="*/ 0 60000 65536"/>
                <a:gd name="T14" fmla="*/ 0 60000 65536"/>
                <a:gd name="T15" fmla="*/ 0 w 786"/>
                <a:gd name="T16" fmla="*/ 0 h 42"/>
                <a:gd name="T17" fmla="*/ 786 w 786"/>
                <a:gd name="T18" fmla="*/ 42 h 42"/>
              </a:gdLst>
              <a:ahLst/>
              <a:cxnLst>
                <a:cxn ang="T10">
                  <a:pos x="T0" y="T1"/>
                </a:cxn>
                <a:cxn ang="T11">
                  <a:pos x="T2" y="T3"/>
                </a:cxn>
                <a:cxn ang="T12">
                  <a:pos x="T4" y="T5"/>
                </a:cxn>
                <a:cxn ang="T13">
                  <a:pos x="T6" y="T7"/>
                </a:cxn>
                <a:cxn ang="T14">
                  <a:pos x="T8" y="T9"/>
                </a:cxn>
              </a:cxnLst>
              <a:rect l="T15" t="T16" r="T17" b="T18"/>
              <a:pathLst>
                <a:path w="786" h="42">
                  <a:moveTo>
                    <a:pt x="6" y="42"/>
                  </a:moveTo>
                  <a:lnTo>
                    <a:pt x="738" y="42"/>
                  </a:lnTo>
                  <a:lnTo>
                    <a:pt x="786" y="0"/>
                  </a:lnTo>
                  <a:lnTo>
                    <a:pt x="0" y="0"/>
                  </a:lnTo>
                  <a:lnTo>
                    <a:pt x="6" y="42"/>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364" name="Freeform 341"/>
            <p:cNvSpPr>
              <a:spLocks/>
            </p:cNvSpPr>
            <p:nvPr/>
          </p:nvSpPr>
          <p:spPr bwMode="auto">
            <a:xfrm>
              <a:off x="1730" y="2488"/>
              <a:ext cx="786" cy="42"/>
            </a:xfrm>
            <a:custGeom>
              <a:avLst/>
              <a:gdLst>
                <a:gd name="T0" fmla="*/ 6 w 786"/>
                <a:gd name="T1" fmla="*/ 42 h 42"/>
                <a:gd name="T2" fmla="*/ 738 w 786"/>
                <a:gd name="T3" fmla="*/ 42 h 42"/>
                <a:gd name="T4" fmla="*/ 786 w 786"/>
                <a:gd name="T5" fmla="*/ 0 h 42"/>
                <a:gd name="T6" fmla="*/ 0 w 786"/>
                <a:gd name="T7" fmla="*/ 0 h 42"/>
                <a:gd name="T8" fmla="*/ 6 w 786"/>
                <a:gd name="T9" fmla="*/ 42 h 42"/>
                <a:gd name="T10" fmla="*/ 0 60000 65536"/>
                <a:gd name="T11" fmla="*/ 0 60000 65536"/>
                <a:gd name="T12" fmla="*/ 0 60000 65536"/>
                <a:gd name="T13" fmla="*/ 0 60000 65536"/>
                <a:gd name="T14" fmla="*/ 0 60000 65536"/>
                <a:gd name="T15" fmla="*/ 0 w 786"/>
                <a:gd name="T16" fmla="*/ 0 h 42"/>
                <a:gd name="T17" fmla="*/ 786 w 786"/>
                <a:gd name="T18" fmla="*/ 42 h 42"/>
              </a:gdLst>
              <a:ahLst/>
              <a:cxnLst>
                <a:cxn ang="T10">
                  <a:pos x="T0" y="T1"/>
                </a:cxn>
                <a:cxn ang="T11">
                  <a:pos x="T2" y="T3"/>
                </a:cxn>
                <a:cxn ang="T12">
                  <a:pos x="T4" y="T5"/>
                </a:cxn>
                <a:cxn ang="T13">
                  <a:pos x="T6" y="T7"/>
                </a:cxn>
                <a:cxn ang="T14">
                  <a:pos x="T8" y="T9"/>
                </a:cxn>
              </a:cxnLst>
              <a:rect l="T15" t="T16" r="T17" b="T18"/>
              <a:pathLst>
                <a:path w="786" h="42">
                  <a:moveTo>
                    <a:pt x="6" y="42"/>
                  </a:moveTo>
                  <a:lnTo>
                    <a:pt x="738" y="42"/>
                  </a:lnTo>
                  <a:lnTo>
                    <a:pt x="786" y="0"/>
                  </a:lnTo>
                  <a:lnTo>
                    <a:pt x="0" y="0"/>
                  </a:lnTo>
                  <a:lnTo>
                    <a:pt x="6" y="4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sp>
        <p:nvSpPr>
          <p:cNvPr id="13503" name="Freeform 342"/>
          <p:cNvSpPr>
            <a:spLocks/>
          </p:cNvSpPr>
          <p:nvPr/>
        </p:nvSpPr>
        <p:spPr bwMode="auto">
          <a:xfrm>
            <a:off x="3808421" y="4566708"/>
            <a:ext cx="7937" cy="9525"/>
          </a:xfrm>
          <a:custGeom>
            <a:avLst/>
            <a:gdLst>
              <a:gd name="T0" fmla="*/ 0 w 6"/>
              <a:gd name="T1" fmla="*/ 0 h 6"/>
              <a:gd name="T2" fmla="*/ 2147483647 w 6"/>
              <a:gd name="T3" fmla="*/ 0 h 6"/>
              <a:gd name="T4" fmla="*/ 2147483647 w 6"/>
              <a:gd name="T5" fmla="*/ 2147483647 h 6"/>
              <a:gd name="T6" fmla="*/ 2147483647 w 6"/>
              <a:gd name="T7" fmla="*/ 2147483647 h 6"/>
              <a:gd name="T8" fmla="*/ 2147483647 w 6"/>
              <a:gd name="T9" fmla="*/ 2147483647 h 6"/>
              <a:gd name="T10" fmla="*/ 0 w 6"/>
              <a:gd name="T11" fmla="*/ 2147483647 h 6"/>
              <a:gd name="T12" fmla="*/ 2147483647 w 6"/>
              <a:gd name="T13" fmla="*/ 2147483647 h 6"/>
              <a:gd name="T14" fmla="*/ 2147483647 w 6"/>
              <a:gd name="T15" fmla="*/ 2147483647 h 6"/>
              <a:gd name="T16" fmla="*/ 2147483647 w 6"/>
              <a:gd name="T17" fmla="*/ 0 h 6"/>
              <a:gd name="T18" fmla="*/ 0 w 6"/>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6"/>
              <a:gd name="T32" fmla="*/ 6 w 6"/>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6">
                <a:moveTo>
                  <a:pt x="0" y="0"/>
                </a:moveTo>
                <a:lnTo>
                  <a:pt x="6" y="0"/>
                </a:lnTo>
                <a:lnTo>
                  <a:pt x="6" y="6"/>
                </a:lnTo>
                <a:lnTo>
                  <a:pt x="0" y="6"/>
                </a:lnTo>
                <a:lnTo>
                  <a:pt x="6" y="6"/>
                </a:lnTo>
                <a:lnTo>
                  <a:pt x="6" y="0"/>
                </a:lnTo>
                <a:lnTo>
                  <a:pt x="0" y="0"/>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4" name="Freeform 343"/>
          <p:cNvSpPr>
            <a:spLocks/>
          </p:cNvSpPr>
          <p:nvPr/>
        </p:nvSpPr>
        <p:spPr bwMode="auto">
          <a:xfrm>
            <a:off x="3808421" y="4566692"/>
            <a:ext cx="7937" cy="20638"/>
          </a:xfrm>
          <a:custGeom>
            <a:avLst/>
            <a:gdLst>
              <a:gd name="T0" fmla="*/ 0 w 6"/>
              <a:gd name="T1" fmla="*/ 0 h 12"/>
              <a:gd name="T2" fmla="*/ 0 w 6"/>
              <a:gd name="T3" fmla="*/ 0 h 12"/>
              <a:gd name="T4" fmla="*/ 0 w 6"/>
              <a:gd name="T5" fmla="*/ 0 h 12"/>
              <a:gd name="T6" fmla="*/ 0 w 6"/>
              <a:gd name="T7" fmla="*/ 0 h 12"/>
              <a:gd name="T8" fmla="*/ 0 w 6"/>
              <a:gd name="T9" fmla="*/ 2147483647 h 12"/>
              <a:gd name="T10" fmla="*/ 0 w 6"/>
              <a:gd name="T11" fmla="*/ 2147483647 h 12"/>
              <a:gd name="T12" fmla="*/ 0 w 6"/>
              <a:gd name="T13" fmla="*/ 2147483647 h 12"/>
              <a:gd name="T14" fmla="*/ 0 w 6"/>
              <a:gd name="T15" fmla="*/ 2147483647 h 12"/>
              <a:gd name="T16" fmla="*/ 2147483647 w 6"/>
              <a:gd name="T17" fmla="*/ 2147483647 h 12"/>
              <a:gd name="T18" fmla="*/ 2147483647 w 6"/>
              <a:gd name="T19" fmla="*/ 2147483647 h 12"/>
              <a:gd name="T20" fmla="*/ 2147483647 w 6"/>
              <a:gd name="T21" fmla="*/ 0 h 12"/>
              <a:gd name="T22" fmla="*/ 0 w 6"/>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2"/>
              <a:gd name="T38" fmla="*/ 6 w 6"/>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2">
                <a:moveTo>
                  <a:pt x="0" y="0"/>
                </a:moveTo>
                <a:lnTo>
                  <a:pt x="0" y="0"/>
                </a:lnTo>
                <a:lnTo>
                  <a:pt x="0" y="6"/>
                </a:lnTo>
                <a:lnTo>
                  <a:pt x="0" y="12"/>
                </a:lnTo>
                <a:lnTo>
                  <a:pt x="0" y="6"/>
                </a:lnTo>
                <a:lnTo>
                  <a:pt x="6" y="6"/>
                </a:lnTo>
                <a:lnTo>
                  <a:pt x="6" y="0"/>
                </a:lnTo>
                <a:lnTo>
                  <a:pt x="0" y="0"/>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5" name="Freeform 344"/>
          <p:cNvSpPr>
            <a:spLocks/>
          </p:cNvSpPr>
          <p:nvPr/>
        </p:nvSpPr>
        <p:spPr bwMode="auto">
          <a:xfrm>
            <a:off x="3798890" y="4566692"/>
            <a:ext cx="9525" cy="20638"/>
          </a:xfrm>
          <a:custGeom>
            <a:avLst/>
            <a:gdLst>
              <a:gd name="T0" fmla="*/ 2147483647 w 6"/>
              <a:gd name="T1" fmla="*/ 0 h 12"/>
              <a:gd name="T2" fmla="*/ 2147483647 w 6"/>
              <a:gd name="T3" fmla="*/ 0 h 12"/>
              <a:gd name="T4" fmla="*/ 2147483647 w 6"/>
              <a:gd name="T5" fmla="*/ 0 h 12"/>
              <a:gd name="T6" fmla="*/ 2147483647 w 6"/>
              <a:gd name="T7" fmla="*/ 0 h 12"/>
              <a:gd name="T8" fmla="*/ 2147483647 w 6"/>
              <a:gd name="T9" fmla="*/ 2147483647 h 12"/>
              <a:gd name="T10" fmla="*/ 2147483647 w 6"/>
              <a:gd name="T11" fmla="*/ 2147483647 h 12"/>
              <a:gd name="T12" fmla="*/ 0 w 6"/>
              <a:gd name="T13" fmla="*/ 2147483647 h 12"/>
              <a:gd name="T14" fmla="*/ 2147483647 w 6"/>
              <a:gd name="T15" fmla="*/ 2147483647 h 12"/>
              <a:gd name="T16" fmla="*/ 2147483647 w 6"/>
              <a:gd name="T17" fmla="*/ 2147483647 h 12"/>
              <a:gd name="T18" fmla="*/ 2147483647 w 6"/>
              <a:gd name="T19" fmla="*/ 2147483647 h 12"/>
              <a:gd name="T20" fmla="*/ 2147483647 w 6"/>
              <a:gd name="T21" fmla="*/ 2147483647 h 12"/>
              <a:gd name="T22" fmla="*/ 2147483647 w 6"/>
              <a:gd name="T23" fmla="*/ 2147483647 h 12"/>
              <a:gd name="T24" fmla="*/ 2147483647 w 6"/>
              <a:gd name="T25" fmla="*/ 0 h 12"/>
              <a:gd name="T26" fmla="*/ 2147483647 w 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2"/>
              <a:gd name="T44" fmla="*/ 6 w 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2">
                <a:moveTo>
                  <a:pt x="6" y="0"/>
                </a:moveTo>
                <a:lnTo>
                  <a:pt x="6" y="0"/>
                </a:lnTo>
                <a:lnTo>
                  <a:pt x="6" y="6"/>
                </a:lnTo>
                <a:lnTo>
                  <a:pt x="0" y="12"/>
                </a:lnTo>
                <a:lnTo>
                  <a:pt x="6" y="12"/>
                </a:lnTo>
                <a:lnTo>
                  <a:pt x="6" y="6"/>
                </a:lnTo>
                <a:lnTo>
                  <a:pt x="6"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6" name="Freeform 345"/>
          <p:cNvSpPr>
            <a:spLocks/>
          </p:cNvSpPr>
          <p:nvPr/>
        </p:nvSpPr>
        <p:spPr bwMode="auto">
          <a:xfrm>
            <a:off x="3798890" y="4555580"/>
            <a:ext cx="9525" cy="31750"/>
          </a:xfrm>
          <a:custGeom>
            <a:avLst/>
            <a:gdLst>
              <a:gd name="T0" fmla="*/ 2147483647 w 6"/>
              <a:gd name="T1" fmla="*/ 0 h 18"/>
              <a:gd name="T2" fmla="*/ 2147483647 w 6"/>
              <a:gd name="T3" fmla="*/ 0 h 18"/>
              <a:gd name="T4" fmla="*/ 2147483647 w 6"/>
              <a:gd name="T5" fmla="*/ 0 h 18"/>
              <a:gd name="T6" fmla="*/ 0 w 6"/>
              <a:gd name="T7" fmla="*/ 0 h 18"/>
              <a:gd name="T8" fmla="*/ 2147483647 w 6"/>
              <a:gd name="T9" fmla="*/ 2147483647 h 18"/>
              <a:gd name="T10" fmla="*/ 2147483647 w 6"/>
              <a:gd name="T11" fmla="*/ 2147483647 h 18"/>
              <a:gd name="T12" fmla="*/ 2147483647 w 6"/>
              <a:gd name="T13" fmla="*/ 2147483647 h 18"/>
              <a:gd name="T14" fmla="*/ 0 w 6"/>
              <a:gd name="T15" fmla="*/ 2147483647 h 18"/>
              <a:gd name="T16" fmla="*/ 2147483647 w 6"/>
              <a:gd name="T17" fmla="*/ 2147483647 h 18"/>
              <a:gd name="T18" fmla="*/ 2147483647 w 6"/>
              <a:gd name="T19" fmla="*/ 2147483647 h 18"/>
              <a:gd name="T20" fmla="*/ 2147483647 w 6"/>
              <a:gd name="T21" fmla="*/ 2147483647 h 18"/>
              <a:gd name="T22" fmla="*/ 2147483647 w 6"/>
              <a:gd name="T23" fmla="*/ 2147483647 h 18"/>
              <a:gd name="T24" fmla="*/ 2147483647 w 6"/>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8"/>
              <a:gd name="T41" fmla="*/ 6 w 6"/>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8">
                <a:moveTo>
                  <a:pt x="6" y="0"/>
                </a:moveTo>
                <a:lnTo>
                  <a:pt x="6" y="0"/>
                </a:lnTo>
                <a:lnTo>
                  <a:pt x="0" y="0"/>
                </a:lnTo>
                <a:lnTo>
                  <a:pt x="6" y="6"/>
                </a:lnTo>
                <a:lnTo>
                  <a:pt x="6" y="12"/>
                </a:lnTo>
                <a:lnTo>
                  <a:pt x="0" y="18"/>
                </a:lnTo>
                <a:lnTo>
                  <a:pt x="6" y="18"/>
                </a:lnTo>
                <a:lnTo>
                  <a:pt x="6" y="12"/>
                </a:lnTo>
                <a:lnTo>
                  <a:pt x="6" y="6"/>
                </a:lnTo>
                <a:lnTo>
                  <a:pt x="6" y="0"/>
                </a:lnTo>
                <a:close/>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7" name="Freeform 346"/>
          <p:cNvSpPr>
            <a:spLocks/>
          </p:cNvSpPr>
          <p:nvPr/>
        </p:nvSpPr>
        <p:spPr bwMode="auto">
          <a:xfrm>
            <a:off x="3798890" y="4555580"/>
            <a:ext cx="9525" cy="31750"/>
          </a:xfrm>
          <a:custGeom>
            <a:avLst/>
            <a:gdLst>
              <a:gd name="T0" fmla="*/ 0 w 6"/>
              <a:gd name="T1" fmla="*/ 0 h 18"/>
              <a:gd name="T2" fmla="*/ 0 w 6"/>
              <a:gd name="T3" fmla="*/ 0 h 18"/>
              <a:gd name="T4" fmla="*/ 0 w 6"/>
              <a:gd name="T5" fmla="*/ 0 h 18"/>
              <a:gd name="T6" fmla="*/ 2147483647 w 6"/>
              <a:gd name="T7" fmla="*/ 0 h 18"/>
              <a:gd name="T8" fmla="*/ 2147483647 w 6"/>
              <a:gd name="T9" fmla="*/ 2147483647 h 18"/>
              <a:gd name="T10" fmla="*/ 0 w 6"/>
              <a:gd name="T11" fmla="*/ 2147483647 h 18"/>
              <a:gd name="T12" fmla="*/ 0 w 6"/>
              <a:gd name="T13" fmla="*/ 2147483647 h 18"/>
              <a:gd name="T14" fmla="*/ 0 w 6"/>
              <a:gd name="T15" fmla="*/ 2147483647 h 18"/>
              <a:gd name="T16" fmla="*/ 0 w 6"/>
              <a:gd name="T17" fmla="*/ 2147483647 h 18"/>
              <a:gd name="T18" fmla="*/ 2147483647 w 6"/>
              <a:gd name="T19" fmla="*/ 2147483647 h 18"/>
              <a:gd name="T20" fmla="*/ 2147483647 w 6"/>
              <a:gd name="T21" fmla="*/ 2147483647 h 18"/>
              <a:gd name="T22" fmla="*/ 2147483647 w 6"/>
              <a:gd name="T23" fmla="*/ 2147483647 h 18"/>
              <a:gd name="T24" fmla="*/ 0 w 6"/>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8"/>
              <a:gd name="T41" fmla="*/ 6 w 6"/>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8">
                <a:moveTo>
                  <a:pt x="0" y="0"/>
                </a:moveTo>
                <a:lnTo>
                  <a:pt x="0" y="0"/>
                </a:lnTo>
                <a:lnTo>
                  <a:pt x="6" y="0"/>
                </a:lnTo>
                <a:lnTo>
                  <a:pt x="6" y="12"/>
                </a:lnTo>
                <a:lnTo>
                  <a:pt x="0" y="12"/>
                </a:lnTo>
                <a:lnTo>
                  <a:pt x="0" y="18"/>
                </a:lnTo>
                <a:lnTo>
                  <a:pt x="6" y="12"/>
                </a:lnTo>
                <a:lnTo>
                  <a:pt x="6" y="6"/>
                </a:lnTo>
                <a:lnTo>
                  <a:pt x="0" y="0"/>
                </a:lnTo>
                <a:close/>
              </a:path>
            </a:pathLst>
          </a:custGeom>
          <a:solidFill>
            <a:srgbClr val="C4C4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8" name="Freeform 347"/>
          <p:cNvSpPr>
            <a:spLocks/>
          </p:cNvSpPr>
          <p:nvPr/>
        </p:nvSpPr>
        <p:spPr bwMode="auto">
          <a:xfrm>
            <a:off x="3789365" y="4555580"/>
            <a:ext cx="9525" cy="31750"/>
          </a:xfrm>
          <a:custGeom>
            <a:avLst/>
            <a:gdLst>
              <a:gd name="T0" fmla="*/ 2147483647 w 6"/>
              <a:gd name="T1" fmla="*/ 0 h 18"/>
              <a:gd name="T2" fmla="*/ 2147483647 w 6"/>
              <a:gd name="T3" fmla="*/ 0 h 18"/>
              <a:gd name="T4" fmla="*/ 2147483647 w 6"/>
              <a:gd name="T5" fmla="*/ 0 h 18"/>
              <a:gd name="T6" fmla="*/ 0 w 6"/>
              <a:gd name="T7" fmla="*/ 0 h 18"/>
              <a:gd name="T8" fmla="*/ 2147483647 w 6"/>
              <a:gd name="T9" fmla="*/ 0 h 18"/>
              <a:gd name="T10" fmla="*/ 2147483647 w 6"/>
              <a:gd name="T11" fmla="*/ 2147483647 h 18"/>
              <a:gd name="T12" fmla="*/ 2147483647 w 6"/>
              <a:gd name="T13" fmla="*/ 2147483647 h 18"/>
              <a:gd name="T14" fmla="*/ 0 w 6"/>
              <a:gd name="T15" fmla="*/ 2147483647 h 18"/>
              <a:gd name="T16" fmla="*/ 2147483647 w 6"/>
              <a:gd name="T17" fmla="*/ 2147483647 h 18"/>
              <a:gd name="T18" fmla="*/ 2147483647 w 6"/>
              <a:gd name="T19" fmla="*/ 2147483647 h 18"/>
              <a:gd name="T20" fmla="*/ 2147483647 w 6"/>
              <a:gd name="T21" fmla="*/ 2147483647 h 18"/>
              <a:gd name="T22" fmla="*/ 2147483647 w 6"/>
              <a:gd name="T23" fmla="*/ 2147483647 h 18"/>
              <a:gd name="T24" fmla="*/ 2147483647 w 6"/>
              <a:gd name="T25" fmla="*/ 0 h 18"/>
              <a:gd name="T26" fmla="*/ 2147483647 w 6"/>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8"/>
              <a:gd name="T44" fmla="*/ 6 w 6"/>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8">
                <a:moveTo>
                  <a:pt x="6" y="0"/>
                </a:moveTo>
                <a:lnTo>
                  <a:pt x="6" y="0"/>
                </a:lnTo>
                <a:lnTo>
                  <a:pt x="0" y="0"/>
                </a:lnTo>
                <a:lnTo>
                  <a:pt x="6" y="0"/>
                </a:lnTo>
                <a:lnTo>
                  <a:pt x="6" y="12"/>
                </a:lnTo>
                <a:lnTo>
                  <a:pt x="0" y="18"/>
                </a:lnTo>
                <a:lnTo>
                  <a:pt x="6" y="18"/>
                </a:lnTo>
                <a:lnTo>
                  <a:pt x="6" y="12"/>
                </a:lnTo>
                <a:lnTo>
                  <a:pt x="6"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09" name="Freeform 348"/>
          <p:cNvSpPr>
            <a:spLocks/>
          </p:cNvSpPr>
          <p:nvPr/>
        </p:nvSpPr>
        <p:spPr bwMode="auto">
          <a:xfrm>
            <a:off x="3789365" y="4544483"/>
            <a:ext cx="9525" cy="42863"/>
          </a:xfrm>
          <a:custGeom>
            <a:avLst/>
            <a:gdLst>
              <a:gd name="T0" fmla="*/ 0 w 6"/>
              <a:gd name="T1" fmla="*/ 0 h 24"/>
              <a:gd name="T2" fmla="*/ 0 w 6"/>
              <a:gd name="T3" fmla="*/ 0 h 24"/>
              <a:gd name="T4" fmla="*/ 0 w 6"/>
              <a:gd name="T5" fmla="*/ 0 h 24"/>
              <a:gd name="T6" fmla="*/ 2147483647 w 6"/>
              <a:gd name="T7" fmla="*/ 2147483647 h 24"/>
              <a:gd name="T8" fmla="*/ 2147483647 w 6"/>
              <a:gd name="T9" fmla="*/ 2147483647 h 24"/>
              <a:gd name="T10" fmla="*/ 2147483647 w 6"/>
              <a:gd name="T11" fmla="*/ 2147483647 h 24"/>
              <a:gd name="T12" fmla="*/ 0 w 6"/>
              <a:gd name="T13" fmla="*/ 2147483647 h 24"/>
              <a:gd name="T14" fmla="*/ 0 w 6"/>
              <a:gd name="T15" fmla="*/ 2147483647 h 24"/>
              <a:gd name="T16" fmla="*/ 2147483647 w 6"/>
              <a:gd name="T17" fmla="*/ 2147483647 h 24"/>
              <a:gd name="T18" fmla="*/ 2147483647 w 6"/>
              <a:gd name="T19" fmla="*/ 2147483647 h 24"/>
              <a:gd name="T20" fmla="*/ 2147483647 w 6"/>
              <a:gd name="T21" fmla="*/ 2147483647 h 24"/>
              <a:gd name="T22" fmla="*/ 0 w 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24"/>
              <a:gd name="T38" fmla="*/ 6 w 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24">
                <a:moveTo>
                  <a:pt x="0" y="0"/>
                </a:moveTo>
                <a:lnTo>
                  <a:pt x="0" y="0"/>
                </a:lnTo>
                <a:lnTo>
                  <a:pt x="6" y="6"/>
                </a:lnTo>
                <a:lnTo>
                  <a:pt x="6" y="12"/>
                </a:lnTo>
                <a:lnTo>
                  <a:pt x="6" y="18"/>
                </a:lnTo>
                <a:lnTo>
                  <a:pt x="0" y="24"/>
                </a:lnTo>
                <a:lnTo>
                  <a:pt x="6" y="18"/>
                </a:lnTo>
                <a:lnTo>
                  <a:pt x="6" y="12"/>
                </a:lnTo>
                <a:lnTo>
                  <a:pt x="6" y="6"/>
                </a:lnTo>
                <a:lnTo>
                  <a:pt x="0" y="0"/>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0" name="Freeform 349"/>
          <p:cNvSpPr>
            <a:spLocks/>
          </p:cNvSpPr>
          <p:nvPr/>
        </p:nvSpPr>
        <p:spPr bwMode="auto">
          <a:xfrm>
            <a:off x="3789365" y="4544483"/>
            <a:ext cx="9525" cy="42863"/>
          </a:xfrm>
          <a:custGeom>
            <a:avLst/>
            <a:gdLst>
              <a:gd name="T0" fmla="*/ 0 w 6"/>
              <a:gd name="T1" fmla="*/ 0 h 24"/>
              <a:gd name="T2" fmla="*/ 0 w 6"/>
              <a:gd name="T3" fmla="*/ 0 h 24"/>
              <a:gd name="T4" fmla="*/ 0 w 6"/>
              <a:gd name="T5" fmla="*/ 2147483647 h 24"/>
              <a:gd name="T6" fmla="*/ 2147483647 w 6"/>
              <a:gd name="T7" fmla="*/ 2147483647 h 24"/>
              <a:gd name="T8" fmla="*/ 0 w 6"/>
              <a:gd name="T9" fmla="*/ 2147483647 h 24"/>
              <a:gd name="T10" fmla="*/ 0 w 6"/>
              <a:gd name="T11" fmla="*/ 2147483647 h 24"/>
              <a:gd name="T12" fmla="*/ 2147483647 w 6"/>
              <a:gd name="T13" fmla="*/ 2147483647 h 24"/>
              <a:gd name="T14" fmla="*/ 2147483647 w 6"/>
              <a:gd name="T15" fmla="*/ 2147483647 h 24"/>
              <a:gd name="T16" fmla="*/ 2147483647 w 6"/>
              <a:gd name="T17" fmla="*/ 2147483647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4"/>
              <a:gd name="T32" fmla="*/ 6 w 6"/>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4">
                <a:moveTo>
                  <a:pt x="0" y="0"/>
                </a:moveTo>
                <a:lnTo>
                  <a:pt x="0" y="0"/>
                </a:lnTo>
                <a:lnTo>
                  <a:pt x="0" y="6"/>
                </a:lnTo>
                <a:lnTo>
                  <a:pt x="6" y="12"/>
                </a:lnTo>
                <a:lnTo>
                  <a:pt x="0" y="18"/>
                </a:lnTo>
                <a:lnTo>
                  <a:pt x="0" y="24"/>
                </a:lnTo>
                <a:lnTo>
                  <a:pt x="6" y="18"/>
                </a:lnTo>
                <a:lnTo>
                  <a:pt x="6" y="12"/>
                </a:lnTo>
                <a:lnTo>
                  <a:pt x="6" y="6"/>
                </a:lnTo>
                <a:lnTo>
                  <a:pt x="0" y="0"/>
                </a:ln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1" name="Freeform 350"/>
          <p:cNvSpPr>
            <a:spLocks/>
          </p:cNvSpPr>
          <p:nvPr/>
        </p:nvSpPr>
        <p:spPr bwMode="auto">
          <a:xfrm>
            <a:off x="3789365" y="4544483"/>
            <a:ext cx="1587" cy="42863"/>
          </a:xfrm>
          <a:custGeom>
            <a:avLst/>
            <a:gdLst>
              <a:gd name="T0" fmla="*/ 0 w 1"/>
              <a:gd name="T1" fmla="*/ 0 h 24"/>
              <a:gd name="T2" fmla="*/ 0 w 1"/>
              <a:gd name="T3" fmla="*/ 0 h 24"/>
              <a:gd name="T4" fmla="*/ 0 w 1"/>
              <a:gd name="T5" fmla="*/ 0 h 24"/>
              <a:gd name="T6" fmla="*/ 0 w 1"/>
              <a:gd name="T7" fmla="*/ 2147483647 h 24"/>
              <a:gd name="T8" fmla="*/ 0 w 1"/>
              <a:gd name="T9" fmla="*/ 2147483647 h 24"/>
              <a:gd name="T10" fmla="*/ 0 w 1"/>
              <a:gd name="T11" fmla="*/ 2147483647 h 24"/>
              <a:gd name="T12" fmla="*/ 0 w 1"/>
              <a:gd name="T13" fmla="*/ 2147483647 h 24"/>
              <a:gd name="T14" fmla="*/ 0 w 1"/>
              <a:gd name="T15" fmla="*/ 2147483647 h 24"/>
              <a:gd name="T16" fmla="*/ 0 w 1"/>
              <a:gd name="T17" fmla="*/ 2147483647 h 24"/>
              <a:gd name="T18" fmla="*/ 0 w 1"/>
              <a:gd name="T19" fmla="*/ 2147483647 h 24"/>
              <a:gd name="T20" fmla="*/ 0 w 1"/>
              <a:gd name="T21" fmla="*/ 2147483647 h 24"/>
              <a:gd name="T22" fmla="*/ 0 w 1"/>
              <a:gd name="T23" fmla="*/ 2147483647 h 24"/>
              <a:gd name="T24" fmla="*/ 0 w 1"/>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4"/>
              <a:gd name="T41" fmla="*/ 1 w 1"/>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4">
                <a:moveTo>
                  <a:pt x="0" y="0"/>
                </a:moveTo>
                <a:lnTo>
                  <a:pt x="0" y="0"/>
                </a:lnTo>
                <a:lnTo>
                  <a:pt x="0" y="6"/>
                </a:lnTo>
                <a:lnTo>
                  <a:pt x="0" y="12"/>
                </a:lnTo>
                <a:lnTo>
                  <a:pt x="0" y="18"/>
                </a:lnTo>
                <a:lnTo>
                  <a:pt x="0" y="24"/>
                </a:lnTo>
                <a:lnTo>
                  <a:pt x="0" y="18"/>
                </a:lnTo>
                <a:lnTo>
                  <a:pt x="0" y="12"/>
                </a:lnTo>
                <a:lnTo>
                  <a:pt x="0" y="6"/>
                </a:ln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2" name="Freeform 351"/>
          <p:cNvSpPr>
            <a:spLocks/>
          </p:cNvSpPr>
          <p:nvPr/>
        </p:nvSpPr>
        <p:spPr bwMode="auto">
          <a:xfrm>
            <a:off x="3789363" y="4544483"/>
            <a:ext cx="19050" cy="42863"/>
          </a:xfrm>
          <a:custGeom>
            <a:avLst/>
            <a:gdLst>
              <a:gd name="T0" fmla="*/ 0 w 12"/>
              <a:gd name="T1" fmla="*/ 0 h 24"/>
              <a:gd name="T2" fmla="*/ 0 w 12"/>
              <a:gd name="T3" fmla="*/ 0 h 24"/>
              <a:gd name="T4" fmla="*/ 2147483647 w 12"/>
              <a:gd name="T5" fmla="*/ 0 h 24"/>
              <a:gd name="T6" fmla="*/ 2147483647 w 12"/>
              <a:gd name="T7" fmla="*/ 2147483647 h 24"/>
              <a:gd name="T8" fmla="*/ 2147483647 w 12"/>
              <a:gd name="T9" fmla="*/ 2147483647 h 24"/>
              <a:gd name="T10" fmla="*/ 2147483647 w 12"/>
              <a:gd name="T11" fmla="*/ 2147483647 h 24"/>
              <a:gd name="T12" fmla="*/ 2147483647 w 12"/>
              <a:gd name="T13" fmla="*/ 2147483647 h 24"/>
              <a:gd name="T14" fmla="*/ 2147483647 w 12"/>
              <a:gd name="T15" fmla="*/ 2147483647 h 24"/>
              <a:gd name="T16" fmla="*/ 2147483647 w 12"/>
              <a:gd name="T17" fmla="*/ 2147483647 h 24"/>
              <a:gd name="T18" fmla="*/ 0 w 12"/>
              <a:gd name="T19" fmla="*/ 2147483647 h 24"/>
              <a:gd name="T20" fmla="*/ 0 w 12"/>
              <a:gd name="T21" fmla="*/ 2147483647 h 24"/>
              <a:gd name="T22" fmla="*/ 0 w 12"/>
              <a:gd name="T23" fmla="*/ 2147483647 h 24"/>
              <a:gd name="T24" fmla="*/ 0 w 12"/>
              <a:gd name="T25" fmla="*/ 2147483647 h 24"/>
              <a:gd name="T26" fmla="*/ 0 w 12"/>
              <a:gd name="T27" fmla="*/ 2147483647 h 24"/>
              <a:gd name="T28" fmla="*/ 0 w 12"/>
              <a:gd name="T29" fmla="*/ 2147483647 h 24"/>
              <a:gd name="T30" fmla="*/ 0 w 12"/>
              <a:gd name="T31" fmla="*/ 0 h 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24"/>
              <a:gd name="T50" fmla="*/ 12 w 12"/>
              <a:gd name="T51" fmla="*/ 24 h 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24">
                <a:moveTo>
                  <a:pt x="0" y="0"/>
                </a:moveTo>
                <a:lnTo>
                  <a:pt x="0" y="0"/>
                </a:lnTo>
                <a:lnTo>
                  <a:pt x="6" y="0"/>
                </a:lnTo>
                <a:lnTo>
                  <a:pt x="6" y="6"/>
                </a:lnTo>
                <a:lnTo>
                  <a:pt x="12" y="6"/>
                </a:lnTo>
                <a:lnTo>
                  <a:pt x="12" y="12"/>
                </a:lnTo>
                <a:lnTo>
                  <a:pt x="12" y="18"/>
                </a:lnTo>
                <a:lnTo>
                  <a:pt x="6" y="24"/>
                </a:lnTo>
                <a:lnTo>
                  <a:pt x="0" y="24"/>
                </a:lnTo>
                <a:lnTo>
                  <a:pt x="0" y="18"/>
                </a:lnTo>
                <a:lnTo>
                  <a:pt x="0" y="12"/>
                </a:lnTo>
                <a:lnTo>
                  <a:pt x="0" y="6"/>
                </a:lnTo>
                <a:lnTo>
                  <a:pt x="0" y="0"/>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3" name="Freeform 352"/>
          <p:cNvSpPr>
            <a:spLocks/>
          </p:cNvSpPr>
          <p:nvPr/>
        </p:nvSpPr>
        <p:spPr bwMode="auto">
          <a:xfrm>
            <a:off x="3781425" y="4544483"/>
            <a:ext cx="7938" cy="42863"/>
          </a:xfrm>
          <a:custGeom>
            <a:avLst/>
            <a:gdLst>
              <a:gd name="T0" fmla="*/ 0 w 6"/>
              <a:gd name="T1" fmla="*/ 0 h 24"/>
              <a:gd name="T2" fmla="*/ 0 w 6"/>
              <a:gd name="T3" fmla="*/ 0 h 24"/>
              <a:gd name="T4" fmla="*/ 2147483647 w 6"/>
              <a:gd name="T5" fmla="*/ 2147483647 h 24"/>
              <a:gd name="T6" fmla="*/ 2147483647 w 6"/>
              <a:gd name="T7" fmla="*/ 2147483647 h 24"/>
              <a:gd name="T8" fmla="*/ 2147483647 w 6"/>
              <a:gd name="T9" fmla="*/ 2147483647 h 24"/>
              <a:gd name="T10" fmla="*/ 0 w 6"/>
              <a:gd name="T11" fmla="*/ 2147483647 h 24"/>
              <a:gd name="T12" fmla="*/ 2147483647 w 6"/>
              <a:gd name="T13" fmla="*/ 2147483647 h 24"/>
              <a:gd name="T14" fmla="*/ 2147483647 w 6"/>
              <a:gd name="T15" fmla="*/ 2147483647 h 24"/>
              <a:gd name="T16" fmla="*/ 2147483647 w 6"/>
              <a:gd name="T17" fmla="*/ 2147483647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4"/>
              <a:gd name="T32" fmla="*/ 6 w 6"/>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4">
                <a:moveTo>
                  <a:pt x="0" y="0"/>
                </a:moveTo>
                <a:lnTo>
                  <a:pt x="0" y="0"/>
                </a:lnTo>
                <a:lnTo>
                  <a:pt x="6" y="6"/>
                </a:lnTo>
                <a:lnTo>
                  <a:pt x="6" y="12"/>
                </a:lnTo>
                <a:lnTo>
                  <a:pt x="6" y="18"/>
                </a:lnTo>
                <a:lnTo>
                  <a:pt x="0" y="24"/>
                </a:lnTo>
                <a:lnTo>
                  <a:pt x="6" y="18"/>
                </a:lnTo>
                <a:lnTo>
                  <a:pt x="6" y="12"/>
                </a:lnTo>
                <a:lnTo>
                  <a:pt x="6" y="6"/>
                </a:lnTo>
                <a:lnTo>
                  <a:pt x="0" y="0"/>
                </a:lnTo>
                <a:close/>
              </a:path>
            </a:pathLst>
          </a:custGeom>
          <a:solidFill>
            <a:srgbClr val="F9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4" name="Freeform 353"/>
          <p:cNvSpPr>
            <a:spLocks/>
          </p:cNvSpPr>
          <p:nvPr/>
        </p:nvSpPr>
        <p:spPr bwMode="auto">
          <a:xfrm>
            <a:off x="3781425" y="4544483"/>
            <a:ext cx="1588" cy="42863"/>
          </a:xfrm>
          <a:custGeom>
            <a:avLst/>
            <a:gdLst>
              <a:gd name="T0" fmla="*/ 0 w 1"/>
              <a:gd name="T1" fmla="*/ 0 h 24"/>
              <a:gd name="T2" fmla="*/ 0 w 1"/>
              <a:gd name="T3" fmla="*/ 0 h 24"/>
              <a:gd name="T4" fmla="*/ 0 w 1"/>
              <a:gd name="T5" fmla="*/ 2147483647 h 24"/>
              <a:gd name="T6" fmla="*/ 0 w 1"/>
              <a:gd name="T7" fmla="*/ 2147483647 h 24"/>
              <a:gd name="T8" fmla="*/ 0 w 1"/>
              <a:gd name="T9" fmla="*/ 2147483647 h 24"/>
              <a:gd name="T10" fmla="*/ 0 w 1"/>
              <a:gd name="T11" fmla="*/ 2147483647 h 24"/>
              <a:gd name="T12" fmla="*/ 0 w 1"/>
              <a:gd name="T13" fmla="*/ 2147483647 h 24"/>
              <a:gd name="T14" fmla="*/ 0 w 1"/>
              <a:gd name="T15" fmla="*/ 2147483647 h 24"/>
              <a:gd name="T16" fmla="*/ 0 w 1"/>
              <a:gd name="T17" fmla="*/ 2147483647 h 24"/>
              <a:gd name="T18" fmla="*/ 0 w 1"/>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24"/>
              <a:gd name="T32" fmla="*/ 1 w 1"/>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24">
                <a:moveTo>
                  <a:pt x="0" y="0"/>
                </a:moveTo>
                <a:lnTo>
                  <a:pt x="0" y="0"/>
                </a:lnTo>
                <a:lnTo>
                  <a:pt x="0" y="6"/>
                </a:lnTo>
                <a:lnTo>
                  <a:pt x="0" y="12"/>
                </a:lnTo>
                <a:lnTo>
                  <a:pt x="0" y="18"/>
                </a:lnTo>
                <a:lnTo>
                  <a:pt x="0" y="24"/>
                </a:lnTo>
                <a:lnTo>
                  <a:pt x="0" y="18"/>
                </a:lnTo>
                <a:lnTo>
                  <a:pt x="0" y="12"/>
                </a:lnTo>
                <a:lnTo>
                  <a:pt x="0" y="6"/>
                </a:lnTo>
                <a:lnTo>
                  <a:pt x="0" y="0"/>
                </a:lnTo>
                <a:close/>
              </a:path>
            </a:pathLst>
          </a:custGeom>
          <a:solidFill>
            <a:srgbClr val="D8F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5" name="Freeform 354"/>
          <p:cNvSpPr>
            <a:spLocks/>
          </p:cNvSpPr>
          <p:nvPr/>
        </p:nvSpPr>
        <p:spPr bwMode="auto">
          <a:xfrm>
            <a:off x="3781425" y="4544483"/>
            <a:ext cx="1588" cy="42863"/>
          </a:xfrm>
          <a:custGeom>
            <a:avLst/>
            <a:gdLst>
              <a:gd name="T0" fmla="*/ 0 w 1"/>
              <a:gd name="T1" fmla="*/ 0 h 24"/>
              <a:gd name="T2" fmla="*/ 0 w 1"/>
              <a:gd name="T3" fmla="*/ 0 h 24"/>
              <a:gd name="T4" fmla="*/ 0 w 1"/>
              <a:gd name="T5" fmla="*/ 0 h 24"/>
              <a:gd name="T6" fmla="*/ 0 w 1"/>
              <a:gd name="T7" fmla="*/ 2147483647 h 24"/>
              <a:gd name="T8" fmla="*/ 0 w 1"/>
              <a:gd name="T9" fmla="*/ 2147483647 h 24"/>
              <a:gd name="T10" fmla="*/ 0 w 1"/>
              <a:gd name="T11" fmla="*/ 2147483647 h 24"/>
              <a:gd name="T12" fmla="*/ 0 w 1"/>
              <a:gd name="T13" fmla="*/ 2147483647 h 24"/>
              <a:gd name="T14" fmla="*/ 0 w 1"/>
              <a:gd name="T15" fmla="*/ 2147483647 h 24"/>
              <a:gd name="T16" fmla="*/ 0 w 1"/>
              <a:gd name="T17" fmla="*/ 2147483647 h 24"/>
              <a:gd name="T18" fmla="*/ 0 w 1"/>
              <a:gd name="T19" fmla="*/ 2147483647 h 24"/>
              <a:gd name="T20" fmla="*/ 0 w 1"/>
              <a:gd name="T21" fmla="*/ 2147483647 h 24"/>
              <a:gd name="T22" fmla="*/ 0 w 1"/>
              <a:gd name="T23" fmla="*/ 2147483647 h 24"/>
              <a:gd name="T24" fmla="*/ 0 w 1"/>
              <a:gd name="T25" fmla="*/ 2147483647 h 24"/>
              <a:gd name="T26" fmla="*/ 0 w 1"/>
              <a:gd name="T27" fmla="*/ 2147483647 h 24"/>
              <a:gd name="T28" fmla="*/ 0 w 1"/>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
              <a:gd name="T46" fmla="*/ 0 h 24"/>
              <a:gd name="T47" fmla="*/ 1 w 1"/>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 h="24">
                <a:moveTo>
                  <a:pt x="0" y="0"/>
                </a:moveTo>
                <a:lnTo>
                  <a:pt x="0" y="0"/>
                </a:lnTo>
                <a:lnTo>
                  <a:pt x="0" y="6"/>
                </a:lnTo>
                <a:lnTo>
                  <a:pt x="0" y="12"/>
                </a:lnTo>
                <a:lnTo>
                  <a:pt x="0" y="18"/>
                </a:lnTo>
                <a:lnTo>
                  <a:pt x="0" y="24"/>
                </a:lnTo>
                <a:lnTo>
                  <a:pt x="0" y="18"/>
                </a:lnTo>
                <a:lnTo>
                  <a:pt x="0" y="12"/>
                </a:lnTo>
                <a:lnTo>
                  <a:pt x="0" y="6"/>
                </a:lnTo>
                <a:lnTo>
                  <a:pt x="0" y="0"/>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6" name="Freeform 355"/>
          <p:cNvSpPr>
            <a:spLocks/>
          </p:cNvSpPr>
          <p:nvPr/>
        </p:nvSpPr>
        <p:spPr bwMode="auto">
          <a:xfrm>
            <a:off x="3771902" y="4555580"/>
            <a:ext cx="9525" cy="31750"/>
          </a:xfrm>
          <a:custGeom>
            <a:avLst/>
            <a:gdLst>
              <a:gd name="T0" fmla="*/ 0 w 6"/>
              <a:gd name="T1" fmla="*/ 0 h 18"/>
              <a:gd name="T2" fmla="*/ 0 w 6"/>
              <a:gd name="T3" fmla="*/ 0 h 18"/>
              <a:gd name="T4" fmla="*/ 2147483647 w 6"/>
              <a:gd name="T5" fmla="*/ 0 h 18"/>
              <a:gd name="T6" fmla="*/ 2147483647 w 6"/>
              <a:gd name="T7" fmla="*/ 0 h 18"/>
              <a:gd name="T8" fmla="*/ 2147483647 w 6"/>
              <a:gd name="T9" fmla="*/ 2147483647 h 18"/>
              <a:gd name="T10" fmla="*/ 2147483647 w 6"/>
              <a:gd name="T11" fmla="*/ 2147483647 h 18"/>
              <a:gd name="T12" fmla="*/ 2147483647 w 6"/>
              <a:gd name="T13" fmla="*/ 2147483647 h 18"/>
              <a:gd name="T14" fmla="*/ 2147483647 w 6"/>
              <a:gd name="T15" fmla="*/ 2147483647 h 18"/>
              <a:gd name="T16" fmla="*/ 0 w 6"/>
              <a:gd name="T17" fmla="*/ 2147483647 h 18"/>
              <a:gd name="T18" fmla="*/ 0 w 6"/>
              <a:gd name="T19" fmla="*/ 2147483647 h 18"/>
              <a:gd name="T20" fmla="*/ 2147483647 w 6"/>
              <a:gd name="T21" fmla="*/ 2147483647 h 18"/>
              <a:gd name="T22" fmla="*/ 2147483647 w 6"/>
              <a:gd name="T23" fmla="*/ 2147483647 h 18"/>
              <a:gd name="T24" fmla="*/ 2147483647 w 6"/>
              <a:gd name="T25" fmla="*/ 2147483647 h 18"/>
              <a:gd name="T26" fmla="*/ 2147483647 w 6"/>
              <a:gd name="T27" fmla="*/ 2147483647 h 18"/>
              <a:gd name="T28" fmla="*/ 2147483647 w 6"/>
              <a:gd name="T29" fmla="*/ 2147483647 h 18"/>
              <a:gd name="T30" fmla="*/ 2147483647 w 6"/>
              <a:gd name="T31" fmla="*/ 0 h 18"/>
              <a:gd name="T32" fmla="*/ 2147483647 w 6"/>
              <a:gd name="T33" fmla="*/ 0 h 18"/>
              <a:gd name="T34" fmla="*/ 0 w 6"/>
              <a:gd name="T35" fmla="*/ 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
              <a:gd name="T55" fmla="*/ 0 h 18"/>
              <a:gd name="T56" fmla="*/ 6 w 6"/>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 h="18">
                <a:moveTo>
                  <a:pt x="0" y="0"/>
                </a:moveTo>
                <a:lnTo>
                  <a:pt x="0" y="0"/>
                </a:lnTo>
                <a:lnTo>
                  <a:pt x="6" y="0"/>
                </a:lnTo>
                <a:lnTo>
                  <a:pt x="6" y="6"/>
                </a:lnTo>
                <a:lnTo>
                  <a:pt x="6" y="12"/>
                </a:lnTo>
                <a:lnTo>
                  <a:pt x="0" y="18"/>
                </a:lnTo>
                <a:lnTo>
                  <a:pt x="6" y="18"/>
                </a:lnTo>
                <a:lnTo>
                  <a:pt x="6" y="12"/>
                </a:lnTo>
                <a:lnTo>
                  <a:pt x="6" y="6"/>
                </a:lnTo>
                <a:lnTo>
                  <a:pt x="6" y="0"/>
                </a:lnTo>
                <a:lnTo>
                  <a:pt x="0" y="0"/>
                </a:lnTo>
                <a:close/>
              </a:path>
            </a:pathLst>
          </a:custGeom>
          <a:solidFill>
            <a:srgbClr val="B1DB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7" name="Freeform 356"/>
          <p:cNvSpPr>
            <a:spLocks/>
          </p:cNvSpPr>
          <p:nvPr/>
        </p:nvSpPr>
        <p:spPr bwMode="auto">
          <a:xfrm>
            <a:off x="3771900" y="4555580"/>
            <a:ext cx="1588" cy="31750"/>
          </a:xfrm>
          <a:custGeom>
            <a:avLst/>
            <a:gdLst>
              <a:gd name="T0" fmla="*/ 0 w 1"/>
              <a:gd name="T1" fmla="*/ 0 h 18"/>
              <a:gd name="T2" fmla="*/ 0 w 1"/>
              <a:gd name="T3" fmla="*/ 0 h 18"/>
              <a:gd name="T4" fmla="*/ 0 w 1"/>
              <a:gd name="T5" fmla="*/ 0 h 18"/>
              <a:gd name="T6" fmla="*/ 0 w 1"/>
              <a:gd name="T7" fmla="*/ 0 h 18"/>
              <a:gd name="T8" fmla="*/ 0 w 1"/>
              <a:gd name="T9" fmla="*/ 0 h 18"/>
              <a:gd name="T10" fmla="*/ 0 w 1"/>
              <a:gd name="T11" fmla="*/ 2147483647 h 18"/>
              <a:gd name="T12" fmla="*/ 0 w 1"/>
              <a:gd name="T13" fmla="*/ 2147483647 h 18"/>
              <a:gd name="T14" fmla="*/ 0 w 1"/>
              <a:gd name="T15" fmla="*/ 2147483647 h 18"/>
              <a:gd name="T16" fmla="*/ 0 w 1"/>
              <a:gd name="T17" fmla="*/ 2147483647 h 18"/>
              <a:gd name="T18" fmla="*/ 0 w 1"/>
              <a:gd name="T19" fmla="*/ 2147483647 h 18"/>
              <a:gd name="T20" fmla="*/ 0 w 1"/>
              <a:gd name="T21" fmla="*/ 2147483647 h 18"/>
              <a:gd name="T22" fmla="*/ 0 w 1"/>
              <a:gd name="T23" fmla="*/ 2147483647 h 18"/>
              <a:gd name="T24" fmla="*/ 0 w 1"/>
              <a:gd name="T25" fmla="*/ 2147483647 h 18"/>
              <a:gd name="T26" fmla="*/ 0 w 1"/>
              <a:gd name="T27" fmla="*/ 2147483647 h 18"/>
              <a:gd name="T28" fmla="*/ 0 w 1"/>
              <a:gd name="T29" fmla="*/ 2147483647 h 18"/>
              <a:gd name="T30" fmla="*/ 0 w 1"/>
              <a:gd name="T31" fmla="*/ 2147483647 h 18"/>
              <a:gd name="T32" fmla="*/ 0 w 1"/>
              <a:gd name="T33" fmla="*/ 2147483647 h 18"/>
              <a:gd name="T34" fmla="*/ 0 w 1"/>
              <a:gd name="T35" fmla="*/ 0 h 18"/>
              <a:gd name="T36" fmla="*/ 0 w 1"/>
              <a:gd name="T37" fmla="*/ 0 h 18"/>
              <a:gd name="T38" fmla="*/ 0 w 1"/>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18"/>
              <a:gd name="T62" fmla="*/ 1 w 1"/>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18">
                <a:moveTo>
                  <a:pt x="0" y="0"/>
                </a:moveTo>
                <a:lnTo>
                  <a:pt x="0" y="0"/>
                </a:lnTo>
                <a:lnTo>
                  <a:pt x="0" y="6"/>
                </a:lnTo>
                <a:lnTo>
                  <a:pt x="0" y="12"/>
                </a:lnTo>
                <a:lnTo>
                  <a:pt x="0" y="18"/>
                </a:lnTo>
                <a:lnTo>
                  <a:pt x="0" y="12"/>
                </a:lnTo>
                <a:lnTo>
                  <a:pt x="0" y="6"/>
                </a:lnTo>
                <a:lnTo>
                  <a:pt x="0" y="0"/>
                </a:lnTo>
                <a:close/>
              </a:path>
            </a:pathLst>
          </a:custGeom>
          <a:solidFill>
            <a:srgbClr val="ADD2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8" name="Freeform 357"/>
          <p:cNvSpPr>
            <a:spLocks/>
          </p:cNvSpPr>
          <p:nvPr/>
        </p:nvSpPr>
        <p:spPr bwMode="auto">
          <a:xfrm>
            <a:off x="3771900" y="4555580"/>
            <a:ext cx="1588" cy="31750"/>
          </a:xfrm>
          <a:custGeom>
            <a:avLst/>
            <a:gdLst>
              <a:gd name="T0" fmla="*/ 0 w 1"/>
              <a:gd name="T1" fmla="*/ 0 h 18"/>
              <a:gd name="T2" fmla="*/ 0 w 1"/>
              <a:gd name="T3" fmla="*/ 0 h 18"/>
              <a:gd name="T4" fmla="*/ 0 w 1"/>
              <a:gd name="T5" fmla="*/ 0 h 18"/>
              <a:gd name="T6" fmla="*/ 0 w 1"/>
              <a:gd name="T7" fmla="*/ 0 h 18"/>
              <a:gd name="T8" fmla="*/ 0 w 1"/>
              <a:gd name="T9" fmla="*/ 0 h 18"/>
              <a:gd name="T10" fmla="*/ 0 w 1"/>
              <a:gd name="T11" fmla="*/ 2147483647 h 18"/>
              <a:gd name="T12" fmla="*/ 0 w 1"/>
              <a:gd name="T13" fmla="*/ 2147483647 h 18"/>
              <a:gd name="T14" fmla="*/ 0 w 1"/>
              <a:gd name="T15" fmla="*/ 2147483647 h 18"/>
              <a:gd name="T16" fmla="*/ 0 w 1"/>
              <a:gd name="T17" fmla="*/ 2147483647 h 18"/>
              <a:gd name="T18" fmla="*/ 0 w 1"/>
              <a:gd name="T19" fmla="*/ 2147483647 h 18"/>
              <a:gd name="T20" fmla="*/ 0 w 1"/>
              <a:gd name="T21" fmla="*/ 2147483647 h 18"/>
              <a:gd name="T22" fmla="*/ 0 w 1"/>
              <a:gd name="T23" fmla="*/ 2147483647 h 18"/>
              <a:gd name="T24" fmla="*/ 0 w 1"/>
              <a:gd name="T25" fmla="*/ 2147483647 h 18"/>
              <a:gd name="T26" fmla="*/ 0 w 1"/>
              <a:gd name="T27" fmla="*/ 2147483647 h 18"/>
              <a:gd name="T28" fmla="*/ 0 w 1"/>
              <a:gd name="T29" fmla="*/ 2147483647 h 18"/>
              <a:gd name="T30" fmla="*/ 0 w 1"/>
              <a:gd name="T31" fmla="*/ 2147483647 h 18"/>
              <a:gd name="T32" fmla="*/ 0 w 1"/>
              <a:gd name="T33" fmla="*/ 2147483647 h 18"/>
              <a:gd name="T34" fmla="*/ 0 w 1"/>
              <a:gd name="T35" fmla="*/ 0 h 18"/>
              <a:gd name="T36" fmla="*/ 0 w 1"/>
              <a:gd name="T37" fmla="*/ 0 h 18"/>
              <a:gd name="T38" fmla="*/ 0 w 1"/>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18"/>
              <a:gd name="T62" fmla="*/ 1 w 1"/>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18">
                <a:moveTo>
                  <a:pt x="0" y="0"/>
                </a:moveTo>
                <a:lnTo>
                  <a:pt x="0" y="0"/>
                </a:lnTo>
                <a:lnTo>
                  <a:pt x="0" y="6"/>
                </a:lnTo>
                <a:lnTo>
                  <a:pt x="0" y="12"/>
                </a:lnTo>
                <a:lnTo>
                  <a:pt x="0" y="18"/>
                </a:lnTo>
                <a:lnTo>
                  <a:pt x="0" y="12"/>
                </a:lnTo>
                <a:lnTo>
                  <a:pt x="0" y="6"/>
                </a:lnTo>
                <a:lnTo>
                  <a:pt x="0" y="0"/>
                </a:lnTo>
                <a:close/>
              </a:path>
            </a:pathLst>
          </a:custGeom>
          <a:solidFill>
            <a:srgbClr val="A6C5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19" name="Freeform 358"/>
          <p:cNvSpPr>
            <a:spLocks/>
          </p:cNvSpPr>
          <p:nvPr/>
        </p:nvSpPr>
        <p:spPr bwMode="auto">
          <a:xfrm>
            <a:off x="3771900" y="4555580"/>
            <a:ext cx="1588" cy="31750"/>
          </a:xfrm>
          <a:custGeom>
            <a:avLst/>
            <a:gdLst>
              <a:gd name="T0" fmla="*/ 0 w 1"/>
              <a:gd name="T1" fmla="*/ 0 h 18"/>
              <a:gd name="T2" fmla="*/ 0 w 1"/>
              <a:gd name="T3" fmla="*/ 0 h 18"/>
              <a:gd name="T4" fmla="*/ 0 w 1"/>
              <a:gd name="T5" fmla="*/ 0 h 18"/>
              <a:gd name="T6" fmla="*/ 0 w 1"/>
              <a:gd name="T7" fmla="*/ 2147483647 h 18"/>
              <a:gd name="T8" fmla="*/ 0 w 1"/>
              <a:gd name="T9" fmla="*/ 2147483647 h 18"/>
              <a:gd name="T10" fmla="*/ 0 w 1"/>
              <a:gd name="T11" fmla="*/ 2147483647 h 18"/>
              <a:gd name="T12" fmla="*/ 0 w 1"/>
              <a:gd name="T13" fmla="*/ 2147483647 h 18"/>
              <a:gd name="T14" fmla="*/ 0 w 1"/>
              <a:gd name="T15" fmla="*/ 2147483647 h 18"/>
              <a:gd name="T16" fmla="*/ 0 w 1"/>
              <a:gd name="T17" fmla="*/ 2147483647 h 18"/>
              <a:gd name="T18" fmla="*/ 0 w 1"/>
              <a:gd name="T19" fmla="*/ 2147483647 h 18"/>
              <a:gd name="T20" fmla="*/ 0 w 1"/>
              <a:gd name="T21" fmla="*/ 2147483647 h 18"/>
              <a:gd name="T22" fmla="*/ 0 w 1"/>
              <a:gd name="T23" fmla="*/ 2147483647 h 18"/>
              <a:gd name="T24" fmla="*/ 0 w 1"/>
              <a:gd name="T25" fmla="*/ 2147483647 h 18"/>
              <a:gd name="T26" fmla="*/ 0 w 1"/>
              <a:gd name="T27" fmla="*/ 2147483647 h 18"/>
              <a:gd name="T28" fmla="*/ 0 w 1"/>
              <a:gd name="T29" fmla="*/ 2147483647 h 18"/>
              <a:gd name="T30" fmla="*/ 0 w 1"/>
              <a:gd name="T31" fmla="*/ 2147483647 h 18"/>
              <a:gd name="T32" fmla="*/ 0 w 1"/>
              <a:gd name="T33" fmla="*/ 2147483647 h 18"/>
              <a:gd name="T34" fmla="*/ 0 w 1"/>
              <a:gd name="T35" fmla="*/ 0 h 18"/>
              <a:gd name="T36" fmla="*/ 0 w 1"/>
              <a:gd name="T37" fmla="*/ 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8"/>
              <a:gd name="T59" fmla="*/ 1 w 1"/>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8">
                <a:moveTo>
                  <a:pt x="0" y="0"/>
                </a:moveTo>
                <a:lnTo>
                  <a:pt x="0" y="0"/>
                </a:lnTo>
                <a:lnTo>
                  <a:pt x="0" y="6"/>
                </a:lnTo>
                <a:lnTo>
                  <a:pt x="0" y="12"/>
                </a:lnTo>
                <a:lnTo>
                  <a:pt x="0" y="18"/>
                </a:lnTo>
                <a:lnTo>
                  <a:pt x="0" y="12"/>
                </a:lnTo>
                <a:lnTo>
                  <a:pt x="0" y="6"/>
                </a:lnTo>
                <a:lnTo>
                  <a:pt x="0" y="0"/>
                </a:lnTo>
                <a:close/>
              </a:path>
            </a:pathLst>
          </a:custGeom>
          <a:solidFill>
            <a:srgbClr val="9BA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0" name="Freeform 359"/>
          <p:cNvSpPr>
            <a:spLocks/>
          </p:cNvSpPr>
          <p:nvPr/>
        </p:nvSpPr>
        <p:spPr bwMode="auto">
          <a:xfrm>
            <a:off x="3771900" y="4555580"/>
            <a:ext cx="1588" cy="31750"/>
          </a:xfrm>
          <a:custGeom>
            <a:avLst/>
            <a:gdLst>
              <a:gd name="T0" fmla="*/ 0 w 1"/>
              <a:gd name="T1" fmla="*/ 0 h 18"/>
              <a:gd name="T2" fmla="*/ 0 w 1"/>
              <a:gd name="T3" fmla="*/ 0 h 18"/>
              <a:gd name="T4" fmla="*/ 0 w 1"/>
              <a:gd name="T5" fmla="*/ 0 h 18"/>
              <a:gd name="T6" fmla="*/ 0 w 1"/>
              <a:gd name="T7" fmla="*/ 0 h 18"/>
              <a:gd name="T8" fmla="*/ 0 w 1"/>
              <a:gd name="T9" fmla="*/ 2147483647 h 18"/>
              <a:gd name="T10" fmla="*/ 0 w 1"/>
              <a:gd name="T11" fmla="*/ 2147483647 h 18"/>
              <a:gd name="T12" fmla="*/ 0 w 1"/>
              <a:gd name="T13" fmla="*/ 2147483647 h 18"/>
              <a:gd name="T14" fmla="*/ 0 w 1"/>
              <a:gd name="T15" fmla="*/ 2147483647 h 18"/>
              <a:gd name="T16" fmla="*/ 0 w 1"/>
              <a:gd name="T17" fmla="*/ 2147483647 h 18"/>
              <a:gd name="T18" fmla="*/ 0 w 1"/>
              <a:gd name="T19" fmla="*/ 2147483647 h 18"/>
              <a:gd name="T20" fmla="*/ 0 w 1"/>
              <a:gd name="T21" fmla="*/ 2147483647 h 18"/>
              <a:gd name="T22" fmla="*/ 0 w 1"/>
              <a:gd name="T23" fmla="*/ 2147483647 h 18"/>
              <a:gd name="T24" fmla="*/ 0 w 1"/>
              <a:gd name="T25" fmla="*/ 2147483647 h 18"/>
              <a:gd name="T26" fmla="*/ 0 w 1"/>
              <a:gd name="T27" fmla="*/ 2147483647 h 18"/>
              <a:gd name="T28" fmla="*/ 0 w 1"/>
              <a:gd name="T29" fmla="*/ 2147483647 h 18"/>
              <a:gd name="T30" fmla="*/ 0 w 1"/>
              <a:gd name="T31" fmla="*/ 2147483647 h 18"/>
              <a:gd name="T32" fmla="*/ 0 w 1"/>
              <a:gd name="T33" fmla="*/ 2147483647 h 18"/>
              <a:gd name="T34" fmla="*/ 0 w 1"/>
              <a:gd name="T35" fmla="*/ 2147483647 h 18"/>
              <a:gd name="T36" fmla="*/ 0 w 1"/>
              <a:gd name="T37" fmla="*/ 0 h 18"/>
              <a:gd name="T38" fmla="*/ 0 w 1"/>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18"/>
              <a:gd name="T62" fmla="*/ 1 w 1"/>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18">
                <a:moveTo>
                  <a:pt x="0" y="0"/>
                </a:moveTo>
                <a:lnTo>
                  <a:pt x="0" y="0"/>
                </a:lnTo>
                <a:lnTo>
                  <a:pt x="0" y="6"/>
                </a:lnTo>
                <a:lnTo>
                  <a:pt x="0" y="12"/>
                </a:lnTo>
                <a:lnTo>
                  <a:pt x="0" y="18"/>
                </a:lnTo>
                <a:lnTo>
                  <a:pt x="0" y="12"/>
                </a:lnTo>
                <a:lnTo>
                  <a:pt x="0" y="6"/>
                </a:lnTo>
                <a:lnTo>
                  <a:pt x="0" y="0"/>
                </a:lnTo>
                <a:close/>
              </a:path>
            </a:pathLst>
          </a:custGeom>
          <a:solidFill>
            <a:srgbClr val="95A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1" name="Freeform 360"/>
          <p:cNvSpPr>
            <a:spLocks/>
          </p:cNvSpPr>
          <p:nvPr/>
        </p:nvSpPr>
        <p:spPr bwMode="auto">
          <a:xfrm>
            <a:off x="3762377" y="4566708"/>
            <a:ext cx="9525" cy="9525"/>
          </a:xfrm>
          <a:custGeom>
            <a:avLst/>
            <a:gdLst>
              <a:gd name="T0" fmla="*/ 0 w 6"/>
              <a:gd name="T1" fmla="*/ 0 h 6"/>
              <a:gd name="T2" fmla="*/ 0 w 6"/>
              <a:gd name="T3" fmla="*/ 0 h 6"/>
              <a:gd name="T4" fmla="*/ 0 w 6"/>
              <a:gd name="T5" fmla="*/ 0 h 6"/>
              <a:gd name="T6" fmla="*/ 0 w 6"/>
              <a:gd name="T7" fmla="*/ 0 h 6"/>
              <a:gd name="T8" fmla="*/ 2147483647 w 6"/>
              <a:gd name="T9" fmla="*/ 0 h 6"/>
              <a:gd name="T10" fmla="*/ 2147483647 w 6"/>
              <a:gd name="T11" fmla="*/ 0 h 6"/>
              <a:gd name="T12" fmla="*/ 0 w 6"/>
              <a:gd name="T13" fmla="*/ 0 h 6"/>
              <a:gd name="T14" fmla="*/ 0 w 6"/>
              <a:gd name="T15" fmla="*/ 0 h 6"/>
              <a:gd name="T16" fmla="*/ 0 w 6"/>
              <a:gd name="T17" fmla="*/ 2147483647 h 6"/>
              <a:gd name="T18" fmla="*/ 0 w 6"/>
              <a:gd name="T19" fmla="*/ 2147483647 h 6"/>
              <a:gd name="T20" fmla="*/ 2147483647 w 6"/>
              <a:gd name="T21" fmla="*/ 0 h 6"/>
              <a:gd name="T22" fmla="*/ 2147483647 w 6"/>
              <a:gd name="T23" fmla="*/ 0 h 6"/>
              <a:gd name="T24" fmla="*/ 2147483647 w 6"/>
              <a:gd name="T25" fmla="*/ 0 h 6"/>
              <a:gd name="T26" fmla="*/ 2147483647 w 6"/>
              <a:gd name="T27" fmla="*/ 0 h 6"/>
              <a:gd name="T28" fmla="*/ 0 w 6"/>
              <a:gd name="T29" fmla="*/ 0 h 6"/>
              <a:gd name="T30" fmla="*/ 0 w 6"/>
              <a:gd name="T31" fmla="*/ 0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
              <a:gd name="T49" fmla="*/ 0 h 6"/>
              <a:gd name="T50" fmla="*/ 6 w 6"/>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 h="6">
                <a:moveTo>
                  <a:pt x="0" y="0"/>
                </a:moveTo>
                <a:lnTo>
                  <a:pt x="0" y="0"/>
                </a:lnTo>
                <a:lnTo>
                  <a:pt x="6" y="0"/>
                </a:lnTo>
                <a:lnTo>
                  <a:pt x="0" y="0"/>
                </a:lnTo>
                <a:lnTo>
                  <a:pt x="0" y="6"/>
                </a:lnTo>
                <a:lnTo>
                  <a:pt x="6" y="0"/>
                </a:lnTo>
                <a:lnTo>
                  <a:pt x="0" y="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2" name="Freeform 361"/>
          <p:cNvSpPr>
            <a:spLocks/>
          </p:cNvSpPr>
          <p:nvPr/>
        </p:nvSpPr>
        <p:spPr bwMode="auto">
          <a:xfrm>
            <a:off x="3762375" y="4566692"/>
            <a:ext cx="1588" cy="1588"/>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1"/>
              <a:gd name="T44" fmla="*/ 1 w 1"/>
              <a:gd name="T45" fmla="*/ 1 h 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1">
                <a:moveTo>
                  <a:pt x="0" y="0"/>
                </a:moveTo>
                <a:lnTo>
                  <a:pt x="0" y="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3" name="Freeform 362"/>
          <p:cNvSpPr>
            <a:spLocks/>
          </p:cNvSpPr>
          <p:nvPr/>
        </p:nvSpPr>
        <p:spPr bwMode="auto">
          <a:xfrm>
            <a:off x="3754446" y="4566692"/>
            <a:ext cx="7937" cy="1588"/>
          </a:xfrm>
          <a:custGeom>
            <a:avLst/>
            <a:gdLst>
              <a:gd name="T0" fmla="*/ 0 w 6"/>
              <a:gd name="T1" fmla="*/ 0 h 1"/>
              <a:gd name="T2" fmla="*/ 0 w 6"/>
              <a:gd name="T3" fmla="*/ 0 h 1"/>
              <a:gd name="T4" fmla="*/ 2147483647 w 6"/>
              <a:gd name="T5" fmla="*/ 0 h 1"/>
              <a:gd name="T6" fmla="*/ 0 w 6"/>
              <a:gd name="T7" fmla="*/ 0 h 1"/>
              <a:gd name="T8" fmla="*/ 0 w 6"/>
              <a:gd name="T9" fmla="*/ 0 h 1"/>
              <a:gd name="T10" fmla="*/ 0 w 6"/>
              <a:gd name="T11" fmla="*/ 0 h 1"/>
              <a:gd name="T12" fmla="*/ 2147483647 w 6"/>
              <a:gd name="T13" fmla="*/ 0 h 1"/>
              <a:gd name="T14" fmla="*/ 2147483647 w 6"/>
              <a:gd name="T15" fmla="*/ 0 h 1"/>
              <a:gd name="T16" fmla="*/ 2147483647 w 6"/>
              <a:gd name="T17" fmla="*/ 0 h 1"/>
              <a:gd name="T18" fmla="*/ 0 w 6"/>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1"/>
              <a:gd name="T32" fmla="*/ 6 w 6"/>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1">
                <a:moveTo>
                  <a:pt x="0" y="0"/>
                </a:moveTo>
                <a:lnTo>
                  <a:pt x="0" y="0"/>
                </a:lnTo>
                <a:lnTo>
                  <a:pt x="6" y="0"/>
                </a:lnTo>
                <a:lnTo>
                  <a:pt x="0" y="0"/>
                </a:lnTo>
                <a:lnTo>
                  <a:pt x="6" y="0"/>
                </a:lnTo>
                <a:lnTo>
                  <a:pt x="0" y="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4" name="Freeform 363"/>
          <p:cNvSpPr>
            <a:spLocks/>
          </p:cNvSpPr>
          <p:nvPr/>
        </p:nvSpPr>
        <p:spPr bwMode="auto">
          <a:xfrm>
            <a:off x="3754446" y="4566708"/>
            <a:ext cx="7937" cy="9525"/>
          </a:xfrm>
          <a:custGeom>
            <a:avLst/>
            <a:gdLst>
              <a:gd name="T0" fmla="*/ 2147483647 w 6"/>
              <a:gd name="T1" fmla="*/ 0 h 6"/>
              <a:gd name="T2" fmla="*/ 0 w 6"/>
              <a:gd name="T3" fmla="*/ 0 h 6"/>
              <a:gd name="T4" fmla="*/ 0 w 6"/>
              <a:gd name="T5" fmla="*/ 0 h 6"/>
              <a:gd name="T6" fmla="*/ 2147483647 w 6"/>
              <a:gd name="T7" fmla="*/ 0 h 6"/>
              <a:gd name="T8" fmla="*/ 2147483647 w 6"/>
              <a:gd name="T9" fmla="*/ 2147483647 h 6"/>
              <a:gd name="T10" fmla="*/ 0 w 6"/>
              <a:gd name="T11" fmla="*/ 2147483647 h 6"/>
              <a:gd name="T12" fmla="*/ 2147483647 w 6"/>
              <a:gd name="T13" fmla="*/ 2147483647 h 6"/>
              <a:gd name="T14" fmla="*/ 2147483647 w 6"/>
              <a:gd name="T15" fmla="*/ 2147483647 h 6"/>
              <a:gd name="T16" fmla="*/ 2147483647 w 6"/>
              <a:gd name="T17" fmla="*/ 0 h 6"/>
              <a:gd name="T18" fmla="*/ 2147483647 w 6"/>
              <a:gd name="T19" fmla="*/ 0 h 6"/>
              <a:gd name="T20" fmla="*/ 2147483647 w 6"/>
              <a:gd name="T21" fmla="*/ 0 h 6"/>
              <a:gd name="T22" fmla="*/ 2147483647 w 6"/>
              <a:gd name="T23" fmla="*/ 0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6"/>
              <a:gd name="T38" fmla="*/ 6 w 6"/>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6">
                <a:moveTo>
                  <a:pt x="6" y="0"/>
                </a:moveTo>
                <a:lnTo>
                  <a:pt x="0" y="0"/>
                </a:lnTo>
                <a:lnTo>
                  <a:pt x="6" y="0"/>
                </a:lnTo>
                <a:lnTo>
                  <a:pt x="6" y="6"/>
                </a:lnTo>
                <a:lnTo>
                  <a:pt x="0" y="6"/>
                </a:lnTo>
                <a:lnTo>
                  <a:pt x="6" y="6"/>
                </a:lnTo>
                <a:lnTo>
                  <a:pt x="6" y="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5" name="Freeform 364"/>
          <p:cNvSpPr>
            <a:spLocks/>
          </p:cNvSpPr>
          <p:nvPr/>
        </p:nvSpPr>
        <p:spPr bwMode="auto">
          <a:xfrm>
            <a:off x="3754446" y="4566692"/>
            <a:ext cx="7937" cy="20638"/>
          </a:xfrm>
          <a:custGeom>
            <a:avLst/>
            <a:gdLst>
              <a:gd name="T0" fmla="*/ 0 w 6"/>
              <a:gd name="T1" fmla="*/ 0 h 12"/>
              <a:gd name="T2" fmla="*/ 0 w 6"/>
              <a:gd name="T3" fmla="*/ 0 h 12"/>
              <a:gd name="T4" fmla="*/ 0 w 6"/>
              <a:gd name="T5" fmla="*/ 2147483647 h 12"/>
              <a:gd name="T6" fmla="*/ 2147483647 w 6"/>
              <a:gd name="T7" fmla="*/ 2147483647 h 12"/>
              <a:gd name="T8" fmla="*/ 2147483647 w 6"/>
              <a:gd name="T9" fmla="*/ 0 h 12"/>
              <a:gd name="T10" fmla="*/ 0 w 6"/>
              <a:gd name="T11" fmla="*/ 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0" y="0"/>
                </a:moveTo>
                <a:lnTo>
                  <a:pt x="0" y="0"/>
                </a:lnTo>
                <a:lnTo>
                  <a:pt x="0" y="12"/>
                </a:lnTo>
                <a:lnTo>
                  <a:pt x="6" y="12"/>
                </a:lnTo>
                <a:lnTo>
                  <a:pt x="6" y="0"/>
                </a:lnTo>
                <a:lnTo>
                  <a:pt x="0" y="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26" name="Freeform 365"/>
          <p:cNvSpPr>
            <a:spLocks/>
          </p:cNvSpPr>
          <p:nvPr/>
        </p:nvSpPr>
        <p:spPr bwMode="auto">
          <a:xfrm>
            <a:off x="3744913" y="4544483"/>
            <a:ext cx="63500" cy="61913"/>
          </a:xfrm>
          <a:custGeom>
            <a:avLst/>
            <a:gdLst>
              <a:gd name="T0" fmla="*/ 2147483647 w 42"/>
              <a:gd name="T1" fmla="*/ 0 h 36"/>
              <a:gd name="T2" fmla="*/ 2147483647 w 42"/>
              <a:gd name="T3" fmla="*/ 0 h 36"/>
              <a:gd name="T4" fmla="*/ 2147483647 w 42"/>
              <a:gd name="T5" fmla="*/ 2147483647 h 36"/>
              <a:gd name="T6" fmla="*/ 2147483647 w 42"/>
              <a:gd name="T7" fmla="*/ 2147483647 h 36"/>
              <a:gd name="T8" fmla="*/ 2147483647 w 42"/>
              <a:gd name="T9" fmla="*/ 2147483647 h 36"/>
              <a:gd name="T10" fmla="*/ 2147483647 w 42"/>
              <a:gd name="T11" fmla="*/ 2147483647 h 36"/>
              <a:gd name="T12" fmla="*/ 2147483647 w 42"/>
              <a:gd name="T13" fmla="*/ 2147483647 h 36"/>
              <a:gd name="T14" fmla="*/ 2147483647 w 42"/>
              <a:gd name="T15" fmla="*/ 2147483647 h 36"/>
              <a:gd name="T16" fmla="*/ 2147483647 w 42"/>
              <a:gd name="T17" fmla="*/ 2147483647 h 36"/>
              <a:gd name="T18" fmla="*/ 2147483647 w 42"/>
              <a:gd name="T19" fmla="*/ 2147483647 h 36"/>
              <a:gd name="T20" fmla="*/ 2147483647 w 42"/>
              <a:gd name="T21" fmla="*/ 2147483647 h 36"/>
              <a:gd name="T22" fmla="*/ 2147483647 w 42"/>
              <a:gd name="T23" fmla="*/ 2147483647 h 36"/>
              <a:gd name="T24" fmla="*/ 2147483647 w 42"/>
              <a:gd name="T25" fmla="*/ 2147483647 h 36"/>
              <a:gd name="T26" fmla="*/ 0 w 42"/>
              <a:gd name="T27" fmla="*/ 2147483647 h 36"/>
              <a:gd name="T28" fmla="*/ 2147483647 w 42"/>
              <a:gd name="T29" fmla="*/ 2147483647 h 36"/>
              <a:gd name="T30" fmla="*/ 2147483647 w 42"/>
              <a:gd name="T31" fmla="*/ 2147483647 h 36"/>
              <a:gd name="T32" fmla="*/ 2147483647 w 42"/>
              <a:gd name="T33" fmla="*/ 2147483647 h 36"/>
              <a:gd name="T34" fmla="*/ 2147483647 w 42"/>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2"/>
              <a:gd name="T55" fmla="*/ 0 h 36"/>
              <a:gd name="T56" fmla="*/ 42 w 42"/>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2" h="36">
                <a:moveTo>
                  <a:pt x="24" y="0"/>
                </a:moveTo>
                <a:lnTo>
                  <a:pt x="24" y="0"/>
                </a:lnTo>
                <a:lnTo>
                  <a:pt x="30" y="6"/>
                </a:lnTo>
                <a:lnTo>
                  <a:pt x="36" y="6"/>
                </a:lnTo>
                <a:lnTo>
                  <a:pt x="42" y="12"/>
                </a:lnTo>
                <a:lnTo>
                  <a:pt x="42" y="24"/>
                </a:lnTo>
                <a:lnTo>
                  <a:pt x="42" y="30"/>
                </a:lnTo>
                <a:lnTo>
                  <a:pt x="36" y="36"/>
                </a:lnTo>
                <a:lnTo>
                  <a:pt x="30" y="36"/>
                </a:lnTo>
                <a:lnTo>
                  <a:pt x="24" y="36"/>
                </a:lnTo>
                <a:lnTo>
                  <a:pt x="12" y="36"/>
                </a:lnTo>
                <a:lnTo>
                  <a:pt x="6" y="36"/>
                </a:lnTo>
                <a:lnTo>
                  <a:pt x="6" y="30"/>
                </a:lnTo>
                <a:lnTo>
                  <a:pt x="0" y="24"/>
                </a:lnTo>
                <a:lnTo>
                  <a:pt x="6" y="12"/>
                </a:lnTo>
                <a:lnTo>
                  <a:pt x="6" y="6"/>
                </a:lnTo>
                <a:lnTo>
                  <a:pt x="12" y="6"/>
                </a:lnTo>
                <a:lnTo>
                  <a:pt x="24"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527" name="Freeform 366"/>
          <p:cNvSpPr>
            <a:spLocks/>
          </p:cNvSpPr>
          <p:nvPr/>
        </p:nvSpPr>
        <p:spPr bwMode="auto">
          <a:xfrm>
            <a:off x="3789371" y="3663421"/>
            <a:ext cx="636587" cy="1108075"/>
          </a:xfrm>
          <a:custGeom>
            <a:avLst/>
            <a:gdLst>
              <a:gd name="T0" fmla="*/ 2147483647 w 420"/>
              <a:gd name="T1" fmla="*/ 2147483647 h 648"/>
              <a:gd name="T2" fmla="*/ 2147483647 w 420"/>
              <a:gd name="T3" fmla="*/ 2147483647 h 648"/>
              <a:gd name="T4" fmla="*/ 2147483647 w 420"/>
              <a:gd name="T5" fmla="*/ 2147483647 h 648"/>
              <a:gd name="T6" fmla="*/ 2147483647 w 420"/>
              <a:gd name="T7" fmla="*/ 2147483647 h 648"/>
              <a:gd name="T8" fmla="*/ 2147483647 w 420"/>
              <a:gd name="T9" fmla="*/ 2147483647 h 648"/>
              <a:gd name="T10" fmla="*/ 2147483647 w 420"/>
              <a:gd name="T11" fmla="*/ 2147483647 h 648"/>
              <a:gd name="T12" fmla="*/ 2147483647 w 420"/>
              <a:gd name="T13" fmla="*/ 2147483647 h 648"/>
              <a:gd name="T14" fmla="*/ 2147483647 w 420"/>
              <a:gd name="T15" fmla="*/ 2147483647 h 648"/>
              <a:gd name="T16" fmla="*/ 2147483647 w 420"/>
              <a:gd name="T17" fmla="*/ 2147483647 h 648"/>
              <a:gd name="T18" fmla="*/ 2147483647 w 420"/>
              <a:gd name="T19" fmla="*/ 2147483647 h 648"/>
              <a:gd name="T20" fmla="*/ 2147483647 w 420"/>
              <a:gd name="T21" fmla="*/ 0 h 648"/>
              <a:gd name="T22" fmla="*/ 2147483647 w 420"/>
              <a:gd name="T23" fmla="*/ 0 h 648"/>
              <a:gd name="T24" fmla="*/ 2147483647 w 420"/>
              <a:gd name="T25" fmla="*/ 0 h 648"/>
              <a:gd name="T26" fmla="*/ 2147483647 w 420"/>
              <a:gd name="T27" fmla="*/ 0 h 648"/>
              <a:gd name="T28" fmla="*/ 2147483647 w 420"/>
              <a:gd name="T29" fmla="*/ 0 h 648"/>
              <a:gd name="T30" fmla="*/ 2147483647 w 420"/>
              <a:gd name="T31" fmla="*/ 0 h 648"/>
              <a:gd name="T32" fmla="*/ 2147483647 w 420"/>
              <a:gd name="T33" fmla="*/ 0 h 648"/>
              <a:gd name="T34" fmla="*/ 2147483647 w 420"/>
              <a:gd name="T35" fmla="*/ 0 h 648"/>
              <a:gd name="T36" fmla="*/ 2147483647 w 420"/>
              <a:gd name="T37" fmla="*/ 0 h 648"/>
              <a:gd name="T38" fmla="*/ 2147483647 w 420"/>
              <a:gd name="T39" fmla="*/ 2147483647 h 648"/>
              <a:gd name="T40" fmla="*/ 2147483647 w 420"/>
              <a:gd name="T41" fmla="*/ 2147483647 h 648"/>
              <a:gd name="T42" fmla="*/ 2147483647 w 420"/>
              <a:gd name="T43" fmla="*/ 2147483647 h 648"/>
              <a:gd name="T44" fmla="*/ 2147483647 w 420"/>
              <a:gd name="T45" fmla="*/ 2147483647 h 648"/>
              <a:gd name="T46" fmla="*/ 2147483647 w 420"/>
              <a:gd name="T47" fmla="*/ 2147483647 h 648"/>
              <a:gd name="T48" fmla="*/ 2147483647 w 420"/>
              <a:gd name="T49" fmla="*/ 2147483647 h 648"/>
              <a:gd name="T50" fmla="*/ 2147483647 w 420"/>
              <a:gd name="T51" fmla="*/ 2147483647 h 648"/>
              <a:gd name="T52" fmla="*/ 2147483647 w 420"/>
              <a:gd name="T53" fmla="*/ 2147483647 h 648"/>
              <a:gd name="T54" fmla="*/ 2147483647 w 420"/>
              <a:gd name="T55" fmla="*/ 2147483647 h 648"/>
              <a:gd name="T56" fmla="*/ 2147483647 w 420"/>
              <a:gd name="T57" fmla="*/ 2147483647 h 648"/>
              <a:gd name="T58" fmla="*/ 0 w 420"/>
              <a:gd name="T59" fmla="*/ 2147483647 h 648"/>
              <a:gd name="T60" fmla="*/ 0 w 420"/>
              <a:gd name="T61" fmla="*/ 2147483647 h 648"/>
              <a:gd name="T62" fmla="*/ 2147483647 w 420"/>
              <a:gd name="T63" fmla="*/ 2147483647 h 648"/>
              <a:gd name="T64" fmla="*/ 2147483647 w 420"/>
              <a:gd name="T65" fmla="*/ 2147483647 h 648"/>
              <a:gd name="T66" fmla="*/ 2147483647 w 420"/>
              <a:gd name="T67" fmla="*/ 2147483647 h 648"/>
              <a:gd name="T68" fmla="*/ 2147483647 w 420"/>
              <a:gd name="T69" fmla="*/ 2147483647 h 648"/>
              <a:gd name="T70" fmla="*/ 2147483647 w 420"/>
              <a:gd name="T71" fmla="*/ 2147483647 h 648"/>
              <a:gd name="T72" fmla="*/ 2147483647 w 420"/>
              <a:gd name="T73" fmla="*/ 2147483647 h 648"/>
              <a:gd name="T74" fmla="*/ 2147483647 w 420"/>
              <a:gd name="T75" fmla="*/ 2147483647 h 648"/>
              <a:gd name="T76" fmla="*/ 2147483647 w 420"/>
              <a:gd name="T77" fmla="*/ 2147483647 h 648"/>
              <a:gd name="T78" fmla="*/ 2147483647 w 420"/>
              <a:gd name="T79" fmla="*/ 2147483647 h 648"/>
              <a:gd name="T80" fmla="*/ 2147483647 w 420"/>
              <a:gd name="T81" fmla="*/ 2147483647 h 6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0"/>
              <a:gd name="T124" fmla="*/ 0 h 648"/>
              <a:gd name="T125" fmla="*/ 420 w 420"/>
              <a:gd name="T126" fmla="*/ 648 h 6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0" h="648">
                <a:moveTo>
                  <a:pt x="420" y="648"/>
                </a:moveTo>
                <a:lnTo>
                  <a:pt x="420" y="30"/>
                </a:lnTo>
                <a:lnTo>
                  <a:pt x="390" y="6"/>
                </a:lnTo>
                <a:lnTo>
                  <a:pt x="378" y="6"/>
                </a:lnTo>
                <a:lnTo>
                  <a:pt x="366" y="6"/>
                </a:lnTo>
                <a:lnTo>
                  <a:pt x="348" y="6"/>
                </a:lnTo>
                <a:lnTo>
                  <a:pt x="324" y="6"/>
                </a:lnTo>
                <a:lnTo>
                  <a:pt x="300" y="6"/>
                </a:lnTo>
                <a:lnTo>
                  <a:pt x="270" y="6"/>
                </a:lnTo>
                <a:lnTo>
                  <a:pt x="246" y="0"/>
                </a:lnTo>
                <a:lnTo>
                  <a:pt x="216" y="0"/>
                </a:lnTo>
                <a:lnTo>
                  <a:pt x="192" y="0"/>
                </a:lnTo>
                <a:lnTo>
                  <a:pt x="162" y="0"/>
                </a:lnTo>
                <a:lnTo>
                  <a:pt x="144" y="0"/>
                </a:lnTo>
                <a:lnTo>
                  <a:pt x="126" y="0"/>
                </a:lnTo>
                <a:lnTo>
                  <a:pt x="108" y="0"/>
                </a:lnTo>
                <a:lnTo>
                  <a:pt x="96" y="0"/>
                </a:lnTo>
                <a:lnTo>
                  <a:pt x="96" y="12"/>
                </a:lnTo>
                <a:lnTo>
                  <a:pt x="84" y="24"/>
                </a:lnTo>
                <a:lnTo>
                  <a:pt x="78" y="48"/>
                </a:lnTo>
                <a:lnTo>
                  <a:pt x="72" y="54"/>
                </a:lnTo>
                <a:lnTo>
                  <a:pt x="78" y="54"/>
                </a:lnTo>
                <a:lnTo>
                  <a:pt x="84" y="54"/>
                </a:lnTo>
                <a:lnTo>
                  <a:pt x="90" y="54"/>
                </a:lnTo>
                <a:lnTo>
                  <a:pt x="48" y="258"/>
                </a:lnTo>
                <a:lnTo>
                  <a:pt x="30" y="252"/>
                </a:lnTo>
                <a:lnTo>
                  <a:pt x="0" y="270"/>
                </a:lnTo>
                <a:lnTo>
                  <a:pt x="0" y="558"/>
                </a:lnTo>
                <a:lnTo>
                  <a:pt x="96" y="558"/>
                </a:lnTo>
                <a:lnTo>
                  <a:pt x="96" y="570"/>
                </a:lnTo>
                <a:lnTo>
                  <a:pt x="96" y="582"/>
                </a:lnTo>
                <a:lnTo>
                  <a:pt x="96" y="600"/>
                </a:lnTo>
                <a:lnTo>
                  <a:pt x="96" y="618"/>
                </a:lnTo>
                <a:lnTo>
                  <a:pt x="96" y="630"/>
                </a:lnTo>
                <a:lnTo>
                  <a:pt x="96" y="642"/>
                </a:lnTo>
                <a:lnTo>
                  <a:pt x="96" y="648"/>
                </a:lnTo>
                <a:lnTo>
                  <a:pt x="420" y="648"/>
                </a:lnTo>
                <a:close/>
              </a:path>
            </a:pathLst>
          </a:custGeom>
          <a:solidFill>
            <a:srgbClr val="169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3528" name="Group 367"/>
          <p:cNvGrpSpPr>
            <a:grpSpLocks/>
          </p:cNvGrpSpPr>
          <p:nvPr/>
        </p:nvGrpSpPr>
        <p:grpSpPr bwMode="auto">
          <a:xfrm>
            <a:off x="3771901" y="3663421"/>
            <a:ext cx="654050" cy="1139825"/>
            <a:chOff x="1352" y="1786"/>
            <a:chExt cx="432" cy="666"/>
          </a:xfrm>
        </p:grpSpPr>
        <p:sp>
          <p:nvSpPr>
            <p:cNvPr id="14361" name="Freeform 368"/>
            <p:cNvSpPr>
              <a:spLocks/>
            </p:cNvSpPr>
            <p:nvPr/>
          </p:nvSpPr>
          <p:spPr bwMode="auto">
            <a:xfrm>
              <a:off x="1352" y="1786"/>
              <a:ext cx="432" cy="666"/>
            </a:xfrm>
            <a:custGeom>
              <a:avLst/>
              <a:gdLst>
                <a:gd name="T0" fmla="*/ 432 w 432"/>
                <a:gd name="T1" fmla="*/ 666 h 666"/>
                <a:gd name="T2" fmla="*/ 432 w 432"/>
                <a:gd name="T3" fmla="*/ 30 h 666"/>
                <a:gd name="T4" fmla="*/ 402 w 432"/>
                <a:gd name="T5" fmla="*/ 6 h 666"/>
                <a:gd name="T6" fmla="*/ 402 w 432"/>
                <a:gd name="T7" fmla="*/ 6 h 666"/>
                <a:gd name="T8" fmla="*/ 390 w 432"/>
                <a:gd name="T9" fmla="*/ 6 h 666"/>
                <a:gd name="T10" fmla="*/ 378 w 432"/>
                <a:gd name="T11" fmla="*/ 6 h 666"/>
                <a:gd name="T12" fmla="*/ 354 w 432"/>
                <a:gd name="T13" fmla="*/ 6 h 666"/>
                <a:gd name="T14" fmla="*/ 330 w 432"/>
                <a:gd name="T15" fmla="*/ 6 h 666"/>
                <a:gd name="T16" fmla="*/ 306 w 432"/>
                <a:gd name="T17" fmla="*/ 6 h 666"/>
                <a:gd name="T18" fmla="*/ 276 w 432"/>
                <a:gd name="T19" fmla="*/ 6 h 666"/>
                <a:gd name="T20" fmla="*/ 252 w 432"/>
                <a:gd name="T21" fmla="*/ 0 h 666"/>
                <a:gd name="T22" fmla="*/ 222 w 432"/>
                <a:gd name="T23" fmla="*/ 0 h 666"/>
                <a:gd name="T24" fmla="*/ 198 w 432"/>
                <a:gd name="T25" fmla="*/ 0 h 666"/>
                <a:gd name="T26" fmla="*/ 168 w 432"/>
                <a:gd name="T27" fmla="*/ 0 h 666"/>
                <a:gd name="T28" fmla="*/ 144 w 432"/>
                <a:gd name="T29" fmla="*/ 0 h 666"/>
                <a:gd name="T30" fmla="*/ 126 w 432"/>
                <a:gd name="T31" fmla="*/ 0 h 666"/>
                <a:gd name="T32" fmla="*/ 114 w 432"/>
                <a:gd name="T33" fmla="*/ 0 h 666"/>
                <a:gd name="T34" fmla="*/ 102 w 432"/>
                <a:gd name="T35" fmla="*/ 0 h 666"/>
                <a:gd name="T36" fmla="*/ 96 w 432"/>
                <a:gd name="T37" fmla="*/ 0 h 666"/>
                <a:gd name="T38" fmla="*/ 96 w 432"/>
                <a:gd name="T39" fmla="*/ 12 h 666"/>
                <a:gd name="T40" fmla="*/ 90 w 432"/>
                <a:gd name="T41" fmla="*/ 30 h 666"/>
                <a:gd name="T42" fmla="*/ 78 w 432"/>
                <a:gd name="T43" fmla="*/ 48 h 666"/>
                <a:gd name="T44" fmla="*/ 78 w 432"/>
                <a:gd name="T45" fmla="*/ 54 h 666"/>
                <a:gd name="T46" fmla="*/ 78 w 432"/>
                <a:gd name="T47" fmla="*/ 54 h 666"/>
                <a:gd name="T48" fmla="*/ 84 w 432"/>
                <a:gd name="T49" fmla="*/ 54 h 666"/>
                <a:gd name="T50" fmla="*/ 90 w 432"/>
                <a:gd name="T51" fmla="*/ 54 h 666"/>
                <a:gd name="T52" fmla="*/ 96 w 432"/>
                <a:gd name="T53" fmla="*/ 54 h 666"/>
                <a:gd name="T54" fmla="*/ 54 w 432"/>
                <a:gd name="T55" fmla="*/ 264 h 666"/>
                <a:gd name="T56" fmla="*/ 30 w 432"/>
                <a:gd name="T57" fmla="*/ 258 h 666"/>
                <a:gd name="T58" fmla="*/ 0 w 432"/>
                <a:gd name="T59" fmla="*/ 276 h 666"/>
                <a:gd name="T60" fmla="*/ 0 w 432"/>
                <a:gd name="T61" fmla="*/ 570 h 666"/>
                <a:gd name="T62" fmla="*/ 96 w 432"/>
                <a:gd name="T63" fmla="*/ 570 h 666"/>
                <a:gd name="T64" fmla="*/ 96 w 432"/>
                <a:gd name="T65" fmla="*/ 570 h 666"/>
                <a:gd name="T66" fmla="*/ 96 w 432"/>
                <a:gd name="T67" fmla="*/ 582 h 666"/>
                <a:gd name="T68" fmla="*/ 96 w 432"/>
                <a:gd name="T69" fmla="*/ 594 h 666"/>
                <a:gd name="T70" fmla="*/ 96 w 432"/>
                <a:gd name="T71" fmla="*/ 612 h 666"/>
                <a:gd name="T72" fmla="*/ 96 w 432"/>
                <a:gd name="T73" fmla="*/ 630 h 666"/>
                <a:gd name="T74" fmla="*/ 96 w 432"/>
                <a:gd name="T75" fmla="*/ 648 h 666"/>
                <a:gd name="T76" fmla="*/ 96 w 432"/>
                <a:gd name="T77" fmla="*/ 660 h 666"/>
                <a:gd name="T78" fmla="*/ 96 w 432"/>
                <a:gd name="T79" fmla="*/ 660 h 666"/>
                <a:gd name="T80" fmla="*/ 432 w 432"/>
                <a:gd name="T81" fmla="*/ 666 h 6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32"/>
                <a:gd name="T124" fmla="*/ 0 h 666"/>
                <a:gd name="T125" fmla="*/ 432 w 432"/>
                <a:gd name="T126" fmla="*/ 666 h 6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32" h="666">
                  <a:moveTo>
                    <a:pt x="432" y="666"/>
                  </a:moveTo>
                  <a:lnTo>
                    <a:pt x="432" y="30"/>
                  </a:lnTo>
                  <a:lnTo>
                    <a:pt x="402" y="6"/>
                  </a:lnTo>
                  <a:lnTo>
                    <a:pt x="390" y="6"/>
                  </a:lnTo>
                  <a:lnTo>
                    <a:pt x="378" y="6"/>
                  </a:lnTo>
                  <a:lnTo>
                    <a:pt x="354" y="6"/>
                  </a:lnTo>
                  <a:lnTo>
                    <a:pt x="330" y="6"/>
                  </a:lnTo>
                  <a:lnTo>
                    <a:pt x="306" y="6"/>
                  </a:lnTo>
                  <a:lnTo>
                    <a:pt x="276" y="6"/>
                  </a:lnTo>
                  <a:lnTo>
                    <a:pt x="252" y="0"/>
                  </a:lnTo>
                  <a:lnTo>
                    <a:pt x="222" y="0"/>
                  </a:lnTo>
                  <a:lnTo>
                    <a:pt x="198" y="0"/>
                  </a:lnTo>
                  <a:lnTo>
                    <a:pt x="168" y="0"/>
                  </a:lnTo>
                  <a:lnTo>
                    <a:pt x="144" y="0"/>
                  </a:lnTo>
                  <a:lnTo>
                    <a:pt x="126" y="0"/>
                  </a:lnTo>
                  <a:lnTo>
                    <a:pt x="114" y="0"/>
                  </a:lnTo>
                  <a:lnTo>
                    <a:pt x="102" y="0"/>
                  </a:lnTo>
                  <a:lnTo>
                    <a:pt x="96" y="0"/>
                  </a:lnTo>
                  <a:lnTo>
                    <a:pt x="96" y="12"/>
                  </a:lnTo>
                  <a:lnTo>
                    <a:pt x="90" y="30"/>
                  </a:lnTo>
                  <a:lnTo>
                    <a:pt x="78" y="48"/>
                  </a:lnTo>
                  <a:lnTo>
                    <a:pt x="78" y="54"/>
                  </a:lnTo>
                  <a:lnTo>
                    <a:pt x="84" y="54"/>
                  </a:lnTo>
                  <a:lnTo>
                    <a:pt x="90" y="54"/>
                  </a:lnTo>
                  <a:lnTo>
                    <a:pt x="96" y="54"/>
                  </a:lnTo>
                  <a:lnTo>
                    <a:pt x="54" y="264"/>
                  </a:lnTo>
                  <a:lnTo>
                    <a:pt x="30" y="258"/>
                  </a:lnTo>
                  <a:lnTo>
                    <a:pt x="0" y="276"/>
                  </a:lnTo>
                  <a:lnTo>
                    <a:pt x="0" y="570"/>
                  </a:lnTo>
                  <a:lnTo>
                    <a:pt x="96" y="570"/>
                  </a:lnTo>
                  <a:lnTo>
                    <a:pt x="96" y="582"/>
                  </a:lnTo>
                  <a:lnTo>
                    <a:pt x="96" y="594"/>
                  </a:lnTo>
                  <a:lnTo>
                    <a:pt x="96" y="612"/>
                  </a:lnTo>
                  <a:lnTo>
                    <a:pt x="96" y="630"/>
                  </a:lnTo>
                  <a:lnTo>
                    <a:pt x="96" y="648"/>
                  </a:lnTo>
                  <a:lnTo>
                    <a:pt x="96" y="660"/>
                  </a:lnTo>
                  <a:lnTo>
                    <a:pt x="432" y="6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362" name="Freeform 369"/>
            <p:cNvSpPr>
              <a:spLocks/>
            </p:cNvSpPr>
            <p:nvPr/>
          </p:nvSpPr>
          <p:spPr bwMode="auto">
            <a:xfrm>
              <a:off x="1352" y="1786"/>
              <a:ext cx="432" cy="666"/>
            </a:xfrm>
            <a:custGeom>
              <a:avLst/>
              <a:gdLst>
                <a:gd name="T0" fmla="*/ 432 w 432"/>
                <a:gd name="T1" fmla="*/ 666 h 666"/>
                <a:gd name="T2" fmla="*/ 432 w 432"/>
                <a:gd name="T3" fmla="*/ 30 h 666"/>
                <a:gd name="T4" fmla="*/ 402 w 432"/>
                <a:gd name="T5" fmla="*/ 6 h 666"/>
                <a:gd name="T6" fmla="*/ 402 w 432"/>
                <a:gd name="T7" fmla="*/ 6 h 666"/>
                <a:gd name="T8" fmla="*/ 390 w 432"/>
                <a:gd name="T9" fmla="*/ 6 h 666"/>
                <a:gd name="T10" fmla="*/ 378 w 432"/>
                <a:gd name="T11" fmla="*/ 6 h 666"/>
                <a:gd name="T12" fmla="*/ 354 w 432"/>
                <a:gd name="T13" fmla="*/ 6 h 666"/>
                <a:gd name="T14" fmla="*/ 330 w 432"/>
                <a:gd name="T15" fmla="*/ 6 h 666"/>
                <a:gd name="T16" fmla="*/ 306 w 432"/>
                <a:gd name="T17" fmla="*/ 6 h 666"/>
                <a:gd name="T18" fmla="*/ 276 w 432"/>
                <a:gd name="T19" fmla="*/ 6 h 666"/>
                <a:gd name="T20" fmla="*/ 252 w 432"/>
                <a:gd name="T21" fmla="*/ 0 h 666"/>
                <a:gd name="T22" fmla="*/ 222 w 432"/>
                <a:gd name="T23" fmla="*/ 0 h 666"/>
                <a:gd name="T24" fmla="*/ 198 w 432"/>
                <a:gd name="T25" fmla="*/ 0 h 666"/>
                <a:gd name="T26" fmla="*/ 168 w 432"/>
                <a:gd name="T27" fmla="*/ 0 h 666"/>
                <a:gd name="T28" fmla="*/ 144 w 432"/>
                <a:gd name="T29" fmla="*/ 0 h 666"/>
                <a:gd name="T30" fmla="*/ 126 w 432"/>
                <a:gd name="T31" fmla="*/ 0 h 666"/>
                <a:gd name="T32" fmla="*/ 114 w 432"/>
                <a:gd name="T33" fmla="*/ 0 h 666"/>
                <a:gd name="T34" fmla="*/ 102 w 432"/>
                <a:gd name="T35" fmla="*/ 0 h 666"/>
                <a:gd name="T36" fmla="*/ 96 w 432"/>
                <a:gd name="T37" fmla="*/ 0 h 666"/>
                <a:gd name="T38" fmla="*/ 96 w 432"/>
                <a:gd name="T39" fmla="*/ 12 h 666"/>
                <a:gd name="T40" fmla="*/ 90 w 432"/>
                <a:gd name="T41" fmla="*/ 30 h 666"/>
                <a:gd name="T42" fmla="*/ 78 w 432"/>
                <a:gd name="T43" fmla="*/ 48 h 666"/>
                <a:gd name="T44" fmla="*/ 78 w 432"/>
                <a:gd name="T45" fmla="*/ 54 h 666"/>
                <a:gd name="T46" fmla="*/ 78 w 432"/>
                <a:gd name="T47" fmla="*/ 54 h 666"/>
                <a:gd name="T48" fmla="*/ 84 w 432"/>
                <a:gd name="T49" fmla="*/ 54 h 666"/>
                <a:gd name="T50" fmla="*/ 90 w 432"/>
                <a:gd name="T51" fmla="*/ 54 h 666"/>
                <a:gd name="T52" fmla="*/ 96 w 432"/>
                <a:gd name="T53" fmla="*/ 54 h 666"/>
                <a:gd name="T54" fmla="*/ 54 w 432"/>
                <a:gd name="T55" fmla="*/ 264 h 666"/>
                <a:gd name="T56" fmla="*/ 30 w 432"/>
                <a:gd name="T57" fmla="*/ 258 h 666"/>
                <a:gd name="T58" fmla="*/ 0 w 432"/>
                <a:gd name="T59" fmla="*/ 276 h 666"/>
                <a:gd name="T60" fmla="*/ 0 w 432"/>
                <a:gd name="T61" fmla="*/ 570 h 666"/>
                <a:gd name="T62" fmla="*/ 96 w 432"/>
                <a:gd name="T63" fmla="*/ 570 h 666"/>
                <a:gd name="T64" fmla="*/ 96 w 432"/>
                <a:gd name="T65" fmla="*/ 570 h 666"/>
                <a:gd name="T66" fmla="*/ 96 w 432"/>
                <a:gd name="T67" fmla="*/ 582 h 666"/>
                <a:gd name="T68" fmla="*/ 96 w 432"/>
                <a:gd name="T69" fmla="*/ 594 h 666"/>
                <a:gd name="T70" fmla="*/ 96 w 432"/>
                <a:gd name="T71" fmla="*/ 612 h 666"/>
                <a:gd name="T72" fmla="*/ 96 w 432"/>
                <a:gd name="T73" fmla="*/ 630 h 666"/>
                <a:gd name="T74" fmla="*/ 96 w 432"/>
                <a:gd name="T75" fmla="*/ 648 h 666"/>
                <a:gd name="T76" fmla="*/ 96 w 432"/>
                <a:gd name="T77" fmla="*/ 660 h 666"/>
                <a:gd name="T78" fmla="*/ 96 w 432"/>
                <a:gd name="T79" fmla="*/ 660 h 666"/>
                <a:gd name="T80" fmla="*/ 432 w 432"/>
                <a:gd name="T81" fmla="*/ 666 h 6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32"/>
                <a:gd name="T124" fmla="*/ 0 h 666"/>
                <a:gd name="T125" fmla="*/ 432 w 432"/>
                <a:gd name="T126" fmla="*/ 666 h 6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32" h="666">
                  <a:moveTo>
                    <a:pt x="432" y="666"/>
                  </a:moveTo>
                  <a:lnTo>
                    <a:pt x="432" y="30"/>
                  </a:lnTo>
                  <a:lnTo>
                    <a:pt x="402" y="6"/>
                  </a:lnTo>
                  <a:lnTo>
                    <a:pt x="390" y="6"/>
                  </a:lnTo>
                  <a:lnTo>
                    <a:pt x="378" y="6"/>
                  </a:lnTo>
                  <a:lnTo>
                    <a:pt x="354" y="6"/>
                  </a:lnTo>
                  <a:lnTo>
                    <a:pt x="330" y="6"/>
                  </a:lnTo>
                  <a:lnTo>
                    <a:pt x="306" y="6"/>
                  </a:lnTo>
                  <a:lnTo>
                    <a:pt x="276" y="6"/>
                  </a:lnTo>
                  <a:lnTo>
                    <a:pt x="252" y="0"/>
                  </a:lnTo>
                  <a:lnTo>
                    <a:pt x="222" y="0"/>
                  </a:lnTo>
                  <a:lnTo>
                    <a:pt x="198" y="0"/>
                  </a:lnTo>
                  <a:lnTo>
                    <a:pt x="168" y="0"/>
                  </a:lnTo>
                  <a:lnTo>
                    <a:pt x="144" y="0"/>
                  </a:lnTo>
                  <a:lnTo>
                    <a:pt x="126" y="0"/>
                  </a:lnTo>
                  <a:lnTo>
                    <a:pt x="114" y="0"/>
                  </a:lnTo>
                  <a:lnTo>
                    <a:pt x="102" y="0"/>
                  </a:lnTo>
                  <a:lnTo>
                    <a:pt x="96" y="0"/>
                  </a:lnTo>
                  <a:lnTo>
                    <a:pt x="96" y="12"/>
                  </a:lnTo>
                  <a:lnTo>
                    <a:pt x="90" y="30"/>
                  </a:lnTo>
                  <a:lnTo>
                    <a:pt x="78" y="48"/>
                  </a:lnTo>
                  <a:lnTo>
                    <a:pt x="78" y="54"/>
                  </a:lnTo>
                  <a:lnTo>
                    <a:pt x="84" y="54"/>
                  </a:lnTo>
                  <a:lnTo>
                    <a:pt x="90" y="54"/>
                  </a:lnTo>
                  <a:lnTo>
                    <a:pt x="96" y="54"/>
                  </a:lnTo>
                  <a:lnTo>
                    <a:pt x="54" y="264"/>
                  </a:lnTo>
                  <a:lnTo>
                    <a:pt x="30" y="258"/>
                  </a:lnTo>
                  <a:lnTo>
                    <a:pt x="0" y="276"/>
                  </a:lnTo>
                  <a:lnTo>
                    <a:pt x="0" y="570"/>
                  </a:lnTo>
                  <a:lnTo>
                    <a:pt x="96" y="570"/>
                  </a:lnTo>
                  <a:lnTo>
                    <a:pt x="96" y="582"/>
                  </a:lnTo>
                  <a:lnTo>
                    <a:pt x="96" y="594"/>
                  </a:lnTo>
                  <a:lnTo>
                    <a:pt x="96" y="612"/>
                  </a:lnTo>
                  <a:lnTo>
                    <a:pt x="96" y="630"/>
                  </a:lnTo>
                  <a:lnTo>
                    <a:pt x="96" y="648"/>
                  </a:lnTo>
                  <a:lnTo>
                    <a:pt x="96" y="660"/>
                  </a:lnTo>
                  <a:lnTo>
                    <a:pt x="432" y="666"/>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sp>
        <p:nvSpPr>
          <p:cNvPr id="13529" name="Freeform 370"/>
          <p:cNvSpPr>
            <a:spLocks/>
          </p:cNvSpPr>
          <p:nvPr/>
        </p:nvSpPr>
        <p:spPr bwMode="auto">
          <a:xfrm>
            <a:off x="3852863" y="4072980"/>
            <a:ext cx="11112" cy="11112"/>
          </a:xfrm>
          <a:custGeom>
            <a:avLst/>
            <a:gdLst>
              <a:gd name="T0" fmla="*/ 2147483647 w 6"/>
              <a:gd name="T1" fmla="*/ 2147483647 h 6"/>
              <a:gd name="T2" fmla="*/ 2147483647 w 6"/>
              <a:gd name="T3" fmla="*/ 2147483647 h 6"/>
              <a:gd name="T4" fmla="*/ 2147483647 w 6"/>
              <a:gd name="T5" fmla="*/ 2147483647 h 6"/>
              <a:gd name="T6" fmla="*/ 2147483647 w 6"/>
              <a:gd name="T7" fmla="*/ 2147483647 h 6"/>
              <a:gd name="T8" fmla="*/ 2147483647 w 6"/>
              <a:gd name="T9" fmla="*/ 0 h 6"/>
              <a:gd name="T10" fmla="*/ 0 w 6"/>
              <a:gd name="T11" fmla="*/ 2147483647 h 6"/>
              <a:gd name="T12" fmla="*/ 0 w 6"/>
              <a:gd name="T13" fmla="*/ 2147483647 h 6"/>
              <a:gd name="T14" fmla="*/ 2147483647 w 6"/>
              <a:gd name="T15" fmla="*/ 2147483647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6" y="6"/>
                </a:moveTo>
                <a:lnTo>
                  <a:pt x="6" y="6"/>
                </a:lnTo>
                <a:lnTo>
                  <a:pt x="6" y="0"/>
                </a:lnTo>
                <a:lnTo>
                  <a:pt x="0" y="6"/>
                </a:lnTo>
                <a:lnTo>
                  <a:pt x="6"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0" name="Freeform 371"/>
          <p:cNvSpPr>
            <a:spLocks/>
          </p:cNvSpPr>
          <p:nvPr/>
        </p:nvSpPr>
        <p:spPr bwMode="auto">
          <a:xfrm>
            <a:off x="3852863" y="4042821"/>
            <a:ext cx="11112" cy="41275"/>
          </a:xfrm>
          <a:custGeom>
            <a:avLst/>
            <a:gdLst>
              <a:gd name="T0" fmla="*/ 2147483647 w 6"/>
              <a:gd name="T1" fmla="*/ 2147483647 h 24"/>
              <a:gd name="T2" fmla="*/ 2147483647 w 6"/>
              <a:gd name="T3" fmla="*/ 2147483647 h 24"/>
              <a:gd name="T4" fmla="*/ 2147483647 w 6"/>
              <a:gd name="T5" fmla="*/ 2147483647 h 24"/>
              <a:gd name="T6" fmla="*/ 2147483647 w 6"/>
              <a:gd name="T7" fmla="*/ 2147483647 h 24"/>
              <a:gd name="T8" fmla="*/ 2147483647 w 6"/>
              <a:gd name="T9" fmla="*/ 0 h 24"/>
              <a:gd name="T10" fmla="*/ 0 w 6"/>
              <a:gd name="T11" fmla="*/ 2147483647 h 24"/>
              <a:gd name="T12" fmla="*/ 0 w 6"/>
              <a:gd name="T13" fmla="*/ 2147483647 h 24"/>
              <a:gd name="T14" fmla="*/ 2147483647 w 6"/>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4"/>
              <a:gd name="T26" fmla="*/ 6 w 6"/>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4">
                <a:moveTo>
                  <a:pt x="6" y="12"/>
                </a:moveTo>
                <a:lnTo>
                  <a:pt x="6" y="12"/>
                </a:lnTo>
                <a:lnTo>
                  <a:pt x="6" y="6"/>
                </a:lnTo>
                <a:lnTo>
                  <a:pt x="6" y="0"/>
                </a:lnTo>
                <a:lnTo>
                  <a:pt x="0" y="24"/>
                </a:lnTo>
                <a:lnTo>
                  <a:pt x="6"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1" name="Freeform 372"/>
          <p:cNvSpPr>
            <a:spLocks/>
          </p:cNvSpPr>
          <p:nvPr/>
        </p:nvSpPr>
        <p:spPr bwMode="auto">
          <a:xfrm>
            <a:off x="3844925" y="3992017"/>
            <a:ext cx="26988" cy="92075"/>
          </a:xfrm>
          <a:custGeom>
            <a:avLst/>
            <a:gdLst>
              <a:gd name="T0" fmla="*/ 2147483647 w 18"/>
              <a:gd name="T1" fmla="*/ 2147483647 h 54"/>
              <a:gd name="T2" fmla="*/ 2147483647 w 18"/>
              <a:gd name="T3" fmla="*/ 2147483647 h 54"/>
              <a:gd name="T4" fmla="*/ 2147483647 w 18"/>
              <a:gd name="T5" fmla="*/ 2147483647 h 54"/>
              <a:gd name="T6" fmla="*/ 2147483647 w 18"/>
              <a:gd name="T7" fmla="*/ 2147483647 h 54"/>
              <a:gd name="T8" fmla="*/ 2147483647 w 18"/>
              <a:gd name="T9" fmla="*/ 0 h 54"/>
              <a:gd name="T10" fmla="*/ 0 w 18"/>
              <a:gd name="T11" fmla="*/ 2147483647 h 54"/>
              <a:gd name="T12" fmla="*/ 0 w 18"/>
              <a:gd name="T13" fmla="*/ 2147483647 h 54"/>
              <a:gd name="T14" fmla="*/ 2147483647 w 18"/>
              <a:gd name="T15" fmla="*/ 2147483647 h 54"/>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54"/>
              <a:gd name="T26" fmla="*/ 18 w 18"/>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54">
                <a:moveTo>
                  <a:pt x="12" y="24"/>
                </a:moveTo>
                <a:lnTo>
                  <a:pt x="18" y="18"/>
                </a:lnTo>
                <a:lnTo>
                  <a:pt x="18" y="12"/>
                </a:lnTo>
                <a:lnTo>
                  <a:pt x="18" y="6"/>
                </a:lnTo>
                <a:lnTo>
                  <a:pt x="18" y="0"/>
                </a:lnTo>
                <a:lnTo>
                  <a:pt x="0" y="54"/>
                </a:lnTo>
                <a:lnTo>
                  <a:pt x="12"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2" name="Freeform 373"/>
          <p:cNvSpPr>
            <a:spLocks/>
          </p:cNvSpPr>
          <p:nvPr/>
        </p:nvSpPr>
        <p:spPr bwMode="auto">
          <a:xfrm>
            <a:off x="3835400" y="3971380"/>
            <a:ext cx="36513" cy="101600"/>
          </a:xfrm>
          <a:custGeom>
            <a:avLst/>
            <a:gdLst>
              <a:gd name="T0" fmla="*/ 2147483647 w 24"/>
              <a:gd name="T1" fmla="*/ 2147483647 h 60"/>
              <a:gd name="T2" fmla="*/ 2147483647 w 24"/>
              <a:gd name="T3" fmla="*/ 2147483647 h 60"/>
              <a:gd name="T4" fmla="*/ 2147483647 w 24"/>
              <a:gd name="T5" fmla="*/ 2147483647 h 60"/>
              <a:gd name="T6" fmla="*/ 2147483647 w 24"/>
              <a:gd name="T7" fmla="*/ 2147483647 h 60"/>
              <a:gd name="T8" fmla="*/ 2147483647 w 24"/>
              <a:gd name="T9" fmla="*/ 0 h 60"/>
              <a:gd name="T10" fmla="*/ 0 w 24"/>
              <a:gd name="T11" fmla="*/ 2147483647 h 60"/>
              <a:gd name="T12" fmla="*/ 0 w 24"/>
              <a:gd name="T13" fmla="*/ 2147483647 h 60"/>
              <a:gd name="T14" fmla="*/ 0 w 24"/>
              <a:gd name="T15" fmla="*/ 2147483647 h 60"/>
              <a:gd name="T16" fmla="*/ 2147483647 w 24"/>
              <a:gd name="T17" fmla="*/ 2147483647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60"/>
              <a:gd name="T29" fmla="*/ 24 w 24"/>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60">
                <a:moveTo>
                  <a:pt x="24" y="12"/>
                </a:moveTo>
                <a:lnTo>
                  <a:pt x="24" y="12"/>
                </a:lnTo>
                <a:lnTo>
                  <a:pt x="24" y="6"/>
                </a:lnTo>
                <a:lnTo>
                  <a:pt x="24" y="0"/>
                </a:lnTo>
                <a:lnTo>
                  <a:pt x="0" y="60"/>
                </a:lnTo>
                <a:lnTo>
                  <a:pt x="2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3" name="Freeform 374"/>
          <p:cNvSpPr>
            <a:spLocks/>
          </p:cNvSpPr>
          <p:nvPr/>
        </p:nvSpPr>
        <p:spPr bwMode="auto">
          <a:xfrm>
            <a:off x="3835400" y="3941217"/>
            <a:ext cx="46038" cy="131763"/>
          </a:xfrm>
          <a:custGeom>
            <a:avLst/>
            <a:gdLst>
              <a:gd name="T0" fmla="*/ 2147483647 w 30"/>
              <a:gd name="T1" fmla="*/ 2147483647 h 78"/>
              <a:gd name="T2" fmla="*/ 2147483647 w 30"/>
              <a:gd name="T3" fmla="*/ 2147483647 h 78"/>
              <a:gd name="T4" fmla="*/ 2147483647 w 30"/>
              <a:gd name="T5" fmla="*/ 2147483647 h 78"/>
              <a:gd name="T6" fmla="*/ 2147483647 w 30"/>
              <a:gd name="T7" fmla="*/ 2147483647 h 78"/>
              <a:gd name="T8" fmla="*/ 2147483647 w 30"/>
              <a:gd name="T9" fmla="*/ 0 h 78"/>
              <a:gd name="T10" fmla="*/ 2147483647 w 30"/>
              <a:gd name="T11" fmla="*/ 2147483647 h 78"/>
              <a:gd name="T12" fmla="*/ 0 w 30"/>
              <a:gd name="T13" fmla="*/ 2147483647 h 78"/>
              <a:gd name="T14" fmla="*/ 2147483647 w 30"/>
              <a:gd name="T15" fmla="*/ 2147483647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30" y="18"/>
                </a:moveTo>
                <a:lnTo>
                  <a:pt x="30" y="12"/>
                </a:lnTo>
                <a:lnTo>
                  <a:pt x="30" y="6"/>
                </a:lnTo>
                <a:lnTo>
                  <a:pt x="30" y="0"/>
                </a:lnTo>
                <a:lnTo>
                  <a:pt x="6" y="60"/>
                </a:lnTo>
                <a:lnTo>
                  <a:pt x="0" y="78"/>
                </a:lnTo>
                <a:lnTo>
                  <a:pt x="3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4" name="Freeform 375"/>
          <p:cNvSpPr>
            <a:spLocks/>
          </p:cNvSpPr>
          <p:nvPr/>
        </p:nvSpPr>
        <p:spPr bwMode="auto">
          <a:xfrm>
            <a:off x="3844927" y="3909469"/>
            <a:ext cx="44450" cy="123825"/>
          </a:xfrm>
          <a:custGeom>
            <a:avLst/>
            <a:gdLst>
              <a:gd name="T0" fmla="*/ 2147483647 w 30"/>
              <a:gd name="T1" fmla="*/ 2147483647 h 72"/>
              <a:gd name="T2" fmla="*/ 2147483647 w 30"/>
              <a:gd name="T3" fmla="*/ 2147483647 h 72"/>
              <a:gd name="T4" fmla="*/ 2147483647 w 30"/>
              <a:gd name="T5" fmla="*/ 2147483647 h 72"/>
              <a:gd name="T6" fmla="*/ 2147483647 w 30"/>
              <a:gd name="T7" fmla="*/ 2147483647 h 72"/>
              <a:gd name="T8" fmla="*/ 2147483647 w 30"/>
              <a:gd name="T9" fmla="*/ 0 h 72"/>
              <a:gd name="T10" fmla="*/ 2147483647 w 30"/>
              <a:gd name="T11" fmla="*/ 2147483647 h 72"/>
              <a:gd name="T12" fmla="*/ 0 w 30"/>
              <a:gd name="T13" fmla="*/ 2147483647 h 72"/>
              <a:gd name="T14" fmla="*/ 2147483647 w 30"/>
              <a:gd name="T15" fmla="*/ 2147483647 h 72"/>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2"/>
              <a:gd name="T26" fmla="*/ 30 w 3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2">
                <a:moveTo>
                  <a:pt x="24" y="18"/>
                </a:moveTo>
                <a:lnTo>
                  <a:pt x="30" y="12"/>
                </a:lnTo>
                <a:lnTo>
                  <a:pt x="30" y="6"/>
                </a:lnTo>
                <a:lnTo>
                  <a:pt x="30" y="0"/>
                </a:lnTo>
                <a:lnTo>
                  <a:pt x="6" y="60"/>
                </a:lnTo>
                <a:lnTo>
                  <a:pt x="0" y="72"/>
                </a:ln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5" name="Freeform 376"/>
          <p:cNvSpPr>
            <a:spLocks/>
          </p:cNvSpPr>
          <p:nvPr/>
        </p:nvSpPr>
        <p:spPr bwMode="auto">
          <a:xfrm>
            <a:off x="3852865" y="3888830"/>
            <a:ext cx="36512" cy="114300"/>
          </a:xfrm>
          <a:custGeom>
            <a:avLst/>
            <a:gdLst>
              <a:gd name="T0" fmla="*/ 2147483647 w 24"/>
              <a:gd name="T1" fmla="*/ 2147483647 h 66"/>
              <a:gd name="T2" fmla="*/ 2147483647 w 24"/>
              <a:gd name="T3" fmla="*/ 2147483647 h 66"/>
              <a:gd name="T4" fmla="*/ 2147483647 w 24"/>
              <a:gd name="T5" fmla="*/ 2147483647 h 66"/>
              <a:gd name="T6" fmla="*/ 2147483647 w 24"/>
              <a:gd name="T7" fmla="*/ 0 h 66"/>
              <a:gd name="T8" fmla="*/ 2147483647 w 24"/>
              <a:gd name="T9" fmla="*/ 0 h 66"/>
              <a:gd name="T10" fmla="*/ 0 w 24"/>
              <a:gd name="T11" fmla="*/ 2147483647 h 66"/>
              <a:gd name="T12" fmla="*/ 0 w 24"/>
              <a:gd name="T13" fmla="*/ 2147483647 h 66"/>
              <a:gd name="T14" fmla="*/ 2147483647 w 24"/>
              <a:gd name="T15" fmla="*/ 2147483647 h 66"/>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66"/>
              <a:gd name="T26" fmla="*/ 24 w 24"/>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66">
                <a:moveTo>
                  <a:pt x="24" y="12"/>
                </a:moveTo>
                <a:lnTo>
                  <a:pt x="24" y="12"/>
                </a:lnTo>
                <a:lnTo>
                  <a:pt x="24" y="6"/>
                </a:lnTo>
                <a:lnTo>
                  <a:pt x="24" y="0"/>
                </a:lnTo>
                <a:lnTo>
                  <a:pt x="0" y="54"/>
                </a:lnTo>
                <a:lnTo>
                  <a:pt x="0" y="66"/>
                </a:lnTo>
                <a:lnTo>
                  <a:pt x="2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6" name="Freeform 377"/>
          <p:cNvSpPr>
            <a:spLocks/>
          </p:cNvSpPr>
          <p:nvPr/>
        </p:nvSpPr>
        <p:spPr bwMode="auto">
          <a:xfrm>
            <a:off x="3852863" y="3858667"/>
            <a:ext cx="47625" cy="122238"/>
          </a:xfrm>
          <a:custGeom>
            <a:avLst/>
            <a:gdLst>
              <a:gd name="T0" fmla="*/ 2147483647 w 30"/>
              <a:gd name="T1" fmla="*/ 2147483647 h 72"/>
              <a:gd name="T2" fmla="*/ 2147483647 w 30"/>
              <a:gd name="T3" fmla="*/ 2147483647 h 72"/>
              <a:gd name="T4" fmla="*/ 2147483647 w 30"/>
              <a:gd name="T5" fmla="*/ 2147483647 h 72"/>
              <a:gd name="T6" fmla="*/ 2147483647 w 30"/>
              <a:gd name="T7" fmla="*/ 0 h 72"/>
              <a:gd name="T8" fmla="*/ 2147483647 w 30"/>
              <a:gd name="T9" fmla="*/ 0 h 72"/>
              <a:gd name="T10" fmla="*/ 2147483647 w 30"/>
              <a:gd name="T11" fmla="*/ 2147483647 h 72"/>
              <a:gd name="T12" fmla="*/ 0 w 30"/>
              <a:gd name="T13" fmla="*/ 2147483647 h 72"/>
              <a:gd name="T14" fmla="*/ 2147483647 w 30"/>
              <a:gd name="T15" fmla="*/ 2147483647 h 72"/>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2"/>
              <a:gd name="T26" fmla="*/ 30 w 3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2">
                <a:moveTo>
                  <a:pt x="24" y="12"/>
                </a:moveTo>
                <a:lnTo>
                  <a:pt x="30" y="12"/>
                </a:lnTo>
                <a:lnTo>
                  <a:pt x="30" y="6"/>
                </a:lnTo>
                <a:lnTo>
                  <a:pt x="30" y="0"/>
                </a:lnTo>
                <a:lnTo>
                  <a:pt x="6" y="54"/>
                </a:lnTo>
                <a:lnTo>
                  <a:pt x="0" y="72"/>
                </a:lnTo>
                <a:lnTo>
                  <a:pt x="2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7" name="Freeform 378"/>
          <p:cNvSpPr>
            <a:spLocks/>
          </p:cNvSpPr>
          <p:nvPr/>
        </p:nvSpPr>
        <p:spPr bwMode="auto">
          <a:xfrm>
            <a:off x="3863983" y="3817392"/>
            <a:ext cx="42863" cy="123825"/>
          </a:xfrm>
          <a:custGeom>
            <a:avLst/>
            <a:gdLst>
              <a:gd name="T0" fmla="*/ 2147483647 w 30"/>
              <a:gd name="T1" fmla="*/ 2147483647 h 72"/>
              <a:gd name="T2" fmla="*/ 2147483647 w 30"/>
              <a:gd name="T3" fmla="*/ 2147483647 h 72"/>
              <a:gd name="T4" fmla="*/ 2147483647 w 30"/>
              <a:gd name="T5" fmla="*/ 2147483647 h 72"/>
              <a:gd name="T6" fmla="*/ 2147483647 w 30"/>
              <a:gd name="T7" fmla="*/ 2147483647 h 72"/>
              <a:gd name="T8" fmla="*/ 2147483647 w 30"/>
              <a:gd name="T9" fmla="*/ 0 h 72"/>
              <a:gd name="T10" fmla="*/ 0 w 30"/>
              <a:gd name="T11" fmla="*/ 2147483647 h 72"/>
              <a:gd name="T12" fmla="*/ 0 w 30"/>
              <a:gd name="T13" fmla="*/ 2147483647 h 72"/>
              <a:gd name="T14" fmla="*/ 2147483647 w 30"/>
              <a:gd name="T15" fmla="*/ 2147483647 h 72"/>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2"/>
              <a:gd name="T26" fmla="*/ 30 w 3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2">
                <a:moveTo>
                  <a:pt x="24" y="18"/>
                </a:moveTo>
                <a:lnTo>
                  <a:pt x="24" y="12"/>
                </a:lnTo>
                <a:lnTo>
                  <a:pt x="30" y="6"/>
                </a:lnTo>
                <a:lnTo>
                  <a:pt x="30" y="0"/>
                </a:lnTo>
                <a:lnTo>
                  <a:pt x="0" y="60"/>
                </a:lnTo>
                <a:lnTo>
                  <a:pt x="0" y="72"/>
                </a:ln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8" name="Freeform 379"/>
          <p:cNvSpPr>
            <a:spLocks/>
          </p:cNvSpPr>
          <p:nvPr/>
        </p:nvSpPr>
        <p:spPr bwMode="auto">
          <a:xfrm>
            <a:off x="3871921" y="3787231"/>
            <a:ext cx="34925" cy="122237"/>
          </a:xfrm>
          <a:custGeom>
            <a:avLst/>
            <a:gdLst>
              <a:gd name="T0" fmla="*/ 2147483647 w 24"/>
              <a:gd name="T1" fmla="*/ 2147483647 h 72"/>
              <a:gd name="T2" fmla="*/ 2147483647 w 24"/>
              <a:gd name="T3" fmla="*/ 2147483647 h 72"/>
              <a:gd name="T4" fmla="*/ 2147483647 w 24"/>
              <a:gd name="T5" fmla="*/ 2147483647 h 72"/>
              <a:gd name="T6" fmla="*/ 2147483647 w 24"/>
              <a:gd name="T7" fmla="*/ 2147483647 h 72"/>
              <a:gd name="T8" fmla="*/ 2147483647 w 24"/>
              <a:gd name="T9" fmla="*/ 0 h 72"/>
              <a:gd name="T10" fmla="*/ 0 w 24"/>
              <a:gd name="T11" fmla="*/ 2147483647 h 72"/>
              <a:gd name="T12" fmla="*/ 0 w 24"/>
              <a:gd name="T13" fmla="*/ 2147483647 h 72"/>
              <a:gd name="T14" fmla="*/ 2147483647 w 24"/>
              <a:gd name="T15" fmla="*/ 2147483647 h 72"/>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2"/>
              <a:gd name="T26" fmla="*/ 24 w 24"/>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2">
                <a:moveTo>
                  <a:pt x="24" y="18"/>
                </a:moveTo>
                <a:lnTo>
                  <a:pt x="24" y="12"/>
                </a:lnTo>
                <a:lnTo>
                  <a:pt x="24" y="6"/>
                </a:lnTo>
                <a:lnTo>
                  <a:pt x="24" y="0"/>
                </a:lnTo>
                <a:lnTo>
                  <a:pt x="0" y="60"/>
                </a:lnTo>
                <a:lnTo>
                  <a:pt x="0" y="72"/>
                </a:lnTo>
                <a:lnTo>
                  <a:pt x="2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39" name="Freeform 380"/>
          <p:cNvSpPr>
            <a:spLocks/>
          </p:cNvSpPr>
          <p:nvPr/>
        </p:nvSpPr>
        <p:spPr bwMode="auto">
          <a:xfrm>
            <a:off x="3871921" y="3755480"/>
            <a:ext cx="46037" cy="133350"/>
          </a:xfrm>
          <a:custGeom>
            <a:avLst/>
            <a:gdLst>
              <a:gd name="T0" fmla="*/ 2147483647 w 30"/>
              <a:gd name="T1" fmla="*/ 2147483647 h 78"/>
              <a:gd name="T2" fmla="*/ 2147483647 w 30"/>
              <a:gd name="T3" fmla="*/ 2147483647 h 78"/>
              <a:gd name="T4" fmla="*/ 2147483647 w 30"/>
              <a:gd name="T5" fmla="*/ 2147483647 h 78"/>
              <a:gd name="T6" fmla="*/ 2147483647 w 30"/>
              <a:gd name="T7" fmla="*/ 2147483647 h 78"/>
              <a:gd name="T8" fmla="*/ 2147483647 w 30"/>
              <a:gd name="T9" fmla="*/ 0 h 78"/>
              <a:gd name="T10" fmla="*/ 2147483647 w 30"/>
              <a:gd name="T11" fmla="*/ 2147483647 h 78"/>
              <a:gd name="T12" fmla="*/ 0 w 30"/>
              <a:gd name="T13" fmla="*/ 2147483647 h 78"/>
              <a:gd name="T14" fmla="*/ 2147483647 w 30"/>
              <a:gd name="T15" fmla="*/ 2147483647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24" y="18"/>
                </a:moveTo>
                <a:lnTo>
                  <a:pt x="30" y="12"/>
                </a:lnTo>
                <a:lnTo>
                  <a:pt x="30" y="6"/>
                </a:lnTo>
                <a:lnTo>
                  <a:pt x="30" y="0"/>
                </a:lnTo>
                <a:lnTo>
                  <a:pt x="6" y="60"/>
                </a:lnTo>
                <a:lnTo>
                  <a:pt x="0" y="78"/>
                </a:lnTo>
                <a:lnTo>
                  <a:pt x="24" y="18"/>
                </a:lnTo>
                <a:close/>
              </a:path>
            </a:pathLst>
          </a:custGeom>
          <a:solidFill>
            <a:srgbClr val="EC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0" name="Freeform 381"/>
          <p:cNvSpPr>
            <a:spLocks/>
          </p:cNvSpPr>
          <p:nvPr/>
        </p:nvSpPr>
        <p:spPr bwMode="auto">
          <a:xfrm>
            <a:off x="3881440" y="3755480"/>
            <a:ext cx="36512" cy="93662"/>
          </a:xfrm>
          <a:custGeom>
            <a:avLst/>
            <a:gdLst>
              <a:gd name="T0" fmla="*/ 2147483647 w 24"/>
              <a:gd name="T1" fmla="*/ 0 h 54"/>
              <a:gd name="T2" fmla="*/ 2147483647 w 24"/>
              <a:gd name="T3" fmla="*/ 0 h 54"/>
              <a:gd name="T4" fmla="*/ 2147483647 w 24"/>
              <a:gd name="T5" fmla="*/ 0 h 54"/>
              <a:gd name="T6" fmla="*/ 2147483647 w 24"/>
              <a:gd name="T7" fmla="*/ 2147483647 h 54"/>
              <a:gd name="T8" fmla="*/ 0 w 24"/>
              <a:gd name="T9" fmla="*/ 2147483647 h 54"/>
              <a:gd name="T10" fmla="*/ 2147483647 w 24"/>
              <a:gd name="T11" fmla="*/ 0 h 54"/>
              <a:gd name="T12" fmla="*/ 0 60000 65536"/>
              <a:gd name="T13" fmla="*/ 0 60000 65536"/>
              <a:gd name="T14" fmla="*/ 0 60000 65536"/>
              <a:gd name="T15" fmla="*/ 0 60000 65536"/>
              <a:gd name="T16" fmla="*/ 0 60000 65536"/>
              <a:gd name="T17" fmla="*/ 0 60000 65536"/>
              <a:gd name="T18" fmla="*/ 0 w 24"/>
              <a:gd name="T19" fmla="*/ 0 h 54"/>
              <a:gd name="T20" fmla="*/ 24 w 24"/>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24" h="54">
                <a:moveTo>
                  <a:pt x="24" y="0"/>
                </a:moveTo>
                <a:lnTo>
                  <a:pt x="24" y="0"/>
                </a:lnTo>
                <a:lnTo>
                  <a:pt x="18" y="0"/>
                </a:lnTo>
                <a:lnTo>
                  <a:pt x="6" y="36"/>
                </a:lnTo>
                <a:lnTo>
                  <a:pt x="0" y="54"/>
                </a:lnTo>
                <a:lnTo>
                  <a:pt x="24" y="0"/>
                </a:lnTo>
                <a:close/>
              </a:path>
            </a:pathLst>
          </a:custGeom>
          <a:solidFill>
            <a:srgbClr val="DE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1" name="Freeform 382"/>
          <p:cNvSpPr>
            <a:spLocks/>
          </p:cNvSpPr>
          <p:nvPr/>
        </p:nvSpPr>
        <p:spPr bwMode="auto">
          <a:xfrm>
            <a:off x="3889376" y="3755480"/>
            <a:ext cx="17463" cy="50800"/>
          </a:xfrm>
          <a:custGeom>
            <a:avLst/>
            <a:gdLst>
              <a:gd name="T0" fmla="*/ 2147483647 w 12"/>
              <a:gd name="T1" fmla="*/ 0 h 30"/>
              <a:gd name="T2" fmla="*/ 2147483647 w 12"/>
              <a:gd name="T3" fmla="*/ 0 h 30"/>
              <a:gd name="T4" fmla="*/ 0 w 12"/>
              <a:gd name="T5" fmla="*/ 2147483647 h 30"/>
              <a:gd name="T6" fmla="*/ 0 w 12"/>
              <a:gd name="T7" fmla="*/ 2147483647 h 30"/>
              <a:gd name="T8" fmla="*/ 2147483647 w 12"/>
              <a:gd name="T9" fmla="*/ 0 h 30"/>
              <a:gd name="T10" fmla="*/ 0 60000 65536"/>
              <a:gd name="T11" fmla="*/ 0 60000 65536"/>
              <a:gd name="T12" fmla="*/ 0 60000 65536"/>
              <a:gd name="T13" fmla="*/ 0 60000 65536"/>
              <a:gd name="T14" fmla="*/ 0 60000 65536"/>
              <a:gd name="T15" fmla="*/ 0 w 12"/>
              <a:gd name="T16" fmla="*/ 0 h 30"/>
              <a:gd name="T17" fmla="*/ 12 w 12"/>
              <a:gd name="T18" fmla="*/ 30 h 30"/>
            </a:gdLst>
            <a:ahLst/>
            <a:cxnLst>
              <a:cxn ang="T10">
                <a:pos x="T0" y="T1"/>
              </a:cxn>
              <a:cxn ang="T11">
                <a:pos x="T2" y="T3"/>
              </a:cxn>
              <a:cxn ang="T12">
                <a:pos x="T4" y="T5"/>
              </a:cxn>
              <a:cxn ang="T13">
                <a:pos x="T6" y="T7"/>
              </a:cxn>
              <a:cxn ang="T14">
                <a:pos x="T8" y="T9"/>
              </a:cxn>
            </a:cxnLst>
            <a:rect l="T15" t="T16" r="T17" b="T18"/>
            <a:pathLst>
              <a:path w="12" h="30">
                <a:moveTo>
                  <a:pt x="12" y="0"/>
                </a:moveTo>
                <a:lnTo>
                  <a:pt x="6" y="0"/>
                </a:lnTo>
                <a:lnTo>
                  <a:pt x="0" y="18"/>
                </a:lnTo>
                <a:lnTo>
                  <a:pt x="0" y="30"/>
                </a:lnTo>
                <a:lnTo>
                  <a:pt x="12" y="0"/>
                </a:lnTo>
                <a:close/>
              </a:path>
            </a:pathLst>
          </a:custGeom>
          <a:solidFill>
            <a:srgbClr val="CF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2" name="Freeform 383"/>
          <p:cNvSpPr>
            <a:spLocks/>
          </p:cNvSpPr>
          <p:nvPr/>
        </p:nvSpPr>
        <p:spPr bwMode="auto">
          <a:xfrm>
            <a:off x="3900488" y="3755488"/>
            <a:ext cx="0" cy="20637"/>
          </a:xfrm>
          <a:custGeom>
            <a:avLst/>
            <a:gdLst>
              <a:gd name="T0" fmla="*/ 0 h 12"/>
              <a:gd name="T1" fmla="*/ 0 h 12"/>
              <a:gd name="T2" fmla="*/ 0 h 12"/>
              <a:gd name="T3" fmla="*/ 2147483647 h 12"/>
              <a:gd name="T4" fmla="*/ 0 h 12"/>
              <a:gd name="T5" fmla="*/ 0 60000 65536"/>
              <a:gd name="T6" fmla="*/ 0 60000 65536"/>
              <a:gd name="T7" fmla="*/ 0 60000 65536"/>
              <a:gd name="T8" fmla="*/ 0 60000 65536"/>
              <a:gd name="T9" fmla="*/ 0 60000 65536"/>
              <a:gd name="T10" fmla="*/ 0 h 12"/>
              <a:gd name="T11" fmla="*/ 12 h 12"/>
            </a:gdLst>
            <a:ahLst/>
            <a:cxnLst>
              <a:cxn ang="T5">
                <a:pos x="0" y="T0"/>
              </a:cxn>
              <a:cxn ang="T6">
                <a:pos x="0" y="T1"/>
              </a:cxn>
              <a:cxn ang="T7">
                <a:pos x="0" y="T2"/>
              </a:cxn>
              <a:cxn ang="T8">
                <a:pos x="0" y="T3"/>
              </a:cxn>
              <a:cxn ang="T9">
                <a:pos x="0" y="T4"/>
              </a:cxn>
            </a:cxnLst>
            <a:rect l="0" t="T10" r="0" b="T11"/>
            <a:pathLst>
              <a:path h="12">
                <a:moveTo>
                  <a:pt x="0" y="0"/>
                </a:moveTo>
                <a:lnTo>
                  <a:pt x="0" y="0"/>
                </a:lnTo>
                <a:lnTo>
                  <a:pt x="0" y="12"/>
                </a:lnTo>
                <a:lnTo>
                  <a:pt x="0" y="0"/>
                </a:lnTo>
                <a:close/>
              </a:path>
            </a:pathLst>
          </a:custGeom>
          <a:solidFill>
            <a:srgbClr val="BCF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3" name="Freeform 384"/>
          <p:cNvSpPr>
            <a:spLocks/>
          </p:cNvSpPr>
          <p:nvPr/>
        </p:nvSpPr>
        <p:spPr bwMode="auto">
          <a:xfrm>
            <a:off x="3889376" y="3744369"/>
            <a:ext cx="17463" cy="11113"/>
          </a:xfrm>
          <a:custGeom>
            <a:avLst/>
            <a:gdLst>
              <a:gd name="T0" fmla="*/ 2147483647 w 12"/>
              <a:gd name="T1" fmla="*/ 0 h 6"/>
              <a:gd name="T2" fmla="*/ 2147483647 w 12"/>
              <a:gd name="T3" fmla="*/ 0 h 6"/>
              <a:gd name="T4" fmla="*/ 0 w 12"/>
              <a:gd name="T5" fmla="*/ 2147483647 h 6"/>
              <a:gd name="T6" fmla="*/ 2147483647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2" y="0"/>
                </a:moveTo>
                <a:lnTo>
                  <a:pt x="12" y="0"/>
                </a:lnTo>
                <a:lnTo>
                  <a:pt x="0" y="6"/>
                </a:lnTo>
                <a:lnTo>
                  <a:pt x="12" y="0"/>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4" name="Freeform 385"/>
          <p:cNvSpPr>
            <a:spLocks/>
          </p:cNvSpPr>
          <p:nvPr/>
        </p:nvSpPr>
        <p:spPr bwMode="auto">
          <a:xfrm>
            <a:off x="3816352" y="3755480"/>
            <a:ext cx="101600" cy="360362"/>
          </a:xfrm>
          <a:custGeom>
            <a:avLst/>
            <a:gdLst>
              <a:gd name="T0" fmla="*/ 2147483647 w 66"/>
              <a:gd name="T1" fmla="*/ 0 h 210"/>
              <a:gd name="T2" fmla="*/ 0 w 66"/>
              <a:gd name="T3" fmla="*/ 2147483647 h 210"/>
              <a:gd name="T4" fmla="*/ 2147483647 w 66"/>
              <a:gd name="T5" fmla="*/ 2147483647 h 210"/>
              <a:gd name="T6" fmla="*/ 2147483647 w 66"/>
              <a:gd name="T7" fmla="*/ 2147483647 h 210"/>
              <a:gd name="T8" fmla="*/ 2147483647 w 66"/>
              <a:gd name="T9" fmla="*/ 2147483647 h 210"/>
              <a:gd name="T10" fmla="*/ 2147483647 w 66"/>
              <a:gd name="T11" fmla="*/ 2147483647 h 210"/>
              <a:gd name="T12" fmla="*/ 2147483647 w 66"/>
              <a:gd name="T13" fmla="*/ 2147483647 h 210"/>
              <a:gd name="T14" fmla="*/ 2147483647 w 66"/>
              <a:gd name="T15" fmla="*/ 2147483647 h 210"/>
              <a:gd name="T16" fmla="*/ 2147483647 w 66"/>
              <a:gd name="T17" fmla="*/ 2147483647 h 210"/>
              <a:gd name="T18" fmla="*/ 2147483647 w 66"/>
              <a:gd name="T19" fmla="*/ 2147483647 h 210"/>
              <a:gd name="T20" fmla="*/ 2147483647 w 66"/>
              <a:gd name="T21" fmla="*/ 0 h 210"/>
              <a:gd name="T22" fmla="*/ 2147483647 w 66"/>
              <a:gd name="T23" fmla="*/ 0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210"/>
              <a:gd name="T38" fmla="*/ 66 w 66"/>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210">
                <a:moveTo>
                  <a:pt x="48" y="0"/>
                </a:moveTo>
                <a:lnTo>
                  <a:pt x="0" y="204"/>
                </a:lnTo>
                <a:lnTo>
                  <a:pt x="24" y="210"/>
                </a:lnTo>
                <a:lnTo>
                  <a:pt x="24" y="198"/>
                </a:lnTo>
                <a:lnTo>
                  <a:pt x="30" y="174"/>
                </a:lnTo>
                <a:lnTo>
                  <a:pt x="36" y="144"/>
                </a:lnTo>
                <a:lnTo>
                  <a:pt x="42" y="102"/>
                </a:lnTo>
                <a:lnTo>
                  <a:pt x="54" y="66"/>
                </a:lnTo>
                <a:lnTo>
                  <a:pt x="60" y="30"/>
                </a:lnTo>
                <a:lnTo>
                  <a:pt x="66" y="6"/>
                </a:lnTo>
                <a:lnTo>
                  <a:pt x="66" y="0"/>
                </a:lnTo>
                <a:lnTo>
                  <a:pt x="4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nvGrpSpPr>
          <p:cNvPr id="13545" name="Group 386"/>
          <p:cNvGrpSpPr>
            <a:grpSpLocks/>
          </p:cNvGrpSpPr>
          <p:nvPr/>
        </p:nvGrpSpPr>
        <p:grpSpPr bwMode="auto">
          <a:xfrm>
            <a:off x="4371975" y="4771480"/>
            <a:ext cx="1219200" cy="82550"/>
            <a:chOff x="1748" y="2434"/>
            <a:chExt cx="804" cy="48"/>
          </a:xfrm>
        </p:grpSpPr>
        <p:sp>
          <p:nvSpPr>
            <p:cNvPr id="14259" name="Rectangle 387"/>
            <p:cNvSpPr>
              <a:spLocks noChangeArrowheads="1"/>
            </p:cNvSpPr>
            <p:nvPr/>
          </p:nvSpPr>
          <p:spPr bwMode="auto">
            <a:xfrm>
              <a:off x="1748" y="2476"/>
              <a:ext cx="804" cy="6"/>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0" name="Rectangle 388"/>
            <p:cNvSpPr>
              <a:spLocks noChangeArrowheads="1"/>
            </p:cNvSpPr>
            <p:nvPr/>
          </p:nvSpPr>
          <p:spPr bwMode="auto">
            <a:xfrm>
              <a:off x="1748" y="2434"/>
              <a:ext cx="6" cy="42"/>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1" name="Rectangle 389"/>
            <p:cNvSpPr>
              <a:spLocks noChangeArrowheads="1"/>
            </p:cNvSpPr>
            <p:nvPr/>
          </p:nvSpPr>
          <p:spPr bwMode="auto">
            <a:xfrm>
              <a:off x="2540" y="2434"/>
              <a:ext cx="12" cy="42"/>
            </a:xfrm>
            <a:prstGeom prst="rect">
              <a:avLst/>
            </a:prstGeom>
            <a:solidFill>
              <a:srgbClr val="0707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2" name="Rectangle 390"/>
            <p:cNvSpPr>
              <a:spLocks noChangeArrowheads="1"/>
            </p:cNvSpPr>
            <p:nvPr/>
          </p:nvSpPr>
          <p:spPr bwMode="auto">
            <a:xfrm>
              <a:off x="1754" y="2434"/>
              <a:ext cx="6" cy="42"/>
            </a:xfrm>
            <a:prstGeom prst="rect">
              <a:avLst/>
            </a:prstGeom>
            <a:solidFill>
              <a:srgbClr val="0A0A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3" name="Rectangle 391"/>
            <p:cNvSpPr>
              <a:spLocks noChangeArrowheads="1"/>
            </p:cNvSpPr>
            <p:nvPr/>
          </p:nvSpPr>
          <p:spPr bwMode="auto">
            <a:xfrm>
              <a:off x="2534" y="2434"/>
              <a:ext cx="6" cy="42"/>
            </a:xfrm>
            <a:prstGeom prst="rect">
              <a:avLst/>
            </a:prstGeom>
            <a:solidFill>
              <a:srgbClr val="0A0A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4" name="Rectangle 392"/>
            <p:cNvSpPr>
              <a:spLocks noChangeArrowheads="1"/>
            </p:cNvSpPr>
            <p:nvPr/>
          </p:nvSpPr>
          <p:spPr bwMode="auto">
            <a:xfrm>
              <a:off x="1760" y="2434"/>
              <a:ext cx="12" cy="4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5" name="Rectangle 393"/>
            <p:cNvSpPr>
              <a:spLocks noChangeArrowheads="1"/>
            </p:cNvSpPr>
            <p:nvPr/>
          </p:nvSpPr>
          <p:spPr bwMode="auto">
            <a:xfrm>
              <a:off x="2522" y="2434"/>
              <a:ext cx="12" cy="42"/>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6" name="Rectangle 394"/>
            <p:cNvSpPr>
              <a:spLocks noChangeArrowheads="1"/>
            </p:cNvSpPr>
            <p:nvPr/>
          </p:nvSpPr>
          <p:spPr bwMode="auto">
            <a:xfrm>
              <a:off x="1772" y="2434"/>
              <a:ext cx="6" cy="42"/>
            </a:xfrm>
            <a:prstGeom prst="rect">
              <a:avLst/>
            </a:prstGeom>
            <a:solidFill>
              <a:srgbClr val="1010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7" name="Rectangle 395"/>
            <p:cNvSpPr>
              <a:spLocks noChangeArrowheads="1"/>
            </p:cNvSpPr>
            <p:nvPr/>
          </p:nvSpPr>
          <p:spPr bwMode="auto">
            <a:xfrm>
              <a:off x="2516" y="2434"/>
              <a:ext cx="6" cy="42"/>
            </a:xfrm>
            <a:prstGeom prst="rect">
              <a:avLst/>
            </a:prstGeom>
            <a:solidFill>
              <a:srgbClr val="1010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8" name="Rectangle 396"/>
            <p:cNvSpPr>
              <a:spLocks noChangeArrowheads="1"/>
            </p:cNvSpPr>
            <p:nvPr/>
          </p:nvSpPr>
          <p:spPr bwMode="auto">
            <a:xfrm>
              <a:off x="1778" y="2434"/>
              <a:ext cx="6" cy="42"/>
            </a:xfrm>
            <a:prstGeom prst="rect">
              <a:avLst/>
            </a:prstGeom>
            <a:solidFill>
              <a:srgbClr val="1313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69" name="Rectangle 397"/>
            <p:cNvSpPr>
              <a:spLocks noChangeArrowheads="1"/>
            </p:cNvSpPr>
            <p:nvPr/>
          </p:nvSpPr>
          <p:spPr bwMode="auto">
            <a:xfrm>
              <a:off x="2510" y="2434"/>
              <a:ext cx="6" cy="42"/>
            </a:xfrm>
            <a:prstGeom prst="rect">
              <a:avLst/>
            </a:prstGeom>
            <a:solidFill>
              <a:srgbClr val="1313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0" name="Rectangle 398"/>
            <p:cNvSpPr>
              <a:spLocks noChangeArrowheads="1"/>
            </p:cNvSpPr>
            <p:nvPr/>
          </p:nvSpPr>
          <p:spPr bwMode="auto">
            <a:xfrm>
              <a:off x="1784" y="2434"/>
              <a:ext cx="12" cy="42"/>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1" name="Rectangle 399"/>
            <p:cNvSpPr>
              <a:spLocks noChangeArrowheads="1"/>
            </p:cNvSpPr>
            <p:nvPr/>
          </p:nvSpPr>
          <p:spPr bwMode="auto">
            <a:xfrm>
              <a:off x="2498" y="2434"/>
              <a:ext cx="12" cy="42"/>
            </a:xfrm>
            <a:prstGeom prst="rect">
              <a:avLst/>
            </a:prstGeom>
            <a:solidFill>
              <a:srgbClr val="1616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2" name="Rectangle 400"/>
            <p:cNvSpPr>
              <a:spLocks noChangeArrowheads="1"/>
            </p:cNvSpPr>
            <p:nvPr/>
          </p:nvSpPr>
          <p:spPr bwMode="auto">
            <a:xfrm>
              <a:off x="1796" y="2434"/>
              <a:ext cx="6" cy="42"/>
            </a:xfrm>
            <a:prstGeom prst="rect">
              <a:avLst/>
            </a:prstGeom>
            <a:solidFill>
              <a:srgbClr val="1818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3" name="Rectangle 401"/>
            <p:cNvSpPr>
              <a:spLocks noChangeArrowheads="1"/>
            </p:cNvSpPr>
            <p:nvPr/>
          </p:nvSpPr>
          <p:spPr bwMode="auto">
            <a:xfrm>
              <a:off x="2492" y="2434"/>
              <a:ext cx="6" cy="42"/>
            </a:xfrm>
            <a:prstGeom prst="rect">
              <a:avLst/>
            </a:prstGeom>
            <a:solidFill>
              <a:srgbClr val="1818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4" name="Rectangle 402"/>
            <p:cNvSpPr>
              <a:spLocks noChangeArrowheads="1"/>
            </p:cNvSpPr>
            <p:nvPr/>
          </p:nvSpPr>
          <p:spPr bwMode="auto">
            <a:xfrm>
              <a:off x="1802" y="2434"/>
              <a:ext cx="12" cy="42"/>
            </a:xfrm>
            <a:prstGeom prst="rect">
              <a:avLst/>
            </a:prstGeom>
            <a:solidFill>
              <a:srgbClr val="1B1B1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5" name="Rectangle 403"/>
            <p:cNvSpPr>
              <a:spLocks noChangeArrowheads="1"/>
            </p:cNvSpPr>
            <p:nvPr/>
          </p:nvSpPr>
          <p:spPr bwMode="auto">
            <a:xfrm>
              <a:off x="2480" y="2434"/>
              <a:ext cx="12" cy="42"/>
            </a:xfrm>
            <a:prstGeom prst="rect">
              <a:avLst/>
            </a:prstGeom>
            <a:solidFill>
              <a:srgbClr val="1B1B1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6" name="Rectangle 404"/>
            <p:cNvSpPr>
              <a:spLocks noChangeArrowheads="1"/>
            </p:cNvSpPr>
            <p:nvPr/>
          </p:nvSpPr>
          <p:spPr bwMode="auto">
            <a:xfrm>
              <a:off x="1814" y="2434"/>
              <a:ext cx="6" cy="42"/>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7" name="Rectangle 405"/>
            <p:cNvSpPr>
              <a:spLocks noChangeArrowheads="1"/>
            </p:cNvSpPr>
            <p:nvPr/>
          </p:nvSpPr>
          <p:spPr bwMode="auto">
            <a:xfrm>
              <a:off x="2474" y="2434"/>
              <a:ext cx="6" cy="42"/>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8" name="Rectangle 406"/>
            <p:cNvSpPr>
              <a:spLocks noChangeArrowheads="1"/>
            </p:cNvSpPr>
            <p:nvPr/>
          </p:nvSpPr>
          <p:spPr bwMode="auto">
            <a:xfrm>
              <a:off x="1820" y="2434"/>
              <a:ext cx="6" cy="42"/>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79" name="Rectangle 407"/>
            <p:cNvSpPr>
              <a:spLocks noChangeArrowheads="1"/>
            </p:cNvSpPr>
            <p:nvPr/>
          </p:nvSpPr>
          <p:spPr bwMode="auto">
            <a:xfrm>
              <a:off x="2468" y="2434"/>
              <a:ext cx="6" cy="42"/>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0" name="Rectangle 408"/>
            <p:cNvSpPr>
              <a:spLocks noChangeArrowheads="1"/>
            </p:cNvSpPr>
            <p:nvPr/>
          </p:nvSpPr>
          <p:spPr bwMode="auto">
            <a:xfrm>
              <a:off x="1826" y="2434"/>
              <a:ext cx="12" cy="42"/>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1" name="Rectangle 409"/>
            <p:cNvSpPr>
              <a:spLocks noChangeArrowheads="1"/>
            </p:cNvSpPr>
            <p:nvPr/>
          </p:nvSpPr>
          <p:spPr bwMode="auto">
            <a:xfrm>
              <a:off x="2456" y="2434"/>
              <a:ext cx="12" cy="42"/>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2" name="Rectangle 410"/>
            <p:cNvSpPr>
              <a:spLocks noChangeArrowheads="1"/>
            </p:cNvSpPr>
            <p:nvPr/>
          </p:nvSpPr>
          <p:spPr bwMode="auto">
            <a:xfrm>
              <a:off x="1838" y="2434"/>
              <a:ext cx="618" cy="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3" name="Rectangle 411"/>
            <p:cNvSpPr>
              <a:spLocks noChangeArrowheads="1"/>
            </p:cNvSpPr>
            <p:nvPr/>
          </p:nvSpPr>
          <p:spPr bwMode="auto">
            <a:xfrm>
              <a:off x="1838" y="2440"/>
              <a:ext cx="6" cy="3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4" name="Rectangle 412"/>
            <p:cNvSpPr>
              <a:spLocks noChangeArrowheads="1"/>
            </p:cNvSpPr>
            <p:nvPr/>
          </p:nvSpPr>
          <p:spPr bwMode="auto">
            <a:xfrm>
              <a:off x="2450" y="2440"/>
              <a:ext cx="6" cy="36"/>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5" name="Rectangle 413"/>
            <p:cNvSpPr>
              <a:spLocks noChangeArrowheads="1"/>
            </p:cNvSpPr>
            <p:nvPr/>
          </p:nvSpPr>
          <p:spPr bwMode="auto">
            <a:xfrm>
              <a:off x="1844" y="2470"/>
              <a:ext cx="606" cy="6"/>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6" name="Rectangle 414"/>
            <p:cNvSpPr>
              <a:spLocks noChangeArrowheads="1"/>
            </p:cNvSpPr>
            <p:nvPr/>
          </p:nvSpPr>
          <p:spPr bwMode="auto">
            <a:xfrm>
              <a:off x="1844" y="2440"/>
              <a:ext cx="12" cy="30"/>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7" name="Rectangle 415"/>
            <p:cNvSpPr>
              <a:spLocks noChangeArrowheads="1"/>
            </p:cNvSpPr>
            <p:nvPr/>
          </p:nvSpPr>
          <p:spPr bwMode="auto">
            <a:xfrm>
              <a:off x="2438" y="2440"/>
              <a:ext cx="12" cy="30"/>
            </a:xfrm>
            <a:prstGeom prst="rect">
              <a:avLst/>
            </a:prstGeom>
            <a:solidFill>
              <a:srgbClr val="2929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8" name="Rectangle 416"/>
            <p:cNvSpPr>
              <a:spLocks noChangeArrowheads="1"/>
            </p:cNvSpPr>
            <p:nvPr/>
          </p:nvSpPr>
          <p:spPr bwMode="auto">
            <a:xfrm>
              <a:off x="1856" y="2440"/>
              <a:ext cx="6" cy="30"/>
            </a:xfrm>
            <a:prstGeom prst="rect">
              <a:avLst/>
            </a:prstGeom>
            <a:solidFill>
              <a:srgbClr val="2C2C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89" name="Rectangle 417"/>
            <p:cNvSpPr>
              <a:spLocks noChangeArrowheads="1"/>
            </p:cNvSpPr>
            <p:nvPr/>
          </p:nvSpPr>
          <p:spPr bwMode="auto">
            <a:xfrm>
              <a:off x="2432" y="2440"/>
              <a:ext cx="6" cy="30"/>
            </a:xfrm>
            <a:prstGeom prst="rect">
              <a:avLst/>
            </a:prstGeom>
            <a:solidFill>
              <a:srgbClr val="2C2C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0" name="Rectangle 418"/>
            <p:cNvSpPr>
              <a:spLocks noChangeArrowheads="1"/>
            </p:cNvSpPr>
            <p:nvPr/>
          </p:nvSpPr>
          <p:spPr bwMode="auto">
            <a:xfrm>
              <a:off x="1862" y="2440"/>
              <a:ext cx="6" cy="30"/>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1" name="Rectangle 419"/>
            <p:cNvSpPr>
              <a:spLocks noChangeArrowheads="1"/>
            </p:cNvSpPr>
            <p:nvPr/>
          </p:nvSpPr>
          <p:spPr bwMode="auto">
            <a:xfrm>
              <a:off x="2426" y="2440"/>
              <a:ext cx="6" cy="30"/>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2" name="Rectangle 420"/>
            <p:cNvSpPr>
              <a:spLocks noChangeArrowheads="1"/>
            </p:cNvSpPr>
            <p:nvPr/>
          </p:nvSpPr>
          <p:spPr bwMode="auto">
            <a:xfrm>
              <a:off x="1868" y="2440"/>
              <a:ext cx="12" cy="30"/>
            </a:xfrm>
            <a:prstGeom prst="rect">
              <a:avLst/>
            </a:prstGeom>
            <a:solidFill>
              <a:srgbClr val="3232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3" name="Rectangle 421"/>
            <p:cNvSpPr>
              <a:spLocks noChangeArrowheads="1"/>
            </p:cNvSpPr>
            <p:nvPr/>
          </p:nvSpPr>
          <p:spPr bwMode="auto">
            <a:xfrm>
              <a:off x="2414" y="2440"/>
              <a:ext cx="12" cy="30"/>
            </a:xfrm>
            <a:prstGeom prst="rect">
              <a:avLst/>
            </a:prstGeom>
            <a:solidFill>
              <a:srgbClr val="3232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4" name="Rectangle 422"/>
            <p:cNvSpPr>
              <a:spLocks noChangeArrowheads="1"/>
            </p:cNvSpPr>
            <p:nvPr/>
          </p:nvSpPr>
          <p:spPr bwMode="auto">
            <a:xfrm>
              <a:off x="1880" y="2440"/>
              <a:ext cx="6" cy="30"/>
            </a:xfrm>
            <a:prstGeom prst="rect">
              <a:avLst/>
            </a:prstGeom>
            <a:solidFill>
              <a:srgbClr val="353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5" name="Rectangle 423"/>
            <p:cNvSpPr>
              <a:spLocks noChangeArrowheads="1"/>
            </p:cNvSpPr>
            <p:nvPr/>
          </p:nvSpPr>
          <p:spPr bwMode="auto">
            <a:xfrm>
              <a:off x="2408" y="2440"/>
              <a:ext cx="6" cy="30"/>
            </a:xfrm>
            <a:prstGeom prst="rect">
              <a:avLst/>
            </a:prstGeom>
            <a:solidFill>
              <a:srgbClr val="353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6" name="Rectangle 424"/>
            <p:cNvSpPr>
              <a:spLocks noChangeArrowheads="1"/>
            </p:cNvSpPr>
            <p:nvPr/>
          </p:nvSpPr>
          <p:spPr bwMode="auto">
            <a:xfrm>
              <a:off x="1886" y="2440"/>
              <a:ext cx="12" cy="30"/>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7" name="Rectangle 425"/>
            <p:cNvSpPr>
              <a:spLocks noChangeArrowheads="1"/>
            </p:cNvSpPr>
            <p:nvPr/>
          </p:nvSpPr>
          <p:spPr bwMode="auto">
            <a:xfrm>
              <a:off x="2396" y="2440"/>
              <a:ext cx="12" cy="30"/>
            </a:xfrm>
            <a:prstGeom prst="rect">
              <a:avLst/>
            </a:prstGeom>
            <a:solidFill>
              <a:srgbClr val="3838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8" name="Rectangle 426"/>
            <p:cNvSpPr>
              <a:spLocks noChangeArrowheads="1"/>
            </p:cNvSpPr>
            <p:nvPr/>
          </p:nvSpPr>
          <p:spPr bwMode="auto">
            <a:xfrm>
              <a:off x="1898" y="2440"/>
              <a:ext cx="6" cy="3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99" name="Rectangle 427"/>
            <p:cNvSpPr>
              <a:spLocks noChangeArrowheads="1"/>
            </p:cNvSpPr>
            <p:nvPr/>
          </p:nvSpPr>
          <p:spPr bwMode="auto">
            <a:xfrm>
              <a:off x="2390" y="2440"/>
              <a:ext cx="6" cy="3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0" name="Rectangle 428"/>
            <p:cNvSpPr>
              <a:spLocks noChangeArrowheads="1"/>
            </p:cNvSpPr>
            <p:nvPr/>
          </p:nvSpPr>
          <p:spPr bwMode="auto">
            <a:xfrm>
              <a:off x="1904" y="2440"/>
              <a:ext cx="6" cy="30"/>
            </a:xfrm>
            <a:prstGeom prst="rect">
              <a:avLst/>
            </a:prstGeom>
            <a:solidFill>
              <a:srgbClr val="3D3D3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1" name="Rectangle 429"/>
            <p:cNvSpPr>
              <a:spLocks noChangeArrowheads="1"/>
            </p:cNvSpPr>
            <p:nvPr/>
          </p:nvSpPr>
          <p:spPr bwMode="auto">
            <a:xfrm>
              <a:off x="2384" y="2440"/>
              <a:ext cx="6" cy="30"/>
            </a:xfrm>
            <a:prstGeom prst="rect">
              <a:avLst/>
            </a:prstGeom>
            <a:solidFill>
              <a:srgbClr val="3D3D3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2" name="Rectangle 430"/>
            <p:cNvSpPr>
              <a:spLocks noChangeArrowheads="1"/>
            </p:cNvSpPr>
            <p:nvPr/>
          </p:nvSpPr>
          <p:spPr bwMode="auto">
            <a:xfrm>
              <a:off x="1910" y="2440"/>
              <a:ext cx="12" cy="30"/>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3" name="Rectangle 431"/>
            <p:cNvSpPr>
              <a:spLocks noChangeArrowheads="1"/>
            </p:cNvSpPr>
            <p:nvPr/>
          </p:nvSpPr>
          <p:spPr bwMode="auto">
            <a:xfrm>
              <a:off x="2372" y="2440"/>
              <a:ext cx="12" cy="30"/>
            </a:xfrm>
            <a:prstGeom prst="rect">
              <a:avLst/>
            </a:prstGeom>
            <a:solidFill>
              <a:srgbClr val="41414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4" name="Rectangle 432"/>
            <p:cNvSpPr>
              <a:spLocks noChangeArrowheads="1"/>
            </p:cNvSpPr>
            <p:nvPr/>
          </p:nvSpPr>
          <p:spPr bwMode="auto">
            <a:xfrm>
              <a:off x="1922" y="2440"/>
              <a:ext cx="6" cy="30"/>
            </a:xfrm>
            <a:prstGeom prst="rect">
              <a:avLst/>
            </a:pr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5" name="Rectangle 433"/>
            <p:cNvSpPr>
              <a:spLocks noChangeArrowheads="1"/>
            </p:cNvSpPr>
            <p:nvPr/>
          </p:nvSpPr>
          <p:spPr bwMode="auto">
            <a:xfrm>
              <a:off x="2366" y="2440"/>
              <a:ext cx="6" cy="30"/>
            </a:xfrm>
            <a:prstGeom prst="rect">
              <a:avLst/>
            </a:pr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6" name="Rectangle 434"/>
            <p:cNvSpPr>
              <a:spLocks noChangeArrowheads="1"/>
            </p:cNvSpPr>
            <p:nvPr/>
          </p:nvSpPr>
          <p:spPr bwMode="auto">
            <a:xfrm>
              <a:off x="1928" y="2440"/>
              <a:ext cx="12" cy="3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7" name="Rectangle 435"/>
            <p:cNvSpPr>
              <a:spLocks noChangeArrowheads="1"/>
            </p:cNvSpPr>
            <p:nvPr/>
          </p:nvSpPr>
          <p:spPr bwMode="auto">
            <a:xfrm>
              <a:off x="2354" y="2440"/>
              <a:ext cx="12" cy="3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8" name="Rectangle 436"/>
            <p:cNvSpPr>
              <a:spLocks noChangeArrowheads="1"/>
            </p:cNvSpPr>
            <p:nvPr/>
          </p:nvSpPr>
          <p:spPr bwMode="auto">
            <a:xfrm>
              <a:off x="1940" y="2440"/>
              <a:ext cx="414" cy="6"/>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09" name="Rectangle 437"/>
            <p:cNvSpPr>
              <a:spLocks noChangeArrowheads="1"/>
            </p:cNvSpPr>
            <p:nvPr/>
          </p:nvSpPr>
          <p:spPr bwMode="auto">
            <a:xfrm>
              <a:off x="1940" y="2446"/>
              <a:ext cx="6" cy="24"/>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0" name="Rectangle 438"/>
            <p:cNvSpPr>
              <a:spLocks noChangeArrowheads="1"/>
            </p:cNvSpPr>
            <p:nvPr/>
          </p:nvSpPr>
          <p:spPr bwMode="auto">
            <a:xfrm>
              <a:off x="2348" y="2446"/>
              <a:ext cx="6" cy="24"/>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1" name="Rectangle 439"/>
            <p:cNvSpPr>
              <a:spLocks noChangeArrowheads="1"/>
            </p:cNvSpPr>
            <p:nvPr/>
          </p:nvSpPr>
          <p:spPr bwMode="auto">
            <a:xfrm>
              <a:off x="1946" y="2464"/>
              <a:ext cx="402" cy="6"/>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2" name="Rectangle 440"/>
            <p:cNvSpPr>
              <a:spLocks noChangeArrowheads="1"/>
            </p:cNvSpPr>
            <p:nvPr/>
          </p:nvSpPr>
          <p:spPr bwMode="auto">
            <a:xfrm>
              <a:off x="1946" y="2446"/>
              <a:ext cx="6" cy="18"/>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3" name="Rectangle 441"/>
            <p:cNvSpPr>
              <a:spLocks noChangeArrowheads="1"/>
            </p:cNvSpPr>
            <p:nvPr/>
          </p:nvSpPr>
          <p:spPr bwMode="auto">
            <a:xfrm>
              <a:off x="2342" y="2446"/>
              <a:ext cx="6" cy="18"/>
            </a:xfrm>
            <a:prstGeom prst="rect">
              <a:avLst/>
            </a:prstGeom>
            <a:solidFill>
              <a:srgbClr val="4B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4" name="Rectangle 442"/>
            <p:cNvSpPr>
              <a:spLocks noChangeArrowheads="1"/>
            </p:cNvSpPr>
            <p:nvPr/>
          </p:nvSpPr>
          <p:spPr bwMode="auto">
            <a:xfrm>
              <a:off x="1952" y="2446"/>
              <a:ext cx="12" cy="1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5" name="Rectangle 443"/>
            <p:cNvSpPr>
              <a:spLocks noChangeArrowheads="1"/>
            </p:cNvSpPr>
            <p:nvPr/>
          </p:nvSpPr>
          <p:spPr bwMode="auto">
            <a:xfrm>
              <a:off x="2330" y="2446"/>
              <a:ext cx="12" cy="1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6" name="Rectangle 444"/>
            <p:cNvSpPr>
              <a:spLocks noChangeArrowheads="1"/>
            </p:cNvSpPr>
            <p:nvPr/>
          </p:nvSpPr>
          <p:spPr bwMode="auto">
            <a:xfrm>
              <a:off x="1964" y="2446"/>
              <a:ext cx="6" cy="18"/>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7" name="Rectangle 445"/>
            <p:cNvSpPr>
              <a:spLocks noChangeArrowheads="1"/>
            </p:cNvSpPr>
            <p:nvPr/>
          </p:nvSpPr>
          <p:spPr bwMode="auto">
            <a:xfrm>
              <a:off x="2324" y="2446"/>
              <a:ext cx="6" cy="18"/>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8" name="Rectangle 446"/>
            <p:cNvSpPr>
              <a:spLocks noChangeArrowheads="1"/>
            </p:cNvSpPr>
            <p:nvPr/>
          </p:nvSpPr>
          <p:spPr bwMode="auto">
            <a:xfrm>
              <a:off x="1970" y="2446"/>
              <a:ext cx="12" cy="18"/>
            </a:xfrm>
            <a:prstGeom prst="rect">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19" name="Rectangle 447"/>
            <p:cNvSpPr>
              <a:spLocks noChangeArrowheads="1"/>
            </p:cNvSpPr>
            <p:nvPr/>
          </p:nvSpPr>
          <p:spPr bwMode="auto">
            <a:xfrm>
              <a:off x="2312" y="2446"/>
              <a:ext cx="12" cy="18"/>
            </a:xfrm>
            <a:prstGeom prst="rect">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0" name="Rectangle 448"/>
            <p:cNvSpPr>
              <a:spLocks noChangeArrowheads="1"/>
            </p:cNvSpPr>
            <p:nvPr/>
          </p:nvSpPr>
          <p:spPr bwMode="auto">
            <a:xfrm>
              <a:off x="1982" y="2446"/>
              <a:ext cx="6" cy="1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1" name="Rectangle 449"/>
            <p:cNvSpPr>
              <a:spLocks noChangeArrowheads="1"/>
            </p:cNvSpPr>
            <p:nvPr/>
          </p:nvSpPr>
          <p:spPr bwMode="auto">
            <a:xfrm>
              <a:off x="2306" y="2446"/>
              <a:ext cx="6" cy="18"/>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2" name="Rectangle 450"/>
            <p:cNvSpPr>
              <a:spLocks noChangeArrowheads="1"/>
            </p:cNvSpPr>
            <p:nvPr/>
          </p:nvSpPr>
          <p:spPr bwMode="auto">
            <a:xfrm>
              <a:off x="1988" y="2446"/>
              <a:ext cx="6"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3" name="Rectangle 451"/>
            <p:cNvSpPr>
              <a:spLocks noChangeArrowheads="1"/>
            </p:cNvSpPr>
            <p:nvPr/>
          </p:nvSpPr>
          <p:spPr bwMode="auto">
            <a:xfrm>
              <a:off x="2300" y="2446"/>
              <a:ext cx="6" cy="18"/>
            </a:xfrm>
            <a:prstGeom prst="rect">
              <a:avLst/>
            </a:prstGeom>
            <a:solidFill>
              <a:srgbClr val="565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4" name="Rectangle 452"/>
            <p:cNvSpPr>
              <a:spLocks noChangeArrowheads="1"/>
            </p:cNvSpPr>
            <p:nvPr/>
          </p:nvSpPr>
          <p:spPr bwMode="auto">
            <a:xfrm>
              <a:off x="1994" y="2446"/>
              <a:ext cx="12" cy="18"/>
            </a:xfrm>
            <a:prstGeom prst="rect">
              <a:avLst/>
            </a:prstGeom>
            <a:solidFill>
              <a:srgbClr val="5858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5" name="Rectangle 453"/>
            <p:cNvSpPr>
              <a:spLocks noChangeArrowheads="1"/>
            </p:cNvSpPr>
            <p:nvPr/>
          </p:nvSpPr>
          <p:spPr bwMode="auto">
            <a:xfrm>
              <a:off x="2288" y="2446"/>
              <a:ext cx="12" cy="18"/>
            </a:xfrm>
            <a:prstGeom prst="rect">
              <a:avLst/>
            </a:prstGeom>
            <a:solidFill>
              <a:srgbClr val="5858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6" name="Rectangle 454"/>
            <p:cNvSpPr>
              <a:spLocks noChangeArrowheads="1"/>
            </p:cNvSpPr>
            <p:nvPr/>
          </p:nvSpPr>
          <p:spPr bwMode="auto">
            <a:xfrm>
              <a:off x="2006" y="2446"/>
              <a:ext cx="6" cy="18"/>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7" name="Rectangle 455"/>
            <p:cNvSpPr>
              <a:spLocks noChangeArrowheads="1"/>
            </p:cNvSpPr>
            <p:nvPr/>
          </p:nvSpPr>
          <p:spPr bwMode="auto">
            <a:xfrm>
              <a:off x="2282" y="2446"/>
              <a:ext cx="6" cy="18"/>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8" name="Rectangle 456"/>
            <p:cNvSpPr>
              <a:spLocks noChangeArrowheads="1"/>
            </p:cNvSpPr>
            <p:nvPr/>
          </p:nvSpPr>
          <p:spPr bwMode="auto">
            <a:xfrm>
              <a:off x="2012" y="2446"/>
              <a:ext cx="12" cy="18"/>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29" name="Rectangle 457"/>
            <p:cNvSpPr>
              <a:spLocks noChangeArrowheads="1"/>
            </p:cNvSpPr>
            <p:nvPr/>
          </p:nvSpPr>
          <p:spPr bwMode="auto">
            <a:xfrm>
              <a:off x="2270" y="2446"/>
              <a:ext cx="12" cy="18"/>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0" name="Rectangle 458"/>
            <p:cNvSpPr>
              <a:spLocks noChangeArrowheads="1"/>
            </p:cNvSpPr>
            <p:nvPr/>
          </p:nvSpPr>
          <p:spPr bwMode="auto">
            <a:xfrm>
              <a:off x="2024" y="2446"/>
              <a:ext cx="6" cy="18"/>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1" name="Rectangle 459"/>
            <p:cNvSpPr>
              <a:spLocks noChangeArrowheads="1"/>
            </p:cNvSpPr>
            <p:nvPr/>
          </p:nvSpPr>
          <p:spPr bwMode="auto">
            <a:xfrm>
              <a:off x="2264" y="2446"/>
              <a:ext cx="6" cy="18"/>
            </a:xfrm>
            <a:prstGeom prst="rect">
              <a:avLst/>
            </a:prstGeom>
            <a:solidFill>
              <a:srgbClr val="5C5C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2" name="Rectangle 460"/>
            <p:cNvSpPr>
              <a:spLocks noChangeArrowheads="1"/>
            </p:cNvSpPr>
            <p:nvPr/>
          </p:nvSpPr>
          <p:spPr bwMode="auto">
            <a:xfrm>
              <a:off x="2030" y="2446"/>
              <a:ext cx="6" cy="18"/>
            </a:xfrm>
            <a:prstGeom prst="rect">
              <a:avLst/>
            </a:prstGeom>
            <a:solidFill>
              <a:srgbClr val="5E5E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3" name="Rectangle 461"/>
            <p:cNvSpPr>
              <a:spLocks noChangeArrowheads="1"/>
            </p:cNvSpPr>
            <p:nvPr/>
          </p:nvSpPr>
          <p:spPr bwMode="auto">
            <a:xfrm>
              <a:off x="2258" y="2446"/>
              <a:ext cx="6" cy="18"/>
            </a:xfrm>
            <a:prstGeom prst="rect">
              <a:avLst/>
            </a:prstGeom>
            <a:solidFill>
              <a:srgbClr val="5E5E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4" name="Rectangle 462"/>
            <p:cNvSpPr>
              <a:spLocks noChangeArrowheads="1"/>
            </p:cNvSpPr>
            <p:nvPr/>
          </p:nvSpPr>
          <p:spPr bwMode="auto">
            <a:xfrm>
              <a:off x="2036" y="2446"/>
              <a:ext cx="222" cy="6"/>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5" name="Rectangle 463"/>
            <p:cNvSpPr>
              <a:spLocks noChangeArrowheads="1"/>
            </p:cNvSpPr>
            <p:nvPr/>
          </p:nvSpPr>
          <p:spPr bwMode="auto">
            <a:xfrm>
              <a:off x="2036" y="2452"/>
              <a:ext cx="12" cy="1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6" name="Rectangle 464"/>
            <p:cNvSpPr>
              <a:spLocks noChangeArrowheads="1"/>
            </p:cNvSpPr>
            <p:nvPr/>
          </p:nvSpPr>
          <p:spPr bwMode="auto">
            <a:xfrm>
              <a:off x="2246" y="2452"/>
              <a:ext cx="12" cy="1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7" name="Rectangle 465"/>
            <p:cNvSpPr>
              <a:spLocks noChangeArrowheads="1"/>
            </p:cNvSpPr>
            <p:nvPr/>
          </p:nvSpPr>
          <p:spPr bwMode="auto">
            <a:xfrm>
              <a:off x="2048" y="2458"/>
              <a:ext cx="198"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8" name="Rectangle 466"/>
            <p:cNvSpPr>
              <a:spLocks noChangeArrowheads="1"/>
            </p:cNvSpPr>
            <p:nvPr/>
          </p:nvSpPr>
          <p:spPr bwMode="auto">
            <a:xfrm>
              <a:off x="2048" y="2452"/>
              <a:ext cx="6"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39" name="Rectangle 467"/>
            <p:cNvSpPr>
              <a:spLocks noChangeArrowheads="1"/>
            </p:cNvSpPr>
            <p:nvPr/>
          </p:nvSpPr>
          <p:spPr bwMode="auto">
            <a:xfrm>
              <a:off x="2240" y="2452"/>
              <a:ext cx="6" cy="6"/>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0" name="Rectangle 468"/>
            <p:cNvSpPr>
              <a:spLocks noChangeArrowheads="1"/>
            </p:cNvSpPr>
            <p:nvPr/>
          </p:nvSpPr>
          <p:spPr bwMode="auto">
            <a:xfrm>
              <a:off x="2054" y="2452"/>
              <a:ext cx="12" cy="6"/>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1" name="Rectangle 469"/>
            <p:cNvSpPr>
              <a:spLocks noChangeArrowheads="1"/>
            </p:cNvSpPr>
            <p:nvPr/>
          </p:nvSpPr>
          <p:spPr bwMode="auto">
            <a:xfrm>
              <a:off x="2228" y="2452"/>
              <a:ext cx="12" cy="6"/>
            </a:xfrm>
            <a:prstGeom prst="rect">
              <a:avLst/>
            </a:prstGeom>
            <a:solidFill>
              <a:srgbClr val="61616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2" name="Rectangle 470"/>
            <p:cNvSpPr>
              <a:spLocks noChangeArrowheads="1"/>
            </p:cNvSpPr>
            <p:nvPr/>
          </p:nvSpPr>
          <p:spPr bwMode="auto">
            <a:xfrm>
              <a:off x="2066" y="2452"/>
              <a:ext cx="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3" name="Rectangle 471"/>
            <p:cNvSpPr>
              <a:spLocks noChangeArrowheads="1"/>
            </p:cNvSpPr>
            <p:nvPr/>
          </p:nvSpPr>
          <p:spPr bwMode="auto">
            <a:xfrm>
              <a:off x="2222" y="2452"/>
              <a:ext cx="6" cy="6"/>
            </a:xfrm>
            <a:prstGeom prst="rect">
              <a:avLst/>
            </a:prstGeom>
            <a:solidFill>
              <a:srgbClr val="6262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4" name="Rectangle 472"/>
            <p:cNvSpPr>
              <a:spLocks noChangeArrowheads="1"/>
            </p:cNvSpPr>
            <p:nvPr/>
          </p:nvSpPr>
          <p:spPr bwMode="auto">
            <a:xfrm>
              <a:off x="2072" y="2452"/>
              <a:ext cx="6"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5" name="Rectangle 473"/>
            <p:cNvSpPr>
              <a:spLocks noChangeArrowheads="1"/>
            </p:cNvSpPr>
            <p:nvPr/>
          </p:nvSpPr>
          <p:spPr bwMode="auto">
            <a:xfrm>
              <a:off x="2216" y="2452"/>
              <a:ext cx="6"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6" name="Rectangle 474"/>
            <p:cNvSpPr>
              <a:spLocks noChangeArrowheads="1"/>
            </p:cNvSpPr>
            <p:nvPr/>
          </p:nvSpPr>
          <p:spPr bwMode="auto">
            <a:xfrm>
              <a:off x="2078" y="2452"/>
              <a:ext cx="12"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7" name="Rectangle 475"/>
            <p:cNvSpPr>
              <a:spLocks noChangeArrowheads="1"/>
            </p:cNvSpPr>
            <p:nvPr/>
          </p:nvSpPr>
          <p:spPr bwMode="auto">
            <a:xfrm>
              <a:off x="2204" y="2452"/>
              <a:ext cx="12" cy="6"/>
            </a:xfrm>
            <a:prstGeom prst="rect">
              <a:avLst/>
            </a:prstGeom>
            <a:solidFill>
              <a:srgbClr val="6363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8" name="Rectangle 476"/>
            <p:cNvSpPr>
              <a:spLocks noChangeArrowheads="1"/>
            </p:cNvSpPr>
            <p:nvPr/>
          </p:nvSpPr>
          <p:spPr bwMode="auto">
            <a:xfrm>
              <a:off x="2090" y="2452"/>
              <a:ext cx="6"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49" name="Rectangle 477"/>
            <p:cNvSpPr>
              <a:spLocks noChangeArrowheads="1"/>
            </p:cNvSpPr>
            <p:nvPr/>
          </p:nvSpPr>
          <p:spPr bwMode="auto">
            <a:xfrm>
              <a:off x="2198" y="2452"/>
              <a:ext cx="6" cy="6"/>
            </a:xfrm>
            <a:prstGeom prst="rect">
              <a:avLst/>
            </a:prstGeom>
            <a:solidFill>
              <a:srgbClr val="6464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0" name="Rectangle 478"/>
            <p:cNvSpPr>
              <a:spLocks noChangeArrowheads="1"/>
            </p:cNvSpPr>
            <p:nvPr/>
          </p:nvSpPr>
          <p:spPr bwMode="auto">
            <a:xfrm>
              <a:off x="2096" y="2452"/>
              <a:ext cx="12"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1" name="Rectangle 479"/>
            <p:cNvSpPr>
              <a:spLocks noChangeArrowheads="1"/>
            </p:cNvSpPr>
            <p:nvPr/>
          </p:nvSpPr>
          <p:spPr bwMode="auto">
            <a:xfrm>
              <a:off x="2186" y="2452"/>
              <a:ext cx="12"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2" name="Rectangle 480"/>
            <p:cNvSpPr>
              <a:spLocks noChangeArrowheads="1"/>
            </p:cNvSpPr>
            <p:nvPr/>
          </p:nvSpPr>
          <p:spPr bwMode="auto">
            <a:xfrm>
              <a:off x="2108" y="2452"/>
              <a:ext cx="6"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3" name="Rectangle 481"/>
            <p:cNvSpPr>
              <a:spLocks noChangeArrowheads="1"/>
            </p:cNvSpPr>
            <p:nvPr/>
          </p:nvSpPr>
          <p:spPr bwMode="auto">
            <a:xfrm>
              <a:off x="2180" y="2452"/>
              <a:ext cx="6" cy="6"/>
            </a:xfrm>
            <a:prstGeom prst="rect">
              <a:avLst/>
            </a:prstGeom>
            <a:solidFill>
              <a:srgbClr val="6565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4" name="Rectangle 482"/>
            <p:cNvSpPr>
              <a:spLocks noChangeArrowheads="1"/>
            </p:cNvSpPr>
            <p:nvPr/>
          </p:nvSpPr>
          <p:spPr bwMode="auto">
            <a:xfrm>
              <a:off x="2114" y="2452"/>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5" name="Rectangle 483"/>
            <p:cNvSpPr>
              <a:spLocks noChangeArrowheads="1"/>
            </p:cNvSpPr>
            <p:nvPr/>
          </p:nvSpPr>
          <p:spPr bwMode="auto">
            <a:xfrm>
              <a:off x="2174" y="2452"/>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6" name="Rectangle 484"/>
            <p:cNvSpPr>
              <a:spLocks noChangeArrowheads="1"/>
            </p:cNvSpPr>
            <p:nvPr/>
          </p:nvSpPr>
          <p:spPr bwMode="auto">
            <a:xfrm>
              <a:off x="2120" y="2452"/>
              <a:ext cx="12"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7" name="Rectangle 485"/>
            <p:cNvSpPr>
              <a:spLocks noChangeArrowheads="1"/>
            </p:cNvSpPr>
            <p:nvPr/>
          </p:nvSpPr>
          <p:spPr bwMode="auto">
            <a:xfrm>
              <a:off x="2162" y="2452"/>
              <a:ext cx="12"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8" name="Rectangle 486"/>
            <p:cNvSpPr>
              <a:spLocks noChangeArrowheads="1"/>
            </p:cNvSpPr>
            <p:nvPr/>
          </p:nvSpPr>
          <p:spPr bwMode="auto">
            <a:xfrm>
              <a:off x="2132" y="2452"/>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59" name="Rectangle 487"/>
            <p:cNvSpPr>
              <a:spLocks noChangeArrowheads="1"/>
            </p:cNvSpPr>
            <p:nvPr/>
          </p:nvSpPr>
          <p:spPr bwMode="auto">
            <a:xfrm>
              <a:off x="2156" y="2452"/>
              <a:ext cx="6" cy="6"/>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360" name="Rectangle 488"/>
            <p:cNvSpPr>
              <a:spLocks noChangeArrowheads="1"/>
            </p:cNvSpPr>
            <p:nvPr/>
          </p:nvSpPr>
          <p:spPr bwMode="auto">
            <a:xfrm>
              <a:off x="2138" y="2452"/>
              <a:ext cx="18" cy="6"/>
            </a:xfrm>
            <a:prstGeom prst="rect">
              <a:avLst/>
            </a:prstGeom>
            <a:solidFill>
              <a:srgbClr val="6767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grpSp>
      <p:sp>
        <p:nvSpPr>
          <p:cNvPr id="13546" name="Rectangle 489"/>
          <p:cNvSpPr>
            <a:spLocks noChangeArrowheads="1"/>
          </p:cNvSpPr>
          <p:nvPr/>
        </p:nvSpPr>
        <p:spPr bwMode="auto">
          <a:xfrm>
            <a:off x="4362450" y="4771480"/>
            <a:ext cx="1220788" cy="101600"/>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547" name="Line 490"/>
          <p:cNvSpPr>
            <a:spLocks noChangeShapeType="1"/>
          </p:cNvSpPr>
          <p:nvPr/>
        </p:nvSpPr>
        <p:spPr bwMode="auto">
          <a:xfrm flipH="1">
            <a:off x="3906840" y="3704687"/>
            <a:ext cx="51911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dirty="0">
              <a:solidFill>
                <a:srgbClr val="002060"/>
              </a:solidFill>
              <a:latin typeface="Trebuchet MS" panose="020B0603020202020204" pitchFamily="34" charset="0"/>
            </a:endParaRPr>
          </a:p>
        </p:txBody>
      </p:sp>
      <p:sp>
        <p:nvSpPr>
          <p:cNvPr id="13548" name="Freeform 491"/>
          <p:cNvSpPr>
            <a:spLocks/>
          </p:cNvSpPr>
          <p:nvPr/>
        </p:nvSpPr>
        <p:spPr bwMode="auto">
          <a:xfrm>
            <a:off x="3943358" y="3755488"/>
            <a:ext cx="3175" cy="20637"/>
          </a:xfrm>
          <a:custGeom>
            <a:avLst/>
            <a:gdLst>
              <a:gd name="T0" fmla="*/ 0 w 2"/>
              <a:gd name="T1" fmla="*/ 2147483647 h 12"/>
              <a:gd name="T2" fmla="*/ 0 w 2"/>
              <a:gd name="T3" fmla="*/ 2147483647 h 12"/>
              <a:gd name="T4" fmla="*/ 0 w 2"/>
              <a:gd name="T5" fmla="*/ 2147483647 h 12"/>
              <a:gd name="T6" fmla="*/ 0 w 2"/>
              <a:gd name="T7" fmla="*/ 2147483647 h 12"/>
              <a:gd name="T8" fmla="*/ 0 w 2"/>
              <a:gd name="T9" fmla="*/ 2147483647 h 12"/>
              <a:gd name="T10" fmla="*/ 0 w 2"/>
              <a:gd name="T11" fmla="*/ 0 h 12"/>
              <a:gd name="T12" fmla="*/ 0 w 2"/>
              <a:gd name="T13" fmla="*/ 2147483647 h 12"/>
              <a:gd name="T14" fmla="*/ 0 60000 65536"/>
              <a:gd name="T15" fmla="*/ 0 60000 65536"/>
              <a:gd name="T16" fmla="*/ 0 60000 65536"/>
              <a:gd name="T17" fmla="*/ 0 60000 65536"/>
              <a:gd name="T18" fmla="*/ 0 60000 65536"/>
              <a:gd name="T19" fmla="*/ 0 60000 65536"/>
              <a:gd name="T20" fmla="*/ 0 60000 65536"/>
              <a:gd name="T21" fmla="*/ 0 w 2"/>
              <a:gd name="T22" fmla="*/ 0 h 12"/>
              <a:gd name="T23" fmla="*/ 2 w 2"/>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2">
                <a:moveTo>
                  <a:pt x="0" y="6"/>
                </a:moveTo>
                <a:lnTo>
                  <a:pt x="0" y="12"/>
                </a:lnTo>
                <a:lnTo>
                  <a:pt x="0" y="6"/>
                </a:lnTo>
                <a:lnTo>
                  <a:pt x="0"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49" name="Freeform 492"/>
          <p:cNvSpPr>
            <a:spLocks/>
          </p:cNvSpPr>
          <p:nvPr/>
        </p:nvSpPr>
        <p:spPr bwMode="auto">
          <a:xfrm>
            <a:off x="3935421" y="3776121"/>
            <a:ext cx="7937" cy="11113"/>
          </a:xfrm>
          <a:custGeom>
            <a:avLst/>
            <a:gdLst>
              <a:gd name="T0" fmla="*/ 0 w 6"/>
              <a:gd name="T1" fmla="*/ 2147483647 h 6"/>
              <a:gd name="T2" fmla="*/ 0 w 6"/>
              <a:gd name="T3" fmla="*/ 2147483647 h 6"/>
              <a:gd name="T4" fmla="*/ 2147483647 w 6"/>
              <a:gd name="T5" fmla="*/ 0 h 6"/>
              <a:gd name="T6" fmla="*/ 2147483647 w 6"/>
              <a:gd name="T7" fmla="*/ 0 h 6"/>
              <a:gd name="T8" fmla="*/ 0 w 6"/>
              <a:gd name="T9" fmla="*/ 2147483647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lnTo>
                  <a:pt x="0" y="6"/>
                </a:lnTo>
                <a:lnTo>
                  <a:pt x="6"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0" name="Freeform 493"/>
          <p:cNvSpPr>
            <a:spLocks/>
          </p:cNvSpPr>
          <p:nvPr/>
        </p:nvSpPr>
        <p:spPr bwMode="auto">
          <a:xfrm>
            <a:off x="3935421" y="3787230"/>
            <a:ext cx="7937" cy="11112"/>
          </a:xfrm>
          <a:custGeom>
            <a:avLst/>
            <a:gdLst>
              <a:gd name="T0" fmla="*/ 0 w 6"/>
              <a:gd name="T1" fmla="*/ 2147483647 h 6"/>
              <a:gd name="T2" fmla="*/ 0 w 6"/>
              <a:gd name="T3" fmla="*/ 2147483647 h 6"/>
              <a:gd name="T4" fmla="*/ 2147483647 w 6"/>
              <a:gd name="T5" fmla="*/ 2147483647 h 6"/>
              <a:gd name="T6" fmla="*/ 2147483647 w 6"/>
              <a:gd name="T7" fmla="*/ 0 h 6"/>
              <a:gd name="T8" fmla="*/ 2147483647 w 6"/>
              <a:gd name="T9" fmla="*/ 0 h 6"/>
              <a:gd name="T10" fmla="*/ 0 w 6"/>
              <a:gd name="T11" fmla="*/ 2147483647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6"/>
                </a:moveTo>
                <a:lnTo>
                  <a:pt x="0" y="6"/>
                </a:lnTo>
                <a:lnTo>
                  <a:pt x="6" y="6"/>
                </a:lnTo>
                <a:lnTo>
                  <a:pt x="6"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1" name="Freeform 494"/>
          <p:cNvSpPr>
            <a:spLocks/>
          </p:cNvSpPr>
          <p:nvPr/>
        </p:nvSpPr>
        <p:spPr bwMode="auto">
          <a:xfrm>
            <a:off x="3935421" y="3817397"/>
            <a:ext cx="7937" cy="11113"/>
          </a:xfrm>
          <a:custGeom>
            <a:avLst/>
            <a:gdLst>
              <a:gd name="T0" fmla="*/ 0 w 6"/>
              <a:gd name="T1" fmla="*/ 0 h 6"/>
              <a:gd name="T2" fmla="*/ 0 w 6"/>
              <a:gd name="T3" fmla="*/ 2147483647 h 6"/>
              <a:gd name="T4" fmla="*/ 2147483647 w 6"/>
              <a:gd name="T5" fmla="*/ 0 h 6"/>
              <a:gd name="T6" fmla="*/ 2147483647 w 6"/>
              <a:gd name="T7" fmla="*/ 0 h 6"/>
              <a:gd name="T8" fmla="*/ 2147483647 w 6"/>
              <a:gd name="T9" fmla="*/ 0 h 6"/>
              <a:gd name="T10" fmla="*/ 2147483647 w 6"/>
              <a:gd name="T11" fmla="*/ 0 h 6"/>
              <a:gd name="T12" fmla="*/ 0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0" y="0"/>
                </a:moveTo>
                <a:lnTo>
                  <a:pt x="0" y="6"/>
                </a:lnTo>
                <a:lnTo>
                  <a:pt x="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2" name="Freeform 495"/>
          <p:cNvSpPr>
            <a:spLocks/>
          </p:cNvSpPr>
          <p:nvPr/>
        </p:nvSpPr>
        <p:spPr bwMode="auto">
          <a:xfrm>
            <a:off x="3925888" y="3828513"/>
            <a:ext cx="17462" cy="9525"/>
          </a:xfrm>
          <a:custGeom>
            <a:avLst/>
            <a:gdLst>
              <a:gd name="T0" fmla="*/ 2147483647 w 12"/>
              <a:gd name="T1" fmla="*/ 2147483647 h 6"/>
              <a:gd name="T2" fmla="*/ 0 w 12"/>
              <a:gd name="T3" fmla="*/ 2147483647 h 6"/>
              <a:gd name="T4" fmla="*/ 2147483647 w 12"/>
              <a:gd name="T5" fmla="*/ 2147483647 h 6"/>
              <a:gd name="T6" fmla="*/ 2147483647 w 12"/>
              <a:gd name="T7" fmla="*/ 2147483647 h 6"/>
              <a:gd name="T8" fmla="*/ 2147483647 w 12"/>
              <a:gd name="T9" fmla="*/ 0 h 6"/>
              <a:gd name="T10" fmla="*/ 2147483647 w 12"/>
              <a:gd name="T11" fmla="*/ 2147483647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6" y="6"/>
                </a:moveTo>
                <a:lnTo>
                  <a:pt x="0" y="6"/>
                </a:lnTo>
                <a:lnTo>
                  <a:pt x="12" y="6"/>
                </a:lnTo>
                <a:lnTo>
                  <a:pt x="12" y="0"/>
                </a:lnTo>
                <a:lnTo>
                  <a:pt x="6"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3" name="Freeform 496"/>
          <p:cNvSpPr>
            <a:spLocks/>
          </p:cNvSpPr>
          <p:nvPr/>
        </p:nvSpPr>
        <p:spPr bwMode="auto">
          <a:xfrm>
            <a:off x="3925888" y="3849146"/>
            <a:ext cx="17462" cy="9525"/>
          </a:xfrm>
          <a:custGeom>
            <a:avLst/>
            <a:gdLst>
              <a:gd name="T0" fmla="*/ 0 w 12"/>
              <a:gd name="T1" fmla="*/ 2147483647 h 6"/>
              <a:gd name="T2" fmla="*/ 0 w 12"/>
              <a:gd name="T3" fmla="*/ 2147483647 h 6"/>
              <a:gd name="T4" fmla="*/ 2147483647 w 12"/>
              <a:gd name="T5" fmla="*/ 0 h 6"/>
              <a:gd name="T6" fmla="*/ 2147483647 w 12"/>
              <a:gd name="T7" fmla="*/ 0 h 6"/>
              <a:gd name="T8" fmla="*/ 2147483647 w 12"/>
              <a:gd name="T9" fmla="*/ 0 h 6"/>
              <a:gd name="T10" fmla="*/ 2147483647 w 12"/>
              <a:gd name="T11" fmla="*/ 0 h 6"/>
              <a:gd name="T12" fmla="*/ 2147483647 w 12"/>
              <a:gd name="T13" fmla="*/ 0 h 6"/>
              <a:gd name="T14" fmla="*/ 0 w 12"/>
              <a:gd name="T15" fmla="*/ 2147483647 h 6"/>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6"/>
              <a:gd name="T26" fmla="*/ 12 w 12"/>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6">
                <a:moveTo>
                  <a:pt x="0" y="6"/>
                </a:moveTo>
                <a:lnTo>
                  <a:pt x="0" y="6"/>
                </a:lnTo>
                <a:lnTo>
                  <a:pt x="1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4" name="Freeform 497"/>
          <p:cNvSpPr>
            <a:spLocks/>
          </p:cNvSpPr>
          <p:nvPr/>
        </p:nvSpPr>
        <p:spPr bwMode="auto">
          <a:xfrm>
            <a:off x="3925888" y="3858667"/>
            <a:ext cx="17462" cy="20638"/>
          </a:xfrm>
          <a:custGeom>
            <a:avLst/>
            <a:gdLst>
              <a:gd name="T0" fmla="*/ 0 w 12"/>
              <a:gd name="T1" fmla="*/ 2147483647 h 12"/>
              <a:gd name="T2" fmla="*/ 0 w 12"/>
              <a:gd name="T3" fmla="*/ 2147483647 h 12"/>
              <a:gd name="T4" fmla="*/ 2147483647 w 12"/>
              <a:gd name="T5" fmla="*/ 2147483647 h 12"/>
              <a:gd name="T6" fmla="*/ 2147483647 w 12"/>
              <a:gd name="T7" fmla="*/ 2147483647 h 12"/>
              <a:gd name="T8" fmla="*/ 2147483647 w 12"/>
              <a:gd name="T9" fmla="*/ 0 h 12"/>
              <a:gd name="T10" fmla="*/ 2147483647 w 12"/>
              <a:gd name="T11" fmla="*/ 0 h 12"/>
              <a:gd name="T12" fmla="*/ 0 w 12"/>
              <a:gd name="T13" fmla="*/ 2147483647 h 12"/>
              <a:gd name="T14" fmla="*/ 0 60000 65536"/>
              <a:gd name="T15" fmla="*/ 0 60000 65536"/>
              <a:gd name="T16" fmla="*/ 0 60000 65536"/>
              <a:gd name="T17" fmla="*/ 0 60000 65536"/>
              <a:gd name="T18" fmla="*/ 0 60000 65536"/>
              <a:gd name="T19" fmla="*/ 0 60000 65536"/>
              <a:gd name="T20" fmla="*/ 0 60000 65536"/>
              <a:gd name="T21" fmla="*/ 0 w 12"/>
              <a:gd name="T22" fmla="*/ 0 h 12"/>
              <a:gd name="T23" fmla="*/ 12 w 12"/>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12">
                <a:moveTo>
                  <a:pt x="0" y="6"/>
                </a:moveTo>
                <a:lnTo>
                  <a:pt x="0" y="12"/>
                </a:lnTo>
                <a:lnTo>
                  <a:pt x="12" y="6"/>
                </a:lnTo>
                <a:lnTo>
                  <a:pt x="1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5" name="Freeform 498"/>
          <p:cNvSpPr>
            <a:spLocks/>
          </p:cNvSpPr>
          <p:nvPr/>
        </p:nvSpPr>
        <p:spPr bwMode="auto">
          <a:xfrm>
            <a:off x="3925888" y="3879305"/>
            <a:ext cx="17462" cy="9525"/>
          </a:xfrm>
          <a:custGeom>
            <a:avLst/>
            <a:gdLst>
              <a:gd name="T0" fmla="*/ 0 w 12"/>
              <a:gd name="T1" fmla="*/ 0 h 6"/>
              <a:gd name="T2" fmla="*/ 0 w 12"/>
              <a:gd name="T3" fmla="*/ 2147483647 h 6"/>
              <a:gd name="T4" fmla="*/ 2147483647 w 12"/>
              <a:gd name="T5" fmla="*/ 0 h 6"/>
              <a:gd name="T6" fmla="*/ 2147483647 w 12"/>
              <a:gd name="T7" fmla="*/ 0 h 6"/>
              <a:gd name="T8" fmla="*/ 0 w 12"/>
              <a:gd name="T9" fmla="*/ 0 h 6"/>
              <a:gd name="T10" fmla="*/ 0 60000 65536"/>
              <a:gd name="T11" fmla="*/ 0 60000 65536"/>
              <a:gd name="T12" fmla="*/ 0 60000 65536"/>
              <a:gd name="T13" fmla="*/ 0 60000 65536"/>
              <a:gd name="T14" fmla="*/ 0 60000 65536"/>
              <a:gd name="T15" fmla="*/ 0 w 12"/>
              <a:gd name="T16" fmla="*/ 0 h 6"/>
              <a:gd name="T17" fmla="*/ 12 w 12"/>
              <a:gd name="T18" fmla="*/ 6 h 6"/>
            </a:gdLst>
            <a:ahLst/>
            <a:cxnLst>
              <a:cxn ang="T10">
                <a:pos x="T0" y="T1"/>
              </a:cxn>
              <a:cxn ang="T11">
                <a:pos x="T2" y="T3"/>
              </a:cxn>
              <a:cxn ang="T12">
                <a:pos x="T4" y="T5"/>
              </a:cxn>
              <a:cxn ang="T13">
                <a:pos x="T6" y="T7"/>
              </a:cxn>
              <a:cxn ang="T14">
                <a:pos x="T8" y="T9"/>
              </a:cxn>
            </a:cxnLst>
            <a:rect l="T15" t="T16" r="T17" b="T18"/>
            <a:pathLst>
              <a:path w="12" h="6">
                <a:moveTo>
                  <a:pt x="0" y="0"/>
                </a:moveTo>
                <a:lnTo>
                  <a:pt x="0" y="6"/>
                </a:lnTo>
                <a:lnTo>
                  <a:pt x="1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6" name="Freeform 499"/>
          <p:cNvSpPr>
            <a:spLocks/>
          </p:cNvSpPr>
          <p:nvPr/>
        </p:nvSpPr>
        <p:spPr bwMode="auto">
          <a:xfrm>
            <a:off x="3925888" y="3888830"/>
            <a:ext cx="17462" cy="11112"/>
          </a:xfrm>
          <a:custGeom>
            <a:avLst/>
            <a:gdLst>
              <a:gd name="T0" fmla="*/ 0 w 12"/>
              <a:gd name="T1" fmla="*/ 2147483647 h 6"/>
              <a:gd name="T2" fmla="*/ 0 w 12"/>
              <a:gd name="T3" fmla="*/ 2147483647 h 6"/>
              <a:gd name="T4" fmla="*/ 2147483647 w 12"/>
              <a:gd name="T5" fmla="*/ 0 h 6"/>
              <a:gd name="T6" fmla="*/ 2147483647 w 12"/>
              <a:gd name="T7" fmla="*/ 0 h 6"/>
              <a:gd name="T8" fmla="*/ 2147483647 w 12"/>
              <a:gd name="T9" fmla="*/ 0 h 6"/>
              <a:gd name="T10" fmla="*/ 2147483647 w 12"/>
              <a:gd name="T11" fmla="*/ 0 h 6"/>
              <a:gd name="T12" fmla="*/ 2147483647 w 12"/>
              <a:gd name="T13" fmla="*/ 0 h 6"/>
              <a:gd name="T14" fmla="*/ 0 w 12"/>
              <a:gd name="T15" fmla="*/ 2147483647 h 6"/>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6"/>
              <a:gd name="T26" fmla="*/ 12 w 12"/>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6">
                <a:moveTo>
                  <a:pt x="0" y="6"/>
                </a:moveTo>
                <a:lnTo>
                  <a:pt x="0" y="6"/>
                </a:lnTo>
                <a:lnTo>
                  <a:pt x="1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7" name="Freeform 500"/>
          <p:cNvSpPr>
            <a:spLocks/>
          </p:cNvSpPr>
          <p:nvPr/>
        </p:nvSpPr>
        <p:spPr bwMode="auto">
          <a:xfrm>
            <a:off x="3925888" y="3899942"/>
            <a:ext cx="17462" cy="19050"/>
          </a:xfrm>
          <a:custGeom>
            <a:avLst/>
            <a:gdLst>
              <a:gd name="T0" fmla="*/ 0 w 12"/>
              <a:gd name="T1" fmla="*/ 2147483647 h 12"/>
              <a:gd name="T2" fmla="*/ 0 w 12"/>
              <a:gd name="T3" fmla="*/ 2147483647 h 12"/>
              <a:gd name="T4" fmla="*/ 2147483647 w 12"/>
              <a:gd name="T5" fmla="*/ 2147483647 h 12"/>
              <a:gd name="T6" fmla="*/ 2147483647 w 12"/>
              <a:gd name="T7" fmla="*/ 2147483647 h 12"/>
              <a:gd name="T8" fmla="*/ 2147483647 w 12"/>
              <a:gd name="T9" fmla="*/ 0 h 12"/>
              <a:gd name="T10" fmla="*/ 2147483647 w 12"/>
              <a:gd name="T11" fmla="*/ 0 h 12"/>
              <a:gd name="T12" fmla="*/ 2147483647 w 12"/>
              <a:gd name="T13" fmla="*/ 0 h 12"/>
              <a:gd name="T14" fmla="*/ 0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0" y="6"/>
                </a:moveTo>
                <a:lnTo>
                  <a:pt x="0" y="12"/>
                </a:lnTo>
                <a:lnTo>
                  <a:pt x="12" y="6"/>
                </a:lnTo>
                <a:lnTo>
                  <a:pt x="1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8" name="Freeform 501"/>
          <p:cNvSpPr>
            <a:spLocks/>
          </p:cNvSpPr>
          <p:nvPr/>
        </p:nvSpPr>
        <p:spPr bwMode="auto">
          <a:xfrm>
            <a:off x="3917950" y="3909467"/>
            <a:ext cx="25400" cy="20638"/>
          </a:xfrm>
          <a:custGeom>
            <a:avLst/>
            <a:gdLst>
              <a:gd name="T0" fmla="*/ 0 w 18"/>
              <a:gd name="T1" fmla="*/ 2147483647 h 12"/>
              <a:gd name="T2" fmla="*/ 0 w 18"/>
              <a:gd name="T3" fmla="*/ 2147483647 h 12"/>
              <a:gd name="T4" fmla="*/ 2147483647 w 18"/>
              <a:gd name="T5" fmla="*/ 2147483647 h 12"/>
              <a:gd name="T6" fmla="*/ 2147483647 w 18"/>
              <a:gd name="T7" fmla="*/ 2147483647 h 12"/>
              <a:gd name="T8" fmla="*/ 2147483647 w 18"/>
              <a:gd name="T9" fmla="*/ 2147483647 h 12"/>
              <a:gd name="T10" fmla="*/ 2147483647 w 18"/>
              <a:gd name="T11" fmla="*/ 0 h 12"/>
              <a:gd name="T12" fmla="*/ 0 w 18"/>
              <a:gd name="T13" fmla="*/ 2147483647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0" y="6"/>
                </a:moveTo>
                <a:lnTo>
                  <a:pt x="0" y="12"/>
                </a:lnTo>
                <a:lnTo>
                  <a:pt x="18" y="6"/>
                </a:lnTo>
                <a:lnTo>
                  <a:pt x="18"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59" name="Freeform 502"/>
          <p:cNvSpPr>
            <a:spLocks/>
          </p:cNvSpPr>
          <p:nvPr/>
        </p:nvSpPr>
        <p:spPr bwMode="auto">
          <a:xfrm>
            <a:off x="3917950" y="3918993"/>
            <a:ext cx="25400" cy="22225"/>
          </a:xfrm>
          <a:custGeom>
            <a:avLst/>
            <a:gdLst>
              <a:gd name="T0" fmla="*/ 0 w 18"/>
              <a:gd name="T1" fmla="*/ 2147483647 h 12"/>
              <a:gd name="T2" fmla="*/ 0 w 18"/>
              <a:gd name="T3" fmla="*/ 2147483647 h 12"/>
              <a:gd name="T4" fmla="*/ 2147483647 w 18"/>
              <a:gd name="T5" fmla="*/ 2147483647 h 12"/>
              <a:gd name="T6" fmla="*/ 2147483647 w 18"/>
              <a:gd name="T7" fmla="*/ 2147483647 h 12"/>
              <a:gd name="T8" fmla="*/ 2147483647 w 18"/>
              <a:gd name="T9" fmla="*/ 2147483647 h 12"/>
              <a:gd name="T10" fmla="*/ 2147483647 w 18"/>
              <a:gd name="T11" fmla="*/ 0 h 12"/>
              <a:gd name="T12" fmla="*/ 0 w 18"/>
              <a:gd name="T13" fmla="*/ 2147483647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0" y="12"/>
                </a:moveTo>
                <a:lnTo>
                  <a:pt x="0" y="12"/>
                </a:lnTo>
                <a:lnTo>
                  <a:pt x="18" y="6"/>
                </a:lnTo>
                <a:lnTo>
                  <a:pt x="18" y="0"/>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0" name="Freeform 503"/>
          <p:cNvSpPr>
            <a:spLocks/>
          </p:cNvSpPr>
          <p:nvPr/>
        </p:nvSpPr>
        <p:spPr bwMode="auto">
          <a:xfrm>
            <a:off x="3917950" y="3941217"/>
            <a:ext cx="25400" cy="19050"/>
          </a:xfrm>
          <a:custGeom>
            <a:avLst/>
            <a:gdLst>
              <a:gd name="T0" fmla="*/ 0 w 18"/>
              <a:gd name="T1" fmla="*/ 2147483647 h 12"/>
              <a:gd name="T2" fmla="*/ 0 w 18"/>
              <a:gd name="T3" fmla="*/ 2147483647 h 12"/>
              <a:gd name="T4" fmla="*/ 2147483647 w 18"/>
              <a:gd name="T5" fmla="*/ 0 h 12"/>
              <a:gd name="T6" fmla="*/ 2147483647 w 18"/>
              <a:gd name="T7" fmla="*/ 0 h 12"/>
              <a:gd name="T8" fmla="*/ 2147483647 w 18"/>
              <a:gd name="T9" fmla="*/ 0 h 12"/>
              <a:gd name="T10" fmla="*/ 2147483647 w 18"/>
              <a:gd name="T11" fmla="*/ 0 h 12"/>
              <a:gd name="T12" fmla="*/ 0 w 18"/>
              <a:gd name="T13" fmla="*/ 2147483647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0" y="6"/>
                </a:moveTo>
                <a:lnTo>
                  <a:pt x="0" y="12"/>
                </a:lnTo>
                <a:lnTo>
                  <a:pt x="18"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1" name="Freeform 504"/>
          <p:cNvSpPr>
            <a:spLocks/>
          </p:cNvSpPr>
          <p:nvPr/>
        </p:nvSpPr>
        <p:spPr bwMode="auto">
          <a:xfrm>
            <a:off x="3906838" y="3950742"/>
            <a:ext cx="36512" cy="30163"/>
          </a:xfrm>
          <a:custGeom>
            <a:avLst/>
            <a:gdLst>
              <a:gd name="T0" fmla="*/ 0 w 24"/>
              <a:gd name="T1" fmla="*/ 2147483647 h 18"/>
              <a:gd name="T2" fmla="*/ 0 w 24"/>
              <a:gd name="T3" fmla="*/ 2147483647 h 18"/>
              <a:gd name="T4" fmla="*/ 2147483647 w 24"/>
              <a:gd name="T5" fmla="*/ 2147483647 h 18"/>
              <a:gd name="T6" fmla="*/ 2147483647 w 24"/>
              <a:gd name="T7" fmla="*/ 0 h 18"/>
              <a:gd name="T8" fmla="*/ 2147483647 w 24"/>
              <a:gd name="T9" fmla="*/ 0 h 18"/>
              <a:gd name="T10" fmla="*/ 2147483647 w 24"/>
              <a:gd name="T11" fmla="*/ 0 h 18"/>
              <a:gd name="T12" fmla="*/ 2147483647 w 24"/>
              <a:gd name="T13" fmla="*/ 0 h 18"/>
              <a:gd name="T14" fmla="*/ 0 w 24"/>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8"/>
              <a:gd name="T26" fmla="*/ 24 w 2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8">
                <a:moveTo>
                  <a:pt x="0" y="12"/>
                </a:moveTo>
                <a:lnTo>
                  <a:pt x="0" y="18"/>
                </a:lnTo>
                <a:lnTo>
                  <a:pt x="24" y="6"/>
                </a:lnTo>
                <a:lnTo>
                  <a:pt x="24" y="0"/>
                </a:lnTo>
                <a:lnTo>
                  <a:pt x="0" y="12"/>
                </a:lnTo>
                <a:close/>
              </a:path>
            </a:pathLst>
          </a:custGeom>
          <a:solidFill>
            <a:srgbClr val="EC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2" name="Freeform 505"/>
          <p:cNvSpPr>
            <a:spLocks/>
          </p:cNvSpPr>
          <p:nvPr/>
        </p:nvSpPr>
        <p:spPr bwMode="auto">
          <a:xfrm>
            <a:off x="3906838" y="3960267"/>
            <a:ext cx="36512" cy="31750"/>
          </a:xfrm>
          <a:custGeom>
            <a:avLst/>
            <a:gdLst>
              <a:gd name="T0" fmla="*/ 0 w 24"/>
              <a:gd name="T1" fmla="*/ 2147483647 h 18"/>
              <a:gd name="T2" fmla="*/ 0 w 24"/>
              <a:gd name="T3" fmla="*/ 2147483647 h 18"/>
              <a:gd name="T4" fmla="*/ 2147483647 w 24"/>
              <a:gd name="T5" fmla="*/ 2147483647 h 18"/>
              <a:gd name="T6" fmla="*/ 2147483647 w 24"/>
              <a:gd name="T7" fmla="*/ 2147483647 h 18"/>
              <a:gd name="T8" fmla="*/ 2147483647 w 24"/>
              <a:gd name="T9" fmla="*/ 2147483647 h 18"/>
              <a:gd name="T10" fmla="*/ 2147483647 w 24"/>
              <a:gd name="T11" fmla="*/ 0 h 18"/>
              <a:gd name="T12" fmla="*/ 2147483647 w 24"/>
              <a:gd name="T13" fmla="*/ 0 h 18"/>
              <a:gd name="T14" fmla="*/ 0 w 24"/>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8"/>
              <a:gd name="T26" fmla="*/ 24 w 2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8">
                <a:moveTo>
                  <a:pt x="0" y="12"/>
                </a:moveTo>
                <a:lnTo>
                  <a:pt x="0" y="18"/>
                </a:lnTo>
                <a:lnTo>
                  <a:pt x="24" y="6"/>
                </a:lnTo>
                <a:lnTo>
                  <a:pt x="24" y="0"/>
                </a:lnTo>
                <a:lnTo>
                  <a:pt x="0" y="12"/>
                </a:lnTo>
                <a:close/>
              </a:path>
            </a:pathLst>
          </a:custGeom>
          <a:solidFill>
            <a:srgbClr val="DE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3" name="Freeform 506"/>
          <p:cNvSpPr>
            <a:spLocks/>
          </p:cNvSpPr>
          <p:nvPr/>
        </p:nvSpPr>
        <p:spPr bwMode="auto">
          <a:xfrm>
            <a:off x="3906838" y="3980912"/>
            <a:ext cx="36512" cy="22225"/>
          </a:xfrm>
          <a:custGeom>
            <a:avLst/>
            <a:gdLst>
              <a:gd name="T0" fmla="*/ 0 w 24"/>
              <a:gd name="T1" fmla="*/ 2147483647 h 12"/>
              <a:gd name="T2" fmla="*/ 0 w 24"/>
              <a:gd name="T3" fmla="*/ 2147483647 h 12"/>
              <a:gd name="T4" fmla="*/ 2147483647 w 24"/>
              <a:gd name="T5" fmla="*/ 0 h 12"/>
              <a:gd name="T6" fmla="*/ 2147483647 w 24"/>
              <a:gd name="T7" fmla="*/ 0 h 12"/>
              <a:gd name="T8" fmla="*/ 2147483647 w 24"/>
              <a:gd name="T9" fmla="*/ 0 h 12"/>
              <a:gd name="T10" fmla="*/ 0 w 24"/>
              <a:gd name="T11" fmla="*/ 2147483647 h 12"/>
              <a:gd name="T12" fmla="*/ 0 60000 65536"/>
              <a:gd name="T13" fmla="*/ 0 60000 65536"/>
              <a:gd name="T14" fmla="*/ 0 60000 65536"/>
              <a:gd name="T15" fmla="*/ 0 60000 65536"/>
              <a:gd name="T16" fmla="*/ 0 60000 65536"/>
              <a:gd name="T17" fmla="*/ 0 60000 65536"/>
              <a:gd name="T18" fmla="*/ 0 w 24"/>
              <a:gd name="T19" fmla="*/ 0 h 12"/>
              <a:gd name="T20" fmla="*/ 24 w 2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24" h="12">
                <a:moveTo>
                  <a:pt x="0" y="6"/>
                </a:moveTo>
                <a:lnTo>
                  <a:pt x="0" y="12"/>
                </a:lnTo>
                <a:lnTo>
                  <a:pt x="24" y="0"/>
                </a:lnTo>
                <a:lnTo>
                  <a:pt x="0" y="6"/>
                </a:lnTo>
                <a:close/>
              </a:path>
            </a:pathLst>
          </a:custGeom>
          <a:solidFill>
            <a:srgbClr val="CF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4" name="Freeform 507"/>
          <p:cNvSpPr>
            <a:spLocks/>
          </p:cNvSpPr>
          <p:nvPr/>
        </p:nvSpPr>
        <p:spPr bwMode="auto">
          <a:xfrm>
            <a:off x="3900489" y="3992017"/>
            <a:ext cx="42862" cy="19050"/>
          </a:xfrm>
          <a:custGeom>
            <a:avLst/>
            <a:gdLst>
              <a:gd name="T0" fmla="*/ 0 w 30"/>
              <a:gd name="T1" fmla="*/ 2147483647 h 12"/>
              <a:gd name="T2" fmla="*/ 0 w 30"/>
              <a:gd name="T3" fmla="*/ 2147483647 h 12"/>
              <a:gd name="T4" fmla="*/ 2147483647 w 30"/>
              <a:gd name="T5" fmla="*/ 0 h 12"/>
              <a:gd name="T6" fmla="*/ 2147483647 w 30"/>
              <a:gd name="T7" fmla="*/ 0 h 12"/>
              <a:gd name="T8" fmla="*/ 2147483647 w 30"/>
              <a:gd name="T9" fmla="*/ 0 h 12"/>
              <a:gd name="T10" fmla="*/ 2147483647 w 30"/>
              <a:gd name="T11" fmla="*/ 0 h 12"/>
              <a:gd name="T12" fmla="*/ 2147483647 w 30"/>
              <a:gd name="T13" fmla="*/ 0 h 12"/>
              <a:gd name="T14" fmla="*/ 0 w 3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12"/>
              <a:gd name="T26" fmla="*/ 30 w 3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12">
                <a:moveTo>
                  <a:pt x="0" y="12"/>
                </a:moveTo>
                <a:lnTo>
                  <a:pt x="0" y="12"/>
                </a:lnTo>
                <a:lnTo>
                  <a:pt x="30" y="0"/>
                </a:lnTo>
                <a:lnTo>
                  <a:pt x="0" y="12"/>
                </a:lnTo>
                <a:close/>
              </a:path>
            </a:pathLst>
          </a:custGeom>
          <a:solidFill>
            <a:srgbClr val="BCF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5" name="Freeform 508"/>
          <p:cNvSpPr>
            <a:spLocks/>
          </p:cNvSpPr>
          <p:nvPr/>
        </p:nvSpPr>
        <p:spPr bwMode="auto">
          <a:xfrm>
            <a:off x="3900489" y="4003130"/>
            <a:ext cx="42862" cy="30162"/>
          </a:xfrm>
          <a:custGeom>
            <a:avLst/>
            <a:gdLst>
              <a:gd name="T0" fmla="*/ 0 w 30"/>
              <a:gd name="T1" fmla="*/ 2147483647 h 18"/>
              <a:gd name="T2" fmla="*/ 0 w 30"/>
              <a:gd name="T3" fmla="*/ 2147483647 h 18"/>
              <a:gd name="T4" fmla="*/ 2147483647 w 30"/>
              <a:gd name="T5" fmla="*/ 2147483647 h 18"/>
              <a:gd name="T6" fmla="*/ 2147483647 w 30"/>
              <a:gd name="T7" fmla="*/ 2147483647 h 18"/>
              <a:gd name="T8" fmla="*/ 2147483647 w 30"/>
              <a:gd name="T9" fmla="*/ 0 h 18"/>
              <a:gd name="T10" fmla="*/ 2147483647 w 30"/>
              <a:gd name="T11" fmla="*/ 0 h 18"/>
              <a:gd name="T12" fmla="*/ 2147483647 w 30"/>
              <a:gd name="T13" fmla="*/ 0 h 18"/>
              <a:gd name="T14" fmla="*/ 0 w 3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18"/>
              <a:gd name="T26" fmla="*/ 30 w 3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18">
                <a:moveTo>
                  <a:pt x="0" y="12"/>
                </a:moveTo>
                <a:lnTo>
                  <a:pt x="0" y="18"/>
                </a:lnTo>
                <a:lnTo>
                  <a:pt x="30" y="6"/>
                </a:lnTo>
                <a:lnTo>
                  <a:pt x="30" y="0"/>
                </a:lnTo>
                <a:lnTo>
                  <a:pt x="0" y="12"/>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6" name="Freeform 509"/>
          <p:cNvSpPr>
            <a:spLocks/>
          </p:cNvSpPr>
          <p:nvPr/>
        </p:nvSpPr>
        <p:spPr bwMode="auto">
          <a:xfrm>
            <a:off x="3900489" y="4011067"/>
            <a:ext cx="42862" cy="31750"/>
          </a:xfrm>
          <a:custGeom>
            <a:avLst/>
            <a:gdLst>
              <a:gd name="T0" fmla="*/ 0 w 30"/>
              <a:gd name="T1" fmla="*/ 2147483647 h 18"/>
              <a:gd name="T2" fmla="*/ 0 w 30"/>
              <a:gd name="T3" fmla="*/ 2147483647 h 18"/>
              <a:gd name="T4" fmla="*/ 2147483647 w 30"/>
              <a:gd name="T5" fmla="*/ 2147483647 h 18"/>
              <a:gd name="T6" fmla="*/ 2147483647 w 30"/>
              <a:gd name="T7" fmla="*/ 2147483647 h 18"/>
              <a:gd name="T8" fmla="*/ 2147483647 w 30"/>
              <a:gd name="T9" fmla="*/ 2147483647 h 18"/>
              <a:gd name="T10" fmla="*/ 2147483647 w 30"/>
              <a:gd name="T11" fmla="*/ 0 h 18"/>
              <a:gd name="T12" fmla="*/ 0 w 30"/>
              <a:gd name="T13" fmla="*/ 2147483647 h 18"/>
              <a:gd name="T14" fmla="*/ 0 60000 65536"/>
              <a:gd name="T15" fmla="*/ 0 60000 65536"/>
              <a:gd name="T16" fmla="*/ 0 60000 65536"/>
              <a:gd name="T17" fmla="*/ 0 60000 65536"/>
              <a:gd name="T18" fmla="*/ 0 60000 65536"/>
              <a:gd name="T19" fmla="*/ 0 60000 65536"/>
              <a:gd name="T20" fmla="*/ 0 60000 65536"/>
              <a:gd name="T21" fmla="*/ 0 w 30"/>
              <a:gd name="T22" fmla="*/ 0 h 18"/>
              <a:gd name="T23" fmla="*/ 30 w 3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18">
                <a:moveTo>
                  <a:pt x="0" y="18"/>
                </a:moveTo>
                <a:lnTo>
                  <a:pt x="0" y="18"/>
                </a:lnTo>
                <a:lnTo>
                  <a:pt x="30" y="6"/>
                </a:lnTo>
                <a:lnTo>
                  <a:pt x="30" y="0"/>
                </a:lnTo>
                <a:lnTo>
                  <a:pt x="0" y="18"/>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7" name="Freeform 510"/>
          <p:cNvSpPr>
            <a:spLocks/>
          </p:cNvSpPr>
          <p:nvPr/>
        </p:nvSpPr>
        <p:spPr bwMode="auto">
          <a:xfrm>
            <a:off x="3889383" y="4033294"/>
            <a:ext cx="53975" cy="30163"/>
          </a:xfrm>
          <a:custGeom>
            <a:avLst/>
            <a:gdLst>
              <a:gd name="T0" fmla="*/ 0 w 36"/>
              <a:gd name="T1" fmla="*/ 2147483647 h 18"/>
              <a:gd name="T2" fmla="*/ 0 w 36"/>
              <a:gd name="T3" fmla="*/ 2147483647 h 18"/>
              <a:gd name="T4" fmla="*/ 2147483647 w 36"/>
              <a:gd name="T5" fmla="*/ 2147483647 h 18"/>
              <a:gd name="T6" fmla="*/ 2147483647 w 36"/>
              <a:gd name="T7" fmla="*/ 0 h 18"/>
              <a:gd name="T8" fmla="*/ 2147483647 w 36"/>
              <a:gd name="T9" fmla="*/ 0 h 18"/>
              <a:gd name="T10" fmla="*/ 2147483647 w 36"/>
              <a:gd name="T11" fmla="*/ 0 h 18"/>
              <a:gd name="T12" fmla="*/ 0 w 36"/>
              <a:gd name="T13" fmla="*/ 2147483647 h 18"/>
              <a:gd name="T14" fmla="*/ 0 60000 65536"/>
              <a:gd name="T15" fmla="*/ 0 60000 65536"/>
              <a:gd name="T16" fmla="*/ 0 60000 65536"/>
              <a:gd name="T17" fmla="*/ 0 60000 65536"/>
              <a:gd name="T18" fmla="*/ 0 60000 65536"/>
              <a:gd name="T19" fmla="*/ 0 60000 65536"/>
              <a:gd name="T20" fmla="*/ 0 60000 65536"/>
              <a:gd name="T21" fmla="*/ 0 w 36"/>
              <a:gd name="T22" fmla="*/ 0 h 18"/>
              <a:gd name="T23" fmla="*/ 36 w 3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18">
                <a:moveTo>
                  <a:pt x="0" y="12"/>
                </a:moveTo>
                <a:lnTo>
                  <a:pt x="0" y="18"/>
                </a:lnTo>
                <a:lnTo>
                  <a:pt x="36" y="6"/>
                </a:lnTo>
                <a:lnTo>
                  <a:pt x="36" y="0"/>
                </a:lnTo>
                <a:lnTo>
                  <a:pt x="0" y="12"/>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8" name="Freeform 511"/>
          <p:cNvSpPr>
            <a:spLocks/>
          </p:cNvSpPr>
          <p:nvPr/>
        </p:nvSpPr>
        <p:spPr bwMode="auto">
          <a:xfrm>
            <a:off x="3889383" y="4042818"/>
            <a:ext cx="53975" cy="30163"/>
          </a:xfrm>
          <a:custGeom>
            <a:avLst/>
            <a:gdLst>
              <a:gd name="T0" fmla="*/ 0 w 36"/>
              <a:gd name="T1" fmla="*/ 2147483647 h 18"/>
              <a:gd name="T2" fmla="*/ 0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0 h 18"/>
              <a:gd name="T12" fmla="*/ 2147483647 w 36"/>
              <a:gd name="T13" fmla="*/ 0 h 18"/>
              <a:gd name="T14" fmla="*/ 0 w 36"/>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18"/>
              <a:gd name="T26" fmla="*/ 36 w 36"/>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18">
                <a:moveTo>
                  <a:pt x="0" y="12"/>
                </a:moveTo>
                <a:lnTo>
                  <a:pt x="0" y="18"/>
                </a:lnTo>
                <a:lnTo>
                  <a:pt x="36" y="6"/>
                </a:lnTo>
                <a:lnTo>
                  <a:pt x="36" y="0"/>
                </a:lnTo>
                <a:lnTo>
                  <a:pt x="0" y="12"/>
                </a:lnTo>
                <a:close/>
              </a:path>
            </a:pathLst>
          </a:custGeom>
          <a:solidFill>
            <a:srgbClr val="BB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69" name="Freeform 512"/>
          <p:cNvSpPr>
            <a:spLocks/>
          </p:cNvSpPr>
          <p:nvPr/>
        </p:nvSpPr>
        <p:spPr bwMode="auto">
          <a:xfrm>
            <a:off x="3889383" y="4063462"/>
            <a:ext cx="53975" cy="20637"/>
          </a:xfrm>
          <a:custGeom>
            <a:avLst/>
            <a:gdLst>
              <a:gd name="T0" fmla="*/ 0 w 36"/>
              <a:gd name="T1" fmla="*/ 2147483647 h 12"/>
              <a:gd name="T2" fmla="*/ 0 w 36"/>
              <a:gd name="T3" fmla="*/ 2147483647 h 12"/>
              <a:gd name="T4" fmla="*/ 0 w 36"/>
              <a:gd name="T5" fmla="*/ 2147483647 h 12"/>
              <a:gd name="T6" fmla="*/ 2147483647 w 36"/>
              <a:gd name="T7" fmla="*/ 0 h 12"/>
              <a:gd name="T8" fmla="*/ 2147483647 w 36"/>
              <a:gd name="T9" fmla="*/ 0 h 12"/>
              <a:gd name="T10" fmla="*/ 2147483647 w 36"/>
              <a:gd name="T11" fmla="*/ 0 h 12"/>
              <a:gd name="T12" fmla="*/ 2147483647 w 36"/>
              <a:gd name="T13" fmla="*/ 0 h 12"/>
              <a:gd name="T14" fmla="*/ 0 w 36"/>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12"/>
              <a:gd name="T26" fmla="*/ 36 w 36"/>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12">
                <a:moveTo>
                  <a:pt x="0" y="12"/>
                </a:moveTo>
                <a:lnTo>
                  <a:pt x="0" y="12"/>
                </a:lnTo>
                <a:lnTo>
                  <a:pt x="36" y="0"/>
                </a:lnTo>
                <a:lnTo>
                  <a:pt x="0" y="12"/>
                </a:lnTo>
                <a:close/>
              </a:path>
            </a:pathLst>
          </a:custGeom>
          <a:solidFill>
            <a:srgbClr val="C7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0" name="Freeform 513"/>
          <p:cNvSpPr>
            <a:spLocks/>
          </p:cNvSpPr>
          <p:nvPr/>
        </p:nvSpPr>
        <p:spPr bwMode="auto">
          <a:xfrm>
            <a:off x="3900489" y="4072980"/>
            <a:ext cx="42862" cy="11112"/>
          </a:xfrm>
          <a:custGeom>
            <a:avLst/>
            <a:gdLst>
              <a:gd name="T0" fmla="*/ 0 w 30"/>
              <a:gd name="T1" fmla="*/ 2147483647 h 6"/>
              <a:gd name="T2" fmla="*/ 2147483647 w 30"/>
              <a:gd name="T3" fmla="*/ 2147483647 h 6"/>
              <a:gd name="T4" fmla="*/ 2147483647 w 30"/>
              <a:gd name="T5" fmla="*/ 0 h 6"/>
              <a:gd name="T6" fmla="*/ 2147483647 w 30"/>
              <a:gd name="T7" fmla="*/ 0 h 6"/>
              <a:gd name="T8" fmla="*/ 2147483647 w 30"/>
              <a:gd name="T9" fmla="*/ 0 h 6"/>
              <a:gd name="T10" fmla="*/ 0 w 30"/>
              <a:gd name="T11" fmla="*/ 2147483647 h 6"/>
              <a:gd name="T12" fmla="*/ 0 60000 65536"/>
              <a:gd name="T13" fmla="*/ 0 60000 65536"/>
              <a:gd name="T14" fmla="*/ 0 60000 65536"/>
              <a:gd name="T15" fmla="*/ 0 60000 65536"/>
              <a:gd name="T16" fmla="*/ 0 60000 65536"/>
              <a:gd name="T17" fmla="*/ 0 60000 65536"/>
              <a:gd name="T18" fmla="*/ 0 w 30"/>
              <a:gd name="T19" fmla="*/ 0 h 6"/>
              <a:gd name="T20" fmla="*/ 30 w 30"/>
              <a:gd name="T21" fmla="*/ 6 h 6"/>
            </a:gdLst>
            <a:ahLst/>
            <a:cxnLst>
              <a:cxn ang="T12">
                <a:pos x="T0" y="T1"/>
              </a:cxn>
              <a:cxn ang="T13">
                <a:pos x="T2" y="T3"/>
              </a:cxn>
              <a:cxn ang="T14">
                <a:pos x="T4" y="T5"/>
              </a:cxn>
              <a:cxn ang="T15">
                <a:pos x="T6" y="T7"/>
              </a:cxn>
              <a:cxn ang="T16">
                <a:pos x="T8" y="T9"/>
              </a:cxn>
              <a:cxn ang="T17">
                <a:pos x="T10" y="T11"/>
              </a:cxn>
            </a:cxnLst>
            <a:rect l="T18" t="T19" r="T20" b="T21"/>
            <a:pathLst>
              <a:path w="30" h="6">
                <a:moveTo>
                  <a:pt x="0" y="6"/>
                </a:moveTo>
                <a:lnTo>
                  <a:pt x="12" y="6"/>
                </a:lnTo>
                <a:lnTo>
                  <a:pt x="30" y="0"/>
                </a:lnTo>
                <a:lnTo>
                  <a:pt x="0" y="6"/>
                </a:lnTo>
                <a:close/>
              </a:path>
            </a:pathLst>
          </a:custGeom>
          <a:solidFill>
            <a:srgbClr val="D7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1" name="Freeform 514"/>
          <p:cNvSpPr>
            <a:spLocks/>
          </p:cNvSpPr>
          <p:nvPr/>
        </p:nvSpPr>
        <p:spPr bwMode="auto">
          <a:xfrm>
            <a:off x="3871921" y="3755480"/>
            <a:ext cx="71437" cy="360362"/>
          </a:xfrm>
          <a:custGeom>
            <a:avLst/>
            <a:gdLst>
              <a:gd name="T0" fmla="*/ 2147483647 w 48"/>
              <a:gd name="T1" fmla="*/ 0 h 210"/>
              <a:gd name="T2" fmla="*/ 0 w 48"/>
              <a:gd name="T3" fmla="*/ 2147483647 h 210"/>
              <a:gd name="T4" fmla="*/ 2147483647 w 48"/>
              <a:gd name="T5" fmla="*/ 2147483647 h 210"/>
              <a:gd name="T6" fmla="*/ 2147483647 w 48"/>
              <a:gd name="T7" fmla="*/ 2147483647 h 210"/>
              <a:gd name="T8" fmla="*/ 2147483647 w 48"/>
              <a:gd name="T9" fmla="*/ 2147483647 h 210"/>
              <a:gd name="T10" fmla="*/ 2147483647 w 48"/>
              <a:gd name="T11" fmla="*/ 2147483647 h 210"/>
              <a:gd name="T12" fmla="*/ 2147483647 w 48"/>
              <a:gd name="T13" fmla="*/ 2147483647 h 210"/>
              <a:gd name="T14" fmla="*/ 2147483647 w 48"/>
              <a:gd name="T15" fmla="*/ 2147483647 h 210"/>
              <a:gd name="T16" fmla="*/ 2147483647 w 48"/>
              <a:gd name="T17" fmla="*/ 2147483647 h 210"/>
              <a:gd name="T18" fmla="*/ 2147483647 w 48"/>
              <a:gd name="T19" fmla="*/ 2147483647 h 210"/>
              <a:gd name="T20" fmla="*/ 2147483647 w 48"/>
              <a:gd name="T21" fmla="*/ 0 h 210"/>
              <a:gd name="T22" fmla="*/ 2147483647 w 48"/>
              <a:gd name="T23" fmla="*/ 0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210"/>
              <a:gd name="T38" fmla="*/ 48 w 48"/>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210">
                <a:moveTo>
                  <a:pt x="42" y="0"/>
                </a:moveTo>
                <a:lnTo>
                  <a:pt x="0" y="210"/>
                </a:lnTo>
                <a:lnTo>
                  <a:pt x="48" y="210"/>
                </a:lnTo>
                <a:lnTo>
                  <a:pt x="48" y="198"/>
                </a:lnTo>
                <a:lnTo>
                  <a:pt x="48" y="174"/>
                </a:lnTo>
                <a:lnTo>
                  <a:pt x="48" y="144"/>
                </a:lnTo>
                <a:lnTo>
                  <a:pt x="48" y="102"/>
                </a:lnTo>
                <a:lnTo>
                  <a:pt x="48" y="66"/>
                </a:lnTo>
                <a:lnTo>
                  <a:pt x="48" y="36"/>
                </a:lnTo>
                <a:lnTo>
                  <a:pt x="48" y="12"/>
                </a:lnTo>
                <a:lnTo>
                  <a:pt x="48" y="0"/>
                </a:lnTo>
                <a:lnTo>
                  <a:pt x="42"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572" name="Freeform 515"/>
          <p:cNvSpPr>
            <a:spLocks/>
          </p:cNvSpPr>
          <p:nvPr/>
        </p:nvSpPr>
        <p:spPr bwMode="auto">
          <a:xfrm>
            <a:off x="3998921" y="3766597"/>
            <a:ext cx="280987" cy="830263"/>
          </a:xfrm>
          <a:custGeom>
            <a:avLst/>
            <a:gdLst>
              <a:gd name="T0" fmla="*/ 0 w 186"/>
              <a:gd name="T1" fmla="*/ 0 h 486"/>
              <a:gd name="T2" fmla="*/ 2147483647 w 186"/>
              <a:gd name="T3" fmla="*/ 0 h 486"/>
              <a:gd name="T4" fmla="*/ 2147483647 w 186"/>
              <a:gd name="T5" fmla="*/ 2147483647 h 486"/>
              <a:gd name="T6" fmla="*/ 2147483647 w 186"/>
              <a:gd name="T7" fmla="*/ 2147483647 h 486"/>
              <a:gd name="T8" fmla="*/ 2147483647 w 186"/>
              <a:gd name="T9" fmla="*/ 2147483647 h 486"/>
              <a:gd name="T10" fmla="*/ 2147483647 w 186"/>
              <a:gd name="T11" fmla="*/ 2147483647 h 486"/>
              <a:gd name="T12" fmla="*/ 2147483647 w 186"/>
              <a:gd name="T13" fmla="*/ 2147483647 h 486"/>
              <a:gd name="T14" fmla="*/ 2147483647 w 186"/>
              <a:gd name="T15" fmla="*/ 2147483647 h 486"/>
              <a:gd name="T16" fmla="*/ 2147483647 w 186"/>
              <a:gd name="T17" fmla="*/ 2147483647 h 486"/>
              <a:gd name="T18" fmla="*/ 2147483647 w 186"/>
              <a:gd name="T19" fmla="*/ 2147483647 h 486"/>
              <a:gd name="T20" fmla="*/ 2147483647 w 186"/>
              <a:gd name="T21" fmla="*/ 2147483647 h 486"/>
              <a:gd name="T22" fmla="*/ 2147483647 w 186"/>
              <a:gd name="T23" fmla="*/ 2147483647 h 486"/>
              <a:gd name="T24" fmla="*/ 2147483647 w 186"/>
              <a:gd name="T25" fmla="*/ 2147483647 h 486"/>
              <a:gd name="T26" fmla="*/ 2147483647 w 186"/>
              <a:gd name="T27" fmla="*/ 2147483647 h 486"/>
              <a:gd name="T28" fmla="*/ 2147483647 w 186"/>
              <a:gd name="T29" fmla="*/ 2147483647 h 486"/>
              <a:gd name="T30" fmla="*/ 2147483647 w 186"/>
              <a:gd name="T31" fmla="*/ 2147483647 h 486"/>
              <a:gd name="T32" fmla="*/ 2147483647 w 186"/>
              <a:gd name="T33" fmla="*/ 2147483647 h 486"/>
              <a:gd name="T34" fmla="*/ 2147483647 w 186"/>
              <a:gd name="T35" fmla="*/ 2147483647 h 486"/>
              <a:gd name="T36" fmla="*/ 2147483647 w 186"/>
              <a:gd name="T37" fmla="*/ 2147483647 h 486"/>
              <a:gd name="T38" fmla="*/ 0 w 186"/>
              <a:gd name="T39" fmla="*/ 2147483647 h 486"/>
              <a:gd name="T40" fmla="*/ 0 w 186"/>
              <a:gd name="T41" fmla="*/ 0 h 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6"/>
              <a:gd name="T64" fmla="*/ 0 h 486"/>
              <a:gd name="T65" fmla="*/ 186 w 186"/>
              <a:gd name="T66" fmla="*/ 486 h 4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6" h="486">
                <a:moveTo>
                  <a:pt x="0" y="0"/>
                </a:moveTo>
                <a:lnTo>
                  <a:pt x="186" y="0"/>
                </a:lnTo>
                <a:lnTo>
                  <a:pt x="186" y="450"/>
                </a:lnTo>
                <a:lnTo>
                  <a:pt x="174" y="450"/>
                </a:lnTo>
                <a:lnTo>
                  <a:pt x="168" y="450"/>
                </a:lnTo>
                <a:lnTo>
                  <a:pt x="156" y="450"/>
                </a:lnTo>
                <a:lnTo>
                  <a:pt x="150" y="444"/>
                </a:lnTo>
                <a:lnTo>
                  <a:pt x="138" y="444"/>
                </a:lnTo>
                <a:lnTo>
                  <a:pt x="126" y="444"/>
                </a:lnTo>
                <a:lnTo>
                  <a:pt x="120" y="444"/>
                </a:lnTo>
                <a:lnTo>
                  <a:pt x="108" y="450"/>
                </a:lnTo>
                <a:lnTo>
                  <a:pt x="90" y="450"/>
                </a:lnTo>
                <a:lnTo>
                  <a:pt x="72" y="462"/>
                </a:lnTo>
                <a:lnTo>
                  <a:pt x="60" y="468"/>
                </a:lnTo>
                <a:lnTo>
                  <a:pt x="48" y="474"/>
                </a:lnTo>
                <a:lnTo>
                  <a:pt x="42" y="480"/>
                </a:lnTo>
                <a:lnTo>
                  <a:pt x="36" y="480"/>
                </a:lnTo>
                <a:lnTo>
                  <a:pt x="24" y="486"/>
                </a:lnTo>
                <a:lnTo>
                  <a:pt x="18" y="486"/>
                </a:lnTo>
                <a:lnTo>
                  <a:pt x="0" y="48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3" name="Freeform 516"/>
          <p:cNvSpPr>
            <a:spLocks/>
          </p:cNvSpPr>
          <p:nvPr/>
        </p:nvSpPr>
        <p:spPr bwMode="auto">
          <a:xfrm>
            <a:off x="3981450" y="3766592"/>
            <a:ext cx="298450" cy="850900"/>
          </a:xfrm>
          <a:custGeom>
            <a:avLst/>
            <a:gdLst>
              <a:gd name="T0" fmla="*/ 0 w 198"/>
              <a:gd name="T1" fmla="*/ 0 h 498"/>
              <a:gd name="T2" fmla="*/ 2147483647 w 198"/>
              <a:gd name="T3" fmla="*/ 0 h 498"/>
              <a:gd name="T4" fmla="*/ 2147483647 w 198"/>
              <a:gd name="T5" fmla="*/ 2147483647 h 498"/>
              <a:gd name="T6" fmla="*/ 2147483647 w 198"/>
              <a:gd name="T7" fmla="*/ 2147483647 h 498"/>
              <a:gd name="T8" fmla="*/ 2147483647 w 198"/>
              <a:gd name="T9" fmla="*/ 2147483647 h 498"/>
              <a:gd name="T10" fmla="*/ 2147483647 w 198"/>
              <a:gd name="T11" fmla="*/ 2147483647 h 498"/>
              <a:gd name="T12" fmla="*/ 2147483647 w 198"/>
              <a:gd name="T13" fmla="*/ 2147483647 h 498"/>
              <a:gd name="T14" fmla="*/ 2147483647 w 198"/>
              <a:gd name="T15" fmla="*/ 2147483647 h 498"/>
              <a:gd name="T16" fmla="*/ 2147483647 w 198"/>
              <a:gd name="T17" fmla="*/ 2147483647 h 498"/>
              <a:gd name="T18" fmla="*/ 2147483647 w 198"/>
              <a:gd name="T19" fmla="*/ 2147483647 h 498"/>
              <a:gd name="T20" fmla="*/ 2147483647 w 198"/>
              <a:gd name="T21" fmla="*/ 2147483647 h 498"/>
              <a:gd name="T22" fmla="*/ 2147483647 w 198"/>
              <a:gd name="T23" fmla="*/ 2147483647 h 498"/>
              <a:gd name="T24" fmla="*/ 2147483647 w 198"/>
              <a:gd name="T25" fmla="*/ 2147483647 h 498"/>
              <a:gd name="T26" fmla="*/ 2147483647 w 198"/>
              <a:gd name="T27" fmla="*/ 2147483647 h 498"/>
              <a:gd name="T28" fmla="*/ 2147483647 w 198"/>
              <a:gd name="T29" fmla="*/ 2147483647 h 498"/>
              <a:gd name="T30" fmla="*/ 2147483647 w 198"/>
              <a:gd name="T31" fmla="*/ 2147483647 h 498"/>
              <a:gd name="T32" fmla="*/ 2147483647 w 198"/>
              <a:gd name="T33" fmla="*/ 2147483647 h 498"/>
              <a:gd name="T34" fmla="*/ 2147483647 w 198"/>
              <a:gd name="T35" fmla="*/ 2147483647 h 498"/>
              <a:gd name="T36" fmla="*/ 2147483647 w 198"/>
              <a:gd name="T37" fmla="*/ 2147483647 h 498"/>
              <a:gd name="T38" fmla="*/ 0 w 198"/>
              <a:gd name="T39" fmla="*/ 2147483647 h 498"/>
              <a:gd name="T40" fmla="*/ 0 w 198"/>
              <a:gd name="T41" fmla="*/ 0 h 4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8"/>
              <a:gd name="T64" fmla="*/ 0 h 498"/>
              <a:gd name="T65" fmla="*/ 198 w 198"/>
              <a:gd name="T66" fmla="*/ 498 h 4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8" h="498">
                <a:moveTo>
                  <a:pt x="0" y="0"/>
                </a:moveTo>
                <a:lnTo>
                  <a:pt x="198" y="0"/>
                </a:lnTo>
                <a:lnTo>
                  <a:pt x="198" y="462"/>
                </a:lnTo>
                <a:lnTo>
                  <a:pt x="186" y="462"/>
                </a:lnTo>
                <a:lnTo>
                  <a:pt x="180" y="462"/>
                </a:lnTo>
                <a:lnTo>
                  <a:pt x="168" y="462"/>
                </a:lnTo>
                <a:lnTo>
                  <a:pt x="162" y="456"/>
                </a:lnTo>
                <a:lnTo>
                  <a:pt x="150" y="456"/>
                </a:lnTo>
                <a:lnTo>
                  <a:pt x="138" y="456"/>
                </a:lnTo>
                <a:lnTo>
                  <a:pt x="126" y="456"/>
                </a:lnTo>
                <a:lnTo>
                  <a:pt x="114" y="462"/>
                </a:lnTo>
                <a:lnTo>
                  <a:pt x="96" y="468"/>
                </a:lnTo>
                <a:lnTo>
                  <a:pt x="78" y="474"/>
                </a:lnTo>
                <a:lnTo>
                  <a:pt x="66" y="480"/>
                </a:lnTo>
                <a:lnTo>
                  <a:pt x="54" y="486"/>
                </a:lnTo>
                <a:lnTo>
                  <a:pt x="42" y="492"/>
                </a:lnTo>
                <a:lnTo>
                  <a:pt x="36" y="492"/>
                </a:lnTo>
                <a:lnTo>
                  <a:pt x="30" y="498"/>
                </a:lnTo>
                <a:lnTo>
                  <a:pt x="24" y="498"/>
                </a:lnTo>
                <a:lnTo>
                  <a:pt x="0" y="498"/>
                </a:lnTo>
                <a:lnTo>
                  <a:pt x="0"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574" name="Freeform 517"/>
          <p:cNvSpPr>
            <a:spLocks/>
          </p:cNvSpPr>
          <p:nvPr/>
        </p:nvSpPr>
        <p:spPr bwMode="auto">
          <a:xfrm>
            <a:off x="3998914" y="3787230"/>
            <a:ext cx="36512" cy="1587"/>
          </a:xfrm>
          <a:custGeom>
            <a:avLst/>
            <a:gdLst>
              <a:gd name="T0" fmla="*/ 0 w 24"/>
              <a:gd name="T1" fmla="*/ 0 h 1"/>
              <a:gd name="T2" fmla="*/ 0 w 24"/>
              <a:gd name="T3" fmla="*/ 0 h 1"/>
              <a:gd name="T4" fmla="*/ 2147483647 w 24"/>
              <a:gd name="T5" fmla="*/ 0 h 1"/>
              <a:gd name="T6" fmla="*/ 2147483647 w 24"/>
              <a:gd name="T7" fmla="*/ 0 h 1"/>
              <a:gd name="T8" fmla="*/ 0 w 24"/>
              <a:gd name="T9" fmla="*/ 0 h 1"/>
              <a:gd name="T10" fmla="*/ 0 60000 65536"/>
              <a:gd name="T11" fmla="*/ 0 60000 65536"/>
              <a:gd name="T12" fmla="*/ 0 60000 65536"/>
              <a:gd name="T13" fmla="*/ 0 60000 65536"/>
              <a:gd name="T14" fmla="*/ 0 60000 65536"/>
              <a:gd name="T15" fmla="*/ 0 w 24"/>
              <a:gd name="T16" fmla="*/ 0 h 1"/>
              <a:gd name="T17" fmla="*/ 24 w 24"/>
              <a:gd name="T18" fmla="*/ 1 h 1"/>
            </a:gdLst>
            <a:ahLst/>
            <a:cxnLst>
              <a:cxn ang="T10">
                <a:pos x="T0" y="T1"/>
              </a:cxn>
              <a:cxn ang="T11">
                <a:pos x="T2" y="T3"/>
              </a:cxn>
              <a:cxn ang="T12">
                <a:pos x="T4" y="T5"/>
              </a:cxn>
              <a:cxn ang="T13">
                <a:pos x="T6" y="T7"/>
              </a:cxn>
              <a:cxn ang="T14">
                <a:pos x="T8" y="T9"/>
              </a:cxn>
            </a:cxnLst>
            <a:rect l="T15" t="T16" r="T17" b="T18"/>
            <a:pathLst>
              <a:path w="24" h="1">
                <a:moveTo>
                  <a:pt x="0" y="0"/>
                </a:moveTo>
                <a:lnTo>
                  <a:pt x="0" y="0"/>
                </a:lnTo>
                <a:lnTo>
                  <a:pt x="24" y="0"/>
                </a:lnTo>
                <a:lnTo>
                  <a:pt x="1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5" name="Freeform 518"/>
          <p:cNvSpPr>
            <a:spLocks/>
          </p:cNvSpPr>
          <p:nvPr/>
        </p:nvSpPr>
        <p:spPr bwMode="auto">
          <a:xfrm>
            <a:off x="3998921" y="3787230"/>
            <a:ext cx="73025" cy="19050"/>
          </a:xfrm>
          <a:custGeom>
            <a:avLst/>
            <a:gdLst>
              <a:gd name="T0" fmla="*/ 0 w 48"/>
              <a:gd name="T1" fmla="*/ 2147483647 h 12"/>
              <a:gd name="T2" fmla="*/ 0 w 48"/>
              <a:gd name="T3" fmla="*/ 2147483647 h 12"/>
              <a:gd name="T4" fmla="*/ 2147483647 w 48"/>
              <a:gd name="T5" fmla="*/ 0 h 12"/>
              <a:gd name="T6" fmla="*/ 2147483647 w 48"/>
              <a:gd name="T7" fmla="*/ 0 h 12"/>
              <a:gd name="T8" fmla="*/ 0 w 48"/>
              <a:gd name="T9" fmla="*/ 2147483647 h 12"/>
              <a:gd name="T10" fmla="*/ 0 60000 65536"/>
              <a:gd name="T11" fmla="*/ 0 60000 65536"/>
              <a:gd name="T12" fmla="*/ 0 60000 65536"/>
              <a:gd name="T13" fmla="*/ 0 60000 65536"/>
              <a:gd name="T14" fmla="*/ 0 60000 65536"/>
              <a:gd name="T15" fmla="*/ 0 w 48"/>
              <a:gd name="T16" fmla="*/ 0 h 12"/>
              <a:gd name="T17" fmla="*/ 48 w 48"/>
              <a:gd name="T18" fmla="*/ 12 h 12"/>
            </a:gdLst>
            <a:ahLst/>
            <a:cxnLst>
              <a:cxn ang="T10">
                <a:pos x="T0" y="T1"/>
              </a:cxn>
              <a:cxn ang="T11">
                <a:pos x="T2" y="T3"/>
              </a:cxn>
              <a:cxn ang="T12">
                <a:pos x="T4" y="T5"/>
              </a:cxn>
              <a:cxn ang="T13">
                <a:pos x="T6" y="T7"/>
              </a:cxn>
              <a:cxn ang="T14">
                <a:pos x="T8" y="T9"/>
              </a:cxn>
            </a:cxnLst>
            <a:rect l="T15" t="T16" r="T17" b="T18"/>
            <a:pathLst>
              <a:path w="48" h="12">
                <a:moveTo>
                  <a:pt x="0" y="6"/>
                </a:moveTo>
                <a:lnTo>
                  <a:pt x="0" y="12"/>
                </a:lnTo>
                <a:lnTo>
                  <a:pt x="48" y="0"/>
                </a:lnTo>
                <a:lnTo>
                  <a:pt x="30"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6" name="Freeform 519"/>
          <p:cNvSpPr>
            <a:spLocks/>
          </p:cNvSpPr>
          <p:nvPr/>
        </p:nvSpPr>
        <p:spPr bwMode="auto">
          <a:xfrm>
            <a:off x="3998913" y="3787230"/>
            <a:ext cx="100012" cy="30162"/>
          </a:xfrm>
          <a:custGeom>
            <a:avLst/>
            <a:gdLst>
              <a:gd name="T0" fmla="*/ 0 w 66"/>
              <a:gd name="T1" fmla="*/ 2147483647 h 18"/>
              <a:gd name="T2" fmla="*/ 0 w 66"/>
              <a:gd name="T3" fmla="*/ 2147483647 h 18"/>
              <a:gd name="T4" fmla="*/ 2147483647 w 66"/>
              <a:gd name="T5" fmla="*/ 0 h 18"/>
              <a:gd name="T6" fmla="*/ 2147483647 w 66"/>
              <a:gd name="T7" fmla="*/ 0 h 18"/>
              <a:gd name="T8" fmla="*/ 0 w 66"/>
              <a:gd name="T9" fmla="*/ 2147483647 h 18"/>
              <a:gd name="T10" fmla="*/ 0 60000 65536"/>
              <a:gd name="T11" fmla="*/ 0 60000 65536"/>
              <a:gd name="T12" fmla="*/ 0 60000 65536"/>
              <a:gd name="T13" fmla="*/ 0 60000 65536"/>
              <a:gd name="T14" fmla="*/ 0 60000 65536"/>
              <a:gd name="T15" fmla="*/ 0 w 66"/>
              <a:gd name="T16" fmla="*/ 0 h 18"/>
              <a:gd name="T17" fmla="*/ 66 w 66"/>
              <a:gd name="T18" fmla="*/ 18 h 18"/>
            </a:gdLst>
            <a:ahLst/>
            <a:cxnLst>
              <a:cxn ang="T10">
                <a:pos x="T0" y="T1"/>
              </a:cxn>
              <a:cxn ang="T11">
                <a:pos x="T2" y="T3"/>
              </a:cxn>
              <a:cxn ang="T12">
                <a:pos x="T4" y="T5"/>
              </a:cxn>
              <a:cxn ang="T13">
                <a:pos x="T6" y="T7"/>
              </a:cxn>
              <a:cxn ang="T14">
                <a:pos x="T8" y="T9"/>
              </a:cxn>
            </a:cxnLst>
            <a:rect l="T15" t="T16" r="T17" b="T18"/>
            <a:pathLst>
              <a:path w="66" h="18">
                <a:moveTo>
                  <a:pt x="0" y="18"/>
                </a:moveTo>
                <a:lnTo>
                  <a:pt x="0" y="18"/>
                </a:lnTo>
                <a:lnTo>
                  <a:pt x="66" y="0"/>
                </a:lnTo>
                <a:lnTo>
                  <a:pt x="4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7" name="Freeform 520"/>
          <p:cNvSpPr>
            <a:spLocks/>
          </p:cNvSpPr>
          <p:nvPr/>
        </p:nvSpPr>
        <p:spPr bwMode="auto">
          <a:xfrm>
            <a:off x="3998913" y="3787230"/>
            <a:ext cx="127000" cy="50800"/>
          </a:xfrm>
          <a:custGeom>
            <a:avLst/>
            <a:gdLst>
              <a:gd name="T0" fmla="*/ 0 w 84"/>
              <a:gd name="T1" fmla="*/ 2147483647 h 30"/>
              <a:gd name="T2" fmla="*/ 0 w 84"/>
              <a:gd name="T3" fmla="*/ 2147483647 h 30"/>
              <a:gd name="T4" fmla="*/ 2147483647 w 84"/>
              <a:gd name="T5" fmla="*/ 0 h 30"/>
              <a:gd name="T6" fmla="*/ 2147483647 w 84"/>
              <a:gd name="T7" fmla="*/ 0 h 30"/>
              <a:gd name="T8" fmla="*/ 0 w 84"/>
              <a:gd name="T9" fmla="*/ 2147483647 h 30"/>
              <a:gd name="T10" fmla="*/ 0 60000 65536"/>
              <a:gd name="T11" fmla="*/ 0 60000 65536"/>
              <a:gd name="T12" fmla="*/ 0 60000 65536"/>
              <a:gd name="T13" fmla="*/ 0 60000 65536"/>
              <a:gd name="T14" fmla="*/ 0 60000 65536"/>
              <a:gd name="T15" fmla="*/ 0 w 84"/>
              <a:gd name="T16" fmla="*/ 0 h 30"/>
              <a:gd name="T17" fmla="*/ 84 w 84"/>
              <a:gd name="T18" fmla="*/ 30 h 30"/>
            </a:gdLst>
            <a:ahLst/>
            <a:cxnLst>
              <a:cxn ang="T10">
                <a:pos x="T0" y="T1"/>
              </a:cxn>
              <a:cxn ang="T11">
                <a:pos x="T2" y="T3"/>
              </a:cxn>
              <a:cxn ang="T12">
                <a:pos x="T4" y="T5"/>
              </a:cxn>
              <a:cxn ang="T13">
                <a:pos x="T6" y="T7"/>
              </a:cxn>
              <a:cxn ang="T14">
                <a:pos x="T8" y="T9"/>
              </a:cxn>
            </a:cxnLst>
            <a:rect l="T15" t="T16" r="T17" b="T18"/>
            <a:pathLst>
              <a:path w="84" h="30">
                <a:moveTo>
                  <a:pt x="0" y="24"/>
                </a:moveTo>
                <a:lnTo>
                  <a:pt x="0" y="30"/>
                </a:lnTo>
                <a:lnTo>
                  <a:pt x="84" y="0"/>
                </a:lnTo>
                <a:lnTo>
                  <a:pt x="66"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8" name="Freeform 521"/>
          <p:cNvSpPr>
            <a:spLocks/>
          </p:cNvSpPr>
          <p:nvPr/>
        </p:nvSpPr>
        <p:spPr bwMode="auto">
          <a:xfrm>
            <a:off x="3998915" y="3787230"/>
            <a:ext cx="153987" cy="61912"/>
          </a:xfrm>
          <a:custGeom>
            <a:avLst/>
            <a:gdLst>
              <a:gd name="T0" fmla="*/ 0 w 102"/>
              <a:gd name="T1" fmla="*/ 2147483647 h 36"/>
              <a:gd name="T2" fmla="*/ 0 w 102"/>
              <a:gd name="T3" fmla="*/ 2147483647 h 36"/>
              <a:gd name="T4" fmla="*/ 2147483647 w 102"/>
              <a:gd name="T5" fmla="*/ 0 h 36"/>
              <a:gd name="T6" fmla="*/ 2147483647 w 102"/>
              <a:gd name="T7" fmla="*/ 0 h 36"/>
              <a:gd name="T8" fmla="*/ 0 w 102"/>
              <a:gd name="T9" fmla="*/ 2147483647 h 36"/>
              <a:gd name="T10" fmla="*/ 0 60000 65536"/>
              <a:gd name="T11" fmla="*/ 0 60000 65536"/>
              <a:gd name="T12" fmla="*/ 0 60000 65536"/>
              <a:gd name="T13" fmla="*/ 0 60000 65536"/>
              <a:gd name="T14" fmla="*/ 0 60000 65536"/>
              <a:gd name="T15" fmla="*/ 0 w 102"/>
              <a:gd name="T16" fmla="*/ 0 h 36"/>
              <a:gd name="T17" fmla="*/ 102 w 102"/>
              <a:gd name="T18" fmla="*/ 36 h 36"/>
            </a:gdLst>
            <a:ahLst/>
            <a:cxnLst>
              <a:cxn ang="T10">
                <a:pos x="T0" y="T1"/>
              </a:cxn>
              <a:cxn ang="T11">
                <a:pos x="T2" y="T3"/>
              </a:cxn>
              <a:cxn ang="T12">
                <a:pos x="T4" y="T5"/>
              </a:cxn>
              <a:cxn ang="T13">
                <a:pos x="T6" y="T7"/>
              </a:cxn>
              <a:cxn ang="T14">
                <a:pos x="T8" y="T9"/>
              </a:cxn>
            </a:cxnLst>
            <a:rect l="T15" t="T16" r="T17" b="T18"/>
            <a:pathLst>
              <a:path w="102" h="36">
                <a:moveTo>
                  <a:pt x="0" y="30"/>
                </a:moveTo>
                <a:lnTo>
                  <a:pt x="0" y="36"/>
                </a:lnTo>
                <a:lnTo>
                  <a:pt x="102" y="0"/>
                </a:lnTo>
                <a:lnTo>
                  <a:pt x="84" y="0"/>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79" name="Freeform 522"/>
          <p:cNvSpPr>
            <a:spLocks/>
          </p:cNvSpPr>
          <p:nvPr/>
        </p:nvSpPr>
        <p:spPr bwMode="auto">
          <a:xfrm>
            <a:off x="3998915" y="3787230"/>
            <a:ext cx="180975" cy="80962"/>
          </a:xfrm>
          <a:custGeom>
            <a:avLst/>
            <a:gdLst>
              <a:gd name="T0" fmla="*/ 0 w 120"/>
              <a:gd name="T1" fmla="*/ 2147483647 h 48"/>
              <a:gd name="T2" fmla="*/ 0 w 120"/>
              <a:gd name="T3" fmla="*/ 2147483647 h 48"/>
              <a:gd name="T4" fmla="*/ 2147483647 w 120"/>
              <a:gd name="T5" fmla="*/ 0 h 48"/>
              <a:gd name="T6" fmla="*/ 2147483647 w 120"/>
              <a:gd name="T7" fmla="*/ 0 h 48"/>
              <a:gd name="T8" fmla="*/ 0 w 120"/>
              <a:gd name="T9" fmla="*/ 2147483647 h 48"/>
              <a:gd name="T10" fmla="*/ 0 60000 65536"/>
              <a:gd name="T11" fmla="*/ 0 60000 65536"/>
              <a:gd name="T12" fmla="*/ 0 60000 65536"/>
              <a:gd name="T13" fmla="*/ 0 60000 65536"/>
              <a:gd name="T14" fmla="*/ 0 60000 65536"/>
              <a:gd name="T15" fmla="*/ 0 w 120"/>
              <a:gd name="T16" fmla="*/ 0 h 48"/>
              <a:gd name="T17" fmla="*/ 120 w 120"/>
              <a:gd name="T18" fmla="*/ 48 h 48"/>
            </a:gdLst>
            <a:ahLst/>
            <a:cxnLst>
              <a:cxn ang="T10">
                <a:pos x="T0" y="T1"/>
              </a:cxn>
              <a:cxn ang="T11">
                <a:pos x="T2" y="T3"/>
              </a:cxn>
              <a:cxn ang="T12">
                <a:pos x="T4" y="T5"/>
              </a:cxn>
              <a:cxn ang="T13">
                <a:pos x="T6" y="T7"/>
              </a:cxn>
              <a:cxn ang="T14">
                <a:pos x="T8" y="T9"/>
              </a:cxn>
            </a:cxnLst>
            <a:rect l="T15" t="T16" r="T17" b="T18"/>
            <a:pathLst>
              <a:path w="120" h="48">
                <a:moveTo>
                  <a:pt x="0" y="42"/>
                </a:moveTo>
                <a:lnTo>
                  <a:pt x="0" y="48"/>
                </a:lnTo>
                <a:lnTo>
                  <a:pt x="120" y="0"/>
                </a:lnTo>
                <a:lnTo>
                  <a:pt x="102" y="0"/>
                </a:lnTo>
                <a:lnTo>
                  <a:pt x="0"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0" name="Freeform 523"/>
          <p:cNvSpPr>
            <a:spLocks/>
          </p:cNvSpPr>
          <p:nvPr/>
        </p:nvSpPr>
        <p:spPr bwMode="auto">
          <a:xfrm>
            <a:off x="3998914" y="3787230"/>
            <a:ext cx="207962" cy="101600"/>
          </a:xfrm>
          <a:custGeom>
            <a:avLst/>
            <a:gdLst>
              <a:gd name="T0" fmla="*/ 0 w 138"/>
              <a:gd name="T1" fmla="*/ 2147483647 h 60"/>
              <a:gd name="T2" fmla="*/ 0 w 138"/>
              <a:gd name="T3" fmla="*/ 2147483647 h 60"/>
              <a:gd name="T4" fmla="*/ 2147483647 w 138"/>
              <a:gd name="T5" fmla="*/ 0 h 60"/>
              <a:gd name="T6" fmla="*/ 2147483647 w 138"/>
              <a:gd name="T7" fmla="*/ 0 h 60"/>
              <a:gd name="T8" fmla="*/ 0 w 138"/>
              <a:gd name="T9" fmla="*/ 2147483647 h 60"/>
              <a:gd name="T10" fmla="*/ 0 60000 65536"/>
              <a:gd name="T11" fmla="*/ 0 60000 65536"/>
              <a:gd name="T12" fmla="*/ 0 60000 65536"/>
              <a:gd name="T13" fmla="*/ 0 60000 65536"/>
              <a:gd name="T14" fmla="*/ 0 60000 65536"/>
              <a:gd name="T15" fmla="*/ 0 w 138"/>
              <a:gd name="T16" fmla="*/ 0 h 60"/>
              <a:gd name="T17" fmla="*/ 138 w 138"/>
              <a:gd name="T18" fmla="*/ 60 h 60"/>
            </a:gdLst>
            <a:ahLst/>
            <a:cxnLst>
              <a:cxn ang="T10">
                <a:pos x="T0" y="T1"/>
              </a:cxn>
              <a:cxn ang="T11">
                <a:pos x="T2" y="T3"/>
              </a:cxn>
              <a:cxn ang="T12">
                <a:pos x="T4" y="T5"/>
              </a:cxn>
              <a:cxn ang="T13">
                <a:pos x="T6" y="T7"/>
              </a:cxn>
              <a:cxn ang="T14">
                <a:pos x="T8" y="T9"/>
              </a:cxn>
            </a:cxnLst>
            <a:rect l="T15" t="T16" r="T17" b="T18"/>
            <a:pathLst>
              <a:path w="138" h="60">
                <a:moveTo>
                  <a:pt x="0" y="48"/>
                </a:moveTo>
                <a:lnTo>
                  <a:pt x="0" y="60"/>
                </a:lnTo>
                <a:lnTo>
                  <a:pt x="138" y="0"/>
                </a:lnTo>
                <a:lnTo>
                  <a:pt x="120" y="0"/>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1" name="Freeform 524"/>
          <p:cNvSpPr>
            <a:spLocks/>
          </p:cNvSpPr>
          <p:nvPr/>
        </p:nvSpPr>
        <p:spPr bwMode="auto">
          <a:xfrm>
            <a:off x="3998921" y="3787230"/>
            <a:ext cx="236537" cy="112712"/>
          </a:xfrm>
          <a:custGeom>
            <a:avLst/>
            <a:gdLst>
              <a:gd name="T0" fmla="*/ 0 w 156"/>
              <a:gd name="T1" fmla="*/ 2147483647 h 66"/>
              <a:gd name="T2" fmla="*/ 0 w 156"/>
              <a:gd name="T3" fmla="*/ 2147483647 h 66"/>
              <a:gd name="T4" fmla="*/ 2147483647 w 156"/>
              <a:gd name="T5" fmla="*/ 0 h 66"/>
              <a:gd name="T6" fmla="*/ 2147483647 w 156"/>
              <a:gd name="T7" fmla="*/ 0 h 66"/>
              <a:gd name="T8" fmla="*/ 0 w 156"/>
              <a:gd name="T9" fmla="*/ 2147483647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0" y="60"/>
                </a:moveTo>
                <a:lnTo>
                  <a:pt x="0" y="66"/>
                </a:lnTo>
                <a:lnTo>
                  <a:pt x="156" y="0"/>
                </a:lnTo>
                <a:lnTo>
                  <a:pt x="138" y="0"/>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2" name="Freeform 525"/>
          <p:cNvSpPr>
            <a:spLocks/>
          </p:cNvSpPr>
          <p:nvPr/>
        </p:nvSpPr>
        <p:spPr bwMode="auto">
          <a:xfrm>
            <a:off x="3998921" y="3787230"/>
            <a:ext cx="263525" cy="131762"/>
          </a:xfrm>
          <a:custGeom>
            <a:avLst/>
            <a:gdLst>
              <a:gd name="T0" fmla="*/ 0 w 174"/>
              <a:gd name="T1" fmla="*/ 2147483647 h 78"/>
              <a:gd name="T2" fmla="*/ 0 w 174"/>
              <a:gd name="T3" fmla="*/ 2147483647 h 78"/>
              <a:gd name="T4" fmla="*/ 2147483647 w 174"/>
              <a:gd name="T5" fmla="*/ 0 h 78"/>
              <a:gd name="T6" fmla="*/ 2147483647 w 174"/>
              <a:gd name="T7" fmla="*/ 0 h 78"/>
              <a:gd name="T8" fmla="*/ 0 w 174"/>
              <a:gd name="T9" fmla="*/ 2147483647 h 78"/>
              <a:gd name="T10" fmla="*/ 0 60000 65536"/>
              <a:gd name="T11" fmla="*/ 0 60000 65536"/>
              <a:gd name="T12" fmla="*/ 0 60000 65536"/>
              <a:gd name="T13" fmla="*/ 0 60000 65536"/>
              <a:gd name="T14" fmla="*/ 0 60000 65536"/>
              <a:gd name="T15" fmla="*/ 0 w 174"/>
              <a:gd name="T16" fmla="*/ 0 h 78"/>
              <a:gd name="T17" fmla="*/ 174 w 174"/>
              <a:gd name="T18" fmla="*/ 78 h 78"/>
            </a:gdLst>
            <a:ahLst/>
            <a:cxnLst>
              <a:cxn ang="T10">
                <a:pos x="T0" y="T1"/>
              </a:cxn>
              <a:cxn ang="T11">
                <a:pos x="T2" y="T3"/>
              </a:cxn>
              <a:cxn ang="T12">
                <a:pos x="T4" y="T5"/>
              </a:cxn>
              <a:cxn ang="T13">
                <a:pos x="T6" y="T7"/>
              </a:cxn>
              <a:cxn ang="T14">
                <a:pos x="T8" y="T9"/>
              </a:cxn>
            </a:cxnLst>
            <a:rect l="T15" t="T16" r="T17" b="T18"/>
            <a:pathLst>
              <a:path w="174" h="78">
                <a:moveTo>
                  <a:pt x="0" y="72"/>
                </a:moveTo>
                <a:lnTo>
                  <a:pt x="0" y="78"/>
                </a:lnTo>
                <a:lnTo>
                  <a:pt x="174" y="0"/>
                </a:lnTo>
                <a:lnTo>
                  <a:pt x="156" y="0"/>
                </a:lnTo>
                <a:lnTo>
                  <a:pt x="0"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3" name="Freeform 526"/>
          <p:cNvSpPr>
            <a:spLocks/>
          </p:cNvSpPr>
          <p:nvPr/>
        </p:nvSpPr>
        <p:spPr bwMode="auto">
          <a:xfrm>
            <a:off x="3998921" y="3787237"/>
            <a:ext cx="263525" cy="153987"/>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78"/>
                </a:moveTo>
                <a:lnTo>
                  <a:pt x="0" y="90"/>
                </a:lnTo>
                <a:lnTo>
                  <a:pt x="174" y="6"/>
                </a:lnTo>
                <a:lnTo>
                  <a:pt x="174"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4" name="Freeform 527"/>
          <p:cNvSpPr>
            <a:spLocks/>
          </p:cNvSpPr>
          <p:nvPr/>
        </p:nvSpPr>
        <p:spPr bwMode="auto">
          <a:xfrm>
            <a:off x="3998921" y="3798342"/>
            <a:ext cx="263525" cy="152400"/>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84"/>
                </a:moveTo>
                <a:lnTo>
                  <a:pt x="0" y="90"/>
                </a:lnTo>
                <a:lnTo>
                  <a:pt x="174" y="6"/>
                </a:lnTo>
                <a:lnTo>
                  <a:pt x="174" y="0"/>
                </a:ln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5" name="Freeform 528"/>
          <p:cNvSpPr>
            <a:spLocks/>
          </p:cNvSpPr>
          <p:nvPr/>
        </p:nvSpPr>
        <p:spPr bwMode="auto">
          <a:xfrm>
            <a:off x="3998921" y="3817392"/>
            <a:ext cx="263525" cy="153988"/>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78"/>
                </a:moveTo>
                <a:lnTo>
                  <a:pt x="0" y="90"/>
                </a:lnTo>
                <a:lnTo>
                  <a:pt x="174" y="6"/>
                </a:lnTo>
                <a:lnTo>
                  <a:pt x="174"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6" name="Freeform 529"/>
          <p:cNvSpPr>
            <a:spLocks/>
          </p:cNvSpPr>
          <p:nvPr/>
        </p:nvSpPr>
        <p:spPr bwMode="auto">
          <a:xfrm>
            <a:off x="3998921" y="3828505"/>
            <a:ext cx="263525" cy="163512"/>
          </a:xfrm>
          <a:custGeom>
            <a:avLst/>
            <a:gdLst>
              <a:gd name="T0" fmla="*/ 0 w 174"/>
              <a:gd name="T1" fmla="*/ 2147483647 h 96"/>
              <a:gd name="T2" fmla="*/ 0 w 174"/>
              <a:gd name="T3" fmla="*/ 2147483647 h 96"/>
              <a:gd name="T4" fmla="*/ 2147483647 w 174"/>
              <a:gd name="T5" fmla="*/ 2147483647 h 96"/>
              <a:gd name="T6" fmla="*/ 2147483647 w 174"/>
              <a:gd name="T7" fmla="*/ 0 h 96"/>
              <a:gd name="T8" fmla="*/ 0 w 174"/>
              <a:gd name="T9" fmla="*/ 2147483647 h 96"/>
              <a:gd name="T10" fmla="*/ 0 60000 65536"/>
              <a:gd name="T11" fmla="*/ 0 60000 65536"/>
              <a:gd name="T12" fmla="*/ 0 60000 65536"/>
              <a:gd name="T13" fmla="*/ 0 60000 65536"/>
              <a:gd name="T14" fmla="*/ 0 60000 65536"/>
              <a:gd name="T15" fmla="*/ 0 w 174"/>
              <a:gd name="T16" fmla="*/ 0 h 96"/>
              <a:gd name="T17" fmla="*/ 174 w 174"/>
              <a:gd name="T18" fmla="*/ 96 h 96"/>
            </a:gdLst>
            <a:ahLst/>
            <a:cxnLst>
              <a:cxn ang="T10">
                <a:pos x="T0" y="T1"/>
              </a:cxn>
              <a:cxn ang="T11">
                <a:pos x="T2" y="T3"/>
              </a:cxn>
              <a:cxn ang="T12">
                <a:pos x="T4" y="T5"/>
              </a:cxn>
              <a:cxn ang="T13">
                <a:pos x="T6" y="T7"/>
              </a:cxn>
              <a:cxn ang="T14">
                <a:pos x="T8" y="T9"/>
              </a:cxn>
            </a:cxnLst>
            <a:rect l="T15" t="T16" r="T17" b="T18"/>
            <a:pathLst>
              <a:path w="174" h="96">
                <a:moveTo>
                  <a:pt x="0" y="84"/>
                </a:moveTo>
                <a:lnTo>
                  <a:pt x="0" y="96"/>
                </a:lnTo>
                <a:lnTo>
                  <a:pt x="174" y="6"/>
                </a:lnTo>
                <a:lnTo>
                  <a:pt x="174" y="0"/>
                </a:ln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7" name="Freeform 530"/>
          <p:cNvSpPr>
            <a:spLocks/>
          </p:cNvSpPr>
          <p:nvPr/>
        </p:nvSpPr>
        <p:spPr bwMode="auto">
          <a:xfrm>
            <a:off x="3998921" y="3849142"/>
            <a:ext cx="263525" cy="153988"/>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84"/>
                </a:moveTo>
                <a:lnTo>
                  <a:pt x="0" y="90"/>
                </a:lnTo>
                <a:lnTo>
                  <a:pt x="174" y="6"/>
                </a:lnTo>
                <a:lnTo>
                  <a:pt x="174" y="0"/>
                </a:ln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8" name="Freeform 531"/>
          <p:cNvSpPr>
            <a:spLocks/>
          </p:cNvSpPr>
          <p:nvPr/>
        </p:nvSpPr>
        <p:spPr bwMode="auto">
          <a:xfrm>
            <a:off x="3998921" y="3868192"/>
            <a:ext cx="263525" cy="142875"/>
          </a:xfrm>
          <a:custGeom>
            <a:avLst/>
            <a:gdLst>
              <a:gd name="T0" fmla="*/ 0 w 174"/>
              <a:gd name="T1" fmla="*/ 2147483647 h 84"/>
              <a:gd name="T2" fmla="*/ 0 w 174"/>
              <a:gd name="T3" fmla="*/ 2147483647 h 84"/>
              <a:gd name="T4" fmla="*/ 2147483647 w 174"/>
              <a:gd name="T5" fmla="*/ 2147483647 h 84"/>
              <a:gd name="T6" fmla="*/ 2147483647 w 174"/>
              <a:gd name="T7" fmla="*/ 0 h 84"/>
              <a:gd name="T8" fmla="*/ 0 w 174"/>
              <a:gd name="T9" fmla="*/ 2147483647 h 84"/>
              <a:gd name="T10" fmla="*/ 0 60000 65536"/>
              <a:gd name="T11" fmla="*/ 0 60000 65536"/>
              <a:gd name="T12" fmla="*/ 0 60000 65536"/>
              <a:gd name="T13" fmla="*/ 0 60000 65536"/>
              <a:gd name="T14" fmla="*/ 0 60000 65536"/>
              <a:gd name="T15" fmla="*/ 0 w 174"/>
              <a:gd name="T16" fmla="*/ 0 h 84"/>
              <a:gd name="T17" fmla="*/ 174 w 174"/>
              <a:gd name="T18" fmla="*/ 84 h 84"/>
            </a:gdLst>
            <a:ahLst/>
            <a:cxnLst>
              <a:cxn ang="T10">
                <a:pos x="T0" y="T1"/>
              </a:cxn>
              <a:cxn ang="T11">
                <a:pos x="T2" y="T3"/>
              </a:cxn>
              <a:cxn ang="T12">
                <a:pos x="T4" y="T5"/>
              </a:cxn>
              <a:cxn ang="T13">
                <a:pos x="T6" y="T7"/>
              </a:cxn>
              <a:cxn ang="T14">
                <a:pos x="T8" y="T9"/>
              </a:cxn>
            </a:cxnLst>
            <a:rect l="T15" t="T16" r="T17" b="T18"/>
            <a:pathLst>
              <a:path w="174" h="84">
                <a:moveTo>
                  <a:pt x="0" y="78"/>
                </a:moveTo>
                <a:lnTo>
                  <a:pt x="0" y="84"/>
                </a:lnTo>
                <a:lnTo>
                  <a:pt x="174" y="6"/>
                </a:lnTo>
                <a:lnTo>
                  <a:pt x="174"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89" name="Freeform 532"/>
          <p:cNvSpPr>
            <a:spLocks/>
          </p:cNvSpPr>
          <p:nvPr/>
        </p:nvSpPr>
        <p:spPr bwMode="auto">
          <a:xfrm>
            <a:off x="3998921" y="3888830"/>
            <a:ext cx="263525" cy="144462"/>
          </a:xfrm>
          <a:custGeom>
            <a:avLst/>
            <a:gdLst>
              <a:gd name="T0" fmla="*/ 0 w 174"/>
              <a:gd name="T1" fmla="*/ 2147483647 h 84"/>
              <a:gd name="T2" fmla="*/ 0 w 174"/>
              <a:gd name="T3" fmla="*/ 2147483647 h 84"/>
              <a:gd name="T4" fmla="*/ 2147483647 w 174"/>
              <a:gd name="T5" fmla="*/ 2147483647 h 84"/>
              <a:gd name="T6" fmla="*/ 2147483647 w 174"/>
              <a:gd name="T7" fmla="*/ 0 h 84"/>
              <a:gd name="T8" fmla="*/ 0 w 174"/>
              <a:gd name="T9" fmla="*/ 2147483647 h 84"/>
              <a:gd name="T10" fmla="*/ 0 60000 65536"/>
              <a:gd name="T11" fmla="*/ 0 60000 65536"/>
              <a:gd name="T12" fmla="*/ 0 60000 65536"/>
              <a:gd name="T13" fmla="*/ 0 60000 65536"/>
              <a:gd name="T14" fmla="*/ 0 60000 65536"/>
              <a:gd name="T15" fmla="*/ 0 w 174"/>
              <a:gd name="T16" fmla="*/ 0 h 84"/>
              <a:gd name="T17" fmla="*/ 174 w 174"/>
              <a:gd name="T18" fmla="*/ 84 h 84"/>
            </a:gdLst>
            <a:ahLst/>
            <a:cxnLst>
              <a:cxn ang="T10">
                <a:pos x="T0" y="T1"/>
              </a:cxn>
              <a:cxn ang="T11">
                <a:pos x="T2" y="T3"/>
              </a:cxn>
              <a:cxn ang="T12">
                <a:pos x="T4" y="T5"/>
              </a:cxn>
              <a:cxn ang="T13">
                <a:pos x="T6" y="T7"/>
              </a:cxn>
              <a:cxn ang="T14">
                <a:pos x="T8" y="T9"/>
              </a:cxn>
            </a:cxnLst>
            <a:rect l="T15" t="T16" r="T17" b="T18"/>
            <a:pathLst>
              <a:path w="174" h="84">
                <a:moveTo>
                  <a:pt x="0" y="78"/>
                </a:moveTo>
                <a:lnTo>
                  <a:pt x="0" y="84"/>
                </a:lnTo>
                <a:lnTo>
                  <a:pt x="174" y="6"/>
                </a:lnTo>
                <a:lnTo>
                  <a:pt x="174"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0" name="Freeform 533"/>
          <p:cNvSpPr>
            <a:spLocks/>
          </p:cNvSpPr>
          <p:nvPr/>
        </p:nvSpPr>
        <p:spPr bwMode="auto">
          <a:xfrm>
            <a:off x="3998921" y="3899942"/>
            <a:ext cx="263525" cy="153988"/>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84"/>
                </a:moveTo>
                <a:lnTo>
                  <a:pt x="0" y="90"/>
                </a:lnTo>
                <a:lnTo>
                  <a:pt x="174" y="6"/>
                </a:lnTo>
                <a:lnTo>
                  <a:pt x="174" y="0"/>
                </a:ln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1" name="Freeform 534"/>
          <p:cNvSpPr>
            <a:spLocks/>
          </p:cNvSpPr>
          <p:nvPr/>
        </p:nvSpPr>
        <p:spPr bwMode="auto">
          <a:xfrm>
            <a:off x="3998921" y="3909471"/>
            <a:ext cx="263525" cy="163513"/>
          </a:xfrm>
          <a:custGeom>
            <a:avLst/>
            <a:gdLst>
              <a:gd name="T0" fmla="*/ 0 w 174"/>
              <a:gd name="T1" fmla="*/ 2147483647 h 96"/>
              <a:gd name="T2" fmla="*/ 0 w 174"/>
              <a:gd name="T3" fmla="*/ 2147483647 h 96"/>
              <a:gd name="T4" fmla="*/ 2147483647 w 174"/>
              <a:gd name="T5" fmla="*/ 2147483647 h 96"/>
              <a:gd name="T6" fmla="*/ 2147483647 w 174"/>
              <a:gd name="T7" fmla="*/ 0 h 96"/>
              <a:gd name="T8" fmla="*/ 0 w 174"/>
              <a:gd name="T9" fmla="*/ 2147483647 h 96"/>
              <a:gd name="T10" fmla="*/ 0 60000 65536"/>
              <a:gd name="T11" fmla="*/ 0 60000 65536"/>
              <a:gd name="T12" fmla="*/ 0 60000 65536"/>
              <a:gd name="T13" fmla="*/ 0 60000 65536"/>
              <a:gd name="T14" fmla="*/ 0 60000 65536"/>
              <a:gd name="T15" fmla="*/ 0 w 174"/>
              <a:gd name="T16" fmla="*/ 0 h 96"/>
              <a:gd name="T17" fmla="*/ 174 w 174"/>
              <a:gd name="T18" fmla="*/ 96 h 96"/>
            </a:gdLst>
            <a:ahLst/>
            <a:cxnLst>
              <a:cxn ang="T10">
                <a:pos x="T0" y="T1"/>
              </a:cxn>
              <a:cxn ang="T11">
                <a:pos x="T2" y="T3"/>
              </a:cxn>
              <a:cxn ang="T12">
                <a:pos x="T4" y="T5"/>
              </a:cxn>
              <a:cxn ang="T13">
                <a:pos x="T6" y="T7"/>
              </a:cxn>
              <a:cxn ang="T14">
                <a:pos x="T8" y="T9"/>
              </a:cxn>
            </a:cxnLst>
            <a:rect l="T15" t="T16" r="T17" b="T18"/>
            <a:pathLst>
              <a:path w="174" h="96">
                <a:moveTo>
                  <a:pt x="0" y="84"/>
                </a:moveTo>
                <a:lnTo>
                  <a:pt x="0" y="96"/>
                </a:lnTo>
                <a:lnTo>
                  <a:pt x="174" y="12"/>
                </a:lnTo>
                <a:lnTo>
                  <a:pt x="174" y="0"/>
                </a:lnTo>
                <a:lnTo>
                  <a:pt x="0" y="84"/>
                </a:lnTo>
                <a:close/>
              </a:path>
            </a:pathLst>
          </a:custGeom>
          <a:solidFill>
            <a:srgbClr val="EC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2" name="Freeform 535"/>
          <p:cNvSpPr>
            <a:spLocks/>
          </p:cNvSpPr>
          <p:nvPr/>
        </p:nvSpPr>
        <p:spPr bwMode="auto">
          <a:xfrm>
            <a:off x="3998921" y="3930105"/>
            <a:ext cx="263525" cy="153987"/>
          </a:xfrm>
          <a:custGeom>
            <a:avLst/>
            <a:gdLst>
              <a:gd name="T0" fmla="*/ 0 w 174"/>
              <a:gd name="T1" fmla="*/ 2147483647 h 90"/>
              <a:gd name="T2" fmla="*/ 0 w 174"/>
              <a:gd name="T3" fmla="*/ 2147483647 h 90"/>
              <a:gd name="T4" fmla="*/ 2147483647 w 174"/>
              <a:gd name="T5" fmla="*/ 2147483647 h 90"/>
              <a:gd name="T6" fmla="*/ 2147483647 w 174"/>
              <a:gd name="T7" fmla="*/ 0 h 90"/>
              <a:gd name="T8" fmla="*/ 0 w 174"/>
              <a:gd name="T9" fmla="*/ 2147483647 h 90"/>
              <a:gd name="T10" fmla="*/ 0 60000 65536"/>
              <a:gd name="T11" fmla="*/ 0 60000 65536"/>
              <a:gd name="T12" fmla="*/ 0 60000 65536"/>
              <a:gd name="T13" fmla="*/ 0 60000 65536"/>
              <a:gd name="T14" fmla="*/ 0 60000 65536"/>
              <a:gd name="T15" fmla="*/ 0 w 174"/>
              <a:gd name="T16" fmla="*/ 0 h 90"/>
              <a:gd name="T17" fmla="*/ 174 w 174"/>
              <a:gd name="T18" fmla="*/ 90 h 90"/>
            </a:gdLst>
            <a:ahLst/>
            <a:cxnLst>
              <a:cxn ang="T10">
                <a:pos x="T0" y="T1"/>
              </a:cxn>
              <a:cxn ang="T11">
                <a:pos x="T2" y="T3"/>
              </a:cxn>
              <a:cxn ang="T12">
                <a:pos x="T4" y="T5"/>
              </a:cxn>
              <a:cxn ang="T13">
                <a:pos x="T6" y="T7"/>
              </a:cxn>
              <a:cxn ang="T14">
                <a:pos x="T8" y="T9"/>
              </a:cxn>
            </a:cxnLst>
            <a:rect l="T15" t="T16" r="T17" b="T18"/>
            <a:pathLst>
              <a:path w="174" h="90">
                <a:moveTo>
                  <a:pt x="0" y="84"/>
                </a:moveTo>
                <a:lnTo>
                  <a:pt x="0" y="90"/>
                </a:lnTo>
                <a:lnTo>
                  <a:pt x="174" y="12"/>
                </a:lnTo>
                <a:lnTo>
                  <a:pt x="174" y="0"/>
                </a:lnTo>
                <a:lnTo>
                  <a:pt x="0" y="84"/>
                </a:lnTo>
                <a:close/>
              </a:path>
            </a:pathLst>
          </a:custGeom>
          <a:solidFill>
            <a:srgbClr val="DE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3" name="Freeform 536"/>
          <p:cNvSpPr>
            <a:spLocks/>
          </p:cNvSpPr>
          <p:nvPr/>
        </p:nvSpPr>
        <p:spPr bwMode="auto">
          <a:xfrm>
            <a:off x="3998921" y="3950742"/>
            <a:ext cx="263525" cy="133350"/>
          </a:xfrm>
          <a:custGeom>
            <a:avLst/>
            <a:gdLst>
              <a:gd name="T0" fmla="*/ 0 w 174"/>
              <a:gd name="T1" fmla="*/ 2147483647 h 78"/>
              <a:gd name="T2" fmla="*/ 2147483647 w 174"/>
              <a:gd name="T3" fmla="*/ 2147483647 h 78"/>
              <a:gd name="T4" fmla="*/ 2147483647 w 174"/>
              <a:gd name="T5" fmla="*/ 2147483647 h 78"/>
              <a:gd name="T6" fmla="*/ 2147483647 w 174"/>
              <a:gd name="T7" fmla="*/ 0 h 78"/>
              <a:gd name="T8" fmla="*/ 0 w 174"/>
              <a:gd name="T9" fmla="*/ 2147483647 h 78"/>
              <a:gd name="T10" fmla="*/ 0 60000 65536"/>
              <a:gd name="T11" fmla="*/ 0 60000 65536"/>
              <a:gd name="T12" fmla="*/ 0 60000 65536"/>
              <a:gd name="T13" fmla="*/ 0 60000 65536"/>
              <a:gd name="T14" fmla="*/ 0 60000 65536"/>
              <a:gd name="T15" fmla="*/ 0 w 174"/>
              <a:gd name="T16" fmla="*/ 0 h 78"/>
              <a:gd name="T17" fmla="*/ 174 w 174"/>
              <a:gd name="T18" fmla="*/ 78 h 78"/>
            </a:gdLst>
            <a:ahLst/>
            <a:cxnLst>
              <a:cxn ang="T10">
                <a:pos x="T0" y="T1"/>
              </a:cxn>
              <a:cxn ang="T11">
                <a:pos x="T2" y="T3"/>
              </a:cxn>
              <a:cxn ang="T12">
                <a:pos x="T4" y="T5"/>
              </a:cxn>
              <a:cxn ang="T13">
                <a:pos x="T6" y="T7"/>
              </a:cxn>
              <a:cxn ang="T14">
                <a:pos x="T8" y="T9"/>
              </a:cxn>
            </a:cxnLst>
            <a:rect l="T15" t="T16" r="T17" b="T18"/>
            <a:pathLst>
              <a:path w="174" h="78">
                <a:moveTo>
                  <a:pt x="0" y="78"/>
                </a:moveTo>
                <a:lnTo>
                  <a:pt x="18" y="78"/>
                </a:lnTo>
                <a:lnTo>
                  <a:pt x="174" y="6"/>
                </a:lnTo>
                <a:lnTo>
                  <a:pt x="174" y="0"/>
                </a:lnTo>
                <a:lnTo>
                  <a:pt x="0" y="78"/>
                </a:lnTo>
                <a:close/>
              </a:path>
            </a:pathLst>
          </a:custGeom>
          <a:solidFill>
            <a:srgbClr val="CF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4" name="Freeform 537"/>
          <p:cNvSpPr>
            <a:spLocks/>
          </p:cNvSpPr>
          <p:nvPr/>
        </p:nvSpPr>
        <p:spPr bwMode="auto">
          <a:xfrm>
            <a:off x="4025900" y="3960270"/>
            <a:ext cx="236538" cy="123825"/>
          </a:xfrm>
          <a:custGeom>
            <a:avLst/>
            <a:gdLst>
              <a:gd name="T0" fmla="*/ 0 w 156"/>
              <a:gd name="T1" fmla="*/ 2147483647 h 72"/>
              <a:gd name="T2" fmla="*/ 2147483647 w 156"/>
              <a:gd name="T3" fmla="*/ 2147483647 h 72"/>
              <a:gd name="T4" fmla="*/ 2147483647 w 156"/>
              <a:gd name="T5" fmla="*/ 2147483647 h 72"/>
              <a:gd name="T6" fmla="*/ 2147483647 w 156"/>
              <a:gd name="T7" fmla="*/ 0 h 72"/>
              <a:gd name="T8" fmla="*/ 0 w 156"/>
              <a:gd name="T9" fmla="*/ 2147483647 h 72"/>
              <a:gd name="T10" fmla="*/ 0 60000 65536"/>
              <a:gd name="T11" fmla="*/ 0 60000 65536"/>
              <a:gd name="T12" fmla="*/ 0 60000 65536"/>
              <a:gd name="T13" fmla="*/ 0 60000 65536"/>
              <a:gd name="T14" fmla="*/ 0 60000 65536"/>
              <a:gd name="T15" fmla="*/ 0 w 156"/>
              <a:gd name="T16" fmla="*/ 0 h 72"/>
              <a:gd name="T17" fmla="*/ 156 w 156"/>
              <a:gd name="T18" fmla="*/ 72 h 72"/>
            </a:gdLst>
            <a:ahLst/>
            <a:cxnLst>
              <a:cxn ang="T10">
                <a:pos x="T0" y="T1"/>
              </a:cxn>
              <a:cxn ang="T11">
                <a:pos x="T2" y="T3"/>
              </a:cxn>
              <a:cxn ang="T12">
                <a:pos x="T4" y="T5"/>
              </a:cxn>
              <a:cxn ang="T13">
                <a:pos x="T6" y="T7"/>
              </a:cxn>
              <a:cxn ang="T14">
                <a:pos x="T8" y="T9"/>
              </a:cxn>
            </a:cxnLst>
            <a:rect l="T15" t="T16" r="T17" b="T18"/>
            <a:pathLst>
              <a:path w="156" h="72">
                <a:moveTo>
                  <a:pt x="0" y="72"/>
                </a:moveTo>
                <a:lnTo>
                  <a:pt x="18" y="72"/>
                </a:lnTo>
                <a:lnTo>
                  <a:pt x="156" y="12"/>
                </a:lnTo>
                <a:lnTo>
                  <a:pt x="156" y="0"/>
                </a:lnTo>
                <a:lnTo>
                  <a:pt x="0" y="72"/>
                </a:lnTo>
                <a:close/>
              </a:path>
            </a:pathLst>
          </a:custGeom>
          <a:solidFill>
            <a:srgbClr val="BCF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5" name="Freeform 538"/>
          <p:cNvSpPr>
            <a:spLocks/>
          </p:cNvSpPr>
          <p:nvPr/>
        </p:nvSpPr>
        <p:spPr bwMode="auto">
          <a:xfrm>
            <a:off x="4062413" y="3980911"/>
            <a:ext cx="200025" cy="103187"/>
          </a:xfrm>
          <a:custGeom>
            <a:avLst/>
            <a:gdLst>
              <a:gd name="T0" fmla="*/ 0 w 132"/>
              <a:gd name="T1" fmla="*/ 2147483647 h 60"/>
              <a:gd name="T2" fmla="*/ 2147483647 w 132"/>
              <a:gd name="T3" fmla="*/ 2147483647 h 60"/>
              <a:gd name="T4" fmla="*/ 2147483647 w 132"/>
              <a:gd name="T5" fmla="*/ 2147483647 h 60"/>
              <a:gd name="T6" fmla="*/ 2147483647 w 132"/>
              <a:gd name="T7" fmla="*/ 0 h 60"/>
              <a:gd name="T8" fmla="*/ 0 w 132"/>
              <a:gd name="T9" fmla="*/ 2147483647 h 60"/>
              <a:gd name="T10" fmla="*/ 0 60000 65536"/>
              <a:gd name="T11" fmla="*/ 0 60000 65536"/>
              <a:gd name="T12" fmla="*/ 0 60000 65536"/>
              <a:gd name="T13" fmla="*/ 0 60000 65536"/>
              <a:gd name="T14" fmla="*/ 0 60000 65536"/>
              <a:gd name="T15" fmla="*/ 0 w 132"/>
              <a:gd name="T16" fmla="*/ 0 h 60"/>
              <a:gd name="T17" fmla="*/ 132 w 132"/>
              <a:gd name="T18" fmla="*/ 60 h 60"/>
            </a:gdLst>
            <a:ahLst/>
            <a:cxnLst>
              <a:cxn ang="T10">
                <a:pos x="T0" y="T1"/>
              </a:cxn>
              <a:cxn ang="T11">
                <a:pos x="T2" y="T3"/>
              </a:cxn>
              <a:cxn ang="T12">
                <a:pos x="T4" y="T5"/>
              </a:cxn>
              <a:cxn ang="T13">
                <a:pos x="T6" y="T7"/>
              </a:cxn>
              <a:cxn ang="T14">
                <a:pos x="T8" y="T9"/>
              </a:cxn>
            </a:cxnLst>
            <a:rect l="T15" t="T16" r="T17" b="T18"/>
            <a:pathLst>
              <a:path w="132" h="60">
                <a:moveTo>
                  <a:pt x="0" y="60"/>
                </a:moveTo>
                <a:lnTo>
                  <a:pt x="12" y="60"/>
                </a:lnTo>
                <a:lnTo>
                  <a:pt x="132" y="6"/>
                </a:lnTo>
                <a:lnTo>
                  <a:pt x="132" y="0"/>
                </a:lnTo>
                <a:lnTo>
                  <a:pt x="0" y="60"/>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6" name="Freeform 539"/>
          <p:cNvSpPr>
            <a:spLocks/>
          </p:cNvSpPr>
          <p:nvPr/>
        </p:nvSpPr>
        <p:spPr bwMode="auto">
          <a:xfrm>
            <a:off x="4081463" y="3992017"/>
            <a:ext cx="180975" cy="92075"/>
          </a:xfrm>
          <a:custGeom>
            <a:avLst/>
            <a:gdLst>
              <a:gd name="T0" fmla="*/ 0 w 120"/>
              <a:gd name="T1" fmla="*/ 2147483647 h 54"/>
              <a:gd name="T2" fmla="*/ 2147483647 w 120"/>
              <a:gd name="T3" fmla="*/ 2147483647 h 54"/>
              <a:gd name="T4" fmla="*/ 2147483647 w 120"/>
              <a:gd name="T5" fmla="*/ 2147483647 h 54"/>
              <a:gd name="T6" fmla="*/ 2147483647 w 120"/>
              <a:gd name="T7" fmla="*/ 0 h 54"/>
              <a:gd name="T8" fmla="*/ 0 w 120"/>
              <a:gd name="T9" fmla="*/ 2147483647 h 54"/>
              <a:gd name="T10" fmla="*/ 0 60000 65536"/>
              <a:gd name="T11" fmla="*/ 0 60000 65536"/>
              <a:gd name="T12" fmla="*/ 0 60000 65536"/>
              <a:gd name="T13" fmla="*/ 0 60000 65536"/>
              <a:gd name="T14" fmla="*/ 0 60000 65536"/>
              <a:gd name="T15" fmla="*/ 0 w 120"/>
              <a:gd name="T16" fmla="*/ 0 h 54"/>
              <a:gd name="T17" fmla="*/ 120 w 120"/>
              <a:gd name="T18" fmla="*/ 54 h 54"/>
            </a:gdLst>
            <a:ahLst/>
            <a:cxnLst>
              <a:cxn ang="T10">
                <a:pos x="T0" y="T1"/>
              </a:cxn>
              <a:cxn ang="T11">
                <a:pos x="T2" y="T3"/>
              </a:cxn>
              <a:cxn ang="T12">
                <a:pos x="T4" y="T5"/>
              </a:cxn>
              <a:cxn ang="T13">
                <a:pos x="T6" y="T7"/>
              </a:cxn>
              <a:cxn ang="T14">
                <a:pos x="T8" y="T9"/>
              </a:cxn>
            </a:cxnLst>
            <a:rect l="T15" t="T16" r="T17" b="T18"/>
            <a:pathLst>
              <a:path w="120" h="54">
                <a:moveTo>
                  <a:pt x="0" y="54"/>
                </a:moveTo>
                <a:lnTo>
                  <a:pt x="18" y="54"/>
                </a:lnTo>
                <a:lnTo>
                  <a:pt x="120" y="12"/>
                </a:lnTo>
                <a:lnTo>
                  <a:pt x="120" y="0"/>
                </a:lnTo>
                <a:lnTo>
                  <a:pt x="0" y="54"/>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7" name="Freeform 540"/>
          <p:cNvSpPr>
            <a:spLocks/>
          </p:cNvSpPr>
          <p:nvPr/>
        </p:nvSpPr>
        <p:spPr bwMode="auto">
          <a:xfrm>
            <a:off x="4116390" y="4011067"/>
            <a:ext cx="146050" cy="73025"/>
          </a:xfrm>
          <a:custGeom>
            <a:avLst/>
            <a:gdLst>
              <a:gd name="T0" fmla="*/ 0 w 96"/>
              <a:gd name="T1" fmla="*/ 2147483647 h 42"/>
              <a:gd name="T2" fmla="*/ 2147483647 w 96"/>
              <a:gd name="T3" fmla="*/ 2147483647 h 42"/>
              <a:gd name="T4" fmla="*/ 2147483647 w 96"/>
              <a:gd name="T5" fmla="*/ 2147483647 h 42"/>
              <a:gd name="T6" fmla="*/ 2147483647 w 96"/>
              <a:gd name="T7" fmla="*/ 0 h 42"/>
              <a:gd name="T8" fmla="*/ 0 w 96"/>
              <a:gd name="T9" fmla="*/ 2147483647 h 42"/>
              <a:gd name="T10" fmla="*/ 0 60000 65536"/>
              <a:gd name="T11" fmla="*/ 0 60000 65536"/>
              <a:gd name="T12" fmla="*/ 0 60000 65536"/>
              <a:gd name="T13" fmla="*/ 0 60000 65536"/>
              <a:gd name="T14" fmla="*/ 0 60000 65536"/>
              <a:gd name="T15" fmla="*/ 0 w 96"/>
              <a:gd name="T16" fmla="*/ 0 h 42"/>
              <a:gd name="T17" fmla="*/ 96 w 96"/>
              <a:gd name="T18" fmla="*/ 42 h 42"/>
            </a:gdLst>
            <a:ahLst/>
            <a:cxnLst>
              <a:cxn ang="T10">
                <a:pos x="T0" y="T1"/>
              </a:cxn>
              <a:cxn ang="T11">
                <a:pos x="T2" y="T3"/>
              </a:cxn>
              <a:cxn ang="T12">
                <a:pos x="T4" y="T5"/>
              </a:cxn>
              <a:cxn ang="T13">
                <a:pos x="T6" y="T7"/>
              </a:cxn>
              <a:cxn ang="T14">
                <a:pos x="T8" y="T9"/>
              </a:cxn>
            </a:cxnLst>
            <a:rect l="T15" t="T16" r="T17" b="T18"/>
            <a:pathLst>
              <a:path w="96" h="42">
                <a:moveTo>
                  <a:pt x="0" y="42"/>
                </a:moveTo>
                <a:lnTo>
                  <a:pt x="12" y="42"/>
                </a:lnTo>
                <a:lnTo>
                  <a:pt x="96" y="6"/>
                </a:lnTo>
                <a:lnTo>
                  <a:pt x="96" y="0"/>
                </a:lnTo>
                <a:lnTo>
                  <a:pt x="0" y="42"/>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8" name="Freeform 541"/>
          <p:cNvSpPr>
            <a:spLocks/>
          </p:cNvSpPr>
          <p:nvPr/>
        </p:nvSpPr>
        <p:spPr bwMode="auto">
          <a:xfrm>
            <a:off x="4135440" y="4022180"/>
            <a:ext cx="127000" cy="61912"/>
          </a:xfrm>
          <a:custGeom>
            <a:avLst/>
            <a:gdLst>
              <a:gd name="T0" fmla="*/ 0 w 84"/>
              <a:gd name="T1" fmla="*/ 2147483647 h 36"/>
              <a:gd name="T2" fmla="*/ 2147483647 w 84"/>
              <a:gd name="T3" fmla="*/ 2147483647 h 36"/>
              <a:gd name="T4" fmla="*/ 2147483647 w 84"/>
              <a:gd name="T5" fmla="*/ 2147483647 h 36"/>
              <a:gd name="T6" fmla="*/ 2147483647 w 84"/>
              <a:gd name="T7" fmla="*/ 0 h 36"/>
              <a:gd name="T8" fmla="*/ 0 w 84"/>
              <a:gd name="T9" fmla="*/ 2147483647 h 36"/>
              <a:gd name="T10" fmla="*/ 0 60000 65536"/>
              <a:gd name="T11" fmla="*/ 0 60000 65536"/>
              <a:gd name="T12" fmla="*/ 0 60000 65536"/>
              <a:gd name="T13" fmla="*/ 0 60000 65536"/>
              <a:gd name="T14" fmla="*/ 0 60000 65536"/>
              <a:gd name="T15" fmla="*/ 0 w 84"/>
              <a:gd name="T16" fmla="*/ 0 h 36"/>
              <a:gd name="T17" fmla="*/ 84 w 84"/>
              <a:gd name="T18" fmla="*/ 36 h 36"/>
            </a:gdLst>
            <a:ahLst/>
            <a:cxnLst>
              <a:cxn ang="T10">
                <a:pos x="T0" y="T1"/>
              </a:cxn>
              <a:cxn ang="T11">
                <a:pos x="T2" y="T3"/>
              </a:cxn>
              <a:cxn ang="T12">
                <a:pos x="T4" y="T5"/>
              </a:cxn>
              <a:cxn ang="T13">
                <a:pos x="T6" y="T7"/>
              </a:cxn>
              <a:cxn ang="T14">
                <a:pos x="T8" y="T9"/>
              </a:cxn>
            </a:cxnLst>
            <a:rect l="T15" t="T16" r="T17" b="T18"/>
            <a:pathLst>
              <a:path w="84" h="36">
                <a:moveTo>
                  <a:pt x="0" y="36"/>
                </a:moveTo>
                <a:lnTo>
                  <a:pt x="18" y="36"/>
                </a:lnTo>
                <a:lnTo>
                  <a:pt x="84" y="12"/>
                </a:lnTo>
                <a:lnTo>
                  <a:pt x="84" y="0"/>
                </a:lnTo>
                <a:lnTo>
                  <a:pt x="0" y="36"/>
                </a:lnTo>
                <a:close/>
              </a:path>
            </a:pathLst>
          </a:custGeom>
          <a:solidFill>
            <a:srgbClr val="BB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599" name="Freeform 542"/>
          <p:cNvSpPr>
            <a:spLocks/>
          </p:cNvSpPr>
          <p:nvPr/>
        </p:nvSpPr>
        <p:spPr bwMode="auto">
          <a:xfrm>
            <a:off x="4171951" y="4042821"/>
            <a:ext cx="90488" cy="41275"/>
          </a:xfrm>
          <a:custGeom>
            <a:avLst/>
            <a:gdLst>
              <a:gd name="T0" fmla="*/ 0 w 60"/>
              <a:gd name="T1" fmla="*/ 2147483647 h 24"/>
              <a:gd name="T2" fmla="*/ 2147483647 w 60"/>
              <a:gd name="T3" fmla="*/ 2147483647 h 24"/>
              <a:gd name="T4" fmla="*/ 2147483647 w 60"/>
              <a:gd name="T5" fmla="*/ 2147483647 h 24"/>
              <a:gd name="T6" fmla="*/ 2147483647 w 60"/>
              <a:gd name="T7" fmla="*/ 0 h 24"/>
              <a:gd name="T8" fmla="*/ 0 w 60"/>
              <a:gd name="T9" fmla="*/ 2147483647 h 24"/>
              <a:gd name="T10" fmla="*/ 0 60000 65536"/>
              <a:gd name="T11" fmla="*/ 0 60000 65536"/>
              <a:gd name="T12" fmla="*/ 0 60000 65536"/>
              <a:gd name="T13" fmla="*/ 0 60000 65536"/>
              <a:gd name="T14" fmla="*/ 0 60000 65536"/>
              <a:gd name="T15" fmla="*/ 0 w 60"/>
              <a:gd name="T16" fmla="*/ 0 h 24"/>
              <a:gd name="T17" fmla="*/ 60 w 60"/>
              <a:gd name="T18" fmla="*/ 24 h 24"/>
            </a:gdLst>
            <a:ahLst/>
            <a:cxnLst>
              <a:cxn ang="T10">
                <a:pos x="T0" y="T1"/>
              </a:cxn>
              <a:cxn ang="T11">
                <a:pos x="T2" y="T3"/>
              </a:cxn>
              <a:cxn ang="T12">
                <a:pos x="T4" y="T5"/>
              </a:cxn>
              <a:cxn ang="T13">
                <a:pos x="T6" y="T7"/>
              </a:cxn>
              <a:cxn ang="T14">
                <a:pos x="T8" y="T9"/>
              </a:cxn>
            </a:cxnLst>
            <a:rect l="T15" t="T16" r="T17" b="T18"/>
            <a:pathLst>
              <a:path w="60" h="24">
                <a:moveTo>
                  <a:pt x="0" y="24"/>
                </a:moveTo>
                <a:lnTo>
                  <a:pt x="12" y="24"/>
                </a:lnTo>
                <a:lnTo>
                  <a:pt x="60" y="6"/>
                </a:lnTo>
                <a:lnTo>
                  <a:pt x="60" y="0"/>
                </a:lnTo>
                <a:lnTo>
                  <a:pt x="0" y="24"/>
                </a:lnTo>
                <a:close/>
              </a:path>
            </a:pathLst>
          </a:custGeom>
          <a:solidFill>
            <a:srgbClr val="C7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0" name="Freeform 543"/>
          <p:cNvSpPr>
            <a:spLocks/>
          </p:cNvSpPr>
          <p:nvPr/>
        </p:nvSpPr>
        <p:spPr bwMode="auto">
          <a:xfrm>
            <a:off x="4200533" y="4063462"/>
            <a:ext cx="61913" cy="20637"/>
          </a:xfrm>
          <a:custGeom>
            <a:avLst/>
            <a:gdLst>
              <a:gd name="T0" fmla="*/ 0 w 42"/>
              <a:gd name="T1" fmla="*/ 2147483647 h 12"/>
              <a:gd name="T2" fmla="*/ 2147483647 w 42"/>
              <a:gd name="T3" fmla="*/ 2147483647 h 12"/>
              <a:gd name="T4" fmla="*/ 2147483647 w 42"/>
              <a:gd name="T5" fmla="*/ 0 h 12"/>
              <a:gd name="T6" fmla="*/ 2147483647 w 42"/>
              <a:gd name="T7" fmla="*/ 0 h 12"/>
              <a:gd name="T8" fmla="*/ 0 w 42"/>
              <a:gd name="T9" fmla="*/ 2147483647 h 12"/>
              <a:gd name="T10" fmla="*/ 0 60000 65536"/>
              <a:gd name="T11" fmla="*/ 0 60000 65536"/>
              <a:gd name="T12" fmla="*/ 0 60000 65536"/>
              <a:gd name="T13" fmla="*/ 0 60000 65536"/>
              <a:gd name="T14" fmla="*/ 0 60000 65536"/>
              <a:gd name="T15" fmla="*/ 0 w 42"/>
              <a:gd name="T16" fmla="*/ 0 h 12"/>
              <a:gd name="T17" fmla="*/ 42 w 42"/>
              <a:gd name="T18" fmla="*/ 12 h 12"/>
            </a:gdLst>
            <a:ahLst/>
            <a:cxnLst>
              <a:cxn ang="T10">
                <a:pos x="T0" y="T1"/>
              </a:cxn>
              <a:cxn ang="T11">
                <a:pos x="T2" y="T3"/>
              </a:cxn>
              <a:cxn ang="T12">
                <a:pos x="T4" y="T5"/>
              </a:cxn>
              <a:cxn ang="T13">
                <a:pos x="T6" y="T7"/>
              </a:cxn>
              <a:cxn ang="T14">
                <a:pos x="T8" y="T9"/>
              </a:cxn>
            </a:cxnLst>
            <a:rect l="T15" t="T16" r="T17" b="T18"/>
            <a:pathLst>
              <a:path w="42" h="12">
                <a:moveTo>
                  <a:pt x="0" y="12"/>
                </a:moveTo>
                <a:lnTo>
                  <a:pt x="12" y="12"/>
                </a:lnTo>
                <a:lnTo>
                  <a:pt x="42" y="0"/>
                </a:lnTo>
                <a:lnTo>
                  <a:pt x="0" y="12"/>
                </a:lnTo>
                <a:close/>
              </a:path>
            </a:pathLst>
          </a:custGeom>
          <a:solidFill>
            <a:srgbClr val="D7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1" name="Freeform 544"/>
          <p:cNvSpPr>
            <a:spLocks/>
          </p:cNvSpPr>
          <p:nvPr/>
        </p:nvSpPr>
        <p:spPr bwMode="auto">
          <a:xfrm>
            <a:off x="4225925" y="4072980"/>
            <a:ext cx="36513" cy="11112"/>
          </a:xfrm>
          <a:custGeom>
            <a:avLst/>
            <a:gdLst>
              <a:gd name="T0" fmla="*/ 0 w 24"/>
              <a:gd name="T1" fmla="*/ 2147483647 h 6"/>
              <a:gd name="T2" fmla="*/ 2147483647 w 24"/>
              <a:gd name="T3" fmla="*/ 2147483647 h 6"/>
              <a:gd name="T4" fmla="*/ 2147483647 w 24"/>
              <a:gd name="T5" fmla="*/ 2147483647 h 6"/>
              <a:gd name="T6" fmla="*/ 2147483647 w 24"/>
              <a:gd name="T7" fmla="*/ 0 h 6"/>
              <a:gd name="T8" fmla="*/ 0 w 24"/>
              <a:gd name="T9" fmla="*/ 2147483647 h 6"/>
              <a:gd name="T10" fmla="*/ 0 60000 65536"/>
              <a:gd name="T11" fmla="*/ 0 60000 65536"/>
              <a:gd name="T12" fmla="*/ 0 60000 65536"/>
              <a:gd name="T13" fmla="*/ 0 60000 65536"/>
              <a:gd name="T14" fmla="*/ 0 60000 65536"/>
              <a:gd name="T15" fmla="*/ 0 w 24"/>
              <a:gd name="T16" fmla="*/ 0 h 6"/>
              <a:gd name="T17" fmla="*/ 24 w 24"/>
              <a:gd name="T18" fmla="*/ 6 h 6"/>
            </a:gdLst>
            <a:ahLst/>
            <a:cxnLst>
              <a:cxn ang="T10">
                <a:pos x="T0" y="T1"/>
              </a:cxn>
              <a:cxn ang="T11">
                <a:pos x="T2" y="T3"/>
              </a:cxn>
              <a:cxn ang="T12">
                <a:pos x="T4" y="T5"/>
              </a:cxn>
              <a:cxn ang="T13">
                <a:pos x="T6" y="T7"/>
              </a:cxn>
              <a:cxn ang="T14">
                <a:pos x="T8" y="T9"/>
              </a:cxn>
            </a:cxnLst>
            <a:rect l="T15" t="T16" r="T17" b="T18"/>
            <a:pathLst>
              <a:path w="24" h="6">
                <a:moveTo>
                  <a:pt x="0" y="6"/>
                </a:moveTo>
                <a:lnTo>
                  <a:pt x="12" y="6"/>
                </a:lnTo>
                <a:lnTo>
                  <a:pt x="24" y="6"/>
                </a:lnTo>
                <a:lnTo>
                  <a:pt x="24" y="0"/>
                </a:lnTo>
                <a:lnTo>
                  <a:pt x="0" y="6"/>
                </a:lnTo>
                <a:close/>
              </a:path>
            </a:pathLst>
          </a:custGeom>
          <a:solidFill>
            <a:srgbClr val="E3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2" name="Rectangle 545"/>
          <p:cNvSpPr>
            <a:spLocks noChangeArrowheads="1"/>
          </p:cNvSpPr>
          <p:nvPr/>
        </p:nvSpPr>
        <p:spPr bwMode="auto">
          <a:xfrm>
            <a:off x="3990983" y="3787230"/>
            <a:ext cx="271463" cy="328612"/>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03" name="Freeform 546"/>
          <p:cNvSpPr>
            <a:spLocks/>
          </p:cNvSpPr>
          <p:nvPr/>
        </p:nvSpPr>
        <p:spPr bwMode="auto">
          <a:xfrm>
            <a:off x="4297364" y="3787230"/>
            <a:ext cx="28575" cy="1587"/>
          </a:xfrm>
          <a:custGeom>
            <a:avLst/>
            <a:gdLst>
              <a:gd name="T0" fmla="*/ 0 w 18"/>
              <a:gd name="T1" fmla="*/ 0 h 1"/>
              <a:gd name="T2" fmla="*/ 0 w 18"/>
              <a:gd name="T3" fmla="*/ 0 h 1"/>
              <a:gd name="T4" fmla="*/ 2147483647 w 18"/>
              <a:gd name="T5" fmla="*/ 0 h 1"/>
              <a:gd name="T6" fmla="*/ 2147483647 w 18"/>
              <a:gd name="T7" fmla="*/ 0 h 1"/>
              <a:gd name="T8" fmla="*/ 0 w 18"/>
              <a:gd name="T9" fmla="*/ 0 h 1"/>
              <a:gd name="T10" fmla="*/ 0 60000 65536"/>
              <a:gd name="T11" fmla="*/ 0 60000 65536"/>
              <a:gd name="T12" fmla="*/ 0 60000 65536"/>
              <a:gd name="T13" fmla="*/ 0 60000 65536"/>
              <a:gd name="T14" fmla="*/ 0 60000 65536"/>
              <a:gd name="T15" fmla="*/ 0 w 18"/>
              <a:gd name="T16" fmla="*/ 0 h 1"/>
              <a:gd name="T17" fmla="*/ 18 w 18"/>
              <a:gd name="T18" fmla="*/ 1 h 1"/>
            </a:gdLst>
            <a:ahLst/>
            <a:cxnLst>
              <a:cxn ang="T10">
                <a:pos x="T0" y="T1"/>
              </a:cxn>
              <a:cxn ang="T11">
                <a:pos x="T2" y="T3"/>
              </a:cxn>
              <a:cxn ang="T12">
                <a:pos x="T4" y="T5"/>
              </a:cxn>
              <a:cxn ang="T13">
                <a:pos x="T6" y="T7"/>
              </a:cxn>
              <a:cxn ang="T14">
                <a:pos x="T8" y="T9"/>
              </a:cxn>
            </a:cxnLst>
            <a:rect l="T15" t="T16" r="T17" b="T18"/>
            <a:pathLst>
              <a:path w="18" h="1">
                <a:moveTo>
                  <a:pt x="0" y="0"/>
                </a:moveTo>
                <a:lnTo>
                  <a:pt x="0" y="0"/>
                </a:lnTo>
                <a:lnTo>
                  <a:pt x="18" y="0"/>
                </a:lnTo>
                <a:lnTo>
                  <a:pt x="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4" name="Freeform 547"/>
          <p:cNvSpPr>
            <a:spLocks/>
          </p:cNvSpPr>
          <p:nvPr/>
        </p:nvSpPr>
        <p:spPr bwMode="auto">
          <a:xfrm>
            <a:off x="4297363" y="3787230"/>
            <a:ext cx="55562" cy="11112"/>
          </a:xfrm>
          <a:custGeom>
            <a:avLst/>
            <a:gdLst>
              <a:gd name="T0" fmla="*/ 0 w 36"/>
              <a:gd name="T1" fmla="*/ 0 h 6"/>
              <a:gd name="T2" fmla="*/ 0 w 36"/>
              <a:gd name="T3" fmla="*/ 2147483647 h 6"/>
              <a:gd name="T4" fmla="*/ 2147483647 w 36"/>
              <a:gd name="T5" fmla="*/ 0 h 6"/>
              <a:gd name="T6" fmla="*/ 2147483647 w 36"/>
              <a:gd name="T7" fmla="*/ 0 h 6"/>
              <a:gd name="T8" fmla="*/ 0 w 36"/>
              <a:gd name="T9" fmla="*/ 0 h 6"/>
              <a:gd name="T10" fmla="*/ 0 60000 65536"/>
              <a:gd name="T11" fmla="*/ 0 60000 65536"/>
              <a:gd name="T12" fmla="*/ 0 60000 65536"/>
              <a:gd name="T13" fmla="*/ 0 60000 65536"/>
              <a:gd name="T14" fmla="*/ 0 60000 65536"/>
              <a:gd name="T15" fmla="*/ 0 w 36"/>
              <a:gd name="T16" fmla="*/ 0 h 6"/>
              <a:gd name="T17" fmla="*/ 36 w 36"/>
              <a:gd name="T18" fmla="*/ 6 h 6"/>
            </a:gdLst>
            <a:ahLst/>
            <a:cxnLst>
              <a:cxn ang="T10">
                <a:pos x="T0" y="T1"/>
              </a:cxn>
              <a:cxn ang="T11">
                <a:pos x="T2" y="T3"/>
              </a:cxn>
              <a:cxn ang="T12">
                <a:pos x="T4" y="T5"/>
              </a:cxn>
              <a:cxn ang="T13">
                <a:pos x="T6" y="T7"/>
              </a:cxn>
              <a:cxn ang="T14">
                <a:pos x="T8" y="T9"/>
              </a:cxn>
            </a:cxnLst>
            <a:rect l="T15" t="T16" r="T17" b="T18"/>
            <a:pathLst>
              <a:path w="36" h="6">
                <a:moveTo>
                  <a:pt x="0" y="0"/>
                </a:moveTo>
                <a:lnTo>
                  <a:pt x="0" y="6"/>
                </a:lnTo>
                <a:lnTo>
                  <a:pt x="36" y="0"/>
                </a:lnTo>
                <a:lnTo>
                  <a:pt x="1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5" name="Freeform 548"/>
          <p:cNvSpPr>
            <a:spLocks/>
          </p:cNvSpPr>
          <p:nvPr/>
        </p:nvSpPr>
        <p:spPr bwMode="auto">
          <a:xfrm>
            <a:off x="4297363" y="3787230"/>
            <a:ext cx="74612" cy="19050"/>
          </a:xfrm>
          <a:custGeom>
            <a:avLst/>
            <a:gdLst>
              <a:gd name="T0" fmla="*/ 0 w 48"/>
              <a:gd name="T1" fmla="*/ 2147483647 h 12"/>
              <a:gd name="T2" fmla="*/ 0 w 48"/>
              <a:gd name="T3" fmla="*/ 2147483647 h 12"/>
              <a:gd name="T4" fmla="*/ 2147483647 w 48"/>
              <a:gd name="T5" fmla="*/ 0 h 12"/>
              <a:gd name="T6" fmla="*/ 2147483647 w 48"/>
              <a:gd name="T7" fmla="*/ 0 h 12"/>
              <a:gd name="T8" fmla="*/ 0 w 48"/>
              <a:gd name="T9" fmla="*/ 2147483647 h 12"/>
              <a:gd name="T10" fmla="*/ 0 60000 65536"/>
              <a:gd name="T11" fmla="*/ 0 60000 65536"/>
              <a:gd name="T12" fmla="*/ 0 60000 65536"/>
              <a:gd name="T13" fmla="*/ 0 60000 65536"/>
              <a:gd name="T14" fmla="*/ 0 60000 65536"/>
              <a:gd name="T15" fmla="*/ 0 w 48"/>
              <a:gd name="T16" fmla="*/ 0 h 12"/>
              <a:gd name="T17" fmla="*/ 48 w 48"/>
              <a:gd name="T18" fmla="*/ 12 h 12"/>
            </a:gdLst>
            <a:ahLst/>
            <a:cxnLst>
              <a:cxn ang="T10">
                <a:pos x="T0" y="T1"/>
              </a:cxn>
              <a:cxn ang="T11">
                <a:pos x="T2" y="T3"/>
              </a:cxn>
              <a:cxn ang="T12">
                <a:pos x="T4" y="T5"/>
              </a:cxn>
              <a:cxn ang="T13">
                <a:pos x="T6" y="T7"/>
              </a:cxn>
              <a:cxn ang="T14">
                <a:pos x="T8" y="T9"/>
              </a:cxn>
            </a:cxnLst>
            <a:rect l="T15" t="T16" r="T17" b="T18"/>
            <a:pathLst>
              <a:path w="48" h="12">
                <a:moveTo>
                  <a:pt x="0" y="12"/>
                </a:moveTo>
                <a:lnTo>
                  <a:pt x="0" y="12"/>
                </a:lnTo>
                <a:lnTo>
                  <a:pt x="48" y="0"/>
                </a:lnTo>
                <a:lnTo>
                  <a:pt x="36" y="0"/>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6" name="Freeform 549"/>
          <p:cNvSpPr>
            <a:spLocks/>
          </p:cNvSpPr>
          <p:nvPr/>
        </p:nvSpPr>
        <p:spPr bwMode="auto">
          <a:xfrm>
            <a:off x="4297371" y="3787230"/>
            <a:ext cx="92075" cy="30162"/>
          </a:xfrm>
          <a:custGeom>
            <a:avLst/>
            <a:gdLst>
              <a:gd name="T0" fmla="*/ 0 w 60"/>
              <a:gd name="T1" fmla="*/ 2147483647 h 18"/>
              <a:gd name="T2" fmla="*/ 0 w 60"/>
              <a:gd name="T3" fmla="*/ 2147483647 h 18"/>
              <a:gd name="T4" fmla="*/ 2147483647 w 60"/>
              <a:gd name="T5" fmla="*/ 0 h 18"/>
              <a:gd name="T6" fmla="*/ 2147483647 w 60"/>
              <a:gd name="T7" fmla="*/ 0 h 18"/>
              <a:gd name="T8" fmla="*/ 0 w 60"/>
              <a:gd name="T9" fmla="*/ 2147483647 h 18"/>
              <a:gd name="T10" fmla="*/ 0 60000 65536"/>
              <a:gd name="T11" fmla="*/ 0 60000 65536"/>
              <a:gd name="T12" fmla="*/ 0 60000 65536"/>
              <a:gd name="T13" fmla="*/ 0 60000 65536"/>
              <a:gd name="T14" fmla="*/ 0 60000 65536"/>
              <a:gd name="T15" fmla="*/ 0 w 60"/>
              <a:gd name="T16" fmla="*/ 0 h 18"/>
              <a:gd name="T17" fmla="*/ 60 w 60"/>
              <a:gd name="T18" fmla="*/ 18 h 18"/>
            </a:gdLst>
            <a:ahLst/>
            <a:cxnLst>
              <a:cxn ang="T10">
                <a:pos x="T0" y="T1"/>
              </a:cxn>
              <a:cxn ang="T11">
                <a:pos x="T2" y="T3"/>
              </a:cxn>
              <a:cxn ang="T12">
                <a:pos x="T4" y="T5"/>
              </a:cxn>
              <a:cxn ang="T13">
                <a:pos x="T6" y="T7"/>
              </a:cxn>
              <a:cxn ang="T14">
                <a:pos x="T8" y="T9"/>
              </a:cxn>
            </a:cxnLst>
            <a:rect l="T15" t="T16" r="T17" b="T18"/>
            <a:pathLst>
              <a:path w="60" h="18">
                <a:moveTo>
                  <a:pt x="0" y="18"/>
                </a:moveTo>
                <a:lnTo>
                  <a:pt x="0" y="18"/>
                </a:lnTo>
                <a:lnTo>
                  <a:pt x="60" y="0"/>
                </a:lnTo>
                <a:lnTo>
                  <a:pt x="4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7" name="Freeform 550"/>
          <p:cNvSpPr>
            <a:spLocks/>
          </p:cNvSpPr>
          <p:nvPr/>
        </p:nvSpPr>
        <p:spPr bwMode="auto">
          <a:xfrm>
            <a:off x="4297371" y="3787233"/>
            <a:ext cx="92075" cy="41275"/>
          </a:xfrm>
          <a:custGeom>
            <a:avLst/>
            <a:gdLst>
              <a:gd name="T0" fmla="*/ 0 w 60"/>
              <a:gd name="T1" fmla="*/ 2147483647 h 24"/>
              <a:gd name="T2" fmla="*/ 0 w 60"/>
              <a:gd name="T3" fmla="*/ 2147483647 h 24"/>
              <a:gd name="T4" fmla="*/ 2147483647 w 60"/>
              <a:gd name="T5" fmla="*/ 0 h 24"/>
              <a:gd name="T6" fmla="*/ 2147483647 w 60"/>
              <a:gd name="T7" fmla="*/ 0 h 24"/>
              <a:gd name="T8" fmla="*/ 0 w 60"/>
              <a:gd name="T9" fmla="*/ 2147483647 h 24"/>
              <a:gd name="T10" fmla="*/ 0 60000 65536"/>
              <a:gd name="T11" fmla="*/ 0 60000 65536"/>
              <a:gd name="T12" fmla="*/ 0 60000 65536"/>
              <a:gd name="T13" fmla="*/ 0 60000 65536"/>
              <a:gd name="T14" fmla="*/ 0 60000 65536"/>
              <a:gd name="T15" fmla="*/ 0 w 60"/>
              <a:gd name="T16" fmla="*/ 0 h 24"/>
              <a:gd name="T17" fmla="*/ 60 w 60"/>
              <a:gd name="T18" fmla="*/ 24 h 24"/>
            </a:gdLst>
            <a:ahLst/>
            <a:cxnLst>
              <a:cxn ang="T10">
                <a:pos x="T0" y="T1"/>
              </a:cxn>
              <a:cxn ang="T11">
                <a:pos x="T2" y="T3"/>
              </a:cxn>
              <a:cxn ang="T12">
                <a:pos x="T4" y="T5"/>
              </a:cxn>
              <a:cxn ang="T13">
                <a:pos x="T6" y="T7"/>
              </a:cxn>
              <a:cxn ang="T14">
                <a:pos x="T8" y="T9"/>
              </a:cxn>
            </a:cxnLst>
            <a:rect l="T15" t="T16" r="T17" b="T18"/>
            <a:pathLst>
              <a:path w="60" h="24">
                <a:moveTo>
                  <a:pt x="0" y="24"/>
                </a:moveTo>
                <a:lnTo>
                  <a:pt x="0" y="24"/>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8" name="Freeform 551"/>
          <p:cNvSpPr>
            <a:spLocks/>
          </p:cNvSpPr>
          <p:nvPr/>
        </p:nvSpPr>
        <p:spPr bwMode="auto">
          <a:xfrm>
            <a:off x="4297371" y="3798342"/>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09" name="Freeform 552"/>
          <p:cNvSpPr>
            <a:spLocks/>
          </p:cNvSpPr>
          <p:nvPr/>
        </p:nvSpPr>
        <p:spPr bwMode="auto">
          <a:xfrm>
            <a:off x="4297371" y="3806285"/>
            <a:ext cx="92075" cy="52387"/>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0" name="Freeform 553"/>
          <p:cNvSpPr>
            <a:spLocks/>
          </p:cNvSpPr>
          <p:nvPr/>
        </p:nvSpPr>
        <p:spPr bwMode="auto">
          <a:xfrm>
            <a:off x="4297371" y="3828506"/>
            <a:ext cx="92075" cy="39687"/>
          </a:xfrm>
          <a:custGeom>
            <a:avLst/>
            <a:gdLst>
              <a:gd name="T0" fmla="*/ 0 w 60"/>
              <a:gd name="T1" fmla="*/ 2147483647 h 24"/>
              <a:gd name="T2" fmla="*/ 0 w 60"/>
              <a:gd name="T3" fmla="*/ 2147483647 h 24"/>
              <a:gd name="T4" fmla="*/ 2147483647 w 60"/>
              <a:gd name="T5" fmla="*/ 0 h 24"/>
              <a:gd name="T6" fmla="*/ 2147483647 w 60"/>
              <a:gd name="T7" fmla="*/ 0 h 24"/>
              <a:gd name="T8" fmla="*/ 0 w 60"/>
              <a:gd name="T9" fmla="*/ 2147483647 h 24"/>
              <a:gd name="T10" fmla="*/ 0 60000 65536"/>
              <a:gd name="T11" fmla="*/ 0 60000 65536"/>
              <a:gd name="T12" fmla="*/ 0 60000 65536"/>
              <a:gd name="T13" fmla="*/ 0 60000 65536"/>
              <a:gd name="T14" fmla="*/ 0 60000 65536"/>
              <a:gd name="T15" fmla="*/ 0 w 60"/>
              <a:gd name="T16" fmla="*/ 0 h 24"/>
              <a:gd name="T17" fmla="*/ 60 w 60"/>
              <a:gd name="T18" fmla="*/ 24 h 24"/>
            </a:gdLst>
            <a:ahLst/>
            <a:cxnLst>
              <a:cxn ang="T10">
                <a:pos x="T0" y="T1"/>
              </a:cxn>
              <a:cxn ang="T11">
                <a:pos x="T2" y="T3"/>
              </a:cxn>
              <a:cxn ang="T12">
                <a:pos x="T4" y="T5"/>
              </a:cxn>
              <a:cxn ang="T13">
                <a:pos x="T6" y="T7"/>
              </a:cxn>
              <a:cxn ang="T14">
                <a:pos x="T8" y="T9"/>
              </a:cxn>
            </a:cxnLst>
            <a:rect l="T15" t="T16" r="T17" b="T18"/>
            <a:pathLst>
              <a:path w="60" h="24">
                <a:moveTo>
                  <a:pt x="0" y="24"/>
                </a:moveTo>
                <a:lnTo>
                  <a:pt x="0" y="24"/>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1" name="Freeform 554"/>
          <p:cNvSpPr>
            <a:spLocks/>
          </p:cNvSpPr>
          <p:nvPr/>
        </p:nvSpPr>
        <p:spPr bwMode="auto">
          <a:xfrm>
            <a:off x="4297371" y="3828508"/>
            <a:ext cx="92075" cy="60325"/>
          </a:xfrm>
          <a:custGeom>
            <a:avLst/>
            <a:gdLst>
              <a:gd name="T0" fmla="*/ 0 w 60"/>
              <a:gd name="T1" fmla="*/ 2147483647 h 36"/>
              <a:gd name="T2" fmla="*/ 0 w 60"/>
              <a:gd name="T3" fmla="*/ 2147483647 h 36"/>
              <a:gd name="T4" fmla="*/ 2147483647 w 60"/>
              <a:gd name="T5" fmla="*/ 2147483647 h 36"/>
              <a:gd name="T6" fmla="*/ 2147483647 w 60"/>
              <a:gd name="T7" fmla="*/ 0 h 36"/>
              <a:gd name="T8" fmla="*/ 0 w 60"/>
              <a:gd name="T9" fmla="*/ 2147483647 h 36"/>
              <a:gd name="T10" fmla="*/ 0 60000 65536"/>
              <a:gd name="T11" fmla="*/ 0 60000 65536"/>
              <a:gd name="T12" fmla="*/ 0 60000 65536"/>
              <a:gd name="T13" fmla="*/ 0 60000 65536"/>
              <a:gd name="T14" fmla="*/ 0 60000 65536"/>
              <a:gd name="T15" fmla="*/ 0 w 60"/>
              <a:gd name="T16" fmla="*/ 0 h 36"/>
              <a:gd name="T17" fmla="*/ 60 w 60"/>
              <a:gd name="T18" fmla="*/ 36 h 36"/>
            </a:gdLst>
            <a:ahLst/>
            <a:cxnLst>
              <a:cxn ang="T10">
                <a:pos x="T0" y="T1"/>
              </a:cxn>
              <a:cxn ang="T11">
                <a:pos x="T2" y="T3"/>
              </a:cxn>
              <a:cxn ang="T12">
                <a:pos x="T4" y="T5"/>
              </a:cxn>
              <a:cxn ang="T13">
                <a:pos x="T6" y="T7"/>
              </a:cxn>
              <a:cxn ang="T14">
                <a:pos x="T8" y="T9"/>
              </a:cxn>
            </a:cxnLst>
            <a:rect l="T15" t="T16" r="T17" b="T18"/>
            <a:pathLst>
              <a:path w="60" h="36">
                <a:moveTo>
                  <a:pt x="0" y="30"/>
                </a:moveTo>
                <a:lnTo>
                  <a:pt x="0" y="36"/>
                </a:lnTo>
                <a:lnTo>
                  <a:pt x="60" y="6"/>
                </a:lnTo>
                <a:lnTo>
                  <a:pt x="60" y="0"/>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2" name="Freeform 555"/>
          <p:cNvSpPr>
            <a:spLocks/>
          </p:cNvSpPr>
          <p:nvPr/>
        </p:nvSpPr>
        <p:spPr bwMode="auto">
          <a:xfrm>
            <a:off x="4297371" y="3849142"/>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3" name="Freeform 556"/>
          <p:cNvSpPr>
            <a:spLocks/>
          </p:cNvSpPr>
          <p:nvPr/>
        </p:nvSpPr>
        <p:spPr bwMode="auto">
          <a:xfrm>
            <a:off x="4297371" y="3858667"/>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4" name="Freeform 557"/>
          <p:cNvSpPr>
            <a:spLocks/>
          </p:cNvSpPr>
          <p:nvPr/>
        </p:nvSpPr>
        <p:spPr bwMode="auto">
          <a:xfrm>
            <a:off x="4297371" y="3879307"/>
            <a:ext cx="92075" cy="39687"/>
          </a:xfrm>
          <a:custGeom>
            <a:avLst/>
            <a:gdLst>
              <a:gd name="T0" fmla="*/ 0 w 60"/>
              <a:gd name="T1" fmla="*/ 2147483647 h 24"/>
              <a:gd name="T2" fmla="*/ 0 w 60"/>
              <a:gd name="T3" fmla="*/ 2147483647 h 24"/>
              <a:gd name="T4" fmla="*/ 2147483647 w 60"/>
              <a:gd name="T5" fmla="*/ 0 h 24"/>
              <a:gd name="T6" fmla="*/ 2147483647 w 60"/>
              <a:gd name="T7" fmla="*/ 0 h 24"/>
              <a:gd name="T8" fmla="*/ 0 w 60"/>
              <a:gd name="T9" fmla="*/ 2147483647 h 24"/>
              <a:gd name="T10" fmla="*/ 0 60000 65536"/>
              <a:gd name="T11" fmla="*/ 0 60000 65536"/>
              <a:gd name="T12" fmla="*/ 0 60000 65536"/>
              <a:gd name="T13" fmla="*/ 0 60000 65536"/>
              <a:gd name="T14" fmla="*/ 0 60000 65536"/>
              <a:gd name="T15" fmla="*/ 0 w 60"/>
              <a:gd name="T16" fmla="*/ 0 h 24"/>
              <a:gd name="T17" fmla="*/ 60 w 60"/>
              <a:gd name="T18" fmla="*/ 24 h 24"/>
            </a:gdLst>
            <a:ahLst/>
            <a:cxnLst>
              <a:cxn ang="T10">
                <a:pos x="T0" y="T1"/>
              </a:cxn>
              <a:cxn ang="T11">
                <a:pos x="T2" y="T3"/>
              </a:cxn>
              <a:cxn ang="T12">
                <a:pos x="T4" y="T5"/>
              </a:cxn>
              <a:cxn ang="T13">
                <a:pos x="T6" y="T7"/>
              </a:cxn>
              <a:cxn ang="T14">
                <a:pos x="T8" y="T9"/>
              </a:cxn>
            </a:cxnLst>
            <a:rect l="T15" t="T16" r="T17" b="T18"/>
            <a:pathLst>
              <a:path w="60" h="24">
                <a:moveTo>
                  <a:pt x="0" y="24"/>
                </a:moveTo>
                <a:lnTo>
                  <a:pt x="0" y="24"/>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5" name="Freeform 558"/>
          <p:cNvSpPr>
            <a:spLocks/>
          </p:cNvSpPr>
          <p:nvPr/>
        </p:nvSpPr>
        <p:spPr bwMode="auto">
          <a:xfrm>
            <a:off x="4297371" y="3888838"/>
            <a:ext cx="92075" cy="52387"/>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6" name="Freeform 559"/>
          <p:cNvSpPr>
            <a:spLocks/>
          </p:cNvSpPr>
          <p:nvPr/>
        </p:nvSpPr>
        <p:spPr bwMode="auto">
          <a:xfrm>
            <a:off x="4297371" y="3899942"/>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7" name="Freeform 560"/>
          <p:cNvSpPr>
            <a:spLocks/>
          </p:cNvSpPr>
          <p:nvPr/>
        </p:nvSpPr>
        <p:spPr bwMode="auto">
          <a:xfrm>
            <a:off x="4297371" y="3909467"/>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30"/>
                </a:moveTo>
                <a:lnTo>
                  <a:pt x="0" y="30"/>
                </a:lnTo>
                <a:lnTo>
                  <a:pt x="60" y="6"/>
                </a:lnTo>
                <a:lnTo>
                  <a:pt x="60" y="0"/>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8" name="Freeform 561"/>
          <p:cNvSpPr>
            <a:spLocks/>
          </p:cNvSpPr>
          <p:nvPr/>
        </p:nvSpPr>
        <p:spPr bwMode="auto">
          <a:xfrm>
            <a:off x="4297371" y="3918995"/>
            <a:ext cx="92075" cy="61913"/>
          </a:xfrm>
          <a:custGeom>
            <a:avLst/>
            <a:gdLst>
              <a:gd name="T0" fmla="*/ 0 w 60"/>
              <a:gd name="T1" fmla="*/ 2147483647 h 36"/>
              <a:gd name="T2" fmla="*/ 0 w 60"/>
              <a:gd name="T3" fmla="*/ 2147483647 h 36"/>
              <a:gd name="T4" fmla="*/ 2147483647 w 60"/>
              <a:gd name="T5" fmla="*/ 2147483647 h 36"/>
              <a:gd name="T6" fmla="*/ 2147483647 w 60"/>
              <a:gd name="T7" fmla="*/ 0 h 36"/>
              <a:gd name="T8" fmla="*/ 0 w 60"/>
              <a:gd name="T9" fmla="*/ 2147483647 h 36"/>
              <a:gd name="T10" fmla="*/ 0 60000 65536"/>
              <a:gd name="T11" fmla="*/ 0 60000 65536"/>
              <a:gd name="T12" fmla="*/ 0 60000 65536"/>
              <a:gd name="T13" fmla="*/ 0 60000 65536"/>
              <a:gd name="T14" fmla="*/ 0 60000 65536"/>
              <a:gd name="T15" fmla="*/ 0 w 60"/>
              <a:gd name="T16" fmla="*/ 0 h 36"/>
              <a:gd name="T17" fmla="*/ 60 w 60"/>
              <a:gd name="T18" fmla="*/ 36 h 36"/>
            </a:gdLst>
            <a:ahLst/>
            <a:cxnLst>
              <a:cxn ang="T10">
                <a:pos x="T0" y="T1"/>
              </a:cxn>
              <a:cxn ang="T11">
                <a:pos x="T2" y="T3"/>
              </a:cxn>
              <a:cxn ang="T12">
                <a:pos x="T4" y="T5"/>
              </a:cxn>
              <a:cxn ang="T13">
                <a:pos x="T6" y="T7"/>
              </a:cxn>
              <a:cxn ang="T14">
                <a:pos x="T8" y="T9"/>
              </a:cxn>
            </a:cxnLst>
            <a:rect l="T15" t="T16" r="T17" b="T18"/>
            <a:pathLst>
              <a:path w="60" h="36">
                <a:moveTo>
                  <a:pt x="0" y="24"/>
                </a:moveTo>
                <a:lnTo>
                  <a:pt x="0" y="36"/>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19" name="Freeform 562"/>
          <p:cNvSpPr>
            <a:spLocks/>
          </p:cNvSpPr>
          <p:nvPr/>
        </p:nvSpPr>
        <p:spPr bwMode="auto">
          <a:xfrm>
            <a:off x="4297371" y="3941217"/>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0" name="Freeform 563"/>
          <p:cNvSpPr>
            <a:spLocks/>
          </p:cNvSpPr>
          <p:nvPr/>
        </p:nvSpPr>
        <p:spPr bwMode="auto">
          <a:xfrm>
            <a:off x="4297371" y="3950742"/>
            <a:ext cx="92075" cy="52388"/>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EC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1" name="Freeform 564"/>
          <p:cNvSpPr>
            <a:spLocks/>
          </p:cNvSpPr>
          <p:nvPr/>
        </p:nvSpPr>
        <p:spPr bwMode="auto">
          <a:xfrm>
            <a:off x="4297371" y="3960267"/>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DE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2" name="Freeform 565"/>
          <p:cNvSpPr>
            <a:spLocks/>
          </p:cNvSpPr>
          <p:nvPr/>
        </p:nvSpPr>
        <p:spPr bwMode="auto">
          <a:xfrm>
            <a:off x="4297371" y="3980905"/>
            <a:ext cx="92075" cy="52387"/>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18"/>
                </a:moveTo>
                <a:lnTo>
                  <a:pt x="0" y="30"/>
                </a:lnTo>
                <a:lnTo>
                  <a:pt x="60" y="6"/>
                </a:lnTo>
                <a:lnTo>
                  <a:pt x="60" y="0"/>
                </a:lnTo>
                <a:lnTo>
                  <a:pt x="0" y="18"/>
                </a:lnTo>
                <a:close/>
              </a:path>
            </a:pathLst>
          </a:custGeom>
          <a:solidFill>
            <a:srgbClr val="CF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3" name="Freeform 566"/>
          <p:cNvSpPr>
            <a:spLocks/>
          </p:cNvSpPr>
          <p:nvPr/>
        </p:nvSpPr>
        <p:spPr bwMode="auto">
          <a:xfrm>
            <a:off x="4297371" y="3992017"/>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BCF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4" name="Freeform 567"/>
          <p:cNvSpPr>
            <a:spLocks/>
          </p:cNvSpPr>
          <p:nvPr/>
        </p:nvSpPr>
        <p:spPr bwMode="auto">
          <a:xfrm>
            <a:off x="4297371" y="4003130"/>
            <a:ext cx="92075" cy="50800"/>
          </a:xfrm>
          <a:custGeom>
            <a:avLst/>
            <a:gdLst>
              <a:gd name="T0" fmla="*/ 0 w 60"/>
              <a:gd name="T1" fmla="*/ 2147483647 h 30"/>
              <a:gd name="T2" fmla="*/ 0 w 60"/>
              <a:gd name="T3" fmla="*/ 2147483647 h 30"/>
              <a:gd name="T4" fmla="*/ 2147483647 w 60"/>
              <a:gd name="T5" fmla="*/ 2147483647 h 30"/>
              <a:gd name="T6" fmla="*/ 2147483647 w 60"/>
              <a:gd name="T7" fmla="*/ 0 h 30"/>
              <a:gd name="T8" fmla="*/ 0 w 60"/>
              <a:gd name="T9" fmla="*/ 2147483647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0" y="24"/>
                </a:moveTo>
                <a:lnTo>
                  <a:pt x="0" y="30"/>
                </a:lnTo>
                <a:lnTo>
                  <a:pt x="60" y="6"/>
                </a:lnTo>
                <a:lnTo>
                  <a:pt x="60" y="0"/>
                </a:lnTo>
                <a:lnTo>
                  <a:pt x="0" y="24"/>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5" name="Freeform 568"/>
          <p:cNvSpPr>
            <a:spLocks/>
          </p:cNvSpPr>
          <p:nvPr/>
        </p:nvSpPr>
        <p:spPr bwMode="auto">
          <a:xfrm>
            <a:off x="4297371" y="4011072"/>
            <a:ext cx="92075" cy="61913"/>
          </a:xfrm>
          <a:custGeom>
            <a:avLst/>
            <a:gdLst>
              <a:gd name="T0" fmla="*/ 0 w 60"/>
              <a:gd name="T1" fmla="*/ 2147483647 h 36"/>
              <a:gd name="T2" fmla="*/ 0 w 60"/>
              <a:gd name="T3" fmla="*/ 2147483647 h 36"/>
              <a:gd name="T4" fmla="*/ 2147483647 w 60"/>
              <a:gd name="T5" fmla="*/ 2147483647 h 36"/>
              <a:gd name="T6" fmla="*/ 2147483647 w 60"/>
              <a:gd name="T7" fmla="*/ 0 h 36"/>
              <a:gd name="T8" fmla="*/ 0 w 60"/>
              <a:gd name="T9" fmla="*/ 2147483647 h 36"/>
              <a:gd name="T10" fmla="*/ 0 60000 65536"/>
              <a:gd name="T11" fmla="*/ 0 60000 65536"/>
              <a:gd name="T12" fmla="*/ 0 60000 65536"/>
              <a:gd name="T13" fmla="*/ 0 60000 65536"/>
              <a:gd name="T14" fmla="*/ 0 60000 65536"/>
              <a:gd name="T15" fmla="*/ 0 w 60"/>
              <a:gd name="T16" fmla="*/ 0 h 36"/>
              <a:gd name="T17" fmla="*/ 60 w 60"/>
              <a:gd name="T18" fmla="*/ 36 h 36"/>
            </a:gdLst>
            <a:ahLst/>
            <a:cxnLst>
              <a:cxn ang="T10">
                <a:pos x="T0" y="T1"/>
              </a:cxn>
              <a:cxn ang="T11">
                <a:pos x="T2" y="T3"/>
              </a:cxn>
              <a:cxn ang="T12">
                <a:pos x="T4" y="T5"/>
              </a:cxn>
              <a:cxn ang="T13">
                <a:pos x="T6" y="T7"/>
              </a:cxn>
              <a:cxn ang="T14">
                <a:pos x="T8" y="T9"/>
              </a:cxn>
            </a:cxnLst>
            <a:rect l="T15" t="T16" r="T17" b="T18"/>
            <a:pathLst>
              <a:path w="60" h="36">
                <a:moveTo>
                  <a:pt x="0" y="30"/>
                </a:moveTo>
                <a:lnTo>
                  <a:pt x="0" y="36"/>
                </a:lnTo>
                <a:lnTo>
                  <a:pt x="60" y="6"/>
                </a:lnTo>
                <a:lnTo>
                  <a:pt x="60" y="0"/>
                </a:lnTo>
                <a:lnTo>
                  <a:pt x="0" y="30"/>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6" name="Freeform 569"/>
          <p:cNvSpPr>
            <a:spLocks/>
          </p:cNvSpPr>
          <p:nvPr/>
        </p:nvSpPr>
        <p:spPr bwMode="auto">
          <a:xfrm>
            <a:off x="4297371" y="4033292"/>
            <a:ext cx="92075" cy="39688"/>
          </a:xfrm>
          <a:custGeom>
            <a:avLst/>
            <a:gdLst>
              <a:gd name="T0" fmla="*/ 0 w 60"/>
              <a:gd name="T1" fmla="*/ 2147483647 h 24"/>
              <a:gd name="T2" fmla="*/ 0 w 60"/>
              <a:gd name="T3" fmla="*/ 2147483647 h 24"/>
              <a:gd name="T4" fmla="*/ 2147483647 w 60"/>
              <a:gd name="T5" fmla="*/ 0 h 24"/>
              <a:gd name="T6" fmla="*/ 2147483647 w 60"/>
              <a:gd name="T7" fmla="*/ 0 h 24"/>
              <a:gd name="T8" fmla="*/ 0 w 60"/>
              <a:gd name="T9" fmla="*/ 2147483647 h 24"/>
              <a:gd name="T10" fmla="*/ 0 60000 65536"/>
              <a:gd name="T11" fmla="*/ 0 60000 65536"/>
              <a:gd name="T12" fmla="*/ 0 60000 65536"/>
              <a:gd name="T13" fmla="*/ 0 60000 65536"/>
              <a:gd name="T14" fmla="*/ 0 60000 65536"/>
              <a:gd name="T15" fmla="*/ 0 w 60"/>
              <a:gd name="T16" fmla="*/ 0 h 24"/>
              <a:gd name="T17" fmla="*/ 60 w 60"/>
              <a:gd name="T18" fmla="*/ 24 h 24"/>
            </a:gdLst>
            <a:ahLst/>
            <a:cxnLst>
              <a:cxn ang="T10">
                <a:pos x="T0" y="T1"/>
              </a:cxn>
              <a:cxn ang="T11">
                <a:pos x="T2" y="T3"/>
              </a:cxn>
              <a:cxn ang="T12">
                <a:pos x="T4" y="T5"/>
              </a:cxn>
              <a:cxn ang="T13">
                <a:pos x="T6" y="T7"/>
              </a:cxn>
              <a:cxn ang="T14">
                <a:pos x="T8" y="T9"/>
              </a:cxn>
            </a:cxnLst>
            <a:rect l="T15" t="T16" r="T17" b="T18"/>
            <a:pathLst>
              <a:path w="60" h="24">
                <a:moveTo>
                  <a:pt x="0" y="24"/>
                </a:moveTo>
                <a:lnTo>
                  <a:pt x="0" y="24"/>
                </a:lnTo>
                <a:lnTo>
                  <a:pt x="60" y="0"/>
                </a:lnTo>
                <a:lnTo>
                  <a:pt x="0" y="24"/>
                </a:lnTo>
                <a:close/>
              </a:path>
            </a:pathLst>
          </a:custGeom>
          <a:solidFill>
            <a:srgbClr val="B7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7" name="Freeform 570"/>
          <p:cNvSpPr>
            <a:spLocks/>
          </p:cNvSpPr>
          <p:nvPr/>
        </p:nvSpPr>
        <p:spPr bwMode="auto">
          <a:xfrm>
            <a:off x="4297371" y="4042821"/>
            <a:ext cx="92075" cy="41275"/>
          </a:xfrm>
          <a:custGeom>
            <a:avLst/>
            <a:gdLst>
              <a:gd name="T0" fmla="*/ 0 w 60"/>
              <a:gd name="T1" fmla="*/ 2147483647 h 24"/>
              <a:gd name="T2" fmla="*/ 0 w 60"/>
              <a:gd name="T3" fmla="*/ 2147483647 h 24"/>
              <a:gd name="T4" fmla="*/ 2147483647 w 60"/>
              <a:gd name="T5" fmla="*/ 2147483647 h 24"/>
              <a:gd name="T6" fmla="*/ 2147483647 w 60"/>
              <a:gd name="T7" fmla="*/ 2147483647 h 24"/>
              <a:gd name="T8" fmla="*/ 2147483647 w 60"/>
              <a:gd name="T9" fmla="*/ 0 h 24"/>
              <a:gd name="T10" fmla="*/ 0 w 60"/>
              <a:gd name="T11" fmla="*/ 2147483647 h 24"/>
              <a:gd name="T12" fmla="*/ 0 60000 65536"/>
              <a:gd name="T13" fmla="*/ 0 60000 65536"/>
              <a:gd name="T14" fmla="*/ 0 60000 65536"/>
              <a:gd name="T15" fmla="*/ 0 60000 65536"/>
              <a:gd name="T16" fmla="*/ 0 60000 65536"/>
              <a:gd name="T17" fmla="*/ 0 60000 65536"/>
              <a:gd name="T18" fmla="*/ 0 w 60"/>
              <a:gd name="T19" fmla="*/ 0 h 24"/>
              <a:gd name="T20" fmla="*/ 60 w 60"/>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60" h="24">
                <a:moveTo>
                  <a:pt x="0" y="24"/>
                </a:moveTo>
                <a:lnTo>
                  <a:pt x="0" y="24"/>
                </a:lnTo>
                <a:lnTo>
                  <a:pt x="12" y="24"/>
                </a:lnTo>
                <a:lnTo>
                  <a:pt x="60" y="6"/>
                </a:lnTo>
                <a:lnTo>
                  <a:pt x="60" y="0"/>
                </a:lnTo>
                <a:lnTo>
                  <a:pt x="0" y="24"/>
                </a:lnTo>
                <a:close/>
              </a:path>
            </a:pathLst>
          </a:custGeom>
          <a:solidFill>
            <a:srgbClr val="BB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8" name="Freeform 571"/>
          <p:cNvSpPr>
            <a:spLocks/>
          </p:cNvSpPr>
          <p:nvPr/>
        </p:nvSpPr>
        <p:spPr bwMode="auto">
          <a:xfrm>
            <a:off x="4325938" y="4053930"/>
            <a:ext cx="63500" cy="30162"/>
          </a:xfrm>
          <a:custGeom>
            <a:avLst/>
            <a:gdLst>
              <a:gd name="T0" fmla="*/ 0 w 42"/>
              <a:gd name="T1" fmla="*/ 2147483647 h 18"/>
              <a:gd name="T2" fmla="*/ 2147483647 w 42"/>
              <a:gd name="T3" fmla="*/ 2147483647 h 18"/>
              <a:gd name="T4" fmla="*/ 2147483647 w 42"/>
              <a:gd name="T5" fmla="*/ 2147483647 h 18"/>
              <a:gd name="T6" fmla="*/ 2147483647 w 42"/>
              <a:gd name="T7" fmla="*/ 0 h 18"/>
              <a:gd name="T8" fmla="*/ 0 w 42"/>
              <a:gd name="T9" fmla="*/ 2147483647 h 18"/>
              <a:gd name="T10" fmla="*/ 0 60000 65536"/>
              <a:gd name="T11" fmla="*/ 0 60000 65536"/>
              <a:gd name="T12" fmla="*/ 0 60000 65536"/>
              <a:gd name="T13" fmla="*/ 0 60000 65536"/>
              <a:gd name="T14" fmla="*/ 0 60000 65536"/>
              <a:gd name="T15" fmla="*/ 0 w 42"/>
              <a:gd name="T16" fmla="*/ 0 h 18"/>
              <a:gd name="T17" fmla="*/ 42 w 42"/>
              <a:gd name="T18" fmla="*/ 18 h 18"/>
            </a:gdLst>
            <a:ahLst/>
            <a:cxnLst>
              <a:cxn ang="T10">
                <a:pos x="T0" y="T1"/>
              </a:cxn>
              <a:cxn ang="T11">
                <a:pos x="T2" y="T3"/>
              </a:cxn>
              <a:cxn ang="T12">
                <a:pos x="T4" y="T5"/>
              </a:cxn>
              <a:cxn ang="T13">
                <a:pos x="T6" y="T7"/>
              </a:cxn>
              <a:cxn ang="T14">
                <a:pos x="T8" y="T9"/>
              </a:cxn>
            </a:cxnLst>
            <a:rect l="T15" t="T16" r="T17" b="T18"/>
            <a:pathLst>
              <a:path w="42" h="18">
                <a:moveTo>
                  <a:pt x="0" y="18"/>
                </a:moveTo>
                <a:lnTo>
                  <a:pt x="6" y="18"/>
                </a:lnTo>
                <a:lnTo>
                  <a:pt x="42" y="6"/>
                </a:lnTo>
                <a:lnTo>
                  <a:pt x="42" y="0"/>
                </a:lnTo>
                <a:lnTo>
                  <a:pt x="0" y="18"/>
                </a:lnTo>
                <a:close/>
              </a:path>
            </a:pathLst>
          </a:custGeom>
          <a:solidFill>
            <a:srgbClr val="C7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29" name="Freeform 572"/>
          <p:cNvSpPr>
            <a:spLocks/>
          </p:cNvSpPr>
          <p:nvPr/>
        </p:nvSpPr>
        <p:spPr bwMode="auto">
          <a:xfrm>
            <a:off x="4344988" y="4063462"/>
            <a:ext cx="44450" cy="20637"/>
          </a:xfrm>
          <a:custGeom>
            <a:avLst/>
            <a:gdLst>
              <a:gd name="T0" fmla="*/ 0 w 30"/>
              <a:gd name="T1" fmla="*/ 2147483647 h 12"/>
              <a:gd name="T2" fmla="*/ 2147483647 w 30"/>
              <a:gd name="T3" fmla="*/ 2147483647 h 12"/>
              <a:gd name="T4" fmla="*/ 2147483647 w 30"/>
              <a:gd name="T5" fmla="*/ 2147483647 h 12"/>
              <a:gd name="T6" fmla="*/ 2147483647 w 30"/>
              <a:gd name="T7" fmla="*/ 0 h 12"/>
              <a:gd name="T8" fmla="*/ 0 w 30"/>
              <a:gd name="T9" fmla="*/ 2147483647 h 12"/>
              <a:gd name="T10" fmla="*/ 0 60000 65536"/>
              <a:gd name="T11" fmla="*/ 0 60000 65536"/>
              <a:gd name="T12" fmla="*/ 0 60000 65536"/>
              <a:gd name="T13" fmla="*/ 0 60000 65536"/>
              <a:gd name="T14" fmla="*/ 0 60000 65536"/>
              <a:gd name="T15" fmla="*/ 0 w 30"/>
              <a:gd name="T16" fmla="*/ 0 h 12"/>
              <a:gd name="T17" fmla="*/ 30 w 30"/>
              <a:gd name="T18" fmla="*/ 12 h 12"/>
            </a:gdLst>
            <a:ahLst/>
            <a:cxnLst>
              <a:cxn ang="T10">
                <a:pos x="T0" y="T1"/>
              </a:cxn>
              <a:cxn ang="T11">
                <a:pos x="T2" y="T3"/>
              </a:cxn>
              <a:cxn ang="T12">
                <a:pos x="T4" y="T5"/>
              </a:cxn>
              <a:cxn ang="T13">
                <a:pos x="T6" y="T7"/>
              </a:cxn>
              <a:cxn ang="T14">
                <a:pos x="T8" y="T9"/>
              </a:cxn>
            </a:cxnLst>
            <a:rect l="T15" t="T16" r="T17" b="T18"/>
            <a:pathLst>
              <a:path w="30" h="12">
                <a:moveTo>
                  <a:pt x="0" y="12"/>
                </a:moveTo>
                <a:lnTo>
                  <a:pt x="6" y="12"/>
                </a:lnTo>
                <a:lnTo>
                  <a:pt x="30" y="6"/>
                </a:lnTo>
                <a:lnTo>
                  <a:pt x="30" y="0"/>
                </a:lnTo>
                <a:lnTo>
                  <a:pt x="0" y="12"/>
                </a:lnTo>
                <a:close/>
              </a:path>
            </a:pathLst>
          </a:custGeom>
          <a:solidFill>
            <a:srgbClr val="D7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0" name="Freeform 573"/>
          <p:cNvSpPr>
            <a:spLocks/>
          </p:cNvSpPr>
          <p:nvPr/>
        </p:nvSpPr>
        <p:spPr bwMode="auto">
          <a:xfrm>
            <a:off x="4362450" y="4072980"/>
            <a:ext cx="26988" cy="11112"/>
          </a:xfrm>
          <a:custGeom>
            <a:avLst/>
            <a:gdLst>
              <a:gd name="T0" fmla="*/ 0 w 18"/>
              <a:gd name="T1" fmla="*/ 2147483647 h 6"/>
              <a:gd name="T2" fmla="*/ 2147483647 w 18"/>
              <a:gd name="T3" fmla="*/ 2147483647 h 6"/>
              <a:gd name="T4" fmla="*/ 2147483647 w 18"/>
              <a:gd name="T5" fmla="*/ 2147483647 h 6"/>
              <a:gd name="T6" fmla="*/ 2147483647 w 18"/>
              <a:gd name="T7" fmla="*/ 0 h 6"/>
              <a:gd name="T8" fmla="*/ 0 w 18"/>
              <a:gd name="T9" fmla="*/ 2147483647 h 6"/>
              <a:gd name="T10" fmla="*/ 0 60000 65536"/>
              <a:gd name="T11" fmla="*/ 0 60000 65536"/>
              <a:gd name="T12" fmla="*/ 0 60000 65536"/>
              <a:gd name="T13" fmla="*/ 0 60000 65536"/>
              <a:gd name="T14" fmla="*/ 0 60000 65536"/>
              <a:gd name="T15" fmla="*/ 0 w 18"/>
              <a:gd name="T16" fmla="*/ 0 h 6"/>
              <a:gd name="T17" fmla="*/ 18 w 18"/>
              <a:gd name="T18" fmla="*/ 6 h 6"/>
            </a:gdLst>
            <a:ahLst/>
            <a:cxnLst>
              <a:cxn ang="T10">
                <a:pos x="T0" y="T1"/>
              </a:cxn>
              <a:cxn ang="T11">
                <a:pos x="T2" y="T3"/>
              </a:cxn>
              <a:cxn ang="T12">
                <a:pos x="T4" y="T5"/>
              </a:cxn>
              <a:cxn ang="T13">
                <a:pos x="T6" y="T7"/>
              </a:cxn>
              <a:cxn ang="T14">
                <a:pos x="T8" y="T9"/>
              </a:cxn>
            </a:cxnLst>
            <a:rect l="T15" t="T16" r="T17" b="T18"/>
            <a:pathLst>
              <a:path w="18" h="6">
                <a:moveTo>
                  <a:pt x="0" y="6"/>
                </a:moveTo>
                <a:lnTo>
                  <a:pt x="6" y="6"/>
                </a:lnTo>
                <a:lnTo>
                  <a:pt x="18" y="6"/>
                </a:lnTo>
                <a:lnTo>
                  <a:pt x="18" y="0"/>
                </a:lnTo>
                <a:lnTo>
                  <a:pt x="0" y="6"/>
                </a:lnTo>
                <a:close/>
              </a:path>
            </a:pathLst>
          </a:custGeom>
          <a:solidFill>
            <a:srgbClr val="E3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1" name="Rectangle 574"/>
          <p:cNvSpPr>
            <a:spLocks noChangeArrowheads="1"/>
          </p:cNvSpPr>
          <p:nvPr/>
        </p:nvSpPr>
        <p:spPr bwMode="auto">
          <a:xfrm>
            <a:off x="4291021" y="3787230"/>
            <a:ext cx="98425" cy="317500"/>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32" name="Rectangle 575"/>
          <p:cNvSpPr>
            <a:spLocks noChangeArrowheads="1"/>
          </p:cNvSpPr>
          <p:nvPr/>
        </p:nvSpPr>
        <p:spPr bwMode="auto">
          <a:xfrm>
            <a:off x="3754438" y="4157133"/>
            <a:ext cx="17462" cy="347663"/>
          </a:xfrm>
          <a:prstGeom prst="rect">
            <a:avLst/>
          </a:prstGeom>
          <a:solidFill>
            <a:srgbClr val="A4A4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33" name="Freeform 576"/>
          <p:cNvSpPr>
            <a:spLocks/>
          </p:cNvSpPr>
          <p:nvPr/>
        </p:nvSpPr>
        <p:spPr bwMode="auto">
          <a:xfrm>
            <a:off x="3754439" y="4157133"/>
            <a:ext cx="1587"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4" name="Freeform 577"/>
          <p:cNvSpPr>
            <a:spLocks/>
          </p:cNvSpPr>
          <p:nvPr/>
        </p:nvSpPr>
        <p:spPr bwMode="auto">
          <a:xfrm>
            <a:off x="3754439" y="4157133"/>
            <a:ext cx="1587"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5" name="Freeform 578"/>
          <p:cNvSpPr>
            <a:spLocks/>
          </p:cNvSpPr>
          <p:nvPr/>
        </p:nvSpPr>
        <p:spPr bwMode="auto">
          <a:xfrm>
            <a:off x="3754439" y="4157133"/>
            <a:ext cx="1587"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6" name="Rectangle 579"/>
          <p:cNvSpPr>
            <a:spLocks noChangeArrowheads="1"/>
          </p:cNvSpPr>
          <p:nvPr/>
        </p:nvSpPr>
        <p:spPr bwMode="auto">
          <a:xfrm>
            <a:off x="3762377" y="4157133"/>
            <a:ext cx="9525" cy="347663"/>
          </a:xfrm>
          <a:prstGeom prst="rect">
            <a:avLst/>
          </a:pr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37" name="Freeform 580"/>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8" name="Freeform 581"/>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D3D3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39" name="Freeform 582"/>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0" name="Rectangle 583"/>
          <p:cNvSpPr>
            <a:spLocks noChangeArrowheads="1"/>
          </p:cNvSpPr>
          <p:nvPr/>
        </p:nvSpPr>
        <p:spPr bwMode="auto">
          <a:xfrm>
            <a:off x="3762377" y="4157133"/>
            <a:ext cx="9525" cy="347663"/>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41" name="Freeform 584"/>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2" name="Freeform 585"/>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3" name="Freeform 586"/>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4" name="Rectangle 587"/>
          <p:cNvSpPr>
            <a:spLocks noChangeArrowheads="1"/>
          </p:cNvSpPr>
          <p:nvPr/>
        </p:nvSpPr>
        <p:spPr bwMode="auto">
          <a:xfrm>
            <a:off x="3762377" y="4157133"/>
            <a:ext cx="9525" cy="347663"/>
          </a:xfrm>
          <a:prstGeom prst="rect">
            <a:avLst/>
          </a:prstGeom>
          <a:solidFill>
            <a:srgbClr val="F9FD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45" name="Freeform 588"/>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ECF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6" name="Freeform 589"/>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D8F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7" name="Freeform 590"/>
          <p:cNvSpPr>
            <a:spLocks/>
          </p:cNvSpPr>
          <p:nvPr/>
        </p:nvSpPr>
        <p:spPr bwMode="auto">
          <a:xfrm>
            <a:off x="3762375"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8" name="Freeform 591"/>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B1DB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49" name="Freeform 592"/>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ADD2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0" name="Freeform 593"/>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A6C5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1" name="Freeform 594"/>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9FB8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2" name="Freeform 595"/>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9BAF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3" name="Freeform 596"/>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95A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4" name="Freeform 597"/>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E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5" name="Freeform 598"/>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6" name="Freeform 599"/>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7" name="Freeform 600"/>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8" name="Freeform 601"/>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59" name="Freeform 602"/>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60" name="Freeform 603"/>
          <p:cNvSpPr>
            <a:spLocks/>
          </p:cNvSpPr>
          <p:nvPr/>
        </p:nvSpPr>
        <p:spPr bwMode="auto">
          <a:xfrm>
            <a:off x="3771900" y="4157133"/>
            <a:ext cx="1588" cy="347663"/>
          </a:xfrm>
          <a:custGeom>
            <a:avLst/>
            <a:gdLst>
              <a:gd name="T0" fmla="*/ 0 w 1"/>
              <a:gd name="T1" fmla="*/ 2147483647 h 204"/>
              <a:gd name="T2" fmla="*/ 0 w 1"/>
              <a:gd name="T3" fmla="*/ 2147483647 h 204"/>
              <a:gd name="T4" fmla="*/ 0 w 1"/>
              <a:gd name="T5" fmla="*/ 0 h 204"/>
              <a:gd name="T6" fmla="*/ 0 w 1"/>
              <a:gd name="T7" fmla="*/ 2147483647 h 204"/>
              <a:gd name="T8" fmla="*/ 0 60000 65536"/>
              <a:gd name="T9" fmla="*/ 0 60000 65536"/>
              <a:gd name="T10" fmla="*/ 0 60000 65536"/>
              <a:gd name="T11" fmla="*/ 0 60000 65536"/>
              <a:gd name="T12" fmla="*/ 0 w 1"/>
              <a:gd name="T13" fmla="*/ 0 h 204"/>
              <a:gd name="T14" fmla="*/ 1 w 1"/>
              <a:gd name="T15" fmla="*/ 204 h 204"/>
            </a:gdLst>
            <a:ahLst/>
            <a:cxnLst>
              <a:cxn ang="T8">
                <a:pos x="T0" y="T1"/>
              </a:cxn>
              <a:cxn ang="T9">
                <a:pos x="T2" y="T3"/>
              </a:cxn>
              <a:cxn ang="T10">
                <a:pos x="T4" y="T5"/>
              </a:cxn>
              <a:cxn ang="T11">
                <a:pos x="T6" y="T7"/>
              </a:cxn>
            </a:cxnLst>
            <a:rect l="T12" t="T13" r="T14" b="T15"/>
            <a:pathLst>
              <a:path w="1" h="204">
                <a:moveTo>
                  <a:pt x="0" y="204"/>
                </a:moveTo>
                <a:lnTo>
                  <a:pt x="0" y="204"/>
                </a:lnTo>
                <a:lnTo>
                  <a:pt x="0" y="0"/>
                </a:lnTo>
                <a:lnTo>
                  <a:pt x="0" y="20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61" name="Rectangle 604"/>
          <p:cNvSpPr>
            <a:spLocks noChangeArrowheads="1"/>
          </p:cNvSpPr>
          <p:nvPr/>
        </p:nvSpPr>
        <p:spPr bwMode="auto">
          <a:xfrm>
            <a:off x="3771902" y="4157133"/>
            <a:ext cx="17463" cy="347663"/>
          </a:xfrm>
          <a:prstGeom prst="rect">
            <a:avLst/>
          </a:prstGeom>
          <a:solidFill>
            <a:srgbClr val="8787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62" name="Rectangle 605"/>
          <p:cNvSpPr>
            <a:spLocks noChangeArrowheads="1"/>
          </p:cNvSpPr>
          <p:nvPr/>
        </p:nvSpPr>
        <p:spPr bwMode="auto">
          <a:xfrm>
            <a:off x="3754438" y="4157133"/>
            <a:ext cx="17462" cy="379413"/>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63" name="Rectangle 606"/>
          <p:cNvSpPr>
            <a:spLocks noChangeArrowheads="1"/>
          </p:cNvSpPr>
          <p:nvPr/>
        </p:nvSpPr>
        <p:spPr bwMode="auto">
          <a:xfrm>
            <a:off x="4206875" y="4157120"/>
            <a:ext cx="55563" cy="9525"/>
          </a:xfrm>
          <a:prstGeom prst="rect">
            <a:avLst/>
          </a:prstGeom>
          <a:noFill/>
          <a:ln w="952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3664" name="Freeform 607"/>
          <p:cNvSpPr>
            <a:spLocks/>
          </p:cNvSpPr>
          <p:nvPr/>
        </p:nvSpPr>
        <p:spPr bwMode="auto">
          <a:xfrm>
            <a:off x="3998921" y="4596855"/>
            <a:ext cx="427037" cy="246062"/>
          </a:xfrm>
          <a:custGeom>
            <a:avLst/>
            <a:gdLst>
              <a:gd name="T0" fmla="*/ 0 w 282"/>
              <a:gd name="T1" fmla="*/ 2147483647 h 144"/>
              <a:gd name="T2" fmla="*/ 2147483647 w 282"/>
              <a:gd name="T3" fmla="*/ 2147483647 h 144"/>
              <a:gd name="T4" fmla="*/ 2147483647 w 282"/>
              <a:gd name="T5" fmla="*/ 2147483647 h 144"/>
              <a:gd name="T6" fmla="*/ 2147483647 w 282"/>
              <a:gd name="T7" fmla="*/ 2147483647 h 144"/>
              <a:gd name="T8" fmla="*/ 2147483647 w 282"/>
              <a:gd name="T9" fmla="*/ 0 h 144"/>
              <a:gd name="T10" fmla="*/ 2147483647 w 282"/>
              <a:gd name="T11" fmla="*/ 2147483647 h 144"/>
              <a:gd name="T12" fmla="*/ 2147483647 w 282"/>
              <a:gd name="T13" fmla="*/ 2147483647 h 144"/>
              <a:gd name="T14" fmla="*/ 0 w 282"/>
              <a:gd name="T15" fmla="*/ 2147483647 h 144"/>
              <a:gd name="T16" fmla="*/ 0 60000 65536"/>
              <a:gd name="T17" fmla="*/ 0 60000 65536"/>
              <a:gd name="T18" fmla="*/ 0 60000 65536"/>
              <a:gd name="T19" fmla="*/ 0 60000 65536"/>
              <a:gd name="T20" fmla="*/ 0 60000 65536"/>
              <a:gd name="T21" fmla="*/ 0 60000 65536"/>
              <a:gd name="T22" fmla="*/ 0 60000 65536"/>
              <a:gd name="T23" fmla="*/ 0 60000 65536"/>
              <a:gd name="T24" fmla="*/ 0 w 282"/>
              <a:gd name="T25" fmla="*/ 0 h 144"/>
              <a:gd name="T26" fmla="*/ 282 w 282"/>
              <a:gd name="T27" fmla="*/ 144 h 1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2" h="144">
                <a:moveTo>
                  <a:pt x="0" y="144"/>
                </a:moveTo>
                <a:lnTo>
                  <a:pt x="282" y="144"/>
                </a:lnTo>
                <a:lnTo>
                  <a:pt x="258" y="72"/>
                </a:lnTo>
                <a:lnTo>
                  <a:pt x="192" y="12"/>
                </a:lnTo>
                <a:lnTo>
                  <a:pt x="102" y="0"/>
                </a:lnTo>
                <a:lnTo>
                  <a:pt x="54" y="24"/>
                </a:lnTo>
                <a:lnTo>
                  <a:pt x="6" y="66"/>
                </a:lnTo>
                <a:lnTo>
                  <a:pt x="0" y="144"/>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65" name="Freeform 608"/>
          <p:cNvSpPr>
            <a:spLocks/>
          </p:cNvSpPr>
          <p:nvPr/>
        </p:nvSpPr>
        <p:spPr bwMode="auto">
          <a:xfrm>
            <a:off x="3844925" y="4566692"/>
            <a:ext cx="617538" cy="317500"/>
          </a:xfrm>
          <a:custGeom>
            <a:avLst/>
            <a:gdLst>
              <a:gd name="T0" fmla="*/ 0 w 408"/>
              <a:gd name="T1" fmla="*/ 2147483647 h 186"/>
              <a:gd name="T2" fmla="*/ 2147483647 w 408"/>
              <a:gd name="T3" fmla="*/ 2147483647 h 186"/>
              <a:gd name="T4" fmla="*/ 2147483647 w 408"/>
              <a:gd name="T5" fmla="*/ 2147483647 h 186"/>
              <a:gd name="T6" fmla="*/ 2147483647 w 408"/>
              <a:gd name="T7" fmla="*/ 2147483647 h 186"/>
              <a:gd name="T8" fmla="*/ 2147483647 w 408"/>
              <a:gd name="T9" fmla="*/ 2147483647 h 186"/>
              <a:gd name="T10" fmla="*/ 2147483647 w 408"/>
              <a:gd name="T11" fmla="*/ 2147483647 h 186"/>
              <a:gd name="T12" fmla="*/ 2147483647 w 408"/>
              <a:gd name="T13" fmla="*/ 2147483647 h 186"/>
              <a:gd name="T14" fmla="*/ 2147483647 w 408"/>
              <a:gd name="T15" fmla="*/ 2147483647 h 186"/>
              <a:gd name="T16" fmla="*/ 2147483647 w 408"/>
              <a:gd name="T17" fmla="*/ 2147483647 h 186"/>
              <a:gd name="T18" fmla="*/ 2147483647 w 408"/>
              <a:gd name="T19" fmla="*/ 2147483647 h 186"/>
              <a:gd name="T20" fmla="*/ 2147483647 w 408"/>
              <a:gd name="T21" fmla="*/ 2147483647 h 186"/>
              <a:gd name="T22" fmla="*/ 2147483647 w 408"/>
              <a:gd name="T23" fmla="*/ 2147483647 h 186"/>
              <a:gd name="T24" fmla="*/ 2147483647 w 408"/>
              <a:gd name="T25" fmla="*/ 2147483647 h 186"/>
              <a:gd name="T26" fmla="*/ 2147483647 w 408"/>
              <a:gd name="T27" fmla="*/ 2147483647 h 186"/>
              <a:gd name="T28" fmla="*/ 2147483647 w 408"/>
              <a:gd name="T29" fmla="*/ 2147483647 h 186"/>
              <a:gd name="T30" fmla="*/ 2147483647 w 408"/>
              <a:gd name="T31" fmla="*/ 2147483647 h 186"/>
              <a:gd name="T32" fmla="*/ 2147483647 w 408"/>
              <a:gd name="T33" fmla="*/ 2147483647 h 186"/>
              <a:gd name="T34" fmla="*/ 2147483647 w 408"/>
              <a:gd name="T35" fmla="*/ 2147483647 h 186"/>
              <a:gd name="T36" fmla="*/ 2147483647 w 408"/>
              <a:gd name="T37" fmla="*/ 2147483647 h 186"/>
              <a:gd name="T38" fmla="*/ 2147483647 w 408"/>
              <a:gd name="T39" fmla="*/ 2147483647 h 186"/>
              <a:gd name="T40" fmla="*/ 2147483647 w 408"/>
              <a:gd name="T41" fmla="*/ 2147483647 h 186"/>
              <a:gd name="T42" fmla="*/ 2147483647 w 408"/>
              <a:gd name="T43" fmla="*/ 2147483647 h 186"/>
              <a:gd name="T44" fmla="*/ 2147483647 w 408"/>
              <a:gd name="T45" fmla="*/ 2147483647 h 186"/>
              <a:gd name="T46" fmla="*/ 2147483647 w 408"/>
              <a:gd name="T47" fmla="*/ 2147483647 h 186"/>
              <a:gd name="T48" fmla="*/ 2147483647 w 408"/>
              <a:gd name="T49" fmla="*/ 2147483647 h 186"/>
              <a:gd name="T50" fmla="*/ 2147483647 w 408"/>
              <a:gd name="T51" fmla="*/ 2147483647 h 186"/>
              <a:gd name="T52" fmla="*/ 2147483647 w 408"/>
              <a:gd name="T53" fmla="*/ 2147483647 h 186"/>
              <a:gd name="T54" fmla="*/ 2147483647 w 408"/>
              <a:gd name="T55" fmla="*/ 2147483647 h 186"/>
              <a:gd name="T56" fmla="*/ 2147483647 w 408"/>
              <a:gd name="T57" fmla="*/ 2147483647 h 186"/>
              <a:gd name="T58" fmla="*/ 2147483647 w 408"/>
              <a:gd name="T59" fmla="*/ 2147483647 h 186"/>
              <a:gd name="T60" fmla="*/ 2147483647 w 408"/>
              <a:gd name="T61" fmla="*/ 2147483647 h 186"/>
              <a:gd name="T62" fmla="*/ 2147483647 w 408"/>
              <a:gd name="T63" fmla="*/ 2147483647 h 186"/>
              <a:gd name="T64" fmla="*/ 2147483647 w 408"/>
              <a:gd name="T65" fmla="*/ 2147483647 h 186"/>
              <a:gd name="T66" fmla="*/ 2147483647 w 408"/>
              <a:gd name="T67" fmla="*/ 2147483647 h 186"/>
              <a:gd name="T68" fmla="*/ 2147483647 w 408"/>
              <a:gd name="T69" fmla="*/ 0 h 186"/>
              <a:gd name="T70" fmla="*/ 2147483647 w 408"/>
              <a:gd name="T71" fmla="*/ 2147483647 h 186"/>
              <a:gd name="T72" fmla="*/ 2147483647 w 408"/>
              <a:gd name="T73" fmla="*/ 2147483647 h 186"/>
              <a:gd name="T74" fmla="*/ 2147483647 w 408"/>
              <a:gd name="T75" fmla="*/ 2147483647 h 186"/>
              <a:gd name="T76" fmla="*/ 2147483647 w 408"/>
              <a:gd name="T77" fmla="*/ 2147483647 h 186"/>
              <a:gd name="T78" fmla="*/ 2147483647 w 408"/>
              <a:gd name="T79" fmla="*/ 2147483647 h 186"/>
              <a:gd name="T80" fmla="*/ 2147483647 w 408"/>
              <a:gd name="T81" fmla="*/ 2147483647 h 186"/>
              <a:gd name="T82" fmla="*/ 2147483647 w 408"/>
              <a:gd name="T83" fmla="*/ 2147483647 h 186"/>
              <a:gd name="T84" fmla="*/ 0 w 408"/>
              <a:gd name="T85" fmla="*/ 2147483647 h 1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08"/>
              <a:gd name="T130" fmla="*/ 0 h 186"/>
              <a:gd name="T131" fmla="*/ 408 w 408"/>
              <a:gd name="T132" fmla="*/ 186 h 18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08" h="186">
                <a:moveTo>
                  <a:pt x="0" y="162"/>
                </a:moveTo>
                <a:lnTo>
                  <a:pt x="24" y="186"/>
                </a:lnTo>
                <a:lnTo>
                  <a:pt x="90" y="186"/>
                </a:lnTo>
                <a:lnTo>
                  <a:pt x="96" y="180"/>
                </a:lnTo>
                <a:lnTo>
                  <a:pt x="96" y="168"/>
                </a:lnTo>
                <a:lnTo>
                  <a:pt x="102" y="150"/>
                </a:lnTo>
                <a:lnTo>
                  <a:pt x="108" y="132"/>
                </a:lnTo>
                <a:lnTo>
                  <a:pt x="120" y="108"/>
                </a:lnTo>
                <a:lnTo>
                  <a:pt x="126" y="90"/>
                </a:lnTo>
                <a:lnTo>
                  <a:pt x="126" y="78"/>
                </a:lnTo>
                <a:lnTo>
                  <a:pt x="132" y="78"/>
                </a:lnTo>
                <a:lnTo>
                  <a:pt x="162" y="42"/>
                </a:lnTo>
                <a:lnTo>
                  <a:pt x="192" y="30"/>
                </a:lnTo>
                <a:lnTo>
                  <a:pt x="222" y="24"/>
                </a:lnTo>
                <a:lnTo>
                  <a:pt x="252" y="24"/>
                </a:lnTo>
                <a:lnTo>
                  <a:pt x="288" y="30"/>
                </a:lnTo>
                <a:lnTo>
                  <a:pt x="318" y="48"/>
                </a:lnTo>
                <a:lnTo>
                  <a:pt x="342" y="72"/>
                </a:lnTo>
                <a:lnTo>
                  <a:pt x="360" y="126"/>
                </a:lnTo>
                <a:lnTo>
                  <a:pt x="366" y="174"/>
                </a:lnTo>
                <a:lnTo>
                  <a:pt x="378" y="174"/>
                </a:lnTo>
                <a:lnTo>
                  <a:pt x="390" y="174"/>
                </a:lnTo>
                <a:lnTo>
                  <a:pt x="402" y="174"/>
                </a:lnTo>
                <a:lnTo>
                  <a:pt x="408" y="174"/>
                </a:lnTo>
                <a:lnTo>
                  <a:pt x="408" y="168"/>
                </a:lnTo>
                <a:lnTo>
                  <a:pt x="408" y="150"/>
                </a:lnTo>
                <a:lnTo>
                  <a:pt x="408" y="132"/>
                </a:lnTo>
                <a:lnTo>
                  <a:pt x="408" y="120"/>
                </a:lnTo>
                <a:lnTo>
                  <a:pt x="408" y="90"/>
                </a:lnTo>
                <a:lnTo>
                  <a:pt x="378" y="90"/>
                </a:lnTo>
                <a:lnTo>
                  <a:pt x="354" y="66"/>
                </a:lnTo>
                <a:lnTo>
                  <a:pt x="336" y="36"/>
                </a:lnTo>
                <a:lnTo>
                  <a:pt x="300" y="18"/>
                </a:lnTo>
                <a:lnTo>
                  <a:pt x="276" y="6"/>
                </a:lnTo>
                <a:lnTo>
                  <a:pt x="240" y="0"/>
                </a:lnTo>
                <a:lnTo>
                  <a:pt x="210" y="6"/>
                </a:lnTo>
                <a:lnTo>
                  <a:pt x="174" y="18"/>
                </a:lnTo>
                <a:lnTo>
                  <a:pt x="132" y="36"/>
                </a:lnTo>
                <a:lnTo>
                  <a:pt x="114" y="66"/>
                </a:lnTo>
                <a:lnTo>
                  <a:pt x="102" y="84"/>
                </a:lnTo>
                <a:lnTo>
                  <a:pt x="60" y="84"/>
                </a:lnTo>
                <a:lnTo>
                  <a:pt x="54" y="132"/>
                </a:lnTo>
                <a:lnTo>
                  <a:pt x="0" y="162"/>
                </a:lnTo>
                <a:close/>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66" name="Freeform 609"/>
          <p:cNvSpPr>
            <a:spLocks/>
          </p:cNvSpPr>
          <p:nvPr/>
        </p:nvSpPr>
        <p:spPr bwMode="auto">
          <a:xfrm>
            <a:off x="3825875" y="4566708"/>
            <a:ext cx="636588" cy="347663"/>
          </a:xfrm>
          <a:custGeom>
            <a:avLst/>
            <a:gdLst>
              <a:gd name="T0" fmla="*/ 0 w 420"/>
              <a:gd name="T1" fmla="*/ 2147483647 h 204"/>
              <a:gd name="T2" fmla="*/ 2147483647 w 420"/>
              <a:gd name="T3" fmla="*/ 2147483647 h 204"/>
              <a:gd name="T4" fmla="*/ 2147483647 w 420"/>
              <a:gd name="T5" fmla="*/ 2147483647 h 204"/>
              <a:gd name="T6" fmla="*/ 2147483647 w 420"/>
              <a:gd name="T7" fmla="*/ 2147483647 h 204"/>
              <a:gd name="T8" fmla="*/ 2147483647 w 420"/>
              <a:gd name="T9" fmla="*/ 2147483647 h 204"/>
              <a:gd name="T10" fmla="*/ 2147483647 w 420"/>
              <a:gd name="T11" fmla="*/ 2147483647 h 204"/>
              <a:gd name="T12" fmla="*/ 2147483647 w 420"/>
              <a:gd name="T13" fmla="*/ 2147483647 h 204"/>
              <a:gd name="T14" fmla="*/ 2147483647 w 420"/>
              <a:gd name="T15" fmla="*/ 2147483647 h 204"/>
              <a:gd name="T16" fmla="*/ 2147483647 w 420"/>
              <a:gd name="T17" fmla="*/ 2147483647 h 204"/>
              <a:gd name="T18" fmla="*/ 2147483647 w 420"/>
              <a:gd name="T19" fmla="*/ 2147483647 h 204"/>
              <a:gd name="T20" fmla="*/ 2147483647 w 420"/>
              <a:gd name="T21" fmla="*/ 2147483647 h 204"/>
              <a:gd name="T22" fmla="*/ 2147483647 w 420"/>
              <a:gd name="T23" fmla="*/ 2147483647 h 204"/>
              <a:gd name="T24" fmla="*/ 2147483647 w 420"/>
              <a:gd name="T25" fmla="*/ 2147483647 h 204"/>
              <a:gd name="T26" fmla="*/ 2147483647 w 420"/>
              <a:gd name="T27" fmla="*/ 2147483647 h 204"/>
              <a:gd name="T28" fmla="*/ 2147483647 w 420"/>
              <a:gd name="T29" fmla="*/ 2147483647 h 204"/>
              <a:gd name="T30" fmla="*/ 2147483647 w 420"/>
              <a:gd name="T31" fmla="*/ 2147483647 h 204"/>
              <a:gd name="T32" fmla="*/ 2147483647 w 420"/>
              <a:gd name="T33" fmla="*/ 2147483647 h 204"/>
              <a:gd name="T34" fmla="*/ 2147483647 w 420"/>
              <a:gd name="T35" fmla="*/ 2147483647 h 204"/>
              <a:gd name="T36" fmla="*/ 2147483647 w 420"/>
              <a:gd name="T37" fmla="*/ 2147483647 h 204"/>
              <a:gd name="T38" fmla="*/ 2147483647 w 420"/>
              <a:gd name="T39" fmla="*/ 2147483647 h 204"/>
              <a:gd name="T40" fmla="*/ 2147483647 w 420"/>
              <a:gd name="T41" fmla="*/ 2147483647 h 204"/>
              <a:gd name="T42" fmla="*/ 2147483647 w 420"/>
              <a:gd name="T43" fmla="*/ 2147483647 h 204"/>
              <a:gd name="T44" fmla="*/ 2147483647 w 420"/>
              <a:gd name="T45" fmla="*/ 2147483647 h 204"/>
              <a:gd name="T46" fmla="*/ 2147483647 w 420"/>
              <a:gd name="T47" fmla="*/ 2147483647 h 204"/>
              <a:gd name="T48" fmla="*/ 2147483647 w 420"/>
              <a:gd name="T49" fmla="*/ 2147483647 h 204"/>
              <a:gd name="T50" fmla="*/ 2147483647 w 420"/>
              <a:gd name="T51" fmla="*/ 2147483647 h 204"/>
              <a:gd name="T52" fmla="*/ 2147483647 w 420"/>
              <a:gd name="T53" fmla="*/ 2147483647 h 204"/>
              <a:gd name="T54" fmla="*/ 2147483647 w 420"/>
              <a:gd name="T55" fmla="*/ 2147483647 h 204"/>
              <a:gd name="T56" fmla="*/ 2147483647 w 420"/>
              <a:gd name="T57" fmla="*/ 2147483647 h 204"/>
              <a:gd name="T58" fmla="*/ 2147483647 w 420"/>
              <a:gd name="T59" fmla="*/ 2147483647 h 204"/>
              <a:gd name="T60" fmla="*/ 2147483647 w 420"/>
              <a:gd name="T61" fmla="*/ 2147483647 h 204"/>
              <a:gd name="T62" fmla="*/ 2147483647 w 420"/>
              <a:gd name="T63" fmla="*/ 2147483647 h 204"/>
              <a:gd name="T64" fmla="*/ 2147483647 w 420"/>
              <a:gd name="T65" fmla="*/ 2147483647 h 204"/>
              <a:gd name="T66" fmla="*/ 2147483647 w 420"/>
              <a:gd name="T67" fmla="*/ 2147483647 h 204"/>
              <a:gd name="T68" fmla="*/ 2147483647 w 420"/>
              <a:gd name="T69" fmla="*/ 0 h 204"/>
              <a:gd name="T70" fmla="*/ 2147483647 w 420"/>
              <a:gd name="T71" fmla="*/ 2147483647 h 204"/>
              <a:gd name="T72" fmla="*/ 2147483647 w 420"/>
              <a:gd name="T73" fmla="*/ 2147483647 h 204"/>
              <a:gd name="T74" fmla="*/ 2147483647 w 420"/>
              <a:gd name="T75" fmla="*/ 2147483647 h 204"/>
              <a:gd name="T76" fmla="*/ 2147483647 w 420"/>
              <a:gd name="T77" fmla="*/ 2147483647 h 204"/>
              <a:gd name="T78" fmla="*/ 2147483647 w 420"/>
              <a:gd name="T79" fmla="*/ 2147483647 h 204"/>
              <a:gd name="T80" fmla="*/ 2147483647 w 420"/>
              <a:gd name="T81" fmla="*/ 2147483647 h 204"/>
              <a:gd name="T82" fmla="*/ 2147483647 w 420"/>
              <a:gd name="T83" fmla="*/ 2147483647 h 204"/>
              <a:gd name="T84" fmla="*/ 0 w 420"/>
              <a:gd name="T85" fmla="*/ 2147483647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0"/>
              <a:gd name="T130" fmla="*/ 0 h 204"/>
              <a:gd name="T131" fmla="*/ 420 w 420"/>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0" h="204">
                <a:moveTo>
                  <a:pt x="0" y="174"/>
                </a:moveTo>
                <a:lnTo>
                  <a:pt x="24" y="204"/>
                </a:lnTo>
                <a:lnTo>
                  <a:pt x="96" y="204"/>
                </a:lnTo>
                <a:lnTo>
                  <a:pt x="96" y="192"/>
                </a:lnTo>
                <a:lnTo>
                  <a:pt x="102" y="180"/>
                </a:lnTo>
                <a:lnTo>
                  <a:pt x="108" y="162"/>
                </a:lnTo>
                <a:lnTo>
                  <a:pt x="114" y="138"/>
                </a:lnTo>
                <a:lnTo>
                  <a:pt x="120" y="120"/>
                </a:lnTo>
                <a:lnTo>
                  <a:pt x="126" y="102"/>
                </a:lnTo>
                <a:lnTo>
                  <a:pt x="132" y="84"/>
                </a:lnTo>
                <a:lnTo>
                  <a:pt x="168" y="48"/>
                </a:lnTo>
                <a:lnTo>
                  <a:pt x="198" y="30"/>
                </a:lnTo>
                <a:lnTo>
                  <a:pt x="228" y="24"/>
                </a:lnTo>
                <a:lnTo>
                  <a:pt x="258" y="24"/>
                </a:lnTo>
                <a:lnTo>
                  <a:pt x="294" y="30"/>
                </a:lnTo>
                <a:lnTo>
                  <a:pt x="324" y="54"/>
                </a:lnTo>
                <a:lnTo>
                  <a:pt x="348" y="78"/>
                </a:lnTo>
                <a:lnTo>
                  <a:pt x="372" y="132"/>
                </a:lnTo>
                <a:lnTo>
                  <a:pt x="378" y="186"/>
                </a:lnTo>
                <a:lnTo>
                  <a:pt x="384" y="186"/>
                </a:lnTo>
                <a:lnTo>
                  <a:pt x="402" y="186"/>
                </a:lnTo>
                <a:lnTo>
                  <a:pt x="414" y="186"/>
                </a:lnTo>
                <a:lnTo>
                  <a:pt x="420" y="186"/>
                </a:lnTo>
                <a:lnTo>
                  <a:pt x="420" y="180"/>
                </a:lnTo>
                <a:lnTo>
                  <a:pt x="420" y="156"/>
                </a:lnTo>
                <a:lnTo>
                  <a:pt x="420" y="138"/>
                </a:lnTo>
                <a:lnTo>
                  <a:pt x="420" y="132"/>
                </a:lnTo>
                <a:lnTo>
                  <a:pt x="420" y="96"/>
                </a:lnTo>
                <a:lnTo>
                  <a:pt x="384" y="96"/>
                </a:lnTo>
                <a:lnTo>
                  <a:pt x="366" y="66"/>
                </a:lnTo>
                <a:lnTo>
                  <a:pt x="348" y="42"/>
                </a:lnTo>
                <a:lnTo>
                  <a:pt x="306" y="18"/>
                </a:lnTo>
                <a:lnTo>
                  <a:pt x="282" y="6"/>
                </a:lnTo>
                <a:lnTo>
                  <a:pt x="252" y="0"/>
                </a:lnTo>
                <a:lnTo>
                  <a:pt x="216" y="6"/>
                </a:lnTo>
                <a:lnTo>
                  <a:pt x="180" y="18"/>
                </a:lnTo>
                <a:lnTo>
                  <a:pt x="138" y="36"/>
                </a:lnTo>
                <a:lnTo>
                  <a:pt x="120" y="66"/>
                </a:lnTo>
                <a:lnTo>
                  <a:pt x="102" y="90"/>
                </a:lnTo>
                <a:lnTo>
                  <a:pt x="66" y="90"/>
                </a:lnTo>
                <a:lnTo>
                  <a:pt x="54" y="144"/>
                </a:lnTo>
                <a:lnTo>
                  <a:pt x="0" y="174"/>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667" name="Freeform 610"/>
          <p:cNvSpPr>
            <a:spLocks/>
          </p:cNvSpPr>
          <p:nvPr/>
        </p:nvSpPr>
        <p:spPr bwMode="auto">
          <a:xfrm>
            <a:off x="4008438" y="4668308"/>
            <a:ext cx="381000" cy="512763"/>
          </a:xfrm>
          <a:custGeom>
            <a:avLst/>
            <a:gdLst>
              <a:gd name="T0" fmla="*/ 2147483647 w 252"/>
              <a:gd name="T1" fmla="*/ 0 h 300"/>
              <a:gd name="T2" fmla="*/ 2147483647 w 252"/>
              <a:gd name="T3" fmla="*/ 0 h 300"/>
              <a:gd name="T4" fmla="*/ 2147483647 w 252"/>
              <a:gd name="T5" fmla="*/ 2147483647 h 300"/>
              <a:gd name="T6" fmla="*/ 2147483647 w 252"/>
              <a:gd name="T7" fmla="*/ 2147483647 h 300"/>
              <a:gd name="T8" fmla="*/ 2147483647 w 252"/>
              <a:gd name="T9" fmla="*/ 2147483647 h 300"/>
              <a:gd name="T10" fmla="*/ 2147483647 w 252"/>
              <a:gd name="T11" fmla="*/ 2147483647 h 300"/>
              <a:gd name="T12" fmla="*/ 2147483647 w 252"/>
              <a:gd name="T13" fmla="*/ 2147483647 h 300"/>
              <a:gd name="T14" fmla="*/ 2147483647 w 252"/>
              <a:gd name="T15" fmla="*/ 2147483647 h 300"/>
              <a:gd name="T16" fmla="*/ 2147483647 w 252"/>
              <a:gd name="T17" fmla="*/ 2147483647 h 300"/>
              <a:gd name="T18" fmla="*/ 2147483647 w 252"/>
              <a:gd name="T19" fmla="*/ 2147483647 h 300"/>
              <a:gd name="T20" fmla="*/ 2147483647 w 252"/>
              <a:gd name="T21" fmla="*/ 2147483647 h 300"/>
              <a:gd name="T22" fmla="*/ 2147483647 w 252"/>
              <a:gd name="T23" fmla="*/ 2147483647 h 300"/>
              <a:gd name="T24" fmla="*/ 2147483647 w 252"/>
              <a:gd name="T25" fmla="*/ 2147483647 h 300"/>
              <a:gd name="T26" fmla="*/ 2147483647 w 252"/>
              <a:gd name="T27" fmla="*/ 2147483647 h 300"/>
              <a:gd name="T28" fmla="*/ 2147483647 w 252"/>
              <a:gd name="T29" fmla="*/ 2147483647 h 300"/>
              <a:gd name="T30" fmla="*/ 2147483647 w 252"/>
              <a:gd name="T31" fmla="*/ 2147483647 h 300"/>
              <a:gd name="T32" fmla="*/ 2147483647 w 252"/>
              <a:gd name="T33" fmla="*/ 2147483647 h 300"/>
              <a:gd name="T34" fmla="*/ 2147483647 w 252"/>
              <a:gd name="T35" fmla="*/ 2147483647 h 300"/>
              <a:gd name="T36" fmla="*/ 2147483647 w 252"/>
              <a:gd name="T37" fmla="*/ 2147483647 h 300"/>
              <a:gd name="T38" fmla="*/ 2147483647 w 252"/>
              <a:gd name="T39" fmla="*/ 2147483647 h 300"/>
              <a:gd name="T40" fmla="*/ 2147483647 w 252"/>
              <a:gd name="T41" fmla="*/ 2147483647 h 300"/>
              <a:gd name="T42" fmla="*/ 2147483647 w 252"/>
              <a:gd name="T43" fmla="*/ 2147483647 h 300"/>
              <a:gd name="T44" fmla="*/ 2147483647 w 252"/>
              <a:gd name="T45" fmla="*/ 2147483647 h 300"/>
              <a:gd name="T46" fmla="*/ 0 w 252"/>
              <a:gd name="T47" fmla="*/ 2147483647 h 300"/>
              <a:gd name="T48" fmla="*/ 0 w 252"/>
              <a:gd name="T49" fmla="*/ 2147483647 h 300"/>
              <a:gd name="T50" fmla="*/ 0 w 252"/>
              <a:gd name="T51" fmla="*/ 2147483647 h 300"/>
              <a:gd name="T52" fmla="*/ 2147483647 w 252"/>
              <a:gd name="T53" fmla="*/ 2147483647 h 300"/>
              <a:gd name="T54" fmla="*/ 2147483647 w 252"/>
              <a:gd name="T55" fmla="*/ 2147483647 h 300"/>
              <a:gd name="T56" fmla="*/ 2147483647 w 252"/>
              <a:gd name="T57" fmla="*/ 2147483647 h 300"/>
              <a:gd name="T58" fmla="*/ 2147483647 w 252"/>
              <a:gd name="T59" fmla="*/ 2147483647 h 300"/>
              <a:gd name="T60" fmla="*/ 2147483647 w 252"/>
              <a:gd name="T61" fmla="*/ 2147483647 h 300"/>
              <a:gd name="T62" fmla="*/ 2147483647 w 252"/>
              <a:gd name="T63" fmla="*/ 0 h 300"/>
              <a:gd name="T64" fmla="*/ 2147483647 w 252"/>
              <a:gd name="T65" fmla="*/ 0 h 3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300"/>
              <a:gd name="T101" fmla="*/ 252 w 252"/>
              <a:gd name="T102" fmla="*/ 300 h 3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300">
                <a:moveTo>
                  <a:pt x="126" y="0"/>
                </a:moveTo>
                <a:lnTo>
                  <a:pt x="150" y="0"/>
                </a:lnTo>
                <a:lnTo>
                  <a:pt x="174" y="6"/>
                </a:lnTo>
                <a:lnTo>
                  <a:pt x="198" y="24"/>
                </a:lnTo>
                <a:lnTo>
                  <a:pt x="216" y="42"/>
                </a:lnTo>
                <a:lnTo>
                  <a:pt x="228" y="66"/>
                </a:lnTo>
                <a:lnTo>
                  <a:pt x="240" y="90"/>
                </a:lnTo>
                <a:lnTo>
                  <a:pt x="252" y="120"/>
                </a:lnTo>
                <a:lnTo>
                  <a:pt x="252" y="150"/>
                </a:lnTo>
                <a:lnTo>
                  <a:pt x="252" y="174"/>
                </a:lnTo>
                <a:lnTo>
                  <a:pt x="240" y="204"/>
                </a:lnTo>
                <a:lnTo>
                  <a:pt x="228" y="234"/>
                </a:lnTo>
                <a:lnTo>
                  <a:pt x="216" y="252"/>
                </a:lnTo>
                <a:lnTo>
                  <a:pt x="198" y="270"/>
                </a:lnTo>
                <a:lnTo>
                  <a:pt x="174" y="288"/>
                </a:lnTo>
                <a:lnTo>
                  <a:pt x="150" y="294"/>
                </a:lnTo>
                <a:lnTo>
                  <a:pt x="126" y="300"/>
                </a:lnTo>
                <a:lnTo>
                  <a:pt x="102" y="294"/>
                </a:lnTo>
                <a:lnTo>
                  <a:pt x="78" y="288"/>
                </a:lnTo>
                <a:lnTo>
                  <a:pt x="54" y="270"/>
                </a:lnTo>
                <a:lnTo>
                  <a:pt x="36" y="252"/>
                </a:lnTo>
                <a:lnTo>
                  <a:pt x="18" y="234"/>
                </a:lnTo>
                <a:lnTo>
                  <a:pt x="12" y="204"/>
                </a:lnTo>
                <a:lnTo>
                  <a:pt x="0" y="174"/>
                </a:lnTo>
                <a:lnTo>
                  <a:pt x="0" y="150"/>
                </a:lnTo>
                <a:lnTo>
                  <a:pt x="0" y="120"/>
                </a:lnTo>
                <a:lnTo>
                  <a:pt x="12" y="90"/>
                </a:lnTo>
                <a:lnTo>
                  <a:pt x="18" y="66"/>
                </a:lnTo>
                <a:lnTo>
                  <a:pt x="36" y="42"/>
                </a:lnTo>
                <a:lnTo>
                  <a:pt x="54" y="24"/>
                </a:lnTo>
                <a:lnTo>
                  <a:pt x="78" y="6"/>
                </a:lnTo>
                <a:lnTo>
                  <a:pt x="102" y="0"/>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68" name="Freeform 611"/>
          <p:cNvSpPr>
            <a:spLocks/>
          </p:cNvSpPr>
          <p:nvPr/>
        </p:nvSpPr>
        <p:spPr bwMode="auto">
          <a:xfrm>
            <a:off x="3990977" y="4668292"/>
            <a:ext cx="398463" cy="533400"/>
          </a:xfrm>
          <a:custGeom>
            <a:avLst/>
            <a:gdLst>
              <a:gd name="T0" fmla="*/ 2147483647 w 264"/>
              <a:gd name="T1" fmla="*/ 0 h 312"/>
              <a:gd name="T2" fmla="*/ 2147483647 w 264"/>
              <a:gd name="T3" fmla="*/ 0 h 312"/>
              <a:gd name="T4" fmla="*/ 2147483647 w 264"/>
              <a:gd name="T5" fmla="*/ 0 h 312"/>
              <a:gd name="T6" fmla="*/ 2147483647 w 264"/>
              <a:gd name="T7" fmla="*/ 2147483647 h 312"/>
              <a:gd name="T8" fmla="*/ 2147483647 w 264"/>
              <a:gd name="T9" fmla="*/ 2147483647 h 312"/>
              <a:gd name="T10" fmla="*/ 2147483647 w 264"/>
              <a:gd name="T11" fmla="*/ 2147483647 h 312"/>
              <a:gd name="T12" fmla="*/ 2147483647 w 264"/>
              <a:gd name="T13" fmla="*/ 2147483647 h 312"/>
              <a:gd name="T14" fmla="*/ 2147483647 w 264"/>
              <a:gd name="T15" fmla="*/ 2147483647 h 312"/>
              <a:gd name="T16" fmla="*/ 2147483647 w 264"/>
              <a:gd name="T17" fmla="*/ 2147483647 h 312"/>
              <a:gd name="T18" fmla="*/ 2147483647 w 264"/>
              <a:gd name="T19" fmla="*/ 2147483647 h 312"/>
              <a:gd name="T20" fmla="*/ 2147483647 w 264"/>
              <a:gd name="T21" fmla="*/ 2147483647 h 312"/>
              <a:gd name="T22" fmla="*/ 2147483647 w 264"/>
              <a:gd name="T23" fmla="*/ 2147483647 h 312"/>
              <a:gd name="T24" fmla="*/ 2147483647 w 264"/>
              <a:gd name="T25" fmla="*/ 2147483647 h 312"/>
              <a:gd name="T26" fmla="*/ 2147483647 w 264"/>
              <a:gd name="T27" fmla="*/ 2147483647 h 312"/>
              <a:gd name="T28" fmla="*/ 2147483647 w 264"/>
              <a:gd name="T29" fmla="*/ 2147483647 h 312"/>
              <a:gd name="T30" fmla="*/ 2147483647 w 264"/>
              <a:gd name="T31" fmla="*/ 2147483647 h 312"/>
              <a:gd name="T32" fmla="*/ 2147483647 w 264"/>
              <a:gd name="T33" fmla="*/ 2147483647 h 312"/>
              <a:gd name="T34" fmla="*/ 2147483647 w 264"/>
              <a:gd name="T35" fmla="*/ 2147483647 h 312"/>
              <a:gd name="T36" fmla="*/ 2147483647 w 264"/>
              <a:gd name="T37" fmla="*/ 2147483647 h 312"/>
              <a:gd name="T38" fmla="*/ 2147483647 w 264"/>
              <a:gd name="T39" fmla="*/ 2147483647 h 312"/>
              <a:gd name="T40" fmla="*/ 2147483647 w 264"/>
              <a:gd name="T41" fmla="*/ 2147483647 h 312"/>
              <a:gd name="T42" fmla="*/ 2147483647 w 264"/>
              <a:gd name="T43" fmla="*/ 2147483647 h 312"/>
              <a:gd name="T44" fmla="*/ 2147483647 w 264"/>
              <a:gd name="T45" fmla="*/ 2147483647 h 312"/>
              <a:gd name="T46" fmla="*/ 2147483647 w 264"/>
              <a:gd name="T47" fmla="*/ 2147483647 h 312"/>
              <a:gd name="T48" fmla="*/ 2147483647 w 264"/>
              <a:gd name="T49" fmla="*/ 2147483647 h 312"/>
              <a:gd name="T50" fmla="*/ 0 w 264"/>
              <a:gd name="T51" fmla="*/ 2147483647 h 312"/>
              <a:gd name="T52" fmla="*/ 2147483647 w 264"/>
              <a:gd name="T53" fmla="*/ 2147483647 h 312"/>
              <a:gd name="T54" fmla="*/ 2147483647 w 264"/>
              <a:gd name="T55" fmla="*/ 2147483647 h 312"/>
              <a:gd name="T56" fmla="*/ 2147483647 w 264"/>
              <a:gd name="T57" fmla="*/ 2147483647 h 312"/>
              <a:gd name="T58" fmla="*/ 2147483647 w 264"/>
              <a:gd name="T59" fmla="*/ 2147483647 h 312"/>
              <a:gd name="T60" fmla="*/ 2147483647 w 264"/>
              <a:gd name="T61" fmla="*/ 2147483647 h 312"/>
              <a:gd name="T62" fmla="*/ 2147483647 w 264"/>
              <a:gd name="T63" fmla="*/ 2147483647 h 312"/>
              <a:gd name="T64" fmla="*/ 2147483647 w 264"/>
              <a:gd name="T65" fmla="*/ 0 h 312"/>
              <a:gd name="T66" fmla="*/ 2147483647 w 264"/>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4"/>
              <a:gd name="T103" fmla="*/ 0 h 312"/>
              <a:gd name="T104" fmla="*/ 264 w 264"/>
              <a:gd name="T105" fmla="*/ 312 h 3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4" h="312">
                <a:moveTo>
                  <a:pt x="132" y="0"/>
                </a:moveTo>
                <a:lnTo>
                  <a:pt x="132" y="0"/>
                </a:lnTo>
                <a:lnTo>
                  <a:pt x="156" y="0"/>
                </a:lnTo>
                <a:lnTo>
                  <a:pt x="186" y="6"/>
                </a:lnTo>
                <a:lnTo>
                  <a:pt x="210" y="24"/>
                </a:lnTo>
                <a:lnTo>
                  <a:pt x="228" y="42"/>
                </a:lnTo>
                <a:lnTo>
                  <a:pt x="240" y="66"/>
                </a:lnTo>
                <a:lnTo>
                  <a:pt x="252" y="96"/>
                </a:lnTo>
                <a:lnTo>
                  <a:pt x="258" y="126"/>
                </a:lnTo>
                <a:lnTo>
                  <a:pt x="264" y="156"/>
                </a:lnTo>
                <a:lnTo>
                  <a:pt x="258" y="186"/>
                </a:lnTo>
                <a:lnTo>
                  <a:pt x="252" y="216"/>
                </a:lnTo>
                <a:lnTo>
                  <a:pt x="240" y="246"/>
                </a:lnTo>
                <a:lnTo>
                  <a:pt x="228" y="264"/>
                </a:lnTo>
                <a:lnTo>
                  <a:pt x="210" y="282"/>
                </a:lnTo>
                <a:lnTo>
                  <a:pt x="186" y="300"/>
                </a:lnTo>
                <a:lnTo>
                  <a:pt x="156" y="306"/>
                </a:lnTo>
                <a:lnTo>
                  <a:pt x="132" y="312"/>
                </a:lnTo>
                <a:lnTo>
                  <a:pt x="108" y="306"/>
                </a:lnTo>
                <a:lnTo>
                  <a:pt x="84" y="300"/>
                </a:lnTo>
                <a:lnTo>
                  <a:pt x="60" y="282"/>
                </a:lnTo>
                <a:lnTo>
                  <a:pt x="42" y="264"/>
                </a:lnTo>
                <a:lnTo>
                  <a:pt x="24" y="246"/>
                </a:lnTo>
                <a:lnTo>
                  <a:pt x="12" y="216"/>
                </a:lnTo>
                <a:lnTo>
                  <a:pt x="6" y="186"/>
                </a:lnTo>
                <a:lnTo>
                  <a:pt x="0" y="156"/>
                </a:lnTo>
                <a:lnTo>
                  <a:pt x="6" y="126"/>
                </a:lnTo>
                <a:lnTo>
                  <a:pt x="12" y="96"/>
                </a:lnTo>
                <a:lnTo>
                  <a:pt x="24" y="66"/>
                </a:lnTo>
                <a:lnTo>
                  <a:pt x="42" y="42"/>
                </a:lnTo>
                <a:lnTo>
                  <a:pt x="60" y="24"/>
                </a:lnTo>
                <a:lnTo>
                  <a:pt x="84" y="6"/>
                </a:lnTo>
                <a:lnTo>
                  <a:pt x="108" y="0"/>
                </a:lnTo>
                <a:lnTo>
                  <a:pt x="132"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669" name="Freeform 612"/>
          <p:cNvSpPr>
            <a:spLocks/>
          </p:cNvSpPr>
          <p:nvPr/>
        </p:nvSpPr>
        <p:spPr bwMode="auto">
          <a:xfrm>
            <a:off x="4089408" y="4925467"/>
            <a:ext cx="100013" cy="1588"/>
          </a:xfrm>
          <a:custGeom>
            <a:avLst/>
            <a:gdLst>
              <a:gd name="T0" fmla="*/ 0 w 66"/>
              <a:gd name="T1" fmla="*/ 0 h 1"/>
              <a:gd name="T2" fmla="*/ 0 w 66"/>
              <a:gd name="T3" fmla="*/ 0 h 1"/>
              <a:gd name="T4" fmla="*/ 0 w 66"/>
              <a:gd name="T5" fmla="*/ 0 h 1"/>
              <a:gd name="T6" fmla="*/ 0 w 66"/>
              <a:gd name="T7" fmla="*/ 0 h 1"/>
              <a:gd name="T8" fmla="*/ 2147483647 w 66"/>
              <a:gd name="T9" fmla="*/ 0 h 1"/>
              <a:gd name="T10" fmla="*/ 0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0" y="0"/>
                </a:moveTo>
                <a:lnTo>
                  <a:pt x="0" y="0"/>
                </a:lnTo>
                <a:lnTo>
                  <a:pt x="66" y="0"/>
                </a:lnTo>
                <a:lnTo>
                  <a:pt x="0" y="0"/>
                </a:lnTo>
                <a:close/>
              </a:path>
            </a:pathLst>
          </a:custGeom>
          <a:solidFill>
            <a:srgbClr val="99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0" name="Freeform 613"/>
          <p:cNvSpPr>
            <a:spLocks/>
          </p:cNvSpPr>
          <p:nvPr/>
        </p:nvSpPr>
        <p:spPr bwMode="auto">
          <a:xfrm>
            <a:off x="4089408" y="4904846"/>
            <a:ext cx="100013" cy="9525"/>
          </a:xfrm>
          <a:custGeom>
            <a:avLst/>
            <a:gdLst>
              <a:gd name="T0" fmla="*/ 0 w 66"/>
              <a:gd name="T1" fmla="*/ 0 h 6"/>
              <a:gd name="T2" fmla="*/ 0 w 66"/>
              <a:gd name="T3" fmla="*/ 0 h 6"/>
              <a:gd name="T4" fmla="*/ 0 w 66"/>
              <a:gd name="T5" fmla="*/ 0 h 6"/>
              <a:gd name="T6" fmla="*/ 0 w 66"/>
              <a:gd name="T7" fmla="*/ 0 h 6"/>
              <a:gd name="T8" fmla="*/ 2147483647 w 66"/>
              <a:gd name="T9" fmla="*/ 2147483647 h 6"/>
              <a:gd name="T10" fmla="*/ 0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0" y="0"/>
                </a:moveTo>
                <a:lnTo>
                  <a:pt x="0" y="0"/>
                </a:lnTo>
                <a:lnTo>
                  <a:pt x="66" y="6"/>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1" name="Freeform 614"/>
          <p:cNvSpPr>
            <a:spLocks/>
          </p:cNvSpPr>
          <p:nvPr/>
        </p:nvSpPr>
        <p:spPr bwMode="auto">
          <a:xfrm>
            <a:off x="4089408" y="4884208"/>
            <a:ext cx="100013" cy="30163"/>
          </a:xfrm>
          <a:custGeom>
            <a:avLst/>
            <a:gdLst>
              <a:gd name="T0" fmla="*/ 0 w 66"/>
              <a:gd name="T1" fmla="*/ 2147483647 h 18"/>
              <a:gd name="T2" fmla="*/ 0 w 66"/>
              <a:gd name="T3" fmla="*/ 2147483647 h 18"/>
              <a:gd name="T4" fmla="*/ 0 w 66"/>
              <a:gd name="T5" fmla="*/ 2147483647 h 18"/>
              <a:gd name="T6" fmla="*/ 0 w 66"/>
              <a:gd name="T7" fmla="*/ 0 h 18"/>
              <a:gd name="T8" fmla="*/ 0 w 66"/>
              <a:gd name="T9" fmla="*/ 0 h 18"/>
              <a:gd name="T10" fmla="*/ 2147483647 w 66"/>
              <a:gd name="T11" fmla="*/ 2147483647 h 18"/>
              <a:gd name="T12" fmla="*/ 0 w 66"/>
              <a:gd name="T13" fmla="*/ 2147483647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0" y="6"/>
                </a:moveTo>
                <a:lnTo>
                  <a:pt x="0" y="6"/>
                </a:lnTo>
                <a:lnTo>
                  <a:pt x="0" y="0"/>
                </a:lnTo>
                <a:lnTo>
                  <a:pt x="66" y="18"/>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2" name="Freeform 615"/>
          <p:cNvSpPr>
            <a:spLocks/>
          </p:cNvSpPr>
          <p:nvPr/>
        </p:nvSpPr>
        <p:spPr bwMode="auto">
          <a:xfrm>
            <a:off x="4098925" y="4873096"/>
            <a:ext cx="90488" cy="41275"/>
          </a:xfrm>
          <a:custGeom>
            <a:avLst/>
            <a:gdLst>
              <a:gd name="T0" fmla="*/ 0 w 60"/>
              <a:gd name="T1" fmla="*/ 2147483647 h 24"/>
              <a:gd name="T2" fmla="*/ 0 w 60"/>
              <a:gd name="T3" fmla="*/ 2147483647 h 24"/>
              <a:gd name="T4" fmla="*/ 0 w 60"/>
              <a:gd name="T5" fmla="*/ 0 h 24"/>
              <a:gd name="T6" fmla="*/ 0 w 60"/>
              <a:gd name="T7" fmla="*/ 0 h 24"/>
              <a:gd name="T8" fmla="*/ 0 w 60"/>
              <a:gd name="T9" fmla="*/ 0 h 24"/>
              <a:gd name="T10" fmla="*/ 2147483647 w 60"/>
              <a:gd name="T11" fmla="*/ 2147483647 h 24"/>
              <a:gd name="T12" fmla="*/ 0 w 60"/>
              <a:gd name="T13" fmla="*/ 2147483647 h 24"/>
              <a:gd name="T14" fmla="*/ 0 60000 65536"/>
              <a:gd name="T15" fmla="*/ 0 60000 65536"/>
              <a:gd name="T16" fmla="*/ 0 60000 65536"/>
              <a:gd name="T17" fmla="*/ 0 60000 65536"/>
              <a:gd name="T18" fmla="*/ 0 60000 65536"/>
              <a:gd name="T19" fmla="*/ 0 60000 65536"/>
              <a:gd name="T20" fmla="*/ 0 60000 65536"/>
              <a:gd name="T21" fmla="*/ 0 w 60"/>
              <a:gd name="T22" fmla="*/ 0 h 24"/>
              <a:gd name="T23" fmla="*/ 60 w 60"/>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24">
                <a:moveTo>
                  <a:pt x="0" y="6"/>
                </a:moveTo>
                <a:lnTo>
                  <a:pt x="0" y="6"/>
                </a:lnTo>
                <a:lnTo>
                  <a:pt x="0" y="0"/>
                </a:lnTo>
                <a:lnTo>
                  <a:pt x="60" y="24"/>
                </a:lnTo>
                <a:lnTo>
                  <a:pt x="0" y="6"/>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3" name="Freeform 616"/>
          <p:cNvSpPr>
            <a:spLocks/>
          </p:cNvSpPr>
          <p:nvPr/>
        </p:nvSpPr>
        <p:spPr bwMode="auto">
          <a:xfrm>
            <a:off x="4098925" y="4854046"/>
            <a:ext cx="90488" cy="60325"/>
          </a:xfrm>
          <a:custGeom>
            <a:avLst/>
            <a:gdLst>
              <a:gd name="T0" fmla="*/ 0 w 60"/>
              <a:gd name="T1" fmla="*/ 2147483647 h 36"/>
              <a:gd name="T2" fmla="*/ 0 w 60"/>
              <a:gd name="T3" fmla="*/ 2147483647 h 36"/>
              <a:gd name="T4" fmla="*/ 0 w 60"/>
              <a:gd name="T5" fmla="*/ 0 h 36"/>
              <a:gd name="T6" fmla="*/ 0 w 60"/>
              <a:gd name="T7" fmla="*/ 0 h 36"/>
              <a:gd name="T8" fmla="*/ 2147483647 w 60"/>
              <a:gd name="T9" fmla="*/ 0 h 36"/>
              <a:gd name="T10" fmla="*/ 2147483647 w 60"/>
              <a:gd name="T11" fmla="*/ 2147483647 h 36"/>
              <a:gd name="T12" fmla="*/ 0 w 60"/>
              <a:gd name="T13" fmla="*/ 2147483647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0" y="6"/>
                </a:moveTo>
                <a:lnTo>
                  <a:pt x="0" y="6"/>
                </a:lnTo>
                <a:lnTo>
                  <a:pt x="0" y="0"/>
                </a:lnTo>
                <a:lnTo>
                  <a:pt x="6" y="0"/>
                </a:lnTo>
                <a:lnTo>
                  <a:pt x="60" y="36"/>
                </a:lnTo>
                <a:lnTo>
                  <a:pt x="0" y="6"/>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4" name="Freeform 617"/>
          <p:cNvSpPr>
            <a:spLocks/>
          </p:cNvSpPr>
          <p:nvPr/>
        </p:nvSpPr>
        <p:spPr bwMode="auto">
          <a:xfrm>
            <a:off x="4108458" y="4842917"/>
            <a:ext cx="80963" cy="71438"/>
          </a:xfrm>
          <a:custGeom>
            <a:avLst/>
            <a:gdLst>
              <a:gd name="T0" fmla="*/ 0 w 54"/>
              <a:gd name="T1" fmla="*/ 2147483647 h 42"/>
              <a:gd name="T2" fmla="*/ 0 w 54"/>
              <a:gd name="T3" fmla="*/ 2147483647 h 42"/>
              <a:gd name="T4" fmla="*/ 0 w 54"/>
              <a:gd name="T5" fmla="*/ 0 h 42"/>
              <a:gd name="T6" fmla="*/ 0 w 54"/>
              <a:gd name="T7" fmla="*/ 0 h 42"/>
              <a:gd name="T8" fmla="*/ 2147483647 w 54"/>
              <a:gd name="T9" fmla="*/ 2147483647 h 42"/>
              <a:gd name="T10" fmla="*/ 0 w 54"/>
              <a:gd name="T11" fmla="*/ 2147483647 h 42"/>
              <a:gd name="T12" fmla="*/ 0 60000 65536"/>
              <a:gd name="T13" fmla="*/ 0 60000 65536"/>
              <a:gd name="T14" fmla="*/ 0 60000 65536"/>
              <a:gd name="T15" fmla="*/ 0 60000 65536"/>
              <a:gd name="T16" fmla="*/ 0 60000 65536"/>
              <a:gd name="T17" fmla="*/ 0 60000 65536"/>
              <a:gd name="T18" fmla="*/ 0 w 54"/>
              <a:gd name="T19" fmla="*/ 0 h 42"/>
              <a:gd name="T20" fmla="*/ 54 w 54"/>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54" h="42">
                <a:moveTo>
                  <a:pt x="0" y="6"/>
                </a:moveTo>
                <a:lnTo>
                  <a:pt x="0" y="6"/>
                </a:lnTo>
                <a:lnTo>
                  <a:pt x="0" y="0"/>
                </a:lnTo>
                <a:lnTo>
                  <a:pt x="54" y="42"/>
                </a:lnTo>
                <a:lnTo>
                  <a:pt x="0" y="6"/>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5" name="Freeform 618"/>
          <p:cNvSpPr>
            <a:spLocks/>
          </p:cNvSpPr>
          <p:nvPr/>
        </p:nvSpPr>
        <p:spPr bwMode="auto">
          <a:xfrm>
            <a:off x="4108458" y="4833408"/>
            <a:ext cx="80963" cy="80963"/>
          </a:xfrm>
          <a:custGeom>
            <a:avLst/>
            <a:gdLst>
              <a:gd name="T0" fmla="*/ 0 w 54"/>
              <a:gd name="T1" fmla="*/ 2147483647 h 48"/>
              <a:gd name="T2" fmla="*/ 2147483647 w 54"/>
              <a:gd name="T3" fmla="*/ 2147483647 h 48"/>
              <a:gd name="T4" fmla="*/ 2147483647 w 54"/>
              <a:gd name="T5" fmla="*/ 0 h 48"/>
              <a:gd name="T6" fmla="*/ 2147483647 w 54"/>
              <a:gd name="T7" fmla="*/ 0 h 48"/>
              <a:gd name="T8" fmla="*/ 2147483647 w 54"/>
              <a:gd name="T9" fmla="*/ 2147483647 h 48"/>
              <a:gd name="T10" fmla="*/ 0 w 54"/>
              <a:gd name="T11" fmla="*/ 2147483647 h 48"/>
              <a:gd name="T12" fmla="*/ 0 60000 65536"/>
              <a:gd name="T13" fmla="*/ 0 60000 65536"/>
              <a:gd name="T14" fmla="*/ 0 60000 65536"/>
              <a:gd name="T15" fmla="*/ 0 60000 65536"/>
              <a:gd name="T16" fmla="*/ 0 60000 65536"/>
              <a:gd name="T17" fmla="*/ 0 60000 65536"/>
              <a:gd name="T18" fmla="*/ 0 w 54"/>
              <a:gd name="T19" fmla="*/ 0 h 48"/>
              <a:gd name="T20" fmla="*/ 54 w 5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54" h="48">
                <a:moveTo>
                  <a:pt x="0" y="6"/>
                </a:moveTo>
                <a:lnTo>
                  <a:pt x="6" y="6"/>
                </a:lnTo>
                <a:lnTo>
                  <a:pt x="6" y="0"/>
                </a:lnTo>
                <a:lnTo>
                  <a:pt x="54" y="48"/>
                </a:lnTo>
                <a:lnTo>
                  <a:pt x="0" y="6"/>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6" name="Freeform 619"/>
          <p:cNvSpPr>
            <a:spLocks/>
          </p:cNvSpPr>
          <p:nvPr/>
        </p:nvSpPr>
        <p:spPr bwMode="auto">
          <a:xfrm>
            <a:off x="4116396" y="4811167"/>
            <a:ext cx="73025" cy="103188"/>
          </a:xfrm>
          <a:custGeom>
            <a:avLst/>
            <a:gdLst>
              <a:gd name="T0" fmla="*/ 0 w 48"/>
              <a:gd name="T1" fmla="*/ 2147483647 h 60"/>
              <a:gd name="T2" fmla="*/ 0 w 48"/>
              <a:gd name="T3" fmla="*/ 2147483647 h 60"/>
              <a:gd name="T4" fmla="*/ 2147483647 w 48"/>
              <a:gd name="T5" fmla="*/ 2147483647 h 60"/>
              <a:gd name="T6" fmla="*/ 2147483647 w 48"/>
              <a:gd name="T7" fmla="*/ 2147483647 h 60"/>
              <a:gd name="T8" fmla="*/ 2147483647 w 48"/>
              <a:gd name="T9" fmla="*/ 0 h 60"/>
              <a:gd name="T10" fmla="*/ 2147483647 w 48"/>
              <a:gd name="T11" fmla="*/ 2147483647 h 60"/>
              <a:gd name="T12" fmla="*/ 0 w 48"/>
              <a:gd name="T13" fmla="*/ 2147483647 h 60"/>
              <a:gd name="T14" fmla="*/ 0 60000 65536"/>
              <a:gd name="T15" fmla="*/ 0 60000 65536"/>
              <a:gd name="T16" fmla="*/ 0 60000 65536"/>
              <a:gd name="T17" fmla="*/ 0 60000 65536"/>
              <a:gd name="T18" fmla="*/ 0 60000 65536"/>
              <a:gd name="T19" fmla="*/ 0 60000 65536"/>
              <a:gd name="T20" fmla="*/ 0 60000 65536"/>
              <a:gd name="T21" fmla="*/ 0 w 48"/>
              <a:gd name="T22" fmla="*/ 0 h 60"/>
              <a:gd name="T23" fmla="*/ 48 w 48"/>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0">
                <a:moveTo>
                  <a:pt x="0" y="6"/>
                </a:moveTo>
                <a:lnTo>
                  <a:pt x="0" y="6"/>
                </a:lnTo>
                <a:lnTo>
                  <a:pt x="6" y="6"/>
                </a:lnTo>
                <a:lnTo>
                  <a:pt x="6" y="0"/>
                </a:lnTo>
                <a:lnTo>
                  <a:pt x="48" y="60"/>
                </a:lnTo>
                <a:lnTo>
                  <a:pt x="0"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7" name="Freeform 620"/>
          <p:cNvSpPr>
            <a:spLocks/>
          </p:cNvSpPr>
          <p:nvPr/>
        </p:nvSpPr>
        <p:spPr bwMode="auto">
          <a:xfrm>
            <a:off x="4135446" y="4811167"/>
            <a:ext cx="53975" cy="103188"/>
          </a:xfrm>
          <a:custGeom>
            <a:avLst/>
            <a:gdLst>
              <a:gd name="T0" fmla="*/ 0 w 36"/>
              <a:gd name="T1" fmla="*/ 0 h 60"/>
              <a:gd name="T2" fmla="*/ 0 w 36"/>
              <a:gd name="T3" fmla="*/ 0 h 60"/>
              <a:gd name="T4" fmla="*/ 0 w 36"/>
              <a:gd name="T5" fmla="*/ 0 h 60"/>
              <a:gd name="T6" fmla="*/ 0 w 36"/>
              <a:gd name="T7" fmla="*/ 0 h 60"/>
              <a:gd name="T8" fmla="*/ 2147483647 w 36"/>
              <a:gd name="T9" fmla="*/ 2147483647 h 60"/>
              <a:gd name="T10" fmla="*/ 0 w 36"/>
              <a:gd name="T11" fmla="*/ 0 h 60"/>
              <a:gd name="T12" fmla="*/ 0 60000 65536"/>
              <a:gd name="T13" fmla="*/ 0 60000 65536"/>
              <a:gd name="T14" fmla="*/ 0 60000 65536"/>
              <a:gd name="T15" fmla="*/ 0 60000 65536"/>
              <a:gd name="T16" fmla="*/ 0 60000 65536"/>
              <a:gd name="T17" fmla="*/ 0 60000 65536"/>
              <a:gd name="T18" fmla="*/ 0 w 36"/>
              <a:gd name="T19" fmla="*/ 0 h 60"/>
              <a:gd name="T20" fmla="*/ 36 w 36"/>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6" h="60">
                <a:moveTo>
                  <a:pt x="0" y="0"/>
                </a:moveTo>
                <a:lnTo>
                  <a:pt x="0" y="0"/>
                </a:lnTo>
                <a:lnTo>
                  <a:pt x="36" y="60"/>
                </a:lnTo>
                <a:lnTo>
                  <a:pt x="0" y="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8" name="Freeform 621"/>
          <p:cNvSpPr>
            <a:spLocks/>
          </p:cNvSpPr>
          <p:nvPr/>
        </p:nvSpPr>
        <p:spPr bwMode="auto">
          <a:xfrm>
            <a:off x="4135446" y="4792117"/>
            <a:ext cx="53975" cy="122238"/>
          </a:xfrm>
          <a:custGeom>
            <a:avLst/>
            <a:gdLst>
              <a:gd name="T0" fmla="*/ 0 w 36"/>
              <a:gd name="T1" fmla="*/ 2147483647 h 72"/>
              <a:gd name="T2" fmla="*/ 2147483647 w 36"/>
              <a:gd name="T3" fmla="*/ 2147483647 h 72"/>
              <a:gd name="T4" fmla="*/ 2147483647 w 36"/>
              <a:gd name="T5" fmla="*/ 2147483647 h 72"/>
              <a:gd name="T6" fmla="*/ 2147483647 w 36"/>
              <a:gd name="T7" fmla="*/ 2147483647 h 72"/>
              <a:gd name="T8" fmla="*/ 2147483647 w 36"/>
              <a:gd name="T9" fmla="*/ 0 h 72"/>
              <a:gd name="T10" fmla="*/ 2147483647 w 36"/>
              <a:gd name="T11" fmla="*/ 2147483647 h 72"/>
              <a:gd name="T12" fmla="*/ 0 w 36"/>
              <a:gd name="T13" fmla="*/ 2147483647 h 72"/>
              <a:gd name="T14" fmla="*/ 0 60000 65536"/>
              <a:gd name="T15" fmla="*/ 0 60000 65536"/>
              <a:gd name="T16" fmla="*/ 0 60000 65536"/>
              <a:gd name="T17" fmla="*/ 0 60000 65536"/>
              <a:gd name="T18" fmla="*/ 0 60000 65536"/>
              <a:gd name="T19" fmla="*/ 0 60000 65536"/>
              <a:gd name="T20" fmla="*/ 0 60000 65536"/>
              <a:gd name="T21" fmla="*/ 0 w 36"/>
              <a:gd name="T22" fmla="*/ 0 h 72"/>
              <a:gd name="T23" fmla="*/ 36 w 36"/>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72">
                <a:moveTo>
                  <a:pt x="0" y="6"/>
                </a:moveTo>
                <a:lnTo>
                  <a:pt x="6" y="6"/>
                </a:lnTo>
                <a:lnTo>
                  <a:pt x="6" y="0"/>
                </a:lnTo>
                <a:lnTo>
                  <a:pt x="36" y="72"/>
                </a:lnTo>
                <a:lnTo>
                  <a:pt x="0" y="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79" name="Freeform 622"/>
          <p:cNvSpPr>
            <a:spLocks/>
          </p:cNvSpPr>
          <p:nvPr/>
        </p:nvSpPr>
        <p:spPr bwMode="auto">
          <a:xfrm>
            <a:off x="4152901" y="4792117"/>
            <a:ext cx="36513" cy="122238"/>
          </a:xfrm>
          <a:custGeom>
            <a:avLst/>
            <a:gdLst>
              <a:gd name="T0" fmla="*/ 0 w 24"/>
              <a:gd name="T1" fmla="*/ 0 h 72"/>
              <a:gd name="T2" fmla="*/ 0 w 24"/>
              <a:gd name="T3" fmla="*/ 0 h 72"/>
              <a:gd name="T4" fmla="*/ 0 w 24"/>
              <a:gd name="T5" fmla="*/ 0 h 72"/>
              <a:gd name="T6" fmla="*/ 0 w 24"/>
              <a:gd name="T7" fmla="*/ 0 h 72"/>
              <a:gd name="T8" fmla="*/ 2147483647 w 24"/>
              <a:gd name="T9" fmla="*/ 2147483647 h 72"/>
              <a:gd name="T10" fmla="*/ 0 w 24"/>
              <a:gd name="T11" fmla="*/ 0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0" y="0"/>
                </a:moveTo>
                <a:lnTo>
                  <a:pt x="0" y="0"/>
                </a:lnTo>
                <a:lnTo>
                  <a:pt x="24" y="72"/>
                </a:lnTo>
                <a:lnTo>
                  <a:pt x="0" y="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0" name="Freeform 623"/>
          <p:cNvSpPr>
            <a:spLocks/>
          </p:cNvSpPr>
          <p:nvPr/>
        </p:nvSpPr>
        <p:spPr bwMode="auto">
          <a:xfrm>
            <a:off x="4152901" y="4781005"/>
            <a:ext cx="36513" cy="133350"/>
          </a:xfrm>
          <a:custGeom>
            <a:avLst/>
            <a:gdLst>
              <a:gd name="T0" fmla="*/ 0 w 24"/>
              <a:gd name="T1" fmla="*/ 2147483647 h 78"/>
              <a:gd name="T2" fmla="*/ 2147483647 w 24"/>
              <a:gd name="T3" fmla="*/ 0 h 78"/>
              <a:gd name="T4" fmla="*/ 2147483647 w 24"/>
              <a:gd name="T5" fmla="*/ 0 h 78"/>
              <a:gd name="T6" fmla="*/ 2147483647 w 24"/>
              <a:gd name="T7" fmla="*/ 0 h 78"/>
              <a:gd name="T8" fmla="*/ 2147483647 w 24"/>
              <a:gd name="T9" fmla="*/ 0 h 78"/>
              <a:gd name="T10" fmla="*/ 2147483647 w 24"/>
              <a:gd name="T11" fmla="*/ 2147483647 h 78"/>
              <a:gd name="T12" fmla="*/ 0 w 24"/>
              <a:gd name="T13" fmla="*/ 2147483647 h 78"/>
              <a:gd name="T14" fmla="*/ 0 60000 65536"/>
              <a:gd name="T15" fmla="*/ 0 60000 65536"/>
              <a:gd name="T16" fmla="*/ 0 60000 65536"/>
              <a:gd name="T17" fmla="*/ 0 60000 65536"/>
              <a:gd name="T18" fmla="*/ 0 60000 65536"/>
              <a:gd name="T19" fmla="*/ 0 60000 65536"/>
              <a:gd name="T20" fmla="*/ 0 60000 65536"/>
              <a:gd name="T21" fmla="*/ 0 w 24"/>
              <a:gd name="T22" fmla="*/ 0 h 78"/>
              <a:gd name="T23" fmla="*/ 24 w 24"/>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8">
                <a:moveTo>
                  <a:pt x="0" y="6"/>
                </a:moveTo>
                <a:lnTo>
                  <a:pt x="6" y="0"/>
                </a:lnTo>
                <a:lnTo>
                  <a:pt x="24" y="78"/>
                </a:lnTo>
                <a:lnTo>
                  <a:pt x="0" y="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1" name="Freeform 624"/>
          <p:cNvSpPr>
            <a:spLocks/>
          </p:cNvSpPr>
          <p:nvPr/>
        </p:nvSpPr>
        <p:spPr bwMode="auto">
          <a:xfrm>
            <a:off x="4171952" y="4781005"/>
            <a:ext cx="17463" cy="133350"/>
          </a:xfrm>
          <a:custGeom>
            <a:avLst/>
            <a:gdLst>
              <a:gd name="T0" fmla="*/ 0 w 12"/>
              <a:gd name="T1" fmla="*/ 0 h 78"/>
              <a:gd name="T2" fmla="*/ 0 w 12"/>
              <a:gd name="T3" fmla="*/ 0 h 78"/>
              <a:gd name="T4" fmla="*/ 0 w 12"/>
              <a:gd name="T5" fmla="*/ 0 h 78"/>
              <a:gd name="T6" fmla="*/ 2147483647 w 12"/>
              <a:gd name="T7" fmla="*/ 0 h 78"/>
              <a:gd name="T8" fmla="*/ 2147483647 w 12"/>
              <a:gd name="T9" fmla="*/ 0 h 78"/>
              <a:gd name="T10" fmla="*/ 2147483647 w 12"/>
              <a:gd name="T11" fmla="*/ 2147483647 h 78"/>
              <a:gd name="T12" fmla="*/ 0 w 12"/>
              <a:gd name="T13" fmla="*/ 0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0" y="0"/>
                </a:moveTo>
                <a:lnTo>
                  <a:pt x="0" y="0"/>
                </a:lnTo>
                <a:lnTo>
                  <a:pt x="6" y="0"/>
                </a:lnTo>
                <a:lnTo>
                  <a:pt x="12" y="78"/>
                </a:lnTo>
                <a:lnTo>
                  <a:pt x="0"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2" name="Freeform 625"/>
          <p:cNvSpPr>
            <a:spLocks/>
          </p:cNvSpPr>
          <p:nvPr/>
        </p:nvSpPr>
        <p:spPr bwMode="auto">
          <a:xfrm>
            <a:off x="4189415" y="4771496"/>
            <a:ext cx="1587" cy="142875"/>
          </a:xfrm>
          <a:custGeom>
            <a:avLst/>
            <a:gdLst>
              <a:gd name="T0" fmla="*/ 0 w 1"/>
              <a:gd name="T1" fmla="*/ 2147483647 h 84"/>
              <a:gd name="T2" fmla="*/ 0 w 1"/>
              <a:gd name="T3" fmla="*/ 2147483647 h 84"/>
              <a:gd name="T4" fmla="*/ 0 w 1"/>
              <a:gd name="T5" fmla="*/ 0 h 84"/>
              <a:gd name="T6" fmla="*/ 0 w 1"/>
              <a:gd name="T7" fmla="*/ 0 h 84"/>
              <a:gd name="T8" fmla="*/ 0 w 1"/>
              <a:gd name="T9" fmla="*/ 0 h 84"/>
              <a:gd name="T10" fmla="*/ 0 w 1"/>
              <a:gd name="T11" fmla="*/ 2147483647 h 84"/>
              <a:gd name="T12" fmla="*/ 0 w 1"/>
              <a:gd name="T13" fmla="*/ 2147483647 h 84"/>
              <a:gd name="T14" fmla="*/ 0 60000 65536"/>
              <a:gd name="T15" fmla="*/ 0 60000 65536"/>
              <a:gd name="T16" fmla="*/ 0 60000 65536"/>
              <a:gd name="T17" fmla="*/ 0 60000 65536"/>
              <a:gd name="T18" fmla="*/ 0 60000 65536"/>
              <a:gd name="T19" fmla="*/ 0 60000 65536"/>
              <a:gd name="T20" fmla="*/ 0 60000 65536"/>
              <a:gd name="T21" fmla="*/ 0 w 1"/>
              <a:gd name="T22" fmla="*/ 0 h 84"/>
              <a:gd name="T23" fmla="*/ 1 w 1"/>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84">
                <a:moveTo>
                  <a:pt x="0" y="6"/>
                </a:moveTo>
                <a:lnTo>
                  <a:pt x="0" y="6"/>
                </a:lnTo>
                <a:lnTo>
                  <a:pt x="0" y="0"/>
                </a:lnTo>
                <a:lnTo>
                  <a:pt x="0" y="84"/>
                </a:lnTo>
                <a:lnTo>
                  <a:pt x="0"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3" name="Freeform 626"/>
          <p:cNvSpPr>
            <a:spLocks/>
          </p:cNvSpPr>
          <p:nvPr/>
        </p:nvSpPr>
        <p:spPr bwMode="auto">
          <a:xfrm>
            <a:off x="4189413" y="4771496"/>
            <a:ext cx="11112" cy="142875"/>
          </a:xfrm>
          <a:custGeom>
            <a:avLst/>
            <a:gdLst>
              <a:gd name="T0" fmla="*/ 0 w 6"/>
              <a:gd name="T1" fmla="*/ 0 h 84"/>
              <a:gd name="T2" fmla="*/ 0 w 6"/>
              <a:gd name="T3" fmla="*/ 0 h 84"/>
              <a:gd name="T4" fmla="*/ 0 w 6"/>
              <a:gd name="T5" fmla="*/ 0 h 84"/>
              <a:gd name="T6" fmla="*/ 2147483647 w 6"/>
              <a:gd name="T7" fmla="*/ 0 h 84"/>
              <a:gd name="T8" fmla="*/ 2147483647 w 6"/>
              <a:gd name="T9" fmla="*/ 0 h 84"/>
              <a:gd name="T10" fmla="*/ 2147483647 w 6"/>
              <a:gd name="T11" fmla="*/ 2147483647 h 84"/>
              <a:gd name="T12" fmla="*/ 0 w 6"/>
              <a:gd name="T13" fmla="*/ 0 h 84"/>
              <a:gd name="T14" fmla="*/ 0 60000 65536"/>
              <a:gd name="T15" fmla="*/ 0 60000 65536"/>
              <a:gd name="T16" fmla="*/ 0 60000 65536"/>
              <a:gd name="T17" fmla="*/ 0 60000 65536"/>
              <a:gd name="T18" fmla="*/ 0 60000 65536"/>
              <a:gd name="T19" fmla="*/ 0 60000 65536"/>
              <a:gd name="T20" fmla="*/ 0 60000 65536"/>
              <a:gd name="T21" fmla="*/ 0 w 6"/>
              <a:gd name="T22" fmla="*/ 0 h 84"/>
              <a:gd name="T23" fmla="*/ 6 w 6"/>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4">
                <a:moveTo>
                  <a:pt x="0" y="0"/>
                </a:moveTo>
                <a:lnTo>
                  <a:pt x="0" y="0"/>
                </a:lnTo>
                <a:lnTo>
                  <a:pt x="6" y="0"/>
                </a:lnTo>
                <a:lnTo>
                  <a:pt x="6" y="84"/>
                </a:lnTo>
                <a:lnTo>
                  <a:pt x="0" y="0"/>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4" name="Freeform 627"/>
          <p:cNvSpPr>
            <a:spLocks/>
          </p:cNvSpPr>
          <p:nvPr/>
        </p:nvSpPr>
        <p:spPr bwMode="auto">
          <a:xfrm>
            <a:off x="4206876" y="4771496"/>
            <a:ext cx="1588" cy="142875"/>
          </a:xfrm>
          <a:custGeom>
            <a:avLst/>
            <a:gdLst>
              <a:gd name="T0" fmla="*/ 0 w 1"/>
              <a:gd name="T1" fmla="*/ 0 h 84"/>
              <a:gd name="T2" fmla="*/ 0 w 1"/>
              <a:gd name="T3" fmla="*/ 0 h 84"/>
              <a:gd name="T4" fmla="*/ 0 w 1"/>
              <a:gd name="T5" fmla="*/ 0 h 84"/>
              <a:gd name="T6" fmla="*/ 0 w 1"/>
              <a:gd name="T7" fmla="*/ 2147483647 h 84"/>
              <a:gd name="T8" fmla="*/ 0 w 1"/>
              <a:gd name="T9" fmla="*/ 0 h 84"/>
              <a:gd name="T10" fmla="*/ 0 60000 65536"/>
              <a:gd name="T11" fmla="*/ 0 60000 65536"/>
              <a:gd name="T12" fmla="*/ 0 60000 65536"/>
              <a:gd name="T13" fmla="*/ 0 60000 65536"/>
              <a:gd name="T14" fmla="*/ 0 60000 65536"/>
              <a:gd name="T15" fmla="*/ 0 w 1"/>
              <a:gd name="T16" fmla="*/ 0 h 84"/>
              <a:gd name="T17" fmla="*/ 1 w 1"/>
              <a:gd name="T18" fmla="*/ 84 h 84"/>
            </a:gdLst>
            <a:ahLst/>
            <a:cxnLst>
              <a:cxn ang="T10">
                <a:pos x="T0" y="T1"/>
              </a:cxn>
              <a:cxn ang="T11">
                <a:pos x="T2" y="T3"/>
              </a:cxn>
              <a:cxn ang="T12">
                <a:pos x="T4" y="T5"/>
              </a:cxn>
              <a:cxn ang="T13">
                <a:pos x="T6" y="T7"/>
              </a:cxn>
              <a:cxn ang="T14">
                <a:pos x="T8" y="T9"/>
              </a:cxn>
            </a:cxnLst>
            <a:rect l="T15" t="T16" r="T17" b="T18"/>
            <a:pathLst>
              <a:path w="1" h="84">
                <a:moveTo>
                  <a:pt x="0" y="0"/>
                </a:moveTo>
                <a:lnTo>
                  <a:pt x="0" y="0"/>
                </a:lnTo>
                <a:lnTo>
                  <a:pt x="0" y="8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5" name="Freeform 628"/>
          <p:cNvSpPr>
            <a:spLocks/>
          </p:cNvSpPr>
          <p:nvPr/>
        </p:nvSpPr>
        <p:spPr bwMode="auto">
          <a:xfrm>
            <a:off x="4206883" y="4771496"/>
            <a:ext cx="11113" cy="142875"/>
          </a:xfrm>
          <a:custGeom>
            <a:avLst/>
            <a:gdLst>
              <a:gd name="T0" fmla="*/ 2147483647 w 6"/>
              <a:gd name="T1" fmla="*/ 0 h 84"/>
              <a:gd name="T2" fmla="*/ 2147483647 w 6"/>
              <a:gd name="T3" fmla="*/ 0 h 84"/>
              <a:gd name="T4" fmla="*/ 2147483647 w 6"/>
              <a:gd name="T5" fmla="*/ 0 h 84"/>
              <a:gd name="T6" fmla="*/ 2147483647 w 6"/>
              <a:gd name="T7" fmla="*/ 2147483647 h 84"/>
              <a:gd name="T8" fmla="*/ 2147483647 w 6"/>
              <a:gd name="T9" fmla="*/ 2147483647 h 84"/>
              <a:gd name="T10" fmla="*/ 0 w 6"/>
              <a:gd name="T11" fmla="*/ 2147483647 h 84"/>
              <a:gd name="T12" fmla="*/ 2147483647 w 6"/>
              <a:gd name="T13" fmla="*/ 0 h 84"/>
              <a:gd name="T14" fmla="*/ 0 60000 65536"/>
              <a:gd name="T15" fmla="*/ 0 60000 65536"/>
              <a:gd name="T16" fmla="*/ 0 60000 65536"/>
              <a:gd name="T17" fmla="*/ 0 60000 65536"/>
              <a:gd name="T18" fmla="*/ 0 60000 65536"/>
              <a:gd name="T19" fmla="*/ 0 60000 65536"/>
              <a:gd name="T20" fmla="*/ 0 60000 65536"/>
              <a:gd name="T21" fmla="*/ 0 w 6"/>
              <a:gd name="T22" fmla="*/ 0 h 84"/>
              <a:gd name="T23" fmla="*/ 6 w 6"/>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4">
                <a:moveTo>
                  <a:pt x="6" y="0"/>
                </a:moveTo>
                <a:lnTo>
                  <a:pt x="6" y="0"/>
                </a:lnTo>
                <a:lnTo>
                  <a:pt x="6" y="6"/>
                </a:lnTo>
                <a:lnTo>
                  <a:pt x="0" y="84"/>
                </a:lnTo>
                <a:lnTo>
                  <a:pt x="6" y="0"/>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6" name="Freeform 629"/>
          <p:cNvSpPr>
            <a:spLocks/>
          </p:cNvSpPr>
          <p:nvPr/>
        </p:nvSpPr>
        <p:spPr bwMode="auto">
          <a:xfrm>
            <a:off x="4206875" y="4781005"/>
            <a:ext cx="19050" cy="133350"/>
          </a:xfrm>
          <a:custGeom>
            <a:avLst/>
            <a:gdLst>
              <a:gd name="T0" fmla="*/ 2147483647 w 12"/>
              <a:gd name="T1" fmla="*/ 0 h 78"/>
              <a:gd name="T2" fmla="*/ 2147483647 w 12"/>
              <a:gd name="T3" fmla="*/ 0 h 78"/>
              <a:gd name="T4" fmla="*/ 2147483647 w 12"/>
              <a:gd name="T5" fmla="*/ 0 h 78"/>
              <a:gd name="T6" fmla="*/ 2147483647 w 12"/>
              <a:gd name="T7" fmla="*/ 0 h 78"/>
              <a:gd name="T8" fmla="*/ 0 w 12"/>
              <a:gd name="T9" fmla="*/ 2147483647 h 78"/>
              <a:gd name="T10" fmla="*/ 2147483647 w 12"/>
              <a:gd name="T11" fmla="*/ 0 h 78"/>
              <a:gd name="T12" fmla="*/ 0 60000 65536"/>
              <a:gd name="T13" fmla="*/ 0 60000 65536"/>
              <a:gd name="T14" fmla="*/ 0 60000 65536"/>
              <a:gd name="T15" fmla="*/ 0 60000 65536"/>
              <a:gd name="T16" fmla="*/ 0 60000 65536"/>
              <a:gd name="T17" fmla="*/ 0 60000 65536"/>
              <a:gd name="T18" fmla="*/ 0 w 12"/>
              <a:gd name="T19" fmla="*/ 0 h 78"/>
              <a:gd name="T20" fmla="*/ 12 w 12"/>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2" h="78">
                <a:moveTo>
                  <a:pt x="6" y="0"/>
                </a:moveTo>
                <a:lnTo>
                  <a:pt x="12" y="0"/>
                </a:lnTo>
                <a:lnTo>
                  <a:pt x="0" y="78"/>
                </a:lnTo>
                <a:lnTo>
                  <a:pt x="6" y="0"/>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7" name="Freeform 630"/>
          <p:cNvSpPr>
            <a:spLocks/>
          </p:cNvSpPr>
          <p:nvPr/>
        </p:nvSpPr>
        <p:spPr bwMode="auto">
          <a:xfrm>
            <a:off x="4206875" y="4781005"/>
            <a:ext cx="28575" cy="133350"/>
          </a:xfrm>
          <a:custGeom>
            <a:avLst/>
            <a:gdLst>
              <a:gd name="T0" fmla="*/ 2147483647 w 18"/>
              <a:gd name="T1" fmla="*/ 0 h 78"/>
              <a:gd name="T2" fmla="*/ 2147483647 w 18"/>
              <a:gd name="T3" fmla="*/ 0 h 78"/>
              <a:gd name="T4" fmla="*/ 2147483647 w 18"/>
              <a:gd name="T5" fmla="*/ 0 h 78"/>
              <a:gd name="T6" fmla="*/ 2147483647 w 18"/>
              <a:gd name="T7" fmla="*/ 0 h 78"/>
              <a:gd name="T8" fmla="*/ 2147483647 w 18"/>
              <a:gd name="T9" fmla="*/ 2147483647 h 78"/>
              <a:gd name="T10" fmla="*/ 0 w 18"/>
              <a:gd name="T11" fmla="*/ 2147483647 h 78"/>
              <a:gd name="T12" fmla="*/ 2147483647 w 18"/>
              <a:gd name="T13" fmla="*/ 0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12" y="0"/>
                </a:moveTo>
                <a:lnTo>
                  <a:pt x="18" y="0"/>
                </a:lnTo>
                <a:lnTo>
                  <a:pt x="18" y="6"/>
                </a:lnTo>
                <a:lnTo>
                  <a:pt x="0" y="78"/>
                </a:lnTo>
                <a:lnTo>
                  <a:pt x="12" y="0"/>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8" name="Freeform 631"/>
          <p:cNvSpPr>
            <a:spLocks/>
          </p:cNvSpPr>
          <p:nvPr/>
        </p:nvSpPr>
        <p:spPr bwMode="auto">
          <a:xfrm>
            <a:off x="4206875" y="4792117"/>
            <a:ext cx="47625" cy="122238"/>
          </a:xfrm>
          <a:custGeom>
            <a:avLst/>
            <a:gdLst>
              <a:gd name="T0" fmla="*/ 2147483647 w 30"/>
              <a:gd name="T1" fmla="*/ 0 h 72"/>
              <a:gd name="T2" fmla="*/ 2147483647 w 30"/>
              <a:gd name="T3" fmla="*/ 0 h 72"/>
              <a:gd name="T4" fmla="*/ 2147483647 w 30"/>
              <a:gd name="T5" fmla="*/ 0 h 72"/>
              <a:gd name="T6" fmla="*/ 2147483647 w 30"/>
              <a:gd name="T7" fmla="*/ 0 h 72"/>
              <a:gd name="T8" fmla="*/ 2147483647 w 30"/>
              <a:gd name="T9" fmla="*/ 0 h 72"/>
              <a:gd name="T10" fmla="*/ 0 w 30"/>
              <a:gd name="T11" fmla="*/ 2147483647 h 72"/>
              <a:gd name="T12" fmla="*/ 2147483647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24" y="0"/>
                </a:moveTo>
                <a:lnTo>
                  <a:pt x="24" y="0"/>
                </a:lnTo>
                <a:lnTo>
                  <a:pt x="30" y="0"/>
                </a:lnTo>
                <a:lnTo>
                  <a:pt x="0" y="72"/>
                </a:lnTo>
                <a:lnTo>
                  <a:pt x="24" y="0"/>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89" name="Freeform 632"/>
          <p:cNvSpPr>
            <a:spLocks/>
          </p:cNvSpPr>
          <p:nvPr/>
        </p:nvSpPr>
        <p:spPr bwMode="auto">
          <a:xfrm>
            <a:off x="4206875" y="4792117"/>
            <a:ext cx="55563" cy="122238"/>
          </a:xfrm>
          <a:custGeom>
            <a:avLst/>
            <a:gdLst>
              <a:gd name="T0" fmla="*/ 2147483647 w 36"/>
              <a:gd name="T1" fmla="*/ 0 h 72"/>
              <a:gd name="T2" fmla="*/ 2147483647 w 36"/>
              <a:gd name="T3" fmla="*/ 2147483647 h 72"/>
              <a:gd name="T4" fmla="*/ 2147483647 w 36"/>
              <a:gd name="T5" fmla="*/ 2147483647 h 72"/>
              <a:gd name="T6" fmla="*/ 2147483647 w 36"/>
              <a:gd name="T7" fmla="*/ 2147483647 h 72"/>
              <a:gd name="T8" fmla="*/ 2147483647 w 36"/>
              <a:gd name="T9" fmla="*/ 2147483647 h 72"/>
              <a:gd name="T10" fmla="*/ 0 w 36"/>
              <a:gd name="T11" fmla="*/ 2147483647 h 72"/>
              <a:gd name="T12" fmla="*/ 2147483647 w 36"/>
              <a:gd name="T13" fmla="*/ 0 h 72"/>
              <a:gd name="T14" fmla="*/ 0 60000 65536"/>
              <a:gd name="T15" fmla="*/ 0 60000 65536"/>
              <a:gd name="T16" fmla="*/ 0 60000 65536"/>
              <a:gd name="T17" fmla="*/ 0 60000 65536"/>
              <a:gd name="T18" fmla="*/ 0 60000 65536"/>
              <a:gd name="T19" fmla="*/ 0 60000 65536"/>
              <a:gd name="T20" fmla="*/ 0 60000 65536"/>
              <a:gd name="T21" fmla="*/ 0 w 36"/>
              <a:gd name="T22" fmla="*/ 0 h 72"/>
              <a:gd name="T23" fmla="*/ 36 w 36"/>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72">
                <a:moveTo>
                  <a:pt x="30" y="0"/>
                </a:moveTo>
                <a:lnTo>
                  <a:pt x="30" y="6"/>
                </a:lnTo>
                <a:lnTo>
                  <a:pt x="36" y="6"/>
                </a:lnTo>
                <a:lnTo>
                  <a:pt x="0" y="72"/>
                </a:lnTo>
                <a:lnTo>
                  <a:pt x="30" y="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0" name="Freeform 633"/>
          <p:cNvSpPr>
            <a:spLocks/>
          </p:cNvSpPr>
          <p:nvPr/>
        </p:nvSpPr>
        <p:spPr bwMode="auto">
          <a:xfrm>
            <a:off x="4206875" y="4811167"/>
            <a:ext cx="65088" cy="103188"/>
          </a:xfrm>
          <a:custGeom>
            <a:avLst/>
            <a:gdLst>
              <a:gd name="T0" fmla="*/ 2147483647 w 42"/>
              <a:gd name="T1" fmla="*/ 0 h 60"/>
              <a:gd name="T2" fmla="*/ 2147483647 w 42"/>
              <a:gd name="T3" fmla="*/ 0 h 60"/>
              <a:gd name="T4" fmla="*/ 2147483647 w 42"/>
              <a:gd name="T5" fmla="*/ 0 h 60"/>
              <a:gd name="T6" fmla="*/ 2147483647 w 42"/>
              <a:gd name="T7" fmla="*/ 0 h 60"/>
              <a:gd name="T8" fmla="*/ 2147483647 w 42"/>
              <a:gd name="T9" fmla="*/ 0 h 60"/>
              <a:gd name="T10" fmla="*/ 0 w 42"/>
              <a:gd name="T11" fmla="*/ 2147483647 h 60"/>
              <a:gd name="T12" fmla="*/ 2147483647 w 42"/>
              <a:gd name="T13" fmla="*/ 0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36" y="0"/>
                </a:moveTo>
                <a:lnTo>
                  <a:pt x="36" y="0"/>
                </a:lnTo>
                <a:lnTo>
                  <a:pt x="42" y="0"/>
                </a:lnTo>
                <a:lnTo>
                  <a:pt x="0" y="60"/>
                </a:lnTo>
                <a:lnTo>
                  <a:pt x="36" y="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1" name="Freeform 634"/>
          <p:cNvSpPr>
            <a:spLocks/>
          </p:cNvSpPr>
          <p:nvPr/>
        </p:nvSpPr>
        <p:spPr bwMode="auto">
          <a:xfrm>
            <a:off x="4206883" y="4811167"/>
            <a:ext cx="73025" cy="103188"/>
          </a:xfrm>
          <a:custGeom>
            <a:avLst/>
            <a:gdLst>
              <a:gd name="T0" fmla="*/ 2147483647 w 48"/>
              <a:gd name="T1" fmla="*/ 0 h 60"/>
              <a:gd name="T2" fmla="*/ 2147483647 w 48"/>
              <a:gd name="T3" fmla="*/ 2147483647 h 60"/>
              <a:gd name="T4" fmla="*/ 2147483647 w 48"/>
              <a:gd name="T5" fmla="*/ 2147483647 h 60"/>
              <a:gd name="T6" fmla="*/ 2147483647 w 48"/>
              <a:gd name="T7" fmla="*/ 2147483647 h 60"/>
              <a:gd name="T8" fmla="*/ 2147483647 w 48"/>
              <a:gd name="T9" fmla="*/ 2147483647 h 60"/>
              <a:gd name="T10" fmla="*/ 0 w 48"/>
              <a:gd name="T11" fmla="*/ 2147483647 h 60"/>
              <a:gd name="T12" fmla="*/ 2147483647 w 48"/>
              <a:gd name="T13" fmla="*/ 0 h 60"/>
              <a:gd name="T14" fmla="*/ 0 60000 65536"/>
              <a:gd name="T15" fmla="*/ 0 60000 65536"/>
              <a:gd name="T16" fmla="*/ 0 60000 65536"/>
              <a:gd name="T17" fmla="*/ 0 60000 65536"/>
              <a:gd name="T18" fmla="*/ 0 60000 65536"/>
              <a:gd name="T19" fmla="*/ 0 60000 65536"/>
              <a:gd name="T20" fmla="*/ 0 60000 65536"/>
              <a:gd name="T21" fmla="*/ 0 w 48"/>
              <a:gd name="T22" fmla="*/ 0 h 60"/>
              <a:gd name="T23" fmla="*/ 48 w 48"/>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0">
                <a:moveTo>
                  <a:pt x="42" y="0"/>
                </a:moveTo>
                <a:lnTo>
                  <a:pt x="42" y="6"/>
                </a:lnTo>
                <a:lnTo>
                  <a:pt x="48" y="6"/>
                </a:lnTo>
                <a:lnTo>
                  <a:pt x="0" y="60"/>
                </a:lnTo>
                <a:lnTo>
                  <a:pt x="42" y="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2" name="Freeform 635"/>
          <p:cNvSpPr>
            <a:spLocks/>
          </p:cNvSpPr>
          <p:nvPr/>
        </p:nvSpPr>
        <p:spPr bwMode="auto">
          <a:xfrm>
            <a:off x="4206875" y="4833408"/>
            <a:ext cx="84138" cy="80963"/>
          </a:xfrm>
          <a:custGeom>
            <a:avLst/>
            <a:gdLst>
              <a:gd name="T0" fmla="*/ 2147483647 w 54"/>
              <a:gd name="T1" fmla="*/ 0 h 48"/>
              <a:gd name="T2" fmla="*/ 2147483647 w 54"/>
              <a:gd name="T3" fmla="*/ 0 h 48"/>
              <a:gd name="T4" fmla="*/ 2147483647 w 54"/>
              <a:gd name="T5" fmla="*/ 0 h 48"/>
              <a:gd name="T6" fmla="*/ 2147483647 w 54"/>
              <a:gd name="T7" fmla="*/ 2147483647 h 48"/>
              <a:gd name="T8" fmla="*/ 2147483647 w 54"/>
              <a:gd name="T9" fmla="*/ 2147483647 h 48"/>
              <a:gd name="T10" fmla="*/ 0 w 54"/>
              <a:gd name="T11" fmla="*/ 2147483647 h 48"/>
              <a:gd name="T12" fmla="*/ 2147483647 w 54"/>
              <a:gd name="T13" fmla="*/ 0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48" y="0"/>
                </a:moveTo>
                <a:lnTo>
                  <a:pt x="48" y="0"/>
                </a:lnTo>
                <a:lnTo>
                  <a:pt x="54" y="0"/>
                </a:lnTo>
                <a:lnTo>
                  <a:pt x="54" y="6"/>
                </a:lnTo>
                <a:lnTo>
                  <a:pt x="0" y="48"/>
                </a:lnTo>
                <a:lnTo>
                  <a:pt x="48" y="0"/>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3" name="Freeform 636"/>
          <p:cNvSpPr>
            <a:spLocks/>
          </p:cNvSpPr>
          <p:nvPr/>
        </p:nvSpPr>
        <p:spPr bwMode="auto">
          <a:xfrm>
            <a:off x="4206875" y="4842917"/>
            <a:ext cx="84138" cy="71438"/>
          </a:xfrm>
          <a:custGeom>
            <a:avLst/>
            <a:gdLst>
              <a:gd name="T0" fmla="*/ 2147483647 w 54"/>
              <a:gd name="T1" fmla="*/ 0 h 42"/>
              <a:gd name="T2" fmla="*/ 2147483647 w 54"/>
              <a:gd name="T3" fmla="*/ 0 h 42"/>
              <a:gd name="T4" fmla="*/ 2147483647 w 54"/>
              <a:gd name="T5" fmla="*/ 2147483647 h 42"/>
              <a:gd name="T6" fmla="*/ 2147483647 w 54"/>
              <a:gd name="T7" fmla="*/ 2147483647 h 42"/>
              <a:gd name="T8" fmla="*/ 2147483647 w 54"/>
              <a:gd name="T9" fmla="*/ 2147483647 h 42"/>
              <a:gd name="T10" fmla="*/ 0 w 54"/>
              <a:gd name="T11" fmla="*/ 2147483647 h 42"/>
              <a:gd name="T12" fmla="*/ 2147483647 w 54"/>
              <a:gd name="T13" fmla="*/ 0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54" y="0"/>
                </a:moveTo>
                <a:lnTo>
                  <a:pt x="54" y="0"/>
                </a:lnTo>
                <a:lnTo>
                  <a:pt x="54" y="6"/>
                </a:lnTo>
                <a:lnTo>
                  <a:pt x="0" y="42"/>
                </a:lnTo>
                <a:lnTo>
                  <a:pt x="54" y="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4" name="Freeform 637"/>
          <p:cNvSpPr>
            <a:spLocks/>
          </p:cNvSpPr>
          <p:nvPr/>
        </p:nvSpPr>
        <p:spPr bwMode="auto">
          <a:xfrm>
            <a:off x="4206877" y="4854046"/>
            <a:ext cx="90488" cy="60325"/>
          </a:xfrm>
          <a:custGeom>
            <a:avLst/>
            <a:gdLst>
              <a:gd name="T0" fmla="*/ 2147483647 w 60"/>
              <a:gd name="T1" fmla="*/ 0 h 36"/>
              <a:gd name="T2" fmla="*/ 2147483647 w 60"/>
              <a:gd name="T3" fmla="*/ 2147483647 h 36"/>
              <a:gd name="T4" fmla="*/ 2147483647 w 60"/>
              <a:gd name="T5" fmla="*/ 2147483647 h 36"/>
              <a:gd name="T6" fmla="*/ 2147483647 w 60"/>
              <a:gd name="T7" fmla="*/ 2147483647 h 36"/>
              <a:gd name="T8" fmla="*/ 0 w 60"/>
              <a:gd name="T9" fmla="*/ 2147483647 h 36"/>
              <a:gd name="T10" fmla="*/ 2147483647 w 60"/>
              <a:gd name="T11" fmla="*/ 0 h 36"/>
              <a:gd name="T12" fmla="*/ 0 60000 65536"/>
              <a:gd name="T13" fmla="*/ 0 60000 65536"/>
              <a:gd name="T14" fmla="*/ 0 60000 65536"/>
              <a:gd name="T15" fmla="*/ 0 60000 65536"/>
              <a:gd name="T16" fmla="*/ 0 60000 65536"/>
              <a:gd name="T17" fmla="*/ 0 60000 65536"/>
              <a:gd name="T18" fmla="*/ 0 w 60"/>
              <a:gd name="T19" fmla="*/ 0 h 36"/>
              <a:gd name="T20" fmla="*/ 60 w 60"/>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60" h="36">
                <a:moveTo>
                  <a:pt x="54" y="0"/>
                </a:moveTo>
                <a:lnTo>
                  <a:pt x="54" y="6"/>
                </a:lnTo>
                <a:lnTo>
                  <a:pt x="60" y="6"/>
                </a:lnTo>
                <a:lnTo>
                  <a:pt x="0" y="36"/>
                </a:lnTo>
                <a:lnTo>
                  <a:pt x="54" y="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5" name="Freeform 638"/>
          <p:cNvSpPr>
            <a:spLocks/>
          </p:cNvSpPr>
          <p:nvPr/>
        </p:nvSpPr>
        <p:spPr bwMode="auto">
          <a:xfrm>
            <a:off x="4206877" y="4873096"/>
            <a:ext cx="101600" cy="41275"/>
          </a:xfrm>
          <a:custGeom>
            <a:avLst/>
            <a:gdLst>
              <a:gd name="T0" fmla="*/ 2147483647 w 66"/>
              <a:gd name="T1" fmla="*/ 0 h 24"/>
              <a:gd name="T2" fmla="*/ 2147483647 w 66"/>
              <a:gd name="T3" fmla="*/ 0 h 24"/>
              <a:gd name="T4" fmla="*/ 2147483647 w 66"/>
              <a:gd name="T5" fmla="*/ 0 h 24"/>
              <a:gd name="T6" fmla="*/ 2147483647 w 66"/>
              <a:gd name="T7" fmla="*/ 2147483647 h 24"/>
              <a:gd name="T8" fmla="*/ 2147483647 w 66"/>
              <a:gd name="T9" fmla="*/ 2147483647 h 24"/>
              <a:gd name="T10" fmla="*/ 0 w 66"/>
              <a:gd name="T11" fmla="*/ 2147483647 h 24"/>
              <a:gd name="T12" fmla="*/ 2147483647 w 66"/>
              <a:gd name="T13" fmla="*/ 0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60" y="0"/>
                </a:moveTo>
                <a:lnTo>
                  <a:pt x="60" y="0"/>
                </a:lnTo>
                <a:lnTo>
                  <a:pt x="60" y="6"/>
                </a:lnTo>
                <a:lnTo>
                  <a:pt x="66" y="6"/>
                </a:lnTo>
                <a:lnTo>
                  <a:pt x="0" y="24"/>
                </a:lnTo>
                <a:lnTo>
                  <a:pt x="60" y="0"/>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6" name="Freeform 639"/>
          <p:cNvSpPr>
            <a:spLocks/>
          </p:cNvSpPr>
          <p:nvPr/>
        </p:nvSpPr>
        <p:spPr bwMode="auto">
          <a:xfrm>
            <a:off x="4206877" y="4884208"/>
            <a:ext cx="101600" cy="30163"/>
          </a:xfrm>
          <a:custGeom>
            <a:avLst/>
            <a:gdLst>
              <a:gd name="T0" fmla="*/ 2147483647 w 66"/>
              <a:gd name="T1" fmla="*/ 0 h 18"/>
              <a:gd name="T2" fmla="*/ 2147483647 w 66"/>
              <a:gd name="T3" fmla="*/ 0 h 18"/>
              <a:gd name="T4" fmla="*/ 2147483647 w 66"/>
              <a:gd name="T5" fmla="*/ 2147483647 h 18"/>
              <a:gd name="T6" fmla="*/ 2147483647 w 66"/>
              <a:gd name="T7" fmla="*/ 2147483647 h 18"/>
              <a:gd name="T8" fmla="*/ 2147483647 w 66"/>
              <a:gd name="T9" fmla="*/ 2147483647 h 18"/>
              <a:gd name="T10" fmla="*/ 0 w 66"/>
              <a:gd name="T11" fmla="*/ 2147483647 h 18"/>
              <a:gd name="T12" fmla="*/ 2147483647 w 66"/>
              <a:gd name="T13" fmla="*/ 0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66" y="0"/>
                </a:moveTo>
                <a:lnTo>
                  <a:pt x="66" y="0"/>
                </a:lnTo>
                <a:lnTo>
                  <a:pt x="66" y="6"/>
                </a:lnTo>
                <a:lnTo>
                  <a:pt x="0" y="18"/>
                </a:lnTo>
                <a:lnTo>
                  <a:pt x="66" y="0"/>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7" name="Freeform 640"/>
          <p:cNvSpPr>
            <a:spLocks/>
          </p:cNvSpPr>
          <p:nvPr/>
        </p:nvSpPr>
        <p:spPr bwMode="auto">
          <a:xfrm>
            <a:off x="4206877" y="4904846"/>
            <a:ext cx="101600" cy="9525"/>
          </a:xfrm>
          <a:custGeom>
            <a:avLst/>
            <a:gdLst>
              <a:gd name="T0" fmla="*/ 2147483647 w 66"/>
              <a:gd name="T1" fmla="*/ 0 h 6"/>
              <a:gd name="T2" fmla="*/ 2147483647 w 66"/>
              <a:gd name="T3" fmla="*/ 0 h 6"/>
              <a:gd name="T4" fmla="*/ 2147483647 w 66"/>
              <a:gd name="T5" fmla="*/ 0 h 6"/>
              <a:gd name="T6" fmla="*/ 2147483647 w 66"/>
              <a:gd name="T7" fmla="*/ 0 h 6"/>
              <a:gd name="T8" fmla="*/ 0 w 66"/>
              <a:gd name="T9" fmla="*/ 2147483647 h 6"/>
              <a:gd name="T10" fmla="*/ 2147483647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66" y="0"/>
                </a:moveTo>
                <a:lnTo>
                  <a:pt x="66" y="0"/>
                </a:lnTo>
                <a:lnTo>
                  <a:pt x="0" y="6"/>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8" name="Freeform 641"/>
          <p:cNvSpPr>
            <a:spLocks/>
          </p:cNvSpPr>
          <p:nvPr/>
        </p:nvSpPr>
        <p:spPr bwMode="auto">
          <a:xfrm>
            <a:off x="4206877" y="4914355"/>
            <a:ext cx="101600" cy="11112"/>
          </a:xfrm>
          <a:custGeom>
            <a:avLst/>
            <a:gdLst>
              <a:gd name="T0" fmla="*/ 2147483647 w 66"/>
              <a:gd name="T1" fmla="*/ 0 h 6"/>
              <a:gd name="T2" fmla="*/ 2147483647 w 66"/>
              <a:gd name="T3" fmla="*/ 0 h 6"/>
              <a:gd name="T4" fmla="*/ 2147483647 w 66"/>
              <a:gd name="T5" fmla="*/ 2147483647 h 6"/>
              <a:gd name="T6" fmla="*/ 2147483647 w 66"/>
              <a:gd name="T7" fmla="*/ 2147483647 h 6"/>
              <a:gd name="T8" fmla="*/ 2147483647 w 66"/>
              <a:gd name="T9" fmla="*/ 2147483647 h 6"/>
              <a:gd name="T10" fmla="*/ 0 w 66"/>
              <a:gd name="T11" fmla="*/ 2147483647 h 6"/>
              <a:gd name="T12" fmla="*/ 2147483647 w 66"/>
              <a:gd name="T13" fmla="*/ 0 h 6"/>
              <a:gd name="T14" fmla="*/ 0 60000 65536"/>
              <a:gd name="T15" fmla="*/ 0 60000 65536"/>
              <a:gd name="T16" fmla="*/ 0 60000 65536"/>
              <a:gd name="T17" fmla="*/ 0 60000 65536"/>
              <a:gd name="T18" fmla="*/ 0 60000 65536"/>
              <a:gd name="T19" fmla="*/ 0 60000 65536"/>
              <a:gd name="T20" fmla="*/ 0 60000 65536"/>
              <a:gd name="T21" fmla="*/ 0 w 66"/>
              <a:gd name="T22" fmla="*/ 0 h 6"/>
              <a:gd name="T23" fmla="*/ 66 w 6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
                <a:moveTo>
                  <a:pt x="66" y="0"/>
                </a:moveTo>
                <a:lnTo>
                  <a:pt x="66" y="0"/>
                </a:lnTo>
                <a:lnTo>
                  <a:pt x="66" y="6"/>
                </a:lnTo>
                <a:lnTo>
                  <a:pt x="0" y="6"/>
                </a:lnTo>
                <a:lnTo>
                  <a:pt x="66" y="0"/>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699" name="Freeform 642"/>
          <p:cNvSpPr>
            <a:spLocks/>
          </p:cNvSpPr>
          <p:nvPr/>
        </p:nvSpPr>
        <p:spPr bwMode="auto">
          <a:xfrm>
            <a:off x="4206877" y="4934992"/>
            <a:ext cx="101600" cy="1588"/>
          </a:xfrm>
          <a:custGeom>
            <a:avLst/>
            <a:gdLst>
              <a:gd name="T0" fmla="*/ 2147483647 w 66"/>
              <a:gd name="T1" fmla="*/ 0 h 1"/>
              <a:gd name="T2" fmla="*/ 2147483647 w 66"/>
              <a:gd name="T3" fmla="*/ 0 h 1"/>
              <a:gd name="T4" fmla="*/ 2147483647 w 66"/>
              <a:gd name="T5" fmla="*/ 0 h 1"/>
              <a:gd name="T6" fmla="*/ 2147483647 w 66"/>
              <a:gd name="T7" fmla="*/ 0 h 1"/>
              <a:gd name="T8" fmla="*/ 0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6" y="0"/>
                </a:moveTo>
                <a:lnTo>
                  <a:pt x="66" y="0"/>
                </a:lnTo>
                <a:lnTo>
                  <a:pt x="0" y="0"/>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0" name="Freeform 643"/>
          <p:cNvSpPr>
            <a:spLocks/>
          </p:cNvSpPr>
          <p:nvPr/>
        </p:nvSpPr>
        <p:spPr bwMode="auto">
          <a:xfrm>
            <a:off x="4206877" y="4935008"/>
            <a:ext cx="101600" cy="22225"/>
          </a:xfrm>
          <a:custGeom>
            <a:avLst/>
            <a:gdLst>
              <a:gd name="T0" fmla="*/ 2147483647 w 66"/>
              <a:gd name="T1" fmla="*/ 2147483647 h 12"/>
              <a:gd name="T2" fmla="*/ 2147483647 w 66"/>
              <a:gd name="T3" fmla="*/ 2147483647 h 12"/>
              <a:gd name="T4" fmla="*/ 2147483647 w 66"/>
              <a:gd name="T5" fmla="*/ 2147483647 h 12"/>
              <a:gd name="T6" fmla="*/ 2147483647 w 66"/>
              <a:gd name="T7" fmla="*/ 2147483647 h 12"/>
              <a:gd name="T8" fmla="*/ 2147483647 w 66"/>
              <a:gd name="T9" fmla="*/ 2147483647 h 12"/>
              <a:gd name="T10" fmla="*/ 0 w 66"/>
              <a:gd name="T11" fmla="*/ 0 h 12"/>
              <a:gd name="T12" fmla="*/ 2147483647 w 66"/>
              <a:gd name="T13" fmla="*/ 2147483647 h 12"/>
              <a:gd name="T14" fmla="*/ 0 60000 65536"/>
              <a:gd name="T15" fmla="*/ 0 60000 65536"/>
              <a:gd name="T16" fmla="*/ 0 60000 65536"/>
              <a:gd name="T17" fmla="*/ 0 60000 65536"/>
              <a:gd name="T18" fmla="*/ 0 60000 65536"/>
              <a:gd name="T19" fmla="*/ 0 60000 65536"/>
              <a:gd name="T20" fmla="*/ 0 60000 65536"/>
              <a:gd name="T21" fmla="*/ 0 w 66"/>
              <a:gd name="T22" fmla="*/ 0 h 12"/>
              <a:gd name="T23" fmla="*/ 66 w 6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2">
                <a:moveTo>
                  <a:pt x="66" y="6"/>
                </a:moveTo>
                <a:lnTo>
                  <a:pt x="66" y="6"/>
                </a:lnTo>
                <a:lnTo>
                  <a:pt x="66" y="12"/>
                </a:lnTo>
                <a:lnTo>
                  <a:pt x="0" y="0"/>
                </a:lnTo>
                <a:lnTo>
                  <a:pt x="66"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1" name="Freeform 644"/>
          <p:cNvSpPr>
            <a:spLocks/>
          </p:cNvSpPr>
          <p:nvPr/>
        </p:nvSpPr>
        <p:spPr bwMode="auto">
          <a:xfrm>
            <a:off x="4206877" y="4935008"/>
            <a:ext cx="101600" cy="30163"/>
          </a:xfrm>
          <a:custGeom>
            <a:avLst/>
            <a:gdLst>
              <a:gd name="T0" fmla="*/ 2147483647 w 66"/>
              <a:gd name="T1" fmla="*/ 2147483647 h 18"/>
              <a:gd name="T2" fmla="*/ 2147483647 w 66"/>
              <a:gd name="T3" fmla="*/ 2147483647 h 18"/>
              <a:gd name="T4" fmla="*/ 2147483647 w 66"/>
              <a:gd name="T5" fmla="*/ 2147483647 h 18"/>
              <a:gd name="T6" fmla="*/ 2147483647 w 66"/>
              <a:gd name="T7" fmla="*/ 2147483647 h 18"/>
              <a:gd name="T8" fmla="*/ 0 w 66"/>
              <a:gd name="T9" fmla="*/ 0 h 18"/>
              <a:gd name="T10" fmla="*/ 2147483647 w 66"/>
              <a:gd name="T11" fmla="*/ 2147483647 h 18"/>
              <a:gd name="T12" fmla="*/ 0 60000 65536"/>
              <a:gd name="T13" fmla="*/ 0 60000 65536"/>
              <a:gd name="T14" fmla="*/ 0 60000 65536"/>
              <a:gd name="T15" fmla="*/ 0 60000 65536"/>
              <a:gd name="T16" fmla="*/ 0 60000 65536"/>
              <a:gd name="T17" fmla="*/ 0 60000 65536"/>
              <a:gd name="T18" fmla="*/ 0 w 66"/>
              <a:gd name="T19" fmla="*/ 0 h 18"/>
              <a:gd name="T20" fmla="*/ 66 w 66"/>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66" h="18">
                <a:moveTo>
                  <a:pt x="66" y="18"/>
                </a:moveTo>
                <a:lnTo>
                  <a:pt x="60" y="18"/>
                </a:lnTo>
                <a:lnTo>
                  <a:pt x="0" y="0"/>
                </a:lnTo>
                <a:lnTo>
                  <a:pt x="66" y="18"/>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2" name="Freeform 645"/>
          <p:cNvSpPr>
            <a:spLocks/>
          </p:cNvSpPr>
          <p:nvPr/>
        </p:nvSpPr>
        <p:spPr bwMode="auto">
          <a:xfrm>
            <a:off x="4206877" y="4934992"/>
            <a:ext cx="90488" cy="52388"/>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2147483647 w 60"/>
              <a:gd name="T9" fmla="*/ 2147483647 h 30"/>
              <a:gd name="T10" fmla="*/ 0 w 60"/>
              <a:gd name="T11" fmla="*/ 0 h 30"/>
              <a:gd name="T12" fmla="*/ 2147483647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60" y="24"/>
                </a:moveTo>
                <a:lnTo>
                  <a:pt x="60" y="24"/>
                </a:lnTo>
                <a:lnTo>
                  <a:pt x="54" y="30"/>
                </a:lnTo>
                <a:lnTo>
                  <a:pt x="0" y="0"/>
                </a:lnTo>
                <a:lnTo>
                  <a:pt x="60" y="24"/>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3" name="Freeform 646"/>
          <p:cNvSpPr>
            <a:spLocks/>
          </p:cNvSpPr>
          <p:nvPr/>
        </p:nvSpPr>
        <p:spPr bwMode="auto">
          <a:xfrm>
            <a:off x="4206877" y="4935008"/>
            <a:ext cx="90488" cy="73025"/>
          </a:xfrm>
          <a:custGeom>
            <a:avLst/>
            <a:gdLst>
              <a:gd name="T0" fmla="*/ 2147483647 w 60"/>
              <a:gd name="T1" fmla="*/ 2147483647 h 42"/>
              <a:gd name="T2" fmla="*/ 2147483647 w 60"/>
              <a:gd name="T3" fmla="*/ 2147483647 h 42"/>
              <a:gd name="T4" fmla="*/ 2147483647 w 60"/>
              <a:gd name="T5" fmla="*/ 2147483647 h 42"/>
              <a:gd name="T6" fmla="*/ 2147483647 w 60"/>
              <a:gd name="T7" fmla="*/ 2147483647 h 42"/>
              <a:gd name="T8" fmla="*/ 2147483647 w 60"/>
              <a:gd name="T9" fmla="*/ 2147483647 h 42"/>
              <a:gd name="T10" fmla="*/ 0 w 60"/>
              <a:gd name="T11" fmla="*/ 0 h 42"/>
              <a:gd name="T12" fmla="*/ 2147483647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60" y="30"/>
                </a:moveTo>
                <a:lnTo>
                  <a:pt x="54" y="30"/>
                </a:lnTo>
                <a:lnTo>
                  <a:pt x="54" y="36"/>
                </a:lnTo>
                <a:lnTo>
                  <a:pt x="54" y="42"/>
                </a:lnTo>
                <a:lnTo>
                  <a:pt x="0" y="0"/>
                </a:lnTo>
                <a:lnTo>
                  <a:pt x="60" y="3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4" name="Freeform 647"/>
          <p:cNvSpPr>
            <a:spLocks/>
          </p:cNvSpPr>
          <p:nvPr/>
        </p:nvSpPr>
        <p:spPr bwMode="auto">
          <a:xfrm>
            <a:off x="4206875" y="4934992"/>
            <a:ext cx="84138" cy="82550"/>
          </a:xfrm>
          <a:custGeom>
            <a:avLst/>
            <a:gdLst>
              <a:gd name="T0" fmla="*/ 2147483647 w 54"/>
              <a:gd name="T1" fmla="*/ 2147483647 h 48"/>
              <a:gd name="T2" fmla="*/ 2147483647 w 54"/>
              <a:gd name="T3" fmla="*/ 2147483647 h 48"/>
              <a:gd name="T4" fmla="*/ 2147483647 w 54"/>
              <a:gd name="T5" fmla="*/ 2147483647 h 48"/>
              <a:gd name="T6" fmla="*/ 2147483647 w 54"/>
              <a:gd name="T7" fmla="*/ 2147483647 h 48"/>
              <a:gd name="T8" fmla="*/ 0 w 54"/>
              <a:gd name="T9" fmla="*/ 0 h 48"/>
              <a:gd name="T10" fmla="*/ 2147483647 w 54"/>
              <a:gd name="T11" fmla="*/ 2147483647 h 48"/>
              <a:gd name="T12" fmla="*/ 0 60000 65536"/>
              <a:gd name="T13" fmla="*/ 0 60000 65536"/>
              <a:gd name="T14" fmla="*/ 0 60000 65536"/>
              <a:gd name="T15" fmla="*/ 0 60000 65536"/>
              <a:gd name="T16" fmla="*/ 0 60000 65536"/>
              <a:gd name="T17" fmla="*/ 0 60000 65536"/>
              <a:gd name="T18" fmla="*/ 0 w 54"/>
              <a:gd name="T19" fmla="*/ 0 h 48"/>
              <a:gd name="T20" fmla="*/ 54 w 5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54" h="48">
                <a:moveTo>
                  <a:pt x="54" y="42"/>
                </a:moveTo>
                <a:lnTo>
                  <a:pt x="48" y="42"/>
                </a:lnTo>
                <a:lnTo>
                  <a:pt x="48" y="48"/>
                </a:lnTo>
                <a:lnTo>
                  <a:pt x="0" y="0"/>
                </a:lnTo>
                <a:lnTo>
                  <a:pt x="54" y="42"/>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5" name="Freeform 648"/>
          <p:cNvSpPr>
            <a:spLocks/>
          </p:cNvSpPr>
          <p:nvPr/>
        </p:nvSpPr>
        <p:spPr bwMode="auto">
          <a:xfrm>
            <a:off x="4206883" y="4935008"/>
            <a:ext cx="73025" cy="92075"/>
          </a:xfrm>
          <a:custGeom>
            <a:avLst/>
            <a:gdLst>
              <a:gd name="T0" fmla="*/ 2147483647 w 48"/>
              <a:gd name="T1" fmla="*/ 2147483647 h 54"/>
              <a:gd name="T2" fmla="*/ 2147483647 w 48"/>
              <a:gd name="T3" fmla="*/ 2147483647 h 54"/>
              <a:gd name="T4" fmla="*/ 2147483647 w 48"/>
              <a:gd name="T5" fmla="*/ 2147483647 h 54"/>
              <a:gd name="T6" fmla="*/ 2147483647 w 48"/>
              <a:gd name="T7" fmla="*/ 2147483647 h 54"/>
              <a:gd name="T8" fmla="*/ 2147483647 w 48"/>
              <a:gd name="T9" fmla="*/ 2147483647 h 54"/>
              <a:gd name="T10" fmla="*/ 0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48" y="48"/>
                </a:moveTo>
                <a:lnTo>
                  <a:pt x="48" y="48"/>
                </a:lnTo>
                <a:lnTo>
                  <a:pt x="42" y="48"/>
                </a:lnTo>
                <a:lnTo>
                  <a:pt x="42" y="54"/>
                </a:lnTo>
                <a:lnTo>
                  <a:pt x="0" y="0"/>
                </a:lnTo>
                <a:lnTo>
                  <a:pt x="48" y="48"/>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6" name="Freeform 649"/>
          <p:cNvSpPr>
            <a:spLocks/>
          </p:cNvSpPr>
          <p:nvPr/>
        </p:nvSpPr>
        <p:spPr bwMode="auto">
          <a:xfrm>
            <a:off x="4206875" y="4934992"/>
            <a:ext cx="65088" cy="103188"/>
          </a:xfrm>
          <a:custGeom>
            <a:avLst/>
            <a:gdLst>
              <a:gd name="T0" fmla="*/ 2147483647 w 42"/>
              <a:gd name="T1" fmla="*/ 2147483647 h 60"/>
              <a:gd name="T2" fmla="*/ 2147483647 w 42"/>
              <a:gd name="T3" fmla="*/ 2147483647 h 60"/>
              <a:gd name="T4" fmla="*/ 2147483647 w 42"/>
              <a:gd name="T5" fmla="*/ 2147483647 h 60"/>
              <a:gd name="T6" fmla="*/ 2147483647 w 42"/>
              <a:gd name="T7" fmla="*/ 2147483647 h 60"/>
              <a:gd name="T8" fmla="*/ 2147483647 w 42"/>
              <a:gd name="T9" fmla="*/ 2147483647 h 60"/>
              <a:gd name="T10" fmla="*/ 0 w 42"/>
              <a:gd name="T11" fmla="*/ 0 h 60"/>
              <a:gd name="T12" fmla="*/ 2147483647 w 42"/>
              <a:gd name="T13" fmla="*/ 2147483647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42" y="54"/>
                </a:moveTo>
                <a:lnTo>
                  <a:pt x="42" y="60"/>
                </a:lnTo>
                <a:lnTo>
                  <a:pt x="36" y="60"/>
                </a:lnTo>
                <a:lnTo>
                  <a:pt x="0" y="0"/>
                </a:lnTo>
                <a:lnTo>
                  <a:pt x="42" y="54"/>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7" name="Freeform 650"/>
          <p:cNvSpPr>
            <a:spLocks/>
          </p:cNvSpPr>
          <p:nvPr/>
        </p:nvSpPr>
        <p:spPr bwMode="auto">
          <a:xfrm>
            <a:off x="4206875" y="4935008"/>
            <a:ext cx="47625" cy="112713"/>
          </a:xfrm>
          <a:custGeom>
            <a:avLst/>
            <a:gdLst>
              <a:gd name="T0" fmla="*/ 2147483647 w 30"/>
              <a:gd name="T1" fmla="*/ 2147483647 h 66"/>
              <a:gd name="T2" fmla="*/ 2147483647 w 30"/>
              <a:gd name="T3" fmla="*/ 2147483647 h 66"/>
              <a:gd name="T4" fmla="*/ 2147483647 w 30"/>
              <a:gd name="T5" fmla="*/ 2147483647 h 66"/>
              <a:gd name="T6" fmla="*/ 2147483647 w 30"/>
              <a:gd name="T7" fmla="*/ 2147483647 h 66"/>
              <a:gd name="T8" fmla="*/ 0 w 30"/>
              <a:gd name="T9" fmla="*/ 0 h 66"/>
              <a:gd name="T10" fmla="*/ 2147483647 w 30"/>
              <a:gd name="T11" fmla="*/ 2147483647 h 66"/>
              <a:gd name="T12" fmla="*/ 0 60000 65536"/>
              <a:gd name="T13" fmla="*/ 0 60000 65536"/>
              <a:gd name="T14" fmla="*/ 0 60000 65536"/>
              <a:gd name="T15" fmla="*/ 0 60000 65536"/>
              <a:gd name="T16" fmla="*/ 0 60000 65536"/>
              <a:gd name="T17" fmla="*/ 0 60000 65536"/>
              <a:gd name="T18" fmla="*/ 0 w 30"/>
              <a:gd name="T19" fmla="*/ 0 h 66"/>
              <a:gd name="T20" fmla="*/ 30 w 30"/>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30" h="66">
                <a:moveTo>
                  <a:pt x="30" y="60"/>
                </a:moveTo>
                <a:lnTo>
                  <a:pt x="30" y="60"/>
                </a:lnTo>
                <a:lnTo>
                  <a:pt x="30" y="66"/>
                </a:lnTo>
                <a:lnTo>
                  <a:pt x="0" y="0"/>
                </a:lnTo>
                <a:lnTo>
                  <a:pt x="30" y="6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8" name="Freeform 651"/>
          <p:cNvSpPr>
            <a:spLocks/>
          </p:cNvSpPr>
          <p:nvPr/>
        </p:nvSpPr>
        <p:spPr bwMode="auto">
          <a:xfrm>
            <a:off x="4206875" y="4935008"/>
            <a:ext cx="47625" cy="123825"/>
          </a:xfrm>
          <a:custGeom>
            <a:avLst/>
            <a:gdLst>
              <a:gd name="T0" fmla="*/ 2147483647 w 30"/>
              <a:gd name="T1" fmla="*/ 2147483647 h 72"/>
              <a:gd name="T2" fmla="*/ 2147483647 w 30"/>
              <a:gd name="T3" fmla="*/ 2147483647 h 72"/>
              <a:gd name="T4" fmla="*/ 2147483647 w 30"/>
              <a:gd name="T5" fmla="*/ 2147483647 h 72"/>
              <a:gd name="T6" fmla="*/ 2147483647 w 30"/>
              <a:gd name="T7" fmla="*/ 2147483647 h 72"/>
              <a:gd name="T8" fmla="*/ 0 w 30"/>
              <a:gd name="T9" fmla="*/ 0 h 72"/>
              <a:gd name="T10" fmla="*/ 2147483647 w 30"/>
              <a:gd name="T11" fmla="*/ 2147483647 h 72"/>
              <a:gd name="T12" fmla="*/ 0 60000 65536"/>
              <a:gd name="T13" fmla="*/ 0 60000 65536"/>
              <a:gd name="T14" fmla="*/ 0 60000 65536"/>
              <a:gd name="T15" fmla="*/ 0 60000 65536"/>
              <a:gd name="T16" fmla="*/ 0 60000 65536"/>
              <a:gd name="T17" fmla="*/ 0 60000 65536"/>
              <a:gd name="T18" fmla="*/ 0 w 30"/>
              <a:gd name="T19" fmla="*/ 0 h 72"/>
              <a:gd name="T20" fmla="*/ 30 w 30"/>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30" h="72">
                <a:moveTo>
                  <a:pt x="30" y="66"/>
                </a:moveTo>
                <a:lnTo>
                  <a:pt x="24" y="66"/>
                </a:lnTo>
                <a:lnTo>
                  <a:pt x="24" y="72"/>
                </a:lnTo>
                <a:lnTo>
                  <a:pt x="0" y="0"/>
                </a:lnTo>
                <a:lnTo>
                  <a:pt x="30" y="66"/>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09" name="Freeform 652"/>
          <p:cNvSpPr>
            <a:spLocks/>
          </p:cNvSpPr>
          <p:nvPr/>
        </p:nvSpPr>
        <p:spPr bwMode="auto">
          <a:xfrm>
            <a:off x="4206875" y="4935008"/>
            <a:ext cx="28575" cy="123825"/>
          </a:xfrm>
          <a:custGeom>
            <a:avLst/>
            <a:gdLst>
              <a:gd name="T0" fmla="*/ 2147483647 w 18"/>
              <a:gd name="T1" fmla="*/ 2147483647 h 72"/>
              <a:gd name="T2" fmla="*/ 2147483647 w 18"/>
              <a:gd name="T3" fmla="*/ 2147483647 h 72"/>
              <a:gd name="T4" fmla="*/ 2147483647 w 18"/>
              <a:gd name="T5" fmla="*/ 2147483647 h 72"/>
              <a:gd name="T6" fmla="*/ 2147483647 w 18"/>
              <a:gd name="T7" fmla="*/ 2147483647 h 72"/>
              <a:gd name="T8" fmla="*/ 2147483647 w 18"/>
              <a:gd name="T9" fmla="*/ 2147483647 h 72"/>
              <a:gd name="T10" fmla="*/ 0 w 18"/>
              <a:gd name="T11" fmla="*/ 0 h 72"/>
              <a:gd name="T12" fmla="*/ 2147483647 w 18"/>
              <a:gd name="T13" fmla="*/ 2147483647 h 72"/>
              <a:gd name="T14" fmla="*/ 0 60000 65536"/>
              <a:gd name="T15" fmla="*/ 0 60000 65536"/>
              <a:gd name="T16" fmla="*/ 0 60000 65536"/>
              <a:gd name="T17" fmla="*/ 0 60000 65536"/>
              <a:gd name="T18" fmla="*/ 0 60000 65536"/>
              <a:gd name="T19" fmla="*/ 0 60000 65536"/>
              <a:gd name="T20" fmla="*/ 0 60000 65536"/>
              <a:gd name="T21" fmla="*/ 0 w 18"/>
              <a:gd name="T22" fmla="*/ 0 h 72"/>
              <a:gd name="T23" fmla="*/ 18 w 18"/>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2">
                <a:moveTo>
                  <a:pt x="18" y="72"/>
                </a:moveTo>
                <a:lnTo>
                  <a:pt x="18" y="72"/>
                </a:lnTo>
                <a:lnTo>
                  <a:pt x="12" y="72"/>
                </a:lnTo>
                <a:lnTo>
                  <a:pt x="0" y="0"/>
                </a:lnTo>
                <a:lnTo>
                  <a:pt x="18" y="72"/>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0" name="Freeform 653"/>
          <p:cNvSpPr>
            <a:spLocks/>
          </p:cNvSpPr>
          <p:nvPr/>
        </p:nvSpPr>
        <p:spPr bwMode="auto">
          <a:xfrm>
            <a:off x="4206875" y="4934992"/>
            <a:ext cx="19050" cy="134938"/>
          </a:xfrm>
          <a:custGeom>
            <a:avLst/>
            <a:gdLst>
              <a:gd name="T0" fmla="*/ 2147483647 w 12"/>
              <a:gd name="T1" fmla="*/ 2147483647 h 78"/>
              <a:gd name="T2" fmla="*/ 2147483647 w 12"/>
              <a:gd name="T3" fmla="*/ 2147483647 h 78"/>
              <a:gd name="T4" fmla="*/ 2147483647 w 12"/>
              <a:gd name="T5" fmla="*/ 2147483647 h 78"/>
              <a:gd name="T6" fmla="*/ 2147483647 w 12"/>
              <a:gd name="T7" fmla="*/ 2147483647 h 78"/>
              <a:gd name="T8" fmla="*/ 2147483647 w 12"/>
              <a:gd name="T9" fmla="*/ 2147483647 h 78"/>
              <a:gd name="T10" fmla="*/ 0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12" y="72"/>
                </a:moveTo>
                <a:lnTo>
                  <a:pt x="12" y="72"/>
                </a:lnTo>
                <a:lnTo>
                  <a:pt x="6" y="78"/>
                </a:lnTo>
                <a:lnTo>
                  <a:pt x="0" y="0"/>
                </a:lnTo>
                <a:lnTo>
                  <a:pt x="12" y="72"/>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1" name="Freeform 654"/>
          <p:cNvSpPr>
            <a:spLocks/>
          </p:cNvSpPr>
          <p:nvPr/>
        </p:nvSpPr>
        <p:spPr bwMode="auto">
          <a:xfrm>
            <a:off x="4206883" y="4934992"/>
            <a:ext cx="11113" cy="134938"/>
          </a:xfrm>
          <a:custGeom>
            <a:avLst/>
            <a:gdLst>
              <a:gd name="T0" fmla="*/ 2147483647 w 6"/>
              <a:gd name="T1" fmla="*/ 2147483647 h 78"/>
              <a:gd name="T2" fmla="*/ 2147483647 w 6"/>
              <a:gd name="T3" fmla="*/ 2147483647 h 78"/>
              <a:gd name="T4" fmla="*/ 2147483647 w 6"/>
              <a:gd name="T5" fmla="*/ 2147483647 h 78"/>
              <a:gd name="T6" fmla="*/ 0 w 6"/>
              <a:gd name="T7" fmla="*/ 2147483647 h 78"/>
              <a:gd name="T8" fmla="*/ 0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0" y="0"/>
                </a:lnTo>
                <a:lnTo>
                  <a:pt x="6" y="7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2" name="Freeform 655"/>
          <p:cNvSpPr>
            <a:spLocks/>
          </p:cNvSpPr>
          <p:nvPr/>
        </p:nvSpPr>
        <p:spPr bwMode="auto">
          <a:xfrm>
            <a:off x="4206876" y="4934992"/>
            <a:ext cx="1588"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3" name="Freeform 656"/>
          <p:cNvSpPr>
            <a:spLocks/>
          </p:cNvSpPr>
          <p:nvPr/>
        </p:nvSpPr>
        <p:spPr bwMode="auto">
          <a:xfrm>
            <a:off x="4189413" y="4934992"/>
            <a:ext cx="11112" cy="134938"/>
          </a:xfrm>
          <a:custGeom>
            <a:avLst/>
            <a:gdLst>
              <a:gd name="T0" fmla="*/ 2147483647 w 6"/>
              <a:gd name="T1" fmla="*/ 2147483647 h 78"/>
              <a:gd name="T2" fmla="*/ 2147483647 w 6"/>
              <a:gd name="T3" fmla="*/ 2147483647 h 78"/>
              <a:gd name="T4" fmla="*/ 0 w 6"/>
              <a:gd name="T5" fmla="*/ 2147483647 h 78"/>
              <a:gd name="T6" fmla="*/ 0 w 6"/>
              <a:gd name="T7" fmla="*/ 2147483647 h 78"/>
              <a:gd name="T8" fmla="*/ 0 w 6"/>
              <a:gd name="T9" fmla="*/ 2147483647 h 78"/>
              <a:gd name="T10" fmla="*/ 2147483647 w 6"/>
              <a:gd name="T11" fmla="*/ 0 h 78"/>
              <a:gd name="T12" fmla="*/ 2147483647 w 6"/>
              <a:gd name="T13" fmla="*/ 2147483647 h 78"/>
              <a:gd name="T14" fmla="*/ 0 60000 65536"/>
              <a:gd name="T15" fmla="*/ 0 60000 65536"/>
              <a:gd name="T16" fmla="*/ 0 60000 65536"/>
              <a:gd name="T17" fmla="*/ 0 60000 65536"/>
              <a:gd name="T18" fmla="*/ 0 60000 65536"/>
              <a:gd name="T19" fmla="*/ 0 60000 65536"/>
              <a:gd name="T20" fmla="*/ 0 60000 65536"/>
              <a:gd name="T21" fmla="*/ 0 w 6"/>
              <a:gd name="T22" fmla="*/ 0 h 78"/>
              <a:gd name="T23" fmla="*/ 6 w 6"/>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78">
                <a:moveTo>
                  <a:pt x="6" y="78"/>
                </a:moveTo>
                <a:lnTo>
                  <a:pt x="6" y="78"/>
                </a:lnTo>
                <a:lnTo>
                  <a:pt x="0" y="78"/>
                </a:lnTo>
                <a:lnTo>
                  <a:pt x="6" y="0"/>
                </a:lnTo>
                <a:lnTo>
                  <a:pt x="6" y="78"/>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4" name="Freeform 657"/>
          <p:cNvSpPr>
            <a:spLocks/>
          </p:cNvSpPr>
          <p:nvPr/>
        </p:nvSpPr>
        <p:spPr bwMode="auto">
          <a:xfrm>
            <a:off x="4189415" y="4934992"/>
            <a:ext cx="1587"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0"/>
                </a:lnTo>
                <a:lnTo>
                  <a:pt x="0" y="78"/>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5" name="Freeform 658"/>
          <p:cNvSpPr>
            <a:spLocks/>
          </p:cNvSpPr>
          <p:nvPr/>
        </p:nvSpPr>
        <p:spPr bwMode="auto">
          <a:xfrm>
            <a:off x="4171952" y="4934992"/>
            <a:ext cx="17463" cy="134938"/>
          </a:xfrm>
          <a:custGeom>
            <a:avLst/>
            <a:gdLst>
              <a:gd name="T0" fmla="*/ 2147483647 w 12"/>
              <a:gd name="T1" fmla="*/ 2147483647 h 78"/>
              <a:gd name="T2" fmla="*/ 2147483647 w 12"/>
              <a:gd name="T3" fmla="*/ 2147483647 h 78"/>
              <a:gd name="T4" fmla="*/ 0 w 12"/>
              <a:gd name="T5" fmla="*/ 2147483647 h 78"/>
              <a:gd name="T6" fmla="*/ 0 w 12"/>
              <a:gd name="T7" fmla="*/ 2147483647 h 78"/>
              <a:gd name="T8" fmla="*/ 0 w 12"/>
              <a:gd name="T9" fmla="*/ 2147483647 h 78"/>
              <a:gd name="T10" fmla="*/ 2147483647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6" y="78"/>
                </a:moveTo>
                <a:lnTo>
                  <a:pt x="6" y="78"/>
                </a:lnTo>
                <a:lnTo>
                  <a:pt x="0" y="72"/>
                </a:lnTo>
                <a:lnTo>
                  <a:pt x="12" y="0"/>
                </a:lnTo>
                <a:lnTo>
                  <a:pt x="6" y="78"/>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6" name="Freeform 659"/>
          <p:cNvSpPr>
            <a:spLocks/>
          </p:cNvSpPr>
          <p:nvPr/>
        </p:nvSpPr>
        <p:spPr bwMode="auto">
          <a:xfrm>
            <a:off x="4162425" y="4935008"/>
            <a:ext cx="26988" cy="123825"/>
          </a:xfrm>
          <a:custGeom>
            <a:avLst/>
            <a:gdLst>
              <a:gd name="T0" fmla="*/ 0 w 18"/>
              <a:gd name="T1" fmla="*/ 2147483647 h 72"/>
              <a:gd name="T2" fmla="*/ 0 w 18"/>
              <a:gd name="T3" fmla="*/ 2147483647 h 72"/>
              <a:gd name="T4" fmla="*/ 0 w 18"/>
              <a:gd name="T5" fmla="*/ 2147483647 h 72"/>
              <a:gd name="T6" fmla="*/ 0 w 18"/>
              <a:gd name="T7" fmla="*/ 2147483647 h 72"/>
              <a:gd name="T8" fmla="*/ 0 w 18"/>
              <a:gd name="T9" fmla="*/ 2147483647 h 72"/>
              <a:gd name="T10" fmla="*/ 2147483647 w 18"/>
              <a:gd name="T11" fmla="*/ 0 h 72"/>
              <a:gd name="T12" fmla="*/ 0 w 18"/>
              <a:gd name="T13" fmla="*/ 2147483647 h 72"/>
              <a:gd name="T14" fmla="*/ 0 60000 65536"/>
              <a:gd name="T15" fmla="*/ 0 60000 65536"/>
              <a:gd name="T16" fmla="*/ 0 60000 65536"/>
              <a:gd name="T17" fmla="*/ 0 60000 65536"/>
              <a:gd name="T18" fmla="*/ 0 60000 65536"/>
              <a:gd name="T19" fmla="*/ 0 60000 65536"/>
              <a:gd name="T20" fmla="*/ 0 60000 65536"/>
              <a:gd name="T21" fmla="*/ 0 w 18"/>
              <a:gd name="T22" fmla="*/ 0 h 72"/>
              <a:gd name="T23" fmla="*/ 18 w 18"/>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2">
                <a:moveTo>
                  <a:pt x="0" y="72"/>
                </a:moveTo>
                <a:lnTo>
                  <a:pt x="0" y="72"/>
                </a:lnTo>
                <a:lnTo>
                  <a:pt x="18" y="0"/>
                </a:lnTo>
                <a:lnTo>
                  <a:pt x="0" y="72"/>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7" name="Freeform 660"/>
          <p:cNvSpPr>
            <a:spLocks/>
          </p:cNvSpPr>
          <p:nvPr/>
        </p:nvSpPr>
        <p:spPr bwMode="auto">
          <a:xfrm>
            <a:off x="4152901" y="4935008"/>
            <a:ext cx="36513" cy="123825"/>
          </a:xfrm>
          <a:custGeom>
            <a:avLst/>
            <a:gdLst>
              <a:gd name="T0" fmla="*/ 0 w 24"/>
              <a:gd name="T1" fmla="*/ 2147483647 h 72"/>
              <a:gd name="T2" fmla="*/ 0 w 24"/>
              <a:gd name="T3" fmla="*/ 2147483647 h 72"/>
              <a:gd name="T4" fmla="*/ 0 w 24"/>
              <a:gd name="T5" fmla="*/ 2147483647 h 72"/>
              <a:gd name="T6" fmla="*/ 0 w 24"/>
              <a:gd name="T7" fmla="*/ 2147483647 h 72"/>
              <a:gd name="T8" fmla="*/ 0 w 24"/>
              <a:gd name="T9" fmla="*/ 2147483647 h 72"/>
              <a:gd name="T10" fmla="*/ 2147483647 w 24"/>
              <a:gd name="T11" fmla="*/ 0 h 72"/>
              <a:gd name="T12" fmla="*/ 0 w 24"/>
              <a:gd name="T13" fmla="*/ 2147483647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0" y="72"/>
                </a:moveTo>
                <a:lnTo>
                  <a:pt x="0" y="72"/>
                </a:lnTo>
                <a:lnTo>
                  <a:pt x="0" y="66"/>
                </a:lnTo>
                <a:lnTo>
                  <a:pt x="24" y="0"/>
                </a:lnTo>
                <a:lnTo>
                  <a:pt x="0" y="72"/>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8" name="Freeform 661"/>
          <p:cNvSpPr>
            <a:spLocks/>
          </p:cNvSpPr>
          <p:nvPr/>
        </p:nvSpPr>
        <p:spPr bwMode="auto">
          <a:xfrm>
            <a:off x="4135446" y="4935008"/>
            <a:ext cx="53975" cy="112713"/>
          </a:xfrm>
          <a:custGeom>
            <a:avLst/>
            <a:gdLst>
              <a:gd name="T0" fmla="*/ 2147483647 w 36"/>
              <a:gd name="T1" fmla="*/ 2147483647 h 66"/>
              <a:gd name="T2" fmla="*/ 2147483647 w 36"/>
              <a:gd name="T3" fmla="*/ 2147483647 h 66"/>
              <a:gd name="T4" fmla="*/ 2147483647 w 36"/>
              <a:gd name="T5" fmla="*/ 2147483647 h 66"/>
              <a:gd name="T6" fmla="*/ 2147483647 w 36"/>
              <a:gd name="T7" fmla="*/ 2147483647 h 66"/>
              <a:gd name="T8" fmla="*/ 0 w 36"/>
              <a:gd name="T9" fmla="*/ 2147483647 h 66"/>
              <a:gd name="T10" fmla="*/ 2147483647 w 36"/>
              <a:gd name="T11" fmla="*/ 0 h 66"/>
              <a:gd name="T12" fmla="*/ 2147483647 w 36"/>
              <a:gd name="T13" fmla="*/ 2147483647 h 66"/>
              <a:gd name="T14" fmla="*/ 0 60000 65536"/>
              <a:gd name="T15" fmla="*/ 0 60000 65536"/>
              <a:gd name="T16" fmla="*/ 0 60000 65536"/>
              <a:gd name="T17" fmla="*/ 0 60000 65536"/>
              <a:gd name="T18" fmla="*/ 0 60000 65536"/>
              <a:gd name="T19" fmla="*/ 0 60000 65536"/>
              <a:gd name="T20" fmla="*/ 0 60000 65536"/>
              <a:gd name="T21" fmla="*/ 0 w 36"/>
              <a:gd name="T22" fmla="*/ 0 h 66"/>
              <a:gd name="T23" fmla="*/ 36 w 36"/>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6">
                <a:moveTo>
                  <a:pt x="6" y="66"/>
                </a:moveTo>
                <a:lnTo>
                  <a:pt x="6" y="60"/>
                </a:lnTo>
                <a:lnTo>
                  <a:pt x="0" y="60"/>
                </a:lnTo>
                <a:lnTo>
                  <a:pt x="36" y="0"/>
                </a:lnTo>
                <a:lnTo>
                  <a:pt x="6" y="6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19" name="Freeform 662"/>
          <p:cNvSpPr>
            <a:spLocks/>
          </p:cNvSpPr>
          <p:nvPr/>
        </p:nvSpPr>
        <p:spPr bwMode="auto">
          <a:xfrm>
            <a:off x="4135446" y="4934992"/>
            <a:ext cx="53975" cy="103188"/>
          </a:xfrm>
          <a:custGeom>
            <a:avLst/>
            <a:gdLst>
              <a:gd name="T0" fmla="*/ 0 w 36"/>
              <a:gd name="T1" fmla="*/ 2147483647 h 60"/>
              <a:gd name="T2" fmla="*/ 0 w 36"/>
              <a:gd name="T3" fmla="*/ 2147483647 h 60"/>
              <a:gd name="T4" fmla="*/ 0 w 36"/>
              <a:gd name="T5" fmla="*/ 2147483647 h 60"/>
              <a:gd name="T6" fmla="*/ 0 w 36"/>
              <a:gd name="T7" fmla="*/ 2147483647 h 60"/>
              <a:gd name="T8" fmla="*/ 2147483647 w 36"/>
              <a:gd name="T9" fmla="*/ 0 h 60"/>
              <a:gd name="T10" fmla="*/ 0 w 36"/>
              <a:gd name="T11" fmla="*/ 2147483647 h 60"/>
              <a:gd name="T12" fmla="*/ 0 60000 65536"/>
              <a:gd name="T13" fmla="*/ 0 60000 65536"/>
              <a:gd name="T14" fmla="*/ 0 60000 65536"/>
              <a:gd name="T15" fmla="*/ 0 60000 65536"/>
              <a:gd name="T16" fmla="*/ 0 60000 65536"/>
              <a:gd name="T17" fmla="*/ 0 60000 65536"/>
              <a:gd name="T18" fmla="*/ 0 w 36"/>
              <a:gd name="T19" fmla="*/ 0 h 60"/>
              <a:gd name="T20" fmla="*/ 36 w 36"/>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6" h="60">
                <a:moveTo>
                  <a:pt x="0" y="60"/>
                </a:moveTo>
                <a:lnTo>
                  <a:pt x="0" y="60"/>
                </a:lnTo>
                <a:lnTo>
                  <a:pt x="0" y="54"/>
                </a:lnTo>
                <a:lnTo>
                  <a:pt x="36" y="0"/>
                </a:lnTo>
                <a:lnTo>
                  <a:pt x="0" y="6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0" name="Freeform 663"/>
          <p:cNvSpPr>
            <a:spLocks/>
          </p:cNvSpPr>
          <p:nvPr/>
        </p:nvSpPr>
        <p:spPr bwMode="auto">
          <a:xfrm>
            <a:off x="4116396" y="4935008"/>
            <a:ext cx="73025" cy="92075"/>
          </a:xfrm>
          <a:custGeom>
            <a:avLst/>
            <a:gdLst>
              <a:gd name="T0" fmla="*/ 2147483647 w 48"/>
              <a:gd name="T1" fmla="*/ 2147483647 h 54"/>
              <a:gd name="T2" fmla="*/ 2147483647 w 48"/>
              <a:gd name="T3" fmla="*/ 2147483647 h 54"/>
              <a:gd name="T4" fmla="*/ 2147483647 w 48"/>
              <a:gd name="T5" fmla="*/ 2147483647 h 54"/>
              <a:gd name="T6" fmla="*/ 0 w 48"/>
              <a:gd name="T7" fmla="*/ 2147483647 h 54"/>
              <a:gd name="T8" fmla="*/ 0 w 48"/>
              <a:gd name="T9" fmla="*/ 2147483647 h 54"/>
              <a:gd name="T10" fmla="*/ 2147483647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6" y="54"/>
                </a:moveTo>
                <a:lnTo>
                  <a:pt x="6" y="54"/>
                </a:lnTo>
                <a:lnTo>
                  <a:pt x="6" y="48"/>
                </a:lnTo>
                <a:lnTo>
                  <a:pt x="0" y="48"/>
                </a:lnTo>
                <a:lnTo>
                  <a:pt x="48" y="0"/>
                </a:lnTo>
                <a:lnTo>
                  <a:pt x="6" y="54"/>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1" name="Freeform 664"/>
          <p:cNvSpPr>
            <a:spLocks/>
          </p:cNvSpPr>
          <p:nvPr/>
        </p:nvSpPr>
        <p:spPr bwMode="auto">
          <a:xfrm>
            <a:off x="4116396" y="4934992"/>
            <a:ext cx="73025" cy="82550"/>
          </a:xfrm>
          <a:custGeom>
            <a:avLst/>
            <a:gdLst>
              <a:gd name="T0" fmla="*/ 0 w 48"/>
              <a:gd name="T1" fmla="*/ 2147483647 h 48"/>
              <a:gd name="T2" fmla="*/ 0 w 48"/>
              <a:gd name="T3" fmla="*/ 2147483647 h 48"/>
              <a:gd name="T4" fmla="*/ 0 w 48"/>
              <a:gd name="T5" fmla="*/ 2147483647 h 48"/>
              <a:gd name="T6" fmla="*/ 0 w 48"/>
              <a:gd name="T7" fmla="*/ 2147483647 h 48"/>
              <a:gd name="T8" fmla="*/ 0 w 48"/>
              <a:gd name="T9" fmla="*/ 2147483647 h 48"/>
              <a:gd name="T10" fmla="*/ 2147483647 w 48"/>
              <a:gd name="T11" fmla="*/ 0 h 48"/>
              <a:gd name="T12" fmla="*/ 0 w 48"/>
              <a:gd name="T13" fmla="*/ 2147483647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0" y="48"/>
                </a:moveTo>
                <a:lnTo>
                  <a:pt x="0" y="48"/>
                </a:lnTo>
                <a:lnTo>
                  <a:pt x="0" y="42"/>
                </a:lnTo>
                <a:lnTo>
                  <a:pt x="48" y="0"/>
                </a:lnTo>
                <a:lnTo>
                  <a:pt x="0" y="48"/>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2" name="Freeform 665"/>
          <p:cNvSpPr>
            <a:spLocks/>
          </p:cNvSpPr>
          <p:nvPr/>
        </p:nvSpPr>
        <p:spPr bwMode="auto">
          <a:xfrm>
            <a:off x="4098925" y="4935008"/>
            <a:ext cx="90488" cy="73025"/>
          </a:xfrm>
          <a:custGeom>
            <a:avLst/>
            <a:gdLst>
              <a:gd name="T0" fmla="*/ 2147483647 w 60"/>
              <a:gd name="T1" fmla="*/ 2147483647 h 42"/>
              <a:gd name="T2" fmla="*/ 2147483647 w 60"/>
              <a:gd name="T3" fmla="*/ 2147483647 h 42"/>
              <a:gd name="T4" fmla="*/ 2147483647 w 60"/>
              <a:gd name="T5" fmla="*/ 2147483647 h 42"/>
              <a:gd name="T6" fmla="*/ 2147483647 w 60"/>
              <a:gd name="T7" fmla="*/ 2147483647 h 42"/>
              <a:gd name="T8" fmla="*/ 0 w 60"/>
              <a:gd name="T9" fmla="*/ 2147483647 h 42"/>
              <a:gd name="T10" fmla="*/ 2147483647 w 60"/>
              <a:gd name="T11" fmla="*/ 0 h 42"/>
              <a:gd name="T12" fmla="*/ 2147483647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6" y="42"/>
                </a:moveTo>
                <a:lnTo>
                  <a:pt x="6" y="36"/>
                </a:lnTo>
                <a:lnTo>
                  <a:pt x="6" y="30"/>
                </a:lnTo>
                <a:lnTo>
                  <a:pt x="0" y="30"/>
                </a:lnTo>
                <a:lnTo>
                  <a:pt x="60" y="0"/>
                </a:lnTo>
                <a:lnTo>
                  <a:pt x="6" y="42"/>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3" name="Freeform 666"/>
          <p:cNvSpPr>
            <a:spLocks/>
          </p:cNvSpPr>
          <p:nvPr/>
        </p:nvSpPr>
        <p:spPr bwMode="auto">
          <a:xfrm>
            <a:off x="4098925" y="4934992"/>
            <a:ext cx="90488" cy="52388"/>
          </a:xfrm>
          <a:custGeom>
            <a:avLst/>
            <a:gdLst>
              <a:gd name="T0" fmla="*/ 0 w 60"/>
              <a:gd name="T1" fmla="*/ 2147483647 h 30"/>
              <a:gd name="T2" fmla="*/ 0 w 60"/>
              <a:gd name="T3" fmla="*/ 2147483647 h 30"/>
              <a:gd name="T4" fmla="*/ 0 w 60"/>
              <a:gd name="T5" fmla="*/ 2147483647 h 30"/>
              <a:gd name="T6" fmla="*/ 0 w 60"/>
              <a:gd name="T7" fmla="*/ 2147483647 h 30"/>
              <a:gd name="T8" fmla="*/ 0 w 60"/>
              <a:gd name="T9" fmla="*/ 2147483647 h 30"/>
              <a:gd name="T10" fmla="*/ 2147483647 w 60"/>
              <a:gd name="T11" fmla="*/ 0 h 30"/>
              <a:gd name="T12" fmla="*/ 0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0" y="30"/>
                </a:moveTo>
                <a:lnTo>
                  <a:pt x="0" y="30"/>
                </a:lnTo>
                <a:lnTo>
                  <a:pt x="0" y="24"/>
                </a:lnTo>
                <a:lnTo>
                  <a:pt x="60" y="0"/>
                </a:lnTo>
                <a:lnTo>
                  <a:pt x="0" y="30"/>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4" name="Freeform 667"/>
          <p:cNvSpPr>
            <a:spLocks/>
          </p:cNvSpPr>
          <p:nvPr/>
        </p:nvSpPr>
        <p:spPr bwMode="auto">
          <a:xfrm>
            <a:off x="4098925" y="4935008"/>
            <a:ext cx="90488" cy="30163"/>
          </a:xfrm>
          <a:custGeom>
            <a:avLst/>
            <a:gdLst>
              <a:gd name="T0" fmla="*/ 0 w 60"/>
              <a:gd name="T1" fmla="*/ 2147483647 h 18"/>
              <a:gd name="T2" fmla="*/ 0 w 60"/>
              <a:gd name="T3" fmla="*/ 2147483647 h 18"/>
              <a:gd name="T4" fmla="*/ 0 w 60"/>
              <a:gd name="T5" fmla="*/ 2147483647 h 18"/>
              <a:gd name="T6" fmla="*/ 0 w 60"/>
              <a:gd name="T7" fmla="*/ 2147483647 h 18"/>
              <a:gd name="T8" fmla="*/ 2147483647 w 60"/>
              <a:gd name="T9" fmla="*/ 0 h 18"/>
              <a:gd name="T10" fmla="*/ 0 w 60"/>
              <a:gd name="T11" fmla="*/ 2147483647 h 18"/>
              <a:gd name="T12" fmla="*/ 0 60000 65536"/>
              <a:gd name="T13" fmla="*/ 0 60000 65536"/>
              <a:gd name="T14" fmla="*/ 0 60000 65536"/>
              <a:gd name="T15" fmla="*/ 0 60000 65536"/>
              <a:gd name="T16" fmla="*/ 0 60000 65536"/>
              <a:gd name="T17" fmla="*/ 0 60000 65536"/>
              <a:gd name="T18" fmla="*/ 0 w 60"/>
              <a:gd name="T19" fmla="*/ 0 h 18"/>
              <a:gd name="T20" fmla="*/ 60 w 6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60" h="18">
                <a:moveTo>
                  <a:pt x="0" y="18"/>
                </a:moveTo>
                <a:lnTo>
                  <a:pt x="0" y="18"/>
                </a:lnTo>
                <a:lnTo>
                  <a:pt x="60" y="0"/>
                </a:lnTo>
                <a:lnTo>
                  <a:pt x="0" y="18"/>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5" name="Freeform 668"/>
          <p:cNvSpPr>
            <a:spLocks/>
          </p:cNvSpPr>
          <p:nvPr/>
        </p:nvSpPr>
        <p:spPr bwMode="auto">
          <a:xfrm>
            <a:off x="4089408" y="4935008"/>
            <a:ext cx="100013" cy="22225"/>
          </a:xfrm>
          <a:custGeom>
            <a:avLst/>
            <a:gdLst>
              <a:gd name="T0" fmla="*/ 0 w 66"/>
              <a:gd name="T1" fmla="*/ 2147483647 h 12"/>
              <a:gd name="T2" fmla="*/ 0 w 66"/>
              <a:gd name="T3" fmla="*/ 2147483647 h 12"/>
              <a:gd name="T4" fmla="*/ 0 w 66"/>
              <a:gd name="T5" fmla="*/ 2147483647 h 12"/>
              <a:gd name="T6" fmla="*/ 0 w 66"/>
              <a:gd name="T7" fmla="*/ 2147483647 h 12"/>
              <a:gd name="T8" fmla="*/ 2147483647 w 66"/>
              <a:gd name="T9" fmla="*/ 0 h 12"/>
              <a:gd name="T10" fmla="*/ 0 w 66"/>
              <a:gd name="T11" fmla="*/ 2147483647 h 12"/>
              <a:gd name="T12" fmla="*/ 0 60000 65536"/>
              <a:gd name="T13" fmla="*/ 0 60000 65536"/>
              <a:gd name="T14" fmla="*/ 0 60000 65536"/>
              <a:gd name="T15" fmla="*/ 0 60000 65536"/>
              <a:gd name="T16" fmla="*/ 0 60000 65536"/>
              <a:gd name="T17" fmla="*/ 0 60000 65536"/>
              <a:gd name="T18" fmla="*/ 0 w 66"/>
              <a:gd name="T19" fmla="*/ 0 h 12"/>
              <a:gd name="T20" fmla="*/ 66 w 6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6" h="12">
                <a:moveTo>
                  <a:pt x="0" y="12"/>
                </a:moveTo>
                <a:lnTo>
                  <a:pt x="0" y="12"/>
                </a:lnTo>
                <a:lnTo>
                  <a:pt x="0" y="6"/>
                </a:lnTo>
                <a:lnTo>
                  <a:pt x="66" y="0"/>
                </a:lnTo>
                <a:lnTo>
                  <a:pt x="0" y="12"/>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6" name="Freeform 669"/>
          <p:cNvSpPr>
            <a:spLocks/>
          </p:cNvSpPr>
          <p:nvPr/>
        </p:nvSpPr>
        <p:spPr bwMode="auto">
          <a:xfrm>
            <a:off x="4089408" y="4934992"/>
            <a:ext cx="100013" cy="1588"/>
          </a:xfrm>
          <a:custGeom>
            <a:avLst/>
            <a:gdLst>
              <a:gd name="T0" fmla="*/ 0 w 66"/>
              <a:gd name="T1" fmla="*/ 0 h 1"/>
              <a:gd name="T2" fmla="*/ 0 w 66"/>
              <a:gd name="T3" fmla="*/ 0 h 1"/>
              <a:gd name="T4" fmla="*/ 0 w 66"/>
              <a:gd name="T5" fmla="*/ 0 h 1"/>
              <a:gd name="T6" fmla="*/ 0 w 66"/>
              <a:gd name="T7" fmla="*/ 0 h 1"/>
              <a:gd name="T8" fmla="*/ 2147483647 w 66"/>
              <a:gd name="T9" fmla="*/ 0 h 1"/>
              <a:gd name="T10" fmla="*/ 0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0" y="0"/>
                </a:moveTo>
                <a:lnTo>
                  <a:pt x="0" y="0"/>
                </a:lnTo>
                <a:lnTo>
                  <a:pt x="66" y="0"/>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7" name="Freeform 670"/>
          <p:cNvSpPr>
            <a:spLocks/>
          </p:cNvSpPr>
          <p:nvPr/>
        </p:nvSpPr>
        <p:spPr bwMode="auto">
          <a:xfrm>
            <a:off x="4071946" y="4771480"/>
            <a:ext cx="236537" cy="317500"/>
          </a:xfrm>
          <a:custGeom>
            <a:avLst/>
            <a:gdLst>
              <a:gd name="T0" fmla="*/ 2147483647 w 156"/>
              <a:gd name="T1" fmla="*/ 0 h 186"/>
              <a:gd name="T2" fmla="*/ 2147483647 w 156"/>
              <a:gd name="T3" fmla="*/ 0 h 186"/>
              <a:gd name="T4" fmla="*/ 2147483647 w 156"/>
              <a:gd name="T5" fmla="*/ 2147483647 h 186"/>
              <a:gd name="T6" fmla="*/ 2147483647 w 156"/>
              <a:gd name="T7" fmla="*/ 2147483647 h 186"/>
              <a:gd name="T8" fmla="*/ 2147483647 w 156"/>
              <a:gd name="T9" fmla="*/ 2147483647 h 186"/>
              <a:gd name="T10" fmla="*/ 2147483647 w 156"/>
              <a:gd name="T11" fmla="*/ 2147483647 h 186"/>
              <a:gd name="T12" fmla="*/ 2147483647 w 156"/>
              <a:gd name="T13" fmla="*/ 2147483647 h 186"/>
              <a:gd name="T14" fmla="*/ 2147483647 w 156"/>
              <a:gd name="T15" fmla="*/ 2147483647 h 186"/>
              <a:gd name="T16" fmla="*/ 2147483647 w 156"/>
              <a:gd name="T17" fmla="*/ 2147483647 h 186"/>
              <a:gd name="T18" fmla="*/ 2147483647 w 156"/>
              <a:gd name="T19" fmla="*/ 2147483647 h 186"/>
              <a:gd name="T20" fmla="*/ 2147483647 w 156"/>
              <a:gd name="T21" fmla="*/ 2147483647 h 186"/>
              <a:gd name="T22" fmla="*/ 2147483647 w 156"/>
              <a:gd name="T23" fmla="*/ 2147483647 h 186"/>
              <a:gd name="T24" fmla="*/ 2147483647 w 156"/>
              <a:gd name="T25" fmla="*/ 2147483647 h 186"/>
              <a:gd name="T26" fmla="*/ 2147483647 w 156"/>
              <a:gd name="T27" fmla="*/ 2147483647 h 186"/>
              <a:gd name="T28" fmla="*/ 2147483647 w 156"/>
              <a:gd name="T29" fmla="*/ 2147483647 h 186"/>
              <a:gd name="T30" fmla="*/ 2147483647 w 156"/>
              <a:gd name="T31" fmla="*/ 2147483647 h 186"/>
              <a:gd name="T32" fmla="*/ 2147483647 w 156"/>
              <a:gd name="T33" fmla="*/ 2147483647 h 186"/>
              <a:gd name="T34" fmla="*/ 2147483647 w 156"/>
              <a:gd name="T35" fmla="*/ 2147483647 h 186"/>
              <a:gd name="T36" fmla="*/ 2147483647 w 156"/>
              <a:gd name="T37" fmla="*/ 2147483647 h 186"/>
              <a:gd name="T38" fmla="*/ 2147483647 w 156"/>
              <a:gd name="T39" fmla="*/ 2147483647 h 186"/>
              <a:gd name="T40" fmla="*/ 2147483647 w 156"/>
              <a:gd name="T41" fmla="*/ 2147483647 h 186"/>
              <a:gd name="T42" fmla="*/ 2147483647 w 156"/>
              <a:gd name="T43" fmla="*/ 2147483647 h 186"/>
              <a:gd name="T44" fmla="*/ 2147483647 w 156"/>
              <a:gd name="T45" fmla="*/ 2147483647 h 186"/>
              <a:gd name="T46" fmla="*/ 2147483647 w 156"/>
              <a:gd name="T47" fmla="*/ 2147483647 h 186"/>
              <a:gd name="T48" fmla="*/ 2147483647 w 156"/>
              <a:gd name="T49" fmla="*/ 2147483647 h 186"/>
              <a:gd name="T50" fmla="*/ 0 w 156"/>
              <a:gd name="T51" fmla="*/ 2147483647 h 186"/>
              <a:gd name="T52" fmla="*/ 2147483647 w 156"/>
              <a:gd name="T53" fmla="*/ 2147483647 h 186"/>
              <a:gd name="T54" fmla="*/ 2147483647 w 156"/>
              <a:gd name="T55" fmla="*/ 2147483647 h 186"/>
              <a:gd name="T56" fmla="*/ 2147483647 w 156"/>
              <a:gd name="T57" fmla="*/ 2147483647 h 186"/>
              <a:gd name="T58" fmla="*/ 2147483647 w 156"/>
              <a:gd name="T59" fmla="*/ 2147483647 h 186"/>
              <a:gd name="T60" fmla="*/ 2147483647 w 156"/>
              <a:gd name="T61" fmla="*/ 2147483647 h 186"/>
              <a:gd name="T62" fmla="*/ 2147483647 w 156"/>
              <a:gd name="T63" fmla="*/ 2147483647 h 186"/>
              <a:gd name="T64" fmla="*/ 2147483647 w 156"/>
              <a:gd name="T65" fmla="*/ 2147483647 h 186"/>
              <a:gd name="T66" fmla="*/ 2147483647 w 156"/>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86"/>
              <a:gd name="T104" fmla="*/ 156 w 156"/>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86">
                <a:moveTo>
                  <a:pt x="78" y="0"/>
                </a:moveTo>
                <a:lnTo>
                  <a:pt x="78" y="0"/>
                </a:lnTo>
                <a:lnTo>
                  <a:pt x="96" y="6"/>
                </a:lnTo>
                <a:lnTo>
                  <a:pt x="108" y="12"/>
                </a:lnTo>
                <a:lnTo>
                  <a:pt x="120" y="18"/>
                </a:lnTo>
                <a:lnTo>
                  <a:pt x="132" y="30"/>
                </a:lnTo>
                <a:lnTo>
                  <a:pt x="144" y="42"/>
                </a:lnTo>
                <a:lnTo>
                  <a:pt x="150" y="60"/>
                </a:lnTo>
                <a:lnTo>
                  <a:pt x="156" y="78"/>
                </a:lnTo>
                <a:lnTo>
                  <a:pt x="156" y="96"/>
                </a:lnTo>
                <a:lnTo>
                  <a:pt x="156" y="114"/>
                </a:lnTo>
                <a:lnTo>
                  <a:pt x="150" y="132"/>
                </a:lnTo>
                <a:lnTo>
                  <a:pt x="144" y="144"/>
                </a:lnTo>
                <a:lnTo>
                  <a:pt x="132" y="162"/>
                </a:lnTo>
                <a:lnTo>
                  <a:pt x="120" y="168"/>
                </a:lnTo>
                <a:lnTo>
                  <a:pt x="108" y="180"/>
                </a:lnTo>
                <a:lnTo>
                  <a:pt x="96" y="186"/>
                </a:lnTo>
                <a:lnTo>
                  <a:pt x="78" y="186"/>
                </a:lnTo>
                <a:lnTo>
                  <a:pt x="66" y="186"/>
                </a:lnTo>
                <a:lnTo>
                  <a:pt x="48" y="180"/>
                </a:lnTo>
                <a:lnTo>
                  <a:pt x="36" y="168"/>
                </a:lnTo>
                <a:lnTo>
                  <a:pt x="24" y="162"/>
                </a:lnTo>
                <a:lnTo>
                  <a:pt x="12" y="144"/>
                </a:lnTo>
                <a:lnTo>
                  <a:pt x="6" y="132"/>
                </a:lnTo>
                <a:lnTo>
                  <a:pt x="6" y="114"/>
                </a:lnTo>
                <a:lnTo>
                  <a:pt x="0" y="96"/>
                </a:lnTo>
                <a:lnTo>
                  <a:pt x="6" y="78"/>
                </a:lnTo>
                <a:lnTo>
                  <a:pt x="6" y="60"/>
                </a:lnTo>
                <a:lnTo>
                  <a:pt x="12" y="42"/>
                </a:lnTo>
                <a:lnTo>
                  <a:pt x="24" y="30"/>
                </a:lnTo>
                <a:lnTo>
                  <a:pt x="36" y="18"/>
                </a:lnTo>
                <a:lnTo>
                  <a:pt x="48" y="12"/>
                </a:lnTo>
                <a:lnTo>
                  <a:pt x="66" y="6"/>
                </a:lnTo>
                <a:lnTo>
                  <a:pt x="7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728" name="Freeform 671"/>
          <p:cNvSpPr>
            <a:spLocks/>
          </p:cNvSpPr>
          <p:nvPr/>
        </p:nvSpPr>
        <p:spPr bwMode="auto">
          <a:xfrm>
            <a:off x="4271963" y="4842917"/>
            <a:ext cx="19050" cy="165100"/>
          </a:xfrm>
          <a:custGeom>
            <a:avLst/>
            <a:gdLst>
              <a:gd name="T0" fmla="*/ 0 w 12"/>
              <a:gd name="T1" fmla="*/ 0 h 96"/>
              <a:gd name="T2" fmla="*/ 2147483647 w 12"/>
              <a:gd name="T3" fmla="*/ 2147483647 h 96"/>
              <a:gd name="T4" fmla="*/ 2147483647 w 12"/>
              <a:gd name="T5" fmla="*/ 2147483647 h 96"/>
              <a:gd name="T6" fmla="*/ 2147483647 w 12"/>
              <a:gd name="T7" fmla="*/ 2147483647 h 96"/>
              <a:gd name="T8" fmla="*/ 2147483647 w 12"/>
              <a:gd name="T9" fmla="*/ 2147483647 h 96"/>
              <a:gd name="T10" fmla="*/ 2147483647 w 12"/>
              <a:gd name="T11" fmla="*/ 2147483647 h 96"/>
              <a:gd name="T12" fmla="*/ 2147483647 w 12"/>
              <a:gd name="T13" fmla="*/ 2147483647 h 96"/>
              <a:gd name="T14" fmla="*/ 2147483647 w 12"/>
              <a:gd name="T15" fmla="*/ 2147483647 h 96"/>
              <a:gd name="T16" fmla="*/ 0 w 12"/>
              <a:gd name="T17" fmla="*/ 2147483647 h 96"/>
              <a:gd name="T18" fmla="*/ 2147483647 w 12"/>
              <a:gd name="T19" fmla="*/ 2147483647 h 96"/>
              <a:gd name="T20" fmla="*/ 2147483647 w 12"/>
              <a:gd name="T21" fmla="*/ 2147483647 h 96"/>
              <a:gd name="T22" fmla="*/ 2147483647 w 12"/>
              <a:gd name="T23" fmla="*/ 2147483647 h 96"/>
              <a:gd name="T24" fmla="*/ 2147483647 w 12"/>
              <a:gd name="T25" fmla="*/ 2147483647 h 96"/>
              <a:gd name="T26" fmla="*/ 2147483647 w 12"/>
              <a:gd name="T27" fmla="*/ 2147483647 h 96"/>
              <a:gd name="T28" fmla="*/ 2147483647 w 12"/>
              <a:gd name="T29" fmla="*/ 2147483647 h 96"/>
              <a:gd name="T30" fmla="*/ 2147483647 w 12"/>
              <a:gd name="T31" fmla="*/ 2147483647 h 96"/>
              <a:gd name="T32" fmla="*/ 0 w 1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96"/>
              <a:gd name="T53" fmla="*/ 12 w 1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96">
                <a:moveTo>
                  <a:pt x="0" y="0"/>
                </a:moveTo>
                <a:lnTo>
                  <a:pt x="6" y="12"/>
                </a:lnTo>
                <a:lnTo>
                  <a:pt x="12" y="24"/>
                </a:lnTo>
                <a:lnTo>
                  <a:pt x="12" y="36"/>
                </a:lnTo>
                <a:lnTo>
                  <a:pt x="12" y="48"/>
                </a:lnTo>
                <a:lnTo>
                  <a:pt x="12" y="60"/>
                </a:lnTo>
                <a:lnTo>
                  <a:pt x="6" y="72"/>
                </a:lnTo>
                <a:lnTo>
                  <a:pt x="6" y="84"/>
                </a:lnTo>
                <a:lnTo>
                  <a:pt x="0" y="96"/>
                </a:lnTo>
                <a:lnTo>
                  <a:pt x="6" y="84"/>
                </a:lnTo>
                <a:lnTo>
                  <a:pt x="6" y="72"/>
                </a:lnTo>
                <a:lnTo>
                  <a:pt x="6" y="60"/>
                </a:lnTo>
                <a:lnTo>
                  <a:pt x="12" y="48"/>
                </a:lnTo>
                <a:lnTo>
                  <a:pt x="6" y="36"/>
                </a:lnTo>
                <a:lnTo>
                  <a:pt x="6" y="24"/>
                </a:lnTo>
                <a:lnTo>
                  <a:pt x="6" y="12"/>
                </a:lnTo>
                <a:lnTo>
                  <a:pt x="0"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29" name="Freeform 672"/>
          <p:cNvSpPr>
            <a:spLocks/>
          </p:cNvSpPr>
          <p:nvPr/>
        </p:nvSpPr>
        <p:spPr bwMode="auto">
          <a:xfrm>
            <a:off x="4262440" y="4822280"/>
            <a:ext cx="17462" cy="195262"/>
          </a:xfrm>
          <a:custGeom>
            <a:avLst/>
            <a:gdLst>
              <a:gd name="T0" fmla="*/ 2147483647 w 12"/>
              <a:gd name="T1" fmla="*/ 2147483647 h 114"/>
              <a:gd name="T2" fmla="*/ 0 w 12"/>
              <a:gd name="T3" fmla="*/ 2147483647 h 114"/>
              <a:gd name="T4" fmla="*/ 0 w 12"/>
              <a:gd name="T5" fmla="*/ 2147483647 h 114"/>
              <a:gd name="T6" fmla="*/ 0 w 12"/>
              <a:gd name="T7" fmla="*/ 0 h 114"/>
              <a:gd name="T8" fmla="*/ 0 w 12"/>
              <a:gd name="T9" fmla="*/ 0 h 114"/>
              <a:gd name="T10" fmla="*/ 0 w 12"/>
              <a:gd name="T11" fmla="*/ 2147483647 h 114"/>
              <a:gd name="T12" fmla="*/ 2147483647 w 12"/>
              <a:gd name="T13" fmla="*/ 2147483647 h 114"/>
              <a:gd name="T14" fmla="*/ 2147483647 w 12"/>
              <a:gd name="T15" fmla="*/ 2147483647 h 114"/>
              <a:gd name="T16" fmla="*/ 2147483647 w 12"/>
              <a:gd name="T17" fmla="*/ 2147483647 h 114"/>
              <a:gd name="T18" fmla="*/ 2147483647 w 12"/>
              <a:gd name="T19" fmla="*/ 2147483647 h 114"/>
              <a:gd name="T20" fmla="*/ 2147483647 w 12"/>
              <a:gd name="T21" fmla="*/ 2147483647 h 114"/>
              <a:gd name="T22" fmla="*/ 0 w 12"/>
              <a:gd name="T23" fmla="*/ 2147483647 h 114"/>
              <a:gd name="T24" fmla="*/ 0 w 12"/>
              <a:gd name="T25" fmla="*/ 2147483647 h 114"/>
              <a:gd name="T26" fmla="*/ 0 w 12"/>
              <a:gd name="T27" fmla="*/ 2147483647 h 114"/>
              <a:gd name="T28" fmla="*/ 0 w 12"/>
              <a:gd name="T29" fmla="*/ 2147483647 h 114"/>
              <a:gd name="T30" fmla="*/ 0 w 12"/>
              <a:gd name="T31" fmla="*/ 2147483647 h 114"/>
              <a:gd name="T32" fmla="*/ 0 w 12"/>
              <a:gd name="T33" fmla="*/ 2147483647 h 114"/>
              <a:gd name="T34" fmla="*/ 2147483647 w 12"/>
              <a:gd name="T35" fmla="*/ 2147483647 h 114"/>
              <a:gd name="T36" fmla="*/ 2147483647 w 12"/>
              <a:gd name="T37" fmla="*/ 2147483647 h 114"/>
              <a:gd name="T38" fmla="*/ 2147483647 w 12"/>
              <a:gd name="T39" fmla="*/ 2147483647 h 114"/>
              <a:gd name="T40" fmla="*/ 2147483647 w 12"/>
              <a:gd name="T41" fmla="*/ 2147483647 h 114"/>
              <a:gd name="T42" fmla="*/ 2147483647 w 12"/>
              <a:gd name="T43" fmla="*/ 2147483647 h 114"/>
              <a:gd name="T44" fmla="*/ 2147483647 w 12"/>
              <a:gd name="T45" fmla="*/ 2147483647 h 114"/>
              <a:gd name="T46" fmla="*/ 2147483647 w 12"/>
              <a:gd name="T47" fmla="*/ 2147483647 h 114"/>
              <a:gd name="T48" fmla="*/ 2147483647 w 12"/>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
              <a:gd name="T76" fmla="*/ 0 h 114"/>
              <a:gd name="T77" fmla="*/ 12 w 12"/>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 h="114">
                <a:moveTo>
                  <a:pt x="6" y="12"/>
                </a:moveTo>
                <a:lnTo>
                  <a:pt x="0" y="6"/>
                </a:lnTo>
                <a:lnTo>
                  <a:pt x="0" y="0"/>
                </a:lnTo>
                <a:lnTo>
                  <a:pt x="0" y="12"/>
                </a:lnTo>
                <a:lnTo>
                  <a:pt x="6" y="30"/>
                </a:lnTo>
                <a:lnTo>
                  <a:pt x="12" y="42"/>
                </a:lnTo>
                <a:lnTo>
                  <a:pt x="12" y="60"/>
                </a:lnTo>
                <a:lnTo>
                  <a:pt x="12" y="72"/>
                </a:lnTo>
                <a:lnTo>
                  <a:pt x="6" y="90"/>
                </a:lnTo>
                <a:lnTo>
                  <a:pt x="0" y="102"/>
                </a:lnTo>
                <a:lnTo>
                  <a:pt x="0" y="114"/>
                </a:lnTo>
                <a:lnTo>
                  <a:pt x="0" y="108"/>
                </a:lnTo>
                <a:lnTo>
                  <a:pt x="6" y="96"/>
                </a:lnTo>
                <a:lnTo>
                  <a:pt x="12" y="84"/>
                </a:lnTo>
                <a:lnTo>
                  <a:pt x="12" y="72"/>
                </a:lnTo>
                <a:lnTo>
                  <a:pt x="12" y="60"/>
                </a:lnTo>
                <a:lnTo>
                  <a:pt x="12" y="48"/>
                </a:lnTo>
                <a:lnTo>
                  <a:pt x="12" y="36"/>
                </a:lnTo>
                <a:lnTo>
                  <a:pt x="6" y="24"/>
                </a:lnTo>
                <a:lnTo>
                  <a:pt x="6" y="12"/>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0" name="Freeform 673"/>
          <p:cNvSpPr>
            <a:spLocks/>
          </p:cNvSpPr>
          <p:nvPr/>
        </p:nvSpPr>
        <p:spPr bwMode="auto">
          <a:xfrm>
            <a:off x="4235450" y="4811183"/>
            <a:ext cx="36513" cy="227013"/>
          </a:xfrm>
          <a:custGeom>
            <a:avLst/>
            <a:gdLst>
              <a:gd name="T0" fmla="*/ 2147483647 w 24"/>
              <a:gd name="T1" fmla="*/ 2147483647 h 132"/>
              <a:gd name="T2" fmla="*/ 2147483647 w 24"/>
              <a:gd name="T3" fmla="*/ 2147483647 h 132"/>
              <a:gd name="T4" fmla="*/ 2147483647 w 24"/>
              <a:gd name="T5" fmla="*/ 2147483647 h 132"/>
              <a:gd name="T6" fmla="*/ 2147483647 w 24"/>
              <a:gd name="T7" fmla="*/ 0 h 132"/>
              <a:gd name="T8" fmla="*/ 0 w 24"/>
              <a:gd name="T9" fmla="*/ 0 h 132"/>
              <a:gd name="T10" fmla="*/ 2147483647 w 24"/>
              <a:gd name="T11" fmla="*/ 2147483647 h 132"/>
              <a:gd name="T12" fmla="*/ 2147483647 w 24"/>
              <a:gd name="T13" fmla="*/ 2147483647 h 132"/>
              <a:gd name="T14" fmla="*/ 2147483647 w 24"/>
              <a:gd name="T15" fmla="*/ 2147483647 h 132"/>
              <a:gd name="T16" fmla="*/ 2147483647 w 24"/>
              <a:gd name="T17" fmla="*/ 2147483647 h 132"/>
              <a:gd name="T18" fmla="*/ 2147483647 w 24"/>
              <a:gd name="T19" fmla="*/ 2147483647 h 132"/>
              <a:gd name="T20" fmla="*/ 2147483647 w 24"/>
              <a:gd name="T21" fmla="*/ 2147483647 h 132"/>
              <a:gd name="T22" fmla="*/ 2147483647 w 24"/>
              <a:gd name="T23" fmla="*/ 2147483647 h 132"/>
              <a:gd name="T24" fmla="*/ 2147483647 w 24"/>
              <a:gd name="T25" fmla="*/ 2147483647 h 132"/>
              <a:gd name="T26" fmla="*/ 2147483647 w 24"/>
              <a:gd name="T27" fmla="*/ 2147483647 h 132"/>
              <a:gd name="T28" fmla="*/ 2147483647 w 24"/>
              <a:gd name="T29" fmla="*/ 2147483647 h 132"/>
              <a:gd name="T30" fmla="*/ 2147483647 w 24"/>
              <a:gd name="T31" fmla="*/ 2147483647 h 132"/>
              <a:gd name="T32" fmla="*/ 2147483647 w 24"/>
              <a:gd name="T33" fmla="*/ 2147483647 h 132"/>
              <a:gd name="T34" fmla="*/ 2147483647 w 24"/>
              <a:gd name="T35" fmla="*/ 2147483647 h 132"/>
              <a:gd name="T36" fmla="*/ 2147483647 w 24"/>
              <a:gd name="T37" fmla="*/ 2147483647 h 132"/>
              <a:gd name="T38" fmla="*/ 2147483647 w 24"/>
              <a:gd name="T39" fmla="*/ 2147483647 h 132"/>
              <a:gd name="T40" fmla="*/ 0 w 24"/>
              <a:gd name="T41" fmla="*/ 2147483647 h 132"/>
              <a:gd name="T42" fmla="*/ 0 w 24"/>
              <a:gd name="T43" fmla="*/ 2147483647 h 132"/>
              <a:gd name="T44" fmla="*/ 2147483647 w 24"/>
              <a:gd name="T45" fmla="*/ 2147483647 h 132"/>
              <a:gd name="T46" fmla="*/ 2147483647 w 24"/>
              <a:gd name="T47" fmla="*/ 2147483647 h 132"/>
              <a:gd name="T48" fmla="*/ 2147483647 w 24"/>
              <a:gd name="T49" fmla="*/ 2147483647 h 132"/>
              <a:gd name="T50" fmla="*/ 2147483647 w 24"/>
              <a:gd name="T51" fmla="*/ 2147483647 h 132"/>
              <a:gd name="T52" fmla="*/ 2147483647 w 24"/>
              <a:gd name="T53" fmla="*/ 2147483647 h 132"/>
              <a:gd name="T54" fmla="*/ 2147483647 w 24"/>
              <a:gd name="T55" fmla="*/ 2147483647 h 132"/>
              <a:gd name="T56" fmla="*/ 2147483647 w 24"/>
              <a:gd name="T57" fmla="*/ 2147483647 h 132"/>
              <a:gd name="T58" fmla="*/ 2147483647 w 24"/>
              <a:gd name="T59" fmla="*/ 2147483647 h 132"/>
              <a:gd name="T60" fmla="*/ 2147483647 w 24"/>
              <a:gd name="T61" fmla="*/ 2147483647 h 132"/>
              <a:gd name="T62" fmla="*/ 2147483647 w 24"/>
              <a:gd name="T63" fmla="*/ 2147483647 h 132"/>
              <a:gd name="T64" fmla="*/ 2147483647 w 24"/>
              <a:gd name="T65" fmla="*/ 214748364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132"/>
              <a:gd name="T101" fmla="*/ 24 w 24"/>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132">
                <a:moveTo>
                  <a:pt x="12" y="6"/>
                </a:moveTo>
                <a:lnTo>
                  <a:pt x="6" y="6"/>
                </a:lnTo>
                <a:lnTo>
                  <a:pt x="6" y="0"/>
                </a:lnTo>
                <a:lnTo>
                  <a:pt x="0" y="0"/>
                </a:lnTo>
                <a:lnTo>
                  <a:pt x="6" y="6"/>
                </a:lnTo>
                <a:lnTo>
                  <a:pt x="12" y="12"/>
                </a:lnTo>
                <a:lnTo>
                  <a:pt x="18" y="18"/>
                </a:lnTo>
                <a:lnTo>
                  <a:pt x="18" y="30"/>
                </a:lnTo>
                <a:lnTo>
                  <a:pt x="24" y="36"/>
                </a:lnTo>
                <a:lnTo>
                  <a:pt x="24" y="48"/>
                </a:lnTo>
                <a:lnTo>
                  <a:pt x="24" y="54"/>
                </a:lnTo>
                <a:lnTo>
                  <a:pt x="24" y="66"/>
                </a:lnTo>
                <a:lnTo>
                  <a:pt x="24" y="78"/>
                </a:lnTo>
                <a:lnTo>
                  <a:pt x="24" y="84"/>
                </a:lnTo>
                <a:lnTo>
                  <a:pt x="24" y="96"/>
                </a:lnTo>
                <a:lnTo>
                  <a:pt x="18" y="108"/>
                </a:lnTo>
                <a:lnTo>
                  <a:pt x="18" y="114"/>
                </a:lnTo>
                <a:lnTo>
                  <a:pt x="12" y="120"/>
                </a:lnTo>
                <a:lnTo>
                  <a:pt x="6" y="126"/>
                </a:lnTo>
                <a:lnTo>
                  <a:pt x="0" y="132"/>
                </a:lnTo>
                <a:lnTo>
                  <a:pt x="6" y="126"/>
                </a:lnTo>
                <a:lnTo>
                  <a:pt x="12" y="126"/>
                </a:lnTo>
                <a:lnTo>
                  <a:pt x="18" y="108"/>
                </a:lnTo>
                <a:lnTo>
                  <a:pt x="24" y="96"/>
                </a:lnTo>
                <a:lnTo>
                  <a:pt x="24" y="78"/>
                </a:lnTo>
                <a:lnTo>
                  <a:pt x="24" y="66"/>
                </a:lnTo>
                <a:lnTo>
                  <a:pt x="24" y="48"/>
                </a:lnTo>
                <a:lnTo>
                  <a:pt x="24" y="36"/>
                </a:lnTo>
                <a:lnTo>
                  <a:pt x="18" y="24"/>
                </a:lnTo>
                <a:lnTo>
                  <a:pt x="12" y="6"/>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1" name="Freeform 674"/>
          <p:cNvSpPr>
            <a:spLocks/>
          </p:cNvSpPr>
          <p:nvPr/>
        </p:nvSpPr>
        <p:spPr bwMode="auto">
          <a:xfrm>
            <a:off x="4225925" y="4811183"/>
            <a:ext cx="46038" cy="227013"/>
          </a:xfrm>
          <a:custGeom>
            <a:avLst/>
            <a:gdLst>
              <a:gd name="T0" fmla="*/ 2147483647 w 30"/>
              <a:gd name="T1" fmla="*/ 0 h 132"/>
              <a:gd name="T2" fmla="*/ 2147483647 w 30"/>
              <a:gd name="T3" fmla="*/ 0 h 132"/>
              <a:gd name="T4" fmla="*/ 0 w 30"/>
              <a:gd name="T5" fmla="*/ 0 h 132"/>
              <a:gd name="T6" fmla="*/ 0 w 30"/>
              <a:gd name="T7" fmla="*/ 0 h 132"/>
              <a:gd name="T8" fmla="*/ 0 w 30"/>
              <a:gd name="T9" fmla="*/ 0 h 132"/>
              <a:gd name="T10" fmla="*/ 2147483647 w 30"/>
              <a:gd name="T11" fmla="*/ 0 h 132"/>
              <a:gd name="T12" fmla="*/ 2147483647 w 30"/>
              <a:gd name="T13" fmla="*/ 2147483647 h 132"/>
              <a:gd name="T14" fmla="*/ 2147483647 w 30"/>
              <a:gd name="T15" fmla="*/ 2147483647 h 132"/>
              <a:gd name="T16" fmla="*/ 2147483647 w 30"/>
              <a:gd name="T17" fmla="*/ 2147483647 h 132"/>
              <a:gd name="T18" fmla="*/ 2147483647 w 30"/>
              <a:gd name="T19" fmla="*/ 2147483647 h 132"/>
              <a:gd name="T20" fmla="*/ 2147483647 w 30"/>
              <a:gd name="T21" fmla="*/ 2147483647 h 132"/>
              <a:gd name="T22" fmla="*/ 2147483647 w 30"/>
              <a:gd name="T23" fmla="*/ 2147483647 h 132"/>
              <a:gd name="T24" fmla="*/ 2147483647 w 30"/>
              <a:gd name="T25" fmla="*/ 2147483647 h 132"/>
              <a:gd name="T26" fmla="*/ 2147483647 w 30"/>
              <a:gd name="T27" fmla="*/ 2147483647 h 132"/>
              <a:gd name="T28" fmla="*/ 2147483647 w 30"/>
              <a:gd name="T29" fmla="*/ 2147483647 h 132"/>
              <a:gd name="T30" fmla="*/ 2147483647 w 30"/>
              <a:gd name="T31" fmla="*/ 2147483647 h 132"/>
              <a:gd name="T32" fmla="*/ 2147483647 w 30"/>
              <a:gd name="T33" fmla="*/ 2147483647 h 132"/>
              <a:gd name="T34" fmla="*/ 2147483647 w 30"/>
              <a:gd name="T35" fmla="*/ 2147483647 h 132"/>
              <a:gd name="T36" fmla="*/ 2147483647 w 30"/>
              <a:gd name="T37" fmla="*/ 2147483647 h 132"/>
              <a:gd name="T38" fmla="*/ 2147483647 w 30"/>
              <a:gd name="T39" fmla="*/ 2147483647 h 132"/>
              <a:gd name="T40" fmla="*/ 0 w 30"/>
              <a:gd name="T41" fmla="*/ 2147483647 h 132"/>
              <a:gd name="T42" fmla="*/ 0 w 30"/>
              <a:gd name="T43" fmla="*/ 2147483647 h 132"/>
              <a:gd name="T44" fmla="*/ 0 w 30"/>
              <a:gd name="T45" fmla="*/ 2147483647 h 132"/>
              <a:gd name="T46" fmla="*/ 2147483647 w 30"/>
              <a:gd name="T47" fmla="*/ 2147483647 h 132"/>
              <a:gd name="T48" fmla="*/ 2147483647 w 30"/>
              <a:gd name="T49" fmla="*/ 2147483647 h 132"/>
              <a:gd name="T50" fmla="*/ 2147483647 w 30"/>
              <a:gd name="T51" fmla="*/ 2147483647 h 132"/>
              <a:gd name="T52" fmla="*/ 2147483647 w 30"/>
              <a:gd name="T53" fmla="*/ 2147483647 h 132"/>
              <a:gd name="T54" fmla="*/ 2147483647 w 30"/>
              <a:gd name="T55" fmla="*/ 2147483647 h 132"/>
              <a:gd name="T56" fmla="*/ 2147483647 w 30"/>
              <a:gd name="T57" fmla="*/ 2147483647 h 132"/>
              <a:gd name="T58" fmla="*/ 2147483647 w 30"/>
              <a:gd name="T59" fmla="*/ 2147483647 h 132"/>
              <a:gd name="T60" fmla="*/ 2147483647 w 30"/>
              <a:gd name="T61" fmla="*/ 2147483647 h 132"/>
              <a:gd name="T62" fmla="*/ 2147483647 w 30"/>
              <a:gd name="T63" fmla="*/ 2147483647 h 132"/>
              <a:gd name="T64" fmla="*/ 2147483647 w 30"/>
              <a:gd name="T65" fmla="*/ 2147483647 h 132"/>
              <a:gd name="T66" fmla="*/ 2147483647 w 30"/>
              <a:gd name="T67" fmla="*/ 2147483647 h 132"/>
              <a:gd name="T68" fmla="*/ 2147483647 w 30"/>
              <a:gd name="T69" fmla="*/ 2147483647 h 132"/>
              <a:gd name="T70" fmla="*/ 2147483647 w 30"/>
              <a:gd name="T71" fmla="*/ 2147483647 h 132"/>
              <a:gd name="T72" fmla="*/ 2147483647 w 30"/>
              <a:gd name="T73" fmla="*/ 2147483647 h 132"/>
              <a:gd name="T74" fmla="*/ 2147483647 w 30"/>
              <a:gd name="T75" fmla="*/ 2147483647 h 132"/>
              <a:gd name="T76" fmla="*/ 2147483647 w 30"/>
              <a:gd name="T77" fmla="*/ 2147483647 h 132"/>
              <a:gd name="T78" fmla="*/ 2147483647 w 30"/>
              <a:gd name="T79" fmla="*/ 0 h 1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
              <a:gd name="T121" fmla="*/ 0 h 132"/>
              <a:gd name="T122" fmla="*/ 30 w 30"/>
              <a:gd name="T123" fmla="*/ 132 h 1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 h="132">
                <a:moveTo>
                  <a:pt x="6" y="0"/>
                </a:moveTo>
                <a:lnTo>
                  <a:pt x="6" y="0"/>
                </a:lnTo>
                <a:lnTo>
                  <a:pt x="0" y="0"/>
                </a:lnTo>
                <a:lnTo>
                  <a:pt x="6" y="0"/>
                </a:lnTo>
                <a:lnTo>
                  <a:pt x="12" y="12"/>
                </a:lnTo>
                <a:lnTo>
                  <a:pt x="18" y="18"/>
                </a:lnTo>
                <a:lnTo>
                  <a:pt x="24" y="30"/>
                </a:lnTo>
                <a:lnTo>
                  <a:pt x="24" y="36"/>
                </a:lnTo>
                <a:lnTo>
                  <a:pt x="24" y="42"/>
                </a:lnTo>
                <a:lnTo>
                  <a:pt x="30" y="54"/>
                </a:lnTo>
                <a:lnTo>
                  <a:pt x="30" y="66"/>
                </a:lnTo>
                <a:lnTo>
                  <a:pt x="30" y="78"/>
                </a:lnTo>
                <a:lnTo>
                  <a:pt x="24" y="90"/>
                </a:lnTo>
                <a:lnTo>
                  <a:pt x="24" y="96"/>
                </a:lnTo>
                <a:lnTo>
                  <a:pt x="24" y="108"/>
                </a:lnTo>
                <a:lnTo>
                  <a:pt x="18" y="114"/>
                </a:lnTo>
                <a:lnTo>
                  <a:pt x="12" y="120"/>
                </a:lnTo>
                <a:lnTo>
                  <a:pt x="6" y="126"/>
                </a:lnTo>
                <a:lnTo>
                  <a:pt x="0" y="132"/>
                </a:lnTo>
                <a:lnTo>
                  <a:pt x="6" y="132"/>
                </a:lnTo>
                <a:lnTo>
                  <a:pt x="12" y="126"/>
                </a:lnTo>
                <a:lnTo>
                  <a:pt x="12" y="120"/>
                </a:lnTo>
                <a:lnTo>
                  <a:pt x="18" y="114"/>
                </a:lnTo>
                <a:lnTo>
                  <a:pt x="24" y="108"/>
                </a:lnTo>
                <a:lnTo>
                  <a:pt x="30" y="96"/>
                </a:lnTo>
                <a:lnTo>
                  <a:pt x="30" y="90"/>
                </a:lnTo>
                <a:lnTo>
                  <a:pt x="30" y="78"/>
                </a:lnTo>
                <a:lnTo>
                  <a:pt x="30" y="66"/>
                </a:lnTo>
                <a:lnTo>
                  <a:pt x="30" y="54"/>
                </a:lnTo>
                <a:lnTo>
                  <a:pt x="30" y="48"/>
                </a:lnTo>
                <a:lnTo>
                  <a:pt x="30" y="36"/>
                </a:lnTo>
                <a:lnTo>
                  <a:pt x="24" y="30"/>
                </a:lnTo>
                <a:lnTo>
                  <a:pt x="18" y="18"/>
                </a:lnTo>
                <a:lnTo>
                  <a:pt x="12" y="12"/>
                </a:lnTo>
                <a:lnTo>
                  <a:pt x="12" y="6"/>
                </a:lnTo>
                <a:lnTo>
                  <a:pt x="6" y="0"/>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2" name="Freeform 675"/>
          <p:cNvSpPr>
            <a:spLocks/>
          </p:cNvSpPr>
          <p:nvPr/>
        </p:nvSpPr>
        <p:spPr bwMode="auto">
          <a:xfrm>
            <a:off x="4206875" y="4803230"/>
            <a:ext cx="65088" cy="234950"/>
          </a:xfrm>
          <a:custGeom>
            <a:avLst/>
            <a:gdLst>
              <a:gd name="T0" fmla="*/ 2147483647 w 42"/>
              <a:gd name="T1" fmla="*/ 2147483647 h 138"/>
              <a:gd name="T2" fmla="*/ 2147483647 w 42"/>
              <a:gd name="T3" fmla="*/ 0 h 138"/>
              <a:gd name="T4" fmla="*/ 2147483647 w 42"/>
              <a:gd name="T5" fmla="*/ 0 h 138"/>
              <a:gd name="T6" fmla="*/ 0 w 42"/>
              <a:gd name="T7" fmla="*/ 0 h 138"/>
              <a:gd name="T8" fmla="*/ 0 w 42"/>
              <a:gd name="T9" fmla="*/ 0 h 138"/>
              <a:gd name="T10" fmla="*/ 2147483647 w 42"/>
              <a:gd name="T11" fmla="*/ 2147483647 h 138"/>
              <a:gd name="T12" fmla="*/ 2147483647 w 42"/>
              <a:gd name="T13" fmla="*/ 2147483647 h 138"/>
              <a:gd name="T14" fmla="*/ 2147483647 w 42"/>
              <a:gd name="T15" fmla="*/ 2147483647 h 138"/>
              <a:gd name="T16" fmla="*/ 2147483647 w 42"/>
              <a:gd name="T17" fmla="*/ 2147483647 h 138"/>
              <a:gd name="T18" fmla="*/ 2147483647 w 42"/>
              <a:gd name="T19" fmla="*/ 2147483647 h 138"/>
              <a:gd name="T20" fmla="*/ 2147483647 w 42"/>
              <a:gd name="T21" fmla="*/ 2147483647 h 138"/>
              <a:gd name="T22" fmla="*/ 2147483647 w 42"/>
              <a:gd name="T23" fmla="*/ 2147483647 h 138"/>
              <a:gd name="T24" fmla="*/ 2147483647 w 42"/>
              <a:gd name="T25" fmla="*/ 2147483647 h 138"/>
              <a:gd name="T26" fmla="*/ 2147483647 w 42"/>
              <a:gd name="T27" fmla="*/ 2147483647 h 138"/>
              <a:gd name="T28" fmla="*/ 2147483647 w 42"/>
              <a:gd name="T29" fmla="*/ 2147483647 h 138"/>
              <a:gd name="T30" fmla="*/ 2147483647 w 42"/>
              <a:gd name="T31" fmla="*/ 2147483647 h 138"/>
              <a:gd name="T32" fmla="*/ 2147483647 w 42"/>
              <a:gd name="T33" fmla="*/ 2147483647 h 138"/>
              <a:gd name="T34" fmla="*/ 2147483647 w 42"/>
              <a:gd name="T35" fmla="*/ 2147483647 h 138"/>
              <a:gd name="T36" fmla="*/ 2147483647 w 42"/>
              <a:gd name="T37" fmla="*/ 2147483647 h 138"/>
              <a:gd name="T38" fmla="*/ 2147483647 w 42"/>
              <a:gd name="T39" fmla="*/ 2147483647 h 138"/>
              <a:gd name="T40" fmla="*/ 0 w 42"/>
              <a:gd name="T41" fmla="*/ 2147483647 h 138"/>
              <a:gd name="T42" fmla="*/ 0 w 42"/>
              <a:gd name="T43" fmla="*/ 2147483647 h 138"/>
              <a:gd name="T44" fmla="*/ 2147483647 w 42"/>
              <a:gd name="T45" fmla="*/ 2147483647 h 138"/>
              <a:gd name="T46" fmla="*/ 2147483647 w 42"/>
              <a:gd name="T47" fmla="*/ 2147483647 h 138"/>
              <a:gd name="T48" fmla="*/ 2147483647 w 42"/>
              <a:gd name="T49" fmla="*/ 2147483647 h 138"/>
              <a:gd name="T50" fmla="*/ 2147483647 w 42"/>
              <a:gd name="T51" fmla="*/ 2147483647 h 138"/>
              <a:gd name="T52" fmla="*/ 2147483647 w 42"/>
              <a:gd name="T53" fmla="*/ 2147483647 h 138"/>
              <a:gd name="T54" fmla="*/ 2147483647 w 42"/>
              <a:gd name="T55" fmla="*/ 2147483647 h 138"/>
              <a:gd name="T56" fmla="*/ 2147483647 w 42"/>
              <a:gd name="T57" fmla="*/ 2147483647 h 138"/>
              <a:gd name="T58" fmla="*/ 2147483647 w 42"/>
              <a:gd name="T59" fmla="*/ 2147483647 h 138"/>
              <a:gd name="T60" fmla="*/ 2147483647 w 42"/>
              <a:gd name="T61" fmla="*/ 2147483647 h 138"/>
              <a:gd name="T62" fmla="*/ 2147483647 w 42"/>
              <a:gd name="T63" fmla="*/ 2147483647 h 138"/>
              <a:gd name="T64" fmla="*/ 2147483647 w 42"/>
              <a:gd name="T65" fmla="*/ 2147483647 h 138"/>
              <a:gd name="T66" fmla="*/ 2147483647 w 42"/>
              <a:gd name="T67" fmla="*/ 2147483647 h 138"/>
              <a:gd name="T68" fmla="*/ 2147483647 w 42"/>
              <a:gd name="T69" fmla="*/ 2147483647 h 138"/>
              <a:gd name="T70" fmla="*/ 2147483647 w 42"/>
              <a:gd name="T71" fmla="*/ 2147483647 h 138"/>
              <a:gd name="T72" fmla="*/ 2147483647 w 42"/>
              <a:gd name="T73" fmla="*/ 2147483647 h 138"/>
              <a:gd name="T74" fmla="*/ 2147483647 w 42"/>
              <a:gd name="T75" fmla="*/ 2147483647 h 138"/>
              <a:gd name="T76" fmla="*/ 2147483647 w 42"/>
              <a:gd name="T77" fmla="*/ 2147483647 h 138"/>
              <a:gd name="T78" fmla="*/ 2147483647 w 42"/>
              <a:gd name="T79" fmla="*/ 2147483647 h 138"/>
              <a:gd name="T80" fmla="*/ 2147483647 w 42"/>
              <a:gd name="T81" fmla="*/ 2147483647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
              <a:gd name="T124" fmla="*/ 0 h 138"/>
              <a:gd name="T125" fmla="*/ 42 w 42"/>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 h="138">
                <a:moveTo>
                  <a:pt x="12" y="6"/>
                </a:moveTo>
                <a:lnTo>
                  <a:pt x="6" y="0"/>
                </a:lnTo>
                <a:lnTo>
                  <a:pt x="0" y="0"/>
                </a:lnTo>
                <a:lnTo>
                  <a:pt x="6" y="6"/>
                </a:lnTo>
                <a:lnTo>
                  <a:pt x="18" y="12"/>
                </a:lnTo>
                <a:lnTo>
                  <a:pt x="24" y="18"/>
                </a:lnTo>
                <a:lnTo>
                  <a:pt x="30" y="24"/>
                </a:lnTo>
                <a:lnTo>
                  <a:pt x="30" y="36"/>
                </a:lnTo>
                <a:lnTo>
                  <a:pt x="36" y="48"/>
                </a:lnTo>
                <a:lnTo>
                  <a:pt x="36" y="60"/>
                </a:lnTo>
                <a:lnTo>
                  <a:pt x="36" y="72"/>
                </a:lnTo>
                <a:lnTo>
                  <a:pt x="36" y="84"/>
                </a:lnTo>
                <a:lnTo>
                  <a:pt x="36" y="96"/>
                </a:lnTo>
                <a:lnTo>
                  <a:pt x="30" y="108"/>
                </a:lnTo>
                <a:lnTo>
                  <a:pt x="30" y="114"/>
                </a:lnTo>
                <a:lnTo>
                  <a:pt x="24" y="126"/>
                </a:lnTo>
                <a:lnTo>
                  <a:pt x="18" y="132"/>
                </a:lnTo>
                <a:lnTo>
                  <a:pt x="6" y="138"/>
                </a:lnTo>
                <a:lnTo>
                  <a:pt x="0" y="138"/>
                </a:lnTo>
                <a:lnTo>
                  <a:pt x="6" y="138"/>
                </a:lnTo>
                <a:lnTo>
                  <a:pt x="12" y="138"/>
                </a:lnTo>
                <a:lnTo>
                  <a:pt x="18" y="132"/>
                </a:lnTo>
                <a:lnTo>
                  <a:pt x="24" y="126"/>
                </a:lnTo>
                <a:lnTo>
                  <a:pt x="30" y="120"/>
                </a:lnTo>
                <a:lnTo>
                  <a:pt x="36" y="114"/>
                </a:lnTo>
                <a:lnTo>
                  <a:pt x="36" y="102"/>
                </a:lnTo>
                <a:lnTo>
                  <a:pt x="36" y="90"/>
                </a:lnTo>
                <a:lnTo>
                  <a:pt x="42" y="84"/>
                </a:lnTo>
                <a:lnTo>
                  <a:pt x="42" y="72"/>
                </a:lnTo>
                <a:lnTo>
                  <a:pt x="42" y="60"/>
                </a:lnTo>
                <a:lnTo>
                  <a:pt x="36" y="48"/>
                </a:lnTo>
                <a:lnTo>
                  <a:pt x="36" y="42"/>
                </a:lnTo>
                <a:lnTo>
                  <a:pt x="36" y="30"/>
                </a:lnTo>
                <a:lnTo>
                  <a:pt x="30" y="24"/>
                </a:lnTo>
                <a:lnTo>
                  <a:pt x="24" y="18"/>
                </a:lnTo>
                <a:lnTo>
                  <a:pt x="18" y="6"/>
                </a:lnTo>
                <a:lnTo>
                  <a:pt x="12" y="6"/>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3" name="Freeform 676"/>
          <p:cNvSpPr>
            <a:spLocks/>
          </p:cNvSpPr>
          <p:nvPr/>
        </p:nvSpPr>
        <p:spPr bwMode="auto">
          <a:xfrm>
            <a:off x="4189421" y="4803230"/>
            <a:ext cx="73025" cy="234950"/>
          </a:xfrm>
          <a:custGeom>
            <a:avLst/>
            <a:gdLst>
              <a:gd name="T0" fmla="*/ 2147483647 w 48"/>
              <a:gd name="T1" fmla="*/ 0 h 138"/>
              <a:gd name="T2" fmla="*/ 2147483647 w 48"/>
              <a:gd name="T3" fmla="*/ 0 h 138"/>
              <a:gd name="T4" fmla="*/ 2147483647 w 48"/>
              <a:gd name="T5" fmla="*/ 0 h 138"/>
              <a:gd name="T6" fmla="*/ 2147483647 w 48"/>
              <a:gd name="T7" fmla="*/ 0 h 138"/>
              <a:gd name="T8" fmla="*/ 0 w 48"/>
              <a:gd name="T9" fmla="*/ 2147483647 h 138"/>
              <a:gd name="T10" fmla="*/ 2147483647 w 48"/>
              <a:gd name="T11" fmla="*/ 2147483647 h 138"/>
              <a:gd name="T12" fmla="*/ 2147483647 w 48"/>
              <a:gd name="T13" fmla="*/ 2147483647 h 138"/>
              <a:gd name="T14" fmla="*/ 2147483647 w 48"/>
              <a:gd name="T15" fmla="*/ 2147483647 h 138"/>
              <a:gd name="T16" fmla="*/ 2147483647 w 48"/>
              <a:gd name="T17" fmla="*/ 2147483647 h 138"/>
              <a:gd name="T18" fmla="*/ 2147483647 w 48"/>
              <a:gd name="T19" fmla="*/ 2147483647 h 138"/>
              <a:gd name="T20" fmla="*/ 2147483647 w 48"/>
              <a:gd name="T21" fmla="*/ 2147483647 h 138"/>
              <a:gd name="T22" fmla="*/ 2147483647 w 48"/>
              <a:gd name="T23" fmla="*/ 2147483647 h 138"/>
              <a:gd name="T24" fmla="*/ 2147483647 w 48"/>
              <a:gd name="T25" fmla="*/ 2147483647 h 138"/>
              <a:gd name="T26" fmla="*/ 2147483647 w 48"/>
              <a:gd name="T27" fmla="*/ 2147483647 h 138"/>
              <a:gd name="T28" fmla="*/ 2147483647 w 48"/>
              <a:gd name="T29" fmla="*/ 2147483647 h 138"/>
              <a:gd name="T30" fmla="*/ 2147483647 w 48"/>
              <a:gd name="T31" fmla="*/ 2147483647 h 138"/>
              <a:gd name="T32" fmla="*/ 2147483647 w 48"/>
              <a:gd name="T33" fmla="*/ 2147483647 h 138"/>
              <a:gd name="T34" fmla="*/ 2147483647 w 48"/>
              <a:gd name="T35" fmla="*/ 2147483647 h 138"/>
              <a:gd name="T36" fmla="*/ 2147483647 w 48"/>
              <a:gd name="T37" fmla="*/ 2147483647 h 138"/>
              <a:gd name="T38" fmla="*/ 2147483647 w 48"/>
              <a:gd name="T39" fmla="*/ 2147483647 h 138"/>
              <a:gd name="T40" fmla="*/ 0 w 48"/>
              <a:gd name="T41" fmla="*/ 2147483647 h 138"/>
              <a:gd name="T42" fmla="*/ 2147483647 w 48"/>
              <a:gd name="T43" fmla="*/ 2147483647 h 138"/>
              <a:gd name="T44" fmla="*/ 2147483647 w 48"/>
              <a:gd name="T45" fmla="*/ 2147483647 h 138"/>
              <a:gd name="T46" fmla="*/ 2147483647 w 48"/>
              <a:gd name="T47" fmla="*/ 2147483647 h 138"/>
              <a:gd name="T48" fmla="*/ 2147483647 w 48"/>
              <a:gd name="T49" fmla="*/ 2147483647 h 138"/>
              <a:gd name="T50" fmla="*/ 2147483647 w 48"/>
              <a:gd name="T51" fmla="*/ 2147483647 h 138"/>
              <a:gd name="T52" fmla="*/ 2147483647 w 48"/>
              <a:gd name="T53" fmla="*/ 2147483647 h 138"/>
              <a:gd name="T54" fmla="*/ 2147483647 w 48"/>
              <a:gd name="T55" fmla="*/ 2147483647 h 138"/>
              <a:gd name="T56" fmla="*/ 2147483647 w 48"/>
              <a:gd name="T57" fmla="*/ 2147483647 h 138"/>
              <a:gd name="T58" fmla="*/ 2147483647 w 48"/>
              <a:gd name="T59" fmla="*/ 2147483647 h 138"/>
              <a:gd name="T60" fmla="*/ 2147483647 w 48"/>
              <a:gd name="T61" fmla="*/ 2147483647 h 138"/>
              <a:gd name="T62" fmla="*/ 2147483647 w 48"/>
              <a:gd name="T63" fmla="*/ 2147483647 h 138"/>
              <a:gd name="T64" fmla="*/ 2147483647 w 48"/>
              <a:gd name="T65" fmla="*/ 2147483647 h 138"/>
              <a:gd name="T66" fmla="*/ 2147483647 w 48"/>
              <a:gd name="T67" fmla="*/ 2147483647 h 138"/>
              <a:gd name="T68" fmla="*/ 2147483647 w 48"/>
              <a:gd name="T69" fmla="*/ 2147483647 h 138"/>
              <a:gd name="T70" fmla="*/ 2147483647 w 48"/>
              <a:gd name="T71" fmla="*/ 2147483647 h 138"/>
              <a:gd name="T72" fmla="*/ 2147483647 w 48"/>
              <a:gd name="T73" fmla="*/ 2147483647 h 138"/>
              <a:gd name="T74" fmla="*/ 2147483647 w 48"/>
              <a:gd name="T75" fmla="*/ 2147483647 h 138"/>
              <a:gd name="T76" fmla="*/ 2147483647 w 48"/>
              <a:gd name="T77" fmla="*/ 2147483647 h 138"/>
              <a:gd name="T78" fmla="*/ 2147483647 w 48"/>
              <a:gd name="T79" fmla="*/ 2147483647 h 138"/>
              <a:gd name="T80" fmla="*/ 2147483647 w 48"/>
              <a:gd name="T81" fmla="*/ 0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
              <a:gd name="T124" fmla="*/ 0 h 138"/>
              <a:gd name="T125" fmla="*/ 48 w 48"/>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 h="138">
                <a:moveTo>
                  <a:pt x="12" y="0"/>
                </a:moveTo>
                <a:lnTo>
                  <a:pt x="6" y="0"/>
                </a:lnTo>
                <a:lnTo>
                  <a:pt x="0" y="6"/>
                </a:lnTo>
                <a:lnTo>
                  <a:pt x="12" y="6"/>
                </a:lnTo>
                <a:lnTo>
                  <a:pt x="18" y="12"/>
                </a:lnTo>
                <a:lnTo>
                  <a:pt x="24" y="18"/>
                </a:lnTo>
                <a:lnTo>
                  <a:pt x="30" y="24"/>
                </a:lnTo>
                <a:lnTo>
                  <a:pt x="36" y="30"/>
                </a:lnTo>
                <a:lnTo>
                  <a:pt x="42" y="48"/>
                </a:lnTo>
                <a:lnTo>
                  <a:pt x="42" y="60"/>
                </a:lnTo>
                <a:lnTo>
                  <a:pt x="42" y="72"/>
                </a:lnTo>
                <a:lnTo>
                  <a:pt x="42" y="84"/>
                </a:lnTo>
                <a:lnTo>
                  <a:pt x="42" y="96"/>
                </a:lnTo>
                <a:lnTo>
                  <a:pt x="36" y="108"/>
                </a:lnTo>
                <a:lnTo>
                  <a:pt x="30" y="120"/>
                </a:lnTo>
                <a:lnTo>
                  <a:pt x="24" y="126"/>
                </a:lnTo>
                <a:lnTo>
                  <a:pt x="18" y="132"/>
                </a:lnTo>
                <a:lnTo>
                  <a:pt x="12" y="138"/>
                </a:lnTo>
                <a:lnTo>
                  <a:pt x="0" y="138"/>
                </a:lnTo>
                <a:lnTo>
                  <a:pt x="6" y="138"/>
                </a:lnTo>
                <a:lnTo>
                  <a:pt x="12" y="138"/>
                </a:lnTo>
                <a:lnTo>
                  <a:pt x="18" y="138"/>
                </a:lnTo>
                <a:lnTo>
                  <a:pt x="24" y="132"/>
                </a:lnTo>
                <a:lnTo>
                  <a:pt x="30" y="126"/>
                </a:lnTo>
                <a:lnTo>
                  <a:pt x="36" y="114"/>
                </a:lnTo>
                <a:lnTo>
                  <a:pt x="42" y="108"/>
                </a:lnTo>
                <a:lnTo>
                  <a:pt x="42" y="96"/>
                </a:lnTo>
                <a:lnTo>
                  <a:pt x="48" y="84"/>
                </a:lnTo>
                <a:lnTo>
                  <a:pt x="48" y="72"/>
                </a:lnTo>
                <a:lnTo>
                  <a:pt x="48" y="60"/>
                </a:lnTo>
                <a:lnTo>
                  <a:pt x="42" y="48"/>
                </a:lnTo>
                <a:lnTo>
                  <a:pt x="42" y="36"/>
                </a:lnTo>
                <a:lnTo>
                  <a:pt x="36" y="24"/>
                </a:lnTo>
                <a:lnTo>
                  <a:pt x="30" y="18"/>
                </a:lnTo>
                <a:lnTo>
                  <a:pt x="24" y="12"/>
                </a:lnTo>
                <a:lnTo>
                  <a:pt x="18" y="6"/>
                </a:lnTo>
                <a:lnTo>
                  <a:pt x="12" y="0"/>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4" name="Freeform 677"/>
          <p:cNvSpPr>
            <a:spLocks/>
          </p:cNvSpPr>
          <p:nvPr/>
        </p:nvSpPr>
        <p:spPr bwMode="auto">
          <a:xfrm>
            <a:off x="4162433" y="4811183"/>
            <a:ext cx="92075" cy="227013"/>
          </a:xfrm>
          <a:custGeom>
            <a:avLst/>
            <a:gdLst>
              <a:gd name="T0" fmla="*/ 2147483647 w 60"/>
              <a:gd name="T1" fmla="*/ 0 h 132"/>
              <a:gd name="T2" fmla="*/ 2147483647 w 60"/>
              <a:gd name="T3" fmla="*/ 0 h 132"/>
              <a:gd name="T4" fmla="*/ 2147483647 w 60"/>
              <a:gd name="T5" fmla="*/ 0 h 132"/>
              <a:gd name="T6" fmla="*/ 0 w 60"/>
              <a:gd name="T7" fmla="*/ 0 h 132"/>
              <a:gd name="T8" fmla="*/ 0 w 60"/>
              <a:gd name="T9" fmla="*/ 2147483647 h 132"/>
              <a:gd name="T10" fmla="*/ 2147483647 w 60"/>
              <a:gd name="T11" fmla="*/ 0 h 132"/>
              <a:gd name="T12" fmla="*/ 2147483647 w 60"/>
              <a:gd name="T13" fmla="*/ 0 h 132"/>
              <a:gd name="T14" fmla="*/ 2147483647 w 60"/>
              <a:gd name="T15" fmla="*/ 0 h 132"/>
              <a:gd name="T16" fmla="*/ 2147483647 w 60"/>
              <a:gd name="T17" fmla="*/ 2147483647 h 132"/>
              <a:gd name="T18" fmla="*/ 2147483647 w 60"/>
              <a:gd name="T19" fmla="*/ 2147483647 h 132"/>
              <a:gd name="T20" fmla="*/ 2147483647 w 60"/>
              <a:gd name="T21" fmla="*/ 2147483647 h 132"/>
              <a:gd name="T22" fmla="*/ 2147483647 w 60"/>
              <a:gd name="T23" fmla="*/ 2147483647 h 132"/>
              <a:gd name="T24" fmla="*/ 2147483647 w 60"/>
              <a:gd name="T25" fmla="*/ 2147483647 h 132"/>
              <a:gd name="T26" fmla="*/ 2147483647 w 60"/>
              <a:gd name="T27" fmla="*/ 2147483647 h 132"/>
              <a:gd name="T28" fmla="*/ 2147483647 w 60"/>
              <a:gd name="T29" fmla="*/ 2147483647 h 132"/>
              <a:gd name="T30" fmla="*/ 2147483647 w 60"/>
              <a:gd name="T31" fmla="*/ 2147483647 h 132"/>
              <a:gd name="T32" fmla="*/ 2147483647 w 60"/>
              <a:gd name="T33" fmla="*/ 2147483647 h 132"/>
              <a:gd name="T34" fmla="*/ 2147483647 w 60"/>
              <a:gd name="T35" fmla="*/ 2147483647 h 132"/>
              <a:gd name="T36" fmla="*/ 2147483647 w 60"/>
              <a:gd name="T37" fmla="*/ 2147483647 h 132"/>
              <a:gd name="T38" fmla="*/ 2147483647 w 60"/>
              <a:gd name="T39" fmla="*/ 2147483647 h 132"/>
              <a:gd name="T40" fmla="*/ 2147483647 w 60"/>
              <a:gd name="T41" fmla="*/ 2147483647 h 132"/>
              <a:gd name="T42" fmla="*/ 2147483647 w 60"/>
              <a:gd name="T43" fmla="*/ 2147483647 h 132"/>
              <a:gd name="T44" fmla="*/ 2147483647 w 60"/>
              <a:gd name="T45" fmla="*/ 2147483647 h 132"/>
              <a:gd name="T46" fmla="*/ 2147483647 w 60"/>
              <a:gd name="T47" fmla="*/ 2147483647 h 132"/>
              <a:gd name="T48" fmla="*/ 2147483647 w 60"/>
              <a:gd name="T49" fmla="*/ 2147483647 h 132"/>
              <a:gd name="T50" fmla="*/ 2147483647 w 60"/>
              <a:gd name="T51" fmla="*/ 2147483647 h 132"/>
              <a:gd name="T52" fmla="*/ 2147483647 w 60"/>
              <a:gd name="T53" fmla="*/ 2147483647 h 132"/>
              <a:gd name="T54" fmla="*/ 2147483647 w 60"/>
              <a:gd name="T55" fmla="*/ 2147483647 h 132"/>
              <a:gd name="T56" fmla="*/ 0 w 60"/>
              <a:gd name="T57" fmla="*/ 2147483647 h 132"/>
              <a:gd name="T58" fmla="*/ 0 w 60"/>
              <a:gd name="T59" fmla="*/ 2147483647 h 132"/>
              <a:gd name="T60" fmla="*/ 2147483647 w 60"/>
              <a:gd name="T61" fmla="*/ 2147483647 h 132"/>
              <a:gd name="T62" fmla="*/ 2147483647 w 60"/>
              <a:gd name="T63" fmla="*/ 2147483647 h 132"/>
              <a:gd name="T64" fmla="*/ 2147483647 w 60"/>
              <a:gd name="T65" fmla="*/ 2147483647 h 132"/>
              <a:gd name="T66" fmla="*/ 2147483647 w 60"/>
              <a:gd name="T67" fmla="*/ 2147483647 h 132"/>
              <a:gd name="T68" fmla="*/ 2147483647 w 60"/>
              <a:gd name="T69" fmla="*/ 2147483647 h 132"/>
              <a:gd name="T70" fmla="*/ 2147483647 w 60"/>
              <a:gd name="T71" fmla="*/ 2147483647 h 132"/>
              <a:gd name="T72" fmla="*/ 2147483647 w 60"/>
              <a:gd name="T73" fmla="*/ 2147483647 h 132"/>
              <a:gd name="T74" fmla="*/ 2147483647 w 60"/>
              <a:gd name="T75" fmla="*/ 2147483647 h 132"/>
              <a:gd name="T76" fmla="*/ 2147483647 w 60"/>
              <a:gd name="T77" fmla="*/ 2147483647 h 132"/>
              <a:gd name="T78" fmla="*/ 2147483647 w 60"/>
              <a:gd name="T79" fmla="*/ 2147483647 h 132"/>
              <a:gd name="T80" fmla="*/ 2147483647 w 60"/>
              <a:gd name="T81" fmla="*/ 2147483647 h 132"/>
              <a:gd name="T82" fmla="*/ 2147483647 w 60"/>
              <a:gd name="T83" fmla="*/ 2147483647 h 132"/>
              <a:gd name="T84" fmla="*/ 2147483647 w 60"/>
              <a:gd name="T85" fmla="*/ 2147483647 h 132"/>
              <a:gd name="T86" fmla="*/ 2147483647 w 60"/>
              <a:gd name="T87" fmla="*/ 2147483647 h 132"/>
              <a:gd name="T88" fmla="*/ 2147483647 w 60"/>
              <a:gd name="T89" fmla="*/ 2147483647 h 132"/>
              <a:gd name="T90" fmla="*/ 2147483647 w 60"/>
              <a:gd name="T91" fmla="*/ 2147483647 h 132"/>
              <a:gd name="T92" fmla="*/ 2147483647 w 60"/>
              <a:gd name="T93" fmla="*/ 2147483647 h 132"/>
              <a:gd name="T94" fmla="*/ 2147483647 w 60"/>
              <a:gd name="T95" fmla="*/ 0 h 132"/>
              <a:gd name="T96" fmla="*/ 2147483647 w 60"/>
              <a:gd name="T97" fmla="*/ 0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132"/>
              <a:gd name="T149" fmla="*/ 60 w 60"/>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132">
                <a:moveTo>
                  <a:pt x="18" y="0"/>
                </a:moveTo>
                <a:lnTo>
                  <a:pt x="12" y="0"/>
                </a:lnTo>
                <a:lnTo>
                  <a:pt x="6" y="0"/>
                </a:lnTo>
                <a:lnTo>
                  <a:pt x="0" y="0"/>
                </a:lnTo>
                <a:lnTo>
                  <a:pt x="0" y="6"/>
                </a:lnTo>
                <a:lnTo>
                  <a:pt x="6" y="0"/>
                </a:lnTo>
                <a:lnTo>
                  <a:pt x="12" y="0"/>
                </a:lnTo>
                <a:lnTo>
                  <a:pt x="24" y="0"/>
                </a:lnTo>
                <a:lnTo>
                  <a:pt x="30" y="6"/>
                </a:lnTo>
                <a:lnTo>
                  <a:pt x="36" y="12"/>
                </a:lnTo>
                <a:lnTo>
                  <a:pt x="42" y="12"/>
                </a:lnTo>
                <a:lnTo>
                  <a:pt x="42" y="24"/>
                </a:lnTo>
                <a:lnTo>
                  <a:pt x="48" y="30"/>
                </a:lnTo>
                <a:lnTo>
                  <a:pt x="54" y="42"/>
                </a:lnTo>
                <a:lnTo>
                  <a:pt x="54" y="48"/>
                </a:lnTo>
                <a:lnTo>
                  <a:pt x="60" y="54"/>
                </a:lnTo>
                <a:lnTo>
                  <a:pt x="60" y="66"/>
                </a:lnTo>
                <a:lnTo>
                  <a:pt x="60" y="72"/>
                </a:lnTo>
                <a:lnTo>
                  <a:pt x="54" y="84"/>
                </a:lnTo>
                <a:lnTo>
                  <a:pt x="54" y="96"/>
                </a:lnTo>
                <a:lnTo>
                  <a:pt x="48" y="102"/>
                </a:lnTo>
                <a:lnTo>
                  <a:pt x="42" y="108"/>
                </a:lnTo>
                <a:lnTo>
                  <a:pt x="42" y="114"/>
                </a:lnTo>
                <a:lnTo>
                  <a:pt x="36" y="120"/>
                </a:lnTo>
                <a:lnTo>
                  <a:pt x="30" y="126"/>
                </a:lnTo>
                <a:lnTo>
                  <a:pt x="24" y="126"/>
                </a:lnTo>
                <a:lnTo>
                  <a:pt x="12" y="132"/>
                </a:lnTo>
                <a:lnTo>
                  <a:pt x="6" y="132"/>
                </a:lnTo>
                <a:lnTo>
                  <a:pt x="0" y="126"/>
                </a:lnTo>
                <a:lnTo>
                  <a:pt x="0" y="132"/>
                </a:lnTo>
                <a:lnTo>
                  <a:pt x="6" y="132"/>
                </a:lnTo>
                <a:lnTo>
                  <a:pt x="12" y="132"/>
                </a:lnTo>
                <a:lnTo>
                  <a:pt x="18" y="132"/>
                </a:lnTo>
                <a:lnTo>
                  <a:pt x="24" y="132"/>
                </a:lnTo>
                <a:lnTo>
                  <a:pt x="36" y="126"/>
                </a:lnTo>
                <a:lnTo>
                  <a:pt x="42" y="120"/>
                </a:lnTo>
                <a:lnTo>
                  <a:pt x="48" y="114"/>
                </a:lnTo>
                <a:lnTo>
                  <a:pt x="54" y="102"/>
                </a:lnTo>
                <a:lnTo>
                  <a:pt x="60" y="90"/>
                </a:lnTo>
                <a:lnTo>
                  <a:pt x="60" y="78"/>
                </a:lnTo>
                <a:lnTo>
                  <a:pt x="60" y="66"/>
                </a:lnTo>
                <a:lnTo>
                  <a:pt x="60" y="54"/>
                </a:lnTo>
                <a:lnTo>
                  <a:pt x="60" y="42"/>
                </a:lnTo>
                <a:lnTo>
                  <a:pt x="54" y="30"/>
                </a:lnTo>
                <a:lnTo>
                  <a:pt x="48" y="18"/>
                </a:lnTo>
                <a:lnTo>
                  <a:pt x="42" y="12"/>
                </a:lnTo>
                <a:lnTo>
                  <a:pt x="36" y="6"/>
                </a:lnTo>
                <a:lnTo>
                  <a:pt x="24" y="0"/>
                </a:lnTo>
                <a:lnTo>
                  <a:pt x="18"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5" name="Freeform 678"/>
          <p:cNvSpPr>
            <a:spLocks/>
          </p:cNvSpPr>
          <p:nvPr/>
        </p:nvSpPr>
        <p:spPr bwMode="auto">
          <a:xfrm>
            <a:off x="4135440" y="4811167"/>
            <a:ext cx="119062" cy="215900"/>
          </a:xfrm>
          <a:custGeom>
            <a:avLst/>
            <a:gdLst>
              <a:gd name="T0" fmla="*/ 2147483647 w 78"/>
              <a:gd name="T1" fmla="*/ 2147483647 h 126"/>
              <a:gd name="T2" fmla="*/ 2147483647 w 78"/>
              <a:gd name="T3" fmla="*/ 2147483647 h 126"/>
              <a:gd name="T4" fmla="*/ 2147483647 w 78"/>
              <a:gd name="T5" fmla="*/ 2147483647 h 126"/>
              <a:gd name="T6" fmla="*/ 2147483647 w 78"/>
              <a:gd name="T7" fmla="*/ 2147483647 h 126"/>
              <a:gd name="T8" fmla="*/ 2147483647 w 78"/>
              <a:gd name="T9" fmla="*/ 2147483647 h 126"/>
              <a:gd name="T10" fmla="*/ 2147483647 w 78"/>
              <a:gd name="T11" fmla="*/ 2147483647 h 126"/>
              <a:gd name="T12" fmla="*/ 2147483647 w 78"/>
              <a:gd name="T13" fmla="*/ 2147483647 h 126"/>
              <a:gd name="T14" fmla="*/ 2147483647 w 78"/>
              <a:gd name="T15" fmla="*/ 2147483647 h 126"/>
              <a:gd name="T16" fmla="*/ 2147483647 w 78"/>
              <a:gd name="T17" fmla="*/ 2147483647 h 126"/>
              <a:gd name="T18" fmla="*/ 2147483647 w 78"/>
              <a:gd name="T19" fmla="*/ 2147483647 h 126"/>
              <a:gd name="T20" fmla="*/ 2147483647 w 78"/>
              <a:gd name="T21" fmla="*/ 2147483647 h 126"/>
              <a:gd name="T22" fmla="*/ 2147483647 w 78"/>
              <a:gd name="T23" fmla="*/ 2147483647 h 126"/>
              <a:gd name="T24" fmla="*/ 2147483647 w 78"/>
              <a:gd name="T25" fmla="*/ 2147483647 h 126"/>
              <a:gd name="T26" fmla="*/ 2147483647 w 78"/>
              <a:gd name="T27" fmla="*/ 2147483647 h 126"/>
              <a:gd name="T28" fmla="*/ 2147483647 w 78"/>
              <a:gd name="T29" fmla="*/ 2147483647 h 126"/>
              <a:gd name="T30" fmla="*/ 2147483647 w 78"/>
              <a:gd name="T31" fmla="*/ 2147483647 h 126"/>
              <a:gd name="T32" fmla="*/ 2147483647 w 78"/>
              <a:gd name="T33" fmla="*/ 2147483647 h 126"/>
              <a:gd name="T34" fmla="*/ 2147483647 w 78"/>
              <a:gd name="T35" fmla="*/ 2147483647 h 126"/>
              <a:gd name="T36" fmla="*/ 2147483647 w 78"/>
              <a:gd name="T37" fmla="*/ 2147483647 h 126"/>
              <a:gd name="T38" fmla="*/ 2147483647 w 78"/>
              <a:gd name="T39" fmla="*/ 2147483647 h 126"/>
              <a:gd name="T40" fmla="*/ 2147483647 w 78"/>
              <a:gd name="T41" fmla="*/ 2147483647 h 126"/>
              <a:gd name="T42" fmla="*/ 2147483647 w 78"/>
              <a:gd name="T43" fmla="*/ 2147483647 h 126"/>
              <a:gd name="T44" fmla="*/ 2147483647 w 78"/>
              <a:gd name="T45" fmla="*/ 2147483647 h 126"/>
              <a:gd name="T46" fmla="*/ 2147483647 w 78"/>
              <a:gd name="T47" fmla="*/ 2147483647 h 126"/>
              <a:gd name="T48" fmla="*/ 2147483647 w 78"/>
              <a:gd name="T49" fmla="*/ 2147483647 h 126"/>
              <a:gd name="T50" fmla="*/ 2147483647 w 78"/>
              <a:gd name="T51" fmla="*/ 2147483647 h 126"/>
              <a:gd name="T52" fmla="*/ 2147483647 w 78"/>
              <a:gd name="T53" fmla="*/ 2147483647 h 126"/>
              <a:gd name="T54" fmla="*/ 2147483647 w 78"/>
              <a:gd name="T55" fmla="*/ 2147483647 h 126"/>
              <a:gd name="T56" fmla="*/ 0 w 78"/>
              <a:gd name="T57" fmla="*/ 2147483647 h 126"/>
              <a:gd name="T58" fmla="*/ 0 w 78"/>
              <a:gd name="T59" fmla="*/ 2147483647 h 126"/>
              <a:gd name="T60" fmla="*/ 2147483647 w 78"/>
              <a:gd name="T61" fmla="*/ 2147483647 h 126"/>
              <a:gd name="T62" fmla="*/ 2147483647 w 78"/>
              <a:gd name="T63" fmla="*/ 2147483647 h 126"/>
              <a:gd name="T64" fmla="*/ 2147483647 w 78"/>
              <a:gd name="T65" fmla="*/ 2147483647 h 126"/>
              <a:gd name="T66" fmla="*/ 2147483647 w 78"/>
              <a:gd name="T67" fmla="*/ 2147483647 h 126"/>
              <a:gd name="T68" fmla="*/ 2147483647 w 78"/>
              <a:gd name="T69" fmla="*/ 2147483647 h 126"/>
              <a:gd name="T70" fmla="*/ 2147483647 w 78"/>
              <a:gd name="T71" fmla="*/ 2147483647 h 126"/>
              <a:gd name="T72" fmla="*/ 2147483647 w 78"/>
              <a:gd name="T73" fmla="*/ 2147483647 h 126"/>
              <a:gd name="T74" fmla="*/ 2147483647 w 78"/>
              <a:gd name="T75" fmla="*/ 2147483647 h 126"/>
              <a:gd name="T76" fmla="*/ 2147483647 w 78"/>
              <a:gd name="T77" fmla="*/ 2147483647 h 126"/>
              <a:gd name="T78" fmla="*/ 2147483647 w 78"/>
              <a:gd name="T79" fmla="*/ 2147483647 h 126"/>
              <a:gd name="T80" fmla="*/ 2147483647 w 78"/>
              <a:gd name="T81" fmla="*/ 2147483647 h 126"/>
              <a:gd name="T82" fmla="*/ 2147483647 w 78"/>
              <a:gd name="T83" fmla="*/ 2147483647 h 126"/>
              <a:gd name="T84" fmla="*/ 2147483647 w 78"/>
              <a:gd name="T85" fmla="*/ 2147483647 h 126"/>
              <a:gd name="T86" fmla="*/ 2147483647 w 78"/>
              <a:gd name="T87" fmla="*/ 2147483647 h 126"/>
              <a:gd name="T88" fmla="*/ 2147483647 w 78"/>
              <a:gd name="T89" fmla="*/ 2147483647 h 126"/>
              <a:gd name="T90" fmla="*/ 2147483647 w 78"/>
              <a:gd name="T91" fmla="*/ 2147483647 h 126"/>
              <a:gd name="T92" fmla="*/ 2147483647 w 78"/>
              <a:gd name="T93" fmla="*/ 2147483647 h 126"/>
              <a:gd name="T94" fmla="*/ 2147483647 w 78"/>
              <a:gd name="T95" fmla="*/ 2147483647 h 126"/>
              <a:gd name="T96" fmla="*/ 2147483647 w 78"/>
              <a:gd name="T97" fmla="*/ 2147483647 h 126"/>
              <a:gd name="T98" fmla="*/ 2147483647 w 78"/>
              <a:gd name="T99" fmla="*/ 2147483647 h 126"/>
              <a:gd name="T100" fmla="*/ 2147483647 w 78"/>
              <a:gd name="T101" fmla="*/ 2147483647 h 126"/>
              <a:gd name="T102" fmla="*/ 2147483647 w 78"/>
              <a:gd name="T103" fmla="*/ 2147483647 h 126"/>
              <a:gd name="T104" fmla="*/ 2147483647 w 78"/>
              <a:gd name="T105" fmla="*/ 2147483647 h 126"/>
              <a:gd name="T106" fmla="*/ 2147483647 w 78"/>
              <a:gd name="T107" fmla="*/ 0 h 126"/>
              <a:gd name="T108" fmla="*/ 2147483647 w 78"/>
              <a:gd name="T109" fmla="*/ 0 h 126"/>
              <a:gd name="T110" fmla="*/ 2147483647 w 78"/>
              <a:gd name="T111" fmla="*/ 0 h 126"/>
              <a:gd name="T112" fmla="*/ 2147483647 w 78"/>
              <a:gd name="T113" fmla="*/ 2147483647 h 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
              <a:gd name="T172" fmla="*/ 0 h 126"/>
              <a:gd name="T173" fmla="*/ 78 w 78"/>
              <a:gd name="T174" fmla="*/ 126 h 1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 h="126">
                <a:moveTo>
                  <a:pt x="18" y="6"/>
                </a:moveTo>
                <a:lnTo>
                  <a:pt x="12" y="6"/>
                </a:lnTo>
                <a:lnTo>
                  <a:pt x="6" y="6"/>
                </a:lnTo>
                <a:lnTo>
                  <a:pt x="6" y="12"/>
                </a:lnTo>
                <a:lnTo>
                  <a:pt x="12" y="6"/>
                </a:lnTo>
                <a:lnTo>
                  <a:pt x="18" y="6"/>
                </a:lnTo>
                <a:lnTo>
                  <a:pt x="30" y="6"/>
                </a:lnTo>
                <a:lnTo>
                  <a:pt x="36" y="6"/>
                </a:lnTo>
                <a:lnTo>
                  <a:pt x="48" y="6"/>
                </a:lnTo>
                <a:lnTo>
                  <a:pt x="54" y="12"/>
                </a:lnTo>
                <a:lnTo>
                  <a:pt x="60" y="18"/>
                </a:lnTo>
                <a:lnTo>
                  <a:pt x="66" y="24"/>
                </a:lnTo>
                <a:lnTo>
                  <a:pt x="66" y="36"/>
                </a:lnTo>
                <a:lnTo>
                  <a:pt x="72" y="48"/>
                </a:lnTo>
                <a:lnTo>
                  <a:pt x="72" y="54"/>
                </a:lnTo>
                <a:lnTo>
                  <a:pt x="72" y="66"/>
                </a:lnTo>
                <a:lnTo>
                  <a:pt x="72" y="78"/>
                </a:lnTo>
                <a:lnTo>
                  <a:pt x="66" y="90"/>
                </a:lnTo>
                <a:lnTo>
                  <a:pt x="66" y="96"/>
                </a:lnTo>
                <a:lnTo>
                  <a:pt x="60" y="108"/>
                </a:lnTo>
                <a:lnTo>
                  <a:pt x="54" y="114"/>
                </a:lnTo>
                <a:lnTo>
                  <a:pt x="48" y="120"/>
                </a:lnTo>
                <a:lnTo>
                  <a:pt x="36" y="120"/>
                </a:lnTo>
                <a:lnTo>
                  <a:pt x="30" y="126"/>
                </a:lnTo>
                <a:lnTo>
                  <a:pt x="24" y="120"/>
                </a:lnTo>
                <a:lnTo>
                  <a:pt x="18" y="120"/>
                </a:lnTo>
                <a:lnTo>
                  <a:pt x="6" y="120"/>
                </a:lnTo>
                <a:lnTo>
                  <a:pt x="0" y="108"/>
                </a:lnTo>
                <a:lnTo>
                  <a:pt x="0" y="114"/>
                </a:lnTo>
                <a:lnTo>
                  <a:pt x="6" y="120"/>
                </a:lnTo>
                <a:lnTo>
                  <a:pt x="12" y="120"/>
                </a:lnTo>
                <a:lnTo>
                  <a:pt x="18" y="126"/>
                </a:lnTo>
                <a:lnTo>
                  <a:pt x="24" y="126"/>
                </a:lnTo>
                <a:lnTo>
                  <a:pt x="30" y="126"/>
                </a:lnTo>
                <a:lnTo>
                  <a:pt x="36" y="126"/>
                </a:lnTo>
                <a:lnTo>
                  <a:pt x="48" y="120"/>
                </a:lnTo>
                <a:lnTo>
                  <a:pt x="54" y="120"/>
                </a:lnTo>
                <a:lnTo>
                  <a:pt x="60" y="114"/>
                </a:lnTo>
                <a:lnTo>
                  <a:pt x="60" y="108"/>
                </a:lnTo>
                <a:lnTo>
                  <a:pt x="66" y="102"/>
                </a:lnTo>
                <a:lnTo>
                  <a:pt x="72" y="90"/>
                </a:lnTo>
                <a:lnTo>
                  <a:pt x="72" y="84"/>
                </a:lnTo>
                <a:lnTo>
                  <a:pt x="78" y="72"/>
                </a:lnTo>
                <a:lnTo>
                  <a:pt x="78" y="66"/>
                </a:lnTo>
                <a:lnTo>
                  <a:pt x="78" y="54"/>
                </a:lnTo>
                <a:lnTo>
                  <a:pt x="72" y="48"/>
                </a:lnTo>
                <a:lnTo>
                  <a:pt x="72" y="36"/>
                </a:lnTo>
                <a:lnTo>
                  <a:pt x="66" y="30"/>
                </a:lnTo>
                <a:lnTo>
                  <a:pt x="60" y="24"/>
                </a:lnTo>
                <a:lnTo>
                  <a:pt x="60" y="12"/>
                </a:lnTo>
                <a:lnTo>
                  <a:pt x="54" y="12"/>
                </a:lnTo>
                <a:lnTo>
                  <a:pt x="48" y="6"/>
                </a:lnTo>
                <a:lnTo>
                  <a:pt x="36" y="0"/>
                </a:lnTo>
                <a:lnTo>
                  <a:pt x="30" y="0"/>
                </a:lnTo>
                <a:lnTo>
                  <a:pt x="24" y="0"/>
                </a:lnTo>
                <a:lnTo>
                  <a:pt x="18"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6" name="Freeform 679"/>
          <p:cNvSpPr>
            <a:spLocks/>
          </p:cNvSpPr>
          <p:nvPr/>
        </p:nvSpPr>
        <p:spPr bwMode="auto">
          <a:xfrm>
            <a:off x="4116390" y="4822280"/>
            <a:ext cx="127000" cy="195262"/>
          </a:xfrm>
          <a:custGeom>
            <a:avLst/>
            <a:gdLst>
              <a:gd name="T0" fmla="*/ 2147483647 w 84"/>
              <a:gd name="T1" fmla="*/ 2147483647 h 114"/>
              <a:gd name="T2" fmla="*/ 0 w 84"/>
              <a:gd name="T3" fmla="*/ 2147483647 h 114"/>
              <a:gd name="T4" fmla="*/ 0 w 84"/>
              <a:gd name="T5" fmla="*/ 2147483647 h 114"/>
              <a:gd name="T6" fmla="*/ 2147483647 w 84"/>
              <a:gd name="T7" fmla="*/ 2147483647 h 114"/>
              <a:gd name="T8" fmla="*/ 2147483647 w 84"/>
              <a:gd name="T9" fmla="*/ 2147483647 h 114"/>
              <a:gd name="T10" fmla="*/ 2147483647 w 84"/>
              <a:gd name="T11" fmla="*/ 0 h 114"/>
              <a:gd name="T12" fmla="*/ 2147483647 w 84"/>
              <a:gd name="T13" fmla="*/ 2147483647 h 114"/>
              <a:gd name="T14" fmla="*/ 2147483647 w 84"/>
              <a:gd name="T15" fmla="*/ 2147483647 h 114"/>
              <a:gd name="T16" fmla="*/ 2147483647 w 84"/>
              <a:gd name="T17" fmla="*/ 2147483647 h 114"/>
              <a:gd name="T18" fmla="*/ 2147483647 w 84"/>
              <a:gd name="T19" fmla="*/ 2147483647 h 114"/>
              <a:gd name="T20" fmla="*/ 2147483647 w 84"/>
              <a:gd name="T21" fmla="*/ 2147483647 h 114"/>
              <a:gd name="T22" fmla="*/ 2147483647 w 84"/>
              <a:gd name="T23" fmla="*/ 2147483647 h 114"/>
              <a:gd name="T24" fmla="*/ 2147483647 w 84"/>
              <a:gd name="T25" fmla="*/ 2147483647 h 114"/>
              <a:gd name="T26" fmla="*/ 2147483647 w 84"/>
              <a:gd name="T27" fmla="*/ 2147483647 h 114"/>
              <a:gd name="T28" fmla="*/ 2147483647 w 84"/>
              <a:gd name="T29" fmla="*/ 2147483647 h 114"/>
              <a:gd name="T30" fmla="*/ 2147483647 w 84"/>
              <a:gd name="T31" fmla="*/ 2147483647 h 114"/>
              <a:gd name="T32" fmla="*/ 2147483647 w 84"/>
              <a:gd name="T33" fmla="*/ 2147483647 h 114"/>
              <a:gd name="T34" fmla="*/ 0 w 84"/>
              <a:gd name="T35" fmla="*/ 2147483647 h 114"/>
              <a:gd name="T36" fmla="*/ 0 w 84"/>
              <a:gd name="T37" fmla="*/ 2147483647 h 114"/>
              <a:gd name="T38" fmla="*/ 2147483647 w 84"/>
              <a:gd name="T39" fmla="*/ 2147483647 h 114"/>
              <a:gd name="T40" fmla="*/ 2147483647 w 84"/>
              <a:gd name="T41" fmla="*/ 2147483647 h 114"/>
              <a:gd name="T42" fmla="*/ 2147483647 w 84"/>
              <a:gd name="T43" fmla="*/ 2147483647 h 114"/>
              <a:gd name="T44" fmla="*/ 2147483647 w 84"/>
              <a:gd name="T45" fmla="*/ 2147483647 h 114"/>
              <a:gd name="T46" fmla="*/ 2147483647 w 84"/>
              <a:gd name="T47" fmla="*/ 2147483647 h 114"/>
              <a:gd name="T48" fmla="*/ 2147483647 w 84"/>
              <a:gd name="T49" fmla="*/ 2147483647 h 114"/>
              <a:gd name="T50" fmla="*/ 2147483647 w 84"/>
              <a:gd name="T51" fmla="*/ 2147483647 h 114"/>
              <a:gd name="T52" fmla="*/ 2147483647 w 84"/>
              <a:gd name="T53" fmla="*/ 2147483647 h 114"/>
              <a:gd name="T54" fmla="*/ 2147483647 w 84"/>
              <a:gd name="T55" fmla="*/ 2147483647 h 114"/>
              <a:gd name="T56" fmla="*/ 2147483647 w 84"/>
              <a:gd name="T57" fmla="*/ 2147483647 h 114"/>
              <a:gd name="T58" fmla="*/ 2147483647 w 84"/>
              <a:gd name="T59" fmla="*/ 0 h 114"/>
              <a:gd name="T60" fmla="*/ 2147483647 w 84"/>
              <a:gd name="T61" fmla="*/ 0 h 114"/>
              <a:gd name="T62" fmla="*/ 2147483647 w 84"/>
              <a:gd name="T63" fmla="*/ 0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114"/>
              <a:gd name="T98" fmla="*/ 84 w 84"/>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114">
                <a:moveTo>
                  <a:pt x="12" y="6"/>
                </a:moveTo>
                <a:lnTo>
                  <a:pt x="12" y="12"/>
                </a:lnTo>
                <a:lnTo>
                  <a:pt x="6" y="18"/>
                </a:lnTo>
                <a:lnTo>
                  <a:pt x="0" y="30"/>
                </a:lnTo>
                <a:lnTo>
                  <a:pt x="0" y="36"/>
                </a:lnTo>
                <a:lnTo>
                  <a:pt x="0" y="30"/>
                </a:lnTo>
                <a:lnTo>
                  <a:pt x="6" y="18"/>
                </a:lnTo>
                <a:lnTo>
                  <a:pt x="12" y="12"/>
                </a:lnTo>
                <a:lnTo>
                  <a:pt x="18" y="6"/>
                </a:lnTo>
                <a:lnTo>
                  <a:pt x="24" y="6"/>
                </a:lnTo>
                <a:lnTo>
                  <a:pt x="30" y="6"/>
                </a:lnTo>
                <a:lnTo>
                  <a:pt x="42" y="0"/>
                </a:lnTo>
                <a:lnTo>
                  <a:pt x="48" y="6"/>
                </a:lnTo>
                <a:lnTo>
                  <a:pt x="54" y="6"/>
                </a:lnTo>
                <a:lnTo>
                  <a:pt x="60" y="12"/>
                </a:lnTo>
                <a:lnTo>
                  <a:pt x="66" y="18"/>
                </a:lnTo>
                <a:lnTo>
                  <a:pt x="72" y="24"/>
                </a:lnTo>
                <a:lnTo>
                  <a:pt x="78" y="30"/>
                </a:lnTo>
                <a:lnTo>
                  <a:pt x="78" y="36"/>
                </a:lnTo>
                <a:lnTo>
                  <a:pt x="78" y="48"/>
                </a:lnTo>
                <a:lnTo>
                  <a:pt x="84" y="60"/>
                </a:lnTo>
                <a:lnTo>
                  <a:pt x="78" y="66"/>
                </a:lnTo>
                <a:lnTo>
                  <a:pt x="78" y="78"/>
                </a:lnTo>
                <a:lnTo>
                  <a:pt x="78" y="84"/>
                </a:lnTo>
                <a:lnTo>
                  <a:pt x="72" y="90"/>
                </a:lnTo>
                <a:lnTo>
                  <a:pt x="66" y="96"/>
                </a:lnTo>
                <a:lnTo>
                  <a:pt x="60" y="102"/>
                </a:lnTo>
                <a:lnTo>
                  <a:pt x="54" y="108"/>
                </a:lnTo>
                <a:lnTo>
                  <a:pt x="48" y="108"/>
                </a:lnTo>
                <a:lnTo>
                  <a:pt x="42" y="114"/>
                </a:lnTo>
                <a:lnTo>
                  <a:pt x="30" y="108"/>
                </a:lnTo>
                <a:lnTo>
                  <a:pt x="24" y="108"/>
                </a:lnTo>
                <a:lnTo>
                  <a:pt x="18" y="108"/>
                </a:lnTo>
                <a:lnTo>
                  <a:pt x="12" y="102"/>
                </a:lnTo>
                <a:lnTo>
                  <a:pt x="6" y="96"/>
                </a:lnTo>
                <a:lnTo>
                  <a:pt x="0" y="90"/>
                </a:lnTo>
                <a:lnTo>
                  <a:pt x="0" y="78"/>
                </a:lnTo>
                <a:lnTo>
                  <a:pt x="0" y="84"/>
                </a:lnTo>
                <a:lnTo>
                  <a:pt x="6" y="90"/>
                </a:lnTo>
                <a:lnTo>
                  <a:pt x="6" y="96"/>
                </a:lnTo>
                <a:lnTo>
                  <a:pt x="12" y="102"/>
                </a:lnTo>
                <a:lnTo>
                  <a:pt x="18" y="108"/>
                </a:lnTo>
                <a:lnTo>
                  <a:pt x="24" y="114"/>
                </a:lnTo>
                <a:lnTo>
                  <a:pt x="30" y="114"/>
                </a:lnTo>
                <a:lnTo>
                  <a:pt x="42" y="114"/>
                </a:lnTo>
                <a:lnTo>
                  <a:pt x="48" y="114"/>
                </a:lnTo>
                <a:lnTo>
                  <a:pt x="60" y="108"/>
                </a:lnTo>
                <a:lnTo>
                  <a:pt x="66" y="108"/>
                </a:lnTo>
                <a:lnTo>
                  <a:pt x="72" y="96"/>
                </a:lnTo>
                <a:lnTo>
                  <a:pt x="78" y="90"/>
                </a:lnTo>
                <a:lnTo>
                  <a:pt x="78" y="84"/>
                </a:lnTo>
                <a:lnTo>
                  <a:pt x="84" y="72"/>
                </a:lnTo>
                <a:lnTo>
                  <a:pt x="84" y="60"/>
                </a:lnTo>
                <a:lnTo>
                  <a:pt x="84" y="48"/>
                </a:lnTo>
                <a:lnTo>
                  <a:pt x="84" y="42"/>
                </a:lnTo>
                <a:lnTo>
                  <a:pt x="78" y="30"/>
                </a:lnTo>
                <a:lnTo>
                  <a:pt x="72" y="18"/>
                </a:lnTo>
                <a:lnTo>
                  <a:pt x="72" y="12"/>
                </a:lnTo>
                <a:lnTo>
                  <a:pt x="60" y="6"/>
                </a:lnTo>
                <a:lnTo>
                  <a:pt x="54" y="0"/>
                </a:lnTo>
                <a:lnTo>
                  <a:pt x="48" y="0"/>
                </a:lnTo>
                <a:lnTo>
                  <a:pt x="42" y="0"/>
                </a:lnTo>
                <a:lnTo>
                  <a:pt x="30" y="0"/>
                </a:lnTo>
                <a:lnTo>
                  <a:pt x="24" y="0"/>
                </a:lnTo>
                <a:lnTo>
                  <a:pt x="12" y="6"/>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7" name="Freeform 680"/>
          <p:cNvSpPr>
            <a:spLocks/>
          </p:cNvSpPr>
          <p:nvPr/>
        </p:nvSpPr>
        <p:spPr bwMode="auto">
          <a:xfrm>
            <a:off x="4108452" y="4833392"/>
            <a:ext cx="127000" cy="184150"/>
          </a:xfrm>
          <a:custGeom>
            <a:avLst/>
            <a:gdLst>
              <a:gd name="T0" fmla="*/ 2147483647 w 84"/>
              <a:gd name="T1" fmla="*/ 2147483647 h 108"/>
              <a:gd name="T2" fmla="*/ 2147483647 w 84"/>
              <a:gd name="T3" fmla="*/ 2147483647 h 108"/>
              <a:gd name="T4" fmla="*/ 2147483647 w 84"/>
              <a:gd name="T5" fmla="*/ 2147483647 h 108"/>
              <a:gd name="T6" fmla="*/ 2147483647 w 84"/>
              <a:gd name="T7" fmla="*/ 0 h 108"/>
              <a:gd name="T8" fmla="*/ 2147483647 w 84"/>
              <a:gd name="T9" fmla="*/ 0 h 108"/>
              <a:gd name="T10" fmla="*/ 2147483647 w 84"/>
              <a:gd name="T11" fmla="*/ 2147483647 h 108"/>
              <a:gd name="T12" fmla="*/ 2147483647 w 84"/>
              <a:gd name="T13" fmla="*/ 2147483647 h 108"/>
              <a:gd name="T14" fmla="*/ 2147483647 w 84"/>
              <a:gd name="T15" fmla="*/ 2147483647 h 108"/>
              <a:gd name="T16" fmla="*/ 2147483647 w 84"/>
              <a:gd name="T17" fmla="*/ 2147483647 h 108"/>
              <a:gd name="T18" fmla="*/ 2147483647 w 84"/>
              <a:gd name="T19" fmla="*/ 2147483647 h 108"/>
              <a:gd name="T20" fmla="*/ 2147483647 w 84"/>
              <a:gd name="T21" fmla="*/ 2147483647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2147483647 w 84"/>
              <a:gd name="T31" fmla="*/ 2147483647 h 108"/>
              <a:gd name="T32" fmla="*/ 2147483647 w 84"/>
              <a:gd name="T33" fmla="*/ 2147483647 h 108"/>
              <a:gd name="T34" fmla="*/ 0 w 84"/>
              <a:gd name="T35" fmla="*/ 2147483647 h 108"/>
              <a:gd name="T36" fmla="*/ 0 w 84"/>
              <a:gd name="T37" fmla="*/ 2147483647 h 108"/>
              <a:gd name="T38" fmla="*/ 0 w 84"/>
              <a:gd name="T39" fmla="*/ 2147483647 h 108"/>
              <a:gd name="T40" fmla="*/ 2147483647 w 84"/>
              <a:gd name="T41" fmla="*/ 2147483647 h 108"/>
              <a:gd name="T42" fmla="*/ 2147483647 w 84"/>
              <a:gd name="T43" fmla="*/ 2147483647 h 108"/>
              <a:gd name="T44" fmla="*/ 2147483647 w 84"/>
              <a:gd name="T45" fmla="*/ 2147483647 h 108"/>
              <a:gd name="T46" fmla="*/ 2147483647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2147483647 w 84"/>
              <a:gd name="T61" fmla="*/ 2147483647 h 108"/>
              <a:gd name="T62" fmla="*/ 2147483647 w 84"/>
              <a:gd name="T63" fmla="*/ 2147483647 h 108"/>
              <a:gd name="T64" fmla="*/ 2147483647 w 84"/>
              <a:gd name="T65" fmla="*/ 0 h 108"/>
              <a:gd name="T66" fmla="*/ 2147483647 w 84"/>
              <a:gd name="T67" fmla="*/ 0 h 108"/>
              <a:gd name="T68" fmla="*/ 2147483647 w 84"/>
              <a:gd name="T69" fmla="*/ 2147483647 h 108"/>
              <a:gd name="T70" fmla="*/ 2147483647 w 84"/>
              <a:gd name="T71" fmla="*/ 2147483647 h 108"/>
              <a:gd name="T72" fmla="*/ 2147483647 w 84"/>
              <a:gd name="T73" fmla="*/ 2147483647 h 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4"/>
              <a:gd name="T112" fmla="*/ 0 h 108"/>
              <a:gd name="T113" fmla="*/ 84 w 84"/>
              <a:gd name="T114" fmla="*/ 108 h 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4" h="108">
                <a:moveTo>
                  <a:pt x="0" y="54"/>
                </a:moveTo>
                <a:lnTo>
                  <a:pt x="6" y="42"/>
                </a:lnTo>
                <a:lnTo>
                  <a:pt x="6" y="36"/>
                </a:lnTo>
                <a:lnTo>
                  <a:pt x="6" y="24"/>
                </a:lnTo>
                <a:lnTo>
                  <a:pt x="12" y="18"/>
                </a:lnTo>
                <a:lnTo>
                  <a:pt x="18" y="12"/>
                </a:lnTo>
                <a:lnTo>
                  <a:pt x="30" y="6"/>
                </a:lnTo>
                <a:lnTo>
                  <a:pt x="36" y="0"/>
                </a:lnTo>
                <a:lnTo>
                  <a:pt x="42" y="0"/>
                </a:lnTo>
                <a:lnTo>
                  <a:pt x="54" y="0"/>
                </a:lnTo>
                <a:lnTo>
                  <a:pt x="60" y="6"/>
                </a:lnTo>
                <a:lnTo>
                  <a:pt x="66" y="12"/>
                </a:lnTo>
                <a:lnTo>
                  <a:pt x="72" y="18"/>
                </a:lnTo>
                <a:lnTo>
                  <a:pt x="78" y="24"/>
                </a:lnTo>
                <a:lnTo>
                  <a:pt x="84" y="36"/>
                </a:lnTo>
                <a:lnTo>
                  <a:pt x="84" y="42"/>
                </a:lnTo>
                <a:lnTo>
                  <a:pt x="84" y="54"/>
                </a:lnTo>
                <a:lnTo>
                  <a:pt x="84" y="66"/>
                </a:lnTo>
                <a:lnTo>
                  <a:pt x="84" y="72"/>
                </a:lnTo>
                <a:lnTo>
                  <a:pt x="78" y="84"/>
                </a:lnTo>
                <a:lnTo>
                  <a:pt x="72" y="90"/>
                </a:lnTo>
                <a:lnTo>
                  <a:pt x="66" y="96"/>
                </a:lnTo>
                <a:lnTo>
                  <a:pt x="60" y="102"/>
                </a:lnTo>
                <a:lnTo>
                  <a:pt x="54" y="102"/>
                </a:lnTo>
                <a:lnTo>
                  <a:pt x="42" y="108"/>
                </a:lnTo>
                <a:lnTo>
                  <a:pt x="36" y="102"/>
                </a:lnTo>
                <a:lnTo>
                  <a:pt x="30" y="102"/>
                </a:lnTo>
                <a:lnTo>
                  <a:pt x="18" y="96"/>
                </a:lnTo>
                <a:lnTo>
                  <a:pt x="12" y="90"/>
                </a:lnTo>
                <a:lnTo>
                  <a:pt x="6" y="84"/>
                </a:lnTo>
                <a:lnTo>
                  <a:pt x="6" y="72"/>
                </a:lnTo>
                <a:lnTo>
                  <a:pt x="6" y="66"/>
                </a:lnTo>
                <a:lnTo>
                  <a:pt x="0" y="54"/>
                </a:lnTo>
                <a:lnTo>
                  <a:pt x="6" y="30"/>
                </a:lnTo>
                <a:lnTo>
                  <a:pt x="0" y="36"/>
                </a:lnTo>
                <a:lnTo>
                  <a:pt x="0" y="42"/>
                </a:lnTo>
                <a:lnTo>
                  <a:pt x="0" y="48"/>
                </a:lnTo>
                <a:lnTo>
                  <a:pt x="0" y="54"/>
                </a:lnTo>
                <a:lnTo>
                  <a:pt x="0" y="60"/>
                </a:lnTo>
                <a:lnTo>
                  <a:pt x="0" y="66"/>
                </a:lnTo>
                <a:lnTo>
                  <a:pt x="0" y="72"/>
                </a:lnTo>
                <a:lnTo>
                  <a:pt x="6" y="78"/>
                </a:lnTo>
                <a:lnTo>
                  <a:pt x="6" y="84"/>
                </a:lnTo>
                <a:lnTo>
                  <a:pt x="12" y="90"/>
                </a:lnTo>
                <a:lnTo>
                  <a:pt x="18" y="96"/>
                </a:lnTo>
                <a:lnTo>
                  <a:pt x="24" y="102"/>
                </a:lnTo>
                <a:lnTo>
                  <a:pt x="30" y="108"/>
                </a:lnTo>
                <a:lnTo>
                  <a:pt x="36" y="108"/>
                </a:lnTo>
                <a:lnTo>
                  <a:pt x="48" y="108"/>
                </a:lnTo>
                <a:lnTo>
                  <a:pt x="54" y="108"/>
                </a:lnTo>
                <a:lnTo>
                  <a:pt x="60" y="102"/>
                </a:lnTo>
                <a:lnTo>
                  <a:pt x="66" y="102"/>
                </a:lnTo>
                <a:lnTo>
                  <a:pt x="72" y="96"/>
                </a:lnTo>
                <a:lnTo>
                  <a:pt x="78" y="90"/>
                </a:lnTo>
                <a:lnTo>
                  <a:pt x="84" y="78"/>
                </a:lnTo>
                <a:lnTo>
                  <a:pt x="84" y="72"/>
                </a:lnTo>
                <a:lnTo>
                  <a:pt x="84" y="66"/>
                </a:lnTo>
                <a:lnTo>
                  <a:pt x="84" y="54"/>
                </a:lnTo>
                <a:lnTo>
                  <a:pt x="84" y="42"/>
                </a:lnTo>
                <a:lnTo>
                  <a:pt x="84" y="36"/>
                </a:lnTo>
                <a:lnTo>
                  <a:pt x="84" y="24"/>
                </a:lnTo>
                <a:lnTo>
                  <a:pt x="78" y="18"/>
                </a:lnTo>
                <a:lnTo>
                  <a:pt x="72" y="12"/>
                </a:lnTo>
                <a:lnTo>
                  <a:pt x="66" y="6"/>
                </a:lnTo>
                <a:lnTo>
                  <a:pt x="60" y="0"/>
                </a:lnTo>
                <a:lnTo>
                  <a:pt x="54" y="0"/>
                </a:lnTo>
                <a:lnTo>
                  <a:pt x="48" y="0"/>
                </a:lnTo>
                <a:lnTo>
                  <a:pt x="36" y="0"/>
                </a:lnTo>
                <a:lnTo>
                  <a:pt x="30" y="0"/>
                </a:lnTo>
                <a:lnTo>
                  <a:pt x="24" y="6"/>
                </a:lnTo>
                <a:lnTo>
                  <a:pt x="18" y="12"/>
                </a:lnTo>
                <a:lnTo>
                  <a:pt x="12" y="18"/>
                </a:lnTo>
                <a:lnTo>
                  <a:pt x="6" y="24"/>
                </a:lnTo>
                <a:lnTo>
                  <a:pt x="6" y="3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8" name="Freeform 681"/>
          <p:cNvSpPr>
            <a:spLocks/>
          </p:cNvSpPr>
          <p:nvPr/>
        </p:nvSpPr>
        <p:spPr bwMode="auto">
          <a:xfrm>
            <a:off x="4108452" y="4833392"/>
            <a:ext cx="127000" cy="184150"/>
          </a:xfrm>
          <a:custGeom>
            <a:avLst/>
            <a:gdLst>
              <a:gd name="T0" fmla="*/ 0 w 84"/>
              <a:gd name="T1" fmla="*/ 2147483647 h 108"/>
              <a:gd name="T2" fmla="*/ 2147483647 w 84"/>
              <a:gd name="T3" fmla="*/ 2147483647 h 108"/>
              <a:gd name="T4" fmla="*/ 2147483647 w 84"/>
              <a:gd name="T5" fmla="*/ 2147483647 h 108"/>
              <a:gd name="T6" fmla="*/ 2147483647 w 84"/>
              <a:gd name="T7" fmla="*/ 2147483647 h 108"/>
              <a:gd name="T8" fmla="*/ 2147483647 w 84"/>
              <a:gd name="T9" fmla="*/ 2147483647 h 108"/>
              <a:gd name="T10" fmla="*/ 2147483647 w 84"/>
              <a:gd name="T11" fmla="*/ 2147483647 h 108"/>
              <a:gd name="T12" fmla="*/ 2147483647 w 84"/>
              <a:gd name="T13" fmla="*/ 0 h 108"/>
              <a:gd name="T14" fmla="*/ 2147483647 w 84"/>
              <a:gd name="T15" fmla="*/ 0 h 108"/>
              <a:gd name="T16" fmla="*/ 2147483647 w 84"/>
              <a:gd name="T17" fmla="*/ 0 h 108"/>
              <a:gd name="T18" fmla="*/ 2147483647 w 84"/>
              <a:gd name="T19" fmla="*/ 0 h 108"/>
              <a:gd name="T20" fmla="*/ 2147483647 w 84"/>
              <a:gd name="T21" fmla="*/ 0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2147483647 w 84"/>
              <a:gd name="T31" fmla="*/ 2147483647 h 108"/>
              <a:gd name="T32" fmla="*/ 2147483647 w 84"/>
              <a:gd name="T33" fmla="*/ 2147483647 h 108"/>
              <a:gd name="T34" fmla="*/ 2147483647 w 84"/>
              <a:gd name="T35" fmla="*/ 2147483647 h 108"/>
              <a:gd name="T36" fmla="*/ 2147483647 w 84"/>
              <a:gd name="T37" fmla="*/ 2147483647 h 108"/>
              <a:gd name="T38" fmla="*/ 2147483647 w 84"/>
              <a:gd name="T39" fmla="*/ 2147483647 h 108"/>
              <a:gd name="T40" fmla="*/ 2147483647 w 84"/>
              <a:gd name="T41" fmla="*/ 2147483647 h 108"/>
              <a:gd name="T42" fmla="*/ 2147483647 w 84"/>
              <a:gd name="T43" fmla="*/ 2147483647 h 108"/>
              <a:gd name="T44" fmla="*/ 2147483647 w 84"/>
              <a:gd name="T45" fmla="*/ 2147483647 h 108"/>
              <a:gd name="T46" fmla="*/ 2147483647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2147483647 w 84"/>
              <a:gd name="T61" fmla="*/ 2147483647 h 108"/>
              <a:gd name="T62" fmla="*/ 2147483647 w 84"/>
              <a:gd name="T63" fmla="*/ 2147483647 h 108"/>
              <a:gd name="T64" fmla="*/ 0 w 84"/>
              <a:gd name="T65" fmla="*/ 2147483647 h 108"/>
              <a:gd name="T66" fmla="*/ 2147483647 w 84"/>
              <a:gd name="T67" fmla="*/ 2147483647 h 108"/>
              <a:gd name="T68" fmla="*/ 2147483647 w 84"/>
              <a:gd name="T69" fmla="*/ 2147483647 h 108"/>
              <a:gd name="T70" fmla="*/ 2147483647 w 84"/>
              <a:gd name="T71" fmla="*/ 2147483647 h 108"/>
              <a:gd name="T72" fmla="*/ 2147483647 w 84"/>
              <a:gd name="T73" fmla="*/ 2147483647 h 108"/>
              <a:gd name="T74" fmla="*/ 2147483647 w 84"/>
              <a:gd name="T75" fmla="*/ 0 h 108"/>
              <a:gd name="T76" fmla="*/ 2147483647 w 84"/>
              <a:gd name="T77" fmla="*/ 2147483647 h 108"/>
              <a:gd name="T78" fmla="*/ 2147483647 w 84"/>
              <a:gd name="T79" fmla="*/ 2147483647 h 108"/>
              <a:gd name="T80" fmla="*/ 2147483647 w 84"/>
              <a:gd name="T81" fmla="*/ 2147483647 h 108"/>
              <a:gd name="T82" fmla="*/ 2147483647 w 84"/>
              <a:gd name="T83" fmla="*/ 2147483647 h 108"/>
              <a:gd name="T84" fmla="*/ 2147483647 w 84"/>
              <a:gd name="T85" fmla="*/ 2147483647 h 108"/>
              <a:gd name="T86" fmla="*/ 2147483647 w 84"/>
              <a:gd name="T87" fmla="*/ 2147483647 h 108"/>
              <a:gd name="T88" fmla="*/ 2147483647 w 84"/>
              <a:gd name="T89" fmla="*/ 2147483647 h 108"/>
              <a:gd name="T90" fmla="*/ 2147483647 w 84"/>
              <a:gd name="T91" fmla="*/ 2147483647 h 108"/>
              <a:gd name="T92" fmla="*/ 2147483647 w 84"/>
              <a:gd name="T93" fmla="*/ 2147483647 h 108"/>
              <a:gd name="T94" fmla="*/ 2147483647 w 84"/>
              <a:gd name="T95" fmla="*/ 2147483647 h 108"/>
              <a:gd name="T96" fmla="*/ 2147483647 w 84"/>
              <a:gd name="T97" fmla="*/ 2147483647 h 108"/>
              <a:gd name="T98" fmla="*/ 2147483647 w 84"/>
              <a:gd name="T99" fmla="*/ 2147483647 h 108"/>
              <a:gd name="T100" fmla="*/ 0 w 84"/>
              <a:gd name="T101" fmla="*/ 2147483647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4"/>
              <a:gd name="T154" fmla="*/ 0 h 108"/>
              <a:gd name="T155" fmla="*/ 84 w 84"/>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4" h="108">
                <a:moveTo>
                  <a:pt x="0" y="54"/>
                </a:moveTo>
                <a:lnTo>
                  <a:pt x="6" y="42"/>
                </a:lnTo>
                <a:lnTo>
                  <a:pt x="6" y="30"/>
                </a:lnTo>
                <a:lnTo>
                  <a:pt x="6" y="24"/>
                </a:lnTo>
                <a:lnTo>
                  <a:pt x="12" y="12"/>
                </a:lnTo>
                <a:lnTo>
                  <a:pt x="18" y="6"/>
                </a:lnTo>
                <a:lnTo>
                  <a:pt x="30" y="0"/>
                </a:lnTo>
                <a:lnTo>
                  <a:pt x="36" y="0"/>
                </a:lnTo>
                <a:lnTo>
                  <a:pt x="42" y="0"/>
                </a:lnTo>
                <a:lnTo>
                  <a:pt x="54" y="0"/>
                </a:lnTo>
                <a:lnTo>
                  <a:pt x="60" y="0"/>
                </a:lnTo>
                <a:lnTo>
                  <a:pt x="66" y="6"/>
                </a:lnTo>
                <a:lnTo>
                  <a:pt x="72" y="12"/>
                </a:lnTo>
                <a:lnTo>
                  <a:pt x="78" y="24"/>
                </a:lnTo>
                <a:lnTo>
                  <a:pt x="84" y="30"/>
                </a:lnTo>
                <a:lnTo>
                  <a:pt x="84" y="42"/>
                </a:lnTo>
                <a:lnTo>
                  <a:pt x="84" y="54"/>
                </a:lnTo>
                <a:lnTo>
                  <a:pt x="84" y="66"/>
                </a:lnTo>
                <a:lnTo>
                  <a:pt x="84" y="72"/>
                </a:lnTo>
                <a:lnTo>
                  <a:pt x="78" y="84"/>
                </a:lnTo>
                <a:lnTo>
                  <a:pt x="72" y="90"/>
                </a:lnTo>
                <a:lnTo>
                  <a:pt x="66" y="96"/>
                </a:lnTo>
                <a:lnTo>
                  <a:pt x="60" y="102"/>
                </a:lnTo>
                <a:lnTo>
                  <a:pt x="54" y="102"/>
                </a:lnTo>
                <a:lnTo>
                  <a:pt x="42" y="108"/>
                </a:lnTo>
                <a:lnTo>
                  <a:pt x="36" y="102"/>
                </a:lnTo>
                <a:lnTo>
                  <a:pt x="30" y="102"/>
                </a:lnTo>
                <a:lnTo>
                  <a:pt x="18" y="96"/>
                </a:lnTo>
                <a:lnTo>
                  <a:pt x="12" y="90"/>
                </a:lnTo>
                <a:lnTo>
                  <a:pt x="6" y="84"/>
                </a:lnTo>
                <a:lnTo>
                  <a:pt x="6" y="72"/>
                </a:lnTo>
                <a:lnTo>
                  <a:pt x="6" y="66"/>
                </a:lnTo>
                <a:lnTo>
                  <a:pt x="0" y="54"/>
                </a:lnTo>
                <a:lnTo>
                  <a:pt x="6" y="54"/>
                </a:lnTo>
                <a:lnTo>
                  <a:pt x="6" y="30"/>
                </a:lnTo>
                <a:lnTo>
                  <a:pt x="12" y="18"/>
                </a:lnTo>
                <a:lnTo>
                  <a:pt x="30" y="6"/>
                </a:lnTo>
                <a:lnTo>
                  <a:pt x="42" y="0"/>
                </a:lnTo>
                <a:lnTo>
                  <a:pt x="60" y="6"/>
                </a:lnTo>
                <a:lnTo>
                  <a:pt x="72" y="18"/>
                </a:lnTo>
                <a:lnTo>
                  <a:pt x="78" y="30"/>
                </a:lnTo>
                <a:lnTo>
                  <a:pt x="84" y="54"/>
                </a:lnTo>
                <a:lnTo>
                  <a:pt x="78" y="72"/>
                </a:lnTo>
                <a:lnTo>
                  <a:pt x="72" y="90"/>
                </a:lnTo>
                <a:lnTo>
                  <a:pt x="60" y="96"/>
                </a:lnTo>
                <a:lnTo>
                  <a:pt x="42" y="102"/>
                </a:lnTo>
                <a:lnTo>
                  <a:pt x="30" y="96"/>
                </a:lnTo>
                <a:lnTo>
                  <a:pt x="12" y="90"/>
                </a:lnTo>
                <a:lnTo>
                  <a:pt x="6" y="72"/>
                </a:lnTo>
                <a:lnTo>
                  <a:pt x="6" y="54"/>
                </a:lnTo>
                <a:lnTo>
                  <a:pt x="0" y="54"/>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39" name="Freeform 682"/>
          <p:cNvSpPr>
            <a:spLocks/>
          </p:cNvSpPr>
          <p:nvPr/>
        </p:nvSpPr>
        <p:spPr bwMode="auto">
          <a:xfrm>
            <a:off x="4116396" y="4842917"/>
            <a:ext cx="109537" cy="165100"/>
          </a:xfrm>
          <a:custGeom>
            <a:avLst/>
            <a:gdLst>
              <a:gd name="T0" fmla="*/ 0 w 72"/>
              <a:gd name="T1" fmla="*/ 2147483647 h 96"/>
              <a:gd name="T2" fmla="*/ 0 w 72"/>
              <a:gd name="T3" fmla="*/ 2147483647 h 96"/>
              <a:gd name="T4" fmla="*/ 2147483647 w 72"/>
              <a:gd name="T5" fmla="*/ 2147483647 h 96"/>
              <a:gd name="T6" fmla="*/ 2147483647 w 72"/>
              <a:gd name="T7" fmla="*/ 0 h 96"/>
              <a:gd name="T8" fmla="*/ 2147483647 w 72"/>
              <a:gd name="T9" fmla="*/ 0 h 96"/>
              <a:gd name="T10" fmla="*/ 2147483647 w 72"/>
              <a:gd name="T11" fmla="*/ 0 h 96"/>
              <a:gd name="T12" fmla="*/ 2147483647 w 72"/>
              <a:gd name="T13" fmla="*/ 2147483647 h 96"/>
              <a:gd name="T14" fmla="*/ 2147483647 w 72"/>
              <a:gd name="T15" fmla="*/ 2147483647 h 96"/>
              <a:gd name="T16" fmla="*/ 2147483647 w 72"/>
              <a:gd name="T17" fmla="*/ 2147483647 h 96"/>
              <a:gd name="T18" fmla="*/ 2147483647 w 72"/>
              <a:gd name="T19" fmla="*/ 2147483647 h 96"/>
              <a:gd name="T20" fmla="*/ 2147483647 w 72"/>
              <a:gd name="T21" fmla="*/ 2147483647 h 96"/>
              <a:gd name="T22" fmla="*/ 2147483647 w 72"/>
              <a:gd name="T23" fmla="*/ 2147483647 h 96"/>
              <a:gd name="T24" fmla="*/ 2147483647 w 72"/>
              <a:gd name="T25" fmla="*/ 2147483647 h 96"/>
              <a:gd name="T26" fmla="*/ 2147483647 w 72"/>
              <a:gd name="T27" fmla="*/ 2147483647 h 96"/>
              <a:gd name="T28" fmla="*/ 2147483647 w 72"/>
              <a:gd name="T29" fmla="*/ 2147483647 h 96"/>
              <a:gd name="T30" fmla="*/ 0 w 72"/>
              <a:gd name="T31" fmla="*/ 2147483647 h 96"/>
              <a:gd name="T32" fmla="*/ 0 w 72"/>
              <a:gd name="T33" fmla="*/ 2147483647 h 96"/>
              <a:gd name="T34" fmla="*/ 0 w 72"/>
              <a:gd name="T35" fmla="*/ 2147483647 h 96"/>
              <a:gd name="T36" fmla="*/ 2147483647 w 72"/>
              <a:gd name="T37" fmla="*/ 2147483647 h 96"/>
              <a:gd name="T38" fmla="*/ 2147483647 w 72"/>
              <a:gd name="T39" fmla="*/ 2147483647 h 96"/>
              <a:gd name="T40" fmla="*/ 2147483647 w 72"/>
              <a:gd name="T41" fmla="*/ 2147483647 h 96"/>
              <a:gd name="T42" fmla="*/ 2147483647 w 72"/>
              <a:gd name="T43" fmla="*/ 0 h 96"/>
              <a:gd name="T44" fmla="*/ 2147483647 w 72"/>
              <a:gd name="T45" fmla="*/ 2147483647 h 96"/>
              <a:gd name="T46" fmla="*/ 2147483647 w 72"/>
              <a:gd name="T47" fmla="*/ 2147483647 h 96"/>
              <a:gd name="T48" fmla="*/ 2147483647 w 72"/>
              <a:gd name="T49" fmla="*/ 2147483647 h 96"/>
              <a:gd name="T50" fmla="*/ 2147483647 w 72"/>
              <a:gd name="T51" fmla="*/ 2147483647 h 96"/>
              <a:gd name="T52" fmla="*/ 2147483647 w 72"/>
              <a:gd name="T53" fmla="*/ 2147483647 h 96"/>
              <a:gd name="T54" fmla="*/ 2147483647 w 72"/>
              <a:gd name="T55" fmla="*/ 2147483647 h 96"/>
              <a:gd name="T56" fmla="*/ 2147483647 w 72"/>
              <a:gd name="T57" fmla="*/ 2147483647 h 96"/>
              <a:gd name="T58" fmla="*/ 2147483647 w 72"/>
              <a:gd name="T59" fmla="*/ 2147483647 h 96"/>
              <a:gd name="T60" fmla="*/ 2147483647 w 72"/>
              <a:gd name="T61" fmla="*/ 2147483647 h 96"/>
              <a:gd name="T62" fmla="*/ 2147483647 w 72"/>
              <a:gd name="T63" fmla="*/ 2147483647 h 96"/>
              <a:gd name="T64" fmla="*/ 2147483647 w 72"/>
              <a:gd name="T65" fmla="*/ 2147483647 h 96"/>
              <a:gd name="T66" fmla="*/ 0 w 72"/>
              <a:gd name="T67" fmla="*/ 2147483647 h 96"/>
              <a:gd name="T68" fmla="*/ 0 w 72"/>
              <a:gd name="T69" fmla="*/ 2147483647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96"/>
              <a:gd name="T107" fmla="*/ 72 w 72"/>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96">
                <a:moveTo>
                  <a:pt x="0" y="48"/>
                </a:moveTo>
                <a:lnTo>
                  <a:pt x="0" y="24"/>
                </a:lnTo>
                <a:lnTo>
                  <a:pt x="12" y="12"/>
                </a:lnTo>
                <a:lnTo>
                  <a:pt x="24" y="0"/>
                </a:lnTo>
                <a:lnTo>
                  <a:pt x="36" y="0"/>
                </a:lnTo>
                <a:lnTo>
                  <a:pt x="54" y="0"/>
                </a:lnTo>
                <a:lnTo>
                  <a:pt x="66" y="12"/>
                </a:lnTo>
                <a:lnTo>
                  <a:pt x="72" y="24"/>
                </a:lnTo>
                <a:lnTo>
                  <a:pt x="72" y="48"/>
                </a:lnTo>
                <a:lnTo>
                  <a:pt x="72" y="66"/>
                </a:lnTo>
                <a:lnTo>
                  <a:pt x="66" y="78"/>
                </a:lnTo>
                <a:lnTo>
                  <a:pt x="54" y="90"/>
                </a:lnTo>
                <a:lnTo>
                  <a:pt x="36" y="96"/>
                </a:lnTo>
                <a:lnTo>
                  <a:pt x="24" y="90"/>
                </a:lnTo>
                <a:lnTo>
                  <a:pt x="12" y="78"/>
                </a:lnTo>
                <a:lnTo>
                  <a:pt x="0" y="66"/>
                </a:lnTo>
                <a:lnTo>
                  <a:pt x="0" y="48"/>
                </a:lnTo>
                <a:lnTo>
                  <a:pt x="6" y="30"/>
                </a:lnTo>
                <a:lnTo>
                  <a:pt x="12" y="18"/>
                </a:lnTo>
                <a:lnTo>
                  <a:pt x="24" y="6"/>
                </a:lnTo>
                <a:lnTo>
                  <a:pt x="36" y="0"/>
                </a:lnTo>
                <a:lnTo>
                  <a:pt x="48" y="6"/>
                </a:lnTo>
                <a:lnTo>
                  <a:pt x="60" y="18"/>
                </a:lnTo>
                <a:lnTo>
                  <a:pt x="66" y="30"/>
                </a:lnTo>
                <a:lnTo>
                  <a:pt x="72" y="48"/>
                </a:lnTo>
                <a:lnTo>
                  <a:pt x="66" y="60"/>
                </a:lnTo>
                <a:lnTo>
                  <a:pt x="60" y="78"/>
                </a:lnTo>
                <a:lnTo>
                  <a:pt x="48" y="84"/>
                </a:lnTo>
                <a:lnTo>
                  <a:pt x="36" y="90"/>
                </a:lnTo>
                <a:lnTo>
                  <a:pt x="24" y="84"/>
                </a:lnTo>
                <a:lnTo>
                  <a:pt x="12" y="78"/>
                </a:lnTo>
                <a:lnTo>
                  <a:pt x="6" y="60"/>
                </a:lnTo>
                <a:lnTo>
                  <a:pt x="0" y="48"/>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0" name="Freeform 683"/>
          <p:cNvSpPr>
            <a:spLocks/>
          </p:cNvSpPr>
          <p:nvPr/>
        </p:nvSpPr>
        <p:spPr bwMode="auto">
          <a:xfrm>
            <a:off x="4116396" y="4842917"/>
            <a:ext cx="109537" cy="153988"/>
          </a:xfrm>
          <a:custGeom>
            <a:avLst/>
            <a:gdLst>
              <a:gd name="T0" fmla="*/ 0 w 72"/>
              <a:gd name="T1" fmla="*/ 2147483647 h 90"/>
              <a:gd name="T2" fmla="*/ 2147483647 w 72"/>
              <a:gd name="T3" fmla="*/ 2147483647 h 90"/>
              <a:gd name="T4" fmla="*/ 2147483647 w 72"/>
              <a:gd name="T5" fmla="*/ 2147483647 h 90"/>
              <a:gd name="T6" fmla="*/ 2147483647 w 72"/>
              <a:gd name="T7" fmla="*/ 2147483647 h 90"/>
              <a:gd name="T8" fmla="*/ 2147483647 w 72"/>
              <a:gd name="T9" fmla="*/ 0 h 90"/>
              <a:gd name="T10" fmla="*/ 2147483647 w 72"/>
              <a:gd name="T11" fmla="*/ 2147483647 h 90"/>
              <a:gd name="T12" fmla="*/ 2147483647 w 72"/>
              <a:gd name="T13" fmla="*/ 2147483647 h 90"/>
              <a:gd name="T14" fmla="*/ 2147483647 w 72"/>
              <a:gd name="T15" fmla="*/ 2147483647 h 90"/>
              <a:gd name="T16" fmla="*/ 2147483647 w 72"/>
              <a:gd name="T17" fmla="*/ 2147483647 h 90"/>
              <a:gd name="T18" fmla="*/ 2147483647 w 72"/>
              <a:gd name="T19" fmla="*/ 2147483647 h 90"/>
              <a:gd name="T20" fmla="*/ 2147483647 w 72"/>
              <a:gd name="T21" fmla="*/ 2147483647 h 90"/>
              <a:gd name="T22" fmla="*/ 2147483647 w 72"/>
              <a:gd name="T23" fmla="*/ 2147483647 h 90"/>
              <a:gd name="T24" fmla="*/ 2147483647 w 72"/>
              <a:gd name="T25" fmla="*/ 2147483647 h 90"/>
              <a:gd name="T26" fmla="*/ 2147483647 w 72"/>
              <a:gd name="T27" fmla="*/ 2147483647 h 90"/>
              <a:gd name="T28" fmla="*/ 2147483647 w 72"/>
              <a:gd name="T29" fmla="*/ 2147483647 h 90"/>
              <a:gd name="T30" fmla="*/ 2147483647 w 72"/>
              <a:gd name="T31" fmla="*/ 2147483647 h 90"/>
              <a:gd name="T32" fmla="*/ 0 w 72"/>
              <a:gd name="T33" fmla="*/ 2147483647 h 90"/>
              <a:gd name="T34" fmla="*/ 2147483647 w 72"/>
              <a:gd name="T35" fmla="*/ 2147483647 h 90"/>
              <a:gd name="T36" fmla="*/ 2147483647 w 72"/>
              <a:gd name="T37" fmla="*/ 2147483647 h 90"/>
              <a:gd name="T38" fmla="*/ 2147483647 w 72"/>
              <a:gd name="T39" fmla="*/ 2147483647 h 90"/>
              <a:gd name="T40" fmla="*/ 2147483647 w 72"/>
              <a:gd name="T41" fmla="*/ 2147483647 h 90"/>
              <a:gd name="T42" fmla="*/ 2147483647 w 72"/>
              <a:gd name="T43" fmla="*/ 2147483647 h 90"/>
              <a:gd name="T44" fmla="*/ 2147483647 w 72"/>
              <a:gd name="T45" fmla="*/ 2147483647 h 90"/>
              <a:gd name="T46" fmla="*/ 2147483647 w 72"/>
              <a:gd name="T47" fmla="*/ 2147483647 h 90"/>
              <a:gd name="T48" fmla="*/ 2147483647 w 72"/>
              <a:gd name="T49" fmla="*/ 2147483647 h 90"/>
              <a:gd name="T50" fmla="*/ 2147483647 w 72"/>
              <a:gd name="T51" fmla="*/ 2147483647 h 90"/>
              <a:gd name="T52" fmla="*/ 2147483647 w 72"/>
              <a:gd name="T53" fmla="*/ 2147483647 h 90"/>
              <a:gd name="T54" fmla="*/ 2147483647 w 72"/>
              <a:gd name="T55" fmla="*/ 2147483647 h 90"/>
              <a:gd name="T56" fmla="*/ 2147483647 w 72"/>
              <a:gd name="T57" fmla="*/ 2147483647 h 90"/>
              <a:gd name="T58" fmla="*/ 2147483647 w 72"/>
              <a:gd name="T59" fmla="*/ 2147483647 h 90"/>
              <a:gd name="T60" fmla="*/ 2147483647 w 72"/>
              <a:gd name="T61" fmla="*/ 2147483647 h 90"/>
              <a:gd name="T62" fmla="*/ 2147483647 w 72"/>
              <a:gd name="T63" fmla="*/ 2147483647 h 90"/>
              <a:gd name="T64" fmla="*/ 2147483647 w 72"/>
              <a:gd name="T65" fmla="*/ 2147483647 h 90"/>
              <a:gd name="T66" fmla="*/ 2147483647 w 72"/>
              <a:gd name="T67" fmla="*/ 2147483647 h 90"/>
              <a:gd name="T68" fmla="*/ 0 w 72"/>
              <a:gd name="T69" fmla="*/ 2147483647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90"/>
              <a:gd name="T107" fmla="*/ 72 w 72"/>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90">
                <a:moveTo>
                  <a:pt x="0" y="48"/>
                </a:moveTo>
                <a:lnTo>
                  <a:pt x="6" y="30"/>
                </a:lnTo>
                <a:lnTo>
                  <a:pt x="12" y="18"/>
                </a:lnTo>
                <a:lnTo>
                  <a:pt x="24" y="6"/>
                </a:lnTo>
                <a:lnTo>
                  <a:pt x="36" y="0"/>
                </a:lnTo>
                <a:lnTo>
                  <a:pt x="48" y="6"/>
                </a:lnTo>
                <a:lnTo>
                  <a:pt x="60" y="18"/>
                </a:lnTo>
                <a:lnTo>
                  <a:pt x="66" y="30"/>
                </a:lnTo>
                <a:lnTo>
                  <a:pt x="72" y="48"/>
                </a:lnTo>
                <a:lnTo>
                  <a:pt x="66" y="66"/>
                </a:lnTo>
                <a:lnTo>
                  <a:pt x="60" y="78"/>
                </a:lnTo>
                <a:lnTo>
                  <a:pt x="48" y="84"/>
                </a:lnTo>
                <a:lnTo>
                  <a:pt x="36" y="90"/>
                </a:lnTo>
                <a:lnTo>
                  <a:pt x="24" y="84"/>
                </a:lnTo>
                <a:lnTo>
                  <a:pt x="12" y="78"/>
                </a:lnTo>
                <a:lnTo>
                  <a:pt x="6" y="66"/>
                </a:lnTo>
                <a:lnTo>
                  <a:pt x="0" y="48"/>
                </a:lnTo>
                <a:lnTo>
                  <a:pt x="6" y="48"/>
                </a:lnTo>
                <a:lnTo>
                  <a:pt x="12" y="30"/>
                </a:lnTo>
                <a:lnTo>
                  <a:pt x="18" y="18"/>
                </a:lnTo>
                <a:lnTo>
                  <a:pt x="24" y="12"/>
                </a:lnTo>
                <a:lnTo>
                  <a:pt x="36" y="6"/>
                </a:lnTo>
                <a:lnTo>
                  <a:pt x="48" y="12"/>
                </a:lnTo>
                <a:lnTo>
                  <a:pt x="60" y="18"/>
                </a:lnTo>
                <a:lnTo>
                  <a:pt x="66" y="30"/>
                </a:lnTo>
                <a:lnTo>
                  <a:pt x="66" y="48"/>
                </a:lnTo>
                <a:lnTo>
                  <a:pt x="66" y="60"/>
                </a:lnTo>
                <a:lnTo>
                  <a:pt x="60" y="72"/>
                </a:lnTo>
                <a:lnTo>
                  <a:pt x="48" y="84"/>
                </a:lnTo>
                <a:lnTo>
                  <a:pt x="36" y="84"/>
                </a:lnTo>
                <a:lnTo>
                  <a:pt x="24" y="84"/>
                </a:lnTo>
                <a:lnTo>
                  <a:pt x="18" y="72"/>
                </a:lnTo>
                <a:lnTo>
                  <a:pt x="12" y="60"/>
                </a:lnTo>
                <a:lnTo>
                  <a:pt x="6" y="48"/>
                </a:lnTo>
                <a:lnTo>
                  <a:pt x="0" y="48"/>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1" name="Freeform 684"/>
          <p:cNvSpPr>
            <a:spLocks/>
          </p:cNvSpPr>
          <p:nvPr/>
        </p:nvSpPr>
        <p:spPr bwMode="auto">
          <a:xfrm>
            <a:off x="4125921" y="4854030"/>
            <a:ext cx="92075" cy="133350"/>
          </a:xfrm>
          <a:custGeom>
            <a:avLst/>
            <a:gdLst>
              <a:gd name="T0" fmla="*/ 0 w 60"/>
              <a:gd name="T1" fmla="*/ 2147483647 h 78"/>
              <a:gd name="T2" fmla="*/ 2147483647 w 60"/>
              <a:gd name="T3" fmla="*/ 2147483647 h 78"/>
              <a:gd name="T4" fmla="*/ 2147483647 w 60"/>
              <a:gd name="T5" fmla="*/ 2147483647 h 78"/>
              <a:gd name="T6" fmla="*/ 2147483647 w 60"/>
              <a:gd name="T7" fmla="*/ 2147483647 h 78"/>
              <a:gd name="T8" fmla="*/ 2147483647 w 60"/>
              <a:gd name="T9" fmla="*/ 0 h 78"/>
              <a:gd name="T10" fmla="*/ 2147483647 w 60"/>
              <a:gd name="T11" fmla="*/ 2147483647 h 78"/>
              <a:gd name="T12" fmla="*/ 2147483647 w 60"/>
              <a:gd name="T13" fmla="*/ 2147483647 h 78"/>
              <a:gd name="T14" fmla="*/ 2147483647 w 60"/>
              <a:gd name="T15" fmla="*/ 2147483647 h 78"/>
              <a:gd name="T16" fmla="*/ 2147483647 w 60"/>
              <a:gd name="T17" fmla="*/ 2147483647 h 78"/>
              <a:gd name="T18" fmla="*/ 2147483647 w 60"/>
              <a:gd name="T19" fmla="*/ 2147483647 h 78"/>
              <a:gd name="T20" fmla="*/ 2147483647 w 60"/>
              <a:gd name="T21" fmla="*/ 2147483647 h 78"/>
              <a:gd name="T22" fmla="*/ 2147483647 w 60"/>
              <a:gd name="T23" fmla="*/ 2147483647 h 78"/>
              <a:gd name="T24" fmla="*/ 2147483647 w 60"/>
              <a:gd name="T25" fmla="*/ 2147483647 h 78"/>
              <a:gd name="T26" fmla="*/ 2147483647 w 60"/>
              <a:gd name="T27" fmla="*/ 2147483647 h 78"/>
              <a:gd name="T28" fmla="*/ 2147483647 w 60"/>
              <a:gd name="T29" fmla="*/ 2147483647 h 78"/>
              <a:gd name="T30" fmla="*/ 2147483647 w 60"/>
              <a:gd name="T31" fmla="*/ 2147483647 h 78"/>
              <a:gd name="T32" fmla="*/ 0 w 60"/>
              <a:gd name="T33" fmla="*/ 2147483647 h 78"/>
              <a:gd name="T34" fmla="*/ 2147483647 w 60"/>
              <a:gd name="T35" fmla="*/ 2147483647 h 78"/>
              <a:gd name="T36" fmla="*/ 2147483647 w 60"/>
              <a:gd name="T37" fmla="*/ 2147483647 h 78"/>
              <a:gd name="T38" fmla="*/ 2147483647 w 60"/>
              <a:gd name="T39" fmla="*/ 2147483647 h 78"/>
              <a:gd name="T40" fmla="*/ 2147483647 w 60"/>
              <a:gd name="T41" fmla="*/ 2147483647 h 78"/>
              <a:gd name="T42" fmla="*/ 2147483647 w 60"/>
              <a:gd name="T43" fmla="*/ 2147483647 h 78"/>
              <a:gd name="T44" fmla="*/ 2147483647 w 60"/>
              <a:gd name="T45" fmla="*/ 2147483647 h 78"/>
              <a:gd name="T46" fmla="*/ 2147483647 w 60"/>
              <a:gd name="T47" fmla="*/ 2147483647 h 78"/>
              <a:gd name="T48" fmla="*/ 2147483647 w 60"/>
              <a:gd name="T49" fmla="*/ 2147483647 h 78"/>
              <a:gd name="T50" fmla="*/ 2147483647 w 60"/>
              <a:gd name="T51" fmla="*/ 2147483647 h 78"/>
              <a:gd name="T52" fmla="*/ 2147483647 w 60"/>
              <a:gd name="T53" fmla="*/ 2147483647 h 78"/>
              <a:gd name="T54" fmla="*/ 2147483647 w 60"/>
              <a:gd name="T55" fmla="*/ 2147483647 h 78"/>
              <a:gd name="T56" fmla="*/ 2147483647 w 60"/>
              <a:gd name="T57" fmla="*/ 2147483647 h 78"/>
              <a:gd name="T58" fmla="*/ 2147483647 w 60"/>
              <a:gd name="T59" fmla="*/ 2147483647 h 78"/>
              <a:gd name="T60" fmla="*/ 2147483647 w 60"/>
              <a:gd name="T61" fmla="*/ 2147483647 h 78"/>
              <a:gd name="T62" fmla="*/ 2147483647 w 60"/>
              <a:gd name="T63" fmla="*/ 2147483647 h 78"/>
              <a:gd name="T64" fmla="*/ 2147483647 w 60"/>
              <a:gd name="T65" fmla="*/ 2147483647 h 78"/>
              <a:gd name="T66" fmla="*/ 2147483647 w 60"/>
              <a:gd name="T67" fmla="*/ 2147483647 h 78"/>
              <a:gd name="T68" fmla="*/ 0 w 60"/>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0"/>
              <a:gd name="T106" fmla="*/ 0 h 78"/>
              <a:gd name="T107" fmla="*/ 60 w 60"/>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0" h="78">
                <a:moveTo>
                  <a:pt x="0" y="42"/>
                </a:moveTo>
                <a:lnTo>
                  <a:pt x="6" y="24"/>
                </a:lnTo>
                <a:lnTo>
                  <a:pt x="12" y="12"/>
                </a:lnTo>
                <a:lnTo>
                  <a:pt x="18" y="6"/>
                </a:lnTo>
                <a:lnTo>
                  <a:pt x="30" y="0"/>
                </a:lnTo>
                <a:lnTo>
                  <a:pt x="42" y="6"/>
                </a:lnTo>
                <a:lnTo>
                  <a:pt x="54" y="12"/>
                </a:lnTo>
                <a:lnTo>
                  <a:pt x="60" y="24"/>
                </a:lnTo>
                <a:lnTo>
                  <a:pt x="60" y="42"/>
                </a:lnTo>
                <a:lnTo>
                  <a:pt x="60" y="54"/>
                </a:lnTo>
                <a:lnTo>
                  <a:pt x="54" y="66"/>
                </a:lnTo>
                <a:lnTo>
                  <a:pt x="42" y="72"/>
                </a:lnTo>
                <a:lnTo>
                  <a:pt x="30" y="78"/>
                </a:lnTo>
                <a:lnTo>
                  <a:pt x="18" y="72"/>
                </a:lnTo>
                <a:lnTo>
                  <a:pt x="12" y="66"/>
                </a:lnTo>
                <a:lnTo>
                  <a:pt x="6" y="54"/>
                </a:lnTo>
                <a:lnTo>
                  <a:pt x="0" y="42"/>
                </a:lnTo>
                <a:lnTo>
                  <a:pt x="6" y="42"/>
                </a:lnTo>
                <a:lnTo>
                  <a:pt x="6" y="30"/>
                </a:lnTo>
                <a:lnTo>
                  <a:pt x="12" y="18"/>
                </a:lnTo>
                <a:lnTo>
                  <a:pt x="18" y="6"/>
                </a:lnTo>
                <a:lnTo>
                  <a:pt x="30" y="6"/>
                </a:lnTo>
                <a:lnTo>
                  <a:pt x="42" y="6"/>
                </a:lnTo>
                <a:lnTo>
                  <a:pt x="54" y="18"/>
                </a:lnTo>
                <a:lnTo>
                  <a:pt x="54" y="30"/>
                </a:lnTo>
                <a:lnTo>
                  <a:pt x="60" y="42"/>
                </a:lnTo>
                <a:lnTo>
                  <a:pt x="54" y="54"/>
                </a:lnTo>
                <a:lnTo>
                  <a:pt x="54" y="66"/>
                </a:lnTo>
                <a:lnTo>
                  <a:pt x="42" y="72"/>
                </a:lnTo>
                <a:lnTo>
                  <a:pt x="30" y="72"/>
                </a:lnTo>
                <a:lnTo>
                  <a:pt x="18" y="72"/>
                </a:lnTo>
                <a:lnTo>
                  <a:pt x="12" y="66"/>
                </a:lnTo>
                <a:lnTo>
                  <a:pt x="6" y="54"/>
                </a:lnTo>
                <a:lnTo>
                  <a:pt x="6" y="42"/>
                </a:lnTo>
                <a:lnTo>
                  <a:pt x="0" y="42"/>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2" name="Freeform 685"/>
          <p:cNvSpPr>
            <a:spLocks/>
          </p:cNvSpPr>
          <p:nvPr/>
        </p:nvSpPr>
        <p:spPr bwMode="auto">
          <a:xfrm>
            <a:off x="4135438" y="4863571"/>
            <a:ext cx="82550" cy="123825"/>
          </a:xfrm>
          <a:custGeom>
            <a:avLst/>
            <a:gdLst>
              <a:gd name="T0" fmla="*/ 0 w 54"/>
              <a:gd name="T1" fmla="*/ 2147483647 h 72"/>
              <a:gd name="T2" fmla="*/ 0 w 54"/>
              <a:gd name="T3" fmla="*/ 2147483647 h 72"/>
              <a:gd name="T4" fmla="*/ 2147483647 w 54"/>
              <a:gd name="T5" fmla="*/ 2147483647 h 72"/>
              <a:gd name="T6" fmla="*/ 2147483647 w 54"/>
              <a:gd name="T7" fmla="*/ 2147483647 h 72"/>
              <a:gd name="T8" fmla="*/ 2147483647 w 54"/>
              <a:gd name="T9" fmla="*/ 0 h 72"/>
              <a:gd name="T10" fmla="*/ 2147483647 w 54"/>
              <a:gd name="T11" fmla="*/ 2147483647 h 72"/>
              <a:gd name="T12" fmla="*/ 2147483647 w 54"/>
              <a:gd name="T13" fmla="*/ 2147483647 h 72"/>
              <a:gd name="T14" fmla="*/ 2147483647 w 54"/>
              <a:gd name="T15" fmla="*/ 2147483647 h 72"/>
              <a:gd name="T16" fmla="*/ 2147483647 w 54"/>
              <a:gd name="T17" fmla="*/ 2147483647 h 72"/>
              <a:gd name="T18" fmla="*/ 2147483647 w 54"/>
              <a:gd name="T19" fmla="*/ 2147483647 h 72"/>
              <a:gd name="T20" fmla="*/ 2147483647 w 54"/>
              <a:gd name="T21" fmla="*/ 2147483647 h 72"/>
              <a:gd name="T22" fmla="*/ 2147483647 w 54"/>
              <a:gd name="T23" fmla="*/ 2147483647 h 72"/>
              <a:gd name="T24" fmla="*/ 2147483647 w 54"/>
              <a:gd name="T25" fmla="*/ 2147483647 h 72"/>
              <a:gd name="T26" fmla="*/ 2147483647 w 54"/>
              <a:gd name="T27" fmla="*/ 2147483647 h 72"/>
              <a:gd name="T28" fmla="*/ 2147483647 w 54"/>
              <a:gd name="T29" fmla="*/ 2147483647 h 72"/>
              <a:gd name="T30" fmla="*/ 0 w 54"/>
              <a:gd name="T31" fmla="*/ 2147483647 h 72"/>
              <a:gd name="T32" fmla="*/ 0 w 54"/>
              <a:gd name="T33" fmla="*/ 2147483647 h 72"/>
              <a:gd name="T34" fmla="*/ 0 w 54"/>
              <a:gd name="T35" fmla="*/ 2147483647 h 72"/>
              <a:gd name="T36" fmla="*/ 2147483647 w 54"/>
              <a:gd name="T37" fmla="*/ 2147483647 h 72"/>
              <a:gd name="T38" fmla="*/ 2147483647 w 54"/>
              <a:gd name="T39" fmla="*/ 2147483647 h 72"/>
              <a:gd name="T40" fmla="*/ 2147483647 w 54"/>
              <a:gd name="T41" fmla="*/ 2147483647 h 72"/>
              <a:gd name="T42" fmla="*/ 2147483647 w 54"/>
              <a:gd name="T43" fmla="*/ 2147483647 h 72"/>
              <a:gd name="T44" fmla="*/ 2147483647 w 54"/>
              <a:gd name="T45" fmla="*/ 2147483647 h 72"/>
              <a:gd name="T46" fmla="*/ 2147483647 w 54"/>
              <a:gd name="T47" fmla="*/ 2147483647 h 72"/>
              <a:gd name="T48" fmla="*/ 2147483647 w 54"/>
              <a:gd name="T49" fmla="*/ 2147483647 h 72"/>
              <a:gd name="T50" fmla="*/ 2147483647 w 54"/>
              <a:gd name="T51" fmla="*/ 2147483647 h 72"/>
              <a:gd name="T52" fmla="*/ 2147483647 w 54"/>
              <a:gd name="T53" fmla="*/ 2147483647 h 72"/>
              <a:gd name="T54" fmla="*/ 2147483647 w 54"/>
              <a:gd name="T55" fmla="*/ 2147483647 h 72"/>
              <a:gd name="T56" fmla="*/ 2147483647 w 54"/>
              <a:gd name="T57" fmla="*/ 2147483647 h 72"/>
              <a:gd name="T58" fmla="*/ 2147483647 w 54"/>
              <a:gd name="T59" fmla="*/ 2147483647 h 72"/>
              <a:gd name="T60" fmla="*/ 2147483647 w 54"/>
              <a:gd name="T61" fmla="*/ 2147483647 h 72"/>
              <a:gd name="T62" fmla="*/ 2147483647 w 54"/>
              <a:gd name="T63" fmla="*/ 2147483647 h 72"/>
              <a:gd name="T64" fmla="*/ 2147483647 w 54"/>
              <a:gd name="T65" fmla="*/ 2147483647 h 72"/>
              <a:gd name="T66" fmla="*/ 0 w 54"/>
              <a:gd name="T67" fmla="*/ 2147483647 h 72"/>
              <a:gd name="T68" fmla="*/ 0 w 54"/>
              <a:gd name="T69" fmla="*/ 2147483647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72"/>
              <a:gd name="T107" fmla="*/ 54 w 54"/>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72">
                <a:moveTo>
                  <a:pt x="0" y="36"/>
                </a:moveTo>
                <a:lnTo>
                  <a:pt x="0" y="24"/>
                </a:lnTo>
                <a:lnTo>
                  <a:pt x="6" y="12"/>
                </a:lnTo>
                <a:lnTo>
                  <a:pt x="18" y="6"/>
                </a:lnTo>
                <a:lnTo>
                  <a:pt x="24" y="0"/>
                </a:lnTo>
                <a:lnTo>
                  <a:pt x="36" y="6"/>
                </a:lnTo>
                <a:lnTo>
                  <a:pt x="48" y="12"/>
                </a:lnTo>
                <a:lnTo>
                  <a:pt x="48" y="24"/>
                </a:lnTo>
                <a:lnTo>
                  <a:pt x="54" y="36"/>
                </a:lnTo>
                <a:lnTo>
                  <a:pt x="48" y="48"/>
                </a:lnTo>
                <a:lnTo>
                  <a:pt x="48" y="60"/>
                </a:lnTo>
                <a:lnTo>
                  <a:pt x="36" y="66"/>
                </a:lnTo>
                <a:lnTo>
                  <a:pt x="24" y="72"/>
                </a:lnTo>
                <a:lnTo>
                  <a:pt x="18" y="66"/>
                </a:lnTo>
                <a:lnTo>
                  <a:pt x="6" y="60"/>
                </a:lnTo>
                <a:lnTo>
                  <a:pt x="0" y="48"/>
                </a:lnTo>
                <a:lnTo>
                  <a:pt x="0" y="36"/>
                </a:lnTo>
                <a:lnTo>
                  <a:pt x="6" y="24"/>
                </a:lnTo>
                <a:lnTo>
                  <a:pt x="6" y="12"/>
                </a:lnTo>
                <a:lnTo>
                  <a:pt x="18" y="6"/>
                </a:lnTo>
                <a:lnTo>
                  <a:pt x="24" y="6"/>
                </a:lnTo>
                <a:lnTo>
                  <a:pt x="36" y="6"/>
                </a:lnTo>
                <a:lnTo>
                  <a:pt x="42" y="12"/>
                </a:lnTo>
                <a:lnTo>
                  <a:pt x="48" y="24"/>
                </a:lnTo>
                <a:lnTo>
                  <a:pt x="48" y="36"/>
                </a:lnTo>
                <a:lnTo>
                  <a:pt x="48" y="48"/>
                </a:lnTo>
                <a:lnTo>
                  <a:pt x="42" y="60"/>
                </a:lnTo>
                <a:lnTo>
                  <a:pt x="36" y="60"/>
                </a:lnTo>
                <a:lnTo>
                  <a:pt x="24" y="66"/>
                </a:lnTo>
                <a:lnTo>
                  <a:pt x="18" y="60"/>
                </a:lnTo>
                <a:lnTo>
                  <a:pt x="6" y="60"/>
                </a:lnTo>
                <a:lnTo>
                  <a:pt x="6" y="48"/>
                </a:lnTo>
                <a:lnTo>
                  <a:pt x="0" y="36"/>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3" name="Freeform 686"/>
          <p:cNvSpPr>
            <a:spLocks/>
          </p:cNvSpPr>
          <p:nvPr/>
        </p:nvSpPr>
        <p:spPr bwMode="auto">
          <a:xfrm>
            <a:off x="4135446" y="4873096"/>
            <a:ext cx="71437" cy="103187"/>
          </a:xfrm>
          <a:custGeom>
            <a:avLst/>
            <a:gdLst>
              <a:gd name="T0" fmla="*/ 0 w 48"/>
              <a:gd name="T1" fmla="*/ 2147483647 h 60"/>
              <a:gd name="T2" fmla="*/ 2147483647 w 48"/>
              <a:gd name="T3" fmla="*/ 2147483647 h 60"/>
              <a:gd name="T4" fmla="*/ 2147483647 w 48"/>
              <a:gd name="T5" fmla="*/ 2147483647 h 60"/>
              <a:gd name="T6" fmla="*/ 2147483647 w 48"/>
              <a:gd name="T7" fmla="*/ 2147483647 h 60"/>
              <a:gd name="T8" fmla="*/ 2147483647 w 48"/>
              <a:gd name="T9" fmla="*/ 0 h 60"/>
              <a:gd name="T10" fmla="*/ 2147483647 w 48"/>
              <a:gd name="T11" fmla="*/ 2147483647 h 60"/>
              <a:gd name="T12" fmla="*/ 2147483647 w 48"/>
              <a:gd name="T13" fmla="*/ 2147483647 h 60"/>
              <a:gd name="T14" fmla="*/ 2147483647 w 48"/>
              <a:gd name="T15" fmla="*/ 2147483647 h 60"/>
              <a:gd name="T16" fmla="*/ 2147483647 w 48"/>
              <a:gd name="T17" fmla="*/ 2147483647 h 60"/>
              <a:gd name="T18" fmla="*/ 2147483647 w 48"/>
              <a:gd name="T19" fmla="*/ 2147483647 h 60"/>
              <a:gd name="T20" fmla="*/ 2147483647 w 48"/>
              <a:gd name="T21" fmla="*/ 2147483647 h 60"/>
              <a:gd name="T22" fmla="*/ 2147483647 w 48"/>
              <a:gd name="T23" fmla="*/ 2147483647 h 60"/>
              <a:gd name="T24" fmla="*/ 2147483647 w 48"/>
              <a:gd name="T25" fmla="*/ 2147483647 h 60"/>
              <a:gd name="T26" fmla="*/ 2147483647 w 48"/>
              <a:gd name="T27" fmla="*/ 2147483647 h 60"/>
              <a:gd name="T28" fmla="*/ 2147483647 w 48"/>
              <a:gd name="T29" fmla="*/ 2147483647 h 60"/>
              <a:gd name="T30" fmla="*/ 2147483647 w 48"/>
              <a:gd name="T31" fmla="*/ 2147483647 h 60"/>
              <a:gd name="T32" fmla="*/ 0 w 48"/>
              <a:gd name="T33" fmla="*/ 2147483647 h 60"/>
              <a:gd name="T34" fmla="*/ 2147483647 w 48"/>
              <a:gd name="T35" fmla="*/ 2147483647 h 60"/>
              <a:gd name="T36" fmla="*/ 2147483647 w 48"/>
              <a:gd name="T37" fmla="*/ 2147483647 h 60"/>
              <a:gd name="T38" fmla="*/ 2147483647 w 48"/>
              <a:gd name="T39" fmla="*/ 2147483647 h 60"/>
              <a:gd name="T40" fmla="*/ 2147483647 w 48"/>
              <a:gd name="T41" fmla="*/ 2147483647 h 60"/>
              <a:gd name="T42" fmla="*/ 2147483647 w 48"/>
              <a:gd name="T43" fmla="*/ 2147483647 h 60"/>
              <a:gd name="T44" fmla="*/ 2147483647 w 48"/>
              <a:gd name="T45" fmla="*/ 2147483647 h 60"/>
              <a:gd name="T46" fmla="*/ 2147483647 w 48"/>
              <a:gd name="T47" fmla="*/ 2147483647 h 60"/>
              <a:gd name="T48" fmla="*/ 2147483647 w 48"/>
              <a:gd name="T49" fmla="*/ 2147483647 h 60"/>
              <a:gd name="T50" fmla="*/ 2147483647 w 48"/>
              <a:gd name="T51" fmla="*/ 2147483647 h 60"/>
              <a:gd name="T52" fmla="*/ 2147483647 w 48"/>
              <a:gd name="T53" fmla="*/ 2147483647 h 60"/>
              <a:gd name="T54" fmla="*/ 2147483647 w 48"/>
              <a:gd name="T55" fmla="*/ 2147483647 h 60"/>
              <a:gd name="T56" fmla="*/ 2147483647 w 48"/>
              <a:gd name="T57" fmla="*/ 2147483647 h 60"/>
              <a:gd name="T58" fmla="*/ 2147483647 w 48"/>
              <a:gd name="T59" fmla="*/ 2147483647 h 60"/>
              <a:gd name="T60" fmla="*/ 2147483647 w 48"/>
              <a:gd name="T61" fmla="*/ 2147483647 h 60"/>
              <a:gd name="T62" fmla="*/ 2147483647 w 48"/>
              <a:gd name="T63" fmla="*/ 2147483647 h 60"/>
              <a:gd name="T64" fmla="*/ 2147483647 w 48"/>
              <a:gd name="T65" fmla="*/ 2147483647 h 60"/>
              <a:gd name="T66" fmla="*/ 2147483647 w 48"/>
              <a:gd name="T67" fmla="*/ 2147483647 h 60"/>
              <a:gd name="T68" fmla="*/ 0 w 48"/>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
              <a:gd name="T106" fmla="*/ 0 h 60"/>
              <a:gd name="T107" fmla="*/ 48 w 48"/>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 h="60">
                <a:moveTo>
                  <a:pt x="0" y="30"/>
                </a:moveTo>
                <a:lnTo>
                  <a:pt x="6" y="18"/>
                </a:lnTo>
                <a:lnTo>
                  <a:pt x="6" y="6"/>
                </a:lnTo>
                <a:lnTo>
                  <a:pt x="18" y="6"/>
                </a:lnTo>
                <a:lnTo>
                  <a:pt x="24" y="0"/>
                </a:lnTo>
                <a:lnTo>
                  <a:pt x="36" y="6"/>
                </a:lnTo>
                <a:lnTo>
                  <a:pt x="42" y="6"/>
                </a:lnTo>
                <a:lnTo>
                  <a:pt x="48" y="18"/>
                </a:lnTo>
                <a:lnTo>
                  <a:pt x="48" y="30"/>
                </a:lnTo>
                <a:lnTo>
                  <a:pt x="48" y="42"/>
                </a:lnTo>
                <a:lnTo>
                  <a:pt x="42" y="48"/>
                </a:lnTo>
                <a:lnTo>
                  <a:pt x="36" y="54"/>
                </a:lnTo>
                <a:lnTo>
                  <a:pt x="24" y="60"/>
                </a:lnTo>
                <a:lnTo>
                  <a:pt x="18" y="54"/>
                </a:lnTo>
                <a:lnTo>
                  <a:pt x="6" y="48"/>
                </a:lnTo>
                <a:lnTo>
                  <a:pt x="6" y="42"/>
                </a:lnTo>
                <a:lnTo>
                  <a:pt x="0" y="30"/>
                </a:lnTo>
                <a:lnTo>
                  <a:pt x="6" y="30"/>
                </a:lnTo>
                <a:lnTo>
                  <a:pt x="6" y="18"/>
                </a:lnTo>
                <a:lnTo>
                  <a:pt x="12" y="12"/>
                </a:lnTo>
                <a:lnTo>
                  <a:pt x="18" y="6"/>
                </a:lnTo>
                <a:lnTo>
                  <a:pt x="24" y="6"/>
                </a:lnTo>
                <a:lnTo>
                  <a:pt x="36" y="6"/>
                </a:lnTo>
                <a:lnTo>
                  <a:pt x="42" y="12"/>
                </a:lnTo>
                <a:lnTo>
                  <a:pt x="48" y="18"/>
                </a:lnTo>
                <a:lnTo>
                  <a:pt x="48" y="30"/>
                </a:lnTo>
                <a:lnTo>
                  <a:pt x="48" y="36"/>
                </a:lnTo>
                <a:lnTo>
                  <a:pt x="42" y="48"/>
                </a:lnTo>
                <a:lnTo>
                  <a:pt x="36" y="54"/>
                </a:lnTo>
                <a:lnTo>
                  <a:pt x="24" y="54"/>
                </a:lnTo>
                <a:lnTo>
                  <a:pt x="18" y="54"/>
                </a:lnTo>
                <a:lnTo>
                  <a:pt x="12" y="48"/>
                </a:lnTo>
                <a:lnTo>
                  <a:pt x="6" y="36"/>
                </a:lnTo>
                <a:lnTo>
                  <a:pt x="6" y="30"/>
                </a:lnTo>
                <a:lnTo>
                  <a:pt x="0" y="3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4" name="Freeform 687"/>
          <p:cNvSpPr>
            <a:spLocks/>
          </p:cNvSpPr>
          <p:nvPr/>
        </p:nvSpPr>
        <p:spPr bwMode="auto">
          <a:xfrm>
            <a:off x="4143376" y="4873096"/>
            <a:ext cx="63500" cy="92075"/>
          </a:xfrm>
          <a:custGeom>
            <a:avLst/>
            <a:gdLst>
              <a:gd name="T0" fmla="*/ 0 w 42"/>
              <a:gd name="T1" fmla="*/ 2147483647 h 54"/>
              <a:gd name="T2" fmla="*/ 0 w 42"/>
              <a:gd name="T3" fmla="*/ 2147483647 h 54"/>
              <a:gd name="T4" fmla="*/ 2147483647 w 42"/>
              <a:gd name="T5" fmla="*/ 2147483647 h 54"/>
              <a:gd name="T6" fmla="*/ 2147483647 w 42"/>
              <a:gd name="T7" fmla="*/ 2147483647 h 54"/>
              <a:gd name="T8" fmla="*/ 2147483647 w 42"/>
              <a:gd name="T9" fmla="*/ 0 h 54"/>
              <a:gd name="T10" fmla="*/ 2147483647 w 42"/>
              <a:gd name="T11" fmla="*/ 2147483647 h 54"/>
              <a:gd name="T12" fmla="*/ 2147483647 w 42"/>
              <a:gd name="T13" fmla="*/ 2147483647 h 54"/>
              <a:gd name="T14" fmla="*/ 2147483647 w 42"/>
              <a:gd name="T15" fmla="*/ 2147483647 h 54"/>
              <a:gd name="T16" fmla="*/ 2147483647 w 42"/>
              <a:gd name="T17" fmla="*/ 2147483647 h 54"/>
              <a:gd name="T18" fmla="*/ 2147483647 w 42"/>
              <a:gd name="T19" fmla="*/ 2147483647 h 54"/>
              <a:gd name="T20" fmla="*/ 2147483647 w 42"/>
              <a:gd name="T21" fmla="*/ 2147483647 h 54"/>
              <a:gd name="T22" fmla="*/ 2147483647 w 42"/>
              <a:gd name="T23" fmla="*/ 2147483647 h 54"/>
              <a:gd name="T24" fmla="*/ 2147483647 w 42"/>
              <a:gd name="T25" fmla="*/ 2147483647 h 54"/>
              <a:gd name="T26" fmla="*/ 2147483647 w 42"/>
              <a:gd name="T27" fmla="*/ 2147483647 h 54"/>
              <a:gd name="T28" fmla="*/ 2147483647 w 42"/>
              <a:gd name="T29" fmla="*/ 2147483647 h 54"/>
              <a:gd name="T30" fmla="*/ 0 w 42"/>
              <a:gd name="T31" fmla="*/ 2147483647 h 54"/>
              <a:gd name="T32" fmla="*/ 0 w 42"/>
              <a:gd name="T33" fmla="*/ 2147483647 h 54"/>
              <a:gd name="T34" fmla="*/ 0 w 42"/>
              <a:gd name="T35" fmla="*/ 2147483647 h 54"/>
              <a:gd name="T36" fmla="*/ 0 w 42"/>
              <a:gd name="T37" fmla="*/ 2147483647 h 54"/>
              <a:gd name="T38" fmla="*/ 2147483647 w 42"/>
              <a:gd name="T39" fmla="*/ 2147483647 h 54"/>
              <a:gd name="T40" fmla="*/ 2147483647 w 42"/>
              <a:gd name="T41" fmla="*/ 2147483647 h 54"/>
              <a:gd name="T42" fmla="*/ 2147483647 w 42"/>
              <a:gd name="T43" fmla="*/ 2147483647 h 54"/>
              <a:gd name="T44" fmla="*/ 2147483647 w 42"/>
              <a:gd name="T45" fmla="*/ 2147483647 h 54"/>
              <a:gd name="T46" fmla="*/ 2147483647 w 42"/>
              <a:gd name="T47" fmla="*/ 2147483647 h 54"/>
              <a:gd name="T48" fmla="*/ 2147483647 w 42"/>
              <a:gd name="T49" fmla="*/ 2147483647 h 54"/>
              <a:gd name="T50" fmla="*/ 2147483647 w 42"/>
              <a:gd name="T51" fmla="*/ 2147483647 h 54"/>
              <a:gd name="T52" fmla="*/ 2147483647 w 42"/>
              <a:gd name="T53" fmla="*/ 2147483647 h 54"/>
              <a:gd name="T54" fmla="*/ 2147483647 w 42"/>
              <a:gd name="T55" fmla="*/ 2147483647 h 54"/>
              <a:gd name="T56" fmla="*/ 2147483647 w 42"/>
              <a:gd name="T57" fmla="*/ 2147483647 h 54"/>
              <a:gd name="T58" fmla="*/ 2147483647 w 42"/>
              <a:gd name="T59" fmla="*/ 2147483647 h 54"/>
              <a:gd name="T60" fmla="*/ 2147483647 w 42"/>
              <a:gd name="T61" fmla="*/ 2147483647 h 54"/>
              <a:gd name="T62" fmla="*/ 2147483647 w 42"/>
              <a:gd name="T63" fmla="*/ 2147483647 h 54"/>
              <a:gd name="T64" fmla="*/ 0 w 42"/>
              <a:gd name="T65" fmla="*/ 2147483647 h 54"/>
              <a:gd name="T66" fmla="*/ 0 w 42"/>
              <a:gd name="T67" fmla="*/ 2147483647 h 54"/>
              <a:gd name="T68" fmla="*/ 0 w 42"/>
              <a:gd name="T69" fmla="*/ 2147483647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
              <a:gd name="T106" fmla="*/ 0 h 54"/>
              <a:gd name="T107" fmla="*/ 42 w 42"/>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 h="54">
                <a:moveTo>
                  <a:pt x="0" y="30"/>
                </a:moveTo>
                <a:lnTo>
                  <a:pt x="0" y="18"/>
                </a:lnTo>
                <a:lnTo>
                  <a:pt x="6" y="6"/>
                </a:lnTo>
                <a:lnTo>
                  <a:pt x="12" y="6"/>
                </a:lnTo>
                <a:lnTo>
                  <a:pt x="18" y="0"/>
                </a:lnTo>
                <a:lnTo>
                  <a:pt x="30" y="6"/>
                </a:lnTo>
                <a:lnTo>
                  <a:pt x="36" y="6"/>
                </a:lnTo>
                <a:lnTo>
                  <a:pt x="42" y="18"/>
                </a:lnTo>
                <a:lnTo>
                  <a:pt x="42" y="30"/>
                </a:lnTo>
                <a:lnTo>
                  <a:pt x="42" y="36"/>
                </a:lnTo>
                <a:lnTo>
                  <a:pt x="36" y="48"/>
                </a:lnTo>
                <a:lnTo>
                  <a:pt x="30" y="48"/>
                </a:lnTo>
                <a:lnTo>
                  <a:pt x="18" y="54"/>
                </a:lnTo>
                <a:lnTo>
                  <a:pt x="12" y="48"/>
                </a:lnTo>
                <a:lnTo>
                  <a:pt x="6" y="48"/>
                </a:lnTo>
                <a:lnTo>
                  <a:pt x="0" y="36"/>
                </a:lnTo>
                <a:lnTo>
                  <a:pt x="0" y="30"/>
                </a:lnTo>
                <a:lnTo>
                  <a:pt x="0" y="18"/>
                </a:lnTo>
                <a:lnTo>
                  <a:pt x="6" y="12"/>
                </a:lnTo>
                <a:lnTo>
                  <a:pt x="12" y="6"/>
                </a:lnTo>
                <a:lnTo>
                  <a:pt x="18" y="6"/>
                </a:lnTo>
                <a:lnTo>
                  <a:pt x="30" y="6"/>
                </a:lnTo>
                <a:lnTo>
                  <a:pt x="30" y="12"/>
                </a:lnTo>
                <a:lnTo>
                  <a:pt x="36" y="18"/>
                </a:lnTo>
                <a:lnTo>
                  <a:pt x="42" y="30"/>
                </a:lnTo>
                <a:lnTo>
                  <a:pt x="36" y="36"/>
                </a:lnTo>
                <a:lnTo>
                  <a:pt x="30" y="42"/>
                </a:lnTo>
                <a:lnTo>
                  <a:pt x="30" y="48"/>
                </a:lnTo>
                <a:lnTo>
                  <a:pt x="18" y="48"/>
                </a:lnTo>
                <a:lnTo>
                  <a:pt x="12" y="48"/>
                </a:lnTo>
                <a:lnTo>
                  <a:pt x="6" y="42"/>
                </a:lnTo>
                <a:lnTo>
                  <a:pt x="0" y="36"/>
                </a:lnTo>
                <a:lnTo>
                  <a:pt x="0" y="3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5" name="Freeform 688"/>
          <p:cNvSpPr>
            <a:spLocks/>
          </p:cNvSpPr>
          <p:nvPr/>
        </p:nvSpPr>
        <p:spPr bwMode="auto">
          <a:xfrm>
            <a:off x="4152901" y="4884208"/>
            <a:ext cx="47625" cy="80963"/>
          </a:xfrm>
          <a:custGeom>
            <a:avLst/>
            <a:gdLst>
              <a:gd name="T0" fmla="*/ 0 w 30"/>
              <a:gd name="T1" fmla="*/ 2147483647 h 48"/>
              <a:gd name="T2" fmla="*/ 0 w 30"/>
              <a:gd name="T3" fmla="*/ 2147483647 h 48"/>
              <a:gd name="T4" fmla="*/ 0 w 30"/>
              <a:gd name="T5" fmla="*/ 2147483647 h 48"/>
              <a:gd name="T6" fmla="*/ 2147483647 w 30"/>
              <a:gd name="T7" fmla="*/ 0 h 48"/>
              <a:gd name="T8" fmla="*/ 2147483647 w 30"/>
              <a:gd name="T9" fmla="*/ 0 h 48"/>
              <a:gd name="T10" fmla="*/ 2147483647 w 30"/>
              <a:gd name="T11" fmla="*/ 0 h 48"/>
              <a:gd name="T12" fmla="*/ 2147483647 w 30"/>
              <a:gd name="T13" fmla="*/ 2147483647 h 48"/>
              <a:gd name="T14" fmla="*/ 2147483647 w 30"/>
              <a:gd name="T15" fmla="*/ 2147483647 h 48"/>
              <a:gd name="T16" fmla="*/ 2147483647 w 30"/>
              <a:gd name="T17" fmla="*/ 2147483647 h 48"/>
              <a:gd name="T18" fmla="*/ 2147483647 w 30"/>
              <a:gd name="T19" fmla="*/ 2147483647 h 48"/>
              <a:gd name="T20" fmla="*/ 2147483647 w 30"/>
              <a:gd name="T21" fmla="*/ 2147483647 h 48"/>
              <a:gd name="T22" fmla="*/ 2147483647 w 30"/>
              <a:gd name="T23" fmla="*/ 2147483647 h 48"/>
              <a:gd name="T24" fmla="*/ 2147483647 w 30"/>
              <a:gd name="T25" fmla="*/ 2147483647 h 48"/>
              <a:gd name="T26" fmla="*/ 2147483647 w 30"/>
              <a:gd name="T27" fmla="*/ 2147483647 h 48"/>
              <a:gd name="T28" fmla="*/ 0 w 30"/>
              <a:gd name="T29" fmla="*/ 2147483647 h 48"/>
              <a:gd name="T30" fmla="*/ 0 w 30"/>
              <a:gd name="T31" fmla="*/ 2147483647 h 48"/>
              <a:gd name="T32" fmla="*/ 0 w 30"/>
              <a:gd name="T33" fmla="*/ 2147483647 h 48"/>
              <a:gd name="T34" fmla="*/ 0 w 30"/>
              <a:gd name="T35" fmla="*/ 2147483647 h 48"/>
              <a:gd name="T36" fmla="*/ 0 w 30"/>
              <a:gd name="T37" fmla="*/ 2147483647 h 48"/>
              <a:gd name="T38" fmla="*/ 2147483647 w 30"/>
              <a:gd name="T39" fmla="*/ 2147483647 h 48"/>
              <a:gd name="T40" fmla="*/ 2147483647 w 30"/>
              <a:gd name="T41" fmla="*/ 2147483647 h 48"/>
              <a:gd name="T42" fmla="*/ 2147483647 w 30"/>
              <a:gd name="T43" fmla="*/ 2147483647 h 48"/>
              <a:gd name="T44" fmla="*/ 2147483647 w 30"/>
              <a:gd name="T45" fmla="*/ 2147483647 h 48"/>
              <a:gd name="T46" fmla="*/ 2147483647 w 30"/>
              <a:gd name="T47" fmla="*/ 2147483647 h 48"/>
              <a:gd name="T48" fmla="*/ 2147483647 w 30"/>
              <a:gd name="T49" fmla="*/ 2147483647 h 48"/>
              <a:gd name="T50" fmla="*/ 2147483647 w 30"/>
              <a:gd name="T51" fmla="*/ 2147483647 h 48"/>
              <a:gd name="T52" fmla="*/ 2147483647 w 30"/>
              <a:gd name="T53" fmla="*/ 2147483647 h 48"/>
              <a:gd name="T54" fmla="*/ 2147483647 w 30"/>
              <a:gd name="T55" fmla="*/ 2147483647 h 48"/>
              <a:gd name="T56" fmla="*/ 2147483647 w 30"/>
              <a:gd name="T57" fmla="*/ 2147483647 h 48"/>
              <a:gd name="T58" fmla="*/ 2147483647 w 30"/>
              <a:gd name="T59" fmla="*/ 2147483647 h 48"/>
              <a:gd name="T60" fmla="*/ 2147483647 w 30"/>
              <a:gd name="T61" fmla="*/ 2147483647 h 48"/>
              <a:gd name="T62" fmla="*/ 2147483647 w 30"/>
              <a:gd name="T63" fmla="*/ 2147483647 h 48"/>
              <a:gd name="T64" fmla="*/ 0 w 30"/>
              <a:gd name="T65" fmla="*/ 2147483647 h 48"/>
              <a:gd name="T66" fmla="*/ 0 w 30"/>
              <a:gd name="T67" fmla="*/ 2147483647 h 48"/>
              <a:gd name="T68" fmla="*/ 0 w 30"/>
              <a:gd name="T69" fmla="*/ 2147483647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8"/>
              <a:gd name="T107" fmla="*/ 30 w 30"/>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8">
                <a:moveTo>
                  <a:pt x="0" y="24"/>
                </a:moveTo>
                <a:lnTo>
                  <a:pt x="0" y="12"/>
                </a:lnTo>
                <a:lnTo>
                  <a:pt x="0" y="6"/>
                </a:lnTo>
                <a:lnTo>
                  <a:pt x="6" y="0"/>
                </a:lnTo>
                <a:lnTo>
                  <a:pt x="18" y="0"/>
                </a:lnTo>
                <a:lnTo>
                  <a:pt x="24" y="0"/>
                </a:lnTo>
                <a:lnTo>
                  <a:pt x="24" y="6"/>
                </a:lnTo>
                <a:lnTo>
                  <a:pt x="30" y="12"/>
                </a:lnTo>
                <a:lnTo>
                  <a:pt x="30" y="24"/>
                </a:lnTo>
                <a:lnTo>
                  <a:pt x="30" y="30"/>
                </a:lnTo>
                <a:lnTo>
                  <a:pt x="24" y="36"/>
                </a:lnTo>
                <a:lnTo>
                  <a:pt x="24" y="42"/>
                </a:lnTo>
                <a:lnTo>
                  <a:pt x="18" y="48"/>
                </a:lnTo>
                <a:lnTo>
                  <a:pt x="6" y="42"/>
                </a:lnTo>
                <a:lnTo>
                  <a:pt x="0" y="36"/>
                </a:lnTo>
                <a:lnTo>
                  <a:pt x="0" y="30"/>
                </a:lnTo>
                <a:lnTo>
                  <a:pt x="0" y="24"/>
                </a:lnTo>
                <a:lnTo>
                  <a:pt x="0" y="18"/>
                </a:lnTo>
                <a:lnTo>
                  <a:pt x="6" y="12"/>
                </a:lnTo>
                <a:lnTo>
                  <a:pt x="6" y="6"/>
                </a:lnTo>
                <a:lnTo>
                  <a:pt x="18" y="6"/>
                </a:lnTo>
                <a:lnTo>
                  <a:pt x="24" y="12"/>
                </a:lnTo>
                <a:lnTo>
                  <a:pt x="30" y="18"/>
                </a:lnTo>
                <a:lnTo>
                  <a:pt x="30" y="24"/>
                </a:lnTo>
                <a:lnTo>
                  <a:pt x="30" y="30"/>
                </a:lnTo>
                <a:lnTo>
                  <a:pt x="24" y="36"/>
                </a:lnTo>
                <a:lnTo>
                  <a:pt x="18" y="42"/>
                </a:lnTo>
                <a:lnTo>
                  <a:pt x="6" y="42"/>
                </a:lnTo>
                <a:lnTo>
                  <a:pt x="6" y="36"/>
                </a:lnTo>
                <a:lnTo>
                  <a:pt x="0" y="30"/>
                </a:lnTo>
                <a:lnTo>
                  <a:pt x="0" y="24"/>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6" name="Freeform 689"/>
          <p:cNvSpPr>
            <a:spLocks/>
          </p:cNvSpPr>
          <p:nvPr/>
        </p:nvSpPr>
        <p:spPr bwMode="auto">
          <a:xfrm>
            <a:off x="4152901" y="4884208"/>
            <a:ext cx="47625" cy="73025"/>
          </a:xfrm>
          <a:custGeom>
            <a:avLst/>
            <a:gdLst>
              <a:gd name="T0" fmla="*/ 0 w 30"/>
              <a:gd name="T1" fmla="*/ 2147483647 h 42"/>
              <a:gd name="T2" fmla="*/ 0 w 30"/>
              <a:gd name="T3" fmla="*/ 2147483647 h 42"/>
              <a:gd name="T4" fmla="*/ 0 w 30"/>
              <a:gd name="T5" fmla="*/ 2147483647 h 42"/>
              <a:gd name="T6" fmla="*/ 2147483647 w 30"/>
              <a:gd name="T7" fmla="*/ 2147483647 h 42"/>
              <a:gd name="T8" fmla="*/ 2147483647 w 30"/>
              <a:gd name="T9" fmla="*/ 0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2147483647 h 42"/>
              <a:gd name="T22" fmla="*/ 2147483647 w 30"/>
              <a:gd name="T23" fmla="*/ 2147483647 h 42"/>
              <a:gd name="T24" fmla="*/ 2147483647 w 30"/>
              <a:gd name="T25" fmla="*/ 2147483647 h 42"/>
              <a:gd name="T26" fmla="*/ 2147483647 w 30"/>
              <a:gd name="T27" fmla="*/ 2147483647 h 42"/>
              <a:gd name="T28" fmla="*/ 0 w 30"/>
              <a:gd name="T29" fmla="*/ 2147483647 h 42"/>
              <a:gd name="T30" fmla="*/ 0 w 30"/>
              <a:gd name="T31" fmla="*/ 2147483647 h 42"/>
              <a:gd name="T32" fmla="*/ 0 w 30"/>
              <a:gd name="T33" fmla="*/ 2147483647 h 42"/>
              <a:gd name="T34" fmla="*/ 0 w 30"/>
              <a:gd name="T35" fmla="*/ 2147483647 h 42"/>
              <a:gd name="T36" fmla="*/ 0 w 30"/>
              <a:gd name="T37" fmla="*/ 2147483647 h 42"/>
              <a:gd name="T38" fmla="*/ 2147483647 w 30"/>
              <a:gd name="T39" fmla="*/ 2147483647 h 42"/>
              <a:gd name="T40" fmla="*/ 2147483647 w 30"/>
              <a:gd name="T41" fmla="*/ 2147483647 h 42"/>
              <a:gd name="T42" fmla="*/ 2147483647 w 30"/>
              <a:gd name="T43" fmla="*/ 2147483647 h 42"/>
              <a:gd name="T44" fmla="*/ 2147483647 w 30"/>
              <a:gd name="T45" fmla="*/ 2147483647 h 42"/>
              <a:gd name="T46" fmla="*/ 2147483647 w 30"/>
              <a:gd name="T47" fmla="*/ 2147483647 h 42"/>
              <a:gd name="T48" fmla="*/ 2147483647 w 30"/>
              <a:gd name="T49" fmla="*/ 2147483647 h 42"/>
              <a:gd name="T50" fmla="*/ 2147483647 w 30"/>
              <a:gd name="T51" fmla="*/ 2147483647 h 42"/>
              <a:gd name="T52" fmla="*/ 2147483647 w 30"/>
              <a:gd name="T53" fmla="*/ 2147483647 h 42"/>
              <a:gd name="T54" fmla="*/ 2147483647 w 30"/>
              <a:gd name="T55" fmla="*/ 2147483647 h 42"/>
              <a:gd name="T56" fmla="*/ 2147483647 w 30"/>
              <a:gd name="T57" fmla="*/ 2147483647 h 42"/>
              <a:gd name="T58" fmla="*/ 2147483647 w 30"/>
              <a:gd name="T59" fmla="*/ 2147483647 h 42"/>
              <a:gd name="T60" fmla="*/ 2147483647 w 30"/>
              <a:gd name="T61" fmla="*/ 2147483647 h 42"/>
              <a:gd name="T62" fmla="*/ 2147483647 w 30"/>
              <a:gd name="T63" fmla="*/ 2147483647 h 42"/>
              <a:gd name="T64" fmla="*/ 0 w 30"/>
              <a:gd name="T65" fmla="*/ 2147483647 h 42"/>
              <a:gd name="T66" fmla="*/ 0 w 30"/>
              <a:gd name="T67" fmla="*/ 2147483647 h 42"/>
              <a:gd name="T68" fmla="*/ 0 w 30"/>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2"/>
              <a:gd name="T107" fmla="*/ 30 w 30"/>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2">
                <a:moveTo>
                  <a:pt x="0" y="24"/>
                </a:moveTo>
                <a:lnTo>
                  <a:pt x="0" y="12"/>
                </a:lnTo>
                <a:lnTo>
                  <a:pt x="0" y="6"/>
                </a:lnTo>
                <a:lnTo>
                  <a:pt x="6" y="6"/>
                </a:lnTo>
                <a:lnTo>
                  <a:pt x="12" y="0"/>
                </a:lnTo>
                <a:lnTo>
                  <a:pt x="18" y="6"/>
                </a:lnTo>
                <a:lnTo>
                  <a:pt x="24" y="6"/>
                </a:lnTo>
                <a:lnTo>
                  <a:pt x="30" y="12"/>
                </a:lnTo>
                <a:lnTo>
                  <a:pt x="30" y="24"/>
                </a:lnTo>
                <a:lnTo>
                  <a:pt x="30" y="30"/>
                </a:lnTo>
                <a:lnTo>
                  <a:pt x="24" y="36"/>
                </a:lnTo>
                <a:lnTo>
                  <a:pt x="18" y="42"/>
                </a:lnTo>
                <a:lnTo>
                  <a:pt x="12" y="42"/>
                </a:lnTo>
                <a:lnTo>
                  <a:pt x="6" y="42"/>
                </a:lnTo>
                <a:lnTo>
                  <a:pt x="0" y="36"/>
                </a:lnTo>
                <a:lnTo>
                  <a:pt x="0" y="30"/>
                </a:lnTo>
                <a:lnTo>
                  <a:pt x="0" y="24"/>
                </a:lnTo>
                <a:lnTo>
                  <a:pt x="0" y="18"/>
                </a:lnTo>
                <a:lnTo>
                  <a:pt x="6" y="12"/>
                </a:lnTo>
                <a:lnTo>
                  <a:pt x="6" y="6"/>
                </a:lnTo>
                <a:lnTo>
                  <a:pt x="12" y="6"/>
                </a:lnTo>
                <a:lnTo>
                  <a:pt x="18" y="6"/>
                </a:lnTo>
                <a:lnTo>
                  <a:pt x="24" y="12"/>
                </a:lnTo>
                <a:lnTo>
                  <a:pt x="24" y="18"/>
                </a:lnTo>
                <a:lnTo>
                  <a:pt x="24" y="24"/>
                </a:lnTo>
                <a:lnTo>
                  <a:pt x="24" y="30"/>
                </a:lnTo>
                <a:lnTo>
                  <a:pt x="18" y="36"/>
                </a:lnTo>
                <a:lnTo>
                  <a:pt x="12" y="36"/>
                </a:lnTo>
                <a:lnTo>
                  <a:pt x="6" y="36"/>
                </a:lnTo>
                <a:lnTo>
                  <a:pt x="6" y="30"/>
                </a:lnTo>
                <a:lnTo>
                  <a:pt x="0" y="30"/>
                </a:lnTo>
                <a:lnTo>
                  <a:pt x="0" y="24"/>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7" name="Freeform 690"/>
          <p:cNvSpPr>
            <a:spLocks/>
          </p:cNvSpPr>
          <p:nvPr/>
        </p:nvSpPr>
        <p:spPr bwMode="auto">
          <a:xfrm>
            <a:off x="4152901" y="4904846"/>
            <a:ext cx="36513" cy="41275"/>
          </a:xfrm>
          <a:custGeom>
            <a:avLst/>
            <a:gdLst>
              <a:gd name="T0" fmla="*/ 0 w 24"/>
              <a:gd name="T1" fmla="*/ 2147483647 h 24"/>
              <a:gd name="T2" fmla="*/ 2147483647 w 24"/>
              <a:gd name="T3" fmla="*/ 2147483647 h 24"/>
              <a:gd name="T4" fmla="*/ 2147483647 w 24"/>
              <a:gd name="T5" fmla="*/ 0 h 24"/>
              <a:gd name="T6" fmla="*/ 2147483647 w 24"/>
              <a:gd name="T7" fmla="*/ 0 h 24"/>
              <a:gd name="T8" fmla="*/ 2147483647 w 24"/>
              <a:gd name="T9" fmla="*/ 0 h 24"/>
              <a:gd name="T10" fmla="*/ 2147483647 w 24"/>
              <a:gd name="T11" fmla="*/ 0 h 24"/>
              <a:gd name="T12" fmla="*/ 2147483647 w 24"/>
              <a:gd name="T13" fmla="*/ 0 h 24"/>
              <a:gd name="T14" fmla="*/ 2147483647 w 24"/>
              <a:gd name="T15" fmla="*/ 2147483647 h 24"/>
              <a:gd name="T16" fmla="*/ 2147483647 w 24"/>
              <a:gd name="T17" fmla="*/ 2147483647 h 24"/>
              <a:gd name="T18" fmla="*/ 2147483647 w 24"/>
              <a:gd name="T19" fmla="*/ 2147483647 h 24"/>
              <a:gd name="T20" fmla="*/ 2147483647 w 24"/>
              <a:gd name="T21" fmla="*/ 2147483647 h 24"/>
              <a:gd name="T22" fmla="*/ 2147483647 w 24"/>
              <a:gd name="T23" fmla="*/ 2147483647 h 24"/>
              <a:gd name="T24" fmla="*/ 2147483647 w 24"/>
              <a:gd name="T25" fmla="*/ 2147483647 h 24"/>
              <a:gd name="T26" fmla="*/ 2147483647 w 24"/>
              <a:gd name="T27" fmla="*/ 2147483647 h 24"/>
              <a:gd name="T28" fmla="*/ 2147483647 w 24"/>
              <a:gd name="T29" fmla="*/ 2147483647 h 24"/>
              <a:gd name="T30" fmla="*/ 2147483647 w 24"/>
              <a:gd name="T31" fmla="*/ 2147483647 h 24"/>
              <a:gd name="T32" fmla="*/ 0 w 24"/>
              <a:gd name="T33" fmla="*/ 2147483647 h 24"/>
              <a:gd name="T34" fmla="*/ 2147483647 w 24"/>
              <a:gd name="T35" fmla="*/ 2147483647 h 24"/>
              <a:gd name="T36" fmla="*/ 2147483647 w 24"/>
              <a:gd name="T37" fmla="*/ 2147483647 h 24"/>
              <a:gd name="T38" fmla="*/ 2147483647 w 24"/>
              <a:gd name="T39" fmla="*/ 0 h 24"/>
              <a:gd name="T40" fmla="*/ 2147483647 w 24"/>
              <a:gd name="T41" fmla="*/ 0 h 24"/>
              <a:gd name="T42" fmla="*/ 2147483647 w 24"/>
              <a:gd name="T43" fmla="*/ 0 h 24"/>
              <a:gd name="T44" fmla="*/ 2147483647 w 24"/>
              <a:gd name="T45" fmla="*/ 0 h 24"/>
              <a:gd name="T46" fmla="*/ 2147483647 w 24"/>
              <a:gd name="T47" fmla="*/ 0 h 24"/>
              <a:gd name="T48" fmla="*/ 2147483647 w 24"/>
              <a:gd name="T49" fmla="*/ 2147483647 h 24"/>
              <a:gd name="T50" fmla="*/ 2147483647 w 24"/>
              <a:gd name="T51" fmla="*/ 2147483647 h 24"/>
              <a:gd name="T52" fmla="*/ 2147483647 w 24"/>
              <a:gd name="T53" fmla="*/ 2147483647 h 24"/>
              <a:gd name="T54" fmla="*/ 2147483647 w 24"/>
              <a:gd name="T55" fmla="*/ 2147483647 h 24"/>
              <a:gd name="T56" fmla="*/ 2147483647 w 24"/>
              <a:gd name="T57" fmla="*/ 2147483647 h 24"/>
              <a:gd name="T58" fmla="*/ 2147483647 w 24"/>
              <a:gd name="T59" fmla="*/ 2147483647 h 24"/>
              <a:gd name="T60" fmla="*/ 2147483647 w 24"/>
              <a:gd name="T61" fmla="*/ 2147483647 h 24"/>
              <a:gd name="T62" fmla="*/ 2147483647 w 24"/>
              <a:gd name="T63" fmla="*/ 2147483647 h 24"/>
              <a:gd name="T64" fmla="*/ 2147483647 w 24"/>
              <a:gd name="T65" fmla="*/ 2147483647 h 24"/>
              <a:gd name="T66" fmla="*/ 2147483647 w 24"/>
              <a:gd name="T67" fmla="*/ 2147483647 h 24"/>
              <a:gd name="T68" fmla="*/ 0 w 24"/>
              <a:gd name="T69" fmla="*/ 2147483647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
              <a:gd name="T106" fmla="*/ 0 h 24"/>
              <a:gd name="T107" fmla="*/ 24 w 24"/>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 h="24">
                <a:moveTo>
                  <a:pt x="0" y="12"/>
                </a:moveTo>
                <a:lnTo>
                  <a:pt x="6" y="6"/>
                </a:lnTo>
                <a:lnTo>
                  <a:pt x="6" y="0"/>
                </a:lnTo>
                <a:lnTo>
                  <a:pt x="12" y="0"/>
                </a:lnTo>
                <a:lnTo>
                  <a:pt x="18" y="0"/>
                </a:lnTo>
                <a:lnTo>
                  <a:pt x="24" y="0"/>
                </a:lnTo>
                <a:lnTo>
                  <a:pt x="24" y="6"/>
                </a:lnTo>
                <a:lnTo>
                  <a:pt x="24" y="12"/>
                </a:lnTo>
                <a:lnTo>
                  <a:pt x="24" y="18"/>
                </a:lnTo>
                <a:lnTo>
                  <a:pt x="18" y="24"/>
                </a:lnTo>
                <a:lnTo>
                  <a:pt x="12" y="24"/>
                </a:lnTo>
                <a:lnTo>
                  <a:pt x="6" y="24"/>
                </a:lnTo>
                <a:lnTo>
                  <a:pt x="6" y="18"/>
                </a:lnTo>
                <a:lnTo>
                  <a:pt x="0" y="12"/>
                </a:lnTo>
                <a:lnTo>
                  <a:pt x="6" y="12"/>
                </a:lnTo>
                <a:lnTo>
                  <a:pt x="6" y="6"/>
                </a:lnTo>
                <a:lnTo>
                  <a:pt x="6" y="0"/>
                </a:lnTo>
                <a:lnTo>
                  <a:pt x="12" y="0"/>
                </a:lnTo>
                <a:lnTo>
                  <a:pt x="18" y="0"/>
                </a:lnTo>
                <a:lnTo>
                  <a:pt x="24" y="6"/>
                </a:lnTo>
                <a:lnTo>
                  <a:pt x="24" y="12"/>
                </a:lnTo>
                <a:lnTo>
                  <a:pt x="18" y="18"/>
                </a:lnTo>
                <a:lnTo>
                  <a:pt x="12" y="24"/>
                </a:lnTo>
                <a:lnTo>
                  <a:pt x="12" y="18"/>
                </a:lnTo>
                <a:lnTo>
                  <a:pt x="6" y="18"/>
                </a:lnTo>
                <a:lnTo>
                  <a:pt x="6" y="12"/>
                </a:lnTo>
                <a:lnTo>
                  <a:pt x="0" y="12"/>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8" name="Freeform 691"/>
          <p:cNvSpPr>
            <a:spLocks/>
          </p:cNvSpPr>
          <p:nvPr/>
        </p:nvSpPr>
        <p:spPr bwMode="auto">
          <a:xfrm>
            <a:off x="4162425" y="4904830"/>
            <a:ext cx="26988" cy="30162"/>
          </a:xfrm>
          <a:custGeom>
            <a:avLst/>
            <a:gdLst>
              <a:gd name="T0" fmla="*/ 0 w 18"/>
              <a:gd name="T1" fmla="*/ 2147483647 h 18"/>
              <a:gd name="T2" fmla="*/ 0 w 18"/>
              <a:gd name="T3" fmla="*/ 2147483647 h 18"/>
              <a:gd name="T4" fmla="*/ 0 w 18"/>
              <a:gd name="T5" fmla="*/ 0 h 18"/>
              <a:gd name="T6" fmla="*/ 2147483647 w 18"/>
              <a:gd name="T7" fmla="*/ 0 h 18"/>
              <a:gd name="T8" fmla="*/ 2147483647 w 18"/>
              <a:gd name="T9" fmla="*/ 0 h 18"/>
              <a:gd name="T10" fmla="*/ 2147483647 w 18"/>
              <a:gd name="T11" fmla="*/ 0 h 18"/>
              <a:gd name="T12" fmla="*/ 2147483647 w 18"/>
              <a:gd name="T13" fmla="*/ 0 h 18"/>
              <a:gd name="T14" fmla="*/ 2147483647 w 18"/>
              <a:gd name="T15" fmla="*/ 2147483647 h 18"/>
              <a:gd name="T16" fmla="*/ 2147483647 w 18"/>
              <a:gd name="T17" fmla="*/ 2147483647 h 18"/>
              <a:gd name="T18" fmla="*/ 2147483647 w 18"/>
              <a:gd name="T19" fmla="*/ 2147483647 h 18"/>
              <a:gd name="T20" fmla="*/ 2147483647 w 18"/>
              <a:gd name="T21" fmla="*/ 2147483647 h 18"/>
              <a:gd name="T22" fmla="*/ 2147483647 w 18"/>
              <a:gd name="T23" fmla="*/ 2147483647 h 18"/>
              <a:gd name="T24" fmla="*/ 2147483647 w 18"/>
              <a:gd name="T25" fmla="*/ 2147483647 h 18"/>
              <a:gd name="T26" fmla="*/ 2147483647 w 18"/>
              <a:gd name="T27" fmla="*/ 2147483647 h 18"/>
              <a:gd name="T28" fmla="*/ 0 w 18"/>
              <a:gd name="T29" fmla="*/ 2147483647 h 18"/>
              <a:gd name="T30" fmla="*/ 0 w 18"/>
              <a:gd name="T31" fmla="*/ 2147483647 h 18"/>
              <a:gd name="T32" fmla="*/ 0 w 18"/>
              <a:gd name="T33" fmla="*/ 2147483647 h 18"/>
              <a:gd name="T34" fmla="*/ 0 w 18"/>
              <a:gd name="T35" fmla="*/ 2147483647 h 18"/>
              <a:gd name="T36" fmla="*/ 0 w 18"/>
              <a:gd name="T37" fmla="*/ 2147483647 h 18"/>
              <a:gd name="T38" fmla="*/ 0 w 18"/>
              <a:gd name="T39" fmla="*/ 2147483647 h 18"/>
              <a:gd name="T40" fmla="*/ 2147483647 w 18"/>
              <a:gd name="T41" fmla="*/ 2147483647 h 18"/>
              <a:gd name="T42" fmla="*/ 2147483647 w 18"/>
              <a:gd name="T43" fmla="*/ 0 h 18"/>
              <a:gd name="T44" fmla="*/ 2147483647 w 18"/>
              <a:gd name="T45" fmla="*/ 2147483647 h 18"/>
              <a:gd name="T46" fmla="*/ 2147483647 w 18"/>
              <a:gd name="T47" fmla="*/ 2147483647 h 18"/>
              <a:gd name="T48" fmla="*/ 2147483647 w 18"/>
              <a:gd name="T49" fmla="*/ 2147483647 h 18"/>
              <a:gd name="T50" fmla="*/ 2147483647 w 18"/>
              <a:gd name="T51" fmla="*/ 2147483647 h 18"/>
              <a:gd name="T52" fmla="*/ 2147483647 w 18"/>
              <a:gd name="T53" fmla="*/ 2147483647 h 18"/>
              <a:gd name="T54" fmla="*/ 2147483647 w 18"/>
              <a:gd name="T55" fmla="*/ 2147483647 h 18"/>
              <a:gd name="T56" fmla="*/ 2147483647 w 18"/>
              <a:gd name="T57" fmla="*/ 2147483647 h 18"/>
              <a:gd name="T58" fmla="*/ 2147483647 w 18"/>
              <a:gd name="T59" fmla="*/ 2147483647 h 18"/>
              <a:gd name="T60" fmla="*/ 2147483647 w 18"/>
              <a:gd name="T61" fmla="*/ 2147483647 h 18"/>
              <a:gd name="T62" fmla="*/ 0 w 18"/>
              <a:gd name="T63" fmla="*/ 2147483647 h 18"/>
              <a:gd name="T64" fmla="*/ 0 w 18"/>
              <a:gd name="T65" fmla="*/ 2147483647 h 18"/>
              <a:gd name="T66" fmla="*/ 0 w 18"/>
              <a:gd name="T67" fmla="*/ 2147483647 h 18"/>
              <a:gd name="T68" fmla="*/ 0 w 18"/>
              <a:gd name="T69" fmla="*/ 2147483647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8"/>
              <a:gd name="T107" fmla="*/ 18 w 18"/>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8">
                <a:moveTo>
                  <a:pt x="0" y="12"/>
                </a:moveTo>
                <a:lnTo>
                  <a:pt x="0" y="6"/>
                </a:lnTo>
                <a:lnTo>
                  <a:pt x="0" y="0"/>
                </a:lnTo>
                <a:lnTo>
                  <a:pt x="6" y="0"/>
                </a:lnTo>
                <a:lnTo>
                  <a:pt x="12" y="0"/>
                </a:lnTo>
                <a:lnTo>
                  <a:pt x="12" y="6"/>
                </a:lnTo>
                <a:lnTo>
                  <a:pt x="18" y="12"/>
                </a:lnTo>
                <a:lnTo>
                  <a:pt x="12" y="12"/>
                </a:lnTo>
                <a:lnTo>
                  <a:pt x="12" y="18"/>
                </a:lnTo>
                <a:lnTo>
                  <a:pt x="6" y="18"/>
                </a:lnTo>
                <a:lnTo>
                  <a:pt x="0" y="18"/>
                </a:lnTo>
                <a:lnTo>
                  <a:pt x="0" y="12"/>
                </a:lnTo>
                <a:lnTo>
                  <a:pt x="0" y="6"/>
                </a:lnTo>
                <a:lnTo>
                  <a:pt x="6" y="6"/>
                </a:lnTo>
                <a:lnTo>
                  <a:pt x="6" y="0"/>
                </a:lnTo>
                <a:lnTo>
                  <a:pt x="6" y="6"/>
                </a:lnTo>
                <a:lnTo>
                  <a:pt x="12" y="6"/>
                </a:lnTo>
                <a:lnTo>
                  <a:pt x="12" y="12"/>
                </a:lnTo>
                <a:lnTo>
                  <a:pt x="6" y="18"/>
                </a:lnTo>
                <a:lnTo>
                  <a:pt x="0" y="12"/>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49" name="Freeform 692"/>
          <p:cNvSpPr>
            <a:spLocks/>
          </p:cNvSpPr>
          <p:nvPr/>
        </p:nvSpPr>
        <p:spPr bwMode="auto">
          <a:xfrm>
            <a:off x="4171950" y="4914355"/>
            <a:ext cx="7938" cy="11112"/>
          </a:xfrm>
          <a:custGeom>
            <a:avLst/>
            <a:gdLst>
              <a:gd name="T0" fmla="*/ 0 w 6"/>
              <a:gd name="T1" fmla="*/ 2147483647 h 6"/>
              <a:gd name="T2" fmla="*/ 0 w 6"/>
              <a:gd name="T3" fmla="*/ 0 h 6"/>
              <a:gd name="T4" fmla="*/ 0 w 6"/>
              <a:gd name="T5" fmla="*/ 0 h 6"/>
              <a:gd name="T6" fmla="*/ 0 w 6"/>
              <a:gd name="T7" fmla="*/ 0 h 6"/>
              <a:gd name="T8" fmla="*/ 0 w 6"/>
              <a:gd name="T9" fmla="*/ 0 h 6"/>
              <a:gd name="T10" fmla="*/ 0 w 6"/>
              <a:gd name="T11" fmla="*/ 0 h 6"/>
              <a:gd name="T12" fmla="*/ 2147483647 w 6"/>
              <a:gd name="T13" fmla="*/ 0 h 6"/>
              <a:gd name="T14" fmla="*/ 2147483647 w 6"/>
              <a:gd name="T15" fmla="*/ 0 h 6"/>
              <a:gd name="T16" fmla="*/ 2147483647 w 6"/>
              <a:gd name="T17" fmla="*/ 2147483647 h 6"/>
              <a:gd name="T18" fmla="*/ 2147483647 w 6"/>
              <a:gd name="T19" fmla="*/ 2147483647 h 6"/>
              <a:gd name="T20" fmla="*/ 2147483647 w 6"/>
              <a:gd name="T21" fmla="*/ 2147483647 h 6"/>
              <a:gd name="T22" fmla="*/ 0 w 6"/>
              <a:gd name="T23" fmla="*/ 2147483647 h 6"/>
              <a:gd name="T24" fmla="*/ 0 w 6"/>
              <a:gd name="T25" fmla="*/ 2147483647 h 6"/>
              <a:gd name="T26" fmla="*/ 0 w 6"/>
              <a:gd name="T27" fmla="*/ 2147483647 h 6"/>
              <a:gd name="T28" fmla="*/ 0 w 6"/>
              <a:gd name="T29" fmla="*/ 2147483647 h 6"/>
              <a:gd name="T30" fmla="*/ 0 w 6"/>
              <a:gd name="T31" fmla="*/ 2147483647 h 6"/>
              <a:gd name="T32" fmla="*/ 0 w 6"/>
              <a:gd name="T33" fmla="*/ 2147483647 h 6"/>
              <a:gd name="T34" fmla="*/ 0 w 6"/>
              <a:gd name="T35" fmla="*/ 2147483647 h 6"/>
              <a:gd name="T36" fmla="*/ 0 w 6"/>
              <a:gd name="T37" fmla="*/ 0 h 6"/>
              <a:gd name="T38" fmla="*/ 0 w 6"/>
              <a:gd name="T39" fmla="*/ 0 h 6"/>
              <a:gd name="T40" fmla="*/ 0 w 6"/>
              <a:gd name="T41" fmla="*/ 0 h 6"/>
              <a:gd name="T42" fmla="*/ 0 w 6"/>
              <a:gd name="T43" fmla="*/ 0 h 6"/>
              <a:gd name="T44" fmla="*/ 0 w 6"/>
              <a:gd name="T45" fmla="*/ 0 h 6"/>
              <a:gd name="T46" fmla="*/ 2147483647 w 6"/>
              <a:gd name="T47" fmla="*/ 0 h 6"/>
              <a:gd name="T48" fmla="*/ 2147483647 w 6"/>
              <a:gd name="T49" fmla="*/ 2147483647 h 6"/>
              <a:gd name="T50" fmla="*/ 0 w 6"/>
              <a:gd name="T51" fmla="*/ 2147483647 h 6"/>
              <a:gd name="T52" fmla="*/ 0 w 6"/>
              <a:gd name="T53" fmla="*/ 2147483647 h 6"/>
              <a:gd name="T54" fmla="*/ 0 w 6"/>
              <a:gd name="T55" fmla="*/ 2147483647 h 6"/>
              <a:gd name="T56" fmla="*/ 0 w 6"/>
              <a:gd name="T57" fmla="*/ 2147483647 h 6"/>
              <a:gd name="T58" fmla="*/ 0 w 6"/>
              <a:gd name="T59" fmla="*/ 2147483647 h 6"/>
              <a:gd name="T60" fmla="*/ 0 w 6"/>
              <a:gd name="T61" fmla="*/ 2147483647 h 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
              <a:gd name="T94" fmla="*/ 0 h 6"/>
              <a:gd name="T95" fmla="*/ 6 w 6"/>
              <a:gd name="T96" fmla="*/ 6 h 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 h="6">
                <a:moveTo>
                  <a:pt x="0" y="6"/>
                </a:moveTo>
                <a:lnTo>
                  <a:pt x="0" y="0"/>
                </a:lnTo>
                <a:lnTo>
                  <a:pt x="6" y="0"/>
                </a:lnTo>
                <a:lnTo>
                  <a:pt x="6" y="6"/>
                </a:lnTo>
                <a:lnTo>
                  <a:pt x="0" y="6"/>
                </a:lnTo>
                <a:lnTo>
                  <a:pt x="0" y="0"/>
                </a:lnTo>
                <a:lnTo>
                  <a:pt x="6" y="0"/>
                </a:lnTo>
                <a:lnTo>
                  <a:pt x="6" y="6"/>
                </a:lnTo>
                <a:lnTo>
                  <a:pt x="0"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0" name="Freeform 693"/>
          <p:cNvSpPr>
            <a:spLocks/>
          </p:cNvSpPr>
          <p:nvPr/>
        </p:nvSpPr>
        <p:spPr bwMode="auto">
          <a:xfrm>
            <a:off x="4171950" y="4925467"/>
            <a:ext cx="1588" cy="1588"/>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
              <a:gd name="T46" fmla="*/ 0 h 1"/>
              <a:gd name="T47" fmla="*/ 1 w 1"/>
              <a:gd name="T48" fmla="*/ 1 h 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 h="1">
                <a:moveTo>
                  <a:pt x="0" y="0"/>
                </a:moveTo>
                <a:lnTo>
                  <a:pt x="0"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1" name="Freeform 694"/>
          <p:cNvSpPr>
            <a:spLocks/>
          </p:cNvSpPr>
          <p:nvPr/>
        </p:nvSpPr>
        <p:spPr bwMode="auto">
          <a:xfrm>
            <a:off x="4171950" y="4914355"/>
            <a:ext cx="1588" cy="11112"/>
          </a:xfrm>
          <a:custGeom>
            <a:avLst/>
            <a:gdLst>
              <a:gd name="T0" fmla="*/ 0 w 1"/>
              <a:gd name="T1" fmla="*/ 2147483647 h 6"/>
              <a:gd name="T2" fmla="*/ 0 w 1"/>
              <a:gd name="T3" fmla="*/ 0 h 6"/>
              <a:gd name="T4" fmla="*/ 0 w 1"/>
              <a:gd name="T5" fmla="*/ 0 h 6"/>
              <a:gd name="T6" fmla="*/ 0 w 1"/>
              <a:gd name="T7" fmla="*/ 0 h 6"/>
              <a:gd name="T8" fmla="*/ 0 w 1"/>
              <a:gd name="T9" fmla="*/ 0 h 6"/>
              <a:gd name="T10" fmla="*/ 0 w 1"/>
              <a:gd name="T11" fmla="*/ 0 h 6"/>
              <a:gd name="T12" fmla="*/ 0 w 1"/>
              <a:gd name="T13" fmla="*/ 0 h 6"/>
              <a:gd name="T14" fmla="*/ 0 w 1"/>
              <a:gd name="T15" fmla="*/ 2147483647 h 6"/>
              <a:gd name="T16" fmla="*/ 0 w 1"/>
              <a:gd name="T17" fmla="*/ 2147483647 h 6"/>
              <a:gd name="T18" fmla="*/ 0 w 1"/>
              <a:gd name="T19" fmla="*/ 2147483647 h 6"/>
              <a:gd name="T20" fmla="*/ 0 w 1"/>
              <a:gd name="T21" fmla="*/ 2147483647 h 6"/>
              <a:gd name="T22" fmla="*/ 0 w 1"/>
              <a:gd name="T23" fmla="*/ 2147483647 h 6"/>
              <a:gd name="T24" fmla="*/ 0 w 1"/>
              <a:gd name="T25" fmla="*/ 2147483647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6"/>
              <a:gd name="T41" fmla="*/ 1 w 1"/>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6">
                <a:moveTo>
                  <a:pt x="0" y="6"/>
                </a:moveTo>
                <a:lnTo>
                  <a:pt x="0" y="0"/>
                </a:lnTo>
                <a:lnTo>
                  <a:pt x="0" y="6"/>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2" name="Freeform 695"/>
          <p:cNvSpPr>
            <a:spLocks/>
          </p:cNvSpPr>
          <p:nvPr/>
        </p:nvSpPr>
        <p:spPr bwMode="auto">
          <a:xfrm>
            <a:off x="4089408" y="4803246"/>
            <a:ext cx="201613" cy="255587"/>
          </a:xfrm>
          <a:custGeom>
            <a:avLst/>
            <a:gdLst>
              <a:gd name="T0" fmla="*/ 2147483647 w 132"/>
              <a:gd name="T1" fmla="*/ 0 h 150"/>
              <a:gd name="T2" fmla="*/ 2147483647 w 132"/>
              <a:gd name="T3" fmla="*/ 0 h 150"/>
              <a:gd name="T4" fmla="*/ 2147483647 w 132"/>
              <a:gd name="T5" fmla="*/ 2147483647 h 150"/>
              <a:gd name="T6" fmla="*/ 2147483647 w 132"/>
              <a:gd name="T7" fmla="*/ 2147483647 h 150"/>
              <a:gd name="T8" fmla="*/ 2147483647 w 132"/>
              <a:gd name="T9" fmla="*/ 2147483647 h 150"/>
              <a:gd name="T10" fmla="*/ 2147483647 w 132"/>
              <a:gd name="T11" fmla="*/ 2147483647 h 150"/>
              <a:gd name="T12" fmla="*/ 2147483647 w 132"/>
              <a:gd name="T13" fmla="*/ 2147483647 h 150"/>
              <a:gd name="T14" fmla="*/ 2147483647 w 132"/>
              <a:gd name="T15" fmla="*/ 2147483647 h 150"/>
              <a:gd name="T16" fmla="*/ 2147483647 w 132"/>
              <a:gd name="T17" fmla="*/ 2147483647 h 150"/>
              <a:gd name="T18" fmla="*/ 2147483647 w 132"/>
              <a:gd name="T19" fmla="*/ 2147483647 h 150"/>
              <a:gd name="T20" fmla="*/ 2147483647 w 132"/>
              <a:gd name="T21" fmla="*/ 2147483647 h 150"/>
              <a:gd name="T22" fmla="*/ 2147483647 w 132"/>
              <a:gd name="T23" fmla="*/ 2147483647 h 150"/>
              <a:gd name="T24" fmla="*/ 2147483647 w 132"/>
              <a:gd name="T25" fmla="*/ 2147483647 h 150"/>
              <a:gd name="T26" fmla="*/ 2147483647 w 132"/>
              <a:gd name="T27" fmla="*/ 2147483647 h 150"/>
              <a:gd name="T28" fmla="*/ 2147483647 w 132"/>
              <a:gd name="T29" fmla="*/ 2147483647 h 150"/>
              <a:gd name="T30" fmla="*/ 2147483647 w 132"/>
              <a:gd name="T31" fmla="*/ 2147483647 h 150"/>
              <a:gd name="T32" fmla="*/ 2147483647 w 132"/>
              <a:gd name="T33" fmla="*/ 2147483647 h 150"/>
              <a:gd name="T34" fmla="*/ 2147483647 w 132"/>
              <a:gd name="T35" fmla="*/ 2147483647 h 150"/>
              <a:gd name="T36" fmla="*/ 2147483647 w 132"/>
              <a:gd name="T37" fmla="*/ 2147483647 h 150"/>
              <a:gd name="T38" fmla="*/ 2147483647 w 132"/>
              <a:gd name="T39" fmla="*/ 2147483647 h 150"/>
              <a:gd name="T40" fmla="*/ 2147483647 w 132"/>
              <a:gd name="T41" fmla="*/ 2147483647 h 150"/>
              <a:gd name="T42" fmla="*/ 2147483647 w 132"/>
              <a:gd name="T43" fmla="*/ 2147483647 h 150"/>
              <a:gd name="T44" fmla="*/ 2147483647 w 132"/>
              <a:gd name="T45" fmla="*/ 2147483647 h 150"/>
              <a:gd name="T46" fmla="*/ 2147483647 w 132"/>
              <a:gd name="T47" fmla="*/ 2147483647 h 150"/>
              <a:gd name="T48" fmla="*/ 0 w 132"/>
              <a:gd name="T49" fmla="*/ 2147483647 h 150"/>
              <a:gd name="T50" fmla="*/ 0 w 132"/>
              <a:gd name="T51" fmla="*/ 2147483647 h 150"/>
              <a:gd name="T52" fmla="*/ 0 w 132"/>
              <a:gd name="T53" fmla="*/ 2147483647 h 150"/>
              <a:gd name="T54" fmla="*/ 2147483647 w 132"/>
              <a:gd name="T55" fmla="*/ 2147483647 h 150"/>
              <a:gd name="T56" fmla="*/ 2147483647 w 132"/>
              <a:gd name="T57" fmla="*/ 2147483647 h 150"/>
              <a:gd name="T58" fmla="*/ 2147483647 w 132"/>
              <a:gd name="T59" fmla="*/ 2147483647 h 150"/>
              <a:gd name="T60" fmla="*/ 2147483647 w 132"/>
              <a:gd name="T61" fmla="*/ 2147483647 h 150"/>
              <a:gd name="T62" fmla="*/ 2147483647 w 132"/>
              <a:gd name="T63" fmla="*/ 2147483647 h 150"/>
              <a:gd name="T64" fmla="*/ 2147483647 w 132"/>
              <a:gd name="T65" fmla="*/ 2147483647 h 150"/>
              <a:gd name="T66" fmla="*/ 2147483647 w 132"/>
              <a:gd name="T67" fmla="*/ 0 h 1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2"/>
              <a:gd name="T103" fmla="*/ 0 h 150"/>
              <a:gd name="T104" fmla="*/ 132 w 132"/>
              <a:gd name="T105" fmla="*/ 150 h 1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2" h="150">
                <a:moveTo>
                  <a:pt x="66" y="0"/>
                </a:moveTo>
                <a:lnTo>
                  <a:pt x="66" y="0"/>
                </a:lnTo>
                <a:lnTo>
                  <a:pt x="78" y="6"/>
                </a:lnTo>
                <a:lnTo>
                  <a:pt x="90" y="6"/>
                </a:lnTo>
                <a:lnTo>
                  <a:pt x="102" y="12"/>
                </a:lnTo>
                <a:lnTo>
                  <a:pt x="114" y="24"/>
                </a:lnTo>
                <a:lnTo>
                  <a:pt x="120" y="36"/>
                </a:lnTo>
                <a:lnTo>
                  <a:pt x="126" y="48"/>
                </a:lnTo>
                <a:lnTo>
                  <a:pt x="132" y="60"/>
                </a:lnTo>
                <a:lnTo>
                  <a:pt x="132" y="78"/>
                </a:lnTo>
                <a:lnTo>
                  <a:pt x="132" y="96"/>
                </a:lnTo>
                <a:lnTo>
                  <a:pt x="126" y="108"/>
                </a:lnTo>
                <a:lnTo>
                  <a:pt x="120" y="120"/>
                </a:lnTo>
                <a:lnTo>
                  <a:pt x="114" y="132"/>
                </a:lnTo>
                <a:lnTo>
                  <a:pt x="102" y="138"/>
                </a:lnTo>
                <a:lnTo>
                  <a:pt x="90" y="150"/>
                </a:lnTo>
                <a:lnTo>
                  <a:pt x="78" y="150"/>
                </a:lnTo>
                <a:lnTo>
                  <a:pt x="66" y="150"/>
                </a:lnTo>
                <a:lnTo>
                  <a:pt x="54" y="150"/>
                </a:lnTo>
                <a:lnTo>
                  <a:pt x="42" y="150"/>
                </a:lnTo>
                <a:lnTo>
                  <a:pt x="30" y="138"/>
                </a:lnTo>
                <a:lnTo>
                  <a:pt x="18" y="132"/>
                </a:lnTo>
                <a:lnTo>
                  <a:pt x="12" y="120"/>
                </a:lnTo>
                <a:lnTo>
                  <a:pt x="6" y="108"/>
                </a:lnTo>
                <a:lnTo>
                  <a:pt x="0" y="96"/>
                </a:lnTo>
                <a:lnTo>
                  <a:pt x="0" y="78"/>
                </a:lnTo>
                <a:lnTo>
                  <a:pt x="0" y="60"/>
                </a:lnTo>
                <a:lnTo>
                  <a:pt x="6" y="48"/>
                </a:lnTo>
                <a:lnTo>
                  <a:pt x="12" y="36"/>
                </a:lnTo>
                <a:lnTo>
                  <a:pt x="18" y="24"/>
                </a:lnTo>
                <a:lnTo>
                  <a:pt x="30" y="12"/>
                </a:lnTo>
                <a:lnTo>
                  <a:pt x="42" y="6"/>
                </a:lnTo>
                <a:lnTo>
                  <a:pt x="54" y="6"/>
                </a:lnTo>
                <a:lnTo>
                  <a:pt x="6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753" name="Freeform 696"/>
          <p:cNvSpPr>
            <a:spLocks/>
          </p:cNvSpPr>
          <p:nvPr/>
        </p:nvSpPr>
        <p:spPr bwMode="auto">
          <a:xfrm>
            <a:off x="3754446" y="4638146"/>
            <a:ext cx="244475" cy="204787"/>
          </a:xfrm>
          <a:custGeom>
            <a:avLst/>
            <a:gdLst>
              <a:gd name="T0" fmla="*/ 2147483647 w 162"/>
              <a:gd name="T1" fmla="*/ 0 h 120"/>
              <a:gd name="T2" fmla="*/ 2147483647 w 162"/>
              <a:gd name="T3" fmla="*/ 0 h 120"/>
              <a:gd name="T4" fmla="*/ 0 w 162"/>
              <a:gd name="T5" fmla="*/ 2147483647 h 120"/>
              <a:gd name="T6" fmla="*/ 0 w 162"/>
              <a:gd name="T7" fmla="*/ 2147483647 h 120"/>
              <a:gd name="T8" fmla="*/ 0 w 162"/>
              <a:gd name="T9" fmla="*/ 2147483647 h 120"/>
              <a:gd name="T10" fmla="*/ 0 w 162"/>
              <a:gd name="T11" fmla="*/ 2147483647 h 120"/>
              <a:gd name="T12" fmla="*/ 0 w 162"/>
              <a:gd name="T13" fmla="*/ 2147483647 h 120"/>
              <a:gd name="T14" fmla="*/ 0 w 162"/>
              <a:gd name="T15" fmla="*/ 2147483647 h 120"/>
              <a:gd name="T16" fmla="*/ 0 w 162"/>
              <a:gd name="T17" fmla="*/ 2147483647 h 120"/>
              <a:gd name="T18" fmla="*/ 0 w 162"/>
              <a:gd name="T19" fmla="*/ 2147483647 h 120"/>
              <a:gd name="T20" fmla="*/ 0 w 162"/>
              <a:gd name="T21" fmla="*/ 2147483647 h 120"/>
              <a:gd name="T22" fmla="*/ 0 w 162"/>
              <a:gd name="T23" fmla="*/ 2147483647 h 120"/>
              <a:gd name="T24" fmla="*/ 0 w 162"/>
              <a:gd name="T25" fmla="*/ 2147483647 h 120"/>
              <a:gd name="T26" fmla="*/ 0 w 162"/>
              <a:gd name="T27" fmla="*/ 2147483647 h 120"/>
              <a:gd name="T28" fmla="*/ 0 w 162"/>
              <a:gd name="T29" fmla="*/ 2147483647 h 120"/>
              <a:gd name="T30" fmla="*/ 2147483647 w 162"/>
              <a:gd name="T31" fmla="*/ 2147483647 h 120"/>
              <a:gd name="T32" fmla="*/ 2147483647 w 162"/>
              <a:gd name="T33" fmla="*/ 2147483647 h 120"/>
              <a:gd name="T34" fmla="*/ 2147483647 w 162"/>
              <a:gd name="T35" fmla="*/ 2147483647 h 120"/>
              <a:gd name="T36" fmla="*/ 2147483647 w 162"/>
              <a:gd name="T37" fmla="*/ 2147483647 h 120"/>
              <a:gd name="T38" fmla="*/ 2147483647 w 162"/>
              <a:gd name="T39" fmla="*/ 2147483647 h 120"/>
              <a:gd name="T40" fmla="*/ 2147483647 w 162"/>
              <a:gd name="T41" fmla="*/ 2147483647 h 120"/>
              <a:gd name="T42" fmla="*/ 2147483647 w 162"/>
              <a:gd name="T43" fmla="*/ 2147483647 h 120"/>
              <a:gd name="T44" fmla="*/ 2147483647 w 162"/>
              <a:gd name="T45" fmla="*/ 2147483647 h 120"/>
              <a:gd name="T46" fmla="*/ 2147483647 w 162"/>
              <a:gd name="T47" fmla="*/ 2147483647 h 120"/>
              <a:gd name="T48" fmla="*/ 2147483647 w 162"/>
              <a:gd name="T49" fmla="*/ 2147483647 h 120"/>
              <a:gd name="T50" fmla="*/ 2147483647 w 162"/>
              <a:gd name="T51" fmla="*/ 2147483647 h 120"/>
              <a:gd name="T52" fmla="*/ 2147483647 w 162"/>
              <a:gd name="T53" fmla="*/ 2147483647 h 120"/>
              <a:gd name="T54" fmla="*/ 2147483647 w 162"/>
              <a:gd name="T55" fmla="*/ 2147483647 h 120"/>
              <a:gd name="T56" fmla="*/ 2147483647 w 162"/>
              <a:gd name="T57" fmla="*/ 2147483647 h 120"/>
              <a:gd name="T58" fmla="*/ 2147483647 w 162"/>
              <a:gd name="T59" fmla="*/ 2147483647 h 120"/>
              <a:gd name="T60" fmla="*/ 2147483647 w 162"/>
              <a:gd name="T61" fmla="*/ 2147483647 h 120"/>
              <a:gd name="T62" fmla="*/ 2147483647 w 162"/>
              <a:gd name="T63" fmla="*/ 2147483647 h 120"/>
              <a:gd name="T64" fmla="*/ 2147483647 w 162"/>
              <a:gd name="T65" fmla="*/ 2147483647 h 120"/>
              <a:gd name="T66" fmla="*/ 2147483647 w 162"/>
              <a:gd name="T67" fmla="*/ 0 h 1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120"/>
              <a:gd name="T104" fmla="*/ 162 w 162"/>
              <a:gd name="T105" fmla="*/ 120 h 1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120">
                <a:moveTo>
                  <a:pt x="114" y="0"/>
                </a:moveTo>
                <a:lnTo>
                  <a:pt x="6" y="0"/>
                </a:lnTo>
                <a:lnTo>
                  <a:pt x="0" y="6"/>
                </a:lnTo>
                <a:lnTo>
                  <a:pt x="0" y="12"/>
                </a:lnTo>
                <a:lnTo>
                  <a:pt x="0" y="18"/>
                </a:lnTo>
                <a:lnTo>
                  <a:pt x="0" y="42"/>
                </a:lnTo>
                <a:lnTo>
                  <a:pt x="0" y="60"/>
                </a:lnTo>
                <a:lnTo>
                  <a:pt x="0" y="78"/>
                </a:lnTo>
                <a:lnTo>
                  <a:pt x="0" y="96"/>
                </a:lnTo>
                <a:lnTo>
                  <a:pt x="0" y="102"/>
                </a:lnTo>
                <a:lnTo>
                  <a:pt x="0" y="108"/>
                </a:lnTo>
                <a:lnTo>
                  <a:pt x="0" y="114"/>
                </a:lnTo>
                <a:lnTo>
                  <a:pt x="0" y="120"/>
                </a:lnTo>
                <a:lnTo>
                  <a:pt x="6" y="120"/>
                </a:lnTo>
                <a:lnTo>
                  <a:pt x="24" y="120"/>
                </a:lnTo>
                <a:lnTo>
                  <a:pt x="48" y="120"/>
                </a:lnTo>
                <a:lnTo>
                  <a:pt x="72" y="120"/>
                </a:lnTo>
                <a:lnTo>
                  <a:pt x="102" y="120"/>
                </a:lnTo>
                <a:lnTo>
                  <a:pt x="120" y="120"/>
                </a:lnTo>
                <a:lnTo>
                  <a:pt x="138" y="120"/>
                </a:lnTo>
                <a:lnTo>
                  <a:pt x="144" y="120"/>
                </a:lnTo>
                <a:lnTo>
                  <a:pt x="150" y="114"/>
                </a:lnTo>
                <a:lnTo>
                  <a:pt x="150" y="102"/>
                </a:lnTo>
                <a:lnTo>
                  <a:pt x="156" y="90"/>
                </a:lnTo>
                <a:lnTo>
                  <a:pt x="162" y="84"/>
                </a:lnTo>
                <a:lnTo>
                  <a:pt x="150" y="84"/>
                </a:lnTo>
                <a:lnTo>
                  <a:pt x="144" y="84"/>
                </a:lnTo>
                <a:lnTo>
                  <a:pt x="138" y="84"/>
                </a:lnTo>
                <a:lnTo>
                  <a:pt x="126" y="84"/>
                </a:lnTo>
                <a:lnTo>
                  <a:pt x="120" y="84"/>
                </a:lnTo>
                <a:lnTo>
                  <a:pt x="114" y="84"/>
                </a:lnTo>
                <a:lnTo>
                  <a:pt x="1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4" name="Freeform 697"/>
          <p:cNvSpPr>
            <a:spLocks/>
          </p:cNvSpPr>
          <p:nvPr/>
        </p:nvSpPr>
        <p:spPr bwMode="auto">
          <a:xfrm>
            <a:off x="3735396" y="4638146"/>
            <a:ext cx="263525" cy="225425"/>
          </a:xfrm>
          <a:custGeom>
            <a:avLst/>
            <a:gdLst>
              <a:gd name="T0" fmla="*/ 2147483647 w 174"/>
              <a:gd name="T1" fmla="*/ 0 h 132"/>
              <a:gd name="T2" fmla="*/ 2147483647 w 174"/>
              <a:gd name="T3" fmla="*/ 0 h 132"/>
              <a:gd name="T4" fmla="*/ 0 w 174"/>
              <a:gd name="T5" fmla="*/ 2147483647 h 132"/>
              <a:gd name="T6" fmla="*/ 0 w 174"/>
              <a:gd name="T7" fmla="*/ 2147483647 h 132"/>
              <a:gd name="T8" fmla="*/ 0 w 174"/>
              <a:gd name="T9" fmla="*/ 2147483647 h 132"/>
              <a:gd name="T10" fmla="*/ 0 w 174"/>
              <a:gd name="T11" fmla="*/ 2147483647 h 132"/>
              <a:gd name="T12" fmla="*/ 0 w 174"/>
              <a:gd name="T13" fmla="*/ 2147483647 h 132"/>
              <a:gd name="T14" fmla="*/ 0 w 174"/>
              <a:gd name="T15" fmla="*/ 2147483647 h 132"/>
              <a:gd name="T16" fmla="*/ 0 w 174"/>
              <a:gd name="T17" fmla="*/ 2147483647 h 132"/>
              <a:gd name="T18" fmla="*/ 0 w 174"/>
              <a:gd name="T19" fmla="*/ 2147483647 h 132"/>
              <a:gd name="T20" fmla="*/ 0 w 174"/>
              <a:gd name="T21" fmla="*/ 2147483647 h 132"/>
              <a:gd name="T22" fmla="*/ 0 w 174"/>
              <a:gd name="T23" fmla="*/ 2147483647 h 132"/>
              <a:gd name="T24" fmla="*/ 0 w 174"/>
              <a:gd name="T25" fmla="*/ 2147483647 h 132"/>
              <a:gd name="T26" fmla="*/ 2147483647 w 174"/>
              <a:gd name="T27" fmla="*/ 2147483647 h 132"/>
              <a:gd name="T28" fmla="*/ 2147483647 w 174"/>
              <a:gd name="T29" fmla="*/ 2147483647 h 132"/>
              <a:gd name="T30" fmla="*/ 2147483647 w 174"/>
              <a:gd name="T31" fmla="*/ 2147483647 h 132"/>
              <a:gd name="T32" fmla="*/ 2147483647 w 174"/>
              <a:gd name="T33" fmla="*/ 2147483647 h 132"/>
              <a:gd name="T34" fmla="*/ 2147483647 w 174"/>
              <a:gd name="T35" fmla="*/ 2147483647 h 132"/>
              <a:gd name="T36" fmla="*/ 2147483647 w 174"/>
              <a:gd name="T37" fmla="*/ 2147483647 h 132"/>
              <a:gd name="T38" fmla="*/ 2147483647 w 174"/>
              <a:gd name="T39" fmla="*/ 2147483647 h 132"/>
              <a:gd name="T40" fmla="*/ 2147483647 w 174"/>
              <a:gd name="T41" fmla="*/ 2147483647 h 132"/>
              <a:gd name="T42" fmla="*/ 2147483647 w 174"/>
              <a:gd name="T43" fmla="*/ 2147483647 h 132"/>
              <a:gd name="T44" fmla="*/ 2147483647 w 174"/>
              <a:gd name="T45" fmla="*/ 2147483647 h 132"/>
              <a:gd name="T46" fmla="*/ 2147483647 w 174"/>
              <a:gd name="T47" fmla="*/ 2147483647 h 132"/>
              <a:gd name="T48" fmla="*/ 2147483647 w 174"/>
              <a:gd name="T49" fmla="*/ 2147483647 h 132"/>
              <a:gd name="T50" fmla="*/ 2147483647 w 174"/>
              <a:gd name="T51" fmla="*/ 2147483647 h 132"/>
              <a:gd name="T52" fmla="*/ 2147483647 w 174"/>
              <a:gd name="T53" fmla="*/ 2147483647 h 132"/>
              <a:gd name="T54" fmla="*/ 2147483647 w 174"/>
              <a:gd name="T55" fmla="*/ 2147483647 h 132"/>
              <a:gd name="T56" fmla="*/ 2147483647 w 174"/>
              <a:gd name="T57" fmla="*/ 2147483647 h 132"/>
              <a:gd name="T58" fmla="*/ 2147483647 w 174"/>
              <a:gd name="T59" fmla="*/ 2147483647 h 132"/>
              <a:gd name="T60" fmla="*/ 2147483647 w 174"/>
              <a:gd name="T61" fmla="*/ 2147483647 h 132"/>
              <a:gd name="T62" fmla="*/ 2147483647 w 174"/>
              <a:gd name="T63" fmla="*/ 2147483647 h 132"/>
              <a:gd name="T64" fmla="*/ 2147483647 w 174"/>
              <a:gd name="T65" fmla="*/ 2147483647 h 132"/>
              <a:gd name="T66" fmla="*/ 2147483647 w 174"/>
              <a:gd name="T67" fmla="*/ 0 h 1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4"/>
              <a:gd name="T103" fmla="*/ 0 h 132"/>
              <a:gd name="T104" fmla="*/ 174 w 174"/>
              <a:gd name="T105" fmla="*/ 132 h 1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4" h="132">
                <a:moveTo>
                  <a:pt x="126" y="0"/>
                </a:moveTo>
                <a:lnTo>
                  <a:pt x="6" y="0"/>
                </a:lnTo>
                <a:lnTo>
                  <a:pt x="0" y="6"/>
                </a:lnTo>
                <a:lnTo>
                  <a:pt x="0" y="12"/>
                </a:lnTo>
                <a:lnTo>
                  <a:pt x="0" y="24"/>
                </a:lnTo>
                <a:lnTo>
                  <a:pt x="0" y="42"/>
                </a:lnTo>
                <a:lnTo>
                  <a:pt x="0" y="66"/>
                </a:lnTo>
                <a:lnTo>
                  <a:pt x="0" y="84"/>
                </a:lnTo>
                <a:lnTo>
                  <a:pt x="0" y="108"/>
                </a:lnTo>
                <a:lnTo>
                  <a:pt x="0" y="114"/>
                </a:lnTo>
                <a:lnTo>
                  <a:pt x="0" y="126"/>
                </a:lnTo>
                <a:lnTo>
                  <a:pt x="0" y="132"/>
                </a:lnTo>
                <a:lnTo>
                  <a:pt x="6" y="132"/>
                </a:lnTo>
                <a:lnTo>
                  <a:pt x="12" y="132"/>
                </a:lnTo>
                <a:lnTo>
                  <a:pt x="30" y="132"/>
                </a:lnTo>
                <a:lnTo>
                  <a:pt x="54" y="132"/>
                </a:lnTo>
                <a:lnTo>
                  <a:pt x="78" y="132"/>
                </a:lnTo>
                <a:lnTo>
                  <a:pt x="108" y="132"/>
                </a:lnTo>
                <a:lnTo>
                  <a:pt x="132" y="132"/>
                </a:lnTo>
                <a:lnTo>
                  <a:pt x="150" y="132"/>
                </a:lnTo>
                <a:lnTo>
                  <a:pt x="156" y="132"/>
                </a:lnTo>
                <a:lnTo>
                  <a:pt x="162" y="114"/>
                </a:lnTo>
                <a:lnTo>
                  <a:pt x="168" y="96"/>
                </a:lnTo>
                <a:lnTo>
                  <a:pt x="174" y="90"/>
                </a:lnTo>
                <a:lnTo>
                  <a:pt x="162" y="90"/>
                </a:lnTo>
                <a:lnTo>
                  <a:pt x="156" y="90"/>
                </a:lnTo>
                <a:lnTo>
                  <a:pt x="150" y="90"/>
                </a:lnTo>
                <a:lnTo>
                  <a:pt x="138" y="90"/>
                </a:lnTo>
                <a:lnTo>
                  <a:pt x="132" y="90"/>
                </a:lnTo>
                <a:lnTo>
                  <a:pt x="126" y="90"/>
                </a:lnTo>
                <a:lnTo>
                  <a:pt x="12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755" name="Freeform 698"/>
          <p:cNvSpPr>
            <a:spLocks/>
          </p:cNvSpPr>
          <p:nvPr/>
        </p:nvSpPr>
        <p:spPr bwMode="auto">
          <a:xfrm>
            <a:off x="3906838" y="3817392"/>
            <a:ext cx="36512" cy="82550"/>
          </a:xfrm>
          <a:custGeom>
            <a:avLst/>
            <a:gdLst>
              <a:gd name="T0" fmla="*/ 0 w 24"/>
              <a:gd name="T1" fmla="*/ 2147483647 h 48"/>
              <a:gd name="T2" fmla="*/ 0 w 24"/>
              <a:gd name="T3" fmla="*/ 2147483647 h 48"/>
              <a:gd name="T4" fmla="*/ 0 w 24"/>
              <a:gd name="T5" fmla="*/ 2147483647 h 48"/>
              <a:gd name="T6" fmla="*/ 2147483647 w 24"/>
              <a:gd name="T7" fmla="*/ 0 h 48"/>
              <a:gd name="T8" fmla="*/ 2147483647 w 24"/>
              <a:gd name="T9" fmla="*/ 2147483647 h 48"/>
              <a:gd name="T10" fmla="*/ 2147483647 w 24"/>
              <a:gd name="T11" fmla="*/ 2147483647 h 48"/>
              <a:gd name="T12" fmla="*/ 2147483647 w 24"/>
              <a:gd name="T13" fmla="*/ 2147483647 h 48"/>
              <a:gd name="T14" fmla="*/ 2147483647 w 24"/>
              <a:gd name="T15" fmla="*/ 2147483647 h 48"/>
              <a:gd name="T16" fmla="*/ 2147483647 w 24"/>
              <a:gd name="T17" fmla="*/ 2147483647 h 48"/>
              <a:gd name="T18" fmla="*/ 0 w 24"/>
              <a:gd name="T19" fmla="*/ 2147483647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48"/>
              <a:gd name="T32" fmla="*/ 24 w 24"/>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48">
                <a:moveTo>
                  <a:pt x="0" y="36"/>
                </a:moveTo>
                <a:lnTo>
                  <a:pt x="0" y="42"/>
                </a:lnTo>
                <a:lnTo>
                  <a:pt x="0" y="6"/>
                </a:lnTo>
                <a:lnTo>
                  <a:pt x="18" y="0"/>
                </a:lnTo>
                <a:lnTo>
                  <a:pt x="24" y="42"/>
                </a:lnTo>
                <a:lnTo>
                  <a:pt x="24" y="48"/>
                </a:lnTo>
                <a:lnTo>
                  <a:pt x="24" y="42"/>
                </a:lnTo>
                <a:lnTo>
                  <a:pt x="24" y="48"/>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6" name="Freeform 699"/>
          <p:cNvSpPr>
            <a:spLocks/>
          </p:cNvSpPr>
          <p:nvPr/>
        </p:nvSpPr>
        <p:spPr bwMode="auto">
          <a:xfrm>
            <a:off x="3871921" y="3899942"/>
            <a:ext cx="71437" cy="173038"/>
          </a:xfrm>
          <a:custGeom>
            <a:avLst/>
            <a:gdLst>
              <a:gd name="T0" fmla="*/ 0 w 48"/>
              <a:gd name="T1" fmla="*/ 2147483647 h 102"/>
              <a:gd name="T2" fmla="*/ 0 w 48"/>
              <a:gd name="T3" fmla="*/ 2147483647 h 102"/>
              <a:gd name="T4" fmla="*/ 2147483647 w 48"/>
              <a:gd name="T5" fmla="*/ 0 h 102"/>
              <a:gd name="T6" fmla="*/ 2147483647 w 48"/>
              <a:gd name="T7" fmla="*/ 2147483647 h 102"/>
              <a:gd name="T8" fmla="*/ 2147483647 w 48"/>
              <a:gd name="T9" fmla="*/ 2147483647 h 102"/>
              <a:gd name="T10" fmla="*/ 0 w 48"/>
              <a:gd name="T11" fmla="*/ 2147483647 h 102"/>
              <a:gd name="T12" fmla="*/ 0 60000 65536"/>
              <a:gd name="T13" fmla="*/ 0 60000 65536"/>
              <a:gd name="T14" fmla="*/ 0 60000 65536"/>
              <a:gd name="T15" fmla="*/ 0 60000 65536"/>
              <a:gd name="T16" fmla="*/ 0 60000 65536"/>
              <a:gd name="T17" fmla="*/ 0 60000 65536"/>
              <a:gd name="T18" fmla="*/ 0 w 48"/>
              <a:gd name="T19" fmla="*/ 0 h 102"/>
              <a:gd name="T20" fmla="*/ 48 w 48"/>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48" h="102">
                <a:moveTo>
                  <a:pt x="0" y="90"/>
                </a:moveTo>
                <a:lnTo>
                  <a:pt x="0" y="90"/>
                </a:lnTo>
                <a:lnTo>
                  <a:pt x="18" y="0"/>
                </a:lnTo>
                <a:lnTo>
                  <a:pt x="48" y="12"/>
                </a:lnTo>
                <a:lnTo>
                  <a:pt x="30" y="102"/>
                </a:lnTo>
                <a:lnTo>
                  <a:pt x="0"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7" name="Freeform 700"/>
          <p:cNvSpPr>
            <a:spLocks/>
          </p:cNvSpPr>
          <p:nvPr/>
        </p:nvSpPr>
        <p:spPr bwMode="auto">
          <a:xfrm>
            <a:off x="3844933" y="4072988"/>
            <a:ext cx="61913" cy="84137"/>
          </a:xfrm>
          <a:custGeom>
            <a:avLst/>
            <a:gdLst>
              <a:gd name="T0" fmla="*/ 2147483647 w 42"/>
              <a:gd name="T1" fmla="*/ 2147483647 h 48"/>
              <a:gd name="T2" fmla="*/ 2147483647 w 42"/>
              <a:gd name="T3" fmla="*/ 2147483647 h 48"/>
              <a:gd name="T4" fmla="*/ 2147483647 w 42"/>
              <a:gd name="T5" fmla="*/ 2147483647 h 48"/>
              <a:gd name="T6" fmla="*/ 2147483647 w 42"/>
              <a:gd name="T7" fmla="*/ 2147483647 h 48"/>
              <a:gd name="T8" fmla="*/ 2147483647 w 42"/>
              <a:gd name="T9" fmla="*/ 2147483647 h 48"/>
              <a:gd name="T10" fmla="*/ 2147483647 w 42"/>
              <a:gd name="T11" fmla="*/ 2147483647 h 48"/>
              <a:gd name="T12" fmla="*/ 2147483647 w 42"/>
              <a:gd name="T13" fmla="*/ 2147483647 h 48"/>
              <a:gd name="T14" fmla="*/ 2147483647 w 42"/>
              <a:gd name="T15" fmla="*/ 0 h 48"/>
              <a:gd name="T16" fmla="*/ 2147483647 w 42"/>
              <a:gd name="T17" fmla="*/ 0 h 48"/>
              <a:gd name="T18" fmla="*/ 2147483647 w 42"/>
              <a:gd name="T19" fmla="*/ 2147483647 h 48"/>
              <a:gd name="T20" fmla="*/ 2147483647 w 42"/>
              <a:gd name="T21" fmla="*/ 2147483647 h 48"/>
              <a:gd name="T22" fmla="*/ 2147483647 w 42"/>
              <a:gd name="T23" fmla="*/ 2147483647 h 48"/>
              <a:gd name="T24" fmla="*/ 2147483647 w 42"/>
              <a:gd name="T25" fmla="*/ 2147483647 h 48"/>
              <a:gd name="T26" fmla="*/ 2147483647 w 42"/>
              <a:gd name="T27" fmla="*/ 2147483647 h 48"/>
              <a:gd name="T28" fmla="*/ 2147483647 w 42"/>
              <a:gd name="T29" fmla="*/ 2147483647 h 48"/>
              <a:gd name="T30" fmla="*/ 2147483647 w 42"/>
              <a:gd name="T31" fmla="*/ 2147483647 h 48"/>
              <a:gd name="T32" fmla="*/ 2147483647 w 42"/>
              <a:gd name="T33" fmla="*/ 2147483647 h 48"/>
              <a:gd name="T34" fmla="*/ 0 w 42"/>
              <a:gd name="T35" fmla="*/ 2147483647 h 48"/>
              <a:gd name="T36" fmla="*/ 2147483647 w 42"/>
              <a:gd name="T37" fmla="*/ 2147483647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48"/>
              <a:gd name="T59" fmla="*/ 42 w 42"/>
              <a:gd name="T60" fmla="*/ 48 h 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48">
                <a:moveTo>
                  <a:pt x="24" y="24"/>
                </a:moveTo>
                <a:lnTo>
                  <a:pt x="24" y="30"/>
                </a:lnTo>
                <a:lnTo>
                  <a:pt x="12" y="24"/>
                </a:lnTo>
                <a:lnTo>
                  <a:pt x="12" y="18"/>
                </a:lnTo>
                <a:lnTo>
                  <a:pt x="12" y="12"/>
                </a:lnTo>
                <a:lnTo>
                  <a:pt x="12" y="6"/>
                </a:lnTo>
                <a:lnTo>
                  <a:pt x="18" y="0"/>
                </a:lnTo>
                <a:lnTo>
                  <a:pt x="42" y="12"/>
                </a:lnTo>
                <a:lnTo>
                  <a:pt x="36" y="18"/>
                </a:lnTo>
                <a:lnTo>
                  <a:pt x="36" y="24"/>
                </a:lnTo>
                <a:lnTo>
                  <a:pt x="30" y="30"/>
                </a:lnTo>
                <a:lnTo>
                  <a:pt x="30" y="42"/>
                </a:lnTo>
                <a:lnTo>
                  <a:pt x="24" y="48"/>
                </a:lnTo>
                <a:lnTo>
                  <a:pt x="6" y="42"/>
                </a:lnTo>
                <a:lnTo>
                  <a:pt x="0" y="30"/>
                </a:lnTo>
                <a:lnTo>
                  <a:pt x="2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8" name="Freeform 701"/>
          <p:cNvSpPr>
            <a:spLocks/>
          </p:cNvSpPr>
          <p:nvPr/>
        </p:nvSpPr>
        <p:spPr bwMode="auto">
          <a:xfrm>
            <a:off x="3925889" y="3879305"/>
            <a:ext cx="9525" cy="9525"/>
          </a:xfrm>
          <a:custGeom>
            <a:avLst/>
            <a:gdLst>
              <a:gd name="T0" fmla="*/ 0 w 6"/>
              <a:gd name="T1" fmla="*/ 0 h 6"/>
              <a:gd name="T2" fmla="*/ 0 w 6"/>
              <a:gd name="T3" fmla="*/ 2147483647 h 6"/>
              <a:gd name="T4" fmla="*/ 2147483647 w 6"/>
              <a:gd name="T5" fmla="*/ 0 h 6"/>
              <a:gd name="T6" fmla="*/ 2147483647 w 6"/>
              <a:gd name="T7" fmla="*/ 0 h 6"/>
              <a:gd name="T8" fmla="*/ 2147483647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0"/>
                </a:lnTo>
                <a:lnTo>
                  <a:pt x="0" y="0"/>
                </a:lnTo>
                <a:close/>
              </a:path>
            </a:pathLst>
          </a:custGeom>
          <a:solidFill>
            <a:srgbClr val="8E8E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59" name="Freeform 702"/>
          <p:cNvSpPr>
            <a:spLocks/>
          </p:cNvSpPr>
          <p:nvPr/>
        </p:nvSpPr>
        <p:spPr bwMode="auto">
          <a:xfrm>
            <a:off x="3917951" y="3888830"/>
            <a:ext cx="17463" cy="11112"/>
          </a:xfrm>
          <a:custGeom>
            <a:avLst/>
            <a:gdLst>
              <a:gd name="T0" fmla="*/ 2147483647 w 12"/>
              <a:gd name="T1" fmla="*/ 0 h 6"/>
              <a:gd name="T2" fmla="*/ 0 w 12"/>
              <a:gd name="T3" fmla="*/ 2147483647 h 6"/>
              <a:gd name="T4" fmla="*/ 2147483647 w 12"/>
              <a:gd name="T5" fmla="*/ 0 h 6"/>
              <a:gd name="T6" fmla="*/ 2147483647 w 12"/>
              <a:gd name="T7" fmla="*/ 0 h 6"/>
              <a:gd name="T8" fmla="*/ 2147483647 w 12"/>
              <a:gd name="T9" fmla="*/ 0 h 6"/>
              <a:gd name="T10" fmla="*/ 2147483647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6" y="0"/>
                </a:moveTo>
                <a:lnTo>
                  <a:pt x="0" y="6"/>
                </a:lnTo>
                <a:lnTo>
                  <a:pt x="12" y="0"/>
                </a:lnTo>
                <a:lnTo>
                  <a:pt x="6" y="0"/>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0" name="Freeform 703"/>
          <p:cNvSpPr>
            <a:spLocks/>
          </p:cNvSpPr>
          <p:nvPr/>
        </p:nvSpPr>
        <p:spPr bwMode="auto">
          <a:xfrm>
            <a:off x="3906839" y="3888830"/>
            <a:ext cx="28575" cy="11112"/>
          </a:xfrm>
          <a:custGeom>
            <a:avLst/>
            <a:gdLst>
              <a:gd name="T0" fmla="*/ 2147483647 w 18"/>
              <a:gd name="T1" fmla="*/ 2147483647 h 6"/>
              <a:gd name="T2" fmla="*/ 0 w 18"/>
              <a:gd name="T3" fmla="*/ 2147483647 h 6"/>
              <a:gd name="T4" fmla="*/ 0 w 18"/>
              <a:gd name="T5" fmla="*/ 2147483647 h 6"/>
              <a:gd name="T6" fmla="*/ 2147483647 w 18"/>
              <a:gd name="T7" fmla="*/ 2147483647 h 6"/>
              <a:gd name="T8" fmla="*/ 2147483647 w 18"/>
              <a:gd name="T9" fmla="*/ 2147483647 h 6"/>
              <a:gd name="T10" fmla="*/ 2147483647 w 18"/>
              <a:gd name="T11" fmla="*/ 2147483647 h 6"/>
              <a:gd name="T12" fmla="*/ 2147483647 w 18"/>
              <a:gd name="T13" fmla="*/ 0 h 6"/>
              <a:gd name="T14" fmla="*/ 2147483647 w 18"/>
              <a:gd name="T15" fmla="*/ 2147483647 h 6"/>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6"/>
              <a:gd name="T26" fmla="*/ 18 w 1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6">
                <a:moveTo>
                  <a:pt x="6" y="6"/>
                </a:moveTo>
                <a:lnTo>
                  <a:pt x="0" y="6"/>
                </a:lnTo>
                <a:lnTo>
                  <a:pt x="12" y="6"/>
                </a:lnTo>
                <a:lnTo>
                  <a:pt x="18" y="6"/>
                </a:lnTo>
                <a:lnTo>
                  <a:pt x="18" y="0"/>
                </a:lnTo>
                <a:lnTo>
                  <a:pt x="6" y="6"/>
                </a:lnTo>
                <a:close/>
              </a:path>
            </a:pathLst>
          </a:custGeom>
          <a:solidFill>
            <a:srgbClr val="9F9F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1" name="Freeform 704"/>
          <p:cNvSpPr>
            <a:spLocks/>
          </p:cNvSpPr>
          <p:nvPr/>
        </p:nvSpPr>
        <p:spPr bwMode="auto">
          <a:xfrm>
            <a:off x="3906838" y="3899947"/>
            <a:ext cx="19050" cy="9525"/>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2147483647 w 12"/>
              <a:gd name="T11" fmla="*/ 0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6"/>
                </a:lnTo>
                <a:lnTo>
                  <a:pt x="12" y="6"/>
                </a:lnTo>
                <a:lnTo>
                  <a:pt x="12" y="0"/>
                </a:lnTo>
                <a:lnTo>
                  <a:pt x="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2" name="Freeform 705"/>
          <p:cNvSpPr>
            <a:spLocks/>
          </p:cNvSpPr>
          <p:nvPr/>
        </p:nvSpPr>
        <p:spPr bwMode="auto">
          <a:xfrm>
            <a:off x="3906838" y="3899942"/>
            <a:ext cx="19050" cy="19050"/>
          </a:xfrm>
          <a:custGeom>
            <a:avLst/>
            <a:gdLst>
              <a:gd name="T0" fmla="*/ 0 w 12"/>
              <a:gd name="T1" fmla="*/ 0 h 12"/>
              <a:gd name="T2" fmla="*/ 0 w 12"/>
              <a:gd name="T3" fmla="*/ 2147483647 h 12"/>
              <a:gd name="T4" fmla="*/ 2147483647 w 12"/>
              <a:gd name="T5" fmla="*/ 2147483647 h 12"/>
              <a:gd name="T6" fmla="*/ 2147483647 w 12"/>
              <a:gd name="T7" fmla="*/ 2147483647 h 12"/>
              <a:gd name="T8" fmla="*/ 2147483647 w 12"/>
              <a:gd name="T9" fmla="*/ 0 h 12"/>
              <a:gd name="T10" fmla="*/ 0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0" y="0"/>
                </a:moveTo>
                <a:lnTo>
                  <a:pt x="0" y="12"/>
                </a:lnTo>
                <a:lnTo>
                  <a:pt x="12" y="12"/>
                </a:lnTo>
                <a:lnTo>
                  <a:pt x="12" y="6"/>
                </a:lnTo>
                <a:lnTo>
                  <a:pt x="12" y="0"/>
                </a:lnTo>
                <a:lnTo>
                  <a:pt x="0" y="0"/>
                </a:lnTo>
                <a:close/>
              </a:path>
            </a:pathLst>
          </a:cu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3" name="Freeform 706"/>
          <p:cNvSpPr>
            <a:spLocks/>
          </p:cNvSpPr>
          <p:nvPr/>
        </p:nvSpPr>
        <p:spPr bwMode="auto">
          <a:xfrm>
            <a:off x="3906838" y="3909467"/>
            <a:ext cx="19050" cy="20638"/>
          </a:xfrm>
          <a:custGeom>
            <a:avLst/>
            <a:gdLst>
              <a:gd name="T0" fmla="*/ 0 w 12"/>
              <a:gd name="T1" fmla="*/ 0 h 12"/>
              <a:gd name="T2" fmla="*/ 0 w 12"/>
              <a:gd name="T3" fmla="*/ 2147483647 h 12"/>
              <a:gd name="T4" fmla="*/ 2147483647 w 12"/>
              <a:gd name="T5" fmla="*/ 2147483647 h 12"/>
              <a:gd name="T6" fmla="*/ 2147483647 w 12"/>
              <a:gd name="T7" fmla="*/ 0 h 12"/>
              <a:gd name="T8" fmla="*/ 2147483647 w 12"/>
              <a:gd name="T9" fmla="*/ 0 h 12"/>
              <a:gd name="T10" fmla="*/ 0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0" y="0"/>
                </a:moveTo>
                <a:lnTo>
                  <a:pt x="0" y="12"/>
                </a:lnTo>
                <a:lnTo>
                  <a:pt x="12" y="12"/>
                </a:lnTo>
                <a:lnTo>
                  <a:pt x="12" y="0"/>
                </a:lnTo>
                <a:lnTo>
                  <a:pt x="0" y="0"/>
                </a:lnTo>
                <a:close/>
              </a:path>
            </a:pathLst>
          </a:custGeom>
          <a:solidFill>
            <a:srgbClr val="B7B7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4" name="Freeform 707"/>
          <p:cNvSpPr>
            <a:spLocks/>
          </p:cNvSpPr>
          <p:nvPr/>
        </p:nvSpPr>
        <p:spPr bwMode="auto">
          <a:xfrm>
            <a:off x="3906838" y="3918999"/>
            <a:ext cx="19050" cy="11113"/>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6"/>
                </a:lnTo>
                <a:lnTo>
                  <a:pt x="12" y="0"/>
                </a:lnTo>
                <a:lnTo>
                  <a:pt x="0"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5" name="Freeform 708"/>
          <p:cNvSpPr>
            <a:spLocks/>
          </p:cNvSpPr>
          <p:nvPr/>
        </p:nvSpPr>
        <p:spPr bwMode="auto">
          <a:xfrm>
            <a:off x="3906838" y="3930105"/>
            <a:ext cx="19050" cy="11112"/>
          </a:xfrm>
          <a:custGeom>
            <a:avLst/>
            <a:gdLst>
              <a:gd name="T0" fmla="*/ 0 w 12"/>
              <a:gd name="T1" fmla="*/ 0 h 6"/>
              <a:gd name="T2" fmla="*/ 0 w 12"/>
              <a:gd name="T3" fmla="*/ 2147483647 h 6"/>
              <a:gd name="T4" fmla="*/ 2147483647 w 12"/>
              <a:gd name="T5" fmla="*/ 2147483647 h 6"/>
              <a:gd name="T6" fmla="*/ 2147483647 w 12"/>
              <a:gd name="T7" fmla="*/ 0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6"/>
                </a:lnTo>
                <a:lnTo>
                  <a:pt x="12" y="0"/>
                </a:lnTo>
                <a:lnTo>
                  <a:pt x="0"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6" name="Freeform 709"/>
          <p:cNvSpPr>
            <a:spLocks/>
          </p:cNvSpPr>
          <p:nvPr/>
        </p:nvSpPr>
        <p:spPr bwMode="auto">
          <a:xfrm>
            <a:off x="3906838" y="3941224"/>
            <a:ext cx="19050" cy="9525"/>
          </a:xfrm>
          <a:custGeom>
            <a:avLst/>
            <a:gdLst>
              <a:gd name="T0" fmla="*/ 0 w 12"/>
              <a:gd name="T1" fmla="*/ 0 h 6"/>
              <a:gd name="T2" fmla="*/ 0 w 12"/>
              <a:gd name="T3" fmla="*/ 2147483647 h 6"/>
              <a:gd name="T4" fmla="*/ 2147483647 w 12"/>
              <a:gd name="T5" fmla="*/ 0 h 6"/>
              <a:gd name="T6" fmla="*/ 2147483647 w 12"/>
              <a:gd name="T7" fmla="*/ 0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0"/>
                </a:lnTo>
                <a:lnTo>
                  <a:pt x="0" y="0"/>
                </a:lnTo>
                <a:close/>
              </a:path>
            </a:pathLst>
          </a:custGeom>
          <a:solidFill>
            <a:srgbClr val="D0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7" name="Freeform 710"/>
          <p:cNvSpPr>
            <a:spLocks/>
          </p:cNvSpPr>
          <p:nvPr/>
        </p:nvSpPr>
        <p:spPr bwMode="auto">
          <a:xfrm>
            <a:off x="3900490" y="3941217"/>
            <a:ext cx="25400" cy="19050"/>
          </a:xfrm>
          <a:custGeom>
            <a:avLst/>
            <a:gdLst>
              <a:gd name="T0" fmla="*/ 0 w 18"/>
              <a:gd name="T1" fmla="*/ 2147483647 h 12"/>
              <a:gd name="T2" fmla="*/ 0 w 18"/>
              <a:gd name="T3" fmla="*/ 2147483647 h 12"/>
              <a:gd name="T4" fmla="*/ 2147483647 w 18"/>
              <a:gd name="T5" fmla="*/ 2147483647 h 12"/>
              <a:gd name="T6" fmla="*/ 2147483647 w 18"/>
              <a:gd name="T7" fmla="*/ 0 h 12"/>
              <a:gd name="T8" fmla="*/ 0 w 18"/>
              <a:gd name="T9" fmla="*/ 2147483647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6"/>
                </a:moveTo>
                <a:lnTo>
                  <a:pt x="0" y="12"/>
                </a:lnTo>
                <a:lnTo>
                  <a:pt x="18" y="6"/>
                </a:lnTo>
                <a:lnTo>
                  <a:pt x="18" y="0"/>
                </a:lnTo>
                <a:lnTo>
                  <a:pt x="0" y="6"/>
                </a:lnTo>
                <a:close/>
              </a:path>
            </a:pathLst>
          </a:custGeom>
          <a:solidFill>
            <a:srgbClr val="D7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8" name="Freeform 711"/>
          <p:cNvSpPr>
            <a:spLocks/>
          </p:cNvSpPr>
          <p:nvPr/>
        </p:nvSpPr>
        <p:spPr bwMode="auto">
          <a:xfrm>
            <a:off x="3900490" y="3950748"/>
            <a:ext cx="25400" cy="9525"/>
          </a:xfrm>
          <a:custGeom>
            <a:avLst/>
            <a:gdLst>
              <a:gd name="T0" fmla="*/ 0 w 18"/>
              <a:gd name="T1" fmla="*/ 0 h 6"/>
              <a:gd name="T2" fmla="*/ 0 w 18"/>
              <a:gd name="T3" fmla="*/ 2147483647 h 6"/>
              <a:gd name="T4" fmla="*/ 2147483647 w 18"/>
              <a:gd name="T5" fmla="*/ 2147483647 h 6"/>
              <a:gd name="T6" fmla="*/ 2147483647 w 18"/>
              <a:gd name="T7" fmla="*/ 0 h 6"/>
              <a:gd name="T8" fmla="*/ 2147483647 w 18"/>
              <a:gd name="T9" fmla="*/ 0 h 6"/>
              <a:gd name="T10" fmla="*/ 2147483647 w 18"/>
              <a:gd name="T11" fmla="*/ 0 h 6"/>
              <a:gd name="T12" fmla="*/ 0 w 18"/>
              <a:gd name="T13" fmla="*/ 0 h 6"/>
              <a:gd name="T14" fmla="*/ 0 60000 65536"/>
              <a:gd name="T15" fmla="*/ 0 60000 65536"/>
              <a:gd name="T16" fmla="*/ 0 60000 65536"/>
              <a:gd name="T17" fmla="*/ 0 60000 65536"/>
              <a:gd name="T18" fmla="*/ 0 60000 65536"/>
              <a:gd name="T19" fmla="*/ 0 60000 65536"/>
              <a:gd name="T20" fmla="*/ 0 60000 65536"/>
              <a:gd name="T21" fmla="*/ 0 w 18"/>
              <a:gd name="T22" fmla="*/ 0 h 6"/>
              <a:gd name="T23" fmla="*/ 18 w 1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6">
                <a:moveTo>
                  <a:pt x="0" y="0"/>
                </a:moveTo>
                <a:lnTo>
                  <a:pt x="0" y="6"/>
                </a:lnTo>
                <a:lnTo>
                  <a:pt x="18" y="6"/>
                </a:lnTo>
                <a:lnTo>
                  <a:pt x="18" y="0"/>
                </a:lnTo>
                <a:lnTo>
                  <a:pt x="0" y="0"/>
                </a:lnTo>
                <a:close/>
              </a:path>
            </a:pathLst>
          </a:custGeom>
          <a:solidFill>
            <a:srgbClr val="DFDFD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69" name="Freeform 712"/>
          <p:cNvSpPr>
            <a:spLocks/>
          </p:cNvSpPr>
          <p:nvPr/>
        </p:nvSpPr>
        <p:spPr bwMode="auto">
          <a:xfrm>
            <a:off x="3900490" y="3960267"/>
            <a:ext cx="25400" cy="11113"/>
          </a:xfrm>
          <a:custGeom>
            <a:avLst/>
            <a:gdLst>
              <a:gd name="T0" fmla="*/ 0 w 18"/>
              <a:gd name="T1" fmla="*/ 0 h 6"/>
              <a:gd name="T2" fmla="*/ 0 w 18"/>
              <a:gd name="T3" fmla="*/ 2147483647 h 6"/>
              <a:gd name="T4" fmla="*/ 2147483647 w 18"/>
              <a:gd name="T5" fmla="*/ 2147483647 h 6"/>
              <a:gd name="T6" fmla="*/ 2147483647 w 18"/>
              <a:gd name="T7" fmla="*/ 0 h 6"/>
              <a:gd name="T8" fmla="*/ 2147483647 w 18"/>
              <a:gd name="T9" fmla="*/ 0 h 6"/>
              <a:gd name="T10" fmla="*/ 2147483647 w 18"/>
              <a:gd name="T11" fmla="*/ 0 h 6"/>
              <a:gd name="T12" fmla="*/ 0 w 18"/>
              <a:gd name="T13" fmla="*/ 0 h 6"/>
              <a:gd name="T14" fmla="*/ 0 60000 65536"/>
              <a:gd name="T15" fmla="*/ 0 60000 65536"/>
              <a:gd name="T16" fmla="*/ 0 60000 65536"/>
              <a:gd name="T17" fmla="*/ 0 60000 65536"/>
              <a:gd name="T18" fmla="*/ 0 60000 65536"/>
              <a:gd name="T19" fmla="*/ 0 60000 65536"/>
              <a:gd name="T20" fmla="*/ 0 60000 65536"/>
              <a:gd name="T21" fmla="*/ 0 w 18"/>
              <a:gd name="T22" fmla="*/ 0 h 6"/>
              <a:gd name="T23" fmla="*/ 18 w 1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6">
                <a:moveTo>
                  <a:pt x="0" y="0"/>
                </a:moveTo>
                <a:lnTo>
                  <a:pt x="0" y="6"/>
                </a:lnTo>
                <a:lnTo>
                  <a:pt x="18" y="6"/>
                </a:lnTo>
                <a:lnTo>
                  <a:pt x="18" y="0"/>
                </a:lnTo>
                <a:lnTo>
                  <a:pt x="0" y="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0" name="Freeform 713"/>
          <p:cNvSpPr>
            <a:spLocks/>
          </p:cNvSpPr>
          <p:nvPr/>
        </p:nvSpPr>
        <p:spPr bwMode="auto">
          <a:xfrm>
            <a:off x="3900490" y="3960267"/>
            <a:ext cx="25400" cy="20638"/>
          </a:xfrm>
          <a:custGeom>
            <a:avLst/>
            <a:gdLst>
              <a:gd name="T0" fmla="*/ 0 w 18"/>
              <a:gd name="T1" fmla="*/ 0 h 12"/>
              <a:gd name="T2" fmla="*/ 0 w 18"/>
              <a:gd name="T3" fmla="*/ 2147483647 h 12"/>
              <a:gd name="T4" fmla="*/ 2147483647 w 18"/>
              <a:gd name="T5" fmla="*/ 2147483647 h 12"/>
              <a:gd name="T6" fmla="*/ 2147483647 w 18"/>
              <a:gd name="T7" fmla="*/ 0 h 12"/>
              <a:gd name="T8" fmla="*/ 2147483647 w 18"/>
              <a:gd name="T9" fmla="*/ 0 h 12"/>
              <a:gd name="T10" fmla="*/ 0 w 18"/>
              <a:gd name="T11" fmla="*/ 0 h 12"/>
              <a:gd name="T12" fmla="*/ 0 60000 65536"/>
              <a:gd name="T13" fmla="*/ 0 60000 65536"/>
              <a:gd name="T14" fmla="*/ 0 60000 65536"/>
              <a:gd name="T15" fmla="*/ 0 60000 65536"/>
              <a:gd name="T16" fmla="*/ 0 60000 65536"/>
              <a:gd name="T17" fmla="*/ 0 60000 65536"/>
              <a:gd name="T18" fmla="*/ 0 w 18"/>
              <a:gd name="T19" fmla="*/ 0 h 12"/>
              <a:gd name="T20" fmla="*/ 18 w 18"/>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8" h="12">
                <a:moveTo>
                  <a:pt x="0" y="0"/>
                </a:moveTo>
                <a:lnTo>
                  <a:pt x="0" y="12"/>
                </a:lnTo>
                <a:lnTo>
                  <a:pt x="12" y="12"/>
                </a:lnTo>
                <a:lnTo>
                  <a:pt x="12" y="0"/>
                </a:lnTo>
                <a:lnTo>
                  <a:pt x="18" y="0"/>
                </a:ln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1" name="Freeform 714"/>
          <p:cNvSpPr>
            <a:spLocks/>
          </p:cNvSpPr>
          <p:nvPr/>
        </p:nvSpPr>
        <p:spPr bwMode="auto">
          <a:xfrm>
            <a:off x="3900490" y="3971381"/>
            <a:ext cx="17462" cy="9525"/>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2147483647 w 12"/>
              <a:gd name="T11" fmla="*/ 0 h 6"/>
              <a:gd name="T12" fmla="*/ 2147483647 w 12"/>
              <a:gd name="T13" fmla="*/ 0 h 6"/>
              <a:gd name="T14" fmla="*/ 0 w 12"/>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6"/>
              <a:gd name="T26" fmla="*/ 12 w 12"/>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6">
                <a:moveTo>
                  <a:pt x="0" y="0"/>
                </a:moveTo>
                <a:lnTo>
                  <a:pt x="0" y="6"/>
                </a:lnTo>
                <a:lnTo>
                  <a:pt x="12" y="6"/>
                </a:lnTo>
                <a:lnTo>
                  <a:pt x="12"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2" name="Freeform 715"/>
          <p:cNvSpPr>
            <a:spLocks/>
          </p:cNvSpPr>
          <p:nvPr/>
        </p:nvSpPr>
        <p:spPr bwMode="auto">
          <a:xfrm>
            <a:off x="3900490" y="3980905"/>
            <a:ext cx="17462" cy="11112"/>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6"/>
                </a:lnTo>
                <a:lnTo>
                  <a:pt x="12" y="0"/>
                </a:lnTo>
                <a:lnTo>
                  <a:pt x="0" y="0"/>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3" name="Freeform 716"/>
          <p:cNvSpPr>
            <a:spLocks/>
          </p:cNvSpPr>
          <p:nvPr/>
        </p:nvSpPr>
        <p:spPr bwMode="auto">
          <a:xfrm>
            <a:off x="3900490" y="3992018"/>
            <a:ext cx="17462" cy="11113"/>
          </a:xfrm>
          <a:custGeom>
            <a:avLst/>
            <a:gdLst>
              <a:gd name="T0" fmla="*/ 0 w 12"/>
              <a:gd name="T1" fmla="*/ 0 h 6"/>
              <a:gd name="T2" fmla="*/ 0 w 12"/>
              <a:gd name="T3" fmla="*/ 2147483647 h 6"/>
              <a:gd name="T4" fmla="*/ 2147483647 w 12"/>
              <a:gd name="T5" fmla="*/ 2147483647 h 6"/>
              <a:gd name="T6" fmla="*/ 2147483647 w 12"/>
              <a:gd name="T7" fmla="*/ 0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6"/>
                </a:lnTo>
                <a:lnTo>
                  <a:pt x="12" y="0"/>
                </a:lnTo>
                <a:lnTo>
                  <a:pt x="0" y="0"/>
                </a:lnTo>
                <a:close/>
              </a:path>
            </a:pathLst>
          </a:custGeom>
          <a:solidFill>
            <a:srgbClr val="CFCF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4" name="Freeform 717"/>
          <p:cNvSpPr>
            <a:spLocks/>
          </p:cNvSpPr>
          <p:nvPr/>
        </p:nvSpPr>
        <p:spPr bwMode="auto">
          <a:xfrm>
            <a:off x="3889376" y="3992017"/>
            <a:ext cx="28575" cy="19050"/>
          </a:xfrm>
          <a:custGeom>
            <a:avLst/>
            <a:gdLst>
              <a:gd name="T0" fmla="*/ 0 w 18"/>
              <a:gd name="T1" fmla="*/ 0 h 12"/>
              <a:gd name="T2" fmla="*/ 0 w 18"/>
              <a:gd name="T3" fmla="*/ 2147483647 h 12"/>
              <a:gd name="T4" fmla="*/ 2147483647 w 18"/>
              <a:gd name="T5" fmla="*/ 2147483647 h 12"/>
              <a:gd name="T6" fmla="*/ 2147483647 w 18"/>
              <a:gd name="T7" fmla="*/ 2147483647 h 12"/>
              <a:gd name="T8" fmla="*/ 2147483647 w 18"/>
              <a:gd name="T9" fmla="*/ 0 h 12"/>
              <a:gd name="T10" fmla="*/ 2147483647 w 18"/>
              <a:gd name="T11" fmla="*/ 0 h 12"/>
              <a:gd name="T12" fmla="*/ 0 w 18"/>
              <a:gd name="T13" fmla="*/ 0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0" y="0"/>
                </a:moveTo>
                <a:lnTo>
                  <a:pt x="0" y="6"/>
                </a:lnTo>
                <a:lnTo>
                  <a:pt x="12" y="12"/>
                </a:lnTo>
                <a:lnTo>
                  <a:pt x="12" y="6"/>
                </a:lnTo>
                <a:lnTo>
                  <a:pt x="12" y="0"/>
                </a:lnTo>
                <a:lnTo>
                  <a:pt x="18" y="0"/>
                </a:lnTo>
                <a:lnTo>
                  <a:pt x="0" y="0"/>
                </a:lnTo>
                <a:close/>
              </a:path>
            </a:pathLst>
          </a:custGeom>
          <a:solidFill>
            <a:srgbClr val="ABAB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5" name="Freeform 718"/>
          <p:cNvSpPr>
            <a:spLocks/>
          </p:cNvSpPr>
          <p:nvPr/>
        </p:nvSpPr>
        <p:spPr bwMode="auto">
          <a:xfrm>
            <a:off x="3889376" y="4003130"/>
            <a:ext cx="17463" cy="7937"/>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0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0"/>
                </a:moveTo>
                <a:lnTo>
                  <a:pt x="0" y="6"/>
                </a:lnTo>
                <a:lnTo>
                  <a:pt x="12" y="6"/>
                </a:lnTo>
                <a:lnTo>
                  <a:pt x="12" y="0"/>
                </a:lnTo>
                <a:lnTo>
                  <a:pt x="0" y="0"/>
                </a:lnTo>
                <a:close/>
              </a:path>
            </a:pathLst>
          </a:custGeom>
          <a:solidFill>
            <a:srgbClr val="878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6" name="Freeform 719"/>
          <p:cNvSpPr>
            <a:spLocks/>
          </p:cNvSpPr>
          <p:nvPr/>
        </p:nvSpPr>
        <p:spPr bwMode="auto">
          <a:xfrm>
            <a:off x="3889376" y="4011067"/>
            <a:ext cx="17463" cy="11113"/>
          </a:xfrm>
          <a:custGeom>
            <a:avLst/>
            <a:gdLst>
              <a:gd name="T0" fmla="*/ 0 w 12"/>
              <a:gd name="T1" fmla="*/ 0 h 6"/>
              <a:gd name="T2" fmla="*/ 0 w 12"/>
              <a:gd name="T3" fmla="*/ 0 h 6"/>
              <a:gd name="T4" fmla="*/ 2147483647 w 12"/>
              <a:gd name="T5" fmla="*/ 2147483647 h 6"/>
              <a:gd name="T6" fmla="*/ 2147483647 w 12"/>
              <a:gd name="T7" fmla="*/ 0 h 6"/>
              <a:gd name="T8" fmla="*/ 2147483647 w 12"/>
              <a:gd name="T9" fmla="*/ 0 h 6"/>
              <a:gd name="T10" fmla="*/ 2147483647 w 12"/>
              <a:gd name="T11" fmla="*/ 0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0"/>
                </a:lnTo>
                <a:lnTo>
                  <a:pt x="12" y="6"/>
                </a:lnTo>
                <a:lnTo>
                  <a:pt x="12" y="0"/>
                </a:lnTo>
                <a:lnTo>
                  <a:pt x="0" y="0"/>
                </a:lnTo>
                <a:close/>
              </a:path>
            </a:pathLst>
          </a:custGeom>
          <a:solidFill>
            <a:srgbClr val="8A91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7" name="Freeform 720"/>
          <p:cNvSpPr>
            <a:spLocks/>
          </p:cNvSpPr>
          <p:nvPr/>
        </p:nvSpPr>
        <p:spPr bwMode="auto">
          <a:xfrm>
            <a:off x="3889376" y="4011070"/>
            <a:ext cx="17463" cy="22225"/>
          </a:xfrm>
          <a:custGeom>
            <a:avLst/>
            <a:gdLst>
              <a:gd name="T0" fmla="*/ 0 w 12"/>
              <a:gd name="T1" fmla="*/ 0 h 12"/>
              <a:gd name="T2" fmla="*/ 0 w 12"/>
              <a:gd name="T3" fmla="*/ 2147483647 h 12"/>
              <a:gd name="T4" fmla="*/ 2147483647 w 12"/>
              <a:gd name="T5" fmla="*/ 2147483647 h 12"/>
              <a:gd name="T6" fmla="*/ 2147483647 w 12"/>
              <a:gd name="T7" fmla="*/ 2147483647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0" y="6"/>
                </a:lnTo>
                <a:lnTo>
                  <a:pt x="12" y="12"/>
                </a:lnTo>
                <a:lnTo>
                  <a:pt x="12" y="6"/>
                </a:lnTo>
                <a:lnTo>
                  <a:pt x="0" y="0"/>
                </a:lnTo>
                <a:close/>
              </a:path>
            </a:pathLst>
          </a:custGeom>
          <a:solidFill>
            <a:srgbClr val="8C99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8" name="Freeform 721"/>
          <p:cNvSpPr>
            <a:spLocks/>
          </p:cNvSpPr>
          <p:nvPr/>
        </p:nvSpPr>
        <p:spPr bwMode="auto">
          <a:xfrm>
            <a:off x="3889376" y="4022180"/>
            <a:ext cx="17463" cy="11112"/>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2147483647 h 6"/>
              <a:gd name="T10" fmla="*/ 2147483647 w 12"/>
              <a:gd name="T11" fmla="*/ 2147483647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6"/>
                </a:lnTo>
                <a:lnTo>
                  <a:pt x="12" y="6"/>
                </a:lnTo>
                <a:lnTo>
                  <a:pt x="0" y="0"/>
                </a:lnTo>
                <a:close/>
              </a:path>
            </a:pathLst>
          </a:custGeom>
          <a:solidFill>
            <a:srgbClr val="90A3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79" name="Freeform 722"/>
          <p:cNvSpPr>
            <a:spLocks/>
          </p:cNvSpPr>
          <p:nvPr/>
        </p:nvSpPr>
        <p:spPr bwMode="auto">
          <a:xfrm>
            <a:off x="3889376" y="4033292"/>
            <a:ext cx="17463" cy="9525"/>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2147483647 h 6"/>
              <a:gd name="T10" fmla="*/ 2147483647 w 12"/>
              <a:gd name="T11" fmla="*/ 2147483647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6"/>
                </a:lnTo>
                <a:lnTo>
                  <a:pt x="12" y="6"/>
                </a:lnTo>
                <a:lnTo>
                  <a:pt x="0" y="0"/>
                </a:lnTo>
                <a:close/>
              </a:path>
            </a:pathLst>
          </a:custGeom>
          <a:solidFill>
            <a:srgbClr val="92ABB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0" name="Freeform 723"/>
          <p:cNvSpPr>
            <a:spLocks/>
          </p:cNvSpPr>
          <p:nvPr/>
        </p:nvSpPr>
        <p:spPr bwMode="auto">
          <a:xfrm>
            <a:off x="3889376" y="4033292"/>
            <a:ext cx="17463" cy="20638"/>
          </a:xfrm>
          <a:custGeom>
            <a:avLst/>
            <a:gdLst>
              <a:gd name="T0" fmla="*/ 0 w 12"/>
              <a:gd name="T1" fmla="*/ 0 h 12"/>
              <a:gd name="T2" fmla="*/ 0 w 12"/>
              <a:gd name="T3" fmla="*/ 2147483647 h 12"/>
              <a:gd name="T4" fmla="*/ 2147483647 w 12"/>
              <a:gd name="T5" fmla="*/ 2147483647 h 12"/>
              <a:gd name="T6" fmla="*/ 2147483647 w 12"/>
              <a:gd name="T7" fmla="*/ 2147483647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0" y="12"/>
                </a:lnTo>
                <a:lnTo>
                  <a:pt x="12" y="12"/>
                </a:lnTo>
                <a:lnTo>
                  <a:pt x="12" y="6"/>
                </a:lnTo>
                <a:lnTo>
                  <a:pt x="0" y="0"/>
                </a:lnTo>
                <a:close/>
              </a:path>
            </a:pathLst>
          </a:custGeom>
          <a:solidFill>
            <a:srgbClr val="95B3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1" name="Freeform 724"/>
          <p:cNvSpPr>
            <a:spLocks/>
          </p:cNvSpPr>
          <p:nvPr/>
        </p:nvSpPr>
        <p:spPr bwMode="auto">
          <a:xfrm>
            <a:off x="3889376" y="4042817"/>
            <a:ext cx="17463" cy="20638"/>
          </a:xfrm>
          <a:custGeom>
            <a:avLst/>
            <a:gdLst>
              <a:gd name="T0" fmla="*/ 0 w 12"/>
              <a:gd name="T1" fmla="*/ 0 h 12"/>
              <a:gd name="T2" fmla="*/ 0 w 12"/>
              <a:gd name="T3" fmla="*/ 2147483647 h 12"/>
              <a:gd name="T4" fmla="*/ 2147483647 w 12"/>
              <a:gd name="T5" fmla="*/ 2147483647 h 12"/>
              <a:gd name="T6" fmla="*/ 2147483647 w 12"/>
              <a:gd name="T7" fmla="*/ 0 h 12"/>
              <a:gd name="T8" fmla="*/ 2147483647 w 12"/>
              <a:gd name="T9" fmla="*/ 0 h 12"/>
              <a:gd name="T10" fmla="*/ 0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0" y="0"/>
                </a:moveTo>
                <a:lnTo>
                  <a:pt x="0" y="12"/>
                </a:lnTo>
                <a:lnTo>
                  <a:pt x="6" y="12"/>
                </a:lnTo>
                <a:lnTo>
                  <a:pt x="6" y="0"/>
                </a:lnTo>
                <a:lnTo>
                  <a:pt x="12" y="0"/>
                </a:lnTo>
                <a:lnTo>
                  <a:pt x="0" y="0"/>
                </a:lnTo>
                <a:close/>
              </a:path>
            </a:pathLst>
          </a:custGeom>
          <a:solidFill>
            <a:srgbClr val="98BD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2" name="Freeform 725"/>
          <p:cNvSpPr>
            <a:spLocks/>
          </p:cNvSpPr>
          <p:nvPr/>
        </p:nvSpPr>
        <p:spPr bwMode="auto">
          <a:xfrm>
            <a:off x="3881438" y="4053934"/>
            <a:ext cx="19050" cy="9525"/>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0 h 6"/>
              <a:gd name="T10" fmla="*/ 2147483647 w 12"/>
              <a:gd name="T11" fmla="*/ 0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6"/>
                </a:lnTo>
                <a:lnTo>
                  <a:pt x="12" y="6"/>
                </a:lnTo>
                <a:lnTo>
                  <a:pt x="12" y="0"/>
                </a:lnTo>
                <a:lnTo>
                  <a:pt x="0" y="0"/>
                </a:lnTo>
                <a:close/>
              </a:path>
            </a:pathLst>
          </a:custGeom>
          <a:solidFill>
            <a:srgbClr val="9AC5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3" name="Freeform 726"/>
          <p:cNvSpPr>
            <a:spLocks/>
          </p:cNvSpPr>
          <p:nvPr/>
        </p:nvSpPr>
        <p:spPr bwMode="auto">
          <a:xfrm>
            <a:off x="3881438" y="4063459"/>
            <a:ext cx="19050" cy="9525"/>
          </a:xfrm>
          <a:custGeom>
            <a:avLst/>
            <a:gdLst>
              <a:gd name="T0" fmla="*/ 0 w 12"/>
              <a:gd name="T1" fmla="*/ 0 h 6"/>
              <a:gd name="T2" fmla="*/ 0 w 12"/>
              <a:gd name="T3" fmla="*/ 2147483647 h 6"/>
              <a:gd name="T4" fmla="*/ 2147483647 w 12"/>
              <a:gd name="T5" fmla="*/ 2147483647 h 6"/>
              <a:gd name="T6" fmla="*/ 2147483647 w 12"/>
              <a:gd name="T7" fmla="*/ 2147483647 h 6"/>
              <a:gd name="T8" fmla="*/ 2147483647 w 12"/>
              <a:gd name="T9" fmla="*/ 2147483647 h 6"/>
              <a:gd name="T10" fmla="*/ 2147483647 w 12"/>
              <a:gd name="T11" fmla="*/ 0 h 6"/>
              <a:gd name="T12" fmla="*/ 0 w 12"/>
              <a:gd name="T13" fmla="*/ 0 h 6"/>
              <a:gd name="T14" fmla="*/ 0 60000 65536"/>
              <a:gd name="T15" fmla="*/ 0 60000 65536"/>
              <a:gd name="T16" fmla="*/ 0 60000 65536"/>
              <a:gd name="T17" fmla="*/ 0 60000 65536"/>
              <a:gd name="T18" fmla="*/ 0 60000 65536"/>
              <a:gd name="T19" fmla="*/ 0 60000 65536"/>
              <a:gd name="T20" fmla="*/ 0 60000 65536"/>
              <a:gd name="T21" fmla="*/ 0 w 12"/>
              <a:gd name="T22" fmla="*/ 0 h 6"/>
              <a:gd name="T23" fmla="*/ 12 w 1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
                <a:moveTo>
                  <a:pt x="0" y="0"/>
                </a:moveTo>
                <a:lnTo>
                  <a:pt x="0" y="6"/>
                </a:lnTo>
                <a:lnTo>
                  <a:pt x="12" y="6"/>
                </a:lnTo>
                <a:lnTo>
                  <a:pt x="12" y="0"/>
                </a:lnTo>
                <a:lnTo>
                  <a:pt x="0" y="0"/>
                </a:lnTo>
                <a:close/>
              </a:path>
            </a:pathLst>
          </a:custGeom>
          <a:solidFill>
            <a:srgbClr val="9DCD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4" name="Freeform 727"/>
          <p:cNvSpPr>
            <a:spLocks/>
          </p:cNvSpPr>
          <p:nvPr/>
        </p:nvSpPr>
        <p:spPr bwMode="auto">
          <a:xfrm>
            <a:off x="3881438" y="4072987"/>
            <a:ext cx="19050" cy="1587"/>
          </a:xfrm>
          <a:custGeom>
            <a:avLst/>
            <a:gdLst>
              <a:gd name="T0" fmla="*/ 0 w 12"/>
              <a:gd name="T1" fmla="*/ 0 h 1"/>
              <a:gd name="T2" fmla="*/ 0 w 12"/>
              <a:gd name="T3" fmla="*/ 0 h 1"/>
              <a:gd name="T4" fmla="*/ 2147483647 w 12"/>
              <a:gd name="T5" fmla="*/ 0 h 1"/>
              <a:gd name="T6" fmla="*/ 2147483647 w 12"/>
              <a:gd name="T7" fmla="*/ 0 h 1"/>
              <a:gd name="T8" fmla="*/ 2147483647 w 12"/>
              <a:gd name="T9" fmla="*/ 0 h 1"/>
              <a:gd name="T10" fmla="*/ 2147483647 w 12"/>
              <a:gd name="T11" fmla="*/ 0 h 1"/>
              <a:gd name="T12" fmla="*/ 0 w 12"/>
              <a:gd name="T13" fmla="*/ 0 h 1"/>
              <a:gd name="T14" fmla="*/ 0 60000 65536"/>
              <a:gd name="T15" fmla="*/ 0 60000 65536"/>
              <a:gd name="T16" fmla="*/ 0 60000 65536"/>
              <a:gd name="T17" fmla="*/ 0 60000 65536"/>
              <a:gd name="T18" fmla="*/ 0 60000 65536"/>
              <a:gd name="T19" fmla="*/ 0 60000 65536"/>
              <a:gd name="T20" fmla="*/ 0 60000 65536"/>
              <a:gd name="T21" fmla="*/ 0 w 12"/>
              <a:gd name="T22" fmla="*/ 0 h 1"/>
              <a:gd name="T23" fmla="*/ 12 w 1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1">
                <a:moveTo>
                  <a:pt x="0" y="0"/>
                </a:moveTo>
                <a:lnTo>
                  <a:pt x="0" y="0"/>
                </a:lnTo>
                <a:lnTo>
                  <a:pt x="6" y="0"/>
                </a:lnTo>
                <a:lnTo>
                  <a:pt x="12" y="0"/>
                </a:lnTo>
                <a:lnTo>
                  <a:pt x="0" y="0"/>
                </a:lnTo>
                <a:close/>
              </a:path>
            </a:pathLst>
          </a:custGeom>
          <a:solidFill>
            <a:srgbClr val="A0D7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5" name="Freeform 728"/>
          <p:cNvSpPr>
            <a:spLocks/>
          </p:cNvSpPr>
          <p:nvPr/>
        </p:nvSpPr>
        <p:spPr bwMode="auto">
          <a:xfrm>
            <a:off x="3863977" y="3888830"/>
            <a:ext cx="71438" cy="215900"/>
          </a:xfrm>
          <a:custGeom>
            <a:avLst/>
            <a:gdLst>
              <a:gd name="T0" fmla="*/ 2147483647 w 48"/>
              <a:gd name="T1" fmla="*/ 2147483647 h 126"/>
              <a:gd name="T2" fmla="*/ 0 w 48"/>
              <a:gd name="T3" fmla="*/ 2147483647 h 126"/>
              <a:gd name="T4" fmla="*/ 2147483647 w 48"/>
              <a:gd name="T5" fmla="*/ 2147483647 h 126"/>
              <a:gd name="T6" fmla="*/ 2147483647 w 48"/>
              <a:gd name="T7" fmla="*/ 2147483647 h 126"/>
              <a:gd name="T8" fmla="*/ 2147483647 w 48"/>
              <a:gd name="T9" fmla="*/ 2147483647 h 126"/>
              <a:gd name="T10" fmla="*/ 2147483647 w 48"/>
              <a:gd name="T11" fmla="*/ 2147483647 h 126"/>
              <a:gd name="T12" fmla="*/ 2147483647 w 48"/>
              <a:gd name="T13" fmla="*/ 2147483647 h 126"/>
              <a:gd name="T14" fmla="*/ 2147483647 w 48"/>
              <a:gd name="T15" fmla="*/ 2147483647 h 126"/>
              <a:gd name="T16" fmla="*/ 2147483647 w 48"/>
              <a:gd name="T17" fmla="*/ 2147483647 h 126"/>
              <a:gd name="T18" fmla="*/ 2147483647 w 48"/>
              <a:gd name="T19" fmla="*/ 2147483647 h 126"/>
              <a:gd name="T20" fmla="*/ 2147483647 w 48"/>
              <a:gd name="T21" fmla="*/ 0 h 126"/>
              <a:gd name="T22" fmla="*/ 2147483647 w 48"/>
              <a:gd name="T23" fmla="*/ 2147483647 h 1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126"/>
              <a:gd name="T38" fmla="*/ 48 w 48"/>
              <a:gd name="T39" fmla="*/ 126 h 1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126">
                <a:moveTo>
                  <a:pt x="18" y="12"/>
                </a:moveTo>
                <a:lnTo>
                  <a:pt x="0" y="108"/>
                </a:lnTo>
                <a:lnTo>
                  <a:pt x="18" y="126"/>
                </a:lnTo>
                <a:lnTo>
                  <a:pt x="18" y="120"/>
                </a:lnTo>
                <a:lnTo>
                  <a:pt x="24" y="102"/>
                </a:lnTo>
                <a:lnTo>
                  <a:pt x="30" y="84"/>
                </a:lnTo>
                <a:lnTo>
                  <a:pt x="30" y="60"/>
                </a:lnTo>
                <a:lnTo>
                  <a:pt x="36" y="36"/>
                </a:lnTo>
                <a:lnTo>
                  <a:pt x="42" y="18"/>
                </a:lnTo>
                <a:lnTo>
                  <a:pt x="48" y="6"/>
                </a:lnTo>
                <a:lnTo>
                  <a:pt x="48" y="0"/>
                </a:lnTo>
                <a:lnTo>
                  <a:pt x="18" y="1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786" name="Freeform 729"/>
          <p:cNvSpPr>
            <a:spLocks/>
          </p:cNvSpPr>
          <p:nvPr/>
        </p:nvSpPr>
        <p:spPr bwMode="auto">
          <a:xfrm>
            <a:off x="5027613" y="4668308"/>
            <a:ext cx="381000" cy="512763"/>
          </a:xfrm>
          <a:custGeom>
            <a:avLst/>
            <a:gdLst>
              <a:gd name="T0" fmla="*/ 2147483647 w 252"/>
              <a:gd name="T1" fmla="*/ 0 h 300"/>
              <a:gd name="T2" fmla="*/ 2147483647 w 252"/>
              <a:gd name="T3" fmla="*/ 0 h 300"/>
              <a:gd name="T4" fmla="*/ 2147483647 w 252"/>
              <a:gd name="T5" fmla="*/ 2147483647 h 300"/>
              <a:gd name="T6" fmla="*/ 2147483647 w 252"/>
              <a:gd name="T7" fmla="*/ 2147483647 h 300"/>
              <a:gd name="T8" fmla="*/ 2147483647 w 252"/>
              <a:gd name="T9" fmla="*/ 2147483647 h 300"/>
              <a:gd name="T10" fmla="*/ 2147483647 w 252"/>
              <a:gd name="T11" fmla="*/ 2147483647 h 300"/>
              <a:gd name="T12" fmla="*/ 2147483647 w 252"/>
              <a:gd name="T13" fmla="*/ 2147483647 h 300"/>
              <a:gd name="T14" fmla="*/ 2147483647 w 252"/>
              <a:gd name="T15" fmla="*/ 2147483647 h 300"/>
              <a:gd name="T16" fmla="*/ 2147483647 w 252"/>
              <a:gd name="T17" fmla="*/ 2147483647 h 300"/>
              <a:gd name="T18" fmla="*/ 2147483647 w 252"/>
              <a:gd name="T19" fmla="*/ 2147483647 h 300"/>
              <a:gd name="T20" fmla="*/ 2147483647 w 252"/>
              <a:gd name="T21" fmla="*/ 2147483647 h 300"/>
              <a:gd name="T22" fmla="*/ 2147483647 w 252"/>
              <a:gd name="T23" fmla="*/ 2147483647 h 300"/>
              <a:gd name="T24" fmla="*/ 2147483647 w 252"/>
              <a:gd name="T25" fmla="*/ 2147483647 h 300"/>
              <a:gd name="T26" fmla="*/ 2147483647 w 252"/>
              <a:gd name="T27" fmla="*/ 2147483647 h 300"/>
              <a:gd name="T28" fmla="*/ 2147483647 w 252"/>
              <a:gd name="T29" fmla="*/ 2147483647 h 300"/>
              <a:gd name="T30" fmla="*/ 2147483647 w 252"/>
              <a:gd name="T31" fmla="*/ 2147483647 h 300"/>
              <a:gd name="T32" fmla="*/ 2147483647 w 252"/>
              <a:gd name="T33" fmla="*/ 2147483647 h 300"/>
              <a:gd name="T34" fmla="*/ 2147483647 w 252"/>
              <a:gd name="T35" fmla="*/ 2147483647 h 300"/>
              <a:gd name="T36" fmla="*/ 2147483647 w 252"/>
              <a:gd name="T37" fmla="*/ 2147483647 h 300"/>
              <a:gd name="T38" fmla="*/ 2147483647 w 252"/>
              <a:gd name="T39" fmla="*/ 2147483647 h 300"/>
              <a:gd name="T40" fmla="*/ 2147483647 w 252"/>
              <a:gd name="T41" fmla="*/ 2147483647 h 300"/>
              <a:gd name="T42" fmla="*/ 2147483647 w 252"/>
              <a:gd name="T43" fmla="*/ 2147483647 h 300"/>
              <a:gd name="T44" fmla="*/ 2147483647 w 252"/>
              <a:gd name="T45" fmla="*/ 2147483647 h 300"/>
              <a:gd name="T46" fmla="*/ 0 w 252"/>
              <a:gd name="T47" fmla="*/ 2147483647 h 300"/>
              <a:gd name="T48" fmla="*/ 0 w 252"/>
              <a:gd name="T49" fmla="*/ 2147483647 h 300"/>
              <a:gd name="T50" fmla="*/ 0 w 252"/>
              <a:gd name="T51" fmla="*/ 2147483647 h 300"/>
              <a:gd name="T52" fmla="*/ 2147483647 w 252"/>
              <a:gd name="T53" fmla="*/ 2147483647 h 300"/>
              <a:gd name="T54" fmla="*/ 2147483647 w 252"/>
              <a:gd name="T55" fmla="*/ 2147483647 h 300"/>
              <a:gd name="T56" fmla="*/ 2147483647 w 252"/>
              <a:gd name="T57" fmla="*/ 2147483647 h 300"/>
              <a:gd name="T58" fmla="*/ 2147483647 w 252"/>
              <a:gd name="T59" fmla="*/ 2147483647 h 300"/>
              <a:gd name="T60" fmla="*/ 2147483647 w 252"/>
              <a:gd name="T61" fmla="*/ 2147483647 h 300"/>
              <a:gd name="T62" fmla="*/ 2147483647 w 252"/>
              <a:gd name="T63" fmla="*/ 0 h 300"/>
              <a:gd name="T64" fmla="*/ 2147483647 w 252"/>
              <a:gd name="T65" fmla="*/ 0 h 3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300"/>
              <a:gd name="T101" fmla="*/ 252 w 252"/>
              <a:gd name="T102" fmla="*/ 300 h 3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300">
                <a:moveTo>
                  <a:pt x="126" y="0"/>
                </a:moveTo>
                <a:lnTo>
                  <a:pt x="150" y="0"/>
                </a:lnTo>
                <a:lnTo>
                  <a:pt x="174" y="6"/>
                </a:lnTo>
                <a:lnTo>
                  <a:pt x="198" y="24"/>
                </a:lnTo>
                <a:lnTo>
                  <a:pt x="216" y="42"/>
                </a:lnTo>
                <a:lnTo>
                  <a:pt x="228" y="66"/>
                </a:lnTo>
                <a:lnTo>
                  <a:pt x="240" y="90"/>
                </a:lnTo>
                <a:lnTo>
                  <a:pt x="246" y="120"/>
                </a:lnTo>
                <a:lnTo>
                  <a:pt x="252" y="150"/>
                </a:lnTo>
                <a:lnTo>
                  <a:pt x="246" y="174"/>
                </a:lnTo>
                <a:lnTo>
                  <a:pt x="240" y="204"/>
                </a:lnTo>
                <a:lnTo>
                  <a:pt x="228" y="234"/>
                </a:lnTo>
                <a:lnTo>
                  <a:pt x="216" y="252"/>
                </a:lnTo>
                <a:lnTo>
                  <a:pt x="198" y="270"/>
                </a:lnTo>
                <a:lnTo>
                  <a:pt x="174" y="288"/>
                </a:lnTo>
                <a:lnTo>
                  <a:pt x="150" y="294"/>
                </a:lnTo>
                <a:lnTo>
                  <a:pt x="126" y="300"/>
                </a:lnTo>
                <a:lnTo>
                  <a:pt x="96" y="294"/>
                </a:lnTo>
                <a:lnTo>
                  <a:pt x="78" y="288"/>
                </a:lnTo>
                <a:lnTo>
                  <a:pt x="54" y="270"/>
                </a:lnTo>
                <a:lnTo>
                  <a:pt x="36" y="252"/>
                </a:lnTo>
                <a:lnTo>
                  <a:pt x="18" y="234"/>
                </a:lnTo>
                <a:lnTo>
                  <a:pt x="12" y="204"/>
                </a:lnTo>
                <a:lnTo>
                  <a:pt x="0" y="174"/>
                </a:lnTo>
                <a:lnTo>
                  <a:pt x="0" y="150"/>
                </a:lnTo>
                <a:lnTo>
                  <a:pt x="0" y="120"/>
                </a:lnTo>
                <a:lnTo>
                  <a:pt x="12" y="90"/>
                </a:lnTo>
                <a:lnTo>
                  <a:pt x="18" y="66"/>
                </a:lnTo>
                <a:lnTo>
                  <a:pt x="36" y="42"/>
                </a:lnTo>
                <a:lnTo>
                  <a:pt x="54" y="24"/>
                </a:lnTo>
                <a:lnTo>
                  <a:pt x="78" y="6"/>
                </a:lnTo>
                <a:lnTo>
                  <a:pt x="96" y="0"/>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7" name="Freeform 730"/>
          <p:cNvSpPr>
            <a:spLocks/>
          </p:cNvSpPr>
          <p:nvPr/>
        </p:nvSpPr>
        <p:spPr bwMode="auto">
          <a:xfrm>
            <a:off x="5008563" y="4668292"/>
            <a:ext cx="400050" cy="533400"/>
          </a:xfrm>
          <a:custGeom>
            <a:avLst/>
            <a:gdLst>
              <a:gd name="T0" fmla="*/ 2147483647 w 264"/>
              <a:gd name="T1" fmla="*/ 0 h 312"/>
              <a:gd name="T2" fmla="*/ 2147483647 w 264"/>
              <a:gd name="T3" fmla="*/ 0 h 312"/>
              <a:gd name="T4" fmla="*/ 2147483647 w 264"/>
              <a:gd name="T5" fmla="*/ 0 h 312"/>
              <a:gd name="T6" fmla="*/ 2147483647 w 264"/>
              <a:gd name="T7" fmla="*/ 2147483647 h 312"/>
              <a:gd name="T8" fmla="*/ 2147483647 w 264"/>
              <a:gd name="T9" fmla="*/ 2147483647 h 312"/>
              <a:gd name="T10" fmla="*/ 2147483647 w 264"/>
              <a:gd name="T11" fmla="*/ 2147483647 h 312"/>
              <a:gd name="T12" fmla="*/ 2147483647 w 264"/>
              <a:gd name="T13" fmla="*/ 2147483647 h 312"/>
              <a:gd name="T14" fmla="*/ 2147483647 w 264"/>
              <a:gd name="T15" fmla="*/ 2147483647 h 312"/>
              <a:gd name="T16" fmla="*/ 2147483647 w 264"/>
              <a:gd name="T17" fmla="*/ 2147483647 h 312"/>
              <a:gd name="T18" fmla="*/ 2147483647 w 264"/>
              <a:gd name="T19" fmla="*/ 2147483647 h 312"/>
              <a:gd name="T20" fmla="*/ 2147483647 w 264"/>
              <a:gd name="T21" fmla="*/ 2147483647 h 312"/>
              <a:gd name="T22" fmla="*/ 2147483647 w 264"/>
              <a:gd name="T23" fmla="*/ 2147483647 h 312"/>
              <a:gd name="T24" fmla="*/ 2147483647 w 264"/>
              <a:gd name="T25" fmla="*/ 2147483647 h 312"/>
              <a:gd name="T26" fmla="*/ 2147483647 w 264"/>
              <a:gd name="T27" fmla="*/ 2147483647 h 312"/>
              <a:gd name="T28" fmla="*/ 2147483647 w 264"/>
              <a:gd name="T29" fmla="*/ 2147483647 h 312"/>
              <a:gd name="T30" fmla="*/ 2147483647 w 264"/>
              <a:gd name="T31" fmla="*/ 2147483647 h 312"/>
              <a:gd name="T32" fmla="*/ 2147483647 w 264"/>
              <a:gd name="T33" fmla="*/ 2147483647 h 312"/>
              <a:gd name="T34" fmla="*/ 2147483647 w 264"/>
              <a:gd name="T35" fmla="*/ 2147483647 h 312"/>
              <a:gd name="T36" fmla="*/ 2147483647 w 264"/>
              <a:gd name="T37" fmla="*/ 2147483647 h 312"/>
              <a:gd name="T38" fmla="*/ 2147483647 w 264"/>
              <a:gd name="T39" fmla="*/ 2147483647 h 312"/>
              <a:gd name="T40" fmla="*/ 2147483647 w 264"/>
              <a:gd name="T41" fmla="*/ 2147483647 h 312"/>
              <a:gd name="T42" fmla="*/ 2147483647 w 264"/>
              <a:gd name="T43" fmla="*/ 2147483647 h 312"/>
              <a:gd name="T44" fmla="*/ 2147483647 w 264"/>
              <a:gd name="T45" fmla="*/ 2147483647 h 312"/>
              <a:gd name="T46" fmla="*/ 2147483647 w 264"/>
              <a:gd name="T47" fmla="*/ 2147483647 h 312"/>
              <a:gd name="T48" fmla="*/ 2147483647 w 264"/>
              <a:gd name="T49" fmla="*/ 2147483647 h 312"/>
              <a:gd name="T50" fmla="*/ 0 w 264"/>
              <a:gd name="T51" fmla="*/ 2147483647 h 312"/>
              <a:gd name="T52" fmla="*/ 2147483647 w 264"/>
              <a:gd name="T53" fmla="*/ 2147483647 h 312"/>
              <a:gd name="T54" fmla="*/ 2147483647 w 264"/>
              <a:gd name="T55" fmla="*/ 2147483647 h 312"/>
              <a:gd name="T56" fmla="*/ 2147483647 w 264"/>
              <a:gd name="T57" fmla="*/ 2147483647 h 312"/>
              <a:gd name="T58" fmla="*/ 2147483647 w 264"/>
              <a:gd name="T59" fmla="*/ 2147483647 h 312"/>
              <a:gd name="T60" fmla="*/ 2147483647 w 264"/>
              <a:gd name="T61" fmla="*/ 2147483647 h 312"/>
              <a:gd name="T62" fmla="*/ 2147483647 w 264"/>
              <a:gd name="T63" fmla="*/ 2147483647 h 312"/>
              <a:gd name="T64" fmla="*/ 2147483647 w 264"/>
              <a:gd name="T65" fmla="*/ 0 h 312"/>
              <a:gd name="T66" fmla="*/ 2147483647 w 264"/>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4"/>
              <a:gd name="T103" fmla="*/ 0 h 312"/>
              <a:gd name="T104" fmla="*/ 264 w 264"/>
              <a:gd name="T105" fmla="*/ 312 h 3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4" h="312">
                <a:moveTo>
                  <a:pt x="132" y="0"/>
                </a:moveTo>
                <a:lnTo>
                  <a:pt x="132" y="0"/>
                </a:lnTo>
                <a:lnTo>
                  <a:pt x="156" y="0"/>
                </a:lnTo>
                <a:lnTo>
                  <a:pt x="186" y="6"/>
                </a:lnTo>
                <a:lnTo>
                  <a:pt x="204" y="24"/>
                </a:lnTo>
                <a:lnTo>
                  <a:pt x="222" y="42"/>
                </a:lnTo>
                <a:lnTo>
                  <a:pt x="240" y="66"/>
                </a:lnTo>
                <a:lnTo>
                  <a:pt x="252" y="96"/>
                </a:lnTo>
                <a:lnTo>
                  <a:pt x="258" y="126"/>
                </a:lnTo>
                <a:lnTo>
                  <a:pt x="264" y="156"/>
                </a:lnTo>
                <a:lnTo>
                  <a:pt x="258" y="186"/>
                </a:lnTo>
                <a:lnTo>
                  <a:pt x="252" y="216"/>
                </a:lnTo>
                <a:lnTo>
                  <a:pt x="240" y="246"/>
                </a:lnTo>
                <a:lnTo>
                  <a:pt x="222" y="264"/>
                </a:lnTo>
                <a:lnTo>
                  <a:pt x="204" y="282"/>
                </a:lnTo>
                <a:lnTo>
                  <a:pt x="186" y="300"/>
                </a:lnTo>
                <a:lnTo>
                  <a:pt x="156" y="306"/>
                </a:lnTo>
                <a:lnTo>
                  <a:pt x="132" y="312"/>
                </a:lnTo>
                <a:lnTo>
                  <a:pt x="102" y="306"/>
                </a:lnTo>
                <a:lnTo>
                  <a:pt x="84" y="300"/>
                </a:lnTo>
                <a:lnTo>
                  <a:pt x="60" y="282"/>
                </a:lnTo>
                <a:lnTo>
                  <a:pt x="36" y="264"/>
                </a:lnTo>
                <a:lnTo>
                  <a:pt x="24" y="246"/>
                </a:lnTo>
                <a:lnTo>
                  <a:pt x="12" y="216"/>
                </a:lnTo>
                <a:lnTo>
                  <a:pt x="6" y="186"/>
                </a:lnTo>
                <a:lnTo>
                  <a:pt x="0" y="156"/>
                </a:lnTo>
                <a:lnTo>
                  <a:pt x="6" y="126"/>
                </a:lnTo>
                <a:lnTo>
                  <a:pt x="12" y="96"/>
                </a:lnTo>
                <a:lnTo>
                  <a:pt x="24" y="66"/>
                </a:lnTo>
                <a:lnTo>
                  <a:pt x="36" y="42"/>
                </a:lnTo>
                <a:lnTo>
                  <a:pt x="60" y="24"/>
                </a:lnTo>
                <a:lnTo>
                  <a:pt x="84" y="6"/>
                </a:lnTo>
                <a:lnTo>
                  <a:pt x="102" y="0"/>
                </a:lnTo>
                <a:lnTo>
                  <a:pt x="132"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788" name="Freeform 731"/>
          <p:cNvSpPr>
            <a:spLocks/>
          </p:cNvSpPr>
          <p:nvPr/>
        </p:nvSpPr>
        <p:spPr bwMode="auto">
          <a:xfrm>
            <a:off x="5110171" y="4914355"/>
            <a:ext cx="98425" cy="11112"/>
          </a:xfrm>
          <a:custGeom>
            <a:avLst/>
            <a:gdLst>
              <a:gd name="T0" fmla="*/ 0 w 66"/>
              <a:gd name="T1" fmla="*/ 2147483647 h 6"/>
              <a:gd name="T2" fmla="*/ 0 w 66"/>
              <a:gd name="T3" fmla="*/ 2147483647 h 6"/>
              <a:gd name="T4" fmla="*/ 0 w 66"/>
              <a:gd name="T5" fmla="*/ 2147483647 h 6"/>
              <a:gd name="T6" fmla="*/ 0 w 66"/>
              <a:gd name="T7" fmla="*/ 0 h 6"/>
              <a:gd name="T8" fmla="*/ 0 w 66"/>
              <a:gd name="T9" fmla="*/ 0 h 6"/>
              <a:gd name="T10" fmla="*/ 2147483647 w 66"/>
              <a:gd name="T11" fmla="*/ 2147483647 h 6"/>
              <a:gd name="T12" fmla="*/ 0 w 66"/>
              <a:gd name="T13" fmla="*/ 2147483647 h 6"/>
              <a:gd name="T14" fmla="*/ 0 60000 65536"/>
              <a:gd name="T15" fmla="*/ 0 60000 65536"/>
              <a:gd name="T16" fmla="*/ 0 60000 65536"/>
              <a:gd name="T17" fmla="*/ 0 60000 65536"/>
              <a:gd name="T18" fmla="*/ 0 60000 65536"/>
              <a:gd name="T19" fmla="*/ 0 60000 65536"/>
              <a:gd name="T20" fmla="*/ 0 60000 65536"/>
              <a:gd name="T21" fmla="*/ 0 w 66"/>
              <a:gd name="T22" fmla="*/ 0 h 6"/>
              <a:gd name="T23" fmla="*/ 66 w 6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
                <a:moveTo>
                  <a:pt x="0" y="6"/>
                </a:moveTo>
                <a:lnTo>
                  <a:pt x="0" y="6"/>
                </a:lnTo>
                <a:lnTo>
                  <a:pt x="0" y="0"/>
                </a:lnTo>
                <a:lnTo>
                  <a:pt x="66" y="6"/>
                </a:lnTo>
                <a:lnTo>
                  <a:pt x="0" y="6"/>
                </a:lnTo>
                <a:close/>
              </a:path>
            </a:pathLst>
          </a:custGeom>
          <a:solidFill>
            <a:srgbClr val="99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89" name="Freeform 732"/>
          <p:cNvSpPr>
            <a:spLocks/>
          </p:cNvSpPr>
          <p:nvPr/>
        </p:nvSpPr>
        <p:spPr bwMode="auto">
          <a:xfrm>
            <a:off x="5110171" y="4904846"/>
            <a:ext cx="98425" cy="9525"/>
          </a:xfrm>
          <a:custGeom>
            <a:avLst/>
            <a:gdLst>
              <a:gd name="T0" fmla="*/ 0 w 66"/>
              <a:gd name="T1" fmla="*/ 0 h 6"/>
              <a:gd name="T2" fmla="*/ 0 w 66"/>
              <a:gd name="T3" fmla="*/ 0 h 6"/>
              <a:gd name="T4" fmla="*/ 0 w 66"/>
              <a:gd name="T5" fmla="*/ 0 h 6"/>
              <a:gd name="T6" fmla="*/ 0 w 66"/>
              <a:gd name="T7" fmla="*/ 0 h 6"/>
              <a:gd name="T8" fmla="*/ 2147483647 w 66"/>
              <a:gd name="T9" fmla="*/ 2147483647 h 6"/>
              <a:gd name="T10" fmla="*/ 0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0" y="0"/>
                </a:moveTo>
                <a:lnTo>
                  <a:pt x="0" y="0"/>
                </a:lnTo>
                <a:lnTo>
                  <a:pt x="66" y="6"/>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0" name="Freeform 733"/>
          <p:cNvSpPr>
            <a:spLocks/>
          </p:cNvSpPr>
          <p:nvPr/>
        </p:nvSpPr>
        <p:spPr bwMode="auto">
          <a:xfrm>
            <a:off x="5110171" y="4884208"/>
            <a:ext cx="98425" cy="30163"/>
          </a:xfrm>
          <a:custGeom>
            <a:avLst/>
            <a:gdLst>
              <a:gd name="T0" fmla="*/ 0 w 66"/>
              <a:gd name="T1" fmla="*/ 2147483647 h 18"/>
              <a:gd name="T2" fmla="*/ 0 w 66"/>
              <a:gd name="T3" fmla="*/ 2147483647 h 18"/>
              <a:gd name="T4" fmla="*/ 0 w 66"/>
              <a:gd name="T5" fmla="*/ 2147483647 h 18"/>
              <a:gd name="T6" fmla="*/ 0 w 66"/>
              <a:gd name="T7" fmla="*/ 0 h 18"/>
              <a:gd name="T8" fmla="*/ 0 w 66"/>
              <a:gd name="T9" fmla="*/ 0 h 18"/>
              <a:gd name="T10" fmla="*/ 2147483647 w 66"/>
              <a:gd name="T11" fmla="*/ 2147483647 h 18"/>
              <a:gd name="T12" fmla="*/ 0 w 66"/>
              <a:gd name="T13" fmla="*/ 2147483647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0" y="6"/>
                </a:moveTo>
                <a:lnTo>
                  <a:pt x="0" y="6"/>
                </a:lnTo>
                <a:lnTo>
                  <a:pt x="0" y="0"/>
                </a:lnTo>
                <a:lnTo>
                  <a:pt x="66" y="18"/>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1" name="Freeform 734"/>
          <p:cNvSpPr>
            <a:spLocks/>
          </p:cNvSpPr>
          <p:nvPr/>
        </p:nvSpPr>
        <p:spPr bwMode="auto">
          <a:xfrm>
            <a:off x="5110171" y="4873096"/>
            <a:ext cx="98425" cy="41275"/>
          </a:xfrm>
          <a:custGeom>
            <a:avLst/>
            <a:gdLst>
              <a:gd name="T0" fmla="*/ 0 w 66"/>
              <a:gd name="T1" fmla="*/ 2147483647 h 24"/>
              <a:gd name="T2" fmla="*/ 0 w 66"/>
              <a:gd name="T3" fmla="*/ 2147483647 h 24"/>
              <a:gd name="T4" fmla="*/ 2147483647 w 66"/>
              <a:gd name="T5" fmla="*/ 0 h 24"/>
              <a:gd name="T6" fmla="*/ 2147483647 w 66"/>
              <a:gd name="T7" fmla="*/ 0 h 24"/>
              <a:gd name="T8" fmla="*/ 2147483647 w 66"/>
              <a:gd name="T9" fmla="*/ 0 h 24"/>
              <a:gd name="T10" fmla="*/ 2147483647 w 66"/>
              <a:gd name="T11" fmla="*/ 2147483647 h 24"/>
              <a:gd name="T12" fmla="*/ 0 w 66"/>
              <a:gd name="T13" fmla="*/ 2147483647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0" y="6"/>
                </a:moveTo>
                <a:lnTo>
                  <a:pt x="0" y="6"/>
                </a:lnTo>
                <a:lnTo>
                  <a:pt x="6" y="0"/>
                </a:lnTo>
                <a:lnTo>
                  <a:pt x="66" y="24"/>
                </a:lnTo>
                <a:lnTo>
                  <a:pt x="0" y="6"/>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2" name="Freeform 735"/>
          <p:cNvSpPr>
            <a:spLocks/>
          </p:cNvSpPr>
          <p:nvPr/>
        </p:nvSpPr>
        <p:spPr bwMode="auto">
          <a:xfrm>
            <a:off x="5118100" y="4854046"/>
            <a:ext cx="90488" cy="60325"/>
          </a:xfrm>
          <a:custGeom>
            <a:avLst/>
            <a:gdLst>
              <a:gd name="T0" fmla="*/ 0 w 60"/>
              <a:gd name="T1" fmla="*/ 2147483647 h 36"/>
              <a:gd name="T2" fmla="*/ 0 w 60"/>
              <a:gd name="T3" fmla="*/ 2147483647 h 36"/>
              <a:gd name="T4" fmla="*/ 0 w 60"/>
              <a:gd name="T5" fmla="*/ 2147483647 h 36"/>
              <a:gd name="T6" fmla="*/ 0 w 60"/>
              <a:gd name="T7" fmla="*/ 0 h 36"/>
              <a:gd name="T8" fmla="*/ 2147483647 w 60"/>
              <a:gd name="T9" fmla="*/ 2147483647 h 36"/>
              <a:gd name="T10" fmla="*/ 0 w 60"/>
              <a:gd name="T11" fmla="*/ 2147483647 h 36"/>
              <a:gd name="T12" fmla="*/ 0 60000 65536"/>
              <a:gd name="T13" fmla="*/ 0 60000 65536"/>
              <a:gd name="T14" fmla="*/ 0 60000 65536"/>
              <a:gd name="T15" fmla="*/ 0 60000 65536"/>
              <a:gd name="T16" fmla="*/ 0 60000 65536"/>
              <a:gd name="T17" fmla="*/ 0 60000 65536"/>
              <a:gd name="T18" fmla="*/ 0 w 60"/>
              <a:gd name="T19" fmla="*/ 0 h 36"/>
              <a:gd name="T20" fmla="*/ 60 w 60"/>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60" h="36">
                <a:moveTo>
                  <a:pt x="0" y="6"/>
                </a:moveTo>
                <a:lnTo>
                  <a:pt x="0" y="6"/>
                </a:lnTo>
                <a:lnTo>
                  <a:pt x="0" y="0"/>
                </a:lnTo>
                <a:lnTo>
                  <a:pt x="60" y="36"/>
                </a:lnTo>
                <a:lnTo>
                  <a:pt x="0" y="6"/>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3" name="Freeform 736"/>
          <p:cNvSpPr>
            <a:spLocks/>
          </p:cNvSpPr>
          <p:nvPr/>
        </p:nvSpPr>
        <p:spPr bwMode="auto">
          <a:xfrm>
            <a:off x="5118100" y="4842917"/>
            <a:ext cx="90488" cy="71438"/>
          </a:xfrm>
          <a:custGeom>
            <a:avLst/>
            <a:gdLst>
              <a:gd name="T0" fmla="*/ 0 w 60"/>
              <a:gd name="T1" fmla="*/ 2147483647 h 42"/>
              <a:gd name="T2" fmla="*/ 2147483647 w 60"/>
              <a:gd name="T3" fmla="*/ 2147483647 h 42"/>
              <a:gd name="T4" fmla="*/ 2147483647 w 60"/>
              <a:gd name="T5" fmla="*/ 0 h 42"/>
              <a:gd name="T6" fmla="*/ 2147483647 w 60"/>
              <a:gd name="T7" fmla="*/ 0 h 42"/>
              <a:gd name="T8" fmla="*/ 2147483647 w 60"/>
              <a:gd name="T9" fmla="*/ 0 h 42"/>
              <a:gd name="T10" fmla="*/ 2147483647 w 60"/>
              <a:gd name="T11" fmla="*/ 2147483647 h 42"/>
              <a:gd name="T12" fmla="*/ 0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0" y="6"/>
                </a:moveTo>
                <a:lnTo>
                  <a:pt x="6" y="6"/>
                </a:lnTo>
                <a:lnTo>
                  <a:pt x="6" y="0"/>
                </a:lnTo>
                <a:lnTo>
                  <a:pt x="60" y="42"/>
                </a:lnTo>
                <a:lnTo>
                  <a:pt x="0" y="6"/>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4" name="Freeform 737"/>
          <p:cNvSpPr>
            <a:spLocks/>
          </p:cNvSpPr>
          <p:nvPr/>
        </p:nvSpPr>
        <p:spPr bwMode="auto">
          <a:xfrm>
            <a:off x="5127633" y="4833408"/>
            <a:ext cx="80963" cy="80963"/>
          </a:xfrm>
          <a:custGeom>
            <a:avLst/>
            <a:gdLst>
              <a:gd name="T0" fmla="*/ 0 w 54"/>
              <a:gd name="T1" fmla="*/ 0 h 48"/>
              <a:gd name="T2" fmla="*/ 0 w 54"/>
              <a:gd name="T3" fmla="*/ 0 h 48"/>
              <a:gd name="T4" fmla="*/ 2147483647 w 54"/>
              <a:gd name="T5" fmla="*/ 0 h 48"/>
              <a:gd name="T6" fmla="*/ 2147483647 w 54"/>
              <a:gd name="T7" fmla="*/ 0 h 48"/>
              <a:gd name="T8" fmla="*/ 2147483647 w 54"/>
              <a:gd name="T9" fmla="*/ 2147483647 h 48"/>
              <a:gd name="T10" fmla="*/ 0 w 54"/>
              <a:gd name="T11" fmla="*/ 0 h 48"/>
              <a:gd name="T12" fmla="*/ 0 60000 65536"/>
              <a:gd name="T13" fmla="*/ 0 60000 65536"/>
              <a:gd name="T14" fmla="*/ 0 60000 65536"/>
              <a:gd name="T15" fmla="*/ 0 60000 65536"/>
              <a:gd name="T16" fmla="*/ 0 60000 65536"/>
              <a:gd name="T17" fmla="*/ 0 60000 65536"/>
              <a:gd name="T18" fmla="*/ 0 w 54"/>
              <a:gd name="T19" fmla="*/ 0 h 48"/>
              <a:gd name="T20" fmla="*/ 54 w 5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54" h="48">
                <a:moveTo>
                  <a:pt x="0" y="0"/>
                </a:moveTo>
                <a:lnTo>
                  <a:pt x="0" y="0"/>
                </a:lnTo>
                <a:lnTo>
                  <a:pt x="6" y="0"/>
                </a:lnTo>
                <a:lnTo>
                  <a:pt x="54" y="48"/>
                </a:lnTo>
                <a:lnTo>
                  <a:pt x="0"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5" name="Freeform 738"/>
          <p:cNvSpPr>
            <a:spLocks/>
          </p:cNvSpPr>
          <p:nvPr/>
        </p:nvSpPr>
        <p:spPr bwMode="auto">
          <a:xfrm>
            <a:off x="5135571" y="4811167"/>
            <a:ext cx="73025" cy="103188"/>
          </a:xfrm>
          <a:custGeom>
            <a:avLst/>
            <a:gdLst>
              <a:gd name="T0" fmla="*/ 0 w 48"/>
              <a:gd name="T1" fmla="*/ 2147483647 h 60"/>
              <a:gd name="T2" fmla="*/ 0 w 48"/>
              <a:gd name="T3" fmla="*/ 2147483647 h 60"/>
              <a:gd name="T4" fmla="*/ 0 w 48"/>
              <a:gd name="T5" fmla="*/ 2147483647 h 60"/>
              <a:gd name="T6" fmla="*/ 2147483647 w 48"/>
              <a:gd name="T7" fmla="*/ 2147483647 h 60"/>
              <a:gd name="T8" fmla="*/ 2147483647 w 48"/>
              <a:gd name="T9" fmla="*/ 0 h 60"/>
              <a:gd name="T10" fmla="*/ 2147483647 w 48"/>
              <a:gd name="T11" fmla="*/ 2147483647 h 60"/>
              <a:gd name="T12" fmla="*/ 0 w 48"/>
              <a:gd name="T13" fmla="*/ 2147483647 h 60"/>
              <a:gd name="T14" fmla="*/ 0 60000 65536"/>
              <a:gd name="T15" fmla="*/ 0 60000 65536"/>
              <a:gd name="T16" fmla="*/ 0 60000 65536"/>
              <a:gd name="T17" fmla="*/ 0 60000 65536"/>
              <a:gd name="T18" fmla="*/ 0 60000 65536"/>
              <a:gd name="T19" fmla="*/ 0 60000 65536"/>
              <a:gd name="T20" fmla="*/ 0 60000 65536"/>
              <a:gd name="T21" fmla="*/ 0 w 48"/>
              <a:gd name="T22" fmla="*/ 0 h 60"/>
              <a:gd name="T23" fmla="*/ 48 w 48"/>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0">
                <a:moveTo>
                  <a:pt x="0" y="6"/>
                </a:moveTo>
                <a:lnTo>
                  <a:pt x="0" y="6"/>
                </a:lnTo>
                <a:lnTo>
                  <a:pt x="6" y="6"/>
                </a:lnTo>
                <a:lnTo>
                  <a:pt x="6" y="0"/>
                </a:lnTo>
                <a:lnTo>
                  <a:pt x="48" y="60"/>
                </a:lnTo>
                <a:lnTo>
                  <a:pt x="0"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6" name="Freeform 739"/>
          <p:cNvSpPr>
            <a:spLocks/>
          </p:cNvSpPr>
          <p:nvPr/>
        </p:nvSpPr>
        <p:spPr bwMode="auto">
          <a:xfrm>
            <a:off x="5146683" y="4811167"/>
            <a:ext cx="61913" cy="103188"/>
          </a:xfrm>
          <a:custGeom>
            <a:avLst/>
            <a:gdLst>
              <a:gd name="T0" fmla="*/ 0 w 42"/>
              <a:gd name="T1" fmla="*/ 0 h 60"/>
              <a:gd name="T2" fmla="*/ 0 w 42"/>
              <a:gd name="T3" fmla="*/ 0 h 60"/>
              <a:gd name="T4" fmla="*/ 2147483647 w 42"/>
              <a:gd name="T5" fmla="*/ 0 h 60"/>
              <a:gd name="T6" fmla="*/ 2147483647 w 42"/>
              <a:gd name="T7" fmla="*/ 0 h 60"/>
              <a:gd name="T8" fmla="*/ 2147483647 w 42"/>
              <a:gd name="T9" fmla="*/ 2147483647 h 60"/>
              <a:gd name="T10" fmla="*/ 0 w 42"/>
              <a:gd name="T11" fmla="*/ 0 h 60"/>
              <a:gd name="T12" fmla="*/ 0 60000 65536"/>
              <a:gd name="T13" fmla="*/ 0 60000 65536"/>
              <a:gd name="T14" fmla="*/ 0 60000 65536"/>
              <a:gd name="T15" fmla="*/ 0 60000 65536"/>
              <a:gd name="T16" fmla="*/ 0 60000 65536"/>
              <a:gd name="T17" fmla="*/ 0 60000 65536"/>
              <a:gd name="T18" fmla="*/ 0 w 42"/>
              <a:gd name="T19" fmla="*/ 0 h 60"/>
              <a:gd name="T20" fmla="*/ 42 w 42"/>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2" h="60">
                <a:moveTo>
                  <a:pt x="0" y="0"/>
                </a:moveTo>
                <a:lnTo>
                  <a:pt x="0" y="0"/>
                </a:lnTo>
                <a:lnTo>
                  <a:pt x="6" y="0"/>
                </a:lnTo>
                <a:lnTo>
                  <a:pt x="42" y="60"/>
                </a:lnTo>
                <a:lnTo>
                  <a:pt x="0" y="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7" name="Freeform 740"/>
          <p:cNvSpPr>
            <a:spLocks/>
          </p:cNvSpPr>
          <p:nvPr/>
        </p:nvSpPr>
        <p:spPr bwMode="auto">
          <a:xfrm>
            <a:off x="5153027" y="4792117"/>
            <a:ext cx="55563" cy="122238"/>
          </a:xfrm>
          <a:custGeom>
            <a:avLst/>
            <a:gdLst>
              <a:gd name="T0" fmla="*/ 0 w 36"/>
              <a:gd name="T1" fmla="*/ 2147483647 h 72"/>
              <a:gd name="T2" fmla="*/ 0 w 36"/>
              <a:gd name="T3" fmla="*/ 2147483647 h 72"/>
              <a:gd name="T4" fmla="*/ 0 w 36"/>
              <a:gd name="T5" fmla="*/ 2147483647 h 72"/>
              <a:gd name="T6" fmla="*/ 2147483647 w 36"/>
              <a:gd name="T7" fmla="*/ 2147483647 h 72"/>
              <a:gd name="T8" fmla="*/ 2147483647 w 36"/>
              <a:gd name="T9" fmla="*/ 0 h 72"/>
              <a:gd name="T10" fmla="*/ 2147483647 w 36"/>
              <a:gd name="T11" fmla="*/ 2147483647 h 72"/>
              <a:gd name="T12" fmla="*/ 0 w 36"/>
              <a:gd name="T13" fmla="*/ 2147483647 h 72"/>
              <a:gd name="T14" fmla="*/ 0 60000 65536"/>
              <a:gd name="T15" fmla="*/ 0 60000 65536"/>
              <a:gd name="T16" fmla="*/ 0 60000 65536"/>
              <a:gd name="T17" fmla="*/ 0 60000 65536"/>
              <a:gd name="T18" fmla="*/ 0 60000 65536"/>
              <a:gd name="T19" fmla="*/ 0 60000 65536"/>
              <a:gd name="T20" fmla="*/ 0 60000 65536"/>
              <a:gd name="T21" fmla="*/ 0 w 36"/>
              <a:gd name="T22" fmla="*/ 0 h 72"/>
              <a:gd name="T23" fmla="*/ 36 w 36"/>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72">
                <a:moveTo>
                  <a:pt x="0" y="6"/>
                </a:moveTo>
                <a:lnTo>
                  <a:pt x="0" y="6"/>
                </a:lnTo>
                <a:lnTo>
                  <a:pt x="6" y="6"/>
                </a:lnTo>
                <a:lnTo>
                  <a:pt x="6" y="0"/>
                </a:lnTo>
                <a:lnTo>
                  <a:pt x="36" y="72"/>
                </a:lnTo>
                <a:lnTo>
                  <a:pt x="0" y="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8" name="Freeform 741"/>
          <p:cNvSpPr>
            <a:spLocks/>
          </p:cNvSpPr>
          <p:nvPr/>
        </p:nvSpPr>
        <p:spPr bwMode="auto">
          <a:xfrm>
            <a:off x="5164138" y="4792117"/>
            <a:ext cx="44450" cy="122238"/>
          </a:xfrm>
          <a:custGeom>
            <a:avLst/>
            <a:gdLst>
              <a:gd name="T0" fmla="*/ 0 w 30"/>
              <a:gd name="T1" fmla="*/ 0 h 72"/>
              <a:gd name="T2" fmla="*/ 2147483647 w 30"/>
              <a:gd name="T3" fmla="*/ 0 h 72"/>
              <a:gd name="T4" fmla="*/ 2147483647 w 30"/>
              <a:gd name="T5" fmla="*/ 0 h 72"/>
              <a:gd name="T6" fmla="*/ 2147483647 w 30"/>
              <a:gd name="T7" fmla="*/ 0 h 72"/>
              <a:gd name="T8" fmla="*/ 2147483647 w 30"/>
              <a:gd name="T9" fmla="*/ 0 h 72"/>
              <a:gd name="T10" fmla="*/ 2147483647 w 30"/>
              <a:gd name="T11" fmla="*/ 2147483647 h 72"/>
              <a:gd name="T12" fmla="*/ 0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0" y="0"/>
                </a:moveTo>
                <a:lnTo>
                  <a:pt x="6" y="0"/>
                </a:lnTo>
                <a:lnTo>
                  <a:pt x="30" y="72"/>
                </a:lnTo>
                <a:lnTo>
                  <a:pt x="0" y="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799" name="Freeform 742"/>
          <p:cNvSpPr>
            <a:spLocks/>
          </p:cNvSpPr>
          <p:nvPr/>
        </p:nvSpPr>
        <p:spPr bwMode="auto">
          <a:xfrm>
            <a:off x="5181600" y="4781005"/>
            <a:ext cx="26988" cy="133350"/>
          </a:xfrm>
          <a:custGeom>
            <a:avLst/>
            <a:gdLst>
              <a:gd name="T0" fmla="*/ 0 w 18"/>
              <a:gd name="T1" fmla="*/ 2147483647 h 78"/>
              <a:gd name="T2" fmla="*/ 0 w 18"/>
              <a:gd name="T3" fmla="*/ 0 h 78"/>
              <a:gd name="T4" fmla="*/ 0 w 18"/>
              <a:gd name="T5" fmla="*/ 0 h 78"/>
              <a:gd name="T6" fmla="*/ 0 w 18"/>
              <a:gd name="T7" fmla="*/ 0 h 78"/>
              <a:gd name="T8" fmla="*/ 0 w 18"/>
              <a:gd name="T9" fmla="*/ 0 h 78"/>
              <a:gd name="T10" fmla="*/ 2147483647 w 18"/>
              <a:gd name="T11" fmla="*/ 2147483647 h 78"/>
              <a:gd name="T12" fmla="*/ 0 w 18"/>
              <a:gd name="T13" fmla="*/ 2147483647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0" y="6"/>
                </a:moveTo>
                <a:lnTo>
                  <a:pt x="0" y="0"/>
                </a:lnTo>
                <a:lnTo>
                  <a:pt x="18" y="78"/>
                </a:lnTo>
                <a:lnTo>
                  <a:pt x="0" y="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0" name="Freeform 743"/>
          <p:cNvSpPr>
            <a:spLocks/>
          </p:cNvSpPr>
          <p:nvPr/>
        </p:nvSpPr>
        <p:spPr bwMode="auto">
          <a:xfrm>
            <a:off x="5189538" y="4781005"/>
            <a:ext cx="19050" cy="133350"/>
          </a:xfrm>
          <a:custGeom>
            <a:avLst/>
            <a:gdLst>
              <a:gd name="T0" fmla="*/ 0 w 12"/>
              <a:gd name="T1" fmla="*/ 0 h 78"/>
              <a:gd name="T2" fmla="*/ 0 w 12"/>
              <a:gd name="T3" fmla="*/ 0 h 78"/>
              <a:gd name="T4" fmla="*/ 0 w 12"/>
              <a:gd name="T5" fmla="*/ 0 h 78"/>
              <a:gd name="T6" fmla="*/ 0 w 12"/>
              <a:gd name="T7" fmla="*/ 0 h 78"/>
              <a:gd name="T8" fmla="*/ 2147483647 w 12"/>
              <a:gd name="T9" fmla="*/ 0 h 78"/>
              <a:gd name="T10" fmla="*/ 2147483647 w 12"/>
              <a:gd name="T11" fmla="*/ 2147483647 h 78"/>
              <a:gd name="T12" fmla="*/ 0 w 12"/>
              <a:gd name="T13" fmla="*/ 0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0" y="0"/>
                </a:moveTo>
                <a:lnTo>
                  <a:pt x="0" y="0"/>
                </a:lnTo>
                <a:lnTo>
                  <a:pt x="6" y="0"/>
                </a:lnTo>
                <a:lnTo>
                  <a:pt x="12" y="78"/>
                </a:lnTo>
                <a:lnTo>
                  <a:pt x="0"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1" name="Freeform 744"/>
          <p:cNvSpPr>
            <a:spLocks/>
          </p:cNvSpPr>
          <p:nvPr/>
        </p:nvSpPr>
        <p:spPr bwMode="auto">
          <a:xfrm>
            <a:off x="5200650" y="4771496"/>
            <a:ext cx="7938" cy="142875"/>
          </a:xfrm>
          <a:custGeom>
            <a:avLst/>
            <a:gdLst>
              <a:gd name="T0" fmla="*/ 0 w 6"/>
              <a:gd name="T1" fmla="*/ 2147483647 h 84"/>
              <a:gd name="T2" fmla="*/ 0 w 6"/>
              <a:gd name="T3" fmla="*/ 2147483647 h 84"/>
              <a:gd name="T4" fmla="*/ 0 w 6"/>
              <a:gd name="T5" fmla="*/ 0 h 84"/>
              <a:gd name="T6" fmla="*/ 0 w 6"/>
              <a:gd name="T7" fmla="*/ 0 h 84"/>
              <a:gd name="T8" fmla="*/ 2147483647 w 6"/>
              <a:gd name="T9" fmla="*/ 2147483647 h 84"/>
              <a:gd name="T10" fmla="*/ 0 w 6"/>
              <a:gd name="T11" fmla="*/ 2147483647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0" y="6"/>
                </a:moveTo>
                <a:lnTo>
                  <a:pt x="0" y="6"/>
                </a:lnTo>
                <a:lnTo>
                  <a:pt x="0" y="0"/>
                </a:lnTo>
                <a:lnTo>
                  <a:pt x="6" y="84"/>
                </a:lnTo>
                <a:lnTo>
                  <a:pt x="0"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2" name="Freeform 745"/>
          <p:cNvSpPr>
            <a:spLocks/>
          </p:cNvSpPr>
          <p:nvPr/>
        </p:nvSpPr>
        <p:spPr bwMode="auto">
          <a:xfrm>
            <a:off x="5208590" y="4771496"/>
            <a:ext cx="3175" cy="142875"/>
          </a:xfrm>
          <a:custGeom>
            <a:avLst/>
            <a:gdLst>
              <a:gd name="T0" fmla="*/ 0 w 2"/>
              <a:gd name="T1" fmla="*/ 0 h 84"/>
              <a:gd name="T2" fmla="*/ 0 w 2"/>
              <a:gd name="T3" fmla="*/ 0 h 84"/>
              <a:gd name="T4" fmla="*/ 0 w 2"/>
              <a:gd name="T5" fmla="*/ 0 h 84"/>
              <a:gd name="T6" fmla="*/ 0 w 2"/>
              <a:gd name="T7" fmla="*/ 0 h 84"/>
              <a:gd name="T8" fmla="*/ 0 w 2"/>
              <a:gd name="T9" fmla="*/ 0 h 84"/>
              <a:gd name="T10" fmla="*/ 0 w 2"/>
              <a:gd name="T11" fmla="*/ 2147483647 h 84"/>
              <a:gd name="T12" fmla="*/ 0 w 2"/>
              <a:gd name="T13" fmla="*/ 0 h 84"/>
              <a:gd name="T14" fmla="*/ 0 60000 65536"/>
              <a:gd name="T15" fmla="*/ 0 60000 65536"/>
              <a:gd name="T16" fmla="*/ 0 60000 65536"/>
              <a:gd name="T17" fmla="*/ 0 60000 65536"/>
              <a:gd name="T18" fmla="*/ 0 60000 65536"/>
              <a:gd name="T19" fmla="*/ 0 60000 65536"/>
              <a:gd name="T20" fmla="*/ 0 60000 65536"/>
              <a:gd name="T21" fmla="*/ 0 w 2"/>
              <a:gd name="T22" fmla="*/ 0 h 84"/>
              <a:gd name="T23" fmla="*/ 2 w 2"/>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84">
                <a:moveTo>
                  <a:pt x="0" y="0"/>
                </a:moveTo>
                <a:lnTo>
                  <a:pt x="0" y="0"/>
                </a:lnTo>
                <a:lnTo>
                  <a:pt x="0" y="84"/>
                </a:lnTo>
                <a:lnTo>
                  <a:pt x="0" y="0"/>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3" name="Freeform 746"/>
          <p:cNvSpPr>
            <a:spLocks/>
          </p:cNvSpPr>
          <p:nvPr/>
        </p:nvSpPr>
        <p:spPr bwMode="auto">
          <a:xfrm>
            <a:off x="5218115" y="4771496"/>
            <a:ext cx="9525" cy="142875"/>
          </a:xfrm>
          <a:custGeom>
            <a:avLst/>
            <a:gdLst>
              <a:gd name="T0" fmla="*/ 0 w 6"/>
              <a:gd name="T1" fmla="*/ 0 h 84"/>
              <a:gd name="T2" fmla="*/ 0 w 6"/>
              <a:gd name="T3" fmla="*/ 0 h 84"/>
              <a:gd name="T4" fmla="*/ 0 w 6"/>
              <a:gd name="T5" fmla="*/ 0 h 84"/>
              <a:gd name="T6" fmla="*/ 2147483647 w 6"/>
              <a:gd name="T7" fmla="*/ 0 h 84"/>
              <a:gd name="T8" fmla="*/ 0 w 6"/>
              <a:gd name="T9" fmla="*/ 2147483647 h 84"/>
              <a:gd name="T10" fmla="*/ 0 w 6"/>
              <a:gd name="T11" fmla="*/ 0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0" y="0"/>
                </a:moveTo>
                <a:lnTo>
                  <a:pt x="0" y="0"/>
                </a:lnTo>
                <a:lnTo>
                  <a:pt x="6" y="0"/>
                </a:lnTo>
                <a:lnTo>
                  <a:pt x="0" y="8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4" name="Freeform 747"/>
          <p:cNvSpPr>
            <a:spLocks/>
          </p:cNvSpPr>
          <p:nvPr/>
        </p:nvSpPr>
        <p:spPr bwMode="auto">
          <a:xfrm>
            <a:off x="5227639" y="4771496"/>
            <a:ext cx="9525" cy="142875"/>
          </a:xfrm>
          <a:custGeom>
            <a:avLst/>
            <a:gdLst>
              <a:gd name="T0" fmla="*/ 0 w 6"/>
              <a:gd name="T1" fmla="*/ 0 h 84"/>
              <a:gd name="T2" fmla="*/ 0 w 6"/>
              <a:gd name="T3" fmla="*/ 0 h 84"/>
              <a:gd name="T4" fmla="*/ 0 w 6"/>
              <a:gd name="T5" fmla="*/ 0 h 84"/>
              <a:gd name="T6" fmla="*/ 2147483647 w 6"/>
              <a:gd name="T7" fmla="*/ 2147483647 h 84"/>
              <a:gd name="T8" fmla="*/ 2147483647 w 6"/>
              <a:gd name="T9" fmla="*/ 2147483647 h 84"/>
              <a:gd name="T10" fmla="*/ 0 w 6"/>
              <a:gd name="T11" fmla="*/ 2147483647 h 84"/>
              <a:gd name="T12" fmla="*/ 0 w 6"/>
              <a:gd name="T13" fmla="*/ 0 h 84"/>
              <a:gd name="T14" fmla="*/ 0 60000 65536"/>
              <a:gd name="T15" fmla="*/ 0 60000 65536"/>
              <a:gd name="T16" fmla="*/ 0 60000 65536"/>
              <a:gd name="T17" fmla="*/ 0 60000 65536"/>
              <a:gd name="T18" fmla="*/ 0 60000 65536"/>
              <a:gd name="T19" fmla="*/ 0 60000 65536"/>
              <a:gd name="T20" fmla="*/ 0 60000 65536"/>
              <a:gd name="T21" fmla="*/ 0 w 6"/>
              <a:gd name="T22" fmla="*/ 0 h 84"/>
              <a:gd name="T23" fmla="*/ 6 w 6"/>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4">
                <a:moveTo>
                  <a:pt x="0" y="0"/>
                </a:moveTo>
                <a:lnTo>
                  <a:pt x="0" y="0"/>
                </a:lnTo>
                <a:lnTo>
                  <a:pt x="6" y="6"/>
                </a:lnTo>
                <a:lnTo>
                  <a:pt x="0" y="84"/>
                </a:lnTo>
                <a:lnTo>
                  <a:pt x="0" y="0"/>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5" name="Freeform 748"/>
          <p:cNvSpPr>
            <a:spLocks/>
          </p:cNvSpPr>
          <p:nvPr/>
        </p:nvSpPr>
        <p:spPr bwMode="auto">
          <a:xfrm>
            <a:off x="5227639" y="4781005"/>
            <a:ext cx="17462" cy="133350"/>
          </a:xfrm>
          <a:custGeom>
            <a:avLst/>
            <a:gdLst>
              <a:gd name="T0" fmla="*/ 2147483647 w 12"/>
              <a:gd name="T1" fmla="*/ 0 h 78"/>
              <a:gd name="T2" fmla="*/ 2147483647 w 12"/>
              <a:gd name="T3" fmla="*/ 0 h 78"/>
              <a:gd name="T4" fmla="*/ 2147483647 w 12"/>
              <a:gd name="T5" fmla="*/ 0 h 78"/>
              <a:gd name="T6" fmla="*/ 2147483647 w 12"/>
              <a:gd name="T7" fmla="*/ 0 h 78"/>
              <a:gd name="T8" fmla="*/ 0 w 12"/>
              <a:gd name="T9" fmla="*/ 2147483647 h 78"/>
              <a:gd name="T10" fmla="*/ 2147483647 w 12"/>
              <a:gd name="T11" fmla="*/ 0 h 78"/>
              <a:gd name="T12" fmla="*/ 0 60000 65536"/>
              <a:gd name="T13" fmla="*/ 0 60000 65536"/>
              <a:gd name="T14" fmla="*/ 0 60000 65536"/>
              <a:gd name="T15" fmla="*/ 0 60000 65536"/>
              <a:gd name="T16" fmla="*/ 0 60000 65536"/>
              <a:gd name="T17" fmla="*/ 0 60000 65536"/>
              <a:gd name="T18" fmla="*/ 0 w 12"/>
              <a:gd name="T19" fmla="*/ 0 h 78"/>
              <a:gd name="T20" fmla="*/ 12 w 12"/>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2" h="78">
                <a:moveTo>
                  <a:pt x="6" y="0"/>
                </a:moveTo>
                <a:lnTo>
                  <a:pt x="6" y="0"/>
                </a:lnTo>
                <a:lnTo>
                  <a:pt x="12" y="0"/>
                </a:lnTo>
                <a:lnTo>
                  <a:pt x="0" y="78"/>
                </a:lnTo>
                <a:lnTo>
                  <a:pt x="6" y="0"/>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6" name="Freeform 749"/>
          <p:cNvSpPr>
            <a:spLocks/>
          </p:cNvSpPr>
          <p:nvPr/>
        </p:nvSpPr>
        <p:spPr bwMode="auto">
          <a:xfrm>
            <a:off x="5227646" y="4781005"/>
            <a:ext cx="26987" cy="133350"/>
          </a:xfrm>
          <a:custGeom>
            <a:avLst/>
            <a:gdLst>
              <a:gd name="T0" fmla="*/ 2147483647 w 18"/>
              <a:gd name="T1" fmla="*/ 0 h 78"/>
              <a:gd name="T2" fmla="*/ 2147483647 w 18"/>
              <a:gd name="T3" fmla="*/ 0 h 78"/>
              <a:gd name="T4" fmla="*/ 2147483647 w 18"/>
              <a:gd name="T5" fmla="*/ 0 h 78"/>
              <a:gd name="T6" fmla="*/ 2147483647 w 18"/>
              <a:gd name="T7" fmla="*/ 0 h 78"/>
              <a:gd name="T8" fmla="*/ 2147483647 w 18"/>
              <a:gd name="T9" fmla="*/ 2147483647 h 78"/>
              <a:gd name="T10" fmla="*/ 0 w 18"/>
              <a:gd name="T11" fmla="*/ 2147483647 h 78"/>
              <a:gd name="T12" fmla="*/ 2147483647 w 18"/>
              <a:gd name="T13" fmla="*/ 0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12" y="0"/>
                </a:moveTo>
                <a:lnTo>
                  <a:pt x="12" y="0"/>
                </a:lnTo>
                <a:lnTo>
                  <a:pt x="18" y="0"/>
                </a:lnTo>
                <a:lnTo>
                  <a:pt x="18" y="6"/>
                </a:lnTo>
                <a:lnTo>
                  <a:pt x="0" y="78"/>
                </a:lnTo>
                <a:lnTo>
                  <a:pt x="12" y="0"/>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7" name="Freeform 750"/>
          <p:cNvSpPr>
            <a:spLocks/>
          </p:cNvSpPr>
          <p:nvPr/>
        </p:nvSpPr>
        <p:spPr bwMode="auto">
          <a:xfrm>
            <a:off x="5227639" y="4792117"/>
            <a:ext cx="44450" cy="122238"/>
          </a:xfrm>
          <a:custGeom>
            <a:avLst/>
            <a:gdLst>
              <a:gd name="T0" fmla="*/ 2147483647 w 30"/>
              <a:gd name="T1" fmla="*/ 0 h 72"/>
              <a:gd name="T2" fmla="*/ 2147483647 w 30"/>
              <a:gd name="T3" fmla="*/ 0 h 72"/>
              <a:gd name="T4" fmla="*/ 2147483647 w 30"/>
              <a:gd name="T5" fmla="*/ 0 h 72"/>
              <a:gd name="T6" fmla="*/ 2147483647 w 30"/>
              <a:gd name="T7" fmla="*/ 0 h 72"/>
              <a:gd name="T8" fmla="*/ 2147483647 w 30"/>
              <a:gd name="T9" fmla="*/ 0 h 72"/>
              <a:gd name="T10" fmla="*/ 0 w 30"/>
              <a:gd name="T11" fmla="*/ 2147483647 h 72"/>
              <a:gd name="T12" fmla="*/ 2147483647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18" y="0"/>
                </a:moveTo>
                <a:lnTo>
                  <a:pt x="18" y="0"/>
                </a:lnTo>
                <a:lnTo>
                  <a:pt x="24" y="0"/>
                </a:lnTo>
                <a:lnTo>
                  <a:pt x="30" y="0"/>
                </a:lnTo>
                <a:lnTo>
                  <a:pt x="0" y="72"/>
                </a:lnTo>
                <a:lnTo>
                  <a:pt x="18" y="0"/>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8" name="Freeform 751"/>
          <p:cNvSpPr>
            <a:spLocks/>
          </p:cNvSpPr>
          <p:nvPr/>
        </p:nvSpPr>
        <p:spPr bwMode="auto">
          <a:xfrm>
            <a:off x="5227639" y="4792117"/>
            <a:ext cx="44450" cy="122238"/>
          </a:xfrm>
          <a:custGeom>
            <a:avLst/>
            <a:gdLst>
              <a:gd name="T0" fmla="*/ 2147483647 w 30"/>
              <a:gd name="T1" fmla="*/ 0 h 72"/>
              <a:gd name="T2" fmla="*/ 2147483647 w 30"/>
              <a:gd name="T3" fmla="*/ 2147483647 h 72"/>
              <a:gd name="T4" fmla="*/ 2147483647 w 30"/>
              <a:gd name="T5" fmla="*/ 2147483647 h 72"/>
              <a:gd name="T6" fmla="*/ 2147483647 w 30"/>
              <a:gd name="T7" fmla="*/ 2147483647 h 72"/>
              <a:gd name="T8" fmla="*/ 2147483647 w 30"/>
              <a:gd name="T9" fmla="*/ 2147483647 h 72"/>
              <a:gd name="T10" fmla="*/ 0 w 30"/>
              <a:gd name="T11" fmla="*/ 2147483647 h 72"/>
              <a:gd name="T12" fmla="*/ 2147483647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24" y="0"/>
                </a:moveTo>
                <a:lnTo>
                  <a:pt x="30" y="6"/>
                </a:lnTo>
                <a:lnTo>
                  <a:pt x="0" y="72"/>
                </a:lnTo>
                <a:lnTo>
                  <a:pt x="24" y="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09" name="Freeform 752"/>
          <p:cNvSpPr>
            <a:spLocks/>
          </p:cNvSpPr>
          <p:nvPr/>
        </p:nvSpPr>
        <p:spPr bwMode="auto">
          <a:xfrm>
            <a:off x="5227639" y="4811167"/>
            <a:ext cx="63500" cy="103188"/>
          </a:xfrm>
          <a:custGeom>
            <a:avLst/>
            <a:gdLst>
              <a:gd name="T0" fmla="*/ 2147483647 w 42"/>
              <a:gd name="T1" fmla="*/ 0 h 60"/>
              <a:gd name="T2" fmla="*/ 2147483647 w 42"/>
              <a:gd name="T3" fmla="*/ 0 h 60"/>
              <a:gd name="T4" fmla="*/ 2147483647 w 42"/>
              <a:gd name="T5" fmla="*/ 0 h 60"/>
              <a:gd name="T6" fmla="*/ 2147483647 w 42"/>
              <a:gd name="T7" fmla="*/ 0 h 60"/>
              <a:gd name="T8" fmla="*/ 2147483647 w 42"/>
              <a:gd name="T9" fmla="*/ 0 h 60"/>
              <a:gd name="T10" fmla="*/ 0 w 42"/>
              <a:gd name="T11" fmla="*/ 2147483647 h 60"/>
              <a:gd name="T12" fmla="*/ 2147483647 w 42"/>
              <a:gd name="T13" fmla="*/ 0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36" y="0"/>
                </a:moveTo>
                <a:lnTo>
                  <a:pt x="36" y="0"/>
                </a:lnTo>
                <a:lnTo>
                  <a:pt x="42" y="0"/>
                </a:lnTo>
                <a:lnTo>
                  <a:pt x="0" y="60"/>
                </a:lnTo>
                <a:lnTo>
                  <a:pt x="36" y="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0" name="Freeform 753"/>
          <p:cNvSpPr>
            <a:spLocks/>
          </p:cNvSpPr>
          <p:nvPr/>
        </p:nvSpPr>
        <p:spPr bwMode="auto">
          <a:xfrm>
            <a:off x="5227639" y="4811167"/>
            <a:ext cx="63500" cy="103188"/>
          </a:xfrm>
          <a:custGeom>
            <a:avLst/>
            <a:gdLst>
              <a:gd name="T0" fmla="*/ 2147483647 w 42"/>
              <a:gd name="T1" fmla="*/ 0 h 60"/>
              <a:gd name="T2" fmla="*/ 2147483647 w 42"/>
              <a:gd name="T3" fmla="*/ 2147483647 h 60"/>
              <a:gd name="T4" fmla="*/ 2147483647 w 42"/>
              <a:gd name="T5" fmla="*/ 2147483647 h 60"/>
              <a:gd name="T6" fmla="*/ 2147483647 w 42"/>
              <a:gd name="T7" fmla="*/ 2147483647 h 60"/>
              <a:gd name="T8" fmla="*/ 0 w 42"/>
              <a:gd name="T9" fmla="*/ 2147483647 h 60"/>
              <a:gd name="T10" fmla="*/ 2147483647 w 42"/>
              <a:gd name="T11" fmla="*/ 0 h 60"/>
              <a:gd name="T12" fmla="*/ 0 60000 65536"/>
              <a:gd name="T13" fmla="*/ 0 60000 65536"/>
              <a:gd name="T14" fmla="*/ 0 60000 65536"/>
              <a:gd name="T15" fmla="*/ 0 60000 65536"/>
              <a:gd name="T16" fmla="*/ 0 60000 65536"/>
              <a:gd name="T17" fmla="*/ 0 60000 65536"/>
              <a:gd name="T18" fmla="*/ 0 w 42"/>
              <a:gd name="T19" fmla="*/ 0 h 60"/>
              <a:gd name="T20" fmla="*/ 42 w 42"/>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2" h="60">
                <a:moveTo>
                  <a:pt x="42" y="0"/>
                </a:moveTo>
                <a:lnTo>
                  <a:pt x="42" y="6"/>
                </a:lnTo>
                <a:lnTo>
                  <a:pt x="0" y="60"/>
                </a:lnTo>
                <a:lnTo>
                  <a:pt x="42" y="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1" name="Freeform 754"/>
          <p:cNvSpPr>
            <a:spLocks/>
          </p:cNvSpPr>
          <p:nvPr/>
        </p:nvSpPr>
        <p:spPr bwMode="auto">
          <a:xfrm>
            <a:off x="5227638" y="4833408"/>
            <a:ext cx="80962" cy="80963"/>
          </a:xfrm>
          <a:custGeom>
            <a:avLst/>
            <a:gdLst>
              <a:gd name="T0" fmla="*/ 2147483647 w 54"/>
              <a:gd name="T1" fmla="*/ 0 h 48"/>
              <a:gd name="T2" fmla="*/ 2147483647 w 54"/>
              <a:gd name="T3" fmla="*/ 0 h 48"/>
              <a:gd name="T4" fmla="*/ 2147483647 w 54"/>
              <a:gd name="T5" fmla="*/ 0 h 48"/>
              <a:gd name="T6" fmla="*/ 2147483647 w 54"/>
              <a:gd name="T7" fmla="*/ 0 h 48"/>
              <a:gd name="T8" fmla="*/ 2147483647 w 54"/>
              <a:gd name="T9" fmla="*/ 2147483647 h 48"/>
              <a:gd name="T10" fmla="*/ 0 w 54"/>
              <a:gd name="T11" fmla="*/ 2147483647 h 48"/>
              <a:gd name="T12" fmla="*/ 2147483647 w 54"/>
              <a:gd name="T13" fmla="*/ 0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48" y="0"/>
                </a:moveTo>
                <a:lnTo>
                  <a:pt x="48" y="0"/>
                </a:lnTo>
                <a:lnTo>
                  <a:pt x="54" y="6"/>
                </a:lnTo>
                <a:lnTo>
                  <a:pt x="0" y="48"/>
                </a:lnTo>
                <a:lnTo>
                  <a:pt x="48" y="0"/>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2" name="Freeform 755"/>
          <p:cNvSpPr>
            <a:spLocks/>
          </p:cNvSpPr>
          <p:nvPr/>
        </p:nvSpPr>
        <p:spPr bwMode="auto">
          <a:xfrm>
            <a:off x="5227638" y="4842917"/>
            <a:ext cx="80962" cy="71438"/>
          </a:xfrm>
          <a:custGeom>
            <a:avLst/>
            <a:gdLst>
              <a:gd name="T0" fmla="*/ 2147483647 w 54"/>
              <a:gd name="T1" fmla="*/ 0 h 42"/>
              <a:gd name="T2" fmla="*/ 2147483647 w 54"/>
              <a:gd name="T3" fmla="*/ 0 h 42"/>
              <a:gd name="T4" fmla="*/ 2147483647 w 54"/>
              <a:gd name="T5" fmla="*/ 2147483647 h 42"/>
              <a:gd name="T6" fmla="*/ 2147483647 w 54"/>
              <a:gd name="T7" fmla="*/ 2147483647 h 42"/>
              <a:gd name="T8" fmla="*/ 2147483647 w 54"/>
              <a:gd name="T9" fmla="*/ 2147483647 h 42"/>
              <a:gd name="T10" fmla="*/ 0 w 54"/>
              <a:gd name="T11" fmla="*/ 2147483647 h 42"/>
              <a:gd name="T12" fmla="*/ 2147483647 w 54"/>
              <a:gd name="T13" fmla="*/ 0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54" y="0"/>
                </a:moveTo>
                <a:lnTo>
                  <a:pt x="54" y="0"/>
                </a:lnTo>
                <a:lnTo>
                  <a:pt x="54" y="6"/>
                </a:lnTo>
                <a:lnTo>
                  <a:pt x="0" y="42"/>
                </a:lnTo>
                <a:lnTo>
                  <a:pt x="54" y="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3" name="Freeform 756"/>
          <p:cNvSpPr>
            <a:spLocks/>
          </p:cNvSpPr>
          <p:nvPr/>
        </p:nvSpPr>
        <p:spPr bwMode="auto">
          <a:xfrm>
            <a:off x="5227646" y="4854046"/>
            <a:ext cx="90487" cy="60325"/>
          </a:xfrm>
          <a:custGeom>
            <a:avLst/>
            <a:gdLst>
              <a:gd name="T0" fmla="*/ 2147483647 w 60"/>
              <a:gd name="T1" fmla="*/ 0 h 36"/>
              <a:gd name="T2" fmla="*/ 2147483647 w 60"/>
              <a:gd name="T3" fmla="*/ 2147483647 h 36"/>
              <a:gd name="T4" fmla="*/ 2147483647 w 60"/>
              <a:gd name="T5" fmla="*/ 2147483647 h 36"/>
              <a:gd name="T6" fmla="*/ 2147483647 w 60"/>
              <a:gd name="T7" fmla="*/ 2147483647 h 36"/>
              <a:gd name="T8" fmla="*/ 2147483647 w 60"/>
              <a:gd name="T9" fmla="*/ 2147483647 h 36"/>
              <a:gd name="T10" fmla="*/ 0 w 60"/>
              <a:gd name="T11" fmla="*/ 2147483647 h 36"/>
              <a:gd name="T12" fmla="*/ 2147483647 w 60"/>
              <a:gd name="T13" fmla="*/ 0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60" y="0"/>
                </a:moveTo>
                <a:lnTo>
                  <a:pt x="60" y="6"/>
                </a:lnTo>
                <a:lnTo>
                  <a:pt x="0" y="36"/>
                </a:lnTo>
                <a:lnTo>
                  <a:pt x="60" y="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4" name="Freeform 757"/>
          <p:cNvSpPr>
            <a:spLocks/>
          </p:cNvSpPr>
          <p:nvPr/>
        </p:nvSpPr>
        <p:spPr bwMode="auto">
          <a:xfrm>
            <a:off x="5227638" y="4873096"/>
            <a:ext cx="100012" cy="41275"/>
          </a:xfrm>
          <a:custGeom>
            <a:avLst/>
            <a:gdLst>
              <a:gd name="T0" fmla="*/ 2147483647 w 66"/>
              <a:gd name="T1" fmla="*/ 0 h 24"/>
              <a:gd name="T2" fmla="*/ 2147483647 w 66"/>
              <a:gd name="T3" fmla="*/ 0 h 24"/>
              <a:gd name="T4" fmla="*/ 2147483647 w 66"/>
              <a:gd name="T5" fmla="*/ 0 h 24"/>
              <a:gd name="T6" fmla="*/ 2147483647 w 66"/>
              <a:gd name="T7" fmla="*/ 2147483647 h 24"/>
              <a:gd name="T8" fmla="*/ 2147483647 w 66"/>
              <a:gd name="T9" fmla="*/ 2147483647 h 24"/>
              <a:gd name="T10" fmla="*/ 0 w 66"/>
              <a:gd name="T11" fmla="*/ 2147483647 h 24"/>
              <a:gd name="T12" fmla="*/ 2147483647 w 66"/>
              <a:gd name="T13" fmla="*/ 0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60" y="0"/>
                </a:moveTo>
                <a:lnTo>
                  <a:pt x="60" y="0"/>
                </a:lnTo>
                <a:lnTo>
                  <a:pt x="60" y="6"/>
                </a:lnTo>
                <a:lnTo>
                  <a:pt x="66" y="6"/>
                </a:lnTo>
                <a:lnTo>
                  <a:pt x="0" y="24"/>
                </a:lnTo>
                <a:lnTo>
                  <a:pt x="60" y="0"/>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5" name="Freeform 758"/>
          <p:cNvSpPr>
            <a:spLocks/>
          </p:cNvSpPr>
          <p:nvPr/>
        </p:nvSpPr>
        <p:spPr bwMode="auto">
          <a:xfrm>
            <a:off x="5227638" y="4884208"/>
            <a:ext cx="100012" cy="30163"/>
          </a:xfrm>
          <a:custGeom>
            <a:avLst/>
            <a:gdLst>
              <a:gd name="T0" fmla="*/ 2147483647 w 66"/>
              <a:gd name="T1" fmla="*/ 0 h 18"/>
              <a:gd name="T2" fmla="*/ 2147483647 w 66"/>
              <a:gd name="T3" fmla="*/ 0 h 18"/>
              <a:gd name="T4" fmla="*/ 2147483647 w 66"/>
              <a:gd name="T5" fmla="*/ 2147483647 h 18"/>
              <a:gd name="T6" fmla="*/ 2147483647 w 66"/>
              <a:gd name="T7" fmla="*/ 2147483647 h 18"/>
              <a:gd name="T8" fmla="*/ 2147483647 w 66"/>
              <a:gd name="T9" fmla="*/ 2147483647 h 18"/>
              <a:gd name="T10" fmla="*/ 0 w 66"/>
              <a:gd name="T11" fmla="*/ 2147483647 h 18"/>
              <a:gd name="T12" fmla="*/ 2147483647 w 66"/>
              <a:gd name="T13" fmla="*/ 0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66" y="0"/>
                </a:moveTo>
                <a:lnTo>
                  <a:pt x="66" y="0"/>
                </a:lnTo>
                <a:lnTo>
                  <a:pt x="66" y="6"/>
                </a:lnTo>
                <a:lnTo>
                  <a:pt x="0" y="18"/>
                </a:lnTo>
                <a:lnTo>
                  <a:pt x="66" y="0"/>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6" name="Freeform 759"/>
          <p:cNvSpPr>
            <a:spLocks/>
          </p:cNvSpPr>
          <p:nvPr/>
        </p:nvSpPr>
        <p:spPr bwMode="auto">
          <a:xfrm>
            <a:off x="5227638" y="4904846"/>
            <a:ext cx="100012" cy="9525"/>
          </a:xfrm>
          <a:custGeom>
            <a:avLst/>
            <a:gdLst>
              <a:gd name="T0" fmla="*/ 2147483647 w 66"/>
              <a:gd name="T1" fmla="*/ 0 h 6"/>
              <a:gd name="T2" fmla="*/ 2147483647 w 66"/>
              <a:gd name="T3" fmla="*/ 0 h 6"/>
              <a:gd name="T4" fmla="*/ 2147483647 w 66"/>
              <a:gd name="T5" fmla="*/ 0 h 6"/>
              <a:gd name="T6" fmla="*/ 2147483647 w 66"/>
              <a:gd name="T7" fmla="*/ 0 h 6"/>
              <a:gd name="T8" fmla="*/ 0 w 66"/>
              <a:gd name="T9" fmla="*/ 2147483647 h 6"/>
              <a:gd name="T10" fmla="*/ 2147483647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66" y="0"/>
                </a:moveTo>
                <a:lnTo>
                  <a:pt x="66" y="0"/>
                </a:lnTo>
                <a:lnTo>
                  <a:pt x="0" y="6"/>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7" name="Freeform 760"/>
          <p:cNvSpPr>
            <a:spLocks/>
          </p:cNvSpPr>
          <p:nvPr/>
        </p:nvSpPr>
        <p:spPr bwMode="auto">
          <a:xfrm>
            <a:off x="5227638" y="4914355"/>
            <a:ext cx="100012" cy="11112"/>
          </a:xfrm>
          <a:custGeom>
            <a:avLst/>
            <a:gdLst>
              <a:gd name="T0" fmla="*/ 2147483647 w 66"/>
              <a:gd name="T1" fmla="*/ 0 h 6"/>
              <a:gd name="T2" fmla="*/ 2147483647 w 66"/>
              <a:gd name="T3" fmla="*/ 0 h 6"/>
              <a:gd name="T4" fmla="*/ 2147483647 w 66"/>
              <a:gd name="T5" fmla="*/ 2147483647 h 6"/>
              <a:gd name="T6" fmla="*/ 2147483647 w 66"/>
              <a:gd name="T7" fmla="*/ 2147483647 h 6"/>
              <a:gd name="T8" fmla="*/ 2147483647 w 66"/>
              <a:gd name="T9" fmla="*/ 2147483647 h 6"/>
              <a:gd name="T10" fmla="*/ 0 w 66"/>
              <a:gd name="T11" fmla="*/ 2147483647 h 6"/>
              <a:gd name="T12" fmla="*/ 2147483647 w 66"/>
              <a:gd name="T13" fmla="*/ 0 h 6"/>
              <a:gd name="T14" fmla="*/ 0 60000 65536"/>
              <a:gd name="T15" fmla="*/ 0 60000 65536"/>
              <a:gd name="T16" fmla="*/ 0 60000 65536"/>
              <a:gd name="T17" fmla="*/ 0 60000 65536"/>
              <a:gd name="T18" fmla="*/ 0 60000 65536"/>
              <a:gd name="T19" fmla="*/ 0 60000 65536"/>
              <a:gd name="T20" fmla="*/ 0 60000 65536"/>
              <a:gd name="T21" fmla="*/ 0 w 66"/>
              <a:gd name="T22" fmla="*/ 0 h 6"/>
              <a:gd name="T23" fmla="*/ 66 w 6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
                <a:moveTo>
                  <a:pt x="66" y="0"/>
                </a:moveTo>
                <a:lnTo>
                  <a:pt x="66" y="0"/>
                </a:lnTo>
                <a:lnTo>
                  <a:pt x="66" y="6"/>
                </a:lnTo>
                <a:lnTo>
                  <a:pt x="0" y="6"/>
                </a:lnTo>
                <a:lnTo>
                  <a:pt x="66" y="0"/>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8" name="Freeform 761"/>
          <p:cNvSpPr>
            <a:spLocks/>
          </p:cNvSpPr>
          <p:nvPr/>
        </p:nvSpPr>
        <p:spPr bwMode="auto">
          <a:xfrm>
            <a:off x="5227638" y="4934992"/>
            <a:ext cx="100012" cy="1588"/>
          </a:xfrm>
          <a:custGeom>
            <a:avLst/>
            <a:gdLst>
              <a:gd name="T0" fmla="*/ 2147483647 w 66"/>
              <a:gd name="T1" fmla="*/ 0 h 1"/>
              <a:gd name="T2" fmla="*/ 2147483647 w 66"/>
              <a:gd name="T3" fmla="*/ 0 h 1"/>
              <a:gd name="T4" fmla="*/ 2147483647 w 66"/>
              <a:gd name="T5" fmla="*/ 0 h 1"/>
              <a:gd name="T6" fmla="*/ 2147483647 w 66"/>
              <a:gd name="T7" fmla="*/ 0 h 1"/>
              <a:gd name="T8" fmla="*/ 0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6" y="0"/>
                </a:moveTo>
                <a:lnTo>
                  <a:pt x="66" y="0"/>
                </a:lnTo>
                <a:lnTo>
                  <a:pt x="0" y="0"/>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19" name="Freeform 762"/>
          <p:cNvSpPr>
            <a:spLocks/>
          </p:cNvSpPr>
          <p:nvPr/>
        </p:nvSpPr>
        <p:spPr bwMode="auto">
          <a:xfrm>
            <a:off x="5227638" y="4935008"/>
            <a:ext cx="100012" cy="22225"/>
          </a:xfrm>
          <a:custGeom>
            <a:avLst/>
            <a:gdLst>
              <a:gd name="T0" fmla="*/ 2147483647 w 66"/>
              <a:gd name="T1" fmla="*/ 2147483647 h 12"/>
              <a:gd name="T2" fmla="*/ 2147483647 w 66"/>
              <a:gd name="T3" fmla="*/ 2147483647 h 12"/>
              <a:gd name="T4" fmla="*/ 2147483647 w 66"/>
              <a:gd name="T5" fmla="*/ 2147483647 h 12"/>
              <a:gd name="T6" fmla="*/ 2147483647 w 66"/>
              <a:gd name="T7" fmla="*/ 2147483647 h 12"/>
              <a:gd name="T8" fmla="*/ 2147483647 w 66"/>
              <a:gd name="T9" fmla="*/ 2147483647 h 12"/>
              <a:gd name="T10" fmla="*/ 0 w 66"/>
              <a:gd name="T11" fmla="*/ 0 h 12"/>
              <a:gd name="T12" fmla="*/ 2147483647 w 66"/>
              <a:gd name="T13" fmla="*/ 2147483647 h 12"/>
              <a:gd name="T14" fmla="*/ 0 60000 65536"/>
              <a:gd name="T15" fmla="*/ 0 60000 65536"/>
              <a:gd name="T16" fmla="*/ 0 60000 65536"/>
              <a:gd name="T17" fmla="*/ 0 60000 65536"/>
              <a:gd name="T18" fmla="*/ 0 60000 65536"/>
              <a:gd name="T19" fmla="*/ 0 60000 65536"/>
              <a:gd name="T20" fmla="*/ 0 60000 65536"/>
              <a:gd name="T21" fmla="*/ 0 w 66"/>
              <a:gd name="T22" fmla="*/ 0 h 12"/>
              <a:gd name="T23" fmla="*/ 66 w 6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2">
                <a:moveTo>
                  <a:pt x="66" y="6"/>
                </a:moveTo>
                <a:lnTo>
                  <a:pt x="66" y="6"/>
                </a:lnTo>
                <a:lnTo>
                  <a:pt x="66" y="12"/>
                </a:lnTo>
                <a:lnTo>
                  <a:pt x="0" y="0"/>
                </a:lnTo>
                <a:lnTo>
                  <a:pt x="66"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0" name="Freeform 763"/>
          <p:cNvSpPr>
            <a:spLocks/>
          </p:cNvSpPr>
          <p:nvPr/>
        </p:nvSpPr>
        <p:spPr bwMode="auto">
          <a:xfrm>
            <a:off x="5227638" y="4935008"/>
            <a:ext cx="100012" cy="4127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0 w 66"/>
              <a:gd name="T9" fmla="*/ 0 h 24"/>
              <a:gd name="T10" fmla="*/ 2147483647 w 66"/>
              <a:gd name="T11" fmla="*/ 2147483647 h 24"/>
              <a:gd name="T12" fmla="*/ 0 60000 65536"/>
              <a:gd name="T13" fmla="*/ 0 60000 65536"/>
              <a:gd name="T14" fmla="*/ 0 60000 65536"/>
              <a:gd name="T15" fmla="*/ 0 60000 65536"/>
              <a:gd name="T16" fmla="*/ 0 60000 65536"/>
              <a:gd name="T17" fmla="*/ 0 60000 65536"/>
              <a:gd name="T18" fmla="*/ 0 w 66"/>
              <a:gd name="T19" fmla="*/ 0 h 24"/>
              <a:gd name="T20" fmla="*/ 66 w 66"/>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66" h="24">
                <a:moveTo>
                  <a:pt x="66" y="18"/>
                </a:moveTo>
                <a:lnTo>
                  <a:pt x="60" y="18"/>
                </a:lnTo>
                <a:lnTo>
                  <a:pt x="60" y="24"/>
                </a:lnTo>
                <a:lnTo>
                  <a:pt x="0" y="0"/>
                </a:lnTo>
                <a:lnTo>
                  <a:pt x="66" y="18"/>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1" name="Freeform 764"/>
          <p:cNvSpPr>
            <a:spLocks/>
          </p:cNvSpPr>
          <p:nvPr/>
        </p:nvSpPr>
        <p:spPr bwMode="auto">
          <a:xfrm>
            <a:off x="5227646" y="4934992"/>
            <a:ext cx="90487" cy="52388"/>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2147483647 w 60"/>
              <a:gd name="T9" fmla="*/ 2147483647 h 30"/>
              <a:gd name="T10" fmla="*/ 0 w 60"/>
              <a:gd name="T11" fmla="*/ 0 h 30"/>
              <a:gd name="T12" fmla="*/ 2147483647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60" y="24"/>
                </a:moveTo>
                <a:lnTo>
                  <a:pt x="60" y="24"/>
                </a:lnTo>
                <a:lnTo>
                  <a:pt x="60" y="30"/>
                </a:lnTo>
                <a:lnTo>
                  <a:pt x="54" y="30"/>
                </a:lnTo>
                <a:lnTo>
                  <a:pt x="0" y="0"/>
                </a:lnTo>
                <a:lnTo>
                  <a:pt x="60" y="24"/>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2" name="Freeform 765"/>
          <p:cNvSpPr>
            <a:spLocks/>
          </p:cNvSpPr>
          <p:nvPr/>
        </p:nvSpPr>
        <p:spPr bwMode="auto">
          <a:xfrm>
            <a:off x="5227638" y="4935008"/>
            <a:ext cx="80962" cy="73025"/>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0 w 54"/>
              <a:gd name="T9" fmla="*/ 0 h 42"/>
              <a:gd name="T10" fmla="*/ 2147483647 w 54"/>
              <a:gd name="T11" fmla="*/ 2147483647 h 42"/>
              <a:gd name="T12" fmla="*/ 0 60000 65536"/>
              <a:gd name="T13" fmla="*/ 0 60000 65536"/>
              <a:gd name="T14" fmla="*/ 0 60000 65536"/>
              <a:gd name="T15" fmla="*/ 0 60000 65536"/>
              <a:gd name="T16" fmla="*/ 0 60000 65536"/>
              <a:gd name="T17" fmla="*/ 0 60000 65536"/>
              <a:gd name="T18" fmla="*/ 0 w 54"/>
              <a:gd name="T19" fmla="*/ 0 h 42"/>
              <a:gd name="T20" fmla="*/ 54 w 54"/>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54" h="42">
                <a:moveTo>
                  <a:pt x="54" y="36"/>
                </a:moveTo>
                <a:lnTo>
                  <a:pt x="54" y="36"/>
                </a:lnTo>
                <a:lnTo>
                  <a:pt x="54" y="42"/>
                </a:lnTo>
                <a:lnTo>
                  <a:pt x="0" y="0"/>
                </a:lnTo>
                <a:lnTo>
                  <a:pt x="54" y="36"/>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3" name="Freeform 766"/>
          <p:cNvSpPr>
            <a:spLocks/>
          </p:cNvSpPr>
          <p:nvPr/>
        </p:nvSpPr>
        <p:spPr bwMode="auto">
          <a:xfrm>
            <a:off x="5227638" y="4934992"/>
            <a:ext cx="80962" cy="82550"/>
          </a:xfrm>
          <a:custGeom>
            <a:avLst/>
            <a:gdLst>
              <a:gd name="T0" fmla="*/ 2147483647 w 54"/>
              <a:gd name="T1" fmla="*/ 2147483647 h 48"/>
              <a:gd name="T2" fmla="*/ 2147483647 w 54"/>
              <a:gd name="T3" fmla="*/ 2147483647 h 48"/>
              <a:gd name="T4" fmla="*/ 2147483647 w 54"/>
              <a:gd name="T5" fmla="*/ 2147483647 h 48"/>
              <a:gd name="T6" fmla="*/ 2147483647 w 54"/>
              <a:gd name="T7" fmla="*/ 2147483647 h 48"/>
              <a:gd name="T8" fmla="*/ 2147483647 w 54"/>
              <a:gd name="T9" fmla="*/ 2147483647 h 48"/>
              <a:gd name="T10" fmla="*/ 0 w 54"/>
              <a:gd name="T11" fmla="*/ 0 h 48"/>
              <a:gd name="T12" fmla="*/ 2147483647 w 54"/>
              <a:gd name="T13" fmla="*/ 2147483647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54" y="42"/>
                </a:moveTo>
                <a:lnTo>
                  <a:pt x="48" y="42"/>
                </a:lnTo>
                <a:lnTo>
                  <a:pt x="48" y="48"/>
                </a:lnTo>
                <a:lnTo>
                  <a:pt x="0" y="0"/>
                </a:lnTo>
                <a:lnTo>
                  <a:pt x="54" y="42"/>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4" name="Freeform 767"/>
          <p:cNvSpPr>
            <a:spLocks/>
          </p:cNvSpPr>
          <p:nvPr/>
        </p:nvSpPr>
        <p:spPr bwMode="auto">
          <a:xfrm>
            <a:off x="5227639" y="4935008"/>
            <a:ext cx="63500" cy="92075"/>
          </a:xfrm>
          <a:custGeom>
            <a:avLst/>
            <a:gdLst>
              <a:gd name="T0" fmla="*/ 2147483647 w 42"/>
              <a:gd name="T1" fmla="*/ 2147483647 h 54"/>
              <a:gd name="T2" fmla="*/ 2147483647 w 42"/>
              <a:gd name="T3" fmla="*/ 2147483647 h 54"/>
              <a:gd name="T4" fmla="*/ 2147483647 w 42"/>
              <a:gd name="T5" fmla="*/ 2147483647 h 54"/>
              <a:gd name="T6" fmla="*/ 2147483647 w 42"/>
              <a:gd name="T7" fmla="*/ 2147483647 h 54"/>
              <a:gd name="T8" fmla="*/ 2147483647 w 42"/>
              <a:gd name="T9" fmla="*/ 2147483647 h 54"/>
              <a:gd name="T10" fmla="*/ 0 w 42"/>
              <a:gd name="T11" fmla="*/ 0 h 54"/>
              <a:gd name="T12" fmla="*/ 2147483647 w 42"/>
              <a:gd name="T13" fmla="*/ 2147483647 h 54"/>
              <a:gd name="T14" fmla="*/ 0 60000 65536"/>
              <a:gd name="T15" fmla="*/ 0 60000 65536"/>
              <a:gd name="T16" fmla="*/ 0 60000 65536"/>
              <a:gd name="T17" fmla="*/ 0 60000 65536"/>
              <a:gd name="T18" fmla="*/ 0 60000 65536"/>
              <a:gd name="T19" fmla="*/ 0 60000 65536"/>
              <a:gd name="T20" fmla="*/ 0 60000 65536"/>
              <a:gd name="T21" fmla="*/ 0 w 42"/>
              <a:gd name="T22" fmla="*/ 0 h 54"/>
              <a:gd name="T23" fmla="*/ 42 w 42"/>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54">
                <a:moveTo>
                  <a:pt x="42" y="48"/>
                </a:moveTo>
                <a:lnTo>
                  <a:pt x="42" y="48"/>
                </a:lnTo>
                <a:lnTo>
                  <a:pt x="42" y="54"/>
                </a:lnTo>
                <a:lnTo>
                  <a:pt x="0" y="0"/>
                </a:lnTo>
                <a:lnTo>
                  <a:pt x="42" y="48"/>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5" name="Freeform 768"/>
          <p:cNvSpPr>
            <a:spLocks/>
          </p:cNvSpPr>
          <p:nvPr/>
        </p:nvSpPr>
        <p:spPr bwMode="auto">
          <a:xfrm>
            <a:off x="5227639" y="4934992"/>
            <a:ext cx="63500" cy="103188"/>
          </a:xfrm>
          <a:custGeom>
            <a:avLst/>
            <a:gdLst>
              <a:gd name="T0" fmla="*/ 2147483647 w 42"/>
              <a:gd name="T1" fmla="*/ 2147483647 h 60"/>
              <a:gd name="T2" fmla="*/ 2147483647 w 42"/>
              <a:gd name="T3" fmla="*/ 2147483647 h 60"/>
              <a:gd name="T4" fmla="*/ 2147483647 w 42"/>
              <a:gd name="T5" fmla="*/ 2147483647 h 60"/>
              <a:gd name="T6" fmla="*/ 2147483647 w 42"/>
              <a:gd name="T7" fmla="*/ 2147483647 h 60"/>
              <a:gd name="T8" fmla="*/ 2147483647 w 42"/>
              <a:gd name="T9" fmla="*/ 2147483647 h 60"/>
              <a:gd name="T10" fmla="*/ 0 w 42"/>
              <a:gd name="T11" fmla="*/ 0 h 60"/>
              <a:gd name="T12" fmla="*/ 2147483647 w 42"/>
              <a:gd name="T13" fmla="*/ 2147483647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42" y="54"/>
                </a:moveTo>
                <a:lnTo>
                  <a:pt x="36" y="60"/>
                </a:lnTo>
                <a:lnTo>
                  <a:pt x="0" y="0"/>
                </a:lnTo>
                <a:lnTo>
                  <a:pt x="42" y="54"/>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6" name="Freeform 769"/>
          <p:cNvSpPr>
            <a:spLocks/>
          </p:cNvSpPr>
          <p:nvPr/>
        </p:nvSpPr>
        <p:spPr bwMode="auto">
          <a:xfrm>
            <a:off x="5227639" y="4935008"/>
            <a:ext cx="44450" cy="112713"/>
          </a:xfrm>
          <a:custGeom>
            <a:avLst/>
            <a:gdLst>
              <a:gd name="T0" fmla="*/ 2147483647 w 30"/>
              <a:gd name="T1" fmla="*/ 2147483647 h 66"/>
              <a:gd name="T2" fmla="*/ 2147483647 w 30"/>
              <a:gd name="T3" fmla="*/ 2147483647 h 66"/>
              <a:gd name="T4" fmla="*/ 2147483647 w 30"/>
              <a:gd name="T5" fmla="*/ 2147483647 h 66"/>
              <a:gd name="T6" fmla="*/ 2147483647 w 30"/>
              <a:gd name="T7" fmla="*/ 2147483647 h 66"/>
              <a:gd name="T8" fmla="*/ 0 w 30"/>
              <a:gd name="T9" fmla="*/ 0 h 66"/>
              <a:gd name="T10" fmla="*/ 2147483647 w 30"/>
              <a:gd name="T11" fmla="*/ 2147483647 h 66"/>
              <a:gd name="T12" fmla="*/ 0 60000 65536"/>
              <a:gd name="T13" fmla="*/ 0 60000 65536"/>
              <a:gd name="T14" fmla="*/ 0 60000 65536"/>
              <a:gd name="T15" fmla="*/ 0 60000 65536"/>
              <a:gd name="T16" fmla="*/ 0 60000 65536"/>
              <a:gd name="T17" fmla="*/ 0 60000 65536"/>
              <a:gd name="T18" fmla="*/ 0 w 30"/>
              <a:gd name="T19" fmla="*/ 0 h 66"/>
              <a:gd name="T20" fmla="*/ 30 w 30"/>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30" h="66">
                <a:moveTo>
                  <a:pt x="30" y="60"/>
                </a:moveTo>
                <a:lnTo>
                  <a:pt x="30" y="60"/>
                </a:lnTo>
                <a:lnTo>
                  <a:pt x="24" y="66"/>
                </a:lnTo>
                <a:lnTo>
                  <a:pt x="0" y="0"/>
                </a:lnTo>
                <a:lnTo>
                  <a:pt x="30" y="6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7" name="Freeform 770"/>
          <p:cNvSpPr>
            <a:spLocks/>
          </p:cNvSpPr>
          <p:nvPr/>
        </p:nvSpPr>
        <p:spPr bwMode="auto">
          <a:xfrm>
            <a:off x="5227639" y="4935008"/>
            <a:ext cx="44450" cy="123825"/>
          </a:xfrm>
          <a:custGeom>
            <a:avLst/>
            <a:gdLst>
              <a:gd name="T0" fmla="*/ 2147483647 w 30"/>
              <a:gd name="T1" fmla="*/ 2147483647 h 72"/>
              <a:gd name="T2" fmla="*/ 2147483647 w 30"/>
              <a:gd name="T3" fmla="*/ 2147483647 h 72"/>
              <a:gd name="T4" fmla="*/ 2147483647 w 30"/>
              <a:gd name="T5" fmla="*/ 2147483647 h 72"/>
              <a:gd name="T6" fmla="*/ 2147483647 w 30"/>
              <a:gd name="T7" fmla="*/ 2147483647 h 72"/>
              <a:gd name="T8" fmla="*/ 2147483647 w 30"/>
              <a:gd name="T9" fmla="*/ 2147483647 h 72"/>
              <a:gd name="T10" fmla="*/ 0 w 30"/>
              <a:gd name="T11" fmla="*/ 0 h 72"/>
              <a:gd name="T12" fmla="*/ 2147483647 w 30"/>
              <a:gd name="T13" fmla="*/ 2147483647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30" y="66"/>
                </a:moveTo>
                <a:lnTo>
                  <a:pt x="24" y="66"/>
                </a:lnTo>
                <a:lnTo>
                  <a:pt x="18" y="72"/>
                </a:lnTo>
                <a:lnTo>
                  <a:pt x="0" y="0"/>
                </a:lnTo>
                <a:lnTo>
                  <a:pt x="30" y="66"/>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8" name="Freeform 771"/>
          <p:cNvSpPr>
            <a:spLocks/>
          </p:cNvSpPr>
          <p:nvPr/>
        </p:nvSpPr>
        <p:spPr bwMode="auto">
          <a:xfrm>
            <a:off x="5227646" y="4935008"/>
            <a:ext cx="26987" cy="123825"/>
          </a:xfrm>
          <a:custGeom>
            <a:avLst/>
            <a:gdLst>
              <a:gd name="T0" fmla="*/ 2147483647 w 18"/>
              <a:gd name="T1" fmla="*/ 2147483647 h 72"/>
              <a:gd name="T2" fmla="*/ 2147483647 w 18"/>
              <a:gd name="T3" fmla="*/ 2147483647 h 72"/>
              <a:gd name="T4" fmla="*/ 2147483647 w 18"/>
              <a:gd name="T5" fmla="*/ 2147483647 h 72"/>
              <a:gd name="T6" fmla="*/ 2147483647 w 18"/>
              <a:gd name="T7" fmla="*/ 2147483647 h 72"/>
              <a:gd name="T8" fmla="*/ 2147483647 w 18"/>
              <a:gd name="T9" fmla="*/ 2147483647 h 72"/>
              <a:gd name="T10" fmla="*/ 0 w 18"/>
              <a:gd name="T11" fmla="*/ 0 h 72"/>
              <a:gd name="T12" fmla="*/ 2147483647 w 18"/>
              <a:gd name="T13" fmla="*/ 2147483647 h 72"/>
              <a:gd name="T14" fmla="*/ 0 60000 65536"/>
              <a:gd name="T15" fmla="*/ 0 60000 65536"/>
              <a:gd name="T16" fmla="*/ 0 60000 65536"/>
              <a:gd name="T17" fmla="*/ 0 60000 65536"/>
              <a:gd name="T18" fmla="*/ 0 60000 65536"/>
              <a:gd name="T19" fmla="*/ 0 60000 65536"/>
              <a:gd name="T20" fmla="*/ 0 60000 65536"/>
              <a:gd name="T21" fmla="*/ 0 w 18"/>
              <a:gd name="T22" fmla="*/ 0 h 72"/>
              <a:gd name="T23" fmla="*/ 18 w 18"/>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2">
                <a:moveTo>
                  <a:pt x="18" y="72"/>
                </a:moveTo>
                <a:lnTo>
                  <a:pt x="18" y="72"/>
                </a:lnTo>
                <a:lnTo>
                  <a:pt x="12" y="72"/>
                </a:lnTo>
                <a:lnTo>
                  <a:pt x="0" y="0"/>
                </a:lnTo>
                <a:lnTo>
                  <a:pt x="18" y="72"/>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29" name="Freeform 772"/>
          <p:cNvSpPr>
            <a:spLocks/>
          </p:cNvSpPr>
          <p:nvPr/>
        </p:nvSpPr>
        <p:spPr bwMode="auto">
          <a:xfrm>
            <a:off x="5227639" y="4934992"/>
            <a:ext cx="17462" cy="134938"/>
          </a:xfrm>
          <a:custGeom>
            <a:avLst/>
            <a:gdLst>
              <a:gd name="T0" fmla="*/ 2147483647 w 12"/>
              <a:gd name="T1" fmla="*/ 2147483647 h 78"/>
              <a:gd name="T2" fmla="*/ 2147483647 w 12"/>
              <a:gd name="T3" fmla="*/ 2147483647 h 78"/>
              <a:gd name="T4" fmla="*/ 2147483647 w 12"/>
              <a:gd name="T5" fmla="*/ 2147483647 h 78"/>
              <a:gd name="T6" fmla="*/ 2147483647 w 12"/>
              <a:gd name="T7" fmla="*/ 2147483647 h 78"/>
              <a:gd name="T8" fmla="*/ 2147483647 w 12"/>
              <a:gd name="T9" fmla="*/ 2147483647 h 78"/>
              <a:gd name="T10" fmla="*/ 0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12" y="72"/>
                </a:moveTo>
                <a:lnTo>
                  <a:pt x="12" y="72"/>
                </a:lnTo>
                <a:lnTo>
                  <a:pt x="6" y="72"/>
                </a:lnTo>
                <a:lnTo>
                  <a:pt x="6" y="78"/>
                </a:lnTo>
                <a:lnTo>
                  <a:pt x="0" y="0"/>
                </a:lnTo>
                <a:lnTo>
                  <a:pt x="12" y="72"/>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0" name="Freeform 773"/>
          <p:cNvSpPr>
            <a:spLocks/>
          </p:cNvSpPr>
          <p:nvPr/>
        </p:nvSpPr>
        <p:spPr bwMode="auto">
          <a:xfrm>
            <a:off x="5227640" y="4934992"/>
            <a:ext cx="1587"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0"/>
                </a:lnTo>
                <a:lnTo>
                  <a:pt x="0" y="7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1" name="Freeform 774"/>
          <p:cNvSpPr>
            <a:spLocks/>
          </p:cNvSpPr>
          <p:nvPr/>
        </p:nvSpPr>
        <p:spPr bwMode="auto">
          <a:xfrm>
            <a:off x="5218115" y="4934992"/>
            <a:ext cx="9525" cy="134938"/>
          </a:xfrm>
          <a:custGeom>
            <a:avLst/>
            <a:gdLst>
              <a:gd name="T0" fmla="*/ 2147483647 w 6"/>
              <a:gd name="T1" fmla="*/ 2147483647 h 78"/>
              <a:gd name="T2" fmla="*/ 2147483647 w 6"/>
              <a:gd name="T3" fmla="*/ 2147483647 h 78"/>
              <a:gd name="T4" fmla="*/ 0 w 6"/>
              <a:gd name="T5" fmla="*/ 2147483647 h 78"/>
              <a:gd name="T6" fmla="*/ 0 w 6"/>
              <a:gd name="T7" fmla="*/ 2147483647 h 78"/>
              <a:gd name="T8" fmla="*/ 0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0" y="0"/>
                </a:lnTo>
                <a:lnTo>
                  <a:pt x="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2" name="Freeform 775"/>
          <p:cNvSpPr>
            <a:spLocks/>
          </p:cNvSpPr>
          <p:nvPr/>
        </p:nvSpPr>
        <p:spPr bwMode="auto">
          <a:xfrm>
            <a:off x="5208590" y="4934992"/>
            <a:ext cx="3175" cy="134938"/>
          </a:xfrm>
          <a:custGeom>
            <a:avLst/>
            <a:gdLst>
              <a:gd name="T0" fmla="*/ 0 w 2"/>
              <a:gd name="T1" fmla="*/ 2147483647 h 78"/>
              <a:gd name="T2" fmla="*/ 0 w 2"/>
              <a:gd name="T3" fmla="*/ 2147483647 h 78"/>
              <a:gd name="T4" fmla="*/ 0 w 2"/>
              <a:gd name="T5" fmla="*/ 2147483647 h 78"/>
              <a:gd name="T6" fmla="*/ 0 w 2"/>
              <a:gd name="T7" fmla="*/ 2147483647 h 78"/>
              <a:gd name="T8" fmla="*/ 0 w 2"/>
              <a:gd name="T9" fmla="*/ 2147483647 h 78"/>
              <a:gd name="T10" fmla="*/ 0 w 2"/>
              <a:gd name="T11" fmla="*/ 0 h 78"/>
              <a:gd name="T12" fmla="*/ 0 w 2"/>
              <a:gd name="T13" fmla="*/ 2147483647 h 78"/>
              <a:gd name="T14" fmla="*/ 0 60000 65536"/>
              <a:gd name="T15" fmla="*/ 0 60000 65536"/>
              <a:gd name="T16" fmla="*/ 0 60000 65536"/>
              <a:gd name="T17" fmla="*/ 0 60000 65536"/>
              <a:gd name="T18" fmla="*/ 0 60000 65536"/>
              <a:gd name="T19" fmla="*/ 0 60000 65536"/>
              <a:gd name="T20" fmla="*/ 0 60000 65536"/>
              <a:gd name="T21" fmla="*/ 0 w 2"/>
              <a:gd name="T22" fmla="*/ 0 h 78"/>
              <a:gd name="T23" fmla="*/ 2 w 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8">
                <a:moveTo>
                  <a:pt x="0" y="78"/>
                </a:moveTo>
                <a:lnTo>
                  <a:pt x="0" y="78"/>
                </a:lnTo>
                <a:lnTo>
                  <a:pt x="0" y="0"/>
                </a:lnTo>
                <a:lnTo>
                  <a:pt x="0" y="78"/>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3" name="Freeform 776"/>
          <p:cNvSpPr>
            <a:spLocks/>
          </p:cNvSpPr>
          <p:nvPr/>
        </p:nvSpPr>
        <p:spPr bwMode="auto">
          <a:xfrm>
            <a:off x="5200650" y="4934992"/>
            <a:ext cx="7938" cy="134938"/>
          </a:xfrm>
          <a:custGeom>
            <a:avLst/>
            <a:gdLst>
              <a:gd name="T0" fmla="*/ 0 w 6"/>
              <a:gd name="T1" fmla="*/ 2147483647 h 78"/>
              <a:gd name="T2" fmla="*/ 0 w 6"/>
              <a:gd name="T3" fmla="*/ 2147483647 h 78"/>
              <a:gd name="T4" fmla="*/ 0 w 6"/>
              <a:gd name="T5" fmla="*/ 2147483647 h 78"/>
              <a:gd name="T6" fmla="*/ 0 w 6"/>
              <a:gd name="T7" fmla="*/ 2147483647 h 78"/>
              <a:gd name="T8" fmla="*/ 2147483647 w 6"/>
              <a:gd name="T9" fmla="*/ 0 h 78"/>
              <a:gd name="T10" fmla="*/ 0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0" y="78"/>
                </a:moveTo>
                <a:lnTo>
                  <a:pt x="0" y="78"/>
                </a:lnTo>
                <a:lnTo>
                  <a:pt x="6" y="0"/>
                </a:lnTo>
                <a:lnTo>
                  <a:pt x="0" y="78"/>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4" name="Freeform 777"/>
          <p:cNvSpPr>
            <a:spLocks/>
          </p:cNvSpPr>
          <p:nvPr/>
        </p:nvSpPr>
        <p:spPr bwMode="auto">
          <a:xfrm>
            <a:off x="5189538" y="4934992"/>
            <a:ext cx="19050" cy="134938"/>
          </a:xfrm>
          <a:custGeom>
            <a:avLst/>
            <a:gdLst>
              <a:gd name="T0" fmla="*/ 2147483647 w 12"/>
              <a:gd name="T1" fmla="*/ 2147483647 h 78"/>
              <a:gd name="T2" fmla="*/ 0 w 12"/>
              <a:gd name="T3" fmla="*/ 2147483647 h 78"/>
              <a:gd name="T4" fmla="*/ 0 w 12"/>
              <a:gd name="T5" fmla="*/ 2147483647 h 78"/>
              <a:gd name="T6" fmla="*/ 0 w 12"/>
              <a:gd name="T7" fmla="*/ 2147483647 h 78"/>
              <a:gd name="T8" fmla="*/ 0 w 12"/>
              <a:gd name="T9" fmla="*/ 2147483647 h 78"/>
              <a:gd name="T10" fmla="*/ 2147483647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6" y="78"/>
                </a:moveTo>
                <a:lnTo>
                  <a:pt x="0" y="78"/>
                </a:lnTo>
                <a:lnTo>
                  <a:pt x="0" y="72"/>
                </a:lnTo>
                <a:lnTo>
                  <a:pt x="12" y="0"/>
                </a:lnTo>
                <a:lnTo>
                  <a:pt x="6" y="78"/>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5" name="Freeform 778"/>
          <p:cNvSpPr>
            <a:spLocks/>
          </p:cNvSpPr>
          <p:nvPr/>
        </p:nvSpPr>
        <p:spPr bwMode="auto">
          <a:xfrm>
            <a:off x="5172077" y="4935008"/>
            <a:ext cx="36513" cy="123825"/>
          </a:xfrm>
          <a:custGeom>
            <a:avLst/>
            <a:gdLst>
              <a:gd name="T0" fmla="*/ 2147483647 w 24"/>
              <a:gd name="T1" fmla="*/ 2147483647 h 72"/>
              <a:gd name="T2" fmla="*/ 2147483647 w 24"/>
              <a:gd name="T3" fmla="*/ 2147483647 h 72"/>
              <a:gd name="T4" fmla="*/ 2147483647 w 24"/>
              <a:gd name="T5" fmla="*/ 2147483647 h 72"/>
              <a:gd name="T6" fmla="*/ 0 w 24"/>
              <a:gd name="T7" fmla="*/ 2147483647 h 72"/>
              <a:gd name="T8" fmla="*/ 2147483647 w 24"/>
              <a:gd name="T9" fmla="*/ 0 h 72"/>
              <a:gd name="T10" fmla="*/ 2147483647 w 24"/>
              <a:gd name="T11" fmla="*/ 2147483647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6" y="72"/>
                </a:moveTo>
                <a:lnTo>
                  <a:pt x="6" y="72"/>
                </a:lnTo>
                <a:lnTo>
                  <a:pt x="0" y="72"/>
                </a:lnTo>
                <a:lnTo>
                  <a:pt x="24" y="0"/>
                </a:lnTo>
                <a:lnTo>
                  <a:pt x="6" y="72"/>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6" name="Freeform 779"/>
          <p:cNvSpPr>
            <a:spLocks/>
          </p:cNvSpPr>
          <p:nvPr/>
        </p:nvSpPr>
        <p:spPr bwMode="auto">
          <a:xfrm>
            <a:off x="5164138" y="4935008"/>
            <a:ext cx="44450" cy="123825"/>
          </a:xfrm>
          <a:custGeom>
            <a:avLst/>
            <a:gdLst>
              <a:gd name="T0" fmla="*/ 2147483647 w 30"/>
              <a:gd name="T1" fmla="*/ 2147483647 h 72"/>
              <a:gd name="T2" fmla="*/ 2147483647 w 30"/>
              <a:gd name="T3" fmla="*/ 2147483647 h 72"/>
              <a:gd name="T4" fmla="*/ 2147483647 w 30"/>
              <a:gd name="T5" fmla="*/ 2147483647 h 72"/>
              <a:gd name="T6" fmla="*/ 0 w 30"/>
              <a:gd name="T7" fmla="*/ 2147483647 h 72"/>
              <a:gd name="T8" fmla="*/ 0 w 30"/>
              <a:gd name="T9" fmla="*/ 2147483647 h 72"/>
              <a:gd name="T10" fmla="*/ 2147483647 w 30"/>
              <a:gd name="T11" fmla="*/ 0 h 72"/>
              <a:gd name="T12" fmla="*/ 2147483647 w 30"/>
              <a:gd name="T13" fmla="*/ 2147483647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6" y="72"/>
                </a:moveTo>
                <a:lnTo>
                  <a:pt x="6" y="66"/>
                </a:lnTo>
                <a:lnTo>
                  <a:pt x="0" y="66"/>
                </a:lnTo>
                <a:lnTo>
                  <a:pt x="30" y="0"/>
                </a:lnTo>
                <a:lnTo>
                  <a:pt x="6" y="72"/>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7" name="Freeform 780"/>
          <p:cNvSpPr>
            <a:spLocks/>
          </p:cNvSpPr>
          <p:nvPr/>
        </p:nvSpPr>
        <p:spPr bwMode="auto">
          <a:xfrm>
            <a:off x="5153027" y="4935008"/>
            <a:ext cx="55563" cy="112713"/>
          </a:xfrm>
          <a:custGeom>
            <a:avLst/>
            <a:gdLst>
              <a:gd name="T0" fmla="*/ 2147483647 w 36"/>
              <a:gd name="T1" fmla="*/ 2147483647 h 66"/>
              <a:gd name="T2" fmla="*/ 2147483647 w 36"/>
              <a:gd name="T3" fmla="*/ 2147483647 h 66"/>
              <a:gd name="T4" fmla="*/ 0 w 36"/>
              <a:gd name="T5" fmla="*/ 2147483647 h 66"/>
              <a:gd name="T6" fmla="*/ 0 w 36"/>
              <a:gd name="T7" fmla="*/ 2147483647 h 66"/>
              <a:gd name="T8" fmla="*/ 0 w 36"/>
              <a:gd name="T9" fmla="*/ 2147483647 h 66"/>
              <a:gd name="T10" fmla="*/ 2147483647 w 36"/>
              <a:gd name="T11" fmla="*/ 0 h 66"/>
              <a:gd name="T12" fmla="*/ 2147483647 w 36"/>
              <a:gd name="T13" fmla="*/ 2147483647 h 66"/>
              <a:gd name="T14" fmla="*/ 0 60000 65536"/>
              <a:gd name="T15" fmla="*/ 0 60000 65536"/>
              <a:gd name="T16" fmla="*/ 0 60000 65536"/>
              <a:gd name="T17" fmla="*/ 0 60000 65536"/>
              <a:gd name="T18" fmla="*/ 0 60000 65536"/>
              <a:gd name="T19" fmla="*/ 0 60000 65536"/>
              <a:gd name="T20" fmla="*/ 0 60000 65536"/>
              <a:gd name="T21" fmla="*/ 0 w 36"/>
              <a:gd name="T22" fmla="*/ 0 h 66"/>
              <a:gd name="T23" fmla="*/ 36 w 36"/>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6">
                <a:moveTo>
                  <a:pt x="6" y="66"/>
                </a:moveTo>
                <a:lnTo>
                  <a:pt x="6" y="60"/>
                </a:lnTo>
                <a:lnTo>
                  <a:pt x="0" y="60"/>
                </a:lnTo>
                <a:lnTo>
                  <a:pt x="36" y="0"/>
                </a:lnTo>
                <a:lnTo>
                  <a:pt x="6" y="6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8" name="Freeform 781"/>
          <p:cNvSpPr>
            <a:spLocks/>
          </p:cNvSpPr>
          <p:nvPr/>
        </p:nvSpPr>
        <p:spPr bwMode="auto">
          <a:xfrm>
            <a:off x="5146683" y="4934992"/>
            <a:ext cx="61913" cy="103188"/>
          </a:xfrm>
          <a:custGeom>
            <a:avLst/>
            <a:gdLst>
              <a:gd name="T0" fmla="*/ 2147483647 w 42"/>
              <a:gd name="T1" fmla="*/ 2147483647 h 60"/>
              <a:gd name="T2" fmla="*/ 2147483647 w 42"/>
              <a:gd name="T3" fmla="*/ 2147483647 h 60"/>
              <a:gd name="T4" fmla="*/ 0 w 42"/>
              <a:gd name="T5" fmla="*/ 2147483647 h 60"/>
              <a:gd name="T6" fmla="*/ 0 w 42"/>
              <a:gd name="T7" fmla="*/ 2147483647 h 60"/>
              <a:gd name="T8" fmla="*/ 2147483647 w 42"/>
              <a:gd name="T9" fmla="*/ 0 h 60"/>
              <a:gd name="T10" fmla="*/ 2147483647 w 42"/>
              <a:gd name="T11" fmla="*/ 2147483647 h 60"/>
              <a:gd name="T12" fmla="*/ 0 60000 65536"/>
              <a:gd name="T13" fmla="*/ 0 60000 65536"/>
              <a:gd name="T14" fmla="*/ 0 60000 65536"/>
              <a:gd name="T15" fmla="*/ 0 60000 65536"/>
              <a:gd name="T16" fmla="*/ 0 60000 65536"/>
              <a:gd name="T17" fmla="*/ 0 60000 65536"/>
              <a:gd name="T18" fmla="*/ 0 w 42"/>
              <a:gd name="T19" fmla="*/ 0 h 60"/>
              <a:gd name="T20" fmla="*/ 42 w 42"/>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2" h="60">
                <a:moveTo>
                  <a:pt x="6" y="60"/>
                </a:moveTo>
                <a:lnTo>
                  <a:pt x="6" y="60"/>
                </a:lnTo>
                <a:lnTo>
                  <a:pt x="0" y="60"/>
                </a:lnTo>
                <a:lnTo>
                  <a:pt x="0" y="54"/>
                </a:lnTo>
                <a:lnTo>
                  <a:pt x="42" y="0"/>
                </a:lnTo>
                <a:lnTo>
                  <a:pt x="6" y="6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39" name="Freeform 782"/>
          <p:cNvSpPr>
            <a:spLocks/>
          </p:cNvSpPr>
          <p:nvPr/>
        </p:nvSpPr>
        <p:spPr bwMode="auto">
          <a:xfrm>
            <a:off x="5135571" y="4935008"/>
            <a:ext cx="73025" cy="92075"/>
          </a:xfrm>
          <a:custGeom>
            <a:avLst/>
            <a:gdLst>
              <a:gd name="T0" fmla="*/ 2147483647 w 48"/>
              <a:gd name="T1" fmla="*/ 2147483647 h 54"/>
              <a:gd name="T2" fmla="*/ 2147483647 w 48"/>
              <a:gd name="T3" fmla="*/ 2147483647 h 54"/>
              <a:gd name="T4" fmla="*/ 0 w 48"/>
              <a:gd name="T5" fmla="*/ 2147483647 h 54"/>
              <a:gd name="T6" fmla="*/ 0 w 48"/>
              <a:gd name="T7" fmla="*/ 2147483647 h 54"/>
              <a:gd name="T8" fmla="*/ 0 w 48"/>
              <a:gd name="T9" fmla="*/ 2147483647 h 54"/>
              <a:gd name="T10" fmla="*/ 2147483647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6" y="54"/>
                </a:moveTo>
                <a:lnTo>
                  <a:pt x="6" y="54"/>
                </a:lnTo>
                <a:lnTo>
                  <a:pt x="0" y="48"/>
                </a:lnTo>
                <a:lnTo>
                  <a:pt x="48" y="0"/>
                </a:lnTo>
                <a:lnTo>
                  <a:pt x="6" y="54"/>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0" name="Freeform 783"/>
          <p:cNvSpPr>
            <a:spLocks/>
          </p:cNvSpPr>
          <p:nvPr/>
        </p:nvSpPr>
        <p:spPr bwMode="auto">
          <a:xfrm>
            <a:off x="5127633" y="4934992"/>
            <a:ext cx="80963" cy="82550"/>
          </a:xfrm>
          <a:custGeom>
            <a:avLst/>
            <a:gdLst>
              <a:gd name="T0" fmla="*/ 2147483647 w 54"/>
              <a:gd name="T1" fmla="*/ 2147483647 h 48"/>
              <a:gd name="T2" fmla="*/ 0 w 54"/>
              <a:gd name="T3" fmla="*/ 2147483647 h 48"/>
              <a:gd name="T4" fmla="*/ 0 w 54"/>
              <a:gd name="T5" fmla="*/ 2147483647 h 48"/>
              <a:gd name="T6" fmla="*/ 0 w 54"/>
              <a:gd name="T7" fmla="*/ 2147483647 h 48"/>
              <a:gd name="T8" fmla="*/ 2147483647 w 54"/>
              <a:gd name="T9" fmla="*/ 0 h 48"/>
              <a:gd name="T10" fmla="*/ 2147483647 w 54"/>
              <a:gd name="T11" fmla="*/ 2147483647 h 48"/>
              <a:gd name="T12" fmla="*/ 0 60000 65536"/>
              <a:gd name="T13" fmla="*/ 0 60000 65536"/>
              <a:gd name="T14" fmla="*/ 0 60000 65536"/>
              <a:gd name="T15" fmla="*/ 0 60000 65536"/>
              <a:gd name="T16" fmla="*/ 0 60000 65536"/>
              <a:gd name="T17" fmla="*/ 0 60000 65536"/>
              <a:gd name="T18" fmla="*/ 0 w 54"/>
              <a:gd name="T19" fmla="*/ 0 h 48"/>
              <a:gd name="T20" fmla="*/ 54 w 5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54" h="48">
                <a:moveTo>
                  <a:pt x="6" y="48"/>
                </a:moveTo>
                <a:lnTo>
                  <a:pt x="0" y="48"/>
                </a:lnTo>
                <a:lnTo>
                  <a:pt x="0" y="42"/>
                </a:lnTo>
                <a:lnTo>
                  <a:pt x="54" y="0"/>
                </a:lnTo>
                <a:lnTo>
                  <a:pt x="6" y="48"/>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1" name="Freeform 784"/>
          <p:cNvSpPr>
            <a:spLocks/>
          </p:cNvSpPr>
          <p:nvPr/>
        </p:nvSpPr>
        <p:spPr bwMode="auto">
          <a:xfrm>
            <a:off x="5118100" y="4935008"/>
            <a:ext cx="90488" cy="73025"/>
          </a:xfrm>
          <a:custGeom>
            <a:avLst/>
            <a:gdLst>
              <a:gd name="T0" fmla="*/ 2147483647 w 60"/>
              <a:gd name="T1" fmla="*/ 2147483647 h 42"/>
              <a:gd name="T2" fmla="*/ 2147483647 w 60"/>
              <a:gd name="T3" fmla="*/ 2147483647 h 42"/>
              <a:gd name="T4" fmla="*/ 2147483647 w 60"/>
              <a:gd name="T5" fmla="*/ 2147483647 h 42"/>
              <a:gd name="T6" fmla="*/ 2147483647 w 60"/>
              <a:gd name="T7" fmla="*/ 2147483647 h 42"/>
              <a:gd name="T8" fmla="*/ 0 w 60"/>
              <a:gd name="T9" fmla="*/ 2147483647 h 42"/>
              <a:gd name="T10" fmla="*/ 2147483647 w 60"/>
              <a:gd name="T11" fmla="*/ 0 h 42"/>
              <a:gd name="T12" fmla="*/ 2147483647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6" y="42"/>
                </a:moveTo>
                <a:lnTo>
                  <a:pt x="6" y="36"/>
                </a:lnTo>
                <a:lnTo>
                  <a:pt x="6" y="30"/>
                </a:lnTo>
                <a:lnTo>
                  <a:pt x="0" y="30"/>
                </a:lnTo>
                <a:lnTo>
                  <a:pt x="60" y="0"/>
                </a:lnTo>
                <a:lnTo>
                  <a:pt x="6" y="42"/>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2" name="Freeform 785"/>
          <p:cNvSpPr>
            <a:spLocks/>
          </p:cNvSpPr>
          <p:nvPr/>
        </p:nvSpPr>
        <p:spPr bwMode="auto">
          <a:xfrm>
            <a:off x="5118100" y="4934992"/>
            <a:ext cx="90488" cy="52388"/>
          </a:xfrm>
          <a:custGeom>
            <a:avLst/>
            <a:gdLst>
              <a:gd name="T0" fmla="*/ 0 w 60"/>
              <a:gd name="T1" fmla="*/ 2147483647 h 30"/>
              <a:gd name="T2" fmla="*/ 0 w 60"/>
              <a:gd name="T3" fmla="*/ 2147483647 h 30"/>
              <a:gd name="T4" fmla="*/ 0 w 60"/>
              <a:gd name="T5" fmla="*/ 2147483647 h 30"/>
              <a:gd name="T6" fmla="*/ 0 w 60"/>
              <a:gd name="T7" fmla="*/ 2147483647 h 30"/>
              <a:gd name="T8" fmla="*/ 0 w 60"/>
              <a:gd name="T9" fmla="*/ 2147483647 h 30"/>
              <a:gd name="T10" fmla="*/ 2147483647 w 60"/>
              <a:gd name="T11" fmla="*/ 0 h 30"/>
              <a:gd name="T12" fmla="*/ 0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0" y="30"/>
                </a:moveTo>
                <a:lnTo>
                  <a:pt x="0" y="30"/>
                </a:lnTo>
                <a:lnTo>
                  <a:pt x="0" y="24"/>
                </a:lnTo>
                <a:lnTo>
                  <a:pt x="60" y="0"/>
                </a:lnTo>
                <a:lnTo>
                  <a:pt x="0" y="30"/>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3" name="Freeform 786"/>
          <p:cNvSpPr>
            <a:spLocks/>
          </p:cNvSpPr>
          <p:nvPr/>
        </p:nvSpPr>
        <p:spPr bwMode="auto">
          <a:xfrm>
            <a:off x="5110171" y="4935008"/>
            <a:ext cx="98425" cy="4127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0 w 66"/>
              <a:gd name="T9" fmla="*/ 2147483647 h 24"/>
              <a:gd name="T10" fmla="*/ 2147483647 w 66"/>
              <a:gd name="T11" fmla="*/ 0 h 24"/>
              <a:gd name="T12" fmla="*/ 2147483647 w 66"/>
              <a:gd name="T13" fmla="*/ 2147483647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6" y="24"/>
                </a:moveTo>
                <a:lnTo>
                  <a:pt x="6" y="18"/>
                </a:lnTo>
                <a:lnTo>
                  <a:pt x="0" y="18"/>
                </a:lnTo>
                <a:lnTo>
                  <a:pt x="66" y="0"/>
                </a:lnTo>
                <a:lnTo>
                  <a:pt x="6" y="24"/>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4" name="Freeform 787"/>
          <p:cNvSpPr>
            <a:spLocks/>
          </p:cNvSpPr>
          <p:nvPr/>
        </p:nvSpPr>
        <p:spPr bwMode="auto">
          <a:xfrm>
            <a:off x="5110171" y="4935008"/>
            <a:ext cx="98425" cy="22225"/>
          </a:xfrm>
          <a:custGeom>
            <a:avLst/>
            <a:gdLst>
              <a:gd name="T0" fmla="*/ 0 w 66"/>
              <a:gd name="T1" fmla="*/ 2147483647 h 12"/>
              <a:gd name="T2" fmla="*/ 0 w 66"/>
              <a:gd name="T3" fmla="*/ 2147483647 h 12"/>
              <a:gd name="T4" fmla="*/ 0 w 66"/>
              <a:gd name="T5" fmla="*/ 2147483647 h 12"/>
              <a:gd name="T6" fmla="*/ 0 w 66"/>
              <a:gd name="T7" fmla="*/ 2147483647 h 12"/>
              <a:gd name="T8" fmla="*/ 2147483647 w 66"/>
              <a:gd name="T9" fmla="*/ 0 h 12"/>
              <a:gd name="T10" fmla="*/ 0 w 66"/>
              <a:gd name="T11" fmla="*/ 2147483647 h 12"/>
              <a:gd name="T12" fmla="*/ 0 60000 65536"/>
              <a:gd name="T13" fmla="*/ 0 60000 65536"/>
              <a:gd name="T14" fmla="*/ 0 60000 65536"/>
              <a:gd name="T15" fmla="*/ 0 60000 65536"/>
              <a:gd name="T16" fmla="*/ 0 60000 65536"/>
              <a:gd name="T17" fmla="*/ 0 60000 65536"/>
              <a:gd name="T18" fmla="*/ 0 w 66"/>
              <a:gd name="T19" fmla="*/ 0 h 12"/>
              <a:gd name="T20" fmla="*/ 66 w 6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6" h="12">
                <a:moveTo>
                  <a:pt x="0" y="12"/>
                </a:moveTo>
                <a:lnTo>
                  <a:pt x="0" y="12"/>
                </a:lnTo>
                <a:lnTo>
                  <a:pt x="0" y="6"/>
                </a:lnTo>
                <a:lnTo>
                  <a:pt x="66" y="0"/>
                </a:lnTo>
                <a:lnTo>
                  <a:pt x="0" y="12"/>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5" name="Freeform 788"/>
          <p:cNvSpPr>
            <a:spLocks/>
          </p:cNvSpPr>
          <p:nvPr/>
        </p:nvSpPr>
        <p:spPr bwMode="auto">
          <a:xfrm>
            <a:off x="5110171" y="4934992"/>
            <a:ext cx="98425" cy="1588"/>
          </a:xfrm>
          <a:custGeom>
            <a:avLst/>
            <a:gdLst>
              <a:gd name="T0" fmla="*/ 0 w 66"/>
              <a:gd name="T1" fmla="*/ 0 h 1"/>
              <a:gd name="T2" fmla="*/ 0 w 66"/>
              <a:gd name="T3" fmla="*/ 0 h 1"/>
              <a:gd name="T4" fmla="*/ 0 w 66"/>
              <a:gd name="T5" fmla="*/ 0 h 1"/>
              <a:gd name="T6" fmla="*/ 0 w 66"/>
              <a:gd name="T7" fmla="*/ 0 h 1"/>
              <a:gd name="T8" fmla="*/ 2147483647 w 66"/>
              <a:gd name="T9" fmla="*/ 0 h 1"/>
              <a:gd name="T10" fmla="*/ 0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0" y="0"/>
                </a:moveTo>
                <a:lnTo>
                  <a:pt x="0" y="0"/>
                </a:lnTo>
                <a:lnTo>
                  <a:pt x="66" y="0"/>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6" name="Freeform 789"/>
          <p:cNvSpPr>
            <a:spLocks/>
          </p:cNvSpPr>
          <p:nvPr/>
        </p:nvSpPr>
        <p:spPr bwMode="auto">
          <a:xfrm>
            <a:off x="5091121" y="4771480"/>
            <a:ext cx="236537" cy="317500"/>
          </a:xfrm>
          <a:custGeom>
            <a:avLst/>
            <a:gdLst>
              <a:gd name="T0" fmla="*/ 2147483647 w 156"/>
              <a:gd name="T1" fmla="*/ 0 h 186"/>
              <a:gd name="T2" fmla="*/ 2147483647 w 156"/>
              <a:gd name="T3" fmla="*/ 0 h 186"/>
              <a:gd name="T4" fmla="*/ 2147483647 w 156"/>
              <a:gd name="T5" fmla="*/ 2147483647 h 186"/>
              <a:gd name="T6" fmla="*/ 2147483647 w 156"/>
              <a:gd name="T7" fmla="*/ 2147483647 h 186"/>
              <a:gd name="T8" fmla="*/ 2147483647 w 156"/>
              <a:gd name="T9" fmla="*/ 2147483647 h 186"/>
              <a:gd name="T10" fmla="*/ 2147483647 w 156"/>
              <a:gd name="T11" fmla="*/ 2147483647 h 186"/>
              <a:gd name="T12" fmla="*/ 2147483647 w 156"/>
              <a:gd name="T13" fmla="*/ 2147483647 h 186"/>
              <a:gd name="T14" fmla="*/ 2147483647 w 156"/>
              <a:gd name="T15" fmla="*/ 2147483647 h 186"/>
              <a:gd name="T16" fmla="*/ 2147483647 w 156"/>
              <a:gd name="T17" fmla="*/ 2147483647 h 186"/>
              <a:gd name="T18" fmla="*/ 2147483647 w 156"/>
              <a:gd name="T19" fmla="*/ 2147483647 h 186"/>
              <a:gd name="T20" fmla="*/ 2147483647 w 156"/>
              <a:gd name="T21" fmla="*/ 2147483647 h 186"/>
              <a:gd name="T22" fmla="*/ 2147483647 w 156"/>
              <a:gd name="T23" fmla="*/ 2147483647 h 186"/>
              <a:gd name="T24" fmla="*/ 2147483647 w 156"/>
              <a:gd name="T25" fmla="*/ 2147483647 h 186"/>
              <a:gd name="T26" fmla="*/ 2147483647 w 156"/>
              <a:gd name="T27" fmla="*/ 2147483647 h 186"/>
              <a:gd name="T28" fmla="*/ 2147483647 w 156"/>
              <a:gd name="T29" fmla="*/ 2147483647 h 186"/>
              <a:gd name="T30" fmla="*/ 2147483647 w 156"/>
              <a:gd name="T31" fmla="*/ 2147483647 h 186"/>
              <a:gd name="T32" fmla="*/ 2147483647 w 156"/>
              <a:gd name="T33" fmla="*/ 2147483647 h 186"/>
              <a:gd name="T34" fmla="*/ 2147483647 w 156"/>
              <a:gd name="T35" fmla="*/ 2147483647 h 186"/>
              <a:gd name="T36" fmla="*/ 2147483647 w 156"/>
              <a:gd name="T37" fmla="*/ 2147483647 h 186"/>
              <a:gd name="T38" fmla="*/ 2147483647 w 156"/>
              <a:gd name="T39" fmla="*/ 2147483647 h 186"/>
              <a:gd name="T40" fmla="*/ 2147483647 w 156"/>
              <a:gd name="T41" fmla="*/ 2147483647 h 186"/>
              <a:gd name="T42" fmla="*/ 2147483647 w 156"/>
              <a:gd name="T43" fmla="*/ 2147483647 h 186"/>
              <a:gd name="T44" fmla="*/ 2147483647 w 156"/>
              <a:gd name="T45" fmla="*/ 2147483647 h 186"/>
              <a:gd name="T46" fmla="*/ 2147483647 w 156"/>
              <a:gd name="T47" fmla="*/ 2147483647 h 186"/>
              <a:gd name="T48" fmla="*/ 0 w 156"/>
              <a:gd name="T49" fmla="*/ 2147483647 h 186"/>
              <a:gd name="T50" fmla="*/ 0 w 156"/>
              <a:gd name="T51" fmla="*/ 2147483647 h 186"/>
              <a:gd name="T52" fmla="*/ 0 w 156"/>
              <a:gd name="T53" fmla="*/ 2147483647 h 186"/>
              <a:gd name="T54" fmla="*/ 2147483647 w 156"/>
              <a:gd name="T55" fmla="*/ 2147483647 h 186"/>
              <a:gd name="T56" fmla="*/ 2147483647 w 156"/>
              <a:gd name="T57" fmla="*/ 2147483647 h 186"/>
              <a:gd name="T58" fmla="*/ 2147483647 w 156"/>
              <a:gd name="T59" fmla="*/ 2147483647 h 186"/>
              <a:gd name="T60" fmla="*/ 2147483647 w 156"/>
              <a:gd name="T61" fmla="*/ 2147483647 h 186"/>
              <a:gd name="T62" fmla="*/ 2147483647 w 156"/>
              <a:gd name="T63" fmla="*/ 2147483647 h 186"/>
              <a:gd name="T64" fmla="*/ 2147483647 w 156"/>
              <a:gd name="T65" fmla="*/ 2147483647 h 186"/>
              <a:gd name="T66" fmla="*/ 2147483647 w 156"/>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86"/>
              <a:gd name="T104" fmla="*/ 156 w 156"/>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86">
                <a:moveTo>
                  <a:pt x="78" y="0"/>
                </a:moveTo>
                <a:lnTo>
                  <a:pt x="78" y="0"/>
                </a:lnTo>
                <a:lnTo>
                  <a:pt x="96" y="6"/>
                </a:lnTo>
                <a:lnTo>
                  <a:pt x="108" y="12"/>
                </a:lnTo>
                <a:lnTo>
                  <a:pt x="120" y="18"/>
                </a:lnTo>
                <a:lnTo>
                  <a:pt x="132" y="30"/>
                </a:lnTo>
                <a:lnTo>
                  <a:pt x="144" y="42"/>
                </a:lnTo>
                <a:lnTo>
                  <a:pt x="150" y="60"/>
                </a:lnTo>
                <a:lnTo>
                  <a:pt x="156" y="78"/>
                </a:lnTo>
                <a:lnTo>
                  <a:pt x="156" y="96"/>
                </a:lnTo>
                <a:lnTo>
                  <a:pt x="156" y="114"/>
                </a:lnTo>
                <a:lnTo>
                  <a:pt x="150" y="132"/>
                </a:lnTo>
                <a:lnTo>
                  <a:pt x="144" y="144"/>
                </a:lnTo>
                <a:lnTo>
                  <a:pt x="132" y="162"/>
                </a:lnTo>
                <a:lnTo>
                  <a:pt x="120" y="168"/>
                </a:lnTo>
                <a:lnTo>
                  <a:pt x="108" y="180"/>
                </a:lnTo>
                <a:lnTo>
                  <a:pt x="96" y="186"/>
                </a:lnTo>
                <a:lnTo>
                  <a:pt x="78" y="186"/>
                </a:lnTo>
                <a:lnTo>
                  <a:pt x="66" y="186"/>
                </a:lnTo>
                <a:lnTo>
                  <a:pt x="48" y="180"/>
                </a:lnTo>
                <a:lnTo>
                  <a:pt x="36" y="168"/>
                </a:lnTo>
                <a:lnTo>
                  <a:pt x="24" y="162"/>
                </a:lnTo>
                <a:lnTo>
                  <a:pt x="12" y="144"/>
                </a:lnTo>
                <a:lnTo>
                  <a:pt x="6" y="132"/>
                </a:lnTo>
                <a:lnTo>
                  <a:pt x="0" y="114"/>
                </a:lnTo>
                <a:lnTo>
                  <a:pt x="0" y="96"/>
                </a:lnTo>
                <a:lnTo>
                  <a:pt x="0" y="78"/>
                </a:lnTo>
                <a:lnTo>
                  <a:pt x="6" y="60"/>
                </a:lnTo>
                <a:lnTo>
                  <a:pt x="12" y="42"/>
                </a:lnTo>
                <a:lnTo>
                  <a:pt x="24" y="30"/>
                </a:lnTo>
                <a:lnTo>
                  <a:pt x="36" y="18"/>
                </a:lnTo>
                <a:lnTo>
                  <a:pt x="48" y="12"/>
                </a:lnTo>
                <a:lnTo>
                  <a:pt x="66" y="6"/>
                </a:lnTo>
                <a:lnTo>
                  <a:pt x="7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47" name="Freeform 790"/>
          <p:cNvSpPr>
            <a:spLocks/>
          </p:cNvSpPr>
          <p:nvPr/>
        </p:nvSpPr>
        <p:spPr bwMode="auto">
          <a:xfrm>
            <a:off x="5291140" y="4842917"/>
            <a:ext cx="17462" cy="165100"/>
          </a:xfrm>
          <a:custGeom>
            <a:avLst/>
            <a:gdLst>
              <a:gd name="T0" fmla="*/ 0 w 12"/>
              <a:gd name="T1" fmla="*/ 0 h 96"/>
              <a:gd name="T2" fmla="*/ 2147483647 w 12"/>
              <a:gd name="T3" fmla="*/ 2147483647 h 96"/>
              <a:gd name="T4" fmla="*/ 2147483647 w 12"/>
              <a:gd name="T5" fmla="*/ 2147483647 h 96"/>
              <a:gd name="T6" fmla="*/ 2147483647 w 12"/>
              <a:gd name="T7" fmla="*/ 2147483647 h 96"/>
              <a:gd name="T8" fmla="*/ 2147483647 w 12"/>
              <a:gd name="T9" fmla="*/ 2147483647 h 96"/>
              <a:gd name="T10" fmla="*/ 2147483647 w 12"/>
              <a:gd name="T11" fmla="*/ 2147483647 h 96"/>
              <a:gd name="T12" fmla="*/ 2147483647 w 12"/>
              <a:gd name="T13" fmla="*/ 2147483647 h 96"/>
              <a:gd name="T14" fmla="*/ 2147483647 w 12"/>
              <a:gd name="T15" fmla="*/ 2147483647 h 96"/>
              <a:gd name="T16" fmla="*/ 0 w 12"/>
              <a:gd name="T17" fmla="*/ 2147483647 h 96"/>
              <a:gd name="T18" fmla="*/ 0 w 12"/>
              <a:gd name="T19" fmla="*/ 2147483647 h 96"/>
              <a:gd name="T20" fmla="*/ 2147483647 w 12"/>
              <a:gd name="T21" fmla="*/ 2147483647 h 96"/>
              <a:gd name="T22" fmla="*/ 2147483647 w 12"/>
              <a:gd name="T23" fmla="*/ 2147483647 h 96"/>
              <a:gd name="T24" fmla="*/ 2147483647 w 12"/>
              <a:gd name="T25" fmla="*/ 2147483647 h 96"/>
              <a:gd name="T26" fmla="*/ 2147483647 w 12"/>
              <a:gd name="T27" fmla="*/ 2147483647 h 96"/>
              <a:gd name="T28" fmla="*/ 2147483647 w 12"/>
              <a:gd name="T29" fmla="*/ 2147483647 h 96"/>
              <a:gd name="T30" fmla="*/ 2147483647 w 12"/>
              <a:gd name="T31" fmla="*/ 2147483647 h 96"/>
              <a:gd name="T32" fmla="*/ 0 w 1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96"/>
              <a:gd name="T53" fmla="*/ 12 w 1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96">
                <a:moveTo>
                  <a:pt x="0" y="0"/>
                </a:moveTo>
                <a:lnTo>
                  <a:pt x="6" y="12"/>
                </a:lnTo>
                <a:lnTo>
                  <a:pt x="6" y="24"/>
                </a:lnTo>
                <a:lnTo>
                  <a:pt x="6" y="36"/>
                </a:lnTo>
                <a:lnTo>
                  <a:pt x="12" y="48"/>
                </a:lnTo>
                <a:lnTo>
                  <a:pt x="6" y="60"/>
                </a:lnTo>
                <a:lnTo>
                  <a:pt x="6" y="72"/>
                </a:lnTo>
                <a:lnTo>
                  <a:pt x="6" y="84"/>
                </a:lnTo>
                <a:lnTo>
                  <a:pt x="0" y="96"/>
                </a:lnTo>
                <a:lnTo>
                  <a:pt x="0" y="84"/>
                </a:lnTo>
                <a:lnTo>
                  <a:pt x="6" y="72"/>
                </a:lnTo>
                <a:lnTo>
                  <a:pt x="6" y="60"/>
                </a:lnTo>
                <a:lnTo>
                  <a:pt x="6" y="48"/>
                </a:lnTo>
                <a:lnTo>
                  <a:pt x="6" y="36"/>
                </a:lnTo>
                <a:lnTo>
                  <a:pt x="6" y="24"/>
                </a:lnTo>
                <a:lnTo>
                  <a:pt x="6" y="12"/>
                </a:lnTo>
                <a:lnTo>
                  <a:pt x="0"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8" name="Freeform 791"/>
          <p:cNvSpPr>
            <a:spLocks/>
          </p:cNvSpPr>
          <p:nvPr/>
        </p:nvSpPr>
        <p:spPr bwMode="auto">
          <a:xfrm>
            <a:off x="5272088" y="4822280"/>
            <a:ext cx="28575" cy="195262"/>
          </a:xfrm>
          <a:custGeom>
            <a:avLst/>
            <a:gdLst>
              <a:gd name="T0" fmla="*/ 2147483647 w 18"/>
              <a:gd name="T1" fmla="*/ 2147483647 h 114"/>
              <a:gd name="T2" fmla="*/ 2147483647 w 18"/>
              <a:gd name="T3" fmla="*/ 2147483647 h 114"/>
              <a:gd name="T4" fmla="*/ 2147483647 w 18"/>
              <a:gd name="T5" fmla="*/ 2147483647 h 114"/>
              <a:gd name="T6" fmla="*/ 0 w 18"/>
              <a:gd name="T7" fmla="*/ 0 h 114"/>
              <a:gd name="T8" fmla="*/ 0 w 18"/>
              <a:gd name="T9" fmla="*/ 0 h 114"/>
              <a:gd name="T10" fmla="*/ 2147483647 w 18"/>
              <a:gd name="T11" fmla="*/ 2147483647 h 114"/>
              <a:gd name="T12" fmla="*/ 2147483647 w 18"/>
              <a:gd name="T13" fmla="*/ 2147483647 h 114"/>
              <a:gd name="T14" fmla="*/ 2147483647 w 18"/>
              <a:gd name="T15" fmla="*/ 2147483647 h 114"/>
              <a:gd name="T16" fmla="*/ 2147483647 w 18"/>
              <a:gd name="T17" fmla="*/ 2147483647 h 114"/>
              <a:gd name="T18" fmla="*/ 2147483647 w 18"/>
              <a:gd name="T19" fmla="*/ 2147483647 h 114"/>
              <a:gd name="T20" fmla="*/ 2147483647 w 18"/>
              <a:gd name="T21" fmla="*/ 2147483647 h 114"/>
              <a:gd name="T22" fmla="*/ 2147483647 w 18"/>
              <a:gd name="T23" fmla="*/ 2147483647 h 114"/>
              <a:gd name="T24" fmla="*/ 0 w 18"/>
              <a:gd name="T25" fmla="*/ 2147483647 h 114"/>
              <a:gd name="T26" fmla="*/ 0 w 18"/>
              <a:gd name="T27" fmla="*/ 2147483647 h 114"/>
              <a:gd name="T28" fmla="*/ 2147483647 w 18"/>
              <a:gd name="T29" fmla="*/ 2147483647 h 114"/>
              <a:gd name="T30" fmla="*/ 2147483647 w 18"/>
              <a:gd name="T31" fmla="*/ 2147483647 h 114"/>
              <a:gd name="T32" fmla="*/ 2147483647 w 18"/>
              <a:gd name="T33" fmla="*/ 2147483647 h 114"/>
              <a:gd name="T34" fmla="*/ 2147483647 w 18"/>
              <a:gd name="T35" fmla="*/ 2147483647 h 114"/>
              <a:gd name="T36" fmla="*/ 2147483647 w 18"/>
              <a:gd name="T37" fmla="*/ 2147483647 h 114"/>
              <a:gd name="T38" fmla="*/ 2147483647 w 18"/>
              <a:gd name="T39" fmla="*/ 2147483647 h 114"/>
              <a:gd name="T40" fmla="*/ 2147483647 w 18"/>
              <a:gd name="T41" fmla="*/ 2147483647 h 114"/>
              <a:gd name="T42" fmla="*/ 2147483647 w 18"/>
              <a:gd name="T43" fmla="*/ 2147483647 h 114"/>
              <a:gd name="T44" fmla="*/ 2147483647 w 18"/>
              <a:gd name="T45" fmla="*/ 2147483647 h 114"/>
              <a:gd name="T46" fmla="*/ 2147483647 w 18"/>
              <a:gd name="T47" fmla="*/ 2147483647 h 114"/>
              <a:gd name="T48" fmla="*/ 2147483647 w 18"/>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14"/>
              <a:gd name="T77" fmla="*/ 18 w 18"/>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14">
                <a:moveTo>
                  <a:pt x="6" y="12"/>
                </a:moveTo>
                <a:lnTo>
                  <a:pt x="6" y="6"/>
                </a:lnTo>
                <a:lnTo>
                  <a:pt x="0" y="0"/>
                </a:lnTo>
                <a:lnTo>
                  <a:pt x="6" y="12"/>
                </a:lnTo>
                <a:lnTo>
                  <a:pt x="12" y="30"/>
                </a:lnTo>
                <a:lnTo>
                  <a:pt x="12" y="42"/>
                </a:lnTo>
                <a:lnTo>
                  <a:pt x="12" y="60"/>
                </a:lnTo>
                <a:lnTo>
                  <a:pt x="12" y="72"/>
                </a:lnTo>
                <a:lnTo>
                  <a:pt x="12" y="90"/>
                </a:lnTo>
                <a:lnTo>
                  <a:pt x="6" y="102"/>
                </a:lnTo>
                <a:lnTo>
                  <a:pt x="0" y="114"/>
                </a:lnTo>
                <a:lnTo>
                  <a:pt x="6" y="114"/>
                </a:lnTo>
                <a:lnTo>
                  <a:pt x="6" y="108"/>
                </a:lnTo>
                <a:lnTo>
                  <a:pt x="12" y="96"/>
                </a:lnTo>
                <a:lnTo>
                  <a:pt x="12" y="84"/>
                </a:lnTo>
                <a:lnTo>
                  <a:pt x="18" y="72"/>
                </a:lnTo>
                <a:lnTo>
                  <a:pt x="18" y="60"/>
                </a:lnTo>
                <a:lnTo>
                  <a:pt x="18" y="48"/>
                </a:lnTo>
                <a:lnTo>
                  <a:pt x="12" y="36"/>
                </a:lnTo>
                <a:lnTo>
                  <a:pt x="12" y="24"/>
                </a:lnTo>
                <a:lnTo>
                  <a:pt x="6" y="12"/>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49" name="Freeform 792"/>
          <p:cNvSpPr>
            <a:spLocks/>
          </p:cNvSpPr>
          <p:nvPr/>
        </p:nvSpPr>
        <p:spPr bwMode="auto">
          <a:xfrm>
            <a:off x="5254625" y="4811183"/>
            <a:ext cx="36513" cy="227013"/>
          </a:xfrm>
          <a:custGeom>
            <a:avLst/>
            <a:gdLst>
              <a:gd name="T0" fmla="*/ 2147483647 w 24"/>
              <a:gd name="T1" fmla="*/ 2147483647 h 132"/>
              <a:gd name="T2" fmla="*/ 2147483647 w 24"/>
              <a:gd name="T3" fmla="*/ 2147483647 h 132"/>
              <a:gd name="T4" fmla="*/ 2147483647 w 24"/>
              <a:gd name="T5" fmla="*/ 2147483647 h 132"/>
              <a:gd name="T6" fmla="*/ 0 w 24"/>
              <a:gd name="T7" fmla="*/ 0 h 132"/>
              <a:gd name="T8" fmla="*/ 0 w 24"/>
              <a:gd name="T9" fmla="*/ 0 h 132"/>
              <a:gd name="T10" fmla="*/ 2147483647 w 24"/>
              <a:gd name="T11" fmla="*/ 2147483647 h 132"/>
              <a:gd name="T12" fmla="*/ 2147483647 w 24"/>
              <a:gd name="T13" fmla="*/ 2147483647 h 132"/>
              <a:gd name="T14" fmla="*/ 2147483647 w 24"/>
              <a:gd name="T15" fmla="*/ 2147483647 h 132"/>
              <a:gd name="T16" fmla="*/ 2147483647 w 24"/>
              <a:gd name="T17" fmla="*/ 2147483647 h 132"/>
              <a:gd name="T18" fmla="*/ 2147483647 w 24"/>
              <a:gd name="T19" fmla="*/ 2147483647 h 132"/>
              <a:gd name="T20" fmla="*/ 2147483647 w 24"/>
              <a:gd name="T21" fmla="*/ 2147483647 h 132"/>
              <a:gd name="T22" fmla="*/ 2147483647 w 24"/>
              <a:gd name="T23" fmla="*/ 2147483647 h 132"/>
              <a:gd name="T24" fmla="*/ 2147483647 w 24"/>
              <a:gd name="T25" fmla="*/ 2147483647 h 132"/>
              <a:gd name="T26" fmla="*/ 2147483647 w 24"/>
              <a:gd name="T27" fmla="*/ 2147483647 h 132"/>
              <a:gd name="T28" fmla="*/ 2147483647 w 24"/>
              <a:gd name="T29" fmla="*/ 2147483647 h 132"/>
              <a:gd name="T30" fmla="*/ 2147483647 w 24"/>
              <a:gd name="T31" fmla="*/ 2147483647 h 132"/>
              <a:gd name="T32" fmla="*/ 2147483647 w 24"/>
              <a:gd name="T33" fmla="*/ 2147483647 h 132"/>
              <a:gd name="T34" fmla="*/ 2147483647 w 24"/>
              <a:gd name="T35" fmla="*/ 2147483647 h 132"/>
              <a:gd name="T36" fmla="*/ 2147483647 w 24"/>
              <a:gd name="T37" fmla="*/ 2147483647 h 132"/>
              <a:gd name="T38" fmla="*/ 2147483647 w 24"/>
              <a:gd name="T39" fmla="*/ 2147483647 h 132"/>
              <a:gd name="T40" fmla="*/ 0 w 24"/>
              <a:gd name="T41" fmla="*/ 2147483647 h 132"/>
              <a:gd name="T42" fmla="*/ 0 w 24"/>
              <a:gd name="T43" fmla="*/ 2147483647 h 132"/>
              <a:gd name="T44" fmla="*/ 2147483647 w 24"/>
              <a:gd name="T45" fmla="*/ 2147483647 h 132"/>
              <a:gd name="T46" fmla="*/ 2147483647 w 24"/>
              <a:gd name="T47" fmla="*/ 2147483647 h 132"/>
              <a:gd name="T48" fmla="*/ 2147483647 w 24"/>
              <a:gd name="T49" fmla="*/ 2147483647 h 132"/>
              <a:gd name="T50" fmla="*/ 2147483647 w 24"/>
              <a:gd name="T51" fmla="*/ 2147483647 h 132"/>
              <a:gd name="T52" fmla="*/ 2147483647 w 24"/>
              <a:gd name="T53" fmla="*/ 2147483647 h 132"/>
              <a:gd name="T54" fmla="*/ 2147483647 w 24"/>
              <a:gd name="T55" fmla="*/ 2147483647 h 132"/>
              <a:gd name="T56" fmla="*/ 2147483647 w 24"/>
              <a:gd name="T57" fmla="*/ 2147483647 h 132"/>
              <a:gd name="T58" fmla="*/ 2147483647 w 24"/>
              <a:gd name="T59" fmla="*/ 2147483647 h 132"/>
              <a:gd name="T60" fmla="*/ 2147483647 w 24"/>
              <a:gd name="T61" fmla="*/ 2147483647 h 132"/>
              <a:gd name="T62" fmla="*/ 2147483647 w 24"/>
              <a:gd name="T63" fmla="*/ 2147483647 h 132"/>
              <a:gd name="T64" fmla="*/ 2147483647 w 24"/>
              <a:gd name="T65" fmla="*/ 214748364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132"/>
              <a:gd name="T101" fmla="*/ 24 w 24"/>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132">
                <a:moveTo>
                  <a:pt x="12" y="6"/>
                </a:moveTo>
                <a:lnTo>
                  <a:pt x="6" y="6"/>
                </a:lnTo>
                <a:lnTo>
                  <a:pt x="0" y="0"/>
                </a:lnTo>
                <a:lnTo>
                  <a:pt x="6" y="6"/>
                </a:lnTo>
                <a:lnTo>
                  <a:pt x="6" y="12"/>
                </a:lnTo>
                <a:lnTo>
                  <a:pt x="12" y="18"/>
                </a:lnTo>
                <a:lnTo>
                  <a:pt x="18" y="30"/>
                </a:lnTo>
                <a:lnTo>
                  <a:pt x="18" y="36"/>
                </a:lnTo>
                <a:lnTo>
                  <a:pt x="24" y="48"/>
                </a:lnTo>
                <a:lnTo>
                  <a:pt x="24" y="54"/>
                </a:lnTo>
                <a:lnTo>
                  <a:pt x="24" y="66"/>
                </a:lnTo>
                <a:lnTo>
                  <a:pt x="24" y="78"/>
                </a:lnTo>
                <a:lnTo>
                  <a:pt x="24" y="84"/>
                </a:lnTo>
                <a:lnTo>
                  <a:pt x="18" y="96"/>
                </a:lnTo>
                <a:lnTo>
                  <a:pt x="18" y="108"/>
                </a:lnTo>
                <a:lnTo>
                  <a:pt x="12" y="114"/>
                </a:lnTo>
                <a:lnTo>
                  <a:pt x="6" y="120"/>
                </a:lnTo>
                <a:lnTo>
                  <a:pt x="6" y="126"/>
                </a:lnTo>
                <a:lnTo>
                  <a:pt x="0" y="132"/>
                </a:lnTo>
                <a:lnTo>
                  <a:pt x="6" y="126"/>
                </a:lnTo>
                <a:lnTo>
                  <a:pt x="12" y="126"/>
                </a:lnTo>
                <a:lnTo>
                  <a:pt x="18" y="108"/>
                </a:lnTo>
                <a:lnTo>
                  <a:pt x="18" y="96"/>
                </a:lnTo>
                <a:lnTo>
                  <a:pt x="24" y="78"/>
                </a:lnTo>
                <a:lnTo>
                  <a:pt x="24" y="66"/>
                </a:lnTo>
                <a:lnTo>
                  <a:pt x="24" y="48"/>
                </a:lnTo>
                <a:lnTo>
                  <a:pt x="18" y="36"/>
                </a:lnTo>
                <a:lnTo>
                  <a:pt x="18" y="24"/>
                </a:lnTo>
                <a:lnTo>
                  <a:pt x="12" y="6"/>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0" name="Freeform 793"/>
          <p:cNvSpPr>
            <a:spLocks/>
          </p:cNvSpPr>
          <p:nvPr/>
        </p:nvSpPr>
        <p:spPr bwMode="auto">
          <a:xfrm>
            <a:off x="5245100" y="4811183"/>
            <a:ext cx="46038" cy="227013"/>
          </a:xfrm>
          <a:custGeom>
            <a:avLst/>
            <a:gdLst>
              <a:gd name="T0" fmla="*/ 2147483647 w 30"/>
              <a:gd name="T1" fmla="*/ 0 h 132"/>
              <a:gd name="T2" fmla="*/ 0 w 30"/>
              <a:gd name="T3" fmla="*/ 0 h 132"/>
              <a:gd name="T4" fmla="*/ 0 w 30"/>
              <a:gd name="T5" fmla="*/ 0 h 132"/>
              <a:gd name="T6" fmla="*/ 0 w 30"/>
              <a:gd name="T7" fmla="*/ 0 h 132"/>
              <a:gd name="T8" fmla="*/ 0 w 30"/>
              <a:gd name="T9" fmla="*/ 0 h 132"/>
              <a:gd name="T10" fmla="*/ 2147483647 w 30"/>
              <a:gd name="T11" fmla="*/ 0 h 132"/>
              <a:gd name="T12" fmla="*/ 2147483647 w 30"/>
              <a:gd name="T13" fmla="*/ 2147483647 h 132"/>
              <a:gd name="T14" fmla="*/ 2147483647 w 30"/>
              <a:gd name="T15" fmla="*/ 2147483647 h 132"/>
              <a:gd name="T16" fmla="*/ 2147483647 w 30"/>
              <a:gd name="T17" fmla="*/ 2147483647 h 132"/>
              <a:gd name="T18" fmla="*/ 2147483647 w 30"/>
              <a:gd name="T19" fmla="*/ 2147483647 h 132"/>
              <a:gd name="T20" fmla="*/ 2147483647 w 30"/>
              <a:gd name="T21" fmla="*/ 2147483647 h 132"/>
              <a:gd name="T22" fmla="*/ 2147483647 w 30"/>
              <a:gd name="T23" fmla="*/ 2147483647 h 132"/>
              <a:gd name="T24" fmla="*/ 2147483647 w 30"/>
              <a:gd name="T25" fmla="*/ 2147483647 h 132"/>
              <a:gd name="T26" fmla="*/ 2147483647 w 30"/>
              <a:gd name="T27" fmla="*/ 2147483647 h 132"/>
              <a:gd name="T28" fmla="*/ 2147483647 w 30"/>
              <a:gd name="T29" fmla="*/ 2147483647 h 132"/>
              <a:gd name="T30" fmla="*/ 2147483647 w 30"/>
              <a:gd name="T31" fmla="*/ 2147483647 h 132"/>
              <a:gd name="T32" fmla="*/ 2147483647 w 30"/>
              <a:gd name="T33" fmla="*/ 2147483647 h 132"/>
              <a:gd name="T34" fmla="*/ 2147483647 w 30"/>
              <a:gd name="T35" fmla="*/ 2147483647 h 132"/>
              <a:gd name="T36" fmla="*/ 2147483647 w 30"/>
              <a:gd name="T37" fmla="*/ 2147483647 h 132"/>
              <a:gd name="T38" fmla="*/ 2147483647 w 30"/>
              <a:gd name="T39" fmla="*/ 2147483647 h 132"/>
              <a:gd name="T40" fmla="*/ 0 w 30"/>
              <a:gd name="T41" fmla="*/ 2147483647 h 132"/>
              <a:gd name="T42" fmla="*/ 0 w 30"/>
              <a:gd name="T43" fmla="*/ 2147483647 h 132"/>
              <a:gd name="T44" fmla="*/ 0 w 30"/>
              <a:gd name="T45" fmla="*/ 2147483647 h 132"/>
              <a:gd name="T46" fmla="*/ 0 w 30"/>
              <a:gd name="T47" fmla="*/ 2147483647 h 132"/>
              <a:gd name="T48" fmla="*/ 2147483647 w 30"/>
              <a:gd name="T49" fmla="*/ 2147483647 h 132"/>
              <a:gd name="T50" fmla="*/ 2147483647 w 30"/>
              <a:gd name="T51" fmla="*/ 2147483647 h 132"/>
              <a:gd name="T52" fmla="*/ 2147483647 w 30"/>
              <a:gd name="T53" fmla="*/ 2147483647 h 132"/>
              <a:gd name="T54" fmla="*/ 2147483647 w 30"/>
              <a:gd name="T55" fmla="*/ 2147483647 h 132"/>
              <a:gd name="T56" fmla="*/ 2147483647 w 30"/>
              <a:gd name="T57" fmla="*/ 2147483647 h 132"/>
              <a:gd name="T58" fmla="*/ 2147483647 w 30"/>
              <a:gd name="T59" fmla="*/ 2147483647 h 132"/>
              <a:gd name="T60" fmla="*/ 2147483647 w 30"/>
              <a:gd name="T61" fmla="*/ 2147483647 h 132"/>
              <a:gd name="T62" fmla="*/ 2147483647 w 30"/>
              <a:gd name="T63" fmla="*/ 2147483647 h 132"/>
              <a:gd name="T64" fmla="*/ 2147483647 w 30"/>
              <a:gd name="T65" fmla="*/ 2147483647 h 132"/>
              <a:gd name="T66" fmla="*/ 2147483647 w 30"/>
              <a:gd name="T67" fmla="*/ 2147483647 h 132"/>
              <a:gd name="T68" fmla="*/ 2147483647 w 30"/>
              <a:gd name="T69" fmla="*/ 2147483647 h 132"/>
              <a:gd name="T70" fmla="*/ 2147483647 w 30"/>
              <a:gd name="T71" fmla="*/ 2147483647 h 132"/>
              <a:gd name="T72" fmla="*/ 2147483647 w 30"/>
              <a:gd name="T73" fmla="*/ 2147483647 h 132"/>
              <a:gd name="T74" fmla="*/ 2147483647 w 30"/>
              <a:gd name="T75" fmla="*/ 2147483647 h 132"/>
              <a:gd name="T76" fmla="*/ 2147483647 w 30"/>
              <a:gd name="T77" fmla="*/ 2147483647 h 132"/>
              <a:gd name="T78" fmla="*/ 2147483647 w 30"/>
              <a:gd name="T79" fmla="*/ 0 h 1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
              <a:gd name="T121" fmla="*/ 0 h 132"/>
              <a:gd name="T122" fmla="*/ 30 w 30"/>
              <a:gd name="T123" fmla="*/ 132 h 1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 h="132">
                <a:moveTo>
                  <a:pt x="6" y="0"/>
                </a:moveTo>
                <a:lnTo>
                  <a:pt x="0" y="0"/>
                </a:lnTo>
                <a:lnTo>
                  <a:pt x="6" y="0"/>
                </a:lnTo>
                <a:lnTo>
                  <a:pt x="12" y="12"/>
                </a:lnTo>
                <a:lnTo>
                  <a:pt x="12" y="18"/>
                </a:lnTo>
                <a:lnTo>
                  <a:pt x="18" y="30"/>
                </a:lnTo>
                <a:lnTo>
                  <a:pt x="18" y="36"/>
                </a:lnTo>
                <a:lnTo>
                  <a:pt x="24" y="42"/>
                </a:lnTo>
                <a:lnTo>
                  <a:pt x="24" y="54"/>
                </a:lnTo>
                <a:lnTo>
                  <a:pt x="24" y="66"/>
                </a:lnTo>
                <a:lnTo>
                  <a:pt x="24" y="78"/>
                </a:lnTo>
                <a:lnTo>
                  <a:pt x="24" y="90"/>
                </a:lnTo>
                <a:lnTo>
                  <a:pt x="18" y="96"/>
                </a:lnTo>
                <a:lnTo>
                  <a:pt x="18" y="108"/>
                </a:lnTo>
                <a:lnTo>
                  <a:pt x="12" y="114"/>
                </a:lnTo>
                <a:lnTo>
                  <a:pt x="12" y="120"/>
                </a:lnTo>
                <a:lnTo>
                  <a:pt x="6" y="126"/>
                </a:lnTo>
                <a:lnTo>
                  <a:pt x="0" y="132"/>
                </a:lnTo>
                <a:lnTo>
                  <a:pt x="6" y="126"/>
                </a:lnTo>
                <a:lnTo>
                  <a:pt x="12" y="120"/>
                </a:lnTo>
                <a:lnTo>
                  <a:pt x="18" y="114"/>
                </a:lnTo>
                <a:lnTo>
                  <a:pt x="18" y="108"/>
                </a:lnTo>
                <a:lnTo>
                  <a:pt x="24" y="96"/>
                </a:lnTo>
                <a:lnTo>
                  <a:pt x="30" y="90"/>
                </a:lnTo>
                <a:lnTo>
                  <a:pt x="30" y="78"/>
                </a:lnTo>
                <a:lnTo>
                  <a:pt x="30" y="66"/>
                </a:lnTo>
                <a:lnTo>
                  <a:pt x="30" y="54"/>
                </a:lnTo>
                <a:lnTo>
                  <a:pt x="30" y="48"/>
                </a:lnTo>
                <a:lnTo>
                  <a:pt x="24" y="36"/>
                </a:lnTo>
                <a:lnTo>
                  <a:pt x="18" y="30"/>
                </a:lnTo>
                <a:lnTo>
                  <a:pt x="18" y="18"/>
                </a:lnTo>
                <a:lnTo>
                  <a:pt x="12" y="12"/>
                </a:lnTo>
                <a:lnTo>
                  <a:pt x="6" y="6"/>
                </a:lnTo>
                <a:lnTo>
                  <a:pt x="6" y="0"/>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1" name="Freeform 794"/>
          <p:cNvSpPr>
            <a:spLocks/>
          </p:cNvSpPr>
          <p:nvPr/>
        </p:nvSpPr>
        <p:spPr bwMode="auto">
          <a:xfrm>
            <a:off x="5227638" y="4803230"/>
            <a:ext cx="53975" cy="234950"/>
          </a:xfrm>
          <a:custGeom>
            <a:avLst/>
            <a:gdLst>
              <a:gd name="T0" fmla="*/ 2147483647 w 36"/>
              <a:gd name="T1" fmla="*/ 2147483647 h 138"/>
              <a:gd name="T2" fmla="*/ 2147483647 w 36"/>
              <a:gd name="T3" fmla="*/ 0 h 138"/>
              <a:gd name="T4" fmla="*/ 2147483647 w 36"/>
              <a:gd name="T5" fmla="*/ 0 h 138"/>
              <a:gd name="T6" fmla="*/ 0 w 36"/>
              <a:gd name="T7" fmla="*/ 0 h 138"/>
              <a:gd name="T8" fmla="*/ 0 w 36"/>
              <a:gd name="T9" fmla="*/ 0 h 138"/>
              <a:gd name="T10" fmla="*/ 2147483647 w 36"/>
              <a:gd name="T11" fmla="*/ 2147483647 h 138"/>
              <a:gd name="T12" fmla="*/ 2147483647 w 36"/>
              <a:gd name="T13" fmla="*/ 2147483647 h 138"/>
              <a:gd name="T14" fmla="*/ 2147483647 w 36"/>
              <a:gd name="T15" fmla="*/ 2147483647 h 138"/>
              <a:gd name="T16" fmla="*/ 2147483647 w 36"/>
              <a:gd name="T17" fmla="*/ 2147483647 h 138"/>
              <a:gd name="T18" fmla="*/ 2147483647 w 36"/>
              <a:gd name="T19" fmla="*/ 2147483647 h 138"/>
              <a:gd name="T20" fmla="*/ 2147483647 w 36"/>
              <a:gd name="T21" fmla="*/ 2147483647 h 138"/>
              <a:gd name="T22" fmla="*/ 2147483647 w 36"/>
              <a:gd name="T23" fmla="*/ 2147483647 h 138"/>
              <a:gd name="T24" fmla="*/ 2147483647 w 36"/>
              <a:gd name="T25" fmla="*/ 2147483647 h 138"/>
              <a:gd name="T26" fmla="*/ 2147483647 w 36"/>
              <a:gd name="T27" fmla="*/ 2147483647 h 138"/>
              <a:gd name="T28" fmla="*/ 2147483647 w 36"/>
              <a:gd name="T29" fmla="*/ 2147483647 h 138"/>
              <a:gd name="T30" fmla="*/ 2147483647 w 36"/>
              <a:gd name="T31" fmla="*/ 2147483647 h 138"/>
              <a:gd name="T32" fmla="*/ 2147483647 w 36"/>
              <a:gd name="T33" fmla="*/ 2147483647 h 138"/>
              <a:gd name="T34" fmla="*/ 2147483647 w 36"/>
              <a:gd name="T35" fmla="*/ 2147483647 h 138"/>
              <a:gd name="T36" fmla="*/ 2147483647 w 36"/>
              <a:gd name="T37" fmla="*/ 2147483647 h 138"/>
              <a:gd name="T38" fmla="*/ 2147483647 w 36"/>
              <a:gd name="T39" fmla="*/ 2147483647 h 138"/>
              <a:gd name="T40" fmla="*/ 0 w 36"/>
              <a:gd name="T41" fmla="*/ 2147483647 h 138"/>
              <a:gd name="T42" fmla="*/ 0 w 36"/>
              <a:gd name="T43" fmla="*/ 2147483647 h 138"/>
              <a:gd name="T44" fmla="*/ 2147483647 w 36"/>
              <a:gd name="T45" fmla="*/ 2147483647 h 138"/>
              <a:gd name="T46" fmla="*/ 2147483647 w 36"/>
              <a:gd name="T47" fmla="*/ 2147483647 h 138"/>
              <a:gd name="T48" fmla="*/ 2147483647 w 36"/>
              <a:gd name="T49" fmla="*/ 2147483647 h 138"/>
              <a:gd name="T50" fmla="*/ 2147483647 w 36"/>
              <a:gd name="T51" fmla="*/ 2147483647 h 138"/>
              <a:gd name="T52" fmla="*/ 2147483647 w 36"/>
              <a:gd name="T53" fmla="*/ 2147483647 h 138"/>
              <a:gd name="T54" fmla="*/ 2147483647 w 36"/>
              <a:gd name="T55" fmla="*/ 2147483647 h 138"/>
              <a:gd name="T56" fmla="*/ 2147483647 w 36"/>
              <a:gd name="T57" fmla="*/ 2147483647 h 138"/>
              <a:gd name="T58" fmla="*/ 2147483647 w 36"/>
              <a:gd name="T59" fmla="*/ 2147483647 h 138"/>
              <a:gd name="T60" fmla="*/ 2147483647 w 36"/>
              <a:gd name="T61" fmla="*/ 2147483647 h 138"/>
              <a:gd name="T62" fmla="*/ 2147483647 w 36"/>
              <a:gd name="T63" fmla="*/ 2147483647 h 138"/>
              <a:gd name="T64" fmla="*/ 2147483647 w 36"/>
              <a:gd name="T65" fmla="*/ 2147483647 h 138"/>
              <a:gd name="T66" fmla="*/ 2147483647 w 36"/>
              <a:gd name="T67" fmla="*/ 2147483647 h 138"/>
              <a:gd name="T68" fmla="*/ 2147483647 w 36"/>
              <a:gd name="T69" fmla="*/ 2147483647 h 138"/>
              <a:gd name="T70" fmla="*/ 2147483647 w 36"/>
              <a:gd name="T71" fmla="*/ 2147483647 h 138"/>
              <a:gd name="T72" fmla="*/ 2147483647 w 36"/>
              <a:gd name="T73" fmla="*/ 2147483647 h 138"/>
              <a:gd name="T74" fmla="*/ 2147483647 w 36"/>
              <a:gd name="T75" fmla="*/ 2147483647 h 138"/>
              <a:gd name="T76" fmla="*/ 2147483647 w 36"/>
              <a:gd name="T77" fmla="*/ 2147483647 h 138"/>
              <a:gd name="T78" fmla="*/ 2147483647 w 36"/>
              <a:gd name="T79" fmla="*/ 2147483647 h 138"/>
              <a:gd name="T80" fmla="*/ 2147483647 w 36"/>
              <a:gd name="T81" fmla="*/ 2147483647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
              <a:gd name="T124" fmla="*/ 0 h 138"/>
              <a:gd name="T125" fmla="*/ 36 w 36"/>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 h="138">
                <a:moveTo>
                  <a:pt x="6" y="6"/>
                </a:moveTo>
                <a:lnTo>
                  <a:pt x="6" y="0"/>
                </a:lnTo>
                <a:lnTo>
                  <a:pt x="0" y="0"/>
                </a:lnTo>
                <a:lnTo>
                  <a:pt x="6" y="6"/>
                </a:lnTo>
                <a:lnTo>
                  <a:pt x="12" y="12"/>
                </a:lnTo>
                <a:lnTo>
                  <a:pt x="18" y="18"/>
                </a:lnTo>
                <a:lnTo>
                  <a:pt x="24" y="24"/>
                </a:lnTo>
                <a:lnTo>
                  <a:pt x="30" y="36"/>
                </a:lnTo>
                <a:lnTo>
                  <a:pt x="30" y="48"/>
                </a:lnTo>
                <a:lnTo>
                  <a:pt x="36" y="60"/>
                </a:lnTo>
                <a:lnTo>
                  <a:pt x="36" y="72"/>
                </a:lnTo>
                <a:lnTo>
                  <a:pt x="36" y="84"/>
                </a:lnTo>
                <a:lnTo>
                  <a:pt x="30" y="96"/>
                </a:lnTo>
                <a:lnTo>
                  <a:pt x="30" y="108"/>
                </a:lnTo>
                <a:lnTo>
                  <a:pt x="24" y="114"/>
                </a:lnTo>
                <a:lnTo>
                  <a:pt x="18" y="126"/>
                </a:lnTo>
                <a:lnTo>
                  <a:pt x="12" y="132"/>
                </a:lnTo>
                <a:lnTo>
                  <a:pt x="6" y="138"/>
                </a:lnTo>
                <a:lnTo>
                  <a:pt x="0" y="138"/>
                </a:lnTo>
                <a:lnTo>
                  <a:pt x="6" y="138"/>
                </a:lnTo>
                <a:lnTo>
                  <a:pt x="12" y="132"/>
                </a:lnTo>
                <a:lnTo>
                  <a:pt x="18" y="126"/>
                </a:lnTo>
                <a:lnTo>
                  <a:pt x="24" y="120"/>
                </a:lnTo>
                <a:lnTo>
                  <a:pt x="30" y="114"/>
                </a:lnTo>
                <a:lnTo>
                  <a:pt x="30" y="102"/>
                </a:lnTo>
                <a:lnTo>
                  <a:pt x="36" y="90"/>
                </a:lnTo>
                <a:lnTo>
                  <a:pt x="36" y="84"/>
                </a:lnTo>
                <a:lnTo>
                  <a:pt x="36" y="72"/>
                </a:lnTo>
                <a:lnTo>
                  <a:pt x="36" y="60"/>
                </a:lnTo>
                <a:lnTo>
                  <a:pt x="36" y="48"/>
                </a:lnTo>
                <a:lnTo>
                  <a:pt x="30" y="42"/>
                </a:lnTo>
                <a:lnTo>
                  <a:pt x="30" y="30"/>
                </a:lnTo>
                <a:lnTo>
                  <a:pt x="24" y="24"/>
                </a:lnTo>
                <a:lnTo>
                  <a:pt x="18" y="18"/>
                </a:lnTo>
                <a:lnTo>
                  <a:pt x="12" y="6"/>
                </a:lnTo>
                <a:lnTo>
                  <a:pt x="6" y="6"/>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2" name="Freeform 795"/>
          <p:cNvSpPr>
            <a:spLocks/>
          </p:cNvSpPr>
          <p:nvPr/>
        </p:nvSpPr>
        <p:spPr bwMode="auto">
          <a:xfrm>
            <a:off x="5208596" y="4803230"/>
            <a:ext cx="73025" cy="234950"/>
          </a:xfrm>
          <a:custGeom>
            <a:avLst/>
            <a:gdLst>
              <a:gd name="T0" fmla="*/ 2147483647 w 48"/>
              <a:gd name="T1" fmla="*/ 0 h 138"/>
              <a:gd name="T2" fmla="*/ 2147483647 w 48"/>
              <a:gd name="T3" fmla="*/ 0 h 138"/>
              <a:gd name="T4" fmla="*/ 0 w 48"/>
              <a:gd name="T5" fmla="*/ 0 h 138"/>
              <a:gd name="T6" fmla="*/ 0 w 48"/>
              <a:gd name="T7" fmla="*/ 0 h 138"/>
              <a:gd name="T8" fmla="*/ 0 w 48"/>
              <a:gd name="T9" fmla="*/ 2147483647 h 138"/>
              <a:gd name="T10" fmla="*/ 2147483647 w 48"/>
              <a:gd name="T11" fmla="*/ 2147483647 h 138"/>
              <a:gd name="T12" fmla="*/ 2147483647 w 48"/>
              <a:gd name="T13" fmla="*/ 2147483647 h 138"/>
              <a:gd name="T14" fmla="*/ 2147483647 w 48"/>
              <a:gd name="T15" fmla="*/ 2147483647 h 138"/>
              <a:gd name="T16" fmla="*/ 2147483647 w 48"/>
              <a:gd name="T17" fmla="*/ 2147483647 h 138"/>
              <a:gd name="T18" fmla="*/ 2147483647 w 48"/>
              <a:gd name="T19" fmla="*/ 2147483647 h 138"/>
              <a:gd name="T20" fmla="*/ 2147483647 w 48"/>
              <a:gd name="T21" fmla="*/ 2147483647 h 138"/>
              <a:gd name="T22" fmla="*/ 2147483647 w 48"/>
              <a:gd name="T23" fmla="*/ 2147483647 h 138"/>
              <a:gd name="T24" fmla="*/ 2147483647 w 48"/>
              <a:gd name="T25" fmla="*/ 2147483647 h 138"/>
              <a:gd name="T26" fmla="*/ 2147483647 w 48"/>
              <a:gd name="T27" fmla="*/ 2147483647 h 138"/>
              <a:gd name="T28" fmla="*/ 2147483647 w 48"/>
              <a:gd name="T29" fmla="*/ 2147483647 h 138"/>
              <a:gd name="T30" fmla="*/ 2147483647 w 48"/>
              <a:gd name="T31" fmla="*/ 2147483647 h 138"/>
              <a:gd name="T32" fmla="*/ 2147483647 w 48"/>
              <a:gd name="T33" fmla="*/ 2147483647 h 138"/>
              <a:gd name="T34" fmla="*/ 2147483647 w 48"/>
              <a:gd name="T35" fmla="*/ 2147483647 h 138"/>
              <a:gd name="T36" fmla="*/ 2147483647 w 48"/>
              <a:gd name="T37" fmla="*/ 2147483647 h 138"/>
              <a:gd name="T38" fmla="*/ 2147483647 w 48"/>
              <a:gd name="T39" fmla="*/ 2147483647 h 138"/>
              <a:gd name="T40" fmla="*/ 0 w 48"/>
              <a:gd name="T41" fmla="*/ 2147483647 h 138"/>
              <a:gd name="T42" fmla="*/ 0 w 48"/>
              <a:gd name="T43" fmla="*/ 2147483647 h 138"/>
              <a:gd name="T44" fmla="*/ 0 w 48"/>
              <a:gd name="T45" fmla="*/ 2147483647 h 138"/>
              <a:gd name="T46" fmla="*/ 2147483647 w 48"/>
              <a:gd name="T47" fmla="*/ 2147483647 h 138"/>
              <a:gd name="T48" fmla="*/ 2147483647 w 48"/>
              <a:gd name="T49" fmla="*/ 2147483647 h 138"/>
              <a:gd name="T50" fmla="*/ 2147483647 w 48"/>
              <a:gd name="T51" fmla="*/ 2147483647 h 138"/>
              <a:gd name="T52" fmla="*/ 2147483647 w 48"/>
              <a:gd name="T53" fmla="*/ 2147483647 h 138"/>
              <a:gd name="T54" fmla="*/ 2147483647 w 48"/>
              <a:gd name="T55" fmla="*/ 2147483647 h 138"/>
              <a:gd name="T56" fmla="*/ 2147483647 w 48"/>
              <a:gd name="T57" fmla="*/ 2147483647 h 138"/>
              <a:gd name="T58" fmla="*/ 2147483647 w 48"/>
              <a:gd name="T59" fmla="*/ 2147483647 h 138"/>
              <a:gd name="T60" fmla="*/ 2147483647 w 48"/>
              <a:gd name="T61" fmla="*/ 2147483647 h 138"/>
              <a:gd name="T62" fmla="*/ 2147483647 w 48"/>
              <a:gd name="T63" fmla="*/ 2147483647 h 138"/>
              <a:gd name="T64" fmla="*/ 2147483647 w 48"/>
              <a:gd name="T65" fmla="*/ 2147483647 h 138"/>
              <a:gd name="T66" fmla="*/ 2147483647 w 48"/>
              <a:gd name="T67" fmla="*/ 2147483647 h 138"/>
              <a:gd name="T68" fmla="*/ 2147483647 w 48"/>
              <a:gd name="T69" fmla="*/ 2147483647 h 138"/>
              <a:gd name="T70" fmla="*/ 2147483647 w 48"/>
              <a:gd name="T71" fmla="*/ 2147483647 h 138"/>
              <a:gd name="T72" fmla="*/ 2147483647 w 48"/>
              <a:gd name="T73" fmla="*/ 2147483647 h 138"/>
              <a:gd name="T74" fmla="*/ 2147483647 w 48"/>
              <a:gd name="T75" fmla="*/ 2147483647 h 138"/>
              <a:gd name="T76" fmla="*/ 2147483647 w 48"/>
              <a:gd name="T77" fmla="*/ 2147483647 h 138"/>
              <a:gd name="T78" fmla="*/ 2147483647 w 48"/>
              <a:gd name="T79" fmla="*/ 2147483647 h 138"/>
              <a:gd name="T80" fmla="*/ 2147483647 w 48"/>
              <a:gd name="T81" fmla="*/ 0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
              <a:gd name="T124" fmla="*/ 0 h 138"/>
              <a:gd name="T125" fmla="*/ 48 w 48"/>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 h="138">
                <a:moveTo>
                  <a:pt x="6" y="0"/>
                </a:moveTo>
                <a:lnTo>
                  <a:pt x="6" y="0"/>
                </a:lnTo>
                <a:lnTo>
                  <a:pt x="0" y="0"/>
                </a:lnTo>
                <a:lnTo>
                  <a:pt x="0" y="6"/>
                </a:lnTo>
                <a:lnTo>
                  <a:pt x="6" y="6"/>
                </a:lnTo>
                <a:lnTo>
                  <a:pt x="18" y="12"/>
                </a:lnTo>
                <a:lnTo>
                  <a:pt x="24" y="18"/>
                </a:lnTo>
                <a:lnTo>
                  <a:pt x="30" y="24"/>
                </a:lnTo>
                <a:lnTo>
                  <a:pt x="36" y="30"/>
                </a:lnTo>
                <a:lnTo>
                  <a:pt x="42" y="48"/>
                </a:lnTo>
                <a:lnTo>
                  <a:pt x="42" y="60"/>
                </a:lnTo>
                <a:lnTo>
                  <a:pt x="42" y="72"/>
                </a:lnTo>
                <a:lnTo>
                  <a:pt x="42" y="84"/>
                </a:lnTo>
                <a:lnTo>
                  <a:pt x="42" y="96"/>
                </a:lnTo>
                <a:lnTo>
                  <a:pt x="36" y="108"/>
                </a:lnTo>
                <a:lnTo>
                  <a:pt x="30" y="120"/>
                </a:lnTo>
                <a:lnTo>
                  <a:pt x="24" y="126"/>
                </a:lnTo>
                <a:lnTo>
                  <a:pt x="18" y="132"/>
                </a:lnTo>
                <a:lnTo>
                  <a:pt x="6" y="138"/>
                </a:lnTo>
                <a:lnTo>
                  <a:pt x="0" y="138"/>
                </a:lnTo>
                <a:lnTo>
                  <a:pt x="6" y="138"/>
                </a:lnTo>
                <a:lnTo>
                  <a:pt x="12" y="138"/>
                </a:lnTo>
                <a:lnTo>
                  <a:pt x="24" y="132"/>
                </a:lnTo>
                <a:lnTo>
                  <a:pt x="30" y="126"/>
                </a:lnTo>
                <a:lnTo>
                  <a:pt x="36" y="114"/>
                </a:lnTo>
                <a:lnTo>
                  <a:pt x="42" y="108"/>
                </a:lnTo>
                <a:lnTo>
                  <a:pt x="42" y="96"/>
                </a:lnTo>
                <a:lnTo>
                  <a:pt x="42" y="84"/>
                </a:lnTo>
                <a:lnTo>
                  <a:pt x="48" y="72"/>
                </a:lnTo>
                <a:lnTo>
                  <a:pt x="42" y="60"/>
                </a:lnTo>
                <a:lnTo>
                  <a:pt x="42" y="48"/>
                </a:lnTo>
                <a:lnTo>
                  <a:pt x="42" y="36"/>
                </a:lnTo>
                <a:lnTo>
                  <a:pt x="36" y="24"/>
                </a:lnTo>
                <a:lnTo>
                  <a:pt x="30" y="18"/>
                </a:lnTo>
                <a:lnTo>
                  <a:pt x="24" y="12"/>
                </a:lnTo>
                <a:lnTo>
                  <a:pt x="12" y="6"/>
                </a:lnTo>
                <a:lnTo>
                  <a:pt x="6" y="0"/>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3" name="Freeform 796"/>
          <p:cNvSpPr>
            <a:spLocks/>
          </p:cNvSpPr>
          <p:nvPr/>
        </p:nvSpPr>
        <p:spPr bwMode="auto">
          <a:xfrm>
            <a:off x="5181601" y="4811183"/>
            <a:ext cx="90488" cy="227013"/>
          </a:xfrm>
          <a:custGeom>
            <a:avLst/>
            <a:gdLst>
              <a:gd name="T0" fmla="*/ 2147483647 w 60"/>
              <a:gd name="T1" fmla="*/ 0 h 132"/>
              <a:gd name="T2" fmla="*/ 2147483647 w 60"/>
              <a:gd name="T3" fmla="*/ 0 h 132"/>
              <a:gd name="T4" fmla="*/ 2147483647 w 60"/>
              <a:gd name="T5" fmla="*/ 0 h 132"/>
              <a:gd name="T6" fmla="*/ 0 w 60"/>
              <a:gd name="T7" fmla="*/ 0 h 132"/>
              <a:gd name="T8" fmla="*/ 0 w 60"/>
              <a:gd name="T9" fmla="*/ 2147483647 h 132"/>
              <a:gd name="T10" fmla="*/ 2147483647 w 60"/>
              <a:gd name="T11" fmla="*/ 0 h 132"/>
              <a:gd name="T12" fmla="*/ 2147483647 w 60"/>
              <a:gd name="T13" fmla="*/ 0 h 132"/>
              <a:gd name="T14" fmla="*/ 2147483647 w 60"/>
              <a:gd name="T15" fmla="*/ 0 h 132"/>
              <a:gd name="T16" fmla="*/ 2147483647 w 60"/>
              <a:gd name="T17" fmla="*/ 2147483647 h 132"/>
              <a:gd name="T18" fmla="*/ 2147483647 w 60"/>
              <a:gd name="T19" fmla="*/ 2147483647 h 132"/>
              <a:gd name="T20" fmla="*/ 2147483647 w 60"/>
              <a:gd name="T21" fmla="*/ 2147483647 h 132"/>
              <a:gd name="T22" fmla="*/ 2147483647 w 60"/>
              <a:gd name="T23" fmla="*/ 2147483647 h 132"/>
              <a:gd name="T24" fmla="*/ 2147483647 w 60"/>
              <a:gd name="T25" fmla="*/ 2147483647 h 132"/>
              <a:gd name="T26" fmla="*/ 2147483647 w 60"/>
              <a:gd name="T27" fmla="*/ 2147483647 h 132"/>
              <a:gd name="T28" fmla="*/ 2147483647 w 60"/>
              <a:gd name="T29" fmla="*/ 2147483647 h 132"/>
              <a:gd name="T30" fmla="*/ 2147483647 w 60"/>
              <a:gd name="T31" fmla="*/ 2147483647 h 132"/>
              <a:gd name="T32" fmla="*/ 2147483647 w 60"/>
              <a:gd name="T33" fmla="*/ 2147483647 h 132"/>
              <a:gd name="T34" fmla="*/ 2147483647 w 60"/>
              <a:gd name="T35" fmla="*/ 2147483647 h 132"/>
              <a:gd name="T36" fmla="*/ 2147483647 w 60"/>
              <a:gd name="T37" fmla="*/ 2147483647 h 132"/>
              <a:gd name="T38" fmla="*/ 2147483647 w 60"/>
              <a:gd name="T39" fmla="*/ 2147483647 h 132"/>
              <a:gd name="T40" fmla="*/ 2147483647 w 60"/>
              <a:gd name="T41" fmla="*/ 2147483647 h 132"/>
              <a:gd name="T42" fmla="*/ 2147483647 w 60"/>
              <a:gd name="T43" fmla="*/ 2147483647 h 132"/>
              <a:gd name="T44" fmla="*/ 2147483647 w 60"/>
              <a:gd name="T45" fmla="*/ 2147483647 h 132"/>
              <a:gd name="T46" fmla="*/ 2147483647 w 60"/>
              <a:gd name="T47" fmla="*/ 2147483647 h 132"/>
              <a:gd name="T48" fmla="*/ 2147483647 w 60"/>
              <a:gd name="T49" fmla="*/ 2147483647 h 132"/>
              <a:gd name="T50" fmla="*/ 2147483647 w 60"/>
              <a:gd name="T51" fmla="*/ 2147483647 h 132"/>
              <a:gd name="T52" fmla="*/ 2147483647 w 60"/>
              <a:gd name="T53" fmla="*/ 2147483647 h 132"/>
              <a:gd name="T54" fmla="*/ 2147483647 w 60"/>
              <a:gd name="T55" fmla="*/ 2147483647 h 132"/>
              <a:gd name="T56" fmla="*/ 0 w 60"/>
              <a:gd name="T57" fmla="*/ 2147483647 h 132"/>
              <a:gd name="T58" fmla="*/ 0 w 60"/>
              <a:gd name="T59" fmla="*/ 2147483647 h 132"/>
              <a:gd name="T60" fmla="*/ 2147483647 w 60"/>
              <a:gd name="T61" fmla="*/ 2147483647 h 132"/>
              <a:gd name="T62" fmla="*/ 2147483647 w 60"/>
              <a:gd name="T63" fmla="*/ 2147483647 h 132"/>
              <a:gd name="T64" fmla="*/ 2147483647 w 60"/>
              <a:gd name="T65" fmla="*/ 2147483647 h 132"/>
              <a:gd name="T66" fmla="*/ 2147483647 w 60"/>
              <a:gd name="T67" fmla="*/ 2147483647 h 132"/>
              <a:gd name="T68" fmla="*/ 2147483647 w 60"/>
              <a:gd name="T69" fmla="*/ 2147483647 h 132"/>
              <a:gd name="T70" fmla="*/ 2147483647 w 60"/>
              <a:gd name="T71" fmla="*/ 2147483647 h 132"/>
              <a:gd name="T72" fmla="*/ 2147483647 w 60"/>
              <a:gd name="T73" fmla="*/ 2147483647 h 132"/>
              <a:gd name="T74" fmla="*/ 2147483647 w 60"/>
              <a:gd name="T75" fmla="*/ 2147483647 h 132"/>
              <a:gd name="T76" fmla="*/ 2147483647 w 60"/>
              <a:gd name="T77" fmla="*/ 2147483647 h 132"/>
              <a:gd name="T78" fmla="*/ 2147483647 w 60"/>
              <a:gd name="T79" fmla="*/ 2147483647 h 132"/>
              <a:gd name="T80" fmla="*/ 2147483647 w 60"/>
              <a:gd name="T81" fmla="*/ 2147483647 h 132"/>
              <a:gd name="T82" fmla="*/ 2147483647 w 60"/>
              <a:gd name="T83" fmla="*/ 2147483647 h 132"/>
              <a:gd name="T84" fmla="*/ 2147483647 w 60"/>
              <a:gd name="T85" fmla="*/ 2147483647 h 132"/>
              <a:gd name="T86" fmla="*/ 2147483647 w 60"/>
              <a:gd name="T87" fmla="*/ 2147483647 h 132"/>
              <a:gd name="T88" fmla="*/ 2147483647 w 60"/>
              <a:gd name="T89" fmla="*/ 2147483647 h 132"/>
              <a:gd name="T90" fmla="*/ 2147483647 w 60"/>
              <a:gd name="T91" fmla="*/ 2147483647 h 132"/>
              <a:gd name="T92" fmla="*/ 2147483647 w 60"/>
              <a:gd name="T93" fmla="*/ 2147483647 h 132"/>
              <a:gd name="T94" fmla="*/ 2147483647 w 60"/>
              <a:gd name="T95" fmla="*/ 0 h 132"/>
              <a:gd name="T96" fmla="*/ 2147483647 w 60"/>
              <a:gd name="T97" fmla="*/ 0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132"/>
              <a:gd name="T149" fmla="*/ 60 w 60"/>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132">
                <a:moveTo>
                  <a:pt x="12" y="0"/>
                </a:moveTo>
                <a:lnTo>
                  <a:pt x="12" y="0"/>
                </a:lnTo>
                <a:lnTo>
                  <a:pt x="6" y="0"/>
                </a:lnTo>
                <a:lnTo>
                  <a:pt x="0" y="0"/>
                </a:lnTo>
                <a:lnTo>
                  <a:pt x="0" y="6"/>
                </a:lnTo>
                <a:lnTo>
                  <a:pt x="6" y="0"/>
                </a:lnTo>
                <a:lnTo>
                  <a:pt x="12" y="0"/>
                </a:lnTo>
                <a:lnTo>
                  <a:pt x="18" y="0"/>
                </a:lnTo>
                <a:lnTo>
                  <a:pt x="24" y="6"/>
                </a:lnTo>
                <a:lnTo>
                  <a:pt x="36" y="12"/>
                </a:lnTo>
                <a:lnTo>
                  <a:pt x="42" y="12"/>
                </a:lnTo>
                <a:lnTo>
                  <a:pt x="42" y="24"/>
                </a:lnTo>
                <a:lnTo>
                  <a:pt x="48" y="30"/>
                </a:lnTo>
                <a:lnTo>
                  <a:pt x="54" y="42"/>
                </a:lnTo>
                <a:lnTo>
                  <a:pt x="54" y="48"/>
                </a:lnTo>
                <a:lnTo>
                  <a:pt x="60" y="54"/>
                </a:lnTo>
                <a:lnTo>
                  <a:pt x="60" y="66"/>
                </a:lnTo>
                <a:lnTo>
                  <a:pt x="60" y="72"/>
                </a:lnTo>
                <a:lnTo>
                  <a:pt x="54" y="84"/>
                </a:lnTo>
                <a:lnTo>
                  <a:pt x="54" y="96"/>
                </a:lnTo>
                <a:lnTo>
                  <a:pt x="48" y="102"/>
                </a:lnTo>
                <a:lnTo>
                  <a:pt x="42" y="108"/>
                </a:lnTo>
                <a:lnTo>
                  <a:pt x="42" y="114"/>
                </a:lnTo>
                <a:lnTo>
                  <a:pt x="36" y="120"/>
                </a:lnTo>
                <a:lnTo>
                  <a:pt x="24" y="126"/>
                </a:lnTo>
                <a:lnTo>
                  <a:pt x="18" y="126"/>
                </a:lnTo>
                <a:lnTo>
                  <a:pt x="12" y="132"/>
                </a:lnTo>
                <a:lnTo>
                  <a:pt x="6" y="132"/>
                </a:lnTo>
                <a:lnTo>
                  <a:pt x="0" y="126"/>
                </a:lnTo>
                <a:lnTo>
                  <a:pt x="0" y="132"/>
                </a:lnTo>
                <a:lnTo>
                  <a:pt x="6" y="132"/>
                </a:lnTo>
                <a:lnTo>
                  <a:pt x="12" y="132"/>
                </a:lnTo>
                <a:lnTo>
                  <a:pt x="24" y="132"/>
                </a:lnTo>
                <a:lnTo>
                  <a:pt x="36" y="126"/>
                </a:lnTo>
                <a:lnTo>
                  <a:pt x="42" y="120"/>
                </a:lnTo>
                <a:lnTo>
                  <a:pt x="48" y="114"/>
                </a:lnTo>
                <a:lnTo>
                  <a:pt x="54" y="102"/>
                </a:lnTo>
                <a:lnTo>
                  <a:pt x="60" y="90"/>
                </a:lnTo>
                <a:lnTo>
                  <a:pt x="60" y="78"/>
                </a:lnTo>
                <a:lnTo>
                  <a:pt x="60" y="66"/>
                </a:lnTo>
                <a:lnTo>
                  <a:pt x="60" y="54"/>
                </a:lnTo>
                <a:lnTo>
                  <a:pt x="60" y="42"/>
                </a:lnTo>
                <a:lnTo>
                  <a:pt x="54" y="30"/>
                </a:lnTo>
                <a:lnTo>
                  <a:pt x="48" y="18"/>
                </a:lnTo>
                <a:lnTo>
                  <a:pt x="42" y="12"/>
                </a:lnTo>
                <a:lnTo>
                  <a:pt x="36" y="6"/>
                </a:lnTo>
                <a:lnTo>
                  <a:pt x="24" y="0"/>
                </a:lnTo>
                <a:lnTo>
                  <a:pt x="12"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4" name="Freeform 797"/>
          <p:cNvSpPr>
            <a:spLocks/>
          </p:cNvSpPr>
          <p:nvPr/>
        </p:nvSpPr>
        <p:spPr bwMode="auto">
          <a:xfrm>
            <a:off x="5146683" y="4811167"/>
            <a:ext cx="125413" cy="215900"/>
          </a:xfrm>
          <a:custGeom>
            <a:avLst/>
            <a:gdLst>
              <a:gd name="T0" fmla="*/ 2147483647 w 84"/>
              <a:gd name="T1" fmla="*/ 2147483647 h 126"/>
              <a:gd name="T2" fmla="*/ 2147483647 w 84"/>
              <a:gd name="T3" fmla="*/ 2147483647 h 126"/>
              <a:gd name="T4" fmla="*/ 2147483647 w 84"/>
              <a:gd name="T5" fmla="*/ 2147483647 h 126"/>
              <a:gd name="T6" fmla="*/ 2147483647 w 84"/>
              <a:gd name="T7" fmla="*/ 2147483647 h 126"/>
              <a:gd name="T8" fmla="*/ 2147483647 w 84"/>
              <a:gd name="T9" fmla="*/ 2147483647 h 126"/>
              <a:gd name="T10" fmla="*/ 2147483647 w 84"/>
              <a:gd name="T11" fmla="*/ 2147483647 h 126"/>
              <a:gd name="T12" fmla="*/ 2147483647 w 84"/>
              <a:gd name="T13" fmla="*/ 2147483647 h 126"/>
              <a:gd name="T14" fmla="*/ 2147483647 w 84"/>
              <a:gd name="T15" fmla="*/ 2147483647 h 126"/>
              <a:gd name="T16" fmla="*/ 2147483647 w 84"/>
              <a:gd name="T17" fmla="*/ 2147483647 h 126"/>
              <a:gd name="T18" fmla="*/ 2147483647 w 84"/>
              <a:gd name="T19" fmla="*/ 2147483647 h 126"/>
              <a:gd name="T20" fmla="*/ 2147483647 w 84"/>
              <a:gd name="T21" fmla="*/ 2147483647 h 126"/>
              <a:gd name="T22" fmla="*/ 2147483647 w 84"/>
              <a:gd name="T23" fmla="*/ 2147483647 h 126"/>
              <a:gd name="T24" fmla="*/ 2147483647 w 84"/>
              <a:gd name="T25" fmla="*/ 2147483647 h 126"/>
              <a:gd name="T26" fmla="*/ 2147483647 w 84"/>
              <a:gd name="T27" fmla="*/ 2147483647 h 126"/>
              <a:gd name="T28" fmla="*/ 2147483647 w 84"/>
              <a:gd name="T29" fmla="*/ 2147483647 h 126"/>
              <a:gd name="T30" fmla="*/ 2147483647 w 84"/>
              <a:gd name="T31" fmla="*/ 2147483647 h 126"/>
              <a:gd name="T32" fmla="*/ 2147483647 w 84"/>
              <a:gd name="T33" fmla="*/ 2147483647 h 126"/>
              <a:gd name="T34" fmla="*/ 2147483647 w 84"/>
              <a:gd name="T35" fmla="*/ 2147483647 h 126"/>
              <a:gd name="T36" fmla="*/ 2147483647 w 84"/>
              <a:gd name="T37" fmla="*/ 2147483647 h 126"/>
              <a:gd name="T38" fmla="*/ 2147483647 w 84"/>
              <a:gd name="T39" fmla="*/ 2147483647 h 126"/>
              <a:gd name="T40" fmla="*/ 2147483647 w 84"/>
              <a:gd name="T41" fmla="*/ 2147483647 h 126"/>
              <a:gd name="T42" fmla="*/ 2147483647 w 84"/>
              <a:gd name="T43" fmla="*/ 2147483647 h 126"/>
              <a:gd name="T44" fmla="*/ 2147483647 w 84"/>
              <a:gd name="T45" fmla="*/ 2147483647 h 126"/>
              <a:gd name="T46" fmla="*/ 2147483647 w 84"/>
              <a:gd name="T47" fmla="*/ 2147483647 h 126"/>
              <a:gd name="T48" fmla="*/ 2147483647 w 84"/>
              <a:gd name="T49" fmla="*/ 2147483647 h 126"/>
              <a:gd name="T50" fmla="*/ 2147483647 w 84"/>
              <a:gd name="T51" fmla="*/ 2147483647 h 126"/>
              <a:gd name="T52" fmla="*/ 2147483647 w 84"/>
              <a:gd name="T53" fmla="*/ 2147483647 h 126"/>
              <a:gd name="T54" fmla="*/ 2147483647 w 84"/>
              <a:gd name="T55" fmla="*/ 2147483647 h 126"/>
              <a:gd name="T56" fmla="*/ 0 w 84"/>
              <a:gd name="T57" fmla="*/ 2147483647 h 126"/>
              <a:gd name="T58" fmla="*/ 2147483647 w 84"/>
              <a:gd name="T59" fmla="*/ 2147483647 h 126"/>
              <a:gd name="T60" fmla="*/ 2147483647 w 84"/>
              <a:gd name="T61" fmla="*/ 2147483647 h 126"/>
              <a:gd name="T62" fmla="*/ 2147483647 w 84"/>
              <a:gd name="T63" fmla="*/ 2147483647 h 126"/>
              <a:gd name="T64" fmla="*/ 2147483647 w 84"/>
              <a:gd name="T65" fmla="*/ 2147483647 h 126"/>
              <a:gd name="T66" fmla="*/ 2147483647 w 84"/>
              <a:gd name="T67" fmla="*/ 2147483647 h 126"/>
              <a:gd name="T68" fmla="*/ 2147483647 w 84"/>
              <a:gd name="T69" fmla="*/ 2147483647 h 126"/>
              <a:gd name="T70" fmla="*/ 2147483647 w 84"/>
              <a:gd name="T71" fmla="*/ 2147483647 h 126"/>
              <a:gd name="T72" fmla="*/ 2147483647 w 84"/>
              <a:gd name="T73" fmla="*/ 2147483647 h 126"/>
              <a:gd name="T74" fmla="*/ 2147483647 w 84"/>
              <a:gd name="T75" fmla="*/ 2147483647 h 126"/>
              <a:gd name="T76" fmla="*/ 2147483647 w 84"/>
              <a:gd name="T77" fmla="*/ 2147483647 h 126"/>
              <a:gd name="T78" fmla="*/ 2147483647 w 84"/>
              <a:gd name="T79" fmla="*/ 2147483647 h 126"/>
              <a:gd name="T80" fmla="*/ 2147483647 w 84"/>
              <a:gd name="T81" fmla="*/ 2147483647 h 126"/>
              <a:gd name="T82" fmla="*/ 2147483647 w 84"/>
              <a:gd name="T83" fmla="*/ 2147483647 h 126"/>
              <a:gd name="T84" fmla="*/ 2147483647 w 84"/>
              <a:gd name="T85" fmla="*/ 2147483647 h 126"/>
              <a:gd name="T86" fmla="*/ 2147483647 w 84"/>
              <a:gd name="T87" fmla="*/ 2147483647 h 126"/>
              <a:gd name="T88" fmla="*/ 2147483647 w 84"/>
              <a:gd name="T89" fmla="*/ 2147483647 h 126"/>
              <a:gd name="T90" fmla="*/ 2147483647 w 84"/>
              <a:gd name="T91" fmla="*/ 2147483647 h 126"/>
              <a:gd name="T92" fmla="*/ 2147483647 w 84"/>
              <a:gd name="T93" fmla="*/ 2147483647 h 126"/>
              <a:gd name="T94" fmla="*/ 2147483647 w 84"/>
              <a:gd name="T95" fmla="*/ 2147483647 h 126"/>
              <a:gd name="T96" fmla="*/ 2147483647 w 84"/>
              <a:gd name="T97" fmla="*/ 2147483647 h 126"/>
              <a:gd name="T98" fmla="*/ 2147483647 w 84"/>
              <a:gd name="T99" fmla="*/ 2147483647 h 126"/>
              <a:gd name="T100" fmla="*/ 2147483647 w 84"/>
              <a:gd name="T101" fmla="*/ 2147483647 h 126"/>
              <a:gd name="T102" fmla="*/ 2147483647 w 84"/>
              <a:gd name="T103" fmla="*/ 2147483647 h 126"/>
              <a:gd name="T104" fmla="*/ 2147483647 w 84"/>
              <a:gd name="T105" fmla="*/ 2147483647 h 126"/>
              <a:gd name="T106" fmla="*/ 2147483647 w 84"/>
              <a:gd name="T107" fmla="*/ 0 h 126"/>
              <a:gd name="T108" fmla="*/ 2147483647 w 84"/>
              <a:gd name="T109" fmla="*/ 0 h 126"/>
              <a:gd name="T110" fmla="*/ 2147483647 w 84"/>
              <a:gd name="T111" fmla="*/ 0 h 126"/>
              <a:gd name="T112" fmla="*/ 2147483647 w 84"/>
              <a:gd name="T113" fmla="*/ 2147483647 h 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4"/>
              <a:gd name="T172" fmla="*/ 0 h 126"/>
              <a:gd name="T173" fmla="*/ 84 w 84"/>
              <a:gd name="T174" fmla="*/ 126 h 1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4" h="126">
                <a:moveTo>
                  <a:pt x="18" y="6"/>
                </a:moveTo>
                <a:lnTo>
                  <a:pt x="18" y="6"/>
                </a:lnTo>
                <a:lnTo>
                  <a:pt x="12" y="6"/>
                </a:lnTo>
                <a:lnTo>
                  <a:pt x="12" y="12"/>
                </a:lnTo>
                <a:lnTo>
                  <a:pt x="6" y="12"/>
                </a:lnTo>
                <a:lnTo>
                  <a:pt x="18" y="6"/>
                </a:lnTo>
                <a:lnTo>
                  <a:pt x="24" y="6"/>
                </a:lnTo>
                <a:lnTo>
                  <a:pt x="36" y="6"/>
                </a:lnTo>
                <a:lnTo>
                  <a:pt x="42" y="6"/>
                </a:lnTo>
                <a:lnTo>
                  <a:pt x="48" y="6"/>
                </a:lnTo>
                <a:lnTo>
                  <a:pt x="54" y="12"/>
                </a:lnTo>
                <a:lnTo>
                  <a:pt x="66" y="18"/>
                </a:lnTo>
                <a:lnTo>
                  <a:pt x="66" y="24"/>
                </a:lnTo>
                <a:lnTo>
                  <a:pt x="72" y="36"/>
                </a:lnTo>
                <a:lnTo>
                  <a:pt x="78" y="48"/>
                </a:lnTo>
                <a:lnTo>
                  <a:pt x="78" y="54"/>
                </a:lnTo>
                <a:lnTo>
                  <a:pt x="78" y="66"/>
                </a:lnTo>
                <a:lnTo>
                  <a:pt x="78" y="78"/>
                </a:lnTo>
                <a:lnTo>
                  <a:pt x="72" y="90"/>
                </a:lnTo>
                <a:lnTo>
                  <a:pt x="72" y="96"/>
                </a:lnTo>
                <a:lnTo>
                  <a:pt x="66" y="108"/>
                </a:lnTo>
                <a:lnTo>
                  <a:pt x="60" y="114"/>
                </a:lnTo>
                <a:lnTo>
                  <a:pt x="48" y="120"/>
                </a:lnTo>
                <a:lnTo>
                  <a:pt x="42" y="120"/>
                </a:lnTo>
                <a:lnTo>
                  <a:pt x="36" y="126"/>
                </a:lnTo>
                <a:lnTo>
                  <a:pt x="24" y="120"/>
                </a:lnTo>
                <a:lnTo>
                  <a:pt x="18" y="120"/>
                </a:lnTo>
                <a:lnTo>
                  <a:pt x="12" y="120"/>
                </a:lnTo>
                <a:lnTo>
                  <a:pt x="0" y="108"/>
                </a:lnTo>
                <a:lnTo>
                  <a:pt x="6" y="114"/>
                </a:lnTo>
                <a:lnTo>
                  <a:pt x="12" y="120"/>
                </a:lnTo>
                <a:lnTo>
                  <a:pt x="18" y="126"/>
                </a:lnTo>
                <a:lnTo>
                  <a:pt x="24" y="126"/>
                </a:lnTo>
                <a:lnTo>
                  <a:pt x="36" y="126"/>
                </a:lnTo>
                <a:lnTo>
                  <a:pt x="42" y="126"/>
                </a:lnTo>
                <a:lnTo>
                  <a:pt x="48" y="120"/>
                </a:lnTo>
                <a:lnTo>
                  <a:pt x="54" y="120"/>
                </a:lnTo>
                <a:lnTo>
                  <a:pt x="60" y="114"/>
                </a:lnTo>
                <a:lnTo>
                  <a:pt x="66" y="108"/>
                </a:lnTo>
                <a:lnTo>
                  <a:pt x="72" y="102"/>
                </a:lnTo>
                <a:lnTo>
                  <a:pt x="78" y="90"/>
                </a:lnTo>
                <a:lnTo>
                  <a:pt x="78" y="84"/>
                </a:lnTo>
                <a:lnTo>
                  <a:pt x="84" y="72"/>
                </a:lnTo>
                <a:lnTo>
                  <a:pt x="84" y="66"/>
                </a:lnTo>
                <a:lnTo>
                  <a:pt x="84" y="54"/>
                </a:lnTo>
                <a:lnTo>
                  <a:pt x="78" y="48"/>
                </a:lnTo>
                <a:lnTo>
                  <a:pt x="78" y="36"/>
                </a:lnTo>
                <a:lnTo>
                  <a:pt x="72" y="30"/>
                </a:lnTo>
                <a:lnTo>
                  <a:pt x="66" y="24"/>
                </a:lnTo>
                <a:lnTo>
                  <a:pt x="60" y="12"/>
                </a:lnTo>
                <a:lnTo>
                  <a:pt x="54" y="12"/>
                </a:lnTo>
                <a:lnTo>
                  <a:pt x="48" y="6"/>
                </a:lnTo>
                <a:lnTo>
                  <a:pt x="42" y="0"/>
                </a:lnTo>
                <a:lnTo>
                  <a:pt x="36" y="0"/>
                </a:lnTo>
                <a:lnTo>
                  <a:pt x="24" y="0"/>
                </a:lnTo>
                <a:lnTo>
                  <a:pt x="18"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5" name="Freeform 798"/>
          <p:cNvSpPr>
            <a:spLocks/>
          </p:cNvSpPr>
          <p:nvPr/>
        </p:nvSpPr>
        <p:spPr bwMode="auto">
          <a:xfrm>
            <a:off x="5127633" y="4822280"/>
            <a:ext cx="136525" cy="195262"/>
          </a:xfrm>
          <a:custGeom>
            <a:avLst/>
            <a:gdLst>
              <a:gd name="T0" fmla="*/ 2147483647 w 90"/>
              <a:gd name="T1" fmla="*/ 2147483647 h 114"/>
              <a:gd name="T2" fmla="*/ 2147483647 w 90"/>
              <a:gd name="T3" fmla="*/ 2147483647 h 114"/>
              <a:gd name="T4" fmla="*/ 2147483647 w 90"/>
              <a:gd name="T5" fmla="*/ 2147483647 h 114"/>
              <a:gd name="T6" fmla="*/ 2147483647 w 90"/>
              <a:gd name="T7" fmla="*/ 2147483647 h 114"/>
              <a:gd name="T8" fmla="*/ 2147483647 w 90"/>
              <a:gd name="T9" fmla="*/ 2147483647 h 114"/>
              <a:gd name="T10" fmla="*/ 2147483647 w 90"/>
              <a:gd name="T11" fmla="*/ 0 h 114"/>
              <a:gd name="T12" fmla="*/ 2147483647 w 90"/>
              <a:gd name="T13" fmla="*/ 2147483647 h 114"/>
              <a:gd name="T14" fmla="*/ 2147483647 w 90"/>
              <a:gd name="T15" fmla="*/ 2147483647 h 114"/>
              <a:gd name="T16" fmla="*/ 2147483647 w 90"/>
              <a:gd name="T17" fmla="*/ 2147483647 h 114"/>
              <a:gd name="T18" fmla="*/ 2147483647 w 90"/>
              <a:gd name="T19" fmla="*/ 2147483647 h 114"/>
              <a:gd name="T20" fmla="*/ 2147483647 w 90"/>
              <a:gd name="T21" fmla="*/ 2147483647 h 114"/>
              <a:gd name="T22" fmla="*/ 2147483647 w 90"/>
              <a:gd name="T23" fmla="*/ 2147483647 h 114"/>
              <a:gd name="T24" fmla="*/ 2147483647 w 90"/>
              <a:gd name="T25" fmla="*/ 2147483647 h 114"/>
              <a:gd name="T26" fmla="*/ 2147483647 w 90"/>
              <a:gd name="T27" fmla="*/ 2147483647 h 114"/>
              <a:gd name="T28" fmla="*/ 2147483647 w 90"/>
              <a:gd name="T29" fmla="*/ 2147483647 h 114"/>
              <a:gd name="T30" fmla="*/ 2147483647 w 90"/>
              <a:gd name="T31" fmla="*/ 2147483647 h 114"/>
              <a:gd name="T32" fmla="*/ 2147483647 w 90"/>
              <a:gd name="T33" fmla="*/ 2147483647 h 114"/>
              <a:gd name="T34" fmla="*/ 2147483647 w 90"/>
              <a:gd name="T35" fmla="*/ 2147483647 h 114"/>
              <a:gd name="T36" fmla="*/ 2147483647 w 90"/>
              <a:gd name="T37" fmla="*/ 2147483647 h 114"/>
              <a:gd name="T38" fmla="*/ 2147483647 w 90"/>
              <a:gd name="T39" fmla="*/ 2147483647 h 114"/>
              <a:gd name="T40" fmla="*/ 2147483647 w 90"/>
              <a:gd name="T41" fmla="*/ 2147483647 h 114"/>
              <a:gd name="T42" fmla="*/ 2147483647 w 90"/>
              <a:gd name="T43" fmla="*/ 2147483647 h 114"/>
              <a:gd name="T44" fmla="*/ 2147483647 w 90"/>
              <a:gd name="T45" fmla="*/ 2147483647 h 114"/>
              <a:gd name="T46" fmla="*/ 2147483647 w 90"/>
              <a:gd name="T47" fmla="*/ 2147483647 h 114"/>
              <a:gd name="T48" fmla="*/ 2147483647 w 90"/>
              <a:gd name="T49" fmla="*/ 2147483647 h 114"/>
              <a:gd name="T50" fmla="*/ 2147483647 w 90"/>
              <a:gd name="T51" fmla="*/ 2147483647 h 114"/>
              <a:gd name="T52" fmla="*/ 2147483647 w 90"/>
              <a:gd name="T53" fmla="*/ 2147483647 h 114"/>
              <a:gd name="T54" fmla="*/ 2147483647 w 90"/>
              <a:gd name="T55" fmla="*/ 2147483647 h 114"/>
              <a:gd name="T56" fmla="*/ 2147483647 w 90"/>
              <a:gd name="T57" fmla="*/ 2147483647 h 114"/>
              <a:gd name="T58" fmla="*/ 2147483647 w 90"/>
              <a:gd name="T59" fmla="*/ 0 h 114"/>
              <a:gd name="T60" fmla="*/ 2147483647 w 90"/>
              <a:gd name="T61" fmla="*/ 0 h 114"/>
              <a:gd name="T62" fmla="*/ 2147483647 w 90"/>
              <a:gd name="T63" fmla="*/ 0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4"/>
              <a:gd name="T98" fmla="*/ 90 w 90"/>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4">
                <a:moveTo>
                  <a:pt x="18" y="6"/>
                </a:moveTo>
                <a:lnTo>
                  <a:pt x="12" y="12"/>
                </a:lnTo>
                <a:lnTo>
                  <a:pt x="6" y="18"/>
                </a:lnTo>
                <a:lnTo>
                  <a:pt x="6" y="30"/>
                </a:lnTo>
                <a:lnTo>
                  <a:pt x="0" y="36"/>
                </a:lnTo>
                <a:lnTo>
                  <a:pt x="6" y="30"/>
                </a:lnTo>
                <a:lnTo>
                  <a:pt x="12" y="18"/>
                </a:lnTo>
                <a:lnTo>
                  <a:pt x="12" y="12"/>
                </a:lnTo>
                <a:lnTo>
                  <a:pt x="24" y="6"/>
                </a:lnTo>
                <a:lnTo>
                  <a:pt x="30" y="6"/>
                </a:lnTo>
                <a:lnTo>
                  <a:pt x="36" y="6"/>
                </a:lnTo>
                <a:lnTo>
                  <a:pt x="42" y="0"/>
                </a:lnTo>
                <a:lnTo>
                  <a:pt x="48" y="6"/>
                </a:lnTo>
                <a:lnTo>
                  <a:pt x="60" y="6"/>
                </a:lnTo>
                <a:lnTo>
                  <a:pt x="66" y="12"/>
                </a:lnTo>
                <a:lnTo>
                  <a:pt x="72" y="18"/>
                </a:lnTo>
                <a:lnTo>
                  <a:pt x="78" y="24"/>
                </a:lnTo>
                <a:lnTo>
                  <a:pt x="84" y="30"/>
                </a:lnTo>
                <a:lnTo>
                  <a:pt x="84" y="36"/>
                </a:lnTo>
                <a:lnTo>
                  <a:pt x="84" y="48"/>
                </a:lnTo>
                <a:lnTo>
                  <a:pt x="90" y="60"/>
                </a:lnTo>
                <a:lnTo>
                  <a:pt x="84" y="66"/>
                </a:lnTo>
                <a:lnTo>
                  <a:pt x="84" y="78"/>
                </a:lnTo>
                <a:lnTo>
                  <a:pt x="84" y="84"/>
                </a:lnTo>
                <a:lnTo>
                  <a:pt x="78" y="90"/>
                </a:lnTo>
                <a:lnTo>
                  <a:pt x="72" y="96"/>
                </a:lnTo>
                <a:lnTo>
                  <a:pt x="66" y="102"/>
                </a:lnTo>
                <a:lnTo>
                  <a:pt x="60" y="108"/>
                </a:lnTo>
                <a:lnTo>
                  <a:pt x="48" y="108"/>
                </a:lnTo>
                <a:lnTo>
                  <a:pt x="42" y="114"/>
                </a:lnTo>
                <a:lnTo>
                  <a:pt x="36" y="108"/>
                </a:lnTo>
                <a:lnTo>
                  <a:pt x="30" y="108"/>
                </a:lnTo>
                <a:lnTo>
                  <a:pt x="24" y="108"/>
                </a:lnTo>
                <a:lnTo>
                  <a:pt x="12" y="102"/>
                </a:lnTo>
                <a:lnTo>
                  <a:pt x="12" y="96"/>
                </a:lnTo>
                <a:lnTo>
                  <a:pt x="6" y="90"/>
                </a:lnTo>
                <a:lnTo>
                  <a:pt x="0" y="78"/>
                </a:lnTo>
                <a:lnTo>
                  <a:pt x="6" y="84"/>
                </a:lnTo>
                <a:lnTo>
                  <a:pt x="6" y="90"/>
                </a:lnTo>
                <a:lnTo>
                  <a:pt x="12" y="96"/>
                </a:lnTo>
                <a:lnTo>
                  <a:pt x="12" y="102"/>
                </a:lnTo>
                <a:lnTo>
                  <a:pt x="24" y="108"/>
                </a:lnTo>
                <a:lnTo>
                  <a:pt x="30" y="114"/>
                </a:lnTo>
                <a:lnTo>
                  <a:pt x="36" y="114"/>
                </a:lnTo>
                <a:lnTo>
                  <a:pt x="42" y="114"/>
                </a:lnTo>
                <a:lnTo>
                  <a:pt x="54" y="114"/>
                </a:lnTo>
                <a:lnTo>
                  <a:pt x="60" y="108"/>
                </a:lnTo>
                <a:lnTo>
                  <a:pt x="72" y="108"/>
                </a:lnTo>
                <a:lnTo>
                  <a:pt x="78" y="96"/>
                </a:lnTo>
                <a:lnTo>
                  <a:pt x="84" y="90"/>
                </a:lnTo>
                <a:lnTo>
                  <a:pt x="84" y="84"/>
                </a:lnTo>
                <a:lnTo>
                  <a:pt x="90" y="72"/>
                </a:lnTo>
                <a:lnTo>
                  <a:pt x="90" y="60"/>
                </a:lnTo>
                <a:lnTo>
                  <a:pt x="90" y="48"/>
                </a:lnTo>
                <a:lnTo>
                  <a:pt x="90" y="42"/>
                </a:lnTo>
                <a:lnTo>
                  <a:pt x="84" y="30"/>
                </a:lnTo>
                <a:lnTo>
                  <a:pt x="78" y="18"/>
                </a:lnTo>
                <a:lnTo>
                  <a:pt x="78" y="12"/>
                </a:lnTo>
                <a:lnTo>
                  <a:pt x="66" y="6"/>
                </a:lnTo>
                <a:lnTo>
                  <a:pt x="60" y="0"/>
                </a:lnTo>
                <a:lnTo>
                  <a:pt x="54" y="0"/>
                </a:lnTo>
                <a:lnTo>
                  <a:pt x="42" y="0"/>
                </a:lnTo>
                <a:lnTo>
                  <a:pt x="36" y="0"/>
                </a:lnTo>
                <a:lnTo>
                  <a:pt x="24" y="0"/>
                </a:lnTo>
                <a:lnTo>
                  <a:pt x="18" y="6"/>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6" name="Freeform 799"/>
          <p:cNvSpPr>
            <a:spLocks/>
          </p:cNvSpPr>
          <p:nvPr/>
        </p:nvSpPr>
        <p:spPr bwMode="auto">
          <a:xfrm>
            <a:off x="5127627" y="4833392"/>
            <a:ext cx="127000" cy="184150"/>
          </a:xfrm>
          <a:custGeom>
            <a:avLst/>
            <a:gdLst>
              <a:gd name="T0" fmla="*/ 0 w 84"/>
              <a:gd name="T1" fmla="*/ 2147483647 h 108"/>
              <a:gd name="T2" fmla="*/ 2147483647 w 84"/>
              <a:gd name="T3" fmla="*/ 2147483647 h 108"/>
              <a:gd name="T4" fmla="*/ 2147483647 w 84"/>
              <a:gd name="T5" fmla="*/ 2147483647 h 108"/>
              <a:gd name="T6" fmla="*/ 2147483647 w 84"/>
              <a:gd name="T7" fmla="*/ 0 h 108"/>
              <a:gd name="T8" fmla="*/ 2147483647 w 84"/>
              <a:gd name="T9" fmla="*/ 0 h 108"/>
              <a:gd name="T10" fmla="*/ 2147483647 w 84"/>
              <a:gd name="T11" fmla="*/ 2147483647 h 108"/>
              <a:gd name="T12" fmla="*/ 2147483647 w 84"/>
              <a:gd name="T13" fmla="*/ 2147483647 h 108"/>
              <a:gd name="T14" fmla="*/ 2147483647 w 84"/>
              <a:gd name="T15" fmla="*/ 2147483647 h 108"/>
              <a:gd name="T16" fmla="*/ 2147483647 w 84"/>
              <a:gd name="T17" fmla="*/ 2147483647 h 108"/>
              <a:gd name="T18" fmla="*/ 2147483647 w 84"/>
              <a:gd name="T19" fmla="*/ 2147483647 h 108"/>
              <a:gd name="T20" fmla="*/ 2147483647 w 84"/>
              <a:gd name="T21" fmla="*/ 2147483647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0 w 84"/>
              <a:gd name="T31" fmla="*/ 2147483647 h 108"/>
              <a:gd name="T32" fmla="*/ 0 w 84"/>
              <a:gd name="T33" fmla="*/ 2147483647 h 108"/>
              <a:gd name="T34" fmla="*/ 0 w 84"/>
              <a:gd name="T35" fmla="*/ 2147483647 h 108"/>
              <a:gd name="T36" fmla="*/ 0 w 84"/>
              <a:gd name="T37" fmla="*/ 2147483647 h 108"/>
              <a:gd name="T38" fmla="*/ 0 w 84"/>
              <a:gd name="T39" fmla="*/ 2147483647 h 108"/>
              <a:gd name="T40" fmla="*/ 0 w 84"/>
              <a:gd name="T41" fmla="*/ 2147483647 h 108"/>
              <a:gd name="T42" fmla="*/ 2147483647 w 84"/>
              <a:gd name="T43" fmla="*/ 2147483647 h 108"/>
              <a:gd name="T44" fmla="*/ 2147483647 w 84"/>
              <a:gd name="T45" fmla="*/ 2147483647 h 108"/>
              <a:gd name="T46" fmla="*/ 2147483647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2147483647 w 84"/>
              <a:gd name="T61" fmla="*/ 2147483647 h 108"/>
              <a:gd name="T62" fmla="*/ 2147483647 w 84"/>
              <a:gd name="T63" fmla="*/ 2147483647 h 108"/>
              <a:gd name="T64" fmla="*/ 2147483647 w 84"/>
              <a:gd name="T65" fmla="*/ 0 h 108"/>
              <a:gd name="T66" fmla="*/ 2147483647 w 84"/>
              <a:gd name="T67" fmla="*/ 0 h 108"/>
              <a:gd name="T68" fmla="*/ 2147483647 w 84"/>
              <a:gd name="T69" fmla="*/ 2147483647 h 108"/>
              <a:gd name="T70" fmla="*/ 2147483647 w 84"/>
              <a:gd name="T71" fmla="*/ 2147483647 h 108"/>
              <a:gd name="T72" fmla="*/ 0 w 84"/>
              <a:gd name="T73" fmla="*/ 2147483647 h 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4"/>
              <a:gd name="T112" fmla="*/ 0 h 108"/>
              <a:gd name="T113" fmla="*/ 84 w 84"/>
              <a:gd name="T114" fmla="*/ 108 h 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4" h="108">
                <a:moveTo>
                  <a:pt x="0" y="54"/>
                </a:moveTo>
                <a:lnTo>
                  <a:pt x="0" y="42"/>
                </a:lnTo>
                <a:lnTo>
                  <a:pt x="0" y="36"/>
                </a:lnTo>
                <a:lnTo>
                  <a:pt x="6" y="24"/>
                </a:lnTo>
                <a:lnTo>
                  <a:pt x="12" y="18"/>
                </a:lnTo>
                <a:lnTo>
                  <a:pt x="18" y="12"/>
                </a:lnTo>
                <a:lnTo>
                  <a:pt x="24" y="6"/>
                </a:lnTo>
                <a:lnTo>
                  <a:pt x="30" y="0"/>
                </a:lnTo>
                <a:lnTo>
                  <a:pt x="42" y="0"/>
                </a:lnTo>
                <a:lnTo>
                  <a:pt x="48" y="0"/>
                </a:lnTo>
                <a:lnTo>
                  <a:pt x="54" y="6"/>
                </a:lnTo>
                <a:lnTo>
                  <a:pt x="66" y="12"/>
                </a:lnTo>
                <a:lnTo>
                  <a:pt x="72" y="18"/>
                </a:lnTo>
                <a:lnTo>
                  <a:pt x="78" y="24"/>
                </a:lnTo>
                <a:lnTo>
                  <a:pt x="78" y="36"/>
                </a:lnTo>
                <a:lnTo>
                  <a:pt x="84" y="42"/>
                </a:lnTo>
                <a:lnTo>
                  <a:pt x="84" y="54"/>
                </a:lnTo>
                <a:lnTo>
                  <a:pt x="84" y="66"/>
                </a:lnTo>
                <a:lnTo>
                  <a:pt x="78" y="72"/>
                </a:lnTo>
                <a:lnTo>
                  <a:pt x="78" y="84"/>
                </a:lnTo>
                <a:lnTo>
                  <a:pt x="72" y="90"/>
                </a:lnTo>
                <a:lnTo>
                  <a:pt x="66" y="96"/>
                </a:lnTo>
                <a:lnTo>
                  <a:pt x="54" y="102"/>
                </a:lnTo>
                <a:lnTo>
                  <a:pt x="48" y="102"/>
                </a:lnTo>
                <a:lnTo>
                  <a:pt x="42" y="108"/>
                </a:lnTo>
                <a:lnTo>
                  <a:pt x="30" y="102"/>
                </a:lnTo>
                <a:lnTo>
                  <a:pt x="24" y="102"/>
                </a:lnTo>
                <a:lnTo>
                  <a:pt x="18" y="96"/>
                </a:lnTo>
                <a:lnTo>
                  <a:pt x="12" y="90"/>
                </a:lnTo>
                <a:lnTo>
                  <a:pt x="6" y="84"/>
                </a:lnTo>
                <a:lnTo>
                  <a:pt x="0" y="72"/>
                </a:lnTo>
                <a:lnTo>
                  <a:pt x="0" y="66"/>
                </a:lnTo>
                <a:lnTo>
                  <a:pt x="0" y="54"/>
                </a:lnTo>
                <a:lnTo>
                  <a:pt x="0" y="30"/>
                </a:lnTo>
                <a:lnTo>
                  <a:pt x="0" y="36"/>
                </a:lnTo>
                <a:lnTo>
                  <a:pt x="0" y="42"/>
                </a:lnTo>
                <a:lnTo>
                  <a:pt x="0" y="48"/>
                </a:lnTo>
                <a:lnTo>
                  <a:pt x="0" y="54"/>
                </a:lnTo>
                <a:lnTo>
                  <a:pt x="0" y="60"/>
                </a:lnTo>
                <a:lnTo>
                  <a:pt x="0" y="66"/>
                </a:lnTo>
                <a:lnTo>
                  <a:pt x="0" y="72"/>
                </a:lnTo>
                <a:lnTo>
                  <a:pt x="0" y="78"/>
                </a:lnTo>
                <a:lnTo>
                  <a:pt x="6" y="84"/>
                </a:lnTo>
                <a:lnTo>
                  <a:pt x="12" y="90"/>
                </a:lnTo>
                <a:lnTo>
                  <a:pt x="12" y="96"/>
                </a:lnTo>
                <a:lnTo>
                  <a:pt x="24" y="102"/>
                </a:lnTo>
                <a:lnTo>
                  <a:pt x="30" y="108"/>
                </a:lnTo>
                <a:lnTo>
                  <a:pt x="36" y="108"/>
                </a:lnTo>
                <a:lnTo>
                  <a:pt x="42" y="108"/>
                </a:lnTo>
                <a:lnTo>
                  <a:pt x="48" y="108"/>
                </a:lnTo>
                <a:lnTo>
                  <a:pt x="54" y="102"/>
                </a:lnTo>
                <a:lnTo>
                  <a:pt x="66" y="102"/>
                </a:lnTo>
                <a:lnTo>
                  <a:pt x="72" y="96"/>
                </a:lnTo>
                <a:lnTo>
                  <a:pt x="78" y="90"/>
                </a:lnTo>
                <a:lnTo>
                  <a:pt x="78" y="78"/>
                </a:lnTo>
                <a:lnTo>
                  <a:pt x="84" y="72"/>
                </a:lnTo>
                <a:lnTo>
                  <a:pt x="84" y="66"/>
                </a:lnTo>
                <a:lnTo>
                  <a:pt x="84" y="54"/>
                </a:lnTo>
                <a:lnTo>
                  <a:pt x="84" y="42"/>
                </a:lnTo>
                <a:lnTo>
                  <a:pt x="84" y="36"/>
                </a:lnTo>
                <a:lnTo>
                  <a:pt x="78" y="24"/>
                </a:lnTo>
                <a:lnTo>
                  <a:pt x="78" y="18"/>
                </a:lnTo>
                <a:lnTo>
                  <a:pt x="72" y="12"/>
                </a:lnTo>
                <a:lnTo>
                  <a:pt x="66" y="6"/>
                </a:lnTo>
                <a:lnTo>
                  <a:pt x="54" y="0"/>
                </a:lnTo>
                <a:lnTo>
                  <a:pt x="48" y="0"/>
                </a:lnTo>
                <a:lnTo>
                  <a:pt x="42" y="0"/>
                </a:lnTo>
                <a:lnTo>
                  <a:pt x="36" y="0"/>
                </a:lnTo>
                <a:lnTo>
                  <a:pt x="30" y="0"/>
                </a:lnTo>
                <a:lnTo>
                  <a:pt x="24" y="6"/>
                </a:lnTo>
                <a:lnTo>
                  <a:pt x="12" y="12"/>
                </a:lnTo>
                <a:lnTo>
                  <a:pt x="12" y="18"/>
                </a:lnTo>
                <a:lnTo>
                  <a:pt x="6" y="24"/>
                </a:lnTo>
                <a:lnTo>
                  <a:pt x="0" y="3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7" name="Freeform 800"/>
          <p:cNvSpPr>
            <a:spLocks/>
          </p:cNvSpPr>
          <p:nvPr/>
        </p:nvSpPr>
        <p:spPr bwMode="auto">
          <a:xfrm>
            <a:off x="5127627" y="4833392"/>
            <a:ext cx="127000" cy="184150"/>
          </a:xfrm>
          <a:custGeom>
            <a:avLst/>
            <a:gdLst>
              <a:gd name="T0" fmla="*/ 0 w 84"/>
              <a:gd name="T1" fmla="*/ 2147483647 h 108"/>
              <a:gd name="T2" fmla="*/ 0 w 84"/>
              <a:gd name="T3" fmla="*/ 2147483647 h 108"/>
              <a:gd name="T4" fmla="*/ 0 w 84"/>
              <a:gd name="T5" fmla="*/ 2147483647 h 108"/>
              <a:gd name="T6" fmla="*/ 2147483647 w 84"/>
              <a:gd name="T7" fmla="*/ 2147483647 h 108"/>
              <a:gd name="T8" fmla="*/ 2147483647 w 84"/>
              <a:gd name="T9" fmla="*/ 2147483647 h 108"/>
              <a:gd name="T10" fmla="*/ 2147483647 w 84"/>
              <a:gd name="T11" fmla="*/ 2147483647 h 108"/>
              <a:gd name="T12" fmla="*/ 2147483647 w 84"/>
              <a:gd name="T13" fmla="*/ 0 h 108"/>
              <a:gd name="T14" fmla="*/ 2147483647 w 84"/>
              <a:gd name="T15" fmla="*/ 0 h 108"/>
              <a:gd name="T16" fmla="*/ 2147483647 w 84"/>
              <a:gd name="T17" fmla="*/ 0 h 108"/>
              <a:gd name="T18" fmla="*/ 2147483647 w 84"/>
              <a:gd name="T19" fmla="*/ 0 h 108"/>
              <a:gd name="T20" fmla="*/ 2147483647 w 84"/>
              <a:gd name="T21" fmla="*/ 0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2147483647 w 84"/>
              <a:gd name="T31" fmla="*/ 2147483647 h 108"/>
              <a:gd name="T32" fmla="*/ 2147483647 w 84"/>
              <a:gd name="T33" fmla="*/ 2147483647 h 108"/>
              <a:gd name="T34" fmla="*/ 2147483647 w 84"/>
              <a:gd name="T35" fmla="*/ 2147483647 h 108"/>
              <a:gd name="T36" fmla="*/ 2147483647 w 84"/>
              <a:gd name="T37" fmla="*/ 2147483647 h 108"/>
              <a:gd name="T38" fmla="*/ 2147483647 w 84"/>
              <a:gd name="T39" fmla="*/ 2147483647 h 108"/>
              <a:gd name="T40" fmla="*/ 2147483647 w 84"/>
              <a:gd name="T41" fmla="*/ 2147483647 h 108"/>
              <a:gd name="T42" fmla="*/ 2147483647 w 84"/>
              <a:gd name="T43" fmla="*/ 2147483647 h 108"/>
              <a:gd name="T44" fmla="*/ 2147483647 w 84"/>
              <a:gd name="T45" fmla="*/ 2147483647 h 108"/>
              <a:gd name="T46" fmla="*/ 2147483647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0 w 84"/>
              <a:gd name="T61" fmla="*/ 2147483647 h 108"/>
              <a:gd name="T62" fmla="*/ 0 w 84"/>
              <a:gd name="T63" fmla="*/ 2147483647 h 108"/>
              <a:gd name="T64" fmla="*/ 0 w 84"/>
              <a:gd name="T65" fmla="*/ 2147483647 h 108"/>
              <a:gd name="T66" fmla="*/ 0 w 84"/>
              <a:gd name="T67" fmla="*/ 2147483647 h 108"/>
              <a:gd name="T68" fmla="*/ 2147483647 w 84"/>
              <a:gd name="T69" fmla="*/ 2147483647 h 108"/>
              <a:gd name="T70" fmla="*/ 2147483647 w 84"/>
              <a:gd name="T71" fmla="*/ 2147483647 h 108"/>
              <a:gd name="T72" fmla="*/ 2147483647 w 84"/>
              <a:gd name="T73" fmla="*/ 2147483647 h 108"/>
              <a:gd name="T74" fmla="*/ 2147483647 w 84"/>
              <a:gd name="T75" fmla="*/ 0 h 108"/>
              <a:gd name="T76" fmla="*/ 2147483647 w 84"/>
              <a:gd name="T77" fmla="*/ 2147483647 h 108"/>
              <a:gd name="T78" fmla="*/ 2147483647 w 84"/>
              <a:gd name="T79" fmla="*/ 2147483647 h 108"/>
              <a:gd name="T80" fmla="*/ 2147483647 w 84"/>
              <a:gd name="T81" fmla="*/ 2147483647 h 108"/>
              <a:gd name="T82" fmla="*/ 2147483647 w 84"/>
              <a:gd name="T83" fmla="*/ 2147483647 h 108"/>
              <a:gd name="T84" fmla="*/ 2147483647 w 84"/>
              <a:gd name="T85" fmla="*/ 2147483647 h 108"/>
              <a:gd name="T86" fmla="*/ 2147483647 w 84"/>
              <a:gd name="T87" fmla="*/ 2147483647 h 108"/>
              <a:gd name="T88" fmla="*/ 2147483647 w 84"/>
              <a:gd name="T89" fmla="*/ 2147483647 h 108"/>
              <a:gd name="T90" fmla="*/ 2147483647 w 84"/>
              <a:gd name="T91" fmla="*/ 2147483647 h 108"/>
              <a:gd name="T92" fmla="*/ 2147483647 w 84"/>
              <a:gd name="T93" fmla="*/ 2147483647 h 108"/>
              <a:gd name="T94" fmla="*/ 2147483647 w 84"/>
              <a:gd name="T95" fmla="*/ 2147483647 h 108"/>
              <a:gd name="T96" fmla="*/ 2147483647 w 84"/>
              <a:gd name="T97" fmla="*/ 2147483647 h 108"/>
              <a:gd name="T98" fmla="*/ 0 w 84"/>
              <a:gd name="T99" fmla="*/ 2147483647 h 108"/>
              <a:gd name="T100" fmla="*/ 0 w 84"/>
              <a:gd name="T101" fmla="*/ 2147483647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4"/>
              <a:gd name="T154" fmla="*/ 0 h 108"/>
              <a:gd name="T155" fmla="*/ 84 w 84"/>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4" h="108">
                <a:moveTo>
                  <a:pt x="0" y="54"/>
                </a:moveTo>
                <a:lnTo>
                  <a:pt x="0" y="42"/>
                </a:lnTo>
                <a:lnTo>
                  <a:pt x="0" y="30"/>
                </a:lnTo>
                <a:lnTo>
                  <a:pt x="6" y="24"/>
                </a:lnTo>
                <a:lnTo>
                  <a:pt x="12" y="12"/>
                </a:lnTo>
                <a:lnTo>
                  <a:pt x="18" y="6"/>
                </a:lnTo>
                <a:lnTo>
                  <a:pt x="24" y="0"/>
                </a:lnTo>
                <a:lnTo>
                  <a:pt x="30" y="0"/>
                </a:lnTo>
                <a:lnTo>
                  <a:pt x="42" y="0"/>
                </a:lnTo>
                <a:lnTo>
                  <a:pt x="48" y="0"/>
                </a:lnTo>
                <a:lnTo>
                  <a:pt x="60" y="0"/>
                </a:lnTo>
                <a:lnTo>
                  <a:pt x="66" y="6"/>
                </a:lnTo>
                <a:lnTo>
                  <a:pt x="72" y="12"/>
                </a:lnTo>
                <a:lnTo>
                  <a:pt x="78" y="24"/>
                </a:lnTo>
                <a:lnTo>
                  <a:pt x="84" y="30"/>
                </a:lnTo>
                <a:lnTo>
                  <a:pt x="84" y="42"/>
                </a:lnTo>
                <a:lnTo>
                  <a:pt x="84" y="54"/>
                </a:lnTo>
                <a:lnTo>
                  <a:pt x="84" y="66"/>
                </a:lnTo>
                <a:lnTo>
                  <a:pt x="84" y="72"/>
                </a:lnTo>
                <a:lnTo>
                  <a:pt x="78" y="84"/>
                </a:lnTo>
                <a:lnTo>
                  <a:pt x="72" y="90"/>
                </a:lnTo>
                <a:lnTo>
                  <a:pt x="66" y="96"/>
                </a:lnTo>
                <a:lnTo>
                  <a:pt x="60" y="102"/>
                </a:lnTo>
                <a:lnTo>
                  <a:pt x="48" y="102"/>
                </a:lnTo>
                <a:lnTo>
                  <a:pt x="42" y="108"/>
                </a:lnTo>
                <a:lnTo>
                  <a:pt x="30" y="102"/>
                </a:lnTo>
                <a:lnTo>
                  <a:pt x="24" y="102"/>
                </a:lnTo>
                <a:lnTo>
                  <a:pt x="18" y="96"/>
                </a:lnTo>
                <a:lnTo>
                  <a:pt x="12" y="90"/>
                </a:lnTo>
                <a:lnTo>
                  <a:pt x="6" y="84"/>
                </a:lnTo>
                <a:lnTo>
                  <a:pt x="0" y="72"/>
                </a:lnTo>
                <a:lnTo>
                  <a:pt x="0" y="66"/>
                </a:lnTo>
                <a:lnTo>
                  <a:pt x="0" y="54"/>
                </a:lnTo>
                <a:lnTo>
                  <a:pt x="6" y="30"/>
                </a:lnTo>
                <a:lnTo>
                  <a:pt x="12" y="18"/>
                </a:lnTo>
                <a:lnTo>
                  <a:pt x="24" y="6"/>
                </a:lnTo>
                <a:lnTo>
                  <a:pt x="42" y="0"/>
                </a:lnTo>
                <a:lnTo>
                  <a:pt x="60" y="6"/>
                </a:lnTo>
                <a:lnTo>
                  <a:pt x="72" y="18"/>
                </a:lnTo>
                <a:lnTo>
                  <a:pt x="78" y="30"/>
                </a:lnTo>
                <a:lnTo>
                  <a:pt x="84" y="54"/>
                </a:lnTo>
                <a:lnTo>
                  <a:pt x="78" y="72"/>
                </a:lnTo>
                <a:lnTo>
                  <a:pt x="72" y="90"/>
                </a:lnTo>
                <a:lnTo>
                  <a:pt x="60" y="96"/>
                </a:lnTo>
                <a:lnTo>
                  <a:pt x="42" y="102"/>
                </a:lnTo>
                <a:lnTo>
                  <a:pt x="24" y="96"/>
                </a:lnTo>
                <a:lnTo>
                  <a:pt x="12" y="90"/>
                </a:lnTo>
                <a:lnTo>
                  <a:pt x="6" y="72"/>
                </a:lnTo>
                <a:lnTo>
                  <a:pt x="0" y="54"/>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8" name="Freeform 801"/>
          <p:cNvSpPr>
            <a:spLocks/>
          </p:cNvSpPr>
          <p:nvPr/>
        </p:nvSpPr>
        <p:spPr bwMode="auto">
          <a:xfrm>
            <a:off x="5127633" y="4842917"/>
            <a:ext cx="117475" cy="165100"/>
          </a:xfrm>
          <a:custGeom>
            <a:avLst/>
            <a:gdLst>
              <a:gd name="T0" fmla="*/ 0 w 78"/>
              <a:gd name="T1" fmla="*/ 2147483647 h 96"/>
              <a:gd name="T2" fmla="*/ 2147483647 w 78"/>
              <a:gd name="T3" fmla="*/ 2147483647 h 96"/>
              <a:gd name="T4" fmla="*/ 2147483647 w 78"/>
              <a:gd name="T5" fmla="*/ 2147483647 h 96"/>
              <a:gd name="T6" fmla="*/ 2147483647 w 78"/>
              <a:gd name="T7" fmla="*/ 0 h 96"/>
              <a:gd name="T8" fmla="*/ 2147483647 w 78"/>
              <a:gd name="T9" fmla="*/ 0 h 96"/>
              <a:gd name="T10" fmla="*/ 2147483647 w 78"/>
              <a:gd name="T11" fmla="*/ 0 h 96"/>
              <a:gd name="T12" fmla="*/ 2147483647 w 78"/>
              <a:gd name="T13" fmla="*/ 2147483647 h 96"/>
              <a:gd name="T14" fmla="*/ 2147483647 w 78"/>
              <a:gd name="T15" fmla="*/ 2147483647 h 96"/>
              <a:gd name="T16" fmla="*/ 2147483647 w 78"/>
              <a:gd name="T17" fmla="*/ 2147483647 h 96"/>
              <a:gd name="T18" fmla="*/ 2147483647 w 78"/>
              <a:gd name="T19" fmla="*/ 2147483647 h 96"/>
              <a:gd name="T20" fmla="*/ 2147483647 w 78"/>
              <a:gd name="T21" fmla="*/ 2147483647 h 96"/>
              <a:gd name="T22" fmla="*/ 2147483647 w 78"/>
              <a:gd name="T23" fmla="*/ 2147483647 h 96"/>
              <a:gd name="T24" fmla="*/ 2147483647 w 78"/>
              <a:gd name="T25" fmla="*/ 2147483647 h 96"/>
              <a:gd name="T26" fmla="*/ 2147483647 w 78"/>
              <a:gd name="T27" fmla="*/ 2147483647 h 96"/>
              <a:gd name="T28" fmla="*/ 2147483647 w 78"/>
              <a:gd name="T29" fmla="*/ 2147483647 h 96"/>
              <a:gd name="T30" fmla="*/ 2147483647 w 78"/>
              <a:gd name="T31" fmla="*/ 2147483647 h 96"/>
              <a:gd name="T32" fmla="*/ 0 w 78"/>
              <a:gd name="T33" fmla="*/ 2147483647 h 96"/>
              <a:gd name="T34" fmla="*/ 2147483647 w 78"/>
              <a:gd name="T35" fmla="*/ 2147483647 h 96"/>
              <a:gd name="T36" fmla="*/ 2147483647 w 78"/>
              <a:gd name="T37" fmla="*/ 2147483647 h 96"/>
              <a:gd name="T38" fmla="*/ 2147483647 w 78"/>
              <a:gd name="T39" fmla="*/ 2147483647 h 96"/>
              <a:gd name="T40" fmla="*/ 2147483647 w 78"/>
              <a:gd name="T41" fmla="*/ 2147483647 h 96"/>
              <a:gd name="T42" fmla="*/ 2147483647 w 78"/>
              <a:gd name="T43" fmla="*/ 0 h 96"/>
              <a:gd name="T44" fmla="*/ 2147483647 w 78"/>
              <a:gd name="T45" fmla="*/ 2147483647 h 96"/>
              <a:gd name="T46" fmla="*/ 2147483647 w 78"/>
              <a:gd name="T47" fmla="*/ 2147483647 h 96"/>
              <a:gd name="T48" fmla="*/ 2147483647 w 78"/>
              <a:gd name="T49" fmla="*/ 2147483647 h 96"/>
              <a:gd name="T50" fmla="*/ 2147483647 w 78"/>
              <a:gd name="T51" fmla="*/ 2147483647 h 96"/>
              <a:gd name="T52" fmla="*/ 2147483647 w 78"/>
              <a:gd name="T53" fmla="*/ 2147483647 h 96"/>
              <a:gd name="T54" fmla="*/ 2147483647 w 78"/>
              <a:gd name="T55" fmla="*/ 2147483647 h 96"/>
              <a:gd name="T56" fmla="*/ 2147483647 w 78"/>
              <a:gd name="T57" fmla="*/ 2147483647 h 96"/>
              <a:gd name="T58" fmla="*/ 2147483647 w 78"/>
              <a:gd name="T59" fmla="*/ 2147483647 h 96"/>
              <a:gd name="T60" fmla="*/ 2147483647 w 78"/>
              <a:gd name="T61" fmla="*/ 2147483647 h 96"/>
              <a:gd name="T62" fmla="*/ 2147483647 w 78"/>
              <a:gd name="T63" fmla="*/ 2147483647 h 96"/>
              <a:gd name="T64" fmla="*/ 2147483647 w 78"/>
              <a:gd name="T65" fmla="*/ 2147483647 h 96"/>
              <a:gd name="T66" fmla="*/ 2147483647 w 78"/>
              <a:gd name="T67" fmla="*/ 2147483647 h 96"/>
              <a:gd name="T68" fmla="*/ 0 w 78"/>
              <a:gd name="T69" fmla="*/ 2147483647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96"/>
              <a:gd name="T107" fmla="*/ 78 w 78"/>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96">
                <a:moveTo>
                  <a:pt x="0" y="48"/>
                </a:moveTo>
                <a:lnTo>
                  <a:pt x="6" y="24"/>
                </a:lnTo>
                <a:lnTo>
                  <a:pt x="12" y="12"/>
                </a:lnTo>
                <a:lnTo>
                  <a:pt x="24" y="0"/>
                </a:lnTo>
                <a:lnTo>
                  <a:pt x="42" y="0"/>
                </a:lnTo>
                <a:lnTo>
                  <a:pt x="54" y="0"/>
                </a:lnTo>
                <a:lnTo>
                  <a:pt x="72" y="12"/>
                </a:lnTo>
                <a:lnTo>
                  <a:pt x="78" y="24"/>
                </a:lnTo>
                <a:lnTo>
                  <a:pt x="78" y="48"/>
                </a:lnTo>
                <a:lnTo>
                  <a:pt x="78" y="66"/>
                </a:lnTo>
                <a:lnTo>
                  <a:pt x="72" y="78"/>
                </a:lnTo>
                <a:lnTo>
                  <a:pt x="54" y="90"/>
                </a:lnTo>
                <a:lnTo>
                  <a:pt x="42" y="96"/>
                </a:lnTo>
                <a:lnTo>
                  <a:pt x="24" y="90"/>
                </a:lnTo>
                <a:lnTo>
                  <a:pt x="12" y="78"/>
                </a:lnTo>
                <a:lnTo>
                  <a:pt x="6" y="66"/>
                </a:lnTo>
                <a:lnTo>
                  <a:pt x="0" y="48"/>
                </a:lnTo>
                <a:lnTo>
                  <a:pt x="6" y="48"/>
                </a:lnTo>
                <a:lnTo>
                  <a:pt x="6" y="30"/>
                </a:lnTo>
                <a:lnTo>
                  <a:pt x="18" y="18"/>
                </a:lnTo>
                <a:lnTo>
                  <a:pt x="30" y="6"/>
                </a:lnTo>
                <a:lnTo>
                  <a:pt x="42" y="0"/>
                </a:lnTo>
                <a:lnTo>
                  <a:pt x="54" y="6"/>
                </a:lnTo>
                <a:lnTo>
                  <a:pt x="66" y="18"/>
                </a:lnTo>
                <a:lnTo>
                  <a:pt x="72" y="30"/>
                </a:lnTo>
                <a:lnTo>
                  <a:pt x="78" y="48"/>
                </a:lnTo>
                <a:lnTo>
                  <a:pt x="72" y="60"/>
                </a:lnTo>
                <a:lnTo>
                  <a:pt x="66" y="78"/>
                </a:lnTo>
                <a:lnTo>
                  <a:pt x="54" y="84"/>
                </a:lnTo>
                <a:lnTo>
                  <a:pt x="42" y="90"/>
                </a:lnTo>
                <a:lnTo>
                  <a:pt x="30" y="84"/>
                </a:lnTo>
                <a:lnTo>
                  <a:pt x="18" y="78"/>
                </a:lnTo>
                <a:lnTo>
                  <a:pt x="6" y="60"/>
                </a:lnTo>
                <a:lnTo>
                  <a:pt x="6" y="48"/>
                </a:lnTo>
                <a:lnTo>
                  <a:pt x="0" y="48"/>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59" name="Freeform 802"/>
          <p:cNvSpPr>
            <a:spLocks/>
          </p:cNvSpPr>
          <p:nvPr/>
        </p:nvSpPr>
        <p:spPr bwMode="auto">
          <a:xfrm>
            <a:off x="5135571" y="4842917"/>
            <a:ext cx="109537" cy="153988"/>
          </a:xfrm>
          <a:custGeom>
            <a:avLst/>
            <a:gdLst>
              <a:gd name="T0" fmla="*/ 0 w 72"/>
              <a:gd name="T1" fmla="*/ 2147483647 h 90"/>
              <a:gd name="T2" fmla="*/ 0 w 72"/>
              <a:gd name="T3" fmla="*/ 2147483647 h 90"/>
              <a:gd name="T4" fmla="*/ 2147483647 w 72"/>
              <a:gd name="T5" fmla="*/ 2147483647 h 90"/>
              <a:gd name="T6" fmla="*/ 2147483647 w 72"/>
              <a:gd name="T7" fmla="*/ 2147483647 h 90"/>
              <a:gd name="T8" fmla="*/ 2147483647 w 72"/>
              <a:gd name="T9" fmla="*/ 0 h 90"/>
              <a:gd name="T10" fmla="*/ 2147483647 w 72"/>
              <a:gd name="T11" fmla="*/ 2147483647 h 90"/>
              <a:gd name="T12" fmla="*/ 2147483647 w 72"/>
              <a:gd name="T13" fmla="*/ 2147483647 h 90"/>
              <a:gd name="T14" fmla="*/ 2147483647 w 72"/>
              <a:gd name="T15" fmla="*/ 2147483647 h 90"/>
              <a:gd name="T16" fmla="*/ 2147483647 w 72"/>
              <a:gd name="T17" fmla="*/ 2147483647 h 90"/>
              <a:gd name="T18" fmla="*/ 2147483647 w 72"/>
              <a:gd name="T19" fmla="*/ 2147483647 h 90"/>
              <a:gd name="T20" fmla="*/ 2147483647 w 72"/>
              <a:gd name="T21" fmla="*/ 2147483647 h 90"/>
              <a:gd name="T22" fmla="*/ 2147483647 w 72"/>
              <a:gd name="T23" fmla="*/ 2147483647 h 90"/>
              <a:gd name="T24" fmla="*/ 2147483647 w 72"/>
              <a:gd name="T25" fmla="*/ 2147483647 h 90"/>
              <a:gd name="T26" fmla="*/ 2147483647 w 72"/>
              <a:gd name="T27" fmla="*/ 2147483647 h 90"/>
              <a:gd name="T28" fmla="*/ 2147483647 w 72"/>
              <a:gd name="T29" fmla="*/ 2147483647 h 90"/>
              <a:gd name="T30" fmla="*/ 0 w 72"/>
              <a:gd name="T31" fmla="*/ 2147483647 h 90"/>
              <a:gd name="T32" fmla="*/ 0 w 72"/>
              <a:gd name="T33" fmla="*/ 2147483647 h 90"/>
              <a:gd name="T34" fmla="*/ 2147483647 w 72"/>
              <a:gd name="T35" fmla="*/ 2147483647 h 90"/>
              <a:gd name="T36" fmla="*/ 2147483647 w 72"/>
              <a:gd name="T37" fmla="*/ 2147483647 h 90"/>
              <a:gd name="T38" fmla="*/ 2147483647 w 72"/>
              <a:gd name="T39" fmla="*/ 2147483647 h 90"/>
              <a:gd name="T40" fmla="*/ 2147483647 w 72"/>
              <a:gd name="T41" fmla="*/ 2147483647 h 90"/>
              <a:gd name="T42" fmla="*/ 2147483647 w 72"/>
              <a:gd name="T43" fmla="*/ 2147483647 h 90"/>
              <a:gd name="T44" fmla="*/ 2147483647 w 72"/>
              <a:gd name="T45" fmla="*/ 2147483647 h 90"/>
              <a:gd name="T46" fmla="*/ 2147483647 w 72"/>
              <a:gd name="T47" fmla="*/ 2147483647 h 90"/>
              <a:gd name="T48" fmla="*/ 2147483647 w 72"/>
              <a:gd name="T49" fmla="*/ 2147483647 h 90"/>
              <a:gd name="T50" fmla="*/ 2147483647 w 72"/>
              <a:gd name="T51" fmla="*/ 2147483647 h 90"/>
              <a:gd name="T52" fmla="*/ 2147483647 w 72"/>
              <a:gd name="T53" fmla="*/ 2147483647 h 90"/>
              <a:gd name="T54" fmla="*/ 2147483647 w 72"/>
              <a:gd name="T55" fmla="*/ 2147483647 h 90"/>
              <a:gd name="T56" fmla="*/ 2147483647 w 72"/>
              <a:gd name="T57" fmla="*/ 2147483647 h 90"/>
              <a:gd name="T58" fmla="*/ 2147483647 w 72"/>
              <a:gd name="T59" fmla="*/ 2147483647 h 90"/>
              <a:gd name="T60" fmla="*/ 2147483647 w 72"/>
              <a:gd name="T61" fmla="*/ 2147483647 h 90"/>
              <a:gd name="T62" fmla="*/ 2147483647 w 72"/>
              <a:gd name="T63" fmla="*/ 2147483647 h 90"/>
              <a:gd name="T64" fmla="*/ 2147483647 w 72"/>
              <a:gd name="T65" fmla="*/ 2147483647 h 90"/>
              <a:gd name="T66" fmla="*/ 2147483647 w 72"/>
              <a:gd name="T67" fmla="*/ 2147483647 h 90"/>
              <a:gd name="T68" fmla="*/ 0 w 72"/>
              <a:gd name="T69" fmla="*/ 2147483647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90"/>
              <a:gd name="T107" fmla="*/ 72 w 72"/>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90">
                <a:moveTo>
                  <a:pt x="0" y="48"/>
                </a:moveTo>
                <a:lnTo>
                  <a:pt x="0" y="30"/>
                </a:lnTo>
                <a:lnTo>
                  <a:pt x="12" y="18"/>
                </a:lnTo>
                <a:lnTo>
                  <a:pt x="24" y="6"/>
                </a:lnTo>
                <a:lnTo>
                  <a:pt x="36" y="0"/>
                </a:lnTo>
                <a:lnTo>
                  <a:pt x="48" y="6"/>
                </a:lnTo>
                <a:lnTo>
                  <a:pt x="60" y="18"/>
                </a:lnTo>
                <a:lnTo>
                  <a:pt x="66" y="30"/>
                </a:lnTo>
                <a:lnTo>
                  <a:pt x="72" y="48"/>
                </a:lnTo>
                <a:lnTo>
                  <a:pt x="66" y="66"/>
                </a:lnTo>
                <a:lnTo>
                  <a:pt x="60" y="78"/>
                </a:lnTo>
                <a:lnTo>
                  <a:pt x="48" y="84"/>
                </a:lnTo>
                <a:lnTo>
                  <a:pt x="36" y="90"/>
                </a:lnTo>
                <a:lnTo>
                  <a:pt x="24" y="84"/>
                </a:lnTo>
                <a:lnTo>
                  <a:pt x="12" y="78"/>
                </a:lnTo>
                <a:lnTo>
                  <a:pt x="0" y="66"/>
                </a:lnTo>
                <a:lnTo>
                  <a:pt x="0" y="48"/>
                </a:lnTo>
                <a:lnTo>
                  <a:pt x="6" y="48"/>
                </a:lnTo>
                <a:lnTo>
                  <a:pt x="6" y="30"/>
                </a:lnTo>
                <a:lnTo>
                  <a:pt x="12" y="18"/>
                </a:lnTo>
                <a:lnTo>
                  <a:pt x="24" y="12"/>
                </a:lnTo>
                <a:lnTo>
                  <a:pt x="36" y="6"/>
                </a:lnTo>
                <a:lnTo>
                  <a:pt x="48" y="12"/>
                </a:lnTo>
                <a:lnTo>
                  <a:pt x="60" y="18"/>
                </a:lnTo>
                <a:lnTo>
                  <a:pt x="66" y="30"/>
                </a:lnTo>
                <a:lnTo>
                  <a:pt x="66" y="48"/>
                </a:lnTo>
                <a:lnTo>
                  <a:pt x="66" y="60"/>
                </a:lnTo>
                <a:lnTo>
                  <a:pt x="60" y="72"/>
                </a:lnTo>
                <a:lnTo>
                  <a:pt x="48" y="84"/>
                </a:lnTo>
                <a:lnTo>
                  <a:pt x="36" y="84"/>
                </a:lnTo>
                <a:lnTo>
                  <a:pt x="24" y="84"/>
                </a:lnTo>
                <a:lnTo>
                  <a:pt x="12" y="72"/>
                </a:lnTo>
                <a:lnTo>
                  <a:pt x="6" y="60"/>
                </a:lnTo>
                <a:lnTo>
                  <a:pt x="6" y="48"/>
                </a:lnTo>
                <a:lnTo>
                  <a:pt x="0" y="48"/>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0" name="Freeform 803"/>
          <p:cNvSpPr>
            <a:spLocks/>
          </p:cNvSpPr>
          <p:nvPr/>
        </p:nvSpPr>
        <p:spPr bwMode="auto">
          <a:xfrm>
            <a:off x="5146675" y="4854030"/>
            <a:ext cx="90488" cy="133350"/>
          </a:xfrm>
          <a:custGeom>
            <a:avLst/>
            <a:gdLst>
              <a:gd name="T0" fmla="*/ 0 w 60"/>
              <a:gd name="T1" fmla="*/ 2147483647 h 78"/>
              <a:gd name="T2" fmla="*/ 0 w 60"/>
              <a:gd name="T3" fmla="*/ 2147483647 h 78"/>
              <a:gd name="T4" fmla="*/ 2147483647 w 60"/>
              <a:gd name="T5" fmla="*/ 2147483647 h 78"/>
              <a:gd name="T6" fmla="*/ 2147483647 w 60"/>
              <a:gd name="T7" fmla="*/ 2147483647 h 78"/>
              <a:gd name="T8" fmla="*/ 2147483647 w 60"/>
              <a:gd name="T9" fmla="*/ 0 h 78"/>
              <a:gd name="T10" fmla="*/ 2147483647 w 60"/>
              <a:gd name="T11" fmla="*/ 2147483647 h 78"/>
              <a:gd name="T12" fmla="*/ 2147483647 w 60"/>
              <a:gd name="T13" fmla="*/ 2147483647 h 78"/>
              <a:gd name="T14" fmla="*/ 2147483647 w 60"/>
              <a:gd name="T15" fmla="*/ 2147483647 h 78"/>
              <a:gd name="T16" fmla="*/ 2147483647 w 60"/>
              <a:gd name="T17" fmla="*/ 2147483647 h 78"/>
              <a:gd name="T18" fmla="*/ 2147483647 w 60"/>
              <a:gd name="T19" fmla="*/ 2147483647 h 78"/>
              <a:gd name="T20" fmla="*/ 2147483647 w 60"/>
              <a:gd name="T21" fmla="*/ 2147483647 h 78"/>
              <a:gd name="T22" fmla="*/ 2147483647 w 60"/>
              <a:gd name="T23" fmla="*/ 2147483647 h 78"/>
              <a:gd name="T24" fmla="*/ 2147483647 w 60"/>
              <a:gd name="T25" fmla="*/ 2147483647 h 78"/>
              <a:gd name="T26" fmla="*/ 2147483647 w 60"/>
              <a:gd name="T27" fmla="*/ 2147483647 h 78"/>
              <a:gd name="T28" fmla="*/ 2147483647 w 60"/>
              <a:gd name="T29" fmla="*/ 2147483647 h 78"/>
              <a:gd name="T30" fmla="*/ 0 w 60"/>
              <a:gd name="T31" fmla="*/ 2147483647 h 78"/>
              <a:gd name="T32" fmla="*/ 0 w 60"/>
              <a:gd name="T33" fmla="*/ 2147483647 h 78"/>
              <a:gd name="T34" fmla="*/ 0 w 60"/>
              <a:gd name="T35" fmla="*/ 2147483647 h 78"/>
              <a:gd name="T36" fmla="*/ 2147483647 w 60"/>
              <a:gd name="T37" fmla="*/ 2147483647 h 78"/>
              <a:gd name="T38" fmla="*/ 2147483647 w 60"/>
              <a:gd name="T39" fmla="*/ 2147483647 h 78"/>
              <a:gd name="T40" fmla="*/ 2147483647 w 60"/>
              <a:gd name="T41" fmla="*/ 2147483647 h 78"/>
              <a:gd name="T42" fmla="*/ 2147483647 w 60"/>
              <a:gd name="T43" fmla="*/ 2147483647 h 78"/>
              <a:gd name="T44" fmla="*/ 2147483647 w 60"/>
              <a:gd name="T45" fmla="*/ 2147483647 h 78"/>
              <a:gd name="T46" fmla="*/ 2147483647 w 60"/>
              <a:gd name="T47" fmla="*/ 2147483647 h 78"/>
              <a:gd name="T48" fmla="*/ 2147483647 w 60"/>
              <a:gd name="T49" fmla="*/ 2147483647 h 78"/>
              <a:gd name="T50" fmla="*/ 2147483647 w 60"/>
              <a:gd name="T51" fmla="*/ 2147483647 h 78"/>
              <a:gd name="T52" fmla="*/ 2147483647 w 60"/>
              <a:gd name="T53" fmla="*/ 2147483647 h 78"/>
              <a:gd name="T54" fmla="*/ 2147483647 w 60"/>
              <a:gd name="T55" fmla="*/ 2147483647 h 78"/>
              <a:gd name="T56" fmla="*/ 2147483647 w 60"/>
              <a:gd name="T57" fmla="*/ 2147483647 h 78"/>
              <a:gd name="T58" fmla="*/ 2147483647 w 60"/>
              <a:gd name="T59" fmla="*/ 2147483647 h 78"/>
              <a:gd name="T60" fmla="*/ 2147483647 w 60"/>
              <a:gd name="T61" fmla="*/ 2147483647 h 78"/>
              <a:gd name="T62" fmla="*/ 2147483647 w 60"/>
              <a:gd name="T63" fmla="*/ 2147483647 h 78"/>
              <a:gd name="T64" fmla="*/ 2147483647 w 60"/>
              <a:gd name="T65" fmla="*/ 2147483647 h 78"/>
              <a:gd name="T66" fmla="*/ 0 w 60"/>
              <a:gd name="T67" fmla="*/ 2147483647 h 78"/>
              <a:gd name="T68" fmla="*/ 0 w 60"/>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0"/>
              <a:gd name="T106" fmla="*/ 0 h 78"/>
              <a:gd name="T107" fmla="*/ 60 w 60"/>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0" h="78">
                <a:moveTo>
                  <a:pt x="0" y="42"/>
                </a:moveTo>
                <a:lnTo>
                  <a:pt x="0" y="24"/>
                </a:lnTo>
                <a:lnTo>
                  <a:pt x="6" y="12"/>
                </a:lnTo>
                <a:lnTo>
                  <a:pt x="18" y="6"/>
                </a:lnTo>
                <a:lnTo>
                  <a:pt x="30" y="0"/>
                </a:lnTo>
                <a:lnTo>
                  <a:pt x="42" y="6"/>
                </a:lnTo>
                <a:lnTo>
                  <a:pt x="54" y="12"/>
                </a:lnTo>
                <a:lnTo>
                  <a:pt x="60" y="24"/>
                </a:lnTo>
                <a:lnTo>
                  <a:pt x="60" y="42"/>
                </a:lnTo>
                <a:lnTo>
                  <a:pt x="60" y="54"/>
                </a:lnTo>
                <a:lnTo>
                  <a:pt x="54" y="66"/>
                </a:lnTo>
                <a:lnTo>
                  <a:pt x="42" y="72"/>
                </a:lnTo>
                <a:lnTo>
                  <a:pt x="30" y="78"/>
                </a:lnTo>
                <a:lnTo>
                  <a:pt x="18" y="72"/>
                </a:lnTo>
                <a:lnTo>
                  <a:pt x="6" y="66"/>
                </a:lnTo>
                <a:lnTo>
                  <a:pt x="0" y="54"/>
                </a:lnTo>
                <a:lnTo>
                  <a:pt x="0" y="42"/>
                </a:lnTo>
                <a:lnTo>
                  <a:pt x="6" y="30"/>
                </a:lnTo>
                <a:lnTo>
                  <a:pt x="12" y="18"/>
                </a:lnTo>
                <a:lnTo>
                  <a:pt x="18" y="6"/>
                </a:lnTo>
                <a:lnTo>
                  <a:pt x="30" y="6"/>
                </a:lnTo>
                <a:lnTo>
                  <a:pt x="42" y="6"/>
                </a:lnTo>
                <a:lnTo>
                  <a:pt x="48" y="18"/>
                </a:lnTo>
                <a:lnTo>
                  <a:pt x="54" y="30"/>
                </a:lnTo>
                <a:lnTo>
                  <a:pt x="60" y="42"/>
                </a:lnTo>
                <a:lnTo>
                  <a:pt x="54" y="54"/>
                </a:lnTo>
                <a:lnTo>
                  <a:pt x="48" y="66"/>
                </a:lnTo>
                <a:lnTo>
                  <a:pt x="42" y="72"/>
                </a:lnTo>
                <a:lnTo>
                  <a:pt x="30" y="72"/>
                </a:lnTo>
                <a:lnTo>
                  <a:pt x="18" y="72"/>
                </a:lnTo>
                <a:lnTo>
                  <a:pt x="12" y="66"/>
                </a:lnTo>
                <a:lnTo>
                  <a:pt x="6" y="54"/>
                </a:lnTo>
                <a:lnTo>
                  <a:pt x="0" y="42"/>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1" name="Freeform 804"/>
          <p:cNvSpPr>
            <a:spLocks/>
          </p:cNvSpPr>
          <p:nvPr/>
        </p:nvSpPr>
        <p:spPr bwMode="auto">
          <a:xfrm>
            <a:off x="5146683" y="4863571"/>
            <a:ext cx="80963" cy="123825"/>
          </a:xfrm>
          <a:custGeom>
            <a:avLst/>
            <a:gdLst>
              <a:gd name="T0" fmla="*/ 0 w 54"/>
              <a:gd name="T1" fmla="*/ 2147483647 h 72"/>
              <a:gd name="T2" fmla="*/ 2147483647 w 54"/>
              <a:gd name="T3" fmla="*/ 2147483647 h 72"/>
              <a:gd name="T4" fmla="*/ 2147483647 w 54"/>
              <a:gd name="T5" fmla="*/ 2147483647 h 72"/>
              <a:gd name="T6" fmla="*/ 2147483647 w 54"/>
              <a:gd name="T7" fmla="*/ 2147483647 h 72"/>
              <a:gd name="T8" fmla="*/ 2147483647 w 54"/>
              <a:gd name="T9" fmla="*/ 0 h 72"/>
              <a:gd name="T10" fmla="*/ 2147483647 w 54"/>
              <a:gd name="T11" fmla="*/ 2147483647 h 72"/>
              <a:gd name="T12" fmla="*/ 2147483647 w 54"/>
              <a:gd name="T13" fmla="*/ 2147483647 h 72"/>
              <a:gd name="T14" fmla="*/ 2147483647 w 54"/>
              <a:gd name="T15" fmla="*/ 2147483647 h 72"/>
              <a:gd name="T16" fmla="*/ 2147483647 w 54"/>
              <a:gd name="T17" fmla="*/ 2147483647 h 72"/>
              <a:gd name="T18" fmla="*/ 2147483647 w 54"/>
              <a:gd name="T19" fmla="*/ 2147483647 h 72"/>
              <a:gd name="T20" fmla="*/ 2147483647 w 54"/>
              <a:gd name="T21" fmla="*/ 2147483647 h 72"/>
              <a:gd name="T22" fmla="*/ 2147483647 w 54"/>
              <a:gd name="T23" fmla="*/ 2147483647 h 72"/>
              <a:gd name="T24" fmla="*/ 2147483647 w 54"/>
              <a:gd name="T25" fmla="*/ 2147483647 h 72"/>
              <a:gd name="T26" fmla="*/ 2147483647 w 54"/>
              <a:gd name="T27" fmla="*/ 2147483647 h 72"/>
              <a:gd name="T28" fmla="*/ 2147483647 w 54"/>
              <a:gd name="T29" fmla="*/ 2147483647 h 72"/>
              <a:gd name="T30" fmla="*/ 2147483647 w 54"/>
              <a:gd name="T31" fmla="*/ 2147483647 h 72"/>
              <a:gd name="T32" fmla="*/ 0 w 54"/>
              <a:gd name="T33" fmla="*/ 2147483647 h 72"/>
              <a:gd name="T34" fmla="*/ 2147483647 w 54"/>
              <a:gd name="T35" fmla="*/ 2147483647 h 72"/>
              <a:gd name="T36" fmla="*/ 2147483647 w 54"/>
              <a:gd name="T37" fmla="*/ 2147483647 h 72"/>
              <a:gd name="T38" fmla="*/ 2147483647 w 54"/>
              <a:gd name="T39" fmla="*/ 2147483647 h 72"/>
              <a:gd name="T40" fmla="*/ 2147483647 w 54"/>
              <a:gd name="T41" fmla="*/ 2147483647 h 72"/>
              <a:gd name="T42" fmla="*/ 2147483647 w 54"/>
              <a:gd name="T43" fmla="*/ 2147483647 h 72"/>
              <a:gd name="T44" fmla="*/ 2147483647 w 54"/>
              <a:gd name="T45" fmla="*/ 2147483647 h 72"/>
              <a:gd name="T46" fmla="*/ 2147483647 w 54"/>
              <a:gd name="T47" fmla="*/ 2147483647 h 72"/>
              <a:gd name="T48" fmla="*/ 2147483647 w 54"/>
              <a:gd name="T49" fmla="*/ 2147483647 h 72"/>
              <a:gd name="T50" fmla="*/ 2147483647 w 54"/>
              <a:gd name="T51" fmla="*/ 2147483647 h 72"/>
              <a:gd name="T52" fmla="*/ 2147483647 w 54"/>
              <a:gd name="T53" fmla="*/ 2147483647 h 72"/>
              <a:gd name="T54" fmla="*/ 2147483647 w 54"/>
              <a:gd name="T55" fmla="*/ 2147483647 h 72"/>
              <a:gd name="T56" fmla="*/ 2147483647 w 54"/>
              <a:gd name="T57" fmla="*/ 2147483647 h 72"/>
              <a:gd name="T58" fmla="*/ 2147483647 w 54"/>
              <a:gd name="T59" fmla="*/ 2147483647 h 72"/>
              <a:gd name="T60" fmla="*/ 2147483647 w 54"/>
              <a:gd name="T61" fmla="*/ 2147483647 h 72"/>
              <a:gd name="T62" fmla="*/ 2147483647 w 54"/>
              <a:gd name="T63" fmla="*/ 2147483647 h 72"/>
              <a:gd name="T64" fmla="*/ 2147483647 w 54"/>
              <a:gd name="T65" fmla="*/ 2147483647 h 72"/>
              <a:gd name="T66" fmla="*/ 2147483647 w 54"/>
              <a:gd name="T67" fmla="*/ 2147483647 h 72"/>
              <a:gd name="T68" fmla="*/ 0 w 54"/>
              <a:gd name="T69" fmla="*/ 2147483647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72"/>
              <a:gd name="T107" fmla="*/ 54 w 54"/>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72">
                <a:moveTo>
                  <a:pt x="0" y="36"/>
                </a:moveTo>
                <a:lnTo>
                  <a:pt x="6" y="24"/>
                </a:lnTo>
                <a:lnTo>
                  <a:pt x="12" y="12"/>
                </a:lnTo>
                <a:lnTo>
                  <a:pt x="18" y="6"/>
                </a:lnTo>
                <a:lnTo>
                  <a:pt x="30" y="0"/>
                </a:lnTo>
                <a:lnTo>
                  <a:pt x="42" y="6"/>
                </a:lnTo>
                <a:lnTo>
                  <a:pt x="48" y="12"/>
                </a:lnTo>
                <a:lnTo>
                  <a:pt x="54" y="24"/>
                </a:lnTo>
                <a:lnTo>
                  <a:pt x="54" y="36"/>
                </a:lnTo>
                <a:lnTo>
                  <a:pt x="54" y="48"/>
                </a:lnTo>
                <a:lnTo>
                  <a:pt x="48" y="60"/>
                </a:lnTo>
                <a:lnTo>
                  <a:pt x="42" y="66"/>
                </a:lnTo>
                <a:lnTo>
                  <a:pt x="30" y="72"/>
                </a:lnTo>
                <a:lnTo>
                  <a:pt x="18" y="66"/>
                </a:lnTo>
                <a:lnTo>
                  <a:pt x="12" y="60"/>
                </a:lnTo>
                <a:lnTo>
                  <a:pt x="6" y="48"/>
                </a:lnTo>
                <a:lnTo>
                  <a:pt x="0" y="36"/>
                </a:lnTo>
                <a:lnTo>
                  <a:pt x="6" y="36"/>
                </a:lnTo>
                <a:lnTo>
                  <a:pt x="6" y="24"/>
                </a:lnTo>
                <a:lnTo>
                  <a:pt x="12" y="12"/>
                </a:lnTo>
                <a:lnTo>
                  <a:pt x="18" y="6"/>
                </a:lnTo>
                <a:lnTo>
                  <a:pt x="30" y="6"/>
                </a:lnTo>
                <a:lnTo>
                  <a:pt x="36" y="6"/>
                </a:lnTo>
                <a:lnTo>
                  <a:pt x="48" y="12"/>
                </a:lnTo>
                <a:lnTo>
                  <a:pt x="48" y="24"/>
                </a:lnTo>
                <a:lnTo>
                  <a:pt x="54" y="36"/>
                </a:lnTo>
                <a:lnTo>
                  <a:pt x="48" y="48"/>
                </a:lnTo>
                <a:lnTo>
                  <a:pt x="48" y="60"/>
                </a:lnTo>
                <a:lnTo>
                  <a:pt x="36" y="60"/>
                </a:lnTo>
                <a:lnTo>
                  <a:pt x="30" y="66"/>
                </a:lnTo>
                <a:lnTo>
                  <a:pt x="18" y="60"/>
                </a:lnTo>
                <a:lnTo>
                  <a:pt x="12" y="60"/>
                </a:lnTo>
                <a:lnTo>
                  <a:pt x="6" y="48"/>
                </a:lnTo>
                <a:lnTo>
                  <a:pt x="6" y="36"/>
                </a:lnTo>
                <a:lnTo>
                  <a:pt x="0" y="36"/>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2" name="Freeform 805"/>
          <p:cNvSpPr>
            <a:spLocks/>
          </p:cNvSpPr>
          <p:nvPr/>
        </p:nvSpPr>
        <p:spPr bwMode="auto">
          <a:xfrm>
            <a:off x="5153027" y="4873096"/>
            <a:ext cx="74613" cy="103187"/>
          </a:xfrm>
          <a:custGeom>
            <a:avLst/>
            <a:gdLst>
              <a:gd name="T0" fmla="*/ 0 w 48"/>
              <a:gd name="T1" fmla="*/ 2147483647 h 60"/>
              <a:gd name="T2" fmla="*/ 0 w 48"/>
              <a:gd name="T3" fmla="*/ 2147483647 h 60"/>
              <a:gd name="T4" fmla="*/ 2147483647 w 48"/>
              <a:gd name="T5" fmla="*/ 2147483647 h 60"/>
              <a:gd name="T6" fmla="*/ 2147483647 w 48"/>
              <a:gd name="T7" fmla="*/ 2147483647 h 60"/>
              <a:gd name="T8" fmla="*/ 2147483647 w 48"/>
              <a:gd name="T9" fmla="*/ 0 h 60"/>
              <a:gd name="T10" fmla="*/ 2147483647 w 48"/>
              <a:gd name="T11" fmla="*/ 2147483647 h 60"/>
              <a:gd name="T12" fmla="*/ 2147483647 w 48"/>
              <a:gd name="T13" fmla="*/ 2147483647 h 60"/>
              <a:gd name="T14" fmla="*/ 2147483647 w 48"/>
              <a:gd name="T15" fmla="*/ 2147483647 h 60"/>
              <a:gd name="T16" fmla="*/ 2147483647 w 48"/>
              <a:gd name="T17" fmla="*/ 2147483647 h 60"/>
              <a:gd name="T18" fmla="*/ 2147483647 w 48"/>
              <a:gd name="T19" fmla="*/ 2147483647 h 60"/>
              <a:gd name="T20" fmla="*/ 2147483647 w 48"/>
              <a:gd name="T21" fmla="*/ 2147483647 h 60"/>
              <a:gd name="T22" fmla="*/ 2147483647 w 48"/>
              <a:gd name="T23" fmla="*/ 2147483647 h 60"/>
              <a:gd name="T24" fmla="*/ 2147483647 w 48"/>
              <a:gd name="T25" fmla="*/ 2147483647 h 60"/>
              <a:gd name="T26" fmla="*/ 2147483647 w 48"/>
              <a:gd name="T27" fmla="*/ 2147483647 h 60"/>
              <a:gd name="T28" fmla="*/ 2147483647 w 48"/>
              <a:gd name="T29" fmla="*/ 2147483647 h 60"/>
              <a:gd name="T30" fmla="*/ 0 w 48"/>
              <a:gd name="T31" fmla="*/ 2147483647 h 60"/>
              <a:gd name="T32" fmla="*/ 0 w 48"/>
              <a:gd name="T33" fmla="*/ 2147483647 h 60"/>
              <a:gd name="T34" fmla="*/ 0 w 48"/>
              <a:gd name="T35" fmla="*/ 2147483647 h 60"/>
              <a:gd name="T36" fmla="*/ 0 w 48"/>
              <a:gd name="T37" fmla="*/ 2147483647 h 60"/>
              <a:gd name="T38" fmla="*/ 2147483647 w 48"/>
              <a:gd name="T39" fmla="*/ 2147483647 h 60"/>
              <a:gd name="T40" fmla="*/ 2147483647 w 48"/>
              <a:gd name="T41" fmla="*/ 2147483647 h 60"/>
              <a:gd name="T42" fmla="*/ 2147483647 w 48"/>
              <a:gd name="T43" fmla="*/ 2147483647 h 60"/>
              <a:gd name="T44" fmla="*/ 2147483647 w 48"/>
              <a:gd name="T45" fmla="*/ 2147483647 h 60"/>
              <a:gd name="T46" fmla="*/ 2147483647 w 48"/>
              <a:gd name="T47" fmla="*/ 2147483647 h 60"/>
              <a:gd name="T48" fmla="*/ 2147483647 w 48"/>
              <a:gd name="T49" fmla="*/ 2147483647 h 60"/>
              <a:gd name="T50" fmla="*/ 2147483647 w 48"/>
              <a:gd name="T51" fmla="*/ 2147483647 h 60"/>
              <a:gd name="T52" fmla="*/ 2147483647 w 48"/>
              <a:gd name="T53" fmla="*/ 2147483647 h 60"/>
              <a:gd name="T54" fmla="*/ 2147483647 w 48"/>
              <a:gd name="T55" fmla="*/ 2147483647 h 60"/>
              <a:gd name="T56" fmla="*/ 2147483647 w 48"/>
              <a:gd name="T57" fmla="*/ 2147483647 h 60"/>
              <a:gd name="T58" fmla="*/ 2147483647 w 48"/>
              <a:gd name="T59" fmla="*/ 2147483647 h 60"/>
              <a:gd name="T60" fmla="*/ 2147483647 w 48"/>
              <a:gd name="T61" fmla="*/ 2147483647 h 60"/>
              <a:gd name="T62" fmla="*/ 2147483647 w 48"/>
              <a:gd name="T63" fmla="*/ 2147483647 h 60"/>
              <a:gd name="T64" fmla="*/ 0 w 48"/>
              <a:gd name="T65" fmla="*/ 2147483647 h 60"/>
              <a:gd name="T66" fmla="*/ 0 w 48"/>
              <a:gd name="T67" fmla="*/ 2147483647 h 60"/>
              <a:gd name="T68" fmla="*/ 0 w 48"/>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
              <a:gd name="T106" fmla="*/ 0 h 60"/>
              <a:gd name="T107" fmla="*/ 48 w 48"/>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 h="60">
                <a:moveTo>
                  <a:pt x="0" y="30"/>
                </a:moveTo>
                <a:lnTo>
                  <a:pt x="0" y="18"/>
                </a:lnTo>
                <a:lnTo>
                  <a:pt x="6" y="6"/>
                </a:lnTo>
                <a:lnTo>
                  <a:pt x="12" y="6"/>
                </a:lnTo>
                <a:lnTo>
                  <a:pt x="24" y="0"/>
                </a:lnTo>
                <a:lnTo>
                  <a:pt x="30" y="6"/>
                </a:lnTo>
                <a:lnTo>
                  <a:pt x="42" y="6"/>
                </a:lnTo>
                <a:lnTo>
                  <a:pt x="42" y="18"/>
                </a:lnTo>
                <a:lnTo>
                  <a:pt x="48" y="30"/>
                </a:lnTo>
                <a:lnTo>
                  <a:pt x="42" y="42"/>
                </a:lnTo>
                <a:lnTo>
                  <a:pt x="42" y="48"/>
                </a:lnTo>
                <a:lnTo>
                  <a:pt x="30" y="54"/>
                </a:lnTo>
                <a:lnTo>
                  <a:pt x="24" y="60"/>
                </a:lnTo>
                <a:lnTo>
                  <a:pt x="12" y="54"/>
                </a:lnTo>
                <a:lnTo>
                  <a:pt x="6" y="48"/>
                </a:lnTo>
                <a:lnTo>
                  <a:pt x="0" y="42"/>
                </a:lnTo>
                <a:lnTo>
                  <a:pt x="0" y="30"/>
                </a:lnTo>
                <a:lnTo>
                  <a:pt x="0" y="18"/>
                </a:lnTo>
                <a:lnTo>
                  <a:pt x="6" y="12"/>
                </a:lnTo>
                <a:lnTo>
                  <a:pt x="12" y="6"/>
                </a:lnTo>
                <a:lnTo>
                  <a:pt x="24" y="6"/>
                </a:lnTo>
                <a:lnTo>
                  <a:pt x="30" y="6"/>
                </a:lnTo>
                <a:lnTo>
                  <a:pt x="36" y="12"/>
                </a:lnTo>
                <a:lnTo>
                  <a:pt x="42" y="18"/>
                </a:lnTo>
                <a:lnTo>
                  <a:pt x="42" y="30"/>
                </a:lnTo>
                <a:lnTo>
                  <a:pt x="42" y="36"/>
                </a:lnTo>
                <a:lnTo>
                  <a:pt x="36" y="48"/>
                </a:lnTo>
                <a:lnTo>
                  <a:pt x="30" y="54"/>
                </a:lnTo>
                <a:lnTo>
                  <a:pt x="24" y="54"/>
                </a:lnTo>
                <a:lnTo>
                  <a:pt x="12" y="54"/>
                </a:lnTo>
                <a:lnTo>
                  <a:pt x="6" y="48"/>
                </a:lnTo>
                <a:lnTo>
                  <a:pt x="0" y="36"/>
                </a:lnTo>
                <a:lnTo>
                  <a:pt x="0" y="3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3" name="Freeform 806"/>
          <p:cNvSpPr>
            <a:spLocks/>
          </p:cNvSpPr>
          <p:nvPr/>
        </p:nvSpPr>
        <p:spPr bwMode="auto">
          <a:xfrm>
            <a:off x="5164146" y="4873096"/>
            <a:ext cx="53975" cy="92075"/>
          </a:xfrm>
          <a:custGeom>
            <a:avLst/>
            <a:gdLst>
              <a:gd name="T0" fmla="*/ 0 w 36"/>
              <a:gd name="T1" fmla="*/ 2147483647 h 54"/>
              <a:gd name="T2" fmla="*/ 0 w 36"/>
              <a:gd name="T3" fmla="*/ 2147483647 h 54"/>
              <a:gd name="T4" fmla="*/ 2147483647 w 36"/>
              <a:gd name="T5" fmla="*/ 2147483647 h 54"/>
              <a:gd name="T6" fmla="*/ 2147483647 w 36"/>
              <a:gd name="T7" fmla="*/ 2147483647 h 54"/>
              <a:gd name="T8" fmla="*/ 2147483647 w 36"/>
              <a:gd name="T9" fmla="*/ 0 h 54"/>
              <a:gd name="T10" fmla="*/ 2147483647 w 36"/>
              <a:gd name="T11" fmla="*/ 2147483647 h 54"/>
              <a:gd name="T12" fmla="*/ 2147483647 w 36"/>
              <a:gd name="T13" fmla="*/ 2147483647 h 54"/>
              <a:gd name="T14" fmla="*/ 2147483647 w 36"/>
              <a:gd name="T15" fmla="*/ 2147483647 h 54"/>
              <a:gd name="T16" fmla="*/ 2147483647 w 36"/>
              <a:gd name="T17" fmla="*/ 2147483647 h 54"/>
              <a:gd name="T18" fmla="*/ 2147483647 w 36"/>
              <a:gd name="T19" fmla="*/ 2147483647 h 54"/>
              <a:gd name="T20" fmla="*/ 2147483647 w 36"/>
              <a:gd name="T21" fmla="*/ 2147483647 h 54"/>
              <a:gd name="T22" fmla="*/ 2147483647 w 36"/>
              <a:gd name="T23" fmla="*/ 2147483647 h 54"/>
              <a:gd name="T24" fmla="*/ 2147483647 w 36"/>
              <a:gd name="T25" fmla="*/ 2147483647 h 54"/>
              <a:gd name="T26" fmla="*/ 2147483647 w 36"/>
              <a:gd name="T27" fmla="*/ 2147483647 h 54"/>
              <a:gd name="T28" fmla="*/ 2147483647 w 36"/>
              <a:gd name="T29" fmla="*/ 2147483647 h 54"/>
              <a:gd name="T30" fmla="*/ 0 w 36"/>
              <a:gd name="T31" fmla="*/ 2147483647 h 54"/>
              <a:gd name="T32" fmla="*/ 0 w 36"/>
              <a:gd name="T33" fmla="*/ 2147483647 h 54"/>
              <a:gd name="T34" fmla="*/ 0 w 36"/>
              <a:gd name="T35" fmla="*/ 2147483647 h 54"/>
              <a:gd name="T36" fmla="*/ 0 w 36"/>
              <a:gd name="T37" fmla="*/ 2147483647 h 54"/>
              <a:gd name="T38" fmla="*/ 2147483647 w 36"/>
              <a:gd name="T39" fmla="*/ 2147483647 h 54"/>
              <a:gd name="T40" fmla="*/ 2147483647 w 36"/>
              <a:gd name="T41" fmla="*/ 2147483647 h 54"/>
              <a:gd name="T42" fmla="*/ 2147483647 w 36"/>
              <a:gd name="T43" fmla="*/ 2147483647 h 54"/>
              <a:gd name="T44" fmla="*/ 2147483647 w 36"/>
              <a:gd name="T45" fmla="*/ 2147483647 h 54"/>
              <a:gd name="T46" fmla="*/ 2147483647 w 36"/>
              <a:gd name="T47" fmla="*/ 2147483647 h 54"/>
              <a:gd name="T48" fmla="*/ 2147483647 w 36"/>
              <a:gd name="T49" fmla="*/ 2147483647 h 54"/>
              <a:gd name="T50" fmla="*/ 2147483647 w 36"/>
              <a:gd name="T51" fmla="*/ 2147483647 h 54"/>
              <a:gd name="T52" fmla="*/ 2147483647 w 36"/>
              <a:gd name="T53" fmla="*/ 2147483647 h 54"/>
              <a:gd name="T54" fmla="*/ 2147483647 w 36"/>
              <a:gd name="T55" fmla="*/ 2147483647 h 54"/>
              <a:gd name="T56" fmla="*/ 2147483647 w 36"/>
              <a:gd name="T57" fmla="*/ 2147483647 h 54"/>
              <a:gd name="T58" fmla="*/ 2147483647 w 36"/>
              <a:gd name="T59" fmla="*/ 2147483647 h 54"/>
              <a:gd name="T60" fmla="*/ 2147483647 w 36"/>
              <a:gd name="T61" fmla="*/ 2147483647 h 54"/>
              <a:gd name="T62" fmla="*/ 2147483647 w 36"/>
              <a:gd name="T63" fmla="*/ 2147483647 h 54"/>
              <a:gd name="T64" fmla="*/ 0 w 36"/>
              <a:gd name="T65" fmla="*/ 2147483647 h 54"/>
              <a:gd name="T66" fmla="*/ 0 w 36"/>
              <a:gd name="T67" fmla="*/ 2147483647 h 54"/>
              <a:gd name="T68" fmla="*/ 0 w 36"/>
              <a:gd name="T69" fmla="*/ 2147483647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54"/>
              <a:gd name="T107" fmla="*/ 36 w 36"/>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54">
                <a:moveTo>
                  <a:pt x="0" y="30"/>
                </a:moveTo>
                <a:lnTo>
                  <a:pt x="0" y="18"/>
                </a:lnTo>
                <a:lnTo>
                  <a:pt x="6" y="6"/>
                </a:lnTo>
                <a:lnTo>
                  <a:pt x="12" y="6"/>
                </a:lnTo>
                <a:lnTo>
                  <a:pt x="18" y="0"/>
                </a:lnTo>
                <a:lnTo>
                  <a:pt x="24" y="6"/>
                </a:lnTo>
                <a:lnTo>
                  <a:pt x="30" y="6"/>
                </a:lnTo>
                <a:lnTo>
                  <a:pt x="36" y="18"/>
                </a:lnTo>
                <a:lnTo>
                  <a:pt x="36" y="30"/>
                </a:lnTo>
                <a:lnTo>
                  <a:pt x="36" y="36"/>
                </a:lnTo>
                <a:lnTo>
                  <a:pt x="30" y="48"/>
                </a:lnTo>
                <a:lnTo>
                  <a:pt x="24" y="48"/>
                </a:lnTo>
                <a:lnTo>
                  <a:pt x="18" y="54"/>
                </a:lnTo>
                <a:lnTo>
                  <a:pt x="12" y="48"/>
                </a:lnTo>
                <a:lnTo>
                  <a:pt x="6" y="48"/>
                </a:lnTo>
                <a:lnTo>
                  <a:pt x="0" y="36"/>
                </a:lnTo>
                <a:lnTo>
                  <a:pt x="0" y="30"/>
                </a:lnTo>
                <a:lnTo>
                  <a:pt x="0" y="18"/>
                </a:lnTo>
                <a:lnTo>
                  <a:pt x="6" y="12"/>
                </a:lnTo>
                <a:lnTo>
                  <a:pt x="12" y="6"/>
                </a:lnTo>
                <a:lnTo>
                  <a:pt x="18" y="6"/>
                </a:lnTo>
                <a:lnTo>
                  <a:pt x="24" y="6"/>
                </a:lnTo>
                <a:lnTo>
                  <a:pt x="30" y="12"/>
                </a:lnTo>
                <a:lnTo>
                  <a:pt x="36" y="18"/>
                </a:lnTo>
                <a:lnTo>
                  <a:pt x="36" y="30"/>
                </a:lnTo>
                <a:lnTo>
                  <a:pt x="36" y="36"/>
                </a:lnTo>
                <a:lnTo>
                  <a:pt x="30" y="42"/>
                </a:lnTo>
                <a:lnTo>
                  <a:pt x="24" y="48"/>
                </a:lnTo>
                <a:lnTo>
                  <a:pt x="18" y="48"/>
                </a:lnTo>
                <a:lnTo>
                  <a:pt x="12" y="48"/>
                </a:lnTo>
                <a:lnTo>
                  <a:pt x="6" y="42"/>
                </a:lnTo>
                <a:lnTo>
                  <a:pt x="0" y="36"/>
                </a:lnTo>
                <a:lnTo>
                  <a:pt x="0" y="3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4" name="Freeform 807"/>
          <p:cNvSpPr>
            <a:spLocks/>
          </p:cNvSpPr>
          <p:nvPr/>
        </p:nvSpPr>
        <p:spPr bwMode="auto">
          <a:xfrm>
            <a:off x="5164146" y="4884208"/>
            <a:ext cx="53975" cy="80963"/>
          </a:xfrm>
          <a:custGeom>
            <a:avLst/>
            <a:gdLst>
              <a:gd name="T0" fmla="*/ 0 w 36"/>
              <a:gd name="T1" fmla="*/ 2147483647 h 48"/>
              <a:gd name="T2" fmla="*/ 0 w 36"/>
              <a:gd name="T3" fmla="*/ 2147483647 h 48"/>
              <a:gd name="T4" fmla="*/ 2147483647 w 36"/>
              <a:gd name="T5" fmla="*/ 2147483647 h 48"/>
              <a:gd name="T6" fmla="*/ 2147483647 w 36"/>
              <a:gd name="T7" fmla="*/ 0 h 48"/>
              <a:gd name="T8" fmla="*/ 2147483647 w 36"/>
              <a:gd name="T9" fmla="*/ 0 h 48"/>
              <a:gd name="T10" fmla="*/ 2147483647 w 36"/>
              <a:gd name="T11" fmla="*/ 0 h 48"/>
              <a:gd name="T12" fmla="*/ 2147483647 w 36"/>
              <a:gd name="T13" fmla="*/ 2147483647 h 48"/>
              <a:gd name="T14" fmla="*/ 2147483647 w 36"/>
              <a:gd name="T15" fmla="*/ 2147483647 h 48"/>
              <a:gd name="T16" fmla="*/ 2147483647 w 36"/>
              <a:gd name="T17" fmla="*/ 2147483647 h 48"/>
              <a:gd name="T18" fmla="*/ 2147483647 w 36"/>
              <a:gd name="T19" fmla="*/ 2147483647 h 48"/>
              <a:gd name="T20" fmla="*/ 2147483647 w 36"/>
              <a:gd name="T21" fmla="*/ 2147483647 h 48"/>
              <a:gd name="T22" fmla="*/ 2147483647 w 36"/>
              <a:gd name="T23" fmla="*/ 2147483647 h 48"/>
              <a:gd name="T24" fmla="*/ 2147483647 w 36"/>
              <a:gd name="T25" fmla="*/ 2147483647 h 48"/>
              <a:gd name="T26" fmla="*/ 2147483647 w 36"/>
              <a:gd name="T27" fmla="*/ 2147483647 h 48"/>
              <a:gd name="T28" fmla="*/ 2147483647 w 36"/>
              <a:gd name="T29" fmla="*/ 2147483647 h 48"/>
              <a:gd name="T30" fmla="*/ 0 w 36"/>
              <a:gd name="T31" fmla="*/ 2147483647 h 48"/>
              <a:gd name="T32" fmla="*/ 0 w 36"/>
              <a:gd name="T33" fmla="*/ 2147483647 h 48"/>
              <a:gd name="T34" fmla="*/ 0 w 36"/>
              <a:gd name="T35" fmla="*/ 2147483647 h 48"/>
              <a:gd name="T36" fmla="*/ 2147483647 w 36"/>
              <a:gd name="T37" fmla="*/ 2147483647 h 48"/>
              <a:gd name="T38" fmla="*/ 2147483647 w 36"/>
              <a:gd name="T39" fmla="*/ 2147483647 h 48"/>
              <a:gd name="T40" fmla="*/ 2147483647 w 36"/>
              <a:gd name="T41" fmla="*/ 2147483647 h 48"/>
              <a:gd name="T42" fmla="*/ 2147483647 w 36"/>
              <a:gd name="T43" fmla="*/ 2147483647 h 48"/>
              <a:gd name="T44" fmla="*/ 2147483647 w 36"/>
              <a:gd name="T45" fmla="*/ 2147483647 h 48"/>
              <a:gd name="T46" fmla="*/ 2147483647 w 36"/>
              <a:gd name="T47" fmla="*/ 2147483647 h 48"/>
              <a:gd name="T48" fmla="*/ 2147483647 w 36"/>
              <a:gd name="T49" fmla="*/ 2147483647 h 48"/>
              <a:gd name="T50" fmla="*/ 2147483647 w 36"/>
              <a:gd name="T51" fmla="*/ 2147483647 h 48"/>
              <a:gd name="T52" fmla="*/ 2147483647 w 36"/>
              <a:gd name="T53" fmla="*/ 2147483647 h 48"/>
              <a:gd name="T54" fmla="*/ 2147483647 w 36"/>
              <a:gd name="T55" fmla="*/ 2147483647 h 48"/>
              <a:gd name="T56" fmla="*/ 2147483647 w 36"/>
              <a:gd name="T57" fmla="*/ 2147483647 h 48"/>
              <a:gd name="T58" fmla="*/ 2147483647 w 36"/>
              <a:gd name="T59" fmla="*/ 2147483647 h 48"/>
              <a:gd name="T60" fmla="*/ 2147483647 w 36"/>
              <a:gd name="T61" fmla="*/ 2147483647 h 48"/>
              <a:gd name="T62" fmla="*/ 2147483647 w 36"/>
              <a:gd name="T63" fmla="*/ 2147483647 h 48"/>
              <a:gd name="T64" fmla="*/ 2147483647 w 36"/>
              <a:gd name="T65" fmla="*/ 2147483647 h 48"/>
              <a:gd name="T66" fmla="*/ 0 w 36"/>
              <a:gd name="T67" fmla="*/ 2147483647 h 48"/>
              <a:gd name="T68" fmla="*/ 0 w 36"/>
              <a:gd name="T69" fmla="*/ 2147483647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48"/>
              <a:gd name="T107" fmla="*/ 36 w 36"/>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48">
                <a:moveTo>
                  <a:pt x="0" y="24"/>
                </a:moveTo>
                <a:lnTo>
                  <a:pt x="0" y="12"/>
                </a:lnTo>
                <a:lnTo>
                  <a:pt x="6" y="6"/>
                </a:lnTo>
                <a:lnTo>
                  <a:pt x="12" y="0"/>
                </a:lnTo>
                <a:lnTo>
                  <a:pt x="18" y="0"/>
                </a:lnTo>
                <a:lnTo>
                  <a:pt x="24" y="0"/>
                </a:lnTo>
                <a:lnTo>
                  <a:pt x="30" y="6"/>
                </a:lnTo>
                <a:lnTo>
                  <a:pt x="36" y="12"/>
                </a:lnTo>
                <a:lnTo>
                  <a:pt x="36" y="24"/>
                </a:lnTo>
                <a:lnTo>
                  <a:pt x="36" y="30"/>
                </a:lnTo>
                <a:lnTo>
                  <a:pt x="30" y="36"/>
                </a:lnTo>
                <a:lnTo>
                  <a:pt x="24" y="42"/>
                </a:lnTo>
                <a:lnTo>
                  <a:pt x="18" y="48"/>
                </a:lnTo>
                <a:lnTo>
                  <a:pt x="12" y="42"/>
                </a:lnTo>
                <a:lnTo>
                  <a:pt x="6" y="36"/>
                </a:lnTo>
                <a:lnTo>
                  <a:pt x="0" y="30"/>
                </a:lnTo>
                <a:lnTo>
                  <a:pt x="0" y="24"/>
                </a:lnTo>
                <a:lnTo>
                  <a:pt x="6" y="18"/>
                </a:lnTo>
                <a:lnTo>
                  <a:pt x="6" y="12"/>
                </a:lnTo>
                <a:lnTo>
                  <a:pt x="12" y="6"/>
                </a:lnTo>
                <a:lnTo>
                  <a:pt x="18" y="6"/>
                </a:lnTo>
                <a:lnTo>
                  <a:pt x="24" y="6"/>
                </a:lnTo>
                <a:lnTo>
                  <a:pt x="30" y="12"/>
                </a:lnTo>
                <a:lnTo>
                  <a:pt x="30" y="18"/>
                </a:lnTo>
                <a:lnTo>
                  <a:pt x="30" y="24"/>
                </a:lnTo>
                <a:lnTo>
                  <a:pt x="30" y="30"/>
                </a:lnTo>
                <a:lnTo>
                  <a:pt x="30" y="36"/>
                </a:lnTo>
                <a:lnTo>
                  <a:pt x="24" y="42"/>
                </a:lnTo>
                <a:lnTo>
                  <a:pt x="18" y="42"/>
                </a:lnTo>
                <a:lnTo>
                  <a:pt x="12" y="42"/>
                </a:lnTo>
                <a:lnTo>
                  <a:pt x="6" y="36"/>
                </a:lnTo>
                <a:lnTo>
                  <a:pt x="6" y="30"/>
                </a:lnTo>
                <a:lnTo>
                  <a:pt x="0" y="24"/>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5" name="Freeform 808"/>
          <p:cNvSpPr>
            <a:spLocks/>
          </p:cNvSpPr>
          <p:nvPr/>
        </p:nvSpPr>
        <p:spPr bwMode="auto">
          <a:xfrm>
            <a:off x="5164138" y="4884208"/>
            <a:ext cx="44450" cy="73025"/>
          </a:xfrm>
          <a:custGeom>
            <a:avLst/>
            <a:gdLst>
              <a:gd name="T0" fmla="*/ 0 w 30"/>
              <a:gd name="T1" fmla="*/ 2147483647 h 42"/>
              <a:gd name="T2" fmla="*/ 2147483647 w 30"/>
              <a:gd name="T3" fmla="*/ 2147483647 h 42"/>
              <a:gd name="T4" fmla="*/ 2147483647 w 30"/>
              <a:gd name="T5" fmla="*/ 2147483647 h 42"/>
              <a:gd name="T6" fmla="*/ 2147483647 w 30"/>
              <a:gd name="T7" fmla="*/ 2147483647 h 42"/>
              <a:gd name="T8" fmla="*/ 2147483647 w 30"/>
              <a:gd name="T9" fmla="*/ 0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2147483647 h 42"/>
              <a:gd name="T22" fmla="*/ 2147483647 w 30"/>
              <a:gd name="T23" fmla="*/ 2147483647 h 42"/>
              <a:gd name="T24" fmla="*/ 2147483647 w 30"/>
              <a:gd name="T25" fmla="*/ 2147483647 h 42"/>
              <a:gd name="T26" fmla="*/ 2147483647 w 30"/>
              <a:gd name="T27" fmla="*/ 2147483647 h 42"/>
              <a:gd name="T28" fmla="*/ 2147483647 w 30"/>
              <a:gd name="T29" fmla="*/ 2147483647 h 42"/>
              <a:gd name="T30" fmla="*/ 2147483647 w 30"/>
              <a:gd name="T31" fmla="*/ 2147483647 h 42"/>
              <a:gd name="T32" fmla="*/ 0 w 30"/>
              <a:gd name="T33" fmla="*/ 2147483647 h 42"/>
              <a:gd name="T34" fmla="*/ 2147483647 w 30"/>
              <a:gd name="T35" fmla="*/ 2147483647 h 42"/>
              <a:gd name="T36" fmla="*/ 2147483647 w 30"/>
              <a:gd name="T37" fmla="*/ 2147483647 h 42"/>
              <a:gd name="T38" fmla="*/ 2147483647 w 30"/>
              <a:gd name="T39" fmla="*/ 2147483647 h 42"/>
              <a:gd name="T40" fmla="*/ 2147483647 w 30"/>
              <a:gd name="T41" fmla="*/ 2147483647 h 42"/>
              <a:gd name="T42" fmla="*/ 2147483647 w 30"/>
              <a:gd name="T43" fmla="*/ 2147483647 h 42"/>
              <a:gd name="T44" fmla="*/ 2147483647 w 30"/>
              <a:gd name="T45" fmla="*/ 2147483647 h 42"/>
              <a:gd name="T46" fmla="*/ 2147483647 w 30"/>
              <a:gd name="T47" fmla="*/ 2147483647 h 42"/>
              <a:gd name="T48" fmla="*/ 2147483647 w 30"/>
              <a:gd name="T49" fmla="*/ 2147483647 h 42"/>
              <a:gd name="T50" fmla="*/ 2147483647 w 30"/>
              <a:gd name="T51" fmla="*/ 2147483647 h 42"/>
              <a:gd name="T52" fmla="*/ 2147483647 w 30"/>
              <a:gd name="T53" fmla="*/ 2147483647 h 42"/>
              <a:gd name="T54" fmla="*/ 2147483647 w 30"/>
              <a:gd name="T55" fmla="*/ 2147483647 h 42"/>
              <a:gd name="T56" fmla="*/ 2147483647 w 30"/>
              <a:gd name="T57" fmla="*/ 2147483647 h 42"/>
              <a:gd name="T58" fmla="*/ 2147483647 w 30"/>
              <a:gd name="T59" fmla="*/ 2147483647 h 42"/>
              <a:gd name="T60" fmla="*/ 2147483647 w 30"/>
              <a:gd name="T61" fmla="*/ 2147483647 h 42"/>
              <a:gd name="T62" fmla="*/ 2147483647 w 30"/>
              <a:gd name="T63" fmla="*/ 2147483647 h 42"/>
              <a:gd name="T64" fmla="*/ 2147483647 w 30"/>
              <a:gd name="T65" fmla="*/ 2147483647 h 42"/>
              <a:gd name="T66" fmla="*/ 2147483647 w 30"/>
              <a:gd name="T67" fmla="*/ 2147483647 h 42"/>
              <a:gd name="T68" fmla="*/ 0 w 30"/>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2"/>
              <a:gd name="T107" fmla="*/ 30 w 30"/>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2">
                <a:moveTo>
                  <a:pt x="0" y="24"/>
                </a:moveTo>
                <a:lnTo>
                  <a:pt x="6" y="12"/>
                </a:lnTo>
                <a:lnTo>
                  <a:pt x="6" y="6"/>
                </a:lnTo>
                <a:lnTo>
                  <a:pt x="12" y="6"/>
                </a:lnTo>
                <a:lnTo>
                  <a:pt x="18" y="0"/>
                </a:lnTo>
                <a:lnTo>
                  <a:pt x="24" y="6"/>
                </a:lnTo>
                <a:lnTo>
                  <a:pt x="30" y="6"/>
                </a:lnTo>
                <a:lnTo>
                  <a:pt x="30" y="12"/>
                </a:lnTo>
                <a:lnTo>
                  <a:pt x="30" y="24"/>
                </a:lnTo>
                <a:lnTo>
                  <a:pt x="30" y="30"/>
                </a:lnTo>
                <a:lnTo>
                  <a:pt x="30" y="36"/>
                </a:lnTo>
                <a:lnTo>
                  <a:pt x="24" y="42"/>
                </a:lnTo>
                <a:lnTo>
                  <a:pt x="18" y="42"/>
                </a:lnTo>
                <a:lnTo>
                  <a:pt x="12" y="42"/>
                </a:lnTo>
                <a:lnTo>
                  <a:pt x="6" y="36"/>
                </a:lnTo>
                <a:lnTo>
                  <a:pt x="6" y="30"/>
                </a:lnTo>
                <a:lnTo>
                  <a:pt x="0" y="24"/>
                </a:lnTo>
                <a:lnTo>
                  <a:pt x="6" y="24"/>
                </a:lnTo>
                <a:lnTo>
                  <a:pt x="6" y="18"/>
                </a:lnTo>
                <a:lnTo>
                  <a:pt x="12" y="12"/>
                </a:lnTo>
                <a:lnTo>
                  <a:pt x="12" y="6"/>
                </a:lnTo>
                <a:lnTo>
                  <a:pt x="18" y="6"/>
                </a:lnTo>
                <a:lnTo>
                  <a:pt x="24" y="6"/>
                </a:lnTo>
                <a:lnTo>
                  <a:pt x="24" y="12"/>
                </a:lnTo>
                <a:lnTo>
                  <a:pt x="30" y="18"/>
                </a:lnTo>
                <a:lnTo>
                  <a:pt x="30" y="24"/>
                </a:lnTo>
                <a:lnTo>
                  <a:pt x="30" y="30"/>
                </a:lnTo>
                <a:lnTo>
                  <a:pt x="24" y="30"/>
                </a:lnTo>
                <a:lnTo>
                  <a:pt x="24" y="36"/>
                </a:lnTo>
                <a:lnTo>
                  <a:pt x="18" y="36"/>
                </a:lnTo>
                <a:lnTo>
                  <a:pt x="12" y="36"/>
                </a:lnTo>
                <a:lnTo>
                  <a:pt x="12" y="30"/>
                </a:lnTo>
                <a:lnTo>
                  <a:pt x="6" y="30"/>
                </a:lnTo>
                <a:lnTo>
                  <a:pt x="6" y="24"/>
                </a:lnTo>
                <a:lnTo>
                  <a:pt x="0" y="24"/>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6" name="Freeform 809"/>
          <p:cNvSpPr>
            <a:spLocks/>
          </p:cNvSpPr>
          <p:nvPr/>
        </p:nvSpPr>
        <p:spPr bwMode="auto">
          <a:xfrm>
            <a:off x="5172077" y="4904846"/>
            <a:ext cx="28575" cy="41275"/>
          </a:xfrm>
          <a:custGeom>
            <a:avLst/>
            <a:gdLst>
              <a:gd name="T0" fmla="*/ 0 w 18"/>
              <a:gd name="T1" fmla="*/ 2147483647 h 24"/>
              <a:gd name="T2" fmla="*/ 2147483647 w 18"/>
              <a:gd name="T3" fmla="*/ 2147483647 h 24"/>
              <a:gd name="T4" fmla="*/ 2147483647 w 18"/>
              <a:gd name="T5" fmla="*/ 0 h 24"/>
              <a:gd name="T6" fmla="*/ 2147483647 w 18"/>
              <a:gd name="T7" fmla="*/ 0 h 24"/>
              <a:gd name="T8" fmla="*/ 2147483647 w 18"/>
              <a:gd name="T9" fmla="*/ 0 h 24"/>
              <a:gd name="T10" fmla="*/ 2147483647 w 18"/>
              <a:gd name="T11" fmla="*/ 0 h 24"/>
              <a:gd name="T12" fmla="*/ 2147483647 w 18"/>
              <a:gd name="T13" fmla="*/ 0 h 24"/>
              <a:gd name="T14" fmla="*/ 2147483647 w 18"/>
              <a:gd name="T15" fmla="*/ 2147483647 h 24"/>
              <a:gd name="T16" fmla="*/ 2147483647 w 18"/>
              <a:gd name="T17" fmla="*/ 2147483647 h 24"/>
              <a:gd name="T18" fmla="*/ 2147483647 w 18"/>
              <a:gd name="T19" fmla="*/ 2147483647 h 24"/>
              <a:gd name="T20" fmla="*/ 2147483647 w 18"/>
              <a:gd name="T21" fmla="*/ 2147483647 h 24"/>
              <a:gd name="T22" fmla="*/ 2147483647 w 18"/>
              <a:gd name="T23" fmla="*/ 2147483647 h 24"/>
              <a:gd name="T24" fmla="*/ 2147483647 w 18"/>
              <a:gd name="T25" fmla="*/ 2147483647 h 24"/>
              <a:gd name="T26" fmla="*/ 2147483647 w 18"/>
              <a:gd name="T27" fmla="*/ 2147483647 h 24"/>
              <a:gd name="T28" fmla="*/ 2147483647 w 18"/>
              <a:gd name="T29" fmla="*/ 2147483647 h 24"/>
              <a:gd name="T30" fmla="*/ 2147483647 w 18"/>
              <a:gd name="T31" fmla="*/ 2147483647 h 24"/>
              <a:gd name="T32" fmla="*/ 0 w 18"/>
              <a:gd name="T33" fmla="*/ 2147483647 h 24"/>
              <a:gd name="T34" fmla="*/ 2147483647 w 18"/>
              <a:gd name="T35" fmla="*/ 2147483647 h 24"/>
              <a:gd name="T36" fmla="*/ 2147483647 w 18"/>
              <a:gd name="T37" fmla="*/ 2147483647 h 24"/>
              <a:gd name="T38" fmla="*/ 2147483647 w 18"/>
              <a:gd name="T39" fmla="*/ 0 h 24"/>
              <a:gd name="T40" fmla="*/ 2147483647 w 18"/>
              <a:gd name="T41" fmla="*/ 0 h 24"/>
              <a:gd name="T42" fmla="*/ 2147483647 w 18"/>
              <a:gd name="T43" fmla="*/ 0 h 24"/>
              <a:gd name="T44" fmla="*/ 2147483647 w 18"/>
              <a:gd name="T45" fmla="*/ 0 h 24"/>
              <a:gd name="T46" fmla="*/ 2147483647 w 18"/>
              <a:gd name="T47" fmla="*/ 0 h 24"/>
              <a:gd name="T48" fmla="*/ 2147483647 w 18"/>
              <a:gd name="T49" fmla="*/ 2147483647 h 24"/>
              <a:gd name="T50" fmla="*/ 2147483647 w 18"/>
              <a:gd name="T51" fmla="*/ 2147483647 h 24"/>
              <a:gd name="T52" fmla="*/ 2147483647 w 18"/>
              <a:gd name="T53" fmla="*/ 2147483647 h 24"/>
              <a:gd name="T54" fmla="*/ 2147483647 w 18"/>
              <a:gd name="T55" fmla="*/ 2147483647 h 24"/>
              <a:gd name="T56" fmla="*/ 2147483647 w 18"/>
              <a:gd name="T57" fmla="*/ 2147483647 h 24"/>
              <a:gd name="T58" fmla="*/ 2147483647 w 18"/>
              <a:gd name="T59" fmla="*/ 2147483647 h 24"/>
              <a:gd name="T60" fmla="*/ 2147483647 w 18"/>
              <a:gd name="T61" fmla="*/ 2147483647 h 24"/>
              <a:gd name="T62" fmla="*/ 2147483647 w 18"/>
              <a:gd name="T63" fmla="*/ 2147483647 h 24"/>
              <a:gd name="T64" fmla="*/ 2147483647 w 18"/>
              <a:gd name="T65" fmla="*/ 2147483647 h 24"/>
              <a:gd name="T66" fmla="*/ 2147483647 w 18"/>
              <a:gd name="T67" fmla="*/ 2147483647 h 24"/>
              <a:gd name="T68" fmla="*/ 0 w 18"/>
              <a:gd name="T69" fmla="*/ 2147483647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24"/>
              <a:gd name="T107" fmla="*/ 18 w 18"/>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24">
                <a:moveTo>
                  <a:pt x="0" y="12"/>
                </a:moveTo>
                <a:lnTo>
                  <a:pt x="6" y="6"/>
                </a:lnTo>
                <a:lnTo>
                  <a:pt x="6" y="0"/>
                </a:lnTo>
                <a:lnTo>
                  <a:pt x="12" y="0"/>
                </a:lnTo>
                <a:lnTo>
                  <a:pt x="18" y="0"/>
                </a:lnTo>
                <a:lnTo>
                  <a:pt x="18" y="6"/>
                </a:lnTo>
                <a:lnTo>
                  <a:pt x="18" y="12"/>
                </a:lnTo>
                <a:lnTo>
                  <a:pt x="18" y="18"/>
                </a:lnTo>
                <a:lnTo>
                  <a:pt x="18" y="24"/>
                </a:lnTo>
                <a:lnTo>
                  <a:pt x="12" y="24"/>
                </a:lnTo>
                <a:lnTo>
                  <a:pt x="6" y="24"/>
                </a:lnTo>
                <a:lnTo>
                  <a:pt x="6" y="18"/>
                </a:lnTo>
                <a:lnTo>
                  <a:pt x="0" y="12"/>
                </a:lnTo>
                <a:lnTo>
                  <a:pt x="6" y="12"/>
                </a:lnTo>
                <a:lnTo>
                  <a:pt x="6" y="6"/>
                </a:lnTo>
                <a:lnTo>
                  <a:pt x="6" y="0"/>
                </a:lnTo>
                <a:lnTo>
                  <a:pt x="12" y="0"/>
                </a:lnTo>
                <a:lnTo>
                  <a:pt x="18" y="0"/>
                </a:lnTo>
                <a:lnTo>
                  <a:pt x="18" y="6"/>
                </a:lnTo>
                <a:lnTo>
                  <a:pt x="18" y="12"/>
                </a:lnTo>
                <a:lnTo>
                  <a:pt x="18" y="18"/>
                </a:lnTo>
                <a:lnTo>
                  <a:pt x="12" y="18"/>
                </a:lnTo>
                <a:lnTo>
                  <a:pt x="12" y="24"/>
                </a:lnTo>
                <a:lnTo>
                  <a:pt x="6" y="18"/>
                </a:lnTo>
                <a:lnTo>
                  <a:pt x="6" y="12"/>
                </a:lnTo>
                <a:lnTo>
                  <a:pt x="0" y="12"/>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7" name="Freeform 810"/>
          <p:cNvSpPr>
            <a:spLocks/>
          </p:cNvSpPr>
          <p:nvPr/>
        </p:nvSpPr>
        <p:spPr bwMode="auto">
          <a:xfrm>
            <a:off x="5181600" y="4904830"/>
            <a:ext cx="19050" cy="30162"/>
          </a:xfrm>
          <a:custGeom>
            <a:avLst/>
            <a:gdLst>
              <a:gd name="T0" fmla="*/ 0 w 12"/>
              <a:gd name="T1" fmla="*/ 2147483647 h 18"/>
              <a:gd name="T2" fmla="*/ 0 w 12"/>
              <a:gd name="T3" fmla="*/ 2147483647 h 18"/>
              <a:gd name="T4" fmla="*/ 0 w 12"/>
              <a:gd name="T5" fmla="*/ 0 h 18"/>
              <a:gd name="T6" fmla="*/ 2147483647 w 12"/>
              <a:gd name="T7" fmla="*/ 0 h 18"/>
              <a:gd name="T8" fmla="*/ 2147483647 w 12"/>
              <a:gd name="T9" fmla="*/ 0 h 18"/>
              <a:gd name="T10" fmla="*/ 2147483647 w 12"/>
              <a:gd name="T11" fmla="*/ 0 h 18"/>
              <a:gd name="T12" fmla="*/ 2147483647 w 12"/>
              <a:gd name="T13" fmla="*/ 0 h 18"/>
              <a:gd name="T14" fmla="*/ 2147483647 w 12"/>
              <a:gd name="T15" fmla="*/ 2147483647 h 18"/>
              <a:gd name="T16" fmla="*/ 2147483647 w 12"/>
              <a:gd name="T17" fmla="*/ 2147483647 h 18"/>
              <a:gd name="T18" fmla="*/ 2147483647 w 12"/>
              <a:gd name="T19" fmla="*/ 2147483647 h 18"/>
              <a:gd name="T20" fmla="*/ 2147483647 w 12"/>
              <a:gd name="T21" fmla="*/ 2147483647 h 18"/>
              <a:gd name="T22" fmla="*/ 2147483647 w 12"/>
              <a:gd name="T23" fmla="*/ 2147483647 h 18"/>
              <a:gd name="T24" fmla="*/ 2147483647 w 12"/>
              <a:gd name="T25" fmla="*/ 2147483647 h 18"/>
              <a:gd name="T26" fmla="*/ 2147483647 w 12"/>
              <a:gd name="T27" fmla="*/ 2147483647 h 18"/>
              <a:gd name="T28" fmla="*/ 0 w 12"/>
              <a:gd name="T29" fmla="*/ 2147483647 h 18"/>
              <a:gd name="T30" fmla="*/ 0 w 12"/>
              <a:gd name="T31" fmla="*/ 2147483647 h 18"/>
              <a:gd name="T32" fmla="*/ 0 w 12"/>
              <a:gd name="T33" fmla="*/ 2147483647 h 18"/>
              <a:gd name="T34" fmla="*/ 0 w 12"/>
              <a:gd name="T35" fmla="*/ 2147483647 h 18"/>
              <a:gd name="T36" fmla="*/ 0 w 12"/>
              <a:gd name="T37" fmla="*/ 2147483647 h 18"/>
              <a:gd name="T38" fmla="*/ 0 w 12"/>
              <a:gd name="T39" fmla="*/ 2147483647 h 18"/>
              <a:gd name="T40" fmla="*/ 2147483647 w 12"/>
              <a:gd name="T41" fmla="*/ 2147483647 h 18"/>
              <a:gd name="T42" fmla="*/ 2147483647 w 12"/>
              <a:gd name="T43" fmla="*/ 0 h 18"/>
              <a:gd name="T44" fmla="*/ 2147483647 w 12"/>
              <a:gd name="T45" fmla="*/ 2147483647 h 18"/>
              <a:gd name="T46" fmla="*/ 2147483647 w 12"/>
              <a:gd name="T47" fmla="*/ 2147483647 h 18"/>
              <a:gd name="T48" fmla="*/ 2147483647 w 12"/>
              <a:gd name="T49" fmla="*/ 2147483647 h 18"/>
              <a:gd name="T50" fmla="*/ 2147483647 w 12"/>
              <a:gd name="T51" fmla="*/ 2147483647 h 18"/>
              <a:gd name="T52" fmla="*/ 2147483647 w 12"/>
              <a:gd name="T53" fmla="*/ 2147483647 h 18"/>
              <a:gd name="T54" fmla="*/ 2147483647 w 12"/>
              <a:gd name="T55" fmla="*/ 2147483647 h 18"/>
              <a:gd name="T56" fmla="*/ 2147483647 w 12"/>
              <a:gd name="T57" fmla="*/ 2147483647 h 18"/>
              <a:gd name="T58" fmla="*/ 2147483647 w 12"/>
              <a:gd name="T59" fmla="*/ 2147483647 h 18"/>
              <a:gd name="T60" fmla="*/ 2147483647 w 12"/>
              <a:gd name="T61" fmla="*/ 2147483647 h 18"/>
              <a:gd name="T62" fmla="*/ 0 w 12"/>
              <a:gd name="T63" fmla="*/ 2147483647 h 18"/>
              <a:gd name="T64" fmla="*/ 0 w 12"/>
              <a:gd name="T65" fmla="*/ 2147483647 h 18"/>
              <a:gd name="T66" fmla="*/ 0 w 12"/>
              <a:gd name="T67" fmla="*/ 2147483647 h 18"/>
              <a:gd name="T68" fmla="*/ 0 w 12"/>
              <a:gd name="T69" fmla="*/ 2147483647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8"/>
              <a:gd name="T107" fmla="*/ 12 w 12"/>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8">
                <a:moveTo>
                  <a:pt x="0" y="12"/>
                </a:moveTo>
                <a:lnTo>
                  <a:pt x="0" y="6"/>
                </a:lnTo>
                <a:lnTo>
                  <a:pt x="0" y="0"/>
                </a:lnTo>
                <a:lnTo>
                  <a:pt x="6" y="0"/>
                </a:lnTo>
                <a:lnTo>
                  <a:pt x="12" y="0"/>
                </a:lnTo>
                <a:lnTo>
                  <a:pt x="12" y="6"/>
                </a:lnTo>
                <a:lnTo>
                  <a:pt x="12" y="12"/>
                </a:lnTo>
                <a:lnTo>
                  <a:pt x="12" y="18"/>
                </a:lnTo>
                <a:lnTo>
                  <a:pt x="6" y="18"/>
                </a:lnTo>
                <a:lnTo>
                  <a:pt x="0" y="18"/>
                </a:lnTo>
                <a:lnTo>
                  <a:pt x="0" y="12"/>
                </a:lnTo>
                <a:lnTo>
                  <a:pt x="0" y="6"/>
                </a:lnTo>
                <a:lnTo>
                  <a:pt x="6" y="6"/>
                </a:lnTo>
                <a:lnTo>
                  <a:pt x="6" y="0"/>
                </a:lnTo>
                <a:lnTo>
                  <a:pt x="6" y="6"/>
                </a:lnTo>
                <a:lnTo>
                  <a:pt x="12" y="6"/>
                </a:lnTo>
                <a:lnTo>
                  <a:pt x="12" y="12"/>
                </a:lnTo>
                <a:lnTo>
                  <a:pt x="6" y="12"/>
                </a:lnTo>
                <a:lnTo>
                  <a:pt x="6" y="18"/>
                </a:lnTo>
                <a:lnTo>
                  <a:pt x="0" y="12"/>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8" name="Freeform 811"/>
          <p:cNvSpPr>
            <a:spLocks/>
          </p:cNvSpPr>
          <p:nvPr/>
        </p:nvSpPr>
        <p:spPr bwMode="auto">
          <a:xfrm>
            <a:off x="5181600" y="4914355"/>
            <a:ext cx="19050" cy="11112"/>
          </a:xfrm>
          <a:custGeom>
            <a:avLst/>
            <a:gdLst>
              <a:gd name="T0" fmla="*/ 0 w 12"/>
              <a:gd name="T1" fmla="*/ 2147483647 h 6"/>
              <a:gd name="T2" fmla="*/ 0 w 12"/>
              <a:gd name="T3" fmla="*/ 0 h 6"/>
              <a:gd name="T4" fmla="*/ 2147483647 w 12"/>
              <a:gd name="T5" fmla="*/ 0 h 6"/>
              <a:gd name="T6" fmla="*/ 2147483647 w 12"/>
              <a:gd name="T7" fmla="*/ 0 h 6"/>
              <a:gd name="T8" fmla="*/ 2147483647 w 12"/>
              <a:gd name="T9" fmla="*/ 0 h 6"/>
              <a:gd name="T10" fmla="*/ 2147483647 w 12"/>
              <a:gd name="T11" fmla="*/ 0 h 6"/>
              <a:gd name="T12" fmla="*/ 2147483647 w 12"/>
              <a:gd name="T13" fmla="*/ 0 h 6"/>
              <a:gd name="T14" fmla="*/ 2147483647 w 12"/>
              <a:gd name="T15" fmla="*/ 0 h 6"/>
              <a:gd name="T16" fmla="*/ 2147483647 w 12"/>
              <a:gd name="T17" fmla="*/ 2147483647 h 6"/>
              <a:gd name="T18" fmla="*/ 2147483647 w 12"/>
              <a:gd name="T19" fmla="*/ 2147483647 h 6"/>
              <a:gd name="T20" fmla="*/ 2147483647 w 12"/>
              <a:gd name="T21" fmla="*/ 2147483647 h 6"/>
              <a:gd name="T22" fmla="*/ 2147483647 w 12"/>
              <a:gd name="T23" fmla="*/ 2147483647 h 6"/>
              <a:gd name="T24" fmla="*/ 2147483647 w 12"/>
              <a:gd name="T25" fmla="*/ 2147483647 h 6"/>
              <a:gd name="T26" fmla="*/ 2147483647 w 12"/>
              <a:gd name="T27" fmla="*/ 2147483647 h 6"/>
              <a:gd name="T28" fmla="*/ 2147483647 w 12"/>
              <a:gd name="T29" fmla="*/ 2147483647 h 6"/>
              <a:gd name="T30" fmla="*/ 0 w 12"/>
              <a:gd name="T31" fmla="*/ 2147483647 h 6"/>
              <a:gd name="T32" fmla="*/ 0 w 12"/>
              <a:gd name="T33" fmla="*/ 2147483647 h 6"/>
              <a:gd name="T34" fmla="*/ 2147483647 w 12"/>
              <a:gd name="T35" fmla="*/ 2147483647 h 6"/>
              <a:gd name="T36" fmla="*/ 2147483647 w 12"/>
              <a:gd name="T37" fmla="*/ 0 h 6"/>
              <a:gd name="T38" fmla="*/ 2147483647 w 12"/>
              <a:gd name="T39" fmla="*/ 0 h 6"/>
              <a:gd name="T40" fmla="*/ 2147483647 w 12"/>
              <a:gd name="T41" fmla="*/ 0 h 6"/>
              <a:gd name="T42" fmla="*/ 2147483647 w 12"/>
              <a:gd name="T43" fmla="*/ 0 h 6"/>
              <a:gd name="T44" fmla="*/ 2147483647 w 12"/>
              <a:gd name="T45" fmla="*/ 0 h 6"/>
              <a:gd name="T46" fmla="*/ 2147483647 w 12"/>
              <a:gd name="T47" fmla="*/ 0 h 6"/>
              <a:gd name="T48" fmla="*/ 2147483647 w 12"/>
              <a:gd name="T49" fmla="*/ 2147483647 h 6"/>
              <a:gd name="T50" fmla="*/ 2147483647 w 12"/>
              <a:gd name="T51" fmla="*/ 2147483647 h 6"/>
              <a:gd name="T52" fmla="*/ 2147483647 w 12"/>
              <a:gd name="T53" fmla="*/ 2147483647 h 6"/>
              <a:gd name="T54" fmla="*/ 2147483647 w 12"/>
              <a:gd name="T55" fmla="*/ 2147483647 h 6"/>
              <a:gd name="T56" fmla="*/ 2147483647 w 12"/>
              <a:gd name="T57" fmla="*/ 2147483647 h 6"/>
              <a:gd name="T58" fmla="*/ 2147483647 w 12"/>
              <a:gd name="T59" fmla="*/ 2147483647 h 6"/>
              <a:gd name="T60" fmla="*/ 0 w 12"/>
              <a:gd name="T61" fmla="*/ 2147483647 h 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
              <a:gd name="T94" fmla="*/ 0 h 6"/>
              <a:gd name="T95" fmla="*/ 12 w 12"/>
              <a:gd name="T96" fmla="*/ 6 h 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 h="6">
                <a:moveTo>
                  <a:pt x="0" y="6"/>
                </a:moveTo>
                <a:lnTo>
                  <a:pt x="0" y="0"/>
                </a:lnTo>
                <a:lnTo>
                  <a:pt x="6" y="0"/>
                </a:lnTo>
                <a:lnTo>
                  <a:pt x="12" y="0"/>
                </a:lnTo>
                <a:lnTo>
                  <a:pt x="12" y="6"/>
                </a:lnTo>
                <a:lnTo>
                  <a:pt x="6" y="6"/>
                </a:lnTo>
                <a:lnTo>
                  <a:pt x="0" y="6"/>
                </a:lnTo>
                <a:lnTo>
                  <a:pt x="6" y="6"/>
                </a:lnTo>
                <a:lnTo>
                  <a:pt x="6" y="0"/>
                </a:lnTo>
                <a:lnTo>
                  <a:pt x="12" y="0"/>
                </a:lnTo>
                <a:lnTo>
                  <a:pt x="12" y="6"/>
                </a:lnTo>
                <a:lnTo>
                  <a:pt x="6" y="6"/>
                </a:lnTo>
                <a:lnTo>
                  <a:pt x="0"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69" name="Freeform 812"/>
          <p:cNvSpPr>
            <a:spLocks/>
          </p:cNvSpPr>
          <p:nvPr/>
        </p:nvSpPr>
        <p:spPr bwMode="auto">
          <a:xfrm>
            <a:off x="5189540" y="4925467"/>
            <a:ext cx="1587" cy="1588"/>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0 w 1"/>
              <a:gd name="T33" fmla="*/ 0 h 1"/>
              <a:gd name="T34" fmla="*/ 0 w 1"/>
              <a:gd name="T35" fmla="*/ 0 h 1"/>
              <a:gd name="T36" fmla="*/ 0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0" y="0"/>
                </a:moveTo>
                <a:lnTo>
                  <a:pt x="0"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0" name="Freeform 813"/>
          <p:cNvSpPr>
            <a:spLocks/>
          </p:cNvSpPr>
          <p:nvPr/>
        </p:nvSpPr>
        <p:spPr bwMode="auto">
          <a:xfrm>
            <a:off x="5181600" y="4914355"/>
            <a:ext cx="7938" cy="11112"/>
          </a:xfrm>
          <a:custGeom>
            <a:avLst/>
            <a:gdLst>
              <a:gd name="T0" fmla="*/ 0 w 6"/>
              <a:gd name="T1" fmla="*/ 2147483647 h 6"/>
              <a:gd name="T2" fmla="*/ 0 w 6"/>
              <a:gd name="T3" fmla="*/ 0 h 6"/>
              <a:gd name="T4" fmla="*/ 2147483647 w 6"/>
              <a:gd name="T5" fmla="*/ 0 h 6"/>
              <a:gd name="T6" fmla="*/ 2147483647 w 6"/>
              <a:gd name="T7" fmla="*/ 0 h 6"/>
              <a:gd name="T8" fmla="*/ 2147483647 w 6"/>
              <a:gd name="T9" fmla="*/ 0 h 6"/>
              <a:gd name="T10" fmla="*/ 2147483647 w 6"/>
              <a:gd name="T11" fmla="*/ 0 h 6"/>
              <a:gd name="T12" fmla="*/ 2147483647 w 6"/>
              <a:gd name="T13" fmla="*/ 0 h 6"/>
              <a:gd name="T14" fmla="*/ 2147483647 w 6"/>
              <a:gd name="T15" fmla="*/ 2147483647 h 6"/>
              <a:gd name="T16" fmla="*/ 2147483647 w 6"/>
              <a:gd name="T17" fmla="*/ 2147483647 h 6"/>
              <a:gd name="T18" fmla="*/ 2147483647 w 6"/>
              <a:gd name="T19" fmla="*/ 2147483647 h 6"/>
              <a:gd name="T20" fmla="*/ 2147483647 w 6"/>
              <a:gd name="T21" fmla="*/ 2147483647 h 6"/>
              <a:gd name="T22" fmla="*/ 2147483647 w 6"/>
              <a:gd name="T23" fmla="*/ 2147483647 h 6"/>
              <a:gd name="T24" fmla="*/ 0 w 6"/>
              <a:gd name="T25" fmla="*/ 2147483647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6"/>
              <a:gd name="T41" fmla="*/ 6 w 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6">
                <a:moveTo>
                  <a:pt x="0" y="6"/>
                </a:moveTo>
                <a:lnTo>
                  <a:pt x="0" y="0"/>
                </a:lnTo>
                <a:lnTo>
                  <a:pt x="6" y="0"/>
                </a:lnTo>
                <a:lnTo>
                  <a:pt x="6" y="6"/>
                </a:lnTo>
                <a:lnTo>
                  <a:pt x="0" y="6"/>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1" name="Freeform 814"/>
          <p:cNvSpPr>
            <a:spLocks/>
          </p:cNvSpPr>
          <p:nvPr/>
        </p:nvSpPr>
        <p:spPr bwMode="auto">
          <a:xfrm>
            <a:off x="5110171" y="4803246"/>
            <a:ext cx="198437" cy="255587"/>
          </a:xfrm>
          <a:custGeom>
            <a:avLst/>
            <a:gdLst>
              <a:gd name="T0" fmla="*/ 2147483647 w 132"/>
              <a:gd name="T1" fmla="*/ 0 h 150"/>
              <a:gd name="T2" fmla="*/ 2147483647 w 132"/>
              <a:gd name="T3" fmla="*/ 0 h 150"/>
              <a:gd name="T4" fmla="*/ 2147483647 w 132"/>
              <a:gd name="T5" fmla="*/ 2147483647 h 150"/>
              <a:gd name="T6" fmla="*/ 2147483647 w 132"/>
              <a:gd name="T7" fmla="*/ 2147483647 h 150"/>
              <a:gd name="T8" fmla="*/ 2147483647 w 132"/>
              <a:gd name="T9" fmla="*/ 2147483647 h 150"/>
              <a:gd name="T10" fmla="*/ 2147483647 w 132"/>
              <a:gd name="T11" fmla="*/ 2147483647 h 150"/>
              <a:gd name="T12" fmla="*/ 2147483647 w 132"/>
              <a:gd name="T13" fmla="*/ 2147483647 h 150"/>
              <a:gd name="T14" fmla="*/ 2147483647 w 132"/>
              <a:gd name="T15" fmla="*/ 2147483647 h 150"/>
              <a:gd name="T16" fmla="*/ 2147483647 w 132"/>
              <a:gd name="T17" fmla="*/ 2147483647 h 150"/>
              <a:gd name="T18" fmla="*/ 2147483647 w 132"/>
              <a:gd name="T19" fmla="*/ 2147483647 h 150"/>
              <a:gd name="T20" fmla="*/ 2147483647 w 132"/>
              <a:gd name="T21" fmla="*/ 2147483647 h 150"/>
              <a:gd name="T22" fmla="*/ 2147483647 w 132"/>
              <a:gd name="T23" fmla="*/ 2147483647 h 150"/>
              <a:gd name="T24" fmla="*/ 2147483647 w 132"/>
              <a:gd name="T25" fmla="*/ 2147483647 h 150"/>
              <a:gd name="T26" fmla="*/ 2147483647 w 132"/>
              <a:gd name="T27" fmla="*/ 2147483647 h 150"/>
              <a:gd name="T28" fmla="*/ 2147483647 w 132"/>
              <a:gd name="T29" fmla="*/ 2147483647 h 150"/>
              <a:gd name="T30" fmla="*/ 2147483647 w 132"/>
              <a:gd name="T31" fmla="*/ 2147483647 h 150"/>
              <a:gd name="T32" fmla="*/ 2147483647 w 132"/>
              <a:gd name="T33" fmla="*/ 2147483647 h 150"/>
              <a:gd name="T34" fmla="*/ 2147483647 w 132"/>
              <a:gd name="T35" fmla="*/ 2147483647 h 150"/>
              <a:gd name="T36" fmla="*/ 2147483647 w 132"/>
              <a:gd name="T37" fmla="*/ 2147483647 h 150"/>
              <a:gd name="T38" fmla="*/ 2147483647 w 132"/>
              <a:gd name="T39" fmla="*/ 2147483647 h 150"/>
              <a:gd name="T40" fmla="*/ 2147483647 w 132"/>
              <a:gd name="T41" fmla="*/ 2147483647 h 150"/>
              <a:gd name="T42" fmla="*/ 2147483647 w 132"/>
              <a:gd name="T43" fmla="*/ 2147483647 h 150"/>
              <a:gd name="T44" fmla="*/ 2147483647 w 132"/>
              <a:gd name="T45" fmla="*/ 2147483647 h 150"/>
              <a:gd name="T46" fmla="*/ 2147483647 w 132"/>
              <a:gd name="T47" fmla="*/ 2147483647 h 150"/>
              <a:gd name="T48" fmla="*/ 0 w 132"/>
              <a:gd name="T49" fmla="*/ 2147483647 h 150"/>
              <a:gd name="T50" fmla="*/ 0 w 132"/>
              <a:gd name="T51" fmla="*/ 2147483647 h 150"/>
              <a:gd name="T52" fmla="*/ 0 w 132"/>
              <a:gd name="T53" fmla="*/ 2147483647 h 150"/>
              <a:gd name="T54" fmla="*/ 2147483647 w 132"/>
              <a:gd name="T55" fmla="*/ 2147483647 h 150"/>
              <a:gd name="T56" fmla="*/ 2147483647 w 132"/>
              <a:gd name="T57" fmla="*/ 2147483647 h 150"/>
              <a:gd name="T58" fmla="*/ 2147483647 w 132"/>
              <a:gd name="T59" fmla="*/ 2147483647 h 150"/>
              <a:gd name="T60" fmla="*/ 2147483647 w 132"/>
              <a:gd name="T61" fmla="*/ 2147483647 h 150"/>
              <a:gd name="T62" fmla="*/ 2147483647 w 132"/>
              <a:gd name="T63" fmla="*/ 2147483647 h 150"/>
              <a:gd name="T64" fmla="*/ 2147483647 w 132"/>
              <a:gd name="T65" fmla="*/ 2147483647 h 150"/>
              <a:gd name="T66" fmla="*/ 2147483647 w 132"/>
              <a:gd name="T67" fmla="*/ 0 h 1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2"/>
              <a:gd name="T103" fmla="*/ 0 h 150"/>
              <a:gd name="T104" fmla="*/ 132 w 132"/>
              <a:gd name="T105" fmla="*/ 150 h 1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2" h="150">
                <a:moveTo>
                  <a:pt x="66" y="0"/>
                </a:moveTo>
                <a:lnTo>
                  <a:pt x="66" y="0"/>
                </a:lnTo>
                <a:lnTo>
                  <a:pt x="78" y="6"/>
                </a:lnTo>
                <a:lnTo>
                  <a:pt x="90" y="6"/>
                </a:lnTo>
                <a:lnTo>
                  <a:pt x="102" y="12"/>
                </a:lnTo>
                <a:lnTo>
                  <a:pt x="108" y="24"/>
                </a:lnTo>
                <a:lnTo>
                  <a:pt x="120" y="36"/>
                </a:lnTo>
                <a:lnTo>
                  <a:pt x="126" y="48"/>
                </a:lnTo>
                <a:lnTo>
                  <a:pt x="126" y="60"/>
                </a:lnTo>
                <a:lnTo>
                  <a:pt x="132" y="78"/>
                </a:lnTo>
                <a:lnTo>
                  <a:pt x="126" y="96"/>
                </a:lnTo>
                <a:lnTo>
                  <a:pt x="126" y="108"/>
                </a:lnTo>
                <a:lnTo>
                  <a:pt x="120" y="120"/>
                </a:lnTo>
                <a:lnTo>
                  <a:pt x="108" y="132"/>
                </a:lnTo>
                <a:lnTo>
                  <a:pt x="102" y="138"/>
                </a:lnTo>
                <a:lnTo>
                  <a:pt x="90" y="150"/>
                </a:lnTo>
                <a:lnTo>
                  <a:pt x="78" y="150"/>
                </a:lnTo>
                <a:lnTo>
                  <a:pt x="66" y="150"/>
                </a:lnTo>
                <a:lnTo>
                  <a:pt x="54" y="150"/>
                </a:lnTo>
                <a:lnTo>
                  <a:pt x="42" y="150"/>
                </a:lnTo>
                <a:lnTo>
                  <a:pt x="30" y="138"/>
                </a:lnTo>
                <a:lnTo>
                  <a:pt x="18" y="132"/>
                </a:lnTo>
                <a:lnTo>
                  <a:pt x="12" y="120"/>
                </a:lnTo>
                <a:lnTo>
                  <a:pt x="6" y="108"/>
                </a:lnTo>
                <a:lnTo>
                  <a:pt x="0" y="96"/>
                </a:lnTo>
                <a:lnTo>
                  <a:pt x="0" y="78"/>
                </a:lnTo>
                <a:lnTo>
                  <a:pt x="0" y="60"/>
                </a:lnTo>
                <a:lnTo>
                  <a:pt x="6" y="48"/>
                </a:lnTo>
                <a:lnTo>
                  <a:pt x="12" y="36"/>
                </a:lnTo>
                <a:lnTo>
                  <a:pt x="18" y="24"/>
                </a:lnTo>
                <a:lnTo>
                  <a:pt x="30" y="12"/>
                </a:lnTo>
                <a:lnTo>
                  <a:pt x="42" y="6"/>
                </a:lnTo>
                <a:lnTo>
                  <a:pt x="54" y="6"/>
                </a:lnTo>
                <a:lnTo>
                  <a:pt x="6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72" name="Freeform 815"/>
          <p:cNvSpPr>
            <a:spLocks/>
          </p:cNvSpPr>
          <p:nvPr/>
        </p:nvSpPr>
        <p:spPr bwMode="auto">
          <a:xfrm>
            <a:off x="6773863" y="4544467"/>
            <a:ext cx="1847850" cy="266700"/>
          </a:xfrm>
          <a:custGeom>
            <a:avLst/>
            <a:gdLst>
              <a:gd name="T0" fmla="*/ 2147483647 w 1218"/>
              <a:gd name="T1" fmla="*/ 0 h 156"/>
              <a:gd name="T2" fmla="*/ 2147483647 w 1218"/>
              <a:gd name="T3" fmla="*/ 2147483647 h 156"/>
              <a:gd name="T4" fmla="*/ 2147483647 w 1218"/>
              <a:gd name="T5" fmla="*/ 2147483647 h 156"/>
              <a:gd name="T6" fmla="*/ 2147483647 w 1218"/>
              <a:gd name="T7" fmla="*/ 2147483647 h 156"/>
              <a:gd name="T8" fmla="*/ 2147483647 w 1218"/>
              <a:gd name="T9" fmla="*/ 2147483647 h 156"/>
              <a:gd name="T10" fmla="*/ 2147483647 w 1218"/>
              <a:gd name="T11" fmla="*/ 2147483647 h 156"/>
              <a:gd name="T12" fmla="*/ 2147483647 w 1218"/>
              <a:gd name="T13" fmla="*/ 2147483647 h 156"/>
              <a:gd name="T14" fmla="*/ 2147483647 w 1218"/>
              <a:gd name="T15" fmla="*/ 2147483647 h 156"/>
              <a:gd name="T16" fmla="*/ 2147483647 w 1218"/>
              <a:gd name="T17" fmla="*/ 2147483647 h 156"/>
              <a:gd name="T18" fmla="*/ 2147483647 w 1218"/>
              <a:gd name="T19" fmla="*/ 2147483647 h 156"/>
              <a:gd name="T20" fmla="*/ 0 w 1218"/>
              <a:gd name="T21" fmla="*/ 0 h 156"/>
              <a:gd name="T22" fmla="*/ 2147483647 w 1218"/>
              <a:gd name="T23" fmla="*/ 0 h 1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18"/>
              <a:gd name="T37" fmla="*/ 0 h 156"/>
              <a:gd name="T38" fmla="*/ 1218 w 1218"/>
              <a:gd name="T39" fmla="*/ 156 h 1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18" h="156">
                <a:moveTo>
                  <a:pt x="1218" y="0"/>
                </a:moveTo>
                <a:lnTo>
                  <a:pt x="1140" y="156"/>
                </a:lnTo>
                <a:lnTo>
                  <a:pt x="78" y="156"/>
                </a:lnTo>
                <a:lnTo>
                  <a:pt x="78" y="150"/>
                </a:lnTo>
                <a:lnTo>
                  <a:pt x="66" y="132"/>
                </a:lnTo>
                <a:lnTo>
                  <a:pt x="54" y="108"/>
                </a:lnTo>
                <a:lnTo>
                  <a:pt x="42" y="78"/>
                </a:lnTo>
                <a:lnTo>
                  <a:pt x="24" y="48"/>
                </a:lnTo>
                <a:lnTo>
                  <a:pt x="12" y="24"/>
                </a:lnTo>
                <a:lnTo>
                  <a:pt x="6" y="6"/>
                </a:lnTo>
                <a:lnTo>
                  <a:pt x="0" y="0"/>
                </a:lnTo>
                <a:lnTo>
                  <a:pt x="1218" y="0"/>
                </a:lnTo>
                <a:close/>
              </a:path>
            </a:pathLst>
          </a:cu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3" name="Freeform 816"/>
          <p:cNvSpPr>
            <a:spLocks/>
          </p:cNvSpPr>
          <p:nvPr/>
        </p:nvSpPr>
        <p:spPr bwMode="auto">
          <a:xfrm>
            <a:off x="6764339" y="4544483"/>
            <a:ext cx="1857375" cy="288925"/>
          </a:xfrm>
          <a:custGeom>
            <a:avLst/>
            <a:gdLst>
              <a:gd name="T0" fmla="*/ 2147483647 w 1224"/>
              <a:gd name="T1" fmla="*/ 0 h 168"/>
              <a:gd name="T2" fmla="*/ 2147483647 w 1224"/>
              <a:gd name="T3" fmla="*/ 2147483647 h 168"/>
              <a:gd name="T4" fmla="*/ 2147483647 w 1224"/>
              <a:gd name="T5" fmla="*/ 2147483647 h 168"/>
              <a:gd name="T6" fmla="*/ 2147483647 w 1224"/>
              <a:gd name="T7" fmla="*/ 2147483647 h 168"/>
              <a:gd name="T8" fmla="*/ 2147483647 w 1224"/>
              <a:gd name="T9" fmla="*/ 2147483647 h 168"/>
              <a:gd name="T10" fmla="*/ 2147483647 w 1224"/>
              <a:gd name="T11" fmla="*/ 2147483647 h 168"/>
              <a:gd name="T12" fmla="*/ 2147483647 w 1224"/>
              <a:gd name="T13" fmla="*/ 2147483647 h 168"/>
              <a:gd name="T14" fmla="*/ 2147483647 w 1224"/>
              <a:gd name="T15" fmla="*/ 2147483647 h 168"/>
              <a:gd name="T16" fmla="*/ 2147483647 w 1224"/>
              <a:gd name="T17" fmla="*/ 2147483647 h 168"/>
              <a:gd name="T18" fmla="*/ 2147483647 w 1224"/>
              <a:gd name="T19" fmla="*/ 2147483647 h 168"/>
              <a:gd name="T20" fmla="*/ 0 w 1224"/>
              <a:gd name="T21" fmla="*/ 0 h 168"/>
              <a:gd name="T22" fmla="*/ 2147483647 w 1224"/>
              <a:gd name="T23" fmla="*/ 0 h 1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24"/>
              <a:gd name="T37" fmla="*/ 0 h 168"/>
              <a:gd name="T38" fmla="*/ 1224 w 1224"/>
              <a:gd name="T39" fmla="*/ 168 h 16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24" h="168">
                <a:moveTo>
                  <a:pt x="1224" y="0"/>
                </a:moveTo>
                <a:lnTo>
                  <a:pt x="1146" y="168"/>
                </a:lnTo>
                <a:lnTo>
                  <a:pt x="78" y="168"/>
                </a:lnTo>
                <a:lnTo>
                  <a:pt x="78" y="162"/>
                </a:lnTo>
                <a:lnTo>
                  <a:pt x="66" y="138"/>
                </a:lnTo>
                <a:lnTo>
                  <a:pt x="54" y="114"/>
                </a:lnTo>
                <a:lnTo>
                  <a:pt x="42" y="84"/>
                </a:lnTo>
                <a:lnTo>
                  <a:pt x="24" y="54"/>
                </a:lnTo>
                <a:lnTo>
                  <a:pt x="12" y="24"/>
                </a:lnTo>
                <a:lnTo>
                  <a:pt x="6" y="6"/>
                </a:lnTo>
                <a:lnTo>
                  <a:pt x="0" y="0"/>
                </a:lnTo>
                <a:lnTo>
                  <a:pt x="1224"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74" name="Freeform 817"/>
          <p:cNvSpPr>
            <a:spLocks/>
          </p:cNvSpPr>
          <p:nvPr/>
        </p:nvSpPr>
        <p:spPr bwMode="auto">
          <a:xfrm>
            <a:off x="7000877" y="4596871"/>
            <a:ext cx="246063" cy="307975"/>
          </a:xfrm>
          <a:custGeom>
            <a:avLst/>
            <a:gdLst>
              <a:gd name="T0" fmla="*/ 2147483647 w 162"/>
              <a:gd name="T1" fmla="*/ 2147483647 h 180"/>
              <a:gd name="T2" fmla="*/ 0 w 162"/>
              <a:gd name="T3" fmla="*/ 2147483647 h 180"/>
              <a:gd name="T4" fmla="*/ 2147483647 w 162"/>
              <a:gd name="T5" fmla="*/ 2147483647 h 180"/>
              <a:gd name="T6" fmla="*/ 2147483647 w 162"/>
              <a:gd name="T7" fmla="*/ 2147483647 h 180"/>
              <a:gd name="T8" fmla="*/ 2147483647 w 162"/>
              <a:gd name="T9" fmla="*/ 2147483647 h 180"/>
              <a:gd name="T10" fmla="*/ 2147483647 w 162"/>
              <a:gd name="T11" fmla="*/ 2147483647 h 180"/>
              <a:gd name="T12" fmla="*/ 2147483647 w 162"/>
              <a:gd name="T13" fmla="*/ 2147483647 h 180"/>
              <a:gd name="T14" fmla="*/ 2147483647 w 162"/>
              <a:gd name="T15" fmla="*/ 2147483647 h 180"/>
              <a:gd name="T16" fmla="*/ 2147483647 w 162"/>
              <a:gd name="T17" fmla="*/ 2147483647 h 180"/>
              <a:gd name="T18" fmla="*/ 2147483647 w 162"/>
              <a:gd name="T19" fmla="*/ 0 h 180"/>
              <a:gd name="T20" fmla="*/ 2147483647 w 162"/>
              <a:gd name="T21" fmla="*/ 0 h 180"/>
              <a:gd name="T22" fmla="*/ 2147483647 w 162"/>
              <a:gd name="T23" fmla="*/ 0 h 180"/>
              <a:gd name="T24" fmla="*/ 2147483647 w 162"/>
              <a:gd name="T25" fmla="*/ 0 h 180"/>
              <a:gd name="T26" fmla="*/ 2147483647 w 162"/>
              <a:gd name="T27" fmla="*/ 0 h 180"/>
              <a:gd name="T28" fmla="*/ 2147483647 w 162"/>
              <a:gd name="T29" fmla="*/ 2147483647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2"/>
              <a:gd name="T46" fmla="*/ 0 h 180"/>
              <a:gd name="T47" fmla="*/ 162 w 162"/>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2" h="180">
                <a:moveTo>
                  <a:pt x="150" y="180"/>
                </a:moveTo>
                <a:lnTo>
                  <a:pt x="0" y="132"/>
                </a:lnTo>
                <a:lnTo>
                  <a:pt x="6" y="108"/>
                </a:lnTo>
                <a:lnTo>
                  <a:pt x="18" y="78"/>
                </a:lnTo>
                <a:lnTo>
                  <a:pt x="36" y="60"/>
                </a:lnTo>
                <a:lnTo>
                  <a:pt x="54" y="36"/>
                </a:lnTo>
                <a:lnTo>
                  <a:pt x="78" y="24"/>
                </a:lnTo>
                <a:lnTo>
                  <a:pt x="102" y="12"/>
                </a:lnTo>
                <a:lnTo>
                  <a:pt x="126" y="6"/>
                </a:lnTo>
                <a:lnTo>
                  <a:pt x="150" y="0"/>
                </a:lnTo>
                <a:lnTo>
                  <a:pt x="156" y="0"/>
                </a:lnTo>
                <a:lnTo>
                  <a:pt x="162" y="0"/>
                </a:lnTo>
                <a:lnTo>
                  <a:pt x="150" y="180"/>
                </a:lnTo>
                <a:close/>
              </a:path>
            </a:pathLst>
          </a:custGeom>
          <a:solidFill>
            <a:srgbClr val="3535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5" name="Freeform 818"/>
          <p:cNvSpPr>
            <a:spLocks/>
          </p:cNvSpPr>
          <p:nvPr/>
        </p:nvSpPr>
        <p:spPr bwMode="auto">
          <a:xfrm>
            <a:off x="6983421" y="4596855"/>
            <a:ext cx="263525" cy="328612"/>
          </a:xfrm>
          <a:custGeom>
            <a:avLst/>
            <a:gdLst>
              <a:gd name="T0" fmla="*/ 2147483647 w 174"/>
              <a:gd name="T1" fmla="*/ 2147483647 h 192"/>
              <a:gd name="T2" fmla="*/ 0 w 174"/>
              <a:gd name="T3" fmla="*/ 2147483647 h 192"/>
              <a:gd name="T4" fmla="*/ 2147483647 w 174"/>
              <a:gd name="T5" fmla="*/ 2147483647 h 192"/>
              <a:gd name="T6" fmla="*/ 2147483647 w 174"/>
              <a:gd name="T7" fmla="*/ 2147483647 h 192"/>
              <a:gd name="T8" fmla="*/ 2147483647 w 174"/>
              <a:gd name="T9" fmla="*/ 2147483647 h 192"/>
              <a:gd name="T10" fmla="*/ 2147483647 w 174"/>
              <a:gd name="T11" fmla="*/ 2147483647 h 192"/>
              <a:gd name="T12" fmla="*/ 2147483647 w 174"/>
              <a:gd name="T13" fmla="*/ 2147483647 h 192"/>
              <a:gd name="T14" fmla="*/ 2147483647 w 174"/>
              <a:gd name="T15" fmla="*/ 2147483647 h 192"/>
              <a:gd name="T16" fmla="*/ 2147483647 w 174"/>
              <a:gd name="T17" fmla="*/ 2147483647 h 192"/>
              <a:gd name="T18" fmla="*/ 2147483647 w 174"/>
              <a:gd name="T19" fmla="*/ 0 h 192"/>
              <a:gd name="T20" fmla="*/ 2147483647 w 174"/>
              <a:gd name="T21" fmla="*/ 0 h 192"/>
              <a:gd name="T22" fmla="*/ 2147483647 w 174"/>
              <a:gd name="T23" fmla="*/ 0 h 192"/>
              <a:gd name="T24" fmla="*/ 2147483647 w 174"/>
              <a:gd name="T25" fmla="*/ 0 h 192"/>
              <a:gd name="T26" fmla="*/ 2147483647 w 174"/>
              <a:gd name="T27" fmla="*/ 0 h 192"/>
              <a:gd name="T28" fmla="*/ 2147483647 w 174"/>
              <a:gd name="T29" fmla="*/ 2147483647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192"/>
              <a:gd name="T47" fmla="*/ 174 w 174"/>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192">
                <a:moveTo>
                  <a:pt x="162" y="192"/>
                </a:moveTo>
                <a:lnTo>
                  <a:pt x="0" y="144"/>
                </a:lnTo>
                <a:lnTo>
                  <a:pt x="12" y="114"/>
                </a:lnTo>
                <a:lnTo>
                  <a:pt x="24" y="84"/>
                </a:lnTo>
                <a:lnTo>
                  <a:pt x="42" y="60"/>
                </a:lnTo>
                <a:lnTo>
                  <a:pt x="60" y="42"/>
                </a:lnTo>
                <a:lnTo>
                  <a:pt x="84" y="24"/>
                </a:lnTo>
                <a:lnTo>
                  <a:pt x="108" y="12"/>
                </a:lnTo>
                <a:lnTo>
                  <a:pt x="132" y="6"/>
                </a:lnTo>
                <a:lnTo>
                  <a:pt x="162" y="0"/>
                </a:lnTo>
                <a:lnTo>
                  <a:pt x="168" y="0"/>
                </a:lnTo>
                <a:lnTo>
                  <a:pt x="174" y="0"/>
                </a:lnTo>
                <a:lnTo>
                  <a:pt x="162" y="19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76" name="Freeform 819"/>
          <p:cNvSpPr>
            <a:spLocks/>
          </p:cNvSpPr>
          <p:nvPr/>
        </p:nvSpPr>
        <p:spPr bwMode="auto">
          <a:xfrm>
            <a:off x="8166108" y="4596871"/>
            <a:ext cx="244475" cy="307975"/>
          </a:xfrm>
          <a:custGeom>
            <a:avLst/>
            <a:gdLst>
              <a:gd name="T0" fmla="*/ 2147483647 w 162"/>
              <a:gd name="T1" fmla="*/ 2147483647 h 180"/>
              <a:gd name="T2" fmla="*/ 2147483647 w 162"/>
              <a:gd name="T3" fmla="*/ 2147483647 h 180"/>
              <a:gd name="T4" fmla="*/ 2147483647 w 162"/>
              <a:gd name="T5" fmla="*/ 2147483647 h 180"/>
              <a:gd name="T6" fmla="*/ 2147483647 w 162"/>
              <a:gd name="T7" fmla="*/ 2147483647 h 180"/>
              <a:gd name="T8" fmla="*/ 2147483647 w 162"/>
              <a:gd name="T9" fmla="*/ 2147483647 h 180"/>
              <a:gd name="T10" fmla="*/ 2147483647 w 162"/>
              <a:gd name="T11" fmla="*/ 2147483647 h 180"/>
              <a:gd name="T12" fmla="*/ 2147483647 w 162"/>
              <a:gd name="T13" fmla="*/ 2147483647 h 180"/>
              <a:gd name="T14" fmla="*/ 2147483647 w 162"/>
              <a:gd name="T15" fmla="*/ 2147483647 h 180"/>
              <a:gd name="T16" fmla="*/ 2147483647 w 162"/>
              <a:gd name="T17" fmla="*/ 2147483647 h 180"/>
              <a:gd name="T18" fmla="*/ 2147483647 w 162"/>
              <a:gd name="T19" fmla="*/ 0 h 180"/>
              <a:gd name="T20" fmla="*/ 2147483647 w 162"/>
              <a:gd name="T21" fmla="*/ 0 h 180"/>
              <a:gd name="T22" fmla="*/ 0 w 162"/>
              <a:gd name="T23" fmla="*/ 0 h 180"/>
              <a:gd name="T24" fmla="*/ 0 w 162"/>
              <a:gd name="T25" fmla="*/ 0 h 180"/>
              <a:gd name="T26" fmla="*/ 0 w 162"/>
              <a:gd name="T27" fmla="*/ 0 h 180"/>
              <a:gd name="T28" fmla="*/ 2147483647 w 162"/>
              <a:gd name="T29" fmla="*/ 2147483647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2"/>
              <a:gd name="T46" fmla="*/ 0 h 180"/>
              <a:gd name="T47" fmla="*/ 162 w 162"/>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2" h="180">
                <a:moveTo>
                  <a:pt x="6" y="180"/>
                </a:moveTo>
                <a:lnTo>
                  <a:pt x="162" y="132"/>
                </a:lnTo>
                <a:lnTo>
                  <a:pt x="150" y="108"/>
                </a:lnTo>
                <a:lnTo>
                  <a:pt x="138" y="78"/>
                </a:lnTo>
                <a:lnTo>
                  <a:pt x="126" y="60"/>
                </a:lnTo>
                <a:lnTo>
                  <a:pt x="102" y="36"/>
                </a:lnTo>
                <a:lnTo>
                  <a:pt x="84" y="24"/>
                </a:lnTo>
                <a:lnTo>
                  <a:pt x="60" y="12"/>
                </a:lnTo>
                <a:lnTo>
                  <a:pt x="36" y="6"/>
                </a:lnTo>
                <a:lnTo>
                  <a:pt x="6" y="0"/>
                </a:lnTo>
                <a:lnTo>
                  <a:pt x="0" y="0"/>
                </a:lnTo>
                <a:lnTo>
                  <a:pt x="6" y="180"/>
                </a:lnTo>
                <a:close/>
              </a:path>
            </a:pathLst>
          </a:custGeom>
          <a:solidFill>
            <a:srgbClr val="3535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7" name="Freeform 820"/>
          <p:cNvSpPr>
            <a:spLocks/>
          </p:cNvSpPr>
          <p:nvPr/>
        </p:nvSpPr>
        <p:spPr bwMode="auto">
          <a:xfrm>
            <a:off x="8147058" y="4596855"/>
            <a:ext cx="263525" cy="328612"/>
          </a:xfrm>
          <a:custGeom>
            <a:avLst/>
            <a:gdLst>
              <a:gd name="T0" fmla="*/ 2147483647 w 174"/>
              <a:gd name="T1" fmla="*/ 2147483647 h 192"/>
              <a:gd name="T2" fmla="*/ 2147483647 w 174"/>
              <a:gd name="T3" fmla="*/ 2147483647 h 192"/>
              <a:gd name="T4" fmla="*/ 2147483647 w 174"/>
              <a:gd name="T5" fmla="*/ 2147483647 h 192"/>
              <a:gd name="T6" fmla="*/ 2147483647 w 174"/>
              <a:gd name="T7" fmla="*/ 2147483647 h 192"/>
              <a:gd name="T8" fmla="*/ 2147483647 w 174"/>
              <a:gd name="T9" fmla="*/ 2147483647 h 192"/>
              <a:gd name="T10" fmla="*/ 2147483647 w 174"/>
              <a:gd name="T11" fmla="*/ 2147483647 h 192"/>
              <a:gd name="T12" fmla="*/ 2147483647 w 174"/>
              <a:gd name="T13" fmla="*/ 2147483647 h 192"/>
              <a:gd name="T14" fmla="*/ 2147483647 w 174"/>
              <a:gd name="T15" fmla="*/ 2147483647 h 192"/>
              <a:gd name="T16" fmla="*/ 2147483647 w 174"/>
              <a:gd name="T17" fmla="*/ 2147483647 h 192"/>
              <a:gd name="T18" fmla="*/ 2147483647 w 174"/>
              <a:gd name="T19" fmla="*/ 0 h 192"/>
              <a:gd name="T20" fmla="*/ 2147483647 w 174"/>
              <a:gd name="T21" fmla="*/ 0 h 192"/>
              <a:gd name="T22" fmla="*/ 2147483647 w 174"/>
              <a:gd name="T23" fmla="*/ 0 h 192"/>
              <a:gd name="T24" fmla="*/ 0 w 174"/>
              <a:gd name="T25" fmla="*/ 0 h 192"/>
              <a:gd name="T26" fmla="*/ 0 w 174"/>
              <a:gd name="T27" fmla="*/ 0 h 192"/>
              <a:gd name="T28" fmla="*/ 2147483647 w 174"/>
              <a:gd name="T29" fmla="*/ 2147483647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192"/>
              <a:gd name="T47" fmla="*/ 174 w 174"/>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192">
                <a:moveTo>
                  <a:pt x="6" y="192"/>
                </a:moveTo>
                <a:lnTo>
                  <a:pt x="174" y="144"/>
                </a:lnTo>
                <a:lnTo>
                  <a:pt x="162" y="114"/>
                </a:lnTo>
                <a:lnTo>
                  <a:pt x="150" y="84"/>
                </a:lnTo>
                <a:lnTo>
                  <a:pt x="132" y="60"/>
                </a:lnTo>
                <a:lnTo>
                  <a:pt x="114" y="42"/>
                </a:lnTo>
                <a:lnTo>
                  <a:pt x="90" y="24"/>
                </a:lnTo>
                <a:lnTo>
                  <a:pt x="66" y="12"/>
                </a:lnTo>
                <a:lnTo>
                  <a:pt x="36" y="6"/>
                </a:lnTo>
                <a:lnTo>
                  <a:pt x="6" y="0"/>
                </a:lnTo>
                <a:lnTo>
                  <a:pt x="0" y="0"/>
                </a:lnTo>
                <a:lnTo>
                  <a:pt x="6" y="19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78" name="Freeform 821"/>
          <p:cNvSpPr>
            <a:spLocks/>
          </p:cNvSpPr>
          <p:nvPr/>
        </p:nvSpPr>
        <p:spPr bwMode="auto">
          <a:xfrm>
            <a:off x="7246938" y="4596871"/>
            <a:ext cx="927100" cy="307975"/>
          </a:xfrm>
          <a:custGeom>
            <a:avLst/>
            <a:gdLst>
              <a:gd name="T0" fmla="*/ 0 w 612"/>
              <a:gd name="T1" fmla="*/ 0 h 180"/>
              <a:gd name="T2" fmla="*/ 2147483647 w 612"/>
              <a:gd name="T3" fmla="*/ 2147483647 h 180"/>
              <a:gd name="T4" fmla="*/ 2147483647 w 612"/>
              <a:gd name="T5" fmla="*/ 2147483647 h 180"/>
              <a:gd name="T6" fmla="*/ 0 w 612"/>
              <a:gd name="T7" fmla="*/ 2147483647 h 180"/>
              <a:gd name="T8" fmla="*/ 0 w 612"/>
              <a:gd name="T9" fmla="*/ 0 h 180"/>
              <a:gd name="T10" fmla="*/ 0 60000 65536"/>
              <a:gd name="T11" fmla="*/ 0 60000 65536"/>
              <a:gd name="T12" fmla="*/ 0 60000 65536"/>
              <a:gd name="T13" fmla="*/ 0 60000 65536"/>
              <a:gd name="T14" fmla="*/ 0 60000 65536"/>
              <a:gd name="T15" fmla="*/ 0 w 612"/>
              <a:gd name="T16" fmla="*/ 0 h 180"/>
              <a:gd name="T17" fmla="*/ 612 w 612"/>
              <a:gd name="T18" fmla="*/ 180 h 180"/>
            </a:gdLst>
            <a:ahLst/>
            <a:cxnLst>
              <a:cxn ang="T10">
                <a:pos x="T0" y="T1"/>
              </a:cxn>
              <a:cxn ang="T11">
                <a:pos x="T2" y="T3"/>
              </a:cxn>
              <a:cxn ang="T12">
                <a:pos x="T4" y="T5"/>
              </a:cxn>
              <a:cxn ang="T13">
                <a:pos x="T6" y="T7"/>
              </a:cxn>
              <a:cxn ang="T14">
                <a:pos x="T8" y="T9"/>
              </a:cxn>
            </a:cxnLst>
            <a:rect l="T15" t="T16" r="T17" b="T18"/>
            <a:pathLst>
              <a:path w="612" h="180">
                <a:moveTo>
                  <a:pt x="0" y="0"/>
                </a:moveTo>
                <a:lnTo>
                  <a:pt x="600" y="6"/>
                </a:lnTo>
                <a:lnTo>
                  <a:pt x="612" y="180"/>
                </a:lnTo>
                <a:lnTo>
                  <a:pt x="0" y="180"/>
                </a:lnTo>
                <a:lnTo>
                  <a:pt x="0" y="0"/>
                </a:lnTo>
                <a:close/>
              </a:path>
            </a:pathLst>
          </a:custGeom>
          <a:solidFill>
            <a:srgbClr val="3535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79" name="Freeform 822"/>
          <p:cNvSpPr>
            <a:spLocks/>
          </p:cNvSpPr>
          <p:nvPr/>
        </p:nvSpPr>
        <p:spPr bwMode="auto">
          <a:xfrm>
            <a:off x="7227888" y="4596855"/>
            <a:ext cx="946150" cy="328612"/>
          </a:xfrm>
          <a:custGeom>
            <a:avLst/>
            <a:gdLst>
              <a:gd name="T0" fmla="*/ 0 w 624"/>
              <a:gd name="T1" fmla="*/ 0 h 192"/>
              <a:gd name="T2" fmla="*/ 2147483647 w 624"/>
              <a:gd name="T3" fmla="*/ 2147483647 h 192"/>
              <a:gd name="T4" fmla="*/ 2147483647 w 624"/>
              <a:gd name="T5" fmla="*/ 2147483647 h 192"/>
              <a:gd name="T6" fmla="*/ 0 w 624"/>
              <a:gd name="T7" fmla="*/ 2147483647 h 192"/>
              <a:gd name="T8" fmla="*/ 0 w 624"/>
              <a:gd name="T9" fmla="*/ 0 h 192"/>
              <a:gd name="T10" fmla="*/ 0 60000 65536"/>
              <a:gd name="T11" fmla="*/ 0 60000 65536"/>
              <a:gd name="T12" fmla="*/ 0 60000 65536"/>
              <a:gd name="T13" fmla="*/ 0 60000 65536"/>
              <a:gd name="T14" fmla="*/ 0 60000 65536"/>
              <a:gd name="T15" fmla="*/ 0 w 624"/>
              <a:gd name="T16" fmla="*/ 0 h 192"/>
              <a:gd name="T17" fmla="*/ 624 w 624"/>
              <a:gd name="T18" fmla="*/ 192 h 192"/>
            </a:gdLst>
            <a:ahLst/>
            <a:cxnLst>
              <a:cxn ang="T10">
                <a:pos x="T0" y="T1"/>
              </a:cxn>
              <a:cxn ang="T11">
                <a:pos x="T2" y="T3"/>
              </a:cxn>
              <a:cxn ang="T12">
                <a:pos x="T4" y="T5"/>
              </a:cxn>
              <a:cxn ang="T13">
                <a:pos x="T6" y="T7"/>
              </a:cxn>
              <a:cxn ang="T14">
                <a:pos x="T8" y="T9"/>
              </a:cxn>
            </a:cxnLst>
            <a:rect l="T15" t="T16" r="T17" b="T18"/>
            <a:pathLst>
              <a:path w="624" h="192">
                <a:moveTo>
                  <a:pt x="0" y="0"/>
                </a:moveTo>
                <a:lnTo>
                  <a:pt x="612" y="6"/>
                </a:lnTo>
                <a:lnTo>
                  <a:pt x="624" y="192"/>
                </a:lnTo>
                <a:lnTo>
                  <a:pt x="0" y="192"/>
                </a:lnTo>
                <a:lnTo>
                  <a:pt x="0"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80" name="Freeform 823"/>
          <p:cNvSpPr>
            <a:spLocks/>
          </p:cNvSpPr>
          <p:nvPr/>
        </p:nvSpPr>
        <p:spPr bwMode="auto">
          <a:xfrm>
            <a:off x="7966076" y="4668308"/>
            <a:ext cx="371475" cy="512763"/>
          </a:xfrm>
          <a:custGeom>
            <a:avLst/>
            <a:gdLst>
              <a:gd name="T0" fmla="*/ 2147483647 w 246"/>
              <a:gd name="T1" fmla="*/ 0 h 300"/>
              <a:gd name="T2" fmla="*/ 2147483647 w 246"/>
              <a:gd name="T3" fmla="*/ 0 h 300"/>
              <a:gd name="T4" fmla="*/ 2147483647 w 246"/>
              <a:gd name="T5" fmla="*/ 2147483647 h 300"/>
              <a:gd name="T6" fmla="*/ 2147483647 w 246"/>
              <a:gd name="T7" fmla="*/ 2147483647 h 300"/>
              <a:gd name="T8" fmla="*/ 2147483647 w 246"/>
              <a:gd name="T9" fmla="*/ 2147483647 h 300"/>
              <a:gd name="T10" fmla="*/ 2147483647 w 246"/>
              <a:gd name="T11" fmla="*/ 2147483647 h 300"/>
              <a:gd name="T12" fmla="*/ 2147483647 w 246"/>
              <a:gd name="T13" fmla="*/ 2147483647 h 300"/>
              <a:gd name="T14" fmla="*/ 2147483647 w 246"/>
              <a:gd name="T15" fmla="*/ 2147483647 h 300"/>
              <a:gd name="T16" fmla="*/ 2147483647 w 246"/>
              <a:gd name="T17" fmla="*/ 2147483647 h 300"/>
              <a:gd name="T18" fmla="*/ 2147483647 w 246"/>
              <a:gd name="T19" fmla="*/ 2147483647 h 300"/>
              <a:gd name="T20" fmla="*/ 2147483647 w 246"/>
              <a:gd name="T21" fmla="*/ 2147483647 h 300"/>
              <a:gd name="T22" fmla="*/ 2147483647 w 246"/>
              <a:gd name="T23" fmla="*/ 2147483647 h 300"/>
              <a:gd name="T24" fmla="*/ 2147483647 w 246"/>
              <a:gd name="T25" fmla="*/ 2147483647 h 300"/>
              <a:gd name="T26" fmla="*/ 2147483647 w 246"/>
              <a:gd name="T27" fmla="*/ 2147483647 h 300"/>
              <a:gd name="T28" fmla="*/ 2147483647 w 246"/>
              <a:gd name="T29" fmla="*/ 2147483647 h 300"/>
              <a:gd name="T30" fmla="*/ 2147483647 w 246"/>
              <a:gd name="T31" fmla="*/ 2147483647 h 300"/>
              <a:gd name="T32" fmla="*/ 2147483647 w 246"/>
              <a:gd name="T33" fmla="*/ 2147483647 h 300"/>
              <a:gd name="T34" fmla="*/ 2147483647 w 246"/>
              <a:gd name="T35" fmla="*/ 2147483647 h 300"/>
              <a:gd name="T36" fmla="*/ 2147483647 w 246"/>
              <a:gd name="T37" fmla="*/ 2147483647 h 300"/>
              <a:gd name="T38" fmla="*/ 2147483647 w 246"/>
              <a:gd name="T39" fmla="*/ 2147483647 h 300"/>
              <a:gd name="T40" fmla="*/ 2147483647 w 246"/>
              <a:gd name="T41" fmla="*/ 2147483647 h 300"/>
              <a:gd name="T42" fmla="*/ 2147483647 w 246"/>
              <a:gd name="T43" fmla="*/ 2147483647 h 300"/>
              <a:gd name="T44" fmla="*/ 2147483647 w 246"/>
              <a:gd name="T45" fmla="*/ 2147483647 h 300"/>
              <a:gd name="T46" fmla="*/ 0 w 246"/>
              <a:gd name="T47" fmla="*/ 2147483647 h 300"/>
              <a:gd name="T48" fmla="*/ 0 w 246"/>
              <a:gd name="T49" fmla="*/ 2147483647 h 300"/>
              <a:gd name="T50" fmla="*/ 0 w 246"/>
              <a:gd name="T51" fmla="*/ 2147483647 h 300"/>
              <a:gd name="T52" fmla="*/ 2147483647 w 246"/>
              <a:gd name="T53" fmla="*/ 2147483647 h 300"/>
              <a:gd name="T54" fmla="*/ 2147483647 w 246"/>
              <a:gd name="T55" fmla="*/ 2147483647 h 300"/>
              <a:gd name="T56" fmla="*/ 2147483647 w 246"/>
              <a:gd name="T57" fmla="*/ 2147483647 h 300"/>
              <a:gd name="T58" fmla="*/ 2147483647 w 246"/>
              <a:gd name="T59" fmla="*/ 2147483647 h 300"/>
              <a:gd name="T60" fmla="*/ 2147483647 w 246"/>
              <a:gd name="T61" fmla="*/ 2147483647 h 300"/>
              <a:gd name="T62" fmla="*/ 2147483647 w 246"/>
              <a:gd name="T63" fmla="*/ 0 h 300"/>
              <a:gd name="T64" fmla="*/ 2147483647 w 246"/>
              <a:gd name="T65" fmla="*/ 0 h 3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6"/>
              <a:gd name="T100" fmla="*/ 0 h 300"/>
              <a:gd name="T101" fmla="*/ 246 w 246"/>
              <a:gd name="T102" fmla="*/ 300 h 3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6" h="300">
                <a:moveTo>
                  <a:pt x="126" y="0"/>
                </a:moveTo>
                <a:lnTo>
                  <a:pt x="150" y="0"/>
                </a:lnTo>
                <a:lnTo>
                  <a:pt x="174" y="6"/>
                </a:lnTo>
                <a:lnTo>
                  <a:pt x="192" y="24"/>
                </a:lnTo>
                <a:lnTo>
                  <a:pt x="210" y="42"/>
                </a:lnTo>
                <a:lnTo>
                  <a:pt x="228" y="66"/>
                </a:lnTo>
                <a:lnTo>
                  <a:pt x="240" y="90"/>
                </a:lnTo>
                <a:lnTo>
                  <a:pt x="246" y="120"/>
                </a:lnTo>
                <a:lnTo>
                  <a:pt x="246" y="150"/>
                </a:lnTo>
                <a:lnTo>
                  <a:pt x="246" y="174"/>
                </a:lnTo>
                <a:lnTo>
                  <a:pt x="240" y="204"/>
                </a:lnTo>
                <a:lnTo>
                  <a:pt x="228" y="234"/>
                </a:lnTo>
                <a:lnTo>
                  <a:pt x="210" y="252"/>
                </a:lnTo>
                <a:lnTo>
                  <a:pt x="192" y="270"/>
                </a:lnTo>
                <a:lnTo>
                  <a:pt x="174" y="288"/>
                </a:lnTo>
                <a:lnTo>
                  <a:pt x="150" y="294"/>
                </a:lnTo>
                <a:lnTo>
                  <a:pt x="126" y="300"/>
                </a:lnTo>
                <a:lnTo>
                  <a:pt x="96" y="294"/>
                </a:lnTo>
                <a:lnTo>
                  <a:pt x="72" y="288"/>
                </a:lnTo>
                <a:lnTo>
                  <a:pt x="54" y="270"/>
                </a:lnTo>
                <a:lnTo>
                  <a:pt x="36" y="252"/>
                </a:lnTo>
                <a:lnTo>
                  <a:pt x="18" y="234"/>
                </a:lnTo>
                <a:lnTo>
                  <a:pt x="6" y="204"/>
                </a:lnTo>
                <a:lnTo>
                  <a:pt x="0" y="174"/>
                </a:lnTo>
                <a:lnTo>
                  <a:pt x="0" y="150"/>
                </a:lnTo>
                <a:lnTo>
                  <a:pt x="0" y="120"/>
                </a:lnTo>
                <a:lnTo>
                  <a:pt x="6" y="90"/>
                </a:lnTo>
                <a:lnTo>
                  <a:pt x="18" y="66"/>
                </a:lnTo>
                <a:lnTo>
                  <a:pt x="36" y="42"/>
                </a:lnTo>
                <a:lnTo>
                  <a:pt x="54" y="24"/>
                </a:lnTo>
                <a:lnTo>
                  <a:pt x="72" y="6"/>
                </a:lnTo>
                <a:lnTo>
                  <a:pt x="96" y="0"/>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1" name="Freeform 824"/>
          <p:cNvSpPr>
            <a:spLocks/>
          </p:cNvSpPr>
          <p:nvPr/>
        </p:nvSpPr>
        <p:spPr bwMode="auto">
          <a:xfrm>
            <a:off x="7947026" y="4668292"/>
            <a:ext cx="390525" cy="533400"/>
          </a:xfrm>
          <a:custGeom>
            <a:avLst/>
            <a:gdLst>
              <a:gd name="T0" fmla="*/ 2147483647 w 258"/>
              <a:gd name="T1" fmla="*/ 0 h 312"/>
              <a:gd name="T2" fmla="*/ 2147483647 w 258"/>
              <a:gd name="T3" fmla="*/ 0 h 312"/>
              <a:gd name="T4" fmla="*/ 2147483647 w 258"/>
              <a:gd name="T5" fmla="*/ 0 h 312"/>
              <a:gd name="T6" fmla="*/ 2147483647 w 258"/>
              <a:gd name="T7" fmla="*/ 2147483647 h 312"/>
              <a:gd name="T8" fmla="*/ 2147483647 w 258"/>
              <a:gd name="T9" fmla="*/ 2147483647 h 312"/>
              <a:gd name="T10" fmla="*/ 2147483647 w 258"/>
              <a:gd name="T11" fmla="*/ 2147483647 h 312"/>
              <a:gd name="T12" fmla="*/ 2147483647 w 258"/>
              <a:gd name="T13" fmla="*/ 2147483647 h 312"/>
              <a:gd name="T14" fmla="*/ 2147483647 w 258"/>
              <a:gd name="T15" fmla="*/ 2147483647 h 312"/>
              <a:gd name="T16" fmla="*/ 2147483647 w 258"/>
              <a:gd name="T17" fmla="*/ 2147483647 h 312"/>
              <a:gd name="T18" fmla="*/ 2147483647 w 258"/>
              <a:gd name="T19" fmla="*/ 2147483647 h 312"/>
              <a:gd name="T20" fmla="*/ 2147483647 w 258"/>
              <a:gd name="T21" fmla="*/ 2147483647 h 312"/>
              <a:gd name="T22" fmla="*/ 2147483647 w 258"/>
              <a:gd name="T23" fmla="*/ 2147483647 h 312"/>
              <a:gd name="T24" fmla="*/ 2147483647 w 258"/>
              <a:gd name="T25" fmla="*/ 2147483647 h 312"/>
              <a:gd name="T26" fmla="*/ 2147483647 w 258"/>
              <a:gd name="T27" fmla="*/ 2147483647 h 312"/>
              <a:gd name="T28" fmla="*/ 2147483647 w 258"/>
              <a:gd name="T29" fmla="*/ 2147483647 h 312"/>
              <a:gd name="T30" fmla="*/ 2147483647 w 258"/>
              <a:gd name="T31" fmla="*/ 2147483647 h 312"/>
              <a:gd name="T32" fmla="*/ 2147483647 w 258"/>
              <a:gd name="T33" fmla="*/ 2147483647 h 312"/>
              <a:gd name="T34" fmla="*/ 2147483647 w 258"/>
              <a:gd name="T35" fmla="*/ 2147483647 h 312"/>
              <a:gd name="T36" fmla="*/ 2147483647 w 258"/>
              <a:gd name="T37" fmla="*/ 2147483647 h 312"/>
              <a:gd name="T38" fmla="*/ 2147483647 w 258"/>
              <a:gd name="T39" fmla="*/ 2147483647 h 312"/>
              <a:gd name="T40" fmla="*/ 2147483647 w 258"/>
              <a:gd name="T41" fmla="*/ 2147483647 h 312"/>
              <a:gd name="T42" fmla="*/ 2147483647 w 258"/>
              <a:gd name="T43" fmla="*/ 2147483647 h 312"/>
              <a:gd name="T44" fmla="*/ 2147483647 w 258"/>
              <a:gd name="T45" fmla="*/ 2147483647 h 312"/>
              <a:gd name="T46" fmla="*/ 2147483647 w 258"/>
              <a:gd name="T47" fmla="*/ 2147483647 h 312"/>
              <a:gd name="T48" fmla="*/ 0 w 258"/>
              <a:gd name="T49" fmla="*/ 2147483647 h 312"/>
              <a:gd name="T50" fmla="*/ 0 w 258"/>
              <a:gd name="T51" fmla="*/ 2147483647 h 312"/>
              <a:gd name="T52" fmla="*/ 0 w 258"/>
              <a:gd name="T53" fmla="*/ 2147483647 h 312"/>
              <a:gd name="T54" fmla="*/ 2147483647 w 258"/>
              <a:gd name="T55" fmla="*/ 2147483647 h 312"/>
              <a:gd name="T56" fmla="*/ 2147483647 w 258"/>
              <a:gd name="T57" fmla="*/ 2147483647 h 312"/>
              <a:gd name="T58" fmla="*/ 2147483647 w 258"/>
              <a:gd name="T59" fmla="*/ 2147483647 h 312"/>
              <a:gd name="T60" fmla="*/ 2147483647 w 258"/>
              <a:gd name="T61" fmla="*/ 2147483647 h 312"/>
              <a:gd name="T62" fmla="*/ 2147483647 w 258"/>
              <a:gd name="T63" fmla="*/ 2147483647 h 312"/>
              <a:gd name="T64" fmla="*/ 2147483647 w 258"/>
              <a:gd name="T65" fmla="*/ 0 h 312"/>
              <a:gd name="T66" fmla="*/ 2147483647 w 258"/>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8"/>
              <a:gd name="T103" fmla="*/ 0 h 312"/>
              <a:gd name="T104" fmla="*/ 258 w 258"/>
              <a:gd name="T105" fmla="*/ 312 h 3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8" h="312">
                <a:moveTo>
                  <a:pt x="132" y="0"/>
                </a:moveTo>
                <a:lnTo>
                  <a:pt x="132" y="0"/>
                </a:lnTo>
                <a:lnTo>
                  <a:pt x="156" y="0"/>
                </a:lnTo>
                <a:lnTo>
                  <a:pt x="180" y="6"/>
                </a:lnTo>
                <a:lnTo>
                  <a:pt x="204" y="24"/>
                </a:lnTo>
                <a:lnTo>
                  <a:pt x="222" y="42"/>
                </a:lnTo>
                <a:lnTo>
                  <a:pt x="240" y="66"/>
                </a:lnTo>
                <a:lnTo>
                  <a:pt x="252" y="96"/>
                </a:lnTo>
                <a:lnTo>
                  <a:pt x="258" y="126"/>
                </a:lnTo>
                <a:lnTo>
                  <a:pt x="258" y="156"/>
                </a:lnTo>
                <a:lnTo>
                  <a:pt x="258" y="186"/>
                </a:lnTo>
                <a:lnTo>
                  <a:pt x="252" y="216"/>
                </a:lnTo>
                <a:lnTo>
                  <a:pt x="240" y="246"/>
                </a:lnTo>
                <a:lnTo>
                  <a:pt x="222" y="264"/>
                </a:lnTo>
                <a:lnTo>
                  <a:pt x="204" y="282"/>
                </a:lnTo>
                <a:lnTo>
                  <a:pt x="180" y="300"/>
                </a:lnTo>
                <a:lnTo>
                  <a:pt x="156" y="306"/>
                </a:lnTo>
                <a:lnTo>
                  <a:pt x="132" y="312"/>
                </a:lnTo>
                <a:lnTo>
                  <a:pt x="102" y="306"/>
                </a:lnTo>
                <a:lnTo>
                  <a:pt x="78" y="300"/>
                </a:lnTo>
                <a:lnTo>
                  <a:pt x="54" y="282"/>
                </a:lnTo>
                <a:lnTo>
                  <a:pt x="36" y="264"/>
                </a:lnTo>
                <a:lnTo>
                  <a:pt x="18" y="246"/>
                </a:lnTo>
                <a:lnTo>
                  <a:pt x="12" y="216"/>
                </a:lnTo>
                <a:lnTo>
                  <a:pt x="0" y="186"/>
                </a:lnTo>
                <a:lnTo>
                  <a:pt x="0" y="156"/>
                </a:lnTo>
                <a:lnTo>
                  <a:pt x="0" y="126"/>
                </a:lnTo>
                <a:lnTo>
                  <a:pt x="12" y="96"/>
                </a:lnTo>
                <a:lnTo>
                  <a:pt x="18" y="66"/>
                </a:lnTo>
                <a:lnTo>
                  <a:pt x="36" y="42"/>
                </a:lnTo>
                <a:lnTo>
                  <a:pt x="54" y="24"/>
                </a:lnTo>
                <a:lnTo>
                  <a:pt x="78" y="6"/>
                </a:lnTo>
                <a:lnTo>
                  <a:pt x="102" y="0"/>
                </a:lnTo>
                <a:lnTo>
                  <a:pt x="132"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882" name="Freeform 825"/>
          <p:cNvSpPr>
            <a:spLocks/>
          </p:cNvSpPr>
          <p:nvPr/>
        </p:nvSpPr>
        <p:spPr bwMode="auto">
          <a:xfrm>
            <a:off x="8047038" y="4914355"/>
            <a:ext cx="100012" cy="11112"/>
          </a:xfrm>
          <a:custGeom>
            <a:avLst/>
            <a:gdLst>
              <a:gd name="T0" fmla="*/ 0 w 66"/>
              <a:gd name="T1" fmla="*/ 2147483647 h 6"/>
              <a:gd name="T2" fmla="*/ 0 w 66"/>
              <a:gd name="T3" fmla="*/ 2147483647 h 6"/>
              <a:gd name="T4" fmla="*/ 0 w 66"/>
              <a:gd name="T5" fmla="*/ 2147483647 h 6"/>
              <a:gd name="T6" fmla="*/ 0 w 66"/>
              <a:gd name="T7" fmla="*/ 0 h 6"/>
              <a:gd name="T8" fmla="*/ 0 w 66"/>
              <a:gd name="T9" fmla="*/ 0 h 6"/>
              <a:gd name="T10" fmla="*/ 2147483647 w 66"/>
              <a:gd name="T11" fmla="*/ 2147483647 h 6"/>
              <a:gd name="T12" fmla="*/ 0 w 66"/>
              <a:gd name="T13" fmla="*/ 2147483647 h 6"/>
              <a:gd name="T14" fmla="*/ 0 60000 65536"/>
              <a:gd name="T15" fmla="*/ 0 60000 65536"/>
              <a:gd name="T16" fmla="*/ 0 60000 65536"/>
              <a:gd name="T17" fmla="*/ 0 60000 65536"/>
              <a:gd name="T18" fmla="*/ 0 60000 65536"/>
              <a:gd name="T19" fmla="*/ 0 60000 65536"/>
              <a:gd name="T20" fmla="*/ 0 60000 65536"/>
              <a:gd name="T21" fmla="*/ 0 w 66"/>
              <a:gd name="T22" fmla="*/ 0 h 6"/>
              <a:gd name="T23" fmla="*/ 66 w 6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
                <a:moveTo>
                  <a:pt x="0" y="6"/>
                </a:moveTo>
                <a:lnTo>
                  <a:pt x="0" y="6"/>
                </a:lnTo>
                <a:lnTo>
                  <a:pt x="0" y="0"/>
                </a:lnTo>
                <a:lnTo>
                  <a:pt x="66" y="6"/>
                </a:lnTo>
                <a:lnTo>
                  <a:pt x="0" y="6"/>
                </a:lnTo>
                <a:close/>
              </a:path>
            </a:pathLst>
          </a:custGeom>
          <a:solidFill>
            <a:srgbClr val="99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3" name="Freeform 826"/>
          <p:cNvSpPr>
            <a:spLocks/>
          </p:cNvSpPr>
          <p:nvPr/>
        </p:nvSpPr>
        <p:spPr bwMode="auto">
          <a:xfrm>
            <a:off x="8047038" y="4904846"/>
            <a:ext cx="100012" cy="9525"/>
          </a:xfrm>
          <a:custGeom>
            <a:avLst/>
            <a:gdLst>
              <a:gd name="T0" fmla="*/ 0 w 66"/>
              <a:gd name="T1" fmla="*/ 0 h 6"/>
              <a:gd name="T2" fmla="*/ 0 w 66"/>
              <a:gd name="T3" fmla="*/ 0 h 6"/>
              <a:gd name="T4" fmla="*/ 0 w 66"/>
              <a:gd name="T5" fmla="*/ 0 h 6"/>
              <a:gd name="T6" fmla="*/ 0 w 66"/>
              <a:gd name="T7" fmla="*/ 0 h 6"/>
              <a:gd name="T8" fmla="*/ 2147483647 w 66"/>
              <a:gd name="T9" fmla="*/ 2147483647 h 6"/>
              <a:gd name="T10" fmla="*/ 0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0" y="0"/>
                </a:moveTo>
                <a:lnTo>
                  <a:pt x="0" y="0"/>
                </a:lnTo>
                <a:lnTo>
                  <a:pt x="66" y="6"/>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4" name="Freeform 827"/>
          <p:cNvSpPr>
            <a:spLocks/>
          </p:cNvSpPr>
          <p:nvPr/>
        </p:nvSpPr>
        <p:spPr bwMode="auto">
          <a:xfrm>
            <a:off x="8047038" y="4884208"/>
            <a:ext cx="100012" cy="30163"/>
          </a:xfrm>
          <a:custGeom>
            <a:avLst/>
            <a:gdLst>
              <a:gd name="T0" fmla="*/ 0 w 66"/>
              <a:gd name="T1" fmla="*/ 2147483647 h 18"/>
              <a:gd name="T2" fmla="*/ 0 w 66"/>
              <a:gd name="T3" fmla="*/ 2147483647 h 18"/>
              <a:gd name="T4" fmla="*/ 0 w 66"/>
              <a:gd name="T5" fmla="*/ 2147483647 h 18"/>
              <a:gd name="T6" fmla="*/ 0 w 66"/>
              <a:gd name="T7" fmla="*/ 0 h 18"/>
              <a:gd name="T8" fmla="*/ 0 w 66"/>
              <a:gd name="T9" fmla="*/ 0 h 18"/>
              <a:gd name="T10" fmla="*/ 2147483647 w 66"/>
              <a:gd name="T11" fmla="*/ 2147483647 h 18"/>
              <a:gd name="T12" fmla="*/ 0 w 66"/>
              <a:gd name="T13" fmla="*/ 2147483647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0" y="6"/>
                </a:moveTo>
                <a:lnTo>
                  <a:pt x="0" y="6"/>
                </a:lnTo>
                <a:lnTo>
                  <a:pt x="0" y="0"/>
                </a:lnTo>
                <a:lnTo>
                  <a:pt x="66" y="18"/>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5" name="Freeform 828"/>
          <p:cNvSpPr>
            <a:spLocks/>
          </p:cNvSpPr>
          <p:nvPr/>
        </p:nvSpPr>
        <p:spPr bwMode="auto">
          <a:xfrm>
            <a:off x="8047038" y="4873096"/>
            <a:ext cx="100012" cy="41275"/>
          </a:xfrm>
          <a:custGeom>
            <a:avLst/>
            <a:gdLst>
              <a:gd name="T0" fmla="*/ 0 w 66"/>
              <a:gd name="T1" fmla="*/ 2147483647 h 24"/>
              <a:gd name="T2" fmla="*/ 0 w 66"/>
              <a:gd name="T3" fmla="*/ 2147483647 h 24"/>
              <a:gd name="T4" fmla="*/ 0 w 66"/>
              <a:gd name="T5" fmla="*/ 2147483647 h 24"/>
              <a:gd name="T6" fmla="*/ 0 w 66"/>
              <a:gd name="T7" fmla="*/ 0 h 24"/>
              <a:gd name="T8" fmla="*/ 2147483647 w 66"/>
              <a:gd name="T9" fmla="*/ 0 h 24"/>
              <a:gd name="T10" fmla="*/ 2147483647 w 66"/>
              <a:gd name="T11" fmla="*/ 2147483647 h 24"/>
              <a:gd name="T12" fmla="*/ 0 w 66"/>
              <a:gd name="T13" fmla="*/ 2147483647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0" y="6"/>
                </a:moveTo>
                <a:lnTo>
                  <a:pt x="0" y="6"/>
                </a:lnTo>
                <a:lnTo>
                  <a:pt x="0" y="0"/>
                </a:lnTo>
                <a:lnTo>
                  <a:pt x="6" y="0"/>
                </a:lnTo>
                <a:lnTo>
                  <a:pt x="66" y="24"/>
                </a:lnTo>
                <a:lnTo>
                  <a:pt x="0" y="6"/>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6" name="Freeform 829"/>
          <p:cNvSpPr>
            <a:spLocks/>
          </p:cNvSpPr>
          <p:nvPr/>
        </p:nvSpPr>
        <p:spPr bwMode="auto">
          <a:xfrm>
            <a:off x="8047038" y="4854046"/>
            <a:ext cx="100012" cy="60325"/>
          </a:xfrm>
          <a:custGeom>
            <a:avLst/>
            <a:gdLst>
              <a:gd name="T0" fmla="*/ 0 w 66"/>
              <a:gd name="T1" fmla="*/ 2147483647 h 36"/>
              <a:gd name="T2" fmla="*/ 2147483647 w 66"/>
              <a:gd name="T3" fmla="*/ 2147483647 h 36"/>
              <a:gd name="T4" fmla="*/ 2147483647 w 66"/>
              <a:gd name="T5" fmla="*/ 2147483647 h 36"/>
              <a:gd name="T6" fmla="*/ 2147483647 w 66"/>
              <a:gd name="T7" fmla="*/ 2147483647 h 36"/>
              <a:gd name="T8" fmla="*/ 2147483647 w 66"/>
              <a:gd name="T9" fmla="*/ 0 h 36"/>
              <a:gd name="T10" fmla="*/ 2147483647 w 66"/>
              <a:gd name="T11" fmla="*/ 2147483647 h 36"/>
              <a:gd name="T12" fmla="*/ 0 w 66"/>
              <a:gd name="T13" fmla="*/ 2147483647 h 36"/>
              <a:gd name="T14" fmla="*/ 0 60000 65536"/>
              <a:gd name="T15" fmla="*/ 0 60000 65536"/>
              <a:gd name="T16" fmla="*/ 0 60000 65536"/>
              <a:gd name="T17" fmla="*/ 0 60000 65536"/>
              <a:gd name="T18" fmla="*/ 0 60000 65536"/>
              <a:gd name="T19" fmla="*/ 0 60000 65536"/>
              <a:gd name="T20" fmla="*/ 0 60000 65536"/>
              <a:gd name="T21" fmla="*/ 0 w 66"/>
              <a:gd name="T22" fmla="*/ 0 h 36"/>
              <a:gd name="T23" fmla="*/ 66 w 66"/>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6">
                <a:moveTo>
                  <a:pt x="0" y="6"/>
                </a:moveTo>
                <a:lnTo>
                  <a:pt x="6" y="6"/>
                </a:lnTo>
                <a:lnTo>
                  <a:pt x="6" y="0"/>
                </a:lnTo>
                <a:lnTo>
                  <a:pt x="66" y="36"/>
                </a:lnTo>
                <a:lnTo>
                  <a:pt x="0" y="6"/>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7" name="Freeform 830"/>
          <p:cNvSpPr>
            <a:spLocks/>
          </p:cNvSpPr>
          <p:nvPr/>
        </p:nvSpPr>
        <p:spPr bwMode="auto">
          <a:xfrm>
            <a:off x="8056571" y="4842917"/>
            <a:ext cx="90487" cy="71438"/>
          </a:xfrm>
          <a:custGeom>
            <a:avLst/>
            <a:gdLst>
              <a:gd name="T0" fmla="*/ 0 w 60"/>
              <a:gd name="T1" fmla="*/ 2147483647 h 42"/>
              <a:gd name="T2" fmla="*/ 0 w 60"/>
              <a:gd name="T3" fmla="*/ 2147483647 h 42"/>
              <a:gd name="T4" fmla="*/ 0 w 60"/>
              <a:gd name="T5" fmla="*/ 2147483647 h 42"/>
              <a:gd name="T6" fmla="*/ 0 w 60"/>
              <a:gd name="T7" fmla="*/ 0 h 42"/>
              <a:gd name="T8" fmla="*/ 2147483647 w 60"/>
              <a:gd name="T9" fmla="*/ 0 h 42"/>
              <a:gd name="T10" fmla="*/ 2147483647 w 60"/>
              <a:gd name="T11" fmla="*/ 2147483647 h 42"/>
              <a:gd name="T12" fmla="*/ 0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0" y="6"/>
                </a:moveTo>
                <a:lnTo>
                  <a:pt x="0" y="6"/>
                </a:lnTo>
                <a:lnTo>
                  <a:pt x="0" y="0"/>
                </a:lnTo>
                <a:lnTo>
                  <a:pt x="6" y="0"/>
                </a:lnTo>
                <a:lnTo>
                  <a:pt x="60" y="42"/>
                </a:lnTo>
                <a:lnTo>
                  <a:pt x="0" y="6"/>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8" name="Freeform 831"/>
          <p:cNvSpPr>
            <a:spLocks/>
          </p:cNvSpPr>
          <p:nvPr/>
        </p:nvSpPr>
        <p:spPr bwMode="auto">
          <a:xfrm>
            <a:off x="8064502" y="4833408"/>
            <a:ext cx="82550" cy="80963"/>
          </a:xfrm>
          <a:custGeom>
            <a:avLst/>
            <a:gdLst>
              <a:gd name="T0" fmla="*/ 0 w 54"/>
              <a:gd name="T1" fmla="*/ 2147483647 h 48"/>
              <a:gd name="T2" fmla="*/ 0 w 54"/>
              <a:gd name="T3" fmla="*/ 2147483647 h 48"/>
              <a:gd name="T4" fmla="*/ 0 w 54"/>
              <a:gd name="T5" fmla="*/ 0 h 48"/>
              <a:gd name="T6" fmla="*/ 0 w 54"/>
              <a:gd name="T7" fmla="*/ 0 h 48"/>
              <a:gd name="T8" fmla="*/ 2147483647 w 54"/>
              <a:gd name="T9" fmla="*/ 0 h 48"/>
              <a:gd name="T10" fmla="*/ 2147483647 w 54"/>
              <a:gd name="T11" fmla="*/ 2147483647 h 48"/>
              <a:gd name="T12" fmla="*/ 0 w 54"/>
              <a:gd name="T13" fmla="*/ 2147483647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0" y="6"/>
                </a:moveTo>
                <a:lnTo>
                  <a:pt x="0" y="6"/>
                </a:lnTo>
                <a:lnTo>
                  <a:pt x="0" y="0"/>
                </a:lnTo>
                <a:lnTo>
                  <a:pt x="6" y="0"/>
                </a:lnTo>
                <a:lnTo>
                  <a:pt x="54" y="48"/>
                </a:lnTo>
                <a:lnTo>
                  <a:pt x="0" y="6"/>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89" name="Freeform 832"/>
          <p:cNvSpPr>
            <a:spLocks/>
          </p:cNvSpPr>
          <p:nvPr/>
        </p:nvSpPr>
        <p:spPr bwMode="auto">
          <a:xfrm>
            <a:off x="8074033" y="4811167"/>
            <a:ext cx="73025" cy="103188"/>
          </a:xfrm>
          <a:custGeom>
            <a:avLst/>
            <a:gdLst>
              <a:gd name="T0" fmla="*/ 0 w 48"/>
              <a:gd name="T1" fmla="*/ 2147483647 h 60"/>
              <a:gd name="T2" fmla="*/ 0 w 48"/>
              <a:gd name="T3" fmla="*/ 2147483647 h 60"/>
              <a:gd name="T4" fmla="*/ 0 w 48"/>
              <a:gd name="T5" fmla="*/ 2147483647 h 60"/>
              <a:gd name="T6" fmla="*/ 0 w 48"/>
              <a:gd name="T7" fmla="*/ 2147483647 h 60"/>
              <a:gd name="T8" fmla="*/ 2147483647 w 48"/>
              <a:gd name="T9" fmla="*/ 0 h 60"/>
              <a:gd name="T10" fmla="*/ 2147483647 w 48"/>
              <a:gd name="T11" fmla="*/ 2147483647 h 60"/>
              <a:gd name="T12" fmla="*/ 0 w 48"/>
              <a:gd name="T13" fmla="*/ 2147483647 h 60"/>
              <a:gd name="T14" fmla="*/ 0 60000 65536"/>
              <a:gd name="T15" fmla="*/ 0 60000 65536"/>
              <a:gd name="T16" fmla="*/ 0 60000 65536"/>
              <a:gd name="T17" fmla="*/ 0 60000 65536"/>
              <a:gd name="T18" fmla="*/ 0 60000 65536"/>
              <a:gd name="T19" fmla="*/ 0 60000 65536"/>
              <a:gd name="T20" fmla="*/ 0 60000 65536"/>
              <a:gd name="T21" fmla="*/ 0 w 48"/>
              <a:gd name="T22" fmla="*/ 0 h 60"/>
              <a:gd name="T23" fmla="*/ 48 w 48"/>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0">
                <a:moveTo>
                  <a:pt x="0" y="6"/>
                </a:moveTo>
                <a:lnTo>
                  <a:pt x="0" y="6"/>
                </a:lnTo>
                <a:lnTo>
                  <a:pt x="6" y="0"/>
                </a:lnTo>
                <a:lnTo>
                  <a:pt x="48" y="60"/>
                </a:lnTo>
                <a:lnTo>
                  <a:pt x="0"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0" name="Freeform 833"/>
          <p:cNvSpPr>
            <a:spLocks/>
          </p:cNvSpPr>
          <p:nvPr/>
        </p:nvSpPr>
        <p:spPr bwMode="auto">
          <a:xfrm>
            <a:off x="8083552" y="4811167"/>
            <a:ext cx="63500" cy="103188"/>
          </a:xfrm>
          <a:custGeom>
            <a:avLst/>
            <a:gdLst>
              <a:gd name="T0" fmla="*/ 0 w 42"/>
              <a:gd name="T1" fmla="*/ 0 h 60"/>
              <a:gd name="T2" fmla="*/ 0 w 42"/>
              <a:gd name="T3" fmla="*/ 0 h 60"/>
              <a:gd name="T4" fmla="*/ 0 w 42"/>
              <a:gd name="T5" fmla="*/ 0 h 60"/>
              <a:gd name="T6" fmla="*/ 0 w 42"/>
              <a:gd name="T7" fmla="*/ 0 h 60"/>
              <a:gd name="T8" fmla="*/ 2147483647 w 42"/>
              <a:gd name="T9" fmla="*/ 0 h 60"/>
              <a:gd name="T10" fmla="*/ 2147483647 w 42"/>
              <a:gd name="T11" fmla="*/ 2147483647 h 60"/>
              <a:gd name="T12" fmla="*/ 0 w 42"/>
              <a:gd name="T13" fmla="*/ 0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0" y="0"/>
                </a:moveTo>
                <a:lnTo>
                  <a:pt x="0" y="0"/>
                </a:lnTo>
                <a:lnTo>
                  <a:pt x="6" y="0"/>
                </a:lnTo>
                <a:lnTo>
                  <a:pt x="42" y="60"/>
                </a:lnTo>
                <a:lnTo>
                  <a:pt x="0" y="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1" name="Freeform 834"/>
          <p:cNvSpPr>
            <a:spLocks/>
          </p:cNvSpPr>
          <p:nvPr/>
        </p:nvSpPr>
        <p:spPr bwMode="auto">
          <a:xfrm>
            <a:off x="8093083" y="4792117"/>
            <a:ext cx="53975" cy="122238"/>
          </a:xfrm>
          <a:custGeom>
            <a:avLst/>
            <a:gdLst>
              <a:gd name="T0" fmla="*/ 0 w 36"/>
              <a:gd name="T1" fmla="*/ 2147483647 h 72"/>
              <a:gd name="T2" fmla="*/ 0 w 36"/>
              <a:gd name="T3" fmla="*/ 2147483647 h 72"/>
              <a:gd name="T4" fmla="*/ 0 w 36"/>
              <a:gd name="T5" fmla="*/ 2147483647 h 72"/>
              <a:gd name="T6" fmla="*/ 2147483647 w 36"/>
              <a:gd name="T7" fmla="*/ 2147483647 h 72"/>
              <a:gd name="T8" fmla="*/ 2147483647 w 36"/>
              <a:gd name="T9" fmla="*/ 0 h 72"/>
              <a:gd name="T10" fmla="*/ 2147483647 w 36"/>
              <a:gd name="T11" fmla="*/ 2147483647 h 72"/>
              <a:gd name="T12" fmla="*/ 0 w 36"/>
              <a:gd name="T13" fmla="*/ 2147483647 h 72"/>
              <a:gd name="T14" fmla="*/ 0 60000 65536"/>
              <a:gd name="T15" fmla="*/ 0 60000 65536"/>
              <a:gd name="T16" fmla="*/ 0 60000 65536"/>
              <a:gd name="T17" fmla="*/ 0 60000 65536"/>
              <a:gd name="T18" fmla="*/ 0 60000 65536"/>
              <a:gd name="T19" fmla="*/ 0 60000 65536"/>
              <a:gd name="T20" fmla="*/ 0 60000 65536"/>
              <a:gd name="T21" fmla="*/ 0 w 36"/>
              <a:gd name="T22" fmla="*/ 0 h 72"/>
              <a:gd name="T23" fmla="*/ 36 w 36"/>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72">
                <a:moveTo>
                  <a:pt x="0" y="6"/>
                </a:moveTo>
                <a:lnTo>
                  <a:pt x="0" y="6"/>
                </a:lnTo>
                <a:lnTo>
                  <a:pt x="6" y="6"/>
                </a:lnTo>
                <a:lnTo>
                  <a:pt x="6" y="0"/>
                </a:lnTo>
                <a:lnTo>
                  <a:pt x="36" y="72"/>
                </a:lnTo>
                <a:lnTo>
                  <a:pt x="0" y="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2" name="Freeform 835"/>
          <p:cNvSpPr>
            <a:spLocks/>
          </p:cNvSpPr>
          <p:nvPr/>
        </p:nvSpPr>
        <p:spPr bwMode="auto">
          <a:xfrm>
            <a:off x="8101021" y="4792117"/>
            <a:ext cx="46037" cy="122238"/>
          </a:xfrm>
          <a:custGeom>
            <a:avLst/>
            <a:gdLst>
              <a:gd name="T0" fmla="*/ 0 w 30"/>
              <a:gd name="T1" fmla="*/ 0 h 72"/>
              <a:gd name="T2" fmla="*/ 0 w 30"/>
              <a:gd name="T3" fmla="*/ 0 h 72"/>
              <a:gd name="T4" fmla="*/ 2147483647 w 30"/>
              <a:gd name="T5" fmla="*/ 0 h 72"/>
              <a:gd name="T6" fmla="*/ 2147483647 w 30"/>
              <a:gd name="T7" fmla="*/ 0 h 72"/>
              <a:gd name="T8" fmla="*/ 2147483647 w 30"/>
              <a:gd name="T9" fmla="*/ 0 h 72"/>
              <a:gd name="T10" fmla="*/ 2147483647 w 30"/>
              <a:gd name="T11" fmla="*/ 2147483647 h 72"/>
              <a:gd name="T12" fmla="*/ 0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0" y="0"/>
                </a:moveTo>
                <a:lnTo>
                  <a:pt x="0" y="0"/>
                </a:lnTo>
                <a:lnTo>
                  <a:pt x="6" y="0"/>
                </a:lnTo>
                <a:lnTo>
                  <a:pt x="30" y="72"/>
                </a:lnTo>
                <a:lnTo>
                  <a:pt x="0" y="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3" name="Freeform 836"/>
          <p:cNvSpPr>
            <a:spLocks/>
          </p:cNvSpPr>
          <p:nvPr/>
        </p:nvSpPr>
        <p:spPr bwMode="auto">
          <a:xfrm>
            <a:off x="8112133" y="4781005"/>
            <a:ext cx="34925" cy="133350"/>
          </a:xfrm>
          <a:custGeom>
            <a:avLst/>
            <a:gdLst>
              <a:gd name="T0" fmla="*/ 0 w 24"/>
              <a:gd name="T1" fmla="*/ 2147483647 h 78"/>
              <a:gd name="T2" fmla="*/ 2147483647 w 24"/>
              <a:gd name="T3" fmla="*/ 0 h 78"/>
              <a:gd name="T4" fmla="*/ 2147483647 w 24"/>
              <a:gd name="T5" fmla="*/ 0 h 78"/>
              <a:gd name="T6" fmla="*/ 2147483647 w 24"/>
              <a:gd name="T7" fmla="*/ 0 h 78"/>
              <a:gd name="T8" fmla="*/ 2147483647 w 24"/>
              <a:gd name="T9" fmla="*/ 0 h 78"/>
              <a:gd name="T10" fmla="*/ 2147483647 w 24"/>
              <a:gd name="T11" fmla="*/ 2147483647 h 78"/>
              <a:gd name="T12" fmla="*/ 0 w 24"/>
              <a:gd name="T13" fmla="*/ 2147483647 h 78"/>
              <a:gd name="T14" fmla="*/ 0 60000 65536"/>
              <a:gd name="T15" fmla="*/ 0 60000 65536"/>
              <a:gd name="T16" fmla="*/ 0 60000 65536"/>
              <a:gd name="T17" fmla="*/ 0 60000 65536"/>
              <a:gd name="T18" fmla="*/ 0 60000 65536"/>
              <a:gd name="T19" fmla="*/ 0 60000 65536"/>
              <a:gd name="T20" fmla="*/ 0 60000 65536"/>
              <a:gd name="T21" fmla="*/ 0 w 24"/>
              <a:gd name="T22" fmla="*/ 0 h 78"/>
              <a:gd name="T23" fmla="*/ 24 w 24"/>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8">
                <a:moveTo>
                  <a:pt x="0" y="6"/>
                </a:moveTo>
                <a:lnTo>
                  <a:pt x="6" y="0"/>
                </a:lnTo>
                <a:lnTo>
                  <a:pt x="24" y="78"/>
                </a:lnTo>
                <a:lnTo>
                  <a:pt x="0" y="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4" name="Freeform 837"/>
          <p:cNvSpPr>
            <a:spLocks/>
          </p:cNvSpPr>
          <p:nvPr/>
        </p:nvSpPr>
        <p:spPr bwMode="auto">
          <a:xfrm>
            <a:off x="8129590" y="4781005"/>
            <a:ext cx="17462" cy="133350"/>
          </a:xfrm>
          <a:custGeom>
            <a:avLst/>
            <a:gdLst>
              <a:gd name="T0" fmla="*/ 0 w 12"/>
              <a:gd name="T1" fmla="*/ 0 h 78"/>
              <a:gd name="T2" fmla="*/ 0 w 12"/>
              <a:gd name="T3" fmla="*/ 0 h 78"/>
              <a:gd name="T4" fmla="*/ 0 w 12"/>
              <a:gd name="T5" fmla="*/ 0 h 78"/>
              <a:gd name="T6" fmla="*/ 0 w 12"/>
              <a:gd name="T7" fmla="*/ 0 h 78"/>
              <a:gd name="T8" fmla="*/ 0 w 12"/>
              <a:gd name="T9" fmla="*/ 0 h 78"/>
              <a:gd name="T10" fmla="*/ 2147483647 w 12"/>
              <a:gd name="T11" fmla="*/ 2147483647 h 78"/>
              <a:gd name="T12" fmla="*/ 0 w 12"/>
              <a:gd name="T13" fmla="*/ 0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0" y="0"/>
                </a:moveTo>
                <a:lnTo>
                  <a:pt x="0" y="0"/>
                </a:lnTo>
                <a:lnTo>
                  <a:pt x="12" y="78"/>
                </a:lnTo>
                <a:lnTo>
                  <a:pt x="0"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5" name="Freeform 838"/>
          <p:cNvSpPr>
            <a:spLocks/>
          </p:cNvSpPr>
          <p:nvPr/>
        </p:nvSpPr>
        <p:spPr bwMode="auto">
          <a:xfrm>
            <a:off x="8137526" y="4771496"/>
            <a:ext cx="9525" cy="142875"/>
          </a:xfrm>
          <a:custGeom>
            <a:avLst/>
            <a:gdLst>
              <a:gd name="T0" fmla="*/ 0 w 6"/>
              <a:gd name="T1" fmla="*/ 2147483647 h 84"/>
              <a:gd name="T2" fmla="*/ 0 w 6"/>
              <a:gd name="T3" fmla="*/ 2147483647 h 84"/>
              <a:gd name="T4" fmla="*/ 0 w 6"/>
              <a:gd name="T5" fmla="*/ 0 h 84"/>
              <a:gd name="T6" fmla="*/ 0 w 6"/>
              <a:gd name="T7" fmla="*/ 0 h 84"/>
              <a:gd name="T8" fmla="*/ 0 w 6"/>
              <a:gd name="T9" fmla="*/ 0 h 84"/>
              <a:gd name="T10" fmla="*/ 2147483647 w 6"/>
              <a:gd name="T11" fmla="*/ 2147483647 h 84"/>
              <a:gd name="T12" fmla="*/ 0 w 6"/>
              <a:gd name="T13" fmla="*/ 2147483647 h 84"/>
              <a:gd name="T14" fmla="*/ 0 60000 65536"/>
              <a:gd name="T15" fmla="*/ 0 60000 65536"/>
              <a:gd name="T16" fmla="*/ 0 60000 65536"/>
              <a:gd name="T17" fmla="*/ 0 60000 65536"/>
              <a:gd name="T18" fmla="*/ 0 60000 65536"/>
              <a:gd name="T19" fmla="*/ 0 60000 65536"/>
              <a:gd name="T20" fmla="*/ 0 60000 65536"/>
              <a:gd name="T21" fmla="*/ 0 w 6"/>
              <a:gd name="T22" fmla="*/ 0 h 84"/>
              <a:gd name="T23" fmla="*/ 6 w 6"/>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4">
                <a:moveTo>
                  <a:pt x="0" y="6"/>
                </a:moveTo>
                <a:lnTo>
                  <a:pt x="0" y="6"/>
                </a:lnTo>
                <a:lnTo>
                  <a:pt x="0" y="0"/>
                </a:lnTo>
                <a:lnTo>
                  <a:pt x="6" y="84"/>
                </a:lnTo>
                <a:lnTo>
                  <a:pt x="0"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6" name="Freeform 839"/>
          <p:cNvSpPr>
            <a:spLocks/>
          </p:cNvSpPr>
          <p:nvPr/>
        </p:nvSpPr>
        <p:spPr bwMode="auto">
          <a:xfrm>
            <a:off x="8147052" y="4771496"/>
            <a:ext cx="1588" cy="142875"/>
          </a:xfrm>
          <a:custGeom>
            <a:avLst/>
            <a:gdLst>
              <a:gd name="T0" fmla="*/ 0 w 1"/>
              <a:gd name="T1" fmla="*/ 0 h 84"/>
              <a:gd name="T2" fmla="*/ 0 w 1"/>
              <a:gd name="T3" fmla="*/ 0 h 84"/>
              <a:gd name="T4" fmla="*/ 0 w 1"/>
              <a:gd name="T5" fmla="*/ 0 h 84"/>
              <a:gd name="T6" fmla="*/ 0 w 1"/>
              <a:gd name="T7" fmla="*/ 2147483647 h 84"/>
              <a:gd name="T8" fmla="*/ 0 w 1"/>
              <a:gd name="T9" fmla="*/ 0 h 84"/>
              <a:gd name="T10" fmla="*/ 0 60000 65536"/>
              <a:gd name="T11" fmla="*/ 0 60000 65536"/>
              <a:gd name="T12" fmla="*/ 0 60000 65536"/>
              <a:gd name="T13" fmla="*/ 0 60000 65536"/>
              <a:gd name="T14" fmla="*/ 0 60000 65536"/>
              <a:gd name="T15" fmla="*/ 0 w 1"/>
              <a:gd name="T16" fmla="*/ 0 h 84"/>
              <a:gd name="T17" fmla="*/ 1 w 1"/>
              <a:gd name="T18" fmla="*/ 84 h 84"/>
            </a:gdLst>
            <a:ahLst/>
            <a:cxnLst>
              <a:cxn ang="T10">
                <a:pos x="T0" y="T1"/>
              </a:cxn>
              <a:cxn ang="T11">
                <a:pos x="T2" y="T3"/>
              </a:cxn>
              <a:cxn ang="T12">
                <a:pos x="T4" y="T5"/>
              </a:cxn>
              <a:cxn ang="T13">
                <a:pos x="T6" y="T7"/>
              </a:cxn>
              <a:cxn ang="T14">
                <a:pos x="T8" y="T9"/>
              </a:cxn>
            </a:cxnLst>
            <a:rect l="T15" t="T16" r="T17" b="T18"/>
            <a:pathLst>
              <a:path w="1" h="84">
                <a:moveTo>
                  <a:pt x="0" y="0"/>
                </a:moveTo>
                <a:lnTo>
                  <a:pt x="0" y="0"/>
                </a:lnTo>
                <a:lnTo>
                  <a:pt x="0" y="84"/>
                </a:lnTo>
                <a:lnTo>
                  <a:pt x="0" y="0"/>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7" name="Freeform 840"/>
          <p:cNvSpPr>
            <a:spLocks/>
          </p:cNvSpPr>
          <p:nvPr/>
        </p:nvSpPr>
        <p:spPr bwMode="auto">
          <a:xfrm>
            <a:off x="8154988" y="4771496"/>
            <a:ext cx="11112" cy="142875"/>
          </a:xfrm>
          <a:custGeom>
            <a:avLst/>
            <a:gdLst>
              <a:gd name="T0" fmla="*/ 0 w 6"/>
              <a:gd name="T1" fmla="*/ 0 h 84"/>
              <a:gd name="T2" fmla="*/ 0 w 6"/>
              <a:gd name="T3" fmla="*/ 0 h 84"/>
              <a:gd name="T4" fmla="*/ 0 w 6"/>
              <a:gd name="T5" fmla="*/ 0 h 84"/>
              <a:gd name="T6" fmla="*/ 0 w 6"/>
              <a:gd name="T7" fmla="*/ 0 h 84"/>
              <a:gd name="T8" fmla="*/ 2147483647 w 6"/>
              <a:gd name="T9" fmla="*/ 0 h 84"/>
              <a:gd name="T10" fmla="*/ 0 w 6"/>
              <a:gd name="T11" fmla="*/ 2147483647 h 84"/>
              <a:gd name="T12" fmla="*/ 0 w 6"/>
              <a:gd name="T13" fmla="*/ 0 h 84"/>
              <a:gd name="T14" fmla="*/ 0 60000 65536"/>
              <a:gd name="T15" fmla="*/ 0 60000 65536"/>
              <a:gd name="T16" fmla="*/ 0 60000 65536"/>
              <a:gd name="T17" fmla="*/ 0 60000 65536"/>
              <a:gd name="T18" fmla="*/ 0 60000 65536"/>
              <a:gd name="T19" fmla="*/ 0 60000 65536"/>
              <a:gd name="T20" fmla="*/ 0 60000 65536"/>
              <a:gd name="T21" fmla="*/ 0 w 6"/>
              <a:gd name="T22" fmla="*/ 0 h 84"/>
              <a:gd name="T23" fmla="*/ 6 w 6"/>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4">
                <a:moveTo>
                  <a:pt x="0" y="0"/>
                </a:moveTo>
                <a:lnTo>
                  <a:pt x="0" y="0"/>
                </a:lnTo>
                <a:lnTo>
                  <a:pt x="6" y="0"/>
                </a:lnTo>
                <a:lnTo>
                  <a:pt x="0" y="8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8" name="Freeform 841"/>
          <p:cNvSpPr>
            <a:spLocks/>
          </p:cNvSpPr>
          <p:nvPr/>
        </p:nvSpPr>
        <p:spPr bwMode="auto">
          <a:xfrm>
            <a:off x="8166102" y="4771496"/>
            <a:ext cx="1588" cy="142875"/>
          </a:xfrm>
          <a:custGeom>
            <a:avLst/>
            <a:gdLst>
              <a:gd name="T0" fmla="*/ 0 w 1"/>
              <a:gd name="T1" fmla="*/ 0 h 84"/>
              <a:gd name="T2" fmla="*/ 0 w 1"/>
              <a:gd name="T3" fmla="*/ 0 h 84"/>
              <a:gd name="T4" fmla="*/ 0 w 1"/>
              <a:gd name="T5" fmla="*/ 2147483647 h 84"/>
              <a:gd name="T6" fmla="*/ 0 w 1"/>
              <a:gd name="T7" fmla="*/ 2147483647 h 84"/>
              <a:gd name="T8" fmla="*/ 0 w 1"/>
              <a:gd name="T9" fmla="*/ 0 h 84"/>
              <a:gd name="T10" fmla="*/ 0 60000 65536"/>
              <a:gd name="T11" fmla="*/ 0 60000 65536"/>
              <a:gd name="T12" fmla="*/ 0 60000 65536"/>
              <a:gd name="T13" fmla="*/ 0 60000 65536"/>
              <a:gd name="T14" fmla="*/ 0 60000 65536"/>
              <a:gd name="T15" fmla="*/ 0 w 1"/>
              <a:gd name="T16" fmla="*/ 0 h 84"/>
              <a:gd name="T17" fmla="*/ 1 w 1"/>
              <a:gd name="T18" fmla="*/ 84 h 84"/>
            </a:gdLst>
            <a:ahLst/>
            <a:cxnLst>
              <a:cxn ang="T10">
                <a:pos x="T0" y="T1"/>
              </a:cxn>
              <a:cxn ang="T11">
                <a:pos x="T2" y="T3"/>
              </a:cxn>
              <a:cxn ang="T12">
                <a:pos x="T4" y="T5"/>
              </a:cxn>
              <a:cxn ang="T13">
                <a:pos x="T6" y="T7"/>
              </a:cxn>
              <a:cxn ang="T14">
                <a:pos x="T8" y="T9"/>
              </a:cxn>
            </a:cxnLst>
            <a:rect l="T15" t="T16" r="T17" b="T18"/>
            <a:pathLst>
              <a:path w="1" h="84">
                <a:moveTo>
                  <a:pt x="0" y="0"/>
                </a:moveTo>
                <a:lnTo>
                  <a:pt x="0" y="0"/>
                </a:lnTo>
                <a:lnTo>
                  <a:pt x="0" y="6"/>
                </a:lnTo>
                <a:lnTo>
                  <a:pt x="0" y="84"/>
                </a:lnTo>
                <a:lnTo>
                  <a:pt x="0" y="0"/>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899" name="Freeform 842"/>
          <p:cNvSpPr>
            <a:spLocks/>
          </p:cNvSpPr>
          <p:nvPr/>
        </p:nvSpPr>
        <p:spPr bwMode="auto">
          <a:xfrm>
            <a:off x="8166101" y="4781005"/>
            <a:ext cx="17463" cy="133350"/>
          </a:xfrm>
          <a:custGeom>
            <a:avLst/>
            <a:gdLst>
              <a:gd name="T0" fmla="*/ 2147483647 w 12"/>
              <a:gd name="T1" fmla="*/ 0 h 78"/>
              <a:gd name="T2" fmla="*/ 2147483647 w 12"/>
              <a:gd name="T3" fmla="*/ 0 h 78"/>
              <a:gd name="T4" fmla="*/ 2147483647 w 12"/>
              <a:gd name="T5" fmla="*/ 0 h 78"/>
              <a:gd name="T6" fmla="*/ 2147483647 w 12"/>
              <a:gd name="T7" fmla="*/ 0 h 78"/>
              <a:gd name="T8" fmla="*/ 2147483647 w 12"/>
              <a:gd name="T9" fmla="*/ 0 h 78"/>
              <a:gd name="T10" fmla="*/ 0 w 12"/>
              <a:gd name="T11" fmla="*/ 2147483647 h 78"/>
              <a:gd name="T12" fmla="*/ 2147483647 w 12"/>
              <a:gd name="T13" fmla="*/ 0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6" y="0"/>
                </a:moveTo>
                <a:lnTo>
                  <a:pt x="6" y="0"/>
                </a:lnTo>
                <a:lnTo>
                  <a:pt x="12" y="0"/>
                </a:lnTo>
                <a:lnTo>
                  <a:pt x="0" y="78"/>
                </a:lnTo>
                <a:lnTo>
                  <a:pt x="6" y="0"/>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0" name="Freeform 843"/>
          <p:cNvSpPr>
            <a:spLocks/>
          </p:cNvSpPr>
          <p:nvPr/>
        </p:nvSpPr>
        <p:spPr bwMode="auto">
          <a:xfrm>
            <a:off x="8166100" y="4781005"/>
            <a:ext cx="25400" cy="133350"/>
          </a:xfrm>
          <a:custGeom>
            <a:avLst/>
            <a:gdLst>
              <a:gd name="T0" fmla="*/ 2147483647 w 18"/>
              <a:gd name="T1" fmla="*/ 0 h 78"/>
              <a:gd name="T2" fmla="*/ 2147483647 w 18"/>
              <a:gd name="T3" fmla="*/ 0 h 78"/>
              <a:gd name="T4" fmla="*/ 2147483647 w 18"/>
              <a:gd name="T5" fmla="*/ 0 h 78"/>
              <a:gd name="T6" fmla="*/ 2147483647 w 18"/>
              <a:gd name="T7" fmla="*/ 0 h 78"/>
              <a:gd name="T8" fmla="*/ 2147483647 w 18"/>
              <a:gd name="T9" fmla="*/ 2147483647 h 78"/>
              <a:gd name="T10" fmla="*/ 0 w 18"/>
              <a:gd name="T11" fmla="*/ 2147483647 h 78"/>
              <a:gd name="T12" fmla="*/ 2147483647 w 18"/>
              <a:gd name="T13" fmla="*/ 0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12" y="0"/>
                </a:moveTo>
                <a:lnTo>
                  <a:pt x="12" y="0"/>
                </a:lnTo>
                <a:lnTo>
                  <a:pt x="18" y="0"/>
                </a:lnTo>
                <a:lnTo>
                  <a:pt x="18" y="6"/>
                </a:lnTo>
                <a:lnTo>
                  <a:pt x="0" y="78"/>
                </a:lnTo>
                <a:lnTo>
                  <a:pt x="12" y="0"/>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1" name="Freeform 844"/>
          <p:cNvSpPr>
            <a:spLocks/>
          </p:cNvSpPr>
          <p:nvPr/>
        </p:nvSpPr>
        <p:spPr bwMode="auto">
          <a:xfrm>
            <a:off x="8166101" y="4792117"/>
            <a:ext cx="36513" cy="122238"/>
          </a:xfrm>
          <a:custGeom>
            <a:avLst/>
            <a:gdLst>
              <a:gd name="T0" fmla="*/ 2147483647 w 24"/>
              <a:gd name="T1" fmla="*/ 0 h 72"/>
              <a:gd name="T2" fmla="*/ 2147483647 w 24"/>
              <a:gd name="T3" fmla="*/ 0 h 72"/>
              <a:gd name="T4" fmla="*/ 2147483647 w 24"/>
              <a:gd name="T5" fmla="*/ 0 h 72"/>
              <a:gd name="T6" fmla="*/ 2147483647 w 24"/>
              <a:gd name="T7" fmla="*/ 0 h 72"/>
              <a:gd name="T8" fmla="*/ 2147483647 w 24"/>
              <a:gd name="T9" fmla="*/ 0 h 72"/>
              <a:gd name="T10" fmla="*/ 0 w 24"/>
              <a:gd name="T11" fmla="*/ 2147483647 h 72"/>
              <a:gd name="T12" fmla="*/ 2147483647 w 24"/>
              <a:gd name="T13" fmla="*/ 0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18" y="0"/>
                </a:moveTo>
                <a:lnTo>
                  <a:pt x="18" y="0"/>
                </a:lnTo>
                <a:lnTo>
                  <a:pt x="24" y="0"/>
                </a:lnTo>
                <a:lnTo>
                  <a:pt x="0" y="72"/>
                </a:lnTo>
                <a:lnTo>
                  <a:pt x="18" y="0"/>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2" name="Freeform 845"/>
          <p:cNvSpPr>
            <a:spLocks/>
          </p:cNvSpPr>
          <p:nvPr/>
        </p:nvSpPr>
        <p:spPr bwMode="auto">
          <a:xfrm>
            <a:off x="8166100" y="4792117"/>
            <a:ext cx="44450" cy="122238"/>
          </a:xfrm>
          <a:custGeom>
            <a:avLst/>
            <a:gdLst>
              <a:gd name="T0" fmla="*/ 2147483647 w 30"/>
              <a:gd name="T1" fmla="*/ 0 h 72"/>
              <a:gd name="T2" fmla="*/ 2147483647 w 30"/>
              <a:gd name="T3" fmla="*/ 2147483647 h 72"/>
              <a:gd name="T4" fmla="*/ 2147483647 w 30"/>
              <a:gd name="T5" fmla="*/ 2147483647 h 72"/>
              <a:gd name="T6" fmla="*/ 2147483647 w 30"/>
              <a:gd name="T7" fmla="*/ 2147483647 h 72"/>
              <a:gd name="T8" fmla="*/ 2147483647 w 30"/>
              <a:gd name="T9" fmla="*/ 2147483647 h 72"/>
              <a:gd name="T10" fmla="*/ 0 w 30"/>
              <a:gd name="T11" fmla="*/ 2147483647 h 72"/>
              <a:gd name="T12" fmla="*/ 2147483647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24" y="0"/>
                </a:moveTo>
                <a:lnTo>
                  <a:pt x="30" y="6"/>
                </a:lnTo>
                <a:lnTo>
                  <a:pt x="0" y="72"/>
                </a:lnTo>
                <a:lnTo>
                  <a:pt x="24" y="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3" name="Freeform 846"/>
          <p:cNvSpPr>
            <a:spLocks/>
          </p:cNvSpPr>
          <p:nvPr/>
        </p:nvSpPr>
        <p:spPr bwMode="auto">
          <a:xfrm>
            <a:off x="8166108" y="4811167"/>
            <a:ext cx="53975" cy="103188"/>
          </a:xfrm>
          <a:custGeom>
            <a:avLst/>
            <a:gdLst>
              <a:gd name="T0" fmla="*/ 2147483647 w 36"/>
              <a:gd name="T1" fmla="*/ 0 h 60"/>
              <a:gd name="T2" fmla="*/ 2147483647 w 36"/>
              <a:gd name="T3" fmla="*/ 0 h 60"/>
              <a:gd name="T4" fmla="*/ 2147483647 w 36"/>
              <a:gd name="T5" fmla="*/ 0 h 60"/>
              <a:gd name="T6" fmla="*/ 2147483647 w 36"/>
              <a:gd name="T7" fmla="*/ 0 h 60"/>
              <a:gd name="T8" fmla="*/ 0 w 36"/>
              <a:gd name="T9" fmla="*/ 2147483647 h 60"/>
              <a:gd name="T10" fmla="*/ 2147483647 w 36"/>
              <a:gd name="T11" fmla="*/ 0 h 60"/>
              <a:gd name="T12" fmla="*/ 0 60000 65536"/>
              <a:gd name="T13" fmla="*/ 0 60000 65536"/>
              <a:gd name="T14" fmla="*/ 0 60000 65536"/>
              <a:gd name="T15" fmla="*/ 0 60000 65536"/>
              <a:gd name="T16" fmla="*/ 0 60000 65536"/>
              <a:gd name="T17" fmla="*/ 0 60000 65536"/>
              <a:gd name="T18" fmla="*/ 0 w 36"/>
              <a:gd name="T19" fmla="*/ 0 h 60"/>
              <a:gd name="T20" fmla="*/ 36 w 36"/>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6" h="60">
                <a:moveTo>
                  <a:pt x="30" y="0"/>
                </a:moveTo>
                <a:lnTo>
                  <a:pt x="36" y="0"/>
                </a:lnTo>
                <a:lnTo>
                  <a:pt x="0" y="60"/>
                </a:lnTo>
                <a:lnTo>
                  <a:pt x="30" y="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4" name="Freeform 847"/>
          <p:cNvSpPr>
            <a:spLocks/>
          </p:cNvSpPr>
          <p:nvPr/>
        </p:nvSpPr>
        <p:spPr bwMode="auto">
          <a:xfrm>
            <a:off x="8166100" y="4811167"/>
            <a:ext cx="63500" cy="103188"/>
          </a:xfrm>
          <a:custGeom>
            <a:avLst/>
            <a:gdLst>
              <a:gd name="T0" fmla="*/ 2147483647 w 42"/>
              <a:gd name="T1" fmla="*/ 0 h 60"/>
              <a:gd name="T2" fmla="*/ 2147483647 w 42"/>
              <a:gd name="T3" fmla="*/ 2147483647 h 60"/>
              <a:gd name="T4" fmla="*/ 2147483647 w 42"/>
              <a:gd name="T5" fmla="*/ 2147483647 h 60"/>
              <a:gd name="T6" fmla="*/ 2147483647 w 42"/>
              <a:gd name="T7" fmla="*/ 2147483647 h 60"/>
              <a:gd name="T8" fmla="*/ 0 w 42"/>
              <a:gd name="T9" fmla="*/ 2147483647 h 60"/>
              <a:gd name="T10" fmla="*/ 2147483647 w 42"/>
              <a:gd name="T11" fmla="*/ 0 h 60"/>
              <a:gd name="T12" fmla="*/ 0 60000 65536"/>
              <a:gd name="T13" fmla="*/ 0 60000 65536"/>
              <a:gd name="T14" fmla="*/ 0 60000 65536"/>
              <a:gd name="T15" fmla="*/ 0 60000 65536"/>
              <a:gd name="T16" fmla="*/ 0 60000 65536"/>
              <a:gd name="T17" fmla="*/ 0 60000 65536"/>
              <a:gd name="T18" fmla="*/ 0 w 42"/>
              <a:gd name="T19" fmla="*/ 0 h 60"/>
              <a:gd name="T20" fmla="*/ 42 w 42"/>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2" h="60">
                <a:moveTo>
                  <a:pt x="42" y="0"/>
                </a:moveTo>
                <a:lnTo>
                  <a:pt x="42" y="6"/>
                </a:lnTo>
                <a:lnTo>
                  <a:pt x="0" y="60"/>
                </a:lnTo>
                <a:lnTo>
                  <a:pt x="42" y="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5" name="Freeform 848"/>
          <p:cNvSpPr>
            <a:spLocks/>
          </p:cNvSpPr>
          <p:nvPr/>
        </p:nvSpPr>
        <p:spPr bwMode="auto">
          <a:xfrm>
            <a:off x="8166100" y="4833408"/>
            <a:ext cx="71438" cy="80963"/>
          </a:xfrm>
          <a:custGeom>
            <a:avLst/>
            <a:gdLst>
              <a:gd name="T0" fmla="*/ 2147483647 w 48"/>
              <a:gd name="T1" fmla="*/ 0 h 48"/>
              <a:gd name="T2" fmla="*/ 2147483647 w 48"/>
              <a:gd name="T3" fmla="*/ 0 h 48"/>
              <a:gd name="T4" fmla="*/ 2147483647 w 48"/>
              <a:gd name="T5" fmla="*/ 0 h 48"/>
              <a:gd name="T6" fmla="*/ 2147483647 w 48"/>
              <a:gd name="T7" fmla="*/ 0 h 48"/>
              <a:gd name="T8" fmla="*/ 2147483647 w 48"/>
              <a:gd name="T9" fmla="*/ 0 h 48"/>
              <a:gd name="T10" fmla="*/ 0 w 48"/>
              <a:gd name="T11" fmla="*/ 2147483647 h 48"/>
              <a:gd name="T12" fmla="*/ 2147483647 w 48"/>
              <a:gd name="T13" fmla="*/ 0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8" y="0"/>
                </a:moveTo>
                <a:lnTo>
                  <a:pt x="48" y="0"/>
                </a:lnTo>
                <a:lnTo>
                  <a:pt x="0" y="48"/>
                </a:lnTo>
                <a:lnTo>
                  <a:pt x="48" y="0"/>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6" name="Freeform 849"/>
          <p:cNvSpPr>
            <a:spLocks/>
          </p:cNvSpPr>
          <p:nvPr/>
        </p:nvSpPr>
        <p:spPr bwMode="auto">
          <a:xfrm>
            <a:off x="8166108" y="4842917"/>
            <a:ext cx="80963" cy="71438"/>
          </a:xfrm>
          <a:custGeom>
            <a:avLst/>
            <a:gdLst>
              <a:gd name="T0" fmla="*/ 2147483647 w 54"/>
              <a:gd name="T1" fmla="*/ 0 h 42"/>
              <a:gd name="T2" fmla="*/ 2147483647 w 54"/>
              <a:gd name="T3" fmla="*/ 0 h 42"/>
              <a:gd name="T4" fmla="*/ 2147483647 w 54"/>
              <a:gd name="T5" fmla="*/ 0 h 42"/>
              <a:gd name="T6" fmla="*/ 2147483647 w 54"/>
              <a:gd name="T7" fmla="*/ 2147483647 h 42"/>
              <a:gd name="T8" fmla="*/ 2147483647 w 54"/>
              <a:gd name="T9" fmla="*/ 2147483647 h 42"/>
              <a:gd name="T10" fmla="*/ 0 w 54"/>
              <a:gd name="T11" fmla="*/ 2147483647 h 42"/>
              <a:gd name="T12" fmla="*/ 2147483647 w 54"/>
              <a:gd name="T13" fmla="*/ 0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48" y="0"/>
                </a:moveTo>
                <a:lnTo>
                  <a:pt x="48" y="0"/>
                </a:lnTo>
                <a:lnTo>
                  <a:pt x="54" y="0"/>
                </a:lnTo>
                <a:lnTo>
                  <a:pt x="54" y="6"/>
                </a:lnTo>
                <a:lnTo>
                  <a:pt x="0" y="42"/>
                </a:lnTo>
                <a:lnTo>
                  <a:pt x="48" y="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7" name="Freeform 850"/>
          <p:cNvSpPr>
            <a:spLocks/>
          </p:cNvSpPr>
          <p:nvPr/>
        </p:nvSpPr>
        <p:spPr bwMode="auto">
          <a:xfrm>
            <a:off x="8166100" y="4854046"/>
            <a:ext cx="90488" cy="60325"/>
          </a:xfrm>
          <a:custGeom>
            <a:avLst/>
            <a:gdLst>
              <a:gd name="T0" fmla="*/ 2147483647 w 60"/>
              <a:gd name="T1" fmla="*/ 0 h 36"/>
              <a:gd name="T2" fmla="*/ 2147483647 w 60"/>
              <a:gd name="T3" fmla="*/ 2147483647 h 36"/>
              <a:gd name="T4" fmla="*/ 2147483647 w 60"/>
              <a:gd name="T5" fmla="*/ 2147483647 h 36"/>
              <a:gd name="T6" fmla="*/ 2147483647 w 60"/>
              <a:gd name="T7" fmla="*/ 2147483647 h 36"/>
              <a:gd name="T8" fmla="*/ 2147483647 w 60"/>
              <a:gd name="T9" fmla="*/ 2147483647 h 36"/>
              <a:gd name="T10" fmla="*/ 0 w 60"/>
              <a:gd name="T11" fmla="*/ 2147483647 h 36"/>
              <a:gd name="T12" fmla="*/ 2147483647 w 60"/>
              <a:gd name="T13" fmla="*/ 0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54" y="0"/>
                </a:moveTo>
                <a:lnTo>
                  <a:pt x="54" y="6"/>
                </a:lnTo>
                <a:lnTo>
                  <a:pt x="60" y="6"/>
                </a:lnTo>
                <a:lnTo>
                  <a:pt x="0" y="36"/>
                </a:lnTo>
                <a:lnTo>
                  <a:pt x="54" y="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8" name="Freeform 851"/>
          <p:cNvSpPr>
            <a:spLocks/>
          </p:cNvSpPr>
          <p:nvPr/>
        </p:nvSpPr>
        <p:spPr bwMode="auto">
          <a:xfrm>
            <a:off x="8166100" y="4873096"/>
            <a:ext cx="90488" cy="41275"/>
          </a:xfrm>
          <a:custGeom>
            <a:avLst/>
            <a:gdLst>
              <a:gd name="T0" fmla="*/ 2147483647 w 60"/>
              <a:gd name="T1" fmla="*/ 0 h 24"/>
              <a:gd name="T2" fmla="*/ 2147483647 w 60"/>
              <a:gd name="T3" fmla="*/ 0 h 24"/>
              <a:gd name="T4" fmla="*/ 2147483647 w 60"/>
              <a:gd name="T5" fmla="*/ 0 h 24"/>
              <a:gd name="T6" fmla="*/ 2147483647 w 60"/>
              <a:gd name="T7" fmla="*/ 2147483647 h 24"/>
              <a:gd name="T8" fmla="*/ 2147483647 w 60"/>
              <a:gd name="T9" fmla="*/ 2147483647 h 24"/>
              <a:gd name="T10" fmla="*/ 0 w 60"/>
              <a:gd name="T11" fmla="*/ 2147483647 h 24"/>
              <a:gd name="T12" fmla="*/ 2147483647 w 60"/>
              <a:gd name="T13" fmla="*/ 0 h 24"/>
              <a:gd name="T14" fmla="*/ 0 60000 65536"/>
              <a:gd name="T15" fmla="*/ 0 60000 65536"/>
              <a:gd name="T16" fmla="*/ 0 60000 65536"/>
              <a:gd name="T17" fmla="*/ 0 60000 65536"/>
              <a:gd name="T18" fmla="*/ 0 60000 65536"/>
              <a:gd name="T19" fmla="*/ 0 60000 65536"/>
              <a:gd name="T20" fmla="*/ 0 60000 65536"/>
              <a:gd name="T21" fmla="*/ 0 w 60"/>
              <a:gd name="T22" fmla="*/ 0 h 24"/>
              <a:gd name="T23" fmla="*/ 60 w 60"/>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24">
                <a:moveTo>
                  <a:pt x="60" y="0"/>
                </a:moveTo>
                <a:lnTo>
                  <a:pt x="60" y="0"/>
                </a:lnTo>
                <a:lnTo>
                  <a:pt x="60" y="6"/>
                </a:lnTo>
                <a:lnTo>
                  <a:pt x="0" y="24"/>
                </a:lnTo>
                <a:lnTo>
                  <a:pt x="60" y="0"/>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09" name="Freeform 852"/>
          <p:cNvSpPr>
            <a:spLocks/>
          </p:cNvSpPr>
          <p:nvPr/>
        </p:nvSpPr>
        <p:spPr bwMode="auto">
          <a:xfrm>
            <a:off x="8166108" y="4884208"/>
            <a:ext cx="100013" cy="30163"/>
          </a:xfrm>
          <a:custGeom>
            <a:avLst/>
            <a:gdLst>
              <a:gd name="T0" fmla="*/ 2147483647 w 66"/>
              <a:gd name="T1" fmla="*/ 0 h 18"/>
              <a:gd name="T2" fmla="*/ 2147483647 w 66"/>
              <a:gd name="T3" fmla="*/ 0 h 18"/>
              <a:gd name="T4" fmla="*/ 2147483647 w 66"/>
              <a:gd name="T5" fmla="*/ 2147483647 h 18"/>
              <a:gd name="T6" fmla="*/ 2147483647 w 66"/>
              <a:gd name="T7" fmla="*/ 2147483647 h 18"/>
              <a:gd name="T8" fmla="*/ 2147483647 w 66"/>
              <a:gd name="T9" fmla="*/ 2147483647 h 18"/>
              <a:gd name="T10" fmla="*/ 0 w 66"/>
              <a:gd name="T11" fmla="*/ 2147483647 h 18"/>
              <a:gd name="T12" fmla="*/ 2147483647 w 66"/>
              <a:gd name="T13" fmla="*/ 0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60" y="0"/>
                </a:moveTo>
                <a:lnTo>
                  <a:pt x="60" y="0"/>
                </a:lnTo>
                <a:lnTo>
                  <a:pt x="60" y="6"/>
                </a:lnTo>
                <a:lnTo>
                  <a:pt x="66" y="6"/>
                </a:lnTo>
                <a:lnTo>
                  <a:pt x="0" y="18"/>
                </a:lnTo>
                <a:lnTo>
                  <a:pt x="60" y="0"/>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0" name="Freeform 853"/>
          <p:cNvSpPr>
            <a:spLocks/>
          </p:cNvSpPr>
          <p:nvPr/>
        </p:nvSpPr>
        <p:spPr bwMode="auto">
          <a:xfrm>
            <a:off x="8166108" y="4904846"/>
            <a:ext cx="100013" cy="9525"/>
          </a:xfrm>
          <a:custGeom>
            <a:avLst/>
            <a:gdLst>
              <a:gd name="T0" fmla="*/ 2147483647 w 66"/>
              <a:gd name="T1" fmla="*/ 0 h 6"/>
              <a:gd name="T2" fmla="*/ 2147483647 w 66"/>
              <a:gd name="T3" fmla="*/ 0 h 6"/>
              <a:gd name="T4" fmla="*/ 2147483647 w 66"/>
              <a:gd name="T5" fmla="*/ 0 h 6"/>
              <a:gd name="T6" fmla="*/ 2147483647 w 66"/>
              <a:gd name="T7" fmla="*/ 0 h 6"/>
              <a:gd name="T8" fmla="*/ 0 w 66"/>
              <a:gd name="T9" fmla="*/ 2147483647 h 6"/>
              <a:gd name="T10" fmla="*/ 2147483647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60" y="0"/>
                </a:moveTo>
                <a:lnTo>
                  <a:pt x="66" y="0"/>
                </a:lnTo>
                <a:lnTo>
                  <a:pt x="0" y="6"/>
                </a:lnTo>
                <a:lnTo>
                  <a:pt x="60"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1" name="Freeform 854"/>
          <p:cNvSpPr>
            <a:spLocks/>
          </p:cNvSpPr>
          <p:nvPr/>
        </p:nvSpPr>
        <p:spPr bwMode="auto">
          <a:xfrm>
            <a:off x="8166108" y="4914355"/>
            <a:ext cx="100013" cy="11112"/>
          </a:xfrm>
          <a:custGeom>
            <a:avLst/>
            <a:gdLst>
              <a:gd name="T0" fmla="*/ 2147483647 w 66"/>
              <a:gd name="T1" fmla="*/ 0 h 6"/>
              <a:gd name="T2" fmla="*/ 2147483647 w 66"/>
              <a:gd name="T3" fmla="*/ 0 h 6"/>
              <a:gd name="T4" fmla="*/ 2147483647 w 66"/>
              <a:gd name="T5" fmla="*/ 2147483647 h 6"/>
              <a:gd name="T6" fmla="*/ 2147483647 w 66"/>
              <a:gd name="T7" fmla="*/ 2147483647 h 6"/>
              <a:gd name="T8" fmla="*/ 2147483647 w 66"/>
              <a:gd name="T9" fmla="*/ 2147483647 h 6"/>
              <a:gd name="T10" fmla="*/ 0 w 66"/>
              <a:gd name="T11" fmla="*/ 2147483647 h 6"/>
              <a:gd name="T12" fmla="*/ 2147483647 w 66"/>
              <a:gd name="T13" fmla="*/ 0 h 6"/>
              <a:gd name="T14" fmla="*/ 0 60000 65536"/>
              <a:gd name="T15" fmla="*/ 0 60000 65536"/>
              <a:gd name="T16" fmla="*/ 0 60000 65536"/>
              <a:gd name="T17" fmla="*/ 0 60000 65536"/>
              <a:gd name="T18" fmla="*/ 0 60000 65536"/>
              <a:gd name="T19" fmla="*/ 0 60000 65536"/>
              <a:gd name="T20" fmla="*/ 0 60000 65536"/>
              <a:gd name="T21" fmla="*/ 0 w 66"/>
              <a:gd name="T22" fmla="*/ 0 h 6"/>
              <a:gd name="T23" fmla="*/ 66 w 6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6">
                <a:moveTo>
                  <a:pt x="66" y="0"/>
                </a:moveTo>
                <a:lnTo>
                  <a:pt x="66" y="0"/>
                </a:lnTo>
                <a:lnTo>
                  <a:pt x="66" y="6"/>
                </a:lnTo>
                <a:lnTo>
                  <a:pt x="0" y="6"/>
                </a:lnTo>
                <a:lnTo>
                  <a:pt x="66" y="0"/>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2" name="Freeform 855"/>
          <p:cNvSpPr>
            <a:spLocks/>
          </p:cNvSpPr>
          <p:nvPr/>
        </p:nvSpPr>
        <p:spPr bwMode="auto">
          <a:xfrm>
            <a:off x="8166108" y="4934992"/>
            <a:ext cx="100013" cy="1588"/>
          </a:xfrm>
          <a:custGeom>
            <a:avLst/>
            <a:gdLst>
              <a:gd name="T0" fmla="*/ 2147483647 w 66"/>
              <a:gd name="T1" fmla="*/ 0 h 1"/>
              <a:gd name="T2" fmla="*/ 2147483647 w 66"/>
              <a:gd name="T3" fmla="*/ 0 h 1"/>
              <a:gd name="T4" fmla="*/ 2147483647 w 66"/>
              <a:gd name="T5" fmla="*/ 0 h 1"/>
              <a:gd name="T6" fmla="*/ 2147483647 w 66"/>
              <a:gd name="T7" fmla="*/ 0 h 1"/>
              <a:gd name="T8" fmla="*/ 0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6" y="0"/>
                </a:moveTo>
                <a:lnTo>
                  <a:pt x="66" y="0"/>
                </a:lnTo>
                <a:lnTo>
                  <a:pt x="60" y="0"/>
                </a:lnTo>
                <a:lnTo>
                  <a:pt x="0" y="0"/>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3" name="Freeform 856"/>
          <p:cNvSpPr>
            <a:spLocks/>
          </p:cNvSpPr>
          <p:nvPr/>
        </p:nvSpPr>
        <p:spPr bwMode="auto">
          <a:xfrm>
            <a:off x="8166108" y="4935008"/>
            <a:ext cx="100013" cy="22225"/>
          </a:xfrm>
          <a:custGeom>
            <a:avLst/>
            <a:gdLst>
              <a:gd name="T0" fmla="*/ 2147483647 w 66"/>
              <a:gd name="T1" fmla="*/ 2147483647 h 12"/>
              <a:gd name="T2" fmla="*/ 2147483647 w 66"/>
              <a:gd name="T3" fmla="*/ 2147483647 h 12"/>
              <a:gd name="T4" fmla="*/ 2147483647 w 66"/>
              <a:gd name="T5" fmla="*/ 2147483647 h 12"/>
              <a:gd name="T6" fmla="*/ 2147483647 w 66"/>
              <a:gd name="T7" fmla="*/ 2147483647 h 12"/>
              <a:gd name="T8" fmla="*/ 2147483647 w 66"/>
              <a:gd name="T9" fmla="*/ 2147483647 h 12"/>
              <a:gd name="T10" fmla="*/ 0 w 66"/>
              <a:gd name="T11" fmla="*/ 0 h 12"/>
              <a:gd name="T12" fmla="*/ 2147483647 w 66"/>
              <a:gd name="T13" fmla="*/ 2147483647 h 12"/>
              <a:gd name="T14" fmla="*/ 0 60000 65536"/>
              <a:gd name="T15" fmla="*/ 0 60000 65536"/>
              <a:gd name="T16" fmla="*/ 0 60000 65536"/>
              <a:gd name="T17" fmla="*/ 0 60000 65536"/>
              <a:gd name="T18" fmla="*/ 0 60000 65536"/>
              <a:gd name="T19" fmla="*/ 0 60000 65536"/>
              <a:gd name="T20" fmla="*/ 0 60000 65536"/>
              <a:gd name="T21" fmla="*/ 0 w 66"/>
              <a:gd name="T22" fmla="*/ 0 h 12"/>
              <a:gd name="T23" fmla="*/ 66 w 6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2">
                <a:moveTo>
                  <a:pt x="66" y="6"/>
                </a:moveTo>
                <a:lnTo>
                  <a:pt x="66" y="6"/>
                </a:lnTo>
                <a:lnTo>
                  <a:pt x="60" y="12"/>
                </a:lnTo>
                <a:lnTo>
                  <a:pt x="0" y="0"/>
                </a:lnTo>
                <a:lnTo>
                  <a:pt x="66"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4" name="Freeform 857"/>
          <p:cNvSpPr>
            <a:spLocks/>
          </p:cNvSpPr>
          <p:nvPr/>
        </p:nvSpPr>
        <p:spPr bwMode="auto">
          <a:xfrm>
            <a:off x="8166100" y="4935008"/>
            <a:ext cx="90488" cy="30163"/>
          </a:xfrm>
          <a:custGeom>
            <a:avLst/>
            <a:gdLst>
              <a:gd name="T0" fmla="*/ 2147483647 w 60"/>
              <a:gd name="T1" fmla="*/ 2147483647 h 18"/>
              <a:gd name="T2" fmla="*/ 2147483647 w 60"/>
              <a:gd name="T3" fmla="*/ 2147483647 h 18"/>
              <a:gd name="T4" fmla="*/ 2147483647 w 60"/>
              <a:gd name="T5" fmla="*/ 2147483647 h 18"/>
              <a:gd name="T6" fmla="*/ 2147483647 w 60"/>
              <a:gd name="T7" fmla="*/ 2147483647 h 18"/>
              <a:gd name="T8" fmla="*/ 0 w 60"/>
              <a:gd name="T9" fmla="*/ 0 h 18"/>
              <a:gd name="T10" fmla="*/ 2147483647 w 60"/>
              <a:gd name="T11" fmla="*/ 2147483647 h 18"/>
              <a:gd name="T12" fmla="*/ 0 60000 65536"/>
              <a:gd name="T13" fmla="*/ 0 60000 65536"/>
              <a:gd name="T14" fmla="*/ 0 60000 65536"/>
              <a:gd name="T15" fmla="*/ 0 60000 65536"/>
              <a:gd name="T16" fmla="*/ 0 60000 65536"/>
              <a:gd name="T17" fmla="*/ 0 60000 65536"/>
              <a:gd name="T18" fmla="*/ 0 w 60"/>
              <a:gd name="T19" fmla="*/ 0 h 18"/>
              <a:gd name="T20" fmla="*/ 60 w 6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60" h="18">
                <a:moveTo>
                  <a:pt x="60" y="18"/>
                </a:moveTo>
                <a:lnTo>
                  <a:pt x="60" y="18"/>
                </a:lnTo>
                <a:lnTo>
                  <a:pt x="0" y="0"/>
                </a:lnTo>
                <a:lnTo>
                  <a:pt x="60" y="18"/>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5" name="Freeform 858"/>
          <p:cNvSpPr>
            <a:spLocks/>
          </p:cNvSpPr>
          <p:nvPr/>
        </p:nvSpPr>
        <p:spPr bwMode="auto">
          <a:xfrm>
            <a:off x="8166100" y="4934992"/>
            <a:ext cx="90488" cy="52388"/>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2147483647 w 60"/>
              <a:gd name="T9" fmla="*/ 2147483647 h 30"/>
              <a:gd name="T10" fmla="*/ 0 w 60"/>
              <a:gd name="T11" fmla="*/ 0 h 30"/>
              <a:gd name="T12" fmla="*/ 2147483647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60" y="24"/>
                </a:moveTo>
                <a:lnTo>
                  <a:pt x="60" y="24"/>
                </a:lnTo>
                <a:lnTo>
                  <a:pt x="54" y="30"/>
                </a:lnTo>
                <a:lnTo>
                  <a:pt x="0" y="0"/>
                </a:lnTo>
                <a:lnTo>
                  <a:pt x="60" y="24"/>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6" name="Freeform 859"/>
          <p:cNvSpPr>
            <a:spLocks/>
          </p:cNvSpPr>
          <p:nvPr/>
        </p:nvSpPr>
        <p:spPr bwMode="auto">
          <a:xfrm>
            <a:off x="8166108" y="4935008"/>
            <a:ext cx="80963" cy="73025"/>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0 w 54"/>
              <a:gd name="T11" fmla="*/ 0 h 42"/>
              <a:gd name="T12" fmla="*/ 2147483647 w 54"/>
              <a:gd name="T13" fmla="*/ 2147483647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54" y="30"/>
                </a:moveTo>
                <a:lnTo>
                  <a:pt x="54" y="30"/>
                </a:lnTo>
                <a:lnTo>
                  <a:pt x="54" y="36"/>
                </a:lnTo>
                <a:lnTo>
                  <a:pt x="48" y="42"/>
                </a:lnTo>
                <a:lnTo>
                  <a:pt x="0" y="0"/>
                </a:lnTo>
                <a:lnTo>
                  <a:pt x="54" y="3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7" name="Freeform 860"/>
          <p:cNvSpPr>
            <a:spLocks/>
          </p:cNvSpPr>
          <p:nvPr/>
        </p:nvSpPr>
        <p:spPr bwMode="auto">
          <a:xfrm>
            <a:off x="8166100" y="4934992"/>
            <a:ext cx="71438" cy="82550"/>
          </a:xfrm>
          <a:custGeom>
            <a:avLst/>
            <a:gdLst>
              <a:gd name="T0" fmla="*/ 2147483647 w 48"/>
              <a:gd name="T1" fmla="*/ 2147483647 h 48"/>
              <a:gd name="T2" fmla="*/ 2147483647 w 48"/>
              <a:gd name="T3" fmla="*/ 2147483647 h 48"/>
              <a:gd name="T4" fmla="*/ 2147483647 w 48"/>
              <a:gd name="T5" fmla="*/ 2147483647 h 48"/>
              <a:gd name="T6" fmla="*/ 2147483647 w 48"/>
              <a:gd name="T7" fmla="*/ 2147483647 h 48"/>
              <a:gd name="T8" fmla="*/ 0 w 48"/>
              <a:gd name="T9" fmla="*/ 0 h 48"/>
              <a:gd name="T10" fmla="*/ 2147483647 w 48"/>
              <a:gd name="T11" fmla="*/ 2147483647 h 48"/>
              <a:gd name="T12" fmla="*/ 0 60000 65536"/>
              <a:gd name="T13" fmla="*/ 0 60000 65536"/>
              <a:gd name="T14" fmla="*/ 0 60000 65536"/>
              <a:gd name="T15" fmla="*/ 0 60000 65536"/>
              <a:gd name="T16" fmla="*/ 0 60000 65536"/>
              <a:gd name="T17" fmla="*/ 0 60000 65536"/>
              <a:gd name="T18" fmla="*/ 0 w 48"/>
              <a:gd name="T19" fmla="*/ 0 h 48"/>
              <a:gd name="T20" fmla="*/ 48 w 4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48" h="48">
                <a:moveTo>
                  <a:pt x="48" y="42"/>
                </a:moveTo>
                <a:lnTo>
                  <a:pt x="48" y="42"/>
                </a:lnTo>
                <a:lnTo>
                  <a:pt x="48" y="48"/>
                </a:lnTo>
                <a:lnTo>
                  <a:pt x="0" y="0"/>
                </a:lnTo>
                <a:lnTo>
                  <a:pt x="48" y="42"/>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8" name="Freeform 861"/>
          <p:cNvSpPr>
            <a:spLocks/>
          </p:cNvSpPr>
          <p:nvPr/>
        </p:nvSpPr>
        <p:spPr bwMode="auto">
          <a:xfrm>
            <a:off x="8166100" y="4935008"/>
            <a:ext cx="63500" cy="92075"/>
          </a:xfrm>
          <a:custGeom>
            <a:avLst/>
            <a:gdLst>
              <a:gd name="T0" fmla="*/ 2147483647 w 42"/>
              <a:gd name="T1" fmla="*/ 2147483647 h 54"/>
              <a:gd name="T2" fmla="*/ 2147483647 w 42"/>
              <a:gd name="T3" fmla="*/ 2147483647 h 54"/>
              <a:gd name="T4" fmla="*/ 2147483647 w 42"/>
              <a:gd name="T5" fmla="*/ 2147483647 h 54"/>
              <a:gd name="T6" fmla="*/ 2147483647 w 42"/>
              <a:gd name="T7" fmla="*/ 2147483647 h 54"/>
              <a:gd name="T8" fmla="*/ 2147483647 w 42"/>
              <a:gd name="T9" fmla="*/ 2147483647 h 54"/>
              <a:gd name="T10" fmla="*/ 0 w 42"/>
              <a:gd name="T11" fmla="*/ 0 h 54"/>
              <a:gd name="T12" fmla="*/ 2147483647 w 42"/>
              <a:gd name="T13" fmla="*/ 2147483647 h 54"/>
              <a:gd name="T14" fmla="*/ 0 60000 65536"/>
              <a:gd name="T15" fmla="*/ 0 60000 65536"/>
              <a:gd name="T16" fmla="*/ 0 60000 65536"/>
              <a:gd name="T17" fmla="*/ 0 60000 65536"/>
              <a:gd name="T18" fmla="*/ 0 60000 65536"/>
              <a:gd name="T19" fmla="*/ 0 60000 65536"/>
              <a:gd name="T20" fmla="*/ 0 60000 65536"/>
              <a:gd name="T21" fmla="*/ 0 w 42"/>
              <a:gd name="T22" fmla="*/ 0 h 54"/>
              <a:gd name="T23" fmla="*/ 42 w 42"/>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54">
                <a:moveTo>
                  <a:pt x="42" y="48"/>
                </a:moveTo>
                <a:lnTo>
                  <a:pt x="42" y="48"/>
                </a:lnTo>
                <a:lnTo>
                  <a:pt x="42" y="54"/>
                </a:lnTo>
                <a:lnTo>
                  <a:pt x="0" y="0"/>
                </a:lnTo>
                <a:lnTo>
                  <a:pt x="42" y="48"/>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19" name="Freeform 862"/>
          <p:cNvSpPr>
            <a:spLocks/>
          </p:cNvSpPr>
          <p:nvPr/>
        </p:nvSpPr>
        <p:spPr bwMode="auto">
          <a:xfrm>
            <a:off x="8166108" y="4934992"/>
            <a:ext cx="53975" cy="103188"/>
          </a:xfrm>
          <a:custGeom>
            <a:avLst/>
            <a:gdLst>
              <a:gd name="T0" fmla="*/ 2147483647 w 36"/>
              <a:gd name="T1" fmla="*/ 2147483647 h 60"/>
              <a:gd name="T2" fmla="*/ 2147483647 w 36"/>
              <a:gd name="T3" fmla="*/ 2147483647 h 60"/>
              <a:gd name="T4" fmla="*/ 2147483647 w 36"/>
              <a:gd name="T5" fmla="*/ 2147483647 h 60"/>
              <a:gd name="T6" fmla="*/ 2147483647 w 36"/>
              <a:gd name="T7" fmla="*/ 2147483647 h 60"/>
              <a:gd name="T8" fmla="*/ 2147483647 w 36"/>
              <a:gd name="T9" fmla="*/ 2147483647 h 60"/>
              <a:gd name="T10" fmla="*/ 0 w 36"/>
              <a:gd name="T11" fmla="*/ 0 h 60"/>
              <a:gd name="T12" fmla="*/ 2147483647 w 36"/>
              <a:gd name="T13" fmla="*/ 2147483647 h 60"/>
              <a:gd name="T14" fmla="*/ 0 60000 65536"/>
              <a:gd name="T15" fmla="*/ 0 60000 65536"/>
              <a:gd name="T16" fmla="*/ 0 60000 65536"/>
              <a:gd name="T17" fmla="*/ 0 60000 65536"/>
              <a:gd name="T18" fmla="*/ 0 60000 65536"/>
              <a:gd name="T19" fmla="*/ 0 60000 65536"/>
              <a:gd name="T20" fmla="*/ 0 60000 65536"/>
              <a:gd name="T21" fmla="*/ 0 w 36"/>
              <a:gd name="T22" fmla="*/ 0 h 60"/>
              <a:gd name="T23" fmla="*/ 36 w 36"/>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0">
                <a:moveTo>
                  <a:pt x="36" y="54"/>
                </a:moveTo>
                <a:lnTo>
                  <a:pt x="36" y="60"/>
                </a:lnTo>
                <a:lnTo>
                  <a:pt x="30" y="60"/>
                </a:lnTo>
                <a:lnTo>
                  <a:pt x="0" y="0"/>
                </a:lnTo>
                <a:lnTo>
                  <a:pt x="36" y="54"/>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0" name="Freeform 863"/>
          <p:cNvSpPr>
            <a:spLocks/>
          </p:cNvSpPr>
          <p:nvPr/>
        </p:nvSpPr>
        <p:spPr bwMode="auto">
          <a:xfrm>
            <a:off x="8166100" y="4935008"/>
            <a:ext cx="44450" cy="112713"/>
          </a:xfrm>
          <a:custGeom>
            <a:avLst/>
            <a:gdLst>
              <a:gd name="T0" fmla="*/ 2147483647 w 30"/>
              <a:gd name="T1" fmla="*/ 2147483647 h 66"/>
              <a:gd name="T2" fmla="*/ 2147483647 w 30"/>
              <a:gd name="T3" fmla="*/ 2147483647 h 66"/>
              <a:gd name="T4" fmla="*/ 2147483647 w 30"/>
              <a:gd name="T5" fmla="*/ 2147483647 h 66"/>
              <a:gd name="T6" fmla="*/ 2147483647 w 30"/>
              <a:gd name="T7" fmla="*/ 2147483647 h 66"/>
              <a:gd name="T8" fmla="*/ 2147483647 w 30"/>
              <a:gd name="T9" fmla="*/ 2147483647 h 66"/>
              <a:gd name="T10" fmla="*/ 0 w 30"/>
              <a:gd name="T11" fmla="*/ 0 h 66"/>
              <a:gd name="T12" fmla="*/ 2147483647 w 30"/>
              <a:gd name="T13" fmla="*/ 2147483647 h 66"/>
              <a:gd name="T14" fmla="*/ 0 60000 65536"/>
              <a:gd name="T15" fmla="*/ 0 60000 65536"/>
              <a:gd name="T16" fmla="*/ 0 60000 65536"/>
              <a:gd name="T17" fmla="*/ 0 60000 65536"/>
              <a:gd name="T18" fmla="*/ 0 60000 65536"/>
              <a:gd name="T19" fmla="*/ 0 60000 65536"/>
              <a:gd name="T20" fmla="*/ 0 60000 65536"/>
              <a:gd name="T21" fmla="*/ 0 w 30"/>
              <a:gd name="T22" fmla="*/ 0 h 66"/>
              <a:gd name="T23" fmla="*/ 30 w 3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66">
                <a:moveTo>
                  <a:pt x="30" y="60"/>
                </a:moveTo>
                <a:lnTo>
                  <a:pt x="30" y="60"/>
                </a:lnTo>
                <a:lnTo>
                  <a:pt x="24" y="66"/>
                </a:lnTo>
                <a:lnTo>
                  <a:pt x="0" y="0"/>
                </a:lnTo>
                <a:lnTo>
                  <a:pt x="30" y="6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1" name="Freeform 864"/>
          <p:cNvSpPr>
            <a:spLocks/>
          </p:cNvSpPr>
          <p:nvPr/>
        </p:nvSpPr>
        <p:spPr bwMode="auto">
          <a:xfrm>
            <a:off x="8166101" y="4935008"/>
            <a:ext cx="36513" cy="123825"/>
          </a:xfrm>
          <a:custGeom>
            <a:avLst/>
            <a:gdLst>
              <a:gd name="T0" fmla="*/ 2147483647 w 24"/>
              <a:gd name="T1" fmla="*/ 2147483647 h 72"/>
              <a:gd name="T2" fmla="*/ 2147483647 w 24"/>
              <a:gd name="T3" fmla="*/ 2147483647 h 72"/>
              <a:gd name="T4" fmla="*/ 2147483647 w 24"/>
              <a:gd name="T5" fmla="*/ 2147483647 h 72"/>
              <a:gd name="T6" fmla="*/ 2147483647 w 24"/>
              <a:gd name="T7" fmla="*/ 2147483647 h 72"/>
              <a:gd name="T8" fmla="*/ 2147483647 w 24"/>
              <a:gd name="T9" fmla="*/ 2147483647 h 72"/>
              <a:gd name="T10" fmla="*/ 0 w 24"/>
              <a:gd name="T11" fmla="*/ 0 h 72"/>
              <a:gd name="T12" fmla="*/ 2147483647 w 24"/>
              <a:gd name="T13" fmla="*/ 2147483647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24" y="66"/>
                </a:moveTo>
                <a:lnTo>
                  <a:pt x="24" y="66"/>
                </a:lnTo>
                <a:lnTo>
                  <a:pt x="18" y="66"/>
                </a:lnTo>
                <a:lnTo>
                  <a:pt x="18" y="72"/>
                </a:lnTo>
                <a:lnTo>
                  <a:pt x="0" y="0"/>
                </a:lnTo>
                <a:lnTo>
                  <a:pt x="24" y="66"/>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2" name="Freeform 865"/>
          <p:cNvSpPr>
            <a:spLocks/>
          </p:cNvSpPr>
          <p:nvPr/>
        </p:nvSpPr>
        <p:spPr bwMode="auto">
          <a:xfrm>
            <a:off x="8166100" y="4935008"/>
            <a:ext cx="25400" cy="123825"/>
          </a:xfrm>
          <a:custGeom>
            <a:avLst/>
            <a:gdLst>
              <a:gd name="T0" fmla="*/ 2147483647 w 18"/>
              <a:gd name="T1" fmla="*/ 2147483647 h 72"/>
              <a:gd name="T2" fmla="*/ 2147483647 w 18"/>
              <a:gd name="T3" fmla="*/ 2147483647 h 72"/>
              <a:gd name="T4" fmla="*/ 2147483647 w 18"/>
              <a:gd name="T5" fmla="*/ 2147483647 h 72"/>
              <a:gd name="T6" fmla="*/ 2147483647 w 18"/>
              <a:gd name="T7" fmla="*/ 2147483647 h 72"/>
              <a:gd name="T8" fmla="*/ 2147483647 w 18"/>
              <a:gd name="T9" fmla="*/ 2147483647 h 72"/>
              <a:gd name="T10" fmla="*/ 0 w 18"/>
              <a:gd name="T11" fmla="*/ 0 h 72"/>
              <a:gd name="T12" fmla="*/ 2147483647 w 18"/>
              <a:gd name="T13" fmla="*/ 2147483647 h 72"/>
              <a:gd name="T14" fmla="*/ 0 60000 65536"/>
              <a:gd name="T15" fmla="*/ 0 60000 65536"/>
              <a:gd name="T16" fmla="*/ 0 60000 65536"/>
              <a:gd name="T17" fmla="*/ 0 60000 65536"/>
              <a:gd name="T18" fmla="*/ 0 60000 65536"/>
              <a:gd name="T19" fmla="*/ 0 60000 65536"/>
              <a:gd name="T20" fmla="*/ 0 60000 65536"/>
              <a:gd name="T21" fmla="*/ 0 w 18"/>
              <a:gd name="T22" fmla="*/ 0 h 72"/>
              <a:gd name="T23" fmla="*/ 18 w 18"/>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2">
                <a:moveTo>
                  <a:pt x="18" y="72"/>
                </a:moveTo>
                <a:lnTo>
                  <a:pt x="18" y="72"/>
                </a:lnTo>
                <a:lnTo>
                  <a:pt x="12" y="72"/>
                </a:lnTo>
                <a:lnTo>
                  <a:pt x="0" y="0"/>
                </a:lnTo>
                <a:lnTo>
                  <a:pt x="18" y="72"/>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3" name="Freeform 866"/>
          <p:cNvSpPr>
            <a:spLocks/>
          </p:cNvSpPr>
          <p:nvPr/>
        </p:nvSpPr>
        <p:spPr bwMode="auto">
          <a:xfrm>
            <a:off x="8166101" y="4934992"/>
            <a:ext cx="17463" cy="134938"/>
          </a:xfrm>
          <a:custGeom>
            <a:avLst/>
            <a:gdLst>
              <a:gd name="T0" fmla="*/ 2147483647 w 12"/>
              <a:gd name="T1" fmla="*/ 2147483647 h 78"/>
              <a:gd name="T2" fmla="*/ 2147483647 w 12"/>
              <a:gd name="T3" fmla="*/ 2147483647 h 78"/>
              <a:gd name="T4" fmla="*/ 2147483647 w 12"/>
              <a:gd name="T5" fmla="*/ 2147483647 h 78"/>
              <a:gd name="T6" fmla="*/ 2147483647 w 12"/>
              <a:gd name="T7" fmla="*/ 2147483647 h 78"/>
              <a:gd name="T8" fmla="*/ 2147483647 w 12"/>
              <a:gd name="T9" fmla="*/ 2147483647 h 78"/>
              <a:gd name="T10" fmla="*/ 0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12" y="72"/>
                </a:moveTo>
                <a:lnTo>
                  <a:pt x="12" y="72"/>
                </a:lnTo>
                <a:lnTo>
                  <a:pt x="6" y="72"/>
                </a:lnTo>
                <a:lnTo>
                  <a:pt x="6" y="78"/>
                </a:lnTo>
                <a:lnTo>
                  <a:pt x="0" y="0"/>
                </a:lnTo>
                <a:lnTo>
                  <a:pt x="12" y="72"/>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4" name="Freeform 867"/>
          <p:cNvSpPr>
            <a:spLocks/>
          </p:cNvSpPr>
          <p:nvPr/>
        </p:nvSpPr>
        <p:spPr bwMode="auto">
          <a:xfrm>
            <a:off x="8166102" y="4934992"/>
            <a:ext cx="1588"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0"/>
                </a:lnTo>
                <a:lnTo>
                  <a:pt x="0" y="7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5" name="Freeform 868"/>
          <p:cNvSpPr>
            <a:spLocks/>
          </p:cNvSpPr>
          <p:nvPr/>
        </p:nvSpPr>
        <p:spPr bwMode="auto">
          <a:xfrm>
            <a:off x="8154988" y="4934992"/>
            <a:ext cx="11112" cy="134938"/>
          </a:xfrm>
          <a:custGeom>
            <a:avLst/>
            <a:gdLst>
              <a:gd name="T0" fmla="*/ 2147483647 w 6"/>
              <a:gd name="T1" fmla="*/ 2147483647 h 78"/>
              <a:gd name="T2" fmla="*/ 2147483647 w 6"/>
              <a:gd name="T3" fmla="*/ 2147483647 h 78"/>
              <a:gd name="T4" fmla="*/ 0 w 6"/>
              <a:gd name="T5" fmla="*/ 2147483647 h 78"/>
              <a:gd name="T6" fmla="*/ 0 w 6"/>
              <a:gd name="T7" fmla="*/ 0 h 78"/>
              <a:gd name="T8" fmla="*/ 2147483647 w 6"/>
              <a:gd name="T9" fmla="*/ 2147483647 h 78"/>
              <a:gd name="T10" fmla="*/ 0 60000 65536"/>
              <a:gd name="T11" fmla="*/ 0 60000 65536"/>
              <a:gd name="T12" fmla="*/ 0 60000 65536"/>
              <a:gd name="T13" fmla="*/ 0 60000 65536"/>
              <a:gd name="T14" fmla="*/ 0 60000 65536"/>
              <a:gd name="T15" fmla="*/ 0 w 6"/>
              <a:gd name="T16" fmla="*/ 0 h 78"/>
              <a:gd name="T17" fmla="*/ 6 w 6"/>
              <a:gd name="T18" fmla="*/ 78 h 78"/>
            </a:gdLst>
            <a:ahLst/>
            <a:cxnLst>
              <a:cxn ang="T10">
                <a:pos x="T0" y="T1"/>
              </a:cxn>
              <a:cxn ang="T11">
                <a:pos x="T2" y="T3"/>
              </a:cxn>
              <a:cxn ang="T12">
                <a:pos x="T4" y="T5"/>
              </a:cxn>
              <a:cxn ang="T13">
                <a:pos x="T6" y="T7"/>
              </a:cxn>
              <a:cxn ang="T14">
                <a:pos x="T8" y="T9"/>
              </a:cxn>
            </a:cxnLst>
            <a:rect l="T15" t="T16" r="T17" b="T18"/>
            <a:pathLst>
              <a:path w="6" h="78">
                <a:moveTo>
                  <a:pt x="6" y="78"/>
                </a:moveTo>
                <a:lnTo>
                  <a:pt x="6" y="78"/>
                </a:lnTo>
                <a:lnTo>
                  <a:pt x="0" y="78"/>
                </a:lnTo>
                <a:lnTo>
                  <a:pt x="0" y="0"/>
                </a:lnTo>
                <a:lnTo>
                  <a:pt x="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6" name="Freeform 869"/>
          <p:cNvSpPr>
            <a:spLocks/>
          </p:cNvSpPr>
          <p:nvPr/>
        </p:nvSpPr>
        <p:spPr bwMode="auto">
          <a:xfrm>
            <a:off x="8147052" y="4934992"/>
            <a:ext cx="1588"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0"/>
                </a:lnTo>
                <a:lnTo>
                  <a:pt x="0" y="78"/>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7" name="Freeform 870"/>
          <p:cNvSpPr>
            <a:spLocks/>
          </p:cNvSpPr>
          <p:nvPr/>
        </p:nvSpPr>
        <p:spPr bwMode="auto">
          <a:xfrm>
            <a:off x="8137526" y="4934992"/>
            <a:ext cx="9525" cy="134938"/>
          </a:xfrm>
          <a:custGeom>
            <a:avLst/>
            <a:gdLst>
              <a:gd name="T0" fmla="*/ 0 w 6"/>
              <a:gd name="T1" fmla="*/ 2147483647 h 78"/>
              <a:gd name="T2" fmla="*/ 0 w 6"/>
              <a:gd name="T3" fmla="*/ 2147483647 h 78"/>
              <a:gd name="T4" fmla="*/ 0 w 6"/>
              <a:gd name="T5" fmla="*/ 2147483647 h 78"/>
              <a:gd name="T6" fmla="*/ 0 w 6"/>
              <a:gd name="T7" fmla="*/ 2147483647 h 78"/>
              <a:gd name="T8" fmla="*/ 2147483647 w 6"/>
              <a:gd name="T9" fmla="*/ 0 h 78"/>
              <a:gd name="T10" fmla="*/ 0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0" y="78"/>
                </a:moveTo>
                <a:lnTo>
                  <a:pt x="0" y="78"/>
                </a:lnTo>
                <a:lnTo>
                  <a:pt x="6" y="0"/>
                </a:lnTo>
                <a:lnTo>
                  <a:pt x="0" y="78"/>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8" name="Freeform 871"/>
          <p:cNvSpPr>
            <a:spLocks/>
          </p:cNvSpPr>
          <p:nvPr/>
        </p:nvSpPr>
        <p:spPr bwMode="auto">
          <a:xfrm>
            <a:off x="8129590" y="4934992"/>
            <a:ext cx="17462" cy="134938"/>
          </a:xfrm>
          <a:custGeom>
            <a:avLst/>
            <a:gdLst>
              <a:gd name="T0" fmla="*/ 0 w 12"/>
              <a:gd name="T1" fmla="*/ 2147483647 h 78"/>
              <a:gd name="T2" fmla="*/ 0 w 12"/>
              <a:gd name="T3" fmla="*/ 2147483647 h 78"/>
              <a:gd name="T4" fmla="*/ 0 w 12"/>
              <a:gd name="T5" fmla="*/ 2147483647 h 78"/>
              <a:gd name="T6" fmla="*/ 0 w 12"/>
              <a:gd name="T7" fmla="*/ 2147483647 h 78"/>
              <a:gd name="T8" fmla="*/ 2147483647 w 12"/>
              <a:gd name="T9" fmla="*/ 0 h 78"/>
              <a:gd name="T10" fmla="*/ 0 w 12"/>
              <a:gd name="T11" fmla="*/ 2147483647 h 78"/>
              <a:gd name="T12" fmla="*/ 0 60000 65536"/>
              <a:gd name="T13" fmla="*/ 0 60000 65536"/>
              <a:gd name="T14" fmla="*/ 0 60000 65536"/>
              <a:gd name="T15" fmla="*/ 0 60000 65536"/>
              <a:gd name="T16" fmla="*/ 0 60000 65536"/>
              <a:gd name="T17" fmla="*/ 0 60000 65536"/>
              <a:gd name="T18" fmla="*/ 0 w 12"/>
              <a:gd name="T19" fmla="*/ 0 h 78"/>
              <a:gd name="T20" fmla="*/ 12 w 12"/>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2" h="78">
                <a:moveTo>
                  <a:pt x="0" y="78"/>
                </a:moveTo>
                <a:lnTo>
                  <a:pt x="0" y="78"/>
                </a:lnTo>
                <a:lnTo>
                  <a:pt x="0" y="72"/>
                </a:lnTo>
                <a:lnTo>
                  <a:pt x="12" y="0"/>
                </a:lnTo>
                <a:lnTo>
                  <a:pt x="0" y="78"/>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29" name="Freeform 872"/>
          <p:cNvSpPr>
            <a:spLocks/>
          </p:cNvSpPr>
          <p:nvPr/>
        </p:nvSpPr>
        <p:spPr bwMode="auto">
          <a:xfrm>
            <a:off x="8112133" y="4935008"/>
            <a:ext cx="34925" cy="123825"/>
          </a:xfrm>
          <a:custGeom>
            <a:avLst/>
            <a:gdLst>
              <a:gd name="T0" fmla="*/ 2147483647 w 24"/>
              <a:gd name="T1" fmla="*/ 2147483647 h 72"/>
              <a:gd name="T2" fmla="*/ 2147483647 w 24"/>
              <a:gd name="T3" fmla="*/ 2147483647 h 72"/>
              <a:gd name="T4" fmla="*/ 2147483647 w 24"/>
              <a:gd name="T5" fmla="*/ 2147483647 h 72"/>
              <a:gd name="T6" fmla="*/ 0 w 24"/>
              <a:gd name="T7" fmla="*/ 2147483647 h 72"/>
              <a:gd name="T8" fmla="*/ 0 w 24"/>
              <a:gd name="T9" fmla="*/ 2147483647 h 72"/>
              <a:gd name="T10" fmla="*/ 2147483647 w 24"/>
              <a:gd name="T11" fmla="*/ 0 h 72"/>
              <a:gd name="T12" fmla="*/ 2147483647 w 24"/>
              <a:gd name="T13" fmla="*/ 2147483647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6" y="72"/>
                </a:moveTo>
                <a:lnTo>
                  <a:pt x="6" y="72"/>
                </a:lnTo>
                <a:lnTo>
                  <a:pt x="0" y="72"/>
                </a:lnTo>
                <a:lnTo>
                  <a:pt x="24" y="0"/>
                </a:lnTo>
                <a:lnTo>
                  <a:pt x="6" y="72"/>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0" name="Freeform 873"/>
          <p:cNvSpPr>
            <a:spLocks/>
          </p:cNvSpPr>
          <p:nvPr/>
        </p:nvSpPr>
        <p:spPr bwMode="auto">
          <a:xfrm>
            <a:off x="8101021" y="4935008"/>
            <a:ext cx="46037" cy="123825"/>
          </a:xfrm>
          <a:custGeom>
            <a:avLst/>
            <a:gdLst>
              <a:gd name="T0" fmla="*/ 2147483647 w 30"/>
              <a:gd name="T1" fmla="*/ 2147483647 h 72"/>
              <a:gd name="T2" fmla="*/ 2147483647 w 30"/>
              <a:gd name="T3" fmla="*/ 2147483647 h 72"/>
              <a:gd name="T4" fmla="*/ 0 w 30"/>
              <a:gd name="T5" fmla="*/ 2147483647 h 72"/>
              <a:gd name="T6" fmla="*/ 0 w 30"/>
              <a:gd name="T7" fmla="*/ 2147483647 h 72"/>
              <a:gd name="T8" fmla="*/ 0 w 30"/>
              <a:gd name="T9" fmla="*/ 2147483647 h 72"/>
              <a:gd name="T10" fmla="*/ 2147483647 w 30"/>
              <a:gd name="T11" fmla="*/ 0 h 72"/>
              <a:gd name="T12" fmla="*/ 2147483647 w 30"/>
              <a:gd name="T13" fmla="*/ 2147483647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6" y="72"/>
                </a:moveTo>
                <a:lnTo>
                  <a:pt x="6" y="66"/>
                </a:lnTo>
                <a:lnTo>
                  <a:pt x="0" y="66"/>
                </a:lnTo>
                <a:lnTo>
                  <a:pt x="30" y="0"/>
                </a:lnTo>
                <a:lnTo>
                  <a:pt x="6" y="72"/>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1" name="Freeform 874"/>
          <p:cNvSpPr>
            <a:spLocks/>
          </p:cNvSpPr>
          <p:nvPr/>
        </p:nvSpPr>
        <p:spPr bwMode="auto">
          <a:xfrm>
            <a:off x="8093083" y="4935008"/>
            <a:ext cx="53975" cy="112713"/>
          </a:xfrm>
          <a:custGeom>
            <a:avLst/>
            <a:gdLst>
              <a:gd name="T0" fmla="*/ 2147483647 w 36"/>
              <a:gd name="T1" fmla="*/ 2147483647 h 66"/>
              <a:gd name="T2" fmla="*/ 2147483647 w 36"/>
              <a:gd name="T3" fmla="*/ 2147483647 h 66"/>
              <a:gd name="T4" fmla="*/ 0 w 36"/>
              <a:gd name="T5" fmla="*/ 2147483647 h 66"/>
              <a:gd name="T6" fmla="*/ 0 w 36"/>
              <a:gd name="T7" fmla="*/ 2147483647 h 66"/>
              <a:gd name="T8" fmla="*/ 2147483647 w 36"/>
              <a:gd name="T9" fmla="*/ 0 h 66"/>
              <a:gd name="T10" fmla="*/ 2147483647 w 36"/>
              <a:gd name="T11" fmla="*/ 2147483647 h 66"/>
              <a:gd name="T12" fmla="*/ 0 60000 65536"/>
              <a:gd name="T13" fmla="*/ 0 60000 65536"/>
              <a:gd name="T14" fmla="*/ 0 60000 65536"/>
              <a:gd name="T15" fmla="*/ 0 60000 65536"/>
              <a:gd name="T16" fmla="*/ 0 60000 65536"/>
              <a:gd name="T17" fmla="*/ 0 60000 65536"/>
              <a:gd name="T18" fmla="*/ 0 w 36"/>
              <a:gd name="T19" fmla="*/ 0 h 66"/>
              <a:gd name="T20" fmla="*/ 36 w 36"/>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36" h="66">
                <a:moveTo>
                  <a:pt x="6" y="66"/>
                </a:moveTo>
                <a:lnTo>
                  <a:pt x="6" y="60"/>
                </a:lnTo>
                <a:lnTo>
                  <a:pt x="0" y="60"/>
                </a:lnTo>
                <a:lnTo>
                  <a:pt x="36" y="0"/>
                </a:lnTo>
                <a:lnTo>
                  <a:pt x="6" y="6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2" name="Freeform 875"/>
          <p:cNvSpPr>
            <a:spLocks/>
          </p:cNvSpPr>
          <p:nvPr/>
        </p:nvSpPr>
        <p:spPr bwMode="auto">
          <a:xfrm>
            <a:off x="8083552" y="4934992"/>
            <a:ext cx="63500" cy="103188"/>
          </a:xfrm>
          <a:custGeom>
            <a:avLst/>
            <a:gdLst>
              <a:gd name="T0" fmla="*/ 2147483647 w 42"/>
              <a:gd name="T1" fmla="*/ 2147483647 h 60"/>
              <a:gd name="T2" fmla="*/ 0 w 42"/>
              <a:gd name="T3" fmla="*/ 2147483647 h 60"/>
              <a:gd name="T4" fmla="*/ 0 w 42"/>
              <a:gd name="T5" fmla="*/ 2147483647 h 60"/>
              <a:gd name="T6" fmla="*/ 0 w 42"/>
              <a:gd name="T7" fmla="*/ 2147483647 h 60"/>
              <a:gd name="T8" fmla="*/ 0 w 42"/>
              <a:gd name="T9" fmla="*/ 2147483647 h 60"/>
              <a:gd name="T10" fmla="*/ 2147483647 w 42"/>
              <a:gd name="T11" fmla="*/ 0 h 60"/>
              <a:gd name="T12" fmla="*/ 2147483647 w 42"/>
              <a:gd name="T13" fmla="*/ 2147483647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6" y="60"/>
                </a:moveTo>
                <a:lnTo>
                  <a:pt x="0" y="60"/>
                </a:lnTo>
                <a:lnTo>
                  <a:pt x="0" y="54"/>
                </a:lnTo>
                <a:lnTo>
                  <a:pt x="42" y="0"/>
                </a:lnTo>
                <a:lnTo>
                  <a:pt x="6" y="6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3" name="Freeform 876"/>
          <p:cNvSpPr>
            <a:spLocks/>
          </p:cNvSpPr>
          <p:nvPr/>
        </p:nvSpPr>
        <p:spPr bwMode="auto">
          <a:xfrm>
            <a:off x="8074033" y="4935008"/>
            <a:ext cx="73025" cy="92075"/>
          </a:xfrm>
          <a:custGeom>
            <a:avLst/>
            <a:gdLst>
              <a:gd name="T0" fmla="*/ 2147483647 w 48"/>
              <a:gd name="T1" fmla="*/ 2147483647 h 54"/>
              <a:gd name="T2" fmla="*/ 0 w 48"/>
              <a:gd name="T3" fmla="*/ 2147483647 h 54"/>
              <a:gd name="T4" fmla="*/ 0 w 48"/>
              <a:gd name="T5" fmla="*/ 2147483647 h 54"/>
              <a:gd name="T6" fmla="*/ 0 w 48"/>
              <a:gd name="T7" fmla="*/ 2147483647 h 54"/>
              <a:gd name="T8" fmla="*/ 0 w 48"/>
              <a:gd name="T9" fmla="*/ 2147483647 h 54"/>
              <a:gd name="T10" fmla="*/ 2147483647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6" y="54"/>
                </a:moveTo>
                <a:lnTo>
                  <a:pt x="0" y="54"/>
                </a:lnTo>
                <a:lnTo>
                  <a:pt x="0" y="48"/>
                </a:lnTo>
                <a:lnTo>
                  <a:pt x="48" y="0"/>
                </a:lnTo>
                <a:lnTo>
                  <a:pt x="6" y="54"/>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4" name="Freeform 877"/>
          <p:cNvSpPr>
            <a:spLocks/>
          </p:cNvSpPr>
          <p:nvPr/>
        </p:nvSpPr>
        <p:spPr bwMode="auto">
          <a:xfrm>
            <a:off x="8064502" y="4934992"/>
            <a:ext cx="82550" cy="82550"/>
          </a:xfrm>
          <a:custGeom>
            <a:avLst/>
            <a:gdLst>
              <a:gd name="T0" fmla="*/ 2147483647 w 54"/>
              <a:gd name="T1" fmla="*/ 2147483647 h 48"/>
              <a:gd name="T2" fmla="*/ 0 w 54"/>
              <a:gd name="T3" fmla="*/ 2147483647 h 48"/>
              <a:gd name="T4" fmla="*/ 0 w 54"/>
              <a:gd name="T5" fmla="*/ 2147483647 h 48"/>
              <a:gd name="T6" fmla="*/ 0 w 54"/>
              <a:gd name="T7" fmla="*/ 2147483647 h 48"/>
              <a:gd name="T8" fmla="*/ 0 w 54"/>
              <a:gd name="T9" fmla="*/ 2147483647 h 48"/>
              <a:gd name="T10" fmla="*/ 2147483647 w 54"/>
              <a:gd name="T11" fmla="*/ 0 h 48"/>
              <a:gd name="T12" fmla="*/ 2147483647 w 54"/>
              <a:gd name="T13" fmla="*/ 2147483647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6" y="48"/>
                </a:moveTo>
                <a:lnTo>
                  <a:pt x="0" y="48"/>
                </a:lnTo>
                <a:lnTo>
                  <a:pt x="0" y="42"/>
                </a:lnTo>
                <a:lnTo>
                  <a:pt x="54" y="0"/>
                </a:lnTo>
                <a:lnTo>
                  <a:pt x="6" y="48"/>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5" name="Freeform 878"/>
          <p:cNvSpPr>
            <a:spLocks/>
          </p:cNvSpPr>
          <p:nvPr/>
        </p:nvSpPr>
        <p:spPr bwMode="auto">
          <a:xfrm>
            <a:off x="8056571" y="4935008"/>
            <a:ext cx="90487" cy="73025"/>
          </a:xfrm>
          <a:custGeom>
            <a:avLst/>
            <a:gdLst>
              <a:gd name="T0" fmla="*/ 2147483647 w 60"/>
              <a:gd name="T1" fmla="*/ 2147483647 h 42"/>
              <a:gd name="T2" fmla="*/ 0 w 60"/>
              <a:gd name="T3" fmla="*/ 2147483647 h 42"/>
              <a:gd name="T4" fmla="*/ 0 w 60"/>
              <a:gd name="T5" fmla="*/ 2147483647 h 42"/>
              <a:gd name="T6" fmla="*/ 0 w 60"/>
              <a:gd name="T7" fmla="*/ 2147483647 h 42"/>
              <a:gd name="T8" fmla="*/ 2147483647 w 60"/>
              <a:gd name="T9" fmla="*/ 0 h 42"/>
              <a:gd name="T10" fmla="*/ 2147483647 w 60"/>
              <a:gd name="T11" fmla="*/ 2147483647 h 42"/>
              <a:gd name="T12" fmla="*/ 0 60000 65536"/>
              <a:gd name="T13" fmla="*/ 0 60000 65536"/>
              <a:gd name="T14" fmla="*/ 0 60000 65536"/>
              <a:gd name="T15" fmla="*/ 0 60000 65536"/>
              <a:gd name="T16" fmla="*/ 0 60000 65536"/>
              <a:gd name="T17" fmla="*/ 0 60000 65536"/>
              <a:gd name="T18" fmla="*/ 0 w 60"/>
              <a:gd name="T19" fmla="*/ 0 h 42"/>
              <a:gd name="T20" fmla="*/ 60 w 60"/>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60" h="42">
                <a:moveTo>
                  <a:pt x="6" y="42"/>
                </a:moveTo>
                <a:lnTo>
                  <a:pt x="0" y="36"/>
                </a:lnTo>
                <a:lnTo>
                  <a:pt x="60" y="0"/>
                </a:lnTo>
                <a:lnTo>
                  <a:pt x="6" y="42"/>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6" name="Freeform 879"/>
          <p:cNvSpPr>
            <a:spLocks/>
          </p:cNvSpPr>
          <p:nvPr/>
        </p:nvSpPr>
        <p:spPr bwMode="auto">
          <a:xfrm>
            <a:off x="8047038" y="4934992"/>
            <a:ext cx="100012" cy="52388"/>
          </a:xfrm>
          <a:custGeom>
            <a:avLst/>
            <a:gdLst>
              <a:gd name="T0" fmla="*/ 2147483647 w 66"/>
              <a:gd name="T1" fmla="*/ 2147483647 h 30"/>
              <a:gd name="T2" fmla="*/ 2147483647 w 66"/>
              <a:gd name="T3" fmla="*/ 2147483647 h 30"/>
              <a:gd name="T4" fmla="*/ 2147483647 w 66"/>
              <a:gd name="T5" fmla="*/ 2147483647 h 30"/>
              <a:gd name="T6" fmla="*/ 2147483647 w 66"/>
              <a:gd name="T7" fmla="*/ 2147483647 h 30"/>
              <a:gd name="T8" fmla="*/ 0 w 66"/>
              <a:gd name="T9" fmla="*/ 2147483647 h 30"/>
              <a:gd name="T10" fmla="*/ 2147483647 w 66"/>
              <a:gd name="T11" fmla="*/ 0 h 30"/>
              <a:gd name="T12" fmla="*/ 2147483647 w 66"/>
              <a:gd name="T13" fmla="*/ 2147483647 h 30"/>
              <a:gd name="T14" fmla="*/ 0 60000 65536"/>
              <a:gd name="T15" fmla="*/ 0 60000 65536"/>
              <a:gd name="T16" fmla="*/ 0 60000 65536"/>
              <a:gd name="T17" fmla="*/ 0 60000 65536"/>
              <a:gd name="T18" fmla="*/ 0 60000 65536"/>
              <a:gd name="T19" fmla="*/ 0 60000 65536"/>
              <a:gd name="T20" fmla="*/ 0 60000 65536"/>
              <a:gd name="T21" fmla="*/ 0 w 66"/>
              <a:gd name="T22" fmla="*/ 0 h 30"/>
              <a:gd name="T23" fmla="*/ 66 w 66"/>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0">
                <a:moveTo>
                  <a:pt x="6" y="30"/>
                </a:moveTo>
                <a:lnTo>
                  <a:pt x="6" y="30"/>
                </a:lnTo>
                <a:lnTo>
                  <a:pt x="6" y="24"/>
                </a:lnTo>
                <a:lnTo>
                  <a:pt x="0" y="24"/>
                </a:lnTo>
                <a:lnTo>
                  <a:pt x="66" y="0"/>
                </a:lnTo>
                <a:lnTo>
                  <a:pt x="6" y="30"/>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7" name="Freeform 880"/>
          <p:cNvSpPr>
            <a:spLocks/>
          </p:cNvSpPr>
          <p:nvPr/>
        </p:nvSpPr>
        <p:spPr bwMode="auto">
          <a:xfrm>
            <a:off x="8047038" y="4935008"/>
            <a:ext cx="100012" cy="41275"/>
          </a:xfrm>
          <a:custGeom>
            <a:avLst/>
            <a:gdLst>
              <a:gd name="T0" fmla="*/ 2147483647 w 66"/>
              <a:gd name="T1" fmla="*/ 2147483647 h 24"/>
              <a:gd name="T2" fmla="*/ 0 w 66"/>
              <a:gd name="T3" fmla="*/ 2147483647 h 24"/>
              <a:gd name="T4" fmla="*/ 0 w 66"/>
              <a:gd name="T5" fmla="*/ 2147483647 h 24"/>
              <a:gd name="T6" fmla="*/ 0 w 66"/>
              <a:gd name="T7" fmla="*/ 2147483647 h 24"/>
              <a:gd name="T8" fmla="*/ 0 w 66"/>
              <a:gd name="T9" fmla="*/ 2147483647 h 24"/>
              <a:gd name="T10" fmla="*/ 2147483647 w 66"/>
              <a:gd name="T11" fmla="*/ 0 h 24"/>
              <a:gd name="T12" fmla="*/ 2147483647 w 66"/>
              <a:gd name="T13" fmla="*/ 2147483647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6" y="24"/>
                </a:moveTo>
                <a:lnTo>
                  <a:pt x="0" y="18"/>
                </a:lnTo>
                <a:lnTo>
                  <a:pt x="66" y="0"/>
                </a:lnTo>
                <a:lnTo>
                  <a:pt x="6" y="24"/>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8" name="Freeform 881"/>
          <p:cNvSpPr>
            <a:spLocks/>
          </p:cNvSpPr>
          <p:nvPr/>
        </p:nvSpPr>
        <p:spPr bwMode="auto">
          <a:xfrm>
            <a:off x="8047038" y="4935008"/>
            <a:ext cx="100012" cy="22225"/>
          </a:xfrm>
          <a:custGeom>
            <a:avLst/>
            <a:gdLst>
              <a:gd name="T0" fmla="*/ 0 w 66"/>
              <a:gd name="T1" fmla="*/ 2147483647 h 12"/>
              <a:gd name="T2" fmla="*/ 0 w 66"/>
              <a:gd name="T3" fmla="*/ 2147483647 h 12"/>
              <a:gd name="T4" fmla="*/ 0 w 66"/>
              <a:gd name="T5" fmla="*/ 2147483647 h 12"/>
              <a:gd name="T6" fmla="*/ 0 w 66"/>
              <a:gd name="T7" fmla="*/ 2147483647 h 12"/>
              <a:gd name="T8" fmla="*/ 2147483647 w 66"/>
              <a:gd name="T9" fmla="*/ 0 h 12"/>
              <a:gd name="T10" fmla="*/ 0 w 66"/>
              <a:gd name="T11" fmla="*/ 2147483647 h 12"/>
              <a:gd name="T12" fmla="*/ 0 60000 65536"/>
              <a:gd name="T13" fmla="*/ 0 60000 65536"/>
              <a:gd name="T14" fmla="*/ 0 60000 65536"/>
              <a:gd name="T15" fmla="*/ 0 60000 65536"/>
              <a:gd name="T16" fmla="*/ 0 60000 65536"/>
              <a:gd name="T17" fmla="*/ 0 60000 65536"/>
              <a:gd name="T18" fmla="*/ 0 w 66"/>
              <a:gd name="T19" fmla="*/ 0 h 12"/>
              <a:gd name="T20" fmla="*/ 66 w 6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6" h="12">
                <a:moveTo>
                  <a:pt x="0" y="12"/>
                </a:moveTo>
                <a:lnTo>
                  <a:pt x="0" y="12"/>
                </a:lnTo>
                <a:lnTo>
                  <a:pt x="0" y="6"/>
                </a:lnTo>
                <a:lnTo>
                  <a:pt x="66" y="0"/>
                </a:lnTo>
                <a:lnTo>
                  <a:pt x="0" y="12"/>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39" name="Freeform 882"/>
          <p:cNvSpPr>
            <a:spLocks/>
          </p:cNvSpPr>
          <p:nvPr/>
        </p:nvSpPr>
        <p:spPr bwMode="auto">
          <a:xfrm>
            <a:off x="8047038" y="4934992"/>
            <a:ext cx="100012" cy="1588"/>
          </a:xfrm>
          <a:custGeom>
            <a:avLst/>
            <a:gdLst>
              <a:gd name="T0" fmla="*/ 0 w 66"/>
              <a:gd name="T1" fmla="*/ 0 h 1"/>
              <a:gd name="T2" fmla="*/ 0 w 66"/>
              <a:gd name="T3" fmla="*/ 0 h 1"/>
              <a:gd name="T4" fmla="*/ 0 w 66"/>
              <a:gd name="T5" fmla="*/ 0 h 1"/>
              <a:gd name="T6" fmla="*/ 0 w 66"/>
              <a:gd name="T7" fmla="*/ 0 h 1"/>
              <a:gd name="T8" fmla="*/ 2147483647 w 66"/>
              <a:gd name="T9" fmla="*/ 0 h 1"/>
              <a:gd name="T10" fmla="*/ 0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0" y="0"/>
                </a:moveTo>
                <a:lnTo>
                  <a:pt x="0" y="0"/>
                </a:lnTo>
                <a:lnTo>
                  <a:pt x="66" y="0"/>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0" name="Freeform 883"/>
          <p:cNvSpPr>
            <a:spLocks/>
          </p:cNvSpPr>
          <p:nvPr/>
        </p:nvSpPr>
        <p:spPr bwMode="auto">
          <a:xfrm>
            <a:off x="8029575" y="4771480"/>
            <a:ext cx="236538" cy="317500"/>
          </a:xfrm>
          <a:custGeom>
            <a:avLst/>
            <a:gdLst>
              <a:gd name="T0" fmla="*/ 2147483647 w 156"/>
              <a:gd name="T1" fmla="*/ 0 h 186"/>
              <a:gd name="T2" fmla="*/ 2147483647 w 156"/>
              <a:gd name="T3" fmla="*/ 0 h 186"/>
              <a:gd name="T4" fmla="*/ 2147483647 w 156"/>
              <a:gd name="T5" fmla="*/ 2147483647 h 186"/>
              <a:gd name="T6" fmla="*/ 2147483647 w 156"/>
              <a:gd name="T7" fmla="*/ 2147483647 h 186"/>
              <a:gd name="T8" fmla="*/ 2147483647 w 156"/>
              <a:gd name="T9" fmla="*/ 2147483647 h 186"/>
              <a:gd name="T10" fmla="*/ 2147483647 w 156"/>
              <a:gd name="T11" fmla="*/ 2147483647 h 186"/>
              <a:gd name="T12" fmla="*/ 2147483647 w 156"/>
              <a:gd name="T13" fmla="*/ 2147483647 h 186"/>
              <a:gd name="T14" fmla="*/ 2147483647 w 156"/>
              <a:gd name="T15" fmla="*/ 2147483647 h 186"/>
              <a:gd name="T16" fmla="*/ 2147483647 w 156"/>
              <a:gd name="T17" fmla="*/ 2147483647 h 186"/>
              <a:gd name="T18" fmla="*/ 2147483647 w 156"/>
              <a:gd name="T19" fmla="*/ 2147483647 h 186"/>
              <a:gd name="T20" fmla="*/ 2147483647 w 156"/>
              <a:gd name="T21" fmla="*/ 2147483647 h 186"/>
              <a:gd name="T22" fmla="*/ 2147483647 w 156"/>
              <a:gd name="T23" fmla="*/ 2147483647 h 186"/>
              <a:gd name="T24" fmla="*/ 2147483647 w 156"/>
              <a:gd name="T25" fmla="*/ 2147483647 h 186"/>
              <a:gd name="T26" fmla="*/ 2147483647 w 156"/>
              <a:gd name="T27" fmla="*/ 2147483647 h 186"/>
              <a:gd name="T28" fmla="*/ 2147483647 w 156"/>
              <a:gd name="T29" fmla="*/ 2147483647 h 186"/>
              <a:gd name="T30" fmla="*/ 2147483647 w 156"/>
              <a:gd name="T31" fmla="*/ 2147483647 h 186"/>
              <a:gd name="T32" fmla="*/ 2147483647 w 156"/>
              <a:gd name="T33" fmla="*/ 2147483647 h 186"/>
              <a:gd name="T34" fmla="*/ 2147483647 w 156"/>
              <a:gd name="T35" fmla="*/ 2147483647 h 186"/>
              <a:gd name="T36" fmla="*/ 2147483647 w 156"/>
              <a:gd name="T37" fmla="*/ 2147483647 h 186"/>
              <a:gd name="T38" fmla="*/ 2147483647 w 156"/>
              <a:gd name="T39" fmla="*/ 2147483647 h 186"/>
              <a:gd name="T40" fmla="*/ 2147483647 w 156"/>
              <a:gd name="T41" fmla="*/ 2147483647 h 186"/>
              <a:gd name="T42" fmla="*/ 2147483647 w 156"/>
              <a:gd name="T43" fmla="*/ 2147483647 h 186"/>
              <a:gd name="T44" fmla="*/ 2147483647 w 156"/>
              <a:gd name="T45" fmla="*/ 2147483647 h 186"/>
              <a:gd name="T46" fmla="*/ 2147483647 w 156"/>
              <a:gd name="T47" fmla="*/ 2147483647 h 186"/>
              <a:gd name="T48" fmla="*/ 0 w 156"/>
              <a:gd name="T49" fmla="*/ 2147483647 h 186"/>
              <a:gd name="T50" fmla="*/ 0 w 156"/>
              <a:gd name="T51" fmla="*/ 2147483647 h 186"/>
              <a:gd name="T52" fmla="*/ 0 w 156"/>
              <a:gd name="T53" fmla="*/ 2147483647 h 186"/>
              <a:gd name="T54" fmla="*/ 2147483647 w 156"/>
              <a:gd name="T55" fmla="*/ 2147483647 h 186"/>
              <a:gd name="T56" fmla="*/ 2147483647 w 156"/>
              <a:gd name="T57" fmla="*/ 2147483647 h 186"/>
              <a:gd name="T58" fmla="*/ 2147483647 w 156"/>
              <a:gd name="T59" fmla="*/ 2147483647 h 186"/>
              <a:gd name="T60" fmla="*/ 2147483647 w 156"/>
              <a:gd name="T61" fmla="*/ 2147483647 h 186"/>
              <a:gd name="T62" fmla="*/ 2147483647 w 156"/>
              <a:gd name="T63" fmla="*/ 2147483647 h 186"/>
              <a:gd name="T64" fmla="*/ 2147483647 w 156"/>
              <a:gd name="T65" fmla="*/ 2147483647 h 186"/>
              <a:gd name="T66" fmla="*/ 2147483647 w 156"/>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86"/>
              <a:gd name="T104" fmla="*/ 156 w 156"/>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86">
                <a:moveTo>
                  <a:pt x="78" y="0"/>
                </a:moveTo>
                <a:lnTo>
                  <a:pt x="78" y="0"/>
                </a:lnTo>
                <a:lnTo>
                  <a:pt x="90" y="6"/>
                </a:lnTo>
                <a:lnTo>
                  <a:pt x="108" y="12"/>
                </a:lnTo>
                <a:lnTo>
                  <a:pt x="120" y="18"/>
                </a:lnTo>
                <a:lnTo>
                  <a:pt x="132" y="30"/>
                </a:lnTo>
                <a:lnTo>
                  <a:pt x="138" y="42"/>
                </a:lnTo>
                <a:lnTo>
                  <a:pt x="150" y="60"/>
                </a:lnTo>
                <a:lnTo>
                  <a:pt x="150" y="78"/>
                </a:lnTo>
                <a:lnTo>
                  <a:pt x="156" y="96"/>
                </a:lnTo>
                <a:lnTo>
                  <a:pt x="150" y="114"/>
                </a:lnTo>
                <a:lnTo>
                  <a:pt x="150" y="132"/>
                </a:lnTo>
                <a:lnTo>
                  <a:pt x="138" y="144"/>
                </a:lnTo>
                <a:lnTo>
                  <a:pt x="132" y="162"/>
                </a:lnTo>
                <a:lnTo>
                  <a:pt x="120" y="168"/>
                </a:lnTo>
                <a:lnTo>
                  <a:pt x="108" y="180"/>
                </a:lnTo>
                <a:lnTo>
                  <a:pt x="90" y="186"/>
                </a:lnTo>
                <a:lnTo>
                  <a:pt x="78" y="186"/>
                </a:lnTo>
                <a:lnTo>
                  <a:pt x="60" y="186"/>
                </a:lnTo>
                <a:lnTo>
                  <a:pt x="48" y="180"/>
                </a:lnTo>
                <a:lnTo>
                  <a:pt x="30" y="168"/>
                </a:lnTo>
                <a:lnTo>
                  <a:pt x="18" y="162"/>
                </a:lnTo>
                <a:lnTo>
                  <a:pt x="12" y="144"/>
                </a:lnTo>
                <a:lnTo>
                  <a:pt x="6" y="132"/>
                </a:lnTo>
                <a:lnTo>
                  <a:pt x="0" y="114"/>
                </a:lnTo>
                <a:lnTo>
                  <a:pt x="0" y="96"/>
                </a:lnTo>
                <a:lnTo>
                  <a:pt x="0" y="78"/>
                </a:lnTo>
                <a:lnTo>
                  <a:pt x="6" y="60"/>
                </a:lnTo>
                <a:lnTo>
                  <a:pt x="12" y="42"/>
                </a:lnTo>
                <a:lnTo>
                  <a:pt x="18" y="30"/>
                </a:lnTo>
                <a:lnTo>
                  <a:pt x="30" y="18"/>
                </a:lnTo>
                <a:lnTo>
                  <a:pt x="48" y="12"/>
                </a:lnTo>
                <a:lnTo>
                  <a:pt x="60" y="6"/>
                </a:lnTo>
                <a:lnTo>
                  <a:pt x="7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941" name="Freeform 884"/>
          <p:cNvSpPr>
            <a:spLocks/>
          </p:cNvSpPr>
          <p:nvPr/>
        </p:nvSpPr>
        <p:spPr bwMode="auto">
          <a:xfrm>
            <a:off x="8064501" y="4884208"/>
            <a:ext cx="173038" cy="73025"/>
          </a:xfrm>
          <a:custGeom>
            <a:avLst/>
            <a:gdLst>
              <a:gd name="T0" fmla="*/ 0 w 114"/>
              <a:gd name="T1" fmla="*/ 0 h 42"/>
              <a:gd name="T2" fmla="*/ 0 w 114"/>
              <a:gd name="T3" fmla="*/ 2147483647 h 42"/>
              <a:gd name="T4" fmla="*/ 0 w 114"/>
              <a:gd name="T5" fmla="*/ 2147483647 h 42"/>
              <a:gd name="T6" fmla="*/ 0 w 114"/>
              <a:gd name="T7" fmla="*/ 2147483647 h 42"/>
              <a:gd name="T8" fmla="*/ 0 w 114"/>
              <a:gd name="T9" fmla="*/ 2147483647 h 42"/>
              <a:gd name="T10" fmla="*/ 0 w 114"/>
              <a:gd name="T11" fmla="*/ 2147483647 h 42"/>
              <a:gd name="T12" fmla="*/ 0 w 114"/>
              <a:gd name="T13" fmla="*/ 2147483647 h 42"/>
              <a:gd name="T14" fmla="*/ 0 w 114"/>
              <a:gd name="T15" fmla="*/ 2147483647 h 42"/>
              <a:gd name="T16" fmla="*/ 0 w 114"/>
              <a:gd name="T17" fmla="*/ 0 h 42"/>
              <a:gd name="T18" fmla="*/ 2147483647 w 114"/>
              <a:gd name="T19" fmla="*/ 2147483647 h 42"/>
              <a:gd name="T20" fmla="*/ 2147483647 w 114"/>
              <a:gd name="T21" fmla="*/ 2147483647 h 42"/>
              <a:gd name="T22" fmla="*/ 2147483647 w 114"/>
              <a:gd name="T23" fmla="*/ 2147483647 h 42"/>
              <a:gd name="T24" fmla="*/ 2147483647 w 114"/>
              <a:gd name="T25" fmla="*/ 2147483647 h 42"/>
              <a:gd name="T26" fmla="*/ 2147483647 w 114"/>
              <a:gd name="T27" fmla="*/ 2147483647 h 42"/>
              <a:gd name="T28" fmla="*/ 2147483647 w 114"/>
              <a:gd name="T29" fmla="*/ 2147483647 h 42"/>
              <a:gd name="T30" fmla="*/ 2147483647 w 114"/>
              <a:gd name="T31" fmla="*/ 2147483647 h 42"/>
              <a:gd name="T32" fmla="*/ 2147483647 w 114"/>
              <a:gd name="T33" fmla="*/ 2147483647 h 42"/>
              <a:gd name="T34" fmla="*/ 2147483647 w 114"/>
              <a:gd name="T35" fmla="*/ 2147483647 h 42"/>
              <a:gd name="T36" fmla="*/ 0 w 114"/>
              <a:gd name="T37" fmla="*/ 0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42"/>
              <a:gd name="T59" fmla="*/ 114 w 114"/>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42">
                <a:moveTo>
                  <a:pt x="0" y="0"/>
                </a:moveTo>
                <a:lnTo>
                  <a:pt x="0" y="6"/>
                </a:lnTo>
                <a:lnTo>
                  <a:pt x="0" y="12"/>
                </a:lnTo>
                <a:lnTo>
                  <a:pt x="0" y="18"/>
                </a:lnTo>
                <a:lnTo>
                  <a:pt x="0" y="24"/>
                </a:lnTo>
                <a:lnTo>
                  <a:pt x="0" y="18"/>
                </a:lnTo>
                <a:lnTo>
                  <a:pt x="0" y="12"/>
                </a:lnTo>
                <a:lnTo>
                  <a:pt x="0" y="6"/>
                </a:lnTo>
                <a:lnTo>
                  <a:pt x="0" y="0"/>
                </a:lnTo>
                <a:lnTo>
                  <a:pt x="114" y="24"/>
                </a:lnTo>
                <a:lnTo>
                  <a:pt x="114" y="30"/>
                </a:lnTo>
                <a:lnTo>
                  <a:pt x="114" y="36"/>
                </a:lnTo>
                <a:lnTo>
                  <a:pt x="114" y="42"/>
                </a:lnTo>
                <a:lnTo>
                  <a:pt x="114" y="36"/>
                </a:lnTo>
                <a:lnTo>
                  <a:pt x="114" y="30"/>
                </a:lnTo>
                <a:lnTo>
                  <a:pt x="114" y="24"/>
                </a:lnTo>
                <a:lnTo>
                  <a:pt x="0" y="0"/>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2" name="Freeform 885"/>
          <p:cNvSpPr>
            <a:spLocks/>
          </p:cNvSpPr>
          <p:nvPr/>
        </p:nvSpPr>
        <p:spPr bwMode="auto">
          <a:xfrm>
            <a:off x="8064501" y="4803230"/>
            <a:ext cx="173038" cy="234950"/>
          </a:xfrm>
          <a:custGeom>
            <a:avLst/>
            <a:gdLst>
              <a:gd name="T0" fmla="*/ 0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0 w 114"/>
              <a:gd name="T31" fmla="*/ 2147483647 h 138"/>
              <a:gd name="T32" fmla="*/ 0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0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0 w 114"/>
              <a:gd name="T67" fmla="*/ 2147483647 h 138"/>
              <a:gd name="T68" fmla="*/ 0 w 114"/>
              <a:gd name="T69" fmla="*/ 2147483647 h 138"/>
              <a:gd name="T70" fmla="*/ 0 w 114"/>
              <a:gd name="T71" fmla="*/ 2147483647 h 138"/>
              <a:gd name="T72" fmla="*/ 0 w 114"/>
              <a:gd name="T73" fmla="*/ 2147483647 h 1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4"/>
              <a:gd name="T112" fmla="*/ 0 h 138"/>
              <a:gd name="T113" fmla="*/ 114 w 114"/>
              <a:gd name="T114" fmla="*/ 138 h 1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4" h="138">
                <a:moveTo>
                  <a:pt x="0" y="72"/>
                </a:moveTo>
                <a:lnTo>
                  <a:pt x="0" y="60"/>
                </a:lnTo>
                <a:lnTo>
                  <a:pt x="6" y="48"/>
                </a:lnTo>
                <a:lnTo>
                  <a:pt x="12" y="30"/>
                </a:lnTo>
                <a:lnTo>
                  <a:pt x="18" y="24"/>
                </a:lnTo>
                <a:lnTo>
                  <a:pt x="24" y="12"/>
                </a:lnTo>
                <a:lnTo>
                  <a:pt x="36" y="6"/>
                </a:lnTo>
                <a:lnTo>
                  <a:pt x="48" y="6"/>
                </a:lnTo>
                <a:lnTo>
                  <a:pt x="60" y="0"/>
                </a:lnTo>
                <a:lnTo>
                  <a:pt x="66" y="6"/>
                </a:lnTo>
                <a:lnTo>
                  <a:pt x="78" y="6"/>
                </a:lnTo>
                <a:lnTo>
                  <a:pt x="90" y="12"/>
                </a:lnTo>
                <a:lnTo>
                  <a:pt x="96" y="24"/>
                </a:lnTo>
                <a:lnTo>
                  <a:pt x="102" y="30"/>
                </a:lnTo>
                <a:lnTo>
                  <a:pt x="108" y="48"/>
                </a:lnTo>
                <a:lnTo>
                  <a:pt x="108" y="60"/>
                </a:lnTo>
                <a:lnTo>
                  <a:pt x="114" y="72"/>
                </a:lnTo>
                <a:lnTo>
                  <a:pt x="108" y="84"/>
                </a:lnTo>
                <a:lnTo>
                  <a:pt x="108" y="102"/>
                </a:lnTo>
                <a:lnTo>
                  <a:pt x="102" y="114"/>
                </a:lnTo>
                <a:lnTo>
                  <a:pt x="96" y="120"/>
                </a:lnTo>
                <a:lnTo>
                  <a:pt x="90" y="126"/>
                </a:lnTo>
                <a:lnTo>
                  <a:pt x="78" y="138"/>
                </a:lnTo>
                <a:lnTo>
                  <a:pt x="66" y="138"/>
                </a:lnTo>
                <a:lnTo>
                  <a:pt x="60" y="138"/>
                </a:lnTo>
                <a:lnTo>
                  <a:pt x="48" y="138"/>
                </a:lnTo>
                <a:lnTo>
                  <a:pt x="36" y="138"/>
                </a:lnTo>
                <a:lnTo>
                  <a:pt x="24" y="126"/>
                </a:lnTo>
                <a:lnTo>
                  <a:pt x="18" y="120"/>
                </a:lnTo>
                <a:lnTo>
                  <a:pt x="12" y="114"/>
                </a:lnTo>
                <a:lnTo>
                  <a:pt x="6" y="102"/>
                </a:lnTo>
                <a:lnTo>
                  <a:pt x="0" y="84"/>
                </a:lnTo>
                <a:lnTo>
                  <a:pt x="0" y="72"/>
                </a:lnTo>
                <a:lnTo>
                  <a:pt x="0" y="48"/>
                </a:lnTo>
                <a:lnTo>
                  <a:pt x="6" y="36"/>
                </a:lnTo>
                <a:lnTo>
                  <a:pt x="12" y="30"/>
                </a:lnTo>
                <a:lnTo>
                  <a:pt x="18" y="18"/>
                </a:lnTo>
                <a:lnTo>
                  <a:pt x="24" y="12"/>
                </a:lnTo>
                <a:lnTo>
                  <a:pt x="30" y="6"/>
                </a:lnTo>
                <a:lnTo>
                  <a:pt x="36" y="6"/>
                </a:lnTo>
                <a:lnTo>
                  <a:pt x="48" y="6"/>
                </a:lnTo>
                <a:lnTo>
                  <a:pt x="60" y="0"/>
                </a:lnTo>
                <a:lnTo>
                  <a:pt x="66" y="6"/>
                </a:lnTo>
                <a:lnTo>
                  <a:pt x="78" y="6"/>
                </a:lnTo>
                <a:lnTo>
                  <a:pt x="90" y="12"/>
                </a:lnTo>
                <a:lnTo>
                  <a:pt x="96" y="24"/>
                </a:lnTo>
                <a:lnTo>
                  <a:pt x="108" y="30"/>
                </a:lnTo>
                <a:lnTo>
                  <a:pt x="108" y="48"/>
                </a:lnTo>
                <a:lnTo>
                  <a:pt x="114" y="60"/>
                </a:lnTo>
                <a:lnTo>
                  <a:pt x="114" y="72"/>
                </a:lnTo>
                <a:lnTo>
                  <a:pt x="114" y="78"/>
                </a:lnTo>
                <a:lnTo>
                  <a:pt x="114" y="84"/>
                </a:lnTo>
                <a:lnTo>
                  <a:pt x="114" y="90"/>
                </a:lnTo>
                <a:lnTo>
                  <a:pt x="114" y="96"/>
                </a:lnTo>
                <a:lnTo>
                  <a:pt x="108" y="108"/>
                </a:lnTo>
                <a:lnTo>
                  <a:pt x="102" y="114"/>
                </a:lnTo>
                <a:lnTo>
                  <a:pt x="96" y="120"/>
                </a:lnTo>
                <a:lnTo>
                  <a:pt x="90" y="126"/>
                </a:lnTo>
                <a:lnTo>
                  <a:pt x="84" y="132"/>
                </a:lnTo>
                <a:lnTo>
                  <a:pt x="78" y="138"/>
                </a:lnTo>
                <a:lnTo>
                  <a:pt x="66" y="138"/>
                </a:lnTo>
                <a:lnTo>
                  <a:pt x="60" y="138"/>
                </a:lnTo>
                <a:lnTo>
                  <a:pt x="48" y="138"/>
                </a:lnTo>
                <a:lnTo>
                  <a:pt x="36" y="138"/>
                </a:lnTo>
                <a:lnTo>
                  <a:pt x="24" y="126"/>
                </a:lnTo>
                <a:lnTo>
                  <a:pt x="18" y="120"/>
                </a:lnTo>
                <a:lnTo>
                  <a:pt x="6" y="114"/>
                </a:lnTo>
                <a:lnTo>
                  <a:pt x="0" y="102"/>
                </a:lnTo>
                <a:lnTo>
                  <a:pt x="0" y="84"/>
                </a:lnTo>
                <a:lnTo>
                  <a:pt x="0" y="72"/>
                </a:lnTo>
                <a:lnTo>
                  <a:pt x="0" y="66"/>
                </a:lnTo>
                <a:lnTo>
                  <a:pt x="0" y="60"/>
                </a:lnTo>
                <a:lnTo>
                  <a:pt x="0" y="54"/>
                </a:lnTo>
                <a:lnTo>
                  <a:pt x="0" y="48"/>
                </a:lnTo>
                <a:lnTo>
                  <a:pt x="0" y="72"/>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3" name="Freeform 886"/>
          <p:cNvSpPr>
            <a:spLocks/>
          </p:cNvSpPr>
          <p:nvPr/>
        </p:nvSpPr>
        <p:spPr bwMode="auto">
          <a:xfrm>
            <a:off x="8064501" y="4803230"/>
            <a:ext cx="173038" cy="234950"/>
          </a:xfrm>
          <a:custGeom>
            <a:avLst/>
            <a:gdLst>
              <a:gd name="T0" fmla="*/ 0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0 w 114"/>
              <a:gd name="T31" fmla="*/ 2147483647 h 138"/>
              <a:gd name="T32" fmla="*/ 0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0 w 114"/>
              <a:gd name="T65" fmla="*/ 2147483647 h 1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138"/>
              <a:gd name="T101" fmla="*/ 114 w 114"/>
              <a:gd name="T102" fmla="*/ 138 h 1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138">
                <a:moveTo>
                  <a:pt x="0" y="72"/>
                </a:moveTo>
                <a:lnTo>
                  <a:pt x="0" y="60"/>
                </a:lnTo>
                <a:lnTo>
                  <a:pt x="6" y="48"/>
                </a:lnTo>
                <a:lnTo>
                  <a:pt x="12" y="30"/>
                </a:lnTo>
                <a:lnTo>
                  <a:pt x="18" y="24"/>
                </a:lnTo>
                <a:lnTo>
                  <a:pt x="24" y="12"/>
                </a:lnTo>
                <a:lnTo>
                  <a:pt x="36" y="6"/>
                </a:lnTo>
                <a:lnTo>
                  <a:pt x="48" y="6"/>
                </a:lnTo>
                <a:lnTo>
                  <a:pt x="54" y="0"/>
                </a:lnTo>
                <a:lnTo>
                  <a:pt x="66" y="6"/>
                </a:lnTo>
                <a:lnTo>
                  <a:pt x="78" y="6"/>
                </a:lnTo>
                <a:lnTo>
                  <a:pt x="90" y="12"/>
                </a:lnTo>
                <a:lnTo>
                  <a:pt x="96" y="24"/>
                </a:lnTo>
                <a:lnTo>
                  <a:pt x="102" y="30"/>
                </a:lnTo>
                <a:lnTo>
                  <a:pt x="108" y="48"/>
                </a:lnTo>
                <a:lnTo>
                  <a:pt x="108" y="60"/>
                </a:lnTo>
                <a:lnTo>
                  <a:pt x="114" y="72"/>
                </a:lnTo>
                <a:lnTo>
                  <a:pt x="108" y="84"/>
                </a:lnTo>
                <a:lnTo>
                  <a:pt x="108" y="102"/>
                </a:lnTo>
                <a:lnTo>
                  <a:pt x="102" y="114"/>
                </a:lnTo>
                <a:lnTo>
                  <a:pt x="96" y="120"/>
                </a:lnTo>
                <a:lnTo>
                  <a:pt x="90" y="126"/>
                </a:lnTo>
                <a:lnTo>
                  <a:pt x="78" y="138"/>
                </a:lnTo>
                <a:lnTo>
                  <a:pt x="66" y="138"/>
                </a:lnTo>
                <a:lnTo>
                  <a:pt x="54" y="138"/>
                </a:lnTo>
                <a:lnTo>
                  <a:pt x="48" y="138"/>
                </a:lnTo>
                <a:lnTo>
                  <a:pt x="36" y="138"/>
                </a:lnTo>
                <a:lnTo>
                  <a:pt x="24" y="126"/>
                </a:lnTo>
                <a:lnTo>
                  <a:pt x="18" y="120"/>
                </a:lnTo>
                <a:lnTo>
                  <a:pt x="12" y="114"/>
                </a:lnTo>
                <a:lnTo>
                  <a:pt x="6" y="102"/>
                </a:lnTo>
                <a:lnTo>
                  <a:pt x="0" y="84"/>
                </a:lnTo>
                <a:lnTo>
                  <a:pt x="0" y="72"/>
                </a:lnTo>
                <a:lnTo>
                  <a:pt x="6" y="60"/>
                </a:lnTo>
                <a:lnTo>
                  <a:pt x="6" y="48"/>
                </a:lnTo>
                <a:lnTo>
                  <a:pt x="12" y="30"/>
                </a:lnTo>
                <a:lnTo>
                  <a:pt x="18" y="24"/>
                </a:lnTo>
                <a:lnTo>
                  <a:pt x="24" y="18"/>
                </a:lnTo>
                <a:lnTo>
                  <a:pt x="36" y="6"/>
                </a:lnTo>
                <a:lnTo>
                  <a:pt x="48" y="6"/>
                </a:lnTo>
                <a:lnTo>
                  <a:pt x="54" y="6"/>
                </a:lnTo>
                <a:lnTo>
                  <a:pt x="66" y="6"/>
                </a:lnTo>
                <a:lnTo>
                  <a:pt x="78" y="6"/>
                </a:lnTo>
                <a:lnTo>
                  <a:pt x="84" y="18"/>
                </a:lnTo>
                <a:lnTo>
                  <a:pt x="96" y="24"/>
                </a:lnTo>
                <a:lnTo>
                  <a:pt x="102" y="30"/>
                </a:lnTo>
                <a:lnTo>
                  <a:pt x="108" y="48"/>
                </a:lnTo>
                <a:lnTo>
                  <a:pt x="108" y="60"/>
                </a:lnTo>
                <a:lnTo>
                  <a:pt x="108" y="72"/>
                </a:lnTo>
                <a:lnTo>
                  <a:pt x="108" y="84"/>
                </a:lnTo>
                <a:lnTo>
                  <a:pt x="108" y="96"/>
                </a:lnTo>
                <a:lnTo>
                  <a:pt x="102" y="108"/>
                </a:lnTo>
                <a:lnTo>
                  <a:pt x="96" y="120"/>
                </a:lnTo>
                <a:lnTo>
                  <a:pt x="84" y="126"/>
                </a:lnTo>
                <a:lnTo>
                  <a:pt x="78" y="132"/>
                </a:lnTo>
                <a:lnTo>
                  <a:pt x="66" y="138"/>
                </a:lnTo>
                <a:lnTo>
                  <a:pt x="54" y="138"/>
                </a:lnTo>
                <a:lnTo>
                  <a:pt x="48" y="138"/>
                </a:lnTo>
                <a:lnTo>
                  <a:pt x="36" y="132"/>
                </a:lnTo>
                <a:lnTo>
                  <a:pt x="24" y="126"/>
                </a:lnTo>
                <a:lnTo>
                  <a:pt x="18" y="120"/>
                </a:lnTo>
                <a:lnTo>
                  <a:pt x="12" y="108"/>
                </a:lnTo>
                <a:lnTo>
                  <a:pt x="6" y="96"/>
                </a:lnTo>
                <a:lnTo>
                  <a:pt x="6" y="84"/>
                </a:lnTo>
                <a:lnTo>
                  <a:pt x="0" y="72"/>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4" name="Freeform 887"/>
          <p:cNvSpPr>
            <a:spLocks/>
          </p:cNvSpPr>
          <p:nvPr/>
        </p:nvSpPr>
        <p:spPr bwMode="auto">
          <a:xfrm>
            <a:off x="8074033" y="4811183"/>
            <a:ext cx="155575" cy="227013"/>
          </a:xfrm>
          <a:custGeom>
            <a:avLst/>
            <a:gdLst>
              <a:gd name="T0" fmla="*/ 0 w 102"/>
              <a:gd name="T1" fmla="*/ 2147483647 h 132"/>
              <a:gd name="T2" fmla="*/ 2147483647 w 102"/>
              <a:gd name="T3" fmla="*/ 2147483647 h 132"/>
              <a:gd name="T4" fmla="*/ 2147483647 w 102"/>
              <a:gd name="T5" fmla="*/ 2147483647 h 132"/>
              <a:gd name="T6" fmla="*/ 2147483647 w 102"/>
              <a:gd name="T7" fmla="*/ 0 h 132"/>
              <a:gd name="T8" fmla="*/ 2147483647 w 102"/>
              <a:gd name="T9" fmla="*/ 0 h 132"/>
              <a:gd name="T10" fmla="*/ 2147483647 w 102"/>
              <a:gd name="T11" fmla="*/ 2147483647 h 132"/>
              <a:gd name="T12" fmla="*/ 2147483647 w 102"/>
              <a:gd name="T13" fmla="*/ 2147483647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2147483647 w 102"/>
              <a:gd name="T23" fmla="*/ 2147483647 h 132"/>
              <a:gd name="T24" fmla="*/ 2147483647 w 102"/>
              <a:gd name="T25" fmla="*/ 2147483647 h 132"/>
              <a:gd name="T26" fmla="*/ 2147483647 w 102"/>
              <a:gd name="T27" fmla="*/ 2147483647 h 132"/>
              <a:gd name="T28" fmla="*/ 2147483647 w 102"/>
              <a:gd name="T29" fmla="*/ 2147483647 h 132"/>
              <a:gd name="T30" fmla="*/ 0 w 102"/>
              <a:gd name="T31" fmla="*/ 2147483647 h 132"/>
              <a:gd name="T32" fmla="*/ 0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0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2147483647 w 102"/>
              <a:gd name="T51" fmla="*/ 2147483647 h 132"/>
              <a:gd name="T52" fmla="*/ 2147483647 w 102"/>
              <a:gd name="T53" fmla="*/ 2147483647 h 132"/>
              <a:gd name="T54" fmla="*/ 2147483647 w 102"/>
              <a:gd name="T55" fmla="*/ 2147483647 h 132"/>
              <a:gd name="T56" fmla="*/ 2147483647 w 102"/>
              <a:gd name="T57" fmla="*/ 2147483647 h 132"/>
              <a:gd name="T58" fmla="*/ 2147483647 w 102"/>
              <a:gd name="T59" fmla="*/ 2147483647 h 132"/>
              <a:gd name="T60" fmla="*/ 2147483647 w 102"/>
              <a:gd name="T61" fmla="*/ 2147483647 h 132"/>
              <a:gd name="T62" fmla="*/ 2147483647 w 102"/>
              <a:gd name="T63" fmla="*/ 2147483647 h 132"/>
              <a:gd name="T64" fmla="*/ 0 w 102"/>
              <a:gd name="T65" fmla="*/ 214748364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32"/>
              <a:gd name="T101" fmla="*/ 102 w 102"/>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32">
                <a:moveTo>
                  <a:pt x="0" y="66"/>
                </a:moveTo>
                <a:lnTo>
                  <a:pt x="0" y="54"/>
                </a:lnTo>
                <a:lnTo>
                  <a:pt x="0" y="42"/>
                </a:lnTo>
                <a:lnTo>
                  <a:pt x="6" y="30"/>
                </a:lnTo>
                <a:lnTo>
                  <a:pt x="12" y="18"/>
                </a:lnTo>
                <a:lnTo>
                  <a:pt x="18" y="12"/>
                </a:lnTo>
                <a:lnTo>
                  <a:pt x="30" y="0"/>
                </a:lnTo>
                <a:lnTo>
                  <a:pt x="42" y="0"/>
                </a:lnTo>
                <a:lnTo>
                  <a:pt x="54" y="0"/>
                </a:lnTo>
                <a:lnTo>
                  <a:pt x="60" y="0"/>
                </a:lnTo>
                <a:lnTo>
                  <a:pt x="72" y="0"/>
                </a:lnTo>
                <a:lnTo>
                  <a:pt x="78" y="12"/>
                </a:lnTo>
                <a:lnTo>
                  <a:pt x="90" y="18"/>
                </a:lnTo>
                <a:lnTo>
                  <a:pt x="96" y="30"/>
                </a:lnTo>
                <a:lnTo>
                  <a:pt x="102" y="42"/>
                </a:lnTo>
                <a:lnTo>
                  <a:pt x="102" y="54"/>
                </a:lnTo>
                <a:lnTo>
                  <a:pt x="102" y="66"/>
                </a:lnTo>
                <a:lnTo>
                  <a:pt x="102" y="78"/>
                </a:lnTo>
                <a:lnTo>
                  <a:pt x="102" y="90"/>
                </a:lnTo>
                <a:lnTo>
                  <a:pt x="96" y="102"/>
                </a:lnTo>
                <a:lnTo>
                  <a:pt x="90" y="114"/>
                </a:lnTo>
                <a:lnTo>
                  <a:pt x="78" y="120"/>
                </a:lnTo>
                <a:lnTo>
                  <a:pt x="72" y="126"/>
                </a:lnTo>
                <a:lnTo>
                  <a:pt x="60" y="132"/>
                </a:lnTo>
                <a:lnTo>
                  <a:pt x="54" y="132"/>
                </a:lnTo>
                <a:lnTo>
                  <a:pt x="42" y="132"/>
                </a:lnTo>
                <a:lnTo>
                  <a:pt x="30" y="126"/>
                </a:lnTo>
                <a:lnTo>
                  <a:pt x="18" y="120"/>
                </a:lnTo>
                <a:lnTo>
                  <a:pt x="12" y="114"/>
                </a:lnTo>
                <a:lnTo>
                  <a:pt x="6" y="102"/>
                </a:lnTo>
                <a:lnTo>
                  <a:pt x="0" y="90"/>
                </a:lnTo>
                <a:lnTo>
                  <a:pt x="0" y="78"/>
                </a:lnTo>
                <a:lnTo>
                  <a:pt x="0" y="66"/>
                </a:lnTo>
                <a:lnTo>
                  <a:pt x="0" y="54"/>
                </a:lnTo>
                <a:lnTo>
                  <a:pt x="6" y="42"/>
                </a:lnTo>
                <a:lnTo>
                  <a:pt x="6" y="30"/>
                </a:lnTo>
                <a:lnTo>
                  <a:pt x="18" y="24"/>
                </a:lnTo>
                <a:lnTo>
                  <a:pt x="24" y="12"/>
                </a:lnTo>
                <a:lnTo>
                  <a:pt x="30" y="6"/>
                </a:lnTo>
                <a:lnTo>
                  <a:pt x="42" y="0"/>
                </a:lnTo>
                <a:lnTo>
                  <a:pt x="54" y="0"/>
                </a:lnTo>
                <a:lnTo>
                  <a:pt x="60" y="0"/>
                </a:lnTo>
                <a:lnTo>
                  <a:pt x="72" y="6"/>
                </a:lnTo>
                <a:lnTo>
                  <a:pt x="78" y="12"/>
                </a:lnTo>
                <a:lnTo>
                  <a:pt x="84" y="24"/>
                </a:lnTo>
                <a:lnTo>
                  <a:pt x="96" y="30"/>
                </a:lnTo>
                <a:lnTo>
                  <a:pt x="96" y="42"/>
                </a:lnTo>
                <a:lnTo>
                  <a:pt x="102" y="54"/>
                </a:lnTo>
                <a:lnTo>
                  <a:pt x="102" y="66"/>
                </a:lnTo>
                <a:lnTo>
                  <a:pt x="102" y="78"/>
                </a:lnTo>
                <a:lnTo>
                  <a:pt x="96" y="90"/>
                </a:lnTo>
                <a:lnTo>
                  <a:pt x="96" y="102"/>
                </a:lnTo>
                <a:lnTo>
                  <a:pt x="84" y="108"/>
                </a:lnTo>
                <a:lnTo>
                  <a:pt x="78" y="120"/>
                </a:lnTo>
                <a:lnTo>
                  <a:pt x="72" y="126"/>
                </a:lnTo>
                <a:lnTo>
                  <a:pt x="60" y="126"/>
                </a:lnTo>
                <a:lnTo>
                  <a:pt x="54" y="132"/>
                </a:lnTo>
                <a:lnTo>
                  <a:pt x="42" y="126"/>
                </a:lnTo>
                <a:lnTo>
                  <a:pt x="30" y="126"/>
                </a:lnTo>
                <a:lnTo>
                  <a:pt x="24" y="120"/>
                </a:lnTo>
                <a:lnTo>
                  <a:pt x="18" y="108"/>
                </a:lnTo>
                <a:lnTo>
                  <a:pt x="6" y="102"/>
                </a:lnTo>
                <a:lnTo>
                  <a:pt x="6" y="90"/>
                </a:lnTo>
                <a:lnTo>
                  <a:pt x="0" y="78"/>
                </a:lnTo>
                <a:lnTo>
                  <a:pt x="0" y="66"/>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5" name="Freeform 888"/>
          <p:cNvSpPr>
            <a:spLocks/>
          </p:cNvSpPr>
          <p:nvPr/>
        </p:nvSpPr>
        <p:spPr bwMode="auto">
          <a:xfrm>
            <a:off x="8074033" y="4811167"/>
            <a:ext cx="155575" cy="215900"/>
          </a:xfrm>
          <a:custGeom>
            <a:avLst/>
            <a:gdLst>
              <a:gd name="T0" fmla="*/ 0 w 102"/>
              <a:gd name="T1" fmla="*/ 2147483647 h 126"/>
              <a:gd name="T2" fmla="*/ 2147483647 w 102"/>
              <a:gd name="T3" fmla="*/ 2147483647 h 126"/>
              <a:gd name="T4" fmla="*/ 2147483647 w 102"/>
              <a:gd name="T5" fmla="*/ 2147483647 h 126"/>
              <a:gd name="T6" fmla="*/ 2147483647 w 102"/>
              <a:gd name="T7" fmla="*/ 2147483647 h 126"/>
              <a:gd name="T8" fmla="*/ 2147483647 w 102"/>
              <a:gd name="T9" fmla="*/ 2147483647 h 126"/>
              <a:gd name="T10" fmla="*/ 2147483647 w 102"/>
              <a:gd name="T11" fmla="*/ 2147483647 h 126"/>
              <a:gd name="T12" fmla="*/ 2147483647 w 102"/>
              <a:gd name="T13" fmla="*/ 2147483647 h 126"/>
              <a:gd name="T14" fmla="*/ 2147483647 w 102"/>
              <a:gd name="T15" fmla="*/ 2147483647 h 126"/>
              <a:gd name="T16" fmla="*/ 2147483647 w 102"/>
              <a:gd name="T17" fmla="*/ 2147483647 h 126"/>
              <a:gd name="T18" fmla="*/ 2147483647 w 102"/>
              <a:gd name="T19" fmla="*/ 2147483647 h 126"/>
              <a:gd name="T20" fmla="*/ 2147483647 w 102"/>
              <a:gd name="T21" fmla="*/ 2147483647 h 126"/>
              <a:gd name="T22" fmla="*/ 2147483647 w 102"/>
              <a:gd name="T23" fmla="*/ 2147483647 h 126"/>
              <a:gd name="T24" fmla="*/ 2147483647 w 102"/>
              <a:gd name="T25" fmla="*/ 2147483647 h 126"/>
              <a:gd name="T26" fmla="*/ 2147483647 w 102"/>
              <a:gd name="T27" fmla="*/ 2147483647 h 126"/>
              <a:gd name="T28" fmla="*/ 2147483647 w 102"/>
              <a:gd name="T29" fmla="*/ 2147483647 h 126"/>
              <a:gd name="T30" fmla="*/ 0 w 102"/>
              <a:gd name="T31" fmla="*/ 2147483647 h 126"/>
              <a:gd name="T32" fmla="*/ 0 w 102"/>
              <a:gd name="T33" fmla="*/ 2147483647 h 126"/>
              <a:gd name="T34" fmla="*/ 2147483647 w 102"/>
              <a:gd name="T35" fmla="*/ 2147483647 h 126"/>
              <a:gd name="T36" fmla="*/ 2147483647 w 102"/>
              <a:gd name="T37" fmla="*/ 2147483647 h 126"/>
              <a:gd name="T38" fmla="*/ 2147483647 w 102"/>
              <a:gd name="T39" fmla="*/ 2147483647 h 126"/>
              <a:gd name="T40" fmla="*/ 2147483647 w 102"/>
              <a:gd name="T41" fmla="*/ 2147483647 h 126"/>
              <a:gd name="T42" fmla="*/ 2147483647 w 102"/>
              <a:gd name="T43" fmla="*/ 2147483647 h 126"/>
              <a:gd name="T44" fmla="*/ 2147483647 w 102"/>
              <a:gd name="T45" fmla="*/ 2147483647 h 126"/>
              <a:gd name="T46" fmla="*/ 2147483647 w 102"/>
              <a:gd name="T47" fmla="*/ 2147483647 h 126"/>
              <a:gd name="T48" fmla="*/ 2147483647 w 102"/>
              <a:gd name="T49" fmla="*/ 2147483647 h 126"/>
              <a:gd name="T50" fmla="*/ 2147483647 w 102"/>
              <a:gd name="T51" fmla="*/ 2147483647 h 126"/>
              <a:gd name="T52" fmla="*/ 2147483647 w 102"/>
              <a:gd name="T53" fmla="*/ 2147483647 h 126"/>
              <a:gd name="T54" fmla="*/ 2147483647 w 102"/>
              <a:gd name="T55" fmla="*/ 2147483647 h 126"/>
              <a:gd name="T56" fmla="*/ 2147483647 w 102"/>
              <a:gd name="T57" fmla="*/ 2147483647 h 126"/>
              <a:gd name="T58" fmla="*/ 2147483647 w 102"/>
              <a:gd name="T59" fmla="*/ 2147483647 h 126"/>
              <a:gd name="T60" fmla="*/ 2147483647 w 102"/>
              <a:gd name="T61" fmla="*/ 2147483647 h 126"/>
              <a:gd name="T62" fmla="*/ 2147483647 w 102"/>
              <a:gd name="T63" fmla="*/ 2147483647 h 126"/>
              <a:gd name="T64" fmla="*/ 0 w 10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26"/>
              <a:gd name="T101" fmla="*/ 102 w 10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26">
                <a:moveTo>
                  <a:pt x="0" y="66"/>
                </a:moveTo>
                <a:lnTo>
                  <a:pt x="0" y="54"/>
                </a:lnTo>
                <a:lnTo>
                  <a:pt x="6" y="42"/>
                </a:lnTo>
                <a:lnTo>
                  <a:pt x="12" y="30"/>
                </a:lnTo>
                <a:lnTo>
                  <a:pt x="18" y="24"/>
                </a:lnTo>
                <a:lnTo>
                  <a:pt x="24" y="12"/>
                </a:lnTo>
                <a:lnTo>
                  <a:pt x="30" y="6"/>
                </a:lnTo>
                <a:lnTo>
                  <a:pt x="42" y="6"/>
                </a:lnTo>
                <a:lnTo>
                  <a:pt x="54" y="0"/>
                </a:lnTo>
                <a:lnTo>
                  <a:pt x="60" y="6"/>
                </a:lnTo>
                <a:lnTo>
                  <a:pt x="72" y="6"/>
                </a:lnTo>
                <a:lnTo>
                  <a:pt x="78" y="12"/>
                </a:lnTo>
                <a:lnTo>
                  <a:pt x="84" y="24"/>
                </a:lnTo>
                <a:lnTo>
                  <a:pt x="96" y="30"/>
                </a:lnTo>
                <a:lnTo>
                  <a:pt x="96" y="42"/>
                </a:lnTo>
                <a:lnTo>
                  <a:pt x="102" y="54"/>
                </a:lnTo>
                <a:lnTo>
                  <a:pt x="102" y="66"/>
                </a:lnTo>
                <a:lnTo>
                  <a:pt x="102" y="78"/>
                </a:lnTo>
                <a:lnTo>
                  <a:pt x="96" y="90"/>
                </a:lnTo>
                <a:lnTo>
                  <a:pt x="96" y="102"/>
                </a:lnTo>
                <a:lnTo>
                  <a:pt x="84" y="108"/>
                </a:lnTo>
                <a:lnTo>
                  <a:pt x="78" y="120"/>
                </a:lnTo>
                <a:lnTo>
                  <a:pt x="72" y="120"/>
                </a:lnTo>
                <a:lnTo>
                  <a:pt x="60" y="126"/>
                </a:lnTo>
                <a:lnTo>
                  <a:pt x="54" y="126"/>
                </a:lnTo>
                <a:lnTo>
                  <a:pt x="42" y="126"/>
                </a:lnTo>
                <a:lnTo>
                  <a:pt x="30" y="120"/>
                </a:lnTo>
                <a:lnTo>
                  <a:pt x="24" y="120"/>
                </a:lnTo>
                <a:lnTo>
                  <a:pt x="18" y="108"/>
                </a:lnTo>
                <a:lnTo>
                  <a:pt x="12" y="102"/>
                </a:lnTo>
                <a:lnTo>
                  <a:pt x="6" y="90"/>
                </a:lnTo>
                <a:lnTo>
                  <a:pt x="0" y="78"/>
                </a:lnTo>
                <a:lnTo>
                  <a:pt x="0" y="66"/>
                </a:lnTo>
                <a:lnTo>
                  <a:pt x="6" y="54"/>
                </a:lnTo>
                <a:lnTo>
                  <a:pt x="6" y="42"/>
                </a:lnTo>
                <a:lnTo>
                  <a:pt x="12" y="30"/>
                </a:lnTo>
                <a:lnTo>
                  <a:pt x="18" y="24"/>
                </a:lnTo>
                <a:lnTo>
                  <a:pt x="24" y="18"/>
                </a:lnTo>
                <a:lnTo>
                  <a:pt x="30" y="12"/>
                </a:lnTo>
                <a:lnTo>
                  <a:pt x="42" y="6"/>
                </a:lnTo>
                <a:lnTo>
                  <a:pt x="54" y="6"/>
                </a:lnTo>
                <a:lnTo>
                  <a:pt x="60" y="6"/>
                </a:lnTo>
                <a:lnTo>
                  <a:pt x="72" y="12"/>
                </a:lnTo>
                <a:lnTo>
                  <a:pt x="78" y="18"/>
                </a:lnTo>
                <a:lnTo>
                  <a:pt x="84" y="24"/>
                </a:lnTo>
                <a:lnTo>
                  <a:pt x="90" y="30"/>
                </a:lnTo>
                <a:lnTo>
                  <a:pt x="96" y="42"/>
                </a:lnTo>
                <a:lnTo>
                  <a:pt x="96" y="54"/>
                </a:lnTo>
                <a:lnTo>
                  <a:pt x="102" y="66"/>
                </a:lnTo>
                <a:lnTo>
                  <a:pt x="96" y="78"/>
                </a:lnTo>
                <a:lnTo>
                  <a:pt x="96" y="90"/>
                </a:lnTo>
                <a:lnTo>
                  <a:pt x="90" y="96"/>
                </a:lnTo>
                <a:lnTo>
                  <a:pt x="84" y="108"/>
                </a:lnTo>
                <a:lnTo>
                  <a:pt x="78" y="114"/>
                </a:lnTo>
                <a:lnTo>
                  <a:pt x="72" y="120"/>
                </a:lnTo>
                <a:lnTo>
                  <a:pt x="60" y="120"/>
                </a:lnTo>
                <a:lnTo>
                  <a:pt x="54" y="126"/>
                </a:lnTo>
                <a:lnTo>
                  <a:pt x="42" y="120"/>
                </a:lnTo>
                <a:lnTo>
                  <a:pt x="30" y="120"/>
                </a:lnTo>
                <a:lnTo>
                  <a:pt x="24" y="114"/>
                </a:lnTo>
                <a:lnTo>
                  <a:pt x="18" y="108"/>
                </a:lnTo>
                <a:lnTo>
                  <a:pt x="12" y="96"/>
                </a:lnTo>
                <a:lnTo>
                  <a:pt x="6" y="90"/>
                </a:lnTo>
                <a:lnTo>
                  <a:pt x="6" y="78"/>
                </a:lnTo>
                <a:lnTo>
                  <a:pt x="0" y="6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6" name="Freeform 889"/>
          <p:cNvSpPr>
            <a:spLocks/>
          </p:cNvSpPr>
          <p:nvPr/>
        </p:nvSpPr>
        <p:spPr bwMode="auto">
          <a:xfrm>
            <a:off x="8074026" y="4822280"/>
            <a:ext cx="146050" cy="195262"/>
          </a:xfrm>
          <a:custGeom>
            <a:avLst/>
            <a:gdLst>
              <a:gd name="T0" fmla="*/ 2147483647 w 96"/>
              <a:gd name="T1" fmla="*/ 2147483647 h 114"/>
              <a:gd name="T2" fmla="*/ 2147483647 w 96"/>
              <a:gd name="T3" fmla="*/ 2147483647 h 114"/>
              <a:gd name="T4" fmla="*/ 2147483647 w 96"/>
              <a:gd name="T5" fmla="*/ 2147483647 h 114"/>
              <a:gd name="T6" fmla="*/ 2147483647 w 96"/>
              <a:gd name="T7" fmla="*/ 0 h 114"/>
              <a:gd name="T8" fmla="*/ 2147483647 w 96"/>
              <a:gd name="T9" fmla="*/ 0 h 114"/>
              <a:gd name="T10" fmla="*/ 2147483647 w 96"/>
              <a:gd name="T11" fmla="*/ 2147483647 h 114"/>
              <a:gd name="T12" fmla="*/ 2147483647 w 96"/>
              <a:gd name="T13" fmla="*/ 2147483647 h 114"/>
              <a:gd name="T14" fmla="*/ 2147483647 w 96"/>
              <a:gd name="T15" fmla="*/ 2147483647 h 114"/>
              <a:gd name="T16" fmla="*/ 2147483647 w 96"/>
              <a:gd name="T17" fmla="*/ 2147483647 h 114"/>
              <a:gd name="T18" fmla="*/ 2147483647 w 96"/>
              <a:gd name="T19" fmla="*/ 2147483647 h 114"/>
              <a:gd name="T20" fmla="*/ 2147483647 w 96"/>
              <a:gd name="T21" fmla="*/ 2147483647 h 114"/>
              <a:gd name="T22" fmla="*/ 2147483647 w 96"/>
              <a:gd name="T23" fmla="*/ 2147483647 h 114"/>
              <a:gd name="T24" fmla="*/ 2147483647 w 96"/>
              <a:gd name="T25" fmla="*/ 2147483647 h 114"/>
              <a:gd name="T26" fmla="*/ 2147483647 w 96"/>
              <a:gd name="T27" fmla="*/ 2147483647 h 114"/>
              <a:gd name="T28" fmla="*/ 2147483647 w 96"/>
              <a:gd name="T29" fmla="*/ 2147483647 h 114"/>
              <a:gd name="T30" fmla="*/ 2147483647 w 96"/>
              <a:gd name="T31" fmla="*/ 2147483647 h 114"/>
              <a:gd name="T32" fmla="*/ 2147483647 w 96"/>
              <a:gd name="T33" fmla="*/ 2147483647 h 114"/>
              <a:gd name="T34" fmla="*/ 2147483647 w 96"/>
              <a:gd name="T35" fmla="*/ 2147483647 h 114"/>
              <a:gd name="T36" fmla="*/ 2147483647 w 96"/>
              <a:gd name="T37" fmla="*/ 2147483647 h 114"/>
              <a:gd name="T38" fmla="*/ 2147483647 w 96"/>
              <a:gd name="T39" fmla="*/ 2147483647 h 114"/>
              <a:gd name="T40" fmla="*/ 2147483647 w 96"/>
              <a:gd name="T41" fmla="*/ 0 h 114"/>
              <a:gd name="T42" fmla="*/ 2147483647 w 96"/>
              <a:gd name="T43" fmla="*/ 2147483647 h 114"/>
              <a:gd name="T44" fmla="*/ 2147483647 w 96"/>
              <a:gd name="T45" fmla="*/ 2147483647 h 114"/>
              <a:gd name="T46" fmla="*/ 2147483647 w 96"/>
              <a:gd name="T47" fmla="*/ 2147483647 h 114"/>
              <a:gd name="T48" fmla="*/ 2147483647 w 96"/>
              <a:gd name="T49" fmla="*/ 2147483647 h 114"/>
              <a:gd name="T50" fmla="*/ 2147483647 w 96"/>
              <a:gd name="T51" fmla="*/ 2147483647 h 114"/>
              <a:gd name="T52" fmla="*/ 2147483647 w 96"/>
              <a:gd name="T53" fmla="*/ 2147483647 h 114"/>
              <a:gd name="T54" fmla="*/ 2147483647 w 96"/>
              <a:gd name="T55" fmla="*/ 2147483647 h 114"/>
              <a:gd name="T56" fmla="*/ 2147483647 w 96"/>
              <a:gd name="T57" fmla="*/ 2147483647 h 114"/>
              <a:gd name="T58" fmla="*/ 2147483647 w 96"/>
              <a:gd name="T59" fmla="*/ 2147483647 h 114"/>
              <a:gd name="T60" fmla="*/ 2147483647 w 96"/>
              <a:gd name="T61" fmla="*/ 2147483647 h 114"/>
              <a:gd name="T62" fmla="*/ 2147483647 w 96"/>
              <a:gd name="T63" fmla="*/ 2147483647 h 114"/>
              <a:gd name="T64" fmla="*/ 2147483647 w 96"/>
              <a:gd name="T65" fmla="*/ 2147483647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114"/>
              <a:gd name="T101" fmla="*/ 96 w 96"/>
              <a:gd name="T102" fmla="*/ 114 h 1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114">
                <a:moveTo>
                  <a:pt x="0" y="60"/>
                </a:moveTo>
                <a:lnTo>
                  <a:pt x="6" y="48"/>
                </a:lnTo>
                <a:lnTo>
                  <a:pt x="6" y="36"/>
                </a:lnTo>
                <a:lnTo>
                  <a:pt x="12" y="24"/>
                </a:lnTo>
                <a:lnTo>
                  <a:pt x="18" y="18"/>
                </a:lnTo>
                <a:lnTo>
                  <a:pt x="24" y="6"/>
                </a:lnTo>
                <a:lnTo>
                  <a:pt x="30" y="6"/>
                </a:lnTo>
                <a:lnTo>
                  <a:pt x="42" y="0"/>
                </a:lnTo>
                <a:lnTo>
                  <a:pt x="48" y="0"/>
                </a:lnTo>
                <a:lnTo>
                  <a:pt x="60" y="0"/>
                </a:lnTo>
                <a:lnTo>
                  <a:pt x="66" y="6"/>
                </a:lnTo>
                <a:lnTo>
                  <a:pt x="78" y="6"/>
                </a:lnTo>
                <a:lnTo>
                  <a:pt x="84" y="18"/>
                </a:lnTo>
                <a:lnTo>
                  <a:pt x="90" y="24"/>
                </a:lnTo>
                <a:lnTo>
                  <a:pt x="90" y="36"/>
                </a:lnTo>
                <a:lnTo>
                  <a:pt x="96" y="48"/>
                </a:lnTo>
                <a:lnTo>
                  <a:pt x="96" y="60"/>
                </a:lnTo>
                <a:lnTo>
                  <a:pt x="96" y="72"/>
                </a:lnTo>
                <a:lnTo>
                  <a:pt x="90" y="78"/>
                </a:lnTo>
                <a:lnTo>
                  <a:pt x="90" y="90"/>
                </a:lnTo>
                <a:lnTo>
                  <a:pt x="84" y="96"/>
                </a:lnTo>
                <a:lnTo>
                  <a:pt x="78" y="108"/>
                </a:lnTo>
                <a:lnTo>
                  <a:pt x="66" y="108"/>
                </a:lnTo>
                <a:lnTo>
                  <a:pt x="60" y="114"/>
                </a:lnTo>
                <a:lnTo>
                  <a:pt x="48" y="114"/>
                </a:lnTo>
                <a:lnTo>
                  <a:pt x="42" y="114"/>
                </a:lnTo>
                <a:lnTo>
                  <a:pt x="30" y="108"/>
                </a:lnTo>
                <a:lnTo>
                  <a:pt x="24" y="108"/>
                </a:lnTo>
                <a:lnTo>
                  <a:pt x="18" y="96"/>
                </a:lnTo>
                <a:lnTo>
                  <a:pt x="12" y="90"/>
                </a:lnTo>
                <a:lnTo>
                  <a:pt x="6" y="78"/>
                </a:lnTo>
                <a:lnTo>
                  <a:pt x="6" y="72"/>
                </a:lnTo>
                <a:lnTo>
                  <a:pt x="0" y="60"/>
                </a:lnTo>
                <a:lnTo>
                  <a:pt x="6" y="60"/>
                </a:lnTo>
                <a:lnTo>
                  <a:pt x="6" y="48"/>
                </a:lnTo>
                <a:lnTo>
                  <a:pt x="12" y="36"/>
                </a:lnTo>
                <a:lnTo>
                  <a:pt x="12" y="24"/>
                </a:lnTo>
                <a:lnTo>
                  <a:pt x="18" y="18"/>
                </a:lnTo>
                <a:lnTo>
                  <a:pt x="24" y="12"/>
                </a:lnTo>
                <a:lnTo>
                  <a:pt x="36" y="6"/>
                </a:lnTo>
                <a:lnTo>
                  <a:pt x="42" y="6"/>
                </a:lnTo>
                <a:lnTo>
                  <a:pt x="48" y="0"/>
                </a:lnTo>
                <a:lnTo>
                  <a:pt x="60" y="6"/>
                </a:lnTo>
                <a:lnTo>
                  <a:pt x="66" y="6"/>
                </a:lnTo>
                <a:lnTo>
                  <a:pt x="72" y="12"/>
                </a:lnTo>
                <a:lnTo>
                  <a:pt x="84" y="18"/>
                </a:lnTo>
                <a:lnTo>
                  <a:pt x="84" y="24"/>
                </a:lnTo>
                <a:lnTo>
                  <a:pt x="90" y="36"/>
                </a:lnTo>
                <a:lnTo>
                  <a:pt x="90" y="48"/>
                </a:lnTo>
                <a:lnTo>
                  <a:pt x="96" y="60"/>
                </a:lnTo>
                <a:lnTo>
                  <a:pt x="90" y="66"/>
                </a:lnTo>
                <a:lnTo>
                  <a:pt x="90" y="78"/>
                </a:lnTo>
                <a:lnTo>
                  <a:pt x="84" y="90"/>
                </a:lnTo>
                <a:lnTo>
                  <a:pt x="84" y="96"/>
                </a:lnTo>
                <a:lnTo>
                  <a:pt x="72" y="102"/>
                </a:lnTo>
                <a:lnTo>
                  <a:pt x="66" y="108"/>
                </a:lnTo>
                <a:lnTo>
                  <a:pt x="60" y="108"/>
                </a:lnTo>
                <a:lnTo>
                  <a:pt x="48" y="114"/>
                </a:lnTo>
                <a:lnTo>
                  <a:pt x="42" y="108"/>
                </a:lnTo>
                <a:lnTo>
                  <a:pt x="36" y="108"/>
                </a:lnTo>
                <a:lnTo>
                  <a:pt x="24" y="102"/>
                </a:lnTo>
                <a:lnTo>
                  <a:pt x="18" y="96"/>
                </a:lnTo>
                <a:lnTo>
                  <a:pt x="12" y="90"/>
                </a:lnTo>
                <a:lnTo>
                  <a:pt x="12" y="78"/>
                </a:lnTo>
                <a:lnTo>
                  <a:pt x="6" y="66"/>
                </a:lnTo>
                <a:lnTo>
                  <a:pt x="6" y="60"/>
                </a:lnTo>
                <a:lnTo>
                  <a:pt x="0" y="6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7" name="Freeform 890"/>
          <p:cNvSpPr>
            <a:spLocks/>
          </p:cNvSpPr>
          <p:nvPr/>
        </p:nvSpPr>
        <p:spPr bwMode="auto">
          <a:xfrm>
            <a:off x="8083558" y="4833392"/>
            <a:ext cx="136525" cy="184150"/>
          </a:xfrm>
          <a:custGeom>
            <a:avLst/>
            <a:gdLst>
              <a:gd name="T0" fmla="*/ 0 w 90"/>
              <a:gd name="T1" fmla="*/ 2147483647 h 108"/>
              <a:gd name="T2" fmla="*/ 2147483647 w 90"/>
              <a:gd name="T3" fmla="*/ 2147483647 h 108"/>
              <a:gd name="T4" fmla="*/ 2147483647 w 90"/>
              <a:gd name="T5" fmla="*/ 2147483647 h 108"/>
              <a:gd name="T6" fmla="*/ 2147483647 w 90"/>
              <a:gd name="T7" fmla="*/ 0 h 108"/>
              <a:gd name="T8" fmla="*/ 2147483647 w 90"/>
              <a:gd name="T9" fmla="*/ 0 h 108"/>
              <a:gd name="T10" fmla="*/ 2147483647 w 90"/>
              <a:gd name="T11" fmla="*/ 2147483647 h 108"/>
              <a:gd name="T12" fmla="*/ 2147483647 w 90"/>
              <a:gd name="T13" fmla="*/ 2147483647 h 108"/>
              <a:gd name="T14" fmla="*/ 2147483647 w 90"/>
              <a:gd name="T15" fmla="*/ 2147483647 h 108"/>
              <a:gd name="T16" fmla="*/ 2147483647 w 90"/>
              <a:gd name="T17" fmla="*/ 2147483647 h 108"/>
              <a:gd name="T18" fmla="*/ 2147483647 w 90"/>
              <a:gd name="T19" fmla="*/ 2147483647 h 108"/>
              <a:gd name="T20" fmla="*/ 2147483647 w 90"/>
              <a:gd name="T21" fmla="*/ 2147483647 h 108"/>
              <a:gd name="T22" fmla="*/ 2147483647 w 90"/>
              <a:gd name="T23" fmla="*/ 2147483647 h 108"/>
              <a:gd name="T24" fmla="*/ 2147483647 w 90"/>
              <a:gd name="T25" fmla="*/ 2147483647 h 108"/>
              <a:gd name="T26" fmla="*/ 2147483647 w 90"/>
              <a:gd name="T27" fmla="*/ 2147483647 h 108"/>
              <a:gd name="T28" fmla="*/ 2147483647 w 90"/>
              <a:gd name="T29" fmla="*/ 2147483647 h 108"/>
              <a:gd name="T30" fmla="*/ 0 w 90"/>
              <a:gd name="T31" fmla="*/ 2147483647 h 108"/>
              <a:gd name="T32" fmla="*/ 2147483647 w 90"/>
              <a:gd name="T33" fmla="*/ 2147483647 h 108"/>
              <a:gd name="T34" fmla="*/ 2147483647 w 90"/>
              <a:gd name="T35" fmla="*/ 2147483647 h 108"/>
              <a:gd name="T36" fmla="*/ 2147483647 w 90"/>
              <a:gd name="T37" fmla="*/ 2147483647 h 108"/>
              <a:gd name="T38" fmla="*/ 2147483647 w 90"/>
              <a:gd name="T39" fmla="*/ 2147483647 h 108"/>
              <a:gd name="T40" fmla="*/ 2147483647 w 90"/>
              <a:gd name="T41" fmla="*/ 0 h 108"/>
              <a:gd name="T42" fmla="*/ 2147483647 w 90"/>
              <a:gd name="T43" fmla="*/ 2147483647 h 108"/>
              <a:gd name="T44" fmla="*/ 2147483647 w 90"/>
              <a:gd name="T45" fmla="*/ 2147483647 h 108"/>
              <a:gd name="T46" fmla="*/ 2147483647 w 90"/>
              <a:gd name="T47" fmla="*/ 2147483647 h 108"/>
              <a:gd name="T48" fmla="*/ 2147483647 w 90"/>
              <a:gd name="T49" fmla="*/ 2147483647 h 108"/>
              <a:gd name="T50" fmla="*/ 2147483647 w 90"/>
              <a:gd name="T51" fmla="*/ 2147483647 h 108"/>
              <a:gd name="T52" fmla="*/ 2147483647 w 90"/>
              <a:gd name="T53" fmla="*/ 2147483647 h 108"/>
              <a:gd name="T54" fmla="*/ 2147483647 w 90"/>
              <a:gd name="T55" fmla="*/ 2147483647 h 108"/>
              <a:gd name="T56" fmla="*/ 2147483647 w 90"/>
              <a:gd name="T57" fmla="*/ 2147483647 h 108"/>
              <a:gd name="T58" fmla="*/ 2147483647 w 90"/>
              <a:gd name="T59" fmla="*/ 2147483647 h 108"/>
              <a:gd name="T60" fmla="*/ 2147483647 w 90"/>
              <a:gd name="T61" fmla="*/ 2147483647 h 108"/>
              <a:gd name="T62" fmla="*/ 2147483647 w 90"/>
              <a:gd name="T63" fmla="*/ 2147483647 h 108"/>
              <a:gd name="T64" fmla="*/ 2147483647 w 90"/>
              <a:gd name="T65" fmla="*/ 2147483647 h 1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108"/>
              <a:gd name="T101" fmla="*/ 90 w 90"/>
              <a:gd name="T102" fmla="*/ 108 h 1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108">
                <a:moveTo>
                  <a:pt x="0" y="54"/>
                </a:moveTo>
                <a:lnTo>
                  <a:pt x="0" y="42"/>
                </a:lnTo>
                <a:lnTo>
                  <a:pt x="6" y="30"/>
                </a:lnTo>
                <a:lnTo>
                  <a:pt x="6" y="24"/>
                </a:lnTo>
                <a:lnTo>
                  <a:pt x="12" y="18"/>
                </a:lnTo>
                <a:lnTo>
                  <a:pt x="18" y="6"/>
                </a:lnTo>
                <a:lnTo>
                  <a:pt x="30" y="0"/>
                </a:lnTo>
                <a:lnTo>
                  <a:pt x="36" y="0"/>
                </a:lnTo>
                <a:lnTo>
                  <a:pt x="48" y="0"/>
                </a:lnTo>
                <a:lnTo>
                  <a:pt x="54" y="0"/>
                </a:lnTo>
                <a:lnTo>
                  <a:pt x="60" y="0"/>
                </a:lnTo>
                <a:lnTo>
                  <a:pt x="72" y="6"/>
                </a:lnTo>
                <a:lnTo>
                  <a:pt x="78" y="18"/>
                </a:lnTo>
                <a:lnTo>
                  <a:pt x="78" y="24"/>
                </a:lnTo>
                <a:lnTo>
                  <a:pt x="84" y="30"/>
                </a:lnTo>
                <a:lnTo>
                  <a:pt x="84" y="42"/>
                </a:lnTo>
                <a:lnTo>
                  <a:pt x="90" y="54"/>
                </a:lnTo>
                <a:lnTo>
                  <a:pt x="84" y="66"/>
                </a:lnTo>
                <a:lnTo>
                  <a:pt x="84" y="72"/>
                </a:lnTo>
                <a:lnTo>
                  <a:pt x="78" y="84"/>
                </a:lnTo>
                <a:lnTo>
                  <a:pt x="78" y="90"/>
                </a:lnTo>
                <a:lnTo>
                  <a:pt x="72" y="96"/>
                </a:lnTo>
                <a:lnTo>
                  <a:pt x="60" y="102"/>
                </a:lnTo>
                <a:lnTo>
                  <a:pt x="54" y="108"/>
                </a:lnTo>
                <a:lnTo>
                  <a:pt x="48" y="108"/>
                </a:lnTo>
                <a:lnTo>
                  <a:pt x="36" y="108"/>
                </a:lnTo>
                <a:lnTo>
                  <a:pt x="30" y="102"/>
                </a:lnTo>
                <a:lnTo>
                  <a:pt x="18" y="96"/>
                </a:lnTo>
                <a:lnTo>
                  <a:pt x="12" y="90"/>
                </a:lnTo>
                <a:lnTo>
                  <a:pt x="6" y="84"/>
                </a:lnTo>
                <a:lnTo>
                  <a:pt x="6" y="72"/>
                </a:lnTo>
                <a:lnTo>
                  <a:pt x="0" y="66"/>
                </a:lnTo>
                <a:lnTo>
                  <a:pt x="0" y="54"/>
                </a:lnTo>
                <a:lnTo>
                  <a:pt x="6" y="54"/>
                </a:lnTo>
                <a:lnTo>
                  <a:pt x="6" y="42"/>
                </a:lnTo>
                <a:lnTo>
                  <a:pt x="6" y="36"/>
                </a:lnTo>
                <a:lnTo>
                  <a:pt x="12" y="24"/>
                </a:lnTo>
                <a:lnTo>
                  <a:pt x="12" y="18"/>
                </a:lnTo>
                <a:lnTo>
                  <a:pt x="24" y="12"/>
                </a:lnTo>
                <a:lnTo>
                  <a:pt x="30" y="6"/>
                </a:lnTo>
                <a:lnTo>
                  <a:pt x="36" y="0"/>
                </a:lnTo>
                <a:lnTo>
                  <a:pt x="48" y="0"/>
                </a:lnTo>
                <a:lnTo>
                  <a:pt x="54" y="0"/>
                </a:lnTo>
                <a:lnTo>
                  <a:pt x="60" y="6"/>
                </a:lnTo>
                <a:lnTo>
                  <a:pt x="66" y="12"/>
                </a:lnTo>
                <a:lnTo>
                  <a:pt x="72" y="18"/>
                </a:lnTo>
                <a:lnTo>
                  <a:pt x="78" y="24"/>
                </a:lnTo>
                <a:lnTo>
                  <a:pt x="84" y="36"/>
                </a:lnTo>
                <a:lnTo>
                  <a:pt x="84" y="42"/>
                </a:lnTo>
                <a:lnTo>
                  <a:pt x="84" y="54"/>
                </a:lnTo>
                <a:lnTo>
                  <a:pt x="84" y="66"/>
                </a:lnTo>
                <a:lnTo>
                  <a:pt x="84" y="72"/>
                </a:lnTo>
                <a:lnTo>
                  <a:pt x="78" y="84"/>
                </a:lnTo>
                <a:lnTo>
                  <a:pt x="72" y="90"/>
                </a:lnTo>
                <a:lnTo>
                  <a:pt x="66" y="96"/>
                </a:lnTo>
                <a:lnTo>
                  <a:pt x="60" y="102"/>
                </a:lnTo>
                <a:lnTo>
                  <a:pt x="54" y="102"/>
                </a:lnTo>
                <a:lnTo>
                  <a:pt x="48" y="108"/>
                </a:lnTo>
                <a:lnTo>
                  <a:pt x="36" y="102"/>
                </a:lnTo>
                <a:lnTo>
                  <a:pt x="30" y="102"/>
                </a:lnTo>
                <a:lnTo>
                  <a:pt x="24" y="96"/>
                </a:lnTo>
                <a:lnTo>
                  <a:pt x="12" y="90"/>
                </a:lnTo>
                <a:lnTo>
                  <a:pt x="12" y="84"/>
                </a:lnTo>
                <a:lnTo>
                  <a:pt x="6" y="72"/>
                </a:lnTo>
                <a:lnTo>
                  <a:pt x="6" y="66"/>
                </a:lnTo>
                <a:lnTo>
                  <a:pt x="6" y="54"/>
                </a:lnTo>
                <a:lnTo>
                  <a:pt x="0" y="54"/>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8" name="Freeform 891"/>
          <p:cNvSpPr>
            <a:spLocks/>
          </p:cNvSpPr>
          <p:nvPr/>
        </p:nvSpPr>
        <p:spPr bwMode="auto">
          <a:xfrm>
            <a:off x="8093076" y="4833392"/>
            <a:ext cx="127000" cy="184150"/>
          </a:xfrm>
          <a:custGeom>
            <a:avLst/>
            <a:gdLst>
              <a:gd name="T0" fmla="*/ 0 w 84"/>
              <a:gd name="T1" fmla="*/ 2147483647 h 108"/>
              <a:gd name="T2" fmla="*/ 0 w 84"/>
              <a:gd name="T3" fmla="*/ 2147483647 h 108"/>
              <a:gd name="T4" fmla="*/ 0 w 84"/>
              <a:gd name="T5" fmla="*/ 2147483647 h 108"/>
              <a:gd name="T6" fmla="*/ 2147483647 w 84"/>
              <a:gd name="T7" fmla="*/ 2147483647 h 108"/>
              <a:gd name="T8" fmla="*/ 2147483647 w 84"/>
              <a:gd name="T9" fmla="*/ 2147483647 h 108"/>
              <a:gd name="T10" fmla="*/ 2147483647 w 84"/>
              <a:gd name="T11" fmla="*/ 2147483647 h 108"/>
              <a:gd name="T12" fmla="*/ 2147483647 w 84"/>
              <a:gd name="T13" fmla="*/ 0 h 108"/>
              <a:gd name="T14" fmla="*/ 2147483647 w 84"/>
              <a:gd name="T15" fmla="*/ 0 h 108"/>
              <a:gd name="T16" fmla="*/ 2147483647 w 84"/>
              <a:gd name="T17" fmla="*/ 0 h 108"/>
              <a:gd name="T18" fmla="*/ 2147483647 w 84"/>
              <a:gd name="T19" fmla="*/ 0 h 108"/>
              <a:gd name="T20" fmla="*/ 2147483647 w 84"/>
              <a:gd name="T21" fmla="*/ 0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2147483647 w 84"/>
              <a:gd name="T31" fmla="*/ 2147483647 h 108"/>
              <a:gd name="T32" fmla="*/ 2147483647 w 84"/>
              <a:gd name="T33" fmla="*/ 2147483647 h 108"/>
              <a:gd name="T34" fmla="*/ 2147483647 w 84"/>
              <a:gd name="T35" fmla="*/ 2147483647 h 108"/>
              <a:gd name="T36" fmla="*/ 2147483647 w 84"/>
              <a:gd name="T37" fmla="*/ 2147483647 h 108"/>
              <a:gd name="T38" fmla="*/ 2147483647 w 84"/>
              <a:gd name="T39" fmla="*/ 2147483647 h 108"/>
              <a:gd name="T40" fmla="*/ 2147483647 w 84"/>
              <a:gd name="T41" fmla="*/ 2147483647 h 108"/>
              <a:gd name="T42" fmla="*/ 2147483647 w 84"/>
              <a:gd name="T43" fmla="*/ 2147483647 h 108"/>
              <a:gd name="T44" fmla="*/ 2147483647 w 84"/>
              <a:gd name="T45" fmla="*/ 2147483647 h 108"/>
              <a:gd name="T46" fmla="*/ 2147483647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0 w 84"/>
              <a:gd name="T61" fmla="*/ 2147483647 h 108"/>
              <a:gd name="T62" fmla="*/ 0 w 84"/>
              <a:gd name="T63" fmla="*/ 2147483647 h 108"/>
              <a:gd name="T64" fmla="*/ 0 w 84"/>
              <a:gd name="T65" fmla="*/ 2147483647 h 108"/>
              <a:gd name="T66" fmla="*/ 0 w 84"/>
              <a:gd name="T67" fmla="*/ 2147483647 h 108"/>
              <a:gd name="T68" fmla="*/ 2147483647 w 84"/>
              <a:gd name="T69" fmla="*/ 2147483647 h 108"/>
              <a:gd name="T70" fmla="*/ 2147483647 w 84"/>
              <a:gd name="T71" fmla="*/ 2147483647 h 108"/>
              <a:gd name="T72" fmla="*/ 2147483647 w 84"/>
              <a:gd name="T73" fmla="*/ 2147483647 h 108"/>
              <a:gd name="T74" fmla="*/ 2147483647 w 84"/>
              <a:gd name="T75" fmla="*/ 0 h 108"/>
              <a:gd name="T76" fmla="*/ 2147483647 w 84"/>
              <a:gd name="T77" fmla="*/ 2147483647 h 108"/>
              <a:gd name="T78" fmla="*/ 2147483647 w 84"/>
              <a:gd name="T79" fmla="*/ 2147483647 h 108"/>
              <a:gd name="T80" fmla="*/ 2147483647 w 84"/>
              <a:gd name="T81" fmla="*/ 2147483647 h 108"/>
              <a:gd name="T82" fmla="*/ 2147483647 w 84"/>
              <a:gd name="T83" fmla="*/ 2147483647 h 108"/>
              <a:gd name="T84" fmla="*/ 2147483647 w 84"/>
              <a:gd name="T85" fmla="*/ 2147483647 h 108"/>
              <a:gd name="T86" fmla="*/ 2147483647 w 84"/>
              <a:gd name="T87" fmla="*/ 2147483647 h 108"/>
              <a:gd name="T88" fmla="*/ 2147483647 w 84"/>
              <a:gd name="T89" fmla="*/ 2147483647 h 108"/>
              <a:gd name="T90" fmla="*/ 2147483647 w 84"/>
              <a:gd name="T91" fmla="*/ 2147483647 h 108"/>
              <a:gd name="T92" fmla="*/ 2147483647 w 84"/>
              <a:gd name="T93" fmla="*/ 2147483647 h 108"/>
              <a:gd name="T94" fmla="*/ 2147483647 w 84"/>
              <a:gd name="T95" fmla="*/ 2147483647 h 108"/>
              <a:gd name="T96" fmla="*/ 2147483647 w 84"/>
              <a:gd name="T97" fmla="*/ 2147483647 h 108"/>
              <a:gd name="T98" fmla="*/ 0 w 84"/>
              <a:gd name="T99" fmla="*/ 2147483647 h 108"/>
              <a:gd name="T100" fmla="*/ 0 w 84"/>
              <a:gd name="T101" fmla="*/ 2147483647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4"/>
              <a:gd name="T154" fmla="*/ 0 h 108"/>
              <a:gd name="T155" fmla="*/ 84 w 84"/>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4" h="108">
                <a:moveTo>
                  <a:pt x="0" y="54"/>
                </a:moveTo>
                <a:lnTo>
                  <a:pt x="0" y="42"/>
                </a:lnTo>
                <a:lnTo>
                  <a:pt x="0" y="30"/>
                </a:lnTo>
                <a:lnTo>
                  <a:pt x="6" y="24"/>
                </a:lnTo>
                <a:lnTo>
                  <a:pt x="12" y="12"/>
                </a:lnTo>
                <a:lnTo>
                  <a:pt x="18" y="6"/>
                </a:lnTo>
                <a:lnTo>
                  <a:pt x="24" y="0"/>
                </a:lnTo>
                <a:lnTo>
                  <a:pt x="30" y="0"/>
                </a:lnTo>
                <a:lnTo>
                  <a:pt x="42" y="0"/>
                </a:lnTo>
                <a:lnTo>
                  <a:pt x="48" y="0"/>
                </a:lnTo>
                <a:lnTo>
                  <a:pt x="54" y="0"/>
                </a:lnTo>
                <a:lnTo>
                  <a:pt x="60" y="6"/>
                </a:lnTo>
                <a:lnTo>
                  <a:pt x="66" y="12"/>
                </a:lnTo>
                <a:lnTo>
                  <a:pt x="72" y="24"/>
                </a:lnTo>
                <a:lnTo>
                  <a:pt x="78" y="30"/>
                </a:lnTo>
                <a:lnTo>
                  <a:pt x="78" y="42"/>
                </a:lnTo>
                <a:lnTo>
                  <a:pt x="84" y="54"/>
                </a:lnTo>
                <a:lnTo>
                  <a:pt x="78" y="66"/>
                </a:lnTo>
                <a:lnTo>
                  <a:pt x="78" y="72"/>
                </a:lnTo>
                <a:lnTo>
                  <a:pt x="72" y="84"/>
                </a:lnTo>
                <a:lnTo>
                  <a:pt x="66" y="90"/>
                </a:lnTo>
                <a:lnTo>
                  <a:pt x="60" y="96"/>
                </a:lnTo>
                <a:lnTo>
                  <a:pt x="54" y="102"/>
                </a:lnTo>
                <a:lnTo>
                  <a:pt x="48" y="102"/>
                </a:lnTo>
                <a:lnTo>
                  <a:pt x="42" y="108"/>
                </a:lnTo>
                <a:lnTo>
                  <a:pt x="30" y="102"/>
                </a:lnTo>
                <a:lnTo>
                  <a:pt x="24" y="102"/>
                </a:lnTo>
                <a:lnTo>
                  <a:pt x="18" y="96"/>
                </a:lnTo>
                <a:lnTo>
                  <a:pt x="12" y="90"/>
                </a:lnTo>
                <a:lnTo>
                  <a:pt x="6" y="84"/>
                </a:lnTo>
                <a:lnTo>
                  <a:pt x="0" y="72"/>
                </a:lnTo>
                <a:lnTo>
                  <a:pt x="0" y="66"/>
                </a:lnTo>
                <a:lnTo>
                  <a:pt x="0" y="54"/>
                </a:lnTo>
                <a:lnTo>
                  <a:pt x="6" y="30"/>
                </a:lnTo>
                <a:lnTo>
                  <a:pt x="12" y="18"/>
                </a:lnTo>
                <a:lnTo>
                  <a:pt x="24" y="6"/>
                </a:lnTo>
                <a:lnTo>
                  <a:pt x="42" y="0"/>
                </a:lnTo>
                <a:lnTo>
                  <a:pt x="54" y="6"/>
                </a:lnTo>
                <a:lnTo>
                  <a:pt x="66" y="18"/>
                </a:lnTo>
                <a:lnTo>
                  <a:pt x="78" y="30"/>
                </a:lnTo>
                <a:lnTo>
                  <a:pt x="78" y="54"/>
                </a:lnTo>
                <a:lnTo>
                  <a:pt x="78" y="72"/>
                </a:lnTo>
                <a:lnTo>
                  <a:pt x="66" y="90"/>
                </a:lnTo>
                <a:lnTo>
                  <a:pt x="54" y="96"/>
                </a:lnTo>
                <a:lnTo>
                  <a:pt x="42" y="102"/>
                </a:lnTo>
                <a:lnTo>
                  <a:pt x="24" y="96"/>
                </a:lnTo>
                <a:lnTo>
                  <a:pt x="12" y="90"/>
                </a:lnTo>
                <a:lnTo>
                  <a:pt x="6" y="72"/>
                </a:lnTo>
                <a:lnTo>
                  <a:pt x="0" y="54"/>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49" name="Freeform 892"/>
          <p:cNvSpPr>
            <a:spLocks/>
          </p:cNvSpPr>
          <p:nvPr/>
        </p:nvSpPr>
        <p:spPr bwMode="auto">
          <a:xfrm>
            <a:off x="8093083" y="4842917"/>
            <a:ext cx="117475" cy="165100"/>
          </a:xfrm>
          <a:custGeom>
            <a:avLst/>
            <a:gdLst>
              <a:gd name="T0" fmla="*/ 0 w 78"/>
              <a:gd name="T1" fmla="*/ 2147483647 h 96"/>
              <a:gd name="T2" fmla="*/ 2147483647 w 78"/>
              <a:gd name="T3" fmla="*/ 2147483647 h 96"/>
              <a:gd name="T4" fmla="*/ 2147483647 w 78"/>
              <a:gd name="T5" fmla="*/ 2147483647 h 96"/>
              <a:gd name="T6" fmla="*/ 2147483647 w 78"/>
              <a:gd name="T7" fmla="*/ 0 h 96"/>
              <a:gd name="T8" fmla="*/ 2147483647 w 78"/>
              <a:gd name="T9" fmla="*/ 0 h 96"/>
              <a:gd name="T10" fmla="*/ 2147483647 w 78"/>
              <a:gd name="T11" fmla="*/ 0 h 96"/>
              <a:gd name="T12" fmla="*/ 2147483647 w 78"/>
              <a:gd name="T13" fmla="*/ 2147483647 h 96"/>
              <a:gd name="T14" fmla="*/ 2147483647 w 78"/>
              <a:gd name="T15" fmla="*/ 2147483647 h 96"/>
              <a:gd name="T16" fmla="*/ 2147483647 w 78"/>
              <a:gd name="T17" fmla="*/ 2147483647 h 96"/>
              <a:gd name="T18" fmla="*/ 2147483647 w 78"/>
              <a:gd name="T19" fmla="*/ 2147483647 h 96"/>
              <a:gd name="T20" fmla="*/ 2147483647 w 78"/>
              <a:gd name="T21" fmla="*/ 2147483647 h 96"/>
              <a:gd name="T22" fmla="*/ 2147483647 w 78"/>
              <a:gd name="T23" fmla="*/ 2147483647 h 96"/>
              <a:gd name="T24" fmla="*/ 2147483647 w 78"/>
              <a:gd name="T25" fmla="*/ 2147483647 h 96"/>
              <a:gd name="T26" fmla="*/ 2147483647 w 78"/>
              <a:gd name="T27" fmla="*/ 2147483647 h 96"/>
              <a:gd name="T28" fmla="*/ 2147483647 w 78"/>
              <a:gd name="T29" fmla="*/ 2147483647 h 96"/>
              <a:gd name="T30" fmla="*/ 2147483647 w 78"/>
              <a:gd name="T31" fmla="*/ 2147483647 h 96"/>
              <a:gd name="T32" fmla="*/ 0 w 78"/>
              <a:gd name="T33" fmla="*/ 2147483647 h 96"/>
              <a:gd name="T34" fmla="*/ 2147483647 w 78"/>
              <a:gd name="T35" fmla="*/ 2147483647 h 96"/>
              <a:gd name="T36" fmla="*/ 2147483647 w 78"/>
              <a:gd name="T37" fmla="*/ 2147483647 h 96"/>
              <a:gd name="T38" fmla="*/ 2147483647 w 78"/>
              <a:gd name="T39" fmla="*/ 2147483647 h 96"/>
              <a:gd name="T40" fmla="*/ 2147483647 w 78"/>
              <a:gd name="T41" fmla="*/ 2147483647 h 96"/>
              <a:gd name="T42" fmla="*/ 2147483647 w 78"/>
              <a:gd name="T43" fmla="*/ 0 h 96"/>
              <a:gd name="T44" fmla="*/ 2147483647 w 78"/>
              <a:gd name="T45" fmla="*/ 2147483647 h 96"/>
              <a:gd name="T46" fmla="*/ 2147483647 w 78"/>
              <a:gd name="T47" fmla="*/ 2147483647 h 96"/>
              <a:gd name="T48" fmla="*/ 2147483647 w 78"/>
              <a:gd name="T49" fmla="*/ 2147483647 h 96"/>
              <a:gd name="T50" fmla="*/ 2147483647 w 78"/>
              <a:gd name="T51" fmla="*/ 2147483647 h 96"/>
              <a:gd name="T52" fmla="*/ 2147483647 w 78"/>
              <a:gd name="T53" fmla="*/ 2147483647 h 96"/>
              <a:gd name="T54" fmla="*/ 2147483647 w 78"/>
              <a:gd name="T55" fmla="*/ 2147483647 h 96"/>
              <a:gd name="T56" fmla="*/ 2147483647 w 78"/>
              <a:gd name="T57" fmla="*/ 2147483647 h 96"/>
              <a:gd name="T58" fmla="*/ 2147483647 w 78"/>
              <a:gd name="T59" fmla="*/ 2147483647 h 96"/>
              <a:gd name="T60" fmla="*/ 2147483647 w 78"/>
              <a:gd name="T61" fmla="*/ 2147483647 h 96"/>
              <a:gd name="T62" fmla="*/ 2147483647 w 78"/>
              <a:gd name="T63" fmla="*/ 2147483647 h 96"/>
              <a:gd name="T64" fmla="*/ 2147483647 w 78"/>
              <a:gd name="T65" fmla="*/ 2147483647 h 96"/>
              <a:gd name="T66" fmla="*/ 2147483647 w 78"/>
              <a:gd name="T67" fmla="*/ 2147483647 h 96"/>
              <a:gd name="T68" fmla="*/ 0 w 78"/>
              <a:gd name="T69" fmla="*/ 2147483647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96"/>
              <a:gd name="T107" fmla="*/ 78 w 78"/>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96">
                <a:moveTo>
                  <a:pt x="0" y="48"/>
                </a:moveTo>
                <a:lnTo>
                  <a:pt x="6" y="24"/>
                </a:lnTo>
                <a:lnTo>
                  <a:pt x="12" y="12"/>
                </a:lnTo>
                <a:lnTo>
                  <a:pt x="24" y="0"/>
                </a:lnTo>
                <a:lnTo>
                  <a:pt x="42" y="0"/>
                </a:lnTo>
                <a:lnTo>
                  <a:pt x="54" y="0"/>
                </a:lnTo>
                <a:lnTo>
                  <a:pt x="66" y="12"/>
                </a:lnTo>
                <a:lnTo>
                  <a:pt x="72" y="24"/>
                </a:lnTo>
                <a:lnTo>
                  <a:pt x="78" y="48"/>
                </a:lnTo>
                <a:lnTo>
                  <a:pt x="72" y="66"/>
                </a:lnTo>
                <a:lnTo>
                  <a:pt x="66" y="78"/>
                </a:lnTo>
                <a:lnTo>
                  <a:pt x="54" y="90"/>
                </a:lnTo>
                <a:lnTo>
                  <a:pt x="42" y="96"/>
                </a:lnTo>
                <a:lnTo>
                  <a:pt x="24" y="90"/>
                </a:lnTo>
                <a:lnTo>
                  <a:pt x="12" y="78"/>
                </a:lnTo>
                <a:lnTo>
                  <a:pt x="6" y="66"/>
                </a:lnTo>
                <a:lnTo>
                  <a:pt x="0" y="48"/>
                </a:lnTo>
                <a:lnTo>
                  <a:pt x="6" y="48"/>
                </a:lnTo>
                <a:lnTo>
                  <a:pt x="6" y="30"/>
                </a:lnTo>
                <a:lnTo>
                  <a:pt x="12" y="18"/>
                </a:lnTo>
                <a:lnTo>
                  <a:pt x="24" y="6"/>
                </a:lnTo>
                <a:lnTo>
                  <a:pt x="42" y="0"/>
                </a:lnTo>
                <a:lnTo>
                  <a:pt x="54" y="6"/>
                </a:lnTo>
                <a:lnTo>
                  <a:pt x="66" y="18"/>
                </a:lnTo>
                <a:lnTo>
                  <a:pt x="72" y="30"/>
                </a:lnTo>
                <a:lnTo>
                  <a:pt x="72" y="48"/>
                </a:lnTo>
                <a:lnTo>
                  <a:pt x="72" y="60"/>
                </a:lnTo>
                <a:lnTo>
                  <a:pt x="66" y="78"/>
                </a:lnTo>
                <a:lnTo>
                  <a:pt x="54" y="84"/>
                </a:lnTo>
                <a:lnTo>
                  <a:pt x="42" y="90"/>
                </a:lnTo>
                <a:lnTo>
                  <a:pt x="24" y="84"/>
                </a:lnTo>
                <a:lnTo>
                  <a:pt x="12" y="78"/>
                </a:lnTo>
                <a:lnTo>
                  <a:pt x="6" y="60"/>
                </a:lnTo>
                <a:lnTo>
                  <a:pt x="6" y="48"/>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0" name="Freeform 893"/>
          <p:cNvSpPr>
            <a:spLocks/>
          </p:cNvSpPr>
          <p:nvPr/>
        </p:nvSpPr>
        <p:spPr bwMode="auto">
          <a:xfrm>
            <a:off x="8101015" y="4842917"/>
            <a:ext cx="101600" cy="153988"/>
          </a:xfrm>
          <a:custGeom>
            <a:avLst/>
            <a:gdLst>
              <a:gd name="T0" fmla="*/ 0 w 66"/>
              <a:gd name="T1" fmla="*/ 2147483647 h 90"/>
              <a:gd name="T2" fmla="*/ 0 w 66"/>
              <a:gd name="T3" fmla="*/ 2147483647 h 90"/>
              <a:gd name="T4" fmla="*/ 2147483647 w 66"/>
              <a:gd name="T5" fmla="*/ 2147483647 h 90"/>
              <a:gd name="T6" fmla="*/ 2147483647 w 66"/>
              <a:gd name="T7" fmla="*/ 2147483647 h 90"/>
              <a:gd name="T8" fmla="*/ 2147483647 w 66"/>
              <a:gd name="T9" fmla="*/ 0 h 90"/>
              <a:gd name="T10" fmla="*/ 2147483647 w 66"/>
              <a:gd name="T11" fmla="*/ 2147483647 h 90"/>
              <a:gd name="T12" fmla="*/ 2147483647 w 66"/>
              <a:gd name="T13" fmla="*/ 2147483647 h 90"/>
              <a:gd name="T14" fmla="*/ 2147483647 w 66"/>
              <a:gd name="T15" fmla="*/ 2147483647 h 90"/>
              <a:gd name="T16" fmla="*/ 2147483647 w 66"/>
              <a:gd name="T17" fmla="*/ 2147483647 h 90"/>
              <a:gd name="T18" fmla="*/ 2147483647 w 66"/>
              <a:gd name="T19" fmla="*/ 2147483647 h 90"/>
              <a:gd name="T20" fmla="*/ 2147483647 w 66"/>
              <a:gd name="T21" fmla="*/ 2147483647 h 90"/>
              <a:gd name="T22" fmla="*/ 2147483647 w 66"/>
              <a:gd name="T23" fmla="*/ 2147483647 h 90"/>
              <a:gd name="T24" fmla="*/ 2147483647 w 66"/>
              <a:gd name="T25" fmla="*/ 2147483647 h 90"/>
              <a:gd name="T26" fmla="*/ 2147483647 w 66"/>
              <a:gd name="T27" fmla="*/ 2147483647 h 90"/>
              <a:gd name="T28" fmla="*/ 2147483647 w 66"/>
              <a:gd name="T29" fmla="*/ 2147483647 h 90"/>
              <a:gd name="T30" fmla="*/ 0 w 66"/>
              <a:gd name="T31" fmla="*/ 2147483647 h 90"/>
              <a:gd name="T32" fmla="*/ 0 w 66"/>
              <a:gd name="T33" fmla="*/ 2147483647 h 90"/>
              <a:gd name="T34" fmla="*/ 0 w 66"/>
              <a:gd name="T35" fmla="*/ 2147483647 h 90"/>
              <a:gd name="T36" fmla="*/ 2147483647 w 66"/>
              <a:gd name="T37" fmla="*/ 2147483647 h 90"/>
              <a:gd name="T38" fmla="*/ 2147483647 w 66"/>
              <a:gd name="T39" fmla="*/ 2147483647 h 90"/>
              <a:gd name="T40" fmla="*/ 2147483647 w 66"/>
              <a:gd name="T41" fmla="*/ 2147483647 h 90"/>
              <a:gd name="T42" fmla="*/ 2147483647 w 66"/>
              <a:gd name="T43" fmla="*/ 2147483647 h 90"/>
              <a:gd name="T44" fmla="*/ 2147483647 w 66"/>
              <a:gd name="T45" fmla="*/ 2147483647 h 90"/>
              <a:gd name="T46" fmla="*/ 2147483647 w 66"/>
              <a:gd name="T47" fmla="*/ 2147483647 h 90"/>
              <a:gd name="T48" fmla="*/ 2147483647 w 66"/>
              <a:gd name="T49" fmla="*/ 2147483647 h 90"/>
              <a:gd name="T50" fmla="*/ 2147483647 w 66"/>
              <a:gd name="T51" fmla="*/ 2147483647 h 90"/>
              <a:gd name="T52" fmla="*/ 2147483647 w 66"/>
              <a:gd name="T53" fmla="*/ 2147483647 h 90"/>
              <a:gd name="T54" fmla="*/ 2147483647 w 66"/>
              <a:gd name="T55" fmla="*/ 2147483647 h 90"/>
              <a:gd name="T56" fmla="*/ 2147483647 w 66"/>
              <a:gd name="T57" fmla="*/ 2147483647 h 90"/>
              <a:gd name="T58" fmla="*/ 2147483647 w 66"/>
              <a:gd name="T59" fmla="*/ 2147483647 h 90"/>
              <a:gd name="T60" fmla="*/ 2147483647 w 66"/>
              <a:gd name="T61" fmla="*/ 2147483647 h 90"/>
              <a:gd name="T62" fmla="*/ 2147483647 w 66"/>
              <a:gd name="T63" fmla="*/ 2147483647 h 90"/>
              <a:gd name="T64" fmla="*/ 2147483647 w 66"/>
              <a:gd name="T65" fmla="*/ 2147483647 h 90"/>
              <a:gd name="T66" fmla="*/ 0 w 66"/>
              <a:gd name="T67" fmla="*/ 2147483647 h 90"/>
              <a:gd name="T68" fmla="*/ 0 w 66"/>
              <a:gd name="T69" fmla="*/ 2147483647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90"/>
              <a:gd name="T107" fmla="*/ 66 w 66"/>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90">
                <a:moveTo>
                  <a:pt x="0" y="48"/>
                </a:moveTo>
                <a:lnTo>
                  <a:pt x="0" y="30"/>
                </a:lnTo>
                <a:lnTo>
                  <a:pt x="6" y="18"/>
                </a:lnTo>
                <a:lnTo>
                  <a:pt x="18" y="6"/>
                </a:lnTo>
                <a:lnTo>
                  <a:pt x="36" y="0"/>
                </a:lnTo>
                <a:lnTo>
                  <a:pt x="48" y="6"/>
                </a:lnTo>
                <a:lnTo>
                  <a:pt x="54" y="18"/>
                </a:lnTo>
                <a:lnTo>
                  <a:pt x="66" y="30"/>
                </a:lnTo>
                <a:lnTo>
                  <a:pt x="66" y="48"/>
                </a:lnTo>
                <a:lnTo>
                  <a:pt x="66" y="66"/>
                </a:lnTo>
                <a:lnTo>
                  <a:pt x="54" y="78"/>
                </a:lnTo>
                <a:lnTo>
                  <a:pt x="48" y="84"/>
                </a:lnTo>
                <a:lnTo>
                  <a:pt x="36" y="90"/>
                </a:lnTo>
                <a:lnTo>
                  <a:pt x="18" y="84"/>
                </a:lnTo>
                <a:lnTo>
                  <a:pt x="6" y="78"/>
                </a:lnTo>
                <a:lnTo>
                  <a:pt x="0" y="66"/>
                </a:lnTo>
                <a:lnTo>
                  <a:pt x="0" y="48"/>
                </a:lnTo>
                <a:lnTo>
                  <a:pt x="6" y="30"/>
                </a:lnTo>
                <a:lnTo>
                  <a:pt x="12" y="18"/>
                </a:lnTo>
                <a:lnTo>
                  <a:pt x="18" y="12"/>
                </a:lnTo>
                <a:lnTo>
                  <a:pt x="36" y="6"/>
                </a:lnTo>
                <a:lnTo>
                  <a:pt x="42" y="12"/>
                </a:lnTo>
                <a:lnTo>
                  <a:pt x="54" y="18"/>
                </a:lnTo>
                <a:lnTo>
                  <a:pt x="60" y="30"/>
                </a:lnTo>
                <a:lnTo>
                  <a:pt x="66" y="48"/>
                </a:lnTo>
                <a:lnTo>
                  <a:pt x="60" y="60"/>
                </a:lnTo>
                <a:lnTo>
                  <a:pt x="54" y="72"/>
                </a:lnTo>
                <a:lnTo>
                  <a:pt x="42" y="84"/>
                </a:lnTo>
                <a:lnTo>
                  <a:pt x="36" y="84"/>
                </a:lnTo>
                <a:lnTo>
                  <a:pt x="18" y="84"/>
                </a:lnTo>
                <a:lnTo>
                  <a:pt x="12" y="72"/>
                </a:lnTo>
                <a:lnTo>
                  <a:pt x="6" y="60"/>
                </a:lnTo>
                <a:lnTo>
                  <a:pt x="0" y="4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1" name="Freeform 894"/>
          <p:cNvSpPr>
            <a:spLocks/>
          </p:cNvSpPr>
          <p:nvPr/>
        </p:nvSpPr>
        <p:spPr bwMode="auto">
          <a:xfrm>
            <a:off x="8101015" y="4854030"/>
            <a:ext cx="101600" cy="133350"/>
          </a:xfrm>
          <a:custGeom>
            <a:avLst/>
            <a:gdLst>
              <a:gd name="T0" fmla="*/ 0 w 66"/>
              <a:gd name="T1" fmla="*/ 2147483647 h 78"/>
              <a:gd name="T2" fmla="*/ 2147483647 w 66"/>
              <a:gd name="T3" fmla="*/ 2147483647 h 78"/>
              <a:gd name="T4" fmla="*/ 2147483647 w 66"/>
              <a:gd name="T5" fmla="*/ 2147483647 h 78"/>
              <a:gd name="T6" fmla="*/ 2147483647 w 66"/>
              <a:gd name="T7" fmla="*/ 2147483647 h 78"/>
              <a:gd name="T8" fmla="*/ 2147483647 w 66"/>
              <a:gd name="T9" fmla="*/ 0 h 78"/>
              <a:gd name="T10" fmla="*/ 2147483647 w 66"/>
              <a:gd name="T11" fmla="*/ 2147483647 h 78"/>
              <a:gd name="T12" fmla="*/ 2147483647 w 66"/>
              <a:gd name="T13" fmla="*/ 2147483647 h 78"/>
              <a:gd name="T14" fmla="*/ 2147483647 w 66"/>
              <a:gd name="T15" fmla="*/ 2147483647 h 78"/>
              <a:gd name="T16" fmla="*/ 2147483647 w 66"/>
              <a:gd name="T17" fmla="*/ 2147483647 h 78"/>
              <a:gd name="T18" fmla="*/ 2147483647 w 66"/>
              <a:gd name="T19" fmla="*/ 2147483647 h 78"/>
              <a:gd name="T20" fmla="*/ 2147483647 w 66"/>
              <a:gd name="T21" fmla="*/ 2147483647 h 78"/>
              <a:gd name="T22" fmla="*/ 2147483647 w 66"/>
              <a:gd name="T23" fmla="*/ 2147483647 h 78"/>
              <a:gd name="T24" fmla="*/ 2147483647 w 66"/>
              <a:gd name="T25" fmla="*/ 2147483647 h 78"/>
              <a:gd name="T26" fmla="*/ 2147483647 w 66"/>
              <a:gd name="T27" fmla="*/ 2147483647 h 78"/>
              <a:gd name="T28" fmla="*/ 2147483647 w 66"/>
              <a:gd name="T29" fmla="*/ 2147483647 h 78"/>
              <a:gd name="T30" fmla="*/ 2147483647 w 66"/>
              <a:gd name="T31" fmla="*/ 2147483647 h 78"/>
              <a:gd name="T32" fmla="*/ 0 w 66"/>
              <a:gd name="T33" fmla="*/ 2147483647 h 78"/>
              <a:gd name="T34" fmla="*/ 2147483647 w 66"/>
              <a:gd name="T35" fmla="*/ 2147483647 h 78"/>
              <a:gd name="T36" fmla="*/ 2147483647 w 66"/>
              <a:gd name="T37" fmla="*/ 2147483647 h 78"/>
              <a:gd name="T38" fmla="*/ 2147483647 w 66"/>
              <a:gd name="T39" fmla="*/ 2147483647 h 78"/>
              <a:gd name="T40" fmla="*/ 2147483647 w 66"/>
              <a:gd name="T41" fmla="*/ 2147483647 h 78"/>
              <a:gd name="T42" fmla="*/ 2147483647 w 66"/>
              <a:gd name="T43" fmla="*/ 2147483647 h 78"/>
              <a:gd name="T44" fmla="*/ 2147483647 w 66"/>
              <a:gd name="T45" fmla="*/ 2147483647 h 78"/>
              <a:gd name="T46" fmla="*/ 2147483647 w 66"/>
              <a:gd name="T47" fmla="*/ 2147483647 h 78"/>
              <a:gd name="T48" fmla="*/ 2147483647 w 66"/>
              <a:gd name="T49" fmla="*/ 2147483647 h 78"/>
              <a:gd name="T50" fmla="*/ 2147483647 w 66"/>
              <a:gd name="T51" fmla="*/ 2147483647 h 78"/>
              <a:gd name="T52" fmla="*/ 2147483647 w 66"/>
              <a:gd name="T53" fmla="*/ 2147483647 h 78"/>
              <a:gd name="T54" fmla="*/ 2147483647 w 66"/>
              <a:gd name="T55" fmla="*/ 2147483647 h 78"/>
              <a:gd name="T56" fmla="*/ 2147483647 w 66"/>
              <a:gd name="T57" fmla="*/ 2147483647 h 78"/>
              <a:gd name="T58" fmla="*/ 2147483647 w 66"/>
              <a:gd name="T59" fmla="*/ 2147483647 h 78"/>
              <a:gd name="T60" fmla="*/ 2147483647 w 66"/>
              <a:gd name="T61" fmla="*/ 2147483647 h 78"/>
              <a:gd name="T62" fmla="*/ 2147483647 w 66"/>
              <a:gd name="T63" fmla="*/ 2147483647 h 78"/>
              <a:gd name="T64" fmla="*/ 2147483647 w 66"/>
              <a:gd name="T65" fmla="*/ 2147483647 h 78"/>
              <a:gd name="T66" fmla="*/ 2147483647 w 66"/>
              <a:gd name="T67" fmla="*/ 2147483647 h 78"/>
              <a:gd name="T68" fmla="*/ 0 w 6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78"/>
              <a:gd name="T107" fmla="*/ 66 w 6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78">
                <a:moveTo>
                  <a:pt x="0" y="42"/>
                </a:moveTo>
                <a:lnTo>
                  <a:pt x="6" y="24"/>
                </a:lnTo>
                <a:lnTo>
                  <a:pt x="12" y="12"/>
                </a:lnTo>
                <a:lnTo>
                  <a:pt x="24" y="6"/>
                </a:lnTo>
                <a:lnTo>
                  <a:pt x="36" y="0"/>
                </a:lnTo>
                <a:lnTo>
                  <a:pt x="42" y="6"/>
                </a:lnTo>
                <a:lnTo>
                  <a:pt x="54" y="12"/>
                </a:lnTo>
                <a:lnTo>
                  <a:pt x="60" y="24"/>
                </a:lnTo>
                <a:lnTo>
                  <a:pt x="66" y="42"/>
                </a:lnTo>
                <a:lnTo>
                  <a:pt x="60" y="54"/>
                </a:lnTo>
                <a:lnTo>
                  <a:pt x="54" y="66"/>
                </a:lnTo>
                <a:lnTo>
                  <a:pt x="42" y="78"/>
                </a:lnTo>
                <a:lnTo>
                  <a:pt x="36" y="78"/>
                </a:lnTo>
                <a:lnTo>
                  <a:pt x="24" y="78"/>
                </a:lnTo>
                <a:lnTo>
                  <a:pt x="12" y="66"/>
                </a:lnTo>
                <a:lnTo>
                  <a:pt x="6" y="54"/>
                </a:lnTo>
                <a:lnTo>
                  <a:pt x="0" y="42"/>
                </a:lnTo>
                <a:lnTo>
                  <a:pt x="6" y="42"/>
                </a:lnTo>
                <a:lnTo>
                  <a:pt x="6" y="24"/>
                </a:lnTo>
                <a:lnTo>
                  <a:pt x="12" y="12"/>
                </a:lnTo>
                <a:lnTo>
                  <a:pt x="24" y="6"/>
                </a:lnTo>
                <a:lnTo>
                  <a:pt x="36" y="6"/>
                </a:lnTo>
                <a:lnTo>
                  <a:pt x="42" y="6"/>
                </a:lnTo>
                <a:lnTo>
                  <a:pt x="54" y="12"/>
                </a:lnTo>
                <a:lnTo>
                  <a:pt x="60" y="24"/>
                </a:lnTo>
                <a:lnTo>
                  <a:pt x="60" y="42"/>
                </a:lnTo>
                <a:lnTo>
                  <a:pt x="60" y="54"/>
                </a:lnTo>
                <a:lnTo>
                  <a:pt x="54" y="66"/>
                </a:lnTo>
                <a:lnTo>
                  <a:pt x="42" y="72"/>
                </a:lnTo>
                <a:lnTo>
                  <a:pt x="36" y="78"/>
                </a:lnTo>
                <a:lnTo>
                  <a:pt x="24" y="72"/>
                </a:lnTo>
                <a:lnTo>
                  <a:pt x="12" y="66"/>
                </a:lnTo>
                <a:lnTo>
                  <a:pt x="6" y="54"/>
                </a:lnTo>
                <a:lnTo>
                  <a:pt x="6" y="42"/>
                </a:lnTo>
                <a:lnTo>
                  <a:pt x="0" y="42"/>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2" name="Freeform 895"/>
          <p:cNvSpPr>
            <a:spLocks/>
          </p:cNvSpPr>
          <p:nvPr/>
        </p:nvSpPr>
        <p:spPr bwMode="auto">
          <a:xfrm>
            <a:off x="8112127" y="4863571"/>
            <a:ext cx="90488" cy="123825"/>
          </a:xfrm>
          <a:custGeom>
            <a:avLst/>
            <a:gdLst>
              <a:gd name="T0" fmla="*/ 0 w 60"/>
              <a:gd name="T1" fmla="*/ 2147483647 h 72"/>
              <a:gd name="T2" fmla="*/ 0 w 60"/>
              <a:gd name="T3" fmla="*/ 2147483647 h 72"/>
              <a:gd name="T4" fmla="*/ 2147483647 w 60"/>
              <a:gd name="T5" fmla="*/ 2147483647 h 72"/>
              <a:gd name="T6" fmla="*/ 2147483647 w 60"/>
              <a:gd name="T7" fmla="*/ 0 h 72"/>
              <a:gd name="T8" fmla="*/ 2147483647 w 60"/>
              <a:gd name="T9" fmla="*/ 0 h 72"/>
              <a:gd name="T10" fmla="*/ 2147483647 w 60"/>
              <a:gd name="T11" fmla="*/ 0 h 72"/>
              <a:gd name="T12" fmla="*/ 2147483647 w 60"/>
              <a:gd name="T13" fmla="*/ 2147483647 h 72"/>
              <a:gd name="T14" fmla="*/ 2147483647 w 60"/>
              <a:gd name="T15" fmla="*/ 2147483647 h 72"/>
              <a:gd name="T16" fmla="*/ 2147483647 w 60"/>
              <a:gd name="T17" fmla="*/ 2147483647 h 72"/>
              <a:gd name="T18" fmla="*/ 2147483647 w 60"/>
              <a:gd name="T19" fmla="*/ 2147483647 h 72"/>
              <a:gd name="T20" fmla="*/ 2147483647 w 60"/>
              <a:gd name="T21" fmla="*/ 2147483647 h 72"/>
              <a:gd name="T22" fmla="*/ 2147483647 w 60"/>
              <a:gd name="T23" fmla="*/ 2147483647 h 72"/>
              <a:gd name="T24" fmla="*/ 2147483647 w 60"/>
              <a:gd name="T25" fmla="*/ 2147483647 h 72"/>
              <a:gd name="T26" fmla="*/ 2147483647 w 60"/>
              <a:gd name="T27" fmla="*/ 2147483647 h 72"/>
              <a:gd name="T28" fmla="*/ 2147483647 w 60"/>
              <a:gd name="T29" fmla="*/ 2147483647 h 72"/>
              <a:gd name="T30" fmla="*/ 0 w 60"/>
              <a:gd name="T31" fmla="*/ 2147483647 h 72"/>
              <a:gd name="T32" fmla="*/ 0 w 60"/>
              <a:gd name="T33" fmla="*/ 2147483647 h 72"/>
              <a:gd name="T34" fmla="*/ 0 w 60"/>
              <a:gd name="T35" fmla="*/ 2147483647 h 72"/>
              <a:gd name="T36" fmla="*/ 2147483647 w 60"/>
              <a:gd name="T37" fmla="*/ 2147483647 h 72"/>
              <a:gd name="T38" fmla="*/ 2147483647 w 60"/>
              <a:gd name="T39" fmla="*/ 2147483647 h 72"/>
              <a:gd name="T40" fmla="*/ 2147483647 w 60"/>
              <a:gd name="T41" fmla="*/ 2147483647 h 72"/>
              <a:gd name="T42" fmla="*/ 2147483647 w 60"/>
              <a:gd name="T43" fmla="*/ 0 h 72"/>
              <a:gd name="T44" fmla="*/ 2147483647 w 60"/>
              <a:gd name="T45" fmla="*/ 2147483647 h 72"/>
              <a:gd name="T46" fmla="*/ 2147483647 w 60"/>
              <a:gd name="T47" fmla="*/ 2147483647 h 72"/>
              <a:gd name="T48" fmla="*/ 2147483647 w 60"/>
              <a:gd name="T49" fmla="*/ 2147483647 h 72"/>
              <a:gd name="T50" fmla="*/ 2147483647 w 60"/>
              <a:gd name="T51" fmla="*/ 2147483647 h 72"/>
              <a:gd name="T52" fmla="*/ 2147483647 w 60"/>
              <a:gd name="T53" fmla="*/ 2147483647 h 72"/>
              <a:gd name="T54" fmla="*/ 2147483647 w 60"/>
              <a:gd name="T55" fmla="*/ 2147483647 h 72"/>
              <a:gd name="T56" fmla="*/ 2147483647 w 60"/>
              <a:gd name="T57" fmla="*/ 2147483647 h 72"/>
              <a:gd name="T58" fmla="*/ 2147483647 w 60"/>
              <a:gd name="T59" fmla="*/ 2147483647 h 72"/>
              <a:gd name="T60" fmla="*/ 2147483647 w 60"/>
              <a:gd name="T61" fmla="*/ 2147483647 h 72"/>
              <a:gd name="T62" fmla="*/ 2147483647 w 60"/>
              <a:gd name="T63" fmla="*/ 2147483647 h 72"/>
              <a:gd name="T64" fmla="*/ 2147483647 w 60"/>
              <a:gd name="T65" fmla="*/ 2147483647 h 72"/>
              <a:gd name="T66" fmla="*/ 0 w 60"/>
              <a:gd name="T67" fmla="*/ 2147483647 h 72"/>
              <a:gd name="T68" fmla="*/ 0 w 60"/>
              <a:gd name="T69" fmla="*/ 2147483647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0"/>
              <a:gd name="T106" fmla="*/ 0 h 72"/>
              <a:gd name="T107" fmla="*/ 60 w 60"/>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0" h="72">
                <a:moveTo>
                  <a:pt x="0" y="36"/>
                </a:moveTo>
                <a:lnTo>
                  <a:pt x="0" y="18"/>
                </a:lnTo>
                <a:lnTo>
                  <a:pt x="6" y="6"/>
                </a:lnTo>
                <a:lnTo>
                  <a:pt x="18" y="0"/>
                </a:lnTo>
                <a:lnTo>
                  <a:pt x="30" y="0"/>
                </a:lnTo>
                <a:lnTo>
                  <a:pt x="42" y="0"/>
                </a:lnTo>
                <a:lnTo>
                  <a:pt x="48" y="6"/>
                </a:lnTo>
                <a:lnTo>
                  <a:pt x="54" y="18"/>
                </a:lnTo>
                <a:lnTo>
                  <a:pt x="60" y="36"/>
                </a:lnTo>
                <a:lnTo>
                  <a:pt x="54" y="48"/>
                </a:lnTo>
                <a:lnTo>
                  <a:pt x="48" y="60"/>
                </a:lnTo>
                <a:lnTo>
                  <a:pt x="42" y="66"/>
                </a:lnTo>
                <a:lnTo>
                  <a:pt x="30" y="72"/>
                </a:lnTo>
                <a:lnTo>
                  <a:pt x="18" y="66"/>
                </a:lnTo>
                <a:lnTo>
                  <a:pt x="6" y="60"/>
                </a:lnTo>
                <a:lnTo>
                  <a:pt x="0" y="48"/>
                </a:lnTo>
                <a:lnTo>
                  <a:pt x="0" y="36"/>
                </a:lnTo>
                <a:lnTo>
                  <a:pt x="6" y="24"/>
                </a:lnTo>
                <a:lnTo>
                  <a:pt x="6" y="12"/>
                </a:lnTo>
                <a:lnTo>
                  <a:pt x="18" y="6"/>
                </a:lnTo>
                <a:lnTo>
                  <a:pt x="30" y="0"/>
                </a:lnTo>
                <a:lnTo>
                  <a:pt x="42" y="6"/>
                </a:lnTo>
                <a:lnTo>
                  <a:pt x="48" y="12"/>
                </a:lnTo>
                <a:lnTo>
                  <a:pt x="54" y="24"/>
                </a:lnTo>
                <a:lnTo>
                  <a:pt x="54" y="36"/>
                </a:lnTo>
                <a:lnTo>
                  <a:pt x="54" y="48"/>
                </a:lnTo>
                <a:lnTo>
                  <a:pt x="48" y="60"/>
                </a:lnTo>
                <a:lnTo>
                  <a:pt x="42" y="66"/>
                </a:lnTo>
                <a:lnTo>
                  <a:pt x="30" y="66"/>
                </a:lnTo>
                <a:lnTo>
                  <a:pt x="18" y="66"/>
                </a:lnTo>
                <a:lnTo>
                  <a:pt x="6" y="60"/>
                </a:lnTo>
                <a:lnTo>
                  <a:pt x="6" y="48"/>
                </a:lnTo>
                <a:lnTo>
                  <a:pt x="0" y="36"/>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3" name="Freeform 896"/>
          <p:cNvSpPr>
            <a:spLocks/>
          </p:cNvSpPr>
          <p:nvPr/>
        </p:nvSpPr>
        <p:spPr bwMode="auto">
          <a:xfrm>
            <a:off x="8112133" y="4863555"/>
            <a:ext cx="79375" cy="112712"/>
          </a:xfrm>
          <a:custGeom>
            <a:avLst/>
            <a:gdLst>
              <a:gd name="T0" fmla="*/ 0 w 54"/>
              <a:gd name="T1" fmla="*/ 2147483647 h 66"/>
              <a:gd name="T2" fmla="*/ 2147483647 w 54"/>
              <a:gd name="T3" fmla="*/ 2147483647 h 66"/>
              <a:gd name="T4" fmla="*/ 2147483647 w 54"/>
              <a:gd name="T5" fmla="*/ 2147483647 h 66"/>
              <a:gd name="T6" fmla="*/ 2147483647 w 54"/>
              <a:gd name="T7" fmla="*/ 2147483647 h 66"/>
              <a:gd name="T8" fmla="*/ 2147483647 w 54"/>
              <a:gd name="T9" fmla="*/ 0 h 66"/>
              <a:gd name="T10" fmla="*/ 2147483647 w 54"/>
              <a:gd name="T11" fmla="*/ 2147483647 h 66"/>
              <a:gd name="T12" fmla="*/ 2147483647 w 54"/>
              <a:gd name="T13" fmla="*/ 2147483647 h 66"/>
              <a:gd name="T14" fmla="*/ 2147483647 w 54"/>
              <a:gd name="T15" fmla="*/ 2147483647 h 66"/>
              <a:gd name="T16" fmla="*/ 2147483647 w 54"/>
              <a:gd name="T17" fmla="*/ 2147483647 h 66"/>
              <a:gd name="T18" fmla="*/ 2147483647 w 54"/>
              <a:gd name="T19" fmla="*/ 2147483647 h 66"/>
              <a:gd name="T20" fmla="*/ 2147483647 w 54"/>
              <a:gd name="T21" fmla="*/ 2147483647 h 66"/>
              <a:gd name="T22" fmla="*/ 2147483647 w 54"/>
              <a:gd name="T23" fmla="*/ 2147483647 h 66"/>
              <a:gd name="T24" fmla="*/ 2147483647 w 54"/>
              <a:gd name="T25" fmla="*/ 2147483647 h 66"/>
              <a:gd name="T26" fmla="*/ 2147483647 w 54"/>
              <a:gd name="T27" fmla="*/ 2147483647 h 66"/>
              <a:gd name="T28" fmla="*/ 2147483647 w 54"/>
              <a:gd name="T29" fmla="*/ 2147483647 h 66"/>
              <a:gd name="T30" fmla="*/ 2147483647 w 54"/>
              <a:gd name="T31" fmla="*/ 2147483647 h 66"/>
              <a:gd name="T32" fmla="*/ 0 w 54"/>
              <a:gd name="T33" fmla="*/ 2147483647 h 66"/>
              <a:gd name="T34" fmla="*/ 0 w 54"/>
              <a:gd name="T35" fmla="*/ 2147483647 h 66"/>
              <a:gd name="T36" fmla="*/ 2147483647 w 54"/>
              <a:gd name="T37" fmla="*/ 2147483647 h 66"/>
              <a:gd name="T38" fmla="*/ 2147483647 w 54"/>
              <a:gd name="T39" fmla="*/ 2147483647 h 66"/>
              <a:gd name="T40" fmla="*/ 2147483647 w 54"/>
              <a:gd name="T41" fmla="*/ 2147483647 h 66"/>
              <a:gd name="T42" fmla="*/ 2147483647 w 54"/>
              <a:gd name="T43" fmla="*/ 2147483647 h 66"/>
              <a:gd name="T44" fmla="*/ 2147483647 w 54"/>
              <a:gd name="T45" fmla="*/ 2147483647 h 66"/>
              <a:gd name="T46" fmla="*/ 2147483647 w 54"/>
              <a:gd name="T47" fmla="*/ 2147483647 h 66"/>
              <a:gd name="T48" fmla="*/ 2147483647 w 54"/>
              <a:gd name="T49" fmla="*/ 2147483647 h 66"/>
              <a:gd name="T50" fmla="*/ 2147483647 w 54"/>
              <a:gd name="T51" fmla="*/ 2147483647 h 66"/>
              <a:gd name="T52" fmla="*/ 2147483647 w 54"/>
              <a:gd name="T53" fmla="*/ 2147483647 h 66"/>
              <a:gd name="T54" fmla="*/ 2147483647 w 54"/>
              <a:gd name="T55" fmla="*/ 2147483647 h 66"/>
              <a:gd name="T56" fmla="*/ 2147483647 w 54"/>
              <a:gd name="T57" fmla="*/ 2147483647 h 66"/>
              <a:gd name="T58" fmla="*/ 2147483647 w 54"/>
              <a:gd name="T59" fmla="*/ 2147483647 h 66"/>
              <a:gd name="T60" fmla="*/ 2147483647 w 54"/>
              <a:gd name="T61" fmla="*/ 2147483647 h 66"/>
              <a:gd name="T62" fmla="*/ 2147483647 w 54"/>
              <a:gd name="T63" fmla="*/ 2147483647 h 66"/>
              <a:gd name="T64" fmla="*/ 2147483647 w 54"/>
              <a:gd name="T65" fmla="*/ 2147483647 h 66"/>
              <a:gd name="T66" fmla="*/ 0 w 54"/>
              <a:gd name="T67" fmla="*/ 2147483647 h 66"/>
              <a:gd name="T68" fmla="*/ 0 w 54"/>
              <a:gd name="T69" fmla="*/ 2147483647 h 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66"/>
              <a:gd name="T107" fmla="*/ 54 w 54"/>
              <a:gd name="T108" fmla="*/ 66 h 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66">
                <a:moveTo>
                  <a:pt x="0" y="36"/>
                </a:moveTo>
                <a:lnTo>
                  <a:pt x="6" y="24"/>
                </a:lnTo>
                <a:lnTo>
                  <a:pt x="6" y="12"/>
                </a:lnTo>
                <a:lnTo>
                  <a:pt x="18" y="6"/>
                </a:lnTo>
                <a:lnTo>
                  <a:pt x="30" y="0"/>
                </a:lnTo>
                <a:lnTo>
                  <a:pt x="36" y="6"/>
                </a:lnTo>
                <a:lnTo>
                  <a:pt x="48" y="12"/>
                </a:lnTo>
                <a:lnTo>
                  <a:pt x="48" y="24"/>
                </a:lnTo>
                <a:lnTo>
                  <a:pt x="54" y="36"/>
                </a:lnTo>
                <a:lnTo>
                  <a:pt x="48" y="48"/>
                </a:lnTo>
                <a:lnTo>
                  <a:pt x="48" y="60"/>
                </a:lnTo>
                <a:lnTo>
                  <a:pt x="36" y="66"/>
                </a:lnTo>
                <a:lnTo>
                  <a:pt x="30" y="66"/>
                </a:lnTo>
                <a:lnTo>
                  <a:pt x="18" y="66"/>
                </a:lnTo>
                <a:lnTo>
                  <a:pt x="6" y="60"/>
                </a:lnTo>
                <a:lnTo>
                  <a:pt x="6" y="48"/>
                </a:lnTo>
                <a:lnTo>
                  <a:pt x="0" y="36"/>
                </a:lnTo>
                <a:lnTo>
                  <a:pt x="6" y="24"/>
                </a:lnTo>
                <a:lnTo>
                  <a:pt x="12" y="12"/>
                </a:lnTo>
                <a:lnTo>
                  <a:pt x="18" y="6"/>
                </a:lnTo>
                <a:lnTo>
                  <a:pt x="30" y="6"/>
                </a:lnTo>
                <a:lnTo>
                  <a:pt x="36" y="6"/>
                </a:lnTo>
                <a:lnTo>
                  <a:pt x="42" y="12"/>
                </a:lnTo>
                <a:lnTo>
                  <a:pt x="48" y="24"/>
                </a:lnTo>
                <a:lnTo>
                  <a:pt x="54" y="36"/>
                </a:lnTo>
                <a:lnTo>
                  <a:pt x="48" y="48"/>
                </a:lnTo>
                <a:lnTo>
                  <a:pt x="42" y="54"/>
                </a:lnTo>
                <a:lnTo>
                  <a:pt x="36" y="60"/>
                </a:lnTo>
                <a:lnTo>
                  <a:pt x="30" y="66"/>
                </a:lnTo>
                <a:lnTo>
                  <a:pt x="18" y="60"/>
                </a:lnTo>
                <a:lnTo>
                  <a:pt x="12" y="54"/>
                </a:lnTo>
                <a:lnTo>
                  <a:pt x="6" y="48"/>
                </a:lnTo>
                <a:lnTo>
                  <a:pt x="0" y="36"/>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4" name="Freeform 897"/>
          <p:cNvSpPr>
            <a:spLocks/>
          </p:cNvSpPr>
          <p:nvPr/>
        </p:nvSpPr>
        <p:spPr bwMode="auto">
          <a:xfrm>
            <a:off x="8112133" y="4873096"/>
            <a:ext cx="79375" cy="103187"/>
          </a:xfrm>
          <a:custGeom>
            <a:avLst/>
            <a:gdLst>
              <a:gd name="T0" fmla="*/ 0 w 54"/>
              <a:gd name="T1" fmla="*/ 2147483647 h 60"/>
              <a:gd name="T2" fmla="*/ 2147483647 w 54"/>
              <a:gd name="T3" fmla="*/ 2147483647 h 60"/>
              <a:gd name="T4" fmla="*/ 2147483647 w 54"/>
              <a:gd name="T5" fmla="*/ 2147483647 h 60"/>
              <a:gd name="T6" fmla="*/ 2147483647 w 54"/>
              <a:gd name="T7" fmla="*/ 2147483647 h 60"/>
              <a:gd name="T8" fmla="*/ 2147483647 w 54"/>
              <a:gd name="T9" fmla="*/ 0 h 60"/>
              <a:gd name="T10" fmla="*/ 2147483647 w 54"/>
              <a:gd name="T11" fmla="*/ 2147483647 h 60"/>
              <a:gd name="T12" fmla="*/ 2147483647 w 54"/>
              <a:gd name="T13" fmla="*/ 2147483647 h 60"/>
              <a:gd name="T14" fmla="*/ 2147483647 w 54"/>
              <a:gd name="T15" fmla="*/ 2147483647 h 60"/>
              <a:gd name="T16" fmla="*/ 2147483647 w 54"/>
              <a:gd name="T17" fmla="*/ 2147483647 h 60"/>
              <a:gd name="T18" fmla="*/ 2147483647 w 54"/>
              <a:gd name="T19" fmla="*/ 2147483647 h 60"/>
              <a:gd name="T20" fmla="*/ 2147483647 w 54"/>
              <a:gd name="T21" fmla="*/ 2147483647 h 60"/>
              <a:gd name="T22" fmla="*/ 2147483647 w 54"/>
              <a:gd name="T23" fmla="*/ 2147483647 h 60"/>
              <a:gd name="T24" fmla="*/ 2147483647 w 54"/>
              <a:gd name="T25" fmla="*/ 2147483647 h 60"/>
              <a:gd name="T26" fmla="*/ 2147483647 w 54"/>
              <a:gd name="T27" fmla="*/ 2147483647 h 60"/>
              <a:gd name="T28" fmla="*/ 2147483647 w 54"/>
              <a:gd name="T29" fmla="*/ 2147483647 h 60"/>
              <a:gd name="T30" fmla="*/ 2147483647 w 54"/>
              <a:gd name="T31" fmla="*/ 2147483647 h 60"/>
              <a:gd name="T32" fmla="*/ 0 w 54"/>
              <a:gd name="T33" fmla="*/ 2147483647 h 60"/>
              <a:gd name="T34" fmla="*/ 2147483647 w 54"/>
              <a:gd name="T35" fmla="*/ 2147483647 h 60"/>
              <a:gd name="T36" fmla="*/ 2147483647 w 54"/>
              <a:gd name="T37" fmla="*/ 2147483647 h 60"/>
              <a:gd name="T38" fmla="*/ 2147483647 w 54"/>
              <a:gd name="T39" fmla="*/ 2147483647 h 60"/>
              <a:gd name="T40" fmla="*/ 2147483647 w 54"/>
              <a:gd name="T41" fmla="*/ 2147483647 h 60"/>
              <a:gd name="T42" fmla="*/ 2147483647 w 54"/>
              <a:gd name="T43" fmla="*/ 2147483647 h 60"/>
              <a:gd name="T44" fmla="*/ 2147483647 w 54"/>
              <a:gd name="T45" fmla="*/ 2147483647 h 60"/>
              <a:gd name="T46" fmla="*/ 2147483647 w 54"/>
              <a:gd name="T47" fmla="*/ 2147483647 h 60"/>
              <a:gd name="T48" fmla="*/ 2147483647 w 54"/>
              <a:gd name="T49" fmla="*/ 2147483647 h 60"/>
              <a:gd name="T50" fmla="*/ 2147483647 w 54"/>
              <a:gd name="T51" fmla="*/ 2147483647 h 60"/>
              <a:gd name="T52" fmla="*/ 2147483647 w 54"/>
              <a:gd name="T53" fmla="*/ 2147483647 h 60"/>
              <a:gd name="T54" fmla="*/ 2147483647 w 54"/>
              <a:gd name="T55" fmla="*/ 2147483647 h 60"/>
              <a:gd name="T56" fmla="*/ 2147483647 w 54"/>
              <a:gd name="T57" fmla="*/ 2147483647 h 60"/>
              <a:gd name="T58" fmla="*/ 2147483647 w 54"/>
              <a:gd name="T59" fmla="*/ 2147483647 h 60"/>
              <a:gd name="T60" fmla="*/ 2147483647 w 54"/>
              <a:gd name="T61" fmla="*/ 2147483647 h 60"/>
              <a:gd name="T62" fmla="*/ 2147483647 w 54"/>
              <a:gd name="T63" fmla="*/ 2147483647 h 60"/>
              <a:gd name="T64" fmla="*/ 2147483647 w 54"/>
              <a:gd name="T65" fmla="*/ 2147483647 h 60"/>
              <a:gd name="T66" fmla="*/ 2147483647 w 54"/>
              <a:gd name="T67" fmla="*/ 2147483647 h 60"/>
              <a:gd name="T68" fmla="*/ 0 w 54"/>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60"/>
              <a:gd name="T107" fmla="*/ 54 w 54"/>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60">
                <a:moveTo>
                  <a:pt x="0" y="30"/>
                </a:moveTo>
                <a:lnTo>
                  <a:pt x="6" y="18"/>
                </a:lnTo>
                <a:lnTo>
                  <a:pt x="12" y="6"/>
                </a:lnTo>
                <a:lnTo>
                  <a:pt x="18" y="6"/>
                </a:lnTo>
                <a:lnTo>
                  <a:pt x="30" y="0"/>
                </a:lnTo>
                <a:lnTo>
                  <a:pt x="36" y="6"/>
                </a:lnTo>
                <a:lnTo>
                  <a:pt x="42" y="6"/>
                </a:lnTo>
                <a:lnTo>
                  <a:pt x="48" y="18"/>
                </a:lnTo>
                <a:lnTo>
                  <a:pt x="54" y="30"/>
                </a:lnTo>
                <a:lnTo>
                  <a:pt x="48" y="42"/>
                </a:lnTo>
                <a:lnTo>
                  <a:pt x="42" y="48"/>
                </a:lnTo>
                <a:lnTo>
                  <a:pt x="36" y="54"/>
                </a:lnTo>
                <a:lnTo>
                  <a:pt x="30" y="60"/>
                </a:lnTo>
                <a:lnTo>
                  <a:pt x="18" y="54"/>
                </a:lnTo>
                <a:lnTo>
                  <a:pt x="12" y="48"/>
                </a:lnTo>
                <a:lnTo>
                  <a:pt x="6" y="42"/>
                </a:lnTo>
                <a:lnTo>
                  <a:pt x="0" y="30"/>
                </a:lnTo>
                <a:lnTo>
                  <a:pt x="6" y="30"/>
                </a:lnTo>
                <a:lnTo>
                  <a:pt x="6" y="18"/>
                </a:lnTo>
                <a:lnTo>
                  <a:pt x="12" y="12"/>
                </a:lnTo>
                <a:lnTo>
                  <a:pt x="18" y="6"/>
                </a:lnTo>
                <a:lnTo>
                  <a:pt x="30" y="6"/>
                </a:lnTo>
                <a:lnTo>
                  <a:pt x="36" y="6"/>
                </a:lnTo>
                <a:lnTo>
                  <a:pt x="42" y="12"/>
                </a:lnTo>
                <a:lnTo>
                  <a:pt x="48" y="18"/>
                </a:lnTo>
                <a:lnTo>
                  <a:pt x="48" y="30"/>
                </a:lnTo>
                <a:lnTo>
                  <a:pt x="48" y="36"/>
                </a:lnTo>
                <a:lnTo>
                  <a:pt x="42" y="48"/>
                </a:lnTo>
                <a:lnTo>
                  <a:pt x="36" y="54"/>
                </a:lnTo>
                <a:lnTo>
                  <a:pt x="30" y="54"/>
                </a:lnTo>
                <a:lnTo>
                  <a:pt x="18" y="54"/>
                </a:lnTo>
                <a:lnTo>
                  <a:pt x="12" y="48"/>
                </a:lnTo>
                <a:lnTo>
                  <a:pt x="6" y="36"/>
                </a:lnTo>
                <a:lnTo>
                  <a:pt x="6" y="30"/>
                </a:lnTo>
                <a:lnTo>
                  <a:pt x="0" y="3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5" name="Freeform 898"/>
          <p:cNvSpPr>
            <a:spLocks/>
          </p:cNvSpPr>
          <p:nvPr/>
        </p:nvSpPr>
        <p:spPr bwMode="auto">
          <a:xfrm>
            <a:off x="8118475" y="4873096"/>
            <a:ext cx="65088" cy="92075"/>
          </a:xfrm>
          <a:custGeom>
            <a:avLst/>
            <a:gdLst>
              <a:gd name="T0" fmla="*/ 0 w 42"/>
              <a:gd name="T1" fmla="*/ 2147483647 h 54"/>
              <a:gd name="T2" fmla="*/ 0 w 42"/>
              <a:gd name="T3" fmla="*/ 2147483647 h 54"/>
              <a:gd name="T4" fmla="*/ 2147483647 w 42"/>
              <a:gd name="T5" fmla="*/ 2147483647 h 54"/>
              <a:gd name="T6" fmla="*/ 2147483647 w 42"/>
              <a:gd name="T7" fmla="*/ 2147483647 h 54"/>
              <a:gd name="T8" fmla="*/ 2147483647 w 42"/>
              <a:gd name="T9" fmla="*/ 0 h 54"/>
              <a:gd name="T10" fmla="*/ 2147483647 w 42"/>
              <a:gd name="T11" fmla="*/ 2147483647 h 54"/>
              <a:gd name="T12" fmla="*/ 2147483647 w 42"/>
              <a:gd name="T13" fmla="*/ 2147483647 h 54"/>
              <a:gd name="T14" fmla="*/ 2147483647 w 42"/>
              <a:gd name="T15" fmla="*/ 2147483647 h 54"/>
              <a:gd name="T16" fmla="*/ 2147483647 w 42"/>
              <a:gd name="T17" fmla="*/ 2147483647 h 54"/>
              <a:gd name="T18" fmla="*/ 2147483647 w 42"/>
              <a:gd name="T19" fmla="*/ 2147483647 h 54"/>
              <a:gd name="T20" fmla="*/ 2147483647 w 42"/>
              <a:gd name="T21" fmla="*/ 2147483647 h 54"/>
              <a:gd name="T22" fmla="*/ 2147483647 w 42"/>
              <a:gd name="T23" fmla="*/ 2147483647 h 54"/>
              <a:gd name="T24" fmla="*/ 2147483647 w 42"/>
              <a:gd name="T25" fmla="*/ 2147483647 h 54"/>
              <a:gd name="T26" fmla="*/ 2147483647 w 42"/>
              <a:gd name="T27" fmla="*/ 2147483647 h 54"/>
              <a:gd name="T28" fmla="*/ 2147483647 w 42"/>
              <a:gd name="T29" fmla="*/ 2147483647 h 54"/>
              <a:gd name="T30" fmla="*/ 0 w 42"/>
              <a:gd name="T31" fmla="*/ 2147483647 h 54"/>
              <a:gd name="T32" fmla="*/ 0 w 42"/>
              <a:gd name="T33" fmla="*/ 2147483647 h 54"/>
              <a:gd name="T34" fmla="*/ 2147483647 w 42"/>
              <a:gd name="T35" fmla="*/ 2147483647 h 54"/>
              <a:gd name="T36" fmla="*/ 2147483647 w 42"/>
              <a:gd name="T37" fmla="*/ 2147483647 h 54"/>
              <a:gd name="T38" fmla="*/ 2147483647 w 42"/>
              <a:gd name="T39" fmla="*/ 2147483647 h 54"/>
              <a:gd name="T40" fmla="*/ 2147483647 w 42"/>
              <a:gd name="T41" fmla="*/ 2147483647 h 54"/>
              <a:gd name="T42" fmla="*/ 2147483647 w 42"/>
              <a:gd name="T43" fmla="*/ 2147483647 h 54"/>
              <a:gd name="T44" fmla="*/ 2147483647 w 42"/>
              <a:gd name="T45" fmla="*/ 2147483647 h 54"/>
              <a:gd name="T46" fmla="*/ 2147483647 w 42"/>
              <a:gd name="T47" fmla="*/ 2147483647 h 54"/>
              <a:gd name="T48" fmla="*/ 2147483647 w 42"/>
              <a:gd name="T49" fmla="*/ 2147483647 h 54"/>
              <a:gd name="T50" fmla="*/ 2147483647 w 42"/>
              <a:gd name="T51" fmla="*/ 2147483647 h 54"/>
              <a:gd name="T52" fmla="*/ 2147483647 w 42"/>
              <a:gd name="T53" fmla="*/ 2147483647 h 54"/>
              <a:gd name="T54" fmla="*/ 2147483647 w 42"/>
              <a:gd name="T55" fmla="*/ 2147483647 h 54"/>
              <a:gd name="T56" fmla="*/ 2147483647 w 42"/>
              <a:gd name="T57" fmla="*/ 2147483647 h 54"/>
              <a:gd name="T58" fmla="*/ 2147483647 w 42"/>
              <a:gd name="T59" fmla="*/ 2147483647 h 54"/>
              <a:gd name="T60" fmla="*/ 2147483647 w 42"/>
              <a:gd name="T61" fmla="*/ 2147483647 h 54"/>
              <a:gd name="T62" fmla="*/ 2147483647 w 42"/>
              <a:gd name="T63" fmla="*/ 2147483647 h 54"/>
              <a:gd name="T64" fmla="*/ 2147483647 w 42"/>
              <a:gd name="T65" fmla="*/ 2147483647 h 54"/>
              <a:gd name="T66" fmla="*/ 2147483647 w 42"/>
              <a:gd name="T67" fmla="*/ 2147483647 h 54"/>
              <a:gd name="T68" fmla="*/ 0 w 42"/>
              <a:gd name="T69" fmla="*/ 2147483647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
              <a:gd name="T106" fmla="*/ 0 h 54"/>
              <a:gd name="T107" fmla="*/ 42 w 42"/>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 h="54">
                <a:moveTo>
                  <a:pt x="0" y="30"/>
                </a:moveTo>
                <a:lnTo>
                  <a:pt x="0" y="18"/>
                </a:lnTo>
                <a:lnTo>
                  <a:pt x="6" y="6"/>
                </a:lnTo>
                <a:lnTo>
                  <a:pt x="12" y="6"/>
                </a:lnTo>
                <a:lnTo>
                  <a:pt x="24" y="0"/>
                </a:lnTo>
                <a:lnTo>
                  <a:pt x="30" y="6"/>
                </a:lnTo>
                <a:lnTo>
                  <a:pt x="36" y="6"/>
                </a:lnTo>
                <a:lnTo>
                  <a:pt x="42" y="18"/>
                </a:lnTo>
                <a:lnTo>
                  <a:pt x="42" y="30"/>
                </a:lnTo>
                <a:lnTo>
                  <a:pt x="42" y="36"/>
                </a:lnTo>
                <a:lnTo>
                  <a:pt x="36" y="48"/>
                </a:lnTo>
                <a:lnTo>
                  <a:pt x="30" y="48"/>
                </a:lnTo>
                <a:lnTo>
                  <a:pt x="24" y="54"/>
                </a:lnTo>
                <a:lnTo>
                  <a:pt x="12" y="48"/>
                </a:lnTo>
                <a:lnTo>
                  <a:pt x="6" y="48"/>
                </a:lnTo>
                <a:lnTo>
                  <a:pt x="0" y="36"/>
                </a:lnTo>
                <a:lnTo>
                  <a:pt x="0" y="30"/>
                </a:lnTo>
                <a:lnTo>
                  <a:pt x="6" y="30"/>
                </a:lnTo>
                <a:lnTo>
                  <a:pt x="6" y="18"/>
                </a:lnTo>
                <a:lnTo>
                  <a:pt x="6" y="12"/>
                </a:lnTo>
                <a:lnTo>
                  <a:pt x="12" y="6"/>
                </a:lnTo>
                <a:lnTo>
                  <a:pt x="24" y="6"/>
                </a:lnTo>
                <a:lnTo>
                  <a:pt x="30" y="6"/>
                </a:lnTo>
                <a:lnTo>
                  <a:pt x="36" y="12"/>
                </a:lnTo>
                <a:lnTo>
                  <a:pt x="42" y="18"/>
                </a:lnTo>
                <a:lnTo>
                  <a:pt x="42" y="30"/>
                </a:lnTo>
                <a:lnTo>
                  <a:pt x="42" y="36"/>
                </a:lnTo>
                <a:lnTo>
                  <a:pt x="36" y="42"/>
                </a:lnTo>
                <a:lnTo>
                  <a:pt x="30" y="48"/>
                </a:lnTo>
                <a:lnTo>
                  <a:pt x="24" y="48"/>
                </a:lnTo>
                <a:lnTo>
                  <a:pt x="12" y="48"/>
                </a:lnTo>
                <a:lnTo>
                  <a:pt x="6" y="42"/>
                </a:lnTo>
                <a:lnTo>
                  <a:pt x="6" y="36"/>
                </a:lnTo>
                <a:lnTo>
                  <a:pt x="6" y="30"/>
                </a:lnTo>
                <a:lnTo>
                  <a:pt x="0" y="3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6" name="Freeform 899"/>
          <p:cNvSpPr>
            <a:spLocks/>
          </p:cNvSpPr>
          <p:nvPr/>
        </p:nvSpPr>
        <p:spPr bwMode="auto">
          <a:xfrm>
            <a:off x="8129596" y="4884208"/>
            <a:ext cx="53975" cy="80963"/>
          </a:xfrm>
          <a:custGeom>
            <a:avLst/>
            <a:gdLst>
              <a:gd name="T0" fmla="*/ 0 w 36"/>
              <a:gd name="T1" fmla="*/ 2147483647 h 48"/>
              <a:gd name="T2" fmla="*/ 0 w 36"/>
              <a:gd name="T3" fmla="*/ 2147483647 h 48"/>
              <a:gd name="T4" fmla="*/ 0 w 36"/>
              <a:gd name="T5" fmla="*/ 2147483647 h 48"/>
              <a:gd name="T6" fmla="*/ 2147483647 w 36"/>
              <a:gd name="T7" fmla="*/ 0 h 48"/>
              <a:gd name="T8" fmla="*/ 2147483647 w 36"/>
              <a:gd name="T9" fmla="*/ 0 h 48"/>
              <a:gd name="T10" fmla="*/ 2147483647 w 36"/>
              <a:gd name="T11" fmla="*/ 0 h 48"/>
              <a:gd name="T12" fmla="*/ 2147483647 w 36"/>
              <a:gd name="T13" fmla="*/ 2147483647 h 48"/>
              <a:gd name="T14" fmla="*/ 2147483647 w 36"/>
              <a:gd name="T15" fmla="*/ 2147483647 h 48"/>
              <a:gd name="T16" fmla="*/ 2147483647 w 36"/>
              <a:gd name="T17" fmla="*/ 2147483647 h 48"/>
              <a:gd name="T18" fmla="*/ 2147483647 w 36"/>
              <a:gd name="T19" fmla="*/ 2147483647 h 48"/>
              <a:gd name="T20" fmla="*/ 2147483647 w 36"/>
              <a:gd name="T21" fmla="*/ 2147483647 h 48"/>
              <a:gd name="T22" fmla="*/ 2147483647 w 36"/>
              <a:gd name="T23" fmla="*/ 2147483647 h 48"/>
              <a:gd name="T24" fmla="*/ 2147483647 w 36"/>
              <a:gd name="T25" fmla="*/ 2147483647 h 48"/>
              <a:gd name="T26" fmla="*/ 2147483647 w 36"/>
              <a:gd name="T27" fmla="*/ 2147483647 h 48"/>
              <a:gd name="T28" fmla="*/ 0 w 36"/>
              <a:gd name="T29" fmla="*/ 2147483647 h 48"/>
              <a:gd name="T30" fmla="*/ 0 w 36"/>
              <a:gd name="T31" fmla="*/ 2147483647 h 48"/>
              <a:gd name="T32" fmla="*/ 0 w 36"/>
              <a:gd name="T33" fmla="*/ 2147483647 h 48"/>
              <a:gd name="T34" fmla="*/ 0 w 36"/>
              <a:gd name="T35" fmla="*/ 2147483647 h 48"/>
              <a:gd name="T36" fmla="*/ 0 w 36"/>
              <a:gd name="T37" fmla="*/ 2147483647 h 48"/>
              <a:gd name="T38" fmla="*/ 2147483647 w 36"/>
              <a:gd name="T39" fmla="*/ 2147483647 h 48"/>
              <a:gd name="T40" fmla="*/ 2147483647 w 36"/>
              <a:gd name="T41" fmla="*/ 2147483647 h 48"/>
              <a:gd name="T42" fmla="*/ 2147483647 w 36"/>
              <a:gd name="T43" fmla="*/ 2147483647 h 48"/>
              <a:gd name="T44" fmla="*/ 2147483647 w 36"/>
              <a:gd name="T45" fmla="*/ 2147483647 h 48"/>
              <a:gd name="T46" fmla="*/ 2147483647 w 36"/>
              <a:gd name="T47" fmla="*/ 2147483647 h 48"/>
              <a:gd name="T48" fmla="*/ 2147483647 w 36"/>
              <a:gd name="T49" fmla="*/ 2147483647 h 48"/>
              <a:gd name="T50" fmla="*/ 2147483647 w 36"/>
              <a:gd name="T51" fmla="*/ 2147483647 h 48"/>
              <a:gd name="T52" fmla="*/ 2147483647 w 36"/>
              <a:gd name="T53" fmla="*/ 2147483647 h 48"/>
              <a:gd name="T54" fmla="*/ 2147483647 w 36"/>
              <a:gd name="T55" fmla="*/ 2147483647 h 48"/>
              <a:gd name="T56" fmla="*/ 2147483647 w 36"/>
              <a:gd name="T57" fmla="*/ 2147483647 h 48"/>
              <a:gd name="T58" fmla="*/ 2147483647 w 36"/>
              <a:gd name="T59" fmla="*/ 2147483647 h 48"/>
              <a:gd name="T60" fmla="*/ 2147483647 w 36"/>
              <a:gd name="T61" fmla="*/ 2147483647 h 48"/>
              <a:gd name="T62" fmla="*/ 2147483647 w 36"/>
              <a:gd name="T63" fmla="*/ 2147483647 h 48"/>
              <a:gd name="T64" fmla="*/ 0 w 36"/>
              <a:gd name="T65" fmla="*/ 2147483647 h 48"/>
              <a:gd name="T66" fmla="*/ 0 w 36"/>
              <a:gd name="T67" fmla="*/ 2147483647 h 48"/>
              <a:gd name="T68" fmla="*/ 0 w 36"/>
              <a:gd name="T69" fmla="*/ 2147483647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48"/>
              <a:gd name="T107" fmla="*/ 36 w 36"/>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48">
                <a:moveTo>
                  <a:pt x="0" y="24"/>
                </a:moveTo>
                <a:lnTo>
                  <a:pt x="0" y="12"/>
                </a:lnTo>
                <a:lnTo>
                  <a:pt x="0" y="6"/>
                </a:lnTo>
                <a:lnTo>
                  <a:pt x="6" y="0"/>
                </a:lnTo>
                <a:lnTo>
                  <a:pt x="18" y="0"/>
                </a:lnTo>
                <a:lnTo>
                  <a:pt x="24" y="0"/>
                </a:lnTo>
                <a:lnTo>
                  <a:pt x="30" y="6"/>
                </a:lnTo>
                <a:lnTo>
                  <a:pt x="36" y="12"/>
                </a:lnTo>
                <a:lnTo>
                  <a:pt x="36" y="24"/>
                </a:lnTo>
                <a:lnTo>
                  <a:pt x="36" y="30"/>
                </a:lnTo>
                <a:lnTo>
                  <a:pt x="30" y="36"/>
                </a:lnTo>
                <a:lnTo>
                  <a:pt x="24" y="42"/>
                </a:lnTo>
                <a:lnTo>
                  <a:pt x="18" y="48"/>
                </a:lnTo>
                <a:lnTo>
                  <a:pt x="6" y="42"/>
                </a:lnTo>
                <a:lnTo>
                  <a:pt x="0" y="36"/>
                </a:lnTo>
                <a:lnTo>
                  <a:pt x="0" y="30"/>
                </a:lnTo>
                <a:lnTo>
                  <a:pt x="0" y="24"/>
                </a:lnTo>
                <a:lnTo>
                  <a:pt x="0" y="18"/>
                </a:lnTo>
                <a:lnTo>
                  <a:pt x="6" y="12"/>
                </a:lnTo>
                <a:lnTo>
                  <a:pt x="6" y="6"/>
                </a:lnTo>
                <a:lnTo>
                  <a:pt x="18" y="6"/>
                </a:lnTo>
                <a:lnTo>
                  <a:pt x="24" y="6"/>
                </a:lnTo>
                <a:lnTo>
                  <a:pt x="24" y="12"/>
                </a:lnTo>
                <a:lnTo>
                  <a:pt x="30" y="18"/>
                </a:lnTo>
                <a:lnTo>
                  <a:pt x="30" y="24"/>
                </a:lnTo>
                <a:lnTo>
                  <a:pt x="30" y="30"/>
                </a:lnTo>
                <a:lnTo>
                  <a:pt x="24" y="36"/>
                </a:lnTo>
                <a:lnTo>
                  <a:pt x="24" y="42"/>
                </a:lnTo>
                <a:lnTo>
                  <a:pt x="18" y="42"/>
                </a:lnTo>
                <a:lnTo>
                  <a:pt x="6" y="42"/>
                </a:lnTo>
                <a:lnTo>
                  <a:pt x="6" y="36"/>
                </a:lnTo>
                <a:lnTo>
                  <a:pt x="0" y="30"/>
                </a:lnTo>
                <a:lnTo>
                  <a:pt x="0" y="24"/>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7" name="Freeform 900"/>
          <p:cNvSpPr>
            <a:spLocks/>
          </p:cNvSpPr>
          <p:nvPr/>
        </p:nvSpPr>
        <p:spPr bwMode="auto">
          <a:xfrm>
            <a:off x="8129590" y="4884208"/>
            <a:ext cx="44450" cy="73025"/>
          </a:xfrm>
          <a:custGeom>
            <a:avLst/>
            <a:gdLst>
              <a:gd name="T0" fmla="*/ 0 w 30"/>
              <a:gd name="T1" fmla="*/ 2147483647 h 42"/>
              <a:gd name="T2" fmla="*/ 0 w 30"/>
              <a:gd name="T3" fmla="*/ 2147483647 h 42"/>
              <a:gd name="T4" fmla="*/ 2147483647 w 30"/>
              <a:gd name="T5" fmla="*/ 2147483647 h 42"/>
              <a:gd name="T6" fmla="*/ 2147483647 w 30"/>
              <a:gd name="T7" fmla="*/ 2147483647 h 42"/>
              <a:gd name="T8" fmla="*/ 2147483647 w 30"/>
              <a:gd name="T9" fmla="*/ 0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2147483647 h 42"/>
              <a:gd name="T22" fmla="*/ 2147483647 w 30"/>
              <a:gd name="T23" fmla="*/ 2147483647 h 42"/>
              <a:gd name="T24" fmla="*/ 2147483647 w 30"/>
              <a:gd name="T25" fmla="*/ 2147483647 h 42"/>
              <a:gd name="T26" fmla="*/ 2147483647 w 30"/>
              <a:gd name="T27" fmla="*/ 2147483647 h 42"/>
              <a:gd name="T28" fmla="*/ 2147483647 w 30"/>
              <a:gd name="T29" fmla="*/ 2147483647 h 42"/>
              <a:gd name="T30" fmla="*/ 0 w 30"/>
              <a:gd name="T31" fmla="*/ 2147483647 h 42"/>
              <a:gd name="T32" fmla="*/ 0 w 30"/>
              <a:gd name="T33" fmla="*/ 2147483647 h 42"/>
              <a:gd name="T34" fmla="*/ 0 w 30"/>
              <a:gd name="T35" fmla="*/ 2147483647 h 42"/>
              <a:gd name="T36" fmla="*/ 2147483647 w 30"/>
              <a:gd name="T37" fmla="*/ 2147483647 h 42"/>
              <a:gd name="T38" fmla="*/ 2147483647 w 30"/>
              <a:gd name="T39" fmla="*/ 2147483647 h 42"/>
              <a:gd name="T40" fmla="*/ 2147483647 w 30"/>
              <a:gd name="T41" fmla="*/ 2147483647 h 42"/>
              <a:gd name="T42" fmla="*/ 2147483647 w 30"/>
              <a:gd name="T43" fmla="*/ 2147483647 h 42"/>
              <a:gd name="T44" fmla="*/ 2147483647 w 30"/>
              <a:gd name="T45" fmla="*/ 2147483647 h 42"/>
              <a:gd name="T46" fmla="*/ 2147483647 w 30"/>
              <a:gd name="T47" fmla="*/ 2147483647 h 42"/>
              <a:gd name="T48" fmla="*/ 2147483647 w 30"/>
              <a:gd name="T49" fmla="*/ 2147483647 h 42"/>
              <a:gd name="T50" fmla="*/ 2147483647 w 30"/>
              <a:gd name="T51" fmla="*/ 2147483647 h 42"/>
              <a:gd name="T52" fmla="*/ 2147483647 w 30"/>
              <a:gd name="T53" fmla="*/ 2147483647 h 42"/>
              <a:gd name="T54" fmla="*/ 2147483647 w 30"/>
              <a:gd name="T55" fmla="*/ 2147483647 h 42"/>
              <a:gd name="T56" fmla="*/ 2147483647 w 30"/>
              <a:gd name="T57" fmla="*/ 2147483647 h 42"/>
              <a:gd name="T58" fmla="*/ 2147483647 w 30"/>
              <a:gd name="T59" fmla="*/ 2147483647 h 42"/>
              <a:gd name="T60" fmla="*/ 2147483647 w 30"/>
              <a:gd name="T61" fmla="*/ 2147483647 h 42"/>
              <a:gd name="T62" fmla="*/ 2147483647 w 30"/>
              <a:gd name="T63" fmla="*/ 2147483647 h 42"/>
              <a:gd name="T64" fmla="*/ 2147483647 w 30"/>
              <a:gd name="T65" fmla="*/ 2147483647 h 42"/>
              <a:gd name="T66" fmla="*/ 0 w 30"/>
              <a:gd name="T67" fmla="*/ 2147483647 h 42"/>
              <a:gd name="T68" fmla="*/ 0 w 30"/>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2"/>
              <a:gd name="T107" fmla="*/ 30 w 30"/>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2">
                <a:moveTo>
                  <a:pt x="0" y="24"/>
                </a:moveTo>
                <a:lnTo>
                  <a:pt x="0" y="12"/>
                </a:lnTo>
                <a:lnTo>
                  <a:pt x="6" y="6"/>
                </a:lnTo>
                <a:lnTo>
                  <a:pt x="12" y="6"/>
                </a:lnTo>
                <a:lnTo>
                  <a:pt x="18" y="0"/>
                </a:lnTo>
                <a:lnTo>
                  <a:pt x="24" y="6"/>
                </a:lnTo>
                <a:lnTo>
                  <a:pt x="30" y="12"/>
                </a:lnTo>
                <a:lnTo>
                  <a:pt x="30" y="24"/>
                </a:lnTo>
                <a:lnTo>
                  <a:pt x="30" y="30"/>
                </a:lnTo>
                <a:lnTo>
                  <a:pt x="24" y="36"/>
                </a:lnTo>
                <a:lnTo>
                  <a:pt x="24" y="42"/>
                </a:lnTo>
                <a:lnTo>
                  <a:pt x="18" y="42"/>
                </a:lnTo>
                <a:lnTo>
                  <a:pt x="12" y="42"/>
                </a:lnTo>
                <a:lnTo>
                  <a:pt x="6" y="36"/>
                </a:lnTo>
                <a:lnTo>
                  <a:pt x="0" y="30"/>
                </a:lnTo>
                <a:lnTo>
                  <a:pt x="0" y="24"/>
                </a:lnTo>
                <a:lnTo>
                  <a:pt x="6" y="18"/>
                </a:lnTo>
                <a:lnTo>
                  <a:pt x="6" y="12"/>
                </a:lnTo>
                <a:lnTo>
                  <a:pt x="12" y="6"/>
                </a:lnTo>
                <a:lnTo>
                  <a:pt x="18" y="6"/>
                </a:lnTo>
                <a:lnTo>
                  <a:pt x="24" y="12"/>
                </a:lnTo>
                <a:lnTo>
                  <a:pt x="30" y="18"/>
                </a:lnTo>
                <a:lnTo>
                  <a:pt x="30" y="24"/>
                </a:lnTo>
                <a:lnTo>
                  <a:pt x="30" y="30"/>
                </a:lnTo>
                <a:lnTo>
                  <a:pt x="24" y="36"/>
                </a:lnTo>
                <a:lnTo>
                  <a:pt x="18" y="36"/>
                </a:lnTo>
                <a:lnTo>
                  <a:pt x="12" y="36"/>
                </a:lnTo>
                <a:lnTo>
                  <a:pt x="6" y="36"/>
                </a:lnTo>
                <a:lnTo>
                  <a:pt x="6" y="30"/>
                </a:lnTo>
                <a:lnTo>
                  <a:pt x="0" y="24"/>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8" name="Freeform 901"/>
          <p:cNvSpPr>
            <a:spLocks/>
          </p:cNvSpPr>
          <p:nvPr/>
        </p:nvSpPr>
        <p:spPr bwMode="auto">
          <a:xfrm>
            <a:off x="8129590" y="4895305"/>
            <a:ext cx="36512" cy="50800"/>
          </a:xfrm>
          <a:custGeom>
            <a:avLst/>
            <a:gdLst>
              <a:gd name="T0" fmla="*/ 0 w 24"/>
              <a:gd name="T1" fmla="*/ 2147483647 h 30"/>
              <a:gd name="T2" fmla="*/ 2147483647 w 24"/>
              <a:gd name="T3" fmla="*/ 2147483647 h 30"/>
              <a:gd name="T4" fmla="*/ 2147483647 w 24"/>
              <a:gd name="T5" fmla="*/ 2147483647 h 30"/>
              <a:gd name="T6" fmla="*/ 2147483647 w 24"/>
              <a:gd name="T7" fmla="*/ 0 h 30"/>
              <a:gd name="T8" fmla="*/ 2147483647 w 24"/>
              <a:gd name="T9" fmla="*/ 0 h 30"/>
              <a:gd name="T10" fmla="*/ 2147483647 w 24"/>
              <a:gd name="T11" fmla="*/ 0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2147483647 w 24"/>
              <a:gd name="T29" fmla="*/ 2147483647 h 30"/>
              <a:gd name="T30" fmla="*/ 2147483647 w 24"/>
              <a:gd name="T31" fmla="*/ 2147483647 h 30"/>
              <a:gd name="T32" fmla="*/ 0 w 24"/>
              <a:gd name="T33" fmla="*/ 2147483647 h 30"/>
              <a:gd name="T34" fmla="*/ 2147483647 w 24"/>
              <a:gd name="T35" fmla="*/ 2147483647 h 30"/>
              <a:gd name="T36" fmla="*/ 2147483647 w 24"/>
              <a:gd name="T37" fmla="*/ 2147483647 h 30"/>
              <a:gd name="T38" fmla="*/ 2147483647 w 24"/>
              <a:gd name="T39" fmla="*/ 2147483647 h 30"/>
              <a:gd name="T40" fmla="*/ 2147483647 w 24"/>
              <a:gd name="T41" fmla="*/ 2147483647 h 30"/>
              <a:gd name="T42" fmla="*/ 2147483647 w 24"/>
              <a:gd name="T43" fmla="*/ 2147483647 h 30"/>
              <a:gd name="T44" fmla="*/ 2147483647 w 24"/>
              <a:gd name="T45" fmla="*/ 2147483647 h 30"/>
              <a:gd name="T46" fmla="*/ 2147483647 w 24"/>
              <a:gd name="T47" fmla="*/ 2147483647 h 30"/>
              <a:gd name="T48" fmla="*/ 2147483647 w 24"/>
              <a:gd name="T49" fmla="*/ 2147483647 h 30"/>
              <a:gd name="T50" fmla="*/ 2147483647 w 24"/>
              <a:gd name="T51" fmla="*/ 2147483647 h 30"/>
              <a:gd name="T52" fmla="*/ 2147483647 w 24"/>
              <a:gd name="T53" fmla="*/ 2147483647 h 30"/>
              <a:gd name="T54" fmla="*/ 2147483647 w 24"/>
              <a:gd name="T55" fmla="*/ 2147483647 h 30"/>
              <a:gd name="T56" fmla="*/ 2147483647 w 24"/>
              <a:gd name="T57" fmla="*/ 2147483647 h 30"/>
              <a:gd name="T58" fmla="*/ 2147483647 w 24"/>
              <a:gd name="T59" fmla="*/ 2147483647 h 30"/>
              <a:gd name="T60" fmla="*/ 2147483647 w 24"/>
              <a:gd name="T61" fmla="*/ 2147483647 h 30"/>
              <a:gd name="T62" fmla="*/ 2147483647 w 24"/>
              <a:gd name="T63" fmla="*/ 2147483647 h 30"/>
              <a:gd name="T64" fmla="*/ 2147483647 w 24"/>
              <a:gd name="T65" fmla="*/ 2147483647 h 30"/>
              <a:gd name="T66" fmla="*/ 2147483647 w 24"/>
              <a:gd name="T67" fmla="*/ 2147483647 h 30"/>
              <a:gd name="T68" fmla="*/ 0 w 24"/>
              <a:gd name="T69" fmla="*/ 2147483647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
              <a:gd name="T106" fmla="*/ 0 h 30"/>
              <a:gd name="T107" fmla="*/ 24 w 24"/>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 h="30">
                <a:moveTo>
                  <a:pt x="0" y="18"/>
                </a:moveTo>
                <a:lnTo>
                  <a:pt x="6" y="12"/>
                </a:lnTo>
                <a:lnTo>
                  <a:pt x="6" y="6"/>
                </a:lnTo>
                <a:lnTo>
                  <a:pt x="12" y="0"/>
                </a:lnTo>
                <a:lnTo>
                  <a:pt x="18" y="0"/>
                </a:lnTo>
                <a:lnTo>
                  <a:pt x="24" y="6"/>
                </a:lnTo>
                <a:lnTo>
                  <a:pt x="24" y="12"/>
                </a:lnTo>
                <a:lnTo>
                  <a:pt x="24" y="18"/>
                </a:lnTo>
                <a:lnTo>
                  <a:pt x="24" y="24"/>
                </a:lnTo>
                <a:lnTo>
                  <a:pt x="18" y="30"/>
                </a:lnTo>
                <a:lnTo>
                  <a:pt x="12" y="30"/>
                </a:lnTo>
                <a:lnTo>
                  <a:pt x="6" y="24"/>
                </a:lnTo>
                <a:lnTo>
                  <a:pt x="6" y="18"/>
                </a:lnTo>
                <a:lnTo>
                  <a:pt x="0" y="18"/>
                </a:lnTo>
                <a:lnTo>
                  <a:pt x="6" y="18"/>
                </a:lnTo>
                <a:lnTo>
                  <a:pt x="6" y="12"/>
                </a:lnTo>
                <a:lnTo>
                  <a:pt x="6" y="6"/>
                </a:lnTo>
                <a:lnTo>
                  <a:pt x="12" y="6"/>
                </a:lnTo>
                <a:lnTo>
                  <a:pt x="18" y="6"/>
                </a:lnTo>
                <a:lnTo>
                  <a:pt x="24" y="6"/>
                </a:lnTo>
                <a:lnTo>
                  <a:pt x="24" y="12"/>
                </a:lnTo>
                <a:lnTo>
                  <a:pt x="24" y="18"/>
                </a:lnTo>
                <a:lnTo>
                  <a:pt x="24" y="24"/>
                </a:lnTo>
                <a:lnTo>
                  <a:pt x="18" y="24"/>
                </a:lnTo>
                <a:lnTo>
                  <a:pt x="12" y="24"/>
                </a:lnTo>
                <a:lnTo>
                  <a:pt x="6" y="24"/>
                </a:lnTo>
                <a:lnTo>
                  <a:pt x="6" y="18"/>
                </a:lnTo>
                <a:lnTo>
                  <a:pt x="0" y="18"/>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59" name="Freeform 902"/>
          <p:cNvSpPr>
            <a:spLocks/>
          </p:cNvSpPr>
          <p:nvPr/>
        </p:nvSpPr>
        <p:spPr bwMode="auto">
          <a:xfrm>
            <a:off x="8137526" y="4904830"/>
            <a:ext cx="28575" cy="30162"/>
          </a:xfrm>
          <a:custGeom>
            <a:avLst/>
            <a:gdLst>
              <a:gd name="T0" fmla="*/ 0 w 18"/>
              <a:gd name="T1" fmla="*/ 2147483647 h 18"/>
              <a:gd name="T2" fmla="*/ 0 w 18"/>
              <a:gd name="T3" fmla="*/ 2147483647 h 18"/>
              <a:gd name="T4" fmla="*/ 0 w 18"/>
              <a:gd name="T5" fmla="*/ 2147483647 h 18"/>
              <a:gd name="T6" fmla="*/ 2147483647 w 18"/>
              <a:gd name="T7" fmla="*/ 0 h 18"/>
              <a:gd name="T8" fmla="*/ 2147483647 w 18"/>
              <a:gd name="T9" fmla="*/ 0 h 18"/>
              <a:gd name="T10" fmla="*/ 2147483647 w 18"/>
              <a:gd name="T11" fmla="*/ 0 h 18"/>
              <a:gd name="T12" fmla="*/ 2147483647 w 18"/>
              <a:gd name="T13" fmla="*/ 2147483647 h 18"/>
              <a:gd name="T14" fmla="*/ 2147483647 w 18"/>
              <a:gd name="T15" fmla="*/ 2147483647 h 18"/>
              <a:gd name="T16" fmla="*/ 2147483647 w 18"/>
              <a:gd name="T17" fmla="*/ 2147483647 h 18"/>
              <a:gd name="T18" fmla="*/ 2147483647 w 18"/>
              <a:gd name="T19" fmla="*/ 2147483647 h 18"/>
              <a:gd name="T20" fmla="*/ 2147483647 w 18"/>
              <a:gd name="T21" fmla="*/ 2147483647 h 18"/>
              <a:gd name="T22" fmla="*/ 2147483647 w 18"/>
              <a:gd name="T23" fmla="*/ 2147483647 h 18"/>
              <a:gd name="T24" fmla="*/ 2147483647 w 18"/>
              <a:gd name="T25" fmla="*/ 2147483647 h 18"/>
              <a:gd name="T26" fmla="*/ 2147483647 w 18"/>
              <a:gd name="T27" fmla="*/ 2147483647 h 18"/>
              <a:gd name="T28" fmla="*/ 0 w 18"/>
              <a:gd name="T29" fmla="*/ 2147483647 h 18"/>
              <a:gd name="T30" fmla="*/ 0 w 18"/>
              <a:gd name="T31" fmla="*/ 2147483647 h 18"/>
              <a:gd name="T32" fmla="*/ 0 w 18"/>
              <a:gd name="T33" fmla="*/ 2147483647 h 18"/>
              <a:gd name="T34" fmla="*/ 0 w 18"/>
              <a:gd name="T35" fmla="*/ 2147483647 h 18"/>
              <a:gd name="T36" fmla="*/ 0 w 18"/>
              <a:gd name="T37" fmla="*/ 2147483647 h 18"/>
              <a:gd name="T38" fmla="*/ 2147483647 w 18"/>
              <a:gd name="T39" fmla="*/ 2147483647 h 18"/>
              <a:gd name="T40" fmla="*/ 2147483647 w 18"/>
              <a:gd name="T41" fmla="*/ 2147483647 h 18"/>
              <a:gd name="T42" fmla="*/ 2147483647 w 18"/>
              <a:gd name="T43" fmla="*/ 2147483647 h 18"/>
              <a:gd name="T44" fmla="*/ 2147483647 w 18"/>
              <a:gd name="T45" fmla="*/ 2147483647 h 18"/>
              <a:gd name="T46" fmla="*/ 2147483647 w 18"/>
              <a:gd name="T47" fmla="*/ 2147483647 h 18"/>
              <a:gd name="T48" fmla="*/ 2147483647 w 18"/>
              <a:gd name="T49" fmla="*/ 2147483647 h 18"/>
              <a:gd name="T50" fmla="*/ 2147483647 w 18"/>
              <a:gd name="T51" fmla="*/ 2147483647 h 18"/>
              <a:gd name="T52" fmla="*/ 2147483647 w 18"/>
              <a:gd name="T53" fmla="*/ 2147483647 h 18"/>
              <a:gd name="T54" fmla="*/ 2147483647 w 18"/>
              <a:gd name="T55" fmla="*/ 2147483647 h 18"/>
              <a:gd name="T56" fmla="*/ 2147483647 w 18"/>
              <a:gd name="T57" fmla="*/ 2147483647 h 18"/>
              <a:gd name="T58" fmla="*/ 2147483647 w 18"/>
              <a:gd name="T59" fmla="*/ 2147483647 h 18"/>
              <a:gd name="T60" fmla="*/ 2147483647 w 18"/>
              <a:gd name="T61" fmla="*/ 2147483647 h 18"/>
              <a:gd name="T62" fmla="*/ 2147483647 w 18"/>
              <a:gd name="T63" fmla="*/ 2147483647 h 18"/>
              <a:gd name="T64" fmla="*/ 0 w 18"/>
              <a:gd name="T65" fmla="*/ 2147483647 h 18"/>
              <a:gd name="T66" fmla="*/ 0 w 18"/>
              <a:gd name="T67" fmla="*/ 2147483647 h 18"/>
              <a:gd name="T68" fmla="*/ 0 w 18"/>
              <a:gd name="T69" fmla="*/ 2147483647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8"/>
              <a:gd name="T107" fmla="*/ 18 w 18"/>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8">
                <a:moveTo>
                  <a:pt x="0" y="12"/>
                </a:moveTo>
                <a:lnTo>
                  <a:pt x="0" y="6"/>
                </a:lnTo>
                <a:lnTo>
                  <a:pt x="6" y="0"/>
                </a:lnTo>
                <a:lnTo>
                  <a:pt x="12" y="0"/>
                </a:lnTo>
                <a:lnTo>
                  <a:pt x="18" y="6"/>
                </a:lnTo>
                <a:lnTo>
                  <a:pt x="18" y="12"/>
                </a:lnTo>
                <a:lnTo>
                  <a:pt x="18" y="18"/>
                </a:lnTo>
                <a:lnTo>
                  <a:pt x="12" y="18"/>
                </a:lnTo>
                <a:lnTo>
                  <a:pt x="6" y="18"/>
                </a:lnTo>
                <a:lnTo>
                  <a:pt x="0" y="18"/>
                </a:lnTo>
                <a:lnTo>
                  <a:pt x="0" y="12"/>
                </a:lnTo>
                <a:lnTo>
                  <a:pt x="0" y="6"/>
                </a:lnTo>
                <a:lnTo>
                  <a:pt x="6" y="6"/>
                </a:lnTo>
                <a:lnTo>
                  <a:pt x="12" y="6"/>
                </a:lnTo>
                <a:lnTo>
                  <a:pt x="18" y="6"/>
                </a:lnTo>
                <a:lnTo>
                  <a:pt x="18" y="12"/>
                </a:lnTo>
                <a:lnTo>
                  <a:pt x="12" y="18"/>
                </a:lnTo>
                <a:lnTo>
                  <a:pt x="6" y="18"/>
                </a:lnTo>
                <a:lnTo>
                  <a:pt x="0" y="12"/>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0" name="Freeform 903"/>
          <p:cNvSpPr>
            <a:spLocks/>
          </p:cNvSpPr>
          <p:nvPr/>
        </p:nvSpPr>
        <p:spPr bwMode="auto">
          <a:xfrm>
            <a:off x="8147050" y="4914371"/>
            <a:ext cx="19050" cy="20637"/>
          </a:xfrm>
          <a:custGeom>
            <a:avLst/>
            <a:gdLst>
              <a:gd name="T0" fmla="*/ 0 w 12"/>
              <a:gd name="T1" fmla="*/ 2147483647 h 12"/>
              <a:gd name="T2" fmla="*/ 0 w 12"/>
              <a:gd name="T3" fmla="*/ 0 h 12"/>
              <a:gd name="T4" fmla="*/ 0 w 12"/>
              <a:gd name="T5" fmla="*/ 0 h 12"/>
              <a:gd name="T6" fmla="*/ 0 w 12"/>
              <a:gd name="T7" fmla="*/ 0 h 12"/>
              <a:gd name="T8" fmla="*/ 2147483647 w 12"/>
              <a:gd name="T9" fmla="*/ 0 h 12"/>
              <a:gd name="T10" fmla="*/ 2147483647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2147483647 w 12"/>
              <a:gd name="T21" fmla="*/ 2147483647 h 12"/>
              <a:gd name="T22" fmla="*/ 2147483647 w 12"/>
              <a:gd name="T23" fmla="*/ 2147483647 h 12"/>
              <a:gd name="T24" fmla="*/ 0 w 12"/>
              <a:gd name="T25" fmla="*/ 2147483647 h 12"/>
              <a:gd name="T26" fmla="*/ 0 w 12"/>
              <a:gd name="T27" fmla="*/ 2147483647 h 12"/>
              <a:gd name="T28" fmla="*/ 0 w 12"/>
              <a:gd name="T29" fmla="*/ 2147483647 h 12"/>
              <a:gd name="T30" fmla="*/ 0 w 12"/>
              <a:gd name="T31" fmla="*/ 2147483647 h 12"/>
              <a:gd name="T32" fmla="*/ 0 w 12"/>
              <a:gd name="T33" fmla="*/ 2147483647 h 12"/>
              <a:gd name="T34" fmla="*/ 0 w 12"/>
              <a:gd name="T35" fmla="*/ 0 h 12"/>
              <a:gd name="T36" fmla="*/ 0 w 12"/>
              <a:gd name="T37" fmla="*/ 0 h 12"/>
              <a:gd name="T38" fmla="*/ 0 w 12"/>
              <a:gd name="T39" fmla="*/ 0 h 12"/>
              <a:gd name="T40" fmla="*/ 2147483647 w 12"/>
              <a:gd name="T41" fmla="*/ 0 h 12"/>
              <a:gd name="T42" fmla="*/ 2147483647 w 12"/>
              <a:gd name="T43" fmla="*/ 0 h 12"/>
              <a:gd name="T44" fmla="*/ 2147483647 w 12"/>
              <a:gd name="T45" fmla="*/ 0 h 12"/>
              <a:gd name="T46" fmla="*/ 2147483647 w 12"/>
              <a:gd name="T47" fmla="*/ 2147483647 h 12"/>
              <a:gd name="T48" fmla="*/ 2147483647 w 12"/>
              <a:gd name="T49" fmla="*/ 2147483647 h 12"/>
              <a:gd name="T50" fmla="*/ 2147483647 w 12"/>
              <a:gd name="T51" fmla="*/ 2147483647 h 12"/>
              <a:gd name="T52" fmla="*/ 2147483647 w 12"/>
              <a:gd name="T53" fmla="*/ 2147483647 h 12"/>
              <a:gd name="T54" fmla="*/ 2147483647 w 12"/>
              <a:gd name="T55" fmla="*/ 2147483647 h 12"/>
              <a:gd name="T56" fmla="*/ 0 w 12"/>
              <a:gd name="T57" fmla="*/ 2147483647 h 12"/>
              <a:gd name="T58" fmla="*/ 0 w 12"/>
              <a:gd name="T59" fmla="*/ 2147483647 h 12"/>
              <a:gd name="T60" fmla="*/ 0 w 12"/>
              <a:gd name="T61" fmla="*/ 2147483647 h 12"/>
              <a:gd name="T62" fmla="*/ 0 w 12"/>
              <a:gd name="T63" fmla="*/ 2147483647 h 12"/>
              <a:gd name="T64" fmla="*/ 0 w 12"/>
              <a:gd name="T65" fmla="*/ 2147483647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
              <a:gd name="T100" fmla="*/ 0 h 12"/>
              <a:gd name="T101" fmla="*/ 12 w 12"/>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 h="12">
                <a:moveTo>
                  <a:pt x="0" y="6"/>
                </a:moveTo>
                <a:lnTo>
                  <a:pt x="0" y="0"/>
                </a:lnTo>
                <a:lnTo>
                  <a:pt x="6" y="0"/>
                </a:lnTo>
                <a:lnTo>
                  <a:pt x="12" y="6"/>
                </a:lnTo>
                <a:lnTo>
                  <a:pt x="6" y="6"/>
                </a:lnTo>
                <a:lnTo>
                  <a:pt x="6" y="12"/>
                </a:lnTo>
                <a:lnTo>
                  <a:pt x="0" y="12"/>
                </a:lnTo>
                <a:lnTo>
                  <a:pt x="0" y="6"/>
                </a:lnTo>
                <a:lnTo>
                  <a:pt x="0" y="0"/>
                </a:lnTo>
                <a:lnTo>
                  <a:pt x="6" y="0"/>
                </a:lnTo>
                <a:lnTo>
                  <a:pt x="6" y="6"/>
                </a:lnTo>
                <a:lnTo>
                  <a:pt x="6" y="12"/>
                </a:lnTo>
                <a:lnTo>
                  <a:pt x="0" y="6"/>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1" name="Freeform 904"/>
          <p:cNvSpPr>
            <a:spLocks/>
          </p:cNvSpPr>
          <p:nvPr/>
        </p:nvSpPr>
        <p:spPr bwMode="auto">
          <a:xfrm>
            <a:off x="8147050" y="4914355"/>
            <a:ext cx="7938" cy="11112"/>
          </a:xfrm>
          <a:custGeom>
            <a:avLst/>
            <a:gdLst>
              <a:gd name="T0" fmla="*/ 0 w 6"/>
              <a:gd name="T1" fmla="*/ 2147483647 h 6"/>
              <a:gd name="T2" fmla="*/ 0 w 6"/>
              <a:gd name="T3" fmla="*/ 0 h 6"/>
              <a:gd name="T4" fmla="*/ 0 w 6"/>
              <a:gd name="T5" fmla="*/ 0 h 6"/>
              <a:gd name="T6" fmla="*/ 0 w 6"/>
              <a:gd name="T7" fmla="*/ 0 h 6"/>
              <a:gd name="T8" fmla="*/ 0 w 6"/>
              <a:gd name="T9" fmla="*/ 0 h 6"/>
              <a:gd name="T10" fmla="*/ 2147483647 w 6"/>
              <a:gd name="T11" fmla="*/ 0 h 6"/>
              <a:gd name="T12" fmla="*/ 2147483647 w 6"/>
              <a:gd name="T13" fmla="*/ 0 h 6"/>
              <a:gd name="T14" fmla="*/ 2147483647 w 6"/>
              <a:gd name="T15" fmla="*/ 0 h 6"/>
              <a:gd name="T16" fmla="*/ 2147483647 w 6"/>
              <a:gd name="T17" fmla="*/ 2147483647 h 6"/>
              <a:gd name="T18" fmla="*/ 2147483647 w 6"/>
              <a:gd name="T19" fmla="*/ 2147483647 h 6"/>
              <a:gd name="T20" fmla="*/ 2147483647 w 6"/>
              <a:gd name="T21" fmla="*/ 2147483647 h 6"/>
              <a:gd name="T22" fmla="*/ 2147483647 w 6"/>
              <a:gd name="T23" fmla="*/ 2147483647 h 6"/>
              <a:gd name="T24" fmla="*/ 0 w 6"/>
              <a:gd name="T25" fmla="*/ 2147483647 h 6"/>
              <a:gd name="T26" fmla="*/ 0 w 6"/>
              <a:gd name="T27" fmla="*/ 2147483647 h 6"/>
              <a:gd name="T28" fmla="*/ 0 w 6"/>
              <a:gd name="T29" fmla="*/ 2147483647 h 6"/>
              <a:gd name="T30" fmla="*/ 0 w 6"/>
              <a:gd name="T31" fmla="*/ 2147483647 h 6"/>
              <a:gd name="T32" fmla="*/ 0 w 6"/>
              <a:gd name="T33" fmla="*/ 2147483647 h 6"/>
              <a:gd name="T34" fmla="*/ 0 w 6"/>
              <a:gd name="T35" fmla="*/ 2147483647 h 6"/>
              <a:gd name="T36" fmla="*/ 0 w 6"/>
              <a:gd name="T37" fmla="*/ 0 h 6"/>
              <a:gd name="T38" fmla="*/ 0 w 6"/>
              <a:gd name="T39" fmla="*/ 0 h 6"/>
              <a:gd name="T40" fmla="*/ 2147483647 w 6"/>
              <a:gd name="T41" fmla="*/ 0 h 6"/>
              <a:gd name="T42" fmla="*/ 2147483647 w 6"/>
              <a:gd name="T43" fmla="*/ 2147483647 h 6"/>
              <a:gd name="T44" fmla="*/ 2147483647 w 6"/>
              <a:gd name="T45" fmla="*/ 2147483647 h 6"/>
              <a:gd name="T46" fmla="*/ 0 w 6"/>
              <a:gd name="T47" fmla="*/ 2147483647 h 6"/>
              <a:gd name="T48" fmla="*/ 0 w 6"/>
              <a:gd name="T49" fmla="*/ 2147483647 h 6"/>
              <a:gd name="T50" fmla="*/ 0 w 6"/>
              <a:gd name="T51" fmla="*/ 2147483647 h 6"/>
              <a:gd name="T52" fmla="*/ 0 w 6"/>
              <a:gd name="T53" fmla="*/ 2147483647 h 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
              <a:gd name="T82" fmla="*/ 0 h 6"/>
              <a:gd name="T83" fmla="*/ 6 w 6"/>
              <a:gd name="T84" fmla="*/ 6 h 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 h="6">
                <a:moveTo>
                  <a:pt x="0" y="6"/>
                </a:moveTo>
                <a:lnTo>
                  <a:pt x="0" y="0"/>
                </a:lnTo>
                <a:lnTo>
                  <a:pt x="6" y="0"/>
                </a:lnTo>
                <a:lnTo>
                  <a:pt x="6" y="6"/>
                </a:lnTo>
                <a:lnTo>
                  <a:pt x="0" y="6"/>
                </a:lnTo>
                <a:lnTo>
                  <a:pt x="0" y="0"/>
                </a:lnTo>
                <a:lnTo>
                  <a:pt x="6" y="0"/>
                </a:lnTo>
                <a:lnTo>
                  <a:pt x="6" y="6"/>
                </a:lnTo>
                <a:lnTo>
                  <a:pt x="0"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2" name="Freeform 905"/>
          <p:cNvSpPr>
            <a:spLocks/>
          </p:cNvSpPr>
          <p:nvPr/>
        </p:nvSpPr>
        <p:spPr bwMode="auto">
          <a:xfrm>
            <a:off x="8147050" y="4914355"/>
            <a:ext cx="7938" cy="11112"/>
          </a:xfrm>
          <a:custGeom>
            <a:avLst/>
            <a:gdLst>
              <a:gd name="T0" fmla="*/ 0 w 6"/>
              <a:gd name="T1" fmla="*/ 2147483647 h 6"/>
              <a:gd name="T2" fmla="*/ 0 w 6"/>
              <a:gd name="T3" fmla="*/ 2147483647 h 6"/>
              <a:gd name="T4" fmla="*/ 0 w 6"/>
              <a:gd name="T5" fmla="*/ 0 h 6"/>
              <a:gd name="T6" fmla="*/ 2147483647 w 6"/>
              <a:gd name="T7" fmla="*/ 0 h 6"/>
              <a:gd name="T8" fmla="*/ 2147483647 w 6"/>
              <a:gd name="T9" fmla="*/ 2147483647 h 6"/>
              <a:gd name="T10" fmla="*/ 0 w 6"/>
              <a:gd name="T11" fmla="*/ 2147483647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6"/>
                </a:moveTo>
                <a:lnTo>
                  <a:pt x="0" y="6"/>
                </a:lnTo>
                <a:lnTo>
                  <a:pt x="0" y="0"/>
                </a:lnTo>
                <a:lnTo>
                  <a:pt x="6" y="0"/>
                </a:lnTo>
                <a:lnTo>
                  <a:pt x="6" y="6"/>
                </a:lnTo>
                <a:lnTo>
                  <a:pt x="0" y="6"/>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3" name="Freeform 906"/>
          <p:cNvSpPr>
            <a:spLocks/>
          </p:cNvSpPr>
          <p:nvPr/>
        </p:nvSpPr>
        <p:spPr bwMode="auto">
          <a:xfrm>
            <a:off x="8047038" y="4803246"/>
            <a:ext cx="190500" cy="255587"/>
          </a:xfrm>
          <a:custGeom>
            <a:avLst/>
            <a:gdLst>
              <a:gd name="T0" fmla="*/ 2147483647 w 126"/>
              <a:gd name="T1" fmla="*/ 0 h 150"/>
              <a:gd name="T2" fmla="*/ 2147483647 w 126"/>
              <a:gd name="T3" fmla="*/ 0 h 150"/>
              <a:gd name="T4" fmla="*/ 2147483647 w 126"/>
              <a:gd name="T5" fmla="*/ 2147483647 h 150"/>
              <a:gd name="T6" fmla="*/ 2147483647 w 126"/>
              <a:gd name="T7" fmla="*/ 2147483647 h 150"/>
              <a:gd name="T8" fmla="*/ 2147483647 w 126"/>
              <a:gd name="T9" fmla="*/ 2147483647 h 150"/>
              <a:gd name="T10" fmla="*/ 2147483647 w 126"/>
              <a:gd name="T11" fmla="*/ 2147483647 h 150"/>
              <a:gd name="T12" fmla="*/ 2147483647 w 126"/>
              <a:gd name="T13" fmla="*/ 2147483647 h 150"/>
              <a:gd name="T14" fmla="*/ 2147483647 w 126"/>
              <a:gd name="T15" fmla="*/ 2147483647 h 150"/>
              <a:gd name="T16" fmla="*/ 2147483647 w 126"/>
              <a:gd name="T17" fmla="*/ 2147483647 h 150"/>
              <a:gd name="T18" fmla="*/ 2147483647 w 126"/>
              <a:gd name="T19" fmla="*/ 2147483647 h 150"/>
              <a:gd name="T20" fmla="*/ 2147483647 w 126"/>
              <a:gd name="T21" fmla="*/ 2147483647 h 150"/>
              <a:gd name="T22" fmla="*/ 2147483647 w 126"/>
              <a:gd name="T23" fmla="*/ 2147483647 h 150"/>
              <a:gd name="T24" fmla="*/ 2147483647 w 126"/>
              <a:gd name="T25" fmla="*/ 2147483647 h 150"/>
              <a:gd name="T26" fmla="*/ 2147483647 w 126"/>
              <a:gd name="T27" fmla="*/ 2147483647 h 150"/>
              <a:gd name="T28" fmla="*/ 2147483647 w 126"/>
              <a:gd name="T29" fmla="*/ 2147483647 h 150"/>
              <a:gd name="T30" fmla="*/ 2147483647 w 126"/>
              <a:gd name="T31" fmla="*/ 2147483647 h 150"/>
              <a:gd name="T32" fmla="*/ 2147483647 w 126"/>
              <a:gd name="T33" fmla="*/ 2147483647 h 150"/>
              <a:gd name="T34" fmla="*/ 2147483647 w 126"/>
              <a:gd name="T35" fmla="*/ 2147483647 h 150"/>
              <a:gd name="T36" fmla="*/ 2147483647 w 126"/>
              <a:gd name="T37" fmla="*/ 2147483647 h 150"/>
              <a:gd name="T38" fmla="*/ 2147483647 w 126"/>
              <a:gd name="T39" fmla="*/ 2147483647 h 150"/>
              <a:gd name="T40" fmla="*/ 2147483647 w 126"/>
              <a:gd name="T41" fmla="*/ 2147483647 h 150"/>
              <a:gd name="T42" fmla="*/ 2147483647 w 126"/>
              <a:gd name="T43" fmla="*/ 2147483647 h 150"/>
              <a:gd name="T44" fmla="*/ 2147483647 w 126"/>
              <a:gd name="T45" fmla="*/ 2147483647 h 150"/>
              <a:gd name="T46" fmla="*/ 2147483647 w 126"/>
              <a:gd name="T47" fmla="*/ 2147483647 h 150"/>
              <a:gd name="T48" fmla="*/ 0 w 126"/>
              <a:gd name="T49" fmla="*/ 2147483647 h 150"/>
              <a:gd name="T50" fmla="*/ 0 w 126"/>
              <a:gd name="T51" fmla="*/ 2147483647 h 150"/>
              <a:gd name="T52" fmla="*/ 0 w 126"/>
              <a:gd name="T53" fmla="*/ 2147483647 h 150"/>
              <a:gd name="T54" fmla="*/ 2147483647 w 126"/>
              <a:gd name="T55" fmla="*/ 2147483647 h 150"/>
              <a:gd name="T56" fmla="*/ 2147483647 w 126"/>
              <a:gd name="T57" fmla="*/ 2147483647 h 150"/>
              <a:gd name="T58" fmla="*/ 2147483647 w 126"/>
              <a:gd name="T59" fmla="*/ 2147483647 h 150"/>
              <a:gd name="T60" fmla="*/ 2147483647 w 126"/>
              <a:gd name="T61" fmla="*/ 2147483647 h 150"/>
              <a:gd name="T62" fmla="*/ 2147483647 w 126"/>
              <a:gd name="T63" fmla="*/ 2147483647 h 150"/>
              <a:gd name="T64" fmla="*/ 2147483647 w 126"/>
              <a:gd name="T65" fmla="*/ 2147483647 h 150"/>
              <a:gd name="T66" fmla="*/ 2147483647 w 126"/>
              <a:gd name="T67" fmla="*/ 0 h 1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6"/>
              <a:gd name="T103" fmla="*/ 0 h 150"/>
              <a:gd name="T104" fmla="*/ 126 w 126"/>
              <a:gd name="T105" fmla="*/ 150 h 1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6" h="150">
                <a:moveTo>
                  <a:pt x="66" y="0"/>
                </a:moveTo>
                <a:lnTo>
                  <a:pt x="66" y="0"/>
                </a:lnTo>
                <a:lnTo>
                  <a:pt x="78" y="6"/>
                </a:lnTo>
                <a:lnTo>
                  <a:pt x="90" y="6"/>
                </a:lnTo>
                <a:lnTo>
                  <a:pt x="96" y="12"/>
                </a:lnTo>
                <a:lnTo>
                  <a:pt x="108" y="24"/>
                </a:lnTo>
                <a:lnTo>
                  <a:pt x="114" y="36"/>
                </a:lnTo>
                <a:lnTo>
                  <a:pt x="120" y="48"/>
                </a:lnTo>
                <a:lnTo>
                  <a:pt x="126" y="60"/>
                </a:lnTo>
                <a:lnTo>
                  <a:pt x="126" y="78"/>
                </a:lnTo>
                <a:lnTo>
                  <a:pt x="126" y="96"/>
                </a:lnTo>
                <a:lnTo>
                  <a:pt x="120" y="108"/>
                </a:lnTo>
                <a:lnTo>
                  <a:pt x="114" y="120"/>
                </a:lnTo>
                <a:lnTo>
                  <a:pt x="108" y="132"/>
                </a:lnTo>
                <a:lnTo>
                  <a:pt x="96" y="138"/>
                </a:lnTo>
                <a:lnTo>
                  <a:pt x="90" y="150"/>
                </a:lnTo>
                <a:lnTo>
                  <a:pt x="78" y="150"/>
                </a:lnTo>
                <a:lnTo>
                  <a:pt x="66" y="150"/>
                </a:lnTo>
                <a:lnTo>
                  <a:pt x="54" y="150"/>
                </a:lnTo>
                <a:lnTo>
                  <a:pt x="42" y="150"/>
                </a:lnTo>
                <a:lnTo>
                  <a:pt x="30" y="138"/>
                </a:lnTo>
                <a:lnTo>
                  <a:pt x="18" y="132"/>
                </a:lnTo>
                <a:lnTo>
                  <a:pt x="12" y="120"/>
                </a:lnTo>
                <a:lnTo>
                  <a:pt x="6" y="108"/>
                </a:lnTo>
                <a:lnTo>
                  <a:pt x="0" y="96"/>
                </a:lnTo>
                <a:lnTo>
                  <a:pt x="0" y="78"/>
                </a:lnTo>
                <a:lnTo>
                  <a:pt x="0" y="60"/>
                </a:lnTo>
                <a:lnTo>
                  <a:pt x="6" y="48"/>
                </a:lnTo>
                <a:lnTo>
                  <a:pt x="12" y="36"/>
                </a:lnTo>
                <a:lnTo>
                  <a:pt x="18" y="24"/>
                </a:lnTo>
                <a:lnTo>
                  <a:pt x="30" y="12"/>
                </a:lnTo>
                <a:lnTo>
                  <a:pt x="42" y="6"/>
                </a:lnTo>
                <a:lnTo>
                  <a:pt x="54" y="6"/>
                </a:lnTo>
                <a:lnTo>
                  <a:pt x="6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964" name="Freeform 907"/>
          <p:cNvSpPr>
            <a:spLocks/>
          </p:cNvSpPr>
          <p:nvPr/>
        </p:nvSpPr>
        <p:spPr bwMode="auto">
          <a:xfrm>
            <a:off x="7510463" y="4668308"/>
            <a:ext cx="382587" cy="512763"/>
          </a:xfrm>
          <a:custGeom>
            <a:avLst/>
            <a:gdLst>
              <a:gd name="T0" fmla="*/ 2147483647 w 252"/>
              <a:gd name="T1" fmla="*/ 0 h 300"/>
              <a:gd name="T2" fmla="*/ 2147483647 w 252"/>
              <a:gd name="T3" fmla="*/ 0 h 300"/>
              <a:gd name="T4" fmla="*/ 2147483647 w 252"/>
              <a:gd name="T5" fmla="*/ 2147483647 h 300"/>
              <a:gd name="T6" fmla="*/ 2147483647 w 252"/>
              <a:gd name="T7" fmla="*/ 2147483647 h 300"/>
              <a:gd name="T8" fmla="*/ 2147483647 w 252"/>
              <a:gd name="T9" fmla="*/ 2147483647 h 300"/>
              <a:gd name="T10" fmla="*/ 2147483647 w 252"/>
              <a:gd name="T11" fmla="*/ 2147483647 h 300"/>
              <a:gd name="T12" fmla="*/ 2147483647 w 252"/>
              <a:gd name="T13" fmla="*/ 2147483647 h 300"/>
              <a:gd name="T14" fmla="*/ 2147483647 w 252"/>
              <a:gd name="T15" fmla="*/ 2147483647 h 300"/>
              <a:gd name="T16" fmla="*/ 2147483647 w 252"/>
              <a:gd name="T17" fmla="*/ 2147483647 h 300"/>
              <a:gd name="T18" fmla="*/ 2147483647 w 252"/>
              <a:gd name="T19" fmla="*/ 2147483647 h 300"/>
              <a:gd name="T20" fmla="*/ 2147483647 w 252"/>
              <a:gd name="T21" fmla="*/ 2147483647 h 300"/>
              <a:gd name="T22" fmla="*/ 2147483647 w 252"/>
              <a:gd name="T23" fmla="*/ 2147483647 h 300"/>
              <a:gd name="T24" fmla="*/ 2147483647 w 252"/>
              <a:gd name="T25" fmla="*/ 2147483647 h 300"/>
              <a:gd name="T26" fmla="*/ 2147483647 w 252"/>
              <a:gd name="T27" fmla="*/ 2147483647 h 300"/>
              <a:gd name="T28" fmla="*/ 2147483647 w 252"/>
              <a:gd name="T29" fmla="*/ 2147483647 h 300"/>
              <a:gd name="T30" fmla="*/ 2147483647 w 252"/>
              <a:gd name="T31" fmla="*/ 2147483647 h 300"/>
              <a:gd name="T32" fmla="*/ 2147483647 w 252"/>
              <a:gd name="T33" fmla="*/ 2147483647 h 300"/>
              <a:gd name="T34" fmla="*/ 2147483647 w 252"/>
              <a:gd name="T35" fmla="*/ 2147483647 h 300"/>
              <a:gd name="T36" fmla="*/ 2147483647 w 252"/>
              <a:gd name="T37" fmla="*/ 2147483647 h 300"/>
              <a:gd name="T38" fmla="*/ 2147483647 w 252"/>
              <a:gd name="T39" fmla="*/ 2147483647 h 300"/>
              <a:gd name="T40" fmla="*/ 2147483647 w 252"/>
              <a:gd name="T41" fmla="*/ 2147483647 h 300"/>
              <a:gd name="T42" fmla="*/ 2147483647 w 252"/>
              <a:gd name="T43" fmla="*/ 2147483647 h 300"/>
              <a:gd name="T44" fmla="*/ 2147483647 w 252"/>
              <a:gd name="T45" fmla="*/ 2147483647 h 300"/>
              <a:gd name="T46" fmla="*/ 2147483647 w 252"/>
              <a:gd name="T47" fmla="*/ 2147483647 h 300"/>
              <a:gd name="T48" fmla="*/ 0 w 252"/>
              <a:gd name="T49" fmla="*/ 2147483647 h 300"/>
              <a:gd name="T50" fmla="*/ 2147483647 w 252"/>
              <a:gd name="T51" fmla="*/ 2147483647 h 300"/>
              <a:gd name="T52" fmla="*/ 2147483647 w 252"/>
              <a:gd name="T53" fmla="*/ 2147483647 h 300"/>
              <a:gd name="T54" fmla="*/ 2147483647 w 252"/>
              <a:gd name="T55" fmla="*/ 2147483647 h 300"/>
              <a:gd name="T56" fmla="*/ 2147483647 w 252"/>
              <a:gd name="T57" fmla="*/ 2147483647 h 300"/>
              <a:gd name="T58" fmla="*/ 2147483647 w 252"/>
              <a:gd name="T59" fmla="*/ 2147483647 h 300"/>
              <a:gd name="T60" fmla="*/ 2147483647 w 252"/>
              <a:gd name="T61" fmla="*/ 2147483647 h 300"/>
              <a:gd name="T62" fmla="*/ 2147483647 w 252"/>
              <a:gd name="T63" fmla="*/ 0 h 300"/>
              <a:gd name="T64" fmla="*/ 2147483647 w 252"/>
              <a:gd name="T65" fmla="*/ 0 h 3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300"/>
              <a:gd name="T101" fmla="*/ 252 w 252"/>
              <a:gd name="T102" fmla="*/ 300 h 3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300">
                <a:moveTo>
                  <a:pt x="126" y="0"/>
                </a:moveTo>
                <a:lnTo>
                  <a:pt x="150" y="0"/>
                </a:lnTo>
                <a:lnTo>
                  <a:pt x="174" y="6"/>
                </a:lnTo>
                <a:lnTo>
                  <a:pt x="198" y="24"/>
                </a:lnTo>
                <a:lnTo>
                  <a:pt x="216" y="42"/>
                </a:lnTo>
                <a:lnTo>
                  <a:pt x="228" y="66"/>
                </a:lnTo>
                <a:lnTo>
                  <a:pt x="240" y="90"/>
                </a:lnTo>
                <a:lnTo>
                  <a:pt x="252" y="120"/>
                </a:lnTo>
                <a:lnTo>
                  <a:pt x="252" y="150"/>
                </a:lnTo>
                <a:lnTo>
                  <a:pt x="252" y="174"/>
                </a:lnTo>
                <a:lnTo>
                  <a:pt x="240" y="204"/>
                </a:lnTo>
                <a:lnTo>
                  <a:pt x="228" y="234"/>
                </a:lnTo>
                <a:lnTo>
                  <a:pt x="216" y="252"/>
                </a:lnTo>
                <a:lnTo>
                  <a:pt x="198" y="270"/>
                </a:lnTo>
                <a:lnTo>
                  <a:pt x="174" y="288"/>
                </a:lnTo>
                <a:lnTo>
                  <a:pt x="150" y="294"/>
                </a:lnTo>
                <a:lnTo>
                  <a:pt x="126" y="300"/>
                </a:lnTo>
                <a:lnTo>
                  <a:pt x="102" y="294"/>
                </a:lnTo>
                <a:lnTo>
                  <a:pt x="78" y="288"/>
                </a:lnTo>
                <a:lnTo>
                  <a:pt x="54" y="270"/>
                </a:lnTo>
                <a:lnTo>
                  <a:pt x="36" y="252"/>
                </a:lnTo>
                <a:lnTo>
                  <a:pt x="24" y="234"/>
                </a:lnTo>
                <a:lnTo>
                  <a:pt x="12" y="204"/>
                </a:lnTo>
                <a:lnTo>
                  <a:pt x="6" y="174"/>
                </a:lnTo>
                <a:lnTo>
                  <a:pt x="0" y="150"/>
                </a:lnTo>
                <a:lnTo>
                  <a:pt x="6" y="120"/>
                </a:lnTo>
                <a:lnTo>
                  <a:pt x="12" y="90"/>
                </a:lnTo>
                <a:lnTo>
                  <a:pt x="24" y="66"/>
                </a:lnTo>
                <a:lnTo>
                  <a:pt x="36" y="42"/>
                </a:lnTo>
                <a:lnTo>
                  <a:pt x="54" y="24"/>
                </a:lnTo>
                <a:lnTo>
                  <a:pt x="78" y="6"/>
                </a:lnTo>
                <a:lnTo>
                  <a:pt x="102" y="0"/>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5" name="Freeform 908"/>
          <p:cNvSpPr>
            <a:spLocks/>
          </p:cNvSpPr>
          <p:nvPr/>
        </p:nvSpPr>
        <p:spPr bwMode="auto">
          <a:xfrm>
            <a:off x="7493000" y="4668292"/>
            <a:ext cx="400050" cy="533400"/>
          </a:xfrm>
          <a:custGeom>
            <a:avLst/>
            <a:gdLst>
              <a:gd name="T0" fmla="*/ 2147483647 w 264"/>
              <a:gd name="T1" fmla="*/ 0 h 312"/>
              <a:gd name="T2" fmla="*/ 2147483647 w 264"/>
              <a:gd name="T3" fmla="*/ 0 h 312"/>
              <a:gd name="T4" fmla="*/ 2147483647 w 264"/>
              <a:gd name="T5" fmla="*/ 0 h 312"/>
              <a:gd name="T6" fmla="*/ 2147483647 w 264"/>
              <a:gd name="T7" fmla="*/ 2147483647 h 312"/>
              <a:gd name="T8" fmla="*/ 2147483647 w 264"/>
              <a:gd name="T9" fmla="*/ 2147483647 h 312"/>
              <a:gd name="T10" fmla="*/ 2147483647 w 264"/>
              <a:gd name="T11" fmla="*/ 2147483647 h 312"/>
              <a:gd name="T12" fmla="*/ 2147483647 w 264"/>
              <a:gd name="T13" fmla="*/ 2147483647 h 312"/>
              <a:gd name="T14" fmla="*/ 2147483647 w 264"/>
              <a:gd name="T15" fmla="*/ 2147483647 h 312"/>
              <a:gd name="T16" fmla="*/ 2147483647 w 264"/>
              <a:gd name="T17" fmla="*/ 2147483647 h 312"/>
              <a:gd name="T18" fmla="*/ 2147483647 w 264"/>
              <a:gd name="T19" fmla="*/ 2147483647 h 312"/>
              <a:gd name="T20" fmla="*/ 2147483647 w 264"/>
              <a:gd name="T21" fmla="*/ 2147483647 h 312"/>
              <a:gd name="T22" fmla="*/ 2147483647 w 264"/>
              <a:gd name="T23" fmla="*/ 2147483647 h 312"/>
              <a:gd name="T24" fmla="*/ 2147483647 w 264"/>
              <a:gd name="T25" fmla="*/ 2147483647 h 312"/>
              <a:gd name="T26" fmla="*/ 2147483647 w 264"/>
              <a:gd name="T27" fmla="*/ 2147483647 h 312"/>
              <a:gd name="T28" fmla="*/ 2147483647 w 264"/>
              <a:gd name="T29" fmla="*/ 2147483647 h 312"/>
              <a:gd name="T30" fmla="*/ 2147483647 w 264"/>
              <a:gd name="T31" fmla="*/ 2147483647 h 312"/>
              <a:gd name="T32" fmla="*/ 2147483647 w 264"/>
              <a:gd name="T33" fmla="*/ 2147483647 h 312"/>
              <a:gd name="T34" fmla="*/ 2147483647 w 264"/>
              <a:gd name="T35" fmla="*/ 2147483647 h 312"/>
              <a:gd name="T36" fmla="*/ 2147483647 w 264"/>
              <a:gd name="T37" fmla="*/ 2147483647 h 312"/>
              <a:gd name="T38" fmla="*/ 2147483647 w 264"/>
              <a:gd name="T39" fmla="*/ 2147483647 h 312"/>
              <a:gd name="T40" fmla="*/ 2147483647 w 264"/>
              <a:gd name="T41" fmla="*/ 2147483647 h 312"/>
              <a:gd name="T42" fmla="*/ 2147483647 w 264"/>
              <a:gd name="T43" fmla="*/ 2147483647 h 312"/>
              <a:gd name="T44" fmla="*/ 2147483647 w 264"/>
              <a:gd name="T45" fmla="*/ 2147483647 h 312"/>
              <a:gd name="T46" fmla="*/ 2147483647 w 264"/>
              <a:gd name="T47" fmla="*/ 2147483647 h 312"/>
              <a:gd name="T48" fmla="*/ 2147483647 w 264"/>
              <a:gd name="T49" fmla="*/ 2147483647 h 312"/>
              <a:gd name="T50" fmla="*/ 0 w 264"/>
              <a:gd name="T51" fmla="*/ 2147483647 h 312"/>
              <a:gd name="T52" fmla="*/ 2147483647 w 264"/>
              <a:gd name="T53" fmla="*/ 2147483647 h 312"/>
              <a:gd name="T54" fmla="*/ 2147483647 w 264"/>
              <a:gd name="T55" fmla="*/ 2147483647 h 312"/>
              <a:gd name="T56" fmla="*/ 2147483647 w 264"/>
              <a:gd name="T57" fmla="*/ 2147483647 h 312"/>
              <a:gd name="T58" fmla="*/ 2147483647 w 264"/>
              <a:gd name="T59" fmla="*/ 2147483647 h 312"/>
              <a:gd name="T60" fmla="*/ 2147483647 w 264"/>
              <a:gd name="T61" fmla="*/ 2147483647 h 312"/>
              <a:gd name="T62" fmla="*/ 2147483647 w 264"/>
              <a:gd name="T63" fmla="*/ 2147483647 h 312"/>
              <a:gd name="T64" fmla="*/ 2147483647 w 264"/>
              <a:gd name="T65" fmla="*/ 0 h 312"/>
              <a:gd name="T66" fmla="*/ 2147483647 w 264"/>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4"/>
              <a:gd name="T103" fmla="*/ 0 h 312"/>
              <a:gd name="T104" fmla="*/ 264 w 264"/>
              <a:gd name="T105" fmla="*/ 312 h 3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4" h="312">
                <a:moveTo>
                  <a:pt x="132" y="0"/>
                </a:moveTo>
                <a:lnTo>
                  <a:pt x="132" y="0"/>
                </a:lnTo>
                <a:lnTo>
                  <a:pt x="156" y="0"/>
                </a:lnTo>
                <a:lnTo>
                  <a:pt x="186" y="6"/>
                </a:lnTo>
                <a:lnTo>
                  <a:pt x="204" y="24"/>
                </a:lnTo>
                <a:lnTo>
                  <a:pt x="222" y="42"/>
                </a:lnTo>
                <a:lnTo>
                  <a:pt x="240" y="66"/>
                </a:lnTo>
                <a:lnTo>
                  <a:pt x="252" y="96"/>
                </a:lnTo>
                <a:lnTo>
                  <a:pt x="258" y="126"/>
                </a:lnTo>
                <a:lnTo>
                  <a:pt x="264" y="156"/>
                </a:lnTo>
                <a:lnTo>
                  <a:pt x="258" y="186"/>
                </a:lnTo>
                <a:lnTo>
                  <a:pt x="252" y="216"/>
                </a:lnTo>
                <a:lnTo>
                  <a:pt x="240" y="246"/>
                </a:lnTo>
                <a:lnTo>
                  <a:pt x="222" y="264"/>
                </a:lnTo>
                <a:lnTo>
                  <a:pt x="204" y="282"/>
                </a:lnTo>
                <a:lnTo>
                  <a:pt x="186" y="300"/>
                </a:lnTo>
                <a:lnTo>
                  <a:pt x="156" y="306"/>
                </a:lnTo>
                <a:lnTo>
                  <a:pt x="132" y="312"/>
                </a:lnTo>
                <a:lnTo>
                  <a:pt x="108" y="306"/>
                </a:lnTo>
                <a:lnTo>
                  <a:pt x="78" y="300"/>
                </a:lnTo>
                <a:lnTo>
                  <a:pt x="60" y="282"/>
                </a:lnTo>
                <a:lnTo>
                  <a:pt x="36" y="264"/>
                </a:lnTo>
                <a:lnTo>
                  <a:pt x="24" y="246"/>
                </a:lnTo>
                <a:lnTo>
                  <a:pt x="12" y="216"/>
                </a:lnTo>
                <a:lnTo>
                  <a:pt x="6" y="186"/>
                </a:lnTo>
                <a:lnTo>
                  <a:pt x="0" y="156"/>
                </a:lnTo>
                <a:lnTo>
                  <a:pt x="6" y="126"/>
                </a:lnTo>
                <a:lnTo>
                  <a:pt x="12" y="96"/>
                </a:lnTo>
                <a:lnTo>
                  <a:pt x="24" y="66"/>
                </a:lnTo>
                <a:lnTo>
                  <a:pt x="36" y="42"/>
                </a:lnTo>
                <a:lnTo>
                  <a:pt x="60" y="24"/>
                </a:lnTo>
                <a:lnTo>
                  <a:pt x="78" y="6"/>
                </a:lnTo>
                <a:lnTo>
                  <a:pt x="108" y="0"/>
                </a:lnTo>
                <a:lnTo>
                  <a:pt x="132"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3966" name="Freeform 909"/>
          <p:cNvSpPr>
            <a:spLocks/>
          </p:cNvSpPr>
          <p:nvPr/>
        </p:nvSpPr>
        <p:spPr bwMode="auto">
          <a:xfrm>
            <a:off x="7591426" y="4914355"/>
            <a:ext cx="82550" cy="11112"/>
          </a:xfrm>
          <a:custGeom>
            <a:avLst/>
            <a:gdLst>
              <a:gd name="T0" fmla="*/ 0 w 54"/>
              <a:gd name="T1" fmla="*/ 2147483647 h 6"/>
              <a:gd name="T2" fmla="*/ 0 w 54"/>
              <a:gd name="T3" fmla="*/ 2147483647 h 6"/>
              <a:gd name="T4" fmla="*/ 0 w 54"/>
              <a:gd name="T5" fmla="*/ 0 h 6"/>
              <a:gd name="T6" fmla="*/ 0 w 54"/>
              <a:gd name="T7" fmla="*/ 0 h 6"/>
              <a:gd name="T8" fmla="*/ 2147483647 w 54"/>
              <a:gd name="T9" fmla="*/ 2147483647 h 6"/>
              <a:gd name="T10" fmla="*/ 0 w 54"/>
              <a:gd name="T11" fmla="*/ 2147483647 h 6"/>
              <a:gd name="T12" fmla="*/ 0 60000 65536"/>
              <a:gd name="T13" fmla="*/ 0 60000 65536"/>
              <a:gd name="T14" fmla="*/ 0 60000 65536"/>
              <a:gd name="T15" fmla="*/ 0 60000 65536"/>
              <a:gd name="T16" fmla="*/ 0 60000 65536"/>
              <a:gd name="T17" fmla="*/ 0 60000 65536"/>
              <a:gd name="T18" fmla="*/ 0 w 54"/>
              <a:gd name="T19" fmla="*/ 0 h 6"/>
              <a:gd name="T20" fmla="*/ 54 w 54"/>
              <a:gd name="T21" fmla="*/ 6 h 6"/>
            </a:gdLst>
            <a:ahLst/>
            <a:cxnLst>
              <a:cxn ang="T12">
                <a:pos x="T0" y="T1"/>
              </a:cxn>
              <a:cxn ang="T13">
                <a:pos x="T2" y="T3"/>
              </a:cxn>
              <a:cxn ang="T14">
                <a:pos x="T4" y="T5"/>
              </a:cxn>
              <a:cxn ang="T15">
                <a:pos x="T6" y="T7"/>
              </a:cxn>
              <a:cxn ang="T16">
                <a:pos x="T8" y="T9"/>
              </a:cxn>
              <a:cxn ang="T17">
                <a:pos x="T10" y="T11"/>
              </a:cxn>
            </a:cxnLst>
            <a:rect l="T18" t="T19" r="T20" b="T21"/>
            <a:pathLst>
              <a:path w="54" h="6">
                <a:moveTo>
                  <a:pt x="0" y="6"/>
                </a:moveTo>
                <a:lnTo>
                  <a:pt x="0" y="6"/>
                </a:lnTo>
                <a:lnTo>
                  <a:pt x="0" y="0"/>
                </a:lnTo>
                <a:lnTo>
                  <a:pt x="54" y="6"/>
                </a:lnTo>
                <a:lnTo>
                  <a:pt x="0" y="6"/>
                </a:lnTo>
                <a:close/>
              </a:path>
            </a:pathLst>
          </a:custGeom>
          <a:solidFill>
            <a:srgbClr val="99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7" name="Freeform 910"/>
          <p:cNvSpPr>
            <a:spLocks/>
          </p:cNvSpPr>
          <p:nvPr/>
        </p:nvSpPr>
        <p:spPr bwMode="auto">
          <a:xfrm>
            <a:off x="7591426" y="4914371"/>
            <a:ext cx="82550" cy="3175"/>
          </a:xfrm>
          <a:custGeom>
            <a:avLst/>
            <a:gdLst>
              <a:gd name="T0" fmla="*/ 0 w 54"/>
              <a:gd name="T1" fmla="*/ 0 h 2"/>
              <a:gd name="T2" fmla="*/ 0 w 54"/>
              <a:gd name="T3" fmla="*/ 0 h 2"/>
              <a:gd name="T4" fmla="*/ 2147483647 w 54"/>
              <a:gd name="T5" fmla="*/ 0 h 2"/>
              <a:gd name="T6" fmla="*/ 0 w 54"/>
              <a:gd name="T7" fmla="*/ 0 h 2"/>
              <a:gd name="T8" fmla="*/ 0 60000 65536"/>
              <a:gd name="T9" fmla="*/ 0 60000 65536"/>
              <a:gd name="T10" fmla="*/ 0 60000 65536"/>
              <a:gd name="T11" fmla="*/ 0 60000 65536"/>
              <a:gd name="T12" fmla="*/ 0 w 54"/>
              <a:gd name="T13" fmla="*/ 0 h 2"/>
              <a:gd name="T14" fmla="*/ 54 w 54"/>
              <a:gd name="T15" fmla="*/ 2 h 2"/>
            </a:gdLst>
            <a:ahLst/>
            <a:cxnLst>
              <a:cxn ang="T8">
                <a:pos x="T0" y="T1"/>
              </a:cxn>
              <a:cxn ang="T9">
                <a:pos x="T2" y="T3"/>
              </a:cxn>
              <a:cxn ang="T10">
                <a:pos x="T4" y="T5"/>
              </a:cxn>
              <a:cxn ang="T11">
                <a:pos x="T6" y="T7"/>
              </a:cxn>
            </a:cxnLst>
            <a:rect l="T12" t="T13" r="T14" b="T15"/>
            <a:pathLst>
              <a:path w="54" h="2">
                <a:moveTo>
                  <a:pt x="0" y="0"/>
                </a:moveTo>
                <a:lnTo>
                  <a:pt x="0" y="0"/>
                </a:lnTo>
                <a:lnTo>
                  <a:pt x="54" y="0"/>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8" name="Freeform 911"/>
          <p:cNvSpPr>
            <a:spLocks/>
          </p:cNvSpPr>
          <p:nvPr/>
        </p:nvSpPr>
        <p:spPr bwMode="auto">
          <a:xfrm>
            <a:off x="7591426" y="4895305"/>
            <a:ext cx="82550" cy="19050"/>
          </a:xfrm>
          <a:custGeom>
            <a:avLst/>
            <a:gdLst>
              <a:gd name="T0" fmla="*/ 0 w 54"/>
              <a:gd name="T1" fmla="*/ 2147483647 h 12"/>
              <a:gd name="T2" fmla="*/ 0 w 54"/>
              <a:gd name="T3" fmla="*/ 2147483647 h 12"/>
              <a:gd name="T4" fmla="*/ 0 w 54"/>
              <a:gd name="T5" fmla="*/ 2147483647 h 12"/>
              <a:gd name="T6" fmla="*/ 0 w 54"/>
              <a:gd name="T7" fmla="*/ 0 h 12"/>
              <a:gd name="T8" fmla="*/ 0 w 54"/>
              <a:gd name="T9" fmla="*/ 0 h 12"/>
              <a:gd name="T10" fmla="*/ 2147483647 w 54"/>
              <a:gd name="T11" fmla="*/ 2147483647 h 12"/>
              <a:gd name="T12" fmla="*/ 0 w 54"/>
              <a:gd name="T13" fmla="*/ 2147483647 h 12"/>
              <a:gd name="T14" fmla="*/ 0 60000 65536"/>
              <a:gd name="T15" fmla="*/ 0 60000 65536"/>
              <a:gd name="T16" fmla="*/ 0 60000 65536"/>
              <a:gd name="T17" fmla="*/ 0 60000 65536"/>
              <a:gd name="T18" fmla="*/ 0 60000 65536"/>
              <a:gd name="T19" fmla="*/ 0 60000 65536"/>
              <a:gd name="T20" fmla="*/ 0 60000 65536"/>
              <a:gd name="T21" fmla="*/ 0 w 54"/>
              <a:gd name="T22" fmla="*/ 0 h 12"/>
              <a:gd name="T23" fmla="*/ 54 w 5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12">
                <a:moveTo>
                  <a:pt x="0" y="6"/>
                </a:moveTo>
                <a:lnTo>
                  <a:pt x="0" y="6"/>
                </a:lnTo>
                <a:lnTo>
                  <a:pt x="0" y="0"/>
                </a:lnTo>
                <a:lnTo>
                  <a:pt x="54" y="12"/>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69" name="Freeform 912"/>
          <p:cNvSpPr>
            <a:spLocks/>
          </p:cNvSpPr>
          <p:nvPr/>
        </p:nvSpPr>
        <p:spPr bwMode="auto">
          <a:xfrm>
            <a:off x="7591426" y="4884208"/>
            <a:ext cx="82550" cy="30163"/>
          </a:xfrm>
          <a:custGeom>
            <a:avLst/>
            <a:gdLst>
              <a:gd name="T0" fmla="*/ 0 w 54"/>
              <a:gd name="T1" fmla="*/ 2147483647 h 18"/>
              <a:gd name="T2" fmla="*/ 2147483647 w 54"/>
              <a:gd name="T3" fmla="*/ 2147483647 h 18"/>
              <a:gd name="T4" fmla="*/ 2147483647 w 54"/>
              <a:gd name="T5" fmla="*/ 0 h 18"/>
              <a:gd name="T6" fmla="*/ 2147483647 w 54"/>
              <a:gd name="T7" fmla="*/ 0 h 18"/>
              <a:gd name="T8" fmla="*/ 2147483647 w 54"/>
              <a:gd name="T9" fmla="*/ 2147483647 h 18"/>
              <a:gd name="T10" fmla="*/ 0 w 54"/>
              <a:gd name="T11" fmla="*/ 2147483647 h 18"/>
              <a:gd name="T12" fmla="*/ 0 60000 65536"/>
              <a:gd name="T13" fmla="*/ 0 60000 65536"/>
              <a:gd name="T14" fmla="*/ 0 60000 65536"/>
              <a:gd name="T15" fmla="*/ 0 60000 65536"/>
              <a:gd name="T16" fmla="*/ 0 60000 65536"/>
              <a:gd name="T17" fmla="*/ 0 60000 65536"/>
              <a:gd name="T18" fmla="*/ 0 w 54"/>
              <a:gd name="T19" fmla="*/ 0 h 18"/>
              <a:gd name="T20" fmla="*/ 54 w 54"/>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54" h="18">
                <a:moveTo>
                  <a:pt x="0" y="6"/>
                </a:moveTo>
                <a:lnTo>
                  <a:pt x="6" y="6"/>
                </a:lnTo>
                <a:lnTo>
                  <a:pt x="6" y="0"/>
                </a:lnTo>
                <a:lnTo>
                  <a:pt x="54" y="18"/>
                </a:lnTo>
                <a:lnTo>
                  <a:pt x="0" y="6"/>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0" name="Freeform 913"/>
          <p:cNvSpPr>
            <a:spLocks/>
          </p:cNvSpPr>
          <p:nvPr/>
        </p:nvSpPr>
        <p:spPr bwMode="auto">
          <a:xfrm>
            <a:off x="7600958" y="4873096"/>
            <a:ext cx="73025" cy="41275"/>
          </a:xfrm>
          <a:custGeom>
            <a:avLst/>
            <a:gdLst>
              <a:gd name="T0" fmla="*/ 0 w 48"/>
              <a:gd name="T1" fmla="*/ 2147483647 h 24"/>
              <a:gd name="T2" fmla="*/ 0 w 48"/>
              <a:gd name="T3" fmla="*/ 2147483647 h 24"/>
              <a:gd name="T4" fmla="*/ 0 w 48"/>
              <a:gd name="T5" fmla="*/ 0 h 24"/>
              <a:gd name="T6" fmla="*/ 0 w 48"/>
              <a:gd name="T7" fmla="*/ 0 h 24"/>
              <a:gd name="T8" fmla="*/ 0 w 48"/>
              <a:gd name="T9" fmla="*/ 0 h 24"/>
              <a:gd name="T10" fmla="*/ 2147483647 w 48"/>
              <a:gd name="T11" fmla="*/ 2147483647 h 24"/>
              <a:gd name="T12" fmla="*/ 0 w 48"/>
              <a:gd name="T13" fmla="*/ 2147483647 h 24"/>
              <a:gd name="T14" fmla="*/ 0 60000 65536"/>
              <a:gd name="T15" fmla="*/ 0 60000 65536"/>
              <a:gd name="T16" fmla="*/ 0 60000 65536"/>
              <a:gd name="T17" fmla="*/ 0 60000 65536"/>
              <a:gd name="T18" fmla="*/ 0 60000 65536"/>
              <a:gd name="T19" fmla="*/ 0 60000 65536"/>
              <a:gd name="T20" fmla="*/ 0 60000 65536"/>
              <a:gd name="T21" fmla="*/ 0 w 48"/>
              <a:gd name="T22" fmla="*/ 0 h 24"/>
              <a:gd name="T23" fmla="*/ 48 w 4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24">
                <a:moveTo>
                  <a:pt x="0" y="6"/>
                </a:moveTo>
                <a:lnTo>
                  <a:pt x="0" y="6"/>
                </a:lnTo>
                <a:lnTo>
                  <a:pt x="0" y="0"/>
                </a:lnTo>
                <a:lnTo>
                  <a:pt x="48" y="24"/>
                </a:lnTo>
                <a:lnTo>
                  <a:pt x="0" y="6"/>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1" name="Freeform 914"/>
          <p:cNvSpPr>
            <a:spLocks/>
          </p:cNvSpPr>
          <p:nvPr/>
        </p:nvSpPr>
        <p:spPr bwMode="auto">
          <a:xfrm>
            <a:off x="7600958" y="4854046"/>
            <a:ext cx="73025" cy="60325"/>
          </a:xfrm>
          <a:custGeom>
            <a:avLst/>
            <a:gdLst>
              <a:gd name="T0" fmla="*/ 0 w 48"/>
              <a:gd name="T1" fmla="*/ 2147483647 h 36"/>
              <a:gd name="T2" fmla="*/ 0 w 48"/>
              <a:gd name="T3" fmla="*/ 2147483647 h 36"/>
              <a:gd name="T4" fmla="*/ 0 w 48"/>
              <a:gd name="T5" fmla="*/ 2147483647 h 36"/>
              <a:gd name="T6" fmla="*/ 0 w 48"/>
              <a:gd name="T7" fmla="*/ 0 h 36"/>
              <a:gd name="T8" fmla="*/ 2147483647 w 48"/>
              <a:gd name="T9" fmla="*/ 2147483647 h 36"/>
              <a:gd name="T10" fmla="*/ 0 w 48"/>
              <a:gd name="T11" fmla="*/ 2147483647 h 36"/>
              <a:gd name="T12" fmla="*/ 0 60000 65536"/>
              <a:gd name="T13" fmla="*/ 0 60000 65536"/>
              <a:gd name="T14" fmla="*/ 0 60000 65536"/>
              <a:gd name="T15" fmla="*/ 0 60000 65536"/>
              <a:gd name="T16" fmla="*/ 0 60000 65536"/>
              <a:gd name="T17" fmla="*/ 0 60000 65536"/>
              <a:gd name="T18" fmla="*/ 0 w 48"/>
              <a:gd name="T19" fmla="*/ 0 h 36"/>
              <a:gd name="T20" fmla="*/ 48 w 48"/>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8" h="36">
                <a:moveTo>
                  <a:pt x="0" y="6"/>
                </a:moveTo>
                <a:lnTo>
                  <a:pt x="0" y="6"/>
                </a:lnTo>
                <a:lnTo>
                  <a:pt x="0" y="0"/>
                </a:lnTo>
                <a:lnTo>
                  <a:pt x="48" y="36"/>
                </a:lnTo>
                <a:lnTo>
                  <a:pt x="0" y="6"/>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2" name="Freeform 915"/>
          <p:cNvSpPr>
            <a:spLocks/>
          </p:cNvSpPr>
          <p:nvPr/>
        </p:nvSpPr>
        <p:spPr bwMode="auto">
          <a:xfrm>
            <a:off x="7600958" y="4854046"/>
            <a:ext cx="73025" cy="60325"/>
          </a:xfrm>
          <a:custGeom>
            <a:avLst/>
            <a:gdLst>
              <a:gd name="T0" fmla="*/ 0 w 48"/>
              <a:gd name="T1" fmla="*/ 0 h 36"/>
              <a:gd name="T2" fmla="*/ 2147483647 w 48"/>
              <a:gd name="T3" fmla="*/ 0 h 36"/>
              <a:gd name="T4" fmla="*/ 2147483647 w 48"/>
              <a:gd name="T5" fmla="*/ 0 h 36"/>
              <a:gd name="T6" fmla="*/ 2147483647 w 48"/>
              <a:gd name="T7" fmla="*/ 0 h 36"/>
              <a:gd name="T8" fmla="*/ 2147483647 w 48"/>
              <a:gd name="T9" fmla="*/ 2147483647 h 36"/>
              <a:gd name="T10" fmla="*/ 0 w 48"/>
              <a:gd name="T11" fmla="*/ 0 h 36"/>
              <a:gd name="T12" fmla="*/ 0 60000 65536"/>
              <a:gd name="T13" fmla="*/ 0 60000 65536"/>
              <a:gd name="T14" fmla="*/ 0 60000 65536"/>
              <a:gd name="T15" fmla="*/ 0 60000 65536"/>
              <a:gd name="T16" fmla="*/ 0 60000 65536"/>
              <a:gd name="T17" fmla="*/ 0 60000 65536"/>
              <a:gd name="T18" fmla="*/ 0 w 48"/>
              <a:gd name="T19" fmla="*/ 0 h 36"/>
              <a:gd name="T20" fmla="*/ 48 w 48"/>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8" h="36">
                <a:moveTo>
                  <a:pt x="0" y="0"/>
                </a:moveTo>
                <a:lnTo>
                  <a:pt x="6" y="0"/>
                </a:lnTo>
                <a:lnTo>
                  <a:pt x="48" y="36"/>
                </a:lnTo>
                <a:lnTo>
                  <a:pt x="0"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3" name="Freeform 916"/>
          <p:cNvSpPr>
            <a:spLocks/>
          </p:cNvSpPr>
          <p:nvPr/>
        </p:nvSpPr>
        <p:spPr bwMode="auto">
          <a:xfrm>
            <a:off x="7610476" y="4833408"/>
            <a:ext cx="63500" cy="80963"/>
          </a:xfrm>
          <a:custGeom>
            <a:avLst/>
            <a:gdLst>
              <a:gd name="T0" fmla="*/ 0 w 42"/>
              <a:gd name="T1" fmla="*/ 2147483647 h 48"/>
              <a:gd name="T2" fmla="*/ 0 w 42"/>
              <a:gd name="T3" fmla="*/ 2147483647 h 48"/>
              <a:gd name="T4" fmla="*/ 0 w 42"/>
              <a:gd name="T5" fmla="*/ 0 h 48"/>
              <a:gd name="T6" fmla="*/ 0 w 42"/>
              <a:gd name="T7" fmla="*/ 0 h 48"/>
              <a:gd name="T8" fmla="*/ 2147483647 w 42"/>
              <a:gd name="T9" fmla="*/ 0 h 48"/>
              <a:gd name="T10" fmla="*/ 2147483647 w 42"/>
              <a:gd name="T11" fmla="*/ 2147483647 h 48"/>
              <a:gd name="T12" fmla="*/ 0 w 42"/>
              <a:gd name="T13" fmla="*/ 2147483647 h 48"/>
              <a:gd name="T14" fmla="*/ 0 60000 65536"/>
              <a:gd name="T15" fmla="*/ 0 60000 65536"/>
              <a:gd name="T16" fmla="*/ 0 60000 65536"/>
              <a:gd name="T17" fmla="*/ 0 60000 65536"/>
              <a:gd name="T18" fmla="*/ 0 60000 65536"/>
              <a:gd name="T19" fmla="*/ 0 60000 65536"/>
              <a:gd name="T20" fmla="*/ 0 60000 65536"/>
              <a:gd name="T21" fmla="*/ 0 w 42"/>
              <a:gd name="T22" fmla="*/ 0 h 48"/>
              <a:gd name="T23" fmla="*/ 42 w 4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48">
                <a:moveTo>
                  <a:pt x="0" y="6"/>
                </a:moveTo>
                <a:lnTo>
                  <a:pt x="0" y="6"/>
                </a:lnTo>
                <a:lnTo>
                  <a:pt x="0" y="0"/>
                </a:lnTo>
                <a:lnTo>
                  <a:pt x="6" y="0"/>
                </a:lnTo>
                <a:lnTo>
                  <a:pt x="42" y="48"/>
                </a:lnTo>
                <a:lnTo>
                  <a:pt x="0"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4" name="Freeform 917"/>
          <p:cNvSpPr>
            <a:spLocks/>
          </p:cNvSpPr>
          <p:nvPr/>
        </p:nvSpPr>
        <p:spPr bwMode="auto">
          <a:xfrm>
            <a:off x="7618414" y="4822296"/>
            <a:ext cx="55562" cy="92075"/>
          </a:xfrm>
          <a:custGeom>
            <a:avLst/>
            <a:gdLst>
              <a:gd name="T0" fmla="*/ 0 w 36"/>
              <a:gd name="T1" fmla="*/ 2147483647 h 54"/>
              <a:gd name="T2" fmla="*/ 0 w 36"/>
              <a:gd name="T3" fmla="*/ 2147483647 h 54"/>
              <a:gd name="T4" fmla="*/ 0 w 36"/>
              <a:gd name="T5" fmla="*/ 0 h 54"/>
              <a:gd name="T6" fmla="*/ 0 w 36"/>
              <a:gd name="T7" fmla="*/ 0 h 54"/>
              <a:gd name="T8" fmla="*/ 0 w 36"/>
              <a:gd name="T9" fmla="*/ 0 h 54"/>
              <a:gd name="T10" fmla="*/ 2147483647 w 36"/>
              <a:gd name="T11" fmla="*/ 2147483647 h 54"/>
              <a:gd name="T12" fmla="*/ 0 w 36"/>
              <a:gd name="T13" fmla="*/ 2147483647 h 54"/>
              <a:gd name="T14" fmla="*/ 0 60000 65536"/>
              <a:gd name="T15" fmla="*/ 0 60000 65536"/>
              <a:gd name="T16" fmla="*/ 0 60000 65536"/>
              <a:gd name="T17" fmla="*/ 0 60000 65536"/>
              <a:gd name="T18" fmla="*/ 0 60000 65536"/>
              <a:gd name="T19" fmla="*/ 0 60000 65536"/>
              <a:gd name="T20" fmla="*/ 0 60000 65536"/>
              <a:gd name="T21" fmla="*/ 0 w 36"/>
              <a:gd name="T22" fmla="*/ 0 h 54"/>
              <a:gd name="T23" fmla="*/ 36 w 36"/>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54">
                <a:moveTo>
                  <a:pt x="0" y="6"/>
                </a:moveTo>
                <a:lnTo>
                  <a:pt x="0" y="6"/>
                </a:lnTo>
                <a:lnTo>
                  <a:pt x="0" y="0"/>
                </a:lnTo>
                <a:lnTo>
                  <a:pt x="36" y="54"/>
                </a:lnTo>
                <a:lnTo>
                  <a:pt x="0" y="6"/>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5" name="Freeform 918"/>
          <p:cNvSpPr>
            <a:spLocks/>
          </p:cNvSpPr>
          <p:nvPr/>
        </p:nvSpPr>
        <p:spPr bwMode="auto">
          <a:xfrm>
            <a:off x="7618414" y="4811167"/>
            <a:ext cx="55562" cy="103188"/>
          </a:xfrm>
          <a:custGeom>
            <a:avLst/>
            <a:gdLst>
              <a:gd name="T0" fmla="*/ 0 w 36"/>
              <a:gd name="T1" fmla="*/ 2147483647 h 60"/>
              <a:gd name="T2" fmla="*/ 2147483647 w 36"/>
              <a:gd name="T3" fmla="*/ 2147483647 h 60"/>
              <a:gd name="T4" fmla="*/ 2147483647 w 36"/>
              <a:gd name="T5" fmla="*/ 2147483647 h 60"/>
              <a:gd name="T6" fmla="*/ 2147483647 w 36"/>
              <a:gd name="T7" fmla="*/ 2147483647 h 60"/>
              <a:gd name="T8" fmla="*/ 2147483647 w 36"/>
              <a:gd name="T9" fmla="*/ 0 h 60"/>
              <a:gd name="T10" fmla="*/ 2147483647 w 36"/>
              <a:gd name="T11" fmla="*/ 2147483647 h 60"/>
              <a:gd name="T12" fmla="*/ 0 w 36"/>
              <a:gd name="T13" fmla="*/ 2147483647 h 60"/>
              <a:gd name="T14" fmla="*/ 0 60000 65536"/>
              <a:gd name="T15" fmla="*/ 0 60000 65536"/>
              <a:gd name="T16" fmla="*/ 0 60000 65536"/>
              <a:gd name="T17" fmla="*/ 0 60000 65536"/>
              <a:gd name="T18" fmla="*/ 0 60000 65536"/>
              <a:gd name="T19" fmla="*/ 0 60000 65536"/>
              <a:gd name="T20" fmla="*/ 0 60000 65536"/>
              <a:gd name="T21" fmla="*/ 0 w 36"/>
              <a:gd name="T22" fmla="*/ 0 h 60"/>
              <a:gd name="T23" fmla="*/ 36 w 36"/>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0">
                <a:moveTo>
                  <a:pt x="0" y="6"/>
                </a:moveTo>
                <a:lnTo>
                  <a:pt x="6" y="6"/>
                </a:lnTo>
                <a:lnTo>
                  <a:pt x="6" y="0"/>
                </a:lnTo>
                <a:lnTo>
                  <a:pt x="36" y="60"/>
                </a:lnTo>
                <a:lnTo>
                  <a:pt x="0" y="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6" name="Freeform 919"/>
          <p:cNvSpPr>
            <a:spLocks/>
          </p:cNvSpPr>
          <p:nvPr/>
        </p:nvSpPr>
        <p:spPr bwMode="auto">
          <a:xfrm>
            <a:off x="7627946" y="4811167"/>
            <a:ext cx="46037" cy="103188"/>
          </a:xfrm>
          <a:custGeom>
            <a:avLst/>
            <a:gdLst>
              <a:gd name="T0" fmla="*/ 0 w 30"/>
              <a:gd name="T1" fmla="*/ 0 h 60"/>
              <a:gd name="T2" fmla="*/ 0 w 30"/>
              <a:gd name="T3" fmla="*/ 0 h 60"/>
              <a:gd name="T4" fmla="*/ 2147483647 w 30"/>
              <a:gd name="T5" fmla="*/ 0 h 60"/>
              <a:gd name="T6" fmla="*/ 2147483647 w 30"/>
              <a:gd name="T7" fmla="*/ 0 h 60"/>
              <a:gd name="T8" fmla="*/ 2147483647 w 30"/>
              <a:gd name="T9" fmla="*/ 2147483647 h 60"/>
              <a:gd name="T10" fmla="*/ 0 w 30"/>
              <a:gd name="T11" fmla="*/ 0 h 60"/>
              <a:gd name="T12" fmla="*/ 0 60000 65536"/>
              <a:gd name="T13" fmla="*/ 0 60000 65536"/>
              <a:gd name="T14" fmla="*/ 0 60000 65536"/>
              <a:gd name="T15" fmla="*/ 0 60000 65536"/>
              <a:gd name="T16" fmla="*/ 0 60000 65536"/>
              <a:gd name="T17" fmla="*/ 0 60000 65536"/>
              <a:gd name="T18" fmla="*/ 0 w 30"/>
              <a:gd name="T19" fmla="*/ 0 h 60"/>
              <a:gd name="T20" fmla="*/ 30 w 30"/>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0" h="60">
                <a:moveTo>
                  <a:pt x="0" y="0"/>
                </a:moveTo>
                <a:lnTo>
                  <a:pt x="0" y="0"/>
                </a:lnTo>
                <a:lnTo>
                  <a:pt x="6" y="0"/>
                </a:lnTo>
                <a:lnTo>
                  <a:pt x="30" y="60"/>
                </a:lnTo>
                <a:lnTo>
                  <a:pt x="0" y="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7" name="Freeform 920"/>
          <p:cNvSpPr>
            <a:spLocks/>
          </p:cNvSpPr>
          <p:nvPr/>
        </p:nvSpPr>
        <p:spPr bwMode="auto">
          <a:xfrm>
            <a:off x="7639058" y="4792117"/>
            <a:ext cx="34925" cy="122238"/>
          </a:xfrm>
          <a:custGeom>
            <a:avLst/>
            <a:gdLst>
              <a:gd name="T0" fmla="*/ 0 w 24"/>
              <a:gd name="T1" fmla="*/ 2147483647 h 72"/>
              <a:gd name="T2" fmla="*/ 0 w 24"/>
              <a:gd name="T3" fmla="*/ 2147483647 h 72"/>
              <a:gd name="T4" fmla="*/ 2147483647 w 24"/>
              <a:gd name="T5" fmla="*/ 2147483647 h 72"/>
              <a:gd name="T6" fmla="*/ 2147483647 w 24"/>
              <a:gd name="T7" fmla="*/ 2147483647 h 72"/>
              <a:gd name="T8" fmla="*/ 2147483647 w 24"/>
              <a:gd name="T9" fmla="*/ 0 h 72"/>
              <a:gd name="T10" fmla="*/ 2147483647 w 24"/>
              <a:gd name="T11" fmla="*/ 2147483647 h 72"/>
              <a:gd name="T12" fmla="*/ 0 w 24"/>
              <a:gd name="T13" fmla="*/ 2147483647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0" y="6"/>
                </a:moveTo>
                <a:lnTo>
                  <a:pt x="0" y="6"/>
                </a:lnTo>
                <a:lnTo>
                  <a:pt x="6" y="6"/>
                </a:lnTo>
                <a:lnTo>
                  <a:pt x="6" y="0"/>
                </a:lnTo>
                <a:lnTo>
                  <a:pt x="24" y="72"/>
                </a:lnTo>
                <a:lnTo>
                  <a:pt x="0" y="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8" name="Freeform 921"/>
          <p:cNvSpPr>
            <a:spLocks/>
          </p:cNvSpPr>
          <p:nvPr/>
        </p:nvSpPr>
        <p:spPr bwMode="auto">
          <a:xfrm>
            <a:off x="7656514" y="4792117"/>
            <a:ext cx="17462" cy="122238"/>
          </a:xfrm>
          <a:custGeom>
            <a:avLst/>
            <a:gdLst>
              <a:gd name="T0" fmla="*/ 0 w 12"/>
              <a:gd name="T1" fmla="*/ 0 h 72"/>
              <a:gd name="T2" fmla="*/ 0 w 12"/>
              <a:gd name="T3" fmla="*/ 0 h 72"/>
              <a:gd name="T4" fmla="*/ 0 w 12"/>
              <a:gd name="T5" fmla="*/ 0 h 72"/>
              <a:gd name="T6" fmla="*/ 0 w 12"/>
              <a:gd name="T7" fmla="*/ 0 h 72"/>
              <a:gd name="T8" fmla="*/ 2147483647 w 12"/>
              <a:gd name="T9" fmla="*/ 2147483647 h 72"/>
              <a:gd name="T10" fmla="*/ 0 w 12"/>
              <a:gd name="T11" fmla="*/ 0 h 72"/>
              <a:gd name="T12" fmla="*/ 0 60000 65536"/>
              <a:gd name="T13" fmla="*/ 0 60000 65536"/>
              <a:gd name="T14" fmla="*/ 0 60000 65536"/>
              <a:gd name="T15" fmla="*/ 0 60000 65536"/>
              <a:gd name="T16" fmla="*/ 0 60000 65536"/>
              <a:gd name="T17" fmla="*/ 0 60000 65536"/>
              <a:gd name="T18" fmla="*/ 0 w 12"/>
              <a:gd name="T19" fmla="*/ 0 h 72"/>
              <a:gd name="T20" fmla="*/ 12 w 12"/>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2" h="72">
                <a:moveTo>
                  <a:pt x="0" y="0"/>
                </a:moveTo>
                <a:lnTo>
                  <a:pt x="0" y="0"/>
                </a:lnTo>
                <a:lnTo>
                  <a:pt x="12" y="72"/>
                </a:lnTo>
                <a:lnTo>
                  <a:pt x="0"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79" name="Freeform 922"/>
          <p:cNvSpPr>
            <a:spLocks/>
          </p:cNvSpPr>
          <p:nvPr/>
        </p:nvSpPr>
        <p:spPr bwMode="auto">
          <a:xfrm>
            <a:off x="7664450" y="4781005"/>
            <a:ext cx="9525" cy="133350"/>
          </a:xfrm>
          <a:custGeom>
            <a:avLst/>
            <a:gdLst>
              <a:gd name="T0" fmla="*/ 0 w 6"/>
              <a:gd name="T1" fmla="*/ 2147483647 h 78"/>
              <a:gd name="T2" fmla="*/ 0 w 6"/>
              <a:gd name="T3" fmla="*/ 0 h 78"/>
              <a:gd name="T4" fmla="*/ 0 w 6"/>
              <a:gd name="T5" fmla="*/ 0 h 78"/>
              <a:gd name="T6" fmla="*/ 2147483647 w 6"/>
              <a:gd name="T7" fmla="*/ 2147483647 h 78"/>
              <a:gd name="T8" fmla="*/ 0 w 6"/>
              <a:gd name="T9" fmla="*/ 2147483647 h 78"/>
              <a:gd name="T10" fmla="*/ 0 60000 65536"/>
              <a:gd name="T11" fmla="*/ 0 60000 65536"/>
              <a:gd name="T12" fmla="*/ 0 60000 65536"/>
              <a:gd name="T13" fmla="*/ 0 60000 65536"/>
              <a:gd name="T14" fmla="*/ 0 60000 65536"/>
              <a:gd name="T15" fmla="*/ 0 w 6"/>
              <a:gd name="T16" fmla="*/ 0 h 78"/>
              <a:gd name="T17" fmla="*/ 6 w 6"/>
              <a:gd name="T18" fmla="*/ 78 h 78"/>
            </a:gdLst>
            <a:ahLst/>
            <a:cxnLst>
              <a:cxn ang="T10">
                <a:pos x="T0" y="T1"/>
              </a:cxn>
              <a:cxn ang="T11">
                <a:pos x="T2" y="T3"/>
              </a:cxn>
              <a:cxn ang="T12">
                <a:pos x="T4" y="T5"/>
              </a:cxn>
              <a:cxn ang="T13">
                <a:pos x="T6" y="T7"/>
              </a:cxn>
              <a:cxn ang="T14">
                <a:pos x="T8" y="T9"/>
              </a:cxn>
            </a:cxnLst>
            <a:rect l="T15" t="T16" r="T17" b="T18"/>
            <a:pathLst>
              <a:path w="6" h="78">
                <a:moveTo>
                  <a:pt x="0" y="6"/>
                </a:moveTo>
                <a:lnTo>
                  <a:pt x="0" y="0"/>
                </a:lnTo>
                <a:lnTo>
                  <a:pt x="6" y="78"/>
                </a:lnTo>
                <a:lnTo>
                  <a:pt x="0"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0" name="Freeform 923"/>
          <p:cNvSpPr>
            <a:spLocks/>
          </p:cNvSpPr>
          <p:nvPr/>
        </p:nvSpPr>
        <p:spPr bwMode="auto">
          <a:xfrm>
            <a:off x="7673976" y="4781005"/>
            <a:ext cx="1588" cy="133350"/>
          </a:xfrm>
          <a:custGeom>
            <a:avLst/>
            <a:gdLst>
              <a:gd name="T0" fmla="*/ 0 w 1"/>
              <a:gd name="T1" fmla="*/ 0 h 78"/>
              <a:gd name="T2" fmla="*/ 0 w 1"/>
              <a:gd name="T3" fmla="*/ 0 h 78"/>
              <a:gd name="T4" fmla="*/ 0 w 1"/>
              <a:gd name="T5" fmla="*/ 0 h 78"/>
              <a:gd name="T6" fmla="*/ 0 w 1"/>
              <a:gd name="T7" fmla="*/ 0 h 78"/>
              <a:gd name="T8" fmla="*/ 0 w 1"/>
              <a:gd name="T9" fmla="*/ 2147483647 h 78"/>
              <a:gd name="T10" fmla="*/ 0 w 1"/>
              <a:gd name="T11" fmla="*/ 0 h 78"/>
              <a:gd name="T12" fmla="*/ 0 60000 65536"/>
              <a:gd name="T13" fmla="*/ 0 60000 65536"/>
              <a:gd name="T14" fmla="*/ 0 60000 65536"/>
              <a:gd name="T15" fmla="*/ 0 60000 65536"/>
              <a:gd name="T16" fmla="*/ 0 60000 65536"/>
              <a:gd name="T17" fmla="*/ 0 60000 65536"/>
              <a:gd name="T18" fmla="*/ 0 w 1"/>
              <a:gd name="T19" fmla="*/ 0 h 78"/>
              <a:gd name="T20" fmla="*/ 1 w 1"/>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 h="78">
                <a:moveTo>
                  <a:pt x="0" y="0"/>
                </a:moveTo>
                <a:lnTo>
                  <a:pt x="0" y="0"/>
                </a:lnTo>
                <a:lnTo>
                  <a:pt x="0" y="78"/>
                </a:lnTo>
                <a:lnTo>
                  <a:pt x="0" y="0"/>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1" name="Freeform 924"/>
          <p:cNvSpPr>
            <a:spLocks/>
          </p:cNvSpPr>
          <p:nvPr/>
        </p:nvSpPr>
        <p:spPr bwMode="auto">
          <a:xfrm>
            <a:off x="7673975" y="4771496"/>
            <a:ext cx="7938" cy="142875"/>
          </a:xfrm>
          <a:custGeom>
            <a:avLst/>
            <a:gdLst>
              <a:gd name="T0" fmla="*/ 0 w 6"/>
              <a:gd name="T1" fmla="*/ 2147483647 h 84"/>
              <a:gd name="T2" fmla="*/ 2147483647 w 6"/>
              <a:gd name="T3" fmla="*/ 2147483647 h 84"/>
              <a:gd name="T4" fmla="*/ 2147483647 w 6"/>
              <a:gd name="T5" fmla="*/ 0 h 84"/>
              <a:gd name="T6" fmla="*/ 2147483647 w 6"/>
              <a:gd name="T7" fmla="*/ 0 h 84"/>
              <a:gd name="T8" fmla="*/ 0 w 6"/>
              <a:gd name="T9" fmla="*/ 2147483647 h 84"/>
              <a:gd name="T10" fmla="*/ 0 w 6"/>
              <a:gd name="T11" fmla="*/ 2147483647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0" y="6"/>
                </a:moveTo>
                <a:lnTo>
                  <a:pt x="6" y="6"/>
                </a:lnTo>
                <a:lnTo>
                  <a:pt x="6" y="0"/>
                </a:lnTo>
                <a:lnTo>
                  <a:pt x="0" y="84"/>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2" name="Freeform 925"/>
          <p:cNvSpPr>
            <a:spLocks/>
          </p:cNvSpPr>
          <p:nvPr/>
        </p:nvSpPr>
        <p:spPr bwMode="auto">
          <a:xfrm>
            <a:off x="7681913" y="4771496"/>
            <a:ext cx="11112" cy="142875"/>
          </a:xfrm>
          <a:custGeom>
            <a:avLst/>
            <a:gdLst>
              <a:gd name="T0" fmla="*/ 0 w 6"/>
              <a:gd name="T1" fmla="*/ 0 h 84"/>
              <a:gd name="T2" fmla="*/ 0 w 6"/>
              <a:gd name="T3" fmla="*/ 0 h 84"/>
              <a:gd name="T4" fmla="*/ 2147483647 w 6"/>
              <a:gd name="T5" fmla="*/ 0 h 84"/>
              <a:gd name="T6" fmla="*/ 0 w 6"/>
              <a:gd name="T7" fmla="*/ 2147483647 h 84"/>
              <a:gd name="T8" fmla="*/ 0 w 6"/>
              <a:gd name="T9" fmla="*/ 0 h 84"/>
              <a:gd name="T10" fmla="*/ 0 60000 65536"/>
              <a:gd name="T11" fmla="*/ 0 60000 65536"/>
              <a:gd name="T12" fmla="*/ 0 60000 65536"/>
              <a:gd name="T13" fmla="*/ 0 60000 65536"/>
              <a:gd name="T14" fmla="*/ 0 60000 65536"/>
              <a:gd name="T15" fmla="*/ 0 w 6"/>
              <a:gd name="T16" fmla="*/ 0 h 84"/>
              <a:gd name="T17" fmla="*/ 6 w 6"/>
              <a:gd name="T18" fmla="*/ 84 h 84"/>
            </a:gdLst>
            <a:ahLst/>
            <a:cxnLst>
              <a:cxn ang="T10">
                <a:pos x="T0" y="T1"/>
              </a:cxn>
              <a:cxn ang="T11">
                <a:pos x="T2" y="T3"/>
              </a:cxn>
              <a:cxn ang="T12">
                <a:pos x="T4" y="T5"/>
              </a:cxn>
              <a:cxn ang="T13">
                <a:pos x="T6" y="T7"/>
              </a:cxn>
              <a:cxn ang="T14">
                <a:pos x="T8" y="T9"/>
              </a:cxn>
            </a:cxnLst>
            <a:rect l="T15" t="T16" r="T17" b="T18"/>
            <a:pathLst>
              <a:path w="6" h="84">
                <a:moveTo>
                  <a:pt x="0" y="0"/>
                </a:moveTo>
                <a:lnTo>
                  <a:pt x="0" y="0"/>
                </a:lnTo>
                <a:lnTo>
                  <a:pt x="6" y="0"/>
                </a:lnTo>
                <a:lnTo>
                  <a:pt x="0" y="84"/>
                </a:lnTo>
                <a:lnTo>
                  <a:pt x="0" y="0"/>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3" name="Freeform 926"/>
          <p:cNvSpPr>
            <a:spLocks/>
          </p:cNvSpPr>
          <p:nvPr/>
        </p:nvSpPr>
        <p:spPr bwMode="auto">
          <a:xfrm>
            <a:off x="7681913" y="4771496"/>
            <a:ext cx="28575" cy="142875"/>
          </a:xfrm>
          <a:custGeom>
            <a:avLst/>
            <a:gdLst>
              <a:gd name="T0" fmla="*/ 2147483647 w 18"/>
              <a:gd name="T1" fmla="*/ 0 h 84"/>
              <a:gd name="T2" fmla="*/ 2147483647 w 18"/>
              <a:gd name="T3" fmla="*/ 0 h 84"/>
              <a:gd name="T4" fmla="*/ 2147483647 w 18"/>
              <a:gd name="T5" fmla="*/ 0 h 84"/>
              <a:gd name="T6" fmla="*/ 2147483647 w 18"/>
              <a:gd name="T7" fmla="*/ 0 h 84"/>
              <a:gd name="T8" fmla="*/ 2147483647 w 18"/>
              <a:gd name="T9" fmla="*/ 0 h 84"/>
              <a:gd name="T10" fmla="*/ 0 w 18"/>
              <a:gd name="T11" fmla="*/ 2147483647 h 84"/>
              <a:gd name="T12" fmla="*/ 2147483647 w 18"/>
              <a:gd name="T13" fmla="*/ 0 h 84"/>
              <a:gd name="T14" fmla="*/ 0 60000 65536"/>
              <a:gd name="T15" fmla="*/ 0 60000 65536"/>
              <a:gd name="T16" fmla="*/ 0 60000 65536"/>
              <a:gd name="T17" fmla="*/ 0 60000 65536"/>
              <a:gd name="T18" fmla="*/ 0 60000 65536"/>
              <a:gd name="T19" fmla="*/ 0 60000 65536"/>
              <a:gd name="T20" fmla="*/ 0 60000 65536"/>
              <a:gd name="T21" fmla="*/ 0 w 18"/>
              <a:gd name="T22" fmla="*/ 0 h 84"/>
              <a:gd name="T23" fmla="*/ 18 w 18"/>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84">
                <a:moveTo>
                  <a:pt x="6" y="0"/>
                </a:moveTo>
                <a:lnTo>
                  <a:pt x="12" y="0"/>
                </a:lnTo>
                <a:lnTo>
                  <a:pt x="18" y="0"/>
                </a:lnTo>
                <a:lnTo>
                  <a:pt x="0" y="84"/>
                </a:lnTo>
                <a:lnTo>
                  <a:pt x="6" y="0"/>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4" name="Freeform 927"/>
          <p:cNvSpPr>
            <a:spLocks/>
          </p:cNvSpPr>
          <p:nvPr/>
        </p:nvSpPr>
        <p:spPr bwMode="auto">
          <a:xfrm>
            <a:off x="7681915" y="4771496"/>
            <a:ext cx="36512" cy="142875"/>
          </a:xfrm>
          <a:custGeom>
            <a:avLst/>
            <a:gdLst>
              <a:gd name="T0" fmla="*/ 2147483647 w 24"/>
              <a:gd name="T1" fmla="*/ 0 h 84"/>
              <a:gd name="T2" fmla="*/ 2147483647 w 24"/>
              <a:gd name="T3" fmla="*/ 2147483647 h 84"/>
              <a:gd name="T4" fmla="*/ 2147483647 w 24"/>
              <a:gd name="T5" fmla="*/ 2147483647 h 84"/>
              <a:gd name="T6" fmla="*/ 2147483647 w 24"/>
              <a:gd name="T7" fmla="*/ 2147483647 h 84"/>
              <a:gd name="T8" fmla="*/ 2147483647 w 24"/>
              <a:gd name="T9" fmla="*/ 2147483647 h 84"/>
              <a:gd name="T10" fmla="*/ 0 w 24"/>
              <a:gd name="T11" fmla="*/ 2147483647 h 84"/>
              <a:gd name="T12" fmla="*/ 2147483647 w 24"/>
              <a:gd name="T13" fmla="*/ 0 h 84"/>
              <a:gd name="T14" fmla="*/ 0 60000 65536"/>
              <a:gd name="T15" fmla="*/ 0 60000 65536"/>
              <a:gd name="T16" fmla="*/ 0 60000 65536"/>
              <a:gd name="T17" fmla="*/ 0 60000 65536"/>
              <a:gd name="T18" fmla="*/ 0 60000 65536"/>
              <a:gd name="T19" fmla="*/ 0 60000 65536"/>
              <a:gd name="T20" fmla="*/ 0 60000 65536"/>
              <a:gd name="T21" fmla="*/ 0 w 24"/>
              <a:gd name="T22" fmla="*/ 0 h 84"/>
              <a:gd name="T23" fmla="*/ 24 w 24"/>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84">
                <a:moveTo>
                  <a:pt x="18" y="0"/>
                </a:moveTo>
                <a:lnTo>
                  <a:pt x="18" y="6"/>
                </a:lnTo>
                <a:lnTo>
                  <a:pt x="24" y="6"/>
                </a:lnTo>
                <a:lnTo>
                  <a:pt x="0" y="84"/>
                </a:lnTo>
                <a:lnTo>
                  <a:pt x="18" y="0"/>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5" name="Freeform 928"/>
          <p:cNvSpPr>
            <a:spLocks/>
          </p:cNvSpPr>
          <p:nvPr/>
        </p:nvSpPr>
        <p:spPr bwMode="auto">
          <a:xfrm>
            <a:off x="7681913" y="4781005"/>
            <a:ext cx="47625" cy="133350"/>
          </a:xfrm>
          <a:custGeom>
            <a:avLst/>
            <a:gdLst>
              <a:gd name="T0" fmla="*/ 2147483647 w 30"/>
              <a:gd name="T1" fmla="*/ 0 h 78"/>
              <a:gd name="T2" fmla="*/ 2147483647 w 30"/>
              <a:gd name="T3" fmla="*/ 0 h 78"/>
              <a:gd name="T4" fmla="*/ 2147483647 w 30"/>
              <a:gd name="T5" fmla="*/ 0 h 78"/>
              <a:gd name="T6" fmla="*/ 2147483647 w 30"/>
              <a:gd name="T7" fmla="*/ 0 h 78"/>
              <a:gd name="T8" fmla="*/ 0 w 30"/>
              <a:gd name="T9" fmla="*/ 2147483647 h 78"/>
              <a:gd name="T10" fmla="*/ 2147483647 w 30"/>
              <a:gd name="T11" fmla="*/ 0 h 78"/>
              <a:gd name="T12" fmla="*/ 0 60000 65536"/>
              <a:gd name="T13" fmla="*/ 0 60000 65536"/>
              <a:gd name="T14" fmla="*/ 0 60000 65536"/>
              <a:gd name="T15" fmla="*/ 0 60000 65536"/>
              <a:gd name="T16" fmla="*/ 0 60000 65536"/>
              <a:gd name="T17" fmla="*/ 0 60000 65536"/>
              <a:gd name="T18" fmla="*/ 0 w 30"/>
              <a:gd name="T19" fmla="*/ 0 h 78"/>
              <a:gd name="T20" fmla="*/ 30 w 30"/>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30" h="78">
                <a:moveTo>
                  <a:pt x="24" y="0"/>
                </a:moveTo>
                <a:lnTo>
                  <a:pt x="24" y="0"/>
                </a:lnTo>
                <a:lnTo>
                  <a:pt x="30" y="0"/>
                </a:lnTo>
                <a:lnTo>
                  <a:pt x="0" y="78"/>
                </a:lnTo>
                <a:lnTo>
                  <a:pt x="24" y="0"/>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6" name="Freeform 929"/>
          <p:cNvSpPr>
            <a:spLocks/>
          </p:cNvSpPr>
          <p:nvPr/>
        </p:nvSpPr>
        <p:spPr bwMode="auto">
          <a:xfrm>
            <a:off x="7681921" y="4781005"/>
            <a:ext cx="65087" cy="133350"/>
          </a:xfrm>
          <a:custGeom>
            <a:avLst/>
            <a:gdLst>
              <a:gd name="T0" fmla="*/ 2147483647 w 42"/>
              <a:gd name="T1" fmla="*/ 0 h 78"/>
              <a:gd name="T2" fmla="*/ 2147483647 w 42"/>
              <a:gd name="T3" fmla="*/ 0 h 78"/>
              <a:gd name="T4" fmla="*/ 2147483647 w 42"/>
              <a:gd name="T5" fmla="*/ 2147483647 h 78"/>
              <a:gd name="T6" fmla="*/ 2147483647 w 42"/>
              <a:gd name="T7" fmla="*/ 2147483647 h 78"/>
              <a:gd name="T8" fmla="*/ 2147483647 w 42"/>
              <a:gd name="T9" fmla="*/ 2147483647 h 78"/>
              <a:gd name="T10" fmla="*/ 0 w 42"/>
              <a:gd name="T11" fmla="*/ 2147483647 h 78"/>
              <a:gd name="T12" fmla="*/ 2147483647 w 42"/>
              <a:gd name="T13" fmla="*/ 0 h 78"/>
              <a:gd name="T14" fmla="*/ 0 60000 65536"/>
              <a:gd name="T15" fmla="*/ 0 60000 65536"/>
              <a:gd name="T16" fmla="*/ 0 60000 65536"/>
              <a:gd name="T17" fmla="*/ 0 60000 65536"/>
              <a:gd name="T18" fmla="*/ 0 60000 65536"/>
              <a:gd name="T19" fmla="*/ 0 60000 65536"/>
              <a:gd name="T20" fmla="*/ 0 60000 65536"/>
              <a:gd name="T21" fmla="*/ 0 w 42"/>
              <a:gd name="T22" fmla="*/ 0 h 78"/>
              <a:gd name="T23" fmla="*/ 42 w 4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78">
                <a:moveTo>
                  <a:pt x="36" y="0"/>
                </a:moveTo>
                <a:lnTo>
                  <a:pt x="36" y="0"/>
                </a:lnTo>
                <a:lnTo>
                  <a:pt x="36" y="6"/>
                </a:lnTo>
                <a:lnTo>
                  <a:pt x="42" y="6"/>
                </a:lnTo>
                <a:lnTo>
                  <a:pt x="0" y="78"/>
                </a:lnTo>
                <a:lnTo>
                  <a:pt x="36" y="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7" name="Freeform 930"/>
          <p:cNvSpPr>
            <a:spLocks/>
          </p:cNvSpPr>
          <p:nvPr/>
        </p:nvSpPr>
        <p:spPr bwMode="auto">
          <a:xfrm>
            <a:off x="7681915" y="4792117"/>
            <a:ext cx="74612" cy="122238"/>
          </a:xfrm>
          <a:custGeom>
            <a:avLst/>
            <a:gdLst>
              <a:gd name="T0" fmla="*/ 2147483647 w 48"/>
              <a:gd name="T1" fmla="*/ 0 h 72"/>
              <a:gd name="T2" fmla="*/ 2147483647 w 48"/>
              <a:gd name="T3" fmla="*/ 2147483647 h 72"/>
              <a:gd name="T4" fmla="*/ 2147483647 w 48"/>
              <a:gd name="T5" fmla="*/ 2147483647 h 72"/>
              <a:gd name="T6" fmla="*/ 2147483647 w 48"/>
              <a:gd name="T7" fmla="*/ 2147483647 h 72"/>
              <a:gd name="T8" fmla="*/ 2147483647 w 48"/>
              <a:gd name="T9" fmla="*/ 2147483647 h 72"/>
              <a:gd name="T10" fmla="*/ 0 w 48"/>
              <a:gd name="T11" fmla="*/ 2147483647 h 72"/>
              <a:gd name="T12" fmla="*/ 2147483647 w 48"/>
              <a:gd name="T13" fmla="*/ 0 h 72"/>
              <a:gd name="T14" fmla="*/ 0 60000 65536"/>
              <a:gd name="T15" fmla="*/ 0 60000 65536"/>
              <a:gd name="T16" fmla="*/ 0 60000 65536"/>
              <a:gd name="T17" fmla="*/ 0 60000 65536"/>
              <a:gd name="T18" fmla="*/ 0 60000 65536"/>
              <a:gd name="T19" fmla="*/ 0 60000 65536"/>
              <a:gd name="T20" fmla="*/ 0 60000 65536"/>
              <a:gd name="T21" fmla="*/ 0 w 48"/>
              <a:gd name="T22" fmla="*/ 0 h 72"/>
              <a:gd name="T23" fmla="*/ 48 w 48"/>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72">
                <a:moveTo>
                  <a:pt x="42" y="0"/>
                </a:moveTo>
                <a:lnTo>
                  <a:pt x="42" y="6"/>
                </a:lnTo>
                <a:lnTo>
                  <a:pt x="48" y="6"/>
                </a:lnTo>
                <a:lnTo>
                  <a:pt x="0" y="72"/>
                </a:lnTo>
                <a:lnTo>
                  <a:pt x="42" y="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8" name="Freeform 931"/>
          <p:cNvSpPr>
            <a:spLocks/>
          </p:cNvSpPr>
          <p:nvPr/>
        </p:nvSpPr>
        <p:spPr bwMode="auto">
          <a:xfrm>
            <a:off x="7681915" y="4803246"/>
            <a:ext cx="82550" cy="111125"/>
          </a:xfrm>
          <a:custGeom>
            <a:avLst/>
            <a:gdLst>
              <a:gd name="T0" fmla="*/ 2147483647 w 54"/>
              <a:gd name="T1" fmla="*/ 0 h 66"/>
              <a:gd name="T2" fmla="*/ 2147483647 w 54"/>
              <a:gd name="T3" fmla="*/ 0 h 66"/>
              <a:gd name="T4" fmla="*/ 2147483647 w 54"/>
              <a:gd name="T5" fmla="*/ 0 h 66"/>
              <a:gd name="T6" fmla="*/ 2147483647 w 54"/>
              <a:gd name="T7" fmla="*/ 2147483647 h 66"/>
              <a:gd name="T8" fmla="*/ 2147483647 w 54"/>
              <a:gd name="T9" fmla="*/ 2147483647 h 66"/>
              <a:gd name="T10" fmla="*/ 0 w 54"/>
              <a:gd name="T11" fmla="*/ 2147483647 h 66"/>
              <a:gd name="T12" fmla="*/ 2147483647 w 54"/>
              <a:gd name="T13" fmla="*/ 0 h 66"/>
              <a:gd name="T14" fmla="*/ 0 60000 65536"/>
              <a:gd name="T15" fmla="*/ 0 60000 65536"/>
              <a:gd name="T16" fmla="*/ 0 60000 65536"/>
              <a:gd name="T17" fmla="*/ 0 60000 65536"/>
              <a:gd name="T18" fmla="*/ 0 60000 65536"/>
              <a:gd name="T19" fmla="*/ 0 60000 65536"/>
              <a:gd name="T20" fmla="*/ 0 60000 65536"/>
              <a:gd name="T21" fmla="*/ 0 w 54"/>
              <a:gd name="T22" fmla="*/ 0 h 66"/>
              <a:gd name="T23" fmla="*/ 54 w 54"/>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66">
                <a:moveTo>
                  <a:pt x="48" y="0"/>
                </a:moveTo>
                <a:lnTo>
                  <a:pt x="48" y="0"/>
                </a:lnTo>
                <a:lnTo>
                  <a:pt x="54" y="6"/>
                </a:lnTo>
                <a:lnTo>
                  <a:pt x="0" y="66"/>
                </a:lnTo>
                <a:lnTo>
                  <a:pt x="48" y="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89" name="Freeform 932"/>
          <p:cNvSpPr>
            <a:spLocks/>
          </p:cNvSpPr>
          <p:nvPr/>
        </p:nvSpPr>
        <p:spPr bwMode="auto">
          <a:xfrm>
            <a:off x="7681921" y="4811167"/>
            <a:ext cx="92075" cy="103188"/>
          </a:xfrm>
          <a:custGeom>
            <a:avLst/>
            <a:gdLst>
              <a:gd name="T0" fmla="*/ 2147483647 w 60"/>
              <a:gd name="T1" fmla="*/ 0 h 60"/>
              <a:gd name="T2" fmla="*/ 2147483647 w 60"/>
              <a:gd name="T3" fmla="*/ 2147483647 h 60"/>
              <a:gd name="T4" fmla="*/ 2147483647 w 60"/>
              <a:gd name="T5" fmla="*/ 2147483647 h 60"/>
              <a:gd name="T6" fmla="*/ 2147483647 w 60"/>
              <a:gd name="T7" fmla="*/ 2147483647 h 60"/>
              <a:gd name="T8" fmla="*/ 2147483647 w 60"/>
              <a:gd name="T9" fmla="*/ 2147483647 h 60"/>
              <a:gd name="T10" fmla="*/ 0 w 60"/>
              <a:gd name="T11" fmla="*/ 2147483647 h 60"/>
              <a:gd name="T12" fmla="*/ 2147483647 w 60"/>
              <a:gd name="T13" fmla="*/ 0 h 60"/>
              <a:gd name="T14" fmla="*/ 0 60000 65536"/>
              <a:gd name="T15" fmla="*/ 0 60000 65536"/>
              <a:gd name="T16" fmla="*/ 0 60000 65536"/>
              <a:gd name="T17" fmla="*/ 0 60000 65536"/>
              <a:gd name="T18" fmla="*/ 0 60000 65536"/>
              <a:gd name="T19" fmla="*/ 0 60000 65536"/>
              <a:gd name="T20" fmla="*/ 0 60000 65536"/>
              <a:gd name="T21" fmla="*/ 0 w 60"/>
              <a:gd name="T22" fmla="*/ 0 h 60"/>
              <a:gd name="T23" fmla="*/ 60 w 60"/>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60">
                <a:moveTo>
                  <a:pt x="54" y="0"/>
                </a:moveTo>
                <a:lnTo>
                  <a:pt x="60" y="6"/>
                </a:lnTo>
                <a:lnTo>
                  <a:pt x="0" y="60"/>
                </a:lnTo>
                <a:lnTo>
                  <a:pt x="54" y="0"/>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0" name="Freeform 933"/>
          <p:cNvSpPr>
            <a:spLocks/>
          </p:cNvSpPr>
          <p:nvPr/>
        </p:nvSpPr>
        <p:spPr bwMode="auto">
          <a:xfrm>
            <a:off x="7681921" y="4822296"/>
            <a:ext cx="109537" cy="92075"/>
          </a:xfrm>
          <a:custGeom>
            <a:avLst/>
            <a:gdLst>
              <a:gd name="T0" fmla="*/ 2147483647 w 72"/>
              <a:gd name="T1" fmla="*/ 0 h 54"/>
              <a:gd name="T2" fmla="*/ 2147483647 w 72"/>
              <a:gd name="T3" fmla="*/ 0 h 54"/>
              <a:gd name="T4" fmla="*/ 2147483647 w 72"/>
              <a:gd name="T5" fmla="*/ 2147483647 h 54"/>
              <a:gd name="T6" fmla="*/ 2147483647 w 72"/>
              <a:gd name="T7" fmla="*/ 2147483647 h 54"/>
              <a:gd name="T8" fmla="*/ 2147483647 w 72"/>
              <a:gd name="T9" fmla="*/ 2147483647 h 54"/>
              <a:gd name="T10" fmla="*/ 0 w 72"/>
              <a:gd name="T11" fmla="*/ 2147483647 h 54"/>
              <a:gd name="T12" fmla="*/ 2147483647 w 72"/>
              <a:gd name="T13" fmla="*/ 0 h 54"/>
              <a:gd name="T14" fmla="*/ 0 60000 65536"/>
              <a:gd name="T15" fmla="*/ 0 60000 65536"/>
              <a:gd name="T16" fmla="*/ 0 60000 65536"/>
              <a:gd name="T17" fmla="*/ 0 60000 65536"/>
              <a:gd name="T18" fmla="*/ 0 60000 65536"/>
              <a:gd name="T19" fmla="*/ 0 60000 65536"/>
              <a:gd name="T20" fmla="*/ 0 60000 65536"/>
              <a:gd name="T21" fmla="*/ 0 w 72"/>
              <a:gd name="T22" fmla="*/ 0 h 54"/>
              <a:gd name="T23" fmla="*/ 72 w 72"/>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54">
                <a:moveTo>
                  <a:pt x="66" y="0"/>
                </a:moveTo>
                <a:lnTo>
                  <a:pt x="66" y="0"/>
                </a:lnTo>
                <a:lnTo>
                  <a:pt x="66" y="6"/>
                </a:lnTo>
                <a:lnTo>
                  <a:pt x="72" y="12"/>
                </a:lnTo>
                <a:lnTo>
                  <a:pt x="0" y="54"/>
                </a:lnTo>
                <a:lnTo>
                  <a:pt x="66" y="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1" name="Freeform 934"/>
          <p:cNvSpPr>
            <a:spLocks/>
          </p:cNvSpPr>
          <p:nvPr/>
        </p:nvSpPr>
        <p:spPr bwMode="auto">
          <a:xfrm>
            <a:off x="7681921" y="4842917"/>
            <a:ext cx="109537" cy="71438"/>
          </a:xfrm>
          <a:custGeom>
            <a:avLst/>
            <a:gdLst>
              <a:gd name="T0" fmla="*/ 2147483647 w 72"/>
              <a:gd name="T1" fmla="*/ 0 h 42"/>
              <a:gd name="T2" fmla="*/ 2147483647 w 72"/>
              <a:gd name="T3" fmla="*/ 0 h 42"/>
              <a:gd name="T4" fmla="*/ 2147483647 w 72"/>
              <a:gd name="T5" fmla="*/ 2147483647 h 42"/>
              <a:gd name="T6" fmla="*/ 2147483647 w 72"/>
              <a:gd name="T7" fmla="*/ 2147483647 h 42"/>
              <a:gd name="T8" fmla="*/ 2147483647 w 72"/>
              <a:gd name="T9" fmla="*/ 2147483647 h 42"/>
              <a:gd name="T10" fmla="*/ 0 w 72"/>
              <a:gd name="T11" fmla="*/ 2147483647 h 42"/>
              <a:gd name="T12" fmla="*/ 2147483647 w 72"/>
              <a:gd name="T13" fmla="*/ 0 h 42"/>
              <a:gd name="T14" fmla="*/ 0 60000 65536"/>
              <a:gd name="T15" fmla="*/ 0 60000 65536"/>
              <a:gd name="T16" fmla="*/ 0 60000 65536"/>
              <a:gd name="T17" fmla="*/ 0 60000 65536"/>
              <a:gd name="T18" fmla="*/ 0 60000 65536"/>
              <a:gd name="T19" fmla="*/ 0 60000 65536"/>
              <a:gd name="T20" fmla="*/ 0 60000 65536"/>
              <a:gd name="T21" fmla="*/ 0 w 72"/>
              <a:gd name="T22" fmla="*/ 0 h 42"/>
              <a:gd name="T23" fmla="*/ 72 w 7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42">
                <a:moveTo>
                  <a:pt x="72" y="0"/>
                </a:moveTo>
                <a:lnTo>
                  <a:pt x="72" y="0"/>
                </a:lnTo>
                <a:lnTo>
                  <a:pt x="72" y="6"/>
                </a:lnTo>
                <a:lnTo>
                  <a:pt x="0" y="42"/>
                </a:lnTo>
                <a:lnTo>
                  <a:pt x="72" y="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2" name="Freeform 935"/>
          <p:cNvSpPr>
            <a:spLocks/>
          </p:cNvSpPr>
          <p:nvPr/>
        </p:nvSpPr>
        <p:spPr bwMode="auto">
          <a:xfrm>
            <a:off x="7681914" y="4863555"/>
            <a:ext cx="119062" cy="50800"/>
          </a:xfrm>
          <a:custGeom>
            <a:avLst/>
            <a:gdLst>
              <a:gd name="T0" fmla="*/ 2147483647 w 78"/>
              <a:gd name="T1" fmla="*/ 0 h 30"/>
              <a:gd name="T2" fmla="*/ 2147483647 w 78"/>
              <a:gd name="T3" fmla="*/ 0 h 30"/>
              <a:gd name="T4" fmla="*/ 2147483647 w 78"/>
              <a:gd name="T5" fmla="*/ 0 h 30"/>
              <a:gd name="T6" fmla="*/ 2147483647 w 78"/>
              <a:gd name="T7" fmla="*/ 2147483647 h 30"/>
              <a:gd name="T8" fmla="*/ 2147483647 w 78"/>
              <a:gd name="T9" fmla="*/ 2147483647 h 30"/>
              <a:gd name="T10" fmla="*/ 0 w 78"/>
              <a:gd name="T11" fmla="*/ 2147483647 h 30"/>
              <a:gd name="T12" fmla="*/ 2147483647 w 78"/>
              <a:gd name="T13" fmla="*/ 0 h 30"/>
              <a:gd name="T14" fmla="*/ 0 60000 65536"/>
              <a:gd name="T15" fmla="*/ 0 60000 65536"/>
              <a:gd name="T16" fmla="*/ 0 60000 65536"/>
              <a:gd name="T17" fmla="*/ 0 60000 65536"/>
              <a:gd name="T18" fmla="*/ 0 60000 65536"/>
              <a:gd name="T19" fmla="*/ 0 60000 65536"/>
              <a:gd name="T20" fmla="*/ 0 60000 65536"/>
              <a:gd name="T21" fmla="*/ 0 w 78"/>
              <a:gd name="T22" fmla="*/ 0 h 30"/>
              <a:gd name="T23" fmla="*/ 78 w 7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30">
                <a:moveTo>
                  <a:pt x="72" y="0"/>
                </a:moveTo>
                <a:lnTo>
                  <a:pt x="78" y="0"/>
                </a:lnTo>
                <a:lnTo>
                  <a:pt x="78" y="6"/>
                </a:lnTo>
                <a:lnTo>
                  <a:pt x="0" y="30"/>
                </a:lnTo>
                <a:lnTo>
                  <a:pt x="72" y="0"/>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3" name="Freeform 936"/>
          <p:cNvSpPr>
            <a:spLocks/>
          </p:cNvSpPr>
          <p:nvPr/>
        </p:nvSpPr>
        <p:spPr bwMode="auto">
          <a:xfrm>
            <a:off x="7681921" y="4884208"/>
            <a:ext cx="128587" cy="30163"/>
          </a:xfrm>
          <a:custGeom>
            <a:avLst/>
            <a:gdLst>
              <a:gd name="T0" fmla="*/ 2147483647 w 84"/>
              <a:gd name="T1" fmla="*/ 0 h 18"/>
              <a:gd name="T2" fmla="*/ 2147483647 w 84"/>
              <a:gd name="T3" fmla="*/ 0 h 18"/>
              <a:gd name="T4" fmla="*/ 2147483647 w 84"/>
              <a:gd name="T5" fmla="*/ 0 h 18"/>
              <a:gd name="T6" fmla="*/ 2147483647 w 84"/>
              <a:gd name="T7" fmla="*/ 2147483647 h 18"/>
              <a:gd name="T8" fmla="*/ 2147483647 w 84"/>
              <a:gd name="T9" fmla="*/ 2147483647 h 18"/>
              <a:gd name="T10" fmla="*/ 0 w 84"/>
              <a:gd name="T11" fmla="*/ 2147483647 h 18"/>
              <a:gd name="T12" fmla="*/ 2147483647 w 84"/>
              <a:gd name="T13" fmla="*/ 0 h 18"/>
              <a:gd name="T14" fmla="*/ 0 60000 65536"/>
              <a:gd name="T15" fmla="*/ 0 60000 65536"/>
              <a:gd name="T16" fmla="*/ 0 60000 65536"/>
              <a:gd name="T17" fmla="*/ 0 60000 65536"/>
              <a:gd name="T18" fmla="*/ 0 60000 65536"/>
              <a:gd name="T19" fmla="*/ 0 60000 65536"/>
              <a:gd name="T20" fmla="*/ 0 60000 65536"/>
              <a:gd name="T21" fmla="*/ 0 w 84"/>
              <a:gd name="T22" fmla="*/ 0 h 18"/>
              <a:gd name="T23" fmla="*/ 84 w 8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18">
                <a:moveTo>
                  <a:pt x="78" y="0"/>
                </a:moveTo>
                <a:lnTo>
                  <a:pt x="84" y="0"/>
                </a:lnTo>
                <a:lnTo>
                  <a:pt x="84" y="6"/>
                </a:lnTo>
                <a:lnTo>
                  <a:pt x="0" y="18"/>
                </a:lnTo>
                <a:lnTo>
                  <a:pt x="78" y="0"/>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4" name="Freeform 937"/>
          <p:cNvSpPr>
            <a:spLocks/>
          </p:cNvSpPr>
          <p:nvPr/>
        </p:nvSpPr>
        <p:spPr bwMode="auto">
          <a:xfrm>
            <a:off x="7681921" y="4904846"/>
            <a:ext cx="128587" cy="9525"/>
          </a:xfrm>
          <a:custGeom>
            <a:avLst/>
            <a:gdLst>
              <a:gd name="T0" fmla="*/ 2147483647 w 84"/>
              <a:gd name="T1" fmla="*/ 0 h 6"/>
              <a:gd name="T2" fmla="*/ 2147483647 w 84"/>
              <a:gd name="T3" fmla="*/ 0 h 6"/>
              <a:gd name="T4" fmla="*/ 2147483647 w 84"/>
              <a:gd name="T5" fmla="*/ 0 h 6"/>
              <a:gd name="T6" fmla="*/ 2147483647 w 84"/>
              <a:gd name="T7" fmla="*/ 0 h 6"/>
              <a:gd name="T8" fmla="*/ 2147483647 w 84"/>
              <a:gd name="T9" fmla="*/ 0 h 6"/>
              <a:gd name="T10" fmla="*/ 0 w 84"/>
              <a:gd name="T11" fmla="*/ 2147483647 h 6"/>
              <a:gd name="T12" fmla="*/ 2147483647 w 84"/>
              <a:gd name="T13" fmla="*/ 0 h 6"/>
              <a:gd name="T14" fmla="*/ 0 60000 65536"/>
              <a:gd name="T15" fmla="*/ 0 60000 65536"/>
              <a:gd name="T16" fmla="*/ 0 60000 65536"/>
              <a:gd name="T17" fmla="*/ 0 60000 65536"/>
              <a:gd name="T18" fmla="*/ 0 60000 65536"/>
              <a:gd name="T19" fmla="*/ 0 60000 65536"/>
              <a:gd name="T20" fmla="*/ 0 60000 65536"/>
              <a:gd name="T21" fmla="*/ 0 w 84"/>
              <a:gd name="T22" fmla="*/ 0 h 6"/>
              <a:gd name="T23" fmla="*/ 84 w 8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6">
                <a:moveTo>
                  <a:pt x="84" y="0"/>
                </a:moveTo>
                <a:lnTo>
                  <a:pt x="84" y="0"/>
                </a:lnTo>
                <a:lnTo>
                  <a:pt x="0" y="6"/>
                </a:lnTo>
                <a:lnTo>
                  <a:pt x="84"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5" name="Freeform 938"/>
          <p:cNvSpPr>
            <a:spLocks/>
          </p:cNvSpPr>
          <p:nvPr/>
        </p:nvSpPr>
        <p:spPr bwMode="auto">
          <a:xfrm>
            <a:off x="7681921" y="4925467"/>
            <a:ext cx="128587" cy="1588"/>
          </a:xfrm>
          <a:custGeom>
            <a:avLst/>
            <a:gdLst>
              <a:gd name="T0" fmla="*/ 2147483647 w 84"/>
              <a:gd name="T1" fmla="*/ 0 h 1"/>
              <a:gd name="T2" fmla="*/ 2147483647 w 84"/>
              <a:gd name="T3" fmla="*/ 0 h 1"/>
              <a:gd name="T4" fmla="*/ 0 w 84"/>
              <a:gd name="T5" fmla="*/ 0 h 1"/>
              <a:gd name="T6" fmla="*/ 2147483647 w 84"/>
              <a:gd name="T7" fmla="*/ 0 h 1"/>
              <a:gd name="T8" fmla="*/ 0 60000 65536"/>
              <a:gd name="T9" fmla="*/ 0 60000 65536"/>
              <a:gd name="T10" fmla="*/ 0 60000 65536"/>
              <a:gd name="T11" fmla="*/ 0 60000 65536"/>
              <a:gd name="T12" fmla="*/ 0 w 84"/>
              <a:gd name="T13" fmla="*/ 0 h 1"/>
              <a:gd name="T14" fmla="*/ 84 w 84"/>
              <a:gd name="T15" fmla="*/ 1 h 1"/>
            </a:gdLst>
            <a:ahLst/>
            <a:cxnLst>
              <a:cxn ang="T8">
                <a:pos x="T0" y="T1"/>
              </a:cxn>
              <a:cxn ang="T9">
                <a:pos x="T2" y="T3"/>
              </a:cxn>
              <a:cxn ang="T10">
                <a:pos x="T4" y="T5"/>
              </a:cxn>
              <a:cxn ang="T11">
                <a:pos x="T6" y="T7"/>
              </a:cxn>
            </a:cxnLst>
            <a:rect l="T12" t="T13" r="T14" b="T15"/>
            <a:pathLst>
              <a:path w="84" h="1">
                <a:moveTo>
                  <a:pt x="84" y="0"/>
                </a:moveTo>
                <a:lnTo>
                  <a:pt x="84" y="0"/>
                </a:lnTo>
                <a:lnTo>
                  <a:pt x="0" y="0"/>
                </a:lnTo>
                <a:lnTo>
                  <a:pt x="84" y="0"/>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6" name="Freeform 939"/>
          <p:cNvSpPr>
            <a:spLocks/>
          </p:cNvSpPr>
          <p:nvPr/>
        </p:nvSpPr>
        <p:spPr bwMode="auto">
          <a:xfrm>
            <a:off x="7681921" y="4934992"/>
            <a:ext cx="128587" cy="1588"/>
          </a:xfrm>
          <a:custGeom>
            <a:avLst/>
            <a:gdLst>
              <a:gd name="T0" fmla="*/ 2147483647 w 84"/>
              <a:gd name="T1" fmla="*/ 0 h 1"/>
              <a:gd name="T2" fmla="*/ 2147483647 w 84"/>
              <a:gd name="T3" fmla="*/ 0 h 1"/>
              <a:gd name="T4" fmla="*/ 2147483647 w 84"/>
              <a:gd name="T5" fmla="*/ 0 h 1"/>
              <a:gd name="T6" fmla="*/ 2147483647 w 84"/>
              <a:gd name="T7" fmla="*/ 0 h 1"/>
              <a:gd name="T8" fmla="*/ 0 w 84"/>
              <a:gd name="T9" fmla="*/ 0 h 1"/>
              <a:gd name="T10" fmla="*/ 2147483647 w 84"/>
              <a:gd name="T11" fmla="*/ 0 h 1"/>
              <a:gd name="T12" fmla="*/ 0 60000 65536"/>
              <a:gd name="T13" fmla="*/ 0 60000 65536"/>
              <a:gd name="T14" fmla="*/ 0 60000 65536"/>
              <a:gd name="T15" fmla="*/ 0 60000 65536"/>
              <a:gd name="T16" fmla="*/ 0 60000 65536"/>
              <a:gd name="T17" fmla="*/ 0 60000 65536"/>
              <a:gd name="T18" fmla="*/ 0 w 84"/>
              <a:gd name="T19" fmla="*/ 0 h 1"/>
              <a:gd name="T20" fmla="*/ 84 w 84"/>
              <a:gd name="T21" fmla="*/ 1 h 1"/>
            </a:gdLst>
            <a:ahLst/>
            <a:cxnLst>
              <a:cxn ang="T12">
                <a:pos x="T0" y="T1"/>
              </a:cxn>
              <a:cxn ang="T13">
                <a:pos x="T2" y="T3"/>
              </a:cxn>
              <a:cxn ang="T14">
                <a:pos x="T4" y="T5"/>
              </a:cxn>
              <a:cxn ang="T15">
                <a:pos x="T6" y="T7"/>
              </a:cxn>
              <a:cxn ang="T16">
                <a:pos x="T8" y="T9"/>
              </a:cxn>
              <a:cxn ang="T17">
                <a:pos x="T10" y="T11"/>
              </a:cxn>
            </a:cxnLst>
            <a:rect l="T18" t="T19" r="T20" b="T21"/>
            <a:pathLst>
              <a:path w="84" h="1">
                <a:moveTo>
                  <a:pt x="84" y="0"/>
                </a:moveTo>
                <a:lnTo>
                  <a:pt x="84" y="0"/>
                </a:lnTo>
                <a:lnTo>
                  <a:pt x="0" y="0"/>
                </a:lnTo>
                <a:lnTo>
                  <a:pt x="84"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7" name="Freeform 940"/>
          <p:cNvSpPr>
            <a:spLocks/>
          </p:cNvSpPr>
          <p:nvPr/>
        </p:nvSpPr>
        <p:spPr bwMode="auto">
          <a:xfrm>
            <a:off x="7681921" y="4935008"/>
            <a:ext cx="128587" cy="30163"/>
          </a:xfrm>
          <a:custGeom>
            <a:avLst/>
            <a:gdLst>
              <a:gd name="T0" fmla="*/ 2147483647 w 84"/>
              <a:gd name="T1" fmla="*/ 2147483647 h 18"/>
              <a:gd name="T2" fmla="*/ 2147483647 w 84"/>
              <a:gd name="T3" fmla="*/ 2147483647 h 18"/>
              <a:gd name="T4" fmla="*/ 2147483647 w 84"/>
              <a:gd name="T5" fmla="*/ 2147483647 h 18"/>
              <a:gd name="T6" fmla="*/ 2147483647 w 84"/>
              <a:gd name="T7" fmla="*/ 2147483647 h 18"/>
              <a:gd name="T8" fmla="*/ 2147483647 w 84"/>
              <a:gd name="T9" fmla="*/ 2147483647 h 18"/>
              <a:gd name="T10" fmla="*/ 0 w 84"/>
              <a:gd name="T11" fmla="*/ 0 h 18"/>
              <a:gd name="T12" fmla="*/ 2147483647 w 84"/>
              <a:gd name="T13" fmla="*/ 2147483647 h 18"/>
              <a:gd name="T14" fmla="*/ 0 60000 65536"/>
              <a:gd name="T15" fmla="*/ 0 60000 65536"/>
              <a:gd name="T16" fmla="*/ 0 60000 65536"/>
              <a:gd name="T17" fmla="*/ 0 60000 65536"/>
              <a:gd name="T18" fmla="*/ 0 60000 65536"/>
              <a:gd name="T19" fmla="*/ 0 60000 65536"/>
              <a:gd name="T20" fmla="*/ 0 60000 65536"/>
              <a:gd name="T21" fmla="*/ 0 w 84"/>
              <a:gd name="T22" fmla="*/ 0 h 18"/>
              <a:gd name="T23" fmla="*/ 84 w 8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18">
                <a:moveTo>
                  <a:pt x="84" y="6"/>
                </a:moveTo>
                <a:lnTo>
                  <a:pt x="84" y="12"/>
                </a:lnTo>
                <a:lnTo>
                  <a:pt x="84" y="18"/>
                </a:lnTo>
                <a:lnTo>
                  <a:pt x="78" y="18"/>
                </a:lnTo>
                <a:lnTo>
                  <a:pt x="0" y="0"/>
                </a:lnTo>
                <a:lnTo>
                  <a:pt x="84"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8" name="Freeform 941"/>
          <p:cNvSpPr>
            <a:spLocks/>
          </p:cNvSpPr>
          <p:nvPr/>
        </p:nvSpPr>
        <p:spPr bwMode="auto">
          <a:xfrm>
            <a:off x="7681914" y="4934992"/>
            <a:ext cx="119062" cy="52388"/>
          </a:xfrm>
          <a:custGeom>
            <a:avLst/>
            <a:gdLst>
              <a:gd name="T0" fmla="*/ 2147483647 w 78"/>
              <a:gd name="T1" fmla="*/ 2147483647 h 30"/>
              <a:gd name="T2" fmla="*/ 2147483647 w 78"/>
              <a:gd name="T3" fmla="*/ 2147483647 h 30"/>
              <a:gd name="T4" fmla="*/ 2147483647 w 78"/>
              <a:gd name="T5" fmla="*/ 2147483647 h 30"/>
              <a:gd name="T6" fmla="*/ 2147483647 w 78"/>
              <a:gd name="T7" fmla="*/ 2147483647 h 30"/>
              <a:gd name="T8" fmla="*/ 2147483647 w 78"/>
              <a:gd name="T9" fmla="*/ 2147483647 h 30"/>
              <a:gd name="T10" fmla="*/ 0 w 78"/>
              <a:gd name="T11" fmla="*/ 0 h 30"/>
              <a:gd name="T12" fmla="*/ 2147483647 w 78"/>
              <a:gd name="T13" fmla="*/ 2147483647 h 30"/>
              <a:gd name="T14" fmla="*/ 0 60000 65536"/>
              <a:gd name="T15" fmla="*/ 0 60000 65536"/>
              <a:gd name="T16" fmla="*/ 0 60000 65536"/>
              <a:gd name="T17" fmla="*/ 0 60000 65536"/>
              <a:gd name="T18" fmla="*/ 0 60000 65536"/>
              <a:gd name="T19" fmla="*/ 0 60000 65536"/>
              <a:gd name="T20" fmla="*/ 0 60000 65536"/>
              <a:gd name="T21" fmla="*/ 0 w 78"/>
              <a:gd name="T22" fmla="*/ 0 h 30"/>
              <a:gd name="T23" fmla="*/ 78 w 7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30">
                <a:moveTo>
                  <a:pt x="78" y="18"/>
                </a:moveTo>
                <a:lnTo>
                  <a:pt x="78" y="18"/>
                </a:lnTo>
                <a:lnTo>
                  <a:pt x="78" y="24"/>
                </a:lnTo>
                <a:lnTo>
                  <a:pt x="72" y="30"/>
                </a:lnTo>
                <a:lnTo>
                  <a:pt x="0" y="0"/>
                </a:lnTo>
                <a:lnTo>
                  <a:pt x="78" y="18"/>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3999" name="Freeform 942"/>
          <p:cNvSpPr>
            <a:spLocks/>
          </p:cNvSpPr>
          <p:nvPr/>
        </p:nvSpPr>
        <p:spPr bwMode="auto">
          <a:xfrm>
            <a:off x="7681921" y="4935008"/>
            <a:ext cx="109537" cy="73025"/>
          </a:xfrm>
          <a:custGeom>
            <a:avLst/>
            <a:gdLst>
              <a:gd name="T0" fmla="*/ 2147483647 w 72"/>
              <a:gd name="T1" fmla="*/ 2147483647 h 42"/>
              <a:gd name="T2" fmla="*/ 2147483647 w 72"/>
              <a:gd name="T3" fmla="*/ 2147483647 h 42"/>
              <a:gd name="T4" fmla="*/ 2147483647 w 72"/>
              <a:gd name="T5" fmla="*/ 2147483647 h 42"/>
              <a:gd name="T6" fmla="*/ 2147483647 w 72"/>
              <a:gd name="T7" fmla="*/ 2147483647 h 42"/>
              <a:gd name="T8" fmla="*/ 2147483647 w 72"/>
              <a:gd name="T9" fmla="*/ 2147483647 h 42"/>
              <a:gd name="T10" fmla="*/ 0 w 72"/>
              <a:gd name="T11" fmla="*/ 0 h 42"/>
              <a:gd name="T12" fmla="*/ 2147483647 w 72"/>
              <a:gd name="T13" fmla="*/ 2147483647 h 42"/>
              <a:gd name="T14" fmla="*/ 0 60000 65536"/>
              <a:gd name="T15" fmla="*/ 0 60000 65536"/>
              <a:gd name="T16" fmla="*/ 0 60000 65536"/>
              <a:gd name="T17" fmla="*/ 0 60000 65536"/>
              <a:gd name="T18" fmla="*/ 0 60000 65536"/>
              <a:gd name="T19" fmla="*/ 0 60000 65536"/>
              <a:gd name="T20" fmla="*/ 0 60000 65536"/>
              <a:gd name="T21" fmla="*/ 0 w 72"/>
              <a:gd name="T22" fmla="*/ 0 h 42"/>
              <a:gd name="T23" fmla="*/ 72 w 7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42">
                <a:moveTo>
                  <a:pt x="72" y="30"/>
                </a:moveTo>
                <a:lnTo>
                  <a:pt x="72" y="36"/>
                </a:lnTo>
                <a:lnTo>
                  <a:pt x="72" y="42"/>
                </a:lnTo>
                <a:lnTo>
                  <a:pt x="0" y="0"/>
                </a:lnTo>
                <a:lnTo>
                  <a:pt x="72" y="3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0" name="Freeform 943"/>
          <p:cNvSpPr>
            <a:spLocks/>
          </p:cNvSpPr>
          <p:nvPr/>
        </p:nvSpPr>
        <p:spPr bwMode="auto">
          <a:xfrm>
            <a:off x="7681921" y="4934992"/>
            <a:ext cx="109537" cy="82550"/>
          </a:xfrm>
          <a:custGeom>
            <a:avLst/>
            <a:gdLst>
              <a:gd name="T0" fmla="*/ 2147483647 w 72"/>
              <a:gd name="T1" fmla="*/ 2147483647 h 48"/>
              <a:gd name="T2" fmla="*/ 2147483647 w 72"/>
              <a:gd name="T3" fmla="*/ 2147483647 h 48"/>
              <a:gd name="T4" fmla="*/ 2147483647 w 72"/>
              <a:gd name="T5" fmla="*/ 2147483647 h 48"/>
              <a:gd name="T6" fmla="*/ 2147483647 w 72"/>
              <a:gd name="T7" fmla="*/ 2147483647 h 48"/>
              <a:gd name="T8" fmla="*/ 2147483647 w 72"/>
              <a:gd name="T9" fmla="*/ 2147483647 h 48"/>
              <a:gd name="T10" fmla="*/ 0 w 72"/>
              <a:gd name="T11" fmla="*/ 0 h 48"/>
              <a:gd name="T12" fmla="*/ 2147483647 w 72"/>
              <a:gd name="T13" fmla="*/ 2147483647 h 48"/>
              <a:gd name="T14" fmla="*/ 0 60000 65536"/>
              <a:gd name="T15" fmla="*/ 0 60000 65536"/>
              <a:gd name="T16" fmla="*/ 0 60000 65536"/>
              <a:gd name="T17" fmla="*/ 0 60000 65536"/>
              <a:gd name="T18" fmla="*/ 0 60000 65536"/>
              <a:gd name="T19" fmla="*/ 0 60000 65536"/>
              <a:gd name="T20" fmla="*/ 0 60000 65536"/>
              <a:gd name="T21" fmla="*/ 0 w 72"/>
              <a:gd name="T22" fmla="*/ 0 h 48"/>
              <a:gd name="T23" fmla="*/ 72 w 7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48">
                <a:moveTo>
                  <a:pt x="72" y="42"/>
                </a:moveTo>
                <a:lnTo>
                  <a:pt x="66" y="42"/>
                </a:lnTo>
                <a:lnTo>
                  <a:pt x="66" y="48"/>
                </a:lnTo>
                <a:lnTo>
                  <a:pt x="0" y="0"/>
                </a:lnTo>
                <a:lnTo>
                  <a:pt x="72" y="42"/>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1" name="Freeform 944"/>
          <p:cNvSpPr>
            <a:spLocks/>
          </p:cNvSpPr>
          <p:nvPr/>
        </p:nvSpPr>
        <p:spPr bwMode="auto">
          <a:xfrm>
            <a:off x="7681921" y="4935008"/>
            <a:ext cx="92075" cy="92075"/>
          </a:xfrm>
          <a:custGeom>
            <a:avLst/>
            <a:gdLst>
              <a:gd name="T0" fmla="*/ 2147483647 w 60"/>
              <a:gd name="T1" fmla="*/ 2147483647 h 54"/>
              <a:gd name="T2" fmla="*/ 2147483647 w 60"/>
              <a:gd name="T3" fmla="*/ 2147483647 h 54"/>
              <a:gd name="T4" fmla="*/ 2147483647 w 60"/>
              <a:gd name="T5" fmla="*/ 2147483647 h 54"/>
              <a:gd name="T6" fmla="*/ 2147483647 w 60"/>
              <a:gd name="T7" fmla="*/ 2147483647 h 54"/>
              <a:gd name="T8" fmla="*/ 2147483647 w 60"/>
              <a:gd name="T9" fmla="*/ 2147483647 h 54"/>
              <a:gd name="T10" fmla="*/ 0 w 60"/>
              <a:gd name="T11" fmla="*/ 0 h 54"/>
              <a:gd name="T12" fmla="*/ 2147483647 w 60"/>
              <a:gd name="T13" fmla="*/ 2147483647 h 54"/>
              <a:gd name="T14" fmla="*/ 0 60000 65536"/>
              <a:gd name="T15" fmla="*/ 0 60000 65536"/>
              <a:gd name="T16" fmla="*/ 0 60000 65536"/>
              <a:gd name="T17" fmla="*/ 0 60000 65536"/>
              <a:gd name="T18" fmla="*/ 0 60000 65536"/>
              <a:gd name="T19" fmla="*/ 0 60000 65536"/>
              <a:gd name="T20" fmla="*/ 0 60000 65536"/>
              <a:gd name="T21" fmla="*/ 0 w 60"/>
              <a:gd name="T22" fmla="*/ 0 h 54"/>
              <a:gd name="T23" fmla="*/ 60 w 60"/>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54">
                <a:moveTo>
                  <a:pt x="60" y="48"/>
                </a:moveTo>
                <a:lnTo>
                  <a:pt x="60" y="48"/>
                </a:lnTo>
                <a:lnTo>
                  <a:pt x="60" y="54"/>
                </a:lnTo>
                <a:lnTo>
                  <a:pt x="54" y="54"/>
                </a:lnTo>
                <a:lnTo>
                  <a:pt x="0" y="0"/>
                </a:lnTo>
                <a:lnTo>
                  <a:pt x="60" y="48"/>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2" name="Freeform 945"/>
          <p:cNvSpPr>
            <a:spLocks/>
          </p:cNvSpPr>
          <p:nvPr/>
        </p:nvSpPr>
        <p:spPr bwMode="auto">
          <a:xfrm>
            <a:off x="7681915" y="4934992"/>
            <a:ext cx="82550" cy="103188"/>
          </a:xfrm>
          <a:custGeom>
            <a:avLst/>
            <a:gdLst>
              <a:gd name="T0" fmla="*/ 2147483647 w 54"/>
              <a:gd name="T1" fmla="*/ 2147483647 h 60"/>
              <a:gd name="T2" fmla="*/ 2147483647 w 54"/>
              <a:gd name="T3" fmla="*/ 2147483647 h 60"/>
              <a:gd name="T4" fmla="*/ 2147483647 w 54"/>
              <a:gd name="T5" fmla="*/ 2147483647 h 60"/>
              <a:gd name="T6" fmla="*/ 2147483647 w 54"/>
              <a:gd name="T7" fmla="*/ 2147483647 h 60"/>
              <a:gd name="T8" fmla="*/ 2147483647 w 54"/>
              <a:gd name="T9" fmla="*/ 2147483647 h 60"/>
              <a:gd name="T10" fmla="*/ 0 w 54"/>
              <a:gd name="T11" fmla="*/ 0 h 60"/>
              <a:gd name="T12" fmla="*/ 2147483647 w 54"/>
              <a:gd name="T13" fmla="*/ 2147483647 h 60"/>
              <a:gd name="T14" fmla="*/ 0 60000 65536"/>
              <a:gd name="T15" fmla="*/ 0 60000 65536"/>
              <a:gd name="T16" fmla="*/ 0 60000 65536"/>
              <a:gd name="T17" fmla="*/ 0 60000 65536"/>
              <a:gd name="T18" fmla="*/ 0 60000 65536"/>
              <a:gd name="T19" fmla="*/ 0 60000 65536"/>
              <a:gd name="T20" fmla="*/ 0 60000 65536"/>
              <a:gd name="T21" fmla="*/ 0 w 54"/>
              <a:gd name="T22" fmla="*/ 0 h 60"/>
              <a:gd name="T23" fmla="*/ 54 w 54"/>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60">
                <a:moveTo>
                  <a:pt x="54" y="54"/>
                </a:moveTo>
                <a:lnTo>
                  <a:pt x="54" y="60"/>
                </a:lnTo>
                <a:lnTo>
                  <a:pt x="48" y="60"/>
                </a:lnTo>
                <a:lnTo>
                  <a:pt x="0" y="0"/>
                </a:lnTo>
                <a:lnTo>
                  <a:pt x="54" y="54"/>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3" name="Freeform 946"/>
          <p:cNvSpPr>
            <a:spLocks/>
          </p:cNvSpPr>
          <p:nvPr/>
        </p:nvSpPr>
        <p:spPr bwMode="auto">
          <a:xfrm>
            <a:off x="7681915" y="4935008"/>
            <a:ext cx="74612" cy="112713"/>
          </a:xfrm>
          <a:custGeom>
            <a:avLst/>
            <a:gdLst>
              <a:gd name="T0" fmla="*/ 2147483647 w 48"/>
              <a:gd name="T1" fmla="*/ 2147483647 h 66"/>
              <a:gd name="T2" fmla="*/ 2147483647 w 48"/>
              <a:gd name="T3" fmla="*/ 2147483647 h 66"/>
              <a:gd name="T4" fmla="*/ 2147483647 w 48"/>
              <a:gd name="T5" fmla="*/ 2147483647 h 66"/>
              <a:gd name="T6" fmla="*/ 2147483647 w 48"/>
              <a:gd name="T7" fmla="*/ 2147483647 h 66"/>
              <a:gd name="T8" fmla="*/ 2147483647 w 48"/>
              <a:gd name="T9" fmla="*/ 2147483647 h 66"/>
              <a:gd name="T10" fmla="*/ 0 w 48"/>
              <a:gd name="T11" fmla="*/ 0 h 66"/>
              <a:gd name="T12" fmla="*/ 2147483647 w 48"/>
              <a:gd name="T13" fmla="*/ 2147483647 h 66"/>
              <a:gd name="T14" fmla="*/ 0 60000 65536"/>
              <a:gd name="T15" fmla="*/ 0 60000 65536"/>
              <a:gd name="T16" fmla="*/ 0 60000 65536"/>
              <a:gd name="T17" fmla="*/ 0 60000 65536"/>
              <a:gd name="T18" fmla="*/ 0 60000 65536"/>
              <a:gd name="T19" fmla="*/ 0 60000 65536"/>
              <a:gd name="T20" fmla="*/ 0 60000 65536"/>
              <a:gd name="T21" fmla="*/ 0 w 48"/>
              <a:gd name="T22" fmla="*/ 0 h 66"/>
              <a:gd name="T23" fmla="*/ 48 w 48"/>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6">
                <a:moveTo>
                  <a:pt x="48" y="66"/>
                </a:moveTo>
                <a:lnTo>
                  <a:pt x="48" y="66"/>
                </a:lnTo>
                <a:lnTo>
                  <a:pt x="42" y="66"/>
                </a:lnTo>
                <a:lnTo>
                  <a:pt x="0" y="0"/>
                </a:lnTo>
                <a:lnTo>
                  <a:pt x="48" y="66"/>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4" name="Freeform 947"/>
          <p:cNvSpPr>
            <a:spLocks/>
          </p:cNvSpPr>
          <p:nvPr/>
        </p:nvSpPr>
        <p:spPr bwMode="auto">
          <a:xfrm>
            <a:off x="7681921" y="4935008"/>
            <a:ext cx="65087" cy="123825"/>
          </a:xfrm>
          <a:custGeom>
            <a:avLst/>
            <a:gdLst>
              <a:gd name="T0" fmla="*/ 2147483647 w 42"/>
              <a:gd name="T1" fmla="*/ 2147483647 h 72"/>
              <a:gd name="T2" fmla="*/ 2147483647 w 42"/>
              <a:gd name="T3" fmla="*/ 2147483647 h 72"/>
              <a:gd name="T4" fmla="*/ 2147483647 w 42"/>
              <a:gd name="T5" fmla="*/ 2147483647 h 72"/>
              <a:gd name="T6" fmla="*/ 2147483647 w 42"/>
              <a:gd name="T7" fmla="*/ 2147483647 h 72"/>
              <a:gd name="T8" fmla="*/ 2147483647 w 42"/>
              <a:gd name="T9" fmla="*/ 2147483647 h 72"/>
              <a:gd name="T10" fmla="*/ 0 w 42"/>
              <a:gd name="T11" fmla="*/ 0 h 72"/>
              <a:gd name="T12" fmla="*/ 2147483647 w 42"/>
              <a:gd name="T13" fmla="*/ 2147483647 h 72"/>
              <a:gd name="T14" fmla="*/ 0 60000 65536"/>
              <a:gd name="T15" fmla="*/ 0 60000 65536"/>
              <a:gd name="T16" fmla="*/ 0 60000 65536"/>
              <a:gd name="T17" fmla="*/ 0 60000 65536"/>
              <a:gd name="T18" fmla="*/ 0 60000 65536"/>
              <a:gd name="T19" fmla="*/ 0 60000 65536"/>
              <a:gd name="T20" fmla="*/ 0 60000 65536"/>
              <a:gd name="T21" fmla="*/ 0 w 42"/>
              <a:gd name="T22" fmla="*/ 0 h 72"/>
              <a:gd name="T23" fmla="*/ 42 w 42"/>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72">
                <a:moveTo>
                  <a:pt x="42" y="72"/>
                </a:moveTo>
                <a:lnTo>
                  <a:pt x="42" y="72"/>
                </a:lnTo>
                <a:lnTo>
                  <a:pt x="36" y="72"/>
                </a:lnTo>
                <a:lnTo>
                  <a:pt x="0" y="0"/>
                </a:lnTo>
                <a:lnTo>
                  <a:pt x="42" y="72"/>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5" name="Freeform 948"/>
          <p:cNvSpPr>
            <a:spLocks/>
          </p:cNvSpPr>
          <p:nvPr/>
        </p:nvSpPr>
        <p:spPr bwMode="auto">
          <a:xfrm>
            <a:off x="7681913" y="4934992"/>
            <a:ext cx="47625" cy="134938"/>
          </a:xfrm>
          <a:custGeom>
            <a:avLst/>
            <a:gdLst>
              <a:gd name="T0" fmla="*/ 2147483647 w 30"/>
              <a:gd name="T1" fmla="*/ 2147483647 h 78"/>
              <a:gd name="T2" fmla="*/ 2147483647 w 30"/>
              <a:gd name="T3" fmla="*/ 2147483647 h 78"/>
              <a:gd name="T4" fmla="*/ 2147483647 w 30"/>
              <a:gd name="T5" fmla="*/ 2147483647 h 78"/>
              <a:gd name="T6" fmla="*/ 2147483647 w 30"/>
              <a:gd name="T7" fmla="*/ 2147483647 h 78"/>
              <a:gd name="T8" fmla="*/ 2147483647 w 30"/>
              <a:gd name="T9" fmla="*/ 2147483647 h 78"/>
              <a:gd name="T10" fmla="*/ 0 w 30"/>
              <a:gd name="T11" fmla="*/ 0 h 78"/>
              <a:gd name="T12" fmla="*/ 2147483647 w 30"/>
              <a:gd name="T13" fmla="*/ 2147483647 h 78"/>
              <a:gd name="T14" fmla="*/ 0 60000 65536"/>
              <a:gd name="T15" fmla="*/ 0 60000 65536"/>
              <a:gd name="T16" fmla="*/ 0 60000 65536"/>
              <a:gd name="T17" fmla="*/ 0 60000 65536"/>
              <a:gd name="T18" fmla="*/ 0 60000 65536"/>
              <a:gd name="T19" fmla="*/ 0 60000 65536"/>
              <a:gd name="T20" fmla="*/ 0 60000 65536"/>
              <a:gd name="T21" fmla="*/ 0 w 30"/>
              <a:gd name="T22" fmla="*/ 0 h 78"/>
              <a:gd name="T23" fmla="*/ 30 w 30"/>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8">
                <a:moveTo>
                  <a:pt x="30" y="72"/>
                </a:moveTo>
                <a:lnTo>
                  <a:pt x="30" y="72"/>
                </a:lnTo>
                <a:lnTo>
                  <a:pt x="24" y="78"/>
                </a:lnTo>
                <a:lnTo>
                  <a:pt x="0" y="0"/>
                </a:lnTo>
                <a:lnTo>
                  <a:pt x="30" y="72"/>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6" name="Freeform 949"/>
          <p:cNvSpPr>
            <a:spLocks/>
          </p:cNvSpPr>
          <p:nvPr/>
        </p:nvSpPr>
        <p:spPr bwMode="auto">
          <a:xfrm>
            <a:off x="7681913" y="4934992"/>
            <a:ext cx="28575" cy="134938"/>
          </a:xfrm>
          <a:custGeom>
            <a:avLst/>
            <a:gdLst>
              <a:gd name="T0" fmla="*/ 2147483647 w 18"/>
              <a:gd name="T1" fmla="*/ 2147483647 h 78"/>
              <a:gd name="T2" fmla="*/ 2147483647 w 18"/>
              <a:gd name="T3" fmla="*/ 2147483647 h 78"/>
              <a:gd name="T4" fmla="*/ 2147483647 w 18"/>
              <a:gd name="T5" fmla="*/ 2147483647 h 78"/>
              <a:gd name="T6" fmla="*/ 2147483647 w 18"/>
              <a:gd name="T7" fmla="*/ 2147483647 h 78"/>
              <a:gd name="T8" fmla="*/ 2147483647 w 18"/>
              <a:gd name="T9" fmla="*/ 2147483647 h 78"/>
              <a:gd name="T10" fmla="*/ 0 w 18"/>
              <a:gd name="T11" fmla="*/ 0 h 78"/>
              <a:gd name="T12" fmla="*/ 2147483647 w 18"/>
              <a:gd name="T13" fmla="*/ 2147483647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18" y="78"/>
                </a:moveTo>
                <a:lnTo>
                  <a:pt x="18" y="78"/>
                </a:lnTo>
                <a:lnTo>
                  <a:pt x="0" y="0"/>
                </a:lnTo>
                <a:lnTo>
                  <a:pt x="18" y="78"/>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7" name="Freeform 950"/>
          <p:cNvSpPr>
            <a:spLocks/>
          </p:cNvSpPr>
          <p:nvPr/>
        </p:nvSpPr>
        <p:spPr bwMode="auto">
          <a:xfrm>
            <a:off x="7681913" y="4934992"/>
            <a:ext cx="19050" cy="134938"/>
          </a:xfrm>
          <a:custGeom>
            <a:avLst/>
            <a:gdLst>
              <a:gd name="T0" fmla="*/ 2147483647 w 12"/>
              <a:gd name="T1" fmla="*/ 2147483647 h 78"/>
              <a:gd name="T2" fmla="*/ 2147483647 w 12"/>
              <a:gd name="T3" fmla="*/ 2147483647 h 78"/>
              <a:gd name="T4" fmla="*/ 2147483647 w 12"/>
              <a:gd name="T5" fmla="*/ 2147483647 h 78"/>
              <a:gd name="T6" fmla="*/ 2147483647 w 12"/>
              <a:gd name="T7" fmla="*/ 2147483647 h 78"/>
              <a:gd name="T8" fmla="*/ 2147483647 w 12"/>
              <a:gd name="T9" fmla="*/ 2147483647 h 78"/>
              <a:gd name="T10" fmla="*/ 0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12" y="78"/>
                </a:moveTo>
                <a:lnTo>
                  <a:pt x="12" y="78"/>
                </a:lnTo>
                <a:lnTo>
                  <a:pt x="6" y="78"/>
                </a:lnTo>
                <a:lnTo>
                  <a:pt x="0" y="0"/>
                </a:lnTo>
                <a:lnTo>
                  <a:pt x="12" y="78"/>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8" name="Freeform 951"/>
          <p:cNvSpPr>
            <a:spLocks/>
          </p:cNvSpPr>
          <p:nvPr/>
        </p:nvSpPr>
        <p:spPr bwMode="auto">
          <a:xfrm>
            <a:off x="7681913" y="4934992"/>
            <a:ext cx="11112" cy="134938"/>
          </a:xfrm>
          <a:custGeom>
            <a:avLst/>
            <a:gdLst>
              <a:gd name="T0" fmla="*/ 2147483647 w 6"/>
              <a:gd name="T1" fmla="*/ 2147483647 h 78"/>
              <a:gd name="T2" fmla="*/ 2147483647 w 6"/>
              <a:gd name="T3" fmla="*/ 2147483647 h 78"/>
              <a:gd name="T4" fmla="*/ 0 w 6"/>
              <a:gd name="T5" fmla="*/ 2147483647 h 78"/>
              <a:gd name="T6" fmla="*/ 0 w 6"/>
              <a:gd name="T7" fmla="*/ 2147483647 h 78"/>
              <a:gd name="T8" fmla="*/ 0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0" y="0"/>
                </a:lnTo>
                <a:lnTo>
                  <a:pt x="6" y="7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09" name="Freeform 952"/>
          <p:cNvSpPr>
            <a:spLocks/>
          </p:cNvSpPr>
          <p:nvPr/>
        </p:nvSpPr>
        <p:spPr bwMode="auto">
          <a:xfrm>
            <a:off x="7673975" y="4934992"/>
            <a:ext cx="7938" cy="134938"/>
          </a:xfrm>
          <a:custGeom>
            <a:avLst/>
            <a:gdLst>
              <a:gd name="T0" fmla="*/ 2147483647 w 6"/>
              <a:gd name="T1" fmla="*/ 2147483647 h 78"/>
              <a:gd name="T2" fmla="*/ 2147483647 w 6"/>
              <a:gd name="T3" fmla="*/ 2147483647 h 78"/>
              <a:gd name="T4" fmla="*/ 2147483647 w 6"/>
              <a:gd name="T5" fmla="*/ 2147483647 h 78"/>
              <a:gd name="T6" fmla="*/ 0 w 6"/>
              <a:gd name="T7" fmla="*/ 2147483647 h 78"/>
              <a:gd name="T8" fmla="*/ 0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0" y="0"/>
                </a:lnTo>
                <a:lnTo>
                  <a:pt x="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0" name="Freeform 953"/>
          <p:cNvSpPr>
            <a:spLocks/>
          </p:cNvSpPr>
          <p:nvPr/>
        </p:nvSpPr>
        <p:spPr bwMode="auto">
          <a:xfrm>
            <a:off x="7673976" y="4934992"/>
            <a:ext cx="1588" cy="134938"/>
          </a:xfrm>
          <a:custGeom>
            <a:avLst/>
            <a:gdLst>
              <a:gd name="T0" fmla="*/ 0 w 1"/>
              <a:gd name="T1" fmla="*/ 2147483647 h 78"/>
              <a:gd name="T2" fmla="*/ 0 w 1"/>
              <a:gd name="T3" fmla="*/ 2147483647 h 78"/>
              <a:gd name="T4" fmla="*/ 0 w 1"/>
              <a:gd name="T5" fmla="*/ 2147483647 h 78"/>
              <a:gd name="T6" fmla="*/ 0 w 1"/>
              <a:gd name="T7" fmla="*/ 0 h 78"/>
              <a:gd name="T8" fmla="*/ 0 w 1"/>
              <a:gd name="T9" fmla="*/ 2147483647 h 78"/>
              <a:gd name="T10" fmla="*/ 0 60000 65536"/>
              <a:gd name="T11" fmla="*/ 0 60000 65536"/>
              <a:gd name="T12" fmla="*/ 0 60000 65536"/>
              <a:gd name="T13" fmla="*/ 0 60000 65536"/>
              <a:gd name="T14" fmla="*/ 0 60000 65536"/>
              <a:gd name="T15" fmla="*/ 0 w 1"/>
              <a:gd name="T16" fmla="*/ 0 h 78"/>
              <a:gd name="T17" fmla="*/ 1 w 1"/>
              <a:gd name="T18" fmla="*/ 78 h 78"/>
            </a:gdLst>
            <a:ahLst/>
            <a:cxnLst>
              <a:cxn ang="T10">
                <a:pos x="T0" y="T1"/>
              </a:cxn>
              <a:cxn ang="T11">
                <a:pos x="T2" y="T3"/>
              </a:cxn>
              <a:cxn ang="T12">
                <a:pos x="T4" y="T5"/>
              </a:cxn>
              <a:cxn ang="T13">
                <a:pos x="T6" y="T7"/>
              </a:cxn>
              <a:cxn ang="T14">
                <a:pos x="T8" y="T9"/>
              </a:cxn>
            </a:cxnLst>
            <a:rect l="T15" t="T16" r="T17" b="T18"/>
            <a:pathLst>
              <a:path w="1" h="78">
                <a:moveTo>
                  <a:pt x="0" y="78"/>
                </a:moveTo>
                <a:lnTo>
                  <a:pt x="0" y="78"/>
                </a:lnTo>
                <a:lnTo>
                  <a:pt x="0" y="72"/>
                </a:lnTo>
                <a:lnTo>
                  <a:pt x="0" y="0"/>
                </a:lnTo>
                <a:lnTo>
                  <a:pt x="0" y="78"/>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1" name="Freeform 954"/>
          <p:cNvSpPr>
            <a:spLocks/>
          </p:cNvSpPr>
          <p:nvPr/>
        </p:nvSpPr>
        <p:spPr bwMode="auto">
          <a:xfrm>
            <a:off x="7664450" y="4935008"/>
            <a:ext cx="9525" cy="123825"/>
          </a:xfrm>
          <a:custGeom>
            <a:avLst/>
            <a:gdLst>
              <a:gd name="T0" fmla="*/ 0 w 6"/>
              <a:gd name="T1" fmla="*/ 2147483647 h 72"/>
              <a:gd name="T2" fmla="*/ 0 w 6"/>
              <a:gd name="T3" fmla="*/ 2147483647 h 72"/>
              <a:gd name="T4" fmla="*/ 0 w 6"/>
              <a:gd name="T5" fmla="*/ 2147483647 h 72"/>
              <a:gd name="T6" fmla="*/ 0 w 6"/>
              <a:gd name="T7" fmla="*/ 2147483647 h 72"/>
              <a:gd name="T8" fmla="*/ 2147483647 w 6"/>
              <a:gd name="T9" fmla="*/ 0 h 72"/>
              <a:gd name="T10" fmla="*/ 0 w 6"/>
              <a:gd name="T11" fmla="*/ 2147483647 h 72"/>
              <a:gd name="T12" fmla="*/ 0 60000 65536"/>
              <a:gd name="T13" fmla="*/ 0 60000 65536"/>
              <a:gd name="T14" fmla="*/ 0 60000 65536"/>
              <a:gd name="T15" fmla="*/ 0 60000 65536"/>
              <a:gd name="T16" fmla="*/ 0 60000 65536"/>
              <a:gd name="T17" fmla="*/ 0 60000 65536"/>
              <a:gd name="T18" fmla="*/ 0 w 6"/>
              <a:gd name="T19" fmla="*/ 0 h 72"/>
              <a:gd name="T20" fmla="*/ 6 w 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6" h="72">
                <a:moveTo>
                  <a:pt x="0" y="72"/>
                </a:moveTo>
                <a:lnTo>
                  <a:pt x="0" y="72"/>
                </a:lnTo>
                <a:lnTo>
                  <a:pt x="6" y="0"/>
                </a:lnTo>
                <a:lnTo>
                  <a:pt x="0" y="72"/>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2" name="Freeform 955"/>
          <p:cNvSpPr>
            <a:spLocks/>
          </p:cNvSpPr>
          <p:nvPr/>
        </p:nvSpPr>
        <p:spPr bwMode="auto">
          <a:xfrm>
            <a:off x="7656514" y="4935008"/>
            <a:ext cx="17462" cy="123825"/>
          </a:xfrm>
          <a:custGeom>
            <a:avLst/>
            <a:gdLst>
              <a:gd name="T0" fmla="*/ 0 w 12"/>
              <a:gd name="T1" fmla="*/ 2147483647 h 72"/>
              <a:gd name="T2" fmla="*/ 0 w 12"/>
              <a:gd name="T3" fmla="*/ 2147483647 h 72"/>
              <a:gd name="T4" fmla="*/ 0 w 12"/>
              <a:gd name="T5" fmla="*/ 2147483647 h 72"/>
              <a:gd name="T6" fmla="*/ 0 w 12"/>
              <a:gd name="T7" fmla="*/ 2147483647 h 72"/>
              <a:gd name="T8" fmla="*/ 2147483647 w 12"/>
              <a:gd name="T9" fmla="*/ 0 h 72"/>
              <a:gd name="T10" fmla="*/ 0 w 12"/>
              <a:gd name="T11" fmla="*/ 2147483647 h 72"/>
              <a:gd name="T12" fmla="*/ 0 60000 65536"/>
              <a:gd name="T13" fmla="*/ 0 60000 65536"/>
              <a:gd name="T14" fmla="*/ 0 60000 65536"/>
              <a:gd name="T15" fmla="*/ 0 60000 65536"/>
              <a:gd name="T16" fmla="*/ 0 60000 65536"/>
              <a:gd name="T17" fmla="*/ 0 60000 65536"/>
              <a:gd name="T18" fmla="*/ 0 w 12"/>
              <a:gd name="T19" fmla="*/ 0 h 72"/>
              <a:gd name="T20" fmla="*/ 12 w 12"/>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2" h="72">
                <a:moveTo>
                  <a:pt x="0" y="72"/>
                </a:moveTo>
                <a:lnTo>
                  <a:pt x="0" y="66"/>
                </a:lnTo>
                <a:lnTo>
                  <a:pt x="12" y="0"/>
                </a:lnTo>
                <a:lnTo>
                  <a:pt x="0" y="72"/>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3" name="Freeform 956"/>
          <p:cNvSpPr>
            <a:spLocks/>
          </p:cNvSpPr>
          <p:nvPr/>
        </p:nvSpPr>
        <p:spPr bwMode="auto">
          <a:xfrm>
            <a:off x="7645400" y="4935008"/>
            <a:ext cx="28575" cy="112713"/>
          </a:xfrm>
          <a:custGeom>
            <a:avLst/>
            <a:gdLst>
              <a:gd name="T0" fmla="*/ 0 w 18"/>
              <a:gd name="T1" fmla="*/ 2147483647 h 66"/>
              <a:gd name="T2" fmla="*/ 0 w 18"/>
              <a:gd name="T3" fmla="*/ 2147483647 h 66"/>
              <a:gd name="T4" fmla="*/ 0 w 18"/>
              <a:gd name="T5" fmla="*/ 2147483647 h 66"/>
              <a:gd name="T6" fmla="*/ 0 w 18"/>
              <a:gd name="T7" fmla="*/ 2147483647 h 66"/>
              <a:gd name="T8" fmla="*/ 2147483647 w 18"/>
              <a:gd name="T9" fmla="*/ 0 h 66"/>
              <a:gd name="T10" fmla="*/ 0 w 18"/>
              <a:gd name="T11" fmla="*/ 2147483647 h 66"/>
              <a:gd name="T12" fmla="*/ 0 60000 65536"/>
              <a:gd name="T13" fmla="*/ 0 60000 65536"/>
              <a:gd name="T14" fmla="*/ 0 60000 65536"/>
              <a:gd name="T15" fmla="*/ 0 60000 65536"/>
              <a:gd name="T16" fmla="*/ 0 60000 65536"/>
              <a:gd name="T17" fmla="*/ 0 60000 65536"/>
              <a:gd name="T18" fmla="*/ 0 w 18"/>
              <a:gd name="T19" fmla="*/ 0 h 66"/>
              <a:gd name="T20" fmla="*/ 18 w 1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8" h="66">
                <a:moveTo>
                  <a:pt x="0" y="66"/>
                </a:moveTo>
                <a:lnTo>
                  <a:pt x="0" y="60"/>
                </a:lnTo>
                <a:lnTo>
                  <a:pt x="18" y="0"/>
                </a:lnTo>
                <a:lnTo>
                  <a:pt x="0" y="6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4" name="Freeform 957"/>
          <p:cNvSpPr>
            <a:spLocks/>
          </p:cNvSpPr>
          <p:nvPr/>
        </p:nvSpPr>
        <p:spPr bwMode="auto">
          <a:xfrm>
            <a:off x="7627946" y="4934992"/>
            <a:ext cx="46037" cy="103188"/>
          </a:xfrm>
          <a:custGeom>
            <a:avLst/>
            <a:gdLst>
              <a:gd name="T0" fmla="*/ 2147483647 w 30"/>
              <a:gd name="T1" fmla="*/ 2147483647 h 60"/>
              <a:gd name="T2" fmla="*/ 2147483647 w 30"/>
              <a:gd name="T3" fmla="*/ 2147483647 h 60"/>
              <a:gd name="T4" fmla="*/ 0 w 30"/>
              <a:gd name="T5" fmla="*/ 2147483647 h 60"/>
              <a:gd name="T6" fmla="*/ 0 w 30"/>
              <a:gd name="T7" fmla="*/ 2147483647 h 60"/>
              <a:gd name="T8" fmla="*/ 2147483647 w 30"/>
              <a:gd name="T9" fmla="*/ 0 h 60"/>
              <a:gd name="T10" fmla="*/ 2147483647 w 30"/>
              <a:gd name="T11" fmla="*/ 2147483647 h 60"/>
              <a:gd name="T12" fmla="*/ 0 60000 65536"/>
              <a:gd name="T13" fmla="*/ 0 60000 65536"/>
              <a:gd name="T14" fmla="*/ 0 60000 65536"/>
              <a:gd name="T15" fmla="*/ 0 60000 65536"/>
              <a:gd name="T16" fmla="*/ 0 60000 65536"/>
              <a:gd name="T17" fmla="*/ 0 60000 65536"/>
              <a:gd name="T18" fmla="*/ 0 w 30"/>
              <a:gd name="T19" fmla="*/ 0 h 60"/>
              <a:gd name="T20" fmla="*/ 30 w 30"/>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0" h="60">
                <a:moveTo>
                  <a:pt x="6" y="60"/>
                </a:moveTo>
                <a:lnTo>
                  <a:pt x="6" y="60"/>
                </a:lnTo>
                <a:lnTo>
                  <a:pt x="0" y="60"/>
                </a:lnTo>
                <a:lnTo>
                  <a:pt x="30" y="0"/>
                </a:lnTo>
                <a:lnTo>
                  <a:pt x="6" y="6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5" name="Freeform 958"/>
          <p:cNvSpPr>
            <a:spLocks/>
          </p:cNvSpPr>
          <p:nvPr/>
        </p:nvSpPr>
        <p:spPr bwMode="auto">
          <a:xfrm>
            <a:off x="7618414" y="4935008"/>
            <a:ext cx="55562" cy="92075"/>
          </a:xfrm>
          <a:custGeom>
            <a:avLst/>
            <a:gdLst>
              <a:gd name="T0" fmla="*/ 2147483647 w 36"/>
              <a:gd name="T1" fmla="*/ 2147483647 h 54"/>
              <a:gd name="T2" fmla="*/ 2147483647 w 36"/>
              <a:gd name="T3" fmla="*/ 2147483647 h 54"/>
              <a:gd name="T4" fmla="*/ 2147483647 w 36"/>
              <a:gd name="T5" fmla="*/ 2147483647 h 54"/>
              <a:gd name="T6" fmla="*/ 0 w 36"/>
              <a:gd name="T7" fmla="*/ 2147483647 h 54"/>
              <a:gd name="T8" fmla="*/ 2147483647 w 36"/>
              <a:gd name="T9" fmla="*/ 0 h 54"/>
              <a:gd name="T10" fmla="*/ 2147483647 w 36"/>
              <a:gd name="T11" fmla="*/ 2147483647 h 54"/>
              <a:gd name="T12" fmla="*/ 0 60000 65536"/>
              <a:gd name="T13" fmla="*/ 0 60000 65536"/>
              <a:gd name="T14" fmla="*/ 0 60000 65536"/>
              <a:gd name="T15" fmla="*/ 0 60000 65536"/>
              <a:gd name="T16" fmla="*/ 0 60000 65536"/>
              <a:gd name="T17" fmla="*/ 0 60000 65536"/>
              <a:gd name="T18" fmla="*/ 0 w 36"/>
              <a:gd name="T19" fmla="*/ 0 h 54"/>
              <a:gd name="T20" fmla="*/ 36 w 36"/>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36" h="54">
                <a:moveTo>
                  <a:pt x="6" y="54"/>
                </a:moveTo>
                <a:lnTo>
                  <a:pt x="6" y="54"/>
                </a:lnTo>
                <a:lnTo>
                  <a:pt x="0" y="48"/>
                </a:lnTo>
                <a:lnTo>
                  <a:pt x="36" y="0"/>
                </a:lnTo>
                <a:lnTo>
                  <a:pt x="6" y="54"/>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6" name="Freeform 959"/>
          <p:cNvSpPr>
            <a:spLocks/>
          </p:cNvSpPr>
          <p:nvPr/>
        </p:nvSpPr>
        <p:spPr bwMode="auto">
          <a:xfrm>
            <a:off x="7618414" y="4934992"/>
            <a:ext cx="55562" cy="82550"/>
          </a:xfrm>
          <a:custGeom>
            <a:avLst/>
            <a:gdLst>
              <a:gd name="T0" fmla="*/ 0 w 36"/>
              <a:gd name="T1" fmla="*/ 2147483647 h 48"/>
              <a:gd name="T2" fmla="*/ 0 w 36"/>
              <a:gd name="T3" fmla="*/ 2147483647 h 48"/>
              <a:gd name="T4" fmla="*/ 0 w 36"/>
              <a:gd name="T5" fmla="*/ 2147483647 h 48"/>
              <a:gd name="T6" fmla="*/ 2147483647 w 36"/>
              <a:gd name="T7" fmla="*/ 0 h 48"/>
              <a:gd name="T8" fmla="*/ 0 w 36"/>
              <a:gd name="T9" fmla="*/ 2147483647 h 48"/>
              <a:gd name="T10" fmla="*/ 0 60000 65536"/>
              <a:gd name="T11" fmla="*/ 0 60000 65536"/>
              <a:gd name="T12" fmla="*/ 0 60000 65536"/>
              <a:gd name="T13" fmla="*/ 0 60000 65536"/>
              <a:gd name="T14" fmla="*/ 0 60000 65536"/>
              <a:gd name="T15" fmla="*/ 0 w 36"/>
              <a:gd name="T16" fmla="*/ 0 h 48"/>
              <a:gd name="T17" fmla="*/ 36 w 36"/>
              <a:gd name="T18" fmla="*/ 48 h 48"/>
            </a:gdLst>
            <a:ahLst/>
            <a:cxnLst>
              <a:cxn ang="T10">
                <a:pos x="T0" y="T1"/>
              </a:cxn>
              <a:cxn ang="T11">
                <a:pos x="T2" y="T3"/>
              </a:cxn>
              <a:cxn ang="T12">
                <a:pos x="T4" y="T5"/>
              </a:cxn>
              <a:cxn ang="T13">
                <a:pos x="T6" y="T7"/>
              </a:cxn>
              <a:cxn ang="T14">
                <a:pos x="T8" y="T9"/>
              </a:cxn>
            </a:cxnLst>
            <a:rect l="T15" t="T16" r="T17" b="T18"/>
            <a:pathLst>
              <a:path w="36" h="48">
                <a:moveTo>
                  <a:pt x="0" y="48"/>
                </a:moveTo>
                <a:lnTo>
                  <a:pt x="0" y="48"/>
                </a:lnTo>
                <a:lnTo>
                  <a:pt x="36" y="0"/>
                </a:lnTo>
                <a:lnTo>
                  <a:pt x="0" y="48"/>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7" name="Freeform 960"/>
          <p:cNvSpPr>
            <a:spLocks/>
          </p:cNvSpPr>
          <p:nvPr/>
        </p:nvSpPr>
        <p:spPr bwMode="auto">
          <a:xfrm>
            <a:off x="7610476" y="4934992"/>
            <a:ext cx="63500" cy="82550"/>
          </a:xfrm>
          <a:custGeom>
            <a:avLst/>
            <a:gdLst>
              <a:gd name="T0" fmla="*/ 2147483647 w 42"/>
              <a:gd name="T1" fmla="*/ 2147483647 h 48"/>
              <a:gd name="T2" fmla="*/ 0 w 42"/>
              <a:gd name="T3" fmla="*/ 2147483647 h 48"/>
              <a:gd name="T4" fmla="*/ 0 w 42"/>
              <a:gd name="T5" fmla="*/ 2147483647 h 48"/>
              <a:gd name="T6" fmla="*/ 0 w 42"/>
              <a:gd name="T7" fmla="*/ 2147483647 h 48"/>
              <a:gd name="T8" fmla="*/ 0 w 42"/>
              <a:gd name="T9" fmla="*/ 2147483647 h 48"/>
              <a:gd name="T10" fmla="*/ 2147483647 w 42"/>
              <a:gd name="T11" fmla="*/ 0 h 48"/>
              <a:gd name="T12" fmla="*/ 2147483647 w 42"/>
              <a:gd name="T13" fmla="*/ 2147483647 h 48"/>
              <a:gd name="T14" fmla="*/ 0 60000 65536"/>
              <a:gd name="T15" fmla="*/ 0 60000 65536"/>
              <a:gd name="T16" fmla="*/ 0 60000 65536"/>
              <a:gd name="T17" fmla="*/ 0 60000 65536"/>
              <a:gd name="T18" fmla="*/ 0 60000 65536"/>
              <a:gd name="T19" fmla="*/ 0 60000 65536"/>
              <a:gd name="T20" fmla="*/ 0 60000 65536"/>
              <a:gd name="T21" fmla="*/ 0 w 42"/>
              <a:gd name="T22" fmla="*/ 0 h 48"/>
              <a:gd name="T23" fmla="*/ 42 w 4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48">
                <a:moveTo>
                  <a:pt x="6" y="48"/>
                </a:moveTo>
                <a:lnTo>
                  <a:pt x="0" y="42"/>
                </a:lnTo>
                <a:lnTo>
                  <a:pt x="0" y="36"/>
                </a:lnTo>
                <a:lnTo>
                  <a:pt x="42" y="0"/>
                </a:lnTo>
                <a:lnTo>
                  <a:pt x="6" y="48"/>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8" name="Freeform 961"/>
          <p:cNvSpPr>
            <a:spLocks/>
          </p:cNvSpPr>
          <p:nvPr/>
        </p:nvSpPr>
        <p:spPr bwMode="auto">
          <a:xfrm>
            <a:off x="7600958" y="4935008"/>
            <a:ext cx="73025" cy="61913"/>
          </a:xfrm>
          <a:custGeom>
            <a:avLst/>
            <a:gdLst>
              <a:gd name="T0" fmla="*/ 2147483647 w 48"/>
              <a:gd name="T1" fmla="*/ 2147483647 h 36"/>
              <a:gd name="T2" fmla="*/ 2147483647 w 48"/>
              <a:gd name="T3" fmla="*/ 2147483647 h 36"/>
              <a:gd name="T4" fmla="*/ 0 w 48"/>
              <a:gd name="T5" fmla="*/ 2147483647 h 36"/>
              <a:gd name="T6" fmla="*/ 0 w 48"/>
              <a:gd name="T7" fmla="*/ 2147483647 h 36"/>
              <a:gd name="T8" fmla="*/ 2147483647 w 48"/>
              <a:gd name="T9" fmla="*/ 0 h 36"/>
              <a:gd name="T10" fmla="*/ 2147483647 w 48"/>
              <a:gd name="T11" fmla="*/ 2147483647 h 36"/>
              <a:gd name="T12" fmla="*/ 0 60000 65536"/>
              <a:gd name="T13" fmla="*/ 0 60000 65536"/>
              <a:gd name="T14" fmla="*/ 0 60000 65536"/>
              <a:gd name="T15" fmla="*/ 0 60000 65536"/>
              <a:gd name="T16" fmla="*/ 0 60000 65536"/>
              <a:gd name="T17" fmla="*/ 0 60000 65536"/>
              <a:gd name="T18" fmla="*/ 0 w 48"/>
              <a:gd name="T19" fmla="*/ 0 h 36"/>
              <a:gd name="T20" fmla="*/ 48 w 48"/>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8" h="36">
                <a:moveTo>
                  <a:pt x="6" y="36"/>
                </a:moveTo>
                <a:lnTo>
                  <a:pt x="6" y="30"/>
                </a:lnTo>
                <a:lnTo>
                  <a:pt x="0" y="30"/>
                </a:lnTo>
                <a:lnTo>
                  <a:pt x="48" y="0"/>
                </a:lnTo>
                <a:lnTo>
                  <a:pt x="6" y="36"/>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19" name="Freeform 962"/>
          <p:cNvSpPr>
            <a:spLocks/>
          </p:cNvSpPr>
          <p:nvPr/>
        </p:nvSpPr>
        <p:spPr bwMode="auto">
          <a:xfrm>
            <a:off x="7600958" y="4934992"/>
            <a:ext cx="73025" cy="52388"/>
          </a:xfrm>
          <a:custGeom>
            <a:avLst/>
            <a:gdLst>
              <a:gd name="T0" fmla="*/ 0 w 48"/>
              <a:gd name="T1" fmla="*/ 2147483647 h 30"/>
              <a:gd name="T2" fmla="*/ 0 w 48"/>
              <a:gd name="T3" fmla="*/ 2147483647 h 30"/>
              <a:gd name="T4" fmla="*/ 0 w 48"/>
              <a:gd name="T5" fmla="*/ 2147483647 h 30"/>
              <a:gd name="T6" fmla="*/ 0 w 48"/>
              <a:gd name="T7" fmla="*/ 2147483647 h 30"/>
              <a:gd name="T8" fmla="*/ 2147483647 w 48"/>
              <a:gd name="T9" fmla="*/ 0 h 30"/>
              <a:gd name="T10" fmla="*/ 0 w 48"/>
              <a:gd name="T11" fmla="*/ 2147483647 h 30"/>
              <a:gd name="T12" fmla="*/ 0 60000 65536"/>
              <a:gd name="T13" fmla="*/ 0 60000 65536"/>
              <a:gd name="T14" fmla="*/ 0 60000 65536"/>
              <a:gd name="T15" fmla="*/ 0 60000 65536"/>
              <a:gd name="T16" fmla="*/ 0 60000 65536"/>
              <a:gd name="T17" fmla="*/ 0 60000 65536"/>
              <a:gd name="T18" fmla="*/ 0 w 48"/>
              <a:gd name="T19" fmla="*/ 0 h 30"/>
              <a:gd name="T20" fmla="*/ 48 w 4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48" h="30">
                <a:moveTo>
                  <a:pt x="0" y="30"/>
                </a:moveTo>
                <a:lnTo>
                  <a:pt x="0" y="24"/>
                </a:lnTo>
                <a:lnTo>
                  <a:pt x="48" y="0"/>
                </a:lnTo>
                <a:lnTo>
                  <a:pt x="0" y="30"/>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0" name="Freeform 963"/>
          <p:cNvSpPr>
            <a:spLocks/>
          </p:cNvSpPr>
          <p:nvPr/>
        </p:nvSpPr>
        <p:spPr bwMode="auto">
          <a:xfrm>
            <a:off x="7600958" y="4935008"/>
            <a:ext cx="73025" cy="41275"/>
          </a:xfrm>
          <a:custGeom>
            <a:avLst/>
            <a:gdLst>
              <a:gd name="T0" fmla="*/ 0 w 48"/>
              <a:gd name="T1" fmla="*/ 2147483647 h 24"/>
              <a:gd name="T2" fmla="*/ 0 w 48"/>
              <a:gd name="T3" fmla="*/ 2147483647 h 24"/>
              <a:gd name="T4" fmla="*/ 0 w 48"/>
              <a:gd name="T5" fmla="*/ 2147483647 h 24"/>
              <a:gd name="T6" fmla="*/ 0 w 48"/>
              <a:gd name="T7" fmla="*/ 2147483647 h 24"/>
              <a:gd name="T8" fmla="*/ 0 w 48"/>
              <a:gd name="T9" fmla="*/ 2147483647 h 24"/>
              <a:gd name="T10" fmla="*/ 2147483647 w 48"/>
              <a:gd name="T11" fmla="*/ 0 h 24"/>
              <a:gd name="T12" fmla="*/ 0 w 48"/>
              <a:gd name="T13" fmla="*/ 2147483647 h 24"/>
              <a:gd name="T14" fmla="*/ 0 60000 65536"/>
              <a:gd name="T15" fmla="*/ 0 60000 65536"/>
              <a:gd name="T16" fmla="*/ 0 60000 65536"/>
              <a:gd name="T17" fmla="*/ 0 60000 65536"/>
              <a:gd name="T18" fmla="*/ 0 60000 65536"/>
              <a:gd name="T19" fmla="*/ 0 60000 65536"/>
              <a:gd name="T20" fmla="*/ 0 60000 65536"/>
              <a:gd name="T21" fmla="*/ 0 w 48"/>
              <a:gd name="T22" fmla="*/ 0 h 24"/>
              <a:gd name="T23" fmla="*/ 48 w 4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24">
                <a:moveTo>
                  <a:pt x="0" y="24"/>
                </a:moveTo>
                <a:lnTo>
                  <a:pt x="0" y="24"/>
                </a:lnTo>
                <a:lnTo>
                  <a:pt x="0" y="18"/>
                </a:lnTo>
                <a:lnTo>
                  <a:pt x="48" y="0"/>
                </a:lnTo>
                <a:lnTo>
                  <a:pt x="0" y="24"/>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1" name="Freeform 964"/>
          <p:cNvSpPr>
            <a:spLocks/>
          </p:cNvSpPr>
          <p:nvPr/>
        </p:nvSpPr>
        <p:spPr bwMode="auto">
          <a:xfrm>
            <a:off x="7591426" y="4935008"/>
            <a:ext cx="82550" cy="22225"/>
          </a:xfrm>
          <a:custGeom>
            <a:avLst/>
            <a:gdLst>
              <a:gd name="T0" fmla="*/ 2147483647 w 54"/>
              <a:gd name="T1" fmla="*/ 2147483647 h 12"/>
              <a:gd name="T2" fmla="*/ 2147483647 w 54"/>
              <a:gd name="T3" fmla="*/ 2147483647 h 12"/>
              <a:gd name="T4" fmla="*/ 2147483647 w 54"/>
              <a:gd name="T5" fmla="*/ 2147483647 h 12"/>
              <a:gd name="T6" fmla="*/ 0 w 54"/>
              <a:gd name="T7" fmla="*/ 2147483647 h 12"/>
              <a:gd name="T8" fmla="*/ 2147483647 w 54"/>
              <a:gd name="T9" fmla="*/ 0 h 12"/>
              <a:gd name="T10" fmla="*/ 2147483647 w 54"/>
              <a:gd name="T11" fmla="*/ 2147483647 h 12"/>
              <a:gd name="T12" fmla="*/ 0 60000 65536"/>
              <a:gd name="T13" fmla="*/ 0 60000 65536"/>
              <a:gd name="T14" fmla="*/ 0 60000 65536"/>
              <a:gd name="T15" fmla="*/ 0 60000 65536"/>
              <a:gd name="T16" fmla="*/ 0 60000 65536"/>
              <a:gd name="T17" fmla="*/ 0 60000 65536"/>
              <a:gd name="T18" fmla="*/ 0 w 54"/>
              <a:gd name="T19" fmla="*/ 0 h 12"/>
              <a:gd name="T20" fmla="*/ 54 w 54"/>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54" h="12">
                <a:moveTo>
                  <a:pt x="6" y="12"/>
                </a:moveTo>
                <a:lnTo>
                  <a:pt x="6" y="12"/>
                </a:lnTo>
                <a:lnTo>
                  <a:pt x="0" y="12"/>
                </a:lnTo>
                <a:lnTo>
                  <a:pt x="54" y="0"/>
                </a:lnTo>
                <a:lnTo>
                  <a:pt x="6" y="12"/>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2" name="Freeform 965"/>
          <p:cNvSpPr>
            <a:spLocks/>
          </p:cNvSpPr>
          <p:nvPr/>
        </p:nvSpPr>
        <p:spPr bwMode="auto">
          <a:xfrm>
            <a:off x="7591426" y="4935008"/>
            <a:ext cx="82550" cy="11113"/>
          </a:xfrm>
          <a:custGeom>
            <a:avLst/>
            <a:gdLst>
              <a:gd name="T0" fmla="*/ 0 w 54"/>
              <a:gd name="T1" fmla="*/ 2147483647 h 6"/>
              <a:gd name="T2" fmla="*/ 0 w 54"/>
              <a:gd name="T3" fmla="*/ 2147483647 h 6"/>
              <a:gd name="T4" fmla="*/ 0 w 54"/>
              <a:gd name="T5" fmla="*/ 2147483647 h 6"/>
              <a:gd name="T6" fmla="*/ 0 w 54"/>
              <a:gd name="T7" fmla="*/ 0 h 6"/>
              <a:gd name="T8" fmla="*/ 2147483647 w 54"/>
              <a:gd name="T9" fmla="*/ 0 h 6"/>
              <a:gd name="T10" fmla="*/ 0 w 54"/>
              <a:gd name="T11" fmla="*/ 2147483647 h 6"/>
              <a:gd name="T12" fmla="*/ 0 60000 65536"/>
              <a:gd name="T13" fmla="*/ 0 60000 65536"/>
              <a:gd name="T14" fmla="*/ 0 60000 65536"/>
              <a:gd name="T15" fmla="*/ 0 60000 65536"/>
              <a:gd name="T16" fmla="*/ 0 60000 65536"/>
              <a:gd name="T17" fmla="*/ 0 60000 65536"/>
              <a:gd name="T18" fmla="*/ 0 w 54"/>
              <a:gd name="T19" fmla="*/ 0 h 6"/>
              <a:gd name="T20" fmla="*/ 54 w 54"/>
              <a:gd name="T21" fmla="*/ 6 h 6"/>
            </a:gdLst>
            <a:ahLst/>
            <a:cxnLst>
              <a:cxn ang="T12">
                <a:pos x="T0" y="T1"/>
              </a:cxn>
              <a:cxn ang="T13">
                <a:pos x="T2" y="T3"/>
              </a:cxn>
              <a:cxn ang="T14">
                <a:pos x="T4" y="T5"/>
              </a:cxn>
              <a:cxn ang="T15">
                <a:pos x="T6" y="T7"/>
              </a:cxn>
              <a:cxn ang="T16">
                <a:pos x="T8" y="T9"/>
              </a:cxn>
              <a:cxn ang="T17">
                <a:pos x="T10" y="T11"/>
              </a:cxn>
            </a:cxnLst>
            <a:rect l="T18" t="T19" r="T20" b="T21"/>
            <a:pathLst>
              <a:path w="54" h="6">
                <a:moveTo>
                  <a:pt x="0" y="6"/>
                </a:moveTo>
                <a:lnTo>
                  <a:pt x="0" y="6"/>
                </a:lnTo>
                <a:lnTo>
                  <a:pt x="0" y="0"/>
                </a:lnTo>
                <a:lnTo>
                  <a:pt x="54" y="0"/>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3" name="Freeform 966"/>
          <p:cNvSpPr>
            <a:spLocks/>
          </p:cNvSpPr>
          <p:nvPr/>
        </p:nvSpPr>
        <p:spPr bwMode="auto">
          <a:xfrm>
            <a:off x="7591426" y="4925483"/>
            <a:ext cx="82550" cy="9525"/>
          </a:xfrm>
          <a:custGeom>
            <a:avLst/>
            <a:gdLst>
              <a:gd name="T0" fmla="*/ 0 w 54"/>
              <a:gd name="T1" fmla="*/ 2147483647 h 6"/>
              <a:gd name="T2" fmla="*/ 0 w 54"/>
              <a:gd name="T3" fmla="*/ 2147483647 h 6"/>
              <a:gd name="T4" fmla="*/ 0 w 54"/>
              <a:gd name="T5" fmla="*/ 2147483647 h 6"/>
              <a:gd name="T6" fmla="*/ 2147483647 w 54"/>
              <a:gd name="T7" fmla="*/ 0 h 6"/>
              <a:gd name="T8" fmla="*/ 0 w 54"/>
              <a:gd name="T9" fmla="*/ 2147483647 h 6"/>
              <a:gd name="T10" fmla="*/ 0 60000 65536"/>
              <a:gd name="T11" fmla="*/ 0 60000 65536"/>
              <a:gd name="T12" fmla="*/ 0 60000 65536"/>
              <a:gd name="T13" fmla="*/ 0 60000 65536"/>
              <a:gd name="T14" fmla="*/ 0 60000 65536"/>
              <a:gd name="T15" fmla="*/ 0 w 54"/>
              <a:gd name="T16" fmla="*/ 0 h 6"/>
              <a:gd name="T17" fmla="*/ 54 w 54"/>
              <a:gd name="T18" fmla="*/ 6 h 6"/>
            </a:gdLst>
            <a:ahLst/>
            <a:cxnLst>
              <a:cxn ang="T10">
                <a:pos x="T0" y="T1"/>
              </a:cxn>
              <a:cxn ang="T11">
                <a:pos x="T2" y="T3"/>
              </a:cxn>
              <a:cxn ang="T12">
                <a:pos x="T4" y="T5"/>
              </a:cxn>
              <a:cxn ang="T13">
                <a:pos x="T6" y="T7"/>
              </a:cxn>
              <a:cxn ang="T14">
                <a:pos x="T8" y="T9"/>
              </a:cxn>
            </a:cxnLst>
            <a:rect l="T15" t="T16" r="T17" b="T18"/>
            <a:pathLst>
              <a:path w="54" h="6">
                <a:moveTo>
                  <a:pt x="0" y="6"/>
                </a:moveTo>
                <a:lnTo>
                  <a:pt x="0" y="6"/>
                </a:lnTo>
                <a:lnTo>
                  <a:pt x="54" y="0"/>
                </a:lnTo>
                <a:lnTo>
                  <a:pt x="0" y="6"/>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4" name="Freeform 967"/>
          <p:cNvSpPr>
            <a:spLocks/>
          </p:cNvSpPr>
          <p:nvPr/>
        </p:nvSpPr>
        <p:spPr bwMode="auto">
          <a:xfrm>
            <a:off x="7573971" y="4771480"/>
            <a:ext cx="236537" cy="317500"/>
          </a:xfrm>
          <a:custGeom>
            <a:avLst/>
            <a:gdLst>
              <a:gd name="T0" fmla="*/ 2147483647 w 156"/>
              <a:gd name="T1" fmla="*/ 0 h 186"/>
              <a:gd name="T2" fmla="*/ 2147483647 w 156"/>
              <a:gd name="T3" fmla="*/ 0 h 186"/>
              <a:gd name="T4" fmla="*/ 2147483647 w 156"/>
              <a:gd name="T5" fmla="*/ 2147483647 h 186"/>
              <a:gd name="T6" fmla="*/ 2147483647 w 156"/>
              <a:gd name="T7" fmla="*/ 2147483647 h 186"/>
              <a:gd name="T8" fmla="*/ 2147483647 w 156"/>
              <a:gd name="T9" fmla="*/ 2147483647 h 186"/>
              <a:gd name="T10" fmla="*/ 2147483647 w 156"/>
              <a:gd name="T11" fmla="*/ 2147483647 h 186"/>
              <a:gd name="T12" fmla="*/ 2147483647 w 156"/>
              <a:gd name="T13" fmla="*/ 2147483647 h 186"/>
              <a:gd name="T14" fmla="*/ 2147483647 w 156"/>
              <a:gd name="T15" fmla="*/ 2147483647 h 186"/>
              <a:gd name="T16" fmla="*/ 2147483647 w 156"/>
              <a:gd name="T17" fmla="*/ 2147483647 h 186"/>
              <a:gd name="T18" fmla="*/ 2147483647 w 156"/>
              <a:gd name="T19" fmla="*/ 2147483647 h 186"/>
              <a:gd name="T20" fmla="*/ 2147483647 w 156"/>
              <a:gd name="T21" fmla="*/ 2147483647 h 186"/>
              <a:gd name="T22" fmla="*/ 2147483647 w 156"/>
              <a:gd name="T23" fmla="*/ 2147483647 h 186"/>
              <a:gd name="T24" fmla="*/ 2147483647 w 156"/>
              <a:gd name="T25" fmla="*/ 2147483647 h 186"/>
              <a:gd name="T26" fmla="*/ 2147483647 w 156"/>
              <a:gd name="T27" fmla="*/ 2147483647 h 186"/>
              <a:gd name="T28" fmla="*/ 2147483647 w 156"/>
              <a:gd name="T29" fmla="*/ 2147483647 h 186"/>
              <a:gd name="T30" fmla="*/ 2147483647 w 156"/>
              <a:gd name="T31" fmla="*/ 2147483647 h 186"/>
              <a:gd name="T32" fmla="*/ 2147483647 w 156"/>
              <a:gd name="T33" fmla="*/ 2147483647 h 186"/>
              <a:gd name="T34" fmla="*/ 2147483647 w 156"/>
              <a:gd name="T35" fmla="*/ 2147483647 h 186"/>
              <a:gd name="T36" fmla="*/ 2147483647 w 156"/>
              <a:gd name="T37" fmla="*/ 2147483647 h 186"/>
              <a:gd name="T38" fmla="*/ 2147483647 w 156"/>
              <a:gd name="T39" fmla="*/ 2147483647 h 186"/>
              <a:gd name="T40" fmla="*/ 2147483647 w 156"/>
              <a:gd name="T41" fmla="*/ 2147483647 h 186"/>
              <a:gd name="T42" fmla="*/ 2147483647 w 156"/>
              <a:gd name="T43" fmla="*/ 2147483647 h 186"/>
              <a:gd name="T44" fmla="*/ 2147483647 w 156"/>
              <a:gd name="T45" fmla="*/ 2147483647 h 186"/>
              <a:gd name="T46" fmla="*/ 2147483647 w 156"/>
              <a:gd name="T47" fmla="*/ 2147483647 h 186"/>
              <a:gd name="T48" fmla="*/ 2147483647 w 156"/>
              <a:gd name="T49" fmla="*/ 2147483647 h 186"/>
              <a:gd name="T50" fmla="*/ 0 w 156"/>
              <a:gd name="T51" fmla="*/ 2147483647 h 186"/>
              <a:gd name="T52" fmla="*/ 2147483647 w 156"/>
              <a:gd name="T53" fmla="*/ 2147483647 h 186"/>
              <a:gd name="T54" fmla="*/ 2147483647 w 156"/>
              <a:gd name="T55" fmla="*/ 2147483647 h 186"/>
              <a:gd name="T56" fmla="*/ 2147483647 w 156"/>
              <a:gd name="T57" fmla="*/ 2147483647 h 186"/>
              <a:gd name="T58" fmla="*/ 2147483647 w 156"/>
              <a:gd name="T59" fmla="*/ 2147483647 h 186"/>
              <a:gd name="T60" fmla="*/ 2147483647 w 156"/>
              <a:gd name="T61" fmla="*/ 2147483647 h 186"/>
              <a:gd name="T62" fmla="*/ 2147483647 w 156"/>
              <a:gd name="T63" fmla="*/ 2147483647 h 186"/>
              <a:gd name="T64" fmla="*/ 2147483647 w 156"/>
              <a:gd name="T65" fmla="*/ 2147483647 h 186"/>
              <a:gd name="T66" fmla="*/ 2147483647 w 156"/>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86"/>
              <a:gd name="T104" fmla="*/ 156 w 156"/>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86">
                <a:moveTo>
                  <a:pt x="78" y="0"/>
                </a:moveTo>
                <a:lnTo>
                  <a:pt x="78" y="0"/>
                </a:lnTo>
                <a:lnTo>
                  <a:pt x="96" y="6"/>
                </a:lnTo>
                <a:lnTo>
                  <a:pt x="108" y="12"/>
                </a:lnTo>
                <a:lnTo>
                  <a:pt x="126" y="18"/>
                </a:lnTo>
                <a:lnTo>
                  <a:pt x="132" y="30"/>
                </a:lnTo>
                <a:lnTo>
                  <a:pt x="144" y="42"/>
                </a:lnTo>
                <a:lnTo>
                  <a:pt x="150" y="60"/>
                </a:lnTo>
                <a:lnTo>
                  <a:pt x="156" y="78"/>
                </a:lnTo>
                <a:lnTo>
                  <a:pt x="156" y="96"/>
                </a:lnTo>
                <a:lnTo>
                  <a:pt x="156" y="114"/>
                </a:lnTo>
                <a:lnTo>
                  <a:pt x="150" y="132"/>
                </a:lnTo>
                <a:lnTo>
                  <a:pt x="144" y="144"/>
                </a:lnTo>
                <a:lnTo>
                  <a:pt x="132" y="162"/>
                </a:lnTo>
                <a:lnTo>
                  <a:pt x="126" y="168"/>
                </a:lnTo>
                <a:lnTo>
                  <a:pt x="108" y="180"/>
                </a:lnTo>
                <a:lnTo>
                  <a:pt x="96" y="186"/>
                </a:lnTo>
                <a:lnTo>
                  <a:pt x="78" y="186"/>
                </a:lnTo>
                <a:lnTo>
                  <a:pt x="66" y="186"/>
                </a:lnTo>
                <a:lnTo>
                  <a:pt x="48" y="180"/>
                </a:lnTo>
                <a:lnTo>
                  <a:pt x="36" y="168"/>
                </a:lnTo>
                <a:lnTo>
                  <a:pt x="24" y="162"/>
                </a:lnTo>
                <a:lnTo>
                  <a:pt x="12" y="144"/>
                </a:lnTo>
                <a:lnTo>
                  <a:pt x="6" y="132"/>
                </a:lnTo>
                <a:lnTo>
                  <a:pt x="6" y="114"/>
                </a:lnTo>
                <a:lnTo>
                  <a:pt x="0" y="96"/>
                </a:lnTo>
                <a:lnTo>
                  <a:pt x="6" y="78"/>
                </a:lnTo>
                <a:lnTo>
                  <a:pt x="6" y="60"/>
                </a:lnTo>
                <a:lnTo>
                  <a:pt x="12" y="42"/>
                </a:lnTo>
                <a:lnTo>
                  <a:pt x="24" y="30"/>
                </a:lnTo>
                <a:lnTo>
                  <a:pt x="36" y="18"/>
                </a:lnTo>
                <a:lnTo>
                  <a:pt x="48" y="12"/>
                </a:lnTo>
                <a:lnTo>
                  <a:pt x="66" y="6"/>
                </a:lnTo>
                <a:lnTo>
                  <a:pt x="7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025" name="Freeform 968"/>
          <p:cNvSpPr>
            <a:spLocks/>
          </p:cNvSpPr>
          <p:nvPr/>
        </p:nvSpPr>
        <p:spPr bwMode="auto">
          <a:xfrm>
            <a:off x="7791452" y="4873096"/>
            <a:ext cx="9525" cy="92075"/>
          </a:xfrm>
          <a:custGeom>
            <a:avLst/>
            <a:gdLst>
              <a:gd name="T0" fmla="*/ 0 w 6"/>
              <a:gd name="T1" fmla="*/ 0 h 54"/>
              <a:gd name="T2" fmla="*/ 0 w 6"/>
              <a:gd name="T3" fmla="*/ 2147483647 h 54"/>
              <a:gd name="T4" fmla="*/ 0 w 6"/>
              <a:gd name="T5" fmla="*/ 2147483647 h 54"/>
              <a:gd name="T6" fmla="*/ 2147483647 w 6"/>
              <a:gd name="T7" fmla="*/ 2147483647 h 54"/>
              <a:gd name="T8" fmla="*/ 2147483647 w 6"/>
              <a:gd name="T9" fmla="*/ 2147483647 h 54"/>
              <a:gd name="T10" fmla="*/ 2147483647 w 6"/>
              <a:gd name="T11" fmla="*/ 2147483647 h 54"/>
              <a:gd name="T12" fmla="*/ 0 w 6"/>
              <a:gd name="T13" fmla="*/ 2147483647 h 54"/>
              <a:gd name="T14" fmla="*/ 0 w 6"/>
              <a:gd name="T15" fmla="*/ 2147483647 h 54"/>
              <a:gd name="T16" fmla="*/ 0 w 6"/>
              <a:gd name="T17" fmla="*/ 2147483647 h 54"/>
              <a:gd name="T18" fmla="*/ 0 w 6"/>
              <a:gd name="T19" fmla="*/ 2147483647 h 54"/>
              <a:gd name="T20" fmla="*/ 0 w 6"/>
              <a:gd name="T21" fmla="*/ 2147483647 h 54"/>
              <a:gd name="T22" fmla="*/ 0 w 6"/>
              <a:gd name="T23" fmla="*/ 2147483647 h 54"/>
              <a:gd name="T24" fmla="*/ 0 w 6"/>
              <a:gd name="T25" fmla="*/ 2147483647 h 54"/>
              <a:gd name="T26" fmla="*/ 0 w 6"/>
              <a:gd name="T27" fmla="*/ 2147483647 h 54"/>
              <a:gd name="T28" fmla="*/ 0 w 6"/>
              <a:gd name="T29" fmla="*/ 2147483647 h 54"/>
              <a:gd name="T30" fmla="*/ 0 w 6"/>
              <a:gd name="T31" fmla="*/ 2147483647 h 54"/>
              <a:gd name="T32" fmla="*/ 0 w 6"/>
              <a:gd name="T33" fmla="*/ 0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54"/>
              <a:gd name="T53" fmla="*/ 6 w 6"/>
              <a:gd name="T54" fmla="*/ 54 h 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54">
                <a:moveTo>
                  <a:pt x="0" y="0"/>
                </a:moveTo>
                <a:lnTo>
                  <a:pt x="0" y="6"/>
                </a:lnTo>
                <a:lnTo>
                  <a:pt x="0" y="12"/>
                </a:lnTo>
                <a:lnTo>
                  <a:pt x="6" y="24"/>
                </a:lnTo>
                <a:lnTo>
                  <a:pt x="6" y="30"/>
                </a:lnTo>
                <a:lnTo>
                  <a:pt x="6" y="36"/>
                </a:lnTo>
                <a:lnTo>
                  <a:pt x="0" y="42"/>
                </a:lnTo>
                <a:lnTo>
                  <a:pt x="0" y="48"/>
                </a:lnTo>
                <a:lnTo>
                  <a:pt x="0" y="54"/>
                </a:lnTo>
                <a:lnTo>
                  <a:pt x="0" y="48"/>
                </a:lnTo>
                <a:lnTo>
                  <a:pt x="0" y="42"/>
                </a:lnTo>
                <a:lnTo>
                  <a:pt x="0" y="36"/>
                </a:lnTo>
                <a:lnTo>
                  <a:pt x="0" y="30"/>
                </a:lnTo>
                <a:lnTo>
                  <a:pt x="0" y="24"/>
                </a:lnTo>
                <a:lnTo>
                  <a:pt x="0" y="12"/>
                </a:lnTo>
                <a:lnTo>
                  <a:pt x="0" y="6"/>
                </a:lnTo>
                <a:lnTo>
                  <a:pt x="0" y="0"/>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6" name="Freeform 969"/>
          <p:cNvSpPr>
            <a:spLocks/>
          </p:cNvSpPr>
          <p:nvPr/>
        </p:nvSpPr>
        <p:spPr bwMode="auto">
          <a:xfrm>
            <a:off x="7773988" y="4842917"/>
            <a:ext cx="17462" cy="165100"/>
          </a:xfrm>
          <a:custGeom>
            <a:avLst/>
            <a:gdLst>
              <a:gd name="T0" fmla="*/ 2147483647 w 12"/>
              <a:gd name="T1" fmla="*/ 2147483647 h 96"/>
              <a:gd name="T2" fmla="*/ 2147483647 w 12"/>
              <a:gd name="T3" fmla="*/ 2147483647 h 96"/>
              <a:gd name="T4" fmla="*/ 2147483647 w 12"/>
              <a:gd name="T5" fmla="*/ 2147483647 h 96"/>
              <a:gd name="T6" fmla="*/ 2147483647 w 12"/>
              <a:gd name="T7" fmla="*/ 2147483647 h 96"/>
              <a:gd name="T8" fmla="*/ 0 w 12"/>
              <a:gd name="T9" fmla="*/ 0 h 96"/>
              <a:gd name="T10" fmla="*/ 2147483647 w 12"/>
              <a:gd name="T11" fmla="*/ 2147483647 h 96"/>
              <a:gd name="T12" fmla="*/ 2147483647 w 12"/>
              <a:gd name="T13" fmla="*/ 2147483647 h 96"/>
              <a:gd name="T14" fmla="*/ 2147483647 w 12"/>
              <a:gd name="T15" fmla="*/ 2147483647 h 96"/>
              <a:gd name="T16" fmla="*/ 2147483647 w 12"/>
              <a:gd name="T17" fmla="*/ 2147483647 h 96"/>
              <a:gd name="T18" fmla="*/ 2147483647 w 12"/>
              <a:gd name="T19" fmla="*/ 2147483647 h 96"/>
              <a:gd name="T20" fmla="*/ 2147483647 w 12"/>
              <a:gd name="T21" fmla="*/ 2147483647 h 96"/>
              <a:gd name="T22" fmla="*/ 2147483647 w 12"/>
              <a:gd name="T23" fmla="*/ 2147483647 h 96"/>
              <a:gd name="T24" fmla="*/ 0 w 12"/>
              <a:gd name="T25" fmla="*/ 2147483647 h 96"/>
              <a:gd name="T26" fmla="*/ 2147483647 w 12"/>
              <a:gd name="T27" fmla="*/ 2147483647 h 96"/>
              <a:gd name="T28" fmla="*/ 2147483647 w 12"/>
              <a:gd name="T29" fmla="*/ 2147483647 h 96"/>
              <a:gd name="T30" fmla="*/ 2147483647 w 12"/>
              <a:gd name="T31" fmla="*/ 2147483647 h 96"/>
              <a:gd name="T32" fmla="*/ 2147483647 w 12"/>
              <a:gd name="T33" fmla="*/ 2147483647 h 96"/>
              <a:gd name="T34" fmla="*/ 2147483647 w 12"/>
              <a:gd name="T35" fmla="*/ 2147483647 h 96"/>
              <a:gd name="T36" fmla="*/ 2147483647 w 12"/>
              <a:gd name="T37" fmla="*/ 2147483647 h 96"/>
              <a:gd name="T38" fmla="*/ 2147483647 w 12"/>
              <a:gd name="T39" fmla="*/ 2147483647 h 96"/>
              <a:gd name="T40" fmla="*/ 2147483647 w 12"/>
              <a:gd name="T41" fmla="*/ 2147483647 h 96"/>
              <a:gd name="T42" fmla="*/ 2147483647 w 12"/>
              <a:gd name="T43" fmla="*/ 2147483647 h 96"/>
              <a:gd name="T44" fmla="*/ 2147483647 w 12"/>
              <a:gd name="T45" fmla="*/ 2147483647 h 96"/>
              <a:gd name="T46" fmla="*/ 2147483647 w 12"/>
              <a:gd name="T47" fmla="*/ 2147483647 h 96"/>
              <a:gd name="T48" fmla="*/ 2147483647 w 12"/>
              <a:gd name="T49" fmla="*/ 2147483647 h 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
              <a:gd name="T76" fmla="*/ 0 h 96"/>
              <a:gd name="T77" fmla="*/ 12 w 12"/>
              <a:gd name="T78" fmla="*/ 96 h 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 h="96">
                <a:moveTo>
                  <a:pt x="6" y="18"/>
                </a:moveTo>
                <a:lnTo>
                  <a:pt x="6" y="12"/>
                </a:lnTo>
                <a:lnTo>
                  <a:pt x="6" y="6"/>
                </a:lnTo>
                <a:lnTo>
                  <a:pt x="0" y="0"/>
                </a:lnTo>
                <a:lnTo>
                  <a:pt x="6" y="12"/>
                </a:lnTo>
                <a:lnTo>
                  <a:pt x="6" y="24"/>
                </a:lnTo>
                <a:lnTo>
                  <a:pt x="6" y="36"/>
                </a:lnTo>
                <a:lnTo>
                  <a:pt x="6" y="48"/>
                </a:lnTo>
                <a:lnTo>
                  <a:pt x="6" y="60"/>
                </a:lnTo>
                <a:lnTo>
                  <a:pt x="6" y="72"/>
                </a:lnTo>
                <a:lnTo>
                  <a:pt x="6" y="84"/>
                </a:lnTo>
                <a:lnTo>
                  <a:pt x="0" y="96"/>
                </a:lnTo>
                <a:lnTo>
                  <a:pt x="6" y="90"/>
                </a:lnTo>
                <a:lnTo>
                  <a:pt x="6" y="84"/>
                </a:lnTo>
                <a:lnTo>
                  <a:pt x="6" y="78"/>
                </a:lnTo>
                <a:lnTo>
                  <a:pt x="6" y="72"/>
                </a:lnTo>
                <a:lnTo>
                  <a:pt x="12" y="60"/>
                </a:lnTo>
                <a:lnTo>
                  <a:pt x="12" y="54"/>
                </a:lnTo>
                <a:lnTo>
                  <a:pt x="12" y="48"/>
                </a:lnTo>
                <a:lnTo>
                  <a:pt x="12" y="42"/>
                </a:lnTo>
                <a:lnTo>
                  <a:pt x="12" y="30"/>
                </a:lnTo>
                <a:lnTo>
                  <a:pt x="6" y="24"/>
                </a:lnTo>
                <a:lnTo>
                  <a:pt x="6" y="18"/>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7" name="Freeform 970"/>
          <p:cNvSpPr>
            <a:spLocks/>
          </p:cNvSpPr>
          <p:nvPr/>
        </p:nvSpPr>
        <p:spPr bwMode="auto">
          <a:xfrm>
            <a:off x="7764463" y="4833392"/>
            <a:ext cx="19050" cy="184150"/>
          </a:xfrm>
          <a:custGeom>
            <a:avLst/>
            <a:gdLst>
              <a:gd name="T0" fmla="*/ 2147483647 w 12"/>
              <a:gd name="T1" fmla="*/ 2147483647 h 108"/>
              <a:gd name="T2" fmla="*/ 2147483647 w 12"/>
              <a:gd name="T3" fmla="*/ 0 h 108"/>
              <a:gd name="T4" fmla="*/ 2147483647 w 12"/>
              <a:gd name="T5" fmla="*/ 0 h 108"/>
              <a:gd name="T6" fmla="*/ 0 w 12"/>
              <a:gd name="T7" fmla="*/ 0 h 108"/>
              <a:gd name="T8" fmla="*/ 2147483647 w 12"/>
              <a:gd name="T9" fmla="*/ 2147483647 h 108"/>
              <a:gd name="T10" fmla="*/ 2147483647 w 12"/>
              <a:gd name="T11" fmla="*/ 2147483647 h 108"/>
              <a:gd name="T12" fmla="*/ 2147483647 w 12"/>
              <a:gd name="T13" fmla="*/ 2147483647 h 108"/>
              <a:gd name="T14" fmla="*/ 2147483647 w 12"/>
              <a:gd name="T15" fmla="*/ 2147483647 h 108"/>
              <a:gd name="T16" fmla="*/ 2147483647 w 12"/>
              <a:gd name="T17" fmla="*/ 2147483647 h 108"/>
              <a:gd name="T18" fmla="*/ 2147483647 w 12"/>
              <a:gd name="T19" fmla="*/ 2147483647 h 108"/>
              <a:gd name="T20" fmla="*/ 2147483647 w 12"/>
              <a:gd name="T21" fmla="*/ 2147483647 h 108"/>
              <a:gd name="T22" fmla="*/ 0 w 12"/>
              <a:gd name="T23" fmla="*/ 2147483647 h 108"/>
              <a:gd name="T24" fmla="*/ 0 w 12"/>
              <a:gd name="T25" fmla="*/ 2147483647 h 108"/>
              <a:gd name="T26" fmla="*/ 0 w 12"/>
              <a:gd name="T27" fmla="*/ 2147483647 h 108"/>
              <a:gd name="T28" fmla="*/ 2147483647 w 12"/>
              <a:gd name="T29" fmla="*/ 2147483647 h 108"/>
              <a:gd name="T30" fmla="*/ 2147483647 w 12"/>
              <a:gd name="T31" fmla="*/ 2147483647 h 108"/>
              <a:gd name="T32" fmla="*/ 2147483647 w 12"/>
              <a:gd name="T33" fmla="*/ 2147483647 h 108"/>
              <a:gd name="T34" fmla="*/ 2147483647 w 12"/>
              <a:gd name="T35" fmla="*/ 2147483647 h 108"/>
              <a:gd name="T36" fmla="*/ 2147483647 w 12"/>
              <a:gd name="T37" fmla="*/ 2147483647 h 108"/>
              <a:gd name="T38" fmla="*/ 2147483647 w 12"/>
              <a:gd name="T39" fmla="*/ 2147483647 h 108"/>
              <a:gd name="T40" fmla="*/ 2147483647 w 12"/>
              <a:gd name="T41" fmla="*/ 2147483647 h 108"/>
              <a:gd name="T42" fmla="*/ 2147483647 w 12"/>
              <a:gd name="T43" fmla="*/ 2147483647 h 108"/>
              <a:gd name="T44" fmla="*/ 2147483647 w 12"/>
              <a:gd name="T45" fmla="*/ 2147483647 h 108"/>
              <a:gd name="T46" fmla="*/ 2147483647 w 12"/>
              <a:gd name="T47" fmla="*/ 2147483647 h 1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08"/>
              <a:gd name="T74" fmla="*/ 12 w 12"/>
              <a:gd name="T75" fmla="*/ 108 h 1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08">
                <a:moveTo>
                  <a:pt x="6" y="6"/>
                </a:moveTo>
                <a:lnTo>
                  <a:pt x="6" y="0"/>
                </a:lnTo>
                <a:lnTo>
                  <a:pt x="0" y="0"/>
                </a:lnTo>
                <a:lnTo>
                  <a:pt x="6" y="12"/>
                </a:lnTo>
                <a:lnTo>
                  <a:pt x="6" y="24"/>
                </a:lnTo>
                <a:lnTo>
                  <a:pt x="12" y="36"/>
                </a:lnTo>
                <a:lnTo>
                  <a:pt x="12" y="54"/>
                </a:lnTo>
                <a:lnTo>
                  <a:pt x="12" y="66"/>
                </a:lnTo>
                <a:lnTo>
                  <a:pt x="6" y="78"/>
                </a:lnTo>
                <a:lnTo>
                  <a:pt x="6" y="96"/>
                </a:lnTo>
                <a:lnTo>
                  <a:pt x="0" y="108"/>
                </a:lnTo>
                <a:lnTo>
                  <a:pt x="0" y="102"/>
                </a:lnTo>
                <a:lnTo>
                  <a:pt x="6" y="102"/>
                </a:lnTo>
                <a:lnTo>
                  <a:pt x="6" y="90"/>
                </a:lnTo>
                <a:lnTo>
                  <a:pt x="12" y="78"/>
                </a:lnTo>
                <a:lnTo>
                  <a:pt x="12" y="66"/>
                </a:lnTo>
                <a:lnTo>
                  <a:pt x="12" y="54"/>
                </a:lnTo>
                <a:lnTo>
                  <a:pt x="12" y="42"/>
                </a:lnTo>
                <a:lnTo>
                  <a:pt x="12" y="30"/>
                </a:lnTo>
                <a:lnTo>
                  <a:pt x="6" y="18"/>
                </a:lnTo>
                <a:lnTo>
                  <a:pt x="6"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8" name="Freeform 971"/>
          <p:cNvSpPr>
            <a:spLocks/>
          </p:cNvSpPr>
          <p:nvPr/>
        </p:nvSpPr>
        <p:spPr bwMode="auto">
          <a:xfrm>
            <a:off x="7747000" y="4811183"/>
            <a:ext cx="26988" cy="227013"/>
          </a:xfrm>
          <a:custGeom>
            <a:avLst/>
            <a:gdLst>
              <a:gd name="T0" fmla="*/ 2147483647 w 18"/>
              <a:gd name="T1" fmla="*/ 2147483647 h 132"/>
              <a:gd name="T2" fmla="*/ 2147483647 w 18"/>
              <a:gd name="T3" fmla="*/ 2147483647 h 132"/>
              <a:gd name="T4" fmla="*/ 2147483647 w 18"/>
              <a:gd name="T5" fmla="*/ 2147483647 h 132"/>
              <a:gd name="T6" fmla="*/ 0 w 18"/>
              <a:gd name="T7" fmla="*/ 2147483647 h 132"/>
              <a:gd name="T8" fmla="*/ 0 w 18"/>
              <a:gd name="T9" fmla="*/ 0 h 132"/>
              <a:gd name="T10" fmla="*/ 0 w 18"/>
              <a:gd name="T11" fmla="*/ 2147483647 h 132"/>
              <a:gd name="T12" fmla="*/ 2147483647 w 18"/>
              <a:gd name="T13" fmla="*/ 2147483647 h 132"/>
              <a:gd name="T14" fmla="*/ 2147483647 w 18"/>
              <a:gd name="T15" fmla="*/ 2147483647 h 132"/>
              <a:gd name="T16" fmla="*/ 2147483647 w 18"/>
              <a:gd name="T17" fmla="*/ 2147483647 h 132"/>
              <a:gd name="T18" fmla="*/ 2147483647 w 18"/>
              <a:gd name="T19" fmla="*/ 2147483647 h 132"/>
              <a:gd name="T20" fmla="*/ 2147483647 w 18"/>
              <a:gd name="T21" fmla="*/ 2147483647 h 132"/>
              <a:gd name="T22" fmla="*/ 2147483647 w 18"/>
              <a:gd name="T23" fmla="*/ 2147483647 h 132"/>
              <a:gd name="T24" fmla="*/ 2147483647 w 18"/>
              <a:gd name="T25" fmla="*/ 2147483647 h 132"/>
              <a:gd name="T26" fmla="*/ 2147483647 w 18"/>
              <a:gd name="T27" fmla="*/ 2147483647 h 132"/>
              <a:gd name="T28" fmla="*/ 2147483647 w 18"/>
              <a:gd name="T29" fmla="*/ 2147483647 h 132"/>
              <a:gd name="T30" fmla="*/ 2147483647 w 18"/>
              <a:gd name="T31" fmla="*/ 2147483647 h 132"/>
              <a:gd name="T32" fmla="*/ 2147483647 w 18"/>
              <a:gd name="T33" fmla="*/ 2147483647 h 132"/>
              <a:gd name="T34" fmla="*/ 2147483647 w 18"/>
              <a:gd name="T35" fmla="*/ 2147483647 h 132"/>
              <a:gd name="T36" fmla="*/ 2147483647 w 18"/>
              <a:gd name="T37" fmla="*/ 2147483647 h 132"/>
              <a:gd name="T38" fmla="*/ 0 w 18"/>
              <a:gd name="T39" fmla="*/ 2147483647 h 132"/>
              <a:gd name="T40" fmla="*/ 0 w 18"/>
              <a:gd name="T41" fmla="*/ 2147483647 h 132"/>
              <a:gd name="T42" fmla="*/ 0 w 18"/>
              <a:gd name="T43" fmla="*/ 2147483647 h 132"/>
              <a:gd name="T44" fmla="*/ 2147483647 w 18"/>
              <a:gd name="T45" fmla="*/ 2147483647 h 132"/>
              <a:gd name="T46" fmla="*/ 2147483647 w 18"/>
              <a:gd name="T47" fmla="*/ 2147483647 h 132"/>
              <a:gd name="T48" fmla="*/ 2147483647 w 18"/>
              <a:gd name="T49" fmla="*/ 2147483647 h 132"/>
              <a:gd name="T50" fmla="*/ 2147483647 w 18"/>
              <a:gd name="T51" fmla="*/ 2147483647 h 132"/>
              <a:gd name="T52" fmla="*/ 2147483647 w 18"/>
              <a:gd name="T53" fmla="*/ 2147483647 h 132"/>
              <a:gd name="T54" fmla="*/ 2147483647 w 18"/>
              <a:gd name="T55" fmla="*/ 2147483647 h 132"/>
              <a:gd name="T56" fmla="*/ 2147483647 w 18"/>
              <a:gd name="T57" fmla="*/ 2147483647 h 132"/>
              <a:gd name="T58" fmla="*/ 2147483647 w 18"/>
              <a:gd name="T59" fmla="*/ 2147483647 h 132"/>
              <a:gd name="T60" fmla="*/ 2147483647 w 18"/>
              <a:gd name="T61" fmla="*/ 2147483647 h 132"/>
              <a:gd name="T62" fmla="*/ 2147483647 w 18"/>
              <a:gd name="T63" fmla="*/ 2147483647 h 132"/>
              <a:gd name="T64" fmla="*/ 2147483647 w 18"/>
              <a:gd name="T65" fmla="*/ 214748364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
              <a:gd name="T100" fmla="*/ 0 h 132"/>
              <a:gd name="T101" fmla="*/ 18 w 18"/>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 h="132">
                <a:moveTo>
                  <a:pt x="12" y="12"/>
                </a:moveTo>
                <a:lnTo>
                  <a:pt x="6" y="12"/>
                </a:lnTo>
                <a:lnTo>
                  <a:pt x="6" y="6"/>
                </a:lnTo>
                <a:lnTo>
                  <a:pt x="0" y="6"/>
                </a:lnTo>
                <a:lnTo>
                  <a:pt x="0" y="0"/>
                </a:lnTo>
                <a:lnTo>
                  <a:pt x="0" y="6"/>
                </a:lnTo>
                <a:lnTo>
                  <a:pt x="6" y="12"/>
                </a:lnTo>
                <a:lnTo>
                  <a:pt x="12" y="18"/>
                </a:lnTo>
                <a:lnTo>
                  <a:pt x="12" y="30"/>
                </a:lnTo>
                <a:lnTo>
                  <a:pt x="12" y="36"/>
                </a:lnTo>
                <a:lnTo>
                  <a:pt x="18" y="48"/>
                </a:lnTo>
                <a:lnTo>
                  <a:pt x="18" y="54"/>
                </a:lnTo>
                <a:lnTo>
                  <a:pt x="18" y="66"/>
                </a:lnTo>
                <a:lnTo>
                  <a:pt x="18" y="78"/>
                </a:lnTo>
                <a:lnTo>
                  <a:pt x="18" y="84"/>
                </a:lnTo>
                <a:lnTo>
                  <a:pt x="12" y="90"/>
                </a:lnTo>
                <a:lnTo>
                  <a:pt x="12" y="102"/>
                </a:lnTo>
                <a:lnTo>
                  <a:pt x="12" y="114"/>
                </a:lnTo>
                <a:lnTo>
                  <a:pt x="6" y="120"/>
                </a:lnTo>
                <a:lnTo>
                  <a:pt x="0" y="126"/>
                </a:lnTo>
                <a:lnTo>
                  <a:pt x="0" y="132"/>
                </a:lnTo>
                <a:lnTo>
                  <a:pt x="0" y="126"/>
                </a:lnTo>
                <a:lnTo>
                  <a:pt x="6" y="126"/>
                </a:lnTo>
                <a:lnTo>
                  <a:pt x="6" y="120"/>
                </a:lnTo>
                <a:lnTo>
                  <a:pt x="12" y="120"/>
                </a:lnTo>
                <a:lnTo>
                  <a:pt x="12" y="108"/>
                </a:lnTo>
                <a:lnTo>
                  <a:pt x="18" y="90"/>
                </a:lnTo>
                <a:lnTo>
                  <a:pt x="18" y="78"/>
                </a:lnTo>
                <a:lnTo>
                  <a:pt x="18" y="66"/>
                </a:lnTo>
                <a:lnTo>
                  <a:pt x="18" y="54"/>
                </a:lnTo>
                <a:lnTo>
                  <a:pt x="18" y="42"/>
                </a:lnTo>
                <a:lnTo>
                  <a:pt x="18" y="24"/>
                </a:lnTo>
                <a:lnTo>
                  <a:pt x="12" y="12"/>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29" name="Freeform 972"/>
          <p:cNvSpPr>
            <a:spLocks/>
          </p:cNvSpPr>
          <p:nvPr/>
        </p:nvSpPr>
        <p:spPr bwMode="auto">
          <a:xfrm>
            <a:off x="7729540" y="4811183"/>
            <a:ext cx="44450" cy="227013"/>
          </a:xfrm>
          <a:custGeom>
            <a:avLst/>
            <a:gdLst>
              <a:gd name="T0" fmla="*/ 2147483647 w 30"/>
              <a:gd name="T1" fmla="*/ 0 h 132"/>
              <a:gd name="T2" fmla="*/ 2147483647 w 30"/>
              <a:gd name="T3" fmla="*/ 0 h 132"/>
              <a:gd name="T4" fmla="*/ 2147483647 w 30"/>
              <a:gd name="T5" fmla="*/ 0 h 132"/>
              <a:gd name="T6" fmla="*/ 0 w 30"/>
              <a:gd name="T7" fmla="*/ 0 h 132"/>
              <a:gd name="T8" fmla="*/ 0 w 30"/>
              <a:gd name="T9" fmla="*/ 0 h 132"/>
              <a:gd name="T10" fmla="*/ 2147483647 w 30"/>
              <a:gd name="T11" fmla="*/ 0 h 132"/>
              <a:gd name="T12" fmla="*/ 2147483647 w 30"/>
              <a:gd name="T13" fmla="*/ 2147483647 h 132"/>
              <a:gd name="T14" fmla="*/ 2147483647 w 30"/>
              <a:gd name="T15" fmla="*/ 2147483647 h 132"/>
              <a:gd name="T16" fmla="*/ 2147483647 w 30"/>
              <a:gd name="T17" fmla="*/ 2147483647 h 132"/>
              <a:gd name="T18" fmla="*/ 2147483647 w 30"/>
              <a:gd name="T19" fmla="*/ 2147483647 h 132"/>
              <a:gd name="T20" fmla="*/ 2147483647 w 30"/>
              <a:gd name="T21" fmla="*/ 2147483647 h 132"/>
              <a:gd name="T22" fmla="*/ 2147483647 w 30"/>
              <a:gd name="T23" fmla="*/ 2147483647 h 132"/>
              <a:gd name="T24" fmla="*/ 2147483647 w 30"/>
              <a:gd name="T25" fmla="*/ 2147483647 h 132"/>
              <a:gd name="T26" fmla="*/ 2147483647 w 30"/>
              <a:gd name="T27" fmla="*/ 2147483647 h 132"/>
              <a:gd name="T28" fmla="*/ 2147483647 w 30"/>
              <a:gd name="T29" fmla="*/ 2147483647 h 132"/>
              <a:gd name="T30" fmla="*/ 2147483647 w 30"/>
              <a:gd name="T31" fmla="*/ 2147483647 h 132"/>
              <a:gd name="T32" fmla="*/ 2147483647 w 30"/>
              <a:gd name="T33" fmla="*/ 2147483647 h 132"/>
              <a:gd name="T34" fmla="*/ 2147483647 w 30"/>
              <a:gd name="T35" fmla="*/ 2147483647 h 132"/>
              <a:gd name="T36" fmla="*/ 2147483647 w 30"/>
              <a:gd name="T37" fmla="*/ 2147483647 h 132"/>
              <a:gd name="T38" fmla="*/ 2147483647 w 30"/>
              <a:gd name="T39" fmla="*/ 2147483647 h 132"/>
              <a:gd name="T40" fmla="*/ 0 w 30"/>
              <a:gd name="T41" fmla="*/ 2147483647 h 132"/>
              <a:gd name="T42" fmla="*/ 0 w 30"/>
              <a:gd name="T43" fmla="*/ 2147483647 h 132"/>
              <a:gd name="T44" fmla="*/ 0 w 30"/>
              <a:gd name="T45" fmla="*/ 2147483647 h 132"/>
              <a:gd name="T46" fmla="*/ 2147483647 w 30"/>
              <a:gd name="T47" fmla="*/ 2147483647 h 132"/>
              <a:gd name="T48" fmla="*/ 2147483647 w 30"/>
              <a:gd name="T49" fmla="*/ 2147483647 h 132"/>
              <a:gd name="T50" fmla="*/ 2147483647 w 30"/>
              <a:gd name="T51" fmla="*/ 2147483647 h 132"/>
              <a:gd name="T52" fmla="*/ 2147483647 w 30"/>
              <a:gd name="T53" fmla="*/ 2147483647 h 132"/>
              <a:gd name="T54" fmla="*/ 2147483647 w 30"/>
              <a:gd name="T55" fmla="*/ 2147483647 h 132"/>
              <a:gd name="T56" fmla="*/ 2147483647 w 30"/>
              <a:gd name="T57" fmla="*/ 2147483647 h 132"/>
              <a:gd name="T58" fmla="*/ 2147483647 w 30"/>
              <a:gd name="T59" fmla="*/ 2147483647 h 132"/>
              <a:gd name="T60" fmla="*/ 2147483647 w 30"/>
              <a:gd name="T61" fmla="*/ 2147483647 h 132"/>
              <a:gd name="T62" fmla="*/ 2147483647 w 30"/>
              <a:gd name="T63" fmla="*/ 2147483647 h 132"/>
              <a:gd name="T64" fmla="*/ 2147483647 w 30"/>
              <a:gd name="T65" fmla="*/ 2147483647 h 132"/>
              <a:gd name="T66" fmla="*/ 2147483647 w 30"/>
              <a:gd name="T67" fmla="*/ 2147483647 h 132"/>
              <a:gd name="T68" fmla="*/ 2147483647 w 30"/>
              <a:gd name="T69" fmla="*/ 2147483647 h 132"/>
              <a:gd name="T70" fmla="*/ 2147483647 w 30"/>
              <a:gd name="T71" fmla="*/ 2147483647 h 132"/>
              <a:gd name="T72" fmla="*/ 2147483647 w 30"/>
              <a:gd name="T73" fmla="*/ 2147483647 h 132"/>
              <a:gd name="T74" fmla="*/ 2147483647 w 30"/>
              <a:gd name="T75" fmla="*/ 2147483647 h 132"/>
              <a:gd name="T76" fmla="*/ 2147483647 w 30"/>
              <a:gd name="T77" fmla="*/ 2147483647 h 132"/>
              <a:gd name="T78" fmla="*/ 2147483647 w 30"/>
              <a:gd name="T79" fmla="*/ 2147483647 h 132"/>
              <a:gd name="T80" fmla="*/ 2147483647 w 30"/>
              <a:gd name="T81" fmla="*/ 0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132"/>
              <a:gd name="T125" fmla="*/ 30 w 30"/>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132">
                <a:moveTo>
                  <a:pt x="6" y="0"/>
                </a:moveTo>
                <a:lnTo>
                  <a:pt x="6" y="0"/>
                </a:lnTo>
                <a:lnTo>
                  <a:pt x="0" y="0"/>
                </a:lnTo>
                <a:lnTo>
                  <a:pt x="6" y="0"/>
                </a:lnTo>
                <a:lnTo>
                  <a:pt x="12" y="12"/>
                </a:lnTo>
                <a:lnTo>
                  <a:pt x="18" y="18"/>
                </a:lnTo>
                <a:lnTo>
                  <a:pt x="18" y="30"/>
                </a:lnTo>
                <a:lnTo>
                  <a:pt x="24" y="36"/>
                </a:lnTo>
                <a:lnTo>
                  <a:pt x="24" y="48"/>
                </a:lnTo>
                <a:lnTo>
                  <a:pt x="24" y="54"/>
                </a:lnTo>
                <a:lnTo>
                  <a:pt x="24" y="66"/>
                </a:lnTo>
                <a:lnTo>
                  <a:pt x="24" y="78"/>
                </a:lnTo>
                <a:lnTo>
                  <a:pt x="24" y="90"/>
                </a:lnTo>
                <a:lnTo>
                  <a:pt x="24" y="96"/>
                </a:lnTo>
                <a:lnTo>
                  <a:pt x="18" y="108"/>
                </a:lnTo>
                <a:lnTo>
                  <a:pt x="12" y="114"/>
                </a:lnTo>
                <a:lnTo>
                  <a:pt x="12" y="120"/>
                </a:lnTo>
                <a:lnTo>
                  <a:pt x="6" y="126"/>
                </a:lnTo>
                <a:lnTo>
                  <a:pt x="0" y="132"/>
                </a:lnTo>
                <a:lnTo>
                  <a:pt x="6" y="132"/>
                </a:lnTo>
                <a:lnTo>
                  <a:pt x="12" y="126"/>
                </a:lnTo>
                <a:lnTo>
                  <a:pt x="18" y="120"/>
                </a:lnTo>
                <a:lnTo>
                  <a:pt x="18" y="114"/>
                </a:lnTo>
                <a:lnTo>
                  <a:pt x="24" y="102"/>
                </a:lnTo>
                <a:lnTo>
                  <a:pt x="24" y="96"/>
                </a:lnTo>
                <a:lnTo>
                  <a:pt x="30" y="84"/>
                </a:lnTo>
                <a:lnTo>
                  <a:pt x="30" y="78"/>
                </a:lnTo>
                <a:lnTo>
                  <a:pt x="30" y="66"/>
                </a:lnTo>
                <a:lnTo>
                  <a:pt x="30" y="54"/>
                </a:lnTo>
                <a:lnTo>
                  <a:pt x="30" y="48"/>
                </a:lnTo>
                <a:lnTo>
                  <a:pt x="24" y="36"/>
                </a:lnTo>
                <a:lnTo>
                  <a:pt x="24" y="30"/>
                </a:lnTo>
                <a:lnTo>
                  <a:pt x="18" y="18"/>
                </a:lnTo>
                <a:lnTo>
                  <a:pt x="18" y="12"/>
                </a:lnTo>
                <a:lnTo>
                  <a:pt x="12" y="6"/>
                </a:lnTo>
                <a:lnTo>
                  <a:pt x="6" y="0"/>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0" name="Freeform 973"/>
          <p:cNvSpPr>
            <a:spLocks/>
          </p:cNvSpPr>
          <p:nvPr/>
        </p:nvSpPr>
        <p:spPr bwMode="auto">
          <a:xfrm>
            <a:off x="7718425" y="4803230"/>
            <a:ext cx="46038" cy="234950"/>
          </a:xfrm>
          <a:custGeom>
            <a:avLst/>
            <a:gdLst>
              <a:gd name="T0" fmla="*/ 2147483647 w 30"/>
              <a:gd name="T1" fmla="*/ 2147483647 h 138"/>
              <a:gd name="T2" fmla="*/ 2147483647 w 30"/>
              <a:gd name="T3" fmla="*/ 2147483647 h 138"/>
              <a:gd name="T4" fmla="*/ 2147483647 w 30"/>
              <a:gd name="T5" fmla="*/ 2147483647 h 138"/>
              <a:gd name="T6" fmla="*/ 0 w 30"/>
              <a:gd name="T7" fmla="*/ 2147483647 h 138"/>
              <a:gd name="T8" fmla="*/ 0 w 30"/>
              <a:gd name="T9" fmla="*/ 0 h 138"/>
              <a:gd name="T10" fmla="*/ 2147483647 w 30"/>
              <a:gd name="T11" fmla="*/ 2147483647 h 138"/>
              <a:gd name="T12" fmla="*/ 2147483647 w 30"/>
              <a:gd name="T13" fmla="*/ 2147483647 h 138"/>
              <a:gd name="T14" fmla="*/ 2147483647 w 30"/>
              <a:gd name="T15" fmla="*/ 2147483647 h 138"/>
              <a:gd name="T16" fmla="*/ 2147483647 w 30"/>
              <a:gd name="T17" fmla="*/ 2147483647 h 138"/>
              <a:gd name="T18" fmla="*/ 2147483647 w 30"/>
              <a:gd name="T19" fmla="*/ 2147483647 h 138"/>
              <a:gd name="T20" fmla="*/ 2147483647 w 30"/>
              <a:gd name="T21" fmla="*/ 2147483647 h 138"/>
              <a:gd name="T22" fmla="*/ 2147483647 w 30"/>
              <a:gd name="T23" fmla="*/ 2147483647 h 138"/>
              <a:gd name="T24" fmla="*/ 2147483647 w 30"/>
              <a:gd name="T25" fmla="*/ 2147483647 h 138"/>
              <a:gd name="T26" fmla="*/ 2147483647 w 30"/>
              <a:gd name="T27" fmla="*/ 2147483647 h 138"/>
              <a:gd name="T28" fmla="*/ 2147483647 w 30"/>
              <a:gd name="T29" fmla="*/ 2147483647 h 138"/>
              <a:gd name="T30" fmla="*/ 2147483647 w 30"/>
              <a:gd name="T31" fmla="*/ 2147483647 h 138"/>
              <a:gd name="T32" fmla="*/ 2147483647 w 30"/>
              <a:gd name="T33" fmla="*/ 2147483647 h 138"/>
              <a:gd name="T34" fmla="*/ 2147483647 w 30"/>
              <a:gd name="T35" fmla="*/ 2147483647 h 138"/>
              <a:gd name="T36" fmla="*/ 2147483647 w 30"/>
              <a:gd name="T37" fmla="*/ 2147483647 h 138"/>
              <a:gd name="T38" fmla="*/ 2147483647 w 30"/>
              <a:gd name="T39" fmla="*/ 2147483647 h 138"/>
              <a:gd name="T40" fmla="*/ 0 w 30"/>
              <a:gd name="T41" fmla="*/ 2147483647 h 138"/>
              <a:gd name="T42" fmla="*/ 0 w 30"/>
              <a:gd name="T43" fmla="*/ 2147483647 h 138"/>
              <a:gd name="T44" fmla="*/ 2147483647 w 30"/>
              <a:gd name="T45" fmla="*/ 2147483647 h 138"/>
              <a:gd name="T46" fmla="*/ 2147483647 w 30"/>
              <a:gd name="T47" fmla="*/ 2147483647 h 138"/>
              <a:gd name="T48" fmla="*/ 2147483647 w 30"/>
              <a:gd name="T49" fmla="*/ 2147483647 h 138"/>
              <a:gd name="T50" fmla="*/ 2147483647 w 30"/>
              <a:gd name="T51" fmla="*/ 2147483647 h 138"/>
              <a:gd name="T52" fmla="*/ 2147483647 w 30"/>
              <a:gd name="T53" fmla="*/ 2147483647 h 138"/>
              <a:gd name="T54" fmla="*/ 2147483647 w 30"/>
              <a:gd name="T55" fmla="*/ 2147483647 h 138"/>
              <a:gd name="T56" fmla="*/ 2147483647 w 30"/>
              <a:gd name="T57" fmla="*/ 2147483647 h 138"/>
              <a:gd name="T58" fmla="*/ 2147483647 w 30"/>
              <a:gd name="T59" fmla="*/ 2147483647 h 138"/>
              <a:gd name="T60" fmla="*/ 2147483647 w 30"/>
              <a:gd name="T61" fmla="*/ 2147483647 h 138"/>
              <a:gd name="T62" fmla="*/ 2147483647 w 30"/>
              <a:gd name="T63" fmla="*/ 2147483647 h 138"/>
              <a:gd name="T64" fmla="*/ 2147483647 w 30"/>
              <a:gd name="T65" fmla="*/ 2147483647 h 138"/>
              <a:gd name="T66" fmla="*/ 2147483647 w 30"/>
              <a:gd name="T67" fmla="*/ 2147483647 h 138"/>
              <a:gd name="T68" fmla="*/ 2147483647 w 30"/>
              <a:gd name="T69" fmla="*/ 2147483647 h 138"/>
              <a:gd name="T70" fmla="*/ 2147483647 w 30"/>
              <a:gd name="T71" fmla="*/ 2147483647 h 138"/>
              <a:gd name="T72" fmla="*/ 2147483647 w 30"/>
              <a:gd name="T73" fmla="*/ 2147483647 h 138"/>
              <a:gd name="T74" fmla="*/ 2147483647 w 30"/>
              <a:gd name="T75" fmla="*/ 2147483647 h 138"/>
              <a:gd name="T76" fmla="*/ 2147483647 w 30"/>
              <a:gd name="T77" fmla="*/ 2147483647 h 138"/>
              <a:gd name="T78" fmla="*/ 2147483647 w 30"/>
              <a:gd name="T79" fmla="*/ 2147483647 h 1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
              <a:gd name="T121" fmla="*/ 0 h 138"/>
              <a:gd name="T122" fmla="*/ 30 w 30"/>
              <a:gd name="T123" fmla="*/ 138 h 13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 h="138">
                <a:moveTo>
                  <a:pt x="6" y="6"/>
                </a:moveTo>
                <a:lnTo>
                  <a:pt x="6" y="6"/>
                </a:lnTo>
                <a:lnTo>
                  <a:pt x="0" y="6"/>
                </a:lnTo>
                <a:lnTo>
                  <a:pt x="0" y="0"/>
                </a:lnTo>
                <a:lnTo>
                  <a:pt x="6" y="6"/>
                </a:lnTo>
                <a:lnTo>
                  <a:pt x="12" y="12"/>
                </a:lnTo>
                <a:lnTo>
                  <a:pt x="18" y="18"/>
                </a:lnTo>
                <a:lnTo>
                  <a:pt x="18" y="30"/>
                </a:lnTo>
                <a:lnTo>
                  <a:pt x="24" y="36"/>
                </a:lnTo>
                <a:lnTo>
                  <a:pt x="24" y="48"/>
                </a:lnTo>
                <a:lnTo>
                  <a:pt x="24" y="60"/>
                </a:lnTo>
                <a:lnTo>
                  <a:pt x="24" y="72"/>
                </a:lnTo>
                <a:lnTo>
                  <a:pt x="24" y="84"/>
                </a:lnTo>
                <a:lnTo>
                  <a:pt x="24" y="90"/>
                </a:lnTo>
                <a:lnTo>
                  <a:pt x="24" y="102"/>
                </a:lnTo>
                <a:lnTo>
                  <a:pt x="18" y="114"/>
                </a:lnTo>
                <a:lnTo>
                  <a:pt x="18" y="120"/>
                </a:lnTo>
                <a:lnTo>
                  <a:pt x="12" y="126"/>
                </a:lnTo>
                <a:lnTo>
                  <a:pt x="6" y="138"/>
                </a:lnTo>
                <a:lnTo>
                  <a:pt x="0" y="138"/>
                </a:lnTo>
                <a:lnTo>
                  <a:pt x="6" y="138"/>
                </a:lnTo>
                <a:lnTo>
                  <a:pt x="12" y="132"/>
                </a:lnTo>
                <a:lnTo>
                  <a:pt x="12" y="126"/>
                </a:lnTo>
                <a:lnTo>
                  <a:pt x="18" y="120"/>
                </a:lnTo>
                <a:lnTo>
                  <a:pt x="24" y="114"/>
                </a:lnTo>
                <a:lnTo>
                  <a:pt x="24" y="102"/>
                </a:lnTo>
                <a:lnTo>
                  <a:pt x="24" y="96"/>
                </a:lnTo>
                <a:lnTo>
                  <a:pt x="30" y="84"/>
                </a:lnTo>
                <a:lnTo>
                  <a:pt x="30" y="72"/>
                </a:lnTo>
                <a:lnTo>
                  <a:pt x="30" y="60"/>
                </a:lnTo>
                <a:lnTo>
                  <a:pt x="30" y="54"/>
                </a:lnTo>
                <a:lnTo>
                  <a:pt x="24" y="42"/>
                </a:lnTo>
                <a:lnTo>
                  <a:pt x="24" y="30"/>
                </a:lnTo>
                <a:lnTo>
                  <a:pt x="18" y="24"/>
                </a:lnTo>
                <a:lnTo>
                  <a:pt x="18" y="18"/>
                </a:lnTo>
                <a:lnTo>
                  <a:pt x="12" y="6"/>
                </a:lnTo>
                <a:lnTo>
                  <a:pt x="6" y="6"/>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1" name="Freeform 974"/>
          <p:cNvSpPr>
            <a:spLocks/>
          </p:cNvSpPr>
          <p:nvPr/>
        </p:nvSpPr>
        <p:spPr bwMode="auto">
          <a:xfrm>
            <a:off x="7700965" y="4803230"/>
            <a:ext cx="55562" cy="234950"/>
          </a:xfrm>
          <a:custGeom>
            <a:avLst/>
            <a:gdLst>
              <a:gd name="T0" fmla="*/ 2147483647 w 36"/>
              <a:gd name="T1" fmla="*/ 0 h 138"/>
              <a:gd name="T2" fmla="*/ 2147483647 w 36"/>
              <a:gd name="T3" fmla="*/ 0 h 138"/>
              <a:gd name="T4" fmla="*/ 2147483647 w 36"/>
              <a:gd name="T5" fmla="*/ 0 h 138"/>
              <a:gd name="T6" fmla="*/ 2147483647 w 36"/>
              <a:gd name="T7" fmla="*/ 0 h 138"/>
              <a:gd name="T8" fmla="*/ 0 w 36"/>
              <a:gd name="T9" fmla="*/ 0 h 138"/>
              <a:gd name="T10" fmla="*/ 0 w 36"/>
              <a:gd name="T11" fmla="*/ 0 h 138"/>
              <a:gd name="T12" fmla="*/ 0 w 36"/>
              <a:gd name="T13" fmla="*/ 0 h 138"/>
              <a:gd name="T14" fmla="*/ 0 w 36"/>
              <a:gd name="T15" fmla="*/ 0 h 138"/>
              <a:gd name="T16" fmla="*/ 2147483647 w 36"/>
              <a:gd name="T17" fmla="*/ 2147483647 h 138"/>
              <a:gd name="T18" fmla="*/ 2147483647 w 36"/>
              <a:gd name="T19" fmla="*/ 2147483647 h 138"/>
              <a:gd name="T20" fmla="*/ 2147483647 w 36"/>
              <a:gd name="T21" fmla="*/ 2147483647 h 138"/>
              <a:gd name="T22" fmla="*/ 2147483647 w 36"/>
              <a:gd name="T23" fmla="*/ 2147483647 h 138"/>
              <a:gd name="T24" fmla="*/ 2147483647 w 36"/>
              <a:gd name="T25" fmla="*/ 2147483647 h 138"/>
              <a:gd name="T26" fmla="*/ 2147483647 w 36"/>
              <a:gd name="T27" fmla="*/ 2147483647 h 138"/>
              <a:gd name="T28" fmla="*/ 2147483647 w 36"/>
              <a:gd name="T29" fmla="*/ 2147483647 h 138"/>
              <a:gd name="T30" fmla="*/ 2147483647 w 36"/>
              <a:gd name="T31" fmla="*/ 2147483647 h 138"/>
              <a:gd name="T32" fmla="*/ 2147483647 w 36"/>
              <a:gd name="T33" fmla="*/ 2147483647 h 138"/>
              <a:gd name="T34" fmla="*/ 2147483647 w 36"/>
              <a:gd name="T35" fmla="*/ 2147483647 h 138"/>
              <a:gd name="T36" fmla="*/ 2147483647 w 36"/>
              <a:gd name="T37" fmla="*/ 2147483647 h 138"/>
              <a:gd name="T38" fmla="*/ 2147483647 w 36"/>
              <a:gd name="T39" fmla="*/ 2147483647 h 138"/>
              <a:gd name="T40" fmla="*/ 2147483647 w 36"/>
              <a:gd name="T41" fmla="*/ 2147483647 h 138"/>
              <a:gd name="T42" fmla="*/ 2147483647 w 36"/>
              <a:gd name="T43" fmla="*/ 2147483647 h 138"/>
              <a:gd name="T44" fmla="*/ 2147483647 w 36"/>
              <a:gd name="T45" fmla="*/ 2147483647 h 138"/>
              <a:gd name="T46" fmla="*/ 0 w 36"/>
              <a:gd name="T47" fmla="*/ 2147483647 h 138"/>
              <a:gd name="T48" fmla="*/ 0 w 36"/>
              <a:gd name="T49" fmla="*/ 2147483647 h 138"/>
              <a:gd name="T50" fmla="*/ 0 w 36"/>
              <a:gd name="T51" fmla="*/ 2147483647 h 138"/>
              <a:gd name="T52" fmla="*/ 0 w 36"/>
              <a:gd name="T53" fmla="*/ 2147483647 h 138"/>
              <a:gd name="T54" fmla="*/ 2147483647 w 36"/>
              <a:gd name="T55" fmla="*/ 2147483647 h 138"/>
              <a:gd name="T56" fmla="*/ 2147483647 w 36"/>
              <a:gd name="T57" fmla="*/ 2147483647 h 138"/>
              <a:gd name="T58" fmla="*/ 2147483647 w 36"/>
              <a:gd name="T59" fmla="*/ 2147483647 h 138"/>
              <a:gd name="T60" fmla="*/ 2147483647 w 36"/>
              <a:gd name="T61" fmla="*/ 2147483647 h 138"/>
              <a:gd name="T62" fmla="*/ 2147483647 w 36"/>
              <a:gd name="T63" fmla="*/ 2147483647 h 138"/>
              <a:gd name="T64" fmla="*/ 2147483647 w 36"/>
              <a:gd name="T65" fmla="*/ 2147483647 h 138"/>
              <a:gd name="T66" fmla="*/ 2147483647 w 36"/>
              <a:gd name="T67" fmla="*/ 2147483647 h 138"/>
              <a:gd name="T68" fmla="*/ 2147483647 w 36"/>
              <a:gd name="T69" fmla="*/ 2147483647 h 138"/>
              <a:gd name="T70" fmla="*/ 2147483647 w 36"/>
              <a:gd name="T71" fmla="*/ 2147483647 h 138"/>
              <a:gd name="T72" fmla="*/ 2147483647 w 36"/>
              <a:gd name="T73" fmla="*/ 2147483647 h 138"/>
              <a:gd name="T74" fmla="*/ 2147483647 w 36"/>
              <a:gd name="T75" fmla="*/ 2147483647 h 138"/>
              <a:gd name="T76" fmla="*/ 2147483647 w 36"/>
              <a:gd name="T77" fmla="*/ 2147483647 h 138"/>
              <a:gd name="T78" fmla="*/ 2147483647 w 36"/>
              <a:gd name="T79" fmla="*/ 2147483647 h 138"/>
              <a:gd name="T80" fmla="*/ 2147483647 w 36"/>
              <a:gd name="T81" fmla="*/ 2147483647 h 138"/>
              <a:gd name="T82" fmla="*/ 2147483647 w 36"/>
              <a:gd name="T83" fmla="*/ 2147483647 h 138"/>
              <a:gd name="T84" fmla="*/ 2147483647 w 36"/>
              <a:gd name="T85" fmla="*/ 2147483647 h 138"/>
              <a:gd name="T86" fmla="*/ 2147483647 w 36"/>
              <a:gd name="T87" fmla="*/ 2147483647 h 138"/>
              <a:gd name="T88" fmla="*/ 2147483647 w 36"/>
              <a:gd name="T89" fmla="*/ 2147483647 h 138"/>
              <a:gd name="T90" fmla="*/ 2147483647 w 36"/>
              <a:gd name="T91" fmla="*/ 2147483647 h 138"/>
              <a:gd name="T92" fmla="*/ 2147483647 w 36"/>
              <a:gd name="T93" fmla="*/ 0 h 1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6"/>
              <a:gd name="T142" fmla="*/ 0 h 138"/>
              <a:gd name="T143" fmla="*/ 36 w 36"/>
              <a:gd name="T144" fmla="*/ 138 h 1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6" h="138">
                <a:moveTo>
                  <a:pt x="6" y="0"/>
                </a:moveTo>
                <a:lnTo>
                  <a:pt x="6" y="0"/>
                </a:lnTo>
                <a:lnTo>
                  <a:pt x="0" y="0"/>
                </a:lnTo>
                <a:lnTo>
                  <a:pt x="6" y="6"/>
                </a:lnTo>
                <a:lnTo>
                  <a:pt x="12" y="12"/>
                </a:lnTo>
                <a:lnTo>
                  <a:pt x="18" y="18"/>
                </a:lnTo>
                <a:lnTo>
                  <a:pt x="24" y="24"/>
                </a:lnTo>
                <a:lnTo>
                  <a:pt x="30" y="36"/>
                </a:lnTo>
                <a:lnTo>
                  <a:pt x="36" y="48"/>
                </a:lnTo>
                <a:lnTo>
                  <a:pt x="36" y="60"/>
                </a:lnTo>
                <a:lnTo>
                  <a:pt x="36" y="72"/>
                </a:lnTo>
                <a:lnTo>
                  <a:pt x="36" y="84"/>
                </a:lnTo>
                <a:lnTo>
                  <a:pt x="36" y="96"/>
                </a:lnTo>
                <a:lnTo>
                  <a:pt x="30" y="108"/>
                </a:lnTo>
                <a:lnTo>
                  <a:pt x="24" y="114"/>
                </a:lnTo>
                <a:lnTo>
                  <a:pt x="18" y="126"/>
                </a:lnTo>
                <a:lnTo>
                  <a:pt x="12" y="132"/>
                </a:lnTo>
                <a:lnTo>
                  <a:pt x="6" y="138"/>
                </a:lnTo>
                <a:lnTo>
                  <a:pt x="0" y="138"/>
                </a:lnTo>
                <a:lnTo>
                  <a:pt x="6" y="138"/>
                </a:lnTo>
                <a:lnTo>
                  <a:pt x="12" y="138"/>
                </a:lnTo>
                <a:lnTo>
                  <a:pt x="18" y="126"/>
                </a:lnTo>
                <a:lnTo>
                  <a:pt x="30" y="120"/>
                </a:lnTo>
                <a:lnTo>
                  <a:pt x="30" y="114"/>
                </a:lnTo>
                <a:lnTo>
                  <a:pt x="36" y="102"/>
                </a:lnTo>
                <a:lnTo>
                  <a:pt x="36" y="90"/>
                </a:lnTo>
                <a:lnTo>
                  <a:pt x="36" y="84"/>
                </a:lnTo>
                <a:lnTo>
                  <a:pt x="36" y="72"/>
                </a:lnTo>
                <a:lnTo>
                  <a:pt x="36" y="60"/>
                </a:lnTo>
                <a:lnTo>
                  <a:pt x="36" y="48"/>
                </a:lnTo>
                <a:lnTo>
                  <a:pt x="36" y="36"/>
                </a:lnTo>
                <a:lnTo>
                  <a:pt x="30" y="30"/>
                </a:lnTo>
                <a:lnTo>
                  <a:pt x="30" y="18"/>
                </a:lnTo>
                <a:lnTo>
                  <a:pt x="18" y="12"/>
                </a:lnTo>
                <a:lnTo>
                  <a:pt x="12" y="6"/>
                </a:lnTo>
                <a:lnTo>
                  <a:pt x="6" y="0"/>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2" name="Freeform 975"/>
          <p:cNvSpPr>
            <a:spLocks/>
          </p:cNvSpPr>
          <p:nvPr/>
        </p:nvSpPr>
        <p:spPr bwMode="auto">
          <a:xfrm>
            <a:off x="7673977" y="4803230"/>
            <a:ext cx="82550" cy="234950"/>
          </a:xfrm>
          <a:custGeom>
            <a:avLst/>
            <a:gdLst>
              <a:gd name="T0" fmla="*/ 2147483647 w 54"/>
              <a:gd name="T1" fmla="*/ 0 h 138"/>
              <a:gd name="T2" fmla="*/ 2147483647 w 54"/>
              <a:gd name="T3" fmla="*/ 0 h 138"/>
              <a:gd name="T4" fmla="*/ 2147483647 w 54"/>
              <a:gd name="T5" fmla="*/ 2147483647 h 138"/>
              <a:gd name="T6" fmla="*/ 2147483647 w 54"/>
              <a:gd name="T7" fmla="*/ 2147483647 h 138"/>
              <a:gd name="T8" fmla="*/ 0 w 54"/>
              <a:gd name="T9" fmla="*/ 2147483647 h 138"/>
              <a:gd name="T10" fmla="*/ 2147483647 w 54"/>
              <a:gd name="T11" fmla="*/ 2147483647 h 138"/>
              <a:gd name="T12" fmla="*/ 2147483647 w 54"/>
              <a:gd name="T13" fmla="*/ 2147483647 h 138"/>
              <a:gd name="T14" fmla="*/ 2147483647 w 54"/>
              <a:gd name="T15" fmla="*/ 2147483647 h 138"/>
              <a:gd name="T16" fmla="*/ 2147483647 w 54"/>
              <a:gd name="T17" fmla="*/ 2147483647 h 138"/>
              <a:gd name="T18" fmla="*/ 2147483647 w 54"/>
              <a:gd name="T19" fmla="*/ 2147483647 h 138"/>
              <a:gd name="T20" fmla="*/ 2147483647 w 54"/>
              <a:gd name="T21" fmla="*/ 2147483647 h 138"/>
              <a:gd name="T22" fmla="*/ 2147483647 w 54"/>
              <a:gd name="T23" fmla="*/ 2147483647 h 138"/>
              <a:gd name="T24" fmla="*/ 2147483647 w 54"/>
              <a:gd name="T25" fmla="*/ 2147483647 h 138"/>
              <a:gd name="T26" fmla="*/ 2147483647 w 54"/>
              <a:gd name="T27" fmla="*/ 2147483647 h 138"/>
              <a:gd name="T28" fmla="*/ 2147483647 w 54"/>
              <a:gd name="T29" fmla="*/ 2147483647 h 138"/>
              <a:gd name="T30" fmla="*/ 2147483647 w 54"/>
              <a:gd name="T31" fmla="*/ 2147483647 h 138"/>
              <a:gd name="T32" fmla="*/ 2147483647 w 54"/>
              <a:gd name="T33" fmla="*/ 2147483647 h 138"/>
              <a:gd name="T34" fmla="*/ 2147483647 w 54"/>
              <a:gd name="T35" fmla="*/ 2147483647 h 138"/>
              <a:gd name="T36" fmla="*/ 2147483647 w 54"/>
              <a:gd name="T37" fmla="*/ 2147483647 h 138"/>
              <a:gd name="T38" fmla="*/ 2147483647 w 54"/>
              <a:gd name="T39" fmla="*/ 2147483647 h 138"/>
              <a:gd name="T40" fmla="*/ 0 w 54"/>
              <a:gd name="T41" fmla="*/ 2147483647 h 138"/>
              <a:gd name="T42" fmla="*/ 2147483647 w 54"/>
              <a:gd name="T43" fmla="*/ 2147483647 h 138"/>
              <a:gd name="T44" fmla="*/ 2147483647 w 54"/>
              <a:gd name="T45" fmla="*/ 2147483647 h 138"/>
              <a:gd name="T46" fmla="*/ 2147483647 w 54"/>
              <a:gd name="T47" fmla="*/ 2147483647 h 138"/>
              <a:gd name="T48" fmla="*/ 2147483647 w 54"/>
              <a:gd name="T49" fmla="*/ 2147483647 h 138"/>
              <a:gd name="T50" fmla="*/ 2147483647 w 54"/>
              <a:gd name="T51" fmla="*/ 2147483647 h 138"/>
              <a:gd name="T52" fmla="*/ 2147483647 w 54"/>
              <a:gd name="T53" fmla="*/ 2147483647 h 138"/>
              <a:gd name="T54" fmla="*/ 2147483647 w 54"/>
              <a:gd name="T55" fmla="*/ 2147483647 h 138"/>
              <a:gd name="T56" fmla="*/ 2147483647 w 54"/>
              <a:gd name="T57" fmla="*/ 2147483647 h 138"/>
              <a:gd name="T58" fmla="*/ 2147483647 w 54"/>
              <a:gd name="T59" fmla="*/ 2147483647 h 138"/>
              <a:gd name="T60" fmla="*/ 2147483647 w 54"/>
              <a:gd name="T61" fmla="*/ 2147483647 h 138"/>
              <a:gd name="T62" fmla="*/ 2147483647 w 54"/>
              <a:gd name="T63" fmla="*/ 2147483647 h 138"/>
              <a:gd name="T64" fmla="*/ 2147483647 w 54"/>
              <a:gd name="T65" fmla="*/ 2147483647 h 138"/>
              <a:gd name="T66" fmla="*/ 2147483647 w 54"/>
              <a:gd name="T67" fmla="*/ 2147483647 h 138"/>
              <a:gd name="T68" fmla="*/ 2147483647 w 54"/>
              <a:gd name="T69" fmla="*/ 2147483647 h 138"/>
              <a:gd name="T70" fmla="*/ 2147483647 w 54"/>
              <a:gd name="T71" fmla="*/ 2147483647 h 138"/>
              <a:gd name="T72" fmla="*/ 2147483647 w 54"/>
              <a:gd name="T73" fmla="*/ 2147483647 h 138"/>
              <a:gd name="T74" fmla="*/ 2147483647 w 54"/>
              <a:gd name="T75" fmla="*/ 2147483647 h 138"/>
              <a:gd name="T76" fmla="*/ 2147483647 w 54"/>
              <a:gd name="T77" fmla="*/ 2147483647 h 138"/>
              <a:gd name="T78" fmla="*/ 2147483647 w 54"/>
              <a:gd name="T79" fmla="*/ 2147483647 h 138"/>
              <a:gd name="T80" fmla="*/ 2147483647 w 54"/>
              <a:gd name="T81" fmla="*/ 0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138"/>
              <a:gd name="T125" fmla="*/ 54 w 54"/>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138">
                <a:moveTo>
                  <a:pt x="12" y="0"/>
                </a:moveTo>
                <a:lnTo>
                  <a:pt x="12" y="0"/>
                </a:lnTo>
                <a:lnTo>
                  <a:pt x="6" y="6"/>
                </a:lnTo>
                <a:lnTo>
                  <a:pt x="0" y="6"/>
                </a:lnTo>
                <a:lnTo>
                  <a:pt x="12" y="6"/>
                </a:lnTo>
                <a:lnTo>
                  <a:pt x="18" y="12"/>
                </a:lnTo>
                <a:lnTo>
                  <a:pt x="30" y="18"/>
                </a:lnTo>
                <a:lnTo>
                  <a:pt x="36" y="24"/>
                </a:lnTo>
                <a:lnTo>
                  <a:pt x="42" y="36"/>
                </a:lnTo>
                <a:lnTo>
                  <a:pt x="48" y="48"/>
                </a:lnTo>
                <a:lnTo>
                  <a:pt x="48" y="60"/>
                </a:lnTo>
                <a:lnTo>
                  <a:pt x="48" y="72"/>
                </a:lnTo>
                <a:lnTo>
                  <a:pt x="48" y="84"/>
                </a:lnTo>
                <a:lnTo>
                  <a:pt x="48" y="96"/>
                </a:lnTo>
                <a:lnTo>
                  <a:pt x="42" y="108"/>
                </a:lnTo>
                <a:lnTo>
                  <a:pt x="36" y="120"/>
                </a:lnTo>
                <a:lnTo>
                  <a:pt x="30" y="126"/>
                </a:lnTo>
                <a:lnTo>
                  <a:pt x="18" y="132"/>
                </a:lnTo>
                <a:lnTo>
                  <a:pt x="12" y="138"/>
                </a:lnTo>
                <a:lnTo>
                  <a:pt x="0" y="138"/>
                </a:lnTo>
                <a:lnTo>
                  <a:pt x="6" y="138"/>
                </a:lnTo>
                <a:lnTo>
                  <a:pt x="12" y="138"/>
                </a:lnTo>
                <a:lnTo>
                  <a:pt x="24" y="138"/>
                </a:lnTo>
                <a:lnTo>
                  <a:pt x="30" y="132"/>
                </a:lnTo>
                <a:lnTo>
                  <a:pt x="36" y="126"/>
                </a:lnTo>
                <a:lnTo>
                  <a:pt x="42" y="114"/>
                </a:lnTo>
                <a:lnTo>
                  <a:pt x="48" y="108"/>
                </a:lnTo>
                <a:lnTo>
                  <a:pt x="54" y="96"/>
                </a:lnTo>
                <a:lnTo>
                  <a:pt x="54" y="84"/>
                </a:lnTo>
                <a:lnTo>
                  <a:pt x="54" y="72"/>
                </a:lnTo>
                <a:lnTo>
                  <a:pt x="54" y="60"/>
                </a:lnTo>
                <a:lnTo>
                  <a:pt x="54" y="48"/>
                </a:lnTo>
                <a:lnTo>
                  <a:pt x="48" y="36"/>
                </a:lnTo>
                <a:lnTo>
                  <a:pt x="42" y="24"/>
                </a:lnTo>
                <a:lnTo>
                  <a:pt x="36" y="18"/>
                </a:lnTo>
                <a:lnTo>
                  <a:pt x="30" y="12"/>
                </a:lnTo>
                <a:lnTo>
                  <a:pt x="24" y="6"/>
                </a:lnTo>
                <a:lnTo>
                  <a:pt x="12"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3" name="Freeform 976"/>
          <p:cNvSpPr>
            <a:spLocks/>
          </p:cNvSpPr>
          <p:nvPr/>
        </p:nvSpPr>
        <p:spPr bwMode="auto">
          <a:xfrm>
            <a:off x="7656521" y="4811183"/>
            <a:ext cx="90487" cy="227013"/>
          </a:xfrm>
          <a:custGeom>
            <a:avLst/>
            <a:gdLst>
              <a:gd name="T0" fmla="*/ 2147483647 w 60"/>
              <a:gd name="T1" fmla="*/ 0 h 132"/>
              <a:gd name="T2" fmla="*/ 2147483647 w 60"/>
              <a:gd name="T3" fmla="*/ 0 h 132"/>
              <a:gd name="T4" fmla="*/ 2147483647 w 60"/>
              <a:gd name="T5" fmla="*/ 2147483647 h 132"/>
              <a:gd name="T6" fmla="*/ 2147483647 w 60"/>
              <a:gd name="T7" fmla="*/ 2147483647 h 132"/>
              <a:gd name="T8" fmla="*/ 0 w 60"/>
              <a:gd name="T9" fmla="*/ 2147483647 h 132"/>
              <a:gd name="T10" fmla="*/ 2147483647 w 60"/>
              <a:gd name="T11" fmla="*/ 2147483647 h 132"/>
              <a:gd name="T12" fmla="*/ 2147483647 w 60"/>
              <a:gd name="T13" fmla="*/ 2147483647 h 132"/>
              <a:gd name="T14" fmla="*/ 2147483647 w 60"/>
              <a:gd name="T15" fmla="*/ 2147483647 h 132"/>
              <a:gd name="T16" fmla="*/ 2147483647 w 60"/>
              <a:gd name="T17" fmla="*/ 2147483647 h 132"/>
              <a:gd name="T18" fmla="*/ 2147483647 w 60"/>
              <a:gd name="T19" fmla="*/ 2147483647 h 132"/>
              <a:gd name="T20" fmla="*/ 2147483647 w 60"/>
              <a:gd name="T21" fmla="*/ 2147483647 h 132"/>
              <a:gd name="T22" fmla="*/ 2147483647 w 60"/>
              <a:gd name="T23" fmla="*/ 2147483647 h 132"/>
              <a:gd name="T24" fmla="*/ 2147483647 w 60"/>
              <a:gd name="T25" fmla="*/ 2147483647 h 132"/>
              <a:gd name="T26" fmla="*/ 2147483647 w 60"/>
              <a:gd name="T27" fmla="*/ 2147483647 h 132"/>
              <a:gd name="T28" fmla="*/ 2147483647 w 60"/>
              <a:gd name="T29" fmla="*/ 2147483647 h 132"/>
              <a:gd name="T30" fmla="*/ 2147483647 w 60"/>
              <a:gd name="T31" fmla="*/ 2147483647 h 132"/>
              <a:gd name="T32" fmla="*/ 2147483647 w 60"/>
              <a:gd name="T33" fmla="*/ 2147483647 h 132"/>
              <a:gd name="T34" fmla="*/ 2147483647 w 60"/>
              <a:gd name="T35" fmla="*/ 2147483647 h 132"/>
              <a:gd name="T36" fmla="*/ 2147483647 w 60"/>
              <a:gd name="T37" fmla="*/ 2147483647 h 132"/>
              <a:gd name="T38" fmla="*/ 2147483647 w 60"/>
              <a:gd name="T39" fmla="*/ 2147483647 h 132"/>
              <a:gd name="T40" fmla="*/ 2147483647 w 60"/>
              <a:gd name="T41" fmla="*/ 2147483647 h 132"/>
              <a:gd name="T42" fmla="*/ 2147483647 w 60"/>
              <a:gd name="T43" fmla="*/ 2147483647 h 132"/>
              <a:gd name="T44" fmla="*/ 2147483647 w 60"/>
              <a:gd name="T45" fmla="*/ 2147483647 h 132"/>
              <a:gd name="T46" fmla="*/ 2147483647 w 60"/>
              <a:gd name="T47" fmla="*/ 2147483647 h 132"/>
              <a:gd name="T48" fmla="*/ 2147483647 w 60"/>
              <a:gd name="T49" fmla="*/ 2147483647 h 132"/>
              <a:gd name="T50" fmla="*/ 2147483647 w 60"/>
              <a:gd name="T51" fmla="*/ 2147483647 h 132"/>
              <a:gd name="T52" fmla="*/ 2147483647 w 60"/>
              <a:gd name="T53" fmla="*/ 2147483647 h 132"/>
              <a:gd name="T54" fmla="*/ 2147483647 w 60"/>
              <a:gd name="T55" fmla="*/ 2147483647 h 132"/>
              <a:gd name="T56" fmla="*/ 0 w 60"/>
              <a:gd name="T57" fmla="*/ 2147483647 h 132"/>
              <a:gd name="T58" fmla="*/ 2147483647 w 60"/>
              <a:gd name="T59" fmla="*/ 2147483647 h 132"/>
              <a:gd name="T60" fmla="*/ 2147483647 w 60"/>
              <a:gd name="T61" fmla="*/ 2147483647 h 132"/>
              <a:gd name="T62" fmla="*/ 2147483647 w 60"/>
              <a:gd name="T63" fmla="*/ 2147483647 h 132"/>
              <a:gd name="T64" fmla="*/ 2147483647 w 60"/>
              <a:gd name="T65" fmla="*/ 2147483647 h 132"/>
              <a:gd name="T66" fmla="*/ 2147483647 w 60"/>
              <a:gd name="T67" fmla="*/ 2147483647 h 132"/>
              <a:gd name="T68" fmla="*/ 2147483647 w 60"/>
              <a:gd name="T69" fmla="*/ 2147483647 h 132"/>
              <a:gd name="T70" fmla="*/ 2147483647 w 60"/>
              <a:gd name="T71" fmla="*/ 2147483647 h 132"/>
              <a:gd name="T72" fmla="*/ 2147483647 w 60"/>
              <a:gd name="T73" fmla="*/ 2147483647 h 132"/>
              <a:gd name="T74" fmla="*/ 2147483647 w 60"/>
              <a:gd name="T75" fmla="*/ 2147483647 h 132"/>
              <a:gd name="T76" fmla="*/ 2147483647 w 60"/>
              <a:gd name="T77" fmla="*/ 2147483647 h 132"/>
              <a:gd name="T78" fmla="*/ 2147483647 w 60"/>
              <a:gd name="T79" fmla="*/ 2147483647 h 132"/>
              <a:gd name="T80" fmla="*/ 2147483647 w 60"/>
              <a:gd name="T81" fmla="*/ 2147483647 h 132"/>
              <a:gd name="T82" fmla="*/ 2147483647 w 60"/>
              <a:gd name="T83" fmla="*/ 2147483647 h 132"/>
              <a:gd name="T84" fmla="*/ 2147483647 w 60"/>
              <a:gd name="T85" fmla="*/ 2147483647 h 132"/>
              <a:gd name="T86" fmla="*/ 2147483647 w 60"/>
              <a:gd name="T87" fmla="*/ 2147483647 h 132"/>
              <a:gd name="T88" fmla="*/ 2147483647 w 60"/>
              <a:gd name="T89" fmla="*/ 2147483647 h 132"/>
              <a:gd name="T90" fmla="*/ 2147483647 w 60"/>
              <a:gd name="T91" fmla="*/ 2147483647 h 132"/>
              <a:gd name="T92" fmla="*/ 2147483647 w 60"/>
              <a:gd name="T93" fmla="*/ 2147483647 h 132"/>
              <a:gd name="T94" fmla="*/ 2147483647 w 60"/>
              <a:gd name="T95" fmla="*/ 0 h 132"/>
              <a:gd name="T96" fmla="*/ 2147483647 w 60"/>
              <a:gd name="T97" fmla="*/ 0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132"/>
              <a:gd name="T149" fmla="*/ 60 w 60"/>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132">
                <a:moveTo>
                  <a:pt x="12" y="0"/>
                </a:moveTo>
                <a:lnTo>
                  <a:pt x="12" y="0"/>
                </a:lnTo>
                <a:lnTo>
                  <a:pt x="6" y="6"/>
                </a:lnTo>
                <a:lnTo>
                  <a:pt x="0" y="6"/>
                </a:lnTo>
                <a:lnTo>
                  <a:pt x="12" y="6"/>
                </a:lnTo>
                <a:lnTo>
                  <a:pt x="18" y="6"/>
                </a:lnTo>
                <a:lnTo>
                  <a:pt x="24" y="6"/>
                </a:lnTo>
                <a:lnTo>
                  <a:pt x="30" y="6"/>
                </a:lnTo>
                <a:lnTo>
                  <a:pt x="36" y="12"/>
                </a:lnTo>
                <a:lnTo>
                  <a:pt x="42" y="18"/>
                </a:lnTo>
                <a:lnTo>
                  <a:pt x="48" y="24"/>
                </a:lnTo>
                <a:lnTo>
                  <a:pt x="48" y="30"/>
                </a:lnTo>
                <a:lnTo>
                  <a:pt x="54" y="42"/>
                </a:lnTo>
                <a:lnTo>
                  <a:pt x="60" y="48"/>
                </a:lnTo>
                <a:lnTo>
                  <a:pt x="60" y="54"/>
                </a:lnTo>
                <a:lnTo>
                  <a:pt x="60" y="66"/>
                </a:lnTo>
                <a:lnTo>
                  <a:pt x="60" y="72"/>
                </a:lnTo>
                <a:lnTo>
                  <a:pt x="60" y="84"/>
                </a:lnTo>
                <a:lnTo>
                  <a:pt x="54" y="90"/>
                </a:lnTo>
                <a:lnTo>
                  <a:pt x="48" y="102"/>
                </a:lnTo>
                <a:lnTo>
                  <a:pt x="48" y="108"/>
                </a:lnTo>
                <a:lnTo>
                  <a:pt x="42" y="114"/>
                </a:lnTo>
                <a:lnTo>
                  <a:pt x="36" y="120"/>
                </a:lnTo>
                <a:lnTo>
                  <a:pt x="30" y="126"/>
                </a:lnTo>
                <a:lnTo>
                  <a:pt x="24" y="126"/>
                </a:lnTo>
                <a:lnTo>
                  <a:pt x="18" y="126"/>
                </a:lnTo>
                <a:lnTo>
                  <a:pt x="12" y="126"/>
                </a:lnTo>
                <a:lnTo>
                  <a:pt x="0" y="126"/>
                </a:lnTo>
                <a:lnTo>
                  <a:pt x="6" y="126"/>
                </a:lnTo>
                <a:lnTo>
                  <a:pt x="12" y="132"/>
                </a:lnTo>
                <a:lnTo>
                  <a:pt x="24" y="132"/>
                </a:lnTo>
                <a:lnTo>
                  <a:pt x="30" y="126"/>
                </a:lnTo>
                <a:lnTo>
                  <a:pt x="42" y="120"/>
                </a:lnTo>
                <a:lnTo>
                  <a:pt x="48" y="114"/>
                </a:lnTo>
                <a:lnTo>
                  <a:pt x="54" y="102"/>
                </a:lnTo>
                <a:lnTo>
                  <a:pt x="60" y="90"/>
                </a:lnTo>
                <a:lnTo>
                  <a:pt x="60" y="78"/>
                </a:lnTo>
                <a:lnTo>
                  <a:pt x="60" y="66"/>
                </a:lnTo>
                <a:lnTo>
                  <a:pt x="60" y="54"/>
                </a:lnTo>
                <a:lnTo>
                  <a:pt x="60" y="42"/>
                </a:lnTo>
                <a:lnTo>
                  <a:pt x="54" y="30"/>
                </a:lnTo>
                <a:lnTo>
                  <a:pt x="48" y="18"/>
                </a:lnTo>
                <a:lnTo>
                  <a:pt x="42" y="12"/>
                </a:lnTo>
                <a:lnTo>
                  <a:pt x="30" y="6"/>
                </a:lnTo>
                <a:lnTo>
                  <a:pt x="24" y="0"/>
                </a:lnTo>
                <a:lnTo>
                  <a:pt x="12" y="0"/>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4" name="Freeform 977"/>
          <p:cNvSpPr>
            <a:spLocks/>
          </p:cNvSpPr>
          <p:nvPr/>
        </p:nvSpPr>
        <p:spPr bwMode="auto">
          <a:xfrm>
            <a:off x="7639050" y="4811167"/>
            <a:ext cx="107950" cy="215900"/>
          </a:xfrm>
          <a:custGeom>
            <a:avLst/>
            <a:gdLst>
              <a:gd name="T0" fmla="*/ 2147483647 w 72"/>
              <a:gd name="T1" fmla="*/ 2147483647 h 126"/>
              <a:gd name="T2" fmla="*/ 2147483647 w 72"/>
              <a:gd name="T3" fmla="*/ 2147483647 h 126"/>
              <a:gd name="T4" fmla="*/ 2147483647 w 72"/>
              <a:gd name="T5" fmla="*/ 2147483647 h 126"/>
              <a:gd name="T6" fmla="*/ 2147483647 w 72"/>
              <a:gd name="T7" fmla="*/ 2147483647 h 126"/>
              <a:gd name="T8" fmla="*/ 2147483647 w 72"/>
              <a:gd name="T9" fmla="*/ 2147483647 h 126"/>
              <a:gd name="T10" fmla="*/ 2147483647 w 72"/>
              <a:gd name="T11" fmla="*/ 2147483647 h 126"/>
              <a:gd name="T12" fmla="*/ 2147483647 w 72"/>
              <a:gd name="T13" fmla="*/ 2147483647 h 126"/>
              <a:gd name="T14" fmla="*/ 2147483647 w 72"/>
              <a:gd name="T15" fmla="*/ 2147483647 h 126"/>
              <a:gd name="T16" fmla="*/ 2147483647 w 72"/>
              <a:gd name="T17" fmla="*/ 2147483647 h 126"/>
              <a:gd name="T18" fmla="*/ 2147483647 w 72"/>
              <a:gd name="T19" fmla="*/ 2147483647 h 126"/>
              <a:gd name="T20" fmla="*/ 2147483647 w 72"/>
              <a:gd name="T21" fmla="*/ 2147483647 h 126"/>
              <a:gd name="T22" fmla="*/ 2147483647 w 72"/>
              <a:gd name="T23" fmla="*/ 2147483647 h 126"/>
              <a:gd name="T24" fmla="*/ 2147483647 w 72"/>
              <a:gd name="T25" fmla="*/ 2147483647 h 126"/>
              <a:gd name="T26" fmla="*/ 2147483647 w 72"/>
              <a:gd name="T27" fmla="*/ 2147483647 h 126"/>
              <a:gd name="T28" fmla="*/ 2147483647 w 72"/>
              <a:gd name="T29" fmla="*/ 2147483647 h 126"/>
              <a:gd name="T30" fmla="*/ 2147483647 w 72"/>
              <a:gd name="T31" fmla="*/ 2147483647 h 126"/>
              <a:gd name="T32" fmla="*/ 2147483647 w 72"/>
              <a:gd name="T33" fmla="*/ 2147483647 h 126"/>
              <a:gd name="T34" fmla="*/ 2147483647 w 72"/>
              <a:gd name="T35" fmla="*/ 2147483647 h 126"/>
              <a:gd name="T36" fmla="*/ 2147483647 w 72"/>
              <a:gd name="T37" fmla="*/ 2147483647 h 126"/>
              <a:gd name="T38" fmla="*/ 2147483647 w 72"/>
              <a:gd name="T39" fmla="*/ 2147483647 h 126"/>
              <a:gd name="T40" fmla="*/ 2147483647 w 72"/>
              <a:gd name="T41" fmla="*/ 2147483647 h 126"/>
              <a:gd name="T42" fmla="*/ 2147483647 w 72"/>
              <a:gd name="T43" fmla="*/ 2147483647 h 126"/>
              <a:gd name="T44" fmla="*/ 2147483647 w 72"/>
              <a:gd name="T45" fmla="*/ 2147483647 h 126"/>
              <a:gd name="T46" fmla="*/ 2147483647 w 72"/>
              <a:gd name="T47" fmla="*/ 2147483647 h 126"/>
              <a:gd name="T48" fmla="*/ 2147483647 w 72"/>
              <a:gd name="T49" fmla="*/ 2147483647 h 126"/>
              <a:gd name="T50" fmla="*/ 2147483647 w 72"/>
              <a:gd name="T51" fmla="*/ 2147483647 h 126"/>
              <a:gd name="T52" fmla="*/ 2147483647 w 72"/>
              <a:gd name="T53" fmla="*/ 2147483647 h 126"/>
              <a:gd name="T54" fmla="*/ 2147483647 w 72"/>
              <a:gd name="T55" fmla="*/ 2147483647 h 126"/>
              <a:gd name="T56" fmla="*/ 0 w 72"/>
              <a:gd name="T57" fmla="*/ 2147483647 h 126"/>
              <a:gd name="T58" fmla="*/ 0 w 72"/>
              <a:gd name="T59" fmla="*/ 2147483647 h 126"/>
              <a:gd name="T60" fmla="*/ 2147483647 w 72"/>
              <a:gd name="T61" fmla="*/ 2147483647 h 126"/>
              <a:gd name="T62" fmla="*/ 2147483647 w 72"/>
              <a:gd name="T63" fmla="*/ 2147483647 h 126"/>
              <a:gd name="T64" fmla="*/ 2147483647 w 72"/>
              <a:gd name="T65" fmla="*/ 2147483647 h 126"/>
              <a:gd name="T66" fmla="*/ 2147483647 w 72"/>
              <a:gd name="T67" fmla="*/ 2147483647 h 126"/>
              <a:gd name="T68" fmla="*/ 2147483647 w 72"/>
              <a:gd name="T69" fmla="*/ 2147483647 h 126"/>
              <a:gd name="T70" fmla="*/ 2147483647 w 72"/>
              <a:gd name="T71" fmla="*/ 2147483647 h 126"/>
              <a:gd name="T72" fmla="*/ 2147483647 w 72"/>
              <a:gd name="T73" fmla="*/ 2147483647 h 126"/>
              <a:gd name="T74" fmla="*/ 2147483647 w 72"/>
              <a:gd name="T75" fmla="*/ 2147483647 h 126"/>
              <a:gd name="T76" fmla="*/ 2147483647 w 72"/>
              <a:gd name="T77" fmla="*/ 2147483647 h 126"/>
              <a:gd name="T78" fmla="*/ 2147483647 w 72"/>
              <a:gd name="T79" fmla="*/ 2147483647 h 126"/>
              <a:gd name="T80" fmla="*/ 2147483647 w 72"/>
              <a:gd name="T81" fmla="*/ 2147483647 h 126"/>
              <a:gd name="T82" fmla="*/ 2147483647 w 72"/>
              <a:gd name="T83" fmla="*/ 2147483647 h 126"/>
              <a:gd name="T84" fmla="*/ 2147483647 w 72"/>
              <a:gd name="T85" fmla="*/ 2147483647 h 126"/>
              <a:gd name="T86" fmla="*/ 2147483647 w 72"/>
              <a:gd name="T87" fmla="*/ 2147483647 h 126"/>
              <a:gd name="T88" fmla="*/ 2147483647 w 72"/>
              <a:gd name="T89" fmla="*/ 2147483647 h 126"/>
              <a:gd name="T90" fmla="*/ 2147483647 w 72"/>
              <a:gd name="T91" fmla="*/ 2147483647 h 126"/>
              <a:gd name="T92" fmla="*/ 2147483647 w 72"/>
              <a:gd name="T93" fmla="*/ 2147483647 h 126"/>
              <a:gd name="T94" fmla="*/ 2147483647 w 72"/>
              <a:gd name="T95" fmla="*/ 2147483647 h 126"/>
              <a:gd name="T96" fmla="*/ 2147483647 w 72"/>
              <a:gd name="T97" fmla="*/ 2147483647 h 126"/>
              <a:gd name="T98" fmla="*/ 2147483647 w 72"/>
              <a:gd name="T99" fmla="*/ 2147483647 h 126"/>
              <a:gd name="T100" fmla="*/ 2147483647 w 72"/>
              <a:gd name="T101" fmla="*/ 2147483647 h 126"/>
              <a:gd name="T102" fmla="*/ 2147483647 w 72"/>
              <a:gd name="T103" fmla="*/ 2147483647 h 126"/>
              <a:gd name="T104" fmla="*/ 2147483647 w 72"/>
              <a:gd name="T105" fmla="*/ 2147483647 h 126"/>
              <a:gd name="T106" fmla="*/ 2147483647 w 72"/>
              <a:gd name="T107" fmla="*/ 0 h 126"/>
              <a:gd name="T108" fmla="*/ 2147483647 w 72"/>
              <a:gd name="T109" fmla="*/ 0 h 126"/>
              <a:gd name="T110" fmla="*/ 2147483647 w 72"/>
              <a:gd name="T111" fmla="*/ 2147483647 h 126"/>
              <a:gd name="T112" fmla="*/ 2147483647 w 72"/>
              <a:gd name="T113" fmla="*/ 2147483647 h 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
              <a:gd name="T172" fmla="*/ 0 h 126"/>
              <a:gd name="T173" fmla="*/ 72 w 72"/>
              <a:gd name="T174" fmla="*/ 126 h 1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 h="126">
                <a:moveTo>
                  <a:pt x="12" y="6"/>
                </a:moveTo>
                <a:lnTo>
                  <a:pt x="12" y="6"/>
                </a:lnTo>
                <a:lnTo>
                  <a:pt x="6" y="12"/>
                </a:lnTo>
                <a:lnTo>
                  <a:pt x="12" y="12"/>
                </a:lnTo>
                <a:lnTo>
                  <a:pt x="18" y="6"/>
                </a:lnTo>
                <a:lnTo>
                  <a:pt x="30" y="6"/>
                </a:lnTo>
                <a:lnTo>
                  <a:pt x="36" y="6"/>
                </a:lnTo>
                <a:lnTo>
                  <a:pt x="42" y="12"/>
                </a:lnTo>
                <a:lnTo>
                  <a:pt x="48" y="12"/>
                </a:lnTo>
                <a:lnTo>
                  <a:pt x="54" y="24"/>
                </a:lnTo>
                <a:lnTo>
                  <a:pt x="60" y="30"/>
                </a:lnTo>
                <a:lnTo>
                  <a:pt x="66" y="36"/>
                </a:lnTo>
                <a:lnTo>
                  <a:pt x="66" y="48"/>
                </a:lnTo>
                <a:lnTo>
                  <a:pt x="72" y="54"/>
                </a:lnTo>
                <a:lnTo>
                  <a:pt x="72" y="66"/>
                </a:lnTo>
                <a:lnTo>
                  <a:pt x="66" y="78"/>
                </a:lnTo>
                <a:lnTo>
                  <a:pt x="66" y="84"/>
                </a:lnTo>
                <a:lnTo>
                  <a:pt x="60" y="96"/>
                </a:lnTo>
                <a:lnTo>
                  <a:pt x="60" y="108"/>
                </a:lnTo>
                <a:lnTo>
                  <a:pt x="48" y="114"/>
                </a:lnTo>
                <a:lnTo>
                  <a:pt x="42" y="120"/>
                </a:lnTo>
                <a:lnTo>
                  <a:pt x="36" y="120"/>
                </a:lnTo>
                <a:lnTo>
                  <a:pt x="30" y="120"/>
                </a:lnTo>
                <a:lnTo>
                  <a:pt x="18" y="120"/>
                </a:lnTo>
                <a:lnTo>
                  <a:pt x="12" y="120"/>
                </a:lnTo>
                <a:lnTo>
                  <a:pt x="6" y="114"/>
                </a:lnTo>
                <a:lnTo>
                  <a:pt x="0" y="108"/>
                </a:lnTo>
                <a:lnTo>
                  <a:pt x="0" y="114"/>
                </a:lnTo>
                <a:lnTo>
                  <a:pt x="6" y="120"/>
                </a:lnTo>
                <a:lnTo>
                  <a:pt x="12" y="120"/>
                </a:lnTo>
                <a:lnTo>
                  <a:pt x="18" y="126"/>
                </a:lnTo>
                <a:lnTo>
                  <a:pt x="24" y="126"/>
                </a:lnTo>
                <a:lnTo>
                  <a:pt x="30" y="126"/>
                </a:lnTo>
                <a:lnTo>
                  <a:pt x="42" y="120"/>
                </a:lnTo>
                <a:lnTo>
                  <a:pt x="48" y="120"/>
                </a:lnTo>
                <a:lnTo>
                  <a:pt x="54" y="114"/>
                </a:lnTo>
                <a:lnTo>
                  <a:pt x="60" y="108"/>
                </a:lnTo>
                <a:lnTo>
                  <a:pt x="60" y="102"/>
                </a:lnTo>
                <a:lnTo>
                  <a:pt x="66" y="90"/>
                </a:lnTo>
                <a:lnTo>
                  <a:pt x="72" y="78"/>
                </a:lnTo>
                <a:lnTo>
                  <a:pt x="72" y="72"/>
                </a:lnTo>
                <a:lnTo>
                  <a:pt x="72" y="66"/>
                </a:lnTo>
                <a:lnTo>
                  <a:pt x="72" y="54"/>
                </a:lnTo>
                <a:lnTo>
                  <a:pt x="72" y="48"/>
                </a:lnTo>
                <a:lnTo>
                  <a:pt x="66" y="36"/>
                </a:lnTo>
                <a:lnTo>
                  <a:pt x="60" y="30"/>
                </a:lnTo>
                <a:lnTo>
                  <a:pt x="60" y="24"/>
                </a:lnTo>
                <a:lnTo>
                  <a:pt x="54" y="12"/>
                </a:lnTo>
                <a:lnTo>
                  <a:pt x="48" y="12"/>
                </a:lnTo>
                <a:lnTo>
                  <a:pt x="42" y="6"/>
                </a:lnTo>
                <a:lnTo>
                  <a:pt x="30" y="0"/>
                </a:lnTo>
                <a:lnTo>
                  <a:pt x="24" y="0"/>
                </a:lnTo>
                <a:lnTo>
                  <a:pt x="18" y="6"/>
                </a:lnTo>
                <a:lnTo>
                  <a:pt x="12" y="6"/>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5" name="Freeform 978"/>
          <p:cNvSpPr>
            <a:spLocks/>
          </p:cNvSpPr>
          <p:nvPr/>
        </p:nvSpPr>
        <p:spPr bwMode="auto">
          <a:xfrm>
            <a:off x="7627938" y="4822280"/>
            <a:ext cx="119062" cy="195262"/>
          </a:xfrm>
          <a:custGeom>
            <a:avLst/>
            <a:gdLst>
              <a:gd name="T0" fmla="*/ 2147483647 w 78"/>
              <a:gd name="T1" fmla="*/ 2147483647 h 114"/>
              <a:gd name="T2" fmla="*/ 2147483647 w 78"/>
              <a:gd name="T3" fmla="*/ 2147483647 h 114"/>
              <a:gd name="T4" fmla="*/ 2147483647 w 78"/>
              <a:gd name="T5" fmla="*/ 2147483647 h 114"/>
              <a:gd name="T6" fmla="*/ 0 w 78"/>
              <a:gd name="T7" fmla="*/ 2147483647 h 114"/>
              <a:gd name="T8" fmla="*/ 0 w 78"/>
              <a:gd name="T9" fmla="*/ 2147483647 h 114"/>
              <a:gd name="T10" fmla="*/ 2147483647 w 78"/>
              <a:gd name="T11" fmla="*/ 2147483647 h 114"/>
              <a:gd name="T12" fmla="*/ 2147483647 w 78"/>
              <a:gd name="T13" fmla="*/ 2147483647 h 114"/>
              <a:gd name="T14" fmla="*/ 2147483647 w 78"/>
              <a:gd name="T15" fmla="*/ 2147483647 h 114"/>
              <a:gd name="T16" fmla="*/ 2147483647 w 78"/>
              <a:gd name="T17" fmla="*/ 2147483647 h 114"/>
              <a:gd name="T18" fmla="*/ 2147483647 w 78"/>
              <a:gd name="T19" fmla="*/ 2147483647 h 114"/>
              <a:gd name="T20" fmla="*/ 2147483647 w 78"/>
              <a:gd name="T21" fmla="*/ 2147483647 h 114"/>
              <a:gd name="T22" fmla="*/ 2147483647 w 78"/>
              <a:gd name="T23" fmla="*/ 2147483647 h 114"/>
              <a:gd name="T24" fmla="*/ 2147483647 w 78"/>
              <a:gd name="T25" fmla="*/ 2147483647 h 114"/>
              <a:gd name="T26" fmla="*/ 2147483647 w 78"/>
              <a:gd name="T27" fmla="*/ 2147483647 h 114"/>
              <a:gd name="T28" fmla="*/ 2147483647 w 78"/>
              <a:gd name="T29" fmla="*/ 2147483647 h 114"/>
              <a:gd name="T30" fmla="*/ 2147483647 w 78"/>
              <a:gd name="T31" fmla="*/ 2147483647 h 114"/>
              <a:gd name="T32" fmla="*/ 2147483647 w 78"/>
              <a:gd name="T33" fmla="*/ 2147483647 h 114"/>
              <a:gd name="T34" fmla="*/ 2147483647 w 78"/>
              <a:gd name="T35" fmla="*/ 2147483647 h 114"/>
              <a:gd name="T36" fmla="*/ 2147483647 w 78"/>
              <a:gd name="T37" fmla="*/ 2147483647 h 114"/>
              <a:gd name="T38" fmla="*/ 2147483647 w 78"/>
              <a:gd name="T39" fmla="*/ 2147483647 h 114"/>
              <a:gd name="T40" fmla="*/ 2147483647 w 78"/>
              <a:gd name="T41" fmla="*/ 2147483647 h 114"/>
              <a:gd name="T42" fmla="*/ 2147483647 w 78"/>
              <a:gd name="T43" fmla="*/ 2147483647 h 114"/>
              <a:gd name="T44" fmla="*/ 2147483647 w 78"/>
              <a:gd name="T45" fmla="*/ 2147483647 h 114"/>
              <a:gd name="T46" fmla="*/ 2147483647 w 78"/>
              <a:gd name="T47" fmla="*/ 2147483647 h 114"/>
              <a:gd name="T48" fmla="*/ 2147483647 w 78"/>
              <a:gd name="T49" fmla="*/ 2147483647 h 114"/>
              <a:gd name="T50" fmla="*/ 2147483647 w 78"/>
              <a:gd name="T51" fmla="*/ 2147483647 h 114"/>
              <a:gd name="T52" fmla="*/ 2147483647 w 78"/>
              <a:gd name="T53" fmla="*/ 2147483647 h 114"/>
              <a:gd name="T54" fmla="*/ 2147483647 w 78"/>
              <a:gd name="T55" fmla="*/ 2147483647 h 114"/>
              <a:gd name="T56" fmla="*/ 0 w 78"/>
              <a:gd name="T57" fmla="*/ 2147483647 h 114"/>
              <a:gd name="T58" fmla="*/ 0 w 78"/>
              <a:gd name="T59" fmla="*/ 2147483647 h 114"/>
              <a:gd name="T60" fmla="*/ 0 w 78"/>
              <a:gd name="T61" fmla="*/ 2147483647 h 114"/>
              <a:gd name="T62" fmla="*/ 2147483647 w 78"/>
              <a:gd name="T63" fmla="*/ 2147483647 h 114"/>
              <a:gd name="T64" fmla="*/ 2147483647 w 78"/>
              <a:gd name="T65" fmla="*/ 2147483647 h 114"/>
              <a:gd name="T66" fmla="*/ 2147483647 w 78"/>
              <a:gd name="T67" fmla="*/ 2147483647 h 114"/>
              <a:gd name="T68" fmla="*/ 2147483647 w 78"/>
              <a:gd name="T69" fmla="*/ 2147483647 h 114"/>
              <a:gd name="T70" fmla="*/ 2147483647 w 78"/>
              <a:gd name="T71" fmla="*/ 2147483647 h 114"/>
              <a:gd name="T72" fmla="*/ 2147483647 w 78"/>
              <a:gd name="T73" fmla="*/ 2147483647 h 114"/>
              <a:gd name="T74" fmla="*/ 2147483647 w 78"/>
              <a:gd name="T75" fmla="*/ 2147483647 h 114"/>
              <a:gd name="T76" fmla="*/ 2147483647 w 78"/>
              <a:gd name="T77" fmla="*/ 2147483647 h 114"/>
              <a:gd name="T78" fmla="*/ 2147483647 w 78"/>
              <a:gd name="T79" fmla="*/ 2147483647 h 114"/>
              <a:gd name="T80" fmla="*/ 2147483647 w 78"/>
              <a:gd name="T81" fmla="*/ 2147483647 h 114"/>
              <a:gd name="T82" fmla="*/ 2147483647 w 78"/>
              <a:gd name="T83" fmla="*/ 2147483647 h 114"/>
              <a:gd name="T84" fmla="*/ 2147483647 w 78"/>
              <a:gd name="T85" fmla="*/ 2147483647 h 114"/>
              <a:gd name="T86" fmla="*/ 2147483647 w 78"/>
              <a:gd name="T87" fmla="*/ 2147483647 h 114"/>
              <a:gd name="T88" fmla="*/ 2147483647 w 78"/>
              <a:gd name="T89" fmla="*/ 2147483647 h 114"/>
              <a:gd name="T90" fmla="*/ 2147483647 w 78"/>
              <a:gd name="T91" fmla="*/ 2147483647 h 114"/>
              <a:gd name="T92" fmla="*/ 2147483647 w 78"/>
              <a:gd name="T93" fmla="*/ 2147483647 h 114"/>
              <a:gd name="T94" fmla="*/ 2147483647 w 78"/>
              <a:gd name="T95" fmla="*/ 2147483647 h 114"/>
              <a:gd name="T96" fmla="*/ 2147483647 w 78"/>
              <a:gd name="T97" fmla="*/ 2147483647 h 114"/>
              <a:gd name="T98" fmla="*/ 2147483647 w 78"/>
              <a:gd name="T99" fmla="*/ 2147483647 h 114"/>
              <a:gd name="T100" fmla="*/ 2147483647 w 78"/>
              <a:gd name="T101" fmla="*/ 2147483647 h 114"/>
              <a:gd name="T102" fmla="*/ 2147483647 w 78"/>
              <a:gd name="T103" fmla="*/ 2147483647 h 114"/>
              <a:gd name="T104" fmla="*/ 2147483647 w 78"/>
              <a:gd name="T105" fmla="*/ 0 h 114"/>
              <a:gd name="T106" fmla="*/ 2147483647 w 78"/>
              <a:gd name="T107" fmla="*/ 0 h 114"/>
              <a:gd name="T108" fmla="*/ 2147483647 w 78"/>
              <a:gd name="T109" fmla="*/ 0 h 114"/>
              <a:gd name="T110" fmla="*/ 2147483647 w 78"/>
              <a:gd name="T111" fmla="*/ 2147483647 h 114"/>
              <a:gd name="T112" fmla="*/ 2147483647 w 78"/>
              <a:gd name="T113" fmla="*/ 2147483647 h 1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
              <a:gd name="T172" fmla="*/ 0 h 114"/>
              <a:gd name="T173" fmla="*/ 78 w 78"/>
              <a:gd name="T174" fmla="*/ 114 h 11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 h="114">
                <a:moveTo>
                  <a:pt x="6" y="6"/>
                </a:moveTo>
                <a:lnTo>
                  <a:pt x="6" y="12"/>
                </a:lnTo>
                <a:lnTo>
                  <a:pt x="0" y="18"/>
                </a:lnTo>
                <a:lnTo>
                  <a:pt x="6" y="12"/>
                </a:lnTo>
                <a:lnTo>
                  <a:pt x="12" y="6"/>
                </a:lnTo>
                <a:lnTo>
                  <a:pt x="18" y="6"/>
                </a:lnTo>
                <a:lnTo>
                  <a:pt x="30" y="6"/>
                </a:lnTo>
                <a:lnTo>
                  <a:pt x="36" y="6"/>
                </a:lnTo>
                <a:lnTo>
                  <a:pt x="48" y="6"/>
                </a:lnTo>
                <a:lnTo>
                  <a:pt x="54" y="12"/>
                </a:lnTo>
                <a:lnTo>
                  <a:pt x="60" y="18"/>
                </a:lnTo>
                <a:lnTo>
                  <a:pt x="66" y="30"/>
                </a:lnTo>
                <a:lnTo>
                  <a:pt x="72" y="36"/>
                </a:lnTo>
                <a:lnTo>
                  <a:pt x="72" y="48"/>
                </a:lnTo>
                <a:lnTo>
                  <a:pt x="72" y="60"/>
                </a:lnTo>
                <a:lnTo>
                  <a:pt x="72" y="72"/>
                </a:lnTo>
                <a:lnTo>
                  <a:pt x="72" y="78"/>
                </a:lnTo>
                <a:lnTo>
                  <a:pt x="66" y="90"/>
                </a:lnTo>
                <a:lnTo>
                  <a:pt x="60" y="96"/>
                </a:lnTo>
                <a:lnTo>
                  <a:pt x="54" y="102"/>
                </a:lnTo>
                <a:lnTo>
                  <a:pt x="48" y="108"/>
                </a:lnTo>
                <a:lnTo>
                  <a:pt x="36" y="114"/>
                </a:lnTo>
                <a:lnTo>
                  <a:pt x="30" y="114"/>
                </a:lnTo>
                <a:lnTo>
                  <a:pt x="18" y="114"/>
                </a:lnTo>
                <a:lnTo>
                  <a:pt x="12" y="108"/>
                </a:lnTo>
                <a:lnTo>
                  <a:pt x="6" y="102"/>
                </a:lnTo>
                <a:lnTo>
                  <a:pt x="0" y="96"/>
                </a:lnTo>
                <a:lnTo>
                  <a:pt x="0" y="102"/>
                </a:lnTo>
                <a:lnTo>
                  <a:pt x="6" y="102"/>
                </a:lnTo>
                <a:lnTo>
                  <a:pt x="12" y="108"/>
                </a:lnTo>
                <a:lnTo>
                  <a:pt x="18" y="114"/>
                </a:lnTo>
                <a:lnTo>
                  <a:pt x="24" y="114"/>
                </a:lnTo>
                <a:lnTo>
                  <a:pt x="36" y="114"/>
                </a:lnTo>
                <a:lnTo>
                  <a:pt x="42" y="114"/>
                </a:lnTo>
                <a:lnTo>
                  <a:pt x="48" y="114"/>
                </a:lnTo>
                <a:lnTo>
                  <a:pt x="54" y="108"/>
                </a:lnTo>
                <a:lnTo>
                  <a:pt x="60" y="102"/>
                </a:lnTo>
                <a:lnTo>
                  <a:pt x="66" y="90"/>
                </a:lnTo>
                <a:lnTo>
                  <a:pt x="72" y="84"/>
                </a:lnTo>
                <a:lnTo>
                  <a:pt x="72" y="72"/>
                </a:lnTo>
                <a:lnTo>
                  <a:pt x="78" y="60"/>
                </a:lnTo>
                <a:lnTo>
                  <a:pt x="78" y="54"/>
                </a:lnTo>
                <a:lnTo>
                  <a:pt x="72" y="42"/>
                </a:lnTo>
                <a:lnTo>
                  <a:pt x="72" y="36"/>
                </a:lnTo>
                <a:lnTo>
                  <a:pt x="66" y="24"/>
                </a:lnTo>
                <a:lnTo>
                  <a:pt x="60" y="18"/>
                </a:lnTo>
                <a:lnTo>
                  <a:pt x="54" y="6"/>
                </a:lnTo>
                <a:lnTo>
                  <a:pt x="48" y="6"/>
                </a:lnTo>
                <a:lnTo>
                  <a:pt x="36" y="0"/>
                </a:lnTo>
                <a:lnTo>
                  <a:pt x="30" y="0"/>
                </a:lnTo>
                <a:lnTo>
                  <a:pt x="24" y="0"/>
                </a:lnTo>
                <a:lnTo>
                  <a:pt x="12" y="6"/>
                </a:lnTo>
                <a:lnTo>
                  <a:pt x="6"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6" name="Freeform 979"/>
          <p:cNvSpPr>
            <a:spLocks/>
          </p:cNvSpPr>
          <p:nvPr/>
        </p:nvSpPr>
        <p:spPr bwMode="auto">
          <a:xfrm>
            <a:off x="7610475" y="4833392"/>
            <a:ext cx="127000" cy="184150"/>
          </a:xfrm>
          <a:custGeom>
            <a:avLst/>
            <a:gdLst>
              <a:gd name="T0" fmla="*/ 0 w 84"/>
              <a:gd name="T1" fmla="*/ 2147483647 h 108"/>
              <a:gd name="T2" fmla="*/ 0 w 84"/>
              <a:gd name="T3" fmla="*/ 2147483647 h 108"/>
              <a:gd name="T4" fmla="*/ 2147483647 w 84"/>
              <a:gd name="T5" fmla="*/ 2147483647 h 108"/>
              <a:gd name="T6" fmla="*/ 2147483647 w 84"/>
              <a:gd name="T7" fmla="*/ 2147483647 h 108"/>
              <a:gd name="T8" fmla="*/ 2147483647 w 84"/>
              <a:gd name="T9" fmla="*/ 0 h 108"/>
              <a:gd name="T10" fmla="*/ 2147483647 w 84"/>
              <a:gd name="T11" fmla="*/ 2147483647 h 108"/>
              <a:gd name="T12" fmla="*/ 2147483647 w 84"/>
              <a:gd name="T13" fmla="*/ 2147483647 h 108"/>
              <a:gd name="T14" fmla="*/ 2147483647 w 84"/>
              <a:gd name="T15" fmla="*/ 2147483647 h 108"/>
              <a:gd name="T16" fmla="*/ 2147483647 w 84"/>
              <a:gd name="T17" fmla="*/ 2147483647 h 108"/>
              <a:gd name="T18" fmla="*/ 2147483647 w 84"/>
              <a:gd name="T19" fmla="*/ 2147483647 h 108"/>
              <a:gd name="T20" fmla="*/ 2147483647 w 84"/>
              <a:gd name="T21" fmla="*/ 2147483647 h 108"/>
              <a:gd name="T22" fmla="*/ 2147483647 w 84"/>
              <a:gd name="T23" fmla="*/ 2147483647 h 108"/>
              <a:gd name="T24" fmla="*/ 2147483647 w 84"/>
              <a:gd name="T25" fmla="*/ 2147483647 h 108"/>
              <a:gd name="T26" fmla="*/ 2147483647 w 84"/>
              <a:gd name="T27" fmla="*/ 2147483647 h 108"/>
              <a:gd name="T28" fmla="*/ 2147483647 w 84"/>
              <a:gd name="T29" fmla="*/ 2147483647 h 108"/>
              <a:gd name="T30" fmla="*/ 0 w 84"/>
              <a:gd name="T31" fmla="*/ 2147483647 h 108"/>
              <a:gd name="T32" fmla="*/ 0 w 84"/>
              <a:gd name="T33" fmla="*/ 2147483647 h 108"/>
              <a:gd name="T34" fmla="*/ 2147483647 w 84"/>
              <a:gd name="T35" fmla="*/ 2147483647 h 108"/>
              <a:gd name="T36" fmla="*/ 2147483647 w 84"/>
              <a:gd name="T37" fmla="*/ 2147483647 h 108"/>
              <a:gd name="T38" fmla="*/ 0 w 84"/>
              <a:gd name="T39" fmla="*/ 2147483647 h 108"/>
              <a:gd name="T40" fmla="*/ 0 w 84"/>
              <a:gd name="T41" fmla="*/ 2147483647 h 108"/>
              <a:gd name="T42" fmla="*/ 0 w 84"/>
              <a:gd name="T43" fmla="*/ 2147483647 h 108"/>
              <a:gd name="T44" fmla="*/ 0 w 84"/>
              <a:gd name="T45" fmla="*/ 2147483647 h 108"/>
              <a:gd name="T46" fmla="*/ 0 w 84"/>
              <a:gd name="T47" fmla="*/ 2147483647 h 108"/>
              <a:gd name="T48" fmla="*/ 2147483647 w 84"/>
              <a:gd name="T49" fmla="*/ 2147483647 h 108"/>
              <a:gd name="T50" fmla="*/ 2147483647 w 84"/>
              <a:gd name="T51" fmla="*/ 2147483647 h 108"/>
              <a:gd name="T52" fmla="*/ 2147483647 w 84"/>
              <a:gd name="T53" fmla="*/ 2147483647 h 108"/>
              <a:gd name="T54" fmla="*/ 2147483647 w 84"/>
              <a:gd name="T55" fmla="*/ 2147483647 h 108"/>
              <a:gd name="T56" fmla="*/ 2147483647 w 84"/>
              <a:gd name="T57" fmla="*/ 2147483647 h 108"/>
              <a:gd name="T58" fmla="*/ 2147483647 w 84"/>
              <a:gd name="T59" fmla="*/ 2147483647 h 108"/>
              <a:gd name="T60" fmla="*/ 2147483647 w 84"/>
              <a:gd name="T61" fmla="*/ 2147483647 h 108"/>
              <a:gd name="T62" fmla="*/ 2147483647 w 84"/>
              <a:gd name="T63" fmla="*/ 2147483647 h 108"/>
              <a:gd name="T64" fmla="*/ 2147483647 w 84"/>
              <a:gd name="T65" fmla="*/ 2147483647 h 108"/>
              <a:gd name="T66" fmla="*/ 2147483647 w 84"/>
              <a:gd name="T67" fmla="*/ 2147483647 h 108"/>
              <a:gd name="T68" fmla="*/ 2147483647 w 84"/>
              <a:gd name="T69" fmla="*/ 2147483647 h 108"/>
              <a:gd name="T70" fmla="*/ 2147483647 w 84"/>
              <a:gd name="T71" fmla="*/ 2147483647 h 108"/>
              <a:gd name="T72" fmla="*/ 2147483647 w 84"/>
              <a:gd name="T73" fmla="*/ 2147483647 h 108"/>
              <a:gd name="T74" fmla="*/ 2147483647 w 84"/>
              <a:gd name="T75" fmla="*/ 2147483647 h 108"/>
              <a:gd name="T76" fmla="*/ 2147483647 w 84"/>
              <a:gd name="T77" fmla="*/ 2147483647 h 108"/>
              <a:gd name="T78" fmla="*/ 2147483647 w 84"/>
              <a:gd name="T79" fmla="*/ 2147483647 h 108"/>
              <a:gd name="T80" fmla="*/ 2147483647 w 84"/>
              <a:gd name="T81" fmla="*/ 2147483647 h 108"/>
              <a:gd name="T82" fmla="*/ 2147483647 w 84"/>
              <a:gd name="T83" fmla="*/ 2147483647 h 108"/>
              <a:gd name="T84" fmla="*/ 2147483647 w 84"/>
              <a:gd name="T85" fmla="*/ 2147483647 h 108"/>
              <a:gd name="T86" fmla="*/ 2147483647 w 84"/>
              <a:gd name="T87" fmla="*/ 0 h 108"/>
              <a:gd name="T88" fmla="*/ 2147483647 w 84"/>
              <a:gd name="T89" fmla="*/ 0 h 108"/>
              <a:gd name="T90" fmla="*/ 2147483647 w 84"/>
              <a:gd name="T91" fmla="*/ 0 h 108"/>
              <a:gd name="T92" fmla="*/ 2147483647 w 84"/>
              <a:gd name="T93" fmla="*/ 0 h 108"/>
              <a:gd name="T94" fmla="*/ 2147483647 w 84"/>
              <a:gd name="T95" fmla="*/ 0 h 108"/>
              <a:gd name="T96" fmla="*/ 2147483647 w 84"/>
              <a:gd name="T97" fmla="*/ 2147483647 h 108"/>
              <a:gd name="T98" fmla="*/ 2147483647 w 84"/>
              <a:gd name="T99" fmla="*/ 2147483647 h 108"/>
              <a:gd name="T100" fmla="*/ 0 w 84"/>
              <a:gd name="T101" fmla="*/ 2147483647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4"/>
              <a:gd name="T154" fmla="*/ 0 h 108"/>
              <a:gd name="T155" fmla="*/ 84 w 84"/>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4" h="108">
                <a:moveTo>
                  <a:pt x="0" y="54"/>
                </a:moveTo>
                <a:lnTo>
                  <a:pt x="0" y="36"/>
                </a:lnTo>
                <a:lnTo>
                  <a:pt x="12" y="18"/>
                </a:lnTo>
                <a:lnTo>
                  <a:pt x="24" y="6"/>
                </a:lnTo>
                <a:lnTo>
                  <a:pt x="42" y="0"/>
                </a:lnTo>
                <a:lnTo>
                  <a:pt x="54" y="6"/>
                </a:lnTo>
                <a:lnTo>
                  <a:pt x="66" y="18"/>
                </a:lnTo>
                <a:lnTo>
                  <a:pt x="78" y="36"/>
                </a:lnTo>
                <a:lnTo>
                  <a:pt x="84" y="54"/>
                </a:lnTo>
                <a:lnTo>
                  <a:pt x="78" y="72"/>
                </a:lnTo>
                <a:lnTo>
                  <a:pt x="66" y="90"/>
                </a:lnTo>
                <a:lnTo>
                  <a:pt x="54" y="102"/>
                </a:lnTo>
                <a:lnTo>
                  <a:pt x="42" y="102"/>
                </a:lnTo>
                <a:lnTo>
                  <a:pt x="24" y="102"/>
                </a:lnTo>
                <a:lnTo>
                  <a:pt x="12" y="90"/>
                </a:lnTo>
                <a:lnTo>
                  <a:pt x="0" y="72"/>
                </a:lnTo>
                <a:lnTo>
                  <a:pt x="0" y="54"/>
                </a:lnTo>
                <a:lnTo>
                  <a:pt x="6" y="18"/>
                </a:lnTo>
                <a:lnTo>
                  <a:pt x="6" y="24"/>
                </a:lnTo>
                <a:lnTo>
                  <a:pt x="0" y="36"/>
                </a:lnTo>
                <a:lnTo>
                  <a:pt x="0" y="42"/>
                </a:lnTo>
                <a:lnTo>
                  <a:pt x="0" y="54"/>
                </a:lnTo>
                <a:lnTo>
                  <a:pt x="0" y="66"/>
                </a:lnTo>
                <a:lnTo>
                  <a:pt x="0" y="72"/>
                </a:lnTo>
                <a:lnTo>
                  <a:pt x="6" y="84"/>
                </a:lnTo>
                <a:lnTo>
                  <a:pt x="6" y="90"/>
                </a:lnTo>
                <a:lnTo>
                  <a:pt x="18" y="96"/>
                </a:lnTo>
                <a:lnTo>
                  <a:pt x="24" y="102"/>
                </a:lnTo>
                <a:lnTo>
                  <a:pt x="30" y="108"/>
                </a:lnTo>
                <a:lnTo>
                  <a:pt x="42" y="108"/>
                </a:lnTo>
                <a:lnTo>
                  <a:pt x="48" y="108"/>
                </a:lnTo>
                <a:lnTo>
                  <a:pt x="54" y="102"/>
                </a:lnTo>
                <a:lnTo>
                  <a:pt x="66" y="96"/>
                </a:lnTo>
                <a:lnTo>
                  <a:pt x="72" y="90"/>
                </a:lnTo>
                <a:lnTo>
                  <a:pt x="78" y="84"/>
                </a:lnTo>
                <a:lnTo>
                  <a:pt x="84" y="72"/>
                </a:lnTo>
                <a:lnTo>
                  <a:pt x="84" y="66"/>
                </a:lnTo>
                <a:lnTo>
                  <a:pt x="84" y="54"/>
                </a:lnTo>
                <a:lnTo>
                  <a:pt x="84" y="42"/>
                </a:lnTo>
                <a:lnTo>
                  <a:pt x="84" y="30"/>
                </a:lnTo>
                <a:lnTo>
                  <a:pt x="78" y="24"/>
                </a:lnTo>
                <a:lnTo>
                  <a:pt x="72" y="18"/>
                </a:lnTo>
                <a:lnTo>
                  <a:pt x="66" y="6"/>
                </a:lnTo>
                <a:lnTo>
                  <a:pt x="54" y="0"/>
                </a:lnTo>
                <a:lnTo>
                  <a:pt x="48" y="0"/>
                </a:lnTo>
                <a:lnTo>
                  <a:pt x="42" y="0"/>
                </a:lnTo>
                <a:lnTo>
                  <a:pt x="30" y="0"/>
                </a:lnTo>
                <a:lnTo>
                  <a:pt x="24" y="0"/>
                </a:lnTo>
                <a:lnTo>
                  <a:pt x="18" y="6"/>
                </a:lnTo>
                <a:lnTo>
                  <a:pt x="6" y="18"/>
                </a:lnTo>
                <a:lnTo>
                  <a:pt x="0" y="54"/>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7" name="Freeform 980"/>
          <p:cNvSpPr>
            <a:spLocks/>
          </p:cNvSpPr>
          <p:nvPr/>
        </p:nvSpPr>
        <p:spPr bwMode="auto">
          <a:xfrm>
            <a:off x="7610483" y="4833408"/>
            <a:ext cx="119063" cy="174625"/>
          </a:xfrm>
          <a:custGeom>
            <a:avLst/>
            <a:gdLst>
              <a:gd name="T0" fmla="*/ 0 w 78"/>
              <a:gd name="T1" fmla="*/ 2147483647 h 102"/>
              <a:gd name="T2" fmla="*/ 0 w 78"/>
              <a:gd name="T3" fmla="*/ 2147483647 h 102"/>
              <a:gd name="T4" fmla="*/ 2147483647 w 78"/>
              <a:gd name="T5" fmla="*/ 2147483647 h 102"/>
              <a:gd name="T6" fmla="*/ 2147483647 w 78"/>
              <a:gd name="T7" fmla="*/ 2147483647 h 102"/>
              <a:gd name="T8" fmla="*/ 2147483647 w 78"/>
              <a:gd name="T9" fmla="*/ 0 h 102"/>
              <a:gd name="T10" fmla="*/ 2147483647 w 78"/>
              <a:gd name="T11" fmla="*/ 2147483647 h 102"/>
              <a:gd name="T12" fmla="*/ 2147483647 w 78"/>
              <a:gd name="T13" fmla="*/ 2147483647 h 102"/>
              <a:gd name="T14" fmla="*/ 2147483647 w 78"/>
              <a:gd name="T15" fmla="*/ 2147483647 h 102"/>
              <a:gd name="T16" fmla="*/ 2147483647 w 78"/>
              <a:gd name="T17" fmla="*/ 2147483647 h 102"/>
              <a:gd name="T18" fmla="*/ 2147483647 w 78"/>
              <a:gd name="T19" fmla="*/ 2147483647 h 102"/>
              <a:gd name="T20" fmla="*/ 2147483647 w 78"/>
              <a:gd name="T21" fmla="*/ 2147483647 h 102"/>
              <a:gd name="T22" fmla="*/ 2147483647 w 78"/>
              <a:gd name="T23" fmla="*/ 2147483647 h 102"/>
              <a:gd name="T24" fmla="*/ 2147483647 w 78"/>
              <a:gd name="T25" fmla="*/ 2147483647 h 102"/>
              <a:gd name="T26" fmla="*/ 2147483647 w 78"/>
              <a:gd name="T27" fmla="*/ 2147483647 h 102"/>
              <a:gd name="T28" fmla="*/ 2147483647 w 78"/>
              <a:gd name="T29" fmla="*/ 2147483647 h 102"/>
              <a:gd name="T30" fmla="*/ 0 w 78"/>
              <a:gd name="T31" fmla="*/ 2147483647 h 102"/>
              <a:gd name="T32" fmla="*/ 0 w 78"/>
              <a:gd name="T33" fmla="*/ 2147483647 h 102"/>
              <a:gd name="T34" fmla="*/ 2147483647 w 78"/>
              <a:gd name="T35" fmla="*/ 2147483647 h 102"/>
              <a:gd name="T36" fmla="*/ 2147483647 w 78"/>
              <a:gd name="T37" fmla="*/ 2147483647 h 102"/>
              <a:gd name="T38" fmla="*/ 2147483647 w 78"/>
              <a:gd name="T39" fmla="*/ 2147483647 h 102"/>
              <a:gd name="T40" fmla="*/ 2147483647 w 78"/>
              <a:gd name="T41" fmla="*/ 2147483647 h 102"/>
              <a:gd name="T42" fmla="*/ 2147483647 w 78"/>
              <a:gd name="T43" fmla="*/ 2147483647 h 102"/>
              <a:gd name="T44" fmla="*/ 2147483647 w 78"/>
              <a:gd name="T45" fmla="*/ 2147483647 h 102"/>
              <a:gd name="T46" fmla="*/ 2147483647 w 78"/>
              <a:gd name="T47" fmla="*/ 2147483647 h 102"/>
              <a:gd name="T48" fmla="*/ 2147483647 w 78"/>
              <a:gd name="T49" fmla="*/ 2147483647 h 102"/>
              <a:gd name="T50" fmla="*/ 2147483647 w 78"/>
              <a:gd name="T51" fmla="*/ 2147483647 h 102"/>
              <a:gd name="T52" fmla="*/ 2147483647 w 78"/>
              <a:gd name="T53" fmla="*/ 2147483647 h 102"/>
              <a:gd name="T54" fmla="*/ 2147483647 w 78"/>
              <a:gd name="T55" fmla="*/ 2147483647 h 102"/>
              <a:gd name="T56" fmla="*/ 2147483647 w 78"/>
              <a:gd name="T57" fmla="*/ 2147483647 h 102"/>
              <a:gd name="T58" fmla="*/ 2147483647 w 78"/>
              <a:gd name="T59" fmla="*/ 2147483647 h 102"/>
              <a:gd name="T60" fmla="*/ 2147483647 w 78"/>
              <a:gd name="T61" fmla="*/ 2147483647 h 102"/>
              <a:gd name="T62" fmla="*/ 2147483647 w 78"/>
              <a:gd name="T63" fmla="*/ 2147483647 h 102"/>
              <a:gd name="T64" fmla="*/ 2147483647 w 78"/>
              <a:gd name="T65" fmla="*/ 2147483647 h 102"/>
              <a:gd name="T66" fmla="*/ 2147483647 w 78"/>
              <a:gd name="T67" fmla="*/ 2147483647 h 102"/>
              <a:gd name="T68" fmla="*/ 0 w 78"/>
              <a:gd name="T69" fmla="*/ 2147483647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102"/>
              <a:gd name="T107" fmla="*/ 78 w 78"/>
              <a:gd name="T108" fmla="*/ 102 h 10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102">
                <a:moveTo>
                  <a:pt x="0" y="54"/>
                </a:moveTo>
                <a:lnTo>
                  <a:pt x="0" y="30"/>
                </a:lnTo>
                <a:lnTo>
                  <a:pt x="12" y="12"/>
                </a:lnTo>
                <a:lnTo>
                  <a:pt x="24" y="6"/>
                </a:lnTo>
                <a:lnTo>
                  <a:pt x="42" y="0"/>
                </a:lnTo>
                <a:lnTo>
                  <a:pt x="54" y="6"/>
                </a:lnTo>
                <a:lnTo>
                  <a:pt x="66" y="12"/>
                </a:lnTo>
                <a:lnTo>
                  <a:pt x="78" y="30"/>
                </a:lnTo>
                <a:lnTo>
                  <a:pt x="78" y="54"/>
                </a:lnTo>
                <a:lnTo>
                  <a:pt x="78" y="72"/>
                </a:lnTo>
                <a:lnTo>
                  <a:pt x="66" y="84"/>
                </a:lnTo>
                <a:lnTo>
                  <a:pt x="54" y="96"/>
                </a:lnTo>
                <a:lnTo>
                  <a:pt x="42" y="102"/>
                </a:lnTo>
                <a:lnTo>
                  <a:pt x="24" y="96"/>
                </a:lnTo>
                <a:lnTo>
                  <a:pt x="12" y="84"/>
                </a:lnTo>
                <a:lnTo>
                  <a:pt x="0" y="72"/>
                </a:lnTo>
                <a:lnTo>
                  <a:pt x="0" y="54"/>
                </a:lnTo>
                <a:lnTo>
                  <a:pt x="6" y="54"/>
                </a:lnTo>
                <a:lnTo>
                  <a:pt x="6" y="36"/>
                </a:lnTo>
                <a:lnTo>
                  <a:pt x="12" y="18"/>
                </a:lnTo>
                <a:lnTo>
                  <a:pt x="24" y="12"/>
                </a:lnTo>
                <a:lnTo>
                  <a:pt x="42" y="6"/>
                </a:lnTo>
                <a:lnTo>
                  <a:pt x="54" y="12"/>
                </a:lnTo>
                <a:lnTo>
                  <a:pt x="66" y="18"/>
                </a:lnTo>
                <a:lnTo>
                  <a:pt x="72" y="36"/>
                </a:lnTo>
                <a:lnTo>
                  <a:pt x="78" y="54"/>
                </a:lnTo>
                <a:lnTo>
                  <a:pt x="72" y="66"/>
                </a:lnTo>
                <a:lnTo>
                  <a:pt x="66" y="84"/>
                </a:lnTo>
                <a:lnTo>
                  <a:pt x="54" y="90"/>
                </a:lnTo>
                <a:lnTo>
                  <a:pt x="42" y="96"/>
                </a:lnTo>
                <a:lnTo>
                  <a:pt x="24" y="90"/>
                </a:lnTo>
                <a:lnTo>
                  <a:pt x="12" y="84"/>
                </a:lnTo>
                <a:lnTo>
                  <a:pt x="6" y="66"/>
                </a:lnTo>
                <a:lnTo>
                  <a:pt x="6" y="54"/>
                </a:lnTo>
                <a:lnTo>
                  <a:pt x="0" y="54"/>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8" name="Freeform 981"/>
          <p:cNvSpPr>
            <a:spLocks/>
          </p:cNvSpPr>
          <p:nvPr/>
        </p:nvSpPr>
        <p:spPr bwMode="auto">
          <a:xfrm>
            <a:off x="7618421" y="4842917"/>
            <a:ext cx="111125" cy="153988"/>
          </a:xfrm>
          <a:custGeom>
            <a:avLst/>
            <a:gdLst>
              <a:gd name="T0" fmla="*/ 0 w 72"/>
              <a:gd name="T1" fmla="*/ 2147483647 h 90"/>
              <a:gd name="T2" fmla="*/ 0 w 72"/>
              <a:gd name="T3" fmla="*/ 2147483647 h 90"/>
              <a:gd name="T4" fmla="*/ 2147483647 w 72"/>
              <a:gd name="T5" fmla="*/ 2147483647 h 90"/>
              <a:gd name="T6" fmla="*/ 2147483647 w 72"/>
              <a:gd name="T7" fmla="*/ 2147483647 h 90"/>
              <a:gd name="T8" fmla="*/ 2147483647 w 72"/>
              <a:gd name="T9" fmla="*/ 0 h 90"/>
              <a:gd name="T10" fmla="*/ 2147483647 w 72"/>
              <a:gd name="T11" fmla="*/ 2147483647 h 90"/>
              <a:gd name="T12" fmla="*/ 2147483647 w 72"/>
              <a:gd name="T13" fmla="*/ 2147483647 h 90"/>
              <a:gd name="T14" fmla="*/ 2147483647 w 72"/>
              <a:gd name="T15" fmla="*/ 2147483647 h 90"/>
              <a:gd name="T16" fmla="*/ 2147483647 w 72"/>
              <a:gd name="T17" fmla="*/ 2147483647 h 90"/>
              <a:gd name="T18" fmla="*/ 2147483647 w 72"/>
              <a:gd name="T19" fmla="*/ 2147483647 h 90"/>
              <a:gd name="T20" fmla="*/ 2147483647 w 72"/>
              <a:gd name="T21" fmla="*/ 2147483647 h 90"/>
              <a:gd name="T22" fmla="*/ 2147483647 w 72"/>
              <a:gd name="T23" fmla="*/ 2147483647 h 90"/>
              <a:gd name="T24" fmla="*/ 2147483647 w 72"/>
              <a:gd name="T25" fmla="*/ 2147483647 h 90"/>
              <a:gd name="T26" fmla="*/ 2147483647 w 72"/>
              <a:gd name="T27" fmla="*/ 2147483647 h 90"/>
              <a:gd name="T28" fmla="*/ 2147483647 w 72"/>
              <a:gd name="T29" fmla="*/ 2147483647 h 90"/>
              <a:gd name="T30" fmla="*/ 0 w 72"/>
              <a:gd name="T31" fmla="*/ 2147483647 h 90"/>
              <a:gd name="T32" fmla="*/ 0 w 72"/>
              <a:gd name="T33" fmla="*/ 2147483647 h 90"/>
              <a:gd name="T34" fmla="*/ 0 w 72"/>
              <a:gd name="T35" fmla="*/ 2147483647 h 90"/>
              <a:gd name="T36" fmla="*/ 2147483647 w 72"/>
              <a:gd name="T37" fmla="*/ 2147483647 h 90"/>
              <a:gd name="T38" fmla="*/ 2147483647 w 72"/>
              <a:gd name="T39" fmla="*/ 2147483647 h 90"/>
              <a:gd name="T40" fmla="*/ 2147483647 w 72"/>
              <a:gd name="T41" fmla="*/ 2147483647 h 90"/>
              <a:gd name="T42" fmla="*/ 2147483647 w 72"/>
              <a:gd name="T43" fmla="*/ 2147483647 h 90"/>
              <a:gd name="T44" fmla="*/ 2147483647 w 72"/>
              <a:gd name="T45" fmla="*/ 2147483647 h 90"/>
              <a:gd name="T46" fmla="*/ 2147483647 w 72"/>
              <a:gd name="T47" fmla="*/ 2147483647 h 90"/>
              <a:gd name="T48" fmla="*/ 2147483647 w 72"/>
              <a:gd name="T49" fmla="*/ 2147483647 h 90"/>
              <a:gd name="T50" fmla="*/ 2147483647 w 72"/>
              <a:gd name="T51" fmla="*/ 2147483647 h 90"/>
              <a:gd name="T52" fmla="*/ 2147483647 w 72"/>
              <a:gd name="T53" fmla="*/ 2147483647 h 90"/>
              <a:gd name="T54" fmla="*/ 2147483647 w 72"/>
              <a:gd name="T55" fmla="*/ 2147483647 h 90"/>
              <a:gd name="T56" fmla="*/ 2147483647 w 72"/>
              <a:gd name="T57" fmla="*/ 2147483647 h 90"/>
              <a:gd name="T58" fmla="*/ 2147483647 w 72"/>
              <a:gd name="T59" fmla="*/ 2147483647 h 90"/>
              <a:gd name="T60" fmla="*/ 2147483647 w 72"/>
              <a:gd name="T61" fmla="*/ 2147483647 h 90"/>
              <a:gd name="T62" fmla="*/ 2147483647 w 72"/>
              <a:gd name="T63" fmla="*/ 2147483647 h 90"/>
              <a:gd name="T64" fmla="*/ 2147483647 w 72"/>
              <a:gd name="T65" fmla="*/ 2147483647 h 90"/>
              <a:gd name="T66" fmla="*/ 0 w 72"/>
              <a:gd name="T67" fmla="*/ 2147483647 h 90"/>
              <a:gd name="T68" fmla="*/ 0 w 72"/>
              <a:gd name="T69" fmla="*/ 2147483647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90"/>
              <a:gd name="T107" fmla="*/ 72 w 72"/>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90">
                <a:moveTo>
                  <a:pt x="0" y="48"/>
                </a:moveTo>
                <a:lnTo>
                  <a:pt x="0" y="30"/>
                </a:lnTo>
                <a:lnTo>
                  <a:pt x="6" y="18"/>
                </a:lnTo>
                <a:lnTo>
                  <a:pt x="18" y="6"/>
                </a:lnTo>
                <a:lnTo>
                  <a:pt x="36" y="0"/>
                </a:lnTo>
                <a:lnTo>
                  <a:pt x="48" y="6"/>
                </a:lnTo>
                <a:lnTo>
                  <a:pt x="60" y="18"/>
                </a:lnTo>
                <a:lnTo>
                  <a:pt x="66" y="30"/>
                </a:lnTo>
                <a:lnTo>
                  <a:pt x="72" y="48"/>
                </a:lnTo>
                <a:lnTo>
                  <a:pt x="66" y="66"/>
                </a:lnTo>
                <a:lnTo>
                  <a:pt x="60" y="78"/>
                </a:lnTo>
                <a:lnTo>
                  <a:pt x="48" y="84"/>
                </a:lnTo>
                <a:lnTo>
                  <a:pt x="36" y="90"/>
                </a:lnTo>
                <a:lnTo>
                  <a:pt x="18" y="84"/>
                </a:lnTo>
                <a:lnTo>
                  <a:pt x="6" y="78"/>
                </a:lnTo>
                <a:lnTo>
                  <a:pt x="0" y="66"/>
                </a:lnTo>
                <a:lnTo>
                  <a:pt x="0" y="48"/>
                </a:lnTo>
                <a:lnTo>
                  <a:pt x="6" y="30"/>
                </a:lnTo>
                <a:lnTo>
                  <a:pt x="12" y="18"/>
                </a:lnTo>
                <a:lnTo>
                  <a:pt x="24" y="12"/>
                </a:lnTo>
                <a:lnTo>
                  <a:pt x="36" y="6"/>
                </a:lnTo>
                <a:lnTo>
                  <a:pt x="48" y="12"/>
                </a:lnTo>
                <a:lnTo>
                  <a:pt x="60" y="18"/>
                </a:lnTo>
                <a:lnTo>
                  <a:pt x="66" y="30"/>
                </a:lnTo>
                <a:lnTo>
                  <a:pt x="66" y="48"/>
                </a:lnTo>
                <a:lnTo>
                  <a:pt x="66" y="60"/>
                </a:lnTo>
                <a:lnTo>
                  <a:pt x="60" y="72"/>
                </a:lnTo>
                <a:lnTo>
                  <a:pt x="48" y="84"/>
                </a:lnTo>
                <a:lnTo>
                  <a:pt x="36" y="84"/>
                </a:lnTo>
                <a:lnTo>
                  <a:pt x="24" y="84"/>
                </a:lnTo>
                <a:lnTo>
                  <a:pt x="12" y="72"/>
                </a:lnTo>
                <a:lnTo>
                  <a:pt x="6" y="60"/>
                </a:lnTo>
                <a:lnTo>
                  <a:pt x="0" y="48"/>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39" name="Freeform 982"/>
          <p:cNvSpPr>
            <a:spLocks/>
          </p:cNvSpPr>
          <p:nvPr/>
        </p:nvSpPr>
        <p:spPr bwMode="auto">
          <a:xfrm>
            <a:off x="7618413" y="4854030"/>
            <a:ext cx="100012" cy="133350"/>
          </a:xfrm>
          <a:custGeom>
            <a:avLst/>
            <a:gdLst>
              <a:gd name="T0" fmla="*/ 0 w 66"/>
              <a:gd name="T1" fmla="*/ 2147483647 h 78"/>
              <a:gd name="T2" fmla="*/ 2147483647 w 66"/>
              <a:gd name="T3" fmla="*/ 2147483647 h 78"/>
              <a:gd name="T4" fmla="*/ 2147483647 w 66"/>
              <a:gd name="T5" fmla="*/ 2147483647 h 78"/>
              <a:gd name="T6" fmla="*/ 2147483647 w 66"/>
              <a:gd name="T7" fmla="*/ 2147483647 h 78"/>
              <a:gd name="T8" fmla="*/ 2147483647 w 66"/>
              <a:gd name="T9" fmla="*/ 0 h 78"/>
              <a:gd name="T10" fmla="*/ 2147483647 w 66"/>
              <a:gd name="T11" fmla="*/ 2147483647 h 78"/>
              <a:gd name="T12" fmla="*/ 2147483647 w 66"/>
              <a:gd name="T13" fmla="*/ 2147483647 h 78"/>
              <a:gd name="T14" fmla="*/ 2147483647 w 66"/>
              <a:gd name="T15" fmla="*/ 2147483647 h 78"/>
              <a:gd name="T16" fmla="*/ 2147483647 w 66"/>
              <a:gd name="T17" fmla="*/ 2147483647 h 78"/>
              <a:gd name="T18" fmla="*/ 2147483647 w 66"/>
              <a:gd name="T19" fmla="*/ 2147483647 h 78"/>
              <a:gd name="T20" fmla="*/ 2147483647 w 66"/>
              <a:gd name="T21" fmla="*/ 2147483647 h 78"/>
              <a:gd name="T22" fmla="*/ 2147483647 w 66"/>
              <a:gd name="T23" fmla="*/ 2147483647 h 78"/>
              <a:gd name="T24" fmla="*/ 2147483647 w 66"/>
              <a:gd name="T25" fmla="*/ 2147483647 h 78"/>
              <a:gd name="T26" fmla="*/ 2147483647 w 66"/>
              <a:gd name="T27" fmla="*/ 2147483647 h 78"/>
              <a:gd name="T28" fmla="*/ 2147483647 w 66"/>
              <a:gd name="T29" fmla="*/ 2147483647 h 78"/>
              <a:gd name="T30" fmla="*/ 2147483647 w 66"/>
              <a:gd name="T31" fmla="*/ 2147483647 h 78"/>
              <a:gd name="T32" fmla="*/ 0 w 66"/>
              <a:gd name="T33" fmla="*/ 2147483647 h 78"/>
              <a:gd name="T34" fmla="*/ 2147483647 w 66"/>
              <a:gd name="T35" fmla="*/ 2147483647 h 78"/>
              <a:gd name="T36" fmla="*/ 2147483647 w 66"/>
              <a:gd name="T37" fmla="*/ 2147483647 h 78"/>
              <a:gd name="T38" fmla="*/ 2147483647 w 66"/>
              <a:gd name="T39" fmla="*/ 2147483647 h 78"/>
              <a:gd name="T40" fmla="*/ 2147483647 w 66"/>
              <a:gd name="T41" fmla="*/ 2147483647 h 78"/>
              <a:gd name="T42" fmla="*/ 2147483647 w 66"/>
              <a:gd name="T43" fmla="*/ 2147483647 h 78"/>
              <a:gd name="T44" fmla="*/ 2147483647 w 66"/>
              <a:gd name="T45" fmla="*/ 2147483647 h 78"/>
              <a:gd name="T46" fmla="*/ 2147483647 w 66"/>
              <a:gd name="T47" fmla="*/ 2147483647 h 78"/>
              <a:gd name="T48" fmla="*/ 2147483647 w 66"/>
              <a:gd name="T49" fmla="*/ 2147483647 h 78"/>
              <a:gd name="T50" fmla="*/ 2147483647 w 66"/>
              <a:gd name="T51" fmla="*/ 2147483647 h 78"/>
              <a:gd name="T52" fmla="*/ 2147483647 w 66"/>
              <a:gd name="T53" fmla="*/ 2147483647 h 78"/>
              <a:gd name="T54" fmla="*/ 2147483647 w 66"/>
              <a:gd name="T55" fmla="*/ 2147483647 h 78"/>
              <a:gd name="T56" fmla="*/ 2147483647 w 66"/>
              <a:gd name="T57" fmla="*/ 2147483647 h 78"/>
              <a:gd name="T58" fmla="*/ 2147483647 w 66"/>
              <a:gd name="T59" fmla="*/ 2147483647 h 78"/>
              <a:gd name="T60" fmla="*/ 2147483647 w 66"/>
              <a:gd name="T61" fmla="*/ 2147483647 h 78"/>
              <a:gd name="T62" fmla="*/ 2147483647 w 66"/>
              <a:gd name="T63" fmla="*/ 2147483647 h 78"/>
              <a:gd name="T64" fmla="*/ 2147483647 w 66"/>
              <a:gd name="T65" fmla="*/ 2147483647 h 78"/>
              <a:gd name="T66" fmla="*/ 2147483647 w 66"/>
              <a:gd name="T67" fmla="*/ 2147483647 h 78"/>
              <a:gd name="T68" fmla="*/ 0 w 6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78"/>
              <a:gd name="T107" fmla="*/ 66 w 6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78">
                <a:moveTo>
                  <a:pt x="0" y="42"/>
                </a:moveTo>
                <a:lnTo>
                  <a:pt x="6" y="24"/>
                </a:lnTo>
                <a:lnTo>
                  <a:pt x="12" y="12"/>
                </a:lnTo>
                <a:lnTo>
                  <a:pt x="24" y="6"/>
                </a:lnTo>
                <a:lnTo>
                  <a:pt x="36" y="0"/>
                </a:lnTo>
                <a:lnTo>
                  <a:pt x="48" y="6"/>
                </a:lnTo>
                <a:lnTo>
                  <a:pt x="60" y="12"/>
                </a:lnTo>
                <a:lnTo>
                  <a:pt x="66" y="24"/>
                </a:lnTo>
                <a:lnTo>
                  <a:pt x="66" y="42"/>
                </a:lnTo>
                <a:lnTo>
                  <a:pt x="66" y="54"/>
                </a:lnTo>
                <a:lnTo>
                  <a:pt x="60" y="66"/>
                </a:lnTo>
                <a:lnTo>
                  <a:pt x="48" y="78"/>
                </a:lnTo>
                <a:lnTo>
                  <a:pt x="36" y="78"/>
                </a:lnTo>
                <a:lnTo>
                  <a:pt x="24" y="78"/>
                </a:lnTo>
                <a:lnTo>
                  <a:pt x="12" y="66"/>
                </a:lnTo>
                <a:lnTo>
                  <a:pt x="6" y="54"/>
                </a:lnTo>
                <a:lnTo>
                  <a:pt x="0" y="42"/>
                </a:lnTo>
                <a:lnTo>
                  <a:pt x="6" y="42"/>
                </a:lnTo>
                <a:lnTo>
                  <a:pt x="6" y="24"/>
                </a:lnTo>
                <a:lnTo>
                  <a:pt x="12" y="12"/>
                </a:lnTo>
                <a:lnTo>
                  <a:pt x="24" y="6"/>
                </a:lnTo>
                <a:lnTo>
                  <a:pt x="36" y="6"/>
                </a:lnTo>
                <a:lnTo>
                  <a:pt x="42" y="6"/>
                </a:lnTo>
                <a:lnTo>
                  <a:pt x="54" y="12"/>
                </a:lnTo>
                <a:lnTo>
                  <a:pt x="60" y="24"/>
                </a:lnTo>
                <a:lnTo>
                  <a:pt x="66" y="42"/>
                </a:lnTo>
                <a:lnTo>
                  <a:pt x="60" y="54"/>
                </a:lnTo>
                <a:lnTo>
                  <a:pt x="54" y="66"/>
                </a:lnTo>
                <a:lnTo>
                  <a:pt x="42" y="72"/>
                </a:lnTo>
                <a:lnTo>
                  <a:pt x="36" y="78"/>
                </a:lnTo>
                <a:lnTo>
                  <a:pt x="24" y="72"/>
                </a:lnTo>
                <a:lnTo>
                  <a:pt x="12" y="66"/>
                </a:lnTo>
                <a:lnTo>
                  <a:pt x="6" y="54"/>
                </a:lnTo>
                <a:lnTo>
                  <a:pt x="6" y="42"/>
                </a:lnTo>
                <a:lnTo>
                  <a:pt x="0" y="42"/>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0" name="Freeform 983"/>
          <p:cNvSpPr>
            <a:spLocks/>
          </p:cNvSpPr>
          <p:nvPr/>
        </p:nvSpPr>
        <p:spPr bwMode="auto">
          <a:xfrm>
            <a:off x="7627939" y="4863571"/>
            <a:ext cx="82550" cy="123825"/>
          </a:xfrm>
          <a:custGeom>
            <a:avLst/>
            <a:gdLst>
              <a:gd name="T0" fmla="*/ 0 w 54"/>
              <a:gd name="T1" fmla="*/ 2147483647 h 72"/>
              <a:gd name="T2" fmla="*/ 0 w 54"/>
              <a:gd name="T3" fmla="*/ 2147483647 h 72"/>
              <a:gd name="T4" fmla="*/ 2147483647 w 54"/>
              <a:gd name="T5" fmla="*/ 2147483647 h 72"/>
              <a:gd name="T6" fmla="*/ 2147483647 w 54"/>
              <a:gd name="T7" fmla="*/ 0 h 72"/>
              <a:gd name="T8" fmla="*/ 2147483647 w 54"/>
              <a:gd name="T9" fmla="*/ 0 h 72"/>
              <a:gd name="T10" fmla="*/ 2147483647 w 54"/>
              <a:gd name="T11" fmla="*/ 0 h 72"/>
              <a:gd name="T12" fmla="*/ 2147483647 w 54"/>
              <a:gd name="T13" fmla="*/ 2147483647 h 72"/>
              <a:gd name="T14" fmla="*/ 2147483647 w 54"/>
              <a:gd name="T15" fmla="*/ 2147483647 h 72"/>
              <a:gd name="T16" fmla="*/ 2147483647 w 54"/>
              <a:gd name="T17" fmla="*/ 2147483647 h 72"/>
              <a:gd name="T18" fmla="*/ 2147483647 w 54"/>
              <a:gd name="T19" fmla="*/ 2147483647 h 72"/>
              <a:gd name="T20" fmla="*/ 2147483647 w 54"/>
              <a:gd name="T21" fmla="*/ 2147483647 h 72"/>
              <a:gd name="T22" fmla="*/ 2147483647 w 54"/>
              <a:gd name="T23" fmla="*/ 2147483647 h 72"/>
              <a:gd name="T24" fmla="*/ 2147483647 w 54"/>
              <a:gd name="T25" fmla="*/ 2147483647 h 72"/>
              <a:gd name="T26" fmla="*/ 2147483647 w 54"/>
              <a:gd name="T27" fmla="*/ 2147483647 h 72"/>
              <a:gd name="T28" fmla="*/ 2147483647 w 54"/>
              <a:gd name="T29" fmla="*/ 2147483647 h 72"/>
              <a:gd name="T30" fmla="*/ 0 w 54"/>
              <a:gd name="T31" fmla="*/ 2147483647 h 72"/>
              <a:gd name="T32" fmla="*/ 0 w 54"/>
              <a:gd name="T33" fmla="*/ 2147483647 h 72"/>
              <a:gd name="T34" fmla="*/ 0 w 54"/>
              <a:gd name="T35" fmla="*/ 2147483647 h 72"/>
              <a:gd name="T36" fmla="*/ 2147483647 w 54"/>
              <a:gd name="T37" fmla="*/ 2147483647 h 72"/>
              <a:gd name="T38" fmla="*/ 2147483647 w 54"/>
              <a:gd name="T39" fmla="*/ 2147483647 h 72"/>
              <a:gd name="T40" fmla="*/ 2147483647 w 54"/>
              <a:gd name="T41" fmla="*/ 2147483647 h 72"/>
              <a:gd name="T42" fmla="*/ 2147483647 w 54"/>
              <a:gd name="T43" fmla="*/ 0 h 72"/>
              <a:gd name="T44" fmla="*/ 2147483647 w 54"/>
              <a:gd name="T45" fmla="*/ 2147483647 h 72"/>
              <a:gd name="T46" fmla="*/ 2147483647 w 54"/>
              <a:gd name="T47" fmla="*/ 2147483647 h 72"/>
              <a:gd name="T48" fmla="*/ 2147483647 w 54"/>
              <a:gd name="T49" fmla="*/ 2147483647 h 72"/>
              <a:gd name="T50" fmla="*/ 2147483647 w 54"/>
              <a:gd name="T51" fmla="*/ 2147483647 h 72"/>
              <a:gd name="T52" fmla="*/ 2147483647 w 54"/>
              <a:gd name="T53" fmla="*/ 2147483647 h 72"/>
              <a:gd name="T54" fmla="*/ 2147483647 w 54"/>
              <a:gd name="T55" fmla="*/ 2147483647 h 72"/>
              <a:gd name="T56" fmla="*/ 2147483647 w 54"/>
              <a:gd name="T57" fmla="*/ 2147483647 h 72"/>
              <a:gd name="T58" fmla="*/ 2147483647 w 54"/>
              <a:gd name="T59" fmla="*/ 2147483647 h 72"/>
              <a:gd name="T60" fmla="*/ 2147483647 w 54"/>
              <a:gd name="T61" fmla="*/ 2147483647 h 72"/>
              <a:gd name="T62" fmla="*/ 2147483647 w 54"/>
              <a:gd name="T63" fmla="*/ 2147483647 h 72"/>
              <a:gd name="T64" fmla="*/ 2147483647 w 54"/>
              <a:gd name="T65" fmla="*/ 2147483647 h 72"/>
              <a:gd name="T66" fmla="*/ 0 w 54"/>
              <a:gd name="T67" fmla="*/ 2147483647 h 72"/>
              <a:gd name="T68" fmla="*/ 0 w 54"/>
              <a:gd name="T69" fmla="*/ 2147483647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72"/>
              <a:gd name="T107" fmla="*/ 54 w 54"/>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72">
                <a:moveTo>
                  <a:pt x="0" y="36"/>
                </a:moveTo>
                <a:lnTo>
                  <a:pt x="0" y="18"/>
                </a:lnTo>
                <a:lnTo>
                  <a:pt x="6" y="6"/>
                </a:lnTo>
                <a:lnTo>
                  <a:pt x="18" y="0"/>
                </a:lnTo>
                <a:lnTo>
                  <a:pt x="30" y="0"/>
                </a:lnTo>
                <a:lnTo>
                  <a:pt x="36" y="0"/>
                </a:lnTo>
                <a:lnTo>
                  <a:pt x="48" y="6"/>
                </a:lnTo>
                <a:lnTo>
                  <a:pt x="54" y="18"/>
                </a:lnTo>
                <a:lnTo>
                  <a:pt x="54" y="36"/>
                </a:lnTo>
                <a:lnTo>
                  <a:pt x="54" y="48"/>
                </a:lnTo>
                <a:lnTo>
                  <a:pt x="48" y="60"/>
                </a:lnTo>
                <a:lnTo>
                  <a:pt x="36" y="66"/>
                </a:lnTo>
                <a:lnTo>
                  <a:pt x="30" y="72"/>
                </a:lnTo>
                <a:lnTo>
                  <a:pt x="18" y="66"/>
                </a:lnTo>
                <a:lnTo>
                  <a:pt x="6" y="60"/>
                </a:lnTo>
                <a:lnTo>
                  <a:pt x="0" y="48"/>
                </a:lnTo>
                <a:lnTo>
                  <a:pt x="0" y="36"/>
                </a:lnTo>
                <a:lnTo>
                  <a:pt x="6" y="24"/>
                </a:lnTo>
                <a:lnTo>
                  <a:pt x="12" y="12"/>
                </a:lnTo>
                <a:lnTo>
                  <a:pt x="18" y="6"/>
                </a:lnTo>
                <a:lnTo>
                  <a:pt x="30" y="0"/>
                </a:lnTo>
                <a:lnTo>
                  <a:pt x="36" y="6"/>
                </a:lnTo>
                <a:lnTo>
                  <a:pt x="48" y="12"/>
                </a:lnTo>
                <a:lnTo>
                  <a:pt x="54" y="24"/>
                </a:lnTo>
                <a:lnTo>
                  <a:pt x="54" y="36"/>
                </a:lnTo>
                <a:lnTo>
                  <a:pt x="54" y="48"/>
                </a:lnTo>
                <a:lnTo>
                  <a:pt x="48" y="60"/>
                </a:lnTo>
                <a:lnTo>
                  <a:pt x="36" y="66"/>
                </a:lnTo>
                <a:lnTo>
                  <a:pt x="30" y="66"/>
                </a:lnTo>
                <a:lnTo>
                  <a:pt x="18" y="66"/>
                </a:lnTo>
                <a:lnTo>
                  <a:pt x="12" y="60"/>
                </a:lnTo>
                <a:lnTo>
                  <a:pt x="6" y="48"/>
                </a:lnTo>
                <a:lnTo>
                  <a:pt x="0" y="36"/>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1" name="Freeform 984"/>
          <p:cNvSpPr>
            <a:spLocks/>
          </p:cNvSpPr>
          <p:nvPr/>
        </p:nvSpPr>
        <p:spPr bwMode="auto">
          <a:xfrm>
            <a:off x="7627939" y="4863555"/>
            <a:ext cx="82550" cy="112712"/>
          </a:xfrm>
          <a:custGeom>
            <a:avLst/>
            <a:gdLst>
              <a:gd name="T0" fmla="*/ 0 w 54"/>
              <a:gd name="T1" fmla="*/ 2147483647 h 66"/>
              <a:gd name="T2" fmla="*/ 2147483647 w 54"/>
              <a:gd name="T3" fmla="*/ 2147483647 h 66"/>
              <a:gd name="T4" fmla="*/ 2147483647 w 54"/>
              <a:gd name="T5" fmla="*/ 2147483647 h 66"/>
              <a:gd name="T6" fmla="*/ 2147483647 w 54"/>
              <a:gd name="T7" fmla="*/ 2147483647 h 66"/>
              <a:gd name="T8" fmla="*/ 2147483647 w 54"/>
              <a:gd name="T9" fmla="*/ 0 h 66"/>
              <a:gd name="T10" fmla="*/ 2147483647 w 54"/>
              <a:gd name="T11" fmla="*/ 2147483647 h 66"/>
              <a:gd name="T12" fmla="*/ 2147483647 w 54"/>
              <a:gd name="T13" fmla="*/ 2147483647 h 66"/>
              <a:gd name="T14" fmla="*/ 2147483647 w 54"/>
              <a:gd name="T15" fmla="*/ 2147483647 h 66"/>
              <a:gd name="T16" fmla="*/ 2147483647 w 54"/>
              <a:gd name="T17" fmla="*/ 2147483647 h 66"/>
              <a:gd name="T18" fmla="*/ 2147483647 w 54"/>
              <a:gd name="T19" fmla="*/ 2147483647 h 66"/>
              <a:gd name="T20" fmla="*/ 2147483647 w 54"/>
              <a:gd name="T21" fmla="*/ 2147483647 h 66"/>
              <a:gd name="T22" fmla="*/ 2147483647 w 54"/>
              <a:gd name="T23" fmla="*/ 2147483647 h 66"/>
              <a:gd name="T24" fmla="*/ 2147483647 w 54"/>
              <a:gd name="T25" fmla="*/ 2147483647 h 66"/>
              <a:gd name="T26" fmla="*/ 2147483647 w 54"/>
              <a:gd name="T27" fmla="*/ 2147483647 h 66"/>
              <a:gd name="T28" fmla="*/ 2147483647 w 54"/>
              <a:gd name="T29" fmla="*/ 2147483647 h 66"/>
              <a:gd name="T30" fmla="*/ 2147483647 w 54"/>
              <a:gd name="T31" fmla="*/ 2147483647 h 66"/>
              <a:gd name="T32" fmla="*/ 0 w 54"/>
              <a:gd name="T33" fmla="*/ 2147483647 h 66"/>
              <a:gd name="T34" fmla="*/ 2147483647 w 54"/>
              <a:gd name="T35" fmla="*/ 2147483647 h 66"/>
              <a:gd name="T36" fmla="*/ 2147483647 w 54"/>
              <a:gd name="T37" fmla="*/ 2147483647 h 66"/>
              <a:gd name="T38" fmla="*/ 2147483647 w 54"/>
              <a:gd name="T39" fmla="*/ 2147483647 h 66"/>
              <a:gd name="T40" fmla="*/ 2147483647 w 54"/>
              <a:gd name="T41" fmla="*/ 2147483647 h 66"/>
              <a:gd name="T42" fmla="*/ 2147483647 w 54"/>
              <a:gd name="T43" fmla="*/ 2147483647 h 66"/>
              <a:gd name="T44" fmla="*/ 2147483647 w 54"/>
              <a:gd name="T45" fmla="*/ 2147483647 h 66"/>
              <a:gd name="T46" fmla="*/ 2147483647 w 54"/>
              <a:gd name="T47" fmla="*/ 2147483647 h 66"/>
              <a:gd name="T48" fmla="*/ 2147483647 w 54"/>
              <a:gd name="T49" fmla="*/ 2147483647 h 66"/>
              <a:gd name="T50" fmla="*/ 2147483647 w 54"/>
              <a:gd name="T51" fmla="*/ 2147483647 h 66"/>
              <a:gd name="T52" fmla="*/ 2147483647 w 54"/>
              <a:gd name="T53" fmla="*/ 2147483647 h 66"/>
              <a:gd name="T54" fmla="*/ 2147483647 w 54"/>
              <a:gd name="T55" fmla="*/ 2147483647 h 66"/>
              <a:gd name="T56" fmla="*/ 2147483647 w 54"/>
              <a:gd name="T57" fmla="*/ 2147483647 h 66"/>
              <a:gd name="T58" fmla="*/ 2147483647 w 54"/>
              <a:gd name="T59" fmla="*/ 2147483647 h 66"/>
              <a:gd name="T60" fmla="*/ 2147483647 w 54"/>
              <a:gd name="T61" fmla="*/ 2147483647 h 66"/>
              <a:gd name="T62" fmla="*/ 2147483647 w 54"/>
              <a:gd name="T63" fmla="*/ 2147483647 h 66"/>
              <a:gd name="T64" fmla="*/ 2147483647 w 54"/>
              <a:gd name="T65" fmla="*/ 2147483647 h 66"/>
              <a:gd name="T66" fmla="*/ 2147483647 w 54"/>
              <a:gd name="T67" fmla="*/ 2147483647 h 66"/>
              <a:gd name="T68" fmla="*/ 0 w 54"/>
              <a:gd name="T69" fmla="*/ 2147483647 h 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66"/>
              <a:gd name="T107" fmla="*/ 54 w 54"/>
              <a:gd name="T108" fmla="*/ 66 h 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66">
                <a:moveTo>
                  <a:pt x="0" y="36"/>
                </a:moveTo>
                <a:lnTo>
                  <a:pt x="6" y="24"/>
                </a:lnTo>
                <a:lnTo>
                  <a:pt x="12" y="12"/>
                </a:lnTo>
                <a:lnTo>
                  <a:pt x="18" y="6"/>
                </a:lnTo>
                <a:lnTo>
                  <a:pt x="30" y="0"/>
                </a:lnTo>
                <a:lnTo>
                  <a:pt x="36" y="6"/>
                </a:lnTo>
                <a:lnTo>
                  <a:pt x="48" y="12"/>
                </a:lnTo>
                <a:lnTo>
                  <a:pt x="54" y="24"/>
                </a:lnTo>
                <a:lnTo>
                  <a:pt x="54" y="36"/>
                </a:lnTo>
                <a:lnTo>
                  <a:pt x="54" y="48"/>
                </a:lnTo>
                <a:lnTo>
                  <a:pt x="48" y="60"/>
                </a:lnTo>
                <a:lnTo>
                  <a:pt x="36" y="66"/>
                </a:lnTo>
                <a:lnTo>
                  <a:pt x="30" y="66"/>
                </a:lnTo>
                <a:lnTo>
                  <a:pt x="18" y="66"/>
                </a:lnTo>
                <a:lnTo>
                  <a:pt x="12" y="60"/>
                </a:lnTo>
                <a:lnTo>
                  <a:pt x="6" y="48"/>
                </a:lnTo>
                <a:lnTo>
                  <a:pt x="0" y="36"/>
                </a:lnTo>
                <a:lnTo>
                  <a:pt x="6" y="36"/>
                </a:lnTo>
                <a:lnTo>
                  <a:pt x="6" y="24"/>
                </a:lnTo>
                <a:lnTo>
                  <a:pt x="12" y="18"/>
                </a:lnTo>
                <a:lnTo>
                  <a:pt x="18" y="12"/>
                </a:lnTo>
                <a:lnTo>
                  <a:pt x="30" y="6"/>
                </a:lnTo>
                <a:lnTo>
                  <a:pt x="36" y="12"/>
                </a:lnTo>
                <a:lnTo>
                  <a:pt x="42" y="18"/>
                </a:lnTo>
                <a:lnTo>
                  <a:pt x="48" y="24"/>
                </a:lnTo>
                <a:lnTo>
                  <a:pt x="48" y="36"/>
                </a:lnTo>
                <a:lnTo>
                  <a:pt x="48" y="48"/>
                </a:lnTo>
                <a:lnTo>
                  <a:pt x="42" y="54"/>
                </a:lnTo>
                <a:lnTo>
                  <a:pt x="36" y="60"/>
                </a:lnTo>
                <a:lnTo>
                  <a:pt x="30" y="60"/>
                </a:lnTo>
                <a:lnTo>
                  <a:pt x="18" y="60"/>
                </a:lnTo>
                <a:lnTo>
                  <a:pt x="12" y="54"/>
                </a:lnTo>
                <a:lnTo>
                  <a:pt x="6" y="48"/>
                </a:lnTo>
                <a:lnTo>
                  <a:pt x="6" y="36"/>
                </a:lnTo>
                <a:lnTo>
                  <a:pt x="0" y="36"/>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2" name="Freeform 985"/>
          <p:cNvSpPr>
            <a:spLocks/>
          </p:cNvSpPr>
          <p:nvPr/>
        </p:nvSpPr>
        <p:spPr bwMode="auto">
          <a:xfrm>
            <a:off x="7639058" y="4873096"/>
            <a:ext cx="61913" cy="92075"/>
          </a:xfrm>
          <a:custGeom>
            <a:avLst/>
            <a:gdLst>
              <a:gd name="T0" fmla="*/ 0 w 42"/>
              <a:gd name="T1" fmla="*/ 2147483647 h 54"/>
              <a:gd name="T2" fmla="*/ 0 w 42"/>
              <a:gd name="T3" fmla="*/ 2147483647 h 54"/>
              <a:gd name="T4" fmla="*/ 2147483647 w 42"/>
              <a:gd name="T5" fmla="*/ 2147483647 h 54"/>
              <a:gd name="T6" fmla="*/ 2147483647 w 42"/>
              <a:gd name="T7" fmla="*/ 2147483647 h 54"/>
              <a:gd name="T8" fmla="*/ 2147483647 w 42"/>
              <a:gd name="T9" fmla="*/ 0 h 54"/>
              <a:gd name="T10" fmla="*/ 2147483647 w 42"/>
              <a:gd name="T11" fmla="*/ 2147483647 h 54"/>
              <a:gd name="T12" fmla="*/ 2147483647 w 42"/>
              <a:gd name="T13" fmla="*/ 2147483647 h 54"/>
              <a:gd name="T14" fmla="*/ 2147483647 w 42"/>
              <a:gd name="T15" fmla="*/ 2147483647 h 54"/>
              <a:gd name="T16" fmla="*/ 2147483647 w 42"/>
              <a:gd name="T17" fmla="*/ 2147483647 h 54"/>
              <a:gd name="T18" fmla="*/ 2147483647 w 42"/>
              <a:gd name="T19" fmla="*/ 2147483647 h 54"/>
              <a:gd name="T20" fmla="*/ 2147483647 w 42"/>
              <a:gd name="T21" fmla="*/ 2147483647 h 54"/>
              <a:gd name="T22" fmla="*/ 2147483647 w 42"/>
              <a:gd name="T23" fmla="*/ 2147483647 h 54"/>
              <a:gd name="T24" fmla="*/ 2147483647 w 42"/>
              <a:gd name="T25" fmla="*/ 2147483647 h 54"/>
              <a:gd name="T26" fmla="*/ 2147483647 w 42"/>
              <a:gd name="T27" fmla="*/ 2147483647 h 54"/>
              <a:gd name="T28" fmla="*/ 2147483647 w 42"/>
              <a:gd name="T29" fmla="*/ 2147483647 h 54"/>
              <a:gd name="T30" fmla="*/ 0 w 42"/>
              <a:gd name="T31" fmla="*/ 2147483647 h 54"/>
              <a:gd name="T32" fmla="*/ 0 w 42"/>
              <a:gd name="T33" fmla="*/ 2147483647 h 54"/>
              <a:gd name="T34" fmla="*/ 2147483647 w 42"/>
              <a:gd name="T35" fmla="*/ 2147483647 h 54"/>
              <a:gd name="T36" fmla="*/ 2147483647 w 42"/>
              <a:gd name="T37" fmla="*/ 2147483647 h 54"/>
              <a:gd name="T38" fmla="*/ 2147483647 w 42"/>
              <a:gd name="T39" fmla="*/ 2147483647 h 54"/>
              <a:gd name="T40" fmla="*/ 2147483647 w 42"/>
              <a:gd name="T41" fmla="*/ 2147483647 h 54"/>
              <a:gd name="T42" fmla="*/ 2147483647 w 42"/>
              <a:gd name="T43" fmla="*/ 2147483647 h 54"/>
              <a:gd name="T44" fmla="*/ 2147483647 w 42"/>
              <a:gd name="T45" fmla="*/ 2147483647 h 54"/>
              <a:gd name="T46" fmla="*/ 2147483647 w 42"/>
              <a:gd name="T47" fmla="*/ 2147483647 h 54"/>
              <a:gd name="T48" fmla="*/ 2147483647 w 42"/>
              <a:gd name="T49" fmla="*/ 2147483647 h 54"/>
              <a:gd name="T50" fmla="*/ 2147483647 w 42"/>
              <a:gd name="T51" fmla="*/ 2147483647 h 54"/>
              <a:gd name="T52" fmla="*/ 2147483647 w 42"/>
              <a:gd name="T53" fmla="*/ 2147483647 h 54"/>
              <a:gd name="T54" fmla="*/ 2147483647 w 42"/>
              <a:gd name="T55" fmla="*/ 2147483647 h 54"/>
              <a:gd name="T56" fmla="*/ 2147483647 w 42"/>
              <a:gd name="T57" fmla="*/ 2147483647 h 54"/>
              <a:gd name="T58" fmla="*/ 2147483647 w 42"/>
              <a:gd name="T59" fmla="*/ 2147483647 h 54"/>
              <a:gd name="T60" fmla="*/ 2147483647 w 42"/>
              <a:gd name="T61" fmla="*/ 2147483647 h 54"/>
              <a:gd name="T62" fmla="*/ 2147483647 w 42"/>
              <a:gd name="T63" fmla="*/ 2147483647 h 54"/>
              <a:gd name="T64" fmla="*/ 2147483647 w 42"/>
              <a:gd name="T65" fmla="*/ 2147483647 h 54"/>
              <a:gd name="T66" fmla="*/ 2147483647 w 42"/>
              <a:gd name="T67" fmla="*/ 2147483647 h 54"/>
              <a:gd name="T68" fmla="*/ 0 w 42"/>
              <a:gd name="T69" fmla="*/ 2147483647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
              <a:gd name="T106" fmla="*/ 0 h 54"/>
              <a:gd name="T107" fmla="*/ 42 w 42"/>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 h="54">
                <a:moveTo>
                  <a:pt x="0" y="30"/>
                </a:moveTo>
                <a:lnTo>
                  <a:pt x="0" y="18"/>
                </a:lnTo>
                <a:lnTo>
                  <a:pt x="6" y="6"/>
                </a:lnTo>
                <a:lnTo>
                  <a:pt x="12" y="6"/>
                </a:lnTo>
                <a:lnTo>
                  <a:pt x="24" y="0"/>
                </a:lnTo>
                <a:lnTo>
                  <a:pt x="30" y="6"/>
                </a:lnTo>
                <a:lnTo>
                  <a:pt x="36" y="6"/>
                </a:lnTo>
                <a:lnTo>
                  <a:pt x="42" y="18"/>
                </a:lnTo>
                <a:lnTo>
                  <a:pt x="42" y="30"/>
                </a:lnTo>
                <a:lnTo>
                  <a:pt x="42" y="36"/>
                </a:lnTo>
                <a:lnTo>
                  <a:pt x="36" y="48"/>
                </a:lnTo>
                <a:lnTo>
                  <a:pt x="30" y="48"/>
                </a:lnTo>
                <a:lnTo>
                  <a:pt x="24" y="54"/>
                </a:lnTo>
                <a:lnTo>
                  <a:pt x="12" y="48"/>
                </a:lnTo>
                <a:lnTo>
                  <a:pt x="6" y="48"/>
                </a:lnTo>
                <a:lnTo>
                  <a:pt x="0" y="36"/>
                </a:lnTo>
                <a:lnTo>
                  <a:pt x="0" y="30"/>
                </a:lnTo>
                <a:lnTo>
                  <a:pt x="6" y="30"/>
                </a:lnTo>
                <a:lnTo>
                  <a:pt x="6" y="18"/>
                </a:lnTo>
                <a:lnTo>
                  <a:pt x="12" y="12"/>
                </a:lnTo>
                <a:lnTo>
                  <a:pt x="12" y="6"/>
                </a:lnTo>
                <a:lnTo>
                  <a:pt x="24" y="6"/>
                </a:lnTo>
                <a:lnTo>
                  <a:pt x="30" y="6"/>
                </a:lnTo>
                <a:lnTo>
                  <a:pt x="36" y="12"/>
                </a:lnTo>
                <a:lnTo>
                  <a:pt x="42" y="18"/>
                </a:lnTo>
                <a:lnTo>
                  <a:pt x="42" y="30"/>
                </a:lnTo>
                <a:lnTo>
                  <a:pt x="42" y="36"/>
                </a:lnTo>
                <a:lnTo>
                  <a:pt x="36" y="42"/>
                </a:lnTo>
                <a:lnTo>
                  <a:pt x="30" y="48"/>
                </a:lnTo>
                <a:lnTo>
                  <a:pt x="24" y="48"/>
                </a:lnTo>
                <a:lnTo>
                  <a:pt x="12" y="48"/>
                </a:lnTo>
                <a:lnTo>
                  <a:pt x="12" y="42"/>
                </a:lnTo>
                <a:lnTo>
                  <a:pt x="6" y="36"/>
                </a:lnTo>
                <a:lnTo>
                  <a:pt x="6" y="30"/>
                </a:lnTo>
                <a:lnTo>
                  <a:pt x="0" y="3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3" name="Freeform 986"/>
          <p:cNvSpPr>
            <a:spLocks/>
          </p:cNvSpPr>
          <p:nvPr/>
        </p:nvSpPr>
        <p:spPr bwMode="auto">
          <a:xfrm>
            <a:off x="7645400" y="4884208"/>
            <a:ext cx="55563" cy="80963"/>
          </a:xfrm>
          <a:custGeom>
            <a:avLst/>
            <a:gdLst>
              <a:gd name="T0" fmla="*/ 0 w 36"/>
              <a:gd name="T1" fmla="*/ 2147483647 h 48"/>
              <a:gd name="T2" fmla="*/ 0 w 36"/>
              <a:gd name="T3" fmla="*/ 2147483647 h 48"/>
              <a:gd name="T4" fmla="*/ 2147483647 w 36"/>
              <a:gd name="T5" fmla="*/ 2147483647 h 48"/>
              <a:gd name="T6" fmla="*/ 2147483647 w 36"/>
              <a:gd name="T7" fmla="*/ 0 h 48"/>
              <a:gd name="T8" fmla="*/ 2147483647 w 36"/>
              <a:gd name="T9" fmla="*/ 0 h 48"/>
              <a:gd name="T10" fmla="*/ 2147483647 w 36"/>
              <a:gd name="T11" fmla="*/ 0 h 48"/>
              <a:gd name="T12" fmla="*/ 2147483647 w 36"/>
              <a:gd name="T13" fmla="*/ 2147483647 h 48"/>
              <a:gd name="T14" fmla="*/ 2147483647 w 36"/>
              <a:gd name="T15" fmla="*/ 2147483647 h 48"/>
              <a:gd name="T16" fmla="*/ 2147483647 w 36"/>
              <a:gd name="T17" fmla="*/ 2147483647 h 48"/>
              <a:gd name="T18" fmla="*/ 2147483647 w 36"/>
              <a:gd name="T19" fmla="*/ 2147483647 h 48"/>
              <a:gd name="T20" fmla="*/ 2147483647 w 36"/>
              <a:gd name="T21" fmla="*/ 2147483647 h 48"/>
              <a:gd name="T22" fmla="*/ 2147483647 w 36"/>
              <a:gd name="T23" fmla="*/ 2147483647 h 48"/>
              <a:gd name="T24" fmla="*/ 2147483647 w 36"/>
              <a:gd name="T25" fmla="*/ 2147483647 h 48"/>
              <a:gd name="T26" fmla="*/ 2147483647 w 36"/>
              <a:gd name="T27" fmla="*/ 2147483647 h 48"/>
              <a:gd name="T28" fmla="*/ 2147483647 w 36"/>
              <a:gd name="T29" fmla="*/ 2147483647 h 48"/>
              <a:gd name="T30" fmla="*/ 0 w 36"/>
              <a:gd name="T31" fmla="*/ 2147483647 h 48"/>
              <a:gd name="T32" fmla="*/ 0 w 36"/>
              <a:gd name="T33" fmla="*/ 2147483647 h 48"/>
              <a:gd name="T34" fmla="*/ 0 w 36"/>
              <a:gd name="T35" fmla="*/ 2147483647 h 48"/>
              <a:gd name="T36" fmla="*/ 0 w 36"/>
              <a:gd name="T37" fmla="*/ 2147483647 h 48"/>
              <a:gd name="T38" fmla="*/ 2147483647 w 36"/>
              <a:gd name="T39" fmla="*/ 2147483647 h 48"/>
              <a:gd name="T40" fmla="*/ 2147483647 w 36"/>
              <a:gd name="T41" fmla="*/ 2147483647 h 48"/>
              <a:gd name="T42" fmla="*/ 2147483647 w 36"/>
              <a:gd name="T43" fmla="*/ 2147483647 h 48"/>
              <a:gd name="T44" fmla="*/ 2147483647 w 36"/>
              <a:gd name="T45" fmla="*/ 2147483647 h 48"/>
              <a:gd name="T46" fmla="*/ 2147483647 w 36"/>
              <a:gd name="T47" fmla="*/ 2147483647 h 48"/>
              <a:gd name="T48" fmla="*/ 2147483647 w 36"/>
              <a:gd name="T49" fmla="*/ 2147483647 h 48"/>
              <a:gd name="T50" fmla="*/ 2147483647 w 36"/>
              <a:gd name="T51" fmla="*/ 2147483647 h 48"/>
              <a:gd name="T52" fmla="*/ 2147483647 w 36"/>
              <a:gd name="T53" fmla="*/ 2147483647 h 48"/>
              <a:gd name="T54" fmla="*/ 2147483647 w 36"/>
              <a:gd name="T55" fmla="*/ 2147483647 h 48"/>
              <a:gd name="T56" fmla="*/ 2147483647 w 36"/>
              <a:gd name="T57" fmla="*/ 2147483647 h 48"/>
              <a:gd name="T58" fmla="*/ 2147483647 w 36"/>
              <a:gd name="T59" fmla="*/ 2147483647 h 48"/>
              <a:gd name="T60" fmla="*/ 2147483647 w 36"/>
              <a:gd name="T61" fmla="*/ 2147483647 h 48"/>
              <a:gd name="T62" fmla="*/ 2147483647 w 36"/>
              <a:gd name="T63" fmla="*/ 2147483647 h 48"/>
              <a:gd name="T64" fmla="*/ 0 w 36"/>
              <a:gd name="T65" fmla="*/ 2147483647 h 48"/>
              <a:gd name="T66" fmla="*/ 0 w 36"/>
              <a:gd name="T67" fmla="*/ 2147483647 h 48"/>
              <a:gd name="T68" fmla="*/ 0 w 36"/>
              <a:gd name="T69" fmla="*/ 2147483647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48"/>
              <a:gd name="T107" fmla="*/ 36 w 36"/>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48">
                <a:moveTo>
                  <a:pt x="0" y="24"/>
                </a:moveTo>
                <a:lnTo>
                  <a:pt x="0" y="12"/>
                </a:lnTo>
                <a:lnTo>
                  <a:pt x="6" y="6"/>
                </a:lnTo>
                <a:lnTo>
                  <a:pt x="6" y="0"/>
                </a:lnTo>
                <a:lnTo>
                  <a:pt x="18" y="0"/>
                </a:lnTo>
                <a:lnTo>
                  <a:pt x="24" y="0"/>
                </a:lnTo>
                <a:lnTo>
                  <a:pt x="30" y="6"/>
                </a:lnTo>
                <a:lnTo>
                  <a:pt x="30" y="12"/>
                </a:lnTo>
                <a:lnTo>
                  <a:pt x="36" y="24"/>
                </a:lnTo>
                <a:lnTo>
                  <a:pt x="30" y="30"/>
                </a:lnTo>
                <a:lnTo>
                  <a:pt x="30" y="36"/>
                </a:lnTo>
                <a:lnTo>
                  <a:pt x="24" y="42"/>
                </a:lnTo>
                <a:lnTo>
                  <a:pt x="18" y="48"/>
                </a:lnTo>
                <a:lnTo>
                  <a:pt x="6" y="42"/>
                </a:lnTo>
                <a:lnTo>
                  <a:pt x="6" y="36"/>
                </a:lnTo>
                <a:lnTo>
                  <a:pt x="0" y="30"/>
                </a:lnTo>
                <a:lnTo>
                  <a:pt x="0" y="24"/>
                </a:lnTo>
                <a:lnTo>
                  <a:pt x="0" y="18"/>
                </a:lnTo>
                <a:lnTo>
                  <a:pt x="6" y="12"/>
                </a:lnTo>
                <a:lnTo>
                  <a:pt x="12" y="6"/>
                </a:lnTo>
                <a:lnTo>
                  <a:pt x="18" y="6"/>
                </a:lnTo>
                <a:lnTo>
                  <a:pt x="24" y="6"/>
                </a:lnTo>
                <a:lnTo>
                  <a:pt x="24" y="12"/>
                </a:lnTo>
                <a:lnTo>
                  <a:pt x="30" y="18"/>
                </a:lnTo>
                <a:lnTo>
                  <a:pt x="30" y="24"/>
                </a:lnTo>
                <a:lnTo>
                  <a:pt x="30" y="30"/>
                </a:lnTo>
                <a:lnTo>
                  <a:pt x="24" y="36"/>
                </a:lnTo>
                <a:lnTo>
                  <a:pt x="24" y="42"/>
                </a:lnTo>
                <a:lnTo>
                  <a:pt x="18" y="42"/>
                </a:lnTo>
                <a:lnTo>
                  <a:pt x="12" y="42"/>
                </a:lnTo>
                <a:lnTo>
                  <a:pt x="6" y="36"/>
                </a:lnTo>
                <a:lnTo>
                  <a:pt x="0" y="30"/>
                </a:lnTo>
                <a:lnTo>
                  <a:pt x="0" y="24"/>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4" name="Freeform 987"/>
          <p:cNvSpPr>
            <a:spLocks/>
          </p:cNvSpPr>
          <p:nvPr/>
        </p:nvSpPr>
        <p:spPr bwMode="auto">
          <a:xfrm>
            <a:off x="7645400" y="4884208"/>
            <a:ext cx="47625" cy="73025"/>
          </a:xfrm>
          <a:custGeom>
            <a:avLst/>
            <a:gdLst>
              <a:gd name="T0" fmla="*/ 0 w 30"/>
              <a:gd name="T1" fmla="*/ 2147483647 h 42"/>
              <a:gd name="T2" fmla="*/ 0 w 30"/>
              <a:gd name="T3" fmla="*/ 2147483647 h 42"/>
              <a:gd name="T4" fmla="*/ 2147483647 w 30"/>
              <a:gd name="T5" fmla="*/ 2147483647 h 42"/>
              <a:gd name="T6" fmla="*/ 2147483647 w 30"/>
              <a:gd name="T7" fmla="*/ 2147483647 h 42"/>
              <a:gd name="T8" fmla="*/ 2147483647 w 30"/>
              <a:gd name="T9" fmla="*/ 0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2147483647 h 42"/>
              <a:gd name="T22" fmla="*/ 2147483647 w 30"/>
              <a:gd name="T23" fmla="*/ 2147483647 h 42"/>
              <a:gd name="T24" fmla="*/ 2147483647 w 30"/>
              <a:gd name="T25" fmla="*/ 2147483647 h 42"/>
              <a:gd name="T26" fmla="*/ 2147483647 w 30"/>
              <a:gd name="T27" fmla="*/ 2147483647 h 42"/>
              <a:gd name="T28" fmla="*/ 2147483647 w 30"/>
              <a:gd name="T29" fmla="*/ 2147483647 h 42"/>
              <a:gd name="T30" fmla="*/ 0 w 30"/>
              <a:gd name="T31" fmla="*/ 2147483647 h 42"/>
              <a:gd name="T32" fmla="*/ 0 w 30"/>
              <a:gd name="T33" fmla="*/ 2147483647 h 42"/>
              <a:gd name="T34" fmla="*/ 2147483647 w 30"/>
              <a:gd name="T35" fmla="*/ 2147483647 h 42"/>
              <a:gd name="T36" fmla="*/ 2147483647 w 30"/>
              <a:gd name="T37" fmla="*/ 2147483647 h 42"/>
              <a:gd name="T38" fmla="*/ 2147483647 w 30"/>
              <a:gd name="T39" fmla="*/ 2147483647 h 42"/>
              <a:gd name="T40" fmla="*/ 2147483647 w 30"/>
              <a:gd name="T41" fmla="*/ 2147483647 h 42"/>
              <a:gd name="T42" fmla="*/ 2147483647 w 30"/>
              <a:gd name="T43" fmla="*/ 2147483647 h 42"/>
              <a:gd name="T44" fmla="*/ 2147483647 w 30"/>
              <a:gd name="T45" fmla="*/ 2147483647 h 42"/>
              <a:gd name="T46" fmla="*/ 2147483647 w 30"/>
              <a:gd name="T47" fmla="*/ 2147483647 h 42"/>
              <a:gd name="T48" fmla="*/ 2147483647 w 30"/>
              <a:gd name="T49" fmla="*/ 2147483647 h 42"/>
              <a:gd name="T50" fmla="*/ 2147483647 w 30"/>
              <a:gd name="T51" fmla="*/ 2147483647 h 42"/>
              <a:gd name="T52" fmla="*/ 2147483647 w 30"/>
              <a:gd name="T53" fmla="*/ 2147483647 h 42"/>
              <a:gd name="T54" fmla="*/ 2147483647 w 30"/>
              <a:gd name="T55" fmla="*/ 2147483647 h 42"/>
              <a:gd name="T56" fmla="*/ 2147483647 w 30"/>
              <a:gd name="T57" fmla="*/ 2147483647 h 42"/>
              <a:gd name="T58" fmla="*/ 2147483647 w 30"/>
              <a:gd name="T59" fmla="*/ 2147483647 h 42"/>
              <a:gd name="T60" fmla="*/ 2147483647 w 30"/>
              <a:gd name="T61" fmla="*/ 2147483647 h 42"/>
              <a:gd name="T62" fmla="*/ 2147483647 w 30"/>
              <a:gd name="T63" fmla="*/ 2147483647 h 42"/>
              <a:gd name="T64" fmla="*/ 2147483647 w 30"/>
              <a:gd name="T65" fmla="*/ 2147483647 h 42"/>
              <a:gd name="T66" fmla="*/ 2147483647 w 30"/>
              <a:gd name="T67" fmla="*/ 2147483647 h 42"/>
              <a:gd name="T68" fmla="*/ 0 w 30"/>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2"/>
              <a:gd name="T107" fmla="*/ 30 w 30"/>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2">
                <a:moveTo>
                  <a:pt x="0" y="24"/>
                </a:moveTo>
                <a:lnTo>
                  <a:pt x="0" y="12"/>
                </a:lnTo>
                <a:lnTo>
                  <a:pt x="6" y="6"/>
                </a:lnTo>
                <a:lnTo>
                  <a:pt x="12" y="6"/>
                </a:lnTo>
                <a:lnTo>
                  <a:pt x="18" y="0"/>
                </a:lnTo>
                <a:lnTo>
                  <a:pt x="18" y="6"/>
                </a:lnTo>
                <a:lnTo>
                  <a:pt x="24" y="6"/>
                </a:lnTo>
                <a:lnTo>
                  <a:pt x="30" y="12"/>
                </a:lnTo>
                <a:lnTo>
                  <a:pt x="30" y="24"/>
                </a:lnTo>
                <a:lnTo>
                  <a:pt x="30" y="30"/>
                </a:lnTo>
                <a:lnTo>
                  <a:pt x="24" y="36"/>
                </a:lnTo>
                <a:lnTo>
                  <a:pt x="18" y="42"/>
                </a:lnTo>
                <a:lnTo>
                  <a:pt x="12" y="42"/>
                </a:lnTo>
                <a:lnTo>
                  <a:pt x="6" y="36"/>
                </a:lnTo>
                <a:lnTo>
                  <a:pt x="0" y="30"/>
                </a:lnTo>
                <a:lnTo>
                  <a:pt x="0" y="24"/>
                </a:lnTo>
                <a:lnTo>
                  <a:pt x="6" y="24"/>
                </a:lnTo>
                <a:lnTo>
                  <a:pt x="6" y="18"/>
                </a:lnTo>
                <a:lnTo>
                  <a:pt x="6" y="12"/>
                </a:lnTo>
                <a:lnTo>
                  <a:pt x="12" y="6"/>
                </a:lnTo>
                <a:lnTo>
                  <a:pt x="18" y="6"/>
                </a:lnTo>
                <a:lnTo>
                  <a:pt x="24" y="12"/>
                </a:lnTo>
                <a:lnTo>
                  <a:pt x="30" y="18"/>
                </a:lnTo>
                <a:lnTo>
                  <a:pt x="30" y="24"/>
                </a:lnTo>
                <a:lnTo>
                  <a:pt x="30" y="30"/>
                </a:lnTo>
                <a:lnTo>
                  <a:pt x="24" y="36"/>
                </a:lnTo>
                <a:lnTo>
                  <a:pt x="18" y="36"/>
                </a:lnTo>
                <a:lnTo>
                  <a:pt x="12" y="36"/>
                </a:lnTo>
                <a:lnTo>
                  <a:pt x="6" y="36"/>
                </a:lnTo>
                <a:lnTo>
                  <a:pt x="6" y="30"/>
                </a:lnTo>
                <a:lnTo>
                  <a:pt x="6" y="24"/>
                </a:lnTo>
                <a:lnTo>
                  <a:pt x="0" y="24"/>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5" name="Freeform 988"/>
          <p:cNvSpPr>
            <a:spLocks/>
          </p:cNvSpPr>
          <p:nvPr/>
        </p:nvSpPr>
        <p:spPr bwMode="auto">
          <a:xfrm>
            <a:off x="7656514" y="4895305"/>
            <a:ext cx="36512" cy="50800"/>
          </a:xfrm>
          <a:custGeom>
            <a:avLst/>
            <a:gdLst>
              <a:gd name="T0" fmla="*/ 0 w 24"/>
              <a:gd name="T1" fmla="*/ 2147483647 h 30"/>
              <a:gd name="T2" fmla="*/ 0 w 24"/>
              <a:gd name="T3" fmla="*/ 2147483647 h 30"/>
              <a:gd name="T4" fmla="*/ 0 w 24"/>
              <a:gd name="T5" fmla="*/ 2147483647 h 30"/>
              <a:gd name="T6" fmla="*/ 2147483647 w 24"/>
              <a:gd name="T7" fmla="*/ 0 h 30"/>
              <a:gd name="T8" fmla="*/ 2147483647 w 24"/>
              <a:gd name="T9" fmla="*/ 0 h 30"/>
              <a:gd name="T10" fmla="*/ 2147483647 w 24"/>
              <a:gd name="T11" fmla="*/ 0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0 w 24"/>
              <a:gd name="T33" fmla="*/ 2147483647 h 30"/>
              <a:gd name="T34" fmla="*/ 0 w 24"/>
              <a:gd name="T35" fmla="*/ 2147483647 h 30"/>
              <a:gd name="T36" fmla="*/ 2147483647 w 24"/>
              <a:gd name="T37" fmla="*/ 2147483647 h 30"/>
              <a:gd name="T38" fmla="*/ 2147483647 w 24"/>
              <a:gd name="T39" fmla="*/ 2147483647 h 30"/>
              <a:gd name="T40" fmla="*/ 2147483647 w 24"/>
              <a:gd name="T41" fmla="*/ 2147483647 h 30"/>
              <a:gd name="T42" fmla="*/ 2147483647 w 24"/>
              <a:gd name="T43" fmla="*/ 2147483647 h 30"/>
              <a:gd name="T44" fmla="*/ 2147483647 w 24"/>
              <a:gd name="T45" fmla="*/ 2147483647 h 30"/>
              <a:gd name="T46" fmla="*/ 2147483647 w 24"/>
              <a:gd name="T47" fmla="*/ 2147483647 h 30"/>
              <a:gd name="T48" fmla="*/ 2147483647 w 24"/>
              <a:gd name="T49" fmla="*/ 2147483647 h 30"/>
              <a:gd name="T50" fmla="*/ 2147483647 w 24"/>
              <a:gd name="T51" fmla="*/ 2147483647 h 30"/>
              <a:gd name="T52" fmla="*/ 2147483647 w 24"/>
              <a:gd name="T53" fmla="*/ 2147483647 h 30"/>
              <a:gd name="T54" fmla="*/ 2147483647 w 24"/>
              <a:gd name="T55" fmla="*/ 2147483647 h 30"/>
              <a:gd name="T56" fmla="*/ 2147483647 w 24"/>
              <a:gd name="T57" fmla="*/ 2147483647 h 30"/>
              <a:gd name="T58" fmla="*/ 2147483647 w 24"/>
              <a:gd name="T59" fmla="*/ 2147483647 h 30"/>
              <a:gd name="T60" fmla="*/ 2147483647 w 24"/>
              <a:gd name="T61" fmla="*/ 2147483647 h 30"/>
              <a:gd name="T62" fmla="*/ 2147483647 w 24"/>
              <a:gd name="T63" fmla="*/ 2147483647 h 30"/>
              <a:gd name="T64" fmla="*/ 2147483647 w 24"/>
              <a:gd name="T65" fmla="*/ 2147483647 h 30"/>
              <a:gd name="T66" fmla="*/ 0 w 24"/>
              <a:gd name="T67" fmla="*/ 2147483647 h 30"/>
              <a:gd name="T68" fmla="*/ 0 w 24"/>
              <a:gd name="T69" fmla="*/ 2147483647 h 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
              <a:gd name="T106" fmla="*/ 0 h 30"/>
              <a:gd name="T107" fmla="*/ 24 w 24"/>
              <a:gd name="T108" fmla="*/ 30 h 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 h="30">
                <a:moveTo>
                  <a:pt x="0" y="18"/>
                </a:moveTo>
                <a:lnTo>
                  <a:pt x="0" y="12"/>
                </a:lnTo>
                <a:lnTo>
                  <a:pt x="0" y="6"/>
                </a:lnTo>
                <a:lnTo>
                  <a:pt x="6" y="0"/>
                </a:lnTo>
                <a:lnTo>
                  <a:pt x="12" y="0"/>
                </a:lnTo>
                <a:lnTo>
                  <a:pt x="18" y="6"/>
                </a:lnTo>
                <a:lnTo>
                  <a:pt x="18" y="12"/>
                </a:lnTo>
                <a:lnTo>
                  <a:pt x="24" y="18"/>
                </a:lnTo>
                <a:lnTo>
                  <a:pt x="18" y="18"/>
                </a:lnTo>
                <a:lnTo>
                  <a:pt x="18" y="24"/>
                </a:lnTo>
                <a:lnTo>
                  <a:pt x="12" y="30"/>
                </a:lnTo>
                <a:lnTo>
                  <a:pt x="6" y="30"/>
                </a:lnTo>
                <a:lnTo>
                  <a:pt x="0" y="24"/>
                </a:lnTo>
                <a:lnTo>
                  <a:pt x="0" y="18"/>
                </a:lnTo>
                <a:lnTo>
                  <a:pt x="6" y="12"/>
                </a:lnTo>
                <a:lnTo>
                  <a:pt x="6" y="6"/>
                </a:lnTo>
                <a:lnTo>
                  <a:pt x="12" y="6"/>
                </a:lnTo>
                <a:lnTo>
                  <a:pt x="18" y="12"/>
                </a:lnTo>
                <a:lnTo>
                  <a:pt x="18" y="18"/>
                </a:lnTo>
                <a:lnTo>
                  <a:pt x="12" y="24"/>
                </a:lnTo>
                <a:lnTo>
                  <a:pt x="6" y="24"/>
                </a:lnTo>
                <a:lnTo>
                  <a:pt x="6" y="18"/>
                </a:lnTo>
                <a:lnTo>
                  <a:pt x="0" y="18"/>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6" name="Freeform 989"/>
          <p:cNvSpPr>
            <a:spLocks/>
          </p:cNvSpPr>
          <p:nvPr/>
        </p:nvSpPr>
        <p:spPr bwMode="auto">
          <a:xfrm>
            <a:off x="7664450" y="4904830"/>
            <a:ext cx="17463" cy="30162"/>
          </a:xfrm>
          <a:custGeom>
            <a:avLst/>
            <a:gdLst>
              <a:gd name="T0" fmla="*/ 0 w 12"/>
              <a:gd name="T1" fmla="*/ 2147483647 h 18"/>
              <a:gd name="T2" fmla="*/ 0 w 12"/>
              <a:gd name="T3" fmla="*/ 2147483647 h 18"/>
              <a:gd name="T4" fmla="*/ 0 w 12"/>
              <a:gd name="T5" fmla="*/ 0 h 18"/>
              <a:gd name="T6" fmla="*/ 0 w 12"/>
              <a:gd name="T7" fmla="*/ 0 h 18"/>
              <a:gd name="T8" fmla="*/ 2147483647 w 12"/>
              <a:gd name="T9" fmla="*/ 0 h 18"/>
              <a:gd name="T10" fmla="*/ 2147483647 w 12"/>
              <a:gd name="T11" fmla="*/ 0 h 18"/>
              <a:gd name="T12" fmla="*/ 2147483647 w 12"/>
              <a:gd name="T13" fmla="*/ 2147483647 h 18"/>
              <a:gd name="T14" fmla="*/ 2147483647 w 12"/>
              <a:gd name="T15" fmla="*/ 2147483647 h 18"/>
              <a:gd name="T16" fmla="*/ 2147483647 w 12"/>
              <a:gd name="T17" fmla="*/ 2147483647 h 18"/>
              <a:gd name="T18" fmla="*/ 2147483647 w 12"/>
              <a:gd name="T19" fmla="*/ 2147483647 h 18"/>
              <a:gd name="T20" fmla="*/ 2147483647 w 12"/>
              <a:gd name="T21" fmla="*/ 2147483647 h 18"/>
              <a:gd name="T22" fmla="*/ 2147483647 w 12"/>
              <a:gd name="T23" fmla="*/ 2147483647 h 18"/>
              <a:gd name="T24" fmla="*/ 0 w 12"/>
              <a:gd name="T25" fmla="*/ 2147483647 h 18"/>
              <a:gd name="T26" fmla="*/ 0 w 12"/>
              <a:gd name="T27" fmla="*/ 2147483647 h 18"/>
              <a:gd name="T28" fmla="*/ 0 w 12"/>
              <a:gd name="T29" fmla="*/ 2147483647 h 18"/>
              <a:gd name="T30" fmla="*/ 0 w 12"/>
              <a:gd name="T31" fmla="*/ 2147483647 h 18"/>
              <a:gd name="T32" fmla="*/ 0 w 12"/>
              <a:gd name="T33" fmla="*/ 2147483647 h 18"/>
              <a:gd name="T34" fmla="*/ 0 w 12"/>
              <a:gd name="T35" fmla="*/ 2147483647 h 18"/>
              <a:gd name="T36" fmla="*/ 0 w 12"/>
              <a:gd name="T37" fmla="*/ 2147483647 h 18"/>
              <a:gd name="T38" fmla="*/ 0 w 12"/>
              <a:gd name="T39" fmla="*/ 2147483647 h 18"/>
              <a:gd name="T40" fmla="*/ 2147483647 w 12"/>
              <a:gd name="T41" fmla="*/ 0 h 18"/>
              <a:gd name="T42" fmla="*/ 2147483647 w 12"/>
              <a:gd name="T43" fmla="*/ 2147483647 h 18"/>
              <a:gd name="T44" fmla="*/ 2147483647 w 12"/>
              <a:gd name="T45" fmla="*/ 2147483647 h 18"/>
              <a:gd name="T46" fmla="*/ 2147483647 w 12"/>
              <a:gd name="T47" fmla="*/ 2147483647 h 18"/>
              <a:gd name="T48" fmla="*/ 2147483647 w 12"/>
              <a:gd name="T49" fmla="*/ 2147483647 h 18"/>
              <a:gd name="T50" fmla="*/ 2147483647 w 12"/>
              <a:gd name="T51" fmla="*/ 2147483647 h 18"/>
              <a:gd name="T52" fmla="*/ 2147483647 w 12"/>
              <a:gd name="T53" fmla="*/ 2147483647 h 18"/>
              <a:gd name="T54" fmla="*/ 2147483647 w 12"/>
              <a:gd name="T55" fmla="*/ 2147483647 h 18"/>
              <a:gd name="T56" fmla="*/ 2147483647 w 12"/>
              <a:gd name="T57" fmla="*/ 2147483647 h 18"/>
              <a:gd name="T58" fmla="*/ 0 w 12"/>
              <a:gd name="T59" fmla="*/ 2147483647 h 18"/>
              <a:gd name="T60" fmla="*/ 0 w 12"/>
              <a:gd name="T61" fmla="*/ 2147483647 h 18"/>
              <a:gd name="T62" fmla="*/ 0 w 12"/>
              <a:gd name="T63" fmla="*/ 2147483647 h 18"/>
              <a:gd name="T64" fmla="*/ 0 w 12"/>
              <a:gd name="T65" fmla="*/ 2147483647 h 18"/>
              <a:gd name="T66" fmla="*/ 0 w 12"/>
              <a:gd name="T67" fmla="*/ 2147483647 h 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
              <a:gd name="T103" fmla="*/ 0 h 18"/>
              <a:gd name="T104" fmla="*/ 12 w 12"/>
              <a:gd name="T105" fmla="*/ 18 h 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 h="18">
                <a:moveTo>
                  <a:pt x="0" y="12"/>
                </a:moveTo>
                <a:lnTo>
                  <a:pt x="0" y="6"/>
                </a:lnTo>
                <a:lnTo>
                  <a:pt x="0" y="0"/>
                </a:lnTo>
                <a:lnTo>
                  <a:pt x="6" y="0"/>
                </a:lnTo>
                <a:lnTo>
                  <a:pt x="6" y="6"/>
                </a:lnTo>
                <a:lnTo>
                  <a:pt x="12" y="12"/>
                </a:lnTo>
                <a:lnTo>
                  <a:pt x="6" y="12"/>
                </a:lnTo>
                <a:lnTo>
                  <a:pt x="6" y="18"/>
                </a:lnTo>
                <a:lnTo>
                  <a:pt x="0" y="18"/>
                </a:lnTo>
                <a:lnTo>
                  <a:pt x="0" y="12"/>
                </a:lnTo>
                <a:lnTo>
                  <a:pt x="0" y="6"/>
                </a:lnTo>
                <a:lnTo>
                  <a:pt x="6" y="0"/>
                </a:lnTo>
                <a:lnTo>
                  <a:pt x="6" y="6"/>
                </a:lnTo>
                <a:lnTo>
                  <a:pt x="6" y="12"/>
                </a:lnTo>
                <a:lnTo>
                  <a:pt x="6" y="18"/>
                </a:lnTo>
                <a:lnTo>
                  <a:pt x="0" y="18"/>
                </a:lnTo>
                <a:lnTo>
                  <a:pt x="0" y="12"/>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7" name="Freeform 990"/>
          <p:cNvSpPr>
            <a:spLocks/>
          </p:cNvSpPr>
          <p:nvPr/>
        </p:nvSpPr>
        <p:spPr bwMode="auto">
          <a:xfrm>
            <a:off x="7664450" y="4914355"/>
            <a:ext cx="9525" cy="11112"/>
          </a:xfrm>
          <a:custGeom>
            <a:avLst/>
            <a:gdLst>
              <a:gd name="T0" fmla="*/ 0 w 6"/>
              <a:gd name="T1" fmla="*/ 2147483647 h 6"/>
              <a:gd name="T2" fmla="*/ 0 w 6"/>
              <a:gd name="T3" fmla="*/ 0 h 6"/>
              <a:gd name="T4" fmla="*/ 0 w 6"/>
              <a:gd name="T5" fmla="*/ 0 h 6"/>
              <a:gd name="T6" fmla="*/ 0 w 6"/>
              <a:gd name="T7" fmla="*/ 0 h 6"/>
              <a:gd name="T8" fmla="*/ 2147483647 w 6"/>
              <a:gd name="T9" fmla="*/ 0 h 6"/>
              <a:gd name="T10" fmla="*/ 2147483647 w 6"/>
              <a:gd name="T11" fmla="*/ 0 h 6"/>
              <a:gd name="T12" fmla="*/ 2147483647 w 6"/>
              <a:gd name="T13" fmla="*/ 0 h 6"/>
              <a:gd name="T14" fmla="*/ 2147483647 w 6"/>
              <a:gd name="T15" fmla="*/ 0 h 6"/>
              <a:gd name="T16" fmla="*/ 2147483647 w 6"/>
              <a:gd name="T17" fmla="*/ 2147483647 h 6"/>
              <a:gd name="T18" fmla="*/ 2147483647 w 6"/>
              <a:gd name="T19" fmla="*/ 2147483647 h 6"/>
              <a:gd name="T20" fmla="*/ 2147483647 w 6"/>
              <a:gd name="T21" fmla="*/ 2147483647 h 6"/>
              <a:gd name="T22" fmla="*/ 2147483647 w 6"/>
              <a:gd name="T23" fmla="*/ 2147483647 h 6"/>
              <a:gd name="T24" fmla="*/ 2147483647 w 6"/>
              <a:gd name="T25" fmla="*/ 2147483647 h 6"/>
              <a:gd name="T26" fmla="*/ 0 w 6"/>
              <a:gd name="T27" fmla="*/ 2147483647 h 6"/>
              <a:gd name="T28" fmla="*/ 0 w 6"/>
              <a:gd name="T29" fmla="*/ 2147483647 h 6"/>
              <a:gd name="T30" fmla="*/ 0 w 6"/>
              <a:gd name="T31" fmla="*/ 2147483647 h 6"/>
              <a:gd name="T32" fmla="*/ 0 w 6"/>
              <a:gd name="T33" fmla="*/ 2147483647 h 6"/>
              <a:gd name="T34" fmla="*/ 0 w 6"/>
              <a:gd name="T35" fmla="*/ 2147483647 h 6"/>
              <a:gd name="T36" fmla="*/ 0 w 6"/>
              <a:gd name="T37" fmla="*/ 0 h 6"/>
              <a:gd name="T38" fmla="*/ 0 w 6"/>
              <a:gd name="T39" fmla="*/ 0 h 6"/>
              <a:gd name="T40" fmla="*/ 0 w 6"/>
              <a:gd name="T41" fmla="*/ 0 h 6"/>
              <a:gd name="T42" fmla="*/ 2147483647 w 6"/>
              <a:gd name="T43" fmla="*/ 0 h 6"/>
              <a:gd name="T44" fmla="*/ 2147483647 w 6"/>
              <a:gd name="T45" fmla="*/ 0 h 6"/>
              <a:gd name="T46" fmla="*/ 2147483647 w 6"/>
              <a:gd name="T47" fmla="*/ 0 h 6"/>
              <a:gd name="T48" fmla="*/ 2147483647 w 6"/>
              <a:gd name="T49" fmla="*/ 0 h 6"/>
              <a:gd name="T50" fmla="*/ 2147483647 w 6"/>
              <a:gd name="T51" fmla="*/ 2147483647 h 6"/>
              <a:gd name="T52" fmla="*/ 2147483647 w 6"/>
              <a:gd name="T53" fmla="*/ 2147483647 h 6"/>
              <a:gd name="T54" fmla="*/ 2147483647 w 6"/>
              <a:gd name="T55" fmla="*/ 2147483647 h 6"/>
              <a:gd name="T56" fmla="*/ 2147483647 w 6"/>
              <a:gd name="T57" fmla="*/ 2147483647 h 6"/>
              <a:gd name="T58" fmla="*/ 0 w 6"/>
              <a:gd name="T59" fmla="*/ 2147483647 h 6"/>
              <a:gd name="T60" fmla="*/ 0 w 6"/>
              <a:gd name="T61" fmla="*/ 2147483647 h 6"/>
              <a:gd name="T62" fmla="*/ 0 w 6"/>
              <a:gd name="T63" fmla="*/ 2147483647 h 6"/>
              <a:gd name="T64" fmla="*/ 0 w 6"/>
              <a:gd name="T65" fmla="*/ 2147483647 h 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
              <a:gd name="T100" fmla="*/ 0 h 6"/>
              <a:gd name="T101" fmla="*/ 6 w 6"/>
              <a:gd name="T102" fmla="*/ 6 h 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 h="6">
                <a:moveTo>
                  <a:pt x="0" y="6"/>
                </a:moveTo>
                <a:lnTo>
                  <a:pt x="0" y="0"/>
                </a:lnTo>
                <a:lnTo>
                  <a:pt x="6" y="0"/>
                </a:lnTo>
                <a:lnTo>
                  <a:pt x="6" y="6"/>
                </a:lnTo>
                <a:lnTo>
                  <a:pt x="0" y="6"/>
                </a:lnTo>
                <a:lnTo>
                  <a:pt x="0" y="0"/>
                </a:lnTo>
                <a:lnTo>
                  <a:pt x="6" y="0"/>
                </a:lnTo>
                <a:lnTo>
                  <a:pt x="6" y="6"/>
                </a:lnTo>
                <a:lnTo>
                  <a:pt x="0"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8" name="Freeform 991"/>
          <p:cNvSpPr>
            <a:spLocks/>
          </p:cNvSpPr>
          <p:nvPr/>
        </p:nvSpPr>
        <p:spPr bwMode="auto">
          <a:xfrm>
            <a:off x="7673976" y="4925467"/>
            <a:ext cx="1588" cy="1588"/>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49" name="Freeform 992"/>
          <p:cNvSpPr>
            <a:spLocks/>
          </p:cNvSpPr>
          <p:nvPr/>
        </p:nvSpPr>
        <p:spPr bwMode="auto">
          <a:xfrm>
            <a:off x="7673976" y="4914355"/>
            <a:ext cx="1588" cy="11112"/>
          </a:xfrm>
          <a:custGeom>
            <a:avLst/>
            <a:gdLst>
              <a:gd name="T0" fmla="*/ 0 w 1"/>
              <a:gd name="T1" fmla="*/ 2147483647 h 6"/>
              <a:gd name="T2" fmla="*/ 0 w 1"/>
              <a:gd name="T3" fmla="*/ 0 h 6"/>
              <a:gd name="T4" fmla="*/ 0 w 1"/>
              <a:gd name="T5" fmla="*/ 0 h 6"/>
              <a:gd name="T6" fmla="*/ 0 w 1"/>
              <a:gd name="T7" fmla="*/ 0 h 6"/>
              <a:gd name="T8" fmla="*/ 0 w 1"/>
              <a:gd name="T9" fmla="*/ 0 h 6"/>
              <a:gd name="T10" fmla="*/ 0 w 1"/>
              <a:gd name="T11" fmla="*/ 2147483647 h 6"/>
              <a:gd name="T12" fmla="*/ 0 w 1"/>
              <a:gd name="T13" fmla="*/ 2147483647 h 6"/>
              <a:gd name="T14" fmla="*/ 0 w 1"/>
              <a:gd name="T15" fmla="*/ 2147483647 h 6"/>
              <a:gd name="T16" fmla="*/ 0 w 1"/>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6"/>
              <a:gd name="T29" fmla="*/ 1 w 1"/>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6">
                <a:moveTo>
                  <a:pt x="0" y="6"/>
                </a:moveTo>
                <a:lnTo>
                  <a:pt x="0" y="0"/>
                </a:lnTo>
                <a:lnTo>
                  <a:pt x="0" y="6"/>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0" name="Freeform 993"/>
          <p:cNvSpPr>
            <a:spLocks/>
          </p:cNvSpPr>
          <p:nvPr/>
        </p:nvSpPr>
        <p:spPr bwMode="auto">
          <a:xfrm>
            <a:off x="7591427" y="4803246"/>
            <a:ext cx="200025" cy="255587"/>
          </a:xfrm>
          <a:custGeom>
            <a:avLst/>
            <a:gdLst>
              <a:gd name="T0" fmla="*/ 2147483647 w 132"/>
              <a:gd name="T1" fmla="*/ 0 h 150"/>
              <a:gd name="T2" fmla="*/ 2147483647 w 132"/>
              <a:gd name="T3" fmla="*/ 0 h 150"/>
              <a:gd name="T4" fmla="*/ 2147483647 w 132"/>
              <a:gd name="T5" fmla="*/ 2147483647 h 150"/>
              <a:gd name="T6" fmla="*/ 2147483647 w 132"/>
              <a:gd name="T7" fmla="*/ 2147483647 h 150"/>
              <a:gd name="T8" fmla="*/ 2147483647 w 132"/>
              <a:gd name="T9" fmla="*/ 2147483647 h 150"/>
              <a:gd name="T10" fmla="*/ 2147483647 w 132"/>
              <a:gd name="T11" fmla="*/ 2147483647 h 150"/>
              <a:gd name="T12" fmla="*/ 2147483647 w 132"/>
              <a:gd name="T13" fmla="*/ 2147483647 h 150"/>
              <a:gd name="T14" fmla="*/ 2147483647 w 132"/>
              <a:gd name="T15" fmla="*/ 2147483647 h 150"/>
              <a:gd name="T16" fmla="*/ 2147483647 w 132"/>
              <a:gd name="T17" fmla="*/ 2147483647 h 150"/>
              <a:gd name="T18" fmla="*/ 2147483647 w 132"/>
              <a:gd name="T19" fmla="*/ 2147483647 h 150"/>
              <a:gd name="T20" fmla="*/ 2147483647 w 132"/>
              <a:gd name="T21" fmla="*/ 2147483647 h 150"/>
              <a:gd name="T22" fmla="*/ 2147483647 w 132"/>
              <a:gd name="T23" fmla="*/ 2147483647 h 150"/>
              <a:gd name="T24" fmla="*/ 2147483647 w 132"/>
              <a:gd name="T25" fmla="*/ 2147483647 h 150"/>
              <a:gd name="T26" fmla="*/ 2147483647 w 132"/>
              <a:gd name="T27" fmla="*/ 2147483647 h 150"/>
              <a:gd name="T28" fmla="*/ 2147483647 w 132"/>
              <a:gd name="T29" fmla="*/ 2147483647 h 150"/>
              <a:gd name="T30" fmla="*/ 2147483647 w 132"/>
              <a:gd name="T31" fmla="*/ 2147483647 h 150"/>
              <a:gd name="T32" fmla="*/ 2147483647 w 132"/>
              <a:gd name="T33" fmla="*/ 2147483647 h 150"/>
              <a:gd name="T34" fmla="*/ 2147483647 w 132"/>
              <a:gd name="T35" fmla="*/ 2147483647 h 150"/>
              <a:gd name="T36" fmla="*/ 2147483647 w 132"/>
              <a:gd name="T37" fmla="*/ 2147483647 h 150"/>
              <a:gd name="T38" fmla="*/ 2147483647 w 132"/>
              <a:gd name="T39" fmla="*/ 2147483647 h 150"/>
              <a:gd name="T40" fmla="*/ 2147483647 w 132"/>
              <a:gd name="T41" fmla="*/ 2147483647 h 150"/>
              <a:gd name="T42" fmla="*/ 2147483647 w 132"/>
              <a:gd name="T43" fmla="*/ 2147483647 h 150"/>
              <a:gd name="T44" fmla="*/ 2147483647 w 132"/>
              <a:gd name="T45" fmla="*/ 2147483647 h 150"/>
              <a:gd name="T46" fmla="*/ 2147483647 w 132"/>
              <a:gd name="T47" fmla="*/ 2147483647 h 150"/>
              <a:gd name="T48" fmla="*/ 2147483647 w 132"/>
              <a:gd name="T49" fmla="*/ 2147483647 h 150"/>
              <a:gd name="T50" fmla="*/ 0 w 132"/>
              <a:gd name="T51" fmla="*/ 2147483647 h 150"/>
              <a:gd name="T52" fmla="*/ 2147483647 w 132"/>
              <a:gd name="T53" fmla="*/ 2147483647 h 150"/>
              <a:gd name="T54" fmla="*/ 2147483647 w 132"/>
              <a:gd name="T55" fmla="*/ 2147483647 h 150"/>
              <a:gd name="T56" fmla="*/ 2147483647 w 132"/>
              <a:gd name="T57" fmla="*/ 2147483647 h 150"/>
              <a:gd name="T58" fmla="*/ 2147483647 w 132"/>
              <a:gd name="T59" fmla="*/ 2147483647 h 150"/>
              <a:gd name="T60" fmla="*/ 2147483647 w 132"/>
              <a:gd name="T61" fmla="*/ 2147483647 h 150"/>
              <a:gd name="T62" fmla="*/ 2147483647 w 132"/>
              <a:gd name="T63" fmla="*/ 2147483647 h 150"/>
              <a:gd name="T64" fmla="*/ 2147483647 w 132"/>
              <a:gd name="T65" fmla="*/ 2147483647 h 150"/>
              <a:gd name="T66" fmla="*/ 2147483647 w 132"/>
              <a:gd name="T67" fmla="*/ 0 h 1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2"/>
              <a:gd name="T103" fmla="*/ 0 h 150"/>
              <a:gd name="T104" fmla="*/ 132 w 132"/>
              <a:gd name="T105" fmla="*/ 150 h 1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2" h="150">
                <a:moveTo>
                  <a:pt x="66" y="0"/>
                </a:moveTo>
                <a:lnTo>
                  <a:pt x="66" y="0"/>
                </a:lnTo>
                <a:lnTo>
                  <a:pt x="78" y="6"/>
                </a:lnTo>
                <a:lnTo>
                  <a:pt x="90" y="6"/>
                </a:lnTo>
                <a:lnTo>
                  <a:pt x="102" y="12"/>
                </a:lnTo>
                <a:lnTo>
                  <a:pt x="114" y="24"/>
                </a:lnTo>
                <a:lnTo>
                  <a:pt x="120" y="36"/>
                </a:lnTo>
                <a:lnTo>
                  <a:pt x="126" y="48"/>
                </a:lnTo>
                <a:lnTo>
                  <a:pt x="132" y="60"/>
                </a:lnTo>
                <a:lnTo>
                  <a:pt x="132" y="78"/>
                </a:lnTo>
                <a:lnTo>
                  <a:pt x="132" y="96"/>
                </a:lnTo>
                <a:lnTo>
                  <a:pt x="126" y="108"/>
                </a:lnTo>
                <a:lnTo>
                  <a:pt x="120" y="120"/>
                </a:lnTo>
                <a:lnTo>
                  <a:pt x="114" y="132"/>
                </a:lnTo>
                <a:lnTo>
                  <a:pt x="102" y="138"/>
                </a:lnTo>
                <a:lnTo>
                  <a:pt x="90" y="150"/>
                </a:lnTo>
                <a:lnTo>
                  <a:pt x="78" y="150"/>
                </a:lnTo>
                <a:lnTo>
                  <a:pt x="66" y="150"/>
                </a:lnTo>
                <a:lnTo>
                  <a:pt x="54" y="150"/>
                </a:lnTo>
                <a:lnTo>
                  <a:pt x="42" y="150"/>
                </a:lnTo>
                <a:lnTo>
                  <a:pt x="30" y="138"/>
                </a:lnTo>
                <a:lnTo>
                  <a:pt x="18" y="132"/>
                </a:lnTo>
                <a:lnTo>
                  <a:pt x="12" y="120"/>
                </a:lnTo>
                <a:lnTo>
                  <a:pt x="6" y="108"/>
                </a:lnTo>
                <a:lnTo>
                  <a:pt x="6" y="96"/>
                </a:lnTo>
                <a:lnTo>
                  <a:pt x="0" y="78"/>
                </a:lnTo>
                <a:lnTo>
                  <a:pt x="6" y="60"/>
                </a:lnTo>
                <a:lnTo>
                  <a:pt x="6" y="48"/>
                </a:lnTo>
                <a:lnTo>
                  <a:pt x="12" y="36"/>
                </a:lnTo>
                <a:lnTo>
                  <a:pt x="18" y="24"/>
                </a:lnTo>
                <a:lnTo>
                  <a:pt x="30" y="12"/>
                </a:lnTo>
                <a:lnTo>
                  <a:pt x="42" y="6"/>
                </a:lnTo>
                <a:lnTo>
                  <a:pt x="54" y="6"/>
                </a:lnTo>
                <a:lnTo>
                  <a:pt x="6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051" name="Freeform 994"/>
          <p:cNvSpPr>
            <a:spLocks/>
          </p:cNvSpPr>
          <p:nvPr/>
        </p:nvSpPr>
        <p:spPr bwMode="auto">
          <a:xfrm>
            <a:off x="7054850" y="4668308"/>
            <a:ext cx="390525" cy="512763"/>
          </a:xfrm>
          <a:custGeom>
            <a:avLst/>
            <a:gdLst>
              <a:gd name="T0" fmla="*/ 2147483647 w 258"/>
              <a:gd name="T1" fmla="*/ 0 h 300"/>
              <a:gd name="T2" fmla="*/ 2147483647 w 258"/>
              <a:gd name="T3" fmla="*/ 0 h 300"/>
              <a:gd name="T4" fmla="*/ 2147483647 w 258"/>
              <a:gd name="T5" fmla="*/ 2147483647 h 300"/>
              <a:gd name="T6" fmla="*/ 2147483647 w 258"/>
              <a:gd name="T7" fmla="*/ 2147483647 h 300"/>
              <a:gd name="T8" fmla="*/ 2147483647 w 258"/>
              <a:gd name="T9" fmla="*/ 2147483647 h 300"/>
              <a:gd name="T10" fmla="*/ 2147483647 w 258"/>
              <a:gd name="T11" fmla="*/ 2147483647 h 300"/>
              <a:gd name="T12" fmla="*/ 2147483647 w 258"/>
              <a:gd name="T13" fmla="*/ 2147483647 h 300"/>
              <a:gd name="T14" fmla="*/ 2147483647 w 258"/>
              <a:gd name="T15" fmla="*/ 2147483647 h 300"/>
              <a:gd name="T16" fmla="*/ 2147483647 w 258"/>
              <a:gd name="T17" fmla="*/ 2147483647 h 300"/>
              <a:gd name="T18" fmla="*/ 2147483647 w 258"/>
              <a:gd name="T19" fmla="*/ 2147483647 h 300"/>
              <a:gd name="T20" fmla="*/ 2147483647 w 258"/>
              <a:gd name="T21" fmla="*/ 2147483647 h 300"/>
              <a:gd name="T22" fmla="*/ 2147483647 w 258"/>
              <a:gd name="T23" fmla="*/ 2147483647 h 300"/>
              <a:gd name="T24" fmla="*/ 2147483647 w 258"/>
              <a:gd name="T25" fmla="*/ 2147483647 h 300"/>
              <a:gd name="T26" fmla="*/ 2147483647 w 258"/>
              <a:gd name="T27" fmla="*/ 2147483647 h 300"/>
              <a:gd name="T28" fmla="*/ 2147483647 w 258"/>
              <a:gd name="T29" fmla="*/ 2147483647 h 300"/>
              <a:gd name="T30" fmla="*/ 2147483647 w 258"/>
              <a:gd name="T31" fmla="*/ 2147483647 h 300"/>
              <a:gd name="T32" fmla="*/ 2147483647 w 258"/>
              <a:gd name="T33" fmla="*/ 2147483647 h 300"/>
              <a:gd name="T34" fmla="*/ 2147483647 w 258"/>
              <a:gd name="T35" fmla="*/ 2147483647 h 300"/>
              <a:gd name="T36" fmla="*/ 2147483647 w 258"/>
              <a:gd name="T37" fmla="*/ 2147483647 h 300"/>
              <a:gd name="T38" fmla="*/ 2147483647 w 258"/>
              <a:gd name="T39" fmla="*/ 2147483647 h 300"/>
              <a:gd name="T40" fmla="*/ 2147483647 w 258"/>
              <a:gd name="T41" fmla="*/ 2147483647 h 300"/>
              <a:gd name="T42" fmla="*/ 2147483647 w 258"/>
              <a:gd name="T43" fmla="*/ 2147483647 h 300"/>
              <a:gd name="T44" fmla="*/ 2147483647 w 258"/>
              <a:gd name="T45" fmla="*/ 2147483647 h 300"/>
              <a:gd name="T46" fmla="*/ 2147483647 w 258"/>
              <a:gd name="T47" fmla="*/ 2147483647 h 300"/>
              <a:gd name="T48" fmla="*/ 0 w 258"/>
              <a:gd name="T49" fmla="*/ 2147483647 h 300"/>
              <a:gd name="T50" fmla="*/ 2147483647 w 258"/>
              <a:gd name="T51" fmla="*/ 2147483647 h 300"/>
              <a:gd name="T52" fmla="*/ 2147483647 w 258"/>
              <a:gd name="T53" fmla="*/ 2147483647 h 300"/>
              <a:gd name="T54" fmla="*/ 2147483647 w 258"/>
              <a:gd name="T55" fmla="*/ 2147483647 h 300"/>
              <a:gd name="T56" fmla="*/ 2147483647 w 258"/>
              <a:gd name="T57" fmla="*/ 2147483647 h 300"/>
              <a:gd name="T58" fmla="*/ 2147483647 w 258"/>
              <a:gd name="T59" fmla="*/ 2147483647 h 300"/>
              <a:gd name="T60" fmla="*/ 2147483647 w 258"/>
              <a:gd name="T61" fmla="*/ 2147483647 h 300"/>
              <a:gd name="T62" fmla="*/ 2147483647 w 258"/>
              <a:gd name="T63" fmla="*/ 0 h 300"/>
              <a:gd name="T64" fmla="*/ 2147483647 w 258"/>
              <a:gd name="T65" fmla="*/ 0 h 3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8"/>
              <a:gd name="T100" fmla="*/ 0 h 300"/>
              <a:gd name="T101" fmla="*/ 258 w 258"/>
              <a:gd name="T102" fmla="*/ 300 h 3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8" h="300">
                <a:moveTo>
                  <a:pt x="126" y="0"/>
                </a:moveTo>
                <a:lnTo>
                  <a:pt x="156" y="0"/>
                </a:lnTo>
                <a:lnTo>
                  <a:pt x="180" y="6"/>
                </a:lnTo>
                <a:lnTo>
                  <a:pt x="198" y="24"/>
                </a:lnTo>
                <a:lnTo>
                  <a:pt x="216" y="42"/>
                </a:lnTo>
                <a:lnTo>
                  <a:pt x="234" y="66"/>
                </a:lnTo>
                <a:lnTo>
                  <a:pt x="246" y="90"/>
                </a:lnTo>
                <a:lnTo>
                  <a:pt x="252" y="120"/>
                </a:lnTo>
                <a:lnTo>
                  <a:pt x="258" y="150"/>
                </a:lnTo>
                <a:lnTo>
                  <a:pt x="252" y="174"/>
                </a:lnTo>
                <a:lnTo>
                  <a:pt x="246" y="204"/>
                </a:lnTo>
                <a:lnTo>
                  <a:pt x="234" y="234"/>
                </a:lnTo>
                <a:lnTo>
                  <a:pt x="216" y="252"/>
                </a:lnTo>
                <a:lnTo>
                  <a:pt x="198" y="270"/>
                </a:lnTo>
                <a:lnTo>
                  <a:pt x="180" y="288"/>
                </a:lnTo>
                <a:lnTo>
                  <a:pt x="156" y="294"/>
                </a:lnTo>
                <a:lnTo>
                  <a:pt x="126" y="300"/>
                </a:lnTo>
                <a:lnTo>
                  <a:pt x="102" y="294"/>
                </a:lnTo>
                <a:lnTo>
                  <a:pt x="78" y="288"/>
                </a:lnTo>
                <a:lnTo>
                  <a:pt x="60" y="270"/>
                </a:lnTo>
                <a:lnTo>
                  <a:pt x="36" y="252"/>
                </a:lnTo>
                <a:lnTo>
                  <a:pt x="24" y="234"/>
                </a:lnTo>
                <a:lnTo>
                  <a:pt x="12" y="204"/>
                </a:lnTo>
                <a:lnTo>
                  <a:pt x="6" y="174"/>
                </a:lnTo>
                <a:lnTo>
                  <a:pt x="0" y="150"/>
                </a:lnTo>
                <a:lnTo>
                  <a:pt x="6" y="120"/>
                </a:lnTo>
                <a:lnTo>
                  <a:pt x="12" y="90"/>
                </a:lnTo>
                <a:lnTo>
                  <a:pt x="24" y="66"/>
                </a:lnTo>
                <a:lnTo>
                  <a:pt x="36" y="42"/>
                </a:lnTo>
                <a:lnTo>
                  <a:pt x="60" y="24"/>
                </a:lnTo>
                <a:lnTo>
                  <a:pt x="78" y="6"/>
                </a:lnTo>
                <a:lnTo>
                  <a:pt x="102" y="0"/>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2" name="Freeform 995"/>
          <p:cNvSpPr>
            <a:spLocks/>
          </p:cNvSpPr>
          <p:nvPr/>
        </p:nvSpPr>
        <p:spPr bwMode="auto">
          <a:xfrm>
            <a:off x="7037396" y="4668292"/>
            <a:ext cx="407987" cy="533400"/>
          </a:xfrm>
          <a:custGeom>
            <a:avLst/>
            <a:gdLst>
              <a:gd name="T0" fmla="*/ 2147483647 w 270"/>
              <a:gd name="T1" fmla="*/ 0 h 312"/>
              <a:gd name="T2" fmla="*/ 2147483647 w 270"/>
              <a:gd name="T3" fmla="*/ 0 h 312"/>
              <a:gd name="T4" fmla="*/ 2147483647 w 270"/>
              <a:gd name="T5" fmla="*/ 0 h 312"/>
              <a:gd name="T6" fmla="*/ 2147483647 w 270"/>
              <a:gd name="T7" fmla="*/ 2147483647 h 312"/>
              <a:gd name="T8" fmla="*/ 2147483647 w 270"/>
              <a:gd name="T9" fmla="*/ 2147483647 h 312"/>
              <a:gd name="T10" fmla="*/ 2147483647 w 270"/>
              <a:gd name="T11" fmla="*/ 2147483647 h 312"/>
              <a:gd name="T12" fmla="*/ 2147483647 w 270"/>
              <a:gd name="T13" fmla="*/ 2147483647 h 312"/>
              <a:gd name="T14" fmla="*/ 2147483647 w 270"/>
              <a:gd name="T15" fmla="*/ 2147483647 h 312"/>
              <a:gd name="T16" fmla="*/ 2147483647 w 270"/>
              <a:gd name="T17" fmla="*/ 2147483647 h 312"/>
              <a:gd name="T18" fmla="*/ 2147483647 w 270"/>
              <a:gd name="T19" fmla="*/ 2147483647 h 312"/>
              <a:gd name="T20" fmla="*/ 2147483647 w 270"/>
              <a:gd name="T21" fmla="*/ 2147483647 h 312"/>
              <a:gd name="T22" fmla="*/ 2147483647 w 270"/>
              <a:gd name="T23" fmla="*/ 2147483647 h 312"/>
              <a:gd name="T24" fmla="*/ 2147483647 w 270"/>
              <a:gd name="T25" fmla="*/ 2147483647 h 312"/>
              <a:gd name="T26" fmla="*/ 2147483647 w 270"/>
              <a:gd name="T27" fmla="*/ 2147483647 h 312"/>
              <a:gd name="T28" fmla="*/ 2147483647 w 270"/>
              <a:gd name="T29" fmla="*/ 2147483647 h 312"/>
              <a:gd name="T30" fmla="*/ 2147483647 w 270"/>
              <a:gd name="T31" fmla="*/ 2147483647 h 312"/>
              <a:gd name="T32" fmla="*/ 2147483647 w 270"/>
              <a:gd name="T33" fmla="*/ 2147483647 h 312"/>
              <a:gd name="T34" fmla="*/ 2147483647 w 270"/>
              <a:gd name="T35" fmla="*/ 2147483647 h 312"/>
              <a:gd name="T36" fmla="*/ 2147483647 w 270"/>
              <a:gd name="T37" fmla="*/ 2147483647 h 312"/>
              <a:gd name="T38" fmla="*/ 2147483647 w 270"/>
              <a:gd name="T39" fmla="*/ 2147483647 h 312"/>
              <a:gd name="T40" fmla="*/ 2147483647 w 270"/>
              <a:gd name="T41" fmla="*/ 2147483647 h 312"/>
              <a:gd name="T42" fmla="*/ 2147483647 w 270"/>
              <a:gd name="T43" fmla="*/ 2147483647 h 312"/>
              <a:gd name="T44" fmla="*/ 2147483647 w 270"/>
              <a:gd name="T45" fmla="*/ 2147483647 h 312"/>
              <a:gd name="T46" fmla="*/ 2147483647 w 270"/>
              <a:gd name="T47" fmla="*/ 2147483647 h 312"/>
              <a:gd name="T48" fmla="*/ 2147483647 w 270"/>
              <a:gd name="T49" fmla="*/ 2147483647 h 312"/>
              <a:gd name="T50" fmla="*/ 0 w 270"/>
              <a:gd name="T51" fmla="*/ 2147483647 h 312"/>
              <a:gd name="T52" fmla="*/ 2147483647 w 270"/>
              <a:gd name="T53" fmla="*/ 2147483647 h 312"/>
              <a:gd name="T54" fmla="*/ 2147483647 w 270"/>
              <a:gd name="T55" fmla="*/ 2147483647 h 312"/>
              <a:gd name="T56" fmla="*/ 2147483647 w 270"/>
              <a:gd name="T57" fmla="*/ 2147483647 h 312"/>
              <a:gd name="T58" fmla="*/ 2147483647 w 270"/>
              <a:gd name="T59" fmla="*/ 2147483647 h 312"/>
              <a:gd name="T60" fmla="*/ 2147483647 w 270"/>
              <a:gd name="T61" fmla="*/ 2147483647 h 312"/>
              <a:gd name="T62" fmla="*/ 2147483647 w 270"/>
              <a:gd name="T63" fmla="*/ 2147483647 h 312"/>
              <a:gd name="T64" fmla="*/ 2147483647 w 270"/>
              <a:gd name="T65" fmla="*/ 0 h 312"/>
              <a:gd name="T66" fmla="*/ 2147483647 w 270"/>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0"/>
              <a:gd name="T103" fmla="*/ 0 h 312"/>
              <a:gd name="T104" fmla="*/ 270 w 270"/>
              <a:gd name="T105" fmla="*/ 312 h 31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0" h="312">
                <a:moveTo>
                  <a:pt x="138" y="0"/>
                </a:moveTo>
                <a:lnTo>
                  <a:pt x="138" y="0"/>
                </a:lnTo>
                <a:lnTo>
                  <a:pt x="162" y="0"/>
                </a:lnTo>
                <a:lnTo>
                  <a:pt x="186" y="6"/>
                </a:lnTo>
                <a:lnTo>
                  <a:pt x="210" y="24"/>
                </a:lnTo>
                <a:lnTo>
                  <a:pt x="228" y="42"/>
                </a:lnTo>
                <a:lnTo>
                  <a:pt x="246" y="66"/>
                </a:lnTo>
                <a:lnTo>
                  <a:pt x="258" y="96"/>
                </a:lnTo>
                <a:lnTo>
                  <a:pt x="264" y="126"/>
                </a:lnTo>
                <a:lnTo>
                  <a:pt x="270" y="156"/>
                </a:lnTo>
                <a:lnTo>
                  <a:pt x="264" y="186"/>
                </a:lnTo>
                <a:lnTo>
                  <a:pt x="258" y="216"/>
                </a:lnTo>
                <a:lnTo>
                  <a:pt x="246" y="246"/>
                </a:lnTo>
                <a:lnTo>
                  <a:pt x="228" y="264"/>
                </a:lnTo>
                <a:lnTo>
                  <a:pt x="210" y="282"/>
                </a:lnTo>
                <a:lnTo>
                  <a:pt x="186" y="300"/>
                </a:lnTo>
                <a:lnTo>
                  <a:pt x="162" y="306"/>
                </a:lnTo>
                <a:lnTo>
                  <a:pt x="138" y="312"/>
                </a:lnTo>
                <a:lnTo>
                  <a:pt x="108" y="306"/>
                </a:lnTo>
                <a:lnTo>
                  <a:pt x="84" y="300"/>
                </a:lnTo>
                <a:lnTo>
                  <a:pt x="60" y="282"/>
                </a:lnTo>
                <a:lnTo>
                  <a:pt x="42" y="264"/>
                </a:lnTo>
                <a:lnTo>
                  <a:pt x="24" y="246"/>
                </a:lnTo>
                <a:lnTo>
                  <a:pt x="18" y="216"/>
                </a:lnTo>
                <a:lnTo>
                  <a:pt x="6" y="186"/>
                </a:lnTo>
                <a:lnTo>
                  <a:pt x="0" y="156"/>
                </a:lnTo>
                <a:lnTo>
                  <a:pt x="6" y="126"/>
                </a:lnTo>
                <a:lnTo>
                  <a:pt x="18" y="96"/>
                </a:lnTo>
                <a:lnTo>
                  <a:pt x="24" y="66"/>
                </a:lnTo>
                <a:lnTo>
                  <a:pt x="42" y="42"/>
                </a:lnTo>
                <a:lnTo>
                  <a:pt x="60" y="24"/>
                </a:lnTo>
                <a:lnTo>
                  <a:pt x="84" y="6"/>
                </a:lnTo>
                <a:lnTo>
                  <a:pt x="108" y="0"/>
                </a:lnTo>
                <a:lnTo>
                  <a:pt x="13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053" name="Freeform 996"/>
          <p:cNvSpPr>
            <a:spLocks/>
          </p:cNvSpPr>
          <p:nvPr/>
        </p:nvSpPr>
        <p:spPr bwMode="auto">
          <a:xfrm>
            <a:off x="7138996" y="4925467"/>
            <a:ext cx="98425" cy="1588"/>
          </a:xfrm>
          <a:custGeom>
            <a:avLst/>
            <a:gdLst>
              <a:gd name="T0" fmla="*/ 0 w 66"/>
              <a:gd name="T1" fmla="*/ 0 h 1"/>
              <a:gd name="T2" fmla="*/ 0 w 66"/>
              <a:gd name="T3" fmla="*/ 0 h 1"/>
              <a:gd name="T4" fmla="*/ 0 w 66"/>
              <a:gd name="T5" fmla="*/ 0 h 1"/>
              <a:gd name="T6" fmla="*/ 0 w 66"/>
              <a:gd name="T7" fmla="*/ 0 h 1"/>
              <a:gd name="T8" fmla="*/ 2147483647 w 66"/>
              <a:gd name="T9" fmla="*/ 0 h 1"/>
              <a:gd name="T10" fmla="*/ 0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0" y="0"/>
                </a:moveTo>
                <a:lnTo>
                  <a:pt x="0" y="0"/>
                </a:lnTo>
                <a:lnTo>
                  <a:pt x="66" y="0"/>
                </a:lnTo>
                <a:lnTo>
                  <a:pt x="0" y="0"/>
                </a:lnTo>
                <a:close/>
              </a:path>
            </a:pathLst>
          </a:custGeom>
          <a:solidFill>
            <a:srgbClr val="99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4" name="Freeform 997"/>
          <p:cNvSpPr>
            <a:spLocks/>
          </p:cNvSpPr>
          <p:nvPr/>
        </p:nvSpPr>
        <p:spPr bwMode="auto">
          <a:xfrm>
            <a:off x="7138996" y="4904846"/>
            <a:ext cx="98425" cy="9525"/>
          </a:xfrm>
          <a:custGeom>
            <a:avLst/>
            <a:gdLst>
              <a:gd name="T0" fmla="*/ 0 w 66"/>
              <a:gd name="T1" fmla="*/ 0 h 6"/>
              <a:gd name="T2" fmla="*/ 0 w 66"/>
              <a:gd name="T3" fmla="*/ 0 h 6"/>
              <a:gd name="T4" fmla="*/ 0 w 66"/>
              <a:gd name="T5" fmla="*/ 0 h 6"/>
              <a:gd name="T6" fmla="*/ 2147483647 w 66"/>
              <a:gd name="T7" fmla="*/ 0 h 6"/>
              <a:gd name="T8" fmla="*/ 2147483647 w 66"/>
              <a:gd name="T9" fmla="*/ 2147483647 h 6"/>
              <a:gd name="T10" fmla="*/ 0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0" y="0"/>
                </a:moveTo>
                <a:lnTo>
                  <a:pt x="0" y="0"/>
                </a:lnTo>
                <a:lnTo>
                  <a:pt x="6" y="0"/>
                </a:lnTo>
                <a:lnTo>
                  <a:pt x="66" y="6"/>
                </a:lnTo>
                <a:lnTo>
                  <a:pt x="0"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5" name="Freeform 998"/>
          <p:cNvSpPr>
            <a:spLocks/>
          </p:cNvSpPr>
          <p:nvPr/>
        </p:nvSpPr>
        <p:spPr bwMode="auto">
          <a:xfrm>
            <a:off x="7138996" y="4884208"/>
            <a:ext cx="98425" cy="30163"/>
          </a:xfrm>
          <a:custGeom>
            <a:avLst/>
            <a:gdLst>
              <a:gd name="T0" fmla="*/ 0 w 66"/>
              <a:gd name="T1" fmla="*/ 2147483647 h 18"/>
              <a:gd name="T2" fmla="*/ 0 w 66"/>
              <a:gd name="T3" fmla="*/ 2147483647 h 18"/>
              <a:gd name="T4" fmla="*/ 0 w 66"/>
              <a:gd name="T5" fmla="*/ 2147483647 h 18"/>
              <a:gd name="T6" fmla="*/ 0 w 66"/>
              <a:gd name="T7" fmla="*/ 0 h 18"/>
              <a:gd name="T8" fmla="*/ 2147483647 w 66"/>
              <a:gd name="T9" fmla="*/ 0 h 18"/>
              <a:gd name="T10" fmla="*/ 2147483647 w 66"/>
              <a:gd name="T11" fmla="*/ 2147483647 h 18"/>
              <a:gd name="T12" fmla="*/ 0 w 66"/>
              <a:gd name="T13" fmla="*/ 2147483647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0" y="6"/>
                </a:moveTo>
                <a:lnTo>
                  <a:pt x="0" y="6"/>
                </a:lnTo>
                <a:lnTo>
                  <a:pt x="0" y="0"/>
                </a:lnTo>
                <a:lnTo>
                  <a:pt x="6" y="0"/>
                </a:lnTo>
                <a:lnTo>
                  <a:pt x="66" y="18"/>
                </a:lnTo>
                <a:lnTo>
                  <a:pt x="0" y="6"/>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6" name="Freeform 999"/>
          <p:cNvSpPr>
            <a:spLocks/>
          </p:cNvSpPr>
          <p:nvPr/>
        </p:nvSpPr>
        <p:spPr bwMode="auto">
          <a:xfrm>
            <a:off x="7145346" y="4873096"/>
            <a:ext cx="92075" cy="41275"/>
          </a:xfrm>
          <a:custGeom>
            <a:avLst/>
            <a:gdLst>
              <a:gd name="T0" fmla="*/ 0 w 60"/>
              <a:gd name="T1" fmla="*/ 2147483647 h 24"/>
              <a:gd name="T2" fmla="*/ 0 w 60"/>
              <a:gd name="T3" fmla="*/ 2147483647 h 24"/>
              <a:gd name="T4" fmla="*/ 0 w 60"/>
              <a:gd name="T5" fmla="*/ 2147483647 h 24"/>
              <a:gd name="T6" fmla="*/ 0 w 60"/>
              <a:gd name="T7" fmla="*/ 0 h 24"/>
              <a:gd name="T8" fmla="*/ 0 w 60"/>
              <a:gd name="T9" fmla="*/ 0 h 24"/>
              <a:gd name="T10" fmla="*/ 2147483647 w 60"/>
              <a:gd name="T11" fmla="*/ 2147483647 h 24"/>
              <a:gd name="T12" fmla="*/ 0 w 60"/>
              <a:gd name="T13" fmla="*/ 2147483647 h 24"/>
              <a:gd name="T14" fmla="*/ 0 60000 65536"/>
              <a:gd name="T15" fmla="*/ 0 60000 65536"/>
              <a:gd name="T16" fmla="*/ 0 60000 65536"/>
              <a:gd name="T17" fmla="*/ 0 60000 65536"/>
              <a:gd name="T18" fmla="*/ 0 60000 65536"/>
              <a:gd name="T19" fmla="*/ 0 60000 65536"/>
              <a:gd name="T20" fmla="*/ 0 60000 65536"/>
              <a:gd name="T21" fmla="*/ 0 w 60"/>
              <a:gd name="T22" fmla="*/ 0 h 24"/>
              <a:gd name="T23" fmla="*/ 60 w 60"/>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24">
                <a:moveTo>
                  <a:pt x="0" y="6"/>
                </a:moveTo>
                <a:lnTo>
                  <a:pt x="0" y="6"/>
                </a:lnTo>
                <a:lnTo>
                  <a:pt x="0" y="0"/>
                </a:lnTo>
                <a:lnTo>
                  <a:pt x="60" y="24"/>
                </a:lnTo>
                <a:lnTo>
                  <a:pt x="0" y="6"/>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7" name="Freeform 1000"/>
          <p:cNvSpPr>
            <a:spLocks/>
          </p:cNvSpPr>
          <p:nvPr/>
        </p:nvSpPr>
        <p:spPr bwMode="auto">
          <a:xfrm>
            <a:off x="7145346" y="4854046"/>
            <a:ext cx="92075" cy="60325"/>
          </a:xfrm>
          <a:custGeom>
            <a:avLst/>
            <a:gdLst>
              <a:gd name="T0" fmla="*/ 0 w 60"/>
              <a:gd name="T1" fmla="*/ 2147483647 h 36"/>
              <a:gd name="T2" fmla="*/ 2147483647 w 60"/>
              <a:gd name="T3" fmla="*/ 2147483647 h 36"/>
              <a:gd name="T4" fmla="*/ 2147483647 w 60"/>
              <a:gd name="T5" fmla="*/ 2147483647 h 36"/>
              <a:gd name="T6" fmla="*/ 2147483647 w 60"/>
              <a:gd name="T7" fmla="*/ 2147483647 h 36"/>
              <a:gd name="T8" fmla="*/ 2147483647 w 60"/>
              <a:gd name="T9" fmla="*/ 0 h 36"/>
              <a:gd name="T10" fmla="*/ 2147483647 w 60"/>
              <a:gd name="T11" fmla="*/ 2147483647 h 36"/>
              <a:gd name="T12" fmla="*/ 0 w 60"/>
              <a:gd name="T13" fmla="*/ 2147483647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0" y="6"/>
                </a:moveTo>
                <a:lnTo>
                  <a:pt x="6" y="6"/>
                </a:lnTo>
                <a:lnTo>
                  <a:pt x="6" y="0"/>
                </a:lnTo>
                <a:lnTo>
                  <a:pt x="60" y="36"/>
                </a:lnTo>
                <a:lnTo>
                  <a:pt x="0" y="6"/>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8" name="Freeform 1001"/>
          <p:cNvSpPr>
            <a:spLocks/>
          </p:cNvSpPr>
          <p:nvPr/>
        </p:nvSpPr>
        <p:spPr bwMode="auto">
          <a:xfrm>
            <a:off x="7156458" y="4842917"/>
            <a:ext cx="80963" cy="71438"/>
          </a:xfrm>
          <a:custGeom>
            <a:avLst/>
            <a:gdLst>
              <a:gd name="T0" fmla="*/ 0 w 54"/>
              <a:gd name="T1" fmla="*/ 2147483647 h 42"/>
              <a:gd name="T2" fmla="*/ 0 w 54"/>
              <a:gd name="T3" fmla="*/ 2147483647 h 42"/>
              <a:gd name="T4" fmla="*/ 0 w 54"/>
              <a:gd name="T5" fmla="*/ 0 h 42"/>
              <a:gd name="T6" fmla="*/ 0 w 54"/>
              <a:gd name="T7" fmla="*/ 0 h 42"/>
              <a:gd name="T8" fmla="*/ 2147483647 w 54"/>
              <a:gd name="T9" fmla="*/ 0 h 42"/>
              <a:gd name="T10" fmla="*/ 2147483647 w 54"/>
              <a:gd name="T11" fmla="*/ 2147483647 h 42"/>
              <a:gd name="T12" fmla="*/ 0 w 54"/>
              <a:gd name="T13" fmla="*/ 2147483647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0" y="6"/>
                </a:moveTo>
                <a:lnTo>
                  <a:pt x="0" y="6"/>
                </a:lnTo>
                <a:lnTo>
                  <a:pt x="0" y="0"/>
                </a:lnTo>
                <a:lnTo>
                  <a:pt x="6" y="0"/>
                </a:lnTo>
                <a:lnTo>
                  <a:pt x="54" y="42"/>
                </a:lnTo>
                <a:lnTo>
                  <a:pt x="0" y="6"/>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59" name="Freeform 1002"/>
          <p:cNvSpPr>
            <a:spLocks/>
          </p:cNvSpPr>
          <p:nvPr/>
        </p:nvSpPr>
        <p:spPr bwMode="auto">
          <a:xfrm>
            <a:off x="7165975" y="4833408"/>
            <a:ext cx="71438" cy="80963"/>
          </a:xfrm>
          <a:custGeom>
            <a:avLst/>
            <a:gdLst>
              <a:gd name="T0" fmla="*/ 0 w 48"/>
              <a:gd name="T1" fmla="*/ 0 h 48"/>
              <a:gd name="T2" fmla="*/ 0 w 48"/>
              <a:gd name="T3" fmla="*/ 0 h 48"/>
              <a:gd name="T4" fmla="*/ 0 w 48"/>
              <a:gd name="T5" fmla="*/ 0 h 48"/>
              <a:gd name="T6" fmla="*/ 0 w 48"/>
              <a:gd name="T7" fmla="*/ 0 h 48"/>
              <a:gd name="T8" fmla="*/ 2147483647 w 48"/>
              <a:gd name="T9" fmla="*/ 2147483647 h 48"/>
              <a:gd name="T10" fmla="*/ 0 w 48"/>
              <a:gd name="T11" fmla="*/ 0 h 48"/>
              <a:gd name="T12" fmla="*/ 0 60000 65536"/>
              <a:gd name="T13" fmla="*/ 0 60000 65536"/>
              <a:gd name="T14" fmla="*/ 0 60000 65536"/>
              <a:gd name="T15" fmla="*/ 0 60000 65536"/>
              <a:gd name="T16" fmla="*/ 0 60000 65536"/>
              <a:gd name="T17" fmla="*/ 0 60000 65536"/>
              <a:gd name="T18" fmla="*/ 0 w 48"/>
              <a:gd name="T19" fmla="*/ 0 h 48"/>
              <a:gd name="T20" fmla="*/ 48 w 4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48" h="48">
                <a:moveTo>
                  <a:pt x="0" y="0"/>
                </a:moveTo>
                <a:lnTo>
                  <a:pt x="0" y="0"/>
                </a:lnTo>
                <a:lnTo>
                  <a:pt x="48" y="48"/>
                </a:lnTo>
                <a:lnTo>
                  <a:pt x="0"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0" name="Freeform 1003"/>
          <p:cNvSpPr>
            <a:spLocks/>
          </p:cNvSpPr>
          <p:nvPr/>
        </p:nvSpPr>
        <p:spPr bwMode="auto">
          <a:xfrm>
            <a:off x="7165975" y="4811167"/>
            <a:ext cx="71438" cy="103188"/>
          </a:xfrm>
          <a:custGeom>
            <a:avLst/>
            <a:gdLst>
              <a:gd name="T0" fmla="*/ 0 w 48"/>
              <a:gd name="T1" fmla="*/ 2147483647 h 60"/>
              <a:gd name="T2" fmla="*/ 2147483647 w 48"/>
              <a:gd name="T3" fmla="*/ 2147483647 h 60"/>
              <a:gd name="T4" fmla="*/ 2147483647 w 48"/>
              <a:gd name="T5" fmla="*/ 2147483647 h 60"/>
              <a:gd name="T6" fmla="*/ 2147483647 w 48"/>
              <a:gd name="T7" fmla="*/ 2147483647 h 60"/>
              <a:gd name="T8" fmla="*/ 2147483647 w 48"/>
              <a:gd name="T9" fmla="*/ 0 h 60"/>
              <a:gd name="T10" fmla="*/ 2147483647 w 48"/>
              <a:gd name="T11" fmla="*/ 2147483647 h 60"/>
              <a:gd name="T12" fmla="*/ 0 w 48"/>
              <a:gd name="T13" fmla="*/ 2147483647 h 60"/>
              <a:gd name="T14" fmla="*/ 0 60000 65536"/>
              <a:gd name="T15" fmla="*/ 0 60000 65536"/>
              <a:gd name="T16" fmla="*/ 0 60000 65536"/>
              <a:gd name="T17" fmla="*/ 0 60000 65536"/>
              <a:gd name="T18" fmla="*/ 0 60000 65536"/>
              <a:gd name="T19" fmla="*/ 0 60000 65536"/>
              <a:gd name="T20" fmla="*/ 0 60000 65536"/>
              <a:gd name="T21" fmla="*/ 0 w 48"/>
              <a:gd name="T22" fmla="*/ 0 h 60"/>
              <a:gd name="T23" fmla="*/ 48 w 48"/>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0">
                <a:moveTo>
                  <a:pt x="0" y="6"/>
                </a:moveTo>
                <a:lnTo>
                  <a:pt x="6" y="6"/>
                </a:lnTo>
                <a:lnTo>
                  <a:pt x="6" y="0"/>
                </a:lnTo>
                <a:lnTo>
                  <a:pt x="48" y="60"/>
                </a:lnTo>
                <a:lnTo>
                  <a:pt x="0" y="6"/>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1" name="Freeform 1004"/>
          <p:cNvSpPr>
            <a:spLocks/>
          </p:cNvSpPr>
          <p:nvPr/>
        </p:nvSpPr>
        <p:spPr bwMode="auto">
          <a:xfrm>
            <a:off x="7183446" y="4811167"/>
            <a:ext cx="53975" cy="103188"/>
          </a:xfrm>
          <a:custGeom>
            <a:avLst/>
            <a:gdLst>
              <a:gd name="T0" fmla="*/ 0 w 36"/>
              <a:gd name="T1" fmla="*/ 0 h 60"/>
              <a:gd name="T2" fmla="*/ 0 w 36"/>
              <a:gd name="T3" fmla="*/ 0 h 60"/>
              <a:gd name="T4" fmla="*/ 0 w 36"/>
              <a:gd name="T5" fmla="*/ 0 h 60"/>
              <a:gd name="T6" fmla="*/ 0 w 36"/>
              <a:gd name="T7" fmla="*/ 0 h 60"/>
              <a:gd name="T8" fmla="*/ 0 w 36"/>
              <a:gd name="T9" fmla="*/ 0 h 60"/>
              <a:gd name="T10" fmla="*/ 2147483647 w 36"/>
              <a:gd name="T11" fmla="*/ 2147483647 h 60"/>
              <a:gd name="T12" fmla="*/ 0 w 36"/>
              <a:gd name="T13" fmla="*/ 0 h 60"/>
              <a:gd name="T14" fmla="*/ 0 60000 65536"/>
              <a:gd name="T15" fmla="*/ 0 60000 65536"/>
              <a:gd name="T16" fmla="*/ 0 60000 65536"/>
              <a:gd name="T17" fmla="*/ 0 60000 65536"/>
              <a:gd name="T18" fmla="*/ 0 60000 65536"/>
              <a:gd name="T19" fmla="*/ 0 60000 65536"/>
              <a:gd name="T20" fmla="*/ 0 60000 65536"/>
              <a:gd name="T21" fmla="*/ 0 w 36"/>
              <a:gd name="T22" fmla="*/ 0 h 60"/>
              <a:gd name="T23" fmla="*/ 36 w 36"/>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0">
                <a:moveTo>
                  <a:pt x="0" y="0"/>
                </a:moveTo>
                <a:lnTo>
                  <a:pt x="0" y="0"/>
                </a:lnTo>
                <a:lnTo>
                  <a:pt x="36" y="60"/>
                </a:lnTo>
                <a:lnTo>
                  <a:pt x="0" y="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2" name="Freeform 1005"/>
          <p:cNvSpPr>
            <a:spLocks/>
          </p:cNvSpPr>
          <p:nvPr/>
        </p:nvSpPr>
        <p:spPr bwMode="auto">
          <a:xfrm>
            <a:off x="7192963" y="4792117"/>
            <a:ext cx="44450" cy="122238"/>
          </a:xfrm>
          <a:custGeom>
            <a:avLst/>
            <a:gdLst>
              <a:gd name="T0" fmla="*/ 0 w 30"/>
              <a:gd name="T1" fmla="*/ 2147483647 h 72"/>
              <a:gd name="T2" fmla="*/ 0 w 30"/>
              <a:gd name="T3" fmla="*/ 2147483647 h 72"/>
              <a:gd name="T4" fmla="*/ 0 w 30"/>
              <a:gd name="T5" fmla="*/ 2147483647 h 72"/>
              <a:gd name="T6" fmla="*/ 0 w 30"/>
              <a:gd name="T7" fmla="*/ 2147483647 h 72"/>
              <a:gd name="T8" fmla="*/ 2147483647 w 30"/>
              <a:gd name="T9" fmla="*/ 0 h 72"/>
              <a:gd name="T10" fmla="*/ 2147483647 w 30"/>
              <a:gd name="T11" fmla="*/ 2147483647 h 72"/>
              <a:gd name="T12" fmla="*/ 0 w 30"/>
              <a:gd name="T13" fmla="*/ 2147483647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0" y="6"/>
                </a:moveTo>
                <a:lnTo>
                  <a:pt x="0" y="6"/>
                </a:lnTo>
                <a:lnTo>
                  <a:pt x="6" y="0"/>
                </a:lnTo>
                <a:lnTo>
                  <a:pt x="30" y="72"/>
                </a:lnTo>
                <a:lnTo>
                  <a:pt x="0" y="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3" name="Freeform 1006"/>
          <p:cNvSpPr>
            <a:spLocks/>
          </p:cNvSpPr>
          <p:nvPr/>
        </p:nvSpPr>
        <p:spPr bwMode="auto">
          <a:xfrm>
            <a:off x="7200902" y="4792117"/>
            <a:ext cx="36513" cy="122238"/>
          </a:xfrm>
          <a:custGeom>
            <a:avLst/>
            <a:gdLst>
              <a:gd name="T0" fmla="*/ 0 w 24"/>
              <a:gd name="T1" fmla="*/ 0 h 72"/>
              <a:gd name="T2" fmla="*/ 0 w 24"/>
              <a:gd name="T3" fmla="*/ 0 h 72"/>
              <a:gd name="T4" fmla="*/ 0 w 24"/>
              <a:gd name="T5" fmla="*/ 0 h 72"/>
              <a:gd name="T6" fmla="*/ 2147483647 w 24"/>
              <a:gd name="T7" fmla="*/ 0 h 72"/>
              <a:gd name="T8" fmla="*/ 2147483647 w 24"/>
              <a:gd name="T9" fmla="*/ 0 h 72"/>
              <a:gd name="T10" fmla="*/ 2147483647 w 24"/>
              <a:gd name="T11" fmla="*/ 2147483647 h 72"/>
              <a:gd name="T12" fmla="*/ 0 w 24"/>
              <a:gd name="T13" fmla="*/ 0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0" y="0"/>
                </a:moveTo>
                <a:lnTo>
                  <a:pt x="0" y="0"/>
                </a:lnTo>
                <a:lnTo>
                  <a:pt x="6" y="0"/>
                </a:lnTo>
                <a:lnTo>
                  <a:pt x="24" y="72"/>
                </a:lnTo>
                <a:lnTo>
                  <a:pt x="0" y="0"/>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4" name="Freeform 1007"/>
          <p:cNvSpPr>
            <a:spLocks/>
          </p:cNvSpPr>
          <p:nvPr/>
        </p:nvSpPr>
        <p:spPr bwMode="auto">
          <a:xfrm>
            <a:off x="7210425" y="4781005"/>
            <a:ext cx="26988" cy="133350"/>
          </a:xfrm>
          <a:custGeom>
            <a:avLst/>
            <a:gdLst>
              <a:gd name="T0" fmla="*/ 0 w 18"/>
              <a:gd name="T1" fmla="*/ 2147483647 h 78"/>
              <a:gd name="T2" fmla="*/ 0 w 18"/>
              <a:gd name="T3" fmla="*/ 0 h 78"/>
              <a:gd name="T4" fmla="*/ 0 w 18"/>
              <a:gd name="T5" fmla="*/ 0 h 78"/>
              <a:gd name="T6" fmla="*/ 2147483647 w 18"/>
              <a:gd name="T7" fmla="*/ 0 h 78"/>
              <a:gd name="T8" fmla="*/ 2147483647 w 18"/>
              <a:gd name="T9" fmla="*/ 0 h 78"/>
              <a:gd name="T10" fmla="*/ 2147483647 w 18"/>
              <a:gd name="T11" fmla="*/ 2147483647 h 78"/>
              <a:gd name="T12" fmla="*/ 0 w 18"/>
              <a:gd name="T13" fmla="*/ 2147483647 h 78"/>
              <a:gd name="T14" fmla="*/ 0 60000 65536"/>
              <a:gd name="T15" fmla="*/ 0 60000 65536"/>
              <a:gd name="T16" fmla="*/ 0 60000 65536"/>
              <a:gd name="T17" fmla="*/ 0 60000 65536"/>
              <a:gd name="T18" fmla="*/ 0 60000 65536"/>
              <a:gd name="T19" fmla="*/ 0 60000 65536"/>
              <a:gd name="T20" fmla="*/ 0 60000 65536"/>
              <a:gd name="T21" fmla="*/ 0 w 18"/>
              <a:gd name="T22" fmla="*/ 0 h 78"/>
              <a:gd name="T23" fmla="*/ 18 w 1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8">
                <a:moveTo>
                  <a:pt x="0" y="6"/>
                </a:moveTo>
                <a:lnTo>
                  <a:pt x="0" y="0"/>
                </a:lnTo>
                <a:lnTo>
                  <a:pt x="6" y="0"/>
                </a:lnTo>
                <a:lnTo>
                  <a:pt x="18" y="78"/>
                </a:lnTo>
                <a:lnTo>
                  <a:pt x="0" y="6"/>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5" name="Freeform 1008"/>
          <p:cNvSpPr>
            <a:spLocks/>
          </p:cNvSpPr>
          <p:nvPr/>
        </p:nvSpPr>
        <p:spPr bwMode="auto">
          <a:xfrm>
            <a:off x="7219952" y="4781005"/>
            <a:ext cx="17463" cy="133350"/>
          </a:xfrm>
          <a:custGeom>
            <a:avLst/>
            <a:gdLst>
              <a:gd name="T0" fmla="*/ 0 w 12"/>
              <a:gd name="T1" fmla="*/ 0 h 78"/>
              <a:gd name="T2" fmla="*/ 0 w 12"/>
              <a:gd name="T3" fmla="*/ 0 h 78"/>
              <a:gd name="T4" fmla="*/ 2147483647 w 12"/>
              <a:gd name="T5" fmla="*/ 0 h 78"/>
              <a:gd name="T6" fmla="*/ 2147483647 w 12"/>
              <a:gd name="T7" fmla="*/ 0 h 78"/>
              <a:gd name="T8" fmla="*/ 2147483647 w 12"/>
              <a:gd name="T9" fmla="*/ 2147483647 h 78"/>
              <a:gd name="T10" fmla="*/ 0 w 12"/>
              <a:gd name="T11" fmla="*/ 0 h 78"/>
              <a:gd name="T12" fmla="*/ 0 60000 65536"/>
              <a:gd name="T13" fmla="*/ 0 60000 65536"/>
              <a:gd name="T14" fmla="*/ 0 60000 65536"/>
              <a:gd name="T15" fmla="*/ 0 60000 65536"/>
              <a:gd name="T16" fmla="*/ 0 60000 65536"/>
              <a:gd name="T17" fmla="*/ 0 60000 65536"/>
              <a:gd name="T18" fmla="*/ 0 w 12"/>
              <a:gd name="T19" fmla="*/ 0 h 78"/>
              <a:gd name="T20" fmla="*/ 12 w 12"/>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2" h="78">
                <a:moveTo>
                  <a:pt x="0" y="0"/>
                </a:moveTo>
                <a:lnTo>
                  <a:pt x="0" y="0"/>
                </a:lnTo>
                <a:lnTo>
                  <a:pt x="6" y="0"/>
                </a:lnTo>
                <a:lnTo>
                  <a:pt x="12" y="78"/>
                </a:lnTo>
                <a:lnTo>
                  <a:pt x="0"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6" name="Freeform 1009"/>
          <p:cNvSpPr>
            <a:spLocks/>
          </p:cNvSpPr>
          <p:nvPr/>
        </p:nvSpPr>
        <p:spPr bwMode="auto">
          <a:xfrm>
            <a:off x="7227889" y="4771496"/>
            <a:ext cx="9525" cy="142875"/>
          </a:xfrm>
          <a:custGeom>
            <a:avLst/>
            <a:gdLst>
              <a:gd name="T0" fmla="*/ 0 w 6"/>
              <a:gd name="T1" fmla="*/ 2147483647 h 84"/>
              <a:gd name="T2" fmla="*/ 0 w 6"/>
              <a:gd name="T3" fmla="*/ 2147483647 h 84"/>
              <a:gd name="T4" fmla="*/ 0 w 6"/>
              <a:gd name="T5" fmla="*/ 0 h 84"/>
              <a:gd name="T6" fmla="*/ 2147483647 w 6"/>
              <a:gd name="T7" fmla="*/ 0 h 84"/>
              <a:gd name="T8" fmla="*/ 2147483647 w 6"/>
              <a:gd name="T9" fmla="*/ 2147483647 h 84"/>
              <a:gd name="T10" fmla="*/ 0 w 6"/>
              <a:gd name="T11" fmla="*/ 2147483647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0" y="6"/>
                </a:moveTo>
                <a:lnTo>
                  <a:pt x="0" y="6"/>
                </a:lnTo>
                <a:lnTo>
                  <a:pt x="0" y="0"/>
                </a:lnTo>
                <a:lnTo>
                  <a:pt x="6" y="0"/>
                </a:lnTo>
                <a:lnTo>
                  <a:pt x="6" y="84"/>
                </a:lnTo>
                <a:lnTo>
                  <a:pt x="0"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7" name="Freeform 1010"/>
          <p:cNvSpPr>
            <a:spLocks/>
          </p:cNvSpPr>
          <p:nvPr/>
        </p:nvSpPr>
        <p:spPr bwMode="auto">
          <a:xfrm>
            <a:off x="7237415" y="4771496"/>
            <a:ext cx="9525" cy="142875"/>
          </a:xfrm>
          <a:custGeom>
            <a:avLst/>
            <a:gdLst>
              <a:gd name="T0" fmla="*/ 0 w 6"/>
              <a:gd name="T1" fmla="*/ 0 h 84"/>
              <a:gd name="T2" fmla="*/ 0 w 6"/>
              <a:gd name="T3" fmla="*/ 0 h 84"/>
              <a:gd name="T4" fmla="*/ 2147483647 w 6"/>
              <a:gd name="T5" fmla="*/ 0 h 84"/>
              <a:gd name="T6" fmla="*/ 2147483647 w 6"/>
              <a:gd name="T7" fmla="*/ 0 h 84"/>
              <a:gd name="T8" fmla="*/ 2147483647 w 6"/>
              <a:gd name="T9" fmla="*/ 2147483647 h 84"/>
              <a:gd name="T10" fmla="*/ 0 w 6"/>
              <a:gd name="T11" fmla="*/ 0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0" y="0"/>
                </a:moveTo>
                <a:lnTo>
                  <a:pt x="0" y="0"/>
                </a:lnTo>
                <a:lnTo>
                  <a:pt x="6" y="0"/>
                </a:lnTo>
                <a:lnTo>
                  <a:pt x="6" y="84"/>
                </a:lnTo>
                <a:lnTo>
                  <a:pt x="0" y="0"/>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8" name="Freeform 1011"/>
          <p:cNvSpPr>
            <a:spLocks/>
          </p:cNvSpPr>
          <p:nvPr/>
        </p:nvSpPr>
        <p:spPr bwMode="auto">
          <a:xfrm>
            <a:off x="7256465" y="4771496"/>
            <a:ext cx="1587" cy="142875"/>
          </a:xfrm>
          <a:custGeom>
            <a:avLst/>
            <a:gdLst>
              <a:gd name="T0" fmla="*/ 0 w 1"/>
              <a:gd name="T1" fmla="*/ 0 h 84"/>
              <a:gd name="T2" fmla="*/ 0 w 1"/>
              <a:gd name="T3" fmla="*/ 0 h 84"/>
              <a:gd name="T4" fmla="*/ 0 w 1"/>
              <a:gd name="T5" fmla="*/ 0 h 84"/>
              <a:gd name="T6" fmla="*/ 0 w 1"/>
              <a:gd name="T7" fmla="*/ 0 h 84"/>
              <a:gd name="T8" fmla="*/ 0 w 1"/>
              <a:gd name="T9" fmla="*/ 2147483647 h 84"/>
              <a:gd name="T10" fmla="*/ 0 w 1"/>
              <a:gd name="T11" fmla="*/ 0 h 84"/>
              <a:gd name="T12" fmla="*/ 0 60000 65536"/>
              <a:gd name="T13" fmla="*/ 0 60000 65536"/>
              <a:gd name="T14" fmla="*/ 0 60000 65536"/>
              <a:gd name="T15" fmla="*/ 0 60000 65536"/>
              <a:gd name="T16" fmla="*/ 0 60000 65536"/>
              <a:gd name="T17" fmla="*/ 0 60000 65536"/>
              <a:gd name="T18" fmla="*/ 0 w 1"/>
              <a:gd name="T19" fmla="*/ 0 h 84"/>
              <a:gd name="T20" fmla="*/ 1 w 1"/>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1" h="84">
                <a:moveTo>
                  <a:pt x="0" y="0"/>
                </a:moveTo>
                <a:lnTo>
                  <a:pt x="0" y="0"/>
                </a:lnTo>
                <a:lnTo>
                  <a:pt x="0" y="8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69" name="Freeform 1012"/>
          <p:cNvSpPr>
            <a:spLocks/>
          </p:cNvSpPr>
          <p:nvPr/>
        </p:nvSpPr>
        <p:spPr bwMode="auto">
          <a:xfrm>
            <a:off x="7256464" y="4771496"/>
            <a:ext cx="17462" cy="142875"/>
          </a:xfrm>
          <a:custGeom>
            <a:avLst/>
            <a:gdLst>
              <a:gd name="T0" fmla="*/ 2147483647 w 12"/>
              <a:gd name="T1" fmla="*/ 0 h 84"/>
              <a:gd name="T2" fmla="*/ 2147483647 w 12"/>
              <a:gd name="T3" fmla="*/ 0 h 84"/>
              <a:gd name="T4" fmla="*/ 2147483647 w 12"/>
              <a:gd name="T5" fmla="*/ 0 h 84"/>
              <a:gd name="T6" fmla="*/ 2147483647 w 12"/>
              <a:gd name="T7" fmla="*/ 2147483647 h 84"/>
              <a:gd name="T8" fmla="*/ 2147483647 w 12"/>
              <a:gd name="T9" fmla="*/ 2147483647 h 84"/>
              <a:gd name="T10" fmla="*/ 0 w 12"/>
              <a:gd name="T11" fmla="*/ 2147483647 h 84"/>
              <a:gd name="T12" fmla="*/ 2147483647 w 12"/>
              <a:gd name="T13" fmla="*/ 0 h 84"/>
              <a:gd name="T14" fmla="*/ 0 60000 65536"/>
              <a:gd name="T15" fmla="*/ 0 60000 65536"/>
              <a:gd name="T16" fmla="*/ 0 60000 65536"/>
              <a:gd name="T17" fmla="*/ 0 60000 65536"/>
              <a:gd name="T18" fmla="*/ 0 60000 65536"/>
              <a:gd name="T19" fmla="*/ 0 60000 65536"/>
              <a:gd name="T20" fmla="*/ 0 60000 65536"/>
              <a:gd name="T21" fmla="*/ 0 w 12"/>
              <a:gd name="T22" fmla="*/ 0 h 84"/>
              <a:gd name="T23" fmla="*/ 12 w 12"/>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84">
                <a:moveTo>
                  <a:pt x="6" y="0"/>
                </a:moveTo>
                <a:lnTo>
                  <a:pt x="6" y="0"/>
                </a:lnTo>
                <a:lnTo>
                  <a:pt x="6" y="6"/>
                </a:lnTo>
                <a:lnTo>
                  <a:pt x="12" y="6"/>
                </a:lnTo>
                <a:lnTo>
                  <a:pt x="0" y="84"/>
                </a:lnTo>
                <a:lnTo>
                  <a:pt x="6" y="0"/>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0" name="Freeform 1013"/>
          <p:cNvSpPr>
            <a:spLocks/>
          </p:cNvSpPr>
          <p:nvPr/>
        </p:nvSpPr>
        <p:spPr bwMode="auto">
          <a:xfrm>
            <a:off x="7256464" y="4781005"/>
            <a:ext cx="17462" cy="133350"/>
          </a:xfrm>
          <a:custGeom>
            <a:avLst/>
            <a:gdLst>
              <a:gd name="T0" fmla="*/ 2147483647 w 12"/>
              <a:gd name="T1" fmla="*/ 0 h 78"/>
              <a:gd name="T2" fmla="*/ 2147483647 w 12"/>
              <a:gd name="T3" fmla="*/ 0 h 78"/>
              <a:gd name="T4" fmla="*/ 2147483647 w 12"/>
              <a:gd name="T5" fmla="*/ 0 h 78"/>
              <a:gd name="T6" fmla="*/ 2147483647 w 12"/>
              <a:gd name="T7" fmla="*/ 0 h 78"/>
              <a:gd name="T8" fmla="*/ 0 w 12"/>
              <a:gd name="T9" fmla="*/ 2147483647 h 78"/>
              <a:gd name="T10" fmla="*/ 2147483647 w 12"/>
              <a:gd name="T11" fmla="*/ 0 h 78"/>
              <a:gd name="T12" fmla="*/ 0 60000 65536"/>
              <a:gd name="T13" fmla="*/ 0 60000 65536"/>
              <a:gd name="T14" fmla="*/ 0 60000 65536"/>
              <a:gd name="T15" fmla="*/ 0 60000 65536"/>
              <a:gd name="T16" fmla="*/ 0 60000 65536"/>
              <a:gd name="T17" fmla="*/ 0 60000 65536"/>
              <a:gd name="T18" fmla="*/ 0 w 12"/>
              <a:gd name="T19" fmla="*/ 0 h 78"/>
              <a:gd name="T20" fmla="*/ 12 w 12"/>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12" h="78">
                <a:moveTo>
                  <a:pt x="12" y="0"/>
                </a:moveTo>
                <a:lnTo>
                  <a:pt x="12" y="0"/>
                </a:lnTo>
                <a:lnTo>
                  <a:pt x="0" y="78"/>
                </a:lnTo>
                <a:lnTo>
                  <a:pt x="12" y="0"/>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1" name="Freeform 1014"/>
          <p:cNvSpPr>
            <a:spLocks/>
          </p:cNvSpPr>
          <p:nvPr/>
        </p:nvSpPr>
        <p:spPr bwMode="auto">
          <a:xfrm>
            <a:off x="7256471" y="4781005"/>
            <a:ext cx="34925" cy="133350"/>
          </a:xfrm>
          <a:custGeom>
            <a:avLst/>
            <a:gdLst>
              <a:gd name="T0" fmla="*/ 2147483647 w 24"/>
              <a:gd name="T1" fmla="*/ 0 h 78"/>
              <a:gd name="T2" fmla="*/ 2147483647 w 24"/>
              <a:gd name="T3" fmla="*/ 0 h 78"/>
              <a:gd name="T4" fmla="*/ 2147483647 w 24"/>
              <a:gd name="T5" fmla="*/ 0 h 78"/>
              <a:gd name="T6" fmla="*/ 2147483647 w 24"/>
              <a:gd name="T7" fmla="*/ 0 h 78"/>
              <a:gd name="T8" fmla="*/ 2147483647 w 24"/>
              <a:gd name="T9" fmla="*/ 2147483647 h 78"/>
              <a:gd name="T10" fmla="*/ 0 w 24"/>
              <a:gd name="T11" fmla="*/ 2147483647 h 78"/>
              <a:gd name="T12" fmla="*/ 2147483647 w 24"/>
              <a:gd name="T13" fmla="*/ 0 h 78"/>
              <a:gd name="T14" fmla="*/ 0 60000 65536"/>
              <a:gd name="T15" fmla="*/ 0 60000 65536"/>
              <a:gd name="T16" fmla="*/ 0 60000 65536"/>
              <a:gd name="T17" fmla="*/ 0 60000 65536"/>
              <a:gd name="T18" fmla="*/ 0 60000 65536"/>
              <a:gd name="T19" fmla="*/ 0 60000 65536"/>
              <a:gd name="T20" fmla="*/ 0 60000 65536"/>
              <a:gd name="T21" fmla="*/ 0 w 24"/>
              <a:gd name="T22" fmla="*/ 0 h 78"/>
              <a:gd name="T23" fmla="*/ 24 w 24"/>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8">
                <a:moveTo>
                  <a:pt x="18" y="0"/>
                </a:moveTo>
                <a:lnTo>
                  <a:pt x="18" y="0"/>
                </a:lnTo>
                <a:lnTo>
                  <a:pt x="24" y="6"/>
                </a:lnTo>
                <a:lnTo>
                  <a:pt x="0" y="78"/>
                </a:lnTo>
                <a:lnTo>
                  <a:pt x="18" y="0"/>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2" name="Freeform 1015"/>
          <p:cNvSpPr>
            <a:spLocks/>
          </p:cNvSpPr>
          <p:nvPr/>
        </p:nvSpPr>
        <p:spPr bwMode="auto">
          <a:xfrm>
            <a:off x="7256464" y="4792117"/>
            <a:ext cx="44450" cy="122238"/>
          </a:xfrm>
          <a:custGeom>
            <a:avLst/>
            <a:gdLst>
              <a:gd name="T0" fmla="*/ 2147483647 w 30"/>
              <a:gd name="T1" fmla="*/ 0 h 72"/>
              <a:gd name="T2" fmla="*/ 2147483647 w 30"/>
              <a:gd name="T3" fmla="*/ 0 h 72"/>
              <a:gd name="T4" fmla="*/ 2147483647 w 30"/>
              <a:gd name="T5" fmla="*/ 0 h 72"/>
              <a:gd name="T6" fmla="*/ 2147483647 w 30"/>
              <a:gd name="T7" fmla="*/ 0 h 72"/>
              <a:gd name="T8" fmla="*/ 2147483647 w 30"/>
              <a:gd name="T9" fmla="*/ 0 h 72"/>
              <a:gd name="T10" fmla="*/ 0 w 30"/>
              <a:gd name="T11" fmla="*/ 2147483647 h 72"/>
              <a:gd name="T12" fmla="*/ 2147483647 w 30"/>
              <a:gd name="T13" fmla="*/ 0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24" y="0"/>
                </a:moveTo>
                <a:lnTo>
                  <a:pt x="24" y="0"/>
                </a:lnTo>
                <a:lnTo>
                  <a:pt x="30" y="0"/>
                </a:lnTo>
                <a:lnTo>
                  <a:pt x="0" y="72"/>
                </a:lnTo>
                <a:lnTo>
                  <a:pt x="24" y="0"/>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3" name="Freeform 1016"/>
          <p:cNvSpPr>
            <a:spLocks/>
          </p:cNvSpPr>
          <p:nvPr/>
        </p:nvSpPr>
        <p:spPr bwMode="auto">
          <a:xfrm>
            <a:off x="7256471" y="4792117"/>
            <a:ext cx="53975" cy="122238"/>
          </a:xfrm>
          <a:custGeom>
            <a:avLst/>
            <a:gdLst>
              <a:gd name="T0" fmla="*/ 2147483647 w 36"/>
              <a:gd name="T1" fmla="*/ 0 h 72"/>
              <a:gd name="T2" fmla="*/ 2147483647 w 36"/>
              <a:gd name="T3" fmla="*/ 2147483647 h 72"/>
              <a:gd name="T4" fmla="*/ 2147483647 w 36"/>
              <a:gd name="T5" fmla="*/ 2147483647 h 72"/>
              <a:gd name="T6" fmla="*/ 2147483647 w 36"/>
              <a:gd name="T7" fmla="*/ 2147483647 h 72"/>
              <a:gd name="T8" fmla="*/ 0 w 36"/>
              <a:gd name="T9" fmla="*/ 2147483647 h 72"/>
              <a:gd name="T10" fmla="*/ 2147483647 w 36"/>
              <a:gd name="T11" fmla="*/ 0 h 72"/>
              <a:gd name="T12" fmla="*/ 0 60000 65536"/>
              <a:gd name="T13" fmla="*/ 0 60000 65536"/>
              <a:gd name="T14" fmla="*/ 0 60000 65536"/>
              <a:gd name="T15" fmla="*/ 0 60000 65536"/>
              <a:gd name="T16" fmla="*/ 0 60000 65536"/>
              <a:gd name="T17" fmla="*/ 0 60000 65536"/>
              <a:gd name="T18" fmla="*/ 0 w 36"/>
              <a:gd name="T19" fmla="*/ 0 h 72"/>
              <a:gd name="T20" fmla="*/ 36 w 3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36" h="72">
                <a:moveTo>
                  <a:pt x="30" y="0"/>
                </a:moveTo>
                <a:lnTo>
                  <a:pt x="30" y="6"/>
                </a:lnTo>
                <a:lnTo>
                  <a:pt x="36" y="6"/>
                </a:lnTo>
                <a:lnTo>
                  <a:pt x="0" y="72"/>
                </a:lnTo>
                <a:lnTo>
                  <a:pt x="30" y="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4" name="Freeform 1017"/>
          <p:cNvSpPr>
            <a:spLocks/>
          </p:cNvSpPr>
          <p:nvPr/>
        </p:nvSpPr>
        <p:spPr bwMode="auto">
          <a:xfrm>
            <a:off x="7256463" y="4811167"/>
            <a:ext cx="61912" cy="103188"/>
          </a:xfrm>
          <a:custGeom>
            <a:avLst/>
            <a:gdLst>
              <a:gd name="T0" fmla="*/ 2147483647 w 42"/>
              <a:gd name="T1" fmla="*/ 0 h 60"/>
              <a:gd name="T2" fmla="*/ 2147483647 w 42"/>
              <a:gd name="T3" fmla="*/ 0 h 60"/>
              <a:gd name="T4" fmla="*/ 2147483647 w 42"/>
              <a:gd name="T5" fmla="*/ 0 h 60"/>
              <a:gd name="T6" fmla="*/ 2147483647 w 42"/>
              <a:gd name="T7" fmla="*/ 0 h 60"/>
              <a:gd name="T8" fmla="*/ 2147483647 w 42"/>
              <a:gd name="T9" fmla="*/ 0 h 60"/>
              <a:gd name="T10" fmla="*/ 0 w 42"/>
              <a:gd name="T11" fmla="*/ 2147483647 h 60"/>
              <a:gd name="T12" fmla="*/ 2147483647 w 42"/>
              <a:gd name="T13" fmla="*/ 0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36" y="0"/>
                </a:moveTo>
                <a:lnTo>
                  <a:pt x="36" y="0"/>
                </a:lnTo>
                <a:lnTo>
                  <a:pt x="42" y="0"/>
                </a:lnTo>
                <a:lnTo>
                  <a:pt x="0" y="60"/>
                </a:lnTo>
                <a:lnTo>
                  <a:pt x="36" y="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5" name="Freeform 1018"/>
          <p:cNvSpPr>
            <a:spLocks/>
          </p:cNvSpPr>
          <p:nvPr/>
        </p:nvSpPr>
        <p:spPr bwMode="auto">
          <a:xfrm>
            <a:off x="7256471" y="4811167"/>
            <a:ext cx="71437" cy="103188"/>
          </a:xfrm>
          <a:custGeom>
            <a:avLst/>
            <a:gdLst>
              <a:gd name="T0" fmla="*/ 2147483647 w 48"/>
              <a:gd name="T1" fmla="*/ 0 h 60"/>
              <a:gd name="T2" fmla="*/ 2147483647 w 48"/>
              <a:gd name="T3" fmla="*/ 2147483647 h 60"/>
              <a:gd name="T4" fmla="*/ 2147483647 w 48"/>
              <a:gd name="T5" fmla="*/ 2147483647 h 60"/>
              <a:gd name="T6" fmla="*/ 2147483647 w 48"/>
              <a:gd name="T7" fmla="*/ 2147483647 h 60"/>
              <a:gd name="T8" fmla="*/ 0 w 48"/>
              <a:gd name="T9" fmla="*/ 2147483647 h 60"/>
              <a:gd name="T10" fmla="*/ 2147483647 w 48"/>
              <a:gd name="T11" fmla="*/ 0 h 60"/>
              <a:gd name="T12" fmla="*/ 0 60000 65536"/>
              <a:gd name="T13" fmla="*/ 0 60000 65536"/>
              <a:gd name="T14" fmla="*/ 0 60000 65536"/>
              <a:gd name="T15" fmla="*/ 0 60000 65536"/>
              <a:gd name="T16" fmla="*/ 0 60000 65536"/>
              <a:gd name="T17" fmla="*/ 0 60000 65536"/>
              <a:gd name="T18" fmla="*/ 0 w 48"/>
              <a:gd name="T19" fmla="*/ 0 h 60"/>
              <a:gd name="T20" fmla="*/ 48 w 48"/>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8" h="60">
                <a:moveTo>
                  <a:pt x="42" y="0"/>
                </a:moveTo>
                <a:lnTo>
                  <a:pt x="42" y="6"/>
                </a:lnTo>
                <a:lnTo>
                  <a:pt x="48" y="6"/>
                </a:lnTo>
                <a:lnTo>
                  <a:pt x="0" y="60"/>
                </a:lnTo>
                <a:lnTo>
                  <a:pt x="42" y="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6" name="Freeform 1019"/>
          <p:cNvSpPr>
            <a:spLocks/>
          </p:cNvSpPr>
          <p:nvPr/>
        </p:nvSpPr>
        <p:spPr bwMode="auto">
          <a:xfrm>
            <a:off x="7256463" y="4833408"/>
            <a:ext cx="80962" cy="80963"/>
          </a:xfrm>
          <a:custGeom>
            <a:avLst/>
            <a:gdLst>
              <a:gd name="T0" fmla="*/ 2147483647 w 54"/>
              <a:gd name="T1" fmla="*/ 0 h 48"/>
              <a:gd name="T2" fmla="*/ 2147483647 w 54"/>
              <a:gd name="T3" fmla="*/ 0 h 48"/>
              <a:gd name="T4" fmla="*/ 2147483647 w 54"/>
              <a:gd name="T5" fmla="*/ 0 h 48"/>
              <a:gd name="T6" fmla="*/ 2147483647 w 54"/>
              <a:gd name="T7" fmla="*/ 0 h 48"/>
              <a:gd name="T8" fmla="*/ 2147483647 w 54"/>
              <a:gd name="T9" fmla="*/ 2147483647 h 48"/>
              <a:gd name="T10" fmla="*/ 0 w 54"/>
              <a:gd name="T11" fmla="*/ 2147483647 h 48"/>
              <a:gd name="T12" fmla="*/ 2147483647 w 54"/>
              <a:gd name="T13" fmla="*/ 0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48" y="0"/>
                </a:moveTo>
                <a:lnTo>
                  <a:pt x="54" y="0"/>
                </a:lnTo>
                <a:lnTo>
                  <a:pt x="54" y="6"/>
                </a:lnTo>
                <a:lnTo>
                  <a:pt x="0" y="48"/>
                </a:lnTo>
                <a:lnTo>
                  <a:pt x="48" y="0"/>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7" name="Freeform 1020"/>
          <p:cNvSpPr>
            <a:spLocks/>
          </p:cNvSpPr>
          <p:nvPr/>
        </p:nvSpPr>
        <p:spPr bwMode="auto">
          <a:xfrm>
            <a:off x="7256471" y="4842917"/>
            <a:ext cx="90487" cy="71438"/>
          </a:xfrm>
          <a:custGeom>
            <a:avLst/>
            <a:gdLst>
              <a:gd name="T0" fmla="*/ 2147483647 w 60"/>
              <a:gd name="T1" fmla="*/ 0 h 42"/>
              <a:gd name="T2" fmla="*/ 2147483647 w 60"/>
              <a:gd name="T3" fmla="*/ 0 h 42"/>
              <a:gd name="T4" fmla="*/ 2147483647 w 60"/>
              <a:gd name="T5" fmla="*/ 2147483647 h 42"/>
              <a:gd name="T6" fmla="*/ 2147483647 w 60"/>
              <a:gd name="T7" fmla="*/ 2147483647 h 42"/>
              <a:gd name="T8" fmla="*/ 0 w 60"/>
              <a:gd name="T9" fmla="*/ 2147483647 h 42"/>
              <a:gd name="T10" fmla="*/ 2147483647 w 60"/>
              <a:gd name="T11" fmla="*/ 0 h 42"/>
              <a:gd name="T12" fmla="*/ 0 60000 65536"/>
              <a:gd name="T13" fmla="*/ 0 60000 65536"/>
              <a:gd name="T14" fmla="*/ 0 60000 65536"/>
              <a:gd name="T15" fmla="*/ 0 60000 65536"/>
              <a:gd name="T16" fmla="*/ 0 60000 65536"/>
              <a:gd name="T17" fmla="*/ 0 60000 65536"/>
              <a:gd name="T18" fmla="*/ 0 w 60"/>
              <a:gd name="T19" fmla="*/ 0 h 42"/>
              <a:gd name="T20" fmla="*/ 60 w 60"/>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60" h="42">
                <a:moveTo>
                  <a:pt x="54" y="0"/>
                </a:moveTo>
                <a:lnTo>
                  <a:pt x="54" y="0"/>
                </a:lnTo>
                <a:lnTo>
                  <a:pt x="54" y="6"/>
                </a:lnTo>
                <a:lnTo>
                  <a:pt x="60" y="6"/>
                </a:lnTo>
                <a:lnTo>
                  <a:pt x="0" y="42"/>
                </a:lnTo>
                <a:lnTo>
                  <a:pt x="54" y="0"/>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8" name="Freeform 1021"/>
          <p:cNvSpPr>
            <a:spLocks/>
          </p:cNvSpPr>
          <p:nvPr/>
        </p:nvSpPr>
        <p:spPr bwMode="auto">
          <a:xfrm>
            <a:off x="7256471" y="4854046"/>
            <a:ext cx="90487" cy="60325"/>
          </a:xfrm>
          <a:custGeom>
            <a:avLst/>
            <a:gdLst>
              <a:gd name="T0" fmla="*/ 2147483647 w 60"/>
              <a:gd name="T1" fmla="*/ 0 h 36"/>
              <a:gd name="T2" fmla="*/ 2147483647 w 60"/>
              <a:gd name="T3" fmla="*/ 0 h 36"/>
              <a:gd name="T4" fmla="*/ 2147483647 w 60"/>
              <a:gd name="T5" fmla="*/ 0 h 36"/>
              <a:gd name="T6" fmla="*/ 2147483647 w 60"/>
              <a:gd name="T7" fmla="*/ 2147483647 h 36"/>
              <a:gd name="T8" fmla="*/ 2147483647 w 60"/>
              <a:gd name="T9" fmla="*/ 2147483647 h 36"/>
              <a:gd name="T10" fmla="*/ 0 w 60"/>
              <a:gd name="T11" fmla="*/ 2147483647 h 36"/>
              <a:gd name="T12" fmla="*/ 2147483647 w 60"/>
              <a:gd name="T13" fmla="*/ 0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60" y="0"/>
                </a:moveTo>
                <a:lnTo>
                  <a:pt x="60" y="0"/>
                </a:lnTo>
                <a:lnTo>
                  <a:pt x="60" y="6"/>
                </a:lnTo>
                <a:lnTo>
                  <a:pt x="0" y="36"/>
                </a:lnTo>
                <a:lnTo>
                  <a:pt x="60" y="0"/>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79" name="Freeform 1022"/>
          <p:cNvSpPr>
            <a:spLocks/>
          </p:cNvSpPr>
          <p:nvPr/>
        </p:nvSpPr>
        <p:spPr bwMode="auto">
          <a:xfrm>
            <a:off x="7256471" y="4873096"/>
            <a:ext cx="98425" cy="41275"/>
          </a:xfrm>
          <a:custGeom>
            <a:avLst/>
            <a:gdLst>
              <a:gd name="T0" fmla="*/ 2147483647 w 66"/>
              <a:gd name="T1" fmla="*/ 0 h 24"/>
              <a:gd name="T2" fmla="*/ 2147483647 w 66"/>
              <a:gd name="T3" fmla="*/ 0 h 24"/>
              <a:gd name="T4" fmla="*/ 2147483647 w 66"/>
              <a:gd name="T5" fmla="*/ 0 h 24"/>
              <a:gd name="T6" fmla="*/ 2147483647 w 66"/>
              <a:gd name="T7" fmla="*/ 2147483647 h 24"/>
              <a:gd name="T8" fmla="*/ 2147483647 w 66"/>
              <a:gd name="T9" fmla="*/ 2147483647 h 24"/>
              <a:gd name="T10" fmla="*/ 0 w 66"/>
              <a:gd name="T11" fmla="*/ 2147483647 h 24"/>
              <a:gd name="T12" fmla="*/ 2147483647 w 66"/>
              <a:gd name="T13" fmla="*/ 0 h 24"/>
              <a:gd name="T14" fmla="*/ 0 60000 65536"/>
              <a:gd name="T15" fmla="*/ 0 60000 65536"/>
              <a:gd name="T16" fmla="*/ 0 60000 65536"/>
              <a:gd name="T17" fmla="*/ 0 60000 65536"/>
              <a:gd name="T18" fmla="*/ 0 60000 65536"/>
              <a:gd name="T19" fmla="*/ 0 60000 65536"/>
              <a:gd name="T20" fmla="*/ 0 60000 65536"/>
              <a:gd name="T21" fmla="*/ 0 w 66"/>
              <a:gd name="T22" fmla="*/ 0 h 24"/>
              <a:gd name="T23" fmla="*/ 66 w 66"/>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4">
                <a:moveTo>
                  <a:pt x="66" y="0"/>
                </a:moveTo>
                <a:lnTo>
                  <a:pt x="66" y="0"/>
                </a:lnTo>
                <a:lnTo>
                  <a:pt x="66" y="6"/>
                </a:lnTo>
                <a:lnTo>
                  <a:pt x="0" y="24"/>
                </a:lnTo>
                <a:lnTo>
                  <a:pt x="66" y="0"/>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0" name="Freeform 1023"/>
          <p:cNvSpPr>
            <a:spLocks/>
          </p:cNvSpPr>
          <p:nvPr/>
        </p:nvSpPr>
        <p:spPr bwMode="auto">
          <a:xfrm>
            <a:off x="7256471" y="4884208"/>
            <a:ext cx="98425" cy="30163"/>
          </a:xfrm>
          <a:custGeom>
            <a:avLst/>
            <a:gdLst>
              <a:gd name="T0" fmla="*/ 2147483647 w 66"/>
              <a:gd name="T1" fmla="*/ 0 h 18"/>
              <a:gd name="T2" fmla="*/ 2147483647 w 66"/>
              <a:gd name="T3" fmla="*/ 0 h 18"/>
              <a:gd name="T4" fmla="*/ 2147483647 w 66"/>
              <a:gd name="T5" fmla="*/ 2147483647 h 18"/>
              <a:gd name="T6" fmla="*/ 2147483647 w 66"/>
              <a:gd name="T7" fmla="*/ 2147483647 h 18"/>
              <a:gd name="T8" fmla="*/ 2147483647 w 66"/>
              <a:gd name="T9" fmla="*/ 2147483647 h 18"/>
              <a:gd name="T10" fmla="*/ 0 w 66"/>
              <a:gd name="T11" fmla="*/ 2147483647 h 18"/>
              <a:gd name="T12" fmla="*/ 2147483647 w 66"/>
              <a:gd name="T13" fmla="*/ 0 h 18"/>
              <a:gd name="T14" fmla="*/ 0 60000 65536"/>
              <a:gd name="T15" fmla="*/ 0 60000 65536"/>
              <a:gd name="T16" fmla="*/ 0 60000 65536"/>
              <a:gd name="T17" fmla="*/ 0 60000 65536"/>
              <a:gd name="T18" fmla="*/ 0 60000 65536"/>
              <a:gd name="T19" fmla="*/ 0 60000 65536"/>
              <a:gd name="T20" fmla="*/ 0 60000 65536"/>
              <a:gd name="T21" fmla="*/ 0 w 66"/>
              <a:gd name="T22" fmla="*/ 0 h 18"/>
              <a:gd name="T23" fmla="*/ 66 w 6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8">
                <a:moveTo>
                  <a:pt x="66" y="0"/>
                </a:moveTo>
                <a:lnTo>
                  <a:pt x="66" y="0"/>
                </a:lnTo>
                <a:lnTo>
                  <a:pt x="66" y="6"/>
                </a:lnTo>
                <a:lnTo>
                  <a:pt x="0" y="18"/>
                </a:lnTo>
                <a:lnTo>
                  <a:pt x="66" y="0"/>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1" name="Freeform 0"/>
          <p:cNvSpPr>
            <a:spLocks/>
          </p:cNvSpPr>
          <p:nvPr/>
        </p:nvSpPr>
        <p:spPr bwMode="auto">
          <a:xfrm>
            <a:off x="7256471" y="4904846"/>
            <a:ext cx="98425" cy="9525"/>
          </a:xfrm>
          <a:custGeom>
            <a:avLst/>
            <a:gdLst>
              <a:gd name="T0" fmla="*/ 2147483647 w 66"/>
              <a:gd name="T1" fmla="*/ 0 h 6"/>
              <a:gd name="T2" fmla="*/ 2147483647 w 66"/>
              <a:gd name="T3" fmla="*/ 0 h 6"/>
              <a:gd name="T4" fmla="*/ 2147483647 w 66"/>
              <a:gd name="T5" fmla="*/ 0 h 6"/>
              <a:gd name="T6" fmla="*/ 2147483647 w 66"/>
              <a:gd name="T7" fmla="*/ 0 h 6"/>
              <a:gd name="T8" fmla="*/ 0 w 66"/>
              <a:gd name="T9" fmla="*/ 2147483647 h 6"/>
              <a:gd name="T10" fmla="*/ 2147483647 w 66"/>
              <a:gd name="T11" fmla="*/ 0 h 6"/>
              <a:gd name="T12" fmla="*/ 0 60000 65536"/>
              <a:gd name="T13" fmla="*/ 0 60000 65536"/>
              <a:gd name="T14" fmla="*/ 0 60000 65536"/>
              <a:gd name="T15" fmla="*/ 0 60000 65536"/>
              <a:gd name="T16" fmla="*/ 0 60000 65536"/>
              <a:gd name="T17" fmla="*/ 0 60000 65536"/>
              <a:gd name="T18" fmla="*/ 0 w 66"/>
              <a:gd name="T19" fmla="*/ 0 h 6"/>
              <a:gd name="T20" fmla="*/ 66 w 6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6" h="6">
                <a:moveTo>
                  <a:pt x="66" y="0"/>
                </a:moveTo>
                <a:lnTo>
                  <a:pt x="66" y="0"/>
                </a:lnTo>
                <a:lnTo>
                  <a:pt x="0" y="6"/>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2" name="Freeform 1"/>
          <p:cNvSpPr>
            <a:spLocks/>
          </p:cNvSpPr>
          <p:nvPr/>
        </p:nvSpPr>
        <p:spPr bwMode="auto">
          <a:xfrm>
            <a:off x="7256471" y="4925467"/>
            <a:ext cx="98425" cy="1588"/>
          </a:xfrm>
          <a:custGeom>
            <a:avLst/>
            <a:gdLst>
              <a:gd name="T0" fmla="*/ 2147483647 w 66"/>
              <a:gd name="T1" fmla="*/ 0 h 1"/>
              <a:gd name="T2" fmla="*/ 2147483647 w 66"/>
              <a:gd name="T3" fmla="*/ 0 h 1"/>
              <a:gd name="T4" fmla="*/ 2147483647 w 66"/>
              <a:gd name="T5" fmla="*/ 0 h 1"/>
              <a:gd name="T6" fmla="*/ 2147483647 w 66"/>
              <a:gd name="T7" fmla="*/ 0 h 1"/>
              <a:gd name="T8" fmla="*/ 0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6" y="0"/>
                </a:moveTo>
                <a:lnTo>
                  <a:pt x="66" y="0"/>
                </a:lnTo>
                <a:lnTo>
                  <a:pt x="0" y="0"/>
                </a:lnTo>
                <a:lnTo>
                  <a:pt x="66" y="0"/>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3" name="Freeform 2"/>
          <p:cNvSpPr>
            <a:spLocks/>
          </p:cNvSpPr>
          <p:nvPr/>
        </p:nvSpPr>
        <p:spPr bwMode="auto">
          <a:xfrm>
            <a:off x="7256471" y="4934992"/>
            <a:ext cx="98425" cy="1588"/>
          </a:xfrm>
          <a:custGeom>
            <a:avLst/>
            <a:gdLst>
              <a:gd name="T0" fmla="*/ 2147483647 w 66"/>
              <a:gd name="T1" fmla="*/ 0 h 1"/>
              <a:gd name="T2" fmla="*/ 2147483647 w 66"/>
              <a:gd name="T3" fmla="*/ 0 h 1"/>
              <a:gd name="T4" fmla="*/ 2147483647 w 66"/>
              <a:gd name="T5" fmla="*/ 0 h 1"/>
              <a:gd name="T6" fmla="*/ 2147483647 w 66"/>
              <a:gd name="T7" fmla="*/ 0 h 1"/>
              <a:gd name="T8" fmla="*/ 0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6" y="0"/>
                </a:moveTo>
                <a:lnTo>
                  <a:pt x="66" y="0"/>
                </a:lnTo>
                <a:lnTo>
                  <a:pt x="0" y="0"/>
                </a:lnTo>
                <a:lnTo>
                  <a:pt x="66"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4" name="Freeform 3"/>
          <p:cNvSpPr>
            <a:spLocks/>
          </p:cNvSpPr>
          <p:nvPr/>
        </p:nvSpPr>
        <p:spPr bwMode="auto">
          <a:xfrm>
            <a:off x="7256471" y="4935008"/>
            <a:ext cx="98425" cy="22225"/>
          </a:xfrm>
          <a:custGeom>
            <a:avLst/>
            <a:gdLst>
              <a:gd name="T0" fmla="*/ 2147483647 w 66"/>
              <a:gd name="T1" fmla="*/ 2147483647 h 12"/>
              <a:gd name="T2" fmla="*/ 2147483647 w 66"/>
              <a:gd name="T3" fmla="*/ 2147483647 h 12"/>
              <a:gd name="T4" fmla="*/ 2147483647 w 66"/>
              <a:gd name="T5" fmla="*/ 2147483647 h 12"/>
              <a:gd name="T6" fmla="*/ 2147483647 w 66"/>
              <a:gd name="T7" fmla="*/ 2147483647 h 12"/>
              <a:gd name="T8" fmla="*/ 2147483647 w 66"/>
              <a:gd name="T9" fmla="*/ 2147483647 h 12"/>
              <a:gd name="T10" fmla="*/ 0 w 66"/>
              <a:gd name="T11" fmla="*/ 0 h 12"/>
              <a:gd name="T12" fmla="*/ 2147483647 w 66"/>
              <a:gd name="T13" fmla="*/ 2147483647 h 12"/>
              <a:gd name="T14" fmla="*/ 0 60000 65536"/>
              <a:gd name="T15" fmla="*/ 0 60000 65536"/>
              <a:gd name="T16" fmla="*/ 0 60000 65536"/>
              <a:gd name="T17" fmla="*/ 0 60000 65536"/>
              <a:gd name="T18" fmla="*/ 0 60000 65536"/>
              <a:gd name="T19" fmla="*/ 0 60000 65536"/>
              <a:gd name="T20" fmla="*/ 0 60000 65536"/>
              <a:gd name="T21" fmla="*/ 0 w 66"/>
              <a:gd name="T22" fmla="*/ 0 h 12"/>
              <a:gd name="T23" fmla="*/ 66 w 66"/>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12">
                <a:moveTo>
                  <a:pt x="66" y="6"/>
                </a:moveTo>
                <a:lnTo>
                  <a:pt x="66" y="6"/>
                </a:lnTo>
                <a:lnTo>
                  <a:pt x="66" y="12"/>
                </a:lnTo>
                <a:lnTo>
                  <a:pt x="0" y="0"/>
                </a:lnTo>
                <a:lnTo>
                  <a:pt x="66"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5" name="Freeform 4"/>
          <p:cNvSpPr>
            <a:spLocks/>
          </p:cNvSpPr>
          <p:nvPr/>
        </p:nvSpPr>
        <p:spPr bwMode="auto">
          <a:xfrm>
            <a:off x="7256471" y="4935008"/>
            <a:ext cx="98425" cy="30163"/>
          </a:xfrm>
          <a:custGeom>
            <a:avLst/>
            <a:gdLst>
              <a:gd name="T0" fmla="*/ 2147483647 w 66"/>
              <a:gd name="T1" fmla="*/ 2147483647 h 18"/>
              <a:gd name="T2" fmla="*/ 2147483647 w 66"/>
              <a:gd name="T3" fmla="*/ 2147483647 h 18"/>
              <a:gd name="T4" fmla="*/ 2147483647 w 66"/>
              <a:gd name="T5" fmla="*/ 2147483647 h 18"/>
              <a:gd name="T6" fmla="*/ 2147483647 w 66"/>
              <a:gd name="T7" fmla="*/ 2147483647 h 18"/>
              <a:gd name="T8" fmla="*/ 0 w 66"/>
              <a:gd name="T9" fmla="*/ 0 h 18"/>
              <a:gd name="T10" fmla="*/ 2147483647 w 66"/>
              <a:gd name="T11" fmla="*/ 2147483647 h 18"/>
              <a:gd name="T12" fmla="*/ 0 60000 65536"/>
              <a:gd name="T13" fmla="*/ 0 60000 65536"/>
              <a:gd name="T14" fmla="*/ 0 60000 65536"/>
              <a:gd name="T15" fmla="*/ 0 60000 65536"/>
              <a:gd name="T16" fmla="*/ 0 60000 65536"/>
              <a:gd name="T17" fmla="*/ 0 60000 65536"/>
              <a:gd name="T18" fmla="*/ 0 w 66"/>
              <a:gd name="T19" fmla="*/ 0 h 18"/>
              <a:gd name="T20" fmla="*/ 66 w 66"/>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66" h="18">
                <a:moveTo>
                  <a:pt x="66" y="18"/>
                </a:moveTo>
                <a:lnTo>
                  <a:pt x="66" y="18"/>
                </a:lnTo>
                <a:lnTo>
                  <a:pt x="0" y="0"/>
                </a:lnTo>
                <a:lnTo>
                  <a:pt x="66" y="18"/>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6" name="Freeform 5"/>
          <p:cNvSpPr>
            <a:spLocks/>
          </p:cNvSpPr>
          <p:nvPr/>
        </p:nvSpPr>
        <p:spPr bwMode="auto">
          <a:xfrm>
            <a:off x="7256471" y="4934992"/>
            <a:ext cx="90487" cy="52388"/>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2147483647 w 60"/>
              <a:gd name="T9" fmla="*/ 2147483647 h 30"/>
              <a:gd name="T10" fmla="*/ 0 w 60"/>
              <a:gd name="T11" fmla="*/ 0 h 30"/>
              <a:gd name="T12" fmla="*/ 2147483647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60" y="24"/>
                </a:moveTo>
                <a:lnTo>
                  <a:pt x="60" y="24"/>
                </a:lnTo>
                <a:lnTo>
                  <a:pt x="60" y="30"/>
                </a:lnTo>
                <a:lnTo>
                  <a:pt x="0" y="0"/>
                </a:lnTo>
                <a:lnTo>
                  <a:pt x="60" y="24"/>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7" name="Freeform 6"/>
          <p:cNvSpPr>
            <a:spLocks/>
          </p:cNvSpPr>
          <p:nvPr/>
        </p:nvSpPr>
        <p:spPr bwMode="auto">
          <a:xfrm>
            <a:off x="7256471" y="4935008"/>
            <a:ext cx="90487" cy="73025"/>
          </a:xfrm>
          <a:custGeom>
            <a:avLst/>
            <a:gdLst>
              <a:gd name="T0" fmla="*/ 2147483647 w 60"/>
              <a:gd name="T1" fmla="*/ 2147483647 h 42"/>
              <a:gd name="T2" fmla="*/ 2147483647 w 60"/>
              <a:gd name="T3" fmla="*/ 2147483647 h 42"/>
              <a:gd name="T4" fmla="*/ 2147483647 w 60"/>
              <a:gd name="T5" fmla="*/ 2147483647 h 42"/>
              <a:gd name="T6" fmla="*/ 2147483647 w 60"/>
              <a:gd name="T7" fmla="*/ 2147483647 h 42"/>
              <a:gd name="T8" fmla="*/ 2147483647 w 60"/>
              <a:gd name="T9" fmla="*/ 2147483647 h 42"/>
              <a:gd name="T10" fmla="*/ 0 w 60"/>
              <a:gd name="T11" fmla="*/ 0 h 42"/>
              <a:gd name="T12" fmla="*/ 2147483647 w 60"/>
              <a:gd name="T13" fmla="*/ 2147483647 h 42"/>
              <a:gd name="T14" fmla="*/ 0 60000 65536"/>
              <a:gd name="T15" fmla="*/ 0 60000 65536"/>
              <a:gd name="T16" fmla="*/ 0 60000 65536"/>
              <a:gd name="T17" fmla="*/ 0 60000 65536"/>
              <a:gd name="T18" fmla="*/ 0 60000 65536"/>
              <a:gd name="T19" fmla="*/ 0 60000 65536"/>
              <a:gd name="T20" fmla="*/ 0 60000 65536"/>
              <a:gd name="T21" fmla="*/ 0 w 60"/>
              <a:gd name="T22" fmla="*/ 0 h 42"/>
              <a:gd name="T23" fmla="*/ 60 w 6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2">
                <a:moveTo>
                  <a:pt x="60" y="36"/>
                </a:moveTo>
                <a:lnTo>
                  <a:pt x="60" y="36"/>
                </a:lnTo>
                <a:lnTo>
                  <a:pt x="54" y="36"/>
                </a:lnTo>
                <a:lnTo>
                  <a:pt x="54" y="42"/>
                </a:lnTo>
                <a:lnTo>
                  <a:pt x="0" y="0"/>
                </a:lnTo>
                <a:lnTo>
                  <a:pt x="60" y="36"/>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8" name="Freeform 7"/>
          <p:cNvSpPr>
            <a:spLocks/>
          </p:cNvSpPr>
          <p:nvPr/>
        </p:nvSpPr>
        <p:spPr bwMode="auto">
          <a:xfrm>
            <a:off x="7256463" y="4934992"/>
            <a:ext cx="80962" cy="82550"/>
          </a:xfrm>
          <a:custGeom>
            <a:avLst/>
            <a:gdLst>
              <a:gd name="T0" fmla="*/ 2147483647 w 54"/>
              <a:gd name="T1" fmla="*/ 2147483647 h 48"/>
              <a:gd name="T2" fmla="*/ 2147483647 w 54"/>
              <a:gd name="T3" fmla="*/ 2147483647 h 48"/>
              <a:gd name="T4" fmla="*/ 2147483647 w 54"/>
              <a:gd name="T5" fmla="*/ 2147483647 h 48"/>
              <a:gd name="T6" fmla="*/ 2147483647 w 54"/>
              <a:gd name="T7" fmla="*/ 2147483647 h 48"/>
              <a:gd name="T8" fmla="*/ 2147483647 w 54"/>
              <a:gd name="T9" fmla="*/ 2147483647 h 48"/>
              <a:gd name="T10" fmla="*/ 0 w 54"/>
              <a:gd name="T11" fmla="*/ 0 h 48"/>
              <a:gd name="T12" fmla="*/ 2147483647 w 54"/>
              <a:gd name="T13" fmla="*/ 2147483647 h 48"/>
              <a:gd name="T14" fmla="*/ 0 60000 65536"/>
              <a:gd name="T15" fmla="*/ 0 60000 65536"/>
              <a:gd name="T16" fmla="*/ 0 60000 65536"/>
              <a:gd name="T17" fmla="*/ 0 60000 65536"/>
              <a:gd name="T18" fmla="*/ 0 60000 65536"/>
              <a:gd name="T19" fmla="*/ 0 60000 65536"/>
              <a:gd name="T20" fmla="*/ 0 60000 65536"/>
              <a:gd name="T21" fmla="*/ 0 w 54"/>
              <a:gd name="T22" fmla="*/ 0 h 48"/>
              <a:gd name="T23" fmla="*/ 54 w 5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8">
                <a:moveTo>
                  <a:pt x="54" y="42"/>
                </a:moveTo>
                <a:lnTo>
                  <a:pt x="54" y="42"/>
                </a:lnTo>
                <a:lnTo>
                  <a:pt x="54" y="48"/>
                </a:lnTo>
                <a:lnTo>
                  <a:pt x="48" y="48"/>
                </a:lnTo>
                <a:lnTo>
                  <a:pt x="0" y="0"/>
                </a:lnTo>
                <a:lnTo>
                  <a:pt x="54" y="42"/>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89" name="Freeform 8"/>
          <p:cNvSpPr>
            <a:spLocks/>
          </p:cNvSpPr>
          <p:nvPr/>
        </p:nvSpPr>
        <p:spPr bwMode="auto">
          <a:xfrm>
            <a:off x="7256471" y="4935008"/>
            <a:ext cx="71437" cy="92075"/>
          </a:xfrm>
          <a:custGeom>
            <a:avLst/>
            <a:gdLst>
              <a:gd name="T0" fmla="*/ 2147483647 w 48"/>
              <a:gd name="T1" fmla="*/ 2147483647 h 54"/>
              <a:gd name="T2" fmla="*/ 2147483647 w 48"/>
              <a:gd name="T3" fmla="*/ 2147483647 h 54"/>
              <a:gd name="T4" fmla="*/ 2147483647 w 48"/>
              <a:gd name="T5" fmla="*/ 2147483647 h 54"/>
              <a:gd name="T6" fmla="*/ 2147483647 w 48"/>
              <a:gd name="T7" fmla="*/ 2147483647 h 54"/>
              <a:gd name="T8" fmla="*/ 2147483647 w 48"/>
              <a:gd name="T9" fmla="*/ 2147483647 h 54"/>
              <a:gd name="T10" fmla="*/ 0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48" y="48"/>
                </a:moveTo>
                <a:lnTo>
                  <a:pt x="48" y="48"/>
                </a:lnTo>
                <a:lnTo>
                  <a:pt x="42" y="48"/>
                </a:lnTo>
                <a:lnTo>
                  <a:pt x="42" y="54"/>
                </a:lnTo>
                <a:lnTo>
                  <a:pt x="0" y="0"/>
                </a:lnTo>
                <a:lnTo>
                  <a:pt x="48" y="48"/>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0" name="Freeform 9"/>
          <p:cNvSpPr>
            <a:spLocks/>
          </p:cNvSpPr>
          <p:nvPr/>
        </p:nvSpPr>
        <p:spPr bwMode="auto">
          <a:xfrm>
            <a:off x="7256463" y="4934992"/>
            <a:ext cx="61912" cy="103188"/>
          </a:xfrm>
          <a:custGeom>
            <a:avLst/>
            <a:gdLst>
              <a:gd name="T0" fmla="*/ 2147483647 w 42"/>
              <a:gd name="T1" fmla="*/ 2147483647 h 60"/>
              <a:gd name="T2" fmla="*/ 2147483647 w 42"/>
              <a:gd name="T3" fmla="*/ 2147483647 h 60"/>
              <a:gd name="T4" fmla="*/ 2147483647 w 42"/>
              <a:gd name="T5" fmla="*/ 2147483647 h 60"/>
              <a:gd name="T6" fmla="*/ 2147483647 w 42"/>
              <a:gd name="T7" fmla="*/ 2147483647 h 60"/>
              <a:gd name="T8" fmla="*/ 2147483647 w 42"/>
              <a:gd name="T9" fmla="*/ 2147483647 h 60"/>
              <a:gd name="T10" fmla="*/ 0 w 42"/>
              <a:gd name="T11" fmla="*/ 0 h 60"/>
              <a:gd name="T12" fmla="*/ 2147483647 w 42"/>
              <a:gd name="T13" fmla="*/ 2147483647 h 60"/>
              <a:gd name="T14" fmla="*/ 0 60000 65536"/>
              <a:gd name="T15" fmla="*/ 0 60000 65536"/>
              <a:gd name="T16" fmla="*/ 0 60000 65536"/>
              <a:gd name="T17" fmla="*/ 0 60000 65536"/>
              <a:gd name="T18" fmla="*/ 0 60000 65536"/>
              <a:gd name="T19" fmla="*/ 0 60000 65536"/>
              <a:gd name="T20" fmla="*/ 0 60000 65536"/>
              <a:gd name="T21" fmla="*/ 0 w 42"/>
              <a:gd name="T22" fmla="*/ 0 h 60"/>
              <a:gd name="T23" fmla="*/ 42 w 4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0">
                <a:moveTo>
                  <a:pt x="42" y="54"/>
                </a:moveTo>
                <a:lnTo>
                  <a:pt x="42" y="60"/>
                </a:lnTo>
                <a:lnTo>
                  <a:pt x="36" y="60"/>
                </a:lnTo>
                <a:lnTo>
                  <a:pt x="0" y="0"/>
                </a:lnTo>
                <a:lnTo>
                  <a:pt x="42" y="54"/>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1" name="Freeform 10"/>
          <p:cNvSpPr>
            <a:spLocks/>
          </p:cNvSpPr>
          <p:nvPr/>
        </p:nvSpPr>
        <p:spPr bwMode="auto">
          <a:xfrm>
            <a:off x="7256471" y="4935008"/>
            <a:ext cx="53975" cy="112713"/>
          </a:xfrm>
          <a:custGeom>
            <a:avLst/>
            <a:gdLst>
              <a:gd name="T0" fmla="*/ 2147483647 w 36"/>
              <a:gd name="T1" fmla="*/ 2147483647 h 66"/>
              <a:gd name="T2" fmla="*/ 2147483647 w 36"/>
              <a:gd name="T3" fmla="*/ 2147483647 h 66"/>
              <a:gd name="T4" fmla="*/ 2147483647 w 36"/>
              <a:gd name="T5" fmla="*/ 2147483647 h 66"/>
              <a:gd name="T6" fmla="*/ 2147483647 w 36"/>
              <a:gd name="T7" fmla="*/ 2147483647 h 66"/>
              <a:gd name="T8" fmla="*/ 2147483647 w 36"/>
              <a:gd name="T9" fmla="*/ 2147483647 h 66"/>
              <a:gd name="T10" fmla="*/ 0 w 36"/>
              <a:gd name="T11" fmla="*/ 0 h 66"/>
              <a:gd name="T12" fmla="*/ 2147483647 w 36"/>
              <a:gd name="T13" fmla="*/ 2147483647 h 66"/>
              <a:gd name="T14" fmla="*/ 0 60000 65536"/>
              <a:gd name="T15" fmla="*/ 0 60000 65536"/>
              <a:gd name="T16" fmla="*/ 0 60000 65536"/>
              <a:gd name="T17" fmla="*/ 0 60000 65536"/>
              <a:gd name="T18" fmla="*/ 0 60000 65536"/>
              <a:gd name="T19" fmla="*/ 0 60000 65536"/>
              <a:gd name="T20" fmla="*/ 0 60000 65536"/>
              <a:gd name="T21" fmla="*/ 0 w 36"/>
              <a:gd name="T22" fmla="*/ 0 h 66"/>
              <a:gd name="T23" fmla="*/ 36 w 36"/>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6">
                <a:moveTo>
                  <a:pt x="36" y="60"/>
                </a:moveTo>
                <a:lnTo>
                  <a:pt x="36" y="60"/>
                </a:lnTo>
                <a:lnTo>
                  <a:pt x="30" y="60"/>
                </a:lnTo>
                <a:lnTo>
                  <a:pt x="30" y="66"/>
                </a:lnTo>
                <a:lnTo>
                  <a:pt x="0" y="0"/>
                </a:lnTo>
                <a:lnTo>
                  <a:pt x="36" y="60"/>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2" name="Freeform 11"/>
          <p:cNvSpPr>
            <a:spLocks/>
          </p:cNvSpPr>
          <p:nvPr/>
        </p:nvSpPr>
        <p:spPr bwMode="auto">
          <a:xfrm>
            <a:off x="7256464" y="4935008"/>
            <a:ext cx="44450" cy="123825"/>
          </a:xfrm>
          <a:custGeom>
            <a:avLst/>
            <a:gdLst>
              <a:gd name="T0" fmla="*/ 2147483647 w 30"/>
              <a:gd name="T1" fmla="*/ 2147483647 h 72"/>
              <a:gd name="T2" fmla="*/ 2147483647 w 30"/>
              <a:gd name="T3" fmla="*/ 2147483647 h 72"/>
              <a:gd name="T4" fmla="*/ 2147483647 w 30"/>
              <a:gd name="T5" fmla="*/ 2147483647 h 72"/>
              <a:gd name="T6" fmla="*/ 2147483647 w 30"/>
              <a:gd name="T7" fmla="*/ 2147483647 h 72"/>
              <a:gd name="T8" fmla="*/ 2147483647 w 30"/>
              <a:gd name="T9" fmla="*/ 2147483647 h 72"/>
              <a:gd name="T10" fmla="*/ 0 w 30"/>
              <a:gd name="T11" fmla="*/ 0 h 72"/>
              <a:gd name="T12" fmla="*/ 2147483647 w 30"/>
              <a:gd name="T13" fmla="*/ 2147483647 h 72"/>
              <a:gd name="T14" fmla="*/ 0 60000 65536"/>
              <a:gd name="T15" fmla="*/ 0 60000 65536"/>
              <a:gd name="T16" fmla="*/ 0 60000 65536"/>
              <a:gd name="T17" fmla="*/ 0 60000 65536"/>
              <a:gd name="T18" fmla="*/ 0 60000 65536"/>
              <a:gd name="T19" fmla="*/ 0 60000 65536"/>
              <a:gd name="T20" fmla="*/ 0 60000 65536"/>
              <a:gd name="T21" fmla="*/ 0 w 30"/>
              <a:gd name="T22" fmla="*/ 0 h 72"/>
              <a:gd name="T23" fmla="*/ 30 w 3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2">
                <a:moveTo>
                  <a:pt x="30" y="66"/>
                </a:moveTo>
                <a:lnTo>
                  <a:pt x="30" y="66"/>
                </a:lnTo>
                <a:lnTo>
                  <a:pt x="24" y="66"/>
                </a:lnTo>
                <a:lnTo>
                  <a:pt x="24" y="72"/>
                </a:lnTo>
                <a:lnTo>
                  <a:pt x="0" y="0"/>
                </a:lnTo>
                <a:lnTo>
                  <a:pt x="30" y="66"/>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3" name="Freeform 12"/>
          <p:cNvSpPr>
            <a:spLocks/>
          </p:cNvSpPr>
          <p:nvPr/>
        </p:nvSpPr>
        <p:spPr bwMode="auto">
          <a:xfrm>
            <a:off x="7256471" y="4935008"/>
            <a:ext cx="34925" cy="123825"/>
          </a:xfrm>
          <a:custGeom>
            <a:avLst/>
            <a:gdLst>
              <a:gd name="T0" fmla="*/ 2147483647 w 24"/>
              <a:gd name="T1" fmla="*/ 2147483647 h 72"/>
              <a:gd name="T2" fmla="*/ 2147483647 w 24"/>
              <a:gd name="T3" fmla="*/ 2147483647 h 72"/>
              <a:gd name="T4" fmla="*/ 2147483647 w 24"/>
              <a:gd name="T5" fmla="*/ 2147483647 h 72"/>
              <a:gd name="T6" fmla="*/ 2147483647 w 24"/>
              <a:gd name="T7" fmla="*/ 2147483647 h 72"/>
              <a:gd name="T8" fmla="*/ 2147483647 w 24"/>
              <a:gd name="T9" fmla="*/ 2147483647 h 72"/>
              <a:gd name="T10" fmla="*/ 0 w 24"/>
              <a:gd name="T11" fmla="*/ 0 h 72"/>
              <a:gd name="T12" fmla="*/ 2147483647 w 24"/>
              <a:gd name="T13" fmla="*/ 2147483647 h 72"/>
              <a:gd name="T14" fmla="*/ 0 60000 65536"/>
              <a:gd name="T15" fmla="*/ 0 60000 65536"/>
              <a:gd name="T16" fmla="*/ 0 60000 65536"/>
              <a:gd name="T17" fmla="*/ 0 60000 65536"/>
              <a:gd name="T18" fmla="*/ 0 60000 65536"/>
              <a:gd name="T19" fmla="*/ 0 60000 65536"/>
              <a:gd name="T20" fmla="*/ 0 60000 65536"/>
              <a:gd name="T21" fmla="*/ 0 w 24"/>
              <a:gd name="T22" fmla="*/ 0 h 72"/>
              <a:gd name="T23" fmla="*/ 24 w 2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72">
                <a:moveTo>
                  <a:pt x="24" y="72"/>
                </a:moveTo>
                <a:lnTo>
                  <a:pt x="24" y="72"/>
                </a:lnTo>
                <a:lnTo>
                  <a:pt x="18" y="72"/>
                </a:lnTo>
                <a:lnTo>
                  <a:pt x="0" y="0"/>
                </a:lnTo>
                <a:lnTo>
                  <a:pt x="24" y="72"/>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4" name="Freeform 13"/>
          <p:cNvSpPr>
            <a:spLocks/>
          </p:cNvSpPr>
          <p:nvPr/>
        </p:nvSpPr>
        <p:spPr bwMode="auto">
          <a:xfrm>
            <a:off x="7256464" y="4934992"/>
            <a:ext cx="17462" cy="134938"/>
          </a:xfrm>
          <a:custGeom>
            <a:avLst/>
            <a:gdLst>
              <a:gd name="T0" fmla="*/ 2147483647 w 12"/>
              <a:gd name="T1" fmla="*/ 2147483647 h 78"/>
              <a:gd name="T2" fmla="*/ 2147483647 w 12"/>
              <a:gd name="T3" fmla="*/ 2147483647 h 78"/>
              <a:gd name="T4" fmla="*/ 2147483647 w 12"/>
              <a:gd name="T5" fmla="*/ 2147483647 h 78"/>
              <a:gd name="T6" fmla="*/ 2147483647 w 12"/>
              <a:gd name="T7" fmla="*/ 2147483647 h 78"/>
              <a:gd name="T8" fmla="*/ 2147483647 w 12"/>
              <a:gd name="T9" fmla="*/ 2147483647 h 78"/>
              <a:gd name="T10" fmla="*/ 0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12" y="72"/>
                </a:moveTo>
                <a:lnTo>
                  <a:pt x="12" y="72"/>
                </a:lnTo>
                <a:lnTo>
                  <a:pt x="12" y="78"/>
                </a:lnTo>
                <a:lnTo>
                  <a:pt x="0" y="0"/>
                </a:lnTo>
                <a:lnTo>
                  <a:pt x="12" y="72"/>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5" name="Freeform 14"/>
          <p:cNvSpPr>
            <a:spLocks/>
          </p:cNvSpPr>
          <p:nvPr/>
        </p:nvSpPr>
        <p:spPr bwMode="auto">
          <a:xfrm>
            <a:off x="7256471" y="4934992"/>
            <a:ext cx="7937" cy="134938"/>
          </a:xfrm>
          <a:custGeom>
            <a:avLst/>
            <a:gdLst>
              <a:gd name="T0" fmla="*/ 2147483647 w 6"/>
              <a:gd name="T1" fmla="*/ 2147483647 h 78"/>
              <a:gd name="T2" fmla="*/ 2147483647 w 6"/>
              <a:gd name="T3" fmla="*/ 2147483647 h 78"/>
              <a:gd name="T4" fmla="*/ 2147483647 w 6"/>
              <a:gd name="T5" fmla="*/ 2147483647 h 78"/>
              <a:gd name="T6" fmla="*/ 2147483647 w 6"/>
              <a:gd name="T7" fmla="*/ 2147483647 h 78"/>
              <a:gd name="T8" fmla="*/ 0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0"/>
                </a:lnTo>
                <a:lnTo>
                  <a:pt x="6" y="78"/>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6" name="Freeform 15"/>
          <p:cNvSpPr>
            <a:spLocks/>
          </p:cNvSpPr>
          <p:nvPr/>
        </p:nvSpPr>
        <p:spPr bwMode="auto">
          <a:xfrm>
            <a:off x="7256465" y="4934992"/>
            <a:ext cx="1587" cy="134938"/>
          </a:xfrm>
          <a:custGeom>
            <a:avLst/>
            <a:gdLst>
              <a:gd name="T0" fmla="*/ 0 w 1"/>
              <a:gd name="T1" fmla="*/ 2147483647 h 78"/>
              <a:gd name="T2" fmla="*/ 0 w 1"/>
              <a:gd name="T3" fmla="*/ 2147483647 h 78"/>
              <a:gd name="T4" fmla="*/ 0 w 1"/>
              <a:gd name="T5" fmla="*/ 2147483647 h 78"/>
              <a:gd name="T6" fmla="*/ 0 w 1"/>
              <a:gd name="T7" fmla="*/ 2147483647 h 78"/>
              <a:gd name="T8" fmla="*/ 0 w 1"/>
              <a:gd name="T9" fmla="*/ 2147483647 h 78"/>
              <a:gd name="T10" fmla="*/ 0 w 1"/>
              <a:gd name="T11" fmla="*/ 0 h 78"/>
              <a:gd name="T12" fmla="*/ 0 w 1"/>
              <a:gd name="T13" fmla="*/ 2147483647 h 78"/>
              <a:gd name="T14" fmla="*/ 0 60000 65536"/>
              <a:gd name="T15" fmla="*/ 0 60000 65536"/>
              <a:gd name="T16" fmla="*/ 0 60000 65536"/>
              <a:gd name="T17" fmla="*/ 0 60000 65536"/>
              <a:gd name="T18" fmla="*/ 0 60000 65536"/>
              <a:gd name="T19" fmla="*/ 0 60000 65536"/>
              <a:gd name="T20" fmla="*/ 0 60000 65536"/>
              <a:gd name="T21" fmla="*/ 0 w 1"/>
              <a:gd name="T22" fmla="*/ 0 h 78"/>
              <a:gd name="T23" fmla="*/ 1 w 1"/>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78">
                <a:moveTo>
                  <a:pt x="0" y="78"/>
                </a:moveTo>
                <a:lnTo>
                  <a:pt x="0" y="78"/>
                </a:lnTo>
                <a:lnTo>
                  <a:pt x="0"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7" name="Freeform 16"/>
          <p:cNvSpPr>
            <a:spLocks/>
          </p:cNvSpPr>
          <p:nvPr/>
        </p:nvSpPr>
        <p:spPr bwMode="auto">
          <a:xfrm>
            <a:off x="7237415" y="4934992"/>
            <a:ext cx="9525" cy="134938"/>
          </a:xfrm>
          <a:custGeom>
            <a:avLst/>
            <a:gdLst>
              <a:gd name="T0" fmla="*/ 2147483647 w 6"/>
              <a:gd name="T1" fmla="*/ 2147483647 h 78"/>
              <a:gd name="T2" fmla="*/ 2147483647 w 6"/>
              <a:gd name="T3" fmla="*/ 2147483647 h 78"/>
              <a:gd name="T4" fmla="*/ 0 w 6"/>
              <a:gd name="T5" fmla="*/ 2147483647 h 78"/>
              <a:gd name="T6" fmla="*/ 0 w 6"/>
              <a:gd name="T7" fmla="*/ 2147483647 h 78"/>
              <a:gd name="T8" fmla="*/ 2147483647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6" y="0"/>
                </a:lnTo>
                <a:lnTo>
                  <a:pt x="6" y="78"/>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8" name="Freeform 17"/>
          <p:cNvSpPr>
            <a:spLocks/>
          </p:cNvSpPr>
          <p:nvPr/>
        </p:nvSpPr>
        <p:spPr bwMode="auto">
          <a:xfrm>
            <a:off x="7227889" y="4934992"/>
            <a:ext cx="9525" cy="134938"/>
          </a:xfrm>
          <a:custGeom>
            <a:avLst/>
            <a:gdLst>
              <a:gd name="T0" fmla="*/ 2147483647 w 6"/>
              <a:gd name="T1" fmla="*/ 2147483647 h 78"/>
              <a:gd name="T2" fmla="*/ 2147483647 w 6"/>
              <a:gd name="T3" fmla="*/ 2147483647 h 78"/>
              <a:gd name="T4" fmla="*/ 0 w 6"/>
              <a:gd name="T5" fmla="*/ 2147483647 h 78"/>
              <a:gd name="T6" fmla="*/ 0 w 6"/>
              <a:gd name="T7" fmla="*/ 2147483647 h 78"/>
              <a:gd name="T8" fmla="*/ 2147483647 w 6"/>
              <a:gd name="T9" fmla="*/ 0 h 78"/>
              <a:gd name="T10" fmla="*/ 2147483647 w 6"/>
              <a:gd name="T11" fmla="*/ 2147483647 h 78"/>
              <a:gd name="T12" fmla="*/ 0 60000 65536"/>
              <a:gd name="T13" fmla="*/ 0 60000 65536"/>
              <a:gd name="T14" fmla="*/ 0 60000 65536"/>
              <a:gd name="T15" fmla="*/ 0 60000 65536"/>
              <a:gd name="T16" fmla="*/ 0 60000 65536"/>
              <a:gd name="T17" fmla="*/ 0 60000 65536"/>
              <a:gd name="T18" fmla="*/ 0 w 6"/>
              <a:gd name="T19" fmla="*/ 0 h 78"/>
              <a:gd name="T20" fmla="*/ 6 w 6"/>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6" h="78">
                <a:moveTo>
                  <a:pt x="6" y="78"/>
                </a:moveTo>
                <a:lnTo>
                  <a:pt x="6" y="78"/>
                </a:lnTo>
                <a:lnTo>
                  <a:pt x="0" y="78"/>
                </a:lnTo>
                <a:lnTo>
                  <a:pt x="6" y="0"/>
                </a:lnTo>
                <a:lnTo>
                  <a:pt x="6" y="78"/>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099" name="Freeform 18"/>
          <p:cNvSpPr>
            <a:spLocks/>
          </p:cNvSpPr>
          <p:nvPr/>
        </p:nvSpPr>
        <p:spPr bwMode="auto">
          <a:xfrm>
            <a:off x="7219952" y="4934992"/>
            <a:ext cx="17463" cy="134938"/>
          </a:xfrm>
          <a:custGeom>
            <a:avLst/>
            <a:gdLst>
              <a:gd name="T0" fmla="*/ 2147483647 w 12"/>
              <a:gd name="T1" fmla="*/ 2147483647 h 78"/>
              <a:gd name="T2" fmla="*/ 2147483647 w 12"/>
              <a:gd name="T3" fmla="*/ 2147483647 h 78"/>
              <a:gd name="T4" fmla="*/ 2147483647 w 12"/>
              <a:gd name="T5" fmla="*/ 2147483647 h 78"/>
              <a:gd name="T6" fmla="*/ 0 w 12"/>
              <a:gd name="T7" fmla="*/ 2147483647 h 78"/>
              <a:gd name="T8" fmla="*/ 0 w 12"/>
              <a:gd name="T9" fmla="*/ 2147483647 h 78"/>
              <a:gd name="T10" fmla="*/ 2147483647 w 12"/>
              <a:gd name="T11" fmla="*/ 0 h 78"/>
              <a:gd name="T12" fmla="*/ 2147483647 w 12"/>
              <a:gd name="T13" fmla="*/ 2147483647 h 78"/>
              <a:gd name="T14" fmla="*/ 0 60000 65536"/>
              <a:gd name="T15" fmla="*/ 0 60000 65536"/>
              <a:gd name="T16" fmla="*/ 0 60000 65536"/>
              <a:gd name="T17" fmla="*/ 0 60000 65536"/>
              <a:gd name="T18" fmla="*/ 0 60000 65536"/>
              <a:gd name="T19" fmla="*/ 0 60000 65536"/>
              <a:gd name="T20" fmla="*/ 0 60000 65536"/>
              <a:gd name="T21" fmla="*/ 0 w 12"/>
              <a:gd name="T22" fmla="*/ 0 h 78"/>
              <a:gd name="T23" fmla="*/ 12 w 1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78">
                <a:moveTo>
                  <a:pt x="6" y="78"/>
                </a:moveTo>
                <a:lnTo>
                  <a:pt x="6" y="78"/>
                </a:lnTo>
                <a:lnTo>
                  <a:pt x="6" y="72"/>
                </a:lnTo>
                <a:lnTo>
                  <a:pt x="0" y="72"/>
                </a:lnTo>
                <a:lnTo>
                  <a:pt x="12" y="0"/>
                </a:lnTo>
                <a:lnTo>
                  <a:pt x="6" y="78"/>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0" name="Freeform 19"/>
          <p:cNvSpPr>
            <a:spLocks/>
          </p:cNvSpPr>
          <p:nvPr/>
        </p:nvSpPr>
        <p:spPr bwMode="auto">
          <a:xfrm>
            <a:off x="7210425" y="4935008"/>
            <a:ext cx="26988" cy="123825"/>
          </a:xfrm>
          <a:custGeom>
            <a:avLst/>
            <a:gdLst>
              <a:gd name="T0" fmla="*/ 2147483647 w 18"/>
              <a:gd name="T1" fmla="*/ 2147483647 h 72"/>
              <a:gd name="T2" fmla="*/ 0 w 18"/>
              <a:gd name="T3" fmla="*/ 2147483647 h 72"/>
              <a:gd name="T4" fmla="*/ 0 w 18"/>
              <a:gd name="T5" fmla="*/ 2147483647 h 72"/>
              <a:gd name="T6" fmla="*/ 0 w 18"/>
              <a:gd name="T7" fmla="*/ 2147483647 h 72"/>
              <a:gd name="T8" fmla="*/ 2147483647 w 18"/>
              <a:gd name="T9" fmla="*/ 0 h 72"/>
              <a:gd name="T10" fmla="*/ 2147483647 w 18"/>
              <a:gd name="T11" fmla="*/ 2147483647 h 72"/>
              <a:gd name="T12" fmla="*/ 0 60000 65536"/>
              <a:gd name="T13" fmla="*/ 0 60000 65536"/>
              <a:gd name="T14" fmla="*/ 0 60000 65536"/>
              <a:gd name="T15" fmla="*/ 0 60000 65536"/>
              <a:gd name="T16" fmla="*/ 0 60000 65536"/>
              <a:gd name="T17" fmla="*/ 0 60000 65536"/>
              <a:gd name="T18" fmla="*/ 0 w 18"/>
              <a:gd name="T19" fmla="*/ 0 h 72"/>
              <a:gd name="T20" fmla="*/ 18 w 18"/>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8" h="72">
                <a:moveTo>
                  <a:pt x="6" y="72"/>
                </a:moveTo>
                <a:lnTo>
                  <a:pt x="0" y="72"/>
                </a:lnTo>
                <a:lnTo>
                  <a:pt x="18" y="0"/>
                </a:lnTo>
                <a:lnTo>
                  <a:pt x="6" y="72"/>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1" name="Freeform 20"/>
          <p:cNvSpPr>
            <a:spLocks/>
          </p:cNvSpPr>
          <p:nvPr/>
        </p:nvSpPr>
        <p:spPr bwMode="auto">
          <a:xfrm>
            <a:off x="7200902" y="4935008"/>
            <a:ext cx="36513" cy="123825"/>
          </a:xfrm>
          <a:custGeom>
            <a:avLst/>
            <a:gdLst>
              <a:gd name="T0" fmla="*/ 2147483647 w 24"/>
              <a:gd name="T1" fmla="*/ 2147483647 h 72"/>
              <a:gd name="T2" fmla="*/ 0 w 24"/>
              <a:gd name="T3" fmla="*/ 2147483647 h 72"/>
              <a:gd name="T4" fmla="*/ 0 w 24"/>
              <a:gd name="T5" fmla="*/ 2147483647 h 72"/>
              <a:gd name="T6" fmla="*/ 0 w 24"/>
              <a:gd name="T7" fmla="*/ 2147483647 h 72"/>
              <a:gd name="T8" fmla="*/ 2147483647 w 24"/>
              <a:gd name="T9" fmla="*/ 0 h 72"/>
              <a:gd name="T10" fmla="*/ 2147483647 w 24"/>
              <a:gd name="T11" fmla="*/ 2147483647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6" y="72"/>
                </a:moveTo>
                <a:lnTo>
                  <a:pt x="0" y="66"/>
                </a:lnTo>
                <a:lnTo>
                  <a:pt x="24" y="0"/>
                </a:lnTo>
                <a:lnTo>
                  <a:pt x="6" y="72"/>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2" name="Freeform 21"/>
          <p:cNvSpPr>
            <a:spLocks/>
          </p:cNvSpPr>
          <p:nvPr/>
        </p:nvSpPr>
        <p:spPr bwMode="auto">
          <a:xfrm>
            <a:off x="7192963" y="4935008"/>
            <a:ext cx="44450" cy="112713"/>
          </a:xfrm>
          <a:custGeom>
            <a:avLst/>
            <a:gdLst>
              <a:gd name="T0" fmla="*/ 2147483647 w 30"/>
              <a:gd name="T1" fmla="*/ 2147483647 h 66"/>
              <a:gd name="T2" fmla="*/ 2147483647 w 30"/>
              <a:gd name="T3" fmla="*/ 2147483647 h 66"/>
              <a:gd name="T4" fmla="*/ 0 w 30"/>
              <a:gd name="T5" fmla="*/ 2147483647 h 66"/>
              <a:gd name="T6" fmla="*/ 0 w 30"/>
              <a:gd name="T7" fmla="*/ 2147483647 h 66"/>
              <a:gd name="T8" fmla="*/ 0 w 30"/>
              <a:gd name="T9" fmla="*/ 2147483647 h 66"/>
              <a:gd name="T10" fmla="*/ 2147483647 w 30"/>
              <a:gd name="T11" fmla="*/ 0 h 66"/>
              <a:gd name="T12" fmla="*/ 2147483647 w 30"/>
              <a:gd name="T13" fmla="*/ 2147483647 h 66"/>
              <a:gd name="T14" fmla="*/ 0 60000 65536"/>
              <a:gd name="T15" fmla="*/ 0 60000 65536"/>
              <a:gd name="T16" fmla="*/ 0 60000 65536"/>
              <a:gd name="T17" fmla="*/ 0 60000 65536"/>
              <a:gd name="T18" fmla="*/ 0 60000 65536"/>
              <a:gd name="T19" fmla="*/ 0 60000 65536"/>
              <a:gd name="T20" fmla="*/ 0 60000 65536"/>
              <a:gd name="T21" fmla="*/ 0 w 30"/>
              <a:gd name="T22" fmla="*/ 0 h 66"/>
              <a:gd name="T23" fmla="*/ 30 w 3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66">
                <a:moveTo>
                  <a:pt x="6" y="66"/>
                </a:moveTo>
                <a:lnTo>
                  <a:pt x="6" y="60"/>
                </a:lnTo>
                <a:lnTo>
                  <a:pt x="0" y="60"/>
                </a:lnTo>
                <a:lnTo>
                  <a:pt x="30" y="0"/>
                </a:lnTo>
                <a:lnTo>
                  <a:pt x="6" y="66"/>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3" name="Freeform 22"/>
          <p:cNvSpPr>
            <a:spLocks/>
          </p:cNvSpPr>
          <p:nvPr/>
        </p:nvSpPr>
        <p:spPr bwMode="auto">
          <a:xfrm>
            <a:off x="7183446" y="4934992"/>
            <a:ext cx="53975" cy="103188"/>
          </a:xfrm>
          <a:custGeom>
            <a:avLst/>
            <a:gdLst>
              <a:gd name="T0" fmla="*/ 0 w 36"/>
              <a:gd name="T1" fmla="*/ 2147483647 h 60"/>
              <a:gd name="T2" fmla="*/ 0 w 36"/>
              <a:gd name="T3" fmla="*/ 2147483647 h 60"/>
              <a:gd name="T4" fmla="*/ 0 w 36"/>
              <a:gd name="T5" fmla="*/ 2147483647 h 60"/>
              <a:gd name="T6" fmla="*/ 0 w 36"/>
              <a:gd name="T7" fmla="*/ 2147483647 h 60"/>
              <a:gd name="T8" fmla="*/ 0 w 36"/>
              <a:gd name="T9" fmla="*/ 2147483647 h 60"/>
              <a:gd name="T10" fmla="*/ 2147483647 w 36"/>
              <a:gd name="T11" fmla="*/ 0 h 60"/>
              <a:gd name="T12" fmla="*/ 0 w 36"/>
              <a:gd name="T13" fmla="*/ 2147483647 h 60"/>
              <a:gd name="T14" fmla="*/ 0 60000 65536"/>
              <a:gd name="T15" fmla="*/ 0 60000 65536"/>
              <a:gd name="T16" fmla="*/ 0 60000 65536"/>
              <a:gd name="T17" fmla="*/ 0 60000 65536"/>
              <a:gd name="T18" fmla="*/ 0 60000 65536"/>
              <a:gd name="T19" fmla="*/ 0 60000 65536"/>
              <a:gd name="T20" fmla="*/ 0 60000 65536"/>
              <a:gd name="T21" fmla="*/ 0 w 36"/>
              <a:gd name="T22" fmla="*/ 0 h 60"/>
              <a:gd name="T23" fmla="*/ 36 w 36"/>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60">
                <a:moveTo>
                  <a:pt x="0" y="60"/>
                </a:moveTo>
                <a:lnTo>
                  <a:pt x="0" y="60"/>
                </a:lnTo>
                <a:lnTo>
                  <a:pt x="0" y="54"/>
                </a:lnTo>
                <a:lnTo>
                  <a:pt x="36" y="0"/>
                </a:lnTo>
                <a:lnTo>
                  <a:pt x="0" y="60"/>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4" name="Freeform 23"/>
          <p:cNvSpPr>
            <a:spLocks/>
          </p:cNvSpPr>
          <p:nvPr/>
        </p:nvSpPr>
        <p:spPr bwMode="auto">
          <a:xfrm>
            <a:off x="7165975" y="4935008"/>
            <a:ext cx="71438" cy="92075"/>
          </a:xfrm>
          <a:custGeom>
            <a:avLst/>
            <a:gdLst>
              <a:gd name="T0" fmla="*/ 2147483647 w 48"/>
              <a:gd name="T1" fmla="*/ 2147483647 h 54"/>
              <a:gd name="T2" fmla="*/ 2147483647 w 48"/>
              <a:gd name="T3" fmla="*/ 2147483647 h 54"/>
              <a:gd name="T4" fmla="*/ 2147483647 w 48"/>
              <a:gd name="T5" fmla="*/ 2147483647 h 54"/>
              <a:gd name="T6" fmla="*/ 0 w 48"/>
              <a:gd name="T7" fmla="*/ 2147483647 h 54"/>
              <a:gd name="T8" fmla="*/ 0 w 48"/>
              <a:gd name="T9" fmla="*/ 2147483647 h 54"/>
              <a:gd name="T10" fmla="*/ 2147483647 w 48"/>
              <a:gd name="T11" fmla="*/ 0 h 54"/>
              <a:gd name="T12" fmla="*/ 2147483647 w 48"/>
              <a:gd name="T13" fmla="*/ 2147483647 h 54"/>
              <a:gd name="T14" fmla="*/ 0 60000 65536"/>
              <a:gd name="T15" fmla="*/ 0 60000 65536"/>
              <a:gd name="T16" fmla="*/ 0 60000 65536"/>
              <a:gd name="T17" fmla="*/ 0 60000 65536"/>
              <a:gd name="T18" fmla="*/ 0 60000 65536"/>
              <a:gd name="T19" fmla="*/ 0 60000 65536"/>
              <a:gd name="T20" fmla="*/ 0 60000 65536"/>
              <a:gd name="T21" fmla="*/ 0 w 48"/>
              <a:gd name="T22" fmla="*/ 0 h 54"/>
              <a:gd name="T23" fmla="*/ 48 w 48"/>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4">
                <a:moveTo>
                  <a:pt x="6" y="54"/>
                </a:moveTo>
                <a:lnTo>
                  <a:pt x="6" y="54"/>
                </a:lnTo>
                <a:lnTo>
                  <a:pt x="6" y="48"/>
                </a:lnTo>
                <a:lnTo>
                  <a:pt x="0" y="48"/>
                </a:lnTo>
                <a:lnTo>
                  <a:pt x="48" y="0"/>
                </a:lnTo>
                <a:lnTo>
                  <a:pt x="6" y="54"/>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5" name="Freeform 24"/>
          <p:cNvSpPr>
            <a:spLocks/>
          </p:cNvSpPr>
          <p:nvPr/>
        </p:nvSpPr>
        <p:spPr bwMode="auto">
          <a:xfrm>
            <a:off x="7165975" y="4934992"/>
            <a:ext cx="71438" cy="82550"/>
          </a:xfrm>
          <a:custGeom>
            <a:avLst/>
            <a:gdLst>
              <a:gd name="T0" fmla="*/ 0 w 48"/>
              <a:gd name="T1" fmla="*/ 2147483647 h 48"/>
              <a:gd name="T2" fmla="*/ 0 w 48"/>
              <a:gd name="T3" fmla="*/ 2147483647 h 48"/>
              <a:gd name="T4" fmla="*/ 0 w 48"/>
              <a:gd name="T5" fmla="*/ 2147483647 h 48"/>
              <a:gd name="T6" fmla="*/ 0 w 48"/>
              <a:gd name="T7" fmla="*/ 2147483647 h 48"/>
              <a:gd name="T8" fmla="*/ 2147483647 w 48"/>
              <a:gd name="T9" fmla="*/ 0 h 48"/>
              <a:gd name="T10" fmla="*/ 0 w 48"/>
              <a:gd name="T11" fmla="*/ 2147483647 h 48"/>
              <a:gd name="T12" fmla="*/ 0 60000 65536"/>
              <a:gd name="T13" fmla="*/ 0 60000 65536"/>
              <a:gd name="T14" fmla="*/ 0 60000 65536"/>
              <a:gd name="T15" fmla="*/ 0 60000 65536"/>
              <a:gd name="T16" fmla="*/ 0 60000 65536"/>
              <a:gd name="T17" fmla="*/ 0 60000 65536"/>
              <a:gd name="T18" fmla="*/ 0 w 48"/>
              <a:gd name="T19" fmla="*/ 0 h 48"/>
              <a:gd name="T20" fmla="*/ 48 w 4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48" h="48">
                <a:moveTo>
                  <a:pt x="0" y="48"/>
                </a:moveTo>
                <a:lnTo>
                  <a:pt x="0" y="48"/>
                </a:lnTo>
                <a:lnTo>
                  <a:pt x="0" y="42"/>
                </a:lnTo>
                <a:lnTo>
                  <a:pt x="48" y="0"/>
                </a:lnTo>
                <a:lnTo>
                  <a:pt x="0" y="48"/>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6" name="Freeform 25"/>
          <p:cNvSpPr>
            <a:spLocks/>
          </p:cNvSpPr>
          <p:nvPr/>
        </p:nvSpPr>
        <p:spPr bwMode="auto">
          <a:xfrm>
            <a:off x="7156458" y="4935008"/>
            <a:ext cx="80963" cy="73025"/>
          </a:xfrm>
          <a:custGeom>
            <a:avLst/>
            <a:gdLst>
              <a:gd name="T0" fmla="*/ 2147483647 w 54"/>
              <a:gd name="T1" fmla="*/ 2147483647 h 42"/>
              <a:gd name="T2" fmla="*/ 0 w 54"/>
              <a:gd name="T3" fmla="*/ 2147483647 h 42"/>
              <a:gd name="T4" fmla="*/ 0 w 54"/>
              <a:gd name="T5" fmla="*/ 2147483647 h 42"/>
              <a:gd name="T6" fmla="*/ 0 w 54"/>
              <a:gd name="T7" fmla="*/ 2147483647 h 42"/>
              <a:gd name="T8" fmla="*/ 0 w 54"/>
              <a:gd name="T9" fmla="*/ 2147483647 h 42"/>
              <a:gd name="T10" fmla="*/ 2147483647 w 54"/>
              <a:gd name="T11" fmla="*/ 0 h 42"/>
              <a:gd name="T12" fmla="*/ 2147483647 w 54"/>
              <a:gd name="T13" fmla="*/ 2147483647 h 42"/>
              <a:gd name="T14" fmla="*/ 0 60000 65536"/>
              <a:gd name="T15" fmla="*/ 0 60000 65536"/>
              <a:gd name="T16" fmla="*/ 0 60000 65536"/>
              <a:gd name="T17" fmla="*/ 0 60000 65536"/>
              <a:gd name="T18" fmla="*/ 0 60000 65536"/>
              <a:gd name="T19" fmla="*/ 0 60000 65536"/>
              <a:gd name="T20" fmla="*/ 0 60000 65536"/>
              <a:gd name="T21" fmla="*/ 0 w 54"/>
              <a:gd name="T22" fmla="*/ 0 h 42"/>
              <a:gd name="T23" fmla="*/ 54 w 5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42">
                <a:moveTo>
                  <a:pt x="6" y="42"/>
                </a:moveTo>
                <a:lnTo>
                  <a:pt x="0" y="36"/>
                </a:lnTo>
                <a:lnTo>
                  <a:pt x="0" y="30"/>
                </a:lnTo>
                <a:lnTo>
                  <a:pt x="54" y="0"/>
                </a:lnTo>
                <a:lnTo>
                  <a:pt x="6" y="42"/>
                </a:lnTo>
                <a:close/>
              </a:path>
            </a:pathLst>
          </a:custGeom>
          <a:solidFill>
            <a:srgbClr val="B9C3C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7" name="Freeform 26"/>
          <p:cNvSpPr>
            <a:spLocks/>
          </p:cNvSpPr>
          <p:nvPr/>
        </p:nvSpPr>
        <p:spPr bwMode="auto">
          <a:xfrm>
            <a:off x="7145346" y="4934992"/>
            <a:ext cx="92075" cy="52388"/>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0 w 60"/>
              <a:gd name="T9" fmla="*/ 2147483647 h 30"/>
              <a:gd name="T10" fmla="*/ 2147483647 w 60"/>
              <a:gd name="T11" fmla="*/ 0 h 30"/>
              <a:gd name="T12" fmla="*/ 2147483647 w 60"/>
              <a:gd name="T13" fmla="*/ 2147483647 h 30"/>
              <a:gd name="T14" fmla="*/ 0 60000 65536"/>
              <a:gd name="T15" fmla="*/ 0 60000 65536"/>
              <a:gd name="T16" fmla="*/ 0 60000 65536"/>
              <a:gd name="T17" fmla="*/ 0 60000 65536"/>
              <a:gd name="T18" fmla="*/ 0 60000 65536"/>
              <a:gd name="T19" fmla="*/ 0 60000 65536"/>
              <a:gd name="T20" fmla="*/ 0 60000 65536"/>
              <a:gd name="T21" fmla="*/ 0 w 60"/>
              <a:gd name="T22" fmla="*/ 0 h 30"/>
              <a:gd name="T23" fmla="*/ 60 w 6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0">
                <a:moveTo>
                  <a:pt x="6" y="30"/>
                </a:moveTo>
                <a:lnTo>
                  <a:pt x="6" y="30"/>
                </a:lnTo>
                <a:lnTo>
                  <a:pt x="6" y="24"/>
                </a:lnTo>
                <a:lnTo>
                  <a:pt x="0" y="24"/>
                </a:lnTo>
                <a:lnTo>
                  <a:pt x="60" y="0"/>
                </a:lnTo>
                <a:lnTo>
                  <a:pt x="6" y="30"/>
                </a:lnTo>
                <a:close/>
              </a:path>
            </a:pathLst>
          </a:custGeom>
          <a:solidFill>
            <a:srgbClr val="B3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8" name="Freeform 27"/>
          <p:cNvSpPr>
            <a:spLocks/>
          </p:cNvSpPr>
          <p:nvPr/>
        </p:nvSpPr>
        <p:spPr bwMode="auto">
          <a:xfrm>
            <a:off x="7145346" y="4935008"/>
            <a:ext cx="92075" cy="41275"/>
          </a:xfrm>
          <a:custGeom>
            <a:avLst/>
            <a:gdLst>
              <a:gd name="T0" fmla="*/ 0 w 60"/>
              <a:gd name="T1" fmla="*/ 2147483647 h 24"/>
              <a:gd name="T2" fmla="*/ 0 w 60"/>
              <a:gd name="T3" fmla="*/ 2147483647 h 24"/>
              <a:gd name="T4" fmla="*/ 0 w 60"/>
              <a:gd name="T5" fmla="*/ 2147483647 h 24"/>
              <a:gd name="T6" fmla="*/ 0 w 60"/>
              <a:gd name="T7" fmla="*/ 2147483647 h 24"/>
              <a:gd name="T8" fmla="*/ 2147483647 w 60"/>
              <a:gd name="T9" fmla="*/ 0 h 24"/>
              <a:gd name="T10" fmla="*/ 0 w 60"/>
              <a:gd name="T11" fmla="*/ 2147483647 h 24"/>
              <a:gd name="T12" fmla="*/ 0 60000 65536"/>
              <a:gd name="T13" fmla="*/ 0 60000 65536"/>
              <a:gd name="T14" fmla="*/ 0 60000 65536"/>
              <a:gd name="T15" fmla="*/ 0 60000 65536"/>
              <a:gd name="T16" fmla="*/ 0 60000 65536"/>
              <a:gd name="T17" fmla="*/ 0 60000 65536"/>
              <a:gd name="T18" fmla="*/ 0 w 60"/>
              <a:gd name="T19" fmla="*/ 0 h 24"/>
              <a:gd name="T20" fmla="*/ 60 w 60"/>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60" h="24">
                <a:moveTo>
                  <a:pt x="0" y="24"/>
                </a:moveTo>
                <a:lnTo>
                  <a:pt x="0" y="24"/>
                </a:lnTo>
                <a:lnTo>
                  <a:pt x="0" y="18"/>
                </a:lnTo>
                <a:lnTo>
                  <a:pt x="60" y="0"/>
                </a:lnTo>
                <a:lnTo>
                  <a:pt x="0" y="24"/>
                </a:lnTo>
                <a:close/>
              </a:path>
            </a:pathLst>
          </a:custGeom>
          <a:solidFill>
            <a:srgbClr val="ADB9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09" name="Freeform 28"/>
          <p:cNvSpPr>
            <a:spLocks/>
          </p:cNvSpPr>
          <p:nvPr/>
        </p:nvSpPr>
        <p:spPr bwMode="auto">
          <a:xfrm>
            <a:off x="7138996" y="4935008"/>
            <a:ext cx="98425" cy="22225"/>
          </a:xfrm>
          <a:custGeom>
            <a:avLst/>
            <a:gdLst>
              <a:gd name="T0" fmla="*/ 2147483647 w 66"/>
              <a:gd name="T1" fmla="*/ 2147483647 h 12"/>
              <a:gd name="T2" fmla="*/ 2147483647 w 66"/>
              <a:gd name="T3" fmla="*/ 2147483647 h 12"/>
              <a:gd name="T4" fmla="*/ 0 w 66"/>
              <a:gd name="T5" fmla="*/ 2147483647 h 12"/>
              <a:gd name="T6" fmla="*/ 0 w 66"/>
              <a:gd name="T7" fmla="*/ 2147483647 h 12"/>
              <a:gd name="T8" fmla="*/ 2147483647 w 66"/>
              <a:gd name="T9" fmla="*/ 0 h 12"/>
              <a:gd name="T10" fmla="*/ 2147483647 w 66"/>
              <a:gd name="T11" fmla="*/ 2147483647 h 12"/>
              <a:gd name="T12" fmla="*/ 0 60000 65536"/>
              <a:gd name="T13" fmla="*/ 0 60000 65536"/>
              <a:gd name="T14" fmla="*/ 0 60000 65536"/>
              <a:gd name="T15" fmla="*/ 0 60000 65536"/>
              <a:gd name="T16" fmla="*/ 0 60000 65536"/>
              <a:gd name="T17" fmla="*/ 0 60000 65536"/>
              <a:gd name="T18" fmla="*/ 0 w 66"/>
              <a:gd name="T19" fmla="*/ 0 h 12"/>
              <a:gd name="T20" fmla="*/ 66 w 6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6" h="12">
                <a:moveTo>
                  <a:pt x="6" y="12"/>
                </a:moveTo>
                <a:lnTo>
                  <a:pt x="6" y="12"/>
                </a:lnTo>
                <a:lnTo>
                  <a:pt x="0" y="12"/>
                </a:lnTo>
                <a:lnTo>
                  <a:pt x="0" y="6"/>
                </a:lnTo>
                <a:lnTo>
                  <a:pt x="66" y="0"/>
                </a:lnTo>
                <a:lnTo>
                  <a:pt x="6" y="12"/>
                </a:lnTo>
                <a:close/>
              </a:path>
            </a:pathLst>
          </a:custGeom>
          <a:solidFill>
            <a:srgbClr val="A5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0" name="Freeform 29"/>
          <p:cNvSpPr>
            <a:spLocks/>
          </p:cNvSpPr>
          <p:nvPr/>
        </p:nvSpPr>
        <p:spPr bwMode="auto">
          <a:xfrm>
            <a:off x="7138996" y="4934992"/>
            <a:ext cx="98425" cy="1588"/>
          </a:xfrm>
          <a:custGeom>
            <a:avLst/>
            <a:gdLst>
              <a:gd name="T0" fmla="*/ 2147483647 w 66"/>
              <a:gd name="T1" fmla="*/ 0 h 1"/>
              <a:gd name="T2" fmla="*/ 0 w 66"/>
              <a:gd name="T3" fmla="*/ 0 h 1"/>
              <a:gd name="T4" fmla="*/ 0 w 66"/>
              <a:gd name="T5" fmla="*/ 0 h 1"/>
              <a:gd name="T6" fmla="*/ 0 w 66"/>
              <a:gd name="T7" fmla="*/ 0 h 1"/>
              <a:gd name="T8" fmla="*/ 2147483647 w 66"/>
              <a:gd name="T9" fmla="*/ 0 h 1"/>
              <a:gd name="T10" fmla="*/ 2147483647 w 66"/>
              <a:gd name="T11" fmla="*/ 0 h 1"/>
              <a:gd name="T12" fmla="*/ 0 60000 65536"/>
              <a:gd name="T13" fmla="*/ 0 60000 65536"/>
              <a:gd name="T14" fmla="*/ 0 60000 65536"/>
              <a:gd name="T15" fmla="*/ 0 60000 65536"/>
              <a:gd name="T16" fmla="*/ 0 60000 65536"/>
              <a:gd name="T17" fmla="*/ 0 60000 65536"/>
              <a:gd name="T18" fmla="*/ 0 w 66"/>
              <a:gd name="T19" fmla="*/ 0 h 1"/>
              <a:gd name="T20" fmla="*/ 66 w 6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6" h="1">
                <a:moveTo>
                  <a:pt x="6" y="0"/>
                </a:moveTo>
                <a:lnTo>
                  <a:pt x="0" y="0"/>
                </a:lnTo>
                <a:lnTo>
                  <a:pt x="66" y="0"/>
                </a:lnTo>
                <a:lnTo>
                  <a:pt x="6" y="0"/>
                </a:lnTo>
                <a:close/>
              </a:path>
            </a:pathLst>
          </a:custGeom>
          <a:solidFill>
            <a:srgbClr val="9F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1" name="Freeform 30"/>
          <p:cNvSpPr>
            <a:spLocks/>
          </p:cNvSpPr>
          <p:nvPr/>
        </p:nvSpPr>
        <p:spPr bwMode="auto">
          <a:xfrm>
            <a:off x="7119940" y="4771480"/>
            <a:ext cx="234950" cy="317500"/>
          </a:xfrm>
          <a:custGeom>
            <a:avLst/>
            <a:gdLst>
              <a:gd name="T0" fmla="*/ 2147483647 w 156"/>
              <a:gd name="T1" fmla="*/ 0 h 186"/>
              <a:gd name="T2" fmla="*/ 2147483647 w 156"/>
              <a:gd name="T3" fmla="*/ 0 h 186"/>
              <a:gd name="T4" fmla="*/ 2147483647 w 156"/>
              <a:gd name="T5" fmla="*/ 2147483647 h 186"/>
              <a:gd name="T6" fmla="*/ 2147483647 w 156"/>
              <a:gd name="T7" fmla="*/ 2147483647 h 186"/>
              <a:gd name="T8" fmla="*/ 2147483647 w 156"/>
              <a:gd name="T9" fmla="*/ 2147483647 h 186"/>
              <a:gd name="T10" fmla="*/ 2147483647 w 156"/>
              <a:gd name="T11" fmla="*/ 2147483647 h 186"/>
              <a:gd name="T12" fmla="*/ 2147483647 w 156"/>
              <a:gd name="T13" fmla="*/ 2147483647 h 186"/>
              <a:gd name="T14" fmla="*/ 2147483647 w 156"/>
              <a:gd name="T15" fmla="*/ 2147483647 h 186"/>
              <a:gd name="T16" fmla="*/ 2147483647 w 156"/>
              <a:gd name="T17" fmla="*/ 2147483647 h 186"/>
              <a:gd name="T18" fmla="*/ 2147483647 w 156"/>
              <a:gd name="T19" fmla="*/ 2147483647 h 186"/>
              <a:gd name="T20" fmla="*/ 2147483647 w 156"/>
              <a:gd name="T21" fmla="*/ 2147483647 h 186"/>
              <a:gd name="T22" fmla="*/ 2147483647 w 156"/>
              <a:gd name="T23" fmla="*/ 2147483647 h 186"/>
              <a:gd name="T24" fmla="*/ 2147483647 w 156"/>
              <a:gd name="T25" fmla="*/ 2147483647 h 186"/>
              <a:gd name="T26" fmla="*/ 2147483647 w 156"/>
              <a:gd name="T27" fmla="*/ 2147483647 h 186"/>
              <a:gd name="T28" fmla="*/ 2147483647 w 156"/>
              <a:gd name="T29" fmla="*/ 2147483647 h 186"/>
              <a:gd name="T30" fmla="*/ 2147483647 w 156"/>
              <a:gd name="T31" fmla="*/ 2147483647 h 186"/>
              <a:gd name="T32" fmla="*/ 2147483647 w 156"/>
              <a:gd name="T33" fmla="*/ 2147483647 h 186"/>
              <a:gd name="T34" fmla="*/ 2147483647 w 156"/>
              <a:gd name="T35" fmla="*/ 2147483647 h 186"/>
              <a:gd name="T36" fmla="*/ 2147483647 w 156"/>
              <a:gd name="T37" fmla="*/ 2147483647 h 186"/>
              <a:gd name="T38" fmla="*/ 2147483647 w 156"/>
              <a:gd name="T39" fmla="*/ 2147483647 h 186"/>
              <a:gd name="T40" fmla="*/ 2147483647 w 156"/>
              <a:gd name="T41" fmla="*/ 2147483647 h 186"/>
              <a:gd name="T42" fmla="*/ 2147483647 w 156"/>
              <a:gd name="T43" fmla="*/ 2147483647 h 186"/>
              <a:gd name="T44" fmla="*/ 2147483647 w 156"/>
              <a:gd name="T45" fmla="*/ 2147483647 h 186"/>
              <a:gd name="T46" fmla="*/ 2147483647 w 156"/>
              <a:gd name="T47" fmla="*/ 2147483647 h 186"/>
              <a:gd name="T48" fmla="*/ 2147483647 w 156"/>
              <a:gd name="T49" fmla="*/ 2147483647 h 186"/>
              <a:gd name="T50" fmla="*/ 0 w 156"/>
              <a:gd name="T51" fmla="*/ 2147483647 h 186"/>
              <a:gd name="T52" fmla="*/ 2147483647 w 156"/>
              <a:gd name="T53" fmla="*/ 2147483647 h 186"/>
              <a:gd name="T54" fmla="*/ 2147483647 w 156"/>
              <a:gd name="T55" fmla="*/ 2147483647 h 186"/>
              <a:gd name="T56" fmla="*/ 2147483647 w 156"/>
              <a:gd name="T57" fmla="*/ 2147483647 h 186"/>
              <a:gd name="T58" fmla="*/ 2147483647 w 156"/>
              <a:gd name="T59" fmla="*/ 2147483647 h 186"/>
              <a:gd name="T60" fmla="*/ 2147483647 w 156"/>
              <a:gd name="T61" fmla="*/ 2147483647 h 186"/>
              <a:gd name="T62" fmla="*/ 2147483647 w 156"/>
              <a:gd name="T63" fmla="*/ 2147483647 h 186"/>
              <a:gd name="T64" fmla="*/ 2147483647 w 156"/>
              <a:gd name="T65" fmla="*/ 2147483647 h 186"/>
              <a:gd name="T66" fmla="*/ 2147483647 w 156"/>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86"/>
              <a:gd name="T104" fmla="*/ 156 w 156"/>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86">
                <a:moveTo>
                  <a:pt x="78" y="0"/>
                </a:moveTo>
                <a:lnTo>
                  <a:pt x="78" y="0"/>
                </a:lnTo>
                <a:lnTo>
                  <a:pt x="96" y="6"/>
                </a:lnTo>
                <a:lnTo>
                  <a:pt x="114" y="12"/>
                </a:lnTo>
                <a:lnTo>
                  <a:pt x="126" y="18"/>
                </a:lnTo>
                <a:lnTo>
                  <a:pt x="132" y="30"/>
                </a:lnTo>
                <a:lnTo>
                  <a:pt x="144" y="42"/>
                </a:lnTo>
                <a:lnTo>
                  <a:pt x="156" y="60"/>
                </a:lnTo>
                <a:lnTo>
                  <a:pt x="156" y="78"/>
                </a:lnTo>
                <a:lnTo>
                  <a:pt x="156" y="96"/>
                </a:lnTo>
                <a:lnTo>
                  <a:pt x="156" y="114"/>
                </a:lnTo>
                <a:lnTo>
                  <a:pt x="156" y="132"/>
                </a:lnTo>
                <a:lnTo>
                  <a:pt x="144" y="144"/>
                </a:lnTo>
                <a:lnTo>
                  <a:pt x="132" y="162"/>
                </a:lnTo>
                <a:lnTo>
                  <a:pt x="126" y="168"/>
                </a:lnTo>
                <a:lnTo>
                  <a:pt x="114" y="180"/>
                </a:lnTo>
                <a:lnTo>
                  <a:pt x="96" y="186"/>
                </a:lnTo>
                <a:lnTo>
                  <a:pt x="78" y="186"/>
                </a:lnTo>
                <a:lnTo>
                  <a:pt x="66" y="186"/>
                </a:lnTo>
                <a:lnTo>
                  <a:pt x="48" y="180"/>
                </a:lnTo>
                <a:lnTo>
                  <a:pt x="36" y="168"/>
                </a:lnTo>
                <a:lnTo>
                  <a:pt x="24" y="162"/>
                </a:lnTo>
                <a:lnTo>
                  <a:pt x="18" y="144"/>
                </a:lnTo>
                <a:lnTo>
                  <a:pt x="6" y="132"/>
                </a:lnTo>
                <a:lnTo>
                  <a:pt x="6" y="114"/>
                </a:lnTo>
                <a:lnTo>
                  <a:pt x="0" y="96"/>
                </a:lnTo>
                <a:lnTo>
                  <a:pt x="6" y="78"/>
                </a:lnTo>
                <a:lnTo>
                  <a:pt x="6" y="60"/>
                </a:lnTo>
                <a:lnTo>
                  <a:pt x="18" y="42"/>
                </a:lnTo>
                <a:lnTo>
                  <a:pt x="24" y="30"/>
                </a:lnTo>
                <a:lnTo>
                  <a:pt x="36" y="18"/>
                </a:lnTo>
                <a:lnTo>
                  <a:pt x="48" y="12"/>
                </a:lnTo>
                <a:lnTo>
                  <a:pt x="66" y="6"/>
                </a:lnTo>
                <a:lnTo>
                  <a:pt x="78"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12" name="Freeform 31"/>
          <p:cNvSpPr>
            <a:spLocks/>
          </p:cNvSpPr>
          <p:nvPr/>
        </p:nvSpPr>
        <p:spPr bwMode="auto">
          <a:xfrm>
            <a:off x="7318375" y="4842917"/>
            <a:ext cx="19050" cy="165100"/>
          </a:xfrm>
          <a:custGeom>
            <a:avLst/>
            <a:gdLst>
              <a:gd name="T0" fmla="*/ 2147483647 w 12"/>
              <a:gd name="T1" fmla="*/ 0 h 96"/>
              <a:gd name="T2" fmla="*/ 2147483647 w 12"/>
              <a:gd name="T3" fmla="*/ 2147483647 h 96"/>
              <a:gd name="T4" fmla="*/ 2147483647 w 12"/>
              <a:gd name="T5" fmla="*/ 2147483647 h 96"/>
              <a:gd name="T6" fmla="*/ 2147483647 w 12"/>
              <a:gd name="T7" fmla="*/ 2147483647 h 96"/>
              <a:gd name="T8" fmla="*/ 2147483647 w 12"/>
              <a:gd name="T9" fmla="*/ 2147483647 h 96"/>
              <a:gd name="T10" fmla="*/ 2147483647 w 12"/>
              <a:gd name="T11" fmla="*/ 2147483647 h 96"/>
              <a:gd name="T12" fmla="*/ 2147483647 w 12"/>
              <a:gd name="T13" fmla="*/ 2147483647 h 96"/>
              <a:gd name="T14" fmla="*/ 2147483647 w 12"/>
              <a:gd name="T15" fmla="*/ 2147483647 h 96"/>
              <a:gd name="T16" fmla="*/ 0 w 12"/>
              <a:gd name="T17" fmla="*/ 2147483647 h 96"/>
              <a:gd name="T18" fmla="*/ 2147483647 w 12"/>
              <a:gd name="T19" fmla="*/ 2147483647 h 96"/>
              <a:gd name="T20" fmla="*/ 2147483647 w 12"/>
              <a:gd name="T21" fmla="*/ 2147483647 h 96"/>
              <a:gd name="T22" fmla="*/ 2147483647 w 12"/>
              <a:gd name="T23" fmla="*/ 2147483647 h 96"/>
              <a:gd name="T24" fmla="*/ 2147483647 w 12"/>
              <a:gd name="T25" fmla="*/ 2147483647 h 96"/>
              <a:gd name="T26" fmla="*/ 2147483647 w 12"/>
              <a:gd name="T27" fmla="*/ 2147483647 h 96"/>
              <a:gd name="T28" fmla="*/ 2147483647 w 12"/>
              <a:gd name="T29" fmla="*/ 2147483647 h 96"/>
              <a:gd name="T30" fmla="*/ 2147483647 w 12"/>
              <a:gd name="T31" fmla="*/ 2147483647 h 96"/>
              <a:gd name="T32" fmla="*/ 2147483647 w 1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96"/>
              <a:gd name="T53" fmla="*/ 12 w 1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96">
                <a:moveTo>
                  <a:pt x="6" y="0"/>
                </a:moveTo>
                <a:lnTo>
                  <a:pt x="6" y="12"/>
                </a:lnTo>
                <a:lnTo>
                  <a:pt x="12" y="24"/>
                </a:lnTo>
                <a:lnTo>
                  <a:pt x="12" y="36"/>
                </a:lnTo>
                <a:lnTo>
                  <a:pt x="12" y="48"/>
                </a:lnTo>
                <a:lnTo>
                  <a:pt x="12" y="60"/>
                </a:lnTo>
                <a:lnTo>
                  <a:pt x="12" y="72"/>
                </a:lnTo>
                <a:lnTo>
                  <a:pt x="6" y="84"/>
                </a:lnTo>
                <a:lnTo>
                  <a:pt x="0" y="96"/>
                </a:lnTo>
                <a:lnTo>
                  <a:pt x="6" y="84"/>
                </a:lnTo>
                <a:lnTo>
                  <a:pt x="6" y="72"/>
                </a:lnTo>
                <a:lnTo>
                  <a:pt x="12" y="60"/>
                </a:lnTo>
                <a:lnTo>
                  <a:pt x="12" y="48"/>
                </a:lnTo>
                <a:lnTo>
                  <a:pt x="12" y="36"/>
                </a:lnTo>
                <a:lnTo>
                  <a:pt x="12" y="24"/>
                </a:lnTo>
                <a:lnTo>
                  <a:pt x="6" y="12"/>
                </a:lnTo>
                <a:lnTo>
                  <a:pt x="6" y="0"/>
                </a:lnTo>
                <a:close/>
              </a:path>
            </a:pathLst>
          </a:custGeom>
          <a:solidFill>
            <a:srgbClr val="C1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3" name="Freeform 32"/>
          <p:cNvSpPr>
            <a:spLocks/>
          </p:cNvSpPr>
          <p:nvPr/>
        </p:nvSpPr>
        <p:spPr bwMode="auto">
          <a:xfrm>
            <a:off x="7310439" y="4822280"/>
            <a:ext cx="17462" cy="195262"/>
          </a:xfrm>
          <a:custGeom>
            <a:avLst/>
            <a:gdLst>
              <a:gd name="T0" fmla="*/ 2147483647 w 12"/>
              <a:gd name="T1" fmla="*/ 2147483647 h 114"/>
              <a:gd name="T2" fmla="*/ 0 w 12"/>
              <a:gd name="T3" fmla="*/ 2147483647 h 114"/>
              <a:gd name="T4" fmla="*/ 0 w 12"/>
              <a:gd name="T5" fmla="*/ 0 h 114"/>
              <a:gd name="T6" fmla="*/ 0 w 12"/>
              <a:gd name="T7" fmla="*/ 0 h 114"/>
              <a:gd name="T8" fmla="*/ 2147483647 w 12"/>
              <a:gd name="T9" fmla="*/ 2147483647 h 114"/>
              <a:gd name="T10" fmla="*/ 2147483647 w 12"/>
              <a:gd name="T11" fmla="*/ 2147483647 h 114"/>
              <a:gd name="T12" fmla="*/ 2147483647 w 12"/>
              <a:gd name="T13" fmla="*/ 2147483647 h 114"/>
              <a:gd name="T14" fmla="*/ 2147483647 w 12"/>
              <a:gd name="T15" fmla="*/ 2147483647 h 114"/>
              <a:gd name="T16" fmla="*/ 2147483647 w 12"/>
              <a:gd name="T17" fmla="*/ 2147483647 h 114"/>
              <a:gd name="T18" fmla="*/ 2147483647 w 12"/>
              <a:gd name="T19" fmla="*/ 2147483647 h 114"/>
              <a:gd name="T20" fmla="*/ 2147483647 w 12"/>
              <a:gd name="T21" fmla="*/ 2147483647 h 114"/>
              <a:gd name="T22" fmla="*/ 0 w 12"/>
              <a:gd name="T23" fmla="*/ 2147483647 h 114"/>
              <a:gd name="T24" fmla="*/ 0 w 12"/>
              <a:gd name="T25" fmla="*/ 2147483647 h 114"/>
              <a:gd name="T26" fmla="*/ 0 w 12"/>
              <a:gd name="T27" fmla="*/ 2147483647 h 114"/>
              <a:gd name="T28" fmla="*/ 0 w 12"/>
              <a:gd name="T29" fmla="*/ 2147483647 h 114"/>
              <a:gd name="T30" fmla="*/ 2147483647 w 12"/>
              <a:gd name="T31" fmla="*/ 2147483647 h 114"/>
              <a:gd name="T32" fmla="*/ 2147483647 w 12"/>
              <a:gd name="T33" fmla="*/ 2147483647 h 114"/>
              <a:gd name="T34" fmla="*/ 2147483647 w 12"/>
              <a:gd name="T35" fmla="*/ 2147483647 h 114"/>
              <a:gd name="T36" fmla="*/ 2147483647 w 12"/>
              <a:gd name="T37" fmla="*/ 2147483647 h 114"/>
              <a:gd name="T38" fmla="*/ 2147483647 w 12"/>
              <a:gd name="T39" fmla="*/ 2147483647 h 114"/>
              <a:gd name="T40" fmla="*/ 2147483647 w 12"/>
              <a:gd name="T41" fmla="*/ 2147483647 h 114"/>
              <a:gd name="T42" fmla="*/ 2147483647 w 12"/>
              <a:gd name="T43" fmla="*/ 2147483647 h 114"/>
              <a:gd name="T44" fmla="*/ 2147483647 w 12"/>
              <a:gd name="T45" fmla="*/ 2147483647 h 114"/>
              <a:gd name="T46" fmla="*/ 2147483647 w 12"/>
              <a:gd name="T47" fmla="*/ 2147483647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14"/>
              <a:gd name="T74" fmla="*/ 12 w 12"/>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14">
                <a:moveTo>
                  <a:pt x="6" y="12"/>
                </a:moveTo>
                <a:lnTo>
                  <a:pt x="0" y="6"/>
                </a:lnTo>
                <a:lnTo>
                  <a:pt x="0" y="0"/>
                </a:lnTo>
                <a:lnTo>
                  <a:pt x="6" y="12"/>
                </a:lnTo>
                <a:lnTo>
                  <a:pt x="6" y="30"/>
                </a:lnTo>
                <a:lnTo>
                  <a:pt x="12" y="42"/>
                </a:lnTo>
                <a:lnTo>
                  <a:pt x="12" y="60"/>
                </a:lnTo>
                <a:lnTo>
                  <a:pt x="12" y="72"/>
                </a:lnTo>
                <a:lnTo>
                  <a:pt x="6" y="90"/>
                </a:lnTo>
                <a:lnTo>
                  <a:pt x="6" y="102"/>
                </a:lnTo>
                <a:lnTo>
                  <a:pt x="0" y="114"/>
                </a:lnTo>
                <a:lnTo>
                  <a:pt x="6" y="108"/>
                </a:lnTo>
                <a:lnTo>
                  <a:pt x="6" y="96"/>
                </a:lnTo>
                <a:lnTo>
                  <a:pt x="12" y="84"/>
                </a:lnTo>
                <a:lnTo>
                  <a:pt x="12" y="72"/>
                </a:lnTo>
                <a:lnTo>
                  <a:pt x="12" y="60"/>
                </a:lnTo>
                <a:lnTo>
                  <a:pt x="12" y="48"/>
                </a:lnTo>
                <a:lnTo>
                  <a:pt x="12" y="36"/>
                </a:lnTo>
                <a:lnTo>
                  <a:pt x="12" y="24"/>
                </a:lnTo>
                <a:lnTo>
                  <a:pt x="6" y="12"/>
                </a:lnTo>
                <a:close/>
              </a:path>
            </a:pathLst>
          </a:custGeom>
          <a:solidFill>
            <a:srgbClr val="C7D0D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4" name="Freeform 33"/>
          <p:cNvSpPr>
            <a:spLocks/>
          </p:cNvSpPr>
          <p:nvPr/>
        </p:nvSpPr>
        <p:spPr bwMode="auto">
          <a:xfrm>
            <a:off x="7283458" y="4811183"/>
            <a:ext cx="34925" cy="227013"/>
          </a:xfrm>
          <a:custGeom>
            <a:avLst/>
            <a:gdLst>
              <a:gd name="T0" fmla="*/ 2147483647 w 24"/>
              <a:gd name="T1" fmla="*/ 2147483647 h 132"/>
              <a:gd name="T2" fmla="*/ 2147483647 w 24"/>
              <a:gd name="T3" fmla="*/ 2147483647 h 132"/>
              <a:gd name="T4" fmla="*/ 2147483647 w 24"/>
              <a:gd name="T5" fmla="*/ 2147483647 h 132"/>
              <a:gd name="T6" fmla="*/ 2147483647 w 24"/>
              <a:gd name="T7" fmla="*/ 0 h 132"/>
              <a:gd name="T8" fmla="*/ 0 w 24"/>
              <a:gd name="T9" fmla="*/ 0 h 132"/>
              <a:gd name="T10" fmla="*/ 2147483647 w 24"/>
              <a:gd name="T11" fmla="*/ 2147483647 h 132"/>
              <a:gd name="T12" fmla="*/ 2147483647 w 24"/>
              <a:gd name="T13" fmla="*/ 2147483647 h 132"/>
              <a:gd name="T14" fmla="*/ 2147483647 w 24"/>
              <a:gd name="T15" fmla="*/ 2147483647 h 132"/>
              <a:gd name="T16" fmla="*/ 2147483647 w 24"/>
              <a:gd name="T17" fmla="*/ 2147483647 h 132"/>
              <a:gd name="T18" fmla="*/ 2147483647 w 24"/>
              <a:gd name="T19" fmla="*/ 2147483647 h 132"/>
              <a:gd name="T20" fmla="*/ 2147483647 w 24"/>
              <a:gd name="T21" fmla="*/ 2147483647 h 132"/>
              <a:gd name="T22" fmla="*/ 2147483647 w 24"/>
              <a:gd name="T23" fmla="*/ 2147483647 h 132"/>
              <a:gd name="T24" fmla="*/ 2147483647 w 24"/>
              <a:gd name="T25" fmla="*/ 2147483647 h 132"/>
              <a:gd name="T26" fmla="*/ 2147483647 w 24"/>
              <a:gd name="T27" fmla="*/ 2147483647 h 132"/>
              <a:gd name="T28" fmla="*/ 2147483647 w 24"/>
              <a:gd name="T29" fmla="*/ 2147483647 h 132"/>
              <a:gd name="T30" fmla="*/ 2147483647 w 24"/>
              <a:gd name="T31" fmla="*/ 2147483647 h 132"/>
              <a:gd name="T32" fmla="*/ 2147483647 w 24"/>
              <a:gd name="T33" fmla="*/ 2147483647 h 132"/>
              <a:gd name="T34" fmla="*/ 2147483647 w 24"/>
              <a:gd name="T35" fmla="*/ 2147483647 h 132"/>
              <a:gd name="T36" fmla="*/ 2147483647 w 24"/>
              <a:gd name="T37" fmla="*/ 2147483647 h 132"/>
              <a:gd name="T38" fmla="*/ 2147483647 w 24"/>
              <a:gd name="T39" fmla="*/ 2147483647 h 132"/>
              <a:gd name="T40" fmla="*/ 0 w 24"/>
              <a:gd name="T41" fmla="*/ 2147483647 h 132"/>
              <a:gd name="T42" fmla="*/ 2147483647 w 24"/>
              <a:gd name="T43" fmla="*/ 2147483647 h 132"/>
              <a:gd name="T44" fmla="*/ 2147483647 w 24"/>
              <a:gd name="T45" fmla="*/ 2147483647 h 132"/>
              <a:gd name="T46" fmla="*/ 2147483647 w 24"/>
              <a:gd name="T47" fmla="*/ 2147483647 h 132"/>
              <a:gd name="T48" fmla="*/ 2147483647 w 24"/>
              <a:gd name="T49" fmla="*/ 2147483647 h 132"/>
              <a:gd name="T50" fmla="*/ 2147483647 w 24"/>
              <a:gd name="T51" fmla="*/ 2147483647 h 132"/>
              <a:gd name="T52" fmla="*/ 2147483647 w 24"/>
              <a:gd name="T53" fmla="*/ 2147483647 h 132"/>
              <a:gd name="T54" fmla="*/ 2147483647 w 24"/>
              <a:gd name="T55" fmla="*/ 2147483647 h 132"/>
              <a:gd name="T56" fmla="*/ 2147483647 w 24"/>
              <a:gd name="T57" fmla="*/ 2147483647 h 132"/>
              <a:gd name="T58" fmla="*/ 2147483647 w 24"/>
              <a:gd name="T59" fmla="*/ 2147483647 h 132"/>
              <a:gd name="T60" fmla="*/ 2147483647 w 24"/>
              <a:gd name="T61" fmla="*/ 2147483647 h 132"/>
              <a:gd name="T62" fmla="*/ 2147483647 w 24"/>
              <a:gd name="T63" fmla="*/ 2147483647 h 132"/>
              <a:gd name="T64" fmla="*/ 2147483647 w 24"/>
              <a:gd name="T65" fmla="*/ 214748364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132"/>
              <a:gd name="T101" fmla="*/ 24 w 24"/>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132">
                <a:moveTo>
                  <a:pt x="12" y="6"/>
                </a:moveTo>
                <a:lnTo>
                  <a:pt x="12" y="6"/>
                </a:lnTo>
                <a:lnTo>
                  <a:pt x="6" y="6"/>
                </a:lnTo>
                <a:lnTo>
                  <a:pt x="6" y="0"/>
                </a:lnTo>
                <a:lnTo>
                  <a:pt x="0" y="0"/>
                </a:lnTo>
                <a:lnTo>
                  <a:pt x="6" y="6"/>
                </a:lnTo>
                <a:lnTo>
                  <a:pt x="12" y="12"/>
                </a:lnTo>
                <a:lnTo>
                  <a:pt x="18" y="18"/>
                </a:lnTo>
                <a:lnTo>
                  <a:pt x="18" y="30"/>
                </a:lnTo>
                <a:lnTo>
                  <a:pt x="24" y="36"/>
                </a:lnTo>
                <a:lnTo>
                  <a:pt x="24" y="48"/>
                </a:lnTo>
                <a:lnTo>
                  <a:pt x="24" y="54"/>
                </a:lnTo>
                <a:lnTo>
                  <a:pt x="24" y="66"/>
                </a:lnTo>
                <a:lnTo>
                  <a:pt x="24" y="78"/>
                </a:lnTo>
                <a:lnTo>
                  <a:pt x="24" y="84"/>
                </a:lnTo>
                <a:lnTo>
                  <a:pt x="24" y="96"/>
                </a:lnTo>
                <a:lnTo>
                  <a:pt x="18" y="108"/>
                </a:lnTo>
                <a:lnTo>
                  <a:pt x="18" y="114"/>
                </a:lnTo>
                <a:lnTo>
                  <a:pt x="12" y="120"/>
                </a:lnTo>
                <a:lnTo>
                  <a:pt x="6" y="126"/>
                </a:lnTo>
                <a:lnTo>
                  <a:pt x="0" y="132"/>
                </a:lnTo>
                <a:lnTo>
                  <a:pt x="6" y="132"/>
                </a:lnTo>
                <a:lnTo>
                  <a:pt x="6" y="126"/>
                </a:lnTo>
                <a:lnTo>
                  <a:pt x="12" y="126"/>
                </a:lnTo>
                <a:lnTo>
                  <a:pt x="18" y="108"/>
                </a:lnTo>
                <a:lnTo>
                  <a:pt x="24" y="96"/>
                </a:lnTo>
                <a:lnTo>
                  <a:pt x="24" y="78"/>
                </a:lnTo>
                <a:lnTo>
                  <a:pt x="24" y="66"/>
                </a:lnTo>
                <a:lnTo>
                  <a:pt x="24" y="48"/>
                </a:lnTo>
                <a:lnTo>
                  <a:pt x="24" y="36"/>
                </a:lnTo>
                <a:lnTo>
                  <a:pt x="18" y="24"/>
                </a:lnTo>
                <a:lnTo>
                  <a:pt x="12" y="6"/>
                </a:lnTo>
                <a:close/>
              </a:path>
            </a:pathLst>
          </a:custGeom>
          <a:solidFill>
            <a:srgbClr val="CE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5" name="Freeform 34"/>
          <p:cNvSpPr>
            <a:spLocks/>
          </p:cNvSpPr>
          <p:nvPr/>
        </p:nvSpPr>
        <p:spPr bwMode="auto">
          <a:xfrm>
            <a:off x="7273927" y="4811183"/>
            <a:ext cx="44450" cy="227013"/>
          </a:xfrm>
          <a:custGeom>
            <a:avLst/>
            <a:gdLst>
              <a:gd name="T0" fmla="*/ 2147483647 w 30"/>
              <a:gd name="T1" fmla="*/ 0 h 132"/>
              <a:gd name="T2" fmla="*/ 2147483647 w 30"/>
              <a:gd name="T3" fmla="*/ 0 h 132"/>
              <a:gd name="T4" fmla="*/ 2147483647 w 30"/>
              <a:gd name="T5" fmla="*/ 0 h 132"/>
              <a:gd name="T6" fmla="*/ 0 w 30"/>
              <a:gd name="T7" fmla="*/ 0 h 132"/>
              <a:gd name="T8" fmla="*/ 0 w 30"/>
              <a:gd name="T9" fmla="*/ 0 h 132"/>
              <a:gd name="T10" fmla="*/ 2147483647 w 30"/>
              <a:gd name="T11" fmla="*/ 0 h 132"/>
              <a:gd name="T12" fmla="*/ 2147483647 w 30"/>
              <a:gd name="T13" fmla="*/ 2147483647 h 132"/>
              <a:gd name="T14" fmla="*/ 2147483647 w 30"/>
              <a:gd name="T15" fmla="*/ 2147483647 h 132"/>
              <a:gd name="T16" fmla="*/ 2147483647 w 30"/>
              <a:gd name="T17" fmla="*/ 2147483647 h 132"/>
              <a:gd name="T18" fmla="*/ 2147483647 w 30"/>
              <a:gd name="T19" fmla="*/ 2147483647 h 132"/>
              <a:gd name="T20" fmla="*/ 2147483647 w 30"/>
              <a:gd name="T21" fmla="*/ 2147483647 h 132"/>
              <a:gd name="T22" fmla="*/ 2147483647 w 30"/>
              <a:gd name="T23" fmla="*/ 2147483647 h 132"/>
              <a:gd name="T24" fmla="*/ 2147483647 w 30"/>
              <a:gd name="T25" fmla="*/ 2147483647 h 132"/>
              <a:gd name="T26" fmla="*/ 2147483647 w 30"/>
              <a:gd name="T27" fmla="*/ 2147483647 h 132"/>
              <a:gd name="T28" fmla="*/ 2147483647 w 30"/>
              <a:gd name="T29" fmla="*/ 2147483647 h 132"/>
              <a:gd name="T30" fmla="*/ 2147483647 w 30"/>
              <a:gd name="T31" fmla="*/ 2147483647 h 132"/>
              <a:gd name="T32" fmla="*/ 2147483647 w 30"/>
              <a:gd name="T33" fmla="*/ 2147483647 h 132"/>
              <a:gd name="T34" fmla="*/ 2147483647 w 30"/>
              <a:gd name="T35" fmla="*/ 2147483647 h 132"/>
              <a:gd name="T36" fmla="*/ 2147483647 w 30"/>
              <a:gd name="T37" fmla="*/ 2147483647 h 132"/>
              <a:gd name="T38" fmla="*/ 2147483647 w 30"/>
              <a:gd name="T39" fmla="*/ 2147483647 h 132"/>
              <a:gd name="T40" fmla="*/ 0 w 30"/>
              <a:gd name="T41" fmla="*/ 2147483647 h 132"/>
              <a:gd name="T42" fmla="*/ 0 w 30"/>
              <a:gd name="T43" fmla="*/ 2147483647 h 132"/>
              <a:gd name="T44" fmla="*/ 2147483647 w 30"/>
              <a:gd name="T45" fmla="*/ 2147483647 h 132"/>
              <a:gd name="T46" fmla="*/ 2147483647 w 30"/>
              <a:gd name="T47" fmla="*/ 2147483647 h 132"/>
              <a:gd name="T48" fmla="*/ 2147483647 w 30"/>
              <a:gd name="T49" fmla="*/ 2147483647 h 132"/>
              <a:gd name="T50" fmla="*/ 2147483647 w 30"/>
              <a:gd name="T51" fmla="*/ 2147483647 h 132"/>
              <a:gd name="T52" fmla="*/ 2147483647 w 30"/>
              <a:gd name="T53" fmla="*/ 2147483647 h 132"/>
              <a:gd name="T54" fmla="*/ 2147483647 w 30"/>
              <a:gd name="T55" fmla="*/ 2147483647 h 132"/>
              <a:gd name="T56" fmla="*/ 2147483647 w 30"/>
              <a:gd name="T57" fmla="*/ 2147483647 h 132"/>
              <a:gd name="T58" fmla="*/ 2147483647 w 30"/>
              <a:gd name="T59" fmla="*/ 2147483647 h 132"/>
              <a:gd name="T60" fmla="*/ 2147483647 w 30"/>
              <a:gd name="T61" fmla="*/ 2147483647 h 132"/>
              <a:gd name="T62" fmla="*/ 2147483647 w 30"/>
              <a:gd name="T63" fmla="*/ 2147483647 h 132"/>
              <a:gd name="T64" fmla="*/ 2147483647 w 30"/>
              <a:gd name="T65" fmla="*/ 2147483647 h 132"/>
              <a:gd name="T66" fmla="*/ 2147483647 w 30"/>
              <a:gd name="T67" fmla="*/ 2147483647 h 132"/>
              <a:gd name="T68" fmla="*/ 2147483647 w 30"/>
              <a:gd name="T69" fmla="*/ 2147483647 h 132"/>
              <a:gd name="T70" fmla="*/ 2147483647 w 30"/>
              <a:gd name="T71" fmla="*/ 2147483647 h 132"/>
              <a:gd name="T72" fmla="*/ 2147483647 w 30"/>
              <a:gd name="T73" fmla="*/ 2147483647 h 132"/>
              <a:gd name="T74" fmla="*/ 2147483647 w 30"/>
              <a:gd name="T75" fmla="*/ 2147483647 h 132"/>
              <a:gd name="T76" fmla="*/ 2147483647 w 30"/>
              <a:gd name="T77" fmla="*/ 2147483647 h 132"/>
              <a:gd name="T78" fmla="*/ 2147483647 w 30"/>
              <a:gd name="T79" fmla="*/ 0 h 1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
              <a:gd name="T121" fmla="*/ 0 h 132"/>
              <a:gd name="T122" fmla="*/ 30 w 30"/>
              <a:gd name="T123" fmla="*/ 132 h 1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 h="132">
                <a:moveTo>
                  <a:pt x="6" y="0"/>
                </a:moveTo>
                <a:lnTo>
                  <a:pt x="6" y="0"/>
                </a:lnTo>
                <a:lnTo>
                  <a:pt x="0" y="0"/>
                </a:lnTo>
                <a:lnTo>
                  <a:pt x="6" y="0"/>
                </a:lnTo>
                <a:lnTo>
                  <a:pt x="12" y="12"/>
                </a:lnTo>
                <a:lnTo>
                  <a:pt x="18" y="18"/>
                </a:lnTo>
                <a:lnTo>
                  <a:pt x="24" y="30"/>
                </a:lnTo>
                <a:lnTo>
                  <a:pt x="24" y="36"/>
                </a:lnTo>
                <a:lnTo>
                  <a:pt x="30" y="42"/>
                </a:lnTo>
                <a:lnTo>
                  <a:pt x="30" y="54"/>
                </a:lnTo>
                <a:lnTo>
                  <a:pt x="30" y="66"/>
                </a:lnTo>
                <a:lnTo>
                  <a:pt x="30" y="78"/>
                </a:lnTo>
                <a:lnTo>
                  <a:pt x="30" y="90"/>
                </a:lnTo>
                <a:lnTo>
                  <a:pt x="24" y="96"/>
                </a:lnTo>
                <a:lnTo>
                  <a:pt x="24" y="108"/>
                </a:lnTo>
                <a:lnTo>
                  <a:pt x="18" y="114"/>
                </a:lnTo>
                <a:lnTo>
                  <a:pt x="12" y="120"/>
                </a:lnTo>
                <a:lnTo>
                  <a:pt x="6" y="126"/>
                </a:lnTo>
                <a:lnTo>
                  <a:pt x="0" y="132"/>
                </a:lnTo>
                <a:lnTo>
                  <a:pt x="6" y="132"/>
                </a:lnTo>
                <a:lnTo>
                  <a:pt x="12" y="126"/>
                </a:lnTo>
                <a:lnTo>
                  <a:pt x="18" y="120"/>
                </a:lnTo>
                <a:lnTo>
                  <a:pt x="24" y="114"/>
                </a:lnTo>
                <a:lnTo>
                  <a:pt x="24" y="108"/>
                </a:lnTo>
                <a:lnTo>
                  <a:pt x="30" y="96"/>
                </a:lnTo>
                <a:lnTo>
                  <a:pt x="30" y="90"/>
                </a:lnTo>
                <a:lnTo>
                  <a:pt x="30" y="78"/>
                </a:lnTo>
                <a:lnTo>
                  <a:pt x="30" y="66"/>
                </a:lnTo>
                <a:lnTo>
                  <a:pt x="30" y="54"/>
                </a:lnTo>
                <a:lnTo>
                  <a:pt x="30" y="48"/>
                </a:lnTo>
                <a:lnTo>
                  <a:pt x="30" y="36"/>
                </a:lnTo>
                <a:lnTo>
                  <a:pt x="24" y="30"/>
                </a:lnTo>
                <a:lnTo>
                  <a:pt x="24" y="18"/>
                </a:lnTo>
                <a:lnTo>
                  <a:pt x="18" y="12"/>
                </a:lnTo>
                <a:lnTo>
                  <a:pt x="12" y="6"/>
                </a:lnTo>
                <a:lnTo>
                  <a:pt x="6" y="0"/>
                </a:lnTo>
                <a:close/>
              </a:path>
            </a:pathLst>
          </a:custGeom>
          <a:solidFill>
            <a:srgbClr val="D6DC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6" name="Freeform 35"/>
          <p:cNvSpPr>
            <a:spLocks/>
          </p:cNvSpPr>
          <p:nvPr/>
        </p:nvSpPr>
        <p:spPr bwMode="auto">
          <a:xfrm>
            <a:off x="7256463" y="4803230"/>
            <a:ext cx="61912" cy="234950"/>
          </a:xfrm>
          <a:custGeom>
            <a:avLst/>
            <a:gdLst>
              <a:gd name="T0" fmla="*/ 2147483647 w 42"/>
              <a:gd name="T1" fmla="*/ 2147483647 h 138"/>
              <a:gd name="T2" fmla="*/ 2147483647 w 42"/>
              <a:gd name="T3" fmla="*/ 0 h 138"/>
              <a:gd name="T4" fmla="*/ 2147483647 w 42"/>
              <a:gd name="T5" fmla="*/ 0 h 138"/>
              <a:gd name="T6" fmla="*/ 2147483647 w 42"/>
              <a:gd name="T7" fmla="*/ 0 h 138"/>
              <a:gd name="T8" fmla="*/ 0 w 42"/>
              <a:gd name="T9" fmla="*/ 0 h 138"/>
              <a:gd name="T10" fmla="*/ 2147483647 w 42"/>
              <a:gd name="T11" fmla="*/ 2147483647 h 138"/>
              <a:gd name="T12" fmla="*/ 2147483647 w 42"/>
              <a:gd name="T13" fmla="*/ 2147483647 h 138"/>
              <a:gd name="T14" fmla="*/ 2147483647 w 42"/>
              <a:gd name="T15" fmla="*/ 2147483647 h 138"/>
              <a:gd name="T16" fmla="*/ 2147483647 w 42"/>
              <a:gd name="T17" fmla="*/ 2147483647 h 138"/>
              <a:gd name="T18" fmla="*/ 2147483647 w 42"/>
              <a:gd name="T19" fmla="*/ 2147483647 h 138"/>
              <a:gd name="T20" fmla="*/ 2147483647 w 42"/>
              <a:gd name="T21" fmla="*/ 2147483647 h 138"/>
              <a:gd name="T22" fmla="*/ 2147483647 w 42"/>
              <a:gd name="T23" fmla="*/ 2147483647 h 138"/>
              <a:gd name="T24" fmla="*/ 2147483647 w 42"/>
              <a:gd name="T25" fmla="*/ 2147483647 h 138"/>
              <a:gd name="T26" fmla="*/ 2147483647 w 42"/>
              <a:gd name="T27" fmla="*/ 2147483647 h 138"/>
              <a:gd name="T28" fmla="*/ 2147483647 w 42"/>
              <a:gd name="T29" fmla="*/ 2147483647 h 138"/>
              <a:gd name="T30" fmla="*/ 2147483647 w 42"/>
              <a:gd name="T31" fmla="*/ 2147483647 h 138"/>
              <a:gd name="T32" fmla="*/ 2147483647 w 42"/>
              <a:gd name="T33" fmla="*/ 2147483647 h 138"/>
              <a:gd name="T34" fmla="*/ 2147483647 w 42"/>
              <a:gd name="T35" fmla="*/ 2147483647 h 138"/>
              <a:gd name="T36" fmla="*/ 2147483647 w 42"/>
              <a:gd name="T37" fmla="*/ 2147483647 h 138"/>
              <a:gd name="T38" fmla="*/ 2147483647 w 42"/>
              <a:gd name="T39" fmla="*/ 2147483647 h 138"/>
              <a:gd name="T40" fmla="*/ 0 w 42"/>
              <a:gd name="T41" fmla="*/ 2147483647 h 138"/>
              <a:gd name="T42" fmla="*/ 2147483647 w 42"/>
              <a:gd name="T43" fmla="*/ 2147483647 h 138"/>
              <a:gd name="T44" fmla="*/ 2147483647 w 42"/>
              <a:gd name="T45" fmla="*/ 2147483647 h 138"/>
              <a:gd name="T46" fmla="*/ 2147483647 w 42"/>
              <a:gd name="T47" fmla="*/ 2147483647 h 138"/>
              <a:gd name="T48" fmla="*/ 2147483647 w 42"/>
              <a:gd name="T49" fmla="*/ 2147483647 h 138"/>
              <a:gd name="T50" fmla="*/ 2147483647 w 42"/>
              <a:gd name="T51" fmla="*/ 2147483647 h 138"/>
              <a:gd name="T52" fmla="*/ 2147483647 w 42"/>
              <a:gd name="T53" fmla="*/ 2147483647 h 138"/>
              <a:gd name="T54" fmla="*/ 2147483647 w 42"/>
              <a:gd name="T55" fmla="*/ 2147483647 h 138"/>
              <a:gd name="T56" fmla="*/ 2147483647 w 42"/>
              <a:gd name="T57" fmla="*/ 2147483647 h 138"/>
              <a:gd name="T58" fmla="*/ 2147483647 w 42"/>
              <a:gd name="T59" fmla="*/ 2147483647 h 138"/>
              <a:gd name="T60" fmla="*/ 2147483647 w 42"/>
              <a:gd name="T61" fmla="*/ 2147483647 h 138"/>
              <a:gd name="T62" fmla="*/ 2147483647 w 42"/>
              <a:gd name="T63" fmla="*/ 2147483647 h 138"/>
              <a:gd name="T64" fmla="*/ 2147483647 w 42"/>
              <a:gd name="T65" fmla="*/ 2147483647 h 138"/>
              <a:gd name="T66" fmla="*/ 2147483647 w 42"/>
              <a:gd name="T67" fmla="*/ 2147483647 h 138"/>
              <a:gd name="T68" fmla="*/ 2147483647 w 42"/>
              <a:gd name="T69" fmla="*/ 2147483647 h 138"/>
              <a:gd name="T70" fmla="*/ 2147483647 w 42"/>
              <a:gd name="T71" fmla="*/ 2147483647 h 138"/>
              <a:gd name="T72" fmla="*/ 2147483647 w 42"/>
              <a:gd name="T73" fmla="*/ 2147483647 h 138"/>
              <a:gd name="T74" fmla="*/ 2147483647 w 42"/>
              <a:gd name="T75" fmla="*/ 2147483647 h 138"/>
              <a:gd name="T76" fmla="*/ 2147483647 w 42"/>
              <a:gd name="T77" fmla="*/ 2147483647 h 138"/>
              <a:gd name="T78" fmla="*/ 2147483647 w 42"/>
              <a:gd name="T79" fmla="*/ 2147483647 h 138"/>
              <a:gd name="T80" fmla="*/ 2147483647 w 42"/>
              <a:gd name="T81" fmla="*/ 2147483647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
              <a:gd name="T124" fmla="*/ 0 h 138"/>
              <a:gd name="T125" fmla="*/ 42 w 42"/>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 h="138">
                <a:moveTo>
                  <a:pt x="12" y="6"/>
                </a:moveTo>
                <a:lnTo>
                  <a:pt x="6" y="0"/>
                </a:lnTo>
                <a:lnTo>
                  <a:pt x="0" y="0"/>
                </a:lnTo>
                <a:lnTo>
                  <a:pt x="6" y="6"/>
                </a:lnTo>
                <a:lnTo>
                  <a:pt x="18" y="12"/>
                </a:lnTo>
                <a:lnTo>
                  <a:pt x="24" y="18"/>
                </a:lnTo>
                <a:lnTo>
                  <a:pt x="24" y="24"/>
                </a:lnTo>
                <a:lnTo>
                  <a:pt x="30" y="36"/>
                </a:lnTo>
                <a:lnTo>
                  <a:pt x="36" y="48"/>
                </a:lnTo>
                <a:lnTo>
                  <a:pt x="36" y="60"/>
                </a:lnTo>
                <a:lnTo>
                  <a:pt x="36" y="72"/>
                </a:lnTo>
                <a:lnTo>
                  <a:pt x="36" y="84"/>
                </a:lnTo>
                <a:lnTo>
                  <a:pt x="36" y="96"/>
                </a:lnTo>
                <a:lnTo>
                  <a:pt x="30" y="108"/>
                </a:lnTo>
                <a:lnTo>
                  <a:pt x="24" y="114"/>
                </a:lnTo>
                <a:lnTo>
                  <a:pt x="24" y="126"/>
                </a:lnTo>
                <a:lnTo>
                  <a:pt x="18" y="132"/>
                </a:lnTo>
                <a:lnTo>
                  <a:pt x="6" y="138"/>
                </a:lnTo>
                <a:lnTo>
                  <a:pt x="0" y="138"/>
                </a:lnTo>
                <a:lnTo>
                  <a:pt x="6" y="138"/>
                </a:lnTo>
                <a:lnTo>
                  <a:pt x="12" y="138"/>
                </a:lnTo>
                <a:lnTo>
                  <a:pt x="18" y="132"/>
                </a:lnTo>
                <a:lnTo>
                  <a:pt x="24" y="126"/>
                </a:lnTo>
                <a:lnTo>
                  <a:pt x="24" y="120"/>
                </a:lnTo>
                <a:lnTo>
                  <a:pt x="30" y="114"/>
                </a:lnTo>
                <a:lnTo>
                  <a:pt x="36" y="102"/>
                </a:lnTo>
                <a:lnTo>
                  <a:pt x="36" y="90"/>
                </a:lnTo>
                <a:lnTo>
                  <a:pt x="42" y="84"/>
                </a:lnTo>
                <a:lnTo>
                  <a:pt x="42" y="72"/>
                </a:lnTo>
                <a:lnTo>
                  <a:pt x="42" y="60"/>
                </a:lnTo>
                <a:lnTo>
                  <a:pt x="36" y="48"/>
                </a:lnTo>
                <a:lnTo>
                  <a:pt x="36" y="42"/>
                </a:lnTo>
                <a:lnTo>
                  <a:pt x="30" y="30"/>
                </a:lnTo>
                <a:lnTo>
                  <a:pt x="24" y="24"/>
                </a:lnTo>
                <a:lnTo>
                  <a:pt x="24" y="18"/>
                </a:lnTo>
                <a:lnTo>
                  <a:pt x="18" y="6"/>
                </a:lnTo>
                <a:lnTo>
                  <a:pt x="12" y="6"/>
                </a:lnTo>
                <a:close/>
              </a:path>
            </a:pathLst>
          </a:custGeom>
          <a:solidFill>
            <a:srgbClr val="DC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7" name="Freeform 36"/>
          <p:cNvSpPr>
            <a:spLocks/>
          </p:cNvSpPr>
          <p:nvPr/>
        </p:nvSpPr>
        <p:spPr bwMode="auto">
          <a:xfrm>
            <a:off x="7237421" y="4803230"/>
            <a:ext cx="73025" cy="234950"/>
          </a:xfrm>
          <a:custGeom>
            <a:avLst/>
            <a:gdLst>
              <a:gd name="T0" fmla="*/ 2147483647 w 48"/>
              <a:gd name="T1" fmla="*/ 0 h 138"/>
              <a:gd name="T2" fmla="*/ 2147483647 w 48"/>
              <a:gd name="T3" fmla="*/ 0 h 138"/>
              <a:gd name="T4" fmla="*/ 2147483647 w 48"/>
              <a:gd name="T5" fmla="*/ 0 h 138"/>
              <a:gd name="T6" fmla="*/ 2147483647 w 48"/>
              <a:gd name="T7" fmla="*/ 0 h 138"/>
              <a:gd name="T8" fmla="*/ 0 w 48"/>
              <a:gd name="T9" fmla="*/ 2147483647 h 138"/>
              <a:gd name="T10" fmla="*/ 2147483647 w 48"/>
              <a:gd name="T11" fmla="*/ 2147483647 h 138"/>
              <a:gd name="T12" fmla="*/ 2147483647 w 48"/>
              <a:gd name="T13" fmla="*/ 2147483647 h 138"/>
              <a:gd name="T14" fmla="*/ 2147483647 w 48"/>
              <a:gd name="T15" fmla="*/ 2147483647 h 138"/>
              <a:gd name="T16" fmla="*/ 2147483647 w 48"/>
              <a:gd name="T17" fmla="*/ 2147483647 h 138"/>
              <a:gd name="T18" fmla="*/ 2147483647 w 48"/>
              <a:gd name="T19" fmla="*/ 2147483647 h 138"/>
              <a:gd name="T20" fmla="*/ 2147483647 w 48"/>
              <a:gd name="T21" fmla="*/ 2147483647 h 138"/>
              <a:gd name="T22" fmla="*/ 2147483647 w 48"/>
              <a:gd name="T23" fmla="*/ 2147483647 h 138"/>
              <a:gd name="T24" fmla="*/ 2147483647 w 48"/>
              <a:gd name="T25" fmla="*/ 2147483647 h 138"/>
              <a:gd name="T26" fmla="*/ 2147483647 w 48"/>
              <a:gd name="T27" fmla="*/ 2147483647 h 138"/>
              <a:gd name="T28" fmla="*/ 2147483647 w 48"/>
              <a:gd name="T29" fmla="*/ 2147483647 h 138"/>
              <a:gd name="T30" fmla="*/ 2147483647 w 48"/>
              <a:gd name="T31" fmla="*/ 2147483647 h 138"/>
              <a:gd name="T32" fmla="*/ 2147483647 w 48"/>
              <a:gd name="T33" fmla="*/ 2147483647 h 138"/>
              <a:gd name="T34" fmla="*/ 2147483647 w 48"/>
              <a:gd name="T35" fmla="*/ 2147483647 h 138"/>
              <a:gd name="T36" fmla="*/ 2147483647 w 48"/>
              <a:gd name="T37" fmla="*/ 2147483647 h 138"/>
              <a:gd name="T38" fmla="*/ 2147483647 w 48"/>
              <a:gd name="T39" fmla="*/ 2147483647 h 138"/>
              <a:gd name="T40" fmla="*/ 0 w 48"/>
              <a:gd name="T41" fmla="*/ 2147483647 h 138"/>
              <a:gd name="T42" fmla="*/ 2147483647 w 48"/>
              <a:gd name="T43" fmla="*/ 2147483647 h 138"/>
              <a:gd name="T44" fmla="*/ 2147483647 w 48"/>
              <a:gd name="T45" fmla="*/ 2147483647 h 138"/>
              <a:gd name="T46" fmla="*/ 2147483647 w 48"/>
              <a:gd name="T47" fmla="*/ 2147483647 h 138"/>
              <a:gd name="T48" fmla="*/ 2147483647 w 48"/>
              <a:gd name="T49" fmla="*/ 2147483647 h 138"/>
              <a:gd name="T50" fmla="*/ 2147483647 w 48"/>
              <a:gd name="T51" fmla="*/ 2147483647 h 138"/>
              <a:gd name="T52" fmla="*/ 2147483647 w 48"/>
              <a:gd name="T53" fmla="*/ 2147483647 h 138"/>
              <a:gd name="T54" fmla="*/ 2147483647 w 48"/>
              <a:gd name="T55" fmla="*/ 2147483647 h 138"/>
              <a:gd name="T56" fmla="*/ 2147483647 w 48"/>
              <a:gd name="T57" fmla="*/ 2147483647 h 138"/>
              <a:gd name="T58" fmla="*/ 2147483647 w 48"/>
              <a:gd name="T59" fmla="*/ 2147483647 h 138"/>
              <a:gd name="T60" fmla="*/ 2147483647 w 48"/>
              <a:gd name="T61" fmla="*/ 2147483647 h 138"/>
              <a:gd name="T62" fmla="*/ 2147483647 w 48"/>
              <a:gd name="T63" fmla="*/ 2147483647 h 138"/>
              <a:gd name="T64" fmla="*/ 2147483647 w 48"/>
              <a:gd name="T65" fmla="*/ 2147483647 h 138"/>
              <a:gd name="T66" fmla="*/ 2147483647 w 48"/>
              <a:gd name="T67" fmla="*/ 2147483647 h 138"/>
              <a:gd name="T68" fmla="*/ 2147483647 w 48"/>
              <a:gd name="T69" fmla="*/ 2147483647 h 138"/>
              <a:gd name="T70" fmla="*/ 2147483647 w 48"/>
              <a:gd name="T71" fmla="*/ 2147483647 h 138"/>
              <a:gd name="T72" fmla="*/ 2147483647 w 48"/>
              <a:gd name="T73" fmla="*/ 2147483647 h 138"/>
              <a:gd name="T74" fmla="*/ 2147483647 w 48"/>
              <a:gd name="T75" fmla="*/ 2147483647 h 138"/>
              <a:gd name="T76" fmla="*/ 2147483647 w 48"/>
              <a:gd name="T77" fmla="*/ 2147483647 h 138"/>
              <a:gd name="T78" fmla="*/ 2147483647 w 48"/>
              <a:gd name="T79" fmla="*/ 2147483647 h 138"/>
              <a:gd name="T80" fmla="*/ 2147483647 w 48"/>
              <a:gd name="T81" fmla="*/ 0 h 1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
              <a:gd name="T124" fmla="*/ 0 h 138"/>
              <a:gd name="T125" fmla="*/ 48 w 48"/>
              <a:gd name="T126" fmla="*/ 138 h 1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 h="138">
                <a:moveTo>
                  <a:pt x="12" y="0"/>
                </a:moveTo>
                <a:lnTo>
                  <a:pt x="6" y="0"/>
                </a:lnTo>
                <a:lnTo>
                  <a:pt x="0" y="6"/>
                </a:lnTo>
                <a:lnTo>
                  <a:pt x="12" y="6"/>
                </a:lnTo>
                <a:lnTo>
                  <a:pt x="18" y="12"/>
                </a:lnTo>
                <a:lnTo>
                  <a:pt x="24" y="18"/>
                </a:lnTo>
                <a:lnTo>
                  <a:pt x="36" y="24"/>
                </a:lnTo>
                <a:lnTo>
                  <a:pt x="36" y="30"/>
                </a:lnTo>
                <a:lnTo>
                  <a:pt x="42" y="48"/>
                </a:lnTo>
                <a:lnTo>
                  <a:pt x="42" y="60"/>
                </a:lnTo>
                <a:lnTo>
                  <a:pt x="48" y="72"/>
                </a:lnTo>
                <a:lnTo>
                  <a:pt x="42" y="84"/>
                </a:lnTo>
                <a:lnTo>
                  <a:pt x="42" y="96"/>
                </a:lnTo>
                <a:lnTo>
                  <a:pt x="36" y="108"/>
                </a:lnTo>
                <a:lnTo>
                  <a:pt x="36" y="120"/>
                </a:lnTo>
                <a:lnTo>
                  <a:pt x="24" y="126"/>
                </a:lnTo>
                <a:lnTo>
                  <a:pt x="18" y="132"/>
                </a:lnTo>
                <a:lnTo>
                  <a:pt x="12" y="138"/>
                </a:lnTo>
                <a:lnTo>
                  <a:pt x="0" y="138"/>
                </a:lnTo>
                <a:lnTo>
                  <a:pt x="6" y="138"/>
                </a:lnTo>
                <a:lnTo>
                  <a:pt x="12" y="138"/>
                </a:lnTo>
                <a:lnTo>
                  <a:pt x="18" y="138"/>
                </a:lnTo>
                <a:lnTo>
                  <a:pt x="24" y="132"/>
                </a:lnTo>
                <a:lnTo>
                  <a:pt x="30" y="126"/>
                </a:lnTo>
                <a:lnTo>
                  <a:pt x="36" y="114"/>
                </a:lnTo>
                <a:lnTo>
                  <a:pt x="42" y="108"/>
                </a:lnTo>
                <a:lnTo>
                  <a:pt x="48" y="96"/>
                </a:lnTo>
                <a:lnTo>
                  <a:pt x="48" y="84"/>
                </a:lnTo>
                <a:lnTo>
                  <a:pt x="48" y="72"/>
                </a:lnTo>
                <a:lnTo>
                  <a:pt x="48" y="60"/>
                </a:lnTo>
                <a:lnTo>
                  <a:pt x="48" y="48"/>
                </a:lnTo>
                <a:lnTo>
                  <a:pt x="42" y="36"/>
                </a:lnTo>
                <a:lnTo>
                  <a:pt x="36" y="24"/>
                </a:lnTo>
                <a:lnTo>
                  <a:pt x="30" y="18"/>
                </a:lnTo>
                <a:lnTo>
                  <a:pt x="24" y="12"/>
                </a:lnTo>
                <a:lnTo>
                  <a:pt x="18" y="6"/>
                </a:lnTo>
                <a:lnTo>
                  <a:pt x="12" y="0"/>
                </a:lnTo>
                <a:close/>
              </a:path>
            </a:pathLst>
          </a:custGeom>
          <a:solidFill>
            <a:srgbClr val="E2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8" name="Freeform 37"/>
          <p:cNvSpPr>
            <a:spLocks/>
          </p:cNvSpPr>
          <p:nvPr/>
        </p:nvSpPr>
        <p:spPr bwMode="auto">
          <a:xfrm>
            <a:off x="7210433" y="4811183"/>
            <a:ext cx="100013" cy="227013"/>
          </a:xfrm>
          <a:custGeom>
            <a:avLst/>
            <a:gdLst>
              <a:gd name="T0" fmla="*/ 2147483647 w 66"/>
              <a:gd name="T1" fmla="*/ 0 h 132"/>
              <a:gd name="T2" fmla="*/ 2147483647 w 66"/>
              <a:gd name="T3" fmla="*/ 0 h 132"/>
              <a:gd name="T4" fmla="*/ 2147483647 w 66"/>
              <a:gd name="T5" fmla="*/ 0 h 132"/>
              <a:gd name="T6" fmla="*/ 2147483647 w 66"/>
              <a:gd name="T7" fmla="*/ 0 h 132"/>
              <a:gd name="T8" fmla="*/ 0 w 66"/>
              <a:gd name="T9" fmla="*/ 2147483647 h 132"/>
              <a:gd name="T10" fmla="*/ 2147483647 w 66"/>
              <a:gd name="T11" fmla="*/ 0 h 132"/>
              <a:gd name="T12" fmla="*/ 2147483647 w 66"/>
              <a:gd name="T13" fmla="*/ 0 h 132"/>
              <a:gd name="T14" fmla="*/ 2147483647 w 66"/>
              <a:gd name="T15" fmla="*/ 0 h 132"/>
              <a:gd name="T16" fmla="*/ 2147483647 w 66"/>
              <a:gd name="T17" fmla="*/ 2147483647 h 132"/>
              <a:gd name="T18" fmla="*/ 2147483647 w 66"/>
              <a:gd name="T19" fmla="*/ 2147483647 h 132"/>
              <a:gd name="T20" fmla="*/ 2147483647 w 66"/>
              <a:gd name="T21" fmla="*/ 2147483647 h 132"/>
              <a:gd name="T22" fmla="*/ 2147483647 w 66"/>
              <a:gd name="T23" fmla="*/ 2147483647 h 132"/>
              <a:gd name="T24" fmla="*/ 2147483647 w 66"/>
              <a:gd name="T25" fmla="*/ 2147483647 h 132"/>
              <a:gd name="T26" fmla="*/ 2147483647 w 66"/>
              <a:gd name="T27" fmla="*/ 2147483647 h 132"/>
              <a:gd name="T28" fmla="*/ 2147483647 w 66"/>
              <a:gd name="T29" fmla="*/ 2147483647 h 132"/>
              <a:gd name="T30" fmla="*/ 2147483647 w 66"/>
              <a:gd name="T31" fmla="*/ 2147483647 h 132"/>
              <a:gd name="T32" fmla="*/ 2147483647 w 66"/>
              <a:gd name="T33" fmla="*/ 2147483647 h 132"/>
              <a:gd name="T34" fmla="*/ 2147483647 w 66"/>
              <a:gd name="T35" fmla="*/ 2147483647 h 132"/>
              <a:gd name="T36" fmla="*/ 2147483647 w 66"/>
              <a:gd name="T37" fmla="*/ 2147483647 h 132"/>
              <a:gd name="T38" fmla="*/ 2147483647 w 66"/>
              <a:gd name="T39" fmla="*/ 2147483647 h 132"/>
              <a:gd name="T40" fmla="*/ 2147483647 w 66"/>
              <a:gd name="T41" fmla="*/ 2147483647 h 132"/>
              <a:gd name="T42" fmla="*/ 2147483647 w 66"/>
              <a:gd name="T43" fmla="*/ 2147483647 h 132"/>
              <a:gd name="T44" fmla="*/ 2147483647 w 66"/>
              <a:gd name="T45" fmla="*/ 2147483647 h 132"/>
              <a:gd name="T46" fmla="*/ 2147483647 w 66"/>
              <a:gd name="T47" fmla="*/ 2147483647 h 132"/>
              <a:gd name="T48" fmla="*/ 2147483647 w 66"/>
              <a:gd name="T49" fmla="*/ 2147483647 h 132"/>
              <a:gd name="T50" fmla="*/ 2147483647 w 66"/>
              <a:gd name="T51" fmla="*/ 2147483647 h 132"/>
              <a:gd name="T52" fmla="*/ 2147483647 w 66"/>
              <a:gd name="T53" fmla="*/ 2147483647 h 132"/>
              <a:gd name="T54" fmla="*/ 2147483647 w 66"/>
              <a:gd name="T55" fmla="*/ 2147483647 h 132"/>
              <a:gd name="T56" fmla="*/ 0 w 66"/>
              <a:gd name="T57" fmla="*/ 2147483647 h 132"/>
              <a:gd name="T58" fmla="*/ 2147483647 w 66"/>
              <a:gd name="T59" fmla="*/ 2147483647 h 132"/>
              <a:gd name="T60" fmla="*/ 2147483647 w 66"/>
              <a:gd name="T61" fmla="*/ 2147483647 h 132"/>
              <a:gd name="T62" fmla="*/ 2147483647 w 66"/>
              <a:gd name="T63" fmla="*/ 2147483647 h 132"/>
              <a:gd name="T64" fmla="*/ 2147483647 w 66"/>
              <a:gd name="T65" fmla="*/ 2147483647 h 132"/>
              <a:gd name="T66" fmla="*/ 2147483647 w 66"/>
              <a:gd name="T67" fmla="*/ 2147483647 h 132"/>
              <a:gd name="T68" fmla="*/ 2147483647 w 66"/>
              <a:gd name="T69" fmla="*/ 2147483647 h 132"/>
              <a:gd name="T70" fmla="*/ 2147483647 w 66"/>
              <a:gd name="T71" fmla="*/ 2147483647 h 132"/>
              <a:gd name="T72" fmla="*/ 2147483647 w 66"/>
              <a:gd name="T73" fmla="*/ 2147483647 h 132"/>
              <a:gd name="T74" fmla="*/ 2147483647 w 66"/>
              <a:gd name="T75" fmla="*/ 2147483647 h 132"/>
              <a:gd name="T76" fmla="*/ 2147483647 w 66"/>
              <a:gd name="T77" fmla="*/ 2147483647 h 132"/>
              <a:gd name="T78" fmla="*/ 2147483647 w 66"/>
              <a:gd name="T79" fmla="*/ 2147483647 h 132"/>
              <a:gd name="T80" fmla="*/ 2147483647 w 66"/>
              <a:gd name="T81" fmla="*/ 2147483647 h 132"/>
              <a:gd name="T82" fmla="*/ 2147483647 w 66"/>
              <a:gd name="T83" fmla="*/ 2147483647 h 132"/>
              <a:gd name="T84" fmla="*/ 2147483647 w 66"/>
              <a:gd name="T85" fmla="*/ 2147483647 h 132"/>
              <a:gd name="T86" fmla="*/ 2147483647 w 66"/>
              <a:gd name="T87" fmla="*/ 2147483647 h 132"/>
              <a:gd name="T88" fmla="*/ 2147483647 w 66"/>
              <a:gd name="T89" fmla="*/ 2147483647 h 132"/>
              <a:gd name="T90" fmla="*/ 2147483647 w 66"/>
              <a:gd name="T91" fmla="*/ 2147483647 h 132"/>
              <a:gd name="T92" fmla="*/ 2147483647 w 66"/>
              <a:gd name="T93" fmla="*/ 2147483647 h 132"/>
              <a:gd name="T94" fmla="*/ 2147483647 w 66"/>
              <a:gd name="T95" fmla="*/ 0 h 132"/>
              <a:gd name="T96" fmla="*/ 2147483647 w 66"/>
              <a:gd name="T97" fmla="*/ 0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
              <a:gd name="T148" fmla="*/ 0 h 132"/>
              <a:gd name="T149" fmla="*/ 66 w 66"/>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 h="132">
                <a:moveTo>
                  <a:pt x="18" y="0"/>
                </a:moveTo>
                <a:lnTo>
                  <a:pt x="12" y="0"/>
                </a:lnTo>
                <a:lnTo>
                  <a:pt x="6" y="0"/>
                </a:lnTo>
                <a:lnTo>
                  <a:pt x="0" y="6"/>
                </a:lnTo>
                <a:lnTo>
                  <a:pt x="6" y="0"/>
                </a:lnTo>
                <a:lnTo>
                  <a:pt x="18" y="0"/>
                </a:lnTo>
                <a:lnTo>
                  <a:pt x="24" y="0"/>
                </a:lnTo>
                <a:lnTo>
                  <a:pt x="30" y="6"/>
                </a:lnTo>
                <a:lnTo>
                  <a:pt x="36" y="12"/>
                </a:lnTo>
                <a:lnTo>
                  <a:pt x="42" y="12"/>
                </a:lnTo>
                <a:lnTo>
                  <a:pt x="48" y="24"/>
                </a:lnTo>
                <a:lnTo>
                  <a:pt x="54" y="30"/>
                </a:lnTo>
                <a:lnTo>
                  <a:pt x="54" y="42"/>
                </a:lnTo>
                <a:lnTo>
                  <a:pt x="60" y="48"/>
                </a:lnTo>
                <a:lnTo>
                  <a:pt x="60" y="54"/>
                </a:lnTo>
                <a:lnTo>
                  <a:pt x="60" y="66"/>
                </a:lnTo>
                <a:lnTo>
                  <a:pt x="60" y="72"/>
                </a:lnTo>
                <a:lnTo>
                  <a:pt x="60" y="84"/>
                </a:lnTo>
                <a:lnTo>
                  <a:pt x="54" y="96"/>
                </a:lnTo>
                <a:lnTo>
                  <a:pt x="54" y="102"/>
                </a:lnTo>
                <a:lnTo>
                  <a:pt x="48" y="108"/>
                </a:lnTo>
                <a:lnTo>
                  <a:pt x="42" y="114"/>
                </a:lnTo>
                <a:lnTo>
                  <a:pt x="36" y="120"/>
                </a:lnTo>
                <a:lnTo>
                  <a:pt x="30" y="126"/>
                </a:lnTo>
                <a:lnTo>
                  <a:pt x="24" y="126"/>
                </a:lnTo>
                <a:lnTo>
                  <a:pt x="18" y="132"/>
                </a:lnTo>
                <a:lnTo>
                  <a:pt x="6" y="132"/>
                </a:lnTo>
                <a:lnTo>
                  <a:pt x="0" y="126"/>
                </a:lnTo>
                <a:lnTo>
                  <a:pt x="6" y="132"/>
                </a:lnTo>
                <a:lnTo>
                  <a:pt x="12" y="132"/>
                </a:lnTo>
                <a:lnTo>
                  <a:pt x="18" y="132"/>
                </a:lnTo>
                <a:lnTo>
                  <a:pt x="24" y="132"/>
                </a:lnTo>
                <a:lnTo>
                  <a:pt x="36" y="126"/>
                </a:lnTo>
                <a:lnTo>
                  <a:pt x="42" y="120"/>
                </a:lnTo>
                <a:lnTo>
                  <a:pt x="54" y="114"/>
                </a:lnTo>
                <a:lnTo>
                  <a:pt x="54" y="102"/>
                </a:lnTo>
                <a:lnTo>
                  <a:pt x="60" y="90"/>
                </a:lnTo>
                <a:lnTo>
                  <a:pt x="60" y="78"/>
                </a:lnTo>
                <a:lnTo>
                  <a:pt x="66" y="66"/>
                </a:lnTo>
                <a:lnTo>
                  <a:pt x="60" y="54"/>
                </a:lnTo>
                <a:lnTo>
                  <a:pt x="60" y="42"/>
                </a:lnTo>
                <a:lnTo>
                  <a:pt x="54" y="30"/>
                </a:lnTo>
                <a:lnTo>
                  <a:pt x="54" y="18"/>
                </a:lnTo>
                <a:lnTo>
                  <a:pt x="42" y="12"/>
                </a:lnTo>
                <a:lnTo>
                  <a:pt x="36" y="6"/>
                </a:lnTo>
                <a:lnTo>
                  <a:pt x="24" y="0"/>
                </a:lnTo>
                <a:lnTo>
                  <a:pt x="18" y="0"/>
                </a:lnTo>
                <a:close/>
              </a:path>
            </a:pathLst>
          </a:custGeom>
          <a:solidFill>
            <a:srgbClr val="EA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19" name="Freeform 38"/>
          <p:cNvSpPr>
            <a:spLocks/>
          </p:cNvSpPr>
          <p:nvPr/>
        </p:nvSpPr>
        <p:spPr bwMode="auto">
          <a:xfrm>
            <a:off x="7183446" y="4811167"/>
            <a:ext cx="117475" cy="215900"/>
          </a:xfrm>
          <a:custGeom>
            <a:avLst/>
            <a:gdLst>
              <a:gd name="T0" fmla="*/ 2147483647 w 78"/>
              <a:gd name="T1" fmla="*/ 2147483647 h 126"/>
              <a:gd name="T2" fmla="*/ 2147483647 w 78"/>
              <a:gd name="T3" fmla="*/ 2147483647 h 126"/>
              <a:gd name="T4" fmla="*/ 2147483647 w 78"/>
              <a:gd name="T5" fmla="*/ 2147483647 h 126"/>
              <a:gd name="T6" fmla="*/ 2147483647 w 78"/>
              <a:gd name="T7" fmla="*/ 2147483647 h 126"/>
              <a:gd name="T8" fmla="*/ 2147483647 w 78"/>
              <a:gd name="T9" fmla="*/ 2147483647 h 126"/>
              <a:gd name="T10" fmla="*/ 2147483647 w 78"/>
              <a:gd name="T11" fmla="*/ 2147483647 h 126"/>
              <a:gd name="T12" fmla="*/ 2147483647 w 78"/>
              <a:gd name="T13" fmla="*/ 2147483647 h 126"/>
              <a:gd name="T14" fmla="*/ 2147483647 w 78"/>
              <a:gd name="T15" fmla="*/ 2147483647 h 126"/>
              <a:gd name="T16" fmla="*/ 2147483647 w 78"/>
              <a:gd name="T17" fmla="*/ 2147483647 h 126"/>
              <a:gd name="T18" fmla="*/ 2147483647 w 78"/>
              <a:gd name="T19" fmla="*/ 2147483647 h 126"/>
              <a:gd name="T20" fmla="*/ 2147483647 w 78"/>
              <a:gd name="T21" fmla="*/ 2147483647 h 126"/>
              <a:gd name="T22" fmla="*/ 2147483647 w 78"/>
              <a:gd name="T23" fmla="*/ 2147483647 h 126"/>
              <a:gd name="T24" fmla="*/ 2147483647 w 78"/>
              <a:gd name="T25" fmla="*/ 2147483647 h 126"/>
              <a:gd name="T26" fmla="*/ 2147483647 w 78"/>
              <a:gd name="T27" fmla="*/ 2147483647 h 126"/>
              <a:gd name="T28" fmla="*/ 2147483647 w 78"/>
              <a:gd name="T29" fmla="*/ 2147483647 h 126"/>
              <a:gd name="T30" fmla="*/ 2147483647 w 78"/>
              <a:gd name="T31" fmla="*/ 2147483647 h 126"/>
              <a:gd name="T32" fmla="*/ 2147483647 w 78"/>
              <a:gd name="T33" fmla="*/ 2147483647 h 126"/>
              <a:gd name="T34" fmla="*/ 2147483647 w 78"/>
              <a:gd name="T35" fmla="*/ 2147483647 h 126"/>
              <a:gd name="T36" fmla="*/ 2147483647 w 78"/>
              <a:gd name="T37" fmla="*/ 2147483647 h 126"/>
              <a:gd name="T38" fmla="*/ 2147483647 w 78"/>
              <a:gd name="T39" fmla="*/ 2147483647 h 126"/>
              <a:gd name="T40" fmla="*/ 2147483647 w 78"/>
              <a:gd name="T41" fmla="*/ 2147483647 h 126"/>
              <a:gd name="T42" fmla="*/ 2147483647 w 78"/>
              <a:gd name="T43" fmla="*/ 2147483647 h 126"/>
              <a:gd name="T44" fmla="*/ 2147483647 w 78"/>
              <a:gd name="T45" fmla="*/ 2147483647 h 126"/>
              <a:gd name="T46" fmla="*/ 2147483647 w 78"/>
              <a:gd name="T47" fmla="*/ 2147483647 h 126"/>
              <a:gd name="T48" fmla="*/ 2147483647 w 78"/>
              <a:gd name="T49" fmla="*/ 2147483647 h 126"/>
              <a:gd name="T50" fmla="*/ 2147483647 w 78"/>
              <a:gd name="T51" fmla="*/ 2147483647 h 126"/>
              <a:gd name="T52" fmla="*/ 2147483647 w 78"/>
              <a:gd name="T53" fmla="*/ 2147483647 h 126"/>
              <a:gd name="T54" fmla="*/ 2147483647 w 78"/>
              <a:gd name="T55" fmla="*/ 2147483647 h 126"/>
              <a:gd name="T56" fmla="*/ 0 w 78"/>
              <a:gd name="T57" fmla="*/ 2147483647 h 126"/>
              <a:gd name="T58" fmla="*/ 0 w 78"/>
              <a:gd name="T59" fmla="*/ 2147483647 h 126"/>
              <a:gd name="T60" fmla="*/ 2147483647 w 78"/>
              <a:gd name="T61" fmla="*/ 2147483647 h 126"/>
              <a:gd name="T62" fmla="*/ 2147483647 w 78"/>
              <a:gd name="T63" fmla="*/ 2147483647 h 126"/>
              <a:gd name="T64" fmla="*/ 2147483647 w 78"/>
              <a:gd name="T65" fmla="*/ 2147483647 h 126"/>
              <a:gd name="T66" fmla="*/ 2147483647 w 78"/>
              <a:gd name="T67" fmla="*/ 2147483647 h 126"/>
              <a:gd name="T68" fmla="*/ 2147483647 w 78"/>
              <a:gd name="T69" fmla="*/ 2147483647 h 126"/>
              <a:gd name="T70" fmla="*/ 2147483647 w 78"/>
              <a:gd name="T71" fmla="*/ 2147483647 h 126"/>
              <a:gd name="T72" fmla="*/ 2147483647 w 78"/>
              <a:gd name="T73" fmla="*/ 2147483647 h 126"/>
              <a:gd name="T74" fmla="*/ 2147483647 w 78"/>
              <a:gd name="T75" fmla="*/ 2147483647 h 126"/>
              <a:gd name="T76" fmla="*/ 2147483647 w 78"/>
              <a:gd name="T77" fmla="*/ 2147483647 h 126"/>
              <a:gd name="T78" fmla="*/ 2147483647 w 78"/>
              <a:gd name="T79" fmla="*/ 2147483647 h 126"/>
              <a:gd name="T80" fmla="*/ 2147483647 w 78"/>
              <a:gd name="T81" fmla="*/ 2147483647 h 126"/>
              <a:gd name="T82" fmla="*/ 2147483647 w 78"/>
              <a:gd name="T83" fmla="*/ 2147483647 h 126"/>
              <a:gd name="T84" fmla="*/ 2147483647 w 78"/>
              <a:gd name="T85" fmla="*/ 2147483647 h 126"/>
              <a:gd name="T86" fmla="*/ 2147483647 w 78"/>
              <a:gd name="T87" fmla="*/ 2147483647 h 126"/>
              <a:gd name="T88" fmla="*/ 2147483647 w 78"/>
              <a:gd name="T89" fmla="*/ 2147483647 h 126"/>
              <a:gd name="T90" fmla="*/ 2147483647 w 78"/>
              <a:gd name="T91" fmla="*/ 2147483647 h 126"/>
              <a:gd name="T92" fmla="*/ 2147483647 w 78"/>
              <a:gd name="T93" fmla="*/ 2147483647 h 126"/>
              <a:gd name="T94" fmla="*/ 2147483647 w 78"/>
              <a:gd name="T95" fmla="*/ 2147483647 h 126"/>
              <a:gd name="T96" fmla="*/ 2147483647 w 78"/>
              <a:gd name="T97" fmla="*/ 2147483647 h 126"/>
              <a:gd name="T98" fmla="*/ 2147483647 w 78"/>
              <a:gd name="T99" fmla="*/ 2147483647 h 126"/>
              <a:gd name="T100" fmla="*/ 2147483647 w 78"/>
              <a:gd name="T101" fmla="*/ 2147483647 h 126"/>
              <a:gd name="T102" fmla="*/ 2147483647 w 78"/>
              <a:gd name="T103" fmla="*/ 2147483647 h 126"/>
              <a:gd name="T104" fmla="*/ 2147483647 w 78"/>
              <a:gd name="T105" fmla="*/ 2147483647 h 126"/>
              <a:gd name="T106" fmla="*/ 2147483647 w 78"/>
              <a:gd name="T107" fmla="*/ 0 h 126"/>
              <a:gd name="T108" fmla="*/ 2147483647 w 78"/>
              <a:gd name="T109" fmla="*/ 0 h 126"/>
              <a:gd name="T110" fmla="*/ 2147483647 w 78"/>
              <a:gd name="T111" fmla="*/ 0 h 126"/>
              <a:gd name="T112" fmla="*/ 2147483647 w 78"/>
              <a:gd name="T113" fmla="*/ 2147483647 h 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
              <a:gd name="T172" fmla="*/ 0 h 126"/>
              <a:gd name="T173" fmla="*/ 78 w 78"/>
              <a:gd name="T174" fmla="*/ 126 h 1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 h="126">
                <a:moveTo>
                  <a:pt x="18" y="6"/>
                </a:moveTo>
                <a:lnTo>
                  <a:pt x="12" y="6"/>
                </a:lnTo>
                <a:lnTo>
                  <a:pt x="6" y="6"/>
                </a:lnTo>
                <a:lnTo>
                  <a:pt x="6" y="12"/>
                </a:lnTo>
                <a:lnTo>
                  <a:pt x="12" y="6"/>
                </a:lnTo>
                <a:lnTo>
                  <a:pt x="18" y="6"/>
                </a:lnTo>
                <a:lnTo>
                  <a:pt x="30" y="6"/>
                </a:lnTo>
                <a:lnTo>
                  <a:pt x="36" y="6"/>
                </a:lnTo>
                <a:lnTo>
                  <a:pt x="48" y="6"/>
                </a:lnTo>
                <a:lnTo>
                  <a:pt x="54" y="12"/>
                </a:lnTo>
                <a:lnTo>
                  <a:pt x="60" y="18"/>
                </a:lnTo>
                <a:lnTo>
                  <a:pt x="66" y="24"/>
                </a:lnTo>
                <a:lnTo>
                  <a:pt x="66" y="36"/>
                </a:lnTo>
                <a:lnTo>
                  <a:pt x="72" y="48"/>
                </a:lnTo>
                <a:lnTo>
                  <a:pt x="72" y="54"/>
                </a:lnTo>
                <a:lnTo>
                  <a:pt x="72" y="66"/>
                </a:lnTo>
                <a:lnTo>
                  <a:pt x="72" y="78"/>
                </a:lnTo>
                <a:lnTo>
                  <a:pt x="66" y="90"/>
                </a:lnTo>
                <a:lnTo>
                  <a:pt x="66" y="96"/>
                </a:lnTo>
                <a:lnTo>
                  <a:pt x="60" y="108"/>
                </a:lnTo>
                <a:lnTo>
                  <a:pt x="54" y="114"/>
                </a:lnTo>
                <a:lnTo>
                  <a:pt x="48" y="120"/>
                </a:lnTo>
                <a:lnTo>
                  <a:pt x="36" y="120"/>
                </a:lnTo>
                <a:lnTo>
                  <a:pt x="30" y="126"/>
                </a:lnTo>
                <a:lnTo>
                  <a:pt x="24" y="120"/>
                </a:lnTo>
                <a:lnTo>
                  <a:pt x="18" y="120"/>
                </a:lnTo>
                <a:lnTo>
                  <a:pt x="6" y="120"/>
                </a:lnTo>
                <a:lnTo>
                  <a:pt x="0" y="108"/>
                </a:lnTo>
                <a:lnTo>
                  <a:pt x="0" y="114"/>
                </a:lnTo>
                <a:lnTo>
                  <a:pt x="6" y="120"/>
                </a:lnTo>
                <a:lnTo>
                  <a:pt x="12" y="120"/>
                </a:lnTo>
                <a:lnTo>
                  <a:pt x="18" y="126"/>
                </a:lnTo>
                <a:lnTo>
                  <a:pt x="24" y="126"/>
                </a:lnTo>
                <a:lnTo>
                  <a:pt x="30" y="126"/>
                </a:lnTo>
                <a:lnTo>
                  <a:pt x="36" y="126"/>
                </a:lnTo>
                <a:lnTo>
                  <a:pt x="48" y="120"/>
                </a:lnTo>
                <a:lnTo>
                  <a:pt x="54" y="120"/>
                </a:lnTo>
                <a:lnTo>
                  <a:pt x="60" y="114"/>
                </a:lnTo>
                <a:lnTo>
                  <a:pt x="60" y="108"/>
                </a:lnTo>
                <a:lnTo>
                  <a:pt x="66" y="102"/>
                </a:lnTo>
                <a:lnTo>
                  <a:pt x="72" y="90"/>
                </a:lnTo>
                <a:lnTo>
                  <a:pt x="72" y="84"/>
                </a:lnTo>
                <a:lnTo>
                  <a:pt x="78" y="72"/>
                </a:lnTo>
                <a:lnTo>
                  <a:pt x="78" y="66"/>
                </a:lnTo>
                <a:lnTo>
                  <a:pt x="78" y="54"/>
                </a:lnTo>
                <a:lnTo>
                  <a:pt x="72" y="48"/>
                </a:lnTo>
                <a:lnTo>
                  <a:pt x="72" y="36"/>
                </a:lnTo>
                <a:lnTo>
                  <a:pt x="66" y="30"/>
                </a:lnTo>
                <a:lnTo>
                  <a:pt x="60" y="24"/>
                </a:lnTo>
                <a:lnTo>
                  <a:pt x="60" y="12"/>
                </a:lnTo>
                <a:lnTo>
                  <a:pt x="54" y="12"/>
                </a:lnTo>
                <a:lnTo>
                  <a:pt x="48" y="6"/>
                </a:lnTo>
                <a:lnTo>
                  <a:pt x="36" y="0"/>
                </a:lnTo>
                <a:lnTo>
                  <a:pt x="30" y="0"/>
                </a:lnTo>
                <a:lnTo>
                  <a:pt x="24" y="0"/>
                </a:lnTo>
                <a:lnTo>
                  <a:pt x="18" y="6"/>
                </a:lnTo>
                <a:close/>
              </a:path>
            </a:pathLst>
          </a:custGeom>
          <a:solidFill>
            <a:srgbClr val="F0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0" name="Freeform 39"/>
          <p:cNvSpPr>
            <a:spLocks/>
          </p:cNvSpPr>
          <p:nvPr/>
        </p:nvSpPr>
        <p:spPr bwMode="auto">
          <a:xfrm>
            <a:off x="7165983" y="4822280"/>
            <a:ext cx="125413" cy="195262"/>
          </a:xfrm>
          <a:custGeom>
            <a:avLst/>
            <a:gdLst>
              <a:gd name="T0" fmla="*/ 2147483647 w 84"/>
              <a:gd name="T1" fmla="*/ 2147483647 h 114"/>
              <a:gd name="T2" fmla="*/ 0 w 84"/>
              <a:gd name="T3" fmla="*/ 2147483647 h 114"/>
              <a:gd name="T4" fmla="*/ 0 w 84"/>
              <a:gd name="T5" fmla="*/ 2147483647 h 114"/>
              <a:gd name="T6" fmla="*/ 2147483647 w 84"/>
              <a:gd name="T7" fmla="*/ 2147483647 h 114"/>
              <a:gd name="T8" fmla="*/ 2147483647 w 84"/>
              <a:gd name="T9" fmla="*/ 2147483647 h 114"/>
              <a:gd name="T10" fmla="*/ 2147483647 w 84"/>
              <a:gd name="T11" fmla="*/ 0 h 114"/>
              <a:gd name="T12" fmla="*/ 2147483647 w 84"/>
              <a:gd name="T13" fmla="*/ 2147483647 h 114"/>
              <a:gd name="T14" fmla="*/ 2147483647 w 84"/>
              <a:gd name="T15" fmla="*/ 2147483647 h 114"/>
              <a:gd name="T16" fmla="*/ 2147483647 w 84"/>
              <a:gd name="T17" fmla="*/ 2147483647 h 114"/>
              <a:gd name="T18" fmla="*/ 2147483647 w 84"/>
              <a:gd name="T19" fmla="*/ 2147483647 h 114"/>
              <a:gd name="T20" fmla="*/ 2147483647 w 84"/>
              <a:gd name="T21" fmla="*/ 2147483647 h 114"/>
              <a:gd name="T22" fmla="*/ 2147483647 w 84"/>
              <a:gd name="T23" fmla="*/ 2147483647 h 114"/>
              <a:gd name="T24" fmla="*/ 2147483647 w 84"/>
              <a:gd name="T25" fmla="*/ 2147483647 h 114"/>
              <a:gd name="T26" fmla="*/ 2147483647 w 84"/>
              <a:gd name="T27" fmla="*/ 2147483647 h 114"/>
              <a:gd name="T28" fmla="*/ 2147483647 w 84"/>
              <a:gd name="T29" fmla="*/ 2147483647 h 114"/>
              <a:gd name="T30" fmla="*/ 2147483647 w 84"/>
              <a:gd name="T31" fmla="*/ 2147483647 h 114"/>
              <a:gd name="T32" fmla="*/ 2147483647 w 84"/>
              <a:gd name="T33" fmla="*/ 2147483647 h 114"/>
              <a:gd name="T34" fmla="*/ 0 w 84"/>
              <a:gd name="T35" fmla="*/ 2147483647 h 114"/>
              <a:gd name="T36" fmla="*/ 0 w 84"/>
              <a:gd name="T37" fmla="*/ 2147483647 h 114"/>
              <a:gd name="T38" fmla="*/ 2147483647 w 84"/>
              <a:gd name="T39" fmla="*/ 2147483647 h 114"/>
              <a:gd name="T40" fmla="*/ 2147483647 w 84"/>
              <a:gd name="T41" fmla="*/ 2147483647 h 114"/>
              <a:gd name="T42" fmla="*/ 2147483647 w 84"/>
              <a:gd name="T43" fmla="*/ 2147483647 h 114"/>
              <a:gd name="T44" fmla="*/ 2147483647 w 84"/>
              <a:gd name="T45" fmla="*/ 2147483647 h 114"/>
              <a:gd name="T46" fmla="*/ 2147483647 w 84"/>
              <a:gd name="T47" fmla="*/ 2147483647 h 114"/>
              <a:gd name="T48" fmla="*/ 2147483647 w 84"/>
              <a:gd name="T49" fmla="*/ 2147483647 h 114"/>
              <a:gd name="T50" fmla="*/ 2147483647 w 84"/>
              <a:gd name="T51" fmla="*/ 2147483647 h 114"/>
              <a:gd name="T52" fmla="*/ 2147483647 w 84"/>
              <a:gd name="T53" fmla="*/ 2147483647 h 114"/>
              <a:gd name="T54" fmla="*/ 2147483647 w 84"/>
              <a:gd name="T55" fmla="*/ 2147483647 h 114"/>
              <a:gd name="T56" fmla="*/ 2147483647 w 84"/>
              <a:gd name="T57" fmla="*/ 2147483647 h 114"/>
              <a:gd name="T58" fmla="*/ 2147483647 w 84"/>
              <a:gd name="T59" fmla="*/ 0 h 114"/>
              <a:gd name="T60" fmla="*/ 2147483647 w 84"/>
              <a:gd name="T61" fmla="*/ 0 h 114"/>
              <a:gd name="T62" fmla="*/ 2147483647 w 84"/>
              <a:gd name="T63" fmla="*/ 0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114"/>
              <a:gd name="T98" fmla="*/ 84 w 84"/>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114">
                <a:moveTo>
                  <a:pt x="18" y="6"/>
                </a:moveTo>
                <a:lnTo>
                  <a:pt x="12" y="12"/>
                </a:lnTo>
                <a:lnTo>
                  <a:pt x="6" y="18"/>
                </a:lnTo>
                <a:lnTo>
                  <a:pt x="0" y="30"/>
                </a:lnTo>
                <a:lnTo>
                  <a:pt x="0" y="36"/>
                </a:lnTo>
                <a:lnTo>
                  <a:pt x="0" y="30"/>
                </a:lnTo>
                <a:lnTo>
                  <a:pt x="6" y="18"/>
                </a:lnTo>
                <a:lnTo>
                  <a:pt x="12" y="12"/>
                </a:lnTo>
                <a:lnTo>
                  <a:pt x="18" y="6"/>
                </a:lnTo>
                <a:lnTo>
                  <a:pt x="24" y="6"/>
                </a:lnTo>
                <a:lnTo>
                  <a:pt x="30" y="6"/>
                </a:lnTo>
                <a:lnTo>
                  <a:pt x="42" y="0"/>
                </a:lnTo>
                <a:lnTo>
                  <a:pt x="48" y="6"/>
                </a:lnTo>
                <a:lnTo>
                  <a:pt x="54" y="6"/>
                </a:lnTo>
                <a:lnTo>
                  <a:pt x="60" y="12"/>
                </a:lnTo>
                <a:lnTo>
                  <a:pt x="66" y="18"/>
                </a:lnTo>
                <a:lnTo>
                  <a:pt x="72" y="24"/>
                </a:lnTo>
                <a:lnTo>
                  <a:pt x="78" y="30"/>
                </a:lnTo>
                <a:lnTo>
                  <a:pt x="84" y="36"/>
                </a:lnTo>
                <a:lnTo>
                  <a:pt x="84" y="48"/>
                </a:lnTo>
                <a:lnTo>
                  <a:pt x="84" y="60"/>
                </a:lnTo>
                <a:lnTo>
                  <a:pt x="84" y="66"/>
                </a:lnTo>
                <a:lnTo>
                  <a:pt x="84" y="78"/>
                </a:lnTo>
                <a:lnTo>
                  <a:pt x="78" y="84"/>
                </a:lnTo>
                <a:lnTo>
                  <a:pt x="72" y="90"/>
                </a:lnTo>
                <a:lnTo>
                  <a:pt x="66" y="96"/>
                </a:lnTo>
                <a:lnTo>
                  <a:pt x="60" y="102"/>
                </a:lnTo>
                <a:lnTo>
                  <a:pt x="54" y="108"/>
                </a:lnTo>
                <a:lnTo>
                  <a:pt x="48" y="108"/>
                </a:lnTo>
                <a:lnTo>
                  <a:pt x="42" y="114"/>
                </a:lnTo>
                <a:lnTo>
                  <a:pt x="30" y="108"/>
                </a:lnTo>
                <a:lnTo>
                  <a:pt x="24" y="108"/>
                </a:lnTo>
                <a:lnTo>
                  <a:pt x="18" y="108"/>
                </a:lnTo>
                <a:lnTo>
                  <a:pt x="12" y="102"/>
                </a:lnTo>
                <a:lnTo>
                  <a:pt x="6" y="96"/>
                </a:lnTo>
                <a:lnTo>
                  <a:pt x="0" y="90"/>
                </a:lnTo>
                <a:lnTo>
                  <a:pt x="0" y="78"/>
                </a:lnTo>
                <a:lnTo>
                  <a:pt x="0" y="84"/>
                </a:lnTo>
                <a:lnTo>
                  <a:pt x="6" y="90"/>
                </a:lnTo>
                <a:lnTo>
                  <a:pt x="6" y="96"/>
                </a:lnTo>
                <a:lnTo>
                  <a:pt x="12" y="102"/>
                </a:lnTo>
                <a:lnTo>
                  <a:pt x="18" y="108"/>
                </a:lnTo>
                <a:lnTo>
                  <a:pt x="24" y="114"/>
                </a:lnTo>
                <a:lnTo>
                  <a:pt x="36" y="114"/>
                </a:lnTo>
                <a:lnTo>
                  <a:pt x="42" y="114"/>
                </a:lnTo>
                <a:lnTo>
                  <a:pt x="54" y="114"/>
                </a:lnTo>
                <a:lnTo>
                  <a:pt x="60" y="108"/>
                </a:lnTo>
                <a:lnTo>
                  <a:pt x="66" y="108"/>
                </a:lnTo>
                <a:lnTo>
                  <a:pt x="72" y="96"/>
                </a:lnTo>
                <a:lnTo>
                  <a:pt x="78" y="90"/>
                </a:lnTo>
                <a:lnTo>
                  <a:pt x="84" y="84"/>
                </a:lnTo>
                <a:lnTo>
                  <a:pt x="84" y="72"/>
                </a:lnTo>
                <a:lnTo>
                  <a:pt x="84" y="60"/>
                </a:lnTo>
                <a:lnTo>
                  <a:pt x="84" y="48"/>
                </a:lnTo>
                <a:lnTo>
                  <a:pt x="84" y="42"/>
                </a:lnTo>
                <a:lnTo>
                  <a:pt x="84" y="30"/>
                </a:lnTo>
                <a:lnTo>
                  <a:pt x="78" y="18"/>
                </a:lnTo>
                <a:lnTo>
                  <a:pt x="72" y="12"/>
                </a:lnTo>
                <a:lnTo>
                  <a:pt x="66" y="6"/>
                </a:lnTo>
                <a:lnTo>
                  <a:pt x="60" y="0"/>
                </a:lnTo>
                <a:lnTo>
                  <a:pt x="48" y="0"/>
                </a:lnTo>
                <a:lnTo>
                  <a:pt x="42" y="0"/>
                </a:lnTo>
                <a:lnTo>
                  <a:pt x="30" y="0"/>
                </a:lnTo>
                <a:lnTo>
                  <a:pt x="24" y="0"/>
                </a:lnTo>
                <a:lnTo>
                  <a:pt x="18" y="6"/>
                </a:lnTo>
                <a:close/>
              </a:path>
            </a:pathLst>
          </a:custGeom>
          <a:solidFill>
            <a:srgbClr val="F6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1" name="Freeform 40"/>
          <p:cNvSpPr>
            <a:spLocks/>
          </p:cNvSpPr>
          <p:nvPr/>
        </p:nvSpPr>
        <p:spPr bwMode="auto">
          <a:xfrm>
            <a:off x="7156452" y="4833392"/>
            <a:ext cx="134938" cy="184150"/>
          </a:xfrm>
          <a:custGeom>
            <a:avLst/>
            <a:gdLst>
              <a:gd name="T0" fmla="*/ 2147483647 w 90"/>
              <a:gd name="T1" fmla="*/ 2147483647 h 108"/>
              <a:gd name="T2" fmla="*/ 2147483647 w 90"/>
              <a:gd name="T3" fmla="*/ 2147483647 h 108"/>
              <a:gd name="T4" fmla="*/ 2147483647 w 90"/>
              <a:gd name="T5" fmla="*/ 2147483647 h 108"/>
              <a:gd name="T6" fmla="*/ 2147483647 w 90"/>
              <a:gd name="T7" fmla="*/ 0 h 108"/>
              <a:gd name="T8" fmla="*/ 2147483647 w 90"/>
              <a:gd name="T9" fmla="*/ 0 h 108"/>
              <a:gd name="T10" fmla="*/ 2147483647 w 90"/>
              <a:gd name="T11" fmla="*/ 2147483647 h 108"/>
              <a:gd name="T12" fmla="*/ 2147483647 w 90"/>
              <a:gd name="T13" fmla="*/ 2147483647 h 108"/>
              <a:gd name="T14" fmla="*/ 2147483647 w 90"/>
              <a:gd name="T15" fmla="*/ 2147483647 h 108"/>
              <a:gd name="T16" fmla="*/ 2147483647 w 90"/>
              <a:gd name="T17" fmla="*/ 2147483647 h 108"/>
              <a:gd name="T18" fmla="*/ 2147483647 w 90"/>
              <a:gd name="T19" fmla="*/ 2147483647 h 108"/>
              <a:gd name="T20" fmla="*/ 2147483647 w 90"/>
              <a:gd name="T21" fmla="*/ 2147483647 h 108"/>
              <a:gd name="T22" fmla="*/ 2147483647 w 90"/>
              <a:gd name="T23" fmla="*/ 2147483647 h 108"/>
              <a:gd name="T24" fmla="*/ 2147483647 w 90"/>
              <a:gd name="T25" fmla="*/ 2147483647 h 108"/>
              <a:gd name="T26" fmla="*/ 2147483647 w 90"/>
              <a:gd name="T27" fmla="*/ 2147483647 h 108"/>
              <a:gd name="T28" fmla="*/ 2147483647 w 90"/>
              <a:gd name="T29" fmla="*/ 2147483647 h 108"/>
              <a:gd name="T30" fmla="*/ 2147483647 w 90"/>
              <a:gd name="T31" fmla="*/ 2147483647 h 108"/>
              <a:gd name="T32" fmla="*/ 2147483647 w 90"/>
              <a:gd name="T33" fmla="*/ 2147483647 h 108"/>
              <a:gd name="T34" fmla="*/ 2147483647 w 90"/>
              <a:gd name="T35" fmla="*/ 2147483647 h 108"/>
              <a:gd name="T36" fmla="*/ 0 w 90"/>
              <a:gd name="T37" fmla="*/ 2147483647 h 108"/>
              <a:gd name="T38" fmla="*/ 2147483647 w 90"/>
              <a:gd name="T39" fmla="*/ 2147483647 h 108"/>
              <a:gd name="T40" fmla="*/ 2147483647 w 90"/>
              <a:gd name="T41" fmla="*/ 2147483647 h 108"/>
              <a:gd name="T42" fmla="*/ 2147483647 w 90"/>
              <a:gd name="T43" fmla="*/ 2147483647 h 108"/>
              <a:gd name="T44" fmla="*/ 2147483647 w 90"/>
              <a:gd name="T45" fmla="*/ 2147483647 h 108"/>
              <a:gd name="T46" fmla="*/ 2147483647 w 90"/>
              <a:gd name="T47" fmla="*/ 2147483647 h 108"/>
              <a:gd name="T48" fmla="*/ 2147483647 w 90"/>
              <a:gd name="T49" fmla="*/ 2147483647 h 108"/>
              <a:gd name="T50" fmla="*/ 2147483647 w 90"/>
              <a:gd name="T51" fmla="*/ 2147483647 h 108"/>
              <a:gd name="T52" fmla="*/ 2147483647 w 90"/>
              <a:gd name="T53" fmla="*/ 2147483647 h 108"/>
              <a:gd name="T54" fmla="*/ 2147483647 w 90"/>
              <a:gd name="T55" fmla="*/ 2147483647 h 108"/>
              <a:gd name="T56" fmla="*/ 2147483647 w 90"/>
              <a:gd name="T57" fmla="*/ 2147483647 h 108"/>
              <a:gd name="T58" fmla="*/ 2147483647 w 90"/>
              <a:gd name="T59" fmla="*/ 2147483647 h 108"/>
              <a:gd name="T60" fmla="*/ 2147483647 w 90"/>
              <a:gd name="T61" fmla="*/ 2147483647 h 108"/>
              <a:gd name="T62" fmla="*/ 2147483647 w 90"/>
              <a:gd name="T63" fmla="*/ 2147483647 h 108"/>
              <a:gd name="T64" fmla="*/ 2147483647 w 90"/>
              <a:gd name="T65" fmla="*/ 0 h 108"/>
              <a:gd name="T66" fmla="*/ 2147483647 w 90"/>
              <a:gd name="T67" fmla="*/ 0 h 108"/>
              <a:gd name="T68" fmla="*/ 2147483647 w 90"/>
              <a:gd name="T69" fmla="*/ 2147483647 h 108"/>
              <a:gd name="T70" fmla="*/ 2147483647 w 90"/>
              <a:gd name="T71" fmla="*/ 2147483647 h 108"/>
              <a:gd name="T72" fmla="*/ 2147483647 w 90"/>
              <a:gd name="T73" fmla="*/ 2147483647 h 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0"/>
              <a:gd name="T112" fmla="*/ 0 h 108"/>
              <a:gd name="T113" fmla="*/ 90 w 90"/>
              <a:gd name="T114" fmla="*/ 108 h 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0" h="108">
                <a:moveTo>
                  <a:pt x="6" y="54"/>
                </a:moveTo>
                <a:lnTo>
                  <a:pt x="6" y="42"/>
                </a:lnTo>
                <a:lnTo>
                  <a:pt x="6" y="36"/>
                </a:lnTo>
                <a:lnTo>
                  <a:pt x="12" y="24"/>
                </a:lnTo>
                <a:lnTo>
                  <a:pt x="12" y="18"/>
                </a:lnTo>
                <a:lnTo>
                  <a:pt x="24" y="12"/>
                </a:lnTo>
                <a:lnTo>
                  <a:pt x="30" y="6"/>
                </a:lnTo>
                <a:lnTo>
                  <a:pt x="36" y="0"/>
                </a:lnTo>
                <a:lnTo>
                  <a:pt x="48" y="0"/>
                </a:lnTo>
                <a:lnTo>
                  <a:pt x="54" y="0"/>
                </a:lnTo>
                <a:lnTo>
                  <a:pt x="60" y="6"/>
                </a:lnTo>
                <a:lnTo>
                  <a:pt x="66" y="12"/>
                </a:lnTo>
                <a:lnTo>
                  <a:pt x="72" y="18"/>
                </a:lnTo>
                <a:lnTo>
                  <a:pt x="78" y="24"/>
                </a:lnTo>
                <a:lnTo>
                  <a:pt x="84" y="36"/>
                </a:lnTo>
                <a:lnTo>
                  <a:pt x="84" y="42"/>
                </a:lnTo>
                <a:lnTo>
                  <a:pt x="90" y="54"/>
                </a:lnTo>
                <a:lnTo>
                  <a:pt x="84" y="66"/>
                </a:lnTo>
                <a:lnTo>
                  <a:pt x="84" y="72"/>
                </a:lnTo>
                <a:lnTo>
                  <a:pt x="78" y="84"/>
                </a:lnTo>
                <a:lnTo>
                  <a:pt x="72" y="90"/>
                </a:lnTo>
                <a:lnTo>
                  <a:pt x="66" y="96"/>
                </a:lnTo>
                <a:lnTo>
                  <a:pt x="60" y="102"/>
                </a:lnTo>
                <a:lnTo>
                  <a:pt x="54" y="102"/>
                </a:lnTo>
                <a:lnTo>
                  <a:pt x="48" y="108"/>
                </a:lnTo>
                <a:lnTo>
                  <a:pt x="36" y="102"/>
                </a:lnTo>
                <a:lnTo>
                  <a:pt x="30" y="102"/>
                </a:lnTo>
                <a:lnTo>
                  <a:pt x="24" y="96"/>
                </a:lnTo>
                <a:lnTo>
                  <a:pt x="12" y="90"/>
                </a:lnTo>
                <a:lnTo>
                  <a:pt x="12" y="84"/>
                </a:lnTo>
                <a:lnTo>
                  <a:pt x="6" y="72"/>
                </a:lnTo>
                <a:lnTo>
                  <a:pt x="6" y="66"/>
                </a:lnTo>
                <a:lnTo>
                  <a:pt x="6" y="54"/>
                </a:lnTo>
                <a:lnTo>
                  <a:pt x="6" y="30"/>
                </a:lnTo>
                <a:lnTo>
                  <a:pt x="6" y="36"/>
                </a:lnTo>
                <a:lnTo>
                  <a:pt x="6" y="42"/>
                </a:lnTo>
                <a:lnTo>
                  <a:pt x="0" y="48"/>
                </a:lnTo>
                <a:lnTo>
                  <a:pt x="0" y="54"/>
                </a:lnTo>
                <a:lnTo>
                  <a:pt x="0" y="60"/>
                </a:lnTo>
                <a:lnTo>
                  <a:pt x="6" y="66"/>
                </a:lnTo>
                <a:lnTo>
                  <a:pt x="6" y="72"/>
                </a:lnTo>
                <a:lnTo>
                  <a:pt x="6" y="78"/>
                </a:lnTo>
                <a:lnTo>
                  <a:pt x="6" y="84"/>
                </a:lnTo>
                <a:lnTo>
                  <a:pt x="12" y="90"/>
                </a:lnTo>
                <a:lnTo>
                  <a:pt x="18" y="96"/>
                </a:lnTo>
                <a:lnTo>
                  <a:pt x="24" y="102"/>
                </a:lnTo>
                <a:lnTo>
                  <a:pt x="30" y="108"/>
                </a:lnTo>
                <a:lnTo>
                  <a:pt x="36" y="108"/>
                </a:lnTo>
                <a:lnTo>
                  <a:pt x="48" y="108"/>
                </a:lnTo>
                <a:lnTo>
                  <a:pt x="54" y="108"/>
                </a:lnTo>
                <a:lnTo>
                  <a:pt x="60" y="102"/>
                </a:lnTo>
                <a:lnTo>
                  <a:pt x="66" y="102"/>
                </a:lnTo>
                <a:lnTo>
                  <a:pt x="72" y="96"/>
                </a:lnTo>
                <a:lnTo>
                  <a:pt x="78" y="90"/>
                </a:lnTo>
                <a:lnTo>
                  <a:pt x="84" y="78"/>
                </a:lnTo>
                <a:lnTo>
                  <a:pt x="90" y="72"/>
                </a:lnTo>
                <a:lnTo>
                  <a:pt x="90" y="66"/>
                </a:lnTo>
                <a:lnTo>
                  <a:pt x="90" y="54"/>
                </a:lnTo>
                <a:lnTo>
                  <a:pt x="90" y="42"/>
                </a:lnTo>
                <a:lnTo>
                  <a:pt x="90" y="36"/>
                </a:lnTo>
                <a:lnTo>
                  <a:pt x="84" y="24"/>
                </a:lnTo>
                <a:lnTo>
                  <a:pt x="78" y="18"/>
                </a:lnTo>
                <a:lnTo>
                  <a:pt x="72" y="12"/>
                </a:lnTo>
                <a:lnTo>
                  <a:pt x="66" y="6"/>
                </a:lnTo>
                <a:lnTo>
                  <a:pt x="60" y="0"/>
                </a:lnTo>
                <a:lnTo>
                  <a:pt x="54" y="0"/>
                </a:lnTo>
                <a:lnTo>
                  <a:pt x="48" y="0"/>
                </a:lnTo>
                <a:lnTo>
                  <a:pt x="36" y="0"/>
                </a:lnTo>
                <a:lnTo>
                  <a:pt x="30" y="0"/>
                </a:lnTo>
                <a:lnTo>
                  <a:pt x="24" y="6"/>
                </a:lnTo>
                <a:lnTo>
                  <a:pt x="18" y="12"/>
                </a:lnTo>
                <a:lnTo>
                  <a:pt x="12" y="18"/>
                </a:lnTo>
                <a:lnTo>
                  <a:pt x="6" y="24"/>
                </a:lnTo>
                <a:lnTo>
                  <a:pt x="6" y="30"/>
                </a:lnTo>
                <a:lnTo>
                  <a:pt x="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2" name="Freeform 41"/>
          <p:cNvSpPr>
            <a:spLocks/>
          </p:cNvSpPr>
          <p:nvPr/>
        </p:nvSpPr>
        <p:spPr bwMode="auto">
          <a:xfrm>
            <a:off x="7156452" y="4833392"/>
            <a:ext cx="134938" cy="184150"/>
          </a:xfrm>
          <a:custGeom>
            <a:avLst/>
            <a:gdLst>
              <a:gd name="T0" fmla="*/ 0 w 90"/>
              <a:gd name="T1" fmla="*/ 2147483647 h 108"/>
              <a:gd name="T2" fmla="*/ 2147483647 w 90"/>
              <a:gd name="T3" fmla="*/ 2147483647 h 108"/>
              <a:gd name="T4" fmla="*/ 2147483647 w 90"/>
              <a:gd name="T5" fmla="*/ 2147483647 h 108"/>
              <a:gd name="T6" fmla="*/ 2147483647 w 90"/>
              <a:gd name="T7" fmla="*/ 2147483647 h 108"/>
              <a:gd name="T8" fmla="*/ 2147483647 w 90"/>
              <a:gd name="T9" fmla="*/ 2147483647 h 108"/>
              <a:gd name="T10" fmla="*/ 2147483647 w 90"/>
              <a:gd name="T11" fmla="*/ 2147483647 h 108"/>
              <a:gd name="T12" fmla="*/ 2147483647 w 90"/>
              <a:gd name="T13" fmla="*/ 0 h 108"/>
              <a:gd name="T14" fmla="*/ 2147483647 w 90"/>
              <a:gd name="T15" fmla="*/ 0 h 108"/>
              <a:gd name="T16" fmla="*/ 2147483647 w 90"/>
              <a:gd name="T17" fmla="*/ 0 h 108"/>
              <a:gd name="T18" fmla="*/ 2147483647 w 90"/>
              <a:gd name="T19" fmla="*/ 0 h 108"/>
              <a:gd name="T20" fmla="*/ 2147483647 w 90"/>
              <a:gd name="T21" fmla="*/ 0 h 108"/>
              <a:gd name="T22" fmla="*/ 2147483647 w 90"/>
              <a:gd name="T23" fmla="*/ 2147483647 h 108"/>
              <a:gd name="T24" fmla="*/ 2147483647 w 90"/>
              <a:gd name="T25" fmla="*/ 2147483647 h 108"/>
              <a:gd name="T26" fmla="*/ 2147483647 w 90"/>
              <a:gd name="T27" fmla="*/ 2147483647 h 108"/>
              <a:gd name="T28" fmla="*/ 2147483647 w 90"/>
              <a:gd name="T29" fmla="*/ 2147483647 h 108"/>
              <a:gd name="T30" fmla="*/ 2147483647 w 90"/>
              <a:gd name="T31" fmla="*/ 2147483647 h 108"/>
              <a:gd name="T32" fmla="*/ 2147483647 w 90"/>
              <a:gd name="T33" fmla="*/ 2147483647 h 108"/>
              <a:gd name="T34" fmla="*/ 2147483647 w 90"/>
              <a:gd name="T35" fmla="*/ 2147483647 h 108"/>
              <a:gd name="T36" fmla="*/ 2147483647 w 90"/>
              <a:gd name="T37" fmla="*/ 2147483647 h 108"/>
              <a:gd name="T38" fmla="*/ 2147483647 w 90"/>
              <a:gd name="T39" fmla="*/ 2147483647 h 108"/>
              <a:gd name="T40" fmla="*/ 2147483647 w 90"/>
              <a:gd name="T41" fmla="*/ 2147483647 h 108"/>
              <a:gd name="T42" fmla="*/ 2147483647 w 90"/>
              <a:gd name="T43" fmla="*/ 2147483647 h 108"/>
              <a:gd name="T44" fmla="*/ 2147483647 w 90"/>
              <a:gd name="T45" fmla="*/ 2147483647 h 108"/>
              <a:gd name="T46" fmla="*/ 2147483647 w 90"/>
              <a:gd name="T47" fmla="*/ 2147483647 h 108"/>
              <a:gd name="T48" fmla="*/ 2147483647 w 90"/>
              <a:gd name="T49" fmla="*/ 2147483647 h 108"/>
              <a:gd name="T50" fmla="*/ 2147483647 w 90"/>
              <a:gd name="T51" fmla="*/ 2147483647 h 108"/>
              <a:gd name="T52" fmla="*/ 2147483647 w 90"/>
              <a:gd name="T53" fmla="*/ 2147483647 h 108"/>
              <a:gd name="T54" fmla="*/ 2147483647 w 90"/>
              <a:gd name="T55" fmla="*/ 2147483647 h 108"/>
              <a:gd name="T56" fmla="*/ 2147483647 w 90"/>
              <a:gd name="T57" fmla="*/ 2147483647 h 108"/>
              <a:gd name="T58" fmla="*/ 2147483647 w 90"/>
              <a:gd name="T59" fmla="*/ 2147483647 h 108"/>
              <a:gd name="T60" fmla="*/ 2147483647 w 90"/>
              <a:gd name="T61" fmla="*/ 2147483647 h 108"/>
              <a:gd name="T62" fmla="*/ 2147483647 w 90"/>
              <a:gd name="T63" fmla="*/ 2147483647 h 108"/>
              <a:gd name="T64" fmla="*/ 0 w 90"/>
              <a:gd name="T65" fmla="*/ 2147483647 h 108"/>
              <a:gd name="T66" fmla="*/ 2147483647 w 90"/>
              <a:gd name="T67" fmla="*/ 2147483647 h 108"/>
              <a:gd name="T68" fmla="*/ 2147483647 w 90"/>
              <a:gd name="T69" fmla="*/ 2147483647 h 108"/>
              <a:gd name="T70" fmla="*/ 2147483647 w 90"/>
              <a:gd name="T71" fmla="*/ 2147483647 h 108"/>
              <a:gd name="T72" fmla="*/ 2147483647 w 90"/>
              <a:gd name="T73" fmla="*/ 2147483647 h 108"/>
              <a:gd name="T74" fmla="*/ 2147483647 w 90"/>
              <a:gd name="T75" fmla="*/ 0 h 108"/>
              <a:gd name="T76" fmla="*/ 2147483647 w 90"/>
              <a:gd name="T77" fmla="*/ 2147483647 h 108"/>
              <a:gd name="T78" fmla="*/ 2147483647 w 90"/>
              <a:gd name="T79" fmla="*/ 2147483647 h 108"/>
              <a:gd name="T80" fmla="*/ 2147483647 w 90"/>
              <a:gd name="T81" fmla="*/ 2147483647 h 108"/>
              <a:gd name="T82" fmla="*/ 2147483647 w 90"/>
              <a:gd name="T83" fmla="*/ 2147483647 h 108"/>
              <a:gd name="T84" fmla="*/ 2147483647 w 90"/>
              <a:gd name="T85" fmla="*/ 2147483647 h 108"/>
              <a:gd name="T86" fmla="*/ 2147483647 w 90"/>
              <a:gd name="T87" fmla="*/ 2147483647 h 108"/>
              <a:gd name="T88" fmla="*/ 2147483647 w 90"/>
              <a:gd name="T89" fmla="*/ 2147483647 h 108"/>
              <a:gd name="T90" fmla="*/ 2147483647 w 90"/>
              <a:gd name="T91" fmla="*/ 2147483647 h 108"/>
              <a:gd name="T92" fmla="*/ 2147483647 w 90"/>
              <a:gd name="T93" fmla="*/ 2147483647 h 108"/>
              <a:gd name="T94" fmla="*/ 2147483647 w 90"/>
              <a:gd name="T95" fmla="*/ 2147483647 h 108"/>
              <a:gd name="T96" fmla="*/ 2147483647 w 90"/>
              <a:gd name="T97" fmla="*/ 2147483647 h 108"/>
              <a:gd name="T98" fmla="*/ 2147483647 w 90"/>
              <a:gd name="T99" fmla="*/ 2147483647 h 108"/>
              <a:gd name="T100" fmla="*/ 0 w 90"/>
              <a:gd name="T101" fmla="*/ 2147483647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0"/>
              <a:gd name="T154" fmla="*/ 0 h 108"/>
              <a:gd name="T155" fmla="*/ 90 w 90"/>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0" h="108">
                <a:moveTo>
                  <a:pt x="0" y="54"/>
                </a:moveTo>
                <a:lnTo>
                  <a:pt x="6" y="42"/>
                </a:lnTo>
                <a:lnTo>
                  <a:pt x="6" y="30"/>
                </a:lnTo>
                <a:lnTo>
                  <a:pt x="12" y="24"/>
                </a:lnTo>
                <a:lnTo>
                  <a:pt x="12" y="12"/>
                </a:lnTo>
                <a:lnTo>
                  <a:pt x="18" y="6"/>
                </a:lnTo>
                <a:lnTo>
                  <a:pt x="30" y="0"/>
                </a:lnTo>
                <a:lnTo>
                  <a:pt x="36" y="0"/>
                </a:lnTo>
                <a:lnTo>
                  <a:pt x="48" y="0"/>
                </a:lnTo>
                <a:lnTo>
                  <a:pt x="54" y="0"/>
                </a:lnTo>
                <a:lnTo>
                  <a:pt x="60" y="0"/>
                </a:lnTo>
                <a:lnTo>
                  <a:pt x="66" y="6"/>
                </a:lnTo>
                <a:lnTo>
                  <a:pt x="72" y="12"/>
                </a:lnTo>
                <a:lnTo>
                  <a:pt x="78" y="24"/>
                </a:lnTo>
                <a:lnTo>
                  <a:pt x="84" y="30"/>
                </a:lnTo>
                <a:lnTo>
                  <a:pt x="84" y="42"/>
                </a:lnTo>
                <a:lnTo>
                  <a:pt x="90" y="54"/>
                </a:lnTo>
                <a:lnTo>
                  <a:pt x="84" y="66"/>
                </a:lnTo>
                <a:lnTo>
                  <a:pt x="84" y="72"/>
                </a:lnTo>
                <a:lnTo>
                  <a:pt x="78" y="84"/>
                </a:lnTo>
                <a:lnTo>
                  <a:pt x="72" y="90"/>
                </a:lnTo>
                <a:lnTo>
                  <a:pt x="66" y="96"/>
                </a:lnTo>
                <a:lnTo>
                  <a:pt x="60" y="102"/>
                </a:lnTo>
                <a:lnTo>
                  <a:pt x="54" y="102"/>
                </a:lnTo>
                <a:lnTo>
                  <a:pt x="48" y="108"/>
                </a:lnTo>
                <a:lnTo>
                  <a:pt x="36" y="102"/>
                </a:lnTo>
                <a:lnTo>
                  <a:pt x="30" y="102"/>
                </a:lnTo>
                <a:lnTo>
                  <a:pt x="18" y="96"/>
                </a:lnTo>
                <a:lnTo>
                  <a:pt x="12" y="90"/>
                </a:lnTo>
                <a:lnTo>
                  <a:pt x="12" y="84"/>
                </a:lnTo>
                <a:lnTo>
                  <a:pt x="6" y="72"/>
                </a:lnTo>
                <a:lnTo>
                  <a:pt x="6" y="66"/>
                </a:lnTo>
                <a:lnTo>
                  <a:pt x="0" y="54"/>
                </a:lnTo>
                <a:lnTo>
                  <a:pt x="6" y="54"/>
                </a:lnTo>
                <a:lnTo>
                  <a:pt x="6" y="30"/>
                </a:lnTo>
                <a:lnTo>
                  <a:pt x="18" y="18"/>
                </a:lnTo>
                <a:lnTo>
                  <a:pt x="30" y="6"/>
                </a:lnTo>
                <a:lnTo>
                  <a:pt x="48" y="0"/>
                </a:lnTo>
                <a:lnTo>
                  <a:pt x="60" y="6"/>
                </a:lnTo>
                <a:lnTo>
                  <a:pt x="72" y="18"/>
                </a:lnTo>
                <a:lnTo>
                  <a:pt x="78" y="30"/>
                </a:lnTo>
                <a:lnTo>
                  <a:pt x="84" y="54"/>
                </a:lnTo>
                <a:lnTo>
                  <a:pt x="78" y="72"/>
                </a:lnTo>
                <a:lnTo>
                  <a:pt x="72" y="90"/>
                </a:lnTo>
                <a:lnTo>
                  <a:pt x="60" y="96"/>
                </a:lnTo>
                <a:lnTo>
                  <a:pt x="48" y="102"/>
                </a:lnTo>
                <a:lnTo>
                  <a:pt x="30" y="96"/>
                </a:lnTo>
                <a:lnTo>
                  <a:pt x="18" y="90"/>
                </a:lnTo>
                <a:lnTo>
                  <a:pt x="6" y="72"/>
                </a:lnTo>
                <a:lnTo>
                  <a:pt x="6" y="54"/>
                </a:lnTo>
                <a:lnTo>
                  <a:pt x="0" y="54"/>
                </a:lnTo>
                <a:close/>
              </a:path>
            </a:pathLst>
          </a:custGeom>
          <a:solidFill>
            <a:srgbClr val="FBF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3" name="Freeform 42"/>
          <p:cNvSpPr>
            <a:spLocks/>
          </p:cNvSpPr>
          <p:nvPr/>
        </p:nvSpPr>
        <p:spPr bwMode="auto">
          <a:xfrm>
            <a:off x="7165983" y="4842917"/>
            <a:ext cx="117475" cy="165100"/>
          </a:xfrm>
          <a:custGeom>
            <a:avLst/>
            <a:gdLst>
              <a:gd name="T0" fmla="*/ 0 w 78"/>
              <a:gd name="T1" fmla="*/ 2147483647 h 96"/>
              <a:gd name="T2" fmla="*/ 0 w 78"/>
              <a:gd name="T3" fmla="*/ 2147483647 h 96"/>
              <a:gd name="T4" fmla="*/ 2147483647 w 78"/>
              <a:gd name="T5" fmla="*/ 2147483647 h 96"/>
              <a:gd name="T6" fmla="*/ 2147483647 w 78"/>
              <a:gd name="T7" fmla="*/ 0 h 96"/>
              <a:gd name="T8" fmla="*/ 2147483647 w 78"/>
              <a:gd name="T9" fmla="*/ 0 h 96"/>
              <a:gd name="T10" fmla="*/ 2147483647 w 78"/>
              <a:gd name="T11" fmla="*/ 0 h 96"/>
              <a:gd name="T12" fmla="*/ 2147483647 w 78"/>
              <a:gd name="T13" fmla="*/ 2147483647 h 96"/>
              <a:gd name="T14" fmla="*/ 2147483647 w 78"/>
              <a:gd name="T15" fmla="*/ 2147483647 h 96"/>
              <a:gd name="T16" fmla="*/ 2147483647 w 78"/>
              <a:gd name="T17" fmla="*/ 2147483647 h 96"/>
              <a:gd name="T18" fmla="*/ 2147483647 w 78"/>
              <a:gd name="T19" fmla="*/ 2147483647 h 96"/>
              <a:gd name="T20" fmla="*/ 2147483647 w 78"/>
              <a:gd name="T21" fmla="*/ 2147483647 h 96"/>
              <a:gd name="T22" fmla="*/ 2147483647 w 78"/>
              <a:gd name="T23" fmla="*/ 2147483647 h 96"/>
              <a:gd name="T24" fmla="*/ 2147483647 w 78"/>
              <a:gd name="T25" fmla="*/ 2147483647 h 96"/>
              <a:gd name="T26" fmla="*/ 2147483647 w 78"/>
              <a:gd name="T27" fmla="*/ 2147483647 h 96"/>
              <a:gd name="T28" fmla="*/ 2147483647 w 78"/>
              <a:gd name="T29" fmla="*/ 2147483647 h 96"/>
              <a:gd name="T30" fmla="*/ 0 w 78"/>
              <a:gd name="T31" fmla="*/ 2147483647 h 96"/>
              <a:gd name="T32" fmla="*/ 0 w 78"/>
              <a:gd name="T33" fmla="*/ 2147483647 h 96"/>
              <a:gd name="T34" fmla="*/ 0 w 78"/>
              <a:gd name="T35" fmla="*/ 2147483647 h 96"/>
              <a:gd name="T36" fmla="*/ 2147483647 w 78"/>
              <a:gd name="T37" fmla="*/ 2147483647 h 96"/>
              <a:gd name="T38" fmla="*/ 2147483647 w 78"/>
              <a:gd name="T39" fmla="*/ 2147483647 h 96"/>
              <a:gd name="T40" fmla="*/ 2147483647 w 78"/>
              <a:gd name="T41" fmla="*/ 2147483647 h 96"/>
              <a:gd name="T42" fmla="*/ 2147483647 w 78"/>
              <a:gd name="T43" fmla="*/ 0 h 96"/>
              <a:gd name="T44" fmla="*/ 2147483647 w 78"/>
              <a:gd name="T45" fmla="*/ 2147483647 h 96"/>
              <a:gd name="T46" fmla="*/ 2147483647 w 78"/>
              <a:gd name="T47" fmla="*/ 2147483647 h 96"/>
              <a:gd name="T48" fmla="*/ 2147483647 w 78"/>
              <a:gd name="T49" fmla="*/ 2147483647 h 96"/>
              <a:gd name="T50" fmla="*/ 2147483647 w 78"/>
              <a:gd name="T51" fmla="*/ 2147483647 h 96"/>
              <a:gd name="T52" fmla="*/ 2147483647 w 78"/>
              <a:gd name="T53" fmla="*/ 2147483647 h 96"/>
              <a:gd name="T54" fmla="*/ 2147483647 w 78"/>
              <a:gd name="T55" fmla="*/ 2147483647 h 96"/>
              <a:gd name="T56" fmla="*/ 2147483647 w 78"/>
              <a:gd name="T57" fmla="*/ 2147483647 h 96"/>
              <a:gd name="T58" fmla="*/ 2147483647 w 78"/>
              <a:gd name="T59" fmla="*/ 2147483647 h 96"/>
              <a:gd name="T60" fmla="*/ 2147483647 w 78"/>
              <a:gd name="T61" fmla="*/ 2147483647 h 96"/>
              <a:gd name="T62" fmla="*/ 2147483647 w 78"/>
              <a:gd name="T63" fmla="*/ 2147483647 h 96"/>
              <a:gd name="T64" fmla="*/ 2147483647 w 78"/>
              <a:gd name="T65" fmla="*/ 2147483647 h 96"/>
              <a:gd name="T66" fmla="*/ 0 w 78"/>
              <a:gd name="T67" fmla="*/ 2147483647 h 96"/>
              <a:gd name="T68" fmla="*/ 0 w 78"/>
              <a:gd name="T69" fmla="*/ 2147483647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96"/>
              <a:gd name="T107" fmla="*/ 78 w 78"/>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96">
                <a:moveTo>
                  <a:pt x="0" y="48"/>
                </a:moveTo>
                <a:lnTo>
                  <a:pt x="0" y="24"/>
                </a:lnTo>
                <a:lnTo>
                  <a:pt x="12" y="12"/>
                </a:lnTo>
                <a:lnTo>
                  <a:pt x="24" y="0"/>
                </a:lnTo>
                <a:lnTo>
                  <a:pt x="42" y="0"/>
                </a:lnTo>
                <a:lnTo>
                  <a:pt x="54" y="0"/>
                </a:lnTo>
                <a:lnTo>
                  <a:pt x="66" y="12"/>
                </a:lnTo>
                <a:lnTo>
                  <a:pt x="72" y="24"/>
                </a:lnTo>
                <a:lnTo>
                  <a:pt x="78" y="48"/>
                </a:lnTo>
                <a:lnTo>
                  <a:pt x="72" y="66"/>
                </a:lnTo>
                <a:lnTo>
                  <a:pt x="66" y="78"/>
                </a:lnTo>
                <a:lnTo>
                  <a:pt x="54" y="90"/>
                </a:lnTo>
                <a:lnTo>
                  <a:pt x="42" y="96"/>
                </a:lnTo>
                <a:lnTo>
                  <a:pt x="24" y="90"/>
                </a:lnTo>
                <a:lnTo>
                  <a:pt x="12" y="78"/>
                </a:lnTo>
                <a:lnTo>
                  <a:pt x="0" y="66"/>
                </a:lnTo>
                <a:lnTo>
                  <a:pt x="0" y="48"/>
                </a:lnTo>
                <a:lnTo>
                  <a:pt x="6" y="30"/>
                </a:lnTo>
                <a:lnTo>
                  <a:pt x="12" y="18"/>
                </a:lnTo>
                <a:lnTo>
                  <a:pt x="24" y="6"/>
                </a:lnTo>
                <a:lnTo>
                  <a:pt x="42" y="0"/>
                </a:lnTo>
                <a:lnTo>
                  <a:pt x="54" y="6"/>
                </a:lnTo>
                <a:lnTo>
                  <a:pt x="66" y="18"/>
                </a:lnTo>
                <a:lnTo>
                  <a:pt x="72" y="30"/>
                </a:lnTo>
                <a:lnTo>
                  <a:pt x="72" y="48"/>
                </a:lnTo>
                <a:lnTo>
                  <a:pt x="72" y="60"/>
                </a:lnTo>
                <a:lnTo>
                  <a:pt x="66" y="78"/>
                </a:lnTo>
                <a:lnTo>
                  <a:pt x="54" y="84"/>
                </a:lnTo>
                <a:lnTo>
                  <a:pt x="42" y="90"/>
                </a:lnTo>
                <a:lnTo>
                  <a:pt x="24" y="84"/>
                </a:lnTo>
                <a:lnTo>
                  <a:pt x="12" y="78"/>
                </a:lnTo>
                <a:lnTo>
                  <a:pt x="6" y="60"/>
                </a:lnTo>
                <a:lnTo>
                  <a:pt x="0" y="48"/>
                </a:lnTo>
                <a:close/>
              </a:path>
            </a:pathLst>
          </a:custGeom>
          <a:solidFill>
            <a:srgbClr val="F7F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4" name="Freeform 43"/>
          <p:cNvSpPr>
            <a:spLocks/>
          </p:cNvSpPr>
          <p:nvPr/>
        </p:nvSpPr>
        <p:spPr bwMode="auto">
          <a:xfrm>
            <a:off x="7165977" y="4842917"/>
            <a:ext cx="107950" cy="153988"/>
          </a:xfrm>
          <a:custGeom>
            <a:avLst/>
            <a:gdLst>
              <a:gd name="T0" fmla="*/ 0 w 72"/>
              <a:gd name="T1" fmla="*/ 2147483647 h 90"/>
              <a:gd name="T2" fmla="*/ 2147483647 w 72"/>
              <a:gd name="T3" fmla="*/ 2147483647 h 90"/>
              <a:gd name="T4" fmla="*/ 2147483647 w 72"/>
              <a:gd name="T5" fmla="*/ 2147483647 h 90"/>
              <a:gd name="T6" fmla="*/ 2147483647 w 72"/>
              <a:gd name="T7" fmla="*/ 2147483647 h 90"/>
              <a:gd name="T8" fmla="*/ 2147483647 w 72"/>
              <a:gd name="T9" fmla="*/ 0 h 90"/>
              <a:gd name="T10" fmla="*/ 2147483647 w 72"/>
              <a:gd name="T11" fmla="*/ 2147483647 h 90"/>
              <a:gd name="T12" fmla="*/ 2147483647 w 72"/>
              <a:gd name="T13" fmla="*/ 2147483647 h 90"/>
              <a:gd name="T14" fmla="*/ 2147483647 w 72"/>
              <a:gd name="T15" fmla="*/ 2147483647 h 90"/>
              <a:gd name="T16" fmla="*/ 2147483647 w 72"/>
              <a:gd name="T17" fmla="*/ 2147483647 h 90"/>
              <a:gd name="T18" fmla="*/ 2147483647 w 72"/>
              <a:gd name="T19" fmla="*/ 2147483647 h 90"/>
              <a:gd name="T20" fmla="*/ 2147483647 w 72"/>
              <a:gd name="T21" fmla="*/ 2147483647 h 90"/>
              <a:gd name="T22" fmla="*/ 2147483647 w 72"/>
              <a:gd name="T23" fmla="*/ 2147483647 h 90"/>
              <a:gd name="T24" fmla="*/ 2147483647 w 72"/>
              <a:gd name="T25" fmla="*/ 2147483647 h 90"/>
              <a:gd name="T26" fmla="*/ 2147483647 w 72"/>
              <a:gd name="T27" fmla="*/ 2147483647 h 90"/>
              <a:gd name="T28" fmla="*/ 2147483647 w 72"/>
              <a:gd name="T29" fmla="*/ 2147483647 h 90"/>
              <a:gd name="T30" fmla="*/ 2147483647 w 72"/>
              <a:gd name="T31" fmla="*/ 2147483647 h 90"/>
              <a:gd name="T32" fmla="*/ 0 w 72"/>
              <a:gd name="T33" fmla="*/ 2147483647 h 90"/>
              <a:gd name="T34" fmla="*/ 2147483647 w 72"/>
              <a:gd name="T35" fmla="*/ 2147483647 h 90"/>
              <a:gd name="T36" fmla="*/ 2147483647 w 72"/>
              <a:gd name="T37" fmla="*/ 2147483647 h 90"/>
              <a:gd name="T38" fmla="*/ 2147483647 w 72"/>
              <a:gd name="T39" fmla="*/ 2147483647 h 90"/>
              <a:gd name="T40" fmla="*/ 2147483647 w 72"/>
              <a:gd name="T41" fmla="*/ 2147483647 h 90"/>
              <a:gd name="T42" fmla="*/ 2147483647 w 72"/>
              <a:gd name="T43" fmla="*/ 2147483647 h 90"/>
              <a:gd name="T44" fmla="*/ 2147483647 w 72"/>
              <a:gd name="T45" fmla="*/ 2147483647 h 90"/>
              <a:gd name="T46" fmla="*/ 2147483647 w 72"/>
              <a:gd name="T47" fmla="*/ 2147483647 h 90"/>
              <a:gd name="T48" fmla="*/ 2147483647 w 72"/>
              <a:gd name="T49" fmla="*/ 2147483647 h 90"/>
              <a:gd name="T50" fmla="*/ 2147483647 w 72"/>
              <a:gd name="T51" fmla="*/ 2147483647 h 90"/>
              <a:gd name="T52" fmla="*/ 2147483647 w 72"/>
              <a:gd name="T53" fmla="*/ 2147483647 h 90"/>
              <a:gd name="T54" fmla="*/ 2147483647 w 72"/>
              <a:gd name="T55" fmla="*/ 2147483647 h 90"/>
              <a:gd name="T56" fmla="*/ 2147483647 w 72"/>
              <a:gd name="T57" fmla="*/ 2147483647 h 90"/>
              <a:gd name="T58" fmla="*/ 2147483647 w 72"/>
              <a:gd name="T59" fmla="*/ 2147483647 h 90"/>
              <a:gd name="T60" fmla="*/ 2147483647 w 72"/>
              <a:gd name="T61" fmla="*/ 2147483647 h 90"/>
              <a:gd name="T62" fmla="*/ 2147483647 w 72"/>
              <a:gd name="T63" fmla="*/ 2147483647 h 90"/>
              <a:gd name="T64" fmla="*/ 2147483647 w 72"/>
              <a:gd name="T65" fmla="*/ 2147483647 h 90"/>
              <a:gd name="T66" fmla="*/ 2147483647 w 72"/>
              <a:gd name="T67" fmla="*/ 2147483647 h 90"/>
              <a:gd name="T68" fmla="*/ 0 w 72"/>
              <a:gd name="T69" fmla="*/ 2147483647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90"/>
              <a:gd name="T107" fmla="*/ 72 w 72"/>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90">
                <a:moveTo>
                  <a:pt x="0" y="48"/>
                </a:moveTo>
                <a:lnTo>
                  <a:pt x="6" y="30"/>
                </a:lnTo>
                <a:lnTo>
                  <a:pt x="12" y="18"/>
                </a:lnTo>
                <a:lnTo>
                  <a:pt x="24" y="6"/>
                </a:lnTo>
                <a:lnTo>
                  <a:pt x="36" y="0"/>
                </a:lnTo>
                <a:lnTo>
                  <a:pt x="54" y="6"/>
                </a:lnTo>
                <a:lnTo>
                  <a:pt x="60" y="18"/>
                </a:lnTo>
                <a:lnTo>
                  <a:pt x="72" y="30"/>
                </a:lnTo>
                <a:lnTo>
                  <a:pt x="72" y="48"/>
                </a:lnTo>
                <a:lnTo>
                  <a:pt x="72" y="66"/>
                </a:lnTo>
                <a:lnTo>
                  <a:pt x="60" y="78"/>
                </a:lnTo>
                <a:lnTo>
                  <a:pt x="54" y="84"/>
                </a:lnTo>
                <a:lnTo>
                  <a:pt x="36" y="90"/>
                </a:lnTo>
                <a:lnTo>
                  <a:pt x="24" y="84"/>
                </a:lnTo>
                <a:lnTo>
                  <a:pt x="12" y="78"/>
                </a:lnTo>
                <a:lnTo>
                  <a:pt x="6" y="66"/>
                </a:lnTo>
                <a:lnTo>
                  <a:pt x="0" y="48"/>
                </a:lnTo>
                <a:lnTo>
                  <a:pt x="6" y="48"/>
                </a:lnTo>
                <a:lnTo>
                  <a:pt x="6" y="30"/>
                </a:lnTo>
                <a:lnTo>
                  <a:pt x="18" y="18"/>
                </a:lnTo>
                <a:lnTo>
                  <a:pt x="24" y="12"/>
                </a:lnTo>
                <a:lnTo>
                  <a:pt x="36" y="6"/>
                </a:lnTo>
                <a:lnTo>
                  <a:pt x="48" y="12"/>
                </a:lnTo>
                <a:lnTo>
                  <a:pt x="60" y="18"/>
                </a:lnTo>
                <a:lnTo>
                  <a:pt x="66" y="30"/>
                </a:lnTo>
                <a:lnTo>
                  <a:pt x="72" y="48"/>
                </a:lnTo>
                <a:lnTo>
                  <a:pt x="66" y="60"/>
                </a:lnTo>
                <a:lnTo>
                  <a:pt x="60" y="72"/>
                </a:lnTo>
                <a:lnTo>
                  <a:pt x="48" y="84"/>
                </a:lnTo>
                <a:lnTo>
                  <a:pt x="36" y="84"/>
                </a:lnTo>
                <a:lnTo>
                  <a:pt x="24" y="84"/>
                </a:lnTo>
                <a:lnTo>
                  <a:pt x="18" y="72"/>
                </a:lnTo>
                <a:lnTo>
                  <a:pt x="6" y="60"/>
                </a:lnTo>
                <a:lnTo>
                  <a:pt x="6" y="48"/>
                </a:lnTo>
                <a:lnTo>
                  <a:pt x="0" y="48"/>
                </a:lnTo>
                <a:close/>
              </a:path>
            </a:pathLst>
          </a:custGeom>
          <a:solidFill>
            <a:srgbClr val="F1F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5" name="Freeform 44"/>
          <p:cNvSpPr>
            <a:spLocks/>
          </p:cNvSpPr>
          <p:nvPr/>
        </p:nvSpPr>
        <p:spPr bwMode="auto">
          <a:xfrm>
            <a:off x="7173915" y="4854030"/>
            <a:ext cx="100012" cy="133350"/>
          </a:xfrm>
          <a:custGeom>
            <a:avLst/>
            <a:gdLst>
              <a:gd name="T0" fmla="*/ 0 w 66"/>
              <a:gd name="T1" fmla="*/ 2147483647 h 78"/>
              <a:gd name="T2" fmla="*/ 2147483647 w 66"/>
              <a:gd name="T3" fmla="*/ 2147483647 h 78"/>
              <a:gd name="T4" fmla="*/ 2147483647 w 66"/>
              <a:gd name="T5" fmla="*/ 2147483647 h 78"/>
              <a:gd name="T6" fmla="*/ 2147483647 w 66"/>
              <a:gd name="T7" fmla="*/ 2147483647 h 78"/>
              <a:gd name="T8" fmla="*/ 2147483647 w 66"/>
              <a:gd name="T9" fmla="*/ 0 h 78"/>
              <a:gd name="T10" fmla="*/ 2147483647 w 66"/>
              <a:gd name="T11" fmla="*/ 2147483647 h 78"/>
              <a:gd name="T12" fmla="*/ 2147483647 w 66"/>
              <a:gd name="T13" fmla="*/ 2147483647 h 78"/>
              <a:gd name="T14" fmla="*/ 2147483647 w 66"/>
              <a:gd name="T15" fmla="*/ 2147483647 h 78"/>
              <a:gd name="T16" fmla="*/ 2147483647 w 66"/>
              <a:gd name="T17" fmla="*/ 2147483647 h 78"/>
              <a:gd name="T18" fmla="*/ 2147483647 w 66"/>
              <a:gd name="T19" fmla="*/ 2147483647 h 78"/>
              <a:gd name="T20" fmla="*/ 2147483647 w 66"/>
              <a:gd name="T21" fmla="*/ 2147483647 h 78"/>
              <a:gd name="T22" fmla="*/ 2147483647 w 66"/>
              <a:gd name="T23" fmla="*/ 2147483647 h 78"/>
              <a:gd name="T24" fmla="*/ 2147483647 w 66"/>
              <a:gd name="T25" fmla="*/ 2147483647 h 78"/>
              <a:gd name="T26" fmla="*/ 2147483647 w 66"/>
              <a:gd name="T27" fmla="*/ 2147483647 h 78"/>
              <a:gd name="T28" fmla="*/ 2147483647 w 66"/>
              <a:gd name="T29" fmla="*/ 2147483647 h 78"/>
              <a:gd name="T30" fmla="*/ 2147483647 w 66"/>
              <a:gd name="T31" fmla="*/ 2147483647 h 78"/>
              <a:gd name="T32" fmla="*/ 0 w 66"/>
              <a:gd name="T33" fmla="*/ 2147483647 h 78"/>
              <a:gd name="T34" fmla="*/ 2147483647 w 66"/>
              <a:gd name="T35" fmla="*/ 2147483647 h 78"/>
              <a:gd name="T36" fmla="*/ 2147483647 w 66"/>
              <a:gd name="T37" fmla="*/ 2147483647 h 78"/>
              <a:gd name="T38" fmla="*/ 2147483647 w 66"/>
              <a:gd name="T39" fmla="*/ 2147483647 h 78"/>
              <a:gd name="T40" fmla="*/ 2147483647 w 66"/>
              <a:gd name="T41" fmla="*/ 2147483647 h 78"/>
              <a:gd name="T42" fmla="*/ 2147483647 w 66"/>
              <a:gd name="T43" fmla="*/ 2147483647 h 78"/>
              <a:gd name="T44" fmla="*/ 2147483647 w 66"/>
              <a:gd name="T45" fmla="*/ 2147483647 h 78"/>
              <a:gd name="T46" fmla="*/ 2147483647 w 66"/>
              <a:gd name="T47" fmla="*/ 2147483647 h 78"/>
              <a:gd name="T48" fmla="*/ 2147483647 w 66"/>
              <a:gd name="T49" fmla="*/ 2147483647 h 78"/>
              <a:gd name="T50" fmla="*/ 2147483647 w 66"/>
              <a:gd name="T51" fmla="*/ 2147483647 h 78"/>
              <a:gd name="T52" fmla="*/ 2147483647 w 66"/>
              <a:gd name="T53" fmla="*/ 2147483647 h 78"/>
              <a:gd name="T54" fmla="*/ 2147483647 w 66"/>
              <a:gd name="T55" fmla="*/ 2147483647 h 78"/>
              <a:gd name="T56" fmla="*/ 2147483647 w 66"/>
              <a:gd name="T57" fmla="*/ 2147483647 h 78"/>
              <a:gd name="T58" fmla="*/ 2147483647 w 66"/>
              <a:gd name="T59" fmla="*/ 2147483647 h 78"/>
              <a:gd name="T60" fmla="*/ 2147483647 w 66"/>
              <a:gd name="T61" fmla="*/ 2147483647 h 78"/>
              <a:gd name="T62" fmla="*/ 2147483647 w 66"/>
              <a:gd name="T63" fmla="*/ 2147483647 h 78"/>
              <a:gd name="T64" fmla="*/ 2147483647 w 66"/>
              <a:gd name="T65" fmla="*/ 2147483647 h 78"/>
              <a:gd name="T66" fmla="*/ 2147483647 w 66"/>
              <a:gd name="T67" fmla="*/ 2147483647 h 78"/>
              <a:gd name="T68" fmla="*/ 0 w 6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78"/>
              <a:gd name="T107" fmla="*/ 66 w 6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78">
                <a:moveTo>
                  <a:pt x="0" y="42"/>
                </a:moveTo>
                <a:lnTo>
                  <a:pt x="6" y="24"/>
                </a:lnTo>
                <a:lnTo>
                  <a:pt x="12" y="12"/>
                </a:lnTo>
                <a:lnTo>
                  <a:pt x="18" y="6"/>
                </a:lnTo>
                <a:lnTo>
                  <a:pt x="36" y="0"/>
                </a:lnTo>
                <a:lnTo>
                  <a:pt x="42" y="6"/>
                </a:lnTo>
                <a:lnTo>
                  <a:pt x="54" y="12"/>
                </a:lnTo>
                <a:lnTo>
                  <a:pt x="60" y="24"/>
                </a:lnTo>
                <a:lnTo>
                  <a:pt x="66" y="42"/>
                </a:lnTo>
                <a:lnTo>
                  <a:pt x="60" y="54"/>
                </a:lnTo>
                <a:lnTo>
                  <a:pt x="54" y="66"/>
                </a:lnTo>
                <a:lnTo>
                  <a:pt x="42" y="72"/>
                </a:lnTo>
                <a:lnTo>
                  <a:pt x="36" y="78"/>
                </a:lnTo>
                <a:lnTo>
                  <a:pt x="18" y="72"/>
                </a:lnTo>
                <a:lnTo>
                  <a:pt x="12" y="66"/>
                </a:lnTo>
                <a:lnTo>
                  <a:pt x="6" y="54"/>
                </a:lnTo>
                <a:lnTo>
                  <a:pt x="0" y="42"/>
                </a:lnTo>
                <a:lnTo>
                  <a:pt x="6" y="42"/>
                </a:lnTo>
                <a:lnTo>
                  <a:pt x="6" y="30"/>
                </a:lnTo>
                <a:lnTo>
                  <a:pt x="12" y="18"/>
                </a:lnTo>
                <a:lnTo>
                  <a:pt x="24" y="6"/>
                </a:lnTo>
                <a:lnTo>
                  <a:pt x="36" y="6"/>
                </a:lnTo>
                <a:lnTo>
                  <a:pt x="42" y="6"/>
                </a:lnTo>
                <a:lnTo>
                  <a:pt x="54" y="18"/>
                </a:lnTo>
                <a:lnTo>
                  <a:pt x="60" y="30"/>
                </a:lnTo>
                <a:lnTo>
                  <a:pt x="60" y="42"/>
                </a:lnTo>
                <a:lnTo>
                  <a:pt x="60" y="54"/>
                </a:lnTo>
                <a:lnTo>
                  <a:pt x="54" y="66"/>
                </a:lnTo>
                <a:lnTo>
                  <a:pt x="42" y="72"/>
                </a:lnTo>
                <a:lnTo>
                  <a:pt x="36" y="72"/>
                </a:lnTo>
                <a:lnTo>
                  <a:pt x="24" y="72"/>
                </a:lnTo>
                <a:lnTo>
                  <a:pt x="12" y="66"/>
                </a:lnTo>
                <a:lnTo>
                  <a:pt x="6" y="54"/>
                </a:lnTo>
                <a:lnTo>
                  <a:pt x="6" y="42"/>
                </a:lnTo>
                <a:lnTo>
                  <a:pt x="0" y="42"/>
                </a:lnTo>
                <a:close/>
              </a:path>
            </a:pathLst>
          </a:custGeom>
          <a:solidFill>
            <a:srgbClr val="EDF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6" name="Freeform 45"/>
          <p:cNvSpPr>
            <a:spLocks/>
          </p:cNvSpPr>
          <p:nvPr/>
        </p:nvSpPr>
        <p:spPr bwMode="auto">
          <a:xfrm>
            <a:off x="7183440" y="4863571"/>
            <a:ext cx="80962" cy="123825"/>
          </a:xfrm>
          <a:custGeom>
            <a:avLst/>
            <a:gdLst>
              <a:gd name="T0" fmla="*/ 0 w 54"/>
              <a:gd name="T1" fmla="*/ 2147483647 h 72"/>
              <a:gd name="T2" fmla="*/ 0 w 54"/>
              <a:gd name="T3" fmla="*/ 2147483647 h 72"/>
              <a:gd name="T4" fmla="*/ 2147483647 w 54"/>
              <a:gd name="T5" fmla="*/ 2147483647 h 72"/>
              <a:gd name="T6" fmla="*/ 2147483647 w 54"/>
              <a:gd name="T7" fmla="*/ 2147483647 h 72"/>
              <a:gd name="T8" fmla="*/ 2147483647 w 54"/>
              <a:gd name="T9" fmla="*/ 0 h 72"/>
              <a:gd name="T10" fmla="*/ 2147483647 w 54"/>
              <a:gd name="T11" fmla="*/ 2147483647 h 72"/>
              <a:gd name="T12" fmla="*/ 2147483647 w 54"/>
              <a:gd name="T13" fmla="*/ 2147483647 h 72"/>
              <a:gd name="T14" fmla="*/ 2147483647 w 54"/>
              <a:gd name="T15" fmla="*/ 2147483647 h 72"/>
              <a:gd name="T16" fmla="*/ 2147483647 w 54"/>
              <a:gd name="T17" fmla="*/ 2147483647 h 72"/>
              <a:gd name="T18" fmla="*/ 2147483647 w 54"/>
              <a:gd name="T19" fmla="*/ 2147483647 h 72"/>
              <a:gd name="T20" fmla="*/ 2147483647 w 54"/>
              <a:gd name="T21" fmla="*/ 2147483647 h 72"/>
              <a:gd name="T22" fmla="*/ 2147483647 w 54"/>
              <a:gd name="T23" fmla="*/ 2147483647 h 72"/>
              <a:gd name="T24" fmla="*/ 2147483647 w 54"/>
              <a:gd name="T25" fmla="*/ 2147483647 h 72"/>
              <a:gd name="T26" fmla="*/ 2147483647 w 54"/>
              <a:gd name="T27" fmla="*/ 2147483647 h 72"/>
              <a:gd name="T28" fmla="*/ 2147483647 w 54"/>
              <a:gd name="T29" fmla="*/ 2147483647 h 72"/>
              <a:gd name="T30" fmla="*/ 0 w 54"/>
              <a:gd name="T31" fmla="*/ 2147483647 h 72"/>
              <a:gd name="T32" fmla="*/ 0 w 54"/>
              <a:gd name="T33" fmla="*/ 2147483647 h 72"/>
              <a:gd name="T34" fmla="*/ 0 w 54"/>
              <a:gd name="T35" fmla="*/ 2147483647 h 72"/>
              <a:gd name="T36" fmla="*/ 2147483647 w 54"/>
              <a:gd name="T37" fmla="*/ 2147483647 h 72"/>
              <a:gd name="T38" fmla="*/ 2147483647 w 54"/>
              <a:gd name="T39" fmla="*/ 2147483647 h 72"/>
              <a:gd name="T40" fmla="*/ 2147483647 w 54"/>
              <a:gd name="T41" fmla="*/ 2147483647 h 72"/>
              <a:gd name="T42" fmla="*/ 2147483647 w 54"/>
              <a:gd name="T43" fmla="*/ 2147483647 h 72"/>
              <a:gd name="T44" fmla="*/ 2147483647 w 54"/>
              <a:gd name="T45" fmla="*/ 2147483647 h 72"/>
              <a:gd name="T46" fmla="*/ 2147483647 w 54"/>
              <a:gd name="T47" fmla="*/ 2147483647 h 72"/>
              <a:gd name="T48" fmla="*/ 2147483647 w 54"/>
              <a:gd name="T49" fmla="*/ 2147483647 h 72"/>
              <a:gd name="T50" fmla="*/ 2147483647 w 54"/>
              <a:gd name="T51" fmla="*/ 2147483647 h 72"/>
              <a:gd name="T52" fmla="*/ 2147483647 w 54"/>
              <a:gd name="T53" fmla="*/ 2147483647 h 72"/>
              <a:gd name="T54" fmla="*/ 2147483647 w 54"/>
              <a:gd name="T55" fmla="*/ 2147483647 h 72"/>
              <a:gd name="T56" fmla="*/ 2147483647 w 54"/>
              <a:gd name="T57" fmla="*/ 2147483647 h 72"/>
              <a:gd name="T58" fmla="*/ 2147483647 w 54"/>
              <a:gd name="T59" fmla="*/ 2147483647 h 72"/>
              <a:gd name="T60" fmla="*/ 2147483647 w 54"/>
              <a:gd name="T61" fmla="*/ 2147483647 h 72"/>
              <a:gd name="T62" fmla="*/ 2147483647 w 54"/>
              <a:gd name="T63" fmla="*/ 2147483647 h 72"/>
              <a:gd name="T64" fmla="*/ 2147483647 w 54"/>
              <a:gd name="T65" fmla="*/ 2147483647 h 72"/>
              <a:gd name="T66" fmla="*/ 0 w 54"/>
              <a:gd name="T67" fmla="*/ 2147483647 h 72"/>
              <a:gd name="T68" fmla="*/ 0 w 54"/>
              <a:gd name="T69" fmla="*/ 2147483647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
              <a:gd name="T106" fmla="*/ 0 h 72"/>
              <a:gd name="T107" fmla="*/ 54 w 54"/>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 h="72">
                <a:moveTo>
                  <a:pt x="0" y="36"/>
                </a:moveTo>
                <a:lnTo>
                  <a:pt x="0" y="24"/>
                </a:lnTo>
                <a:lnTo>
                  <a:pt x="6" y="12"/>
                </a:lnTo>
                <a:lnTo>
                  <a:pt x="18" y="6"/>
                </a:lnTo>
                <a:lnTo>
                  <a:pt x="30" y="0"/>
                </a:lnTo>
                <a:lnTo>
                  <a:pt x="36" y="6"/>
                </a:lnTo>
                <a:lnTo>
                  <a:pt x="48" y="12"/>
                </a:lnTo>
                <a:lnTo>
                  <a:pt x="54" y="24"/>
                </a:lnTo>
                <a:lnTo>
                  <a:pt x="54" y="36"/>
                </a:lnTo>
                <a:lnTo>
                  <a:pt x="54" y="48"/>
                </a:lnTo>
                <a:lnTo>
                  <a:pt x="48" y="60"/>
                </a:lnTo>
                <a:lnTo>
                  <a:pt x="36" y="66"/>
                </a:lnTo>
                <a:lnTo>
                  <a:pt x="30" y="72"/>
                </a:lnTo>
                <a:lnTo>
                  <a:pt x="18" y="66"/>
                </a:lnTo>
                <a:lnTo>
                  <a:pt x="6" y="60"/>
                </a:lnTo>
                <a:lnTo>
                  <a:pt x="0" y="48"/>
                </a:lnTo>
                <a:lnTo>
                  <a:pt x="0" y="36"/>
                </a:lnTo>
                <a:lnTo>
                  <a:pt x="6" y="24"/>
                </a:lnTo>
                <a:lnTo>
                  <a:pt x="12" y="12"/>
                </a:lnTo>
                <a:lnTo>
                  <a:pt x="18" y="6"/>
                </a:lnTo>
                <a:lnTo>
                  <a:pt x="30" y="6"/>
                </a:lnTo>
                <a:lnTo>
                  <a:pt x="36" y="6"/>
                </a:lnTo>
                <a:lnTo>
                  <a:pt x="42" y="12"/>
                </a:lnTo>
                <a:lnTo>
                  <a:pt x="48" y="24"/>
                </a:lnTo>
                <a:lnTo>
                  <a:pt x="54" y="36"/>
                </a:lnTo>
                <a:lnTo>
                  <a:pt x="48" y="48"/>
                </a:lnTo>
                <a:lnTo>
                  <a:pt x="42" y="60"/>
                </a:lnTo>
                <a:lnTo>
                  <a:pt x="36" y="60"/>
                </a:lnTo>
                <a:lnTo>
                  <a:pt x="30" y="66"/>
                </a:lnTo>
                <a:lnTo>
                  <a:pt x="18" y="60"/>
                </a:lnTo>
                <a:lnTo>
                  <a:pt x="12" y="60"/>
                </a:lnTo>
                <a:lnTo>
                  <a:pt x="6" y="48"/>
                </a:lnTo>
                <a:lnTo>
                  <a:pt x="0" y="36"/>
                </a:lnTo>
                <a:close/>
              </a:path>
            </a:pathLst>
          </a:custGeom>
          <a:solidFill>
            <a:srgbClr val="E8F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7" name="Freeform 46"/>
          <p:cNvSpPr>
            <a:spLocks/>
          </p:cNvSpPr>
          <p:nvPr/>
        </p:nvSpPr>
        <p:spPr bwMode="auto">
          <a:xfrm>
            <a:off x="7183446" y="4873096"/>
            <a:ext cx="73025" cy="103187"/>
          </a:xfrm>
          <a:custGeom>
            <a:avLst/>
            <a:gdLst>
              <a:gd name="T0" fmla="*/ 0 w 48"/>
              <a:gd name="T1" fmla="*/ 2147483647 h 60"/>
              <a:gd name="T2" fmla="*/ 2147483647 w 48"/>
              <a:gd name="T3" fmla="*/ 2147483647 h 60"/>
              <a:gd name="T4" fmla="*/ 2147483647 w 48"/>
              <a:gd name="T5" fmla="*/ 2147483647 h 60"/>
              <a:gd name="T6" fmla="*/ 2147483647 w 48"/>
              <a:gd name="T7" fmla="*/ 2147483647 h 60"/>
              <a:gd name="T8" fmla="*/ 2147483647 w 48"/>
              <a:gd name="T9" fmla="*/ 0 h 60"/>
              <a:gd name="T10" fmla="*/ 2147483647 w 48"/>
              <a:gd name="T11" fmla="*/ 2147483647 h 60"/>
              <a:gd name="T12" fmla="*/ 2147483647 w 48"/>
              <a:gd name="T13" fmla="*/ 2147483647 h 60"/>
              <a:gd name="T14" fmla="*/ 2147483647 w 48"/>
              <a:gd name="T15" fmla="*/ 2147483647 h 60"/>
              <a:gd name="T16" fmla="*/ 2147483647 w 48"/>
              <a:gd name="T17" fmla="*/ 2147483647 h 60"/>
              <a:gd name="T18" fmla="*/ 2147483647 w 48"/>
              <a:gd name="T19" fmla="*/ 2147483647 h 60"/>
              <a:gd name="T20" fmla="*/ 2147483647 w 48"/>
              <a:gd name="T21" fmla="*/ 2147483647 h 60"/>
              <a:gd name="T22" fmla="*/ 2147483647 w 48"/>
              <a:gd name="T23" fmla="*/ 2147483647 h 60"/>
              <a:gd name="T24" fmla="*/ 2147483647 w 48"/>
              <a:gd name="T25" fmla="*/ 2147483647 h 60"/>
              <a:gd name="T26" fmla="*/ 2147483647 w 48"/>
              <a:gd name="T27" fmla="*/ 2147483647 h 60"/>
              <a:gd name="T28" fmla="*/ 2147483647 w 48"/>
              <a:gd name="T29" fmla="*/ 2147483647 h 60"/>
              <a:gd name="T30" fmla="*/ 2147483647 w 48"/>
              <a:gd name="T31" fmla="*/ 2147483647 h 60"/>
              <a:gd name="T32" fmla="*/ 0 w 48"/>
              <a:gd name="T33" fmla="*/ 2147483647 h 60"/>
              <a:gd name="T34" fmla="*/ 2147483647 w 48"/>
              <a:gd name="T35" fmla="*/ 2147483647 h 60"/>
              <a:gd name="T36" fmla="*/ 2147483647 w 48"/>
              <a:gd name="T37" fmla="*/ 2147483647 h 60"/>
              <a:gd name="T38" fmla="*/ 2147483647 w 48"/>
              <a:gd name="T39" fmla="*/ 2147483647 h 60"/>
              <a:gd name="T40" fmla="*/ 2147483647 w 48"/>
              <a:gd name="T41" fmla="*/ 2147483647 h 60"/>
              <a:gd name="T42" fmla="*/ 2147483647 w 48"/>
              <a:gd name="T43" fmla="*/ 2147483647 h 60"/>
              <a:gd name="T44" fmla="*/ 2147483647 w 48"/>
              <a:gd name="T45" fmla="*/ 2147483647 h 60"/>
              <a:gd name="T46" fmla="*/ 2147483647 w 48"/>
              <a:gd name="T47" fmla="*/ 2147483647 h 60"/>
              <a:gd name="T48" fmla="*/ 2147483647 w 48"/>
              <a:gd name="T49" fmla="*/ 2147483647 h 60"/>
              <a:gd name="T50" fmla="*/ 2147483647 w 48"/>
              <a:gd name="T51" fmla="*/ 2147483647 h 60"/>
              <a:gd name="T52" fmla="*/ 2147483647 w 48"/>
              <a:gd name="T53" fmla="*/ 2147483647 h 60"/>
              <a:gd name="T54" fmla="*/ 2147483647 w 48"/>
              <a:gd name="T55" fmla="*/ 2147483647 h 60"/>
              <a:gd name="T56" fmla="*/ 2147483647 w 48"/>
              <a:gd name="T57" fmla="*/ 2147483647 h 60"/>
              <a:gd name="T58" fmla="*/ 2147483647 w 48"/>
              <a:gd name="T59" fmla="*/ 2147483647 h 60"/>
              <a:gd name="T60" fmla="*/ 2147483647 w 48"/>
              <a:gd name="T61" fmla="*/ 2147483647 h 60"/>
              <a:gd name="T62" fmla="*/ 2147483647 w 48"/>
              <a:gd name="T63" fmla="*/ 2147483647 h 60"/>
              <a:gd name="T64" fmla="*/ 2147483647 w 48"/>
              <a:gd name="T65" fmla="*/ 2147483647 h 60"/>
              <a:gd name="T66" fmla="*/ 2147483647 w 48"/>
              <a:gd name="T67" fmla="*/ 2147483647 h 60"/>
              <a:gd name="T68" fmla="*/ 0 w 48"/>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
              <a:gd name="T106" fmla="*/ 0 h 60"/>
              <a:gd name="T107" fmla="*/ 48 w 48"/>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 h="60">
                <a:moveTo>
                  <a:pt x="0" y="30"/>
                </a:moveTo>
                <a:lnTo>
                  <a:pt x="6" y="18"/>
                </a:lnTo>
                <a:lnTo>
                  <a:pt x="12" y="6"/>
                </a:lnTo>
                <a:lnTo>
                  <a:pt x="18" y="6"/>
                </a:lnTo>
                <a:lnTo>
                  <a:pt x="30" y="0"/>
                </a:lnTo>
                <a:lnTo>
                  <a:pt x="36" y="6"/>
                </a:lnTo>
                <a:lnTo>
                  <a:pt x="42" y="6"/>
                </a:lnTo>
                <a:lnTo>
                  <a:pt x="48" y="18"/>
                </a:lnTo>
                <a:lnTo>
                  <a:pt x="48" y="30"/>
                </a:lnTo>
                <a:lnTo>
                  <a:pt x="48" y="42"/>
                </a:lnTo>
                <a:lnTo>
                  <a:pt x="42" y="48"/>
                </a:lnTo>
                <a:lnTo>
                  <a:pt x="36" y="54"/>
                </a:lnTo>
                <a:lnTo>
                  <a:pt x="30" y="60"/>
                </a:lnTo>
                <a:lnTo>
                  <a:pt x="18" y="54"/>
                </a:lnTo>
                <a:lnTo>
                  <a:pt x="12" y="48"/>
                </a:lnTo>
                <a:lnTo>
                  <a:pt x="6" y="42"/>
                </a:lnTo>
                <a:lnTo>
                  <a:pt x="0" y="30"/>
                </a:lnTo>
                <a:lnTo>
                  <a:pt x="6" y="30"/>
                </a:lnTo>
                <a:lnTo>
                  <a:pt x="6" y="18"/>
                </a:lnTo>
                <a:lnTo>
                  <a:pt x="12" y="12"/>
                </a:lnTo>
                <a:lnTo>
                  <a:pt x="18" y="6"/>
                </a:lnTo>
                <a:lnTo>
                  <a:pt x="30" y="6"/>
                </a:lnTo>
                <a:lnTo>
                  <a:pt x="36" y="6"/>
                </a:lnTo>
                <a:lnTo>
                  <a:pt x="42" y="12"/>
                </a:lnTo>
                <a:lnTo>
                  <a:pt x="48" y="18"/>
                </a:lnTo>
                <a:lnTo>
                  <a:pt x="48" y="30"/>
                </a:lnTo>
                <a:lnTo>
                  <a:pt x="48" y="36"/>
                </a:lnTo>
                <a:lnTo>
                  <a:pt x="42" y="48"/>
                </a:lnTo>
                <a:lnTo>
                  <a:pt x="36" y="54"/>
                </a:lnTo>
                <a:lnTo>
                  <a:pt x="30" y="54"/>
                </a:lnTo>
                <a:lnTo>
                  <a:pt x="18" y="54"/>
                </a:lnTo>
                <a:lnTo>
                  <a:pt x="12" y="48"/>
                </a:lnTo>
                <a:lnTo>
                  <a:pt x="6" y="36"/>
                </a:lnTo>
                <a:lnTo>
                  <a:pt x="6" y="30"/>
                </a:lnTo>
                <a:lnTo>
                  <a:pt x="0" y="30"/>
                </a:lnTo>
                <a:close/>
              </a:path>
            </a:pathLst>
          </a:custGeom>
          <a:solidFill>
            <a:srgbClr val="E3F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8" name="Freeform 47"/>
          <p:cNvSpPr>
            <a:spLocks/>
          </p:cNvSpPr>
          <p:nvPr/>
        </p:nvSpPr>
        <p:spPr bwMode="auto">
          <a:xfrm>
            <a:off x="7192963" y="4873096"/>
            <a:ext cx="63500" cy="92075"/>
          </a:xfrm>
          <a:custGeom>
            <a:avLst/>
            <a:gdLst>
              <a:gd name="T0" fmla="*/ 0 w 42"/>
              <a:gd name="T1" fmla="*/ 2147483647 h 54"/>
              <a:gd name="T2" fmla="*/ 0 w 42"/>
              <a:gd name="T3" fmla="*/ 2147483647 h 54"/>
              <a:gd name="T4" fmla="*/ 2147483647 w 42"/>
              <a:gd name="T5" fmla="*/ 2147483647 h 54"/>
              <a:gd name="T6" fmla="*/ 2147483647 w 42"/>
              <a:gd name="T7" fmla="*/ 2147483647 h 54"/>
              <a:gd name="T8" fmla="*/ 2147483647 w 42"/>
              <a:gd name="T9" fmla="*/ 0 h 54"/>
              <a:gd name="T10" fmla="*/ 2147483647 w 42"/>
              <a:gd name="T11" fmla="*/ 2147483647 h 54"/>
              <a:gd name="T12" fmla="*/ 2147483647 w 42"/>
              <a:gd name="T13" fmla="*/ 2147483647 h 54"/>
              <a:gd name="T14" fmla="*/ 2147483647 w 42"/>
              <a:gd name="T15" fmla="*/ 2147483647 h 54"/>
              <a:gd name="T16" fmla="*/ 2147483647 w 42"/>
              <a:gd name="T17" fmla="*/ 2147483647 h 54"/>
              <a:gd name="T18" fmla="*/ 2147483647 w 42"/>
              <a:gd name="T19" fmla="*/ 2147483647 h 54"/>
              <a:gd name="T20" fmla="*/ 2147483647 w 42"/>
              <a:gd name="T21" fmla="*/ 2147483647 h 54"/>
              <a:gd name="T22" fmla="*/ 2147483647 w 42"/>
              <a:gd name="T23" fmla="*/ 2147483647 h 54"/>
              <a:gd name="T24" fmla="*/ 2147483647 w 42"/>
              <a:gd name="T25" fmla="*/ 2147483647 h 54"/>
              <a:gd name="T26" fmla="*/ 2147483647 w 42"/>
              <a:gd name="T27" fmla="*/ 2147483647 h 54"/>
              <a:gd name="T28" fmla="*/ 2147483647 w 42"/>
              <a:gd name="T29" fmla="*/ 2147483647 h 54"/>
              <a:gd name="T30" fmla="*/ 0 w 42"/>
              <a:gd name="T31" fmla="*/ 2147483647 h 54"/>
              <a:gd name="T32" fmla="*/ 0 w 42"/>
              <a:gd name="T33" fmla="*/ 2147483647 h 54"/>
              <a:gd name="T34" fmla="*/ 0 w 42"/>
              <a:gd name="T35" fmla="*/ 2147483647 h 54"/>
              <a:gd name="T36" fmla="*/ 2147483647 w 42"/>
              <a:gd name="T37" fmla="*/ 2147483647 h 54"/>
              <a:gd name="T38" fmla="*/ 2147483647 w 42"/>
              <a:gd name="T39" fmla="*/ 2147483647 h 54"/>
              <a:gd name="T40" fmla="*/ 2147483647 w 42"/>
              <a:gd name="T41" fmla="*/ 2147483647 h 54"/>
              <a:gd name="T42" fmla="*/ 2147483647 w 42"/>
              <a:gd name="T43" fmla="*/ 2147483647 h 54"/>
              <a:gd name="T44" fmla="*/ 2147483647 w 42"/>
              <a:gd name="T45" fmla="*/ 2147483647 h 54"/>
              <a:gd name="T46" fmla="*/ 2147483647 w 42"/>
              <a:gd name="T47" fmla="*/ 2147483647 h 54"/>
              <a:gd name="T48" fmla="*/ 2147483647 w 42"/>
              <a:gd name="T49" fmla="*/ 2147483647 h 54"/>
              <a:gd name="T50" fmla="*/ 2147483647 w 42"/>
              <a:gd name="T51" fmla="*/ 2147483647 h 54"/>
              <a:gd name="T52" fmla="*/ 2147483647 w 42"/>
              <a:gd name="T53" fmla="*/ 2147483647 h 54"/>
              <a:gd name="T54" fmla="*/ 2147483647 w 42"/>
              <a:gd name="T55" fmla="*/ 2147483647 h 54"/>
              <a:gd name="T56" fmla="*/ 2147483647 w 42"/>
              <a:gd name="T57" fmla="*/ 2147483647 h 54"/>
              <a:gd name="T58" fmla="*/ 2147483647 w 42"/>
              <a:gd name="T59" fmla="*/ 2147483647 h 54"/>
              <a:gd name="T60" fmla="*/ 2147483647 w 42"/>
              <a:gd name="T61" fmla="*/ 2147483647 h 54"/>
              <a:gd name="T62" fmla="*/ 2147483647 w 42"/>
              <a:gd name="T63" fmla="*/ 2147483647 h 54"/>
              <a:gd name="T64" fmla="*/ 2147483647 w 42"/>
              <a:gd name="T65" fmla="*/ 2147483647 h 54"/>
              <a:gd name="T66" fmla="*/ 0 w 42"/>
              <a:gd name="T67" fmla="*/ 2147483647 h 54"/>
              <a:gd name="T68" fmla="*/ 0 w 42"/>
              <a:gd name="T69" fmla="*/ 2147483647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
              <a:gd name="T106" fmla="*/ 0 h 54"/>
              <a:gd name="T107" fmla="*/ 42 w 42"/>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 h="54">
                <a:moveTo>
                  <a:pt x="0" y="30"/>
                </a:moveTo>
                <a:lnTo>
                  <a:pt x="0" y="18"/>
                </a:lnTo>
                <a:lnTo>
                  <a:pt x="6" y="6"/>
                </a:lnTo>
                <a:lnTo>
                  <a:pt x="12" y="6"/>
                </a:lnTo>
                <a:lnTo>
                  <a:pt x="18" y="0"/>
                </a:lnTo>
                <a:lnTo>
                  <a:pt x="30" y="6"/>
                </a:lnTo>
                <a:lnTo>
                  <a:pt x="36" y="6"/>
                </a:lnTo>
                <a:lnTo>
                  <a:pt x="42" y="18"/>
                </a:lnTo>
                <a:lnTo>
                  <a:pt x="42" y="30"/>
                </a:lnTo>
                <a:lnTo>
                  <a:pt x="42" y="36"/>
                </a:lnTo>
                <a:lnTo>
                  <a:pt x="36" y="48"/>
                </a:lnTo>
                <a:lnTo>
                  <a:pt x="30" y="48"/>
                </a:lnTo>
                <a:lnTo>
                  <a:pt x="18" y="54"/>
                </a:lnTo>
                <a:lnTo>
                  <a:pt x="12" y="48"/>
                </a:lnTo>
                <a:lnTo>
                  <a:pt x="6" y="48"/>
                </a:lnTo>
                <a:lnTo>
                  <a:pt x="0" y="36"/>
                </a:lnTo>
                <a:lnTo>
                  <a:pt x="0" y="30"/>
                </a:lnTo>
                <a:lnTo>
                  <a:pt x="6" y="18"/>
                </a:lnTo>
                <a:lnTo>
                  <a:pt x="6" y="12"/>
                </a:lnTo>
                <a:lnTo>
                  <a:pt x="12" y="6"/>
                </a:lnTo>
                <a:lnTo>
                  <a:pt x="18" y="6"/>
                </a:lnTo>
                <a:lnTo>
                  <a:pt x="30" y="6"/>
                </a:lnTo>
                <a:lnTo>
                  <a:pt x="30" y="12"/>
                </a:lnTo>
                <a:lnTo>
                  <a:pt x="36" y="18"/>
                </a:lnTo>
                <a:lnTo>
                  <a:pt x="42" y="30"/>
                </a:lnTo>
                <a:lnTo>
                  <a:pt x="36" y="36"/>
                </a:lnTo>
                <a:lnTo>
                  <a:pt x="30" y="42"/>
                </a:lnTo>
                <a:lnTo>
                  <a:pt x="30" y="48"/>
                </a:lnTo>
                <a:lnTo>
                  <a:pt x="18" y="48"/>
                </a:lnTo>
                <a:lnTo>
                  <a:pt x="12" y="48"/>
                </a:lnTo>
                <a:lnTo>
                  <a:pt x="6" y="42"/>
                </a:lnTo>
                <a:lnTo>
                  <a:pt x="6" y="36"/>
                </a:lnTo>
                <a:lnTo>
                  <a:pt x="0" y="30"/>
                </a:lnTo>
                <a:close/>
              </a:path>
            </a:pathLst>
          </a:custGeom>
          <a:solidFill>
            <a:srgbClr val="DEF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29" name="Freeform 48"/>
          <p:cNvSpPr>
            <a:spLocks/>
          </p:cNvSpPr>
          <p:nvPr/>
        </p:nvSpPr>
        <p:spPr bwMode="auto">
          <a:xfrm>
            <a:off x="7200902" y="4884208"/>
            <a:ext cx="55563" cy="80963"/>
          </a:xfrm>
          <a:custGeom>
            <a:avLst/>
            <a:gdLst>
              <a:gd name="T0" fmla="*/ 0 w 36"/>
              <a:gd name="T1" fmla="*/ 2147483647 h 48"/>
              <a:gd name="T2" fmla="*/ 0 w 36"/>
              <a:gd name="T3" fmla="*/ 2147483647 h 48"/>
              <a:gd name="T4" fmla="*/ 0 w 36"/>
              <a:gd name="T5" fmla="*/ 2147483647 h 48"/>
              <a:gd name="T6" fmla="*/ 2147483647 w 36"/>
              <a:gd name="T7" fmla="*/ 0 h 48"/>
              <a:gd name="T8" fmla="*/ 2147483647 w 36"/>
              <a:gd name="T9" fmla="*/ 0 h 48"/>
              <a:gd name="T10" fmla="*/ 2147483647 w 36"/>
              <a:gd name="T11" fmla="*/ 0 h 48"/>
              <a:gd name="T12" fmla="*/ 2147483647 w 36"/>
              <a:gd name="T13" fmla="*/ 2147483647 h 48"/>
              <a:gd name="T14" fmla="*/ 2147483647 w 36"/>
              <a:gd name="T15" fmla="*/ 2147483647 h 48"/>
              <a:gd name="T16" fmla="*/ 2147483647 w 36"/>
              <a:gd name="T17" fmla="*/ 2147483647 h 48"/>
              <a:gd name="T18" fmla="*/ 2147483647 w 36"/>
              <a:gd name="T19" fmla="*/ 2147483647 h 48"/>
              <a:gd name="T20" fmla="*/ 2147483647 w 36"/>
              <a:gd name="T21" fmla="*/ 2147483647 h 48"/>
              <a:gd name="T22" fmla="*/ 2147483647 w 36"/>
              <a:gd name="T23" fmla="*/ 2147483647 h 48"/>
              <a:gd name="T24" fmla="*/ 2147483647 w 36"/>
              <a:gd name="T25" fmla="*/ 2147483647 h 48"/>
              <a:gd name="T26" fmla="*/ 2147483647 w 36"/>
              <a:gd name="T27" fmla="*/ 2147483647 h 48"/>
              <a:gd name="T28" fmla="*/ 0 w 36"/>
              <a:gd name="T29" fmla="*/ 2147483647 h 48"/>
              <a:gd name="T30" fmla="*/ 0 w 36"/>
              <a:gd name="T31" fmla="*/ 2147483647 h 48"/>
              <a:gd name="T32" fmla="*/ 0 w 36"/>
              <a:gd name="T33" fmla="*/ 2147483647 h 48"/>
              <a:gd name="T34" fmla="*/ 0 w 36"/>
              <a:gd name="T35" fmla="*/ 2147483647 h 48"/>
              <a:gd name="T36" fmla="*/ 0 w 36"/>
              <a:gd name="T37" fmla="*/ 2147483647 h 48"/>
              <a:gd name="T38" fmla="*/ 2147483647 w 36"/>
              <a:gd name="T39" fmla="*/ 2147483647 h 48"/>
              <a:gd name="T40" fmla="*/ 2147483647 w 36"/>
              <a:gd name="T41" fmla="*/ 2147483647 h 48"/>
              <a:gd name="T42" fmla="*/ 2147483647 w 36"/>
              <a:gd name="T43" fmla="*/ 2147483647 h 48"/>
              <a:gd name="T44" fmla="*/ 2147483647 w 36"/>
              <a:gd name="T45" fmla="*/ 2147483647 h 48"/>
              <a:gd name="T46" fmla="*/ 2147483647 w 36"/>
              <a:gd name="T47" fmla="*/ 2147483647 h 48"/>
              <a:gd name="T48" fmla="*/ 2147483647 w 36"/>
              <a:gd name="T49" fmla="*/ 2147483647 h 48"/>
              <a:gd name="T50" fmla="*/ 2147483647 w 36"/>
              <a:gd name="T51" fmla="*/ 2147483647 h 48"/>
              <a:gd name="T52" fmla="*/ 2147483647 w 36"/>
              <a:gd name="T53" fmla="*/ 2147483647 h 48"/>
              <a:gd name="T54" fmla="*/ 2147483647 w 36"/>
              <a:gd name="T55" fmla="*/ 2147483647 h 48"/>
              <a:gd name="T56" fmla="*/ 2147483647 w 36"/>
              <a:gd name="T57" fmla="*/ 2147483647 h 48"/>
              <a:gd name="T58" fmla="*/ 2147483647 w 36"/>
              <a:gd name="T59" fmla="*/ 2147483647 h 48"/>
              <a:gd name="T60" fmla="*/ 2147483647 w 36"/>
              <a:gd name="T61" fmla="*/ 2147483647 h 48"/>
              <a:gd name="T62" fmla="*/ 2147483647 w 36"/>
              <a:gd name="T63" fmla="*/ 2147483647 h 48"/>
              <a:gd name="T64" fmla="*/ 0 w 36"/>
              <a:gd name="T65" fmla="*/ 2147483647 h 48"/>
              <a:gd name="T66" fmla="*/ 0 w 36"/>
              <a:gd name="T67" fmla="*/ 2147483647 h 48"/>
              <a:gd name="T68" fmla="*/ 0 w 36"/>
              <a:gd name="T69" fmla="*/ 2147483647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48"/>
              <a:gd name="T107" fmla="*/ 36 w 36"/>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48">
                <a:moveTo>
                  <a:pt x="0" y="24"/>
                </a:moveTo>
                <a:lnTo>
                  <a:pt x="0" y="12"/>
                </a:lnTo>
                <a:lnTo>
                  <a:pt x="0" y="6"/>
                </a:lnTo>
                <a:lnTo>
                  <a:pt x="6" y="0"/>
                </a:lnTo>
                <a:lnTo>
                  <a:pt x="18" y="0"/>
                </a:lnTo>
                <a:lnTo>
                  <a:pt x="24" y="0"/>
                </a:lnTo>
                <a:lnTo>
                  <a:pt x="24" y="6"/>
                </a:lnTo>
                <a:lnTo>
                  <a:pt x="30" y="12"/>
                </a:lnTo>
                <a:lnTo>
                  <a:pt x="36" y="24"/>
                </a:lnTo>
                <a:lnTo>
                  <a:pt x="30" y="30"/>
                </a:lnTo>
                <a:lnTo>
                  <a:pt x="24" y="36"/>
                </a:lnTo>
                <a:lnTo>
                  <a:pt x="24" y="42"/>
                </a:lnTo>
                <a:lnTo>
                  <a:pt x="18" y="48"/>
                </a:lnTo>
                <a:lnTo>
                  <a:pt x="6" y="42"/>
                </a:lnTo>
                <a:lnTo>
                  <a:pt x="0" y="36"/>
                </a:lnTo>
                <a:lnTo>
                  <a:pt x="0" y="30"/>
                </a:lnTo>
                <a:lnTo>
                  <a:pt x="0" y="24"/>
                </a:lnTo>
                <a:lnTo>
                  <a:pt x="0" y="18"/>
                </a:lnTo>
                <a:lnTo>
                  <a:pt x="6" y="12"/>
                </a:lnTo>
                <a:lnTo>
                  <a:pt x="12" y="6"/>
                </a:lnTo>
                <a:lnTo>
                  <a:pt x="18" y="6"/>
                </a:lnTo>
                <a:lnTo>
                  <a:pt x="24" y="6"/>
                </a:lnTo>
                <a:lnTo>
                  <a:pt x="24" y="12"/>
                </a:lnTo>
                <a:lnTo>
                  <a:pt x="30" y="18"/>
                </a:lnTo>
                <a:lnTo>
                  <a:pt x="30" y="24"/>
                </a:lnTo>
                <a:lnTo>
                  <a:pt x="30" y="30"/>
                </a:lnTo>
                <a:lnTo>
                  <a:pt x="24" y="36"/>
                </a:lnTo>
                <a:lnTo>
                  <a:pt x="24" y="42"/>
                </a:lnTo>
                <a:lnTo>
                  <a:pt x="18" y="42"/>
                </a:lnTo>
                <a:lnTo>
                  <a:pt x="12" y="42"/>
                </a:lnTo>
                <a:lnTo>
                  <a:pt x="6" y="36"/>
                </a:lnTo>
                <a:lnTo>
                  <a:pt x="0" y="30"/>
                </a:lnTo>
                <a:lnTo>
                  <a:pt x="0" y="24"/>
                </a:lnTo>
                <a:close/>
              </a:path>
            </a:pathLst>
          </a:custGeom>
          <a:solidFill>
            <a:srgbClr val="DAF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0" name="Freeform 49"/>
          <p:cNvSpPr>
            <a:spLocks/>
          </p:cNvSpPr>
          <p:nvPr/>
        </p:nvSpPr>
        <p:spPr bwMode="auto">
          <a:xfrm>
            <a:off x="7200900" y="4884208"/>
            <a:ext cx="46038" cy="73025"/>
          </a:xfrm>
          <a:custGeom>
            <a:avLst/>
            <a:gdLst>
              <a:gd name="T0" fmla="*/ 0 w 30"/>
              <a:gd name="T1" fmla="*/ 2147483647 h 42"/>
              <a:gd name="T2" fmla="*/ 0 w 30"/>
              <a:gd name="T3" fmla="*/ 2147483647 h 42"/>
              <a:gd name="T4" fmla="*/ 2147483647 w 30"/>
              <a:gd name="T5" fmla="*/ 2147483647 h 42"/>
              <a:gd name="T6" fmla="*/ 2147483647 w 30"/>
              <a:gd name="T7" fmla="*/ 2147483647 h 42"/>
              <a:gd name="T8" fmla="*/ 2147483647 w 30"/>
              <a:gd name="T9" fmla="*/ 0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2147483647 h 42"/>
              <a:gd name="T22" fmla="*/ 2147483647 w 30"/>
              <a:gd name="T23" fmla="*/ 2147483647 h 42"/>
              <a:gd name="T24" fmla="*/ 2147483647 w 30"/>
              <a:gd name="T25" fmla="*/ 2147483647 h 42"/>
              <a:gd name="T26" fmla="*/ 2147483647 w 30"/>
              <a:gd name="T27" fmla="*/ 2147483647 h 42"/>
              <a:gd name="T28" fmla="*/ 2147483647 w 30"/>
              <a:gd name="T29" fmla="*/ 2147483647 h 42"/>
              <a:gd name="T30" fmla="*/ 0 w 30"/>
              <a:gd name="T31" fmla="*/ 2147483647 h 42"/>
              <a:gd name="T32" fmla="*/ 0 w 30"/>
              <a:gd name="T33" fmla="*/ 2147483647 h 42"/>
              <a:gd name="T34" fmla="*/ 2147483647 w 30"/>
              <a:gd name="T35" fmla="*/ 2147483647 h 42"/>
              <a:gd name="T36" fmla="*/ 2147483647 w 30"/>
              <a:gd name="T37" fmla="*/ 2147483647 h 42"/>
              <a:gd name="T38" fmla="*/ 2147483647 w 30"/>
              <a:gd name="T39" fmla="*/ 2147483647 h 42"/>
              <a:gd name="T40" fmla="*/ 2147483647 w 30"/>
              <a:gd name="T41" fmla="*/ 2147483647 h 42"/>
              <a:gd name="T42" fmla="*/ 2147483647 w 30"/>
              <a:gd name="T43" fmla="*/ 2147483647 h 42"/>
              <a:gd name="T44" fmla="*/ 2147483647 w 30"/>
              <a:gd name="T45" fmla="*/ 2147483647 h 42"/>
              <a:gd name="T46" fmla="*/ 2147483647 w 30"/>
              <a:gd name="T47" fmla="*/ 2147483647 h 42"/>
              <a:gd name="T48" fmla="*/ 2147483647 w 30"/>
              <a:gd name="T49" fmla="*/ 2147483647 h 42"/>
              <a:gd name="T50" fmla="*/ 2147483647 w 30"/>
              <a:gd name="T51" fmla="*/ 2147483647 h 42"/>
              <a:gd name="T52" fmla="*/ 2147483647 w 30"/>
              <a:gd name="T53" fmla="*/ 2147483647 h 42"/>
              <a:gd name="T54" fmla="*/ 2147483647 w 30"/>
              <a:gd name="T55" fmla="*/ 2147483647 h 42"/>
              <a:gd name="T56" fmla="*/ 2147483647 w 30"/>
              <a:gd name="T57" fmla="*/ 2147483647 h 42"/>
              <a:gd name="T58" fmla="*/ 2147483647 w 30"/>
              <a:gd name="T59" fmla="*/ 2147483647 h 42"/>
              <a:gd name="T60" fmla="*/ 2147483647 w 30"/>
              <a:gd name="T61" fmla="*/ 2147483647 h 42"/>
              <a:gd name="T62" fmla="*/ 2147483647 w 30"/>
              <a:gd name="T63" fmla="*/ 2147483647 h 42"/>
              <a:gd name="T64" fmla="*/ 2147483647 w 30"/>
              <a:gd name="T65" fmla="*/ 2147483647 h 42"/>
              <a:gd name="T66" fmla="*/ 2147483647 w 30"/>
              <a:gd name="T67" fmla="*/ 2147483647 h 42"/>
              <a:gd name="T68" fmla="*/ 0 w 30"/>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42"/>
              <a:gd name="T107" fmla="*/ 30 w 30"/>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42">
                <a:moveTo>
                  <a:pt x="0" y="24"/>
                </a:moveTo>
                <a:lnTo>
                  <a:pt x="0" y="12"/>
                </a:lnTo>
                <a:lnTo>
                  <a:pt x="6" y="6"/>
                </a:lnTo>
                <a:lnTo>
                  <a:pt x="12" y="0"/>
                </a:lnTo>
                <a:lnTo>
                  <a:pt x="18" y="6"/>
                </a:lnTo>
                <a:lnTo>
                  <a:pt x="24" y="6"/>
                </a:lnTo>
                <a:lnTo>
                  <a:pt x="30" y="12"/>
                </a:lnTo>
                <a:lnTo>
                  <a:pt x="30" y="24"/>
                </a:lnTo>
                <a:lnTo>
                  <a:pt x="30" y="30"/>
                </a:lnTo>
                <a:lnTo>
                  <a:pt x="24" y="36"/>
                </a:lnTo>
                <a:lnTo>
                  <a:pt x="18" y="42"/>
                </a:lnTo>
                <a:lnTo>
                  <a:pt x="12" y="42"/>
                </a:lnTo>
                <a:lnTo>
                  <a:pt x="6" y="42"/>
                </a:lnTo>
                <a:lnTo>
                  <a:pt x="6" y="36"/>
                </a:lnTo>
                <a:lnTo>
                  <a:pt x="0" y="30"/>
                </a:lnTo>
                <a:lnTo>
                  <a:pt x="0" y="24"/>
                </a:lnTo>
                <a:lnTo>
                  <a:pt x="6" y="24"/>
                </a:lnTo>
                <a:lnTo>
                  <a:pt x="6" y="18"/>
                </a:lnTo>
                <a:lnTo>
                  <a:pt x="6" y="12"/>
                </a:lnTo>
                <a:lnTo>
                  <a:pt x="12" y="6"/>
                </a:lnTo>
                <a:lnTo>
                  <a:pt x="18" y="6"/>
                </a:lnTo>
                <a:lnTo>
                  <a:pt x="24" y="12"/>
                </a:lnTo>
                <a:lnTo>
                  <a:pt x="24" y="18"/>
                </a:lnTo>
                <a:lnTo>
                  <a:pt x="24" y="24"/>
                </a:lnTo>
                <a:lnTo>
                  <a:pt x="24" y="30"/>
                </a:lnTo>
                <a:lnTo>
                  <a:pt x="18" y="36"/>
                </a:lnTo>
                <a:lnTo>
                  <a:pt x="12" y="36"/>
                </a:lnTo>
                <a:lnTo>
                  <a:pt x="6" y="30"/>
                </a:lnTo>
                <a:lnTo>
                  <a:pt x="6" y="24"/>
                </a:lnTo>
                <a:lnTo>
                  <a:pt x="0" y="24"/>
                </a:lnTo>
                <a:close/>
              </a:path>
            </a:pathLst>
          </a:custGeom>
          <a:solidFill>
            <a:srgbClr val="D4F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1" name="Freeform 50"/>
          <p:cNvSpPr>
            <a:spLocks/>
          </p:cNvSpPr>
          <p:nvPr/>
        </p:nvSpPr>
        <p:spPr bwMode="auto">
          <a:xfrm>
            <a:off x="7210425" y="4904846"/>
            <a:ext cx="26988" cy="41275"/>
          </a:xfrm>
          <a:custGeom>
            <a:avLst/>
            <a:gdLst>
              <a:gd name="T0" fmla="*/ 0 w 18"/>
              <a:gd name="T1" fmla="*/ 2147483647 h 24"/>
              <a:gd name="T2" fmla="*/ 0 w 18"/>
              <a:gd name="T3" fmla="*/ 2147483647 h 24"/>
              <a:gd name="T4" fmla="*/ 0 w 18"/>
              <a:gd name="T5" fmla="*/ 0 h 24"/>
              <a:gd name="T6" fmla="*/ 2147483647 w 18"/>
              <a:gd name="T7" fmla="*/ 0 h 24"/>
              <a:gd name="T8" fmla="*/ 2147483647 w 18"/>
              <a:gd name="T9" fmla="*/ 0 h 24"/>
              <a:gd name="T10" fmla="*/ 2147483647 w 18"/>
              <a:gd name="T11" fmla="*/ 0 h 24"/>
              <a:gd name="T12" fmla="*/ 2147483647 w 18"/>
              <a:gd name="T13" fmla="*/ 0 h 24"/>
              <a:gd name="T14" fmla="*/ 2147483647 w 18"/>
              <a:gd name="T15" fmla="*/ 2147483647 h 24"/>
              <a:gd name="T16" fmla="*/ 2147483647 w 18"/>
              <a:gd name="T17" fmla="*/ 2147483647 h 24"/>
              <a:gd name="T18" fmla="*/ 2147483647 w 18"/>
              <a:gd name="T19" fmla="*/ 2147483647 h 24"/>
              <a:gd name="T20" fmla="*/ 2147483647 w 18"/>
              <a:gd name="T21" fmla="*/ 2147483647 h 24"/>
              <a:gd name="T22" fmla="*/ 2147483647 w 18"/>
              <a:gd name="T23" fmla="*/ 2147483647 h 24"/>
              <a:gd name="T24" fmla="*/ 2147483647 w 18"/>
              <a:gd name="T25" fmla="*/ 2147483647 h 24"/>
              <a:gd name="T26" fmla="*/ 2147483647 w 18"/>
              <a:gd name="T27" fmla="*/ 2147483647 h 24"/>
              <a:gd name="T28" fmla="*/ 0 w 18"/>
              <a:gd name="T29" fmla="*/ 2147483647 h 24"/>
              <a:gd name="T30" fmla="*/ 0 w 18"/>
              <a:gd name="T31" fmla="*/ 2147483647 h 24"/>
              <a:gd name="T32" fmla="*/ 0 w 18"/>
              <a:gd name="T33" fmla="*/ 2147483647 h 24"/>
              <a:gd name="T34" fmla="*/ 0 w 18"/>
              <a:gd name="T35" fmla="*/ 2147483647 h 24"/>
              <a:gd name="T36" fmla="*/ 0 w 18"/>
              <a:gd name="T37" fmla="*/ 2147483647 h 24"/>
              <a:gd name="T38" fmla="*/ 0 w 18"/>
              <a:gd name="T39" fmla="*/ 0 h 24"/>
              <a:gd name="T40" fmla="*/ 2147483647 w 18"/>
              <a:gd name="T41" fmla="*/ 0 h 24"/>
              <a:gd name="T42" fmla="*/ 2147483647 w 18"/>
              <a:gd name="T43" fmla="*/ 0 h 24"/>
              <a:gd name="T44" fmla="*/ 2147483647 w 18"/>
              <a:gd name="T45" fmla="*/ 0 h 24"/>
              <a:gd name="T46" fmla="*/ 2147483647 w 18"/>
              <a:gd name="T47" fmla="*/ 0 h 24"/>
              <a:gd name="T48" fmla="*/ 2147483647 w 18"/>
              <a:gd name="T49" fmla="*/ 2147483647 h 24"/>
              <a:gd name="T50" fmla="*/ 2147483647 w 18"/>
              <a:gd name="T51" fmla="*/ 2147483647 h 24"/>
              <a:gd name="T52" fmla="*/ 2147483647 w 18"/>
              <a:gd name="T53" fmla="*/ 2147483647 h 24"/>
              <a:gd name="T54" fmla="*/ 2147483647 w 18"/>
              <a:gd name="T55" fmla="*/ 2147483647 h 24"/>
              <a:gd name="T56" fmla="*/ 2147483647 w 18"/>
              <a:gd name="T57" fmla="*/ 2147483647 h 24"/>
              <a:gd name="T58" fmla="*/ 2147483647 w 18"/>
              <a:gd name="T59" fmla="*/ 2147483647 h 24"/>
              <a:gd name="T60" fmla="*/ 2147483647 w 18"/>
              <a:gd name="T61" fmla="*/ 2147483647 h 24"/>
              <a:gd name="T62" fmla="*/ 0 w 18"/>
              <a:gd name="T63" fmla="*/ 2147483647 h 24"/>
              <a:gd name="T64" fmla="*/ 0 w 18"/>
              <a:gd name="T65" fmla="*/ 2147483647 h 24"/>
              <a:gd name="T66" fmla="*/ 0 w 18"/>
              <a:gd name="T67" fmla="*/ 2147483647 h 24"/>
              <a:gd name="T68" fmla="*/ 0 w 18"/>
              <a:gd name="T69" fmla="*/ 2147483647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24"/>
              <a:gd name="T107" fmla="*/ 18 w 18"/>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24">
                <a:moveTo>
                  <a:pt x="0" y="12"/>
                </a:moveTo>
                <a:lnTo>
                  <a:pt x="0" y="6"/>
                </a:lnTo>
                <a:lnTo>
                  <a:pt x="0" y="0"/>
                </a:lnTo>
                <a:lnTo>
                  <a:pt x="6" y="0"/>
                </a:lnTo>
                <a:lnTo>
                  <a:pt x="12" y="0"/>
                </a:lnTo>
                <a:lnTo>
                  <a:pt x="18" y="0"/>
                </a:lnTo>
                <a:lnTo>
                  <a:pt x="18" y="6"/>
                </a:lnTo>
                <a:lnTo>
                  <a:pt x="18" y="12"/>
                </a:lnTo>
                <a:lnTo>
                  <a:pt x="18" y="18"/>
                </a:lnTo>
                <a:lnTo>
                  <a:pt x="12" y="24"/>
                </a:lnTo>
                <a:lnTo>
                  <a:pt x="6" y="24"/>
                </a:lnTo>
                <a:lnTo>
                  <a:pt x="0" y="18"/>
                </a:lnTo>
                <a:lnTo>
                  <a:pt x="0" y="12"/>
                </a:lnTo>
                <a:lnTo>
                  <a:pt x="0" y="6"/>
                </a:lnTo>
                <a:lnTo>
                  <a:pt x="0" y="0"/>
                </a:lnTo>
                <a:lnTo>
                  <a:pt x="6" y="0"/>
                </a:lnTo>
                <a:lnTo>
                  <a:pt x="12" y="0"/>
                </a:lnTo>
                <a:lnTo>
                  <a:pt x="18" y="6"/>
                </a:lnTo>
                <a:lnTo>
                  <a:pt x="18" y="12"/>
                </a:lnTo>
                <a:lnTo>
                  <a:pt x="12" y="18"/>
                </a:lnTo>
                <a:lnTo>
                  <a:pt x="6" y="24"/>
                </a:lnTo>
                <a:lnTo>
                  <a:pt x="6" y="18"/>
                </a:lnTo>
                <a:lnTo>
                  <a:pt x="0" y="18"/>
                </a:lnTo>
                <a:lnTo>
                  <a:pt x="0" y="12"/>
                </a:lnTo>
                <a:close/>
              </a:path>
            </a:pathLst>
          </a:custGeom>
          <a:solidFill>
            <a:srgbClr val="D0F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2" name="Freeform 51"/>
          <p:cNvSpPr>
            <a:spLocks/>
          </p:cNvSpPr>
          <p:nvPr/>
        </p:nvSpPr>
        <p:spPr bwMode="auto">
          <a:xfrm>
            <a:off x="7210425" y="4904830"/>
            <a:ext cx="26988" cy="30162"/>
          </a:xfrm>
          <a:custGeom>
            <a:avLst/>
            <a:gdLst>
              <a:gd name="T0" fmla="*/ 0 w 18"/>
              <a:gd name="T1" fmla="*/ 2147483647 h 18"/>
              <a:gd name="T2" fmla="*/ 0 w 18"/>
              <a:gd name="T3" fmla="*/ 2147483647 h 18"/>
              <a:gd name="T4" fmla="*/ 0 w 18"/>
              <a:gd name="T5" fmla="*/ 0 h 18"/>
              <a:gd name="T6" fmla="*/ 2147483647 w 18"/>
              <a:gd name="T7" fmla="*/ 0 h 18"/>
              <a:gd name="T8" fmla="*/ 2147483647 w 18"/>
              <a:gd name="T9" fmla="*/ 0 h 18"/>
              <a:gd name="T10" fmla="*/ 2147483647 w 18"/>
              <a:gd name="T11" fmla="*/ 0 h 18"/>
              <a:gd name="T12" fmla="*/ 2147483647 w 18"/>
              <a:gd name="T13" fmla="*/ 0 h 18"/>
              <a:gd name="T14" fmla="*/ 2147483647 w 18"/>
              <a:gd name="T15" fmla="*/ 2147483647 h 18"/>
              <a:gd name="T16" fmla="*/ 2147483647 w 18"/>
              <a:gd name="T17" fmla="*/ 2147483647 h 18"/>
              <a:gd name="T18" fmla="*/ 2147483647 w 18"/>
              <a:gd name="T19" fmla="*/ 2147483647 h 18"/>
              <a:gd name="T20" fmla="*/ 2147483647 w 18"/>
              <a:gd name="T21" fmla="*/ 2147483647 h 18"/>
              <a:gd name="T22" fmla="*/ 2147483647 w 18"/>
              <a:gd name="T23" fmla="*/ 2147483647 h 18"/>
              <a:gd name="T24" fmla="*/ 2147483647 w 18"/>
              <a:gd name="T25" fmla="*/ 2147483647 h 18"/>
              <a:gd name="T26" fmla="*/ 2147483647 w 18"/>
              <a:gd name="T27" fmla="*/ 2147483647 h 18"/>
              <a:gd name="T28" fmla="*/ 0 w 18"/>
              <a:gd name="T29" fmla="*/ 2147483647 h 18"/>
              <a:gd name="T30" fmla="*/ 0 w 18"/>
              <a:gd name="T31" fmla="*/ 2147483647 h 18"/>
              <a:gd name="T32" fmla="*/ 0 w 18"/>
              <a:gd name="T33" fmla="*/ 2147483647 h 18"/>
              <a:gd name="T34" fmla="*/ 0 w 18"/>
              <a:gd name="T35" fmla="*/ 2147483647 h 18"/>
              <a:gd name="T36" fmla="*/ 2147483647 w 18"/>
              <a:gd name="T37" fmla="*/ 2147483647 h 18"/>
              <a:gd name="T38" fmla="*/ 2147483647 w 18"/>
              <a:gd name="T39" fmla="*/ 2147483647 h 18"/>
              <a:gd name="T40" fmla="*/ 2147483647 w 18"/>
              <a:gd name="T41" fmla="*/ 2147483647 h 18"/>
              <a:gd name="T42" fmla="*/ 2147483647 w 18"/>
              <a:gd name="T43" fmla="*/ 0 h 18"/>
              <a:gd name="T44" fmla="*/ 2147483647 w 18"/>
              <a:gd name="T45" fmla="*/ 2147483647 h 18"/>
              <a:gd name="T46" fmla="*/ 2147483647 w 18"/>
              <a:gd name="T47" fmla="*/ 2147483647 h 18"/>
              <a:gd name="T48" fmla="*/ 2147483647 w 18"/>
              <a:gd name="T49" fmla="*/ 2147483647 h 18"/>
              <a:gd name="T50" fmla="*/ 2147483647 w 18"/>
              <a:gd name="T51" fmla="*/ 2147483647 h 18"/>
              <a:gd name="T52" fmla="*/ 2147483647 w 18"/>
              <a:gd name="T53" fmla="*/ 2147483647 h 18"/>
              <a:gd name="T54" fmla="*/ 2147483647 w 18"/>
              <a:gd name="T55" fmla="*/ 2147483647 h 18"/>
              <a:gd name="T56" fmla="*/ 2147483647 w 18"/>
              <a:gd name="T57" fmla="*/ 2147483647 h 18"/>
              <a:gd name="T58" fmla="*/ 2147483647 w 18"/>
              <a:gd name="T59" fmla="*/ 2147483647 h 18"/>
              <a:gd name="T60" fmla="*/ 2147483647 w 18"/>
              <a:gd name="T61" fmla="*/ 2147483647 h 18"/>
              <a:gd name="T62" fmla="*/ 2147483647 w 18"/>
              <a:gd name="T63" fmla="*/ 2147483647 h 18"/>
              <a:gd name="T64" fmla="*/ 2147483647 w 18"/>
              <a:gd name="T65" fmla="*/ 2147483647 h 18"/>
              <a:gd name="T66" fmla="*/ 0 w 18"/>
              <a:gd name="T67" fmla="*/ 2147483647 h 18"/>
              <a:gd name="T68" fmla="*/ 0 w 18"/>
              <a:gd name="T69" fmla="*/ 2147483647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8"/>
              <a:gd name="T107" fmla="*/ 18 w 18"/>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8">
                <a:moveTo>
                  <a:pt x="0" y="12"/>
                </a:moveTo>
                <a:lnTo>
                  <a:pt x="0" y="6"/>
                </a:lnTo>
                <a:lnTo>
                  <a:pt x="0" y="0"/>
                </a:lnTo>
                <a:lnTo>
                  <a:pt x="6" y="0"/>
                </a:lnTo>
                <a:lnTo>
                  <a:pt x="12" y="0"/>
                </a:lnTo>
                <a:lnTo>
                  <a:pt x="18" y="6"/>
                </a:lnTo>
                <a:lnTo>
                  <a:pt x="18" y="12"/>
                </a:lnTo>
                <a:lnTo>
                  <a:pt x="12" y="18"/>
                </a:lnTo>
                <a:lnTo>
                  <a:pt x="6" y="18"/>
                </a:lnTo>
                <a:lnTo>
                  <a:pt x="0" y="18"/>
                </a:lnTo>
                <a:lnTo>
                  <a:pt x="0" y="12"/>
                </a:lnTo>
                <a:lnTo>
                  <a:pt x="6" y="6"/>
                </a:lnTo>
                <a:lnTo>
                  <a:pt x="12" y="0"/>
                </a:lnTo>
                <a:lnTo>
                  <a:pt x="12" y="6"/>
                </a:lnTo>
                <a:lnTo>
                  <a:pt x="12" y="12"/>
                </a:lnTo>
                <a:lnTo>
                  <a:pt x="12" y="18"/>
                </a:lnTo>
                <a:lnTo>
                  <a:pt x="6" y="18"/>
                </a:lnTo>
                <a:lnTo>
                  <a:pt x="6" y="12"/>
                </a:lnTo>
                <a:lnTo>
                  <a:pt x="0" y="12"/>
                </a:lnTo>
                <a:close/>
              </a:path>
            </a:pathLst>
          </a:custGeom>
          <a:solidFill>
            <a:srgbClr val="CCE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3" name="Freeform 52"/>
          <p:cNvSpPr>
            <a:spLocks/>
          </p:cNvSpPr>
          <p:nvPr/>
        </p:nvSpPr>
        <p:spPr bwMode="auto">
          <a:xfrm>
            <a:off x="7219950" y="4914355"/>
            <a:ext cx="7938" cy="11112"/>
          </a:xfrm>
          <a:custGeom>
            <a:avLst/>
            <a:gdLst>
              <a:gd name="T0" fmla="*/ 0 w 6"/>
              <a:gd name="T1" fmla="*/ 2147483647 h 6"/>
              <a:gd name="T2" fmla="*/ 0 w 6"/>
              <a:gd name="T3" fmla="*/ 0 h 6"/>
              <a:gd name="T4" fmla="*/ 0 w 6"/>
              <a:gd name="T5" fmla="*/ 0 h 6"/>
              <a:gd name="T6" fmla="*/ 0 w 6"/>
              <a:gd name="T7" fmla="*/ 0 h 6"/>
              <a:gd name="T8" fmla="*/ 0 w 6"/>
              <a:gd name="T9" fmla="*/ 0 h 6"/>
              <a:gd name="T10" fmla="*/ 2147483647 w 6"/>
              <a:gd name="T11" fmla="*/ 0 h 6"/>
              <a:gd name="T12" fmla="*/ 2147483647 w 6"/>
              <a:gd name="T13" fmla="*/ 0 h 6"/>
              <a:gd name="T14" fmla="*/ 2147483647 w 6"/>
              <a:gd name="T15" fmla="*/ 0 h 6"/>
              <a:gd name="T16" fmla="*/ 2147483647 w 6"/>
              <a:gd name="T17" fmla="*/ 2147483647 h 6"/>
              <a:gd name="T18" fmla="*/ 2147483647 w 6"/>
              <a:gd name="T19" fmla="*/ 2147483647 h 6"/>
              <a:gd name="T20" fmla="*/ 2147483647 w 6"/>
              <a:gd name="T21" fmla="*/ 2147483647 h 6"/>
              <a:gd name="T22" fmla="*/ 2147483647 w 6"/>
              <a:gd name="T23" fmla="*/ 2147483647 h 6"/>
              <a:gd name="T24" fmla="*/ 0 w 6"/>
              <a:gd name="T25" fmla="*/ 2147483647 h 6"/>
              <a:gd name="T26" fmla="*/ 0 w 6"/>
              <a:gd name="T27" fmla="*/ 2147483647 h 6"/>
              <a:gd name="T28" fmla="*/ 0 w 6"/>
              <a:gd name="T29" fmla="*/ 2147483647 h 6"/>
              <a:gd name="T30" fmla="*/ 0 w 6"/>
              <a:gd name="T31" fmla="*/ 2147483647 h 6"/>
              <a:gd name="T32" fmla="*/ 0 w 6"/>
              <a:gd name="T33" fmla="*/ 2147483647 h 6"/>
              <a:gd name="T34" fmla="*/ 0 w 6"/>
              <a:gd name="T35" fmla="*/ 2147483647 h 6"/>
              <a:gd name="T36" fmla="*/ 0 w 6"/>
              <a:gd name="T37" fmla="*/ 0 h 6"/>
              <a:gd name="T38" fmla="*/ 0 w 6"/>
              <a:gd name="T39" fmla="*/ 0 h 6"/>
              <a:gd name="T40" fmla="*/ 0 w 6"/>
              <a:gd name="T41" fmla="*/ 0 h 6"/>
              <a:gd name="T42" fmla="*/ 2147483647 w 6"/>
              <a:gd name="T43" fmla="*/ 0 h 6"/>
              <a:gd name="T44" fmla="*/ 2147483647 w 6"/>
              <a:gd name="T45" fmla="*/ 0 h 6"/>
              <a:gd name="T46" fmla="*/ 2147483647 w 6"/>
              <a:gd name="T47" fmla="*/ 2147483647 h 6"/>
              <a:gd name="T48" fmla="*/ 2147483647 w 6"/>
              <a:gd name="T49" fmla="*/ 2147483647 h 6"/>
              <a:gd name="T50" fmla="*/ 0 w 6"/>
              <a:gd name="T51" fmla="*/ 2147483647 h 6"/>
              <a:gd name="T52" fmla="*/ 0 w 6"/>
              <a:gd name="T53" fmla="*/ 2147483647 h 6"/>
              <a:gd name="T54" fmla="*/ 0 w 6"/>
              <a:gd name="T55" fmla="*/ 2147483647 h 6"/>
              <a:gd name="T56" fmla="*/ 0 w 6"/>
              <a:gd name="T57" fmla="*/ 2147483647 h 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
              <a:gd name="T88" fmla="*/ 0 h 6"/>
              <a:gd name="T89" fmla="*/ 6 w 6"/>
              <a:gd name="T90" fmla="*/ 6 h 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 h="6">
                <a:moveTo>
                  <a:pt x="0" y="6"/>
                </a:moveTo>
                <a:lnTo>
                  <a:pt x="0" y="0"/>
                </a:lnTo>
                <a:lnTo>
                  <a:pt x="6" y="0"/>
                </a:lnTo>
                <a:lnTo>
                  <a:pt x="6" y="6"/>
                </a:lnTo>
                <a:lnTo>
                  <a:pt x="0" y="6"/>
                </a:lnTo>
                <a:lnTo>
                  <a:pt x="0" y="0"/>
                </a:lnTo>
                <a:lnTo>
                  <a:pt x="6" y="0"/>
                </a:lnTo>
                <a:lnTo>
                  <a:pt x="6" y="6"/>
                </a:lnTo>
                <a:lnTo>
                  <a:pt x="0" y="6"/>
                </a:lnTo>
                <a:close/>
              </a:path>
            </a:pathLst>
          </a:custGeom>
          <a:solidFill>
            <a:srgbClr val="C6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4" name="Freeform 53"/>
          <p:cNvSpPr>
            <a:spLocks/>
          </p:cNvSpPr>
          <p:nvPr/>
        </p:nvSpPr>
        <p:spPr bwMode="auto">
          <a:xfrm>
            <a:off x="7219950" y="4925467"/>
            <a:ext cx="1588" cy="1588"/>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close/>
              </a:path>
            </a:pathLst>
          </a:custGeom>
          <a:solidFill>
            <a:srgbClr val="C2E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5" name="Freeform 54"/>
          <p:cNvSpPr>
            <a:spLocks/>
          </p:cNvSpPr>
          <p:nvPr/>
        </p:nvSpPr>
        <p:spPr bwMode="auto">
          <a:xfrm>
            <a:off x="7219950" y="4914355"/>
            <a:ext cx="7938" cy="11112"/>
          </a:xfrm>
          <a:custGeom>
            <a:avLst/>
            <a:gdLst>
              <a:gd name="T0" fmla="*/ 0 w 6"/>
              <a:gd name="T1" fmla="*/ 2147483647 h 6"/>
              <a:gd name="T2" fmla="*/ 0 w 6"/>
              <a:gd name="T3" fmla="*/ 0 h 6"/>
              <a:gd name="T4" fmla="*/ 0 w 6"/>
              <a:gd name="T5" fmla="*/ 0 h 6"/>
              <a:gd name="T6" fmla="*/ 0 w 6"/>
              <a:gd name="T7" fmla="*/ 0 h 6"/>
              <a:gd name="T8" fmla="*/ 2147483647 w 6"/>
              <a:gd name="T9" fmla="*/ 0 h 6"/>
              <a:gd name="T10" fmla="*/ 2147483647 w 6"/>
              <a:gd name="T11" fmla="*/ 0 h 6"/>
              <a:gd name="T12" fmla="*/ 2147483647 w 6"/>
              <a:gd name="T13" fmla="*/ 0 h 6"/>
              <a:gd name="T14" fmla="*/ 2147483647 w 6"/>
              <a:gd name="T15" fmla="*/ 2147483647 h 6"/>
              <a:gd name="T16" fmla="*/ 2147483647 w 6"/>
              <a:gd name="T17" fmla="*/ 2147483647 h 6"/>
              <a:gd name="T18" fmla="*/ 2147483647 w 6"/>
              <a:gd name="T19" fmla="*/ 2147483647 h 6"/>
              <a:gd name="T20" fmla="*/ 0 w 6"/>
              <a:gd name="T21" fmla="*/ 2147483647 h 6"/>
              <a:gd name="T22" fmla="*/ 0 w 6"/>
              <a:gd name="T23" fmla="*/ 2147483647 h 6"/>
              <a:gd name="T24" fmla="*/ 0 w 6"/>
              <a:gd name="T25" fmla="*/ 2147483647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6"/>
              <a:gd name="T41" fmla="*/ 6 w 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6">
                <a:moveTo>
                  <a:pt x="0" y="6"/>
                </a:moveTo>
                <a:lnTo>
                  <a:pt x="0" y="0"/>
                </a:lnTo>
                <a:lnTo>
                  <a:pt x="6" y="0"/>
                </a:lnTo>
                <a:lnTo>
                  <a:pt x="6" y="6"/>
                </a:lnTo>
                <a:lnTo>
                  <a:pt x="0" y="6"/>
                </a:lnTo>
                <a:close/>
              </a:path>
            </a:pathLst>
          </a:custGeom>
          <a:solidFill>
            <a:srgbClr val="B7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6" name="Freeform 55"/>
          <p:cNvSpPr>
            <a:spLocks/>
          </p:cNvSpPr>
          <p:nvPr/>
        </p:nvSpPr>
        <p:spPr bwMode="auto">
          <a:xfrm>
            <a:off x="7138996" y="4803246"/>
            <a:ext cx="198437" cy="255587"/>
          </a:xfrm>
          <a:custGeom>
            <a:avLst/>
            <a:gdLst>
              <a:gd name="T0" fmla="*/ 2147483647 w 132"/>
              <a:gd name="T1" fmla="*/ 0 h 150"/>
              <a:gd name="T2" fmla="*/ 2147483647 w 132"/>
              <a:gd name="T3" fmla="*/ 0 h 150"/>
              <a:gd name="T4" fmla="*/ 2147483647 w 132"/>
              <a:gd name="T5" fmla="*/ 2147483647 h 150"/>
              <a:gd name="T6" fmla="*/ 2147483647 w 132"/>
              <a:gd name="T7" fmla="*/ 2147483647 h 150"/>
              <a:gd name="T8" fmla="*/ 2147483647 w 132"/>
              <a:gd name="T9" fmla="*/ 2147483647 h 150"/>
              <a:gd name="T10" fmla="*/ 2147483647 w 132"/>
              <a:gd name="T11" fmla="*/ 2147483647 h 150"/>
              <a:gd name="T12" fmla="*/ 2147483647 w 132"/>
              <a:gd name="T13" fmla="*/ 2147483647 h 150"/>
              <a:gd name="T14" fmla="*/ 2147483647 w 132"/>
              <a:gd name="T15" fmla="*/ 2147483647 h 150"/>
              <a:gd name="T16" fmla="*/ 2147483647 w 132"/>
              <a:gd name="T17" fmla="*/ 2147483647 h 150"/>
              <a:gd name="T18" fmla="*/ 2147483647 w 132"/>
              <a:gd name="T19" fmla="*/ 2147483647 h 150"/>
              <a:gd name="T20" fmla="*/ 2147483647 w 132"/>
              <a:gd name="T21" fmla="*/ 2147483647 h 150"/>
              <a:gd name="T22" fmla="*/ 2147483647 w 132"/>
              <a:gd name="T23" fmla="*/ 2147483647 h 150"/>
              <a:gd name="T24" fmla="*/ 2147483647 w 132"/>
              <a:gd name="T25" fmla="*/ 2147483647 h 150"/>
              <a:gd name="T26" fmla="*/ 2147483647 w 132"/>
              <a:gd name="T27" fmla="*/ 2147483647 h 150"/>
              <a:gd name="T28" fmla="*/ 2147483647 w 132"/>
              <a:gd name="T29" fmla="*/ 2147483647 h 150"/>
              <a:gd name="T30" fmla="*/ 2147483647 w 132"/>
              <a:gd name="T31" fmla="*/ 2147483647 h 150"/>
              <a:gd name="T32" fmla="*/ 2147483647 w 132"/>
              <a:gd name="T33" fmla="*/ 2147483647 h 150"/>
              <a:gd name="T34" fmla="*/ 2147483647 w 132"/>
              <a:gd name="T35" fmla="*/ 2147483647 h 150"/>
              <a:gd name="T36" fmla="*/ 2147483647 w 132"/>
              <a:gd name="T37" fmla="*/ 2147483647 h 150"/>
              <a:gd name="T38" fmla="*/ 2147483647 w 132"/>
              <a:gd name="T39" fmla="*/ 2147483647 h 150"/>
              <a:gd name="T40" fmla="*/ 2147483647 w 132"/>
              <a:gd name="T41" fmla="*/ 2147483647 h 150"/>
              <a:gd name="T42" fmla="*/ 2147483647 w 132"/>
              <a:gd name="T43" fmla="*/ 2147483647 h 150"/>
              <a:gd name="T44" fmla="*/ 2147483647 w 132"/>
              <a:gd name="T45" fmla="*/ 2147483647 h 150"/>
              <a:gd name="T46" fmla="*/ 2147483647 w 132"/>
              <a:gd name="T47" fmla="*/ 2147483647 h 150"/>
              <a:gd name="T48" fmla="*/ 2147483647 w 132"/>
              <a:gd name="T49" fmla="*/ 2147483647 h 150"/>
              <a:gd name="T50" fmla="*/ 0 w 132"/>
              <a:gd name="T51" fmla="*/ 2147483647 h 150"/>
              <a:gd name="T52" fmla="*/ 2147483647 w 132"/>
              <a:gd name="T53" fmla="*/ 2147483647 h 150"/>
              <a:gd name="T54" fmla="*/ 2147483647 w 132"/>
              <a:gd name="T55" fmla="*/ 2147483647 h 150"/>
              <a:gd name="T56" fmla="*/ 2147483647 w 132"/>
              <a:gd name="T57" fmla="*/ 2147483647 h 150"/>
              <a:gd name="T58" fmla="*/ 2147483647 w 132"/>
              <a:gd name="T59" fmla="*/ 2147483647 h 150"/>
              <a:gd name="T60" fmla="*/ 2147483647 w 132"/>
              <a:gd name="T61" fmla="*/ 2147483647 h 150"/>
              <a:gd name="T62" fmla="*/ 2147483647 w 132"/>
              <a:gd name="T63" fmla="*/ 2147483647 h 150"/>
              <a:gd name="T64" fmla="*/ 2147483647 w 132"/>
              <a:gd name="T65" fmla="*/ 2147483647 h 150"/>
              <a:gd name="T66" fmla="*/ 2147483647 w 132"/>
              <a:gd name="T67" fmla="*/ 0 h 1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2"/>
              <a:gd name="T103" fmla="*/ 0 h 150"/>
              <a:gd name="T104" fmla="*/ 132 w 132"/>
              <a:gd name="T105" fmla="*/ 150 h 1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2" h="150">
                <a:moveTo>
                  <a:pt x="66" y="0"/>
                </a:moveTo>
                <a:lnTo>
                  <a:pt x="66" y="0"/>
                </a:lnTo>
                <a:lnTo>
                  <a:pt x="84" y="6"/>
                </a:lnTo>
                <a:lnTo>
                  <a:pt x="96" y="6"/>
                </a:lnTo>
                <a:lnTo>
                  <a:pt x="108" y="12"/>
                </a:lnTo>
                <a:lnTo>
                  <a:pt x="114" y="24"/>
                </a:lnTo>
                <a:lnTo>
                  <a:pt x="126" y="36"/>
                </a:lnTo>
                <a:lnTo>
                  <a:pt x="132" y="48"/>
                </a:lnTo>
                <a:lnTo>
                  <a:pt x="132" y="60"/>
                </a:lnTo>
                <a:lnTo>
                  <a:pt x="132" y="78"/>
                </a:lnTo>
                <a:lnTo>
                  <a:pt x="132" y="96"/>
                </a:lnTo>
                <a:lnTo>
                  <a:pt x="132" y="108"/>
                </a:lnTo>
                <a:lnTo>
                  <a:pt x="126" y="120"/>
                </a:lnTo>
                <a:lnTo>
                  <a:pt x="114" y="132"/>
                </a:lnTo>
                <a:lnTo>
                  <a:pt x="108" y="138"/>
                </a:lnTo>
                <a:lnTo>
                  <a:pt x="96" y="150"/>
                </a:lnTo>
                <a:lnTo>
                  <a:pt x="84" y="150"/>
                </a:lnTo>
                <a:lnTo>
                  <a:pt x="66" y="150"/>
                </a:lnTo>
                <a:lnTo>
                  <a:pt x="54" y="150"/>
                </a:lnTo>
                <a:lnTo>
                  <a:pt x="42" y="150"/>
                </a:lnTo>
                <a:lnTo>
                  <a:pt x="30" y="138"/>
                </a:lnTo>
                <a:lnTo>
                  <a:pt x="18" y="132"/>
                </a:lnTo>
                <a:lnTo>
                  <a:pt x="12" y="120"/>
                </a:lnTo>
                <a:lnTo>
                  <a:pt x="6" y="108"/>
                </a:lnTo>
                <a:lnTo>
                  <a:pt x="6" y="96"/>
                </a:lnTo>
                <a:lnTo>
                  <a:pt x="0" y="78"/>
                </a:lnTo>
                <a:lnTo>
                  <a:pt x="6" y="60"/>
                </a:lnTo>
                <a:lnTo>
                  <a:pt x="6" y="48"/>
                </a:lnTo>
                <a:lnTo>
                  <a:pt x="12" y="36"/>
                </a:lnTo>
                <a:lnTo>
                  <a:pt x="18" y="24"/>
                </a:lnTo>
                <a:lnTo>
                  <a:pt x="30" y="12"/>
                </a:lnTo>
                <a:lnTo>
                  <a:pt x="42" y="6"/>
                </a:lnTo>
                <a:lnTo>
                  <a:pt x="54" y="6"/>
                </a:lnTo>
                <a:lnTo>
                  <a:pt x="66"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37" name="Freeform 56"/>
          <p:cNvSpPr>
            <a:spLocks/>
          </p:cNvSpPr>
          <p:nvPr/>
        </p:nvSpPr>
        <p:spPr bwMode="auto">
          <a:xfrm>
            <a:off x="4818071" y="3315743"/>
            <a:ext cx="3902075" cy="1228725"/>
          </a:xfrm>
          <a:custGeom>
            <a:avLst/>
            <a:gdLst>
              <a:gd name="T0" fmla="*/ 2147483647 w 2574"/>
              <a:gd name="T1" fmla="*/ 2147483647 h 720"/>
              <a:gd name="T2" fmla="*/ 2147483647 w 2574"/>
              <a:gd name="T3" fmla="*/ 2147483647 h 720"/>
              <a:gd name="T4" fmla="*/ 2147483647 w 2574"/>
              <a:gd name="T5" fmla="*/ 2147483647 h 720"/>
              <a:gd name="T6" fmla="*/ 2147483647 w 2574"/>
              <a:gd name="T7" fmla="*/ 2147483647 h 720"/>
              <a:gd name="T8" fmla="*/ 2147483647 w 2574"/>
              <a:gd name="T9" fmla="*/ 2147483647 h 720"/>
              <a:gd name="T10" fmla="*/ 2147483647 w 2574"/>
              <a:gd name="T11" fmla="*/ 2147483647 h 720"/>
              <a:gd name="T12" fmla="*/ 2147483647 w 2574"/>
              <a:gd name="T13" fmla="*/ 2147483647 h 720"/>
              <a:gd name="T14" fmla="*/ 2147483647 w 2574"/>
              <a:gd name="T15" fmla="*/ 2147483647 h 720"/>
              <a:gd name="T16" fmla="*/ 2147483647 w 2574"/>
              <a:gd name="T17" fmla="*/ 2147483647 h 720"/>
              <a:gd name="T18" fmla="*/ 2147483647 w 2574"/>
              <a:gd name="T19" fmla="*/ 2147483647 h 720"/>
              <a:gd name="T20" fmla="*/ 2147483647 w 2574"/>
              <a:gd name="T21" fmla="*/ 2147483647 h 720"/>
              <a:gd name="T22" fmla="*/ 2147483647 w 2574"/>
              <a:gd name="T23" fmla="*/ 2147483647 h 720"/>
              <a:gd name="T24" fmla="*/ 2147483647 w 2574"/>
              <a:gd name="T25" fmla="*/ 2147483647 h 720"/>
              <a:gd name="T26" fmla="*/ 2147483647 w 2574"/>
              <a:gd name="T27" fmla="*/ 2147483647 h 720"/>
              <a:gd name="T28" fmla="*/ 2147483647 w 2574"/>
              <a:gd name="T29" fmla="*/ 2147483647 h 720"/>
              <a:gd name="T30" fmla="*/ 2147483647 w 2574"/>
              <a:gd name="T31" fmla="*/ 2147483647 h 720"/>
              <a:gd name="T32" fmla="*/ 2147483647 w 2574"/>
              <a:gd name="T33" fmla="*/ 0 h 720"/>
              <a:gd name="T34" fmla="*/ 2147483647 w 2574"/>
              <a:gd name="T35" fmla="*/ 0 h 720"/>
              <a:gd name="T36" fmla="*/ 2147483647 w 2574"/>
              <a:gd name="T37" fmla="*/ 2147483647 h 720"/>
              <a:gd name="T38" fmla="*/ 2147483647 w 2574"/>
              <a:gd name="T39" fmla="*/ 2147483647 h 720"/>
              <a:gd name="T40" fmla="*/ 2147483647 w 2574"/>
              <a:gd name="T41" fmla="*/ 2147483647 h 720"/>
              <a:gd name="T42" fmla="*/ 2147483647 w 2574"/>
              <a:gd name="T43" fmla="*/ 2147483647 h 720"/>
              <a:gd name="T44" fmla="*/ 2147483647 w 2574"/>
              <a:gd name="T45" fmla="*/ 2147483647 h 720"/>
              <a:gd name="T46" fmla="*/ 2147483647 w 2574"/>
              <a:gd name="T47" fmla="*/ 2147483647 h 720"/>
              <a:gd name="T48" fmla="*/ 0 w 2574"/>
              <a:gd name="T49" fmla="*/ 2147483647 h 720"/>
              <a:gd name="T50" fmla="*/ 0 w 2574"/>
              <a:gd name="T51" fmla="*/ 2147483647 h 720"/>
              <a:gd name="T52" fmla="*/ 2147483647 w 2574"/>
              <a:gd name="T53" fmla="*/ 2147483647 h 720"/>
              <a:gd name="T54" fmla="*/ 2147483647 w 2574"/>
              <a:gd name="T55" fmla="*/ 2147483647 h 720"/>
              <a:gd name="T56" fmla="*/ 2147483647 w 2574"/>
              <a:gd name="T57" fmla="*/ 2147483647 h 720"/>
              <a:gd name="T58" fmla="*/ 2147483647 w 2574"/>
              <a:gd name="T59" fmla="*/ 2147483647 h 720"/>
              <a:gd name="T60" fmla="*/ 2147483647 w 2574"/>
              <a:gd name="T61" fmla="*/ 2147483647 h 720"/>
              <a:gd name="T62" fmla="*/ 2147483647 w 2574"/>
              <a:gd name="T63" fmla="*/ 2147483647 h 720"/>
              <a:gd name="T64" fmla="*/ 2147483647 w 2574"/>
              <a:gd name="T65" fmla="*/ 2147483647 h 7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74"/>
              <a:gd name="T100" fmla="*/ 0 h 720"/>
              <a:gd name="T101" fmla="*/ 2574 w 2574"/>
              <a:gd name="T102" fmla="*/ 720 h 7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74" h="720">
                <a:moveTo>
                  <a:pt x="162" y="720"/>
                </a:moveTo>
                <a:lnTo>
                  <a:pt x="2394" y="720"/>
                </a:lnTo>
                <a:lnTo>
                  <a:pt x="2418" y="714"/>
                </a:lnTo>
                <a:lnTo>
                  <a:pt x="2436" y="708"/>
                </a:lnTo>
                <a:lnTo>
                  <a:pt x="2448" y="702"/>
                </a:lnTo>
                <a:lnTo>
                  <a:pt x="2466" y="690"/>
                </a:lnTo>
                <a:lnTo>
                  <a:pt x="2484" y="672"/>
                </a:lnTo>
                <a:lnTo>
                  <a:pt x="2496" y="654"/>
                </a:lnTo>
                <a:lnTo>
                  <a:pt x="2508" y="630"/>
                </a:lnTo>
                <a:lnTo>
                  <a:pt x="2520" y="612"/>
                </a:lnTo>
                <a:lnTo>
                  <a:pt x="2532" y="588"/>
                </a:lnTo>
                <a:lnTo>
                  <a:pt x="2544" y="558"/>
                </a:lnTo>
                <a:lnTo>
                  <a:pt x="2550" y="528"/>
                </a:lnTo>
                <a:lnTo>
                  <a:pt x="2556" y="498"/>
                </a:lnTo>
                <a:lnTo>
                  <a:pt x="2562" y="462"/>
                </a:lnTo>
                <a:lnTo>
                  <a:pt x="2568" y="432"/>
                </a:lnTo>
                <a:lnTo>
                  <a:pt x="2568" y="396"/>
                </a:lnTo>
                <a:lnTo>
                  <a:pt x="2574" y="360"/>
                </a:lnTo>
                <a:lnTo>
                  <a:pt x="2568" y="324"/>
                </a:lnTo>
                <a:lnTo>
                  <a:pt x="2568" y="288"/>
                </a:lnTo>
                <a:lnTo>
                  <a:pt x="2562" y="252"/>
                </a:lnTo>
                <a:lnTo>
                  <a:pt x="2556" y="222"/>
                </a:lnTo>
                <a:lnTo>
                  <a:pt x="2550" y="192"/>
                </a:lnTo>
                <a:lnTo>
                  <a:pt x="2544" y="156"/>
                </a:lnTo>
                <a:lnTo>
                  <a:pt x="2532" y="132"/>
                </a:lnTo>
                <a:lnTo>
                  <a:pt x="2520" y="108"/>
                </a:lnTo>
                <a:lnTo>
                  <a:pt x="2514" y="84"/>
                </a:lnTo>
                <a:lnTo>
                  <a:pt x="2496" y="60"/>
                </a:lnTo>
                <a:lnTo>
                  <a:pt x="2484" y="42"/>
                </a:lnTo>
                <a:lnTo>
                  <a:pt x="2472" y="30"/>
                </a:lnTo>
                <a:lnTo>
                  <a:pt x="2454" y="12"/>
                </a:lnTo>
                <a:lnTo>
                  <a:pt x="2442" y="6"/>
                </a:lnTo>
                <a:lnTo>
                  <a:pt x="2424" y="0"/>
                </a:lnTo>
                <a:lnTo>
                  <a:pt x="2406" y="0"/>
                </a:lnTo>
                <a:lnTo>
                  <a:pt x="162" y="0"/>
                </a:lnTo>
                <a:lnTo>
                  <a:pt x="144" y="0"/>
                </a:lnTo>
                <a:lnTo>
                  <a:pt x="126" y="6"/>
                </a:lnTo>
                <a:lnTo>
                  <a:pt x="114" y="12"/>
                </a:lnTo>
                <a:lnTo>
                  <a:pt x="96" y="30"/>
                </a:lnTo>
                <a:lnTo>
                  <a:pt x="84" y="42"/>
                </a:lnTo>
                <a:lnTo>
                  <a:pt x="66" y="60"/>
                </a:lnTo>
                <a:lnTo>
                  <a:pt x="54" y="84"/>
                </a:lnTo>
                <a:lnTo>
                  <a:pt x="48" y="108"/>
                </a:lnTo>
                <a:lnTo>
                  <a:pt x="36" y="132"/>
                </a:lnTo>
                <a:lnTo>
                  <a:pt x="24" y="156"/>
                </a:lnTo>
                <a:lnTo>
                  <a:pt x="18" y="192"/>
                </a:lnTo>
                <a:lnTo>
                  <a:pt x="12" y="222"/>
                </a:lnTo>
                <a:lnTo>
                  <a:pt x="6" y="252"/>
                </a:lnTo>
                <a:lnTo>
                  <a:pt x="0" y="288"/>
                </a:lnTo>
                <a:lnTo>
                  <a:pt x="0" y="324"/>
                </a:lnTo>
                <a:lnTo>
                  <a:pt x="0" y="360"/>
                </a:lnTo>
                <a:lnTo>
                  <a:pt x="0" y="396"/>
                </a:lnTo>
                <a:lnTo>
                  <a:pt x="0" y="432"/>
                </a:lnTo>
                <a:lnTo>
                  <a:pt x="6" y="462"/>
                </a:lnTo>
                <a:lnTo>
                  <a:pt x="12" y="498"/>
                </a:lnTo>
                <a:lnTo>
                  <a:pt x="18" y="528"/>
                </a:lnTo>
                <a:lnTo>
                  <a:pt x="24" y="558"/>
                </a:lnTo>
                <a:lnTo>
                  <a:pt x="36" y="588"/>
                </a:lnTo>
                <a:lnTo>
                  <a:pt x="42" y="612"/>
                </a:lnTo>
                <a:lnTo>
                  <a:pt x="54" y="630"/>
                </a:lnTo>
                <a:lnTo>
                  <a:pt x="66" y="654"/>
                </a:lnTo>
                <a:lnTo>
                  <a:pt x="78" y="672"/>
                </a:lnTo>
                <a:lnTo>
                  <a:pt x="96" y="690"/>
                </a:lnTo>
                <a:lnTo>
                  <a:pt x="108" y="702"/>
                </a:lnTo>
                <a:lnTo>
                  <a:pt x="126" y="708"/>
                </a:lnTo>
                <a:lnTo>
                  <a:pt x="144" y="714"/>
                </a:lnTo>
                <a:lnTo>
                  <a:pt x="162"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38" name="Freeform 57"/>
          <p:cNvSpPr>
            <a:spLocks/>
          </p:cNvSpPr>
          <p:nvPr/>
        </p:nvSpPr>
        <p:spPr bwMode="auto">
          <a:xfrm>
            <a:off x="4799021" y="3295105"/>
            <a:ext cx="3921125" cy="1249362"/>
          </a:xfrm>
          <a:custGeom>
            <a:avLst/>
            <a:gdLst>
              <a:gd name="T0" fmla="*/ 2147483647 w 2586"/>
              <a:gd name="T1" fmla="*/ 2147483647 h 732"/>
              <a:gd name="T2" fmla="*/ 2147483647 w 2586"/>
              <a:gd name="T3" fmla="*/ 2147483647 h 732"/>
              <a:gd name="T4" fmla="*/ 2147483647 w 2586"/>
              <a:gd name="T5" fmla="*/ 2147483647 h 732"/>
              <a:gd name="T6" fmla="*/ 2147483647 w 2586"/>
              <a:gd name="T7" fmla="*/ 2147483647 h 732"/>
              <a:gd name="T8" fmla="*/ 2147483647 w 2586"/>
              <a:gd name="T9" fmla="*/ 2147483647 h 732"/>
              <a:gd name="T10" fmla="*/ 2147483647 w 2586"/>
              <a:gd name="T11" fmla="*/ 2147483647 h 732"/>
              <a:gd name="T12" fmla="*/ 2147483647 w 2586"/>
              <a:gd name="T13" fmla="*/ 2147483647 h 732"/>
              <a:gd name="T14" fmla="*/ 2147483647 w 2586"/>
              <a:gd name="T15" fmla="*/ 2147483647 h 732"/>
              <a:gd name="T16" fmla="*/ 2147483647 w 2586"/>
              <a:gd name="T17" fmla="*/ 2147483647 h 732"/>
              <a:gd name="T18" fmla="*/ 2147483647 w 2586"/>
              <a:gd name="T19" fmla="*/ 2147483647 h 732"/>
              <a:gd name="T20" fmla="*/ 2147483647 w 2586"/>
              <a:gd name="T21" fmla="*/ 2147483647 h 732"/>
              <a:gd name="T22" fmla="*/ 2147483647 w 2586"/>
              <a:gd name="T23" fmla="*/ 2147483647 h 732"/>
              <a:gd name="T24" fmla="*/ 2147483647 w 2586"/>
              <a:gd name="T25" fmla="*/ 2147483647 h 732"/>
              <a:gd name="T26" fmla="*/ 2147483647 w 2586"/>
              <a:gd name="T27" fmla="*/ 2147483647 h 732"/>
              <a:gd name="T28" fmla="*/ 2147483647 w 2586"/>
              <a:gd name="T29" fmla="*/ 2147483647 h 732"/>
              <a:gd name="T30" fmla="*/ 2147483647 w 2586"/>
              <a:gd name="T31" fmla="*/ 2147483647 h 732"/>
              <a:gd name="T32" fmla="*/ 2147483647 w 2586"/>
              <a:gd name="T33" fmla="*/ 0 h 732"/>
              <a:gd name="T34" fmla="*/ 2147483647 w 2586"/>
              <a:gd name="T35" fmla="*/ 0 h 732"/>
              <a:gd name="T36" fmla="*/ 2147483647 w 2586"/>
              <a:gd name="T37" fmla="*/ 2147483647 h 732"/>
              <a:gd name="T38" fmla="*/ 2147483647 w 2586"/>
              <a:gd name="T39" fmla="*/ 2147483647 h 732"/>
              <a:gd name="T40" fmla="*/ 2147483647 w 2586"/>
              <a:gd name="T41" fmla="*/ 2147483647 h 732"/>
              <a:gd name="T42" fmla="*/ 2147483647 w 2586"/>
              <a:gd name="T43" fmla="*/ 2147483647 h 732"/>
              <a:gd name="T44" fmla="*/ 2147483647 w 2586"/>
              <a:gd name="T45" fmla="*/ 2147483647 h 732"/>
              <a:gd name="T46" fmla="*/ 2147483647 w 2586"/>
              <a:gd name="T47" fmla="*/ 2147483647 h 732"/>
              <a:gd name="T48" fmla="*/ 0 w 2586"/>
              <a:gd name="T49" fmla="*/ 2147483647 h 732"/>
              <a:gd name="T50" fmla="*/ 0 w 2586"/>
              <a:gd name="T51" fmla="*/ 2147483647 h 732"/>
              <a:gd name="T52" fmla="*/ 2147483647 w 2586"/>
              <a:gd name="T53" fmla="*/ 2147483647 h 732"/>
              <a:gd name="T54" fmla="*/ 2147483647 w 2586"/>
              <a:gd name="T55" fmla="*/ 2147483647 h 732"/>
              <a:gd name="T56" fmla="*/ 2147483647 w 2586"/>
              <a:gd name="T57" fmla="*/ 2147483647 h 732"/>
              <a:gd name="T58" fmla="*/ 2147483647 w 2586"/>
              <a:gd name="T59" fmla="*/ 2147483647 h 732"/>
              <a:gd name="T60" fmla="*/ 2147483647 w 2586"/>
              <a:gd name="T61" fmla="*/ 2147483647 h 732"/>
              <a:gd name="T62" fmla="*/ 2147483647 w 2586"/>
              <a:gd name="T63" fmla="*/ 2147483647 h 732"/>
              <a:gd name="T64" fmla="*/ 2147483647 w 2586"/>
              <a:gd name="T65" fmla="*/ 2147483647 h 7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86"/>
              <a:gd name="T100" fmla="*/ 0 h 732"/>
              <a:gd name="T101" fmla="*/ 2586 w 2586"/>
              <a:gd name="T102" fmla="*/ 732 h 7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86" h="732">
                <a:moveTo>
                  <a:pt x="162" y="732"/>
                </a:moveTo>
                <a:lnTo>
                  <a:pt x="2406" y="732"/>
                </a:lnTo>
                <a:lnTo>
                  <a:pt x="2430" y="726"/>
                </a:lnTo>
                <a:lnTo>
                  <a:pt x="2448" y="720"/>
                </a:lnTo>
                <a:lnTo>
                  <a:pt x="2460" y="714"/>
                </a:lnTo>
                <a:lnTo>
                  <a:pt x="2478" y="702"/>
                </a:lnTo>
                <a:lnTo>
                  <a:pt x="2496" y="684"/>
                </a:lnTo>
                <a:lnTo>
                  <a:pt x="2508" y="666"/>
                </a:lnTo>
                <a:lnTo>
                  <a:pt x="2520" y="642"/>
                </a:lnTo>
                <a:lnTo>
                  <a:pt x="2532" y="618"/>
                </a:lnTo>
                <a:lnTo>
                  <a:pt x="2544" y="594"/>
                </a:lnTo>
                <a:lnTo>
                  <a:pt x="2556" y="570"/>
                </a:lnTo>
                <a:lnTo>
                  <a:pt x="2562" y="534"/>
                </a:lnTo>
                <a:lnTo>
                  <a:pt x="2568" y="504"/>
                </a:lnTo>
                <a:lnTo>
                  <a:pt x="2574" y="474"/>
                </a:lnTo>
                <a:lnTo>
                  <a:pt x="2580" y="438"/>
                </a:lnTo>
                <a:lnTo>
                  <a:pt x="2580" y="402"/>
                </a:lnTo>
                <a:lnTo>
                  <a:pt x="2586" y="366"/>
                </a:lnTo>
                <a:lnTo>
                  <a:pt x="2580" y="324"/>
                </a:lnTo>
                <a:lnTo>
                  <a:pt x="2580" y="288"/>
                </a:lnTo>
                <a:lnTo>
                  <a:pt x="2574" y="258"/>
                </a:lnTo>
                <a:lnTo>
                  <a:pt x="2568" y="222"/>
                </a:lnTo>
                <a:lnTo>
                  <a:pt x="2562" y="192"/>
                </a:lnTo>
                <a:lnTo>
                  <a:pt x="2556" y="162"/>
                </a:lnTo>
                <a:lnTo>
                  <a:pt x="2544" y="132"/>
                </a:lnTo>
                <a:lnTo>
                  <a:pt x="2532" y="108"/>
                </a:lnTo>
                <a:lnTo>
                  <a:pt x="2526" y="84"/>
                </a:lnTo>
                <a:lnTo>
                  <a:pt x="2508" y="60"/>
                </a:lnTo>
                <a:lnTo>
                  <a:pt x="2496" y="42"/>
                </a:lnTo>
                <a:lnTo>
                  <a:pt x="2484" y="24"/>
                </a:lnTo>
                <a:lnTo>
                  <a:pt x="2466" y="12"/>
                </a:lnTo>
                <a:lnTo>
                  <a:pt x="2454" y="6"/>
                </a:lnTo>
                <a:lnTo>
                  <a:pt x="2436" y="0"/>
                </a:lnTo>
                <a:lnTo>
                  <a:pt x="2418" y="0"/>
                </a:lnTo>
                <a:lnTo>
                  <a:pt x="162" y="0"/>
                </a:lnTo>
                <a:lnTo>
                  <a:pt x="144" y="0"/>
                </a:lnTo>
                <a:lnTo>
                  <a:pt x="126" y="6"/>
                </a:lnTo>
                <a:lnTo>
                  <a:pt x="114" y="12"/>
                </a:lnTo>
                <a:lnTo>
                  <a:pt x="96" y="24"/>
                </a:lnTo>
                <a:lnTo>
                  <a:pt x="84" y="42"/>
                </a:lnTo>
                <a:lnTo>
                  <a:pt x="72" y="60"/>
                </a:lnTo>
                <a:lnTo>
                  <a:pt x="60" y="84"/>
                </a:lnTo>
                <a:lnTo>
                  <a:pt x="48" y="108"/>
                </a:lnTo>
                <a:lnTo>
                  <a:pt x="36" y="132"/>
                </a:lnTo>
                <a:lnTo>
                  <a:pt x="24" y="162"/>
                </a:lnTo>
                <a:lnTo>
                  <a:pt x="18" y="192"/>
                </a:lnTo>
                <a:lnTo>
                  <a:pt x="12" y="222"/>
                </a:lnTo>
                <a:lnTo>
                  <a:pt x="6" y="258"/>
                </a:lnTo>
                <a:lnTo>
                  <a:pt x="0" y="288"/>
                </a:lnTo>
                <a:lnTo>
                  <a:pt x="0" y="324"/>
                </a:lnTo>
                <a:lnTo>
                  <a:pt x="0" y="366"/>
                </a:lnTo>
                <a:lnTo>
                  <a:pt x="0" y="402"/>
                </a:lnTo>
                <a:lnTo>
                  <a:pt x="0" y="438"/>
                </a:lnTo>
                <a:lnTo>
                  <a:pt x="6" y="474"/>
                </a:lnTo>
                <a:lnTo>
                  <a:pt x="12" y="504"/>
                </a:lnTo>
                <a:lnTo>
                  <a:pt x="18" y="534"/>
                </a:lnTo>
                <a:lnTo>
                  <a:pt x="24" y="570"/>
                </a:lnTo>
                <a:lnTo>
                  <a:pt x="36" y="594"/>
                </a:lnTo>
                <a:lnTo>
                  <a:pt x="48" y="618"/>
                </a:lnTo>
                <a:lnTo>
                  <a:pt x="60" y="642"/>
                </a:lnTo>
                <a:lnTo>
                  <a:pt x="72" y="666"/>
                </a:lnTo>
                <a:lnTo>
                  <a:pt x="84" y="684"/>
                </a:lnTo>
                <a:lnTo>
                  <a:pt x="96" y="702"/>
                </a:lnTo>
                <a:lnTo>
                  <a:pt x="114" y="714"/>
                </a:lnTo>
                <a:lnTo>
                  <a:pt x="126" y="720"/>
                </a:lnTo>
                <a:lnTo>
                  <a:pt x="144" y="726"/>
                </a:lnTo>
                <a:lnTo>
                  <a:pt x="162" y="73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39" name="Line 58"/>
          <p:cNvSpPr>
            <a:spLocks noChangeShapeType="1"/>
          </p:cNvSpPr>
          <p:nvPr/>
        </p:nvSpPr>
        <p:spPr bwMode="auto">
          <a:xfrm>
            <a:off x="8483601" y="3304637"/>
            <a:ext cx="1588" cy="12398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dirty="0">
              <a:solidFill>
                <a:srgbClr val="002060"/>
              </a:solidFill>
              <a:latin typeface="Trebuchet MS" panose="020B0603020202020204" pitchFamily="34" charset="0"/>
            </a:endParaRPr>
          </a:p>
        </p:txBody>
      </p:sp>
      <p:sp>
        <p:nvSpPr>
          <p:cNvPr id="14140" name="Freeform 59"/>
          <p:cNvSpPr>
            <a:spLocks/>
          </p:cNvSpPr>
          <p:nvPr/>
        </p:nvSpPr>
        <p:spPr bwMode="auto">
          <a:xfrm>
            <a:off x="8493127" y="3652308"/>
            <a:ext cx="490538" cy="1273175"/>
          </a:xfrm>
          <a:custGeom>
            <a:avLst/>
            <a:gdLst>
              <a:gd name="T0" fmla="*/ 0 w 324"/>
              <a:gd name="T1" fmla="*/ 0 h 744"/>
              <a:gd name="T2" fmla="*/ 2147483647 w 324"/>
              <a:gd name="T3" fmla="*/ 0 h 744"/>
              <a:gd name="T4" fmla="*/ 2147483647 w 324"/>
              <a:gd name="T5" fmla="*/ 2147483647 h 744"/>
              <a:gd name="T6" fmla="*/ 2147483647 w 324"/>
              <a:gd name="T7" fmla="*/ 2147483647 h 744"/>
              <a:gd name="T8" fmla="*/ 2147483647 w 324"/>
              <a:gd name="T9" fmla="*/ 2147483647 h 744"/>
              <a:gd name="T10" fmla="*/ 2147483647 w 324"/>
              <a:gd name="T11" fmla="*/ 2147483647 h 744"/>
              <a:gd name="T12" fmla="*/ 2147483647 w 324"/>
              <a:gd name="T13" fmla="*/ 2147483647 h 744"/>
              <a:gd name="T14" fmla="*/ 2147483647 w 324"/>
              <a:gd name="T15" fmla="*/ 2147483647 h 744"/>
              <a:gd name="T16" fmla="*/ 2147483647 w 324"/>
              <a:gd name="T17" fmla="*/ 2147483647 h 744"/>
              <a:gd name="T18" fmla="*/ 2147483647 w 324"/>
              <a:gd name="T19" fmla="*/ 2147483647 h 744"/>
              <a:gd name="T20" fmla="*/ 2147483647 w 324"/>
              <a:gd name="T21" fmla="*/ 2147483647 h 744"/>
              <a:gd name="T22" fmla="*/ 2147483647 w 324"/>
              <a:gd name="T23" fmla="*/ 2147483647 h 744"/>
              <a:gd name="T24" fmla="*/ 2147483647 w 324"/>
              <a:gd name="T25" fmla="*/ 2147483647 h 744"/>
              <a:gd name="T26" fmla="*/ 2147483647 w 324"/>
              <a:gd name="T27" fmla="*/ 2147483647 h 744"/>
              <a:gd name="T28" fmla="*/ 2147483647 w 324"/>
              <a:gd name="T29" fmla="*/ 2147483647 h 744"/>
              <a:gd name="T30" fmla="*/ 2147483647 w 324"/>
              <a:gd name="T31" fmla="*/ 2147483647 h 744"/>
              <a:gd name="T32" fmla="*/ 2147483647 w 324"/>
              <a:gd name="T33" fmla="*/ 2147483647 h 744"/>
              <a:gd name="T34" fmla="*/ 2147483647 w 324"/>
              <a:gd name="T35" fmla="*/ 2147483647 h 744"/>
              <a:gd name="T36" fmla="*/ 2147483647 w 324"/>
              <a:gd name="T37" fmla="*/ 2147483647 h 744"/>
              <a:gd name="T38" fmla="*/ 2147483647 w 324"/>
              <a:gd name="T39" fmla="*/ 2147483647 h 744"/>
              <a:gd name="T40" fmla="*/ 2147483647 w 324"/>
              <a:gd name="T41" fmla="*/ 2147483647 h 744"/>
              <a:gd name="T42" fmla="*/ 2147483647 w 324"/>
              <a:gd name="T43" fmla="*/ 2147483647 h 744"/>
              <a:gd name="T44" fmla="*/ 2147483647 w 324"/>
              <a:gd name="T45" fmla="*/ 2147483647 h 744"/>
              <a:gd name="T46" fmla="*/ 2147483647 w 324"/>
              <a:gd name="T47" fmla="*/ 2147483647 h 744"/>
              <a:gd name="T48" fmla="*/ 2147483647 w 324"/>
              <a:gd name="T49" fmla="*/ 2147483647 h 744"/>
              <a:gd name="T50" fmla="*/ 2147483647 w 324"/>
              <a:gd name="T51" fmla="*/ 2147483647 h 744"/>
              <a:gd name="T52" fmla="*/ 2147483647 w 324"/>
              <a:gd name="T53" fmla="*/ 2147483647 h 744"/>
              <a:gd name="T54" fmla="*/ 2147483647 w 324"/>
              <a:gd name="T55" fmla="*/ 2147483647 h 744"/>
              <a:gd name="T56" fmla="*/ 2147483647 w 324"/>
              <a:gd name="T57" fmla="*/ 2147483647 h 744"/>
              <a:gd name="T58" fmla="*/ 2147483647 w 324"/>
              <a:gd name="T59" fmla="*/ 2147483647 h 744"/>
              <a:gd name="T60" fmla="*/ 2147483647 w 324"/>
              <a:gd name="T61" fmla="*/ 2147483647 h 744"/>
              <a:gd name="T62" fmla="*/ 2147483647 w 324"/>
              <a:gd name="T63" fmla="*/ 2147483647 h 744"/>
              <a:gd name="T64" fmla="*/ 2147483647 w 324"/>
              <a:gd name="T65" fmla="*/ 2147483647 h 744"/>
              <a:gd name="T66" fmla="*/ 2147483647 w 324"/>
              <a:gd name="T67" fmla="*/ 2147483647 h 744"/>
              <a:gd name="T68" fmla="*/ 0 w 324"/>
              <a:gd name="T69" fmla="*/ 2147483647 h 744"/>
              <a:gd name="T70" fmla="*/ 0 w 324"/>
              <a:gd name="T71" fmla="*/ 0 h 7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4"/>
              <a:gd name="T109" fmla="*/ 0 h 744"/>
              <a:gd name="T110" fmla="*/ 324 w 324"/>
              <a:gd name="T111" fmla="*/ 744 h 7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4" h="744">
                <a:moveTo>
                  <a:pt x="0" y="0"/>
                </a:moveTo>
                <a:lnTo>
                  <a:pt x="210" y="0"/>
                </a:lnTo>
                <a:lnTo>
                  <a:pt x="324" y="600"/>
                </a:lnTo>
                <a:lnTo>
                  <a:pt x="324" y="606"/>
                </a:lnTo>
                <a:lnTo>
                  <a:pt x="324" y="624"/>
                </a:lnTo>
                <a:lnTo>
                  <a:pt x="324" y="648"/>
                </a:lnTo>
                <a:lnTo>
                  <a:pt x="324" y="672"/>
                </a:lnTo>
                <a:lnTo>
                  <a:pt x="324" y="702"/>
                </a:lnTo>
                <a:lnTo>
                  <a:pt x="324" y="720"/>
                </a:lnTo>
                <a:lnTo>
                  <a:pt x="324" y="738"/>
                </a:lnTo>
                <a:lnTo>
                  <a:pt x="324" y="744"/>
                </a:lnTo>
                <a:lnTo>
                  <a:pt x="318" y="744"/>
                </a:lnTo>
                <a:lnTo>
                  <a:pt x="300" y="744"/>
                </a:lnTo>
                <a:lnTo>
                  <a:pt x="282" y="744"/>
                </a:lnTo>
                <a:lnTo>
                  <a:pt x="264" y="744"/>
                </a:lnTo>
                <a:lnTo>
                  <a:pt x="240" y="744"/>
                </a:lnTo>
                <a:lnTo>
                  <a:pt x="216" y="744"/>
                </a:lnTo>
                <a:lnTo>
                  <a:pt x="192" y="744"/>
                </a:lnTo>
                <a:lnTo>
                  <a:pt x="162" y="744"/>
                </a:lnTo>
                <a:lnTo>
                  <a:pt x="138" y="744"/>
                </a:lnTo>
                <a:lnTo>
                  <a:pt x="120" y="744"/>
                </a:lnTo>
                <a:lnTo>
                  <a:pt x="96" y="744"/>
                </a:lnTo>
                <a:lnTo>
                  <a:pt x="78" y="744"/>
                </a:lnTo>
                <a:lnTo>
                  <a:pt x="66" y="744"/>
                </a:lnTo>
                <a:lnTo>
                  <a:pt x="60" y="744"/>
                </a:lnTo>
                <a:lnTo>
                  <a:pt x="54" y="744"/>
                </a:lnTo>
                <a:lnTo>
                  <a:pt x="54" y="738"/>
                </a:lnTo>
                <a:lnTo>
                  <a:pt x="48" y="726"/>
                </a:lnTo>
                <a:lnTo>
                  <a:pt x="36" y="702"/>
                </a:lnTo>
                <a:lnTo>
                  <a:pt x="24" y="678"/>
                </a:lnTo>
                <a:lnTo>
                  <a:pt x="18" y="660"/>
                </a:lnTo>
                <a:lnTo>
                  <a:pt x="12" y="636"/>
                </a:lnTo>
                <a:lnTo>
                  <a:pt x="6" y="624"/>
                </a:lnTo>
                <a:lnTo>
                  <a:pt x="0" y="6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41" name="Freeform 60"/>
          <p:cNvSpPr>
            <a:spLocks/>
          </p:cNvSpPr>
          <p:nvPr/>
        </p:nvSpPr>
        <p:spPr bwMode="auto">
          <a:xfrm>
            <a:off x="8483608" y="3652308"/>
            <a:ext cx="500063" cy="1293813"/>
          </a:xfrm>
          <a:custGeom>
            <a:avLst/>
            <a:gdLst>
              <a:gd name="T0" fmla="*/ 0 w 330"/>
              <a:gd name="T1" fmla="*/ 0 h 756"/>
              <a:gd name="T2" fmla="*/ 2147483647 w 330"/>
              <a:gd name="T3" fmla="*/ 0 h 756"/>
              <a:gd name="T4" fmla="*/ 2147483647 w 330"/>
              <a:gd name="T5" fmla="*/ 2147483647 h 756"/>
              <a:gd name="T6" fmla="*/ 2147483647 w 330"/>
              <a:gd name="T7" fmla="*/ 2147483647 h 756"/>
              <a:gd name="T8" fmla="*/ 2147483647 w 330"/>
              <a:gd name="T9" fmla="*/ 2147483647 h 756"/>
              <a:gd name="T10" fmla="*/ 2147483647 w 330"/>
              <a:gd name="T11" fmla="*/ 2147483647 h 756"/>
              <a:gd name="T12" fmla="*/ 2147483647 w 330"/>
              <a:gd name="T13" fmla="*/ 2147483647 h 756"/>
              <a:gd name="T14" fmla="*/ 2147483647 w 330"/>
              <a:gd name="T15" fmla="*/ 2147483647 h 756"/>
              <a:gd name="T16" fmla="*/ 2147483647 w 330"/>
              <a:gd name="T17" fmla="*/ 2147483647 h 756"/>
              <a:gd name="T18" fmla="*/ 2147483647 w 330"/>
              <a:gd name="T19" fmla="*/ 2147483647 h 756"/>
              <a:gd name="T20" fmla="*/ 2147483647 w 330"/>
              <a:gd name="T21" fmla="*/ 2147483647 h 756"/>
              <a:gd name="T22" fmla="*/ 2147483647 w 330"/>
              <a:gd name="T23" fmla="*/ 2147483647 h 756"/>
              <a:gd name="T24" fmla="*/ 2147483647 w 330"/>
              <a:gd name="T25" fmla="*/ 2147483647 h 756"/>
              <a:gd name="T26" fmla="*/ 2147483647 w 330"/>
              <a:gd name="T27" fmla="*/ 2147483647 h 756"/>
              <a:gd name="T28" fmla="*/ 2147483647 w 330"/>
              <a:gd name="T29" fmla="*/ 2147483647 h 756"/>
              <a:gd name="T30" fmla="*/ 2147483647 w 330"/>
              <a:gd name="T31" fmla="*/ 2147483647 h 756"/>
              <a:gd name="T32" fmla="*/ 2147483647 w 330"/>
              <a:gd name="T33" fmla="*/ 2147483647 h 756"/>
              <a:gd name="T34" fmla="*/ 2147483647 w 330"/>
              <a:gd name="T35" fmla="*/ 2147483647 h 756"/>
              <a:gd name="T36" fmla="*/ 2147483647 w 330"/>
              <a:gd name="T37" fmla="*/ 2147483647 h 756"/>
              <a:gd name="T38" fmla="*/ 2147483647 w 330"/>
              <a:gd name="T39" fmla="*/ 2147483647 h 756"/>
              <a:gd name="T40" fmla="*/ 2147483647 w 330"/>
              <a:gd name="T41" fmla="*/ 2147483647 h 756"/>
              <a:gd name="T42" fmla="*/ 2147483647 w 330"/>
              <a:gd name="T43" fmla="*/ 2147483647 h 756"/>
              <a:gd name="T44" fmla="*/ 2147483647 w 330"/>
              <a:gd name="T45" fmla="*/ 2147483647 h 756"/>
              <a:gd name="T46" fmla="*/ 2147483647 w 330"/>
              <a:gd name="T47" fmla="*/ 2147483647 h 756"/>
              <a:gd name="T48" fmla="*/ 2147483647 w 330"/>
              <a:gd name="T49" fmla="*/ 2147483647 h 756"/>
              <a:gd name="T50" fmla="*/ 2147483647 w 330"/>
              <a:gd name="T51" fmla="*/ 2147483647 h 756"/>
              <a:gd name="T52" fmla="*/ 2147483647 w 330"/>
              <a:gd name="T53" fmla="*/ 2147483647 h 756"/>
              <a:gd name="T54" fmla="*/ 2147483647 w 330"/>
              <a:gd name="T55" fmla="*/ 2147483647 h 756"/>
              <a:gd name="T56" fmla="*/ 2147483647 w 330"/>
              <a:gd name="T57" fmla="*/ 2147483647 h 756"/>
              <a:gd name="T58" fmla="*/ 2147483647 w 330"/>
              <a:gd name="T59" fmla="*/ 2147483647 h 756"/>
              <a:gd name="T60" fmla="*/ 2147483647 w 330"/>
              <a:gd name="T61" fmla="*/ 2147483647 h 756"/>
              <a:gd name="T62" fmla="*/ 2147483647 w 330"/>
              <a:gd name="T63" fmla="*/ 2147483647 h 756"/>
              <a:gd name="T64" fmla="*/ 2147483647 w 330"/>
              <a:gd name="T65" fmla="*/ 2147483647 h 756"/>
              <a:gd name="T66" fmla="*/ 0 w 330"/>
              <a:gd name="T67" fmla="*/ 2147483647 h 756"/>
              <a:gd name="T68" fmla="*/ 0 w 330"/>
              <a:gd name="T69" fmla="*/ 2147483647 h 756"/>
              <a:gd name="T70" fmla="*/ 0 w 330"/>
              <a:gd name="T71" fmla="*/ 0 h 7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0"/>
              <a:gd name="T109" fmla="*/ 0 h 756"/>
              <a:gd name="T110" fmla="*/ 330 w 330"/>
              <a:gd name="T111" fmla="*/ 756 h 7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0" h="756">
                <a:moveTo>
                  <a:pt x="0" y="0"/>
                </a:moveTo>
                <a:lnTo>
                  <a:pt x="210" y="0"/>
                </a:lnTo>
                <a:lnTo>
                  <a:pt x="330" y="606"/>
                </a:lnTo>
                <a:lnTo>
                  <a:pt x="330" y="618"/>
                </a:lnTo>
                <a:lnTo>
                  <a:pt x="330" y="630"/>
                </a:lnTo>
                <a:lnTo>
                  <a:pt x="330" y="654"/>
                </a:lnTo>
                <a:lnTo>
                  <a:pt x="330" y="684"/>
                </a:lnTo>
                <a:lnTo>
                  <a:pt x="330" y="708"/>
                </a:lnTo>
                <a:lnTo>
                  <a:pt x="330" y="732"/>
                </a:lnTo>
                <a:lnTo>
                  <a:pt x="330" y="750"/>
                </a:lnTo>
                <a:lnTo>
                  <a:pt x="330" y="756"/>
                </a:lnTo>
                <a:lnTo>
                  <a:pt x="318" y="756"/>
                </a:lnTo>
                <a:lnTo>
                  <a:pt x="306" y="756"/>
                </a:lnTo>
                <a:lnTo>
                  <a:pt x="288" y="756"/>
                </a:lnTo>
                <a:lnTo>
                  <a:pt x="264" y="756"/>
                </a:lnTo>
                <a:lnTo>
                  <a:pt x="246" y="756"/>
                </a:lnTo>
                <a:lnTo>
                  <a:pt x="216" y="756"/>
                </a:lnTo>
                <a:lnTo>
                  <a:pt x="192" y="756"/>
                </a:lnTo>
                <a:lnTo>
                  <a:pt x="168" y="756"/>
                </a:lnTo>
                <a:lnTo>
                  <a:pt x="138" y="756"/>
                </a:lnTo>
                <a:lnTo>
                  <a:pt x="114" y="756"/>
                </a:lnTo>
                <a:lnTo>
                  <a:pt x="96" y="756"/>
                </a:lnTo>
                <a:lnTo>
                  <a:pt x="78" y="756"/>
                </a:lnTo>
                <a:lnTo>
                  <a:pt x="66" y="756"/>
                </a:lnTo>
                <a:lnTo>
                  <a:pt x="54" y="756"/>
                </a:lnTo>
                <a:lnTo>
                  <a:pt x="48" y="750"/>
                </a:lnTo>
                <a:lnTo>
                  <a:pt x="42" y="738"/>
                </a:lnTo>
                <a:lnTo>
                  <a:pt x="36" y="714"/>
                </a:lnTo>
                <a:lnTo>
                  <a:pt x="24" y="690"/>
                </a:lnTo>
                <a:lnTo>
                  <a:pt x="12" y="666"/>
                </a:lnTo>
                <a:lnTo>
                  <a:pt x="6" y="648"/>
                </a:lnTo>
                <a:lnTo>
                  <a:pt x="0" y="630"/>
                </a:lnTo>
                <a:lnTo>
                  <a:pt x="0" y="624"/>
                </a:lnTo>
                <a:lnTo>
                  <a:pt x="0"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42" name="Freeform 61"/>
          <p:cNvSpPr>
            <a:spLocks/>
          </p:cNvSpPr>
          <p:nvPr/>
        </p:nvSpPr>
        <p:spPr bwMode="auto">
          <a:xfrm>
            <a:off x="8493133" y="4350808"/>
            <a:ext cx="500063" cy="574675"/>
          </a:xfrm>
          <a:custGeom>
            <a:avLst/>
            <a:gdLst>
              <a:gd name="T0" fmla="*/ 2147483647 w 330"/>
              <a:gd name="T1" fmla="*/ 0 h 336"/>
              <a:gd name="T2" fmla="*/ 2147483647 w 330"/>
              <a:gd name="T3" fmla="*/ 0 h 336"/>
              <a:gd name="T4" fmla="*/ 2147483647 w 330"/>
              <a:gd name="T5" fmla="*/ 2147483647 h 336"/>
              <a:gd name="T6" fmla="*/ 2147483647 w 330"/>
              <a:gd name="T7" fmla="*/ 2147483647 h 336"/>
              <a:gd name="T8" fmla="*/ 2147483647 w 330"/>
              <a:gd name="T9" fmla="*/ 2147483647 h 336"/>
              <a:gd name="T10" fmla="*/ 2147483647 w 330"/>
              <a:gd name="T11" fmla="*/ 2147483647 h 336"/>
              <a:gd name="T12" fmla="*/ 2147483647 w 330"/>
              <a:gd name="T13" fmla="*/ 2147483647 h 336"/>
              <a:gd name="T14" fmla="*/ 2147483647 w 330"/>
              <a:gd name="T15" fmla="*/ 2147483647 h 336"/>
              <a:gd name="T16" fmla="*/ 2147483647 w 330"/>
              <a:gd name="T17" fmla="*/ 2147483647 h 336"/>
              <a:gd name="T18" fmla="*/ 2147483647 w 330"/>
              <a:gd name="T19" fmla="*/ 2147483647 h 336"/>
              <a:gd name="T20" fmla="*/ 2147483647 w 330"/>
              <a:gd name="T21" fmla="*/ 2147483647 h 336"/>
              <a:gd name="T22" fmla="*/ 2147483647 w 330"/>
              <a:gd name="T23" fmla="*/ 2147483647 h 336"/>
              <a:gd name="T24" fmla="*/ 2147483647 w 330"/>
              <a:gd name="T25" fmla="*/ 2147483647 h 336"/>
              <a:gd name="T26" fmla="*/ 2147483647 w 330"/>
              <a:gd name="T27" fmla="*/ 2147483647 h 336"/>
              <a:gd name="T28" fmla="*/ 2147483647 w 330"/>
              <a:gd name="T29" fmla="*/ 2147483647 h 336"/>
              <a:gd name="T30" fmla="*/ 2147483647 w 330"/>
              <a:gd name="T31" fmla="*/ 2147483647 h 336"/>
              <a:gd name="T32" fmla="*/ 2147483647 w 330"/>
              <a:gd name="T33" fmla="*/ 2147483647 h 336"/>
              <a:gd name="T34" fmla="*/ 2147483647 w 330"/>
              <a:gd name="T35" fmla="*/ 2147483647 h 336"/>
              <a:gd name="T36" fmla="*/ 2147483647 w 330"/>
              <a:gd name="T37" fmla="*/ 2147483647 h 336"/>
              <a:gd name="T38" fmla="*/ 2147483647 w 330"/>
              <a:gd name="T39" fmla="*/ 2147483647 h 336"/>
              <a:gd name="T40" fmla="*/ 2147483647 w 330"/>
              <a:gd name="T41" fmla="*/ 2147483647 h 336"/>
              <a:gd name="T42" fmla="*/ 2147483647 w 330"/>
              <a:gd name="T43" fmla="*/ 2147483647 h 336"/>
              <a:gd name="T44" fmla="*/ 2147483647 w 330"/>
              <a:gd name="T45" fmla="*/ 2147483647 h 336"/>
              <a:gd name="T46" fmla="*/ 2147483647 w 330"/>
              <a:gd name="T47" fmla="*/ 2147483647 h 336"/>
              <a:gd name="T48" fmla="*/ 2147483647 w 330"/>
              <a:gd name="T49" fmla="*/ 2147483647 h 336"/>
              <a:gd name="T50" fmla="*/ 2147483647 w 330"/>
              <a:gd name="T51" fmla="*/ 2147483647 h 336"/>
              <a:gd name="T52" fmla="*/ 2147483647 w 330"/>
              <a:gd name="T53" fmla="*/ 2147483647 h 336"/>
              <a:gd name="T54" fmla="*/ 2147483647 w 330"/>
              <a:gd name="T55" fmla="*/ 2147483647 h 336"/>
              <a:gd name="T56" fmla="*/ 2147483647 w 330"/>
              <a:gd name="T57" fmla="*/ 2147483647 h 336"/>
              <a:gd name="T58" fmla="*/ 2147483647 w 330"/>
              <a:gd name="T59" fmla="*/ 2147483647 h 336"/>
              <a:gd name="T60" fmla="*/ 2147483647 w 330"/>
              <a:gd name="T61" fmla="*/ 2147483647 h 336"/>
              <a:gd name="T62" fmla="*/ 2147483647 w 330"/>
              <a:gd name="T63" fmla="*/ 2147483647 h 336"/>
              <a:gd name="T64" fmla="*/ 2147483647 w 330"/>
              <a:gd name="T65" fmla="*/ 2147483647 h 336"/>
              <a:gd name="T66" fmla="*/ 2147483647 w 330"/>
              <a:gd name="T67" fmla="*/ 2147483647 h 336"/>
              <a:gd name="T68" fmla="*/ 0 w 330"/>
              <a:gd name="T69" fmla="*/ 2147483647 h 336"/>
              <a:gd name="T70" fmla="*/ 2147483647 w 330"/>
              <a:gd name="T71" fmla="*/ 0 h 3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0"/>
              <a:gd name="T109" fmla="*/ 0 h 336"/>
              <a:gd name="T110" fmla="*/ 330 w 330"/>
              <a:gd name="T111" fmla="*/ 336 h 3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0" h="336">
                <a:moveTo>
                  <a:pt x="6" y="0"/>
                </a:moveTo>
                <a:lnTo>
                  <a:pt x="288" y="0"/>
                </a:lnTo>
                <a:lnTo>
                  <a:pt x="330" y="198"/>
                </a:lnTo>
                <a:lnTo>
                  <a:pt x="330" y="204"/>
                </a:lnTo>
                <a:lnTo>
                  <a:pt x="330" y="222"/>
                </a:lnTo>
                <a:lnTo>
                  <a:pt x="330" y="246"/>
                </a:lnTo>
                <a:lnTo>
                  <a:pt x="330" y="270"/>
                </a:lnTo>
                <a:lnTo>
                  <a:pt x="330" y="294"/>
                </a:lnTo>
                <a:lnTo>
                  <a:pt x="330" y="312"/>
                </a:lnTo>
                <a:lnTo>
                  <a:pt x="330" y="330"/>
                </a:lnTo>
                <a:lnTo>
                  <a:pt x="330" y="336"/>
                </a:lnTo>
                <a:lnTo>
                  <a:pt x="324" y="336"/>
                </a:lnTo>
                <a:lnTo>
                  <a:pt x="318" y="336"/>
                </a:lnTo>
                <a:lnTo>
                  <a:pt x="306" y="336"/>
                </a:lnTo>
                <a:lnTo>
                  <a:pt x="288" y="336"/>
                </a:lnTo>
                <a:lnTo>
                  <a:pt x="264" y="336"/>
                </a:lnTo>
                <a:lnTo>
                  <a:pt x="240" y="336"/>
                </a:lnTo>
                <a:lnTo>
                  <a:pt x="216" y="336"/>
                </a:lnTo>
                <a:lnTo>
                  <a:pt x="192" y="336"/>
                </a:lnTo>
                <a:lnTo>
                  <a:pt x="168" y="336"/>
                </a:lnTo>
                <a:lnTo>
                  <a:pt x="138" y="336"/>
                </a:lnTo>
                <a:lnTo>
                  <a:pt x="120" y="336"/>
                </a:lnTo>
                <a:lnTo>
                  <a:pt x="96" y="336"/>
                </a:lnTo>
                <a:lnTo>
                  <a:pt x="78" y="336"/>
                </a:lnTo>
                <a:lnTo>
                  <a:pt x="66" y="336"/>
                </a:lnTo>
                <a:lnTo>
                  <a:pt x="60" y="336"/>
                </a:lnTo>
                <a:lnTo>
                  <a:pt x="54" y="336"/>
                </a:lnTo>
                <a:lnTo>
                  <a:pt x="54" y="330"/>
                </a:lnTo>
                <a:lnTo>
                  <a:pt x="48" y="318"/>
                </a:lnTo>
                <a:lnTo>
                  <a:pt x="36" y="300"/>
                </a:lnTo>
                <a:lnTo>
                  <a:pt x="30" y="276"/>
                </a:lnTo>
                <a:lnTo>
                  <a:pt x="18" y="252"/>
                </a:lnTo>
                <a:lnTo>
                  <a:pt x="12" y="234"/>
                </a:lnTo>
                <a:lnTo>
                  <a:pt x="6" y="222"/>
                </a:lnTo>
                <a:lnTo>
                  <a:pt x="0" y="216"/>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43" name="Freeform 62"/>
          <p:cNvSpPr>
            <a:spLocks/>
          </p:cNvSpPr>
          <p:nvPr/>
        </p:nvSpPr>
        <p:spPr bwMode="auto">
          <a:xfrm>
            <a:off x="8483602" y="4350808"/>
            <a:ext cx="509588" cy="595313"/>
          </a:xfrm>
          <a:custGeom>
            <a:avLst/>
            <a:gdLst>
              <a:gd name="T0" fmla="*/ 0 w 336"/>
              <a:gd name="T1" fmla="*/ 0 h 348"/>
              <a:gd name="T2" fmla="*/ 2147483647 w 336"/>
              <a:gd name="T3" fmla="*/ 0 h 348"/>
              <a:gd name="T4" fmla="*/ 2147483647 w 336"/>
              <a:gd name="T5" fmla="*/ 2147483647 h 348"/>
              <a:gd name="T6" fmla="*/ 2147483647 w 336"/>
              <a:gd name="T7" fmla="*/ 2147483647 h 348"/>
              <a:gd name="T8" fmla="*/ 2147483647 w 336"/>
              <a:gd name="T9" fmla="*/ 2147483647 h 348"/>
              <a:gd name="T10" fmla="*/ 2147483647 w 336"/>
              <a:gd name="T11" fmla="*/ 2147483647 h 348"/>
              <a:gd name="T12" fmla="*/ 2147483647 w 336"/>
              <a:gd name="T13" fmla="*/ 2147483647 h 348"/>
              <a:gd name="T14" fmla="*/ 2147483647 w 336"/>
              <a:gd name="T15" fmla="*/ 2147483647 h 348"/>
              <a:gd name="T16" fmla="*/ 2147483647 w 336"/>
              <a:gd name="T17" fmla="*/ 2147483647 h 348"/>
              <a:gd name="T18" fmla="*/ 2147483647 w 336"/>
              <a:gd name="T19" fmla="*/ 2147483647 h 348"/>
              <a:gd name="T20" fmla="*/ 2147483647 w 336"/>
              <a:gd name="T21" fmla="*/ 2147483647 h 348"/>
              <a:gd name="T22" fmla="*/ 2147483647 w 336"/>
              <a:gd name="T23" fmla="*/ 2147483647 h 348"/>
              <a:gd name="T24" fmla="*/ 2147483647 w 336"/>
              <a:gd name="T25" fmla="*/ 2147483647 h 348"/>
              <a:gd name="T26" fmla="*/ 2147483647 w 336"/>
              <a:gd name="T27" fmla="*/ 2147483647 h 348"/>
              <a:gd name="T28" fmla="*/ 2147483647 w 336"/>
              <a:gd name="T29" fmla="*/ 2147483647 h 348"/>
              <a:gd name="T30" fmla="*/ 2147483647 w 336"/>
              <a:gd name="T31" fmla="*/ 2147483647 h 348"/>
              <a:gd name="T32" fmla="*/ 2147483647 w 336"/>
              <a:gd name="T33" fmla="*/ 2147483647 h 348"/>
              <a:gd name="T34" fmla="*/ 2147483647 w 336"/>
              <a:gd name="T35" fmla="*/ 2147483647 h 348"/>
              <a:gd name="T36" fmla="*/ 2147483647 w 336"/>
              <a:gd name="T37" fmla="*/ 2147483647 h 348"/>
              <a:gd name="T38" fmla="*/ 2147483647 w 336"/>
              <a:gd name="T39" fmla="*/ 2147483647 h 348"/>
              <a:gd name="T40" fmla="*/ 2147483647 w 336"/>
              <a:gd name="T41" fmla="*/ 2147483647 h 348"/>
              <a:gd name="T42" fmla="*/ 2147483647 w 336"/>
              <a:gd name="T43" fmla="*/ 2147483647 h 348"/>
              <a:gd name="T44" fmla="*/ 2147483647 w 336"/>
              <a:gd name="T45" fmla="*/ 2147483647 h 348"/>
              <a:gd name="T46" fmla="*/ 2147483647 w 336"/>
              <a:gd name="T47" fmla="*/ 2147483647 h 348"/>
              <a:gd name="T48" fmla="*/ 2147483647 w 336"/>
              <a:gd name="T49" fmla="*/ 2147483647 h 348"/>
              <a:gd name="T50" fmla="*/ 2147483647 w 336"/>
              <a:gd name="T51" fmla="*/ 2147483647 h 348"/>
              <a:gd name="T52" fmla="*/ 2147483647 w 336"/>
              <a:gd name="T53" fmla="*/ 2147483647 h 348"/>
              <a:gd name="T54" fmla="*/ 2147483647 w 336"/>
              <a:gd name="T55" fmla="*/ 2147483647 h 348"/>
              <a:gd name="T56" fmla="*/ 2147483647 w 336"/>
              <a:gd name="T57" fmla="*/ 2147483647 h 348"/>
              <a:gd name="T58" fmla="*/ 2147483647 w 336"/>
              <a:gd name="T59" fmla="*/ 2147483647 h 348"/>
              <a:gd name="T60" fmla="*/ 2147483647 w 336"/>
              <a:gd name="T61" fmla="*/ 2147483647 h 348"/>
              <a:gd name="T62" fmla="*/ 2147483647 w 336"/>
              <a:gd name="T63" fmla="*/ 2147483647 h 348"/>
              <a:gd name="T64" fmla="*/ 2147483647 w 336"/>
              <a:gd name="T65" fmla="*/ 2147483647 h 348"/>
              <a:gd name="T66" fmla="*/ 0 w 336"/>
              <a:gd name="T67" fmla="*/ 2147483647 h 348"/>
              <a:gd name="T68" fmla="*/ 0 w 336"/>
              <a:gd name="T69" fmla="*/ 2147483647 h 348"/>
              <a:gd name="T70" fmla="*/ 0 w 336"/>
              <a:gd name="T71" fmla="*/ 0 h 34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6"/>
              <a:gd name="T109" fmla="*/ 0 h 348"/>
              <a:gd name="T110" fmla="*/ 336 w 336"/>
              <a:gd name="T111" fmla="*/ 348 h 34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6" h="348">
                <a:moveTo>
                  <a:pt x="0" y="0"/>
                </a:moveTo>
                <a:lnTo>
                  <a:pt x="294" y="0"/>
                </a:lnTo>
                <a:lnTo>
                  <a:pt x="336" y="210"/>
                </a:lnTo>
                <a:lnTo>
                  <a:pt x="336" y="216"/>
                </a:lnTo>
                <a:lnTo>
                  <a:pt x="336" y="228"/>
                </a:lnTo>
                <a:lnTo>
                  <a:pt x="336" y="252"/>
                </a:lnTo>
                <a:lnTo>
                  <a:pt x="336" y="276"/>
                </a:lnTo>
                <a:lnTo>
                  <a:pt x="336" y="306"/>
                </a:lnTo>
                <a:lnTo>
                  <a:pt x="336" y="330"/>
                </a:lnTo>
                <a:lnTo>
                  <a:pt x="336" y="342"/>
                </a:lnTo>
                <a:lnTo>
                  <a:pt x="336" y="348"/>
                </a:lnTo>
                <a:lnTo>
                  <a:pt x="330" y="348"/>
                </a:lnTo>
                <a:lnTo>
                  <a:pt x="318" y="348"/>
                </a:lnTo>
                <a:lnTo>
                  <a:pt x="306" y="348"/>
                </a:lnTo>
                <a:lnTo>
                  <a:pt x="288" y="348"/>
                </a:lnTo>
                <a:lnTo>
                  <a:pt x="270" y="348"/>
                </a:lnTo>
                <a:lnTo>
                  <a:pt x="246" y="348"/>
                </a:lnTo>
                <a:lnTo>
                  <a:pt x="216" y="348"/>
                </a:lnTo>
                <a:lnTo>
                  <a:pt x="192" y="348"/>
                </a:lnTo>
                <a:lnTo>
                  <a:pt x="168" y="348"/>
                </a:lnTo>
                <a:lnTo>
                  <a:pt x="138" y="348"/>
                </a:lnTo>
                <a:lnTo>
                  <a:pt x="114" y="348"/>
                </a:lnTo>
                <a:lnTo>
                  <a:pt x="96" y="348"/>
                </a:lnTo>
                <a:lnTo>
                  <a:pt x="78" y="348"/>
                </a:lnTo>
                <a:lnTo>
                  <a:pt x="66" y="348"/>
                </a:lnTo>
                <a:lnTo>
                  <a:pt x="54" y="348"/>
                </a:lnTo>
                <a:lnTo>
                  <a:pt x="48" y="342"/>
                </a:lnTo>
                <a:lnTo>
                  <a:pt x="42" y="330"/>
                </a:lnTo>
                <a:lnTo>
                  <a:pt x="36" y="312"/>
                </a:lnTo>
                <a:lnTo>
                  <a:pt x="24" y="288"/>
                </a:lnTo>
                <a:lnTo>
                  <a:pt x="18" y="264"/>
                </a:lnTo>
                <a:lnTo>
                  <a:pt x="6" y="240"/>
                </a:lnTo>
                <a:lnTo>
                  <a:pt x="0" y="228"/>
                </a:lnTo>
                <a:lnTo>
                  <a:pt x="0" y="222"/>
                </a:lnTo>
                <a:lnTo>
                  <a:pt x="0"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44" name="Rectangle 63"/>
          <p:cNvSpPr>
            <a:spLocks noChangeArrowheads="1"/>
          </p:cNvSpPr>
          <p:nvPr/>
        </p:nvSpPr>
        <p:spPr bwMode="auto">
          <a:xfrm>
            <a:off x="5919796" y="4544467"/>
            <a:ext cx="71437" cy="165100"/>
          </a:xfrm>
          <a:prstGeom prst="rect">
            <a:avLst/>
          </a:prstGeom>
          <a:solidFill>
            <a:srgbClr val="676767"/>
          </a:solidFill>
          <a:ln w="9525" cap="rnd">
            <a:solidFill>
              <a:srgbClr val="000000"/>
            </a:solidFill>
            <a:miter lim="800000"/>
            <a:headEnd/>
            <a:tailEnd/>
          </a:ln>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145" name="Freeform 64"/>
          <p:cNvSpPr>
            <a:spLocks/>
          </p:cNvSpPr>
          <p:nvPr/>
        </p:nvSpPr>
        <p:spPr bwMode="auto">
          <a:xfrm>
            <a:off x="5891221" y="4668292"/>
            <a:ext cx="136525" cy="82550"/>
          </a:xfrm>
          <a:custGeom>
            <a:avLst/>
            <a:gdLst>
              <a:gd name="T0" fmla="*/ 0 w 90"/>
              <a:gd name="T1" fmla="*/ 2147483647 h 48"/>
              <a:gd name="T2" fmla="*/ 2147483647 w 90"/>
              <a:gd name="T3" fmla="*/ 0 h 48"/>
              <a:gd name="T4" fmla="*/ 2147483647 w 90"/>
              <a:gd name="T5" fmla="*/ 0 h 48"/>
              <a:gd name="T6" fmla="*/ 2147483647 w 90"/>
              <a:gd name="T7" fmla="*/ 2147483647 h 48"/>
              <a:gd name="T8" fmla="*/ 0 w 90"/>
              <a:gd name="T9" fmla="*/ 2147483647 h 48"/>
              <a:gd name="T10" fmla="*/ 0 60000 65536"/>
              <a:gd name="T11" fmla="*/ 0 60000 65536"/>
              <a:gd name="T12" fmla="*/ 0 60000 65536"/>
              <a:gd name="T13" fmla="*/ 0 60000 65536"/>
              <a:gd name="T14" fmla="*/ 0 60000 65536"/>
              <a:gd name="T15" fmla="*/ 0 w 90"/>
              <a:gd name="T16" fmla="*/ 0 h 48"/>
              <a:gd name="T17" fmla="*/ 90 w 90"/>
              <a:gd name="T18" fmla="*/ 48 h 48"/>
            </a:gdLst>
            <a:ahLst/>
            <a:cxnLst>
              <a:cxn ang="T10">
                <a:pos x="T0" y="T1"/>
              </a:cxn>
              <a:cxn ang="T11">
                <a:pos x="T2" y="T3"/>
              </a:cxn>
              <a:cxn ang="T12">
                <a:pos x="T4" y="T5"/>
              </a:cxn>
              <a:cxn ang="T13">
                <a:pos x="T6" y="T7"/>
              </a:cxn>
              <a:cxn ang="T14">
                <a:pos x="T8" y="T9"/>
              </a:cxn>
            </a:cxnLst>
            <a:rect l="T15" t="T16" r="T17" b="T18"/>
            <a:pathLst>
              <a:path w="90" h="48">
                <a:moveTo>
                  <a:pt x="0" y="48"/>
                </a:moveTo>
                <a:lnTo>
                  <a:pt x="24" y="0"/>
                </a:lnTo>
                <a:lnTo>
                  <a:pt x="66" y="0"/>
                </a:lnTo>
                <a:lnTo>
                  <a:pt x="90" y="48"/>
                </a:lnTo>
                <a:lnTo>
                  <a:pt x="0" y="48"/>
                </a:lnTo>
                <a:close/>
              </a:path>
            </a:pathLst>
          </a:custGeom>
          <a:solidFill>
            <a:srgbClr val="000000"/>
          </a:solidFill>
          <a:ln w="9525" cap="rnd">
            <a:solidFill>
              <a:srgbClr val="000000"/>
            </a:solidFill>
            <a:prstDash val="solid"/>
            <a:miter lim="800000"/>
            <a:headEnd/>
            <a:tailEnd/>
          </a:ln>
        </p:spPr>
        <p:txBody>
          <a:bodyPr/>
          <a:lstStyle/>
          <a:p>
            <a:endParaRPr lang="it-IT" dirty="0">
              <a:solidFill>
                <a:srgbClr val="002060"/>
              </a:solidFill>
              <a:latin typeface="Trebuchet MS" panose="020B0603020202020204" pitchFamily="34" charset="0"/>
            </a:endParaRPr>
          </a:p>
        </p:txBody>
      </p:sp>
      <p:sp>
        <p:nvSpPr>
          <p:cNvPr id="14146" name="Rectangle 65"/>
          <p:cNvSpPr>
            <a:spLocks noChangeArrowheads="1"/>
          </p:cNvSpPr>
          <p:nvPr/>
        </p:nvSpPr>
        <p:spPr bwMode="auto">
          <a:xfrm>
            <a:off x="5045083" y="4544467"/>
            <a:ext cx="282575" cy="103188"/>
          </a:xfrm>
          <a:prstGeom prst="rect">
            <a:avLst/>
          </a:prstGeom>
          <a:solidFill>
            <a:srgbClr val="676767"/>
          </a:solidFill>
          <a:ln w="9525">
            <a:solidFill>
              <a:srgbClr val="000000"/>
            </a:solidFill>
            <a:miter lim="800000"/>
            <a:headEnd/>
            <a:tailEnd/>
          </a:ln>
        </p:spPr>
        <p:txBody>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147" name="Freeform 66"/>
          <p:cNvSpPr>
            <a:spLocks/>
          </p:cNvSpPr>
          <p:nvPr/>
        </p:nvSpPr>
        <p:spPr bwMode="auto">
          <a:xfrm>
            <a:off x="4471996" y="3971380"/>
            <a:ext cx="327025" cy="328612"/>
          </a:xfrm>
          <a:custGeom>
            <a:avLst/>
            <a:gdLst>
              <a:gd name="T0" fmla="*/ 0 w 36"/>
              <a:gd name="T1" fmla="*/ 2147483647 h 32"/>
              <a:gd name="T2" fmla="*/ 2147483647 w 36"/>
              <a:gd name="T3" fmla="*/ 2147483647 h 32"/>
              <a:gd name="T4" fmla="*/ 2147483647 w 36"/>
              <a:gd name="T5" fmla="*/ 2147483647 h 32"/>
              <a:gd name="T6" fmla="*/ 2147483647 w 36"/>
              <a:gd name="T7" fmla="*/ 2147483647 h 32"/>
              <a:gd name="T8" fmla="*/ 2147483647 w 36"/>
              <a:gd name="T9" fmla="*/ 2147483647 h 32"/>
              <a:gd name="T10" fmla="*/ 2147483647 w 36"/>
              <a:gd name="T11" fmla="*/ 2147483647 h 32"/>
              <a:gd name="T12" fmla="*/ 2147483647 w 36"/>
              <a:gd name="T13" fmla="*/ 2147483647 h 32"/>
              <a:gd name="T14" fmla="*/ 2147483647 w 36"/>
              <a:gd name="T15" fmla="*/ 2147483647 h 32"/>
              <a:gd name="T16" fmla="*/ 2147483647 w 36"/>
              <a:gd name="T17" fmla="*/ 2147483647 h 32"/>
              <a:gd name="T18" fmla="*/ 2147483647 w 36"/>
              <a:gd name="T19" fmla="*/ 2147483647 h 32"/>
              <a:gd name="T20" fmla="*/ 2147483647 w 36"/>
              <a:gd name="T21" fmla="*/ 0 h 32"/>
              <a:gd name="T22" fmla="*/ 2147483647 w 36"/>
              <a:gd name="T23" fmla="*/ 2147483647 h 32"/>
              <a:gd name="T24" fmla="*/ 2147483647 w 36"/>
              <a:gd name="T25" fmla="*/ 2147483647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2"/>
              <a:gd name="T41" fmla="*/ 36 w 36"/>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2">
                <a:moveTo>
                  <a:pt x="0" y="32"/>
                </a:moveTo>
                <a:cubicBezTo>
                  <a:pt x="5" y="30"/>
                  <a:pt x="3" y="32"/>
                  <a:pt x="5" y="25"/>
                </a:cubicBezTo>
                <a:cubicBezTo>
                  <a:pt x="5" y="24"/>
                  <a:pt x="6" y="22"/>
                  <a:pt x="6" y="22"/>
                </a:cubicBezTo>
                <a:cubicBezTo>
                  <a:pt x="6" y="19"/>
                  <a:pt x="6" y="16"/>
                  <a:pt x="5" y="13"/>
                </a:cubicBezTo>
                <a:cubicBezTo>
                  <a:pt x="2" y="6"/>
                  <a:pt x="1" y="13"/>
                  <a:pt x="1" y="14"/>
                </a:cubicBezTo>
                <a:cubicBezTo>
                  <a:pt x="2" y="19"/>
                  <a:pt x="2" y="23"/>
                  <a:pt x="7" y="26"/>
                </a:cubicBezTo>
                <a:cubicBezTo>
                  <a:pt x="14" y="24"/>
                  <a:pt x="16" y="20"/>
                  <a:pt x="18" y="14"/>
                </a:cubicBezTo>
                <a:cubicBezTo>
                  <a:pt x="18" y="14"/>
                  <a:pt x="18" y="5"/>
                  <a:pt x="14" y="6"/>
                </a:cubicBezTo>
                <a:cubicBezTo>
                  <a:pt x="13" y="6"/>
                  <a:pt x="13" y="8"/>
                  <a:pt x="13" y="9"/>
                </a:cubicBezTo>
                <a:cubicBezTo>
                  <a:pt x="14" y="23"/>
                  <a:pt x="11" y="22"/>
                  <a:pt x="25" y="18"/>
                </a:cubicBezTo>
                <a:cubicBezTo>
                  <a:pt x="30" y="11"/>
                  <a:pt x="33" y="4"/>
                  <a:pt x="22" y="0"/>
                </a:cubicBezTo>
                <a:cubicBezTo>
                  <a:pt x="23" y="8"/>
                  <a:pt x="23" y="9"/>
                  <a:pt x="29" y="13"/>
                </a:cubicBezTo>
                <a:cubicBezTo>
                  <a:pt x="36" y="12"/>
                  <a:pt x="34" y="14"/>
                  <a:pt x="36" y="10"/>
                </a:cubicBezTo>
              </a:path>
            </a:pathLst>
          </a:custGeom>
          <a:noFill/>
          <a:ln w="9525" cap="flat">
            <a:solidFill>
              <a:srgbClr val="FAFD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grpSp>
        <p:nvGrpSpPr>
          <p:cNvPr id="14148" name="Group 67"/>
          <p:cNvGrpSpPr>
            <a:grpSpLocks/>
          </p:cNvGrpSpPr>
          <p:nvPr/>
        </p:nvGrpSpPr>
        <p:grpSpPr bwMode="auto">
          <a:xfrm>
            <a:off x="6864351" y="4601617"/>
            <a:ext cx="146050" cy="342900"/>
            <a:chOff x="4083" y="1114"/>
            <a:chExt cx="97" cy="200"/>
          </a:xfrm>
        </p:grpSpPr>
        <p:sp>
          <p:nvSpPr>
            <p:cNvPr id="14253" name="Rectangle 68"/>
            <p:cNvSpPr>
              <a:spLocks noChangeAspect="1" noChangeArrowheads="1"/>
            </p:cNvSpPr>
            <p:nvPr/>
          </p:nvSpPr>
          <p:spPr bwMode="auto">
            <a:xfrm>
              <a:off x="4110" y="1170"/>
              <a:ext cx="57" cy="144"/>
            </a:xfrm>
            <a:prstGeom prst="rect">
              <a:avLst/>
            </a:prstGeom>
            <a:solidFill>
              <a:srgbClr val="EA0A0A"/>
            </a:solidFill>
            <a:ln w="9525">
              <a:solidFill>
                <a:schemeClr val="tx1"/>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54" name="Line 69"/>
            <p:cNvSpPr>
              <a:spLocks noChangeShapeType="1"/>
            </p:cNvSpPr>
            <p:nvPr/>
          </p:nvSpPr>
          <p:spPr bwMode="auto">
            <a:xfrm>
              <a:off x="4167" y="116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5" name="Line 70"/>
            <p:cNvSpPr>
              <a:spLocks noChangeShapeType="1"/>
            </p:cNvSpPr>
            <p:nvPr/>
          </p:nvSpPr>
          <p:spPr bwMode="auto">
            <a:xfrm>
              <a:off x="4137" y="1128"/>
              <a:ext cx="0" cy="5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6" name="Line 71"/>
            <p:cNvSpPr>
              <a:spLocks noChangeShapeType="1"/>
            </p:cNvSpPr>
            <p:nvPr/>
          </p:nvSpPr>
          <p:spPr bwMode="auto">
            <a:xfrm rot="5400000">
              <a:off x="4155" y="1107"/>
              <a:ext cx="0" cy="5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7" name="Line 72"/>
            <p:cNvSpPr>
              <a:spLocks noChangeShapeType="1"/>
            </p:cNvSpPr>
            <p:nvPr/>
          </p:nvSpPr>
          <p:spPr bwMode="auto">
            <a:xfrm>
              <a:off x="4083" y="113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8" name="AutoShape 73"/>
            <p:cNvSpPr>
              <a:spLocks noChangeAspect="1" noChangeArrowheads="1"/>
            </p:cNvSpPr>
            <p:nvPr/>
          </p:nvSpPr>
          <p:spPr bwMode="auto">
            <a:xfrm>
              <a:off x="4083" y="1114"/>
              <a:ext cx="43" cy="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53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it-IT" dirty="0">
                <a:solidFill>
                  <a:srgbClr val="002060"/>
                </a:solidFill>
                <a:latin typeface="Trebuchet MS" panose="020B0603020202020204" pitchFamily="34" charset="0"/>
              </a:endParaRPr>
            </a:p>
          </p:txBody>
        </p:sp>
      </p:grpSp>
      <p:grpSp>
        <p:nvGrpSpPr>
          <p:cNvPr id="14149" name="Group 74"/>
          <p:cNvGrpSpPr>
            <a:grpSpLocks noChangeAspect="1"/>
          </p:cNvGrpSpPr>
          <p:nvPr/>
        </p:nvGrpSpPr>
        <p:grpSpPr bwMode="auto">
          <a:xfrm rot="-5400000">
            <a:off x="4706144" y="4591306"/>
            <a:ext cx="101600" cy="185738"/>
            <a:chOff x="4083" y="1114"/>
            <a:chExt cx="97" cy="200"/>
          </a:xfrm>
        </p:grpSpPr>
        <p:sp>
          <p:nvSpPr>
            <p:cNvPr id="14247" name="Rectangle 75"/>
            <p:cNvSpPr>
              <a:spLocks noChangeAspect="1" noChangeArrowheads="1"/>
            </p:cNvSpPr>
            <p:nvPr/>
          </p:nvSpPr>
          <p:spPr bwMode="auto">
            <a:xfrm>
              <a:off x="4110" y="1170"/>
              <a:ext cx="57" cy="144"/>
            </a:xfrm>
            <a:prstGeom prst="rect">
              <a:avLst/>
            </a:prstGeom>
            <a:solidFill>
              <a:srgbClr val="EA0A0A"/>
            </a:solidFill>
            <a:ln w="9525">
              <a:solidFill>
                <a:schemeClr val="tx1"/>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248" name="Line 76"/>
            <p:cNvSpPr>
              <a:spLocks noChangeAspect="1" noChangeShapeType="1"/>
            </p:cNvSpPr>
            <p:nvPr/>
          </p:nvSpPr>
          <p:spPr bwMode="auto">
            <a:xfrm>
              <a:off x="4167" y="116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49" name="Line 77"/>
            <p:cNvSpPr>
              <a:spLocks noChangeAspect="1" noChangeShapeType="1"/>
            </p:cNvSpPr>
            <p:nvPr/>
          </p:nvSpPr>
          <p:spPr bwMode="auto">
            <a:xfrm>
              <a:off x="4137" y="1128"/>
              <a:ext cx="0" cy="5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0" name="Line 78"/>
            <p:cNvSpPr>
              <a:spLocks noChangeAspect="1" noChangeShapeType="1"/>
            </p:cNvSpPr>
            <p:nvPr/>
          </p:nvSpPr>
          <p:spPr bwMode="auto">
            <a:xfrm rot="5400000">
              <a:off x="4155" y="1107"/>
              <a:ext cx="0" cy="5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1" name="Line 79"/>
            <p:cNvSpPr>
              <a:spLocks noChangeAspect="1" noChangeShapeType="1"/>
            </p:cNvSpPr>
            <p:nvPr/>
          </p:nvSpPr>
          <p:spPr bwMode="auto">
            <a:xfrm>
              <a:off x="4083" y="113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dirty="0">
                <a:solidFill>
                  <a:srgbClr val="002060"/>
                </a:solidFill>
                <a:latin typeface="Trebuchet MS" panose="020B0603020202020204" pitchFamily="34" charset="0"/>
              </a:endParaRPr>
            </a:p>
          </p:txBody>
        </p:sp>
        <p:sp>
          <p:nvSpPr>
            <p:cNvPr id="14252" name="AutoShape 80"/>
            <p:cNvSpPr>
              <a:spLocks noChangeAspect="1" noChangeArrowheads="1"/>
            </p:cNvSpPr>
            <p:nvPr/>
          </p:nvSpPr>
          <p:spPr bwMode="auto">
            <a:xfrm>
              <a:off x="4083" y="1114"/>
              <a:ext cx="43" cy="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535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tx1"/>
            </a:solidFill>
            <a:ln w="9525">
              <a:solidFill>
                <a:schemeClr val="tx1"/>
              </a:solidFill>
              <a:miter lim="800000"/>
              <a:headEnd/>
              <a:tailEnd/>
            </a:ln>
          </p:spPr>
          <p:txBody>
            <a:bodyPr wrap="none" anchor="ctr"/>
            <a:lstStyle/>
            <a:p>
              <a:endParaRPr lang="it-IT" dirty="0">
                <a:solidFill>
                  <a:srgbClr val="002060"/>
                </a:solidFill>
                <a:latin typeface="Trebuchet MS" panose="020B0603020202020204" pitchFamily="34" charset="0"/>
              </a:endParaRPr>
            </a:p>
          </p:txBody>
        </p:sp>
      </p:grpSp>
      <p:sp>
        <p:nvSpPr>
          <p:cNvPr id="4424785" name="Rectangle 81"/>
          <p:cNvSpPr>
            <a:spLocks noChangeArrowheads="1"/>
          </p:cNvSpPr>
          <p:nvPr/>
        </p:nvSpPr>
        <p:spPr bwMode="auto">
          <a:xfrm>
            <a:off x="5402265" y="4393655"/>
            <a:ext cx="3071812" cy="157162"/>
          </a:xfrm>
          <a:prstGeom prst="rect">
            <a:avLst/>
          </a:prstGeom>
          <a:gradFill rotWithShape="0">
            <a:gsLst>
              <a:gs pos="0">
                <a:schemeClr val="folHlink"/>
              </a:gs>
              <a:gs pos="50000">
                <a:schemeClr val="bg1"/>
              </a:gs>
              <a:gs pos="100000">
                <a:schemeClr val="folHlink"/>
              </a:gs>
            </a:gsLst>
            <a:lin ang="5400000" scaled="1"/>
          </a:gradFill>
          <a:ln w="9525">
            <a:solidFill>
              <a:schemeClr val="tx1"/>
            </a:solidFill>
            <a:miter lim="800000"/>
            <a:headEnd/>
            <a:tailEnd/>
          </a:ln>
          <a:effectLst/>
        </p:spPr>
        <p:txBody>
          <a:bodyPr wrap="none" anchor="ctr"/>
          <a:lstStyle/>
          <a:p>
            <a:pPr>
              <a:defRPr/>
            </a:pPr>
            <a:endParaRPr lang="it-IT" dirty="0">
              <a:solidFill>
                <a:srgbClr val="002060"/>
              </a:solidFill>
              <a:latin typeface="Trebuchet MS" panose="020B0603020202020204" pitchFamily="34" charset="0"/>
            </a:endParaRPr>
          </a:p>
        </p:txBody>
      </p:sp>
      <p:sp>
        <p:nvSpPr>
          <p:cNvPr id="14151" name="AutoShape 82"/>
          <p:cNvSpPr>
            <a:spLocks noChangeArrowheads="1"/>
          </p:cNvSpPr>
          <p:nvPr/>
        </p:nvSpPr>
        <p:spPr bwMode="auto">
          <a:xfrm rot="1508647">
            <a:off x="6700846" y="4592108"/>
            <a:ext cx="269875" cy="231775"/>
          </a:xfrm>
          <a:prstGeom prst="rtTriangle">
            <a:avLst/>
          </a:prstGeom>
          <a:solidFill>
            <a:srgbClr val="FFFF00"/>
          </a:solidFill>
          <a:ln w="9525">
            <a:solidFill>
              <a:schemeClr val="tx1"/>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152" name="AutoShape 83"/>
          <p:cNvSpPr>
            <a:spLocks noChangeArrowheads="1"/>
          </p:cNvSpPr>
          <p:nvPr/>
        </p:nvSpPr>
        <p:spPr bwMode="auto">
          <a:xfrm rot="6908647">
            <a:off x="5407026" y="4790545"/>
            <a:ext cx="304800" cy="206375"/>
          </a:xfrm>
          <a:prstGeom prst="rtTriangle">
            <a:avLst/>
          </a:prstGeom>
          <a:solidFill>
            <a:srgbClr val="FFFF00"/>
          </a:solidFill>
          <a:ln w="9525">
            <a:solidFill>
              <a:schemeClr val="tx1"/>
            </a:solidFill>
            <a:miter lim="800000"/>
            <a:headEnd/>
            <a:tailEnd/>
          </a:ln>
        </p:spPr>
        <p:txBody>
          <a:bodyPr rot="10800000" vert="eaVert"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sz="2000" dirty="0">
              <a:solidFill>
                <a:srgbClr val="002060"/>
              </a:solidFill>
              <a:latin typeface="Trebuchet MS" panose="020B0603020202020204" pitchFamily="34" charset="0"/>
            </a:endParaRPr>
          </a:p>
        </p:txBody>
      </p:sp>
      <p:sp>
        <p:nvSpPr>
          <p:cNvPr id="14153" name="Rectangle 85" descr="blanc)"/>
          <p:cNvSpPr>
            <a:spLocks noChangeArrowheads="1"/>
          </p:cNvSpPr>
          <p:nvPr/>
        </p:nvSpPr>
        <p:spPr bwMode="auto">
          <a:xfrm>
            <a:off x="598496" y="5215996"/>
            <a:ext cx="8332787" cy="84137"/>
          </a:xfrm>
          <a:prstGeom prst="rect">
            <a:avLst/>
          </a:prstGeom>
          <a:pattFill prst="dkDnDiag">
            <a:fgClr>
              <a:srgbClr val="000000"/>
            </a:fgClr>
            <a:bgClr>
              <a:srgbClr val="FFFFFF"/>
            </a:bgClr>
          </a:pattFill>
          <a:ln w="9525">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154" name="Rectangle 86"/>
          <p:cNvSpPr>
            <a:spLocks noChangeArrowheads="1"/>
          </p:cNvSpPr>
          <p:nvPr/>
        </p:nvSpPr>
        <p:spPr bwMode="auto">
          <a:xfrm>
            <a:off x="2281239" y="3930121"/>
            <a:ext cx="1185862" cy="612775"/>
          </a:xfrm>
          <a:prstGeom prst="rect">
            <a:avLst/>
          </a:prstGeom>
          <a:solidFill>
            <a:schemeClr val="tx1"/>
          </a:solidFill>
          <a:ln w="28575">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endParaRPr lang="it-IT" altLang="it-IT" dirty="0">
              <a:solidFill>
                <a:srgbClr val="002060"/>
              </a:solidFill>
              <a:latin typeface="Trebuchet MS" panose="020B0603020202020204" pitchFamily="34" charset="0"/>
            </a:endParaRPr>
          </a:p>
        </p:txBody>
      </p:sp>
      <p:sp>
        <p:nvSpPr>
          <p:cNvPr id="14155" name="Freeform 87"/>
          <p:cNvSpPr>
            <a:spLocks/>
          </p:cNvSpPr>
          <p:nvPr/>
        </p:nvSpPr>
        <p:spPr bwMode="auto">
          <a:xfrm>
            <a:off x="2281238" y="4857205"/>
            <a:ext cx="1200150" cy="23812"/>
          </a:xfrm>
          <a:custGeom>
            <a:avLst/>
            <a:gdLst>
              <a:gd name="T0" fmla="*/ 2147483647 w 862"/>
              <a:gd name="T1" fmla="*/ 2147483647 h 16"/>
              <a:gd name="T2" fmla="*/ 2147483647 w 862"/>
              <a:gd name="T3" fmla="*/ 0 h 16"/>
              <a:gd name="T4" fmla="*/ 0 w 862"/>
              <a:gd name="T5" fmla="*/ 0 h 16"/>
              <a:gd name="T6" fmla="*/ 0 w 862"/>
              <a:gd name="T7" fmla="*/ 2147483647 h 16"/>
              <a:gd name="T8" fmla="*/ 2147483647 w 862"/>
              <a:gd name="T9" fmla="*/ 2147483647 h 16"/>
              <a:gd name="T10" fmla="*/ 2147483647 w 862"/>
              <a:gd name="T11" fmla="*/ 2147483647 h 16"/>
              <a:gd name="T12" fmla="*/ 2147483647 w 862"/>
              <a:gd name="T13" fmla="*/ 2147483647 h 16"/>
              <a:gd name="T14" fmla="*/ 2147483647 w 862"/>
              <a:gd name="T15" fmla="*/ 2147483647 h 16"/>
              <a:gd name="T16" fmla="*/ 2147483647 w 862"/>
              <a:gd name="T17" fmla="*/ 2147483647 h 16"/>
              <a:gd name="T18" fmla="*/ 2147483647 w 862"/>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2"/>
              <a:gd name="T31" fmla="*/ 0 h 16"/>
              <a:gd name="T32" fmla="*/ 862 w 86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2" h="16">
                <a:moveTo>
                  <a:pt x="846" y="9"/>
                </a:moveTo>
                <a:lnTo>
                  <a:pt x="853" y="0"/>
                </a:lnTo>
                <a:lnTo>
                  <a:pt x="0" y="0"/>
                </a:lnTo>
                <a:lnTo>
                  <a:pt x="0" y="16"/>
                </a:lnTo>
                <a:lnTo>
                  <a:pt x="853" y="16"/>
                </a:lnTo>
                <a:lnTo>
                  <a:pt x="862" y="9"/>
                </a:lnTo>
                <a:lnTo>
                  <a:pt x="853" y="16"/>
                </a:lnTo>
                <a:lnTo>
                  <a:pt x="862" y="16"/>
                </a:lnTo>
                <a:lnTo>
                  <a:pt x="862" y="9"/>
                </a:lnTo>
                <a:lnTo>
                  <a:pt x="84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56" name="Freeform 88"/>
          <p:cNvSpPr>
            <a:spLocks/>
          </p:cNvSpPr>
          <p:nvPr/>
        </p:nvSpPr>
        <p:spPr bwMode="auto">
          <a:xfrm>
            <a:off x="3465513" y="4471458"/>
            <a:ext cx="23812" cy="398463"/>
          </a:xfrm>
          <a:custGeom>
            <a:avLst/>
            <a:gdLst>
              <a:gd name="T0" fmla="*/ 2147483647 w 16"/>
              <a:gd name="T1" fmla="*/ 2147483647 h 265"/>
              <a:gd name="T2" fmla="*/ 0 w 16"/>
              <a:gd name="T3" fmla="*/ 2147483647 h 265"/>
              <a:gd name="T4" fmla="*/ 0 w 16"/>
              <a:gd name="T5" fmla="*/ 2147483647 h 265"/>
              <a:gd name="T6" fmla="*/ 2147483647 w 16"/>
              <a:gd name="T7" fmla="*/ 2147483647 h 265"/>
              <a:gd name="T8" fmla="*/ 2147483647 w 16"/>
              <a:gd name="T9" fmla="*/ 2147483647 h 265"/>
              <a:gd name="T10" fmla="*/ 2147483647 w 16"/>
              <a:gd name="T11" fmla="*/ 0 h 265"/>
              <a:gd name="T12" fmla="*/ 2147483647 w 16"/>
              <a:gd name="T13" fmla="*/ 2147483647 h 265"/>
              <a:gd name="T14" fmla="*/ 2147483647 w 16"/>
              <a:gd name="T15" fmla="*/ 0 h 265"/>
              <a:gd name="T16" fmla="*/ 2147483647 w 16"/>
              <a:gd name="T17" fmla="*/ 0 h 265"/>
              <a:gd name="T18" fmla="*/ 2147483647 w 16"/>
              <a:gd name="T19" fmla="*/ 2147483647 h 2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65"/>
              <a:gd name="T32" fmla="*/ 16 w 16"/>
              <a:gd name="T33" fmla="*/ 265 h 2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65">
                <a:moveTo>
                  <a:pt x="7" y="14"/>
                </a:moveTo>
                <a:lnTo>
                  <a:pt x="0" y="7"/>
                </a:lnTo>
                <a:lnTo>
                  <a:pt x="0" y="265"/>
                </a:lnTo>
                <a:lnTo>
                  <a:pt x="16" y="265"/>
                </a:lnTo>
                <a:lnTo>
                  <a:pt x="16" y="7"/>
                </a:lnTo>
                <a:lnTo>
                  <a:pt x="7" y="0"/>
                </a:lnTo>
                <a:lnTo>
                  <a:pt x="16" y="7"/>
                </a:lnTo>
                <a:lnTo>
                  <a:pt x="16" y="0"/>
                </a:lnTo>
                <a:lnTo>
                  <a:pt x="7" y="0"/>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57" name="Freeform 89"/>
          <p:cNvSpPr>
            <a:spLocks/>
          </p:cNvSpPr>
          <p:nvPr/>
        </p:nvSpPr>
        <p:spPr bwMode="auto">
          <a:xfrm>
            <a:off x="2270127" y="4482555"/>
            <a:ext cx="20638" cy="398462"/>
          </a:xfrm>
          <a:custGeom>
            <a:avLst/>
            <a:gdLst>
              <a:gd name="T0" fmla="*/ 2147483647 w 16"/>
              <a:gd name="T1" fmla="*/ 2147483647 h 265"/>
              <a:gd name="T2" fmla="*/ 2147483647 w 16"/>
              <a:gd name="T3" fmla="*/ 2147483647 h 265"/>
              <a:gd name="T4" fmla="*/ 2147483647 w 16"/>
              <a:gd name="T5" fmla="*/ 0 h 265"/>
              <a:gd name="T6" fmla="*/ 0 w 16"/>
              <a:gd name="T7" fmla="*/ 0 h 265"/>
              <a:gd name="T8" fmla="*/ 0 w 16"/>
              <a:gd name="T9" fmla="*/ 2147483647 h 265"/>
              <a:gd name="T10" fmla="*/ 2147483647 w 16"/>
              <a:gd name="T11" fmla="*/ 2147483647 h 265"/>
              <a:gd name="T12" fmla="*/ 0 w 16"/>
              <a:gd name="T13" fmla="*/ 2147483647 h 265"/>
              <a:gd name="T14" fmla="*/ 0 w 16"/>
              <a:gd name="T15" fmla="*/ 2147483647 h 265"/>
              <a:gd name="T16" fmla="*/ 2147483647 w 16"/>
              <a:gd name="T17" fmla="*/ 2147483647 h 265"/>
              <a:gd name="T18" fmla="*/ 2147483647 w 16"/>
              <a:gd name="T19" fmla="*/ 2147483647 h 2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65"/>
              <a:gd name="T32" fmla="*/ 16 w 16"/>
              <a:gd name="T33" fmla="*/ 265 h 2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65">
                <a:moveTo>
                  <a:pt x="9" y="249"/>
                </a:moveTo>
                <a:lnTo>
                  <a:pt x="16" y="258"/>
                </a:lnTo>
                <a:lnTo>
                  <a:pt x="16" y="0"/>
                </a:lnTo>
                <a:lnTo>
                  <a:pt x="0" y="0"/>
                </a:lnTo>
                <a:lnTo>
                  <a:pt x="0" y="258"/>
                </a:lnTo>
                <a:lnTo>
                  <a:pt x="9" y="265"/>
                </a:lnTo>
                <a:lnTo>
                  <a:pt x="0" y="258"/>
                </a:lnTo>
                <a:lnTo>
                  <a:pt x="0" y="265"/>
                </a:lnTo>
                <a:lnTo>
                  <a:pt x="9" y="265"/>
                </a:lnTo>
                <a:lnTo>
                  <a:pt x="9" y="2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58" name="Freeform 90"/>
          <p:cNvSpPr>
            <a:spLocks/>
          </p:cNvSpPr>
          <p:nvPr/>
        </p:nvSpPr>
        <p:spPr bwMode="auto">
          <a:xfrm>
            <a:off x="2657477" y="4760383"/>
            <a:ext cx="447675" cy="23813"/>
          </a:xfrm>
          <a:custGeom>
            <a:avLst/>
            <a:gdLst>
              <a:gd name="T0" fmla="*/ 2147483647 w 322"/>
              <a:gd name="T1" fmla="*/ 2147483647 h 16"/>
              <a:gd name="T2" fmla="*/ 2147483647 w 322"/>
              <a:gd name="T3" fmla="*/ 0 h 16"/>
              <a:gd name="T4" fmla="*/ 0 w 322"/>
              <a:gd name="T5" fmla="*/ 0 h 16"/>
              <a:gd name="T6" fmla="*/ 0 w 322"/>
              <a:gd name="T7" fmla="*/ 2147483647 h 16"/>
              <a:gd name="T8" fmla="*/ 2147483647 w 322"/>
              <a:gd name="T9" fmla="*/ 2147483647 h 16"/>
              <a:gd name="T10" fmla="*/ 2147483647 w 322"/>
              <a:gd name="T11" fmla="*/ 2147483647 h 16"/>
              <a:gd name="T12" fmla="*/ 2147483647 w 322"/>
              <a:gd name="T13" fmla="*/ 2147483647 h 16"/>
              <a:gd name="T14" fmla="*/ 2147483647 w 322"/>
              <a:gd name="T15" fmla="*/ 0 h 16"/>
              <a:gd name="T16" fmla="*/ 2147483647 w 322"/>
              <a:gd name="T17" fmla="*/ 0 h 16"/>
              <a:gd name="T18" fmla="*/ 2147483647 w 322"/>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16"/>
              <a:gd name="T32" fmla="*/ 322 w 32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16">
                <a:moveTo>
                  <a:pt x="322" y="8"/>
                </a:moveTo>
                <a:lnTo>
                  <a:pt x="313" y="0"/>
                </a:lnTo>
                <a:lnTo>
                  <a:pt x="0" y="0"/>
                </a:lnTo>
                <a:lnTo>
                  <a:pt x="0" y="16"/>
                </a:lnTo>
                <a:lnTo>
                  <a:pt x="313" y="16"/>
                </a:lnTo>
                <a:lnTo>
                  <a:pt x="306" y="8"/>
                </a:lnTo>
                <a:lnTo>
                  <a:pt x="322" y="8"/>
                </a:lnTo>
                <a:lnTo>
                  <a:pt x="322" y="0"/>
                </a:lnTo>
                <a:lnTo>
                  <a:pt x="313" y="0"/>
                </a:lnTo>
                <a:lnTo>
                  <a:pt x="32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59" name="Freeform 91"/>
          <p:cNvSpPr>
            <a:spLocks/>
          </p:cNvSpPr>
          <p:nvPr/>
        </p:nvSpPr>
        <p:spPr bwMode="auto">
          <a:xfrm>
            <a:off x="3082933" y="4773067"/>
            <a:ext cx="22225" cy="107950"/>
          </a:xfrm>
          <a:custGeom>
            <a:avLst/>
            <a:gdLst>
              <a:gd name="T0" fmla="*/ 2147483647 w 16"/>
              <a:gd name="T1" fmla="*/ 2147483647 h 72"/>
              <a:gd name="T2" fmla="*/ 2147483647 w 16"/>
              <a:gd name="T3" fmla="*/ 2147483647 h 72"/>
              <a:gd name="T4" fmla="*/ 2147483647 w 16"/>
              <a:gd name="T5" fmla="*/ 0 h 72"/>
              <a:gd name="T6" fmla="*/ 0 w 16"/>
              <a:gd name="T7" fmla="*/ 0 h 72"/>
              <a:gd name="T8" fmla="*/ 0 w 16"/>
              <a:gd name="T9" fmla="*/ 2147483647 h 72"/>
              <a:gd name="T10" fmla="*/ 2147483647 w 16"/>
              <a:gd name="T11" fmla="*/ 2147483647 h 72"/>
              <a:gd name="T12" fmla="*/ 2147483647 w 16"/>
              <a:gd name="T13" fmla="*/ 2147483647 h 72"/>
              <a:gd name="T14" fmla="*/ 2147483647 w 16"/>
              <a:gd name="T15" fmla="*/ 2147483647 h 72"/>
              <a:gd name="T16" fmla="*/ 2147483647 w 16"/>
              <a:gd name="T17" fmla="*/ 2147483647 h 72"/>
              <a:gd name="T18" fmla="*/ 2147483647 w 16"/>
              <a:gd name="T19" fmla="*/ 2147483647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72"/>
              <a:gd name="T32" fmla="*/ 16 w 16"/>
              <a:gd name="T33" fmla="*/ 72 h 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72">
                <a:moveTo>
                  <a:pt x="7" y="72"/>
                </a:moveTo>
                <a:lnTo>
                  <a:pt x="16" y="63"/>
                </a:lnTo>
                <a:lnTo>
                  <a:pt x="16" y="0"/>
                </a:lnTo>
                <a:lnTo>
                  <a:pt x="0" y="0"/>
                </a:lnTo>
                <a:lnTo>
                  <a:pt x="0" y="63"/>
                </a:lnTo>
                <a:lnTo>
                  <a:pt x="7" y="56"/>
                </a:lnTo>
                <a:lnTo>
                  <a:pt x="7" y="72"/>
                </a:lnTo>
                <a:lnTo>
                  <a:pt x="16" y="72"/>
                </a:lnTo>
                <a:lnTo>
                  <a:pt x="16" y="63"/>
                </a:lnTo>
                <a:lnTo>
                  <a:pt x="7"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60" name="Freeform 92"/>
          <p:cNvSpPr>
            <a:spLocks/>
          </p:cNvSpPr>
          <p:nvPr/>
        </p:nvSpPr>
        <p:spPr bwMode="auto">
          <a:xfrm>
            <a:off x="2646371" y="4857205"/>
            <a:ext cx="446087" cy="23812"/>
          </a:xfrm>
          <a:custGeom>
            <a:avLst/>
            <a:gdLst>
              <a:gd name="T0" fmla="*/ 0 w 321"/>
              <a:gd name="T1" fmla="*/ 2147483647 h 16"/>
              <a:gd name="T2" fmla="*/ 2147483647 w 321"/>
              <a:gd name="T3" fmla="*/ 2147483647 h 16"/>
              <a:gd name="T4" fmla="*/ 2147483647 w 321"/>
              <a:gd name="T5" fmla="*/ 2147483647 h 16"/>
              <a:gd name="T6" fmla="*/ 2147483647 w 321"/>
              <a:gd name="T7" fmla="*/ 0 h 16"/>
              <a:gd name="T8" fmla="*/ 2147483647 w 321"/>
              <a:gd name="T9" fmla="*/ 0 h 16"/>
              <a:gd name="T10" fmla="*/ 2147483647 w 321"/>
              <a:gd name="T11" fmla="*/ 2147483647 h 16"/>
              <a:gd name="T12" fmla="*/ 0 w 321"/>
              <a:gd name="T13" fmla="*/ 2147483647 h 16"/>
              <a:gd name="T14" fmla="*/ 0 w 321"/>
              <a:gd name="T15" fmla="*/ 2147483647 h 16"/>
              <a:gd name="T16" fmla="*/ 2147483647 w 321"/>
              <a:gd name="T17" fmla="*/ 2147483647 h 16"/>
              <a:gd name="T18" fmla="*/ 0 w 321"/>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1"/>
              <a:gd name="T31" fmla="*/ 0 h 16"/>
              <a:gd name="T32" fmla="*/ 321 w 321"/>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1" h="16">
                <a:moveTo>
                  <a:pt x="0" y="7"/>
                </a:moveTo>
                <a:lnTo>
                  <a:pt x="8" y="16"/>
                </a:lnTo>
                <a:lnTo>
                  <a:pt x="321" y="16"/>
                </a:lnTo>
                <a:lnTo>
                  <a:pt x="321" y="0"/>
                </a:lnTo>
                <a:lnTo>
                  <a:pt x="8" y="0"/>
                </a:lnTo>
                <a:lnTo>
                  <a:pt x="17" y="7"/>
                </a:lnTo>
                <a:lnTo>
                  <a:pt x="0" y="7"/>
                </a:lnTo>
                <a:lnTo>
                  <a:pt x="0" y="16"/>
                </a:lnTo>
                <a:lnTo>
                  <a:pt x="8" y="16"/>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61" name="Freeform 93"/>
          <p:cNvSpPr>
            <a:spLocks/>
          </p:cNvSpPr>
          <p:nvPr/>
        </p:nvSpPr>
        <p:spPr bwMode="auto">
          <a:xfrm>
            <a:off x="2646363" y="4760367"/>
            <a:ext cx="23812" cy="107950"/>
          </a:xfrm>
          <a:custGeom>
            <a:avLst/>
            <a:gdLst>
              <a:gd name="T0" fmla="*/ 2147483647 w 17"/>
              <a:gd name="T1" fmla="*/ 0 h 71"/>
              <a:gd name="T2" fmla="*/ 0 w 17"/>
              <a:gd name="T3" fmla="*/ 2147483647 h 71"/>
              <a:gd name="T4" fmla="*/ 0 w 17"/>
              <a:gd name="T5" fmla="*/ 2147483647 h 71"/>
              <a:gd name="T6" fmla="*/ 2147483647 w 17"/>
              <a:gd name="T7" fmla="*/ 2147483647 h 71"/>
              <a:gd name="T8" fmla="*/ 2147483647 w 17"/>
              <a:gd name="T9" fmla="*/ 2147483647 h 71"/>
              <a:gd name="T10" fmla="*/ 2147483647 w 17"/>
              <a:gd name="T11" fmla="*/ 2147483647 h 71"/>
              <a:gd name="T12" fmla="*/ 2147483647 w 17"/>
              <a:gd name="T13" fmla="*/ 0 h 71"/>
              <a:gd name="T14" fmla="*/ 0 w 17"/>
              <a:gd name="T15" fmla="*/ 0 h 71"/>
              <a:gd name="T16" fmla="*/ 0 w 17"/>
              <a:gd name="T17" fmla="*/ 2147483647 h 71"/>
              <a:gd name="T18" fmla="*/ 2147483647 w 17"/>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71"/>
              <a:gd name="T32" fmla="*/ 17 w 17"/>
              <a:gd name="T33" fmla="*/ 71 h 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71">
                <a:moveTo>
                  <a:pt x="8" y="0"/>
                </a:moveTo>
                <a:lnTo>
                  <a:pt x="0" y="8"/>
                </a:lnTo>
                <a:lnTo>
                  <a:pt x="0" y="71"/>
                </a:lnTo>
                <a:lnTo>
                  <a:pt x="17" y="71"/>
                </a:lnTo>
                <a:lnTo>
                  <a:pt x="17" y="8"/>
                </a:lnTo>
                <a:lnTo>
                  <a:pt x="8" y="16"/>
                </a:lnTo>
                <a:lnTo>
                  <a:pt x="8" y="0"/>
                </a:lnTo>
                <a:lnTo>
                  <a:pt x="0" y="0"/>
                </a:lnTo>
                <a:lnTo>
                  <a:pt x="0" y="8"/>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nvGrpSpPr>
          <p:cNvPr id="14162" name="Group 94"/>
          <p:cNvGrpSpPr>
            <a:grpSpLocks/>
          </p:cNvGrpSpPr>
          <p:nvPr/>
        </p:nvGrpSpPr>
        <p:grpSpPr bwMode="auto">
          <a:xfrm>
            <a:off x="2355850" y="4609571"/>
            <a:ext cx="1054100" cy="104775"/>
            <a:chOff x="1447" y="2774"/>
            <a:chExt cx="758" cy="69"/>
          </a:xfrm>
        </p:grpSpPr>
        <p:sp>
          <p:nvSpPr>
            <p:cNvPr id="14215" name="Freeform 95"/>
            <p:cNvSpPr>
              <a:spLocks/>
            </p:cNvSpPr>
            <p:nvPr/>
          </p:nvSpPr>
          <p:spPr bwMode="auto">
            <a:xfrm>
              <a:off x="1552" y="2789"/>
              <a:ext cx="17" cy="54"/>
            </a:xfrm>
            <a:custGeom>
              <a:avLst/>
              <a:gdLst>
                <a:gd name="T0" fmla="*/ 8 w 17"/>
                <a:gd name="T1" fmla="*/ 54 h 54"/>
                <a:gd name="T2" fmla="*/ 17 w 17"/>
                <a:gd name="T3" fmla="*/ 45 h 54"/>
                <a:gd name="T4" fmla="*/ 17 w 17"/>
                <a:gd name="T5" fmla="*/ 0 h 54"/>
                <a:gd name="T6" fmla="*/ 0 w 17"/>
                <a:gd name="T7" fmla="*/ 0 h 54"/>
                <a:gd name="T8" fmla="*/ 0 w 17"/>
                <a:gd name="T9" fmla="*/ 45 h 54"/>
                <a:gd name="T10" fmla="*/ 8 w 17"/>
                <a:gd name="T11" fmla="*/ 37 h 54"/>
                <a:gd name="T12" fmla="*/ 8 w 17"/>
                <a:gd name="T13" fmla="*/ 54 h 54"/>
                <a:gd name="T14" fmla="*/ 17 w 17"/>
                <a:gd name="T15" fmla="*/ 54 h 54"/>
                <a:gd name="T16" fmla="*/ 17 w 17"/>
                <a:gd name="T17" fmla="*/ 45 h 54"/>
                <a:gd name="T18" fmla="*/ 8 w 17"/>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8" y="54"/>
                  </a:moveTo>
                  <a:lnTo>
                    <a:pt x="17" y="45"/>
                  </a:lnTo>
                  <a:lnTo>
                    <a:pt x="17" y="0"/>
                  </a:lnTo>
                  <a:lnTo>
                    <a:pt x="0" y="0"/>
                  </a:lnTo>
                  <a:lnTo>
                    <a:pt x="0" y="45"/>
                  </a:lnTo>
                  <a:lnTo>
                    <a:pt x="8" y="37"/>
                  </a:lnTo>
                  <a:lnTo>
                    <a:pt x="8" y="54"/>
                  </a:lnTo>
                  <a:lnTo>
                    <a:pt x="17" y="54"/>
                  </a:lnTo>
                  <a:lnTo>
                    <a:pt x="17" y="45"/>
                  </a:lnTo>
                  <a:lnTo>
                    <a:pt x="8"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6" name="Freeform 96"/>
            <p:cNvSpPr>
              <a:spLocks/>
            </p:cNvSpPr>
            <p:nvPr/>
          </p:nvSpPr>
          <p:spPr bwMode="auto">
            <a:xfrm>
              <a:off x="1516" y="2826"/>
              <a:ext cx="44" cy="17"/>
            </a:xfrm>
            <a:custGeom>
              <a:avLst/>
              <a:gdLst>
                <a:gd name="T0" fmla="*/ 0 w 44"/>
                <a:gd name="T1" fmla="*/ 8 h 17"/>
                <a:gd name="T2" fmla="*/ 9 w 44"/>
                <a:gd name="T3" fmla="*/ 17 h 17"/>
                <a:gd name="T4" fmla="*/ 44 w 44"/>
                <a:gd name="T5" fmla="*/ 17 h 17"/>
                <a:gd name="T6" fmla="*/ 44 w 44"/>
                <a:gd name="T7" fmla="*/ 0 h 17"/>
                <a:gd name="T8" fmla="*/ 9 w 44"/>
                <a:gd name="T9" fmla="*/ 0 h 17"/>
                <a:gd name="T10" fmla="*/ 16 w 44"/>
                <a:gd name="T11" fmla="*/ 8 h 17"/>
                <a:gd name="T12" fmla="*/ 0 w 44"/>
                <a:gd name="T13" fmla="*/ 8 h 17"/>
                <a:gd name="T14" fmla="*/ 0 w 44"/>
                <a:gd name="T15" fmla="*/ 17 h 17"/>
                <a:gd name="T16" fmla="*/ 9 w 44"/>
                <a:gd name="T17" fmla="*/ 17 h 17"/>
                <a:gd name="T18" fmla="*/ 0 w 44"/>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7"/>
                <a:gd name="T32" fmla="*/ 44 w 44"/>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7">
                  <a:moveTo>
                    <a:pt x="0" y="8"/>
                  </a:moveTo>
                  <a:lnTo>
                    <a:pt x="9" y="17"/>
                  </a:lnTo>
                  <a:lnTo>
                    <a:pt x="44" y="17"/>
                  </a:lnTo>
                  <a:lnTo>
                    <a:pt x="44" y="0"/>
                  </a:lnTo>
                  <a:lnTo>
                    <a:pt x="9" y="0"/>
                  </a:lnTo>
                  <a:lnTo>
                    <a:pt x="16" y="8"/>
                  </a:lnTo>
                  <a:lnTo>
                    <a:pt x="0" y="8"/>
                  </a:lnTo>
                  <a:lnTo>
                    <a:pt x="0" y="17"/>
                  </a:lnTo>
                  <a:lnTo>
                    <a:pt x="9" y="17"/>
                  </a:lnTo>
                  <a:lnTo>
                    <a:pt x="0" y="8"/>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7" name="Freeform 97"/>
            <p:cNvSpPr>
              <a:spLocks/>
            </p:cNvSpPr>
            <p:nvPr/>
          </p:nvSpPr>
          <p:spPr bwMode="auto">
            <a:xfrm>
              <a:off x="1516" y="2780"/>
              <a:ext cx="16" cy="54"/>
            </a:xfrm>
            <a:custGeom>
              <a:avLst/>
              <a:gdLst>
                <a:gd name="T0" fmla="*/ 9 w 16"/>
                <a:gd name="T1" fmla="*/ 0 h 54"/>
                <a:gd name="T2" fmla="*/ 0 w 16"/>
                <a:gd name="T3" fmla="*/ 9 h 54"/>
                <a:gd name="T4" fmla="*/ 0 w 16"/>
                <a:gd name="T5" fmla="*/ 54 h 54"/>
                <a:gd name="T6" fmla="*/ 16 w 16"/>
                <a:gd name="T7" fmla="*/ 54 h 54"/>
                <a:gd name="T8" fmla="*/ 16 w 16"/>
                <a:gd name="T9" fmla="*/ 9 h 54"/>
                <a:gd name="T10" fmla="*/ 9 w 16"/>
                <a:gd name="T11" fmla="*/ 16 h 54"/>
                <a:gd name="T12" fmla="*/ 9 w 16"/>
                <a:gd name="T13" fmla="*/ 0 h 54"/>
                <a:gd name="T14" fmla="*/ 0 w 16"/>
                <a:gd name="T15" fmla="*/ 0 h 54"/>
                <a:gd name="T16" fmla="*/ 0 w 16"/>
                <a:gd name="T17" fmla="*/ 9 h 54"/>
                <a:gd name="T18" fmla="*/ 9 w 16"/>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0"/>
                  </a:moveTo>
                  <a:lnTo>
                    <a:pt x="0" y="9"/>
                  </a:lnTo>
                  <a:lnTo>
                    <a:pt x="0" y="54"/>
                  </a:lnTo>
                  <a:lnTo>
                    <a:pt x="16" y="54"/>
                  </a:lnTo>
                  <a:lnTo>
                    <a:pt x="16" y="9"/>
                  </a:lnTo>
                  <a:lnTo>
                    <a:pt x="9" y="16"/>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8" name="Freeform 98"/>
            <p:cNvSpPr>
              <a:spLocks/>
            </p:cNvSpPr>
            <p:nvPr/>
          </p:nvSpPr>
          <p:spPr bwMode="auto">
            <a:xfrm>
              <a:off x="1525" y="2780"/>
              <a:ext cx="44" cy="16"/>
            </a:xfrm>
            <a:custGeom>
              <a:avLst/>
              <a:gdLst>
                <a:gd name="T0" fmla="*/ 44 w 44"/>
                <a:gd name="T1" fmla="*/ 9 h 16"/>
                <a:gd name="T2" fmla="*/ 35 w 44"/>
                <a:gd name="T3" fmla="*/ 0 h 16"/>
                <a:gd name="T4" fmla="*/ 0 w 44"/>
                <a:gd name="T5" fmla="*/ 0 h 16"/>
                <a:gd name="T6" fmla="*/ 0 w 44"/>
                <a:gd name="T7" fmla="*/ 16 h 16"/>
                <a:gd name="T8" fmla="*/ 35 w 44"/>
                <a:gd name="T9" fmla="*/ 16 h 16"/>
                <a:gd name="T10" fmla="*/ 27 w 44"/>
                <a:gd name="T11" fmla="*/ 9 h 16"/>
                <a:gd name="T12" fmla="*/ 44 w 44"/>
                <a:gd name="T13" fmla="*/ 9 h 16"/>
                <a:gd name="T14" fmla="*/ 44 w 44"/>
                <a:gd name="T15" fmla="*/ 0 h 16"/>
                <a:gd name="T16" fmla="*/ 35 w 44"/>
                <a:gd name="T17" fmla="*/ 0 h 16"/>
                <a:gd name="T18" fmla="*/ 44 w 44"/>
                <a:gd name="T19" fmla="*/ 9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6"/>
                <a:gd name="T32" fmla="*/ 44 w 4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6">
                  <a:moveTo>
                    <a:pt x="44" y="9"/>
                  </a:moveTo>
                  <a:lnTo>
                    <a:pt x="35" y="0"/>
                  </a:lnTo>
                  <a:lnTo>
                    <a:pt x="0" y="0"/>
                  </a:lnTo>
                  <a:lnTo>
                    <a:pt x="0" y="16"/>
                  </a:lnTo>
                  <a:lnTo>
                    <a:pt x="35" y="16"/>
                  </a:lnTo>
                  <a:lnTo>
                    <a:pt x="27" y="9"/>
                  </a:lnTo>
                  <a:lnTo>
                    <a:pt x="44" y="9"/>
                  </a:lnTo>
                  <a:lnTo>
                    <a:pt x="44" y="0"/>
                  </a:lnTo>
                  <a:lnTo>
                    <a:pt x="35" y="0"/>
                  </a:lnTo>
                  <a:lnTo>
                    <a:pt x="44"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9" name="Freeform 99"/>
            <p:cNvSpPr>
              <a:spLocks/>
            </p:cNvSpPr>
            <p:nvPr/>
          </p:nvSpPr>
          <p:spPr bwMode="auto">
            <a:xfrm>
              <a:off x="1587" y="2789"/>
              <a:ext cx="16" cy="54"/>
            </a:xfrm>
            <a:custGeom>
              <a:avLst/>
              <a:gdLst>
                <a:gd name="T0" fmla="*/ 7 w 16"/>
                <a:gd name="T1" fmla="*/ 54 h 54"/>
                <a:gd name="T2" fmla="*/ 16 w 16"/>
                <a:gd name="T3" fmla="*/ 45 h 54"/>
                <a:gd name="T4" fmla="*/ 16 w 16"/>
                <a:gd name="T5" fmla="*/ 0 h 54"/>
                <a:gd name="T6" fmla="*/ 0 w 16"/>
                <a:gd name="T7" fmla="*/ 0 h 54"/>
                <a:gd name="T8" fmla="*/ 0 w 16"/>
                <a:gd name="T9" fmla="*/ 45 h 54"/>
                <a:gd name="T10" fmla="*/ 7 w 16"/>
                <a:gd name="T11" fmla="*/ 37 h 54"/>
                <a:gd name="T12" fmla="*/ 7 w 16"/>
                <a:gd name="T13" fmla="*/ 54 h 54"/>
                <a:gd name="T14" fmla="*/ 16 w 16"/>
                <a:gd name="T15" fmla="*/ 54 h 54"/>
                <a:gd name="T16" fmla="*/ 16 w 16"/>
                <a:gd name="T17" fmla="*/ 45 h 54"/>
                <a:gd name="T18" fmla="*/ 7 w 16"/>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7" y="54"/>
                  </a:moveTo>
                  <a:lnTo>
                    <a:pt x="16" y="45"/>
                  </a:lnTo>
                  <a:lnTo>
                    <a:pt x="16" y="0"/>
                  </a:lnTo>
                  <a:lnTo>
                    <a:pt x="0" y="0"/>
                  </a:lnTo>
                  <a:lnTo>
                    <a:pt x="0" y="45"/>
                  </a:lnTo>
                  <a:lnTo>
                    <a:pt x="7" y="37"/>
                  </a:lnTo>
                  <a:lnTo>
                    <a:pt x="7" y="54"/>
                  </a:lnTo>
                  <a:lnTo>
                    <a:pt x="16" y="54"/>
                  </a:lnTo>
                  <a:lnTo>
                    <a:pt x="16" y="45"/>
                  </a:lnTo>
                  <a:lnTo>
                    <a:pt x="7"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0" name="Freeform 100"/>
            <p:cNvSpPr>
              <a:spLocks/>
            </p:cNvSpPr>
            <p:nvPr/>
          </p:nvSpPr>
          <p:spPr bwMode="auto">
            <a:xfrm>
              <a:off x="1552" y="2826"/>
              <a:ext cx="42" cy="17"/>
            </a:xfrm>
            <a:custGeom>
              <a:avLst/>
              <a:gdLst>
                <a:gd name="T0" fmla="*/ 0 w 42"/>
                <a:gd name="T1" fmla="*/ 8 h 17"/>
                <a:gd name="T2" fmla="*/ 8 w 42"/>
                <a:gd name="T3" fmla="*/ 17 h 17"/>
                <a:gd name="T4" fmla="*/ 42 w 42"/>
                <a:gd name="T5" fmla="*/ 17 h 17"/>
                <a:gd name="T6" fmla="*/ 42 w 42"/>
                <a:gd name="T7" fmla="*/ 0 h 17"/>
                <a:gd name="T8" fmla="*/ 8 w 42"/>
                <a:gd name="T9" fmla="*/ 0 h 17"/>
                <a:gd name="T10" fmla="*/ 17 w 42"/>
                <a:gd name="T11" fmla="*/ 8 h 17"/>
                <a:gd name="T12" fmla="*/ 0 w 42"/>
                <a:gd name="T13" fmla="*/ 8 h 17"/>
                <a:gd name="T14" fmla="*/ 0 w 42"/>
                <a:gd name="T15" fmla="*/ 17 h 17"/>
                <a:gd name="T16" fmla="*/ 8 w 42"/>
                <a:gd name="T17" fmla="*/ 17 h 17"/>
                <a:gd name="T18" fmla="*/ 0 w 42"/>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0" y="8"/>
                  </a:moveTo>
                  <a:lnTo>
                    <a:pt x="8" y="17"/>
                  </a:lnTo>
                  <a:lnTo>
                    <a:pt x="42" y="17"/>
                  </a:lnTo>
                  <a:lnTo>
                    <a:pt x="42" y="0"/>
                  </a:lnTo>
                  <a:lnTo>
                    <a:pt x="8" y="0"/>
                  </a:lnTo>
                  <a:lnTo>
                    <a:pt x="17" y="8"/>
                  </a:lnTo>
                  <a:lnTo>
                    <a:pt x="0" y="8"/>
                  </a:lnTo>
                  <a:lnTo>
                    <a:pt x="0" y="17"/>
                  </a:lnTo>
                  <a:lnTo>
                    <a:pt x="8" y="17"/>
                  </a:lnTo>
                  <a:lnTo>
                    <a:pt x="0" y="8"/>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1" name="Freeform 101"/>
            <p:cNvSpPr>
              <a:spLocks/>
            </p:cNvSpPr>
            <p:nvPr/>
          </p:nvSpPr>
          <p:spPr bwMode="auto">
            <a:xfrm>
              <a:off x="1552" y="2780"/>
              <a:ext cx="17" cy="54"/>
            </a:xfrm>
            <a:custGeom>
              <a:avLst/>
              <a:gdLst>
                <a:gd name="T0" fmla="*/ 8 w 17"/>
                <a:gd name="T1" fmla="*/ 0 h 54"/>
                <a:gd name="T2" fmla="*/ 0 w 17"/>
                <a:gd name="T3" fmla="*/ 9 h 54"/>
                <a:gd name="T4" fmla="*/ 0 w 17"/>
                <a:gd name="T5" fmla="*/ 54 h 54"/>
                <a:gd name="T6" fmla="*/ 17 w 17"/>
                <a:gd name="T7" fmla="*/ 54 h 54"/>
                <a:gd name="T8" fmla="*/ 17 w 17"/>
                <a:gd name="T9" fmla="*/ 9 h 54"/>
                <a:gd name="T10" fmla="*/ 8 w 17"/>
                <a:gd name="T11" fmla="*/ 16 h 54"/>
                <a:gd name="T12" fmla="*/ 8 w 17"/>
                <a:gd name="T13" fmla="*/ 0 h 54"/>
                <a:gd name="T14" fmla="*/ 0 w 17"/>
                <a:gd name="T15" fmla="*/ 0 h 54"/>
                <a:gd name="T16" fmla="*/ 0 w 17"/>
                <a:gd name="T17" fmla="*/ 9 h 54"/>
                <a:gd name="T18" fmla="*/ 8 w 17"/>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8" y="0"/>
                  </a:moveTo>
                  <a:lnTo>
                    <a:pt x="0" y="9"/>
                  </a:lnTo>
                  <a:lnTo>
                    <a:pt x="0" y="54"/>
                  </a:lnTo>
                  <a:lnTo>
                    <a:pt x="17" y="54"/>
                  </a:lnTo>
                  <a:lnTo>
                    <a:pt x="17" y="9"/>
                  </a:lnTo>
                  <a:lnTo>
                    <a:pt x="8" y="16"/>
                  </a:lnTo>
                  <a:lnTo>
                    <a:pt x="8" y="0"/>
                  </a:lnTo>
                  <a:lnTo>
                    <a:pt x="0" y="0"/>
                  </a:lnTo>
                  <a:lnTo>
                    <a:pt x="0" y="9"/>
                  </a:lnTo>
                  <a:lnTo>
                    <a:pt x="8"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2" name="Freeform 102"/>
            <p:cNvSpPr>
              <a:spLocks/>
            </p:cNvSpPr>
            <p:nvPr/>
          </p:nvSpPr>
          <p:spPr bwMode="auto">
            <a:xfrm>
              <a:off x="1560" y="2780"/>
              <a:ext cx="43" cy="16"/>
            </a:xfrm>
            <a:custGeom>
              <a:avLst/>
              <a:gdLst>
                <a:gd name="T0" fmla="*/ 43 w 43"/>
                <a:gd name="T1" fmla="*/ 9 h 16"/>
                <a:gd name="T2" fmla="*/ 34 w 43"/>
                <a:gd name="T3" fmla="*/ 0 h 16"/>
                <a:gd name="T4" fmla="*/ 0 w 43"/>
                <a:gd name="T5" fmla="*/ 0 h 16"/>
                <a:gd name="T6" fmla="*/ 0 w 43"/>
                <a:gd name="T7" fmla="*/ 16 h 16"/>
                <a:gd name="T8" fmla="*/ 34 w 43"/>
                <a:gd name="T9" fmla="*/ 16 h 16"/>
                <a:gd name="T10" fmla="*/ 27 w 43"/>
                <a:gd name="T11" fmla="*/ 9 h 16"/>
                <a:gd name="T12" fmla="*/ 43 w 43"/>
                <a:gd name="T13" fmla="*/ 9 h 16"/>
                <a:gd name="T14" fmla="*/ 43 w 43"/>
                <a:gd name="T15" fmla="*/ 0 h 16"/>
                <a:gd name="T16" fmla="*/ 34 w 43"/>
                <a:gd name="T17" fmla="*/ 0 h 16"/>
                <a:gd name="T18" fmla="*/ 43 w 43"/>
                <a:gd name="T19" fmla="*/ 9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6"/>
                <a:gd name="T32" fmla="*/ 43 w 4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6">
                  <a:moveTo>
                    <a:pt x="43" y="9"/>
                  </a:moveTo>
                  <a:lnTo>
                    <a:pt x="34" y="0"/>
                  </a:lnTo>
                  <a:lnTo>
                    <a:pt x="0" y="0"/>
                  </a:lnTo>
                  <a:lnTo>
                    <a:pt x="0" y="16"/>
                  </a:lnTo>
                  <a:lnTo>
                    <a:pt x="34" y="16"/>
                  </a:lnTo>
                  <a:lnTo>
                    <a:pt x="27" y="9"/>
                  </a:lnTo>
                  <a:lnTo>
                    <a:pt x="43" y="9"/>
                  </a:lnTo>
                  <a:lnTo>
                    <a:pt x="43" y="0"/>
                  </a:lnTo>
                  <a:lnTo>
                    <a:pt x="34" y="0"/>
                  </a:lnTo>
                  <a:lnTo>
                    <a:pt x="43"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3" name="Freeform 103"/>
            <p:cNvSpPr>
              <a:spLocks/>
            </p:cNvSpPr>
            <p:nvPr/>
          </p:nvSpPr>
          <p:spPr bwMode="auto">
            <a:xfrm>
              <a:off x="1516" y="2789"/>
              <a:ext cx="16" cy="54"/>
            </a:xfrm>
            <a:custGeom>
              <a:avLst/>
              <a:gdLst>
                <a:gd name="T0" fmla="*/ 9 w 16"/>
                <a:gd name="T1" fmla="*/ 54 h 54"/>
                <a:gd name="T2" fmla="*/ 16 w 16"/>
                <a:gd name="T3" fmla="*/ 45 h 54"/>
                <a:gd name="T4" fmla="*/ 16 w 16"/>
                <a:gd name="T5" fmla="*/ 0 h 54"/>
                <a:gd name="T6" fmla="*/ 0 w 16"/>
                <a:gd name="T7" fmla="*/ 0 h 54"/>
                <a:gd name="T8" fmla="*/ 0 w 16"/>
                <a:gd name="T9" fmla="*/ 45 h 54"/>
                <a:gd name="T10" fmla="*/ 9 w 16"/>
                <a:gd name="T11" fmla="*/ 37 h 54"/>
                <a:gd name="T12" fmla="*/ 9 w 16"/>
                <a:gd name="T13" fmla="*/ 54 h 54"/>
                <a:gd name="T14" fmla="*/ 16 w 16"/>
                <a:gd name="T15" fmla="*/ 54 h 54"/>
                <a:gd name="T16" fmla="*/ 16 w 16"/>
                <a:gd name="T17" fmla="*/ 45 h 54"/>
                <a:gd name="T18" fmla="*/ 9 w 16"/>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54"/>
                  </a:moveTo>
                  <a:lnTo>
                    <a:pt x="16" y="45"/>
                  </a:lnTo>
                  <a:lnTo>
                    <a:pt x="16" y="0"/>
                  </a:lnTo>
                  <a:lnTo>
                    <a:pt x="0" y="0"/>
                  </a:lnTo>
                  <a:lnTo>
                    <a:pt x="0" y="45"/>
                  </a:lnTo>
                  <a:lnTo>
                    <a:pt x="9" y="37"/>
                  </a:lnTo>
                  <a:lnTo>
                    <a:pt x="9" y="54"/>
                  </a:lnTo>
                  <a:lnTo>
                    <a:pt x="16" y="54"/>
                  </a:lnTo>
                  <a:lnTo>
                    <a:pt x="16"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4" name="Freeform 104"/>
            <p:cNvSpPr>
              <a:spLocks/>
            </p:cNvSpPr>
            <p:nvPr/>
          </p:nvSpPr>
          <p:spPr bwMode="auto">
            <a:xfrm>
              <a:off x="1481" y="2826"/>
              <a:ext cx="44" cy="17"/>
            </a:xfrm>
            <a:custGeom>
              <a:avLst/>
              <a:gdLst>
                <a:gd name="T0" fmla="*/ 0 w 44"/>
                <a:gd name="T1" fmla="*/ 8 h 17"/>
                <a:gd name="T2" fmla="*/ 9 w 44"/>
                <a:gd name="T3" fmla="*/ 17 h 17"/>
                <a:gd name="T4" fmla="*/ 44 w 44"/>
                <a:gd name="T5" fmla="*/ 17 h 17"/>
                <a:gd name="T6" fmla="*/ 44 w 44"/>
                <a:gd name="T7" fmla="*/ 0 h 17"/>
                <a:gd name="T8" fmla="*/ 9 w 44"/>
                <a:gd name="T9" fmla="*/ 0 h 17"/>
                <a:gd name="T10" fmla="*/ 17 w 44"/>
                <a:gd name="T11" fmla="*/ 8 h 17"/>
                <a:gd name="T12" fmla="*/ 0 w 44"/>
                <a:gd name="T13" fmla="*/ 8 h 17"/>
                <a:gd name="T14" fmla="*/ 0 w 44"/>
                <a:gd name="T15" fmla="*/ 17 h 17"/>
                <a:gd name="T16" fmla="*/ 9 w 44"/>
                <a:gd name="T17" fmla="*/ 17 h 17"/>
                <a:gd name="T18" fmla="*/ 0 w 44"/>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7"/>
                <a:gd name="T32" fmla="*/ 44 w 44"/>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7">
                  <a:moveTo>
                    <a:pt x="0" y="8"/>
                  </a:moveTo>
                  <a:lnTo>
                    <a:pt x="9" y="17"/>
                  </a:lnTo>
                  <a:lnTo>
                    <a:pt x="44" y="17"/>
                  </a:lnTo>
                  <a:lnTo>
                    <a:pt x="44" y="0"/>
                  </a:lnTo>
                  <a:lnTo>
                    <a:pt x="9" y="0"/>
                  </a:lnTo>
                  <a:lnTo>
                    <a:pt x="17" y="8"/>
                  </a:lnTo>
                  <a:lnTo>
                    <a:pt x="0" y="8"/>
                  </a:lnTo>
                  <a:lnTo>
                    <a:pt x="0" y="17"/>
                  </a:lnTo>
                  <a:lnTo>
                    <a:pt x="9" y="17"/>
                  </a:lnTo>
                  <a:lnTo>
                    <a:pt x="0" y="8"/>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5" name="Freeform 105"/>
            <p:cNvSpPr>
              <a:spLocks/>
            </p:cNvSpPr>
            <p:nvPr/>
          </p:nvSpPr>
          <p:spPr bwMode="auto">
            <a:xfrm>
              <a:off x="1481" y="2780"/>
              <a:ext cx="17" cy="54"/>
            </a:xfrm>
            <a:custGeom>
              <a:avLst/>
              <a:gdLst>
                <a:gd name="T0" fmla="*/ 9 w 17"/>
                <a:gd name="T1" fmla="*/ 0 h 54"/>
                <a:gd name="T2" fmla="*/ 0 w 17"/>
                <a:gd name="T3" fmla="*/ 9 h 54"/>
                <a:gd name="T4" fmla="*/ 0 w 17"/>
                <a:gd name="T5" fmla="*/ 54 h 54"/>
                <a:gd name="T6" fmla="*/ 17 w 17"/>
                <a:gd name="T7" fmla="*/ 54 h 54"/>
                <a:gd name="T8" fmla="*/ 17 w 17"/>
                <a:gd name="T9" fmla="*/ 9 h 54"/>
                <a:gd name="T10" fmla="*/ 9 w 17"/>
                <a:gd name="T11" fmla="*/ 16 h 54"/>
                <a:gd name="T12" fmla="*/ 9 w 17"/>
                <a:gd name="T13" fmla="*/ 0 h 54"/>
                <a:gd name="T14" fmla="*/ 0 w 17"/>
                <a:gd name="T15" fmla="*/ 0 h 54"/>
                <a:gd name="T16" fmla="*/ 0 w 17"/>
                <a:gd name="T17" fmla="*/ 9 h 54"/>
                <a:gd name="T18" fmla="*/ 9 w 17"/>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9" y="0"/>
                  </a:moveTo>
                  <a:lnTo>
                    <a:pt x="0" y="9"/>
                  </a:lnTo>
                  <a:lnTo>
                    <a:pt x="0" y="54"/>
                  </a:lnTo>
                  <a:lnTo>
                    <a:pt x="17" y="54"/>
                  </a:lnTo>
                  <a:lnTo>
                    <a:pt x="17" y="9"/>
                  </a:lnTo>
                  <a:lnTo>
                    <a:pt x="9" y="16"/>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6" name="Freeform 106"/>
            <p:cNvSpPr>
              <a:spLocks/>
            </p:cNvSpPr>
            <p:nvPr/>
          </p:nvSpPr>
          <p:spPr bwMode="auto">
            <a:xfrm>
              <a:off x="1490" y="2780"/>
              <a:ext cx="42" cy="16"/>
            </a:xfrm>
            <a:custGeom>
              <a:avLst/>
              <a:gdLst>
                <a:gd name="T0" fmla="*/ 42 w 42"/>
                <a:gd name="T1" fmla="*/ 9 h 16"/>
                <a:gd name="T2" fmla="*/ 35 w 42"/>
                <a:gd name="T3" fmla="*/ 0 h 16"/>
                <a:gd name="T4" fmla="*/ 0 w 42"/>
                <a:gd name="T5" fmla="*/ 0 h 16"/>
                <a:gd name="T6" fmla="*/ 0 w 42"/>
                <a:gd name="T7" fmla="*/ 16 h 16"/>
                <a:gd name="T8" fmla="*/ 35 w 42"/>
                <a:gd name="T9" fmla="*/ 16 h 16"/>
                <a:gd name="T10" fmla="*/ 26 w 42"/>
                <a:gd name="T11" fmla="*/ 9 h 16"/>
                <a:gd name="T12" fmla="*/ 42 w 42"/>
                <a:gd name="T13" fmla="*/ 9 h 16"/>
                <a:gd name="T14" fmla="*/ 42 w 42"/>
                <a:gd name="T15" fmla="*/ 0 h 16"/>
                <a:gd name="T16" fmla="*/ 35 w 42"/>
                <a:gd name="T17" fmla="*/ 0 h 16"/>
                <a:gd name="T18" fmla="*/ 42 w 42"/>
                <a:gd name="T19" fmla="*/ 9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6"/>
                <a:gd name="T32" fmla="*/ 42 w 4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6">
                  <a:moveTo>
                    <a:pt x="42" y="9"/>
                  </a:moveTo>
                  <a:lnTo>
                    <a:pt x="35" y="0"/>
                  </a:lnTo>
                  <a:lnTo>
                    <a:pt x="0" y="0"/>
                  </a:lnTo>
                  <a:lnTo>
                    <a:pt x="0" y="16"/>
                  </a:lnTo>
                  <a:lnTo>
                    <a:pt x="35" y="16"/>
                  </a:lnTo>
                  <a:lnTo>
                    <a:pt x="26" y="9"/>
                  </a:lnTo>
                  <a:lnTo>
                    <a:pt x="42" y="9"/>
                  </a:lnTo>
                  <a:lnTo>
                    <a:pt x="42" y="0"/>
                  </a:lnTo>
                  <a:lnTo>
                    <a:pt x="35"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7" name="Freeform 107"/>
            <p:cNvSpPr>
              <a:spLocks/>
            </p:cNvSpPr>
            <p:nvPr/>
          </p:nvSpPr>
          <p:spPr bwMode="auto">
            <a:xfrm>
              <a:off x="1481" y="2789"/>
              <a:ext cx="17" cy="54"/>
            </a:xfrm>
            <a:custGeom>
              <a:avLst/>
              <a:gdLst>
                <a:gd name="T0" fmla="*/ 9 w 17"/>
                <a:gd name="T1" fmla="*/ 54 h 54"/>
                <a:gd name="T2" fmla="*/ 17 w 17"/>
                <a:gd name="T3" fmla="*/ 45 h 54"/>
                <a:gd name="T4" fmla="*/ 17 w 17"/>
                <a:gd name="T5" fmla="*/ 0 h 54"/>
                <a:gd name="T6" fmla="*/ 0 w 17"/>
                <a:gd name="T7" fmla="*/ 0 h 54"/>
                <a:gd name="T8" fmla="*/ 0 w 17"/>
                <a:gd name="T9" fmla="*/ 45 h 54"/>
                <a:gd name="T10" fmla="*/ 9 w 17"/>
                <a:gd name="T11" fmla="*/ 37 h 54"/>
                <a:gd name="T12" fmla="*/ 9 w 17"/>
                <a:gd name="T13" fmla="*/ 54 h 54"/>
                <a:gd name="T14" fmla="*/ 17 w 17"/>
                <a:gd name="T15" fmla="*/ 54 h 54"/>
                <a:gd name="T16" fmla="*/ 17 w 17"/>
                <a:gd name="T17" fmla="*/ 45 h 54"/>
                <a:gd name="T18" fmla="*/ 9 w 17"/>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9" y="54"/>
                  </a:moveTo>
                  <a:lnTo>
                    <a:pt x="17" y="45"/>
                  </a:lnTo>
                  <a:lnTo>
                    <a:pt x="17" y="0"/>
                  </a:lnTo>
                  <a:lnTo>
                    <a:pt x="0" y="0"/>
                  </a:lnTo>
                  <a:lnTo>
                    <a:pt x="0" y="45"/>
                  </a:lnTo>
                  <a:lnTo>
                    <a:pt x="9" y="37"/>
                  </a:lnTo>
                  <a:lnTo>
                    <a:pt x="9" y="54"/>
                  </a:lnTo>
                  <a:lnTo>
                    <a:pt x="17" y="54"/>
                  </a:lnTo>
                  <a:lnTo>
                    <a:pt x="17"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8" name="Freeform 108"/>
            <p:cNvSpPr>
              <a:spLocks/>
            </p:cNvSpPr>
            <p:nvPr/>
          </p:nvSpPr>
          <p:spPr bwMode="auto">
            <a:xfrm>
              <a:off x="1447" y="2826"/>
              <a:ext cx="43" cy="17"/>
            </a:xfrm>
            <a:custGeom>
              <a:avLst/>
              <a:gdLst>
                <a:gd name="T0" fmla="*/ 0 w 43"/>
                <a:gd name="T1" fmla="*/ 8 h 17"/>
                <a:gd name="T2" fmla="*/ 9 w 43"/>
                <a:gd name="T3" fmla="*/ 17 h 17"/>
                <a:gd name="T4" fmla="*/ 43 w 43"/>
                <a:gd name="T5" fmla="*/ 17 h 17"/>
                <a:gd name="T6" fmla="*/ 43 w 43"/>
                <a:gd name="T7" fmla="*/ 0 h 17"/>
                <a:gd name="T8" fmla="*/ 9 w 43"/>
                <a:gd name="T9" fmla="*/ 0 h 17"/>
                <a:gd name="T10" fmla="*/ 16 w 43"/>
                <a:gd name="T11" fmla="*/ 8 h 17"/>
                <a:gd name="T12" fmla="*/ 0 w 43"/>
                <a:gd name="T13" fmla="*/ 8 h 17"/>
                <a:gd name="T14" fmla="*/ 0 w 43"/>
                <a:gd name="T15" fmla="*/ 17 h 17"/>
                <a:gd name="T16" fmla="*/ 9 w 43"/>
                <a:gd name="T17" fmla="*/ 17 h 17"/>
                <a:gd name="T18" fmla="*/ 0 w 43"/>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7"/>
                <a:gd name="T32" fmla="*/ 43 w 43"/>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7">
                  <a:moveTo>
                    <a:pt x="0" y="8"/>
                  </a:moveTo>
                  <a:lnTo>
                    <a:pt x="9" y="17"/>
                  </a:lnTo>
                  <a:lnTo>
                    <a:pt x="43" y="17"/>
                  </a:lnTo>
                  <a:lnTo>
                    <a:pt x="43" y="0"/>
                  </a:lnTo>
                  <a:lnTo>
                    <a:pt x="9" y="0"/>
                  </a:lnTo>
                  <a:lnTo>
                    <a:pt x="16" y="8"/>
                  </a:lnTo>
                  <a:lnTo>
                    <a:pt x="0" y="8"/>
                  </a:lnTo>
                  <a:lnTo>
                    <a:pt x="0" y="17"/>
                  </a:lnTo>
                  <a:lnTo>
                    <a:pt x="9" y="17"/>
                  </a:lnTo>
                  <a:lnTo>
                    <a:pt x="0" y="8"/>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29" name="Freeform 109"/>
            <p:cNvSpPr>
              <a:spLocks/>
            </p:cNvSpPr>
            <p:nvPr/>
          </p:nvSpPr>
          <p:spPr bwMode="auto">
            <a:xfrm>
              <a:off x="1447" y="2780"/>
              <a:ext cx="16" cy="54"/>
            </a:xfrm>
            <a:custGeom>
              <a:avLst/>
              <a:gdLst>
                <a:gd name="T0" fmla="*/ 9 w 16"/>
                <a:gd name="T1" fmla="*/ 0 h 54"/>
                <a:gd name="T2" fmla="*/ 0 w 16"/>
                <a:gd name="T3" fmla="*/ 9 h 54"/>
                <a:gd name="T4" fmla="*/ 0 w 16"/>
                <a:gd name="T5" fmla="*/ 54 h 54"/>
                <a:gd name="T6" fmla="*/ 16 w 16"/>
                <a:gd name="T7" fmla="*/ 54 h 54"/>
                <a:gd name="T8" fmla="*/ 16 w 16"/>
                <a:gd name="T9" fmla="*/ 9 h 54"/>
                <a:gd name="T10" fmla="*/ 9 w 16"/>
                <a:gd name="T11" fmla="*/ 16 h 54"/>
                <a:gd name="T12" fmla="*/ 9 w 16"/>
                <a:gd name="T13" fmla="*/ 0 h 54"/>
                <a:gd name="T14" fmla="*/ 0 w 16"/>
                <a:gd name="T15" fmla="*/ 0 h 54"/>
                <a:gd name="T16" fmla="*/ 0 w 16"/>
                <a:gd name="T17" fmla="*/ 9 h 54"/>
                <a:gd name="T18" fmla="*/ 9 w 16"/>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0"/>
                  </a:moveTo>
                  <a:lnTo>
                    <a:pt x="0" y="9"/>
                  </a:lnTo>
                  <a:lnTo>
                    <a:pt x="0" y="54"/>
                  </a:lnTo>
                  <a:lnTo>
                    <a:pt x="16" y="54"/>
                  </a:lnTo>
                  <a:lnTo>
                    <a:pt x="16" y="9"/>
                  </a:lnTo>
                  <a:lnTo>
                    <a:pt x="9" y="16"/>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0" name="Freeform 110"/>
            <p:cNvSpPr>
              <a:spLocks/>
            </p:cNvSpPr>
            <p:nvPr/>
          </p:nvSpPr>
          <p:spPr bwMode="auto">
            <a:xfrm>
              <a:off x="1456" y="2780"/>
              <a:ext cx="42" cy="16"/>
            </a:xfrm>
            <a:custGeom>
              <a:avLst/>
              <a:gdLst>
                <a:gd name="T0" fmla="*/ 42 w 42"/>
                <a:gd name="T1" fmla="*/ 9 h 16"/>
                <a:gd name="T2" fmla="*/ 34 w 42"/>
                <a:gd name="T3" fmla="*/ 0 h 16"/>
                <a:gd name="T4" fmla="*/ 0 w 42"/>
                <a:gd name="T5" fmla="*/ 0 h 16"/>
                <a:gd name="T6" fmla="*/ 0 w 42"/>
                <a:gd name="T7" fmla="*/ 16 h 16"/>
                <a:gd name="T8" fmla="*/ 34 w 42"/>
                <a:gd name="T9" fmla="*/ 16 h 16"/>
                <a:gd name="T10" fmla="*/ 25 w 42"/>
                <a:gd name="T11" fmla="*/ 9 h 16"/>
                <a:gd name="T12" fmla="*/ 42 w 42"/>
                <a:gd name="T13" fmla="*/ 9 h 16"/>
                <a:gd name="T14" fmla="*/ 42 w 42"/>
                <a:gd name="T15" fmla="*/ 0 h 16"/>
                <a:gd name="T16" fmla="*/ 34 w 42"/>
                <a:gd name="T17" fmla="*/ 0 h 16"/>
                <a:gd name="T18" fmla="*/ 42 w 42"/>
                <a:gd name="T19" fmla="*/ 9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6"/>
                <a:gd name="T32" fmla="*/ 42 w 4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6">
                  <a:moveTo>
                    <a:pt x="42" y="9"/>
                  </a:moveTo>
                  <a:lnTo>
                    <a:pt x="34" y="0"/>
                  </a:lnTo>
                  <a:lnTo>
                    <a:pt x="0" y="0"/>
                  </a:lnTo>
                  <a:lnTo>
                    <a:pt x="0" y="16"/>
                  </a:lnTo>
                  <a:lnTo>
                    <a:pt x="34" y="16"/>
                  </a:lnTo>
                  <a:lnTo>
                    <a:pt x="25" y="9"/>
                  </a:lnTo>
                  <a:lnTo>
                    <a:pt x="42" y="9"/>
                  </a:lnTo>
                  <a:lnTo>
                    <a:pt x="42" y="0"/>
                  </a:lnTo>
                  <a:lnTo>
                    <a:pt x="34"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1" name="Freeform 111"/>
            <p:cNvSpPr>
              <a:spLocks/>
            </p:cNvSpPr>
            <p:nvPr/>
          </p:nvSpPr>
          <p:spPr bwMode="auto">
            <a:xfrm>
              <a:off x="2154" y="2783"/>
              <a:ext cx="16" cy="54"/>
            </a:xfrm>
            <a:custGeom>
              <a:avLst/>
              <a:gdLst>
                <a:gd name="T0" fmla="*/ 9 w 16"/>
                <a:gd name="T1" fmla="*/ 54 h 54"/>
                <a:gd name="T2" fmla="*/ 16 w 16"/>
                <a:gd name="T3" fmla="*/ 45 h 54"/>
                <a:gd name="T4" fmla="*/ 16 w 16"/>
                <a:gd name="T5" fmla="*/ 0 h 54"/>
                <a:gd name="T6" fmla="*/ 0 w 16"/>
                <a:gd name="T7" fmla="*/ 0 h 54"/>
                <a:gd name="T8" fmla="*/ 0 w 16"/>
                <a:gd name="T9" fmla="*/ 45 h 54"/>
                <a:gd name="T10" fmla="*/ 9 w 16"/>
                <a:gd name="T11" fmla="*/ 38 h 54"/>
                <a:gd name="T12" fmla="*/ 9 w 16"/>
                <a:gd name="T13" fmla="*/ 54 h 54"/>
                <a:gd name="T14" fmla="*/ 16 w 16"/>
                <a:gd name="T15" fmla="*/ 54 h 54"/>
                <a:gd name="T16" fmla="*/ 16 w 16"/>
                <a:gd name="T17" fmla="*/ 45 h 54"/>
                <a:gd name="T18" fmla="*/ 9 w 16"/>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54"/>
                  </a:moveTo>
                  <a:lnTo>
                    <a:pt x="16" y="45"/>
                  </a:lnTo>
                  <a:lnTo>
                    <a:pt x="16" y="0"/>
                  </a:lnTo>
                  <a:lnTo>
                    <a:pt x="0" y="0"/>
                  </a:lnTo>
                  <a:lnTo>
                    <a:pt x="0" y="45"/>
                  </a:lnTo>
                  <a:lnTo>
                    <a:pt x="9" y="38"/>
                  </a:lnTo>
                  <a:lnTo>
                    <a:pt x="9" y="54"/>
                  </a:lnTo>
                  <a:lnTo>
                    <a:pt x="16" y="54"/>
                  </a:lnTo>
                  <a:lnTo>
                    <a:pt x="16"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2" name="Freeform 112"/>
            <p:cNvSpPr>
              <a:spLocks/>
            </p:cNvSpPr>
            <p:nvPr/>
          </p:nvSpPr>
          <p:spPr bwMode="auto">
            <a:xfrm>
              <a:off x="2119" y="2821"/>
              <a:ext cx="44" cy="16"/>
            </a:xfrm>
            <a:custGeom>
              <a:avLst/>
              <a:gdLst>
                <a:gd name="T0" fmla="*/ 0 w 44"/>
                <a:gd name="T1" fmla="*/ 7 h 16"/>
                <a:gd name="T2" fmla="*/ 9 w 44"/>
                <a:gd name="T3" fmla="*/ 16 h 16"/>
                <a:gd name="T4" fmla="*/ 44 w 44"/>
                <a:gd name="T5" fmla="*/ 16 h 16"/>
                <a:gd name="T6" fmla="*/ 44 w 44"/>
                <a:gd name="T7" fmla="*/ 0 h 16"/>
                <a:gd name="T8" fmla="*/ 9 w 44"/>
                <a:gd name="T9" fmla="*/ 0 h 16"/>
                <a:gd name="T10" fmla="*/ 17 w 44"/>
                <a:gd name="T11" fmla="*/ 7 h 16"/>
                <a:gd name="T12" fmla="*/ 0 w 44"/>
                <a:gd name="T13" fmla="*/ 7 h 16"/>
                <a:gd name="T14" fmla="*/ 0 w 44"/>
                <a:gd name="T15" fmla="*/ 16 h 16"/>
                <a:gd name="T16" fmla="*/ 9 w 44"/>
                <a:gd name="T17" fmla="*/ 16 h 16"/>
                <a:gd name="T18" fmla="*/ 0 w 44"/>
                <a:gd name="T19" fmla="*/ 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6"/>
                <a:gd name="T32" fmla="*/ 44 w 4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6">
                  <a:moveTo>
                    <a:pt x="0" y="7"/>
                  </a:moveTo>
                  <a:lnTo>
                    <a:pt x="9" y="16"/>
                  </a:lnTo>
                  <a:lnTo>
                    <a:pt x="44" y="16"/>
                  </a:lnTo>
                  <a:lnTo>
                    <a:pt x="44" y="0"/>
                  </a:lnTo>
                  <a:lnTo>
                    <a:pt x="9" y="0"/>
                  </a:lnTo>
                  <a:lnTo>
                    <a:pt x="17" y="7"/>
                  </a:lnTo>
                  <a:lnTo>
                    <a:pt x="0" y="7"/>
                  </a:lnTo>
                  <a:lnTo>
                    <a:pt x="0" y="16"/>
                  </a:lnTo>
                  <a:lnTo>
                    <a:pt x="9" y="16"/>
                  </a:lnTo>
                  <a:lnTo>
                    <a:pt x="0" y="7"/>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3" name="Freeform 113"/>
            <p:cNvSpPr>
              <a:spLocks/>
            </p:cNvSpPr>
            <p:nvPr/>
          </p:nvSpPr>
          <p:spPr bwMode="auto">
            <a:xfrm>
              <a:off x="2119" y="2774"/>
              <a:ext cx="17" cy="54"/>
            </a:xfrm>
            <a:custGeom>
              <a:avLst/>
              <a:gdLst>
                <a:gd name="T0" fmla="*/ 9 w 17"/>
                <a:gd name="T1" fmla="*/ 0 h 54"/>
                <a:gd name="T2" fmla="*/ 0 w 17"/>
                <a:gd name="T3" fmla="*/ 9 h 54"/>
                <a:gd name="T4" fmla="*/ 0 w 17"/>
                <a:gd name="T5" fmla="*/ 54 h 54"/>
                <a:gd name="T6" fmla="*/ 17 w 17"/>
                <a:gd name="T7" fmla="*/ 54 h 54"/>
                <a:gd name="T8" fmla="*/ 17 w 17"/>
                <a:gd name="T9" fmla="*/ 9 h 54"/>
                <a:gd name="T10" fmla="*/ 9 w 17"/>
                <a:gd name="T11" fmla="*/ 17 h 54"/>
                <a:gd name="T12" fmla="*/ 9 w 17"/>
                <a:gd name="T13" fmla="*/ 0 h 54"/>
                <a:gd name="T14" fmla="*/ 0 w 17"/>
                <a:gd name="T15" fmla="*/ 0 h 54"/>
                <a:gd name="T16" fmla="*/ 0 w 17"/>
                <a:gd name="T17" fmla="*/ 9 h 54"/>
                <a:gd name="T18" fmla="*/ 9 w 17"/>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9" y="0"/>
                  </a:moveTo>
                  <a:lnTo>
                    <a:pt x="0" y="9"/>
                  </a:lnTo>
                  <a:lnTo>
                    <a:pt x="0" y="54"/>
                  </a:lnTo>
                  <a:lnTo>
                    <a:pt x="17" y="54"/>
                  </a:lnTo>
                  <a:lnTo>
                    <a:pt x="17" y="9"/>
                  </a:lnTo>
                  <a:lnTo>
                    <a:pt x="9" y="17"/>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4" name="Freeform 114"/>
            <p:cNvSpPr>
              <a:spLocks/>
            </p:cNvSpPr>
            <p:nvPr/>
          </p:nvSpPr>
          <p:spPr bwMode="auto">
            <a:xfrm>
              <a:off x="2128" y="2774"/>
              <a:ext cx="42" cy="17"/>
            </a:xfrm>
            <a:custGeom>
              <a:avLst/>
              <a:gdLst>
                <a:gd name="T0" fmla="*/ 42 w 42"/>
                <a:gd name="T1" fmla="*/ 9 h 17"/>
                <a:gd name="T2" fmla="*/ 35 w 42"/>
                <a:gd name="T3" fmla="*/ 0 h 17"/>
                <a:gd name="T4" fmla="*/ 0 w 42"/>
                <a:gd name="T5" fmla="*/ 0 h 17"/>
                <a:gd name="T6" fmla="*/ 0 w 42"/>
                <a:gd name="T7" fmla="*/ 17 h 17"/>
                <a:gd name="T8" fmla="*/ 35 w 42"/>
                <a:gd name="T9" fmla="*/ 17 h 17"/>
                <a:gd name="T10" fmla="*/ 26 w 42"/>
                <a:gd name="T11" fmla="*/ 9 h 17"/>
                <a:gd name="T12" fmla="*/ 42 w 42"/>
                <a:gd name="T13" fmla="*/ 9 h 17"/>
                <a:gd name="T14" fmla="*/ 42 w 42"/>
                <a:gd name="T15" fmla="*/ 0 h 17"/>
                <a:gd name="T16" fmla="*/ 35 w 42"/>
                <a:gd name="T17" fmla="*/ 0 h 17"/>
                <a:gd name="T18" fmla="*/ 42 w 42"/>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42" y="9"/>
                  </a:moveTo>
                  <a:lnTo>
                    <a:pt x="35" y="0"/>
                  </a:lnTo>
                  <a:lnTo>
                    <a:pt x="0" y="0"/>
                  </a:lnTo>
                  <a:lnTo>
                    <a:pt x="0" y="17"/>
                  </a:lnTo>
                  <a:lnTo>
                    <a:pt x="35" y="17"/>
                  </a:lnTo>
                  <a:lnTo>
                    <a:pt x="26" y="9"/>
                  </a:lnTo>
                  <a:lnTo>
                    <a:pt x="42" y="9"/>
                  </a:lnTo>
                  <a:lnTo>
                    <a:pt x="42" y="0"/>
                  </a:lnTo>
                  <a:lnTo>
                    <a:pt x="35"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5" name="Freeform 115"/>
            <p:cNvSpPr>
              <a:spLocks/>
            </p:cNvSpPr>
            <p:nvPr/>
          </p:nvSpPr>
          <p:spPr bwMode="auto">
            <a:xfrm>
              <a:off x="2189" y="2783"/>
              <a:ext cx="16" cy="54"/>
            </a:xfrm>
            <a:custGeom>
              <a:avLst/>
              <a:gdLst>
                <a:gd name="T0" fmla="*/ 9 w 16"/>
                <a:gd name="T1" fmla="*/ 54 h 54"/>
                <a:gd name="T2" fmla="*/ 16 w 16"/>
                <a:gd name="T3" fmla="*/ 45 h 54"/>
                <a:gd name="T4" fmla="*/ 16 w 16"/>
                <a:gd name="T5" fmla="*/ 0 h 54"/>
                <a:gd name="T6" fmla="*/ 0 w 16"/>
                <a:gd name="T7" fmla="*/ 0 h 54"/>
                <a:gd name="T8" fmla="*/ 0 w 16"/>
                <a:gd name="T9" fmla="*/ 45 h 54"/>
                <a:gd name="T10" fmla="*/ 9 w 16"/>
                <a:gd name="T11" fmla="*/ 38 h 54"/>
                <a:gd name="T12" fmla="*/ 9 w 16"/>
                <a:gd name="T13" fmla="*/ 54 h 54"/>
                <a:gd name="T14" fmla="*/ 16 w 16"/>
                <a:gd name="T15" fmla="*/ 54 h 54"/>
                <a:gd name="T16" fmla="*/ 16 w 16"/>
                <a:gd name="T17" fmla="*/ 45 h 54"/>
                <a:gd name="T18" fmla="*/ 9 w 16"/>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54"/>
                  </a:moveTo>
                  <a:lnTo>
                    <a:pt x="16" y="45"/>
                  </a:lnTo>
                  <a:lnTo>
                    <a:pt x="16" y="0"/>
                  </a:lnTo>
                  <a:lnTo>
                    <a:pt x="0" y="0"/>
                  </a:lnTo>
                  <a:lnTo>
                    <a:pt x="0" y="45"/>
                  </a:lnTo>
                  <a:lnTo>
                    <a:pt x="9" y="38"/>
                  </a:lnTo>
                  <a:lnTo>
                    <a:pt x="9" y="54"/>
                  </a:lnTo>
                  <a:lnTo>
                    <a:pt x="16" y="54"/>
                  </a:lnTo>
                  <a:lnTo>
                    <a:pt x="16"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6" name="Freeform 116"/>
            <p:cNvSpPr>
              <a:spLocks/>
            </p:cNvSpPr>
            <p:nvPr/>
          </p:nvSpPr>
          <p:spPr bwMode="auto">
            <a:xfrm>
              <a:off x="2154" y="2821"/>
              <a:ext cx="44" cy="16"/>
            </a:xfrm>
            <a:custGeom>
              <a:avLst/>
              <a:gdLst>
                <a:gd name="T0" fmla="*/ 0 w 44"/>
                <a:gd name="T1" fmla="*/ 7 h 16"/>
                <a:gd name="T2" fmla="*/ 9 w 44"/>
                <a:gd name="T3" fmla="*/ 16 h 16"/>
                <a:gd name="T4" fmla="*/ 44 w 44"/>
                <a:gd name="T5" fmla="*/ 16 h 16"/>
                <a:gd name="T6" fmla="*/ 44 w 44"/>
                <a:gd name="T7" fmla="*/ 0 h 16"/>
                <a:gd name="T8" fmla="*/ 9 w 44"/>
                <a:gd name="T9" fmla="*/ 0 h 16"/>
                <a:gd name="T10" fmla="*/ 16 w 44"/>
                <a:gd name="T11" fmla="*/ 7 h 16"/>
                <a:gd name="T12" fmla="*/ 0 w 44"/>
                <a:gd name="T13" fmla="*/ 7 h 16"/>
                <a:gd name="T14" fmla="*/ 0 w 44"/>
                <a:gd name="T15" fmla="*/ 16 h 16"/>
                <a:gd name="T16" fmla="*/ 9 w 44"/>
                <a:gd name="T17" fmla="*/ 16 h 16"/>
                <a:gd name="T18" fmla="*/ 0 w 44"/>
                <a:gd name="T19" fmla="*/ 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6"/>
                <a:gd name="T32" fmla="*/ 44 w 4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6">
                  <a:moveTo>
                    <a:pt x="0" y="7"/>
                  </a:moveTo>
                  <a:lnTo>
                    <a:pt x="9" y="16"/>
                  </a:lnTo>
                  <a:lnTo>
                    <a:pt x="44" y="16"/>
                  </a:lnTo>
                  <a:lnTo>
                    <a:pt x="44" y="0"/>
                  </a:lnTo>
                  <a:lnTo>
                    <a:pt x="9" y="0"/>
                  </a:lnTo>
                  <a:lnTo>
                    <a:pt x="16" y="7"/>
                  </a:lnTo>
                  <a:lnTo>
                    <a:pt x="0" y="7"/>
                  </a:lnTo>
                  <a:lnTo>
                    <a:pt x="0" y="16"/>
                  </a:lnTo>
                  <a:lnTo>
                    <a:pt x="9" y="16"/>
                  </a:lnTo>
                  <a:lnTo>
                    <a:pt x="0" y="7"/>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7" name="Freeform 117"/>
            <p:cNvSpPr>
              <a:spLocks/>
            </p:cNvSpPr>
            <p:nvPr/>
          </p:nvSpPr>
          <p:spPr bwMode="auto">
            <a:xfrm>
              <a:off x="2154" y="2774"/>
              <a:ext cx="16" cy="54"/>
            </a:xfrm>
            <a:custGeom>
              <a:avLst/>
              <a:gdLst>
                <a:gd name="T0" fmla="*/ 9 w 16"/>
                <a:gd name="T1" fmla="*/ 0 h 54"/>
                <a:gd name="T2" fmla="*/ 0 w 16"/>
                <a:gd name="T3" fmla="*/ 9 h 54"/>
                <a:gd name="T4" fmla="*/ 0 w 16"/>
                <a:gd name="T5" fmla="*/ 54 h 54"/>
                <a:gd name="T6" fmla="*/ 16 w 16"/>
                <a:gd name="T7" fmla="*/ 54 h 54"/>
                <a:gd name="T8" fmla="*/ 16 w 16"/>
                <a:gd name="T9" fmla="*/ 9 h 54"/>
                <a:gd name="T10" fmla="*/ 9 w 16"/>
                <a:gd name="T11" fmla="*/ 17 h 54"/>
                <a:gd name="T12" fmla="*/ 9 w 16"/>
                <a:gd name="T13" fmla="*/ 0 h 54"/>
                <a:gd name="T14" fmla="*/ 0 w 16"/>
                <a:gd name="T15" fmla="*/ 0 h 54"/>
                <a:gd name="T16" fmla="*/ 0 w 16"/>
                <a:gd name="T17" fmla="*/ 9 h 54"/>
                <a:gd name="T18" fmla="*/ 9 w 16"/>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0"/>
                  </a:moveTo>
                  <a:lnTo>
                    <a:pt x="0" y="9"/>
                  </a:lnTo>
                  <a:lnTo>
                    <a:pt x="0" y="54"/>
                  </a:lnTo>
                  <a:lnTo>
                    <a:pt x="16" y="54"/>
                  </a:lnTo>
                  <a:lnTo>
                    <a:pt x="16" y="9"/>
                  </a:lnTo>
                  <a:lnTo>
                    <a:pt x="9" y="17"/>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8" name="Freeform 118"/>
            <p:cNvSpPr>
              <a:spLocks/>
            </p:cNvSpPr>
            <p:nvPr/>
          </p:nvSpPr>
          <p:spPr bwMode="auto">
            <a:xfrm>
              <a:off x="2163" y="2774"/>
              <a:ext cx="42" cy="17"/>
            </a:xfrm>
            <a:custGeom>
              <a:avLst/>
              <a:gdLst>
                <a:gd name="T0" fmla="*/ 42 w 42"/>
                <a:gd name="T1" fmla="*/ 9 h 17"/>
                <a:gd name="T2" fmla="*/ 35 w 42"/>
                <a:gd name="T3" fmla="*/ 0 h 17"/>
                <a:gd name="T4" fmla="*/ 0 w 42"/>
                <a:gd name="T5" fmla="*/ 0 h 17"/>
                <a:gd name="T6" fmla="*/ 0 w 42"/>
                <a:gd name="T7" fmla="*/ 17 h 17"/>
                <a:gd name="T8" fmla="*/ 35 w 42"/>
                <a:gd name="T9" fmla="*/ 17 h 17"/>
                <a:gd name="T10" fmla="*/ 26 w 42"/>
                <a:gd name="T11" fmla="*/ 9 h 17"/>
                <a:gd name="T12" fmla="*/ 42 w 42"/>
                <a:gd name="T13" fmla="*/ 9 h 17"/>
                <a:gd name="T14" fmla="*/ 42 w 42"/>
                <a:gd name="T15" fmla="*/ 0 h 17"/>
                <a:gd name="T16" fmla="*/ 35 w 42"/>
                <a:gd name="T17" fmla="*/ 0 h 17"/>
                <a:gd name="T18" fmla="*/ 42 w 42"/>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42" y="9"/>
                  </a:moveTo>
                  <a:lnTo>
                    <a:pt x="35" y="0"/>
                  </a:lnTo>
                  <a:lnTo>
                    <a:pt x="0" y="0"/>
                  </a:lnTo>
                  <a:lnTo>
                    <a:pt x="0" y="17"/>
                  </a:lnTo>
                  <a:lnTo>
                    <a:pt x="35" y="17"/>
                  </a:lnTo>
                  <a:lnTo>
                    <a:pt x="26" y="9"/>
                  </a:lnTo>
                  <a:lnTo>
                    <a:pt x="42" y="9"/>
                  </a:lnTo>
                  <a:lnTo>
                    <a:pt x="42" y="0"/>
                  </a:lnTo>
                  <a:lnTo>
                    <a:pt x="35"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39" name="Freeform 119"/>
            <p:cNvSpPr>
              <a:spLocks/>
            </p:cNvSpPr>
            <p:nvPr/>
          </p:nvSpPr>
          <p:spPr bwMode="auto">
            <a:xfrm>
              <a:off x="2119" y="2783"/>
              <a:ext cx="17" cy="54"/>
            </a:xfrm>
            <a:custGeom>
              <a:avLst/>
              <a:gdLst>
                <a:gd name="T0" fmla="*/ 9 w 17"/>
                <a:gd name="T1" fmla="*/ 54 h 54"/>
                <a:gd name="T2" fmla="*/ 17 w 17"/>
                <a:gd name="T3" fmla="*/ 45 h 54"/>
                <a:gd name="T4" fmla="*/ 17 w 17"/>
                <a:gd name="T5" fmla="*/ 0 h 54"/>
                <a:gd name="T6" fmla="*/ 0 w 17"/>
                <a:gd name="T7" fmla="*/ 0 h 54"/>
                <a:gd name="T8" fmla="*/ 0 w 17"/>
                <a:gd name="T9" fmla="*/ 45 h 54"/>
                <a:gd name="T10" fmla="*/ 9 w 17"/>
                <a:gd name="T11" fmla="*/ 38 h 54"/>
                <a:gd name="T12" fmla="*/ 9 w 17"/>
                <a:gd name="T13" fmla="*/ 54 h 54"/>
                <a:gd name="T14" fmla="*/ 17 w 17"/>
                <a:gd name="T15" fmla="*/ 54 h 54"/>
                <a:gd name="T16" fmla="*/ 17 w 17"/>
                <a:gd name="T17" fmla="*/ 45 h 54"/>
                <a:gd name="T18" fmla="*/ 9 w 17"/>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54"/>
                <a:gd name="T32" fmla="*/ 17 w 17"/>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54">
                  <a:moveTo>
                    <a:pt x="9" y="54"/>
                  </a:moveTo>
                  <a:lnTo>
                    <a:pt x="17" y="45"/>
                  </a:lnTo>
                  <a:lnTo>
                    <a:pt x="17" y="0"/>
                  </a:lnTo>
                  <a:lnTo>
                    <a:pt x="0" y="0"/>
                  </a:lnTo>
                  <a:lnTo>
                    <a:pt x="0" y="45"/>
                  </a:lnTo>
                  <a:lnTo>
                    <a:pt x="9" y="38"/>
                  </a:lnTo>
                  <a:lnTo>
                    <a:pt x="9" y="54"/>
                  </a:lnTo>
                  <a:lnTo>
                    <a:pt x="17" y="54"/>
                  </a:lnTo>
                  <a:lnTo>
                    <a:pt x="17"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0" name="Freeform 120"/>
            <p:cNvSpPr>
              <a:spLocks/>
            </p:cNvSpPr>
            <p:nvPr/>
          </p:nvSpPr>
          <p:spPr bwMode="auto">
            <a:xfrm>
              <a:off x="2085" y="2821"/>
              <a:ext cx="43" cy="16"/>
            </a:xfrm>
            <a:custGeom>
              <a:avLst/>
              <a:gdLst>
                <a:gd name="T0" fmla="*/ 0 w 43"/>
                <a:gd name="T1" fmla="*/ 7 h 16"/>
                <a:gd name="T2" fmla="*/ 9 w 43"/>
                <a:gd name="T3" fmla="*/ 16 h 16"/>
                <a:gd name="T4" fmla="*/ 43 w 43"/>
                <a:gd name="T5" fmla="*/ 16 h 16"/>
                <a:gd name="T6" fmla="*/ 43 w 43"/>
                <a:gd name="T7" fmla="*/ 0 h 16"/>
                <a:gd name="T8" fmla="*/ 9 w 43"/>
                <a:gd name="T9" fmla="*/ 0 h 16"/>
                <a:gd name="T10" fmla="*/ 16 w 43"/>
                <a:gd name="T11" fmla="*/ 7 h 16"/>
                <a:gd name="T12" fmla="*/ 0 w 43"/>
                <a:gd name="T13" fmla="*/ 7 h 16"/>
                <a:gd name="T14" fmla="*/ 0 w 43"/>
                <a:gd name="T15" fmla="*/ 16 h 16"/>
                <a:gd name="T16" fmla="*/ 9 w 43"/>
                <a:gd name="T17" fmla="*/ 16 h 16"/>
                <a:gd name="T18" fmla="*/ 0 w 43"/>
                <a:gd name="T19" fmla="*/ 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16"/>
                <a:gd name="T32" fmla="*/ 43 w 43"/>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16">
                  <a:moveTo>
                    <a:pt x="0" y="7"/>
                  </a:moveTo>
                  <a:lnTo>
                    <a:pt x="9" y="16"/>
                  </a:lnTo>
                  <a:lnTo>
                    <a:pt x="43" y="16"/>
                  </a:lnTo>
                  <a:lnTo>
                    <a:pt x="43" y="0"/>
                  </a:lnTo>
                  <a:lnTo>
                    <a:pt x="9" y="0"/>
                  </a:lnTo>
                  <a:lnTo>
                    <a:pt x="16" y="7"/>
                  </a:lnTo>
                  <a:lnTo>
                    <a:pt x="0" y="7"/>
                  </a:lnTo>
                  <a:lnTo>
                    <a:pt x="0" y="16"/>
                  </a:lnTo>
                  <a:lnTo>
                    <a:pt x="9" y="16"/>
                  </a:lnTo>
                  <a:lnTo>
                    <a:pt x="0" y="7"/>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1" name="Freeform 121"/>
            <p:cNvSpPr>
              <a:spLocks/>
            </p:cNvSpPr>
            <p:nvPr/>
          </p:nvSpPr>
          <p:spPr bwMode="auto">
            <a:xfrm>
              <a:off x="2085" y="2774"/>
              <a:ext cx="16" cy="54"/>
            </a:xfrm>
            <a:custGeom>
              <a:avLst/>
              <a:gdLst>
                <a:gd name="T0" fmla="*/ 9 w 16"/>
                <a:gd name="T1" fmla="*/ 0 h 54"/>
                <a:gd name="T2" fmla="*/ 0 w 16"/>
                <a:gd name="T3" fmla="*/ 9 h 54"/>
                <a:gd name="T4" fmla="*/ 0 w 16"/>
                <a:gd name="T5" fmla="*/ 54 h 54"/>
                <a:gd name="T6" fmla="*/ 16 w 16"/>
                <a:gd name="T7" fmla="*/ 54 h 54"/>
                <a:gd name="T8" fmla="*/ 16 w 16"/>
                <a:gd name="T9" fmla="*/ 9 h 54"/>
                <a:gd name="T10" fmla="*/ 9 w 16"/>
                <a:gd name="T11" fmla="*/ 17 h 54"/>
                <a:gd name="T12" fmla="*/ 9 w 16"/>
                <a:gd name="T13" fmla="*/ 0 h 54"/>
                <a:gd name="T14" fmla="*/ 0 w 16"/>
                <a:gd name="T15" fmla="*/ 0 h 54"/>
                <a:gd name="T16" fmla="*/ 0 w 16"/>
                <a:gd name="T17" fmla="*/ 9 h 54"/>
                <a:gd name="T18" fmla="*/ 9 w 16"/>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0"/>
                  </a:moveTo>
                  <a:lnTo>
                    <a:pt x="0" y="9"/>
                  </a:lnTo>
                  <a:lnTo>
                    <a:pt x="0" y="54"/>
                  </a:lnTo>
                  <a:lnTo>
                    <a:pt x="16" y="54"/>
                  </a:lnTo>
                  <a:lnTo>
                    <a:pt x="16" y="9"/>
                  </a:lnTo>
                  <a:lnTo>
                    <a:pt x="9" y="17"/>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2" name="Freeform 122"/>
            <p:cNvSpPr>
              <a:spLocks/>
            </p:cNvSpPr>
            <p:nvPr/>
          </p:nvSpPr>
          <p:spPr bwMode="auto">
            <a:xfrm>
              <a:off x="2094" y="2774"/>
              <a:ext cx="42" cy="17"/>
            </a:xfrm>
            <a:custGeom>
              <a:avLst/>
              <a:gdLst>
                <a:gd name="T0" fmla="*/ 42 w 42"/>
                <a:gd name="T1" fmla="*/ 9 h 17"/>
                <a:gd name="T2" fmla="*/ 34 w 42"/>
                <a:gd name="T3" fmla="*/ 0 h 17"/>
                <a:gd name="T4" fmla="*/ 0 w 42"/>
                <a:gd name="T5" fmla="*/ 0 h 17"/>
                <a:gd name="T6" fmla="*/ 0 w 42"/>
                <a:gd name="T7" fmla="*/ 17 h 17"/>
                <a:gd name="T8" fmla="*/ 34 w 42"/>
                <a:gd name="T9" fmla="*/ 17 h 17"/>
                <a:gd name="T10" fmla="*/ 25 w 42"/>
                <a:gd name="T11" fmla="*/ 9 h 17"/>
                <a:gd name="T12" fmla="*/ 42 w 42"/>
                <a:gd name="T13" fmla="*/ 9 h 17"/>
                <a:gd name="T14" fmla="*/ 42 w 42"/>
                <a:gd name="T15" fmla="*/ 0 h 17"/>
                <a:gd name="T16" fmla="*/ 34 w 42"/>
                <a:gd name="T17" fmla="*/ 0 h 17"/>
                <a:gd name="T18" fmla="*/ 42 w 42"/>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42" y="9"/>
                  </a:moveTo>
                  <a:lnTo>
                    <a:pt x="34" y="0"/>
                  </a:lnTo>
                  <a:lnTo>
                    <a:pt x="0" y="0"/>
                  </a:lnTo>
                  <a:lnTo>
                    <a:pt x="0" y="17"/>
                  </a:lnTo>
                  <a:lnTo>
                    <a:pt x="34" y="17"/>
                  </a:lnTo>
                  <a:lnTo>
                    <a:pt x="25" y="9"/>
                  </a:lnTo>
                  <a:lnTo>
                    <a:pt x="42" y="9"/>
                  </a:lnTo>
                  <a:lnTo>
                    <a:pt x="42" y="0"/>
                  </a:lnTo>
                  <a:lnTo>
                    <a:pt x="34"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3" name="Freeform 123"/>
            <p:cNvSpPr>
              <a:spLocks/>
            </p:cNvSpPr>
            <p:nvPr/>
          </p:nvSpPr>
          <p:spPr bwMode="auto">
            <a:xfrm>
              <a:off x="2085" y="2783"/>
              <a:ext cx="16" cy="54"/>
            </a:xfrm>
            <a:custGeom>
              <a:avLst/>
              <a:gdLst>
                <a:gd name="T0" fmla="*/ 9 w 16"/>
                <a:gd name="T1" fmla="*/ 54 h 54"/>
                <a:gd name="T2" fmla="*/ 16 w 16"/>
                <a:gd name="T3" fmla="*/ 45 h 54"/>
                <a:gd name="T4" fmla="*/ 16 w 16"/>
                <a:gd name="T5" fmla="*/ 0 h 54"/>
                <a:gd name="T6" fmla="*/ 0 w 16"/>
                <a:gd name="T7" fmla="*/ 0 h 54"/>
                <a:gd name="T8" fmla="*/ 0 w 16"/>
                <a:gd name="T9" fmla="*/ 45 h 54"/>
                <a:gd name="T10" fmla="*/ 9 w 16"/>
                <a:gd name="T11" fmla="*/ 38 h 54"/>
                <a:gd name="T12" fmla="*/ 9 w 16"/>
                <a:gd name="T13" fmla="*/ 54 h 54"/>
                <a:gd name="T14" fmla="*/ 16 w 16"/>
                <a:gd name="T15" fmla="*/ 54 h 54"/>
                <a:gd name="T16" fmla="*/ 16 w 16"/>
                <a:gd name="T17" fmla="*/ 45 h 54"/>
                <a:gd name="T18" fmla="*/ 9 w 16"/>
                <a:gd name="T19" fmla="*/ 54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54"/>
                  </a:moveTo>
                  <a:lnTo>
                    <a:pt x="16" y="45"/>
                  </a:lnTo>
                  <a:lnTo>
                    <a:pt x="16" y="0"/>
                  </a:lnTo>
                  <a:lnTo>
                    <a:pt x="0" y="0"/>
                  </a:lnTo>
                  <a:lnTo>
                    <a:pt x="0" y="45"/>
                  </a:lnTo>
                  <a:lnTo>
                    <a:pt x="9" y="38"/>
                  </a:lnTo>
                  <a:lnTo>
                    <a:pt x="9" y="54"/>
                  </a:lnTo>
                  <a:lnTo>
                    <a:pt x="16" y="54"/>
                  </a:lnTo>
                  <a:lnTo>
                    <a:pt x="16" y="45"/>
                  </a:lnTo>
                  <a:lnTo>
                    <a:pt x="9" y="54"/>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4" name="Freeform 124"/>
            <p:cNvSpPr>
              <a:spLocks/>
            </p:cNvSpPr>
            <p:nvPr/>
          </p:nvSpPr>
          <p:spPr bwMode="auto">
            <a:xfrm>
              <a:off x="2050" y="2821"/>
              <a:ext cx="44" cy="16"/>
            </a:xfrm>
            <a:custGeom>
              <a:avLst/>
              <a:gdLst>
                <a:gd name="T0" fmla="*/ 0 w 44"/>
                <a:gd name="T1" fmla="*/ 7 h 16"/>
                <a:gd name="T2" fmla="*/ 9 w 44"/>
                <a:gd name="T3" fmla="*/ 16 h 16"/>
                <a:gd name="T4" fmla="*/ 44 w 44"/>
                <a:gd name="T5" fmla="*/ 16 h 16"/>
                <a:gd name="T6" fmla="*/ 44 w 44"/>
                <a:gd name="T7" fmla="*/ 0 h 16"/>
                <a:gd name="T8" fmla="*/ 9 w 44"/>
                <a:gd name="T9" fmla="*/ 0 h 16"/>
                <a:gd name="T10" fmla="*/ 16 w 44"/>
                <a:gd name="T11" fmla="*/ 7 h 16"/>
                <a:gd name="T12" fmla="*/ 0 w 44"/>
                <a:gd name="T13" fmla="*/ 7 h 16"/>
                <a:gd name="T14" fmla="*/ 0 w 44"/>
                <a:gd name="T15" fmla="*/ 16 h 16"/>
                <a:gd name="T16" fmla="*/ 9 w 44"/>
                <a:gd name="T17" fmla="*/ 16 h 16"/>
                <a:gd name="T18" fmla="*/ 0 w 44"/>
                <a:gd name="T19" fmla="*/ 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6"/>
                <a:gd name="T32" fmla="*/ 44 w 4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6">
                  <a:moveTo>
                    <a:pt x="0" y="7"/>
                  </a:moveTo>
                  <a:lnTo>
                    <a:pt x="9" y="16"/>
                  </a:lnTo>
                  <a:lnTo>
                    <a:pt x="44" y="16"/>
                  </a:lnTo>
                  <a:lnTo>
                    <a:pt x="44" y="0"/>
                  </a:lnTo>
                  <a:lnTo>
                    <a:pt x="9" y="0"/>
                  </a:lnTo>
                  <a:lnTo>
                    <a:pt x="16" y="7"/>
                  </a:lnTo>
                  <a:lnTo>
                    <a:pt x="0" y="7"/>
                  </a:lnTo>
                  <a:lnTo>
                    <a:pt x="0" y="16"/>
                  </a:lnTo>
                  <a:lnTo>
                    <a:pt x="9" y="16"/>
                  </a:lnTo>
                  <a:lnTo>
                    <a:pt x="0" y="7"/>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5" name="Freeform 125"/>
            <p:cNvSpPr>
              <a:spLocks/>
            </p:cNvSpPr>
            <p:nvPr/>
          </p:nvSpPr>
          <p:spPr bwMode="auto">
            <a:xfrm>
              <a:off x="2050" y="2774"/>
              <a:ext cx="16" cy="54"/>
            </a:xfrm>
            <a:custGeom>
              <a:avLst/>
              <a:gdLst>
                <a:gd name="T0" fmla="*/ 9 w 16"/>
                <a:gd name="T1" fmla="*/ 0 h 54"/>
                <a:gd name="T2" fmla="*/ 0 w 16"/>
                <a:gd name="T3" fmla="*/ 9 h 54"/>
                <a:gd name="T4" fmla="*/ 0 w 16"/>
                <a:gd name="T5" fmla="*/ 54 h 54"/>
                <a:gd name="T6" fmla="*/ 16 w 16"/>
                <a:gd name="T7" fmla="*/ 54 h 54"/>
                <a:gd name="T8" fmla="*/ 16 w 16"/>
                <a:gd name="T9" fmla="*/ 9 h 54"/>
                <a:gd name="T10" fmla="*/ 9 w 16"/>
                <a:gd name="T11" fmla="*/ 17 h 54"/>
                <a:gd name="T12" fmla="*/ 9 w 16"/>
                <a:gd name="T13" fmla="*/ 0 h 54"/>
                <a:gd name="T14" fmla="*/ 0 w 16"/>
                <a:gd name="T15" fmla="*/ 0 h 54"/>
                <a:gd name="T16" fmla="*/ 0 w 16"/>
                <a:gd name="T17" fmla="*/ 9 h 54"/>
                <a:gd name="T18" fmla="*/ 9 w 16"/>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54"/>
                <a:gd name="T32" fmla="*/ 16 w 16"/>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54">
                  <a:moveTo>
                    <a:pt x="9" y="0"/>
                  </a:moveTo>
                  <a:lnTo>
                    <a:pt x="0" y="9"/>
                  </a:lnTo>
                  <a:lnTo>
                    <a:pt x="0" y="54"/>
                  </a:lnTo>
                  <a:lnTo>
                    <a:pt x="16" y="54"/>
                  </a:lnTo>
                  <a:lnTo>
                    <a:pt x="16" y="9"/>
                  </a:lnTo>
                  <a:lnTo>
                    <a:pt x="9" y="17"/>
                  </a:lnTo>
                  <a:lnTo>
                    <a:pt x="9" y="0"/>
                  </a:lnTo>
                  <a:lnTo>
                    <a:pt x="0" y="0"/>
                  </a:lnTo>
                  <a:lnTo>
                    <a:pt x="0" y="9"/>
                  </a:lnTo>
                  <a:lnTo>
                    <a:pt x="9" y="0"/>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46" name="Freeform 126"/>
            <p:cNvSpPr>
              <a:spLocks/>
            </p:cNvSpPr>
            <p:nvPr/>
          </p:nvSpPr>
          <p:spPr bwMode="auto">
            <a:xfrm>
              <a:off x="2059" y="2774"/>
              <a:ext cx="42" cy="17"/>
            </a:xfrm>
            <a:custGeom>
              <a:avLst/>
              <a:gdLst>
                <a:gd name="T0" fmla="*/ 42 w 42"/>
                <a:gd name="T1" fmla="*/ 9 h 17"/>
                <a:gd name="T2" fmla="*/ 35 w 42"/>
                <a:gd name="T3" fmla="*/ 0 h 17"/>
                <a:gd name="T4" fmla="*/ 0 w 42"/>
                <a:gd name="T5" fmla="*/ 0 h 17"/>
                <a:gd name="T6" fmla="*/ 0 w 42"/>
                <a:gd name="T7" fmla="*/ 17 h 17"/>
                <a:gd name="T8" fmla="*/ 35 w 42"/>
                <a:gd name="T9" fmla="*/ 17 h 17"/>
                <a:gd name="T10" fmla="*/ 26 w 42"/>
                <a:gd name="T11" fmla="*/ 9 h 17"/>
                <a:gd name="T12" fmla="*/ 42 w 42"/>
                <a:gd name="T13" fmla="*/ 9 h 17"/>
                <a:gd name="T14" fmla="*/ 42 w 42"/>
                <a:gd name="T15" fmla="*/ 0 h 17"/>
                <a:gd name="T16" fmla="*/ 35 w 42"/>
                <a:gd name="T17" fmla="*/ 0 h 17"/>
                <a:gd name="T18" fmla="*/ 42 w 42"/>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17"/>
                <a:gd name="T32" fmla="*/ 42 w 4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17">
                  <a:moveTo>
                    <a:pt x="42" y="9"/>
                  </a:moveTo>
                  <a:lnTo>
                    <a:pt x="35" y="0"/>
                  </a:lnTo>
                  <a:lnTo>
                    <a:pt x="0" y="0"/>
                  </a:lnTo>
                  <a:lnTo>
                    <a:pt x="0" y="17"/>
                  </a:lnTo>
                  <a:lnTo>
                    <a:pt x="35" y="17"/>
                  </a:lnTo>
                  <a:lnTo>
                    <a:pt x="26" y="9"/>
                  </a:lnTo>
                  <a:lnTo>
                    <a:pt x="42" y="9"/>
                  </a:lnTo>
                  <a:lnTo>
                    <a:pt x="42" y="0"/>
                  </a:lnTo>
                  <a:lnTo>
                    <a:pt x="35" y="0"/>
                  </a:lnTo>
                  <a:lnTo>
                    <a:pt x="42" y="9"/>
                  </a:lnTo>
                  <a:close/>
                </a:path>
              </a:pathLst>
            </a:custGeom>
            <a:solidFill>
              <a:srgbClr val="E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grpSp>
      <p:grpSp>
        <p:nvGrpSpPr>
          <p:cNvPr id="14163" name="Group 127"/>
          <p:cNvGrpSpPr>
            <a:grpSpLocks/>
          </p:cNvGrpSpPr>
          <p:nvPr/>
        </p:nvGrpSpPr>
        <p:grpSpPr bwMode="auto">
          <a:xfrm>
            <a:off x="2632083" y="4407958"/>
            <a:ext cx="498475" cy="409575"/>
            <a:chOff x="1646" y="2510"/>
            <a:chExt cx="358" cy="272"/>
          </a:xfrm>
        </p:grpSpPr>
        <p:sp>
          <p:nvSpPr>
            <p:cNvPr id="14213" name="Rectangle 128"/>
            <p:cNvSpPr>
              <a:spLocks noChangeArrowheads="1"/>
            </p:cNvSpPr>
            <p:nvPr/>
          </p:nvSpPr>
          <p:spPr bwMode="auto">
            <a:xfrm>
              <a:off x="1646" y="2510"/>
              <a:ext cx="358" cy="140"/>
            </a:xfrm>
            <a:prstGeom prst="rect">
              <a:avLst/>
            </a:prstGeom>
            <a:solidFill>
              <a:srgbClr val="EF9100"/>
            </a:solidFill>
            <a:ln w="12700">
              <a:solidFill>
                <a:schemeClr val="tx1"/>
              </a:solidFill>
              <a:miter lim="800000"/>
              <a:headEnd/>
              <a:tailEnd/>
            </a:ln>
          </p:spPr>
          <p:txBody>
            <a:bodyPr wrap="none" lIns="184150" tIns="92075" rIns="184150" bIns="92075" anchor="ctr"/>
            <a:lstStyle>
              <a:lvl1pPr defTabSz="1828800" eaLnBrk="0" hangingPunct="0">
                <a:defRPr u="sng">
                  <a:solidFill>
                    <a:schemeClr val="tx1"/>
                  </a:solidFill>
                  <a:latin typeface="Arial" charset="0"/>
                </a:defRPr>
              </a:lvl1pPr>
              <a:lvl2pPr marL="742950" indent="-285750" defTabSz="1828800" eaLnBrk="0" hangingPunct="0">
                <a:defRPr u="sng">
                  <a:solidFill>
                    <a:schemeClr val="tx1"/>
                  </a:solidFill>
                  <a:latin typeface="Arial" charset="0"/>
                </a:defRPr>
              </a:lvl2pPr>
              <a:lvl3pPr marL="1143000" indent="-228600" defTabSz="1828800" eaLnBrk="0" hangingPunct="0">
                <a:defRPr u="sng">
                  <a:solidFill>
                    <a:schemeClr val="tx1"/>
                  </a:solidFill>
                  <a:latin typeface="Arial" charset="0"/>
                </a:defRPr>
              </a:lvl3pPr>
              <a:lvl4pPr marL="1600200" indent="-228600" defTabSz="1828800" eaLnBrk="0" hangingPunct="0">
                <a:defRPr u="sng">
                  <a:solidFill>
                    <a:schemeClr val="tx1"/>
                  </a:solidFill>
                  <a:latin typeface="Arial" charset="0"/>
                </a:defRPr>
              </a:lvl4pPr>
              <a:lvl5pPr marL="2057400" indent="-228600" defTabSz="1828800" eaLnBrk="0" hangingPunct="0">
                <a:defRPr u="sng">
                  <a:solidFill>
                    <a:schemeClr val="tx1"/>
                  </a:solidFill>
                  <a:latin typeface="Arial" charset="0"/>
                </a:defRPr>
              </a:lvl5pPr>
              <a:lvl6pPr marL="2514600" indent="-228600" algn="ctr" defTabSz="1828800" eaLnBrk="0" fontAlgn="base" hangingPunct="0">
                <a:spcBef>
                  <a:spcPct val="0"/>
                </a:spcBef>
                <a:spcAft>
                  <a:spcPct val="0"/>
                </a:spcAft>
                <a:defRPr u="sng">
                  <a:solidFill>
                    <a:schemeClr val="tx1"/>
                  </a:solidFill>
                  <a:latin typeface="Arial" charset="0"/>
                </a:defRPr>
              </a:lvl6pPr>
              <a:lvl7pPr marL="2971800" indent="-228600" algn="ctr" defTabSz="1828800" eaLnBrk="0" fontAlgn="base" hangingPunct="0">
                <a:spcBef>
                  <a:spcPct val="0"/>
                </a:spcBef>
                <a:spcAft>
                  <a:spcPct val="0"/>
                </a:spcAft>
                <a:defRPr u="sng">
                  <a:solidFill>
                    <a:schemeClr val="tx1"/>
                  </a:solidFill>
                  <a:latin typeface="Arial" charset="0"/>
                </a:defRPr>
              </a:lvl7pPr>
              <a:lvl8pPr marL="3429000" indent="-228600" algn="ctr" defTabSz="1828800" eaLnBrk="0" fontAlgn="base" hangingPunct="0">
                <a:spcBef>
                  <a:spcPct val="0"/>
                </a:spcBef>
                <a:spcAft>
                  <a:spcPct val="0"/>
                </a:spcAft>
                <a:defRPr u="sng">
                  <a:solidFill>
                    <a:schemeClr val="tx1"/>
                  </a:solidFill>
                  <a:latin typeface="Arial" charset="0"/>
                </a:defRPr>
              </a:lvl8pPr>
              <a:lvl9pPr marL="3886200" indent="-228600" algn="ctr" defTabSz="1828800" eaLnBrk="0" fontAlgn="base" hangingPunct="0">
                <a:spcBef>
                  <a:spcPct val="0"/>
                </a:spcBef>
                <a:spcAft>
                  <a:spcPct val="0"/>
                </a:spcAft>
                <a:defRPr u="sng">
                  <a:solidFill>
                    <a:schemeClr val="tx1"/>
                  </a:solidFill>
                  <a:latin typeface="Arial" charset="0"/>
                </a:defRPr>
              </a:lvl9pPr>
            </a:lstStyle>
            <a:p>
              <a:pPr algn="ctr" eaLnBrk="1" hangingPunct="1"/>
              <a:r>
                <a:rPr lang="fr-FR" altLang="it-IT" sz="1400" b="1" dirty="0">
                  <a:solidFill>
                    <a:srgbClr val="002060"/>
                  </a:solidFill>
                  <a:latin typeface="Trebuchet MS" panose="020B0603020202020204" pitchFamily="34" charset="0"/>
                </a:rPr>
                <a:t>225</a:t>
              </a:r>
            </a:p>
          </p:txBody>
        </p:sp>
        <p:sp>
          <p:nvSpPr>
            <p:cNvPr id="14214" name="Rectangle 129"/>
            <p:cNvSpPr>
              <a:spLocks noChangeArrowheads="1"/>
            </p:cNvSpPr>
            <p:nvPr/>
          </p:nvSpPr>
          <p:spPr bwMode="auto">
            <a:xfrm>
              <a:off x="1646" y="2642"/>
              <a:ext cx="358" cy="140"/>
            </a:xfrm>
            <a:prstGeom prst="rect">
              <a:avLst/>
            </a:prstGeom>
            <a:solidFill>
              <a:srgbClr val="EF9100"/>
            </a:solidFill>
            <a:ln w="12700">
              <a:solidFill>
                <a:schemeClr val="tx1"/>
              </a:solidFill>
              <a:miter lim="800000"/>
              <a:headEnd/>
              <a:tailEnd/>
            </a:ln>
          </p:spPr>
          <p:txBody>
            <a:bodyPr wrap="none" lIns="184150" tIns="92075" rIns="184150" bIns="92075" anchor="ctr"/>
            <a:lstStyle>
              <a:lvl1pPr defTabSz="1828800" eaLnBrk="0" hangingPunct="0">
                <a:defRPr u="sng">
                  <a:solidFill>
                    <a:schemeClr val="tx1"/>
                  </a:solidFill>
                  <a:latin typeface="Arial" charset="0"/>
                </a:defRPr>
              </a:lvl1pPr>
              <a:lvl2pPr marL="742950" indent="-285750" defTabSz="1828800" eaLnBrk="0" hangingPunct="0">
                <a:defRPr u="sng">
                  <a:solidFill>
                    <a:schemeClr val="tx1"/>
                  </a:solidFill>
                  <a:latin typeface="Arial" charset="0"/>
                </a:defRPr>
              </a:lvl2pPr>
              <a:lvl3pPr marL="1143000" indent="-228600" defTabSz="1828800" eaLnBrk="0" hangingPunct="0">
                <a:defRPr u="sng">
                  <a:solidFill>
                    <a:schemeClr val="tx1"/>
                  </a:solidFill>
                  <a:latin typeface="Arial" charset="0"/>
                </a:defRPr>
              </a:lvl3pPr>
              <a:lvl4pPr marL="1600200" indent="-228600" defTabSz="1828800" eaLnBrk="0" hangingPunct="0">
                <a:defRPr u="sng">
                  <a:solidFill>
                    <a:schemeClr val="tx1"/>
                  </a:solidFill>
                  <a:latin typeface="Arial" charset="0"/>
                </a:defRPr>
              </a:lvl4pPr>
              <a:lvl5pPr marL="2057400" indent="-228600" defTabSz="1828800" eaLnBrk="0" hangingPunct="0">
                <a:defRPr u="sng">
                  <a:solidFill>
                    <a:schemeClr val="tx1"/>
                  </a:solidFill>
                  <a:latin typeface="Arial" charset="0"/>
                </a:defRPr>
              </a:lvl5pPr>
              <a:lvl6pPr marL="2514600" indent="-228600" algn="ctr" defTabSz="1828800" eaLnBrk="0" fontAlgn="base" hangingPunct="0">
                <a:spcBef>
                  <a:spcPct val="0"/>
                </a:spcBef>
                <a:spcAft>
                  <a:spcPct val="0"/>
                </a:spcAft>
                <a:defRPr u="sng">
                  <a:solidFill>
                    <a:schemeClr val="tx1"/>
                  </a:solidFill>
                  <a:latin typeface="Arial" charset="0"/>
                </a:defRPr>
              </a:lvl6pPr>
              <a:lvl7pPr marL="2971800" indent="-228600" algn="ctr" defTabSz="1828800" eaLnBrk="0" fontAlgn="base" hangingPunct="0">
                <a:spcBef>
                  <a:spcPct val="0"/>
                </a:spcBef>
                <a:spcAft>
                  <a:spcPct val="0"/>
                </a:spcAft>
                <a:defRPr u="sng">
                  <a:solidFill>
                    <a:schemeClr val="tx1"/>
                  </a:solidFill>
                  <a:latin typeface="Arial" charset="0"/>
                </a:defRPr>
              </a:lvl7pPr>
              <a:lvl8pPr marL="3429000" indent="-228600" algn="ctr" defTabSz="1828800" eaLnBrk="0" fontAlgn="base" hangingPunct="0">
                <a:spcBef>
                  <a:spcPct val="0"/>
                </a:spcBef>
                <a:spcAft>
                  <a:spcPct val="0"/>
                </a:spcAft>
                <a:defRPr u="sng">
                  <a:solidFill>
                    <a:schemeClr val="tx1"/>
                  </a:solidFill>
                  <a:latin typeface="Arial" charset="0"/>
                </a:defRPr>
              </a:lvl8pPr>
              <a:lvl9pPr marL="3886200" indent="-228600" algn="ctr" defTabSz="1828800" eaLnBrk="0" fontAlgn="base" hangingPunct="0">
                <a:spcBef>
                  <a:spcPct val="0"/>
                </a:spcBef>
                <a:spcAft>
                  <a:spcPct val="0"/>
                </a:spcAft>
                <a:defRPr u="sng">
                  <a:solidFill>
                    <a:schemeClr val="tx1"/>
                  </a:solidFill>
                  <a:latin typeface="Arial" charset="0"/>
                </a:defRPr>
              </a:lvl9pPr>
            </a:lstStyle>
            <a:p>
              <a:pPr algn="ctr" eaLnBrk="1" hangingPunct="1"/>
              <a:r>
                <a:rPr lang="fr-FR" altLang="it-IT" sz="1400" b="1" u="none" dirty="0">
                  <a:solidFill>
                    <a:srgbClr val="002060"/>
                  </a:solidFill>
                  <a:latin typeface="Trebuchet MS" panose="020B0603020202020204" pitchFamily="34" charset="0"/>
                </a:rPr>
                <a:t>1073</a:t>
              </a:r>
            </a:p>
          </p:txBody>
        </p:sp>
      </p:grpSp>
      <p:pic>
        <p:nvPicPr>
          <p:cNvPr id="14164" name="Object 13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1125" y="3804698"/>
            <a:ext cx="4000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77" name="Rectangle 138"/>
          <p:cNvSpPr>
            <a:spLocks noChangeArrowheads="1"/>
          </p:cNvSpPr>
          <p:nvPr/>
        </p:nvSpPr>
        <p:spPr bwMode="auto">
          <a:xfrm>
            <a:off x="1100139" y="1637759"/>
            <a:ext cx="2336800" cy="708025"/>
          </a:xfrm>
          <a:prstGeom prst="rect">
            <a:avLst/>
          </a:prstGeom>
          <a:noFill/>
          <a:ln w="12700">
            <a:solidFill>
              <a:srgbClr val="0000FF"/>
            </a:solidFill>
            <a:miter lim="800000"/>
            <a:headEnd/>
            <a:tailEnd/>
          </a:ln>
        </p:spPr>
        <p:txBody>
          <a:bodyPr lIns="92075" tIns="46038" rIns="92075" bIns="46038" anchor="ctr">
            <a:spAutoFit/>
          </a:bodyPr>
          <a:lstStyle/>
          <a:p>
            <a:pPr>
              <a:defRPr/>
            </a:pPr>
            <a:r>
              <a:rPr lang="it-IT" sz="2000" u="none" dirty="0">
                <a:solidFill>
                  <a:srgbClr val="002060"/>
                </a:solidFill>
                <a:latin typeface="+mj-lt"/>
              </a:rPr>
              <a:t>Pannelli arancioni davanti e dietro </a:t>
            </a:r>
            <a:endParaRPr lang="fr-FR" sz="2000" u="none" dirty="0">
              <a:solidFill>
                <a:srgbClr val="002060"/>
              </a:solidFill>
              <a:latin typeface="+mj-lt"/>
            </a:endParaRPr>
          </a:p>
        </p:txBody>
      </p:sp>
      <p:sp>
        <p:nvSpPr>
          <p:cNvPr id="21378" name="Rectangle 139"/>
          <p:cNvSpPr>
            <a:spLocks noChangeArrowheads="1"/>
          </p:cNvSpPr>
          <p:nvPr/>
        </p:nvSpPr>
        <p:spPr bwMode="auto">
          <a:xfrm>
            <a:off x="4538663" y="1556795"/>
            <a:ext cx="3649662" cy="708025"/>
          </a:xfrm>
          <a:prstGeom prst="rect">
            <a:avLst/>
          </a:prstGeom>
          <a:noFill/>
          <a:ln w="12700">
            <a:solidFill>
              <a:srgbClr val="0000FF"/>
            </a:solidFill>
            <a:miter lim="800000"/>
            <a:headEnd/>
            <a:tailEnd/>
          </a:ln>
        </p:spPr>
        <p:txBody>
          <a:bodyPr lIns="92075" tIns="46038" rIns="92075" bIns="46038">
            <a:spAutoFit/>
          </a:bodyPr>
          <a:lstStyle/>
          <a:p>
            <a:pPr>
              <a:defRPr/>
            </a:pPr>
            <a:r>
              <a:rPr lang="it-IT" sz="2000" u="none" dirty="0">
                <a:solidFill>
                  <a:srgbClr val="002060"/>
                </a:solidFill>
                <a:latin typeface="+mj-lt"/>
              </a:rPr>
              <a:t>Placcatura su entrambi i lati </a:t>
            </a:r>
            <a:br>
              <a:rPr lang="it-IT" sz="2000" u="none" dirty="0">
                <a:solidFill>
                  <a:srgbClr val="002060"/>
                </a:solidFill>
                <a:latin typeface="+mj-lt"/>
              </a:rPr>
            </a:br>
            <a:r>
              <a:rPr lang="it-IT" sz="2000" u="none" dirty="0">
                <a:solidFill>
                  <a:srgbClr val="002060"/>
                </a:solidFill>
                <a:latin typeface="+mj-lt"/>
              </a:rPr>
              <a:t>del serbatoio &amp; sul retro</a:t>
            </a:r>
          </a:p>
        </p:txBody>
      </p:sp>
      <p:cxnSp>
        <p:nvCxnSpPr>
          <p:cNvPr id="14167" name="AutoShape 140"/>
          <p:cNvCxnSpPr>
            <a:cxnSpLocks noChangeShapeType="1"/>
            <a:stCxn id="21377" idx="2"/>
            <a:endCxn id="14510" idx="0"/>
          </p:cNvCxnSpPr>
          <p:nvPr/>
        </p:nvCxnSpPr>
        <p:spPr bwMode="auto">
          <a:xfrm rot="5400000">
            <a:off x="779471" y="2845850"/>
            <a:ext cx="1989137" cy="989013"/>
          </a:xfrm>
          <a:prstGeom prst="bentConnector3">
            <a:avLst>
              <a:gd name="adj1" fmla="val 50000"/>
            </a:avLst>
          </a:prstGeom>
          <a:noFill/>
          <a:ln w="38100">
            <a:solidFill>
              <a:srgbClr val="FF6600"/>
            </a:solidFill>
            <a:miter lim="800000"/>
            <a:headEnd/>
            <a:tailEnd type="triangle" w="med" len="med"/>
          </a:ln>
          <a:extLst>
            <a:ext uri="{909E8E84-426E-40DD-AFC4-6F175D3DCCD1}">
              <a14:hiddenFill xmlns:a14="http://schemas.microsoft.com/office/drawing/2010/main">
                <a:noFill/>
              </a14:hiddenFill>
            </a:ext>
          </a:extLst>
        </p:spPr>
      </p:cxnSp>
      <p:cxnSp>
        <p:nvCxnSpPr>
          <p:cNvPr id="14168" name="AutoShape 141"/>
          <p:cNvCxnSpPr>
            <a:cxnSpLocks noChangeShapeType="1"/>
            <a:stCxn id="21378" idx="2"/>
          </p:cNvCxnSpPr>
          <p:nvPr/>
        </p:nvCxnSpPr>
        <p:spPr bwMode="auto">
          <a:xfrm rot="16200000" flipH="1">
            <a:off x="6488113" y="2141000"/>
            <a:ext cx="2120900" cy="2368550"/>
          </a:xfrm>
          <a:prstGeom prst="bentConnector2">
            <a:avLst/>
          </a:prstGeom>
          <a:noFill/>
          <a:ln w="38100">
            <a:solidFill>
              <a:srgbClr val="00FF00"/>
            </a:solidFill>
            <a:miter lim="800000"/>
            <a:headEnd/>
            <a:tailEnd type="triangle" w="med" len="med"/>
          </a:ln>
          <a:extLst>
            <a:ext uri="{909E8E84-426E-40DD-AFC4-6F175D3DCCD1}">
              <a14:hiddenFill xmlns:a14="http://schemas.microsoft.com/office/drawing/2010/main">
                <a:noFill/>
              </a14:hiddenFill>
            </a:ext>
          </a:extLst>
        </p:spPr>
      </p:cxnSp>
      <p:cxnSp>
        <p:nvCxnSpPr>
          <p:cNvPr id="14169" name="AutoShape 142"/>
          <p:cNvCxnSpPr>
            <a:cxnSpLocks noChangeShapeType="1"/>
            <a:stCxn id="21378" idx="2"/>
          </p:cNvCxnSpPr>
          <p:nvPr/>
        </p:nvCxnSpPr>
        <p:spPr bwMode="auto">
          <a:xfrm rot="5400000">
            <a:off x="3839369" y="1278194"/>
            <a:ext cx="1538288" cy="3511550"/>
          </a:xfrm>
          <a:prstGeom prst="bentConnector2">
            <a:avLst/>
          </a:prstGeom>
          <a:noFill/>
          <a:ln w="38100">
            <a:solidFill>
              <a:srgbClr val="00FF00"/>
            </a:solidFill>
            <a:miter lim="800000"/>
            <a:headEnd/>
            <a:tailEnd type="triangle" w="med" len="med"/>
          </a:ln>
          <a:extLst>
            <a:ext uri="{909E8E84-426E-40DD-AFC4-6F175D3DCCD1}">
              <a14:hiddenFill xmlns:a14="http://schemas.microsoft.com/office/drawing/2010/main">
                <a:noFill/>
              </a14:hiddenFill>
            </a:ext>
          </a:extLst>
        </p:spPr>
      </p:cxnSp>
      <p:cxnSp>
        <p:nvCxnSpPr>
          <p:cNvPr id="14170" name="AutoShape 143"/>
          <p:cNvCxnSpPr>
            <a:cxnSpLocks noChangeShapeType="1"/>
            <a:stCxn id="21377" idx="2"/>
            <a:endCxn id="14213" idx="1"/>
          </p:cNvCxnSpPr>
          <p:nvPr/>
        </p:nvCxnSpPr>
        <p:spPr bwMode="auto">
          <a:xfrm rot="16200000" flipH="1">
            <a:off x="1366846" y="3247480"/>
            <a:ext cx="2166937" cy="363537"/>
          </a:xfrm>
          <a:prstGeom prst="bentConnector2">
            <a:avLst/>
          </a:prstGeom>
          <a:noFill/>
          <a:ln w="38100">
            <a:solidFill>
              <a:srgbClr val="FF6600"/>
            </a:solidFill>
            <a:miter lim="800000"/>
            <a:headEnd/>
            <a:tailEnd type="triangle" w="med" len="med"/>
          </a:ln>
          <a:extLst>
            <a:ext uri="{909E8E84-426E-40DD-AFC4-6F175D3DCCD1}">
              <a14:hiddenFill xmlns:a14="http://schemas.microsoft.com/office/drawing/2010/main">
                <a:noFill/>
              </a14:hiddenFill>
            </a:ext>
          </a:extLst>
        </p:spPr>
      </p:cxnSp>
      <p:pic>
        <p:nvPicPr>
          <p:cNvPr id="14171" name="Object 8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1025" y="4385733"/>
            <a:ext cx="4000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172" name="Group 186"/>
          <p:cNvGrpSpPr>
            <a:grpSpLocks/>
          </p:cNvGrpSpPr>
          <p:nvPr/>
        </p:nvGrpSpPr>
        <p:grpSpPr bwMode="auto">
          <a:xfrm>
            <a:off x="8550283" y="4425405"/>
            <a:ext cx="403225" cy="368300"/>
            <a:chOff x="3586" y="1486"/>
            <a:chExt cx="287" cy="311"/>
          </a:xfrm>
        </p:grpSpPr>
        <p:sp>
          <p:nvSpPr>
            <p:cNvPr id="14194" name="Freeform 167"/>
            <p:cNvSpPr>
              <a:spLocks/>
            </p:cNvSpPr>
            <p:nvPr/>
          </p:nvSpPr>
          <p:spPr bwMode="auto">
            <a:xfrm>
              <a:off x="3588" y="1488"/>
              <a:ext cx="283" cy="306"/>
            </a:xfrm>
            <a:custGeom>
              <a:avLst/>
              <a:gdLst>
                <a:gd name="T0" fmla="*/ 0 w 856"/>
                <a:gd name="T1" fmla="*/ 0 h 856"/>
                <a:gd name="T2" fmla="*/ 0 w 856"/>
                <a:gd name="T3" fmla="*/ 0 h 856"/>
                <a:gd name="T4" fmla="*/ 0 w 856"/>
                <a:gd name="T5" fmla="*/ 1 h 856"/>
                <a:gd name="T6" fmla="*/ 0 w 856"/>
                <a:gd name="T7" fmla="*/ 0 h 856"/>
                <a:gd name="T8" fmla="*/ 0 w 856"/>
                <a:gd name="T9" fmla="*/ 0 h 856"/>
                <a:gd name="T10" fmla="*/ 0 60000 65536"/>
                <a:gd name="T11" fmla="*/ 0 60000 65536"/>
                <a:gd name="T12" fmla="*/ 0 60000 65536"/>
                <a:gd name="T13" fmla="*/ 0 60000 65536"/>
                <a:gd name="T14" fmla="*/ 0 60000 65536"/>
                <a:gd name="T15" fmla="*/ 0 w 856"/>
                <a:gd name="T16" fmla="*/ 0 h 856"/>
                <a:gd name="T17" fmla="*/ 856 w 856"/>
                <a:gd name="T18" fmla="*/ 856 h 856"/>
              </a:gdLst>
              <a:ahLst/>
              <a:cxnLst>
                <a:cxn ang="T10">
                  <a:pos x="T0" y="T1"/>
                </a:cxn>
                <a:cxn ang="T11">
                  <a:pos x="T2" y="T3"/>
                </a:cxn>
                <a:cxn ang="T12">
                  <a:pos x="T4" y="T5"/>
                </a:cxn>
                <a:cxn ang="T13">
                  <a:pos x="T6" y="T7"/>
                </a:cxn>
                <a:cxn ang="T14">
                  <a:pos x="T8" y="T9"/>
                </a:cxn>
              </a:cxnLst>
              <a:rect l="T15" t="T16" r="T17" b="T18"/>
              <a:pathLst>
                <a:path w="856" h="856">
                  <a:moveTo>
                    <a:pt x="429" y="0"/>
                  </a:moveTo>
                  <a:lnTo>
                    <a:pt x="856" y="427"/>
                  </a:lnTo>
                  <a:lnTo>
                    <a:pt x="429" y="856"/>
                  </a:lnTo>
                  <a:lnTo>
                    <a:pt x="0" y="427"/>
                  </a:lnTo>
                  <a:lnTo>
                    <a:pt x="429"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5" name="Freeform 168"/>
            <p:cNvSpPr>
              <a:spLocks/>
            </p:cNvSpPr>
            <p:nvPr/>
          </p:nvSpPr>
          <p:spPr bwMode="auto">
            <a:xfrm>
              <a:off x="3728" y="1487"/>
              <a:ext cx="145" cy="156"/>
            </a:xfrm>
            <a:custGeom>
              <a:avLst/>
              <a:gdLst>
                <a:gd name="T0" fmla="*/ 0 w 438"/>
                <a:gd name="T1" fmla="*/ 0 h 438"/>
                <a:gd name="T2" fmla="*/ 0 w 438"/>
                <a:gd name="T3" fmla="*/ 0 h 438"/>
                <a:gd name="T4" fmla="*/ 0 w 438"/>
                <a:gd name="T5" fmla="*/ 0 h 438"/>
                <a:gd name="T6" fmla="*/ 0 w 438"/>
                <a:gd name="T7" fmla="*/ 0 h 438"/>
                <a:gd name="T8" fmla="*/ 0 w 438"/>
                <a:gd name="T9" fmla="*/ 0 h 438"/>
                <a:gd name="T10" fmla="*/ 0 w 438"/>
                <a:gd name="T11" fmla="*/ 0 h 438"/>
                <a:gd name="T12" fmla="*/ 0 w 438"/>
                <a:gd name="T13" fmla="*/ 0 h 438"/>
                <a:gd name="T14" fmla="*/ 0 w 438"/>
                <a:gd name="T15" fmla="*/ 0 h 438"/>
                <a:gd name="T16" fmla="*/ 0 w 438"/>
                <a:gd name="T17" fmla="*/ 0 h 438"/>
                <a:gd name="T18" fmla="*/ 0 w 438"/>
                <a:gd name="T19" fmla="*/ 0 h 438"/>
                <a:gd name="T20" fmla="*/ 0 w 438"/>
                <a:gd name="T21" fmla="*/ 0 h 438"/>
                <a:gd name="T22" fmla="*/ 0 w 438"/>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8"/>
                <a:gd name="T38" fmla="*/ 438 w 438"/>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8">
                  <a:moveTo>
                    <a:pt x="437" y="437"/>
                  </a:moveTo>
                  <a:lnTo>
                    <a:pt x="437" y="429"/>
                  </a:lnTo>
                  <a:lnTo>
                    <a:pt x="8" y="0"/>
                  </a:lnTo>
                  <a:lnTo>
                    <a:pt x="0" y="8"/>
                  </a:lnTo>
                  <a:lnTo>
                    <a:pt x="429" y="437"/>
                  </a:lnTo>
                  <a:lnTo>
                    <a:pt x="429" y="429"/>
                  </a:lnTo>
                  <a:lnTo>
                    <a:pt x="429" y="437"/>
                  </a:lnTo>
                  <a:lnTo>
                    <a:pt x="432" y="438"/>
                  </a:lnTo>
                  <a:lnTo>
                    <a:pt x="437" y="437"/>
                  </a:lnTo>
                  <a:lnTo>
                    <a:pt x="438" y="432"/>
                  </a:lnTo>
                  <a:lnTo>
                    <a:pt x="437" y="429"/>
                  </a:lnTo>
                  <a:lnTo>
                    <a:pt x="437" y="4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6" name="Freeform 169"/>
            <p:cNvSpPr>
              <a:spLocks/>
            </p:cNvSpPr>
            <p:nvPr/>
          </p:nvSpPr>
          <p:spPr bwMode="auto">
            <a:xfrm>
              <a:off x="3728" y="1640"/>
              <a:ext cx="144" cy="156"/>
            </a:xfrm>
            <a:custGeom>
              <a:avLst/>
              <a:gdLst>
                <a:gd name="T0" fmla="*/ 0 w 438"/>
                <a:gd name="T1" fmla="*/ 0 h 438"/>
                <a:gd name="T2" fmla="*/ 0 w 438"/>
                <a:gd name="T3" fmla="*/ 0 h 438"/>
                <a:gd name="T4" fmla="*/ 0 w 438"/>
                <a:gd name="T5" fmla="*/ 0 h 438"/>
                <a:gd name="T6" fmla="*/ 0 w 438"/>
                <a:gd name="T7" fmla="*/ 0 h 438"/>
                <a:gd name="T8" fmla="*/ 0 w 438"/>
                <a:gd name="T9" fmla="*/ 0 h 438"/>
                <a:gd name="T10" fmla="*/ 0 w 438"/>
                <a:gd name="T11" fmla="*/ 0 h 438"/>
                <a:gd name="T12" fmla="*/ 0 w 438"/>
                <a:gd name="T13" fmla="*/ 0 h 438"/>
                <a:gd name="T14" fmla="*/ 0 w 438"/>
                <a:gd name="T15" fmla="*/ 0 h 438"/>
                <a:gd name="T16" fmla="*/ 0 w 438"/>
                <a:gd name="T17" fmla="*/ 0 h 438"/>
                <a:gd name="T18" fmla="*/ 0 w 438"/>
                <a:gd name="T19" fmla="*/ 0 h 438"/>
                <a:gd name="T20" fmla="*/ 0 w 438"/>
                <a:gd name="T21" fmla="*/ 0 h 438"/>
                <a:gd name="T22" fmla="*/ 0 w 438"/>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8"/>
                <a:gd name="T38" fmla="*/ 438 w 438"/>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8">
                  <a:moveTo>
                    <a:pt x="1" y="435"/>
                  </a:moveTo>
                  <a:lnTo>
                    <a:pt x="9" y="435"/>
                  </a:lnTo>
                  <a:lnTo>
                    <a:pt x="438" y="8"/>
                  </a:lnTo>
                  <a:lnTo>
                    <a:pt x="430" y="0"/>
                  </a:lnTo>
                  <a:lnTo>
                    <a:pt x="1" y="427"/>
                  </a:lnTo>
                  <a:lnTo>
                    <a:pt x="9" y="427"/>
                  </a:lnTo>
                  <a:lnTo>
                    <a:pt x="1" y="427"/>
                  </a:lnTo>
                  <a:lnTo>
                    <a:pt x="0" y="432"/>
                  </a:lnTo>
                  <a:lnTo>
                    <a:pt x="1" y="435"/>
                  </a:lnTo>
                  <a:lnTo>
                    <a:pt x="4" y="438"/>
                  </a:lnTo>
                  <a:lnTo>
                    <a:pt x="9" y="435"/>
                  </a:lnTo>
                  <a:lnTo>
                    <a:pt x="1" y="4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7" name="Freeform 170"/>
            <p:cNvSpPr>
              <a:spLocks/>
            </p:cNvSpPr>
            <p:nvPr/>
          </p:nvSpPr>
          <p:spPr bwMode="auto">
            <a:xfrm>
              <a:off x="3586" y="1639"/>
              <a:ext cx="145" cy="156"/>
            </a:xfrm>
            <a:custGeom>
              <a:avLst/>
              <a:gdLst>
                <a:gd name="T0" fmla="*/ 0 w 438"/>
                <a:gd name="T1" fmla="*/ 0 h 436"/>
                <a:gd name="T2" fmla="*/ 0 w 438"/>
                <a:gd name="T3" fmla="*/ 0 h 436"/>
                <a:gd name="T4" fmla="*/ 0 w 438"/>
                <a:gd name="T5" fmla="*/ 0 h 436"/>
                <a:gd name="T6" fmla="*/ 0 w 438"/>
                <a:gd name="T7" fmla="*/ 0 h 436"/>
                <a:gd name="T8" fmla="*/ 0 w 438"/>
                <a:gd name="T9" fmla="*/ 0 h 436"/>
                <a:gd name="T10" fmla="*/ 0 w 438"/>
                <a:gd name="T11" fmla="*/ 0 h 436"/>
                <a:gd name="T12" fmla="*/ 0 w 438"/>
                <a:gd name="T13" fmla="*/ 0 h 436"/>
                <a:gd name="T14" fmla="*/ 0 w 438"/>
                <a:gd name="T15" fmla="*/ 0 h 436"/>
                <a:gd name="T16" fmla="*/ 0 w 438"/>
                <a:gd name="T17" fmla="*/ 0 h 436"/>
                <a:gd name="T18" fmla="*/ 0 w 438"/>
                <a:gd name="T19" fmla="*/ 0 h 436"/>
                <a:gd name="T20" fmla="*/ 0 w 438"/>
                <a:gd name="T21" fmla="*/ 0 h 436"/>
                <a:gd name="T22" fmla="*/ 0 w 438"/>
                <a:gd name="T23" fmla="*/ 0 h 4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6"/>
                <a:gd name="T38" fmla="*/ 438 w 438"/>
                <a:gd name="T39" fmla="*/ 436 h 4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6">
                  <a:moveTo>
                    <a:pt x="1" y="1"/>
                  </a:moveTo>
                  <a:lnTo>
                    <a:pt x="1" y="9"/>
                  </a:lnTo>
                  <a:lnTo>
                    <a:pt x="430" y="436"/>
                  </a:lnTo>
                  <a:lnTo>
                    <a:pt x="438" y="428"/>
                  </a:lnTo>
                  <a:lnTo>
                    <a:pt x="9" y="1"/>
                  </a:lnTo>
                  <a:lnTo>
                    <a:pt x="9" y="9"/>
                  </a:lnTo>
                  <a:lnTo>
                    <a:pt x="9" y="1"/>
                  </a:lnTo>
                  <a:lnTo>
                    <a:pt x="6" y="0"/>
                  </a:lnTo>
                  <a:lnTo>
                    <a:pt x="1" y="1"/>
                  </a:lnTo>
                  <a:lnTo>
                    <a:pt x="0" y="4"/>
                  </a:lnTo>
                  <a:lnTo>
                    <a:pt x="1" y="9"/>
                  </a:lnTo>
                  <a:lnTo>
                    <a:pt x="1"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8" name="Freeform 171"/>
            <p:cNvSpPr>
              <a:spLocks/>
            </p:cNvSpPr>
            <p:nvPr/>
          </p:nvSpPr>
          <p:spPr bwMode="auto">
            <a:xfrm>
              <a:off x="3587" y="1486"/>
              <a:ext cx="144" cy="156"/>
            </a:xfrm>
            <a:custGeom>
              <a:avLst/>
              <a:gdLst>
                <a:gd name="T0" fmla="*/ 0 w 439"/>
                <a:gd name="T1" fmla="*/ 0 h 438"/>
                <a:gd name="T2" fmla="*/ 0 w 439"/>
                <a:gd name="T3" fmla="*/ 0 h 438"/>
                <a:gd name="T4" fmla="*/ 0 w 439"/>
                <a:gd name="T5" fmla="*/ 0 h 438"/>
                <a:gd name="T6" fmla="*/ 0 w 439"/>
                <a:gd name="T7" fmla="*/ 0 h 438"/>
                <a:gd name="T8" fmla="*/ 0 w 439"/>
                <a:gd name="T9" fmla="*/ 0 h 438"/>
                <a:gd name="T10" fmla="*/ 0 w 439"/>
                <a:gd name="T11" fmla="*/ 0 h 438"/>
                <a:gd name="T12" fmla="*/ 0 w 439"/>
                <a:gd name="T13" fmla="*/ 0 h 438"/>
                <a:gd name="T14" fmla="*/ 0 w 439"/>
                <a:gd name="T15" fmla="*/ 0 h 438"/>
                <a:gd name="T16" fmla="*/ 0 w 439"/>
                <a:gd name="T17" fmla="*/ 0 h 438"/>
                <a:gd name="T18" fmla="*/ 0 w 439"/>
                <a:gd name="T19" fmla="*/ 0 h 438"/>
                <a:gd name="T20" fmla="*/ 0 w 439"/>
                <a:gd name="T21" fmla="*/ 0 h 438"/>
                <a:gd name="T22" fmla="*/ 0 w 439"/>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438"/>
                <a:gd name="T38" fmla="*/ 439 w 439"/>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438">
                  <a:moveTo>
                    <a:pt x="437" y="1"/>
                  </a:moveTo>
                  <a:lnTo>
                    <a:pt x="429" y="1"/>
                  </a:lnTo>
                  <a:lnTo>
                    <a:pt x="0" y="430"/>
                  </a:lnTo>
                  <a:lnTo>
                    <a:pt x="8" y="438"/>
                  </a:lnTo>
                  <a:lnTo>
                    <a:pt x="437" y="9"/>
                  </a:lnTo>
                  <a:lnTo>
                    <a:pt x="429" y="9"/>
                  </a:lnTo>
                  <a:lnTo>
                    <a:pt x="437" y="9"/>
                  </a:lnTo>
                  <a:lnTo>
                    <a:pt x="439" y="4"/>
                  </a:lnTo>
                  <a:lnTo>
                    <a:pt x="437" y="1"/>
                  </a:lnTo>
                  <a:lnTo>
                    <a:pt x="434" y="0"/>
                  </a:lnTo>
                  <a:lnTo>
                    <a:pt x="429" y="1"/>
                  </a:lnTo>
                  <a:lnTo>
                    <a:pt x="437"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9" name="Freeform 172"/>
            <p:cNvSpPr>
              <a:spLocks/>
            </p:cNvSpPr>
            <p:nvPr/>
          </p:nvSpPr>
          <p:spPr bwMode="auto">
            <a:xfrm>
              <a:off x="3696" y="1631"/>
              <a:ext cx="64" cy="1"/>
            </a:xfrm>
            <a:custGeom>
              <a:avLst/>
              <a:gdLst>
                <a:gd name="T0" fmla="*/ 0 w 195"/>
                <a:gd name="T1" fmla="*/ 0 h 1"/>
                <a:gd name="T2" fmla="*/ 0 w 195"/>
                <a:gd name="T3" fmla="*/ 0 h 1"/>
                <a:gd name="T4" fmla="*/ 0 w 195"/>
                <a:gd name="T5" fmla="*/ 0 h 1"/>
                <a:gd name="T6" fmla="*/ 0 60000 65536"/>
                <a:gd name="T7" fmla="*/ 0 60000 65536"/>
                <a:gd name="T8" fmla="*/ 0 60000 65536"/>
                <a:gd name="T9" fmla="*/ 0 w 195"/>
                <a:gd name="T10" fmla="*/ 0 h 1"/>
                <a:gd name="T11" fmla="*/ 195 w 195"/>
                <a:gd name="T12" fmla="*/ 1 h 1"/>
              </a:gdLst>
              <a:ahLst/>
              <a:cxnLst>
                <a:cxn ang="T6">
                  <a:pos x="T0" y="T1"/>
                </a:cxn>
                <a:cxn ang="T7">
                  <a:pos x="T2" y="T3"/>
                </a:cxn>
                <a:cxn ang="T8">
                  <a:pos x="T4" y="T5"/>
                </a:cxn>
              </a:cxnLst>
              <a:rect l="T9" t="T10" r="T11" b="T12"/>
              <a:pathLst>
                <a:path w="195" h="1">
                  <a:moveTo>
                    <a:pt x="0" y="0"/>
                  </a:moveTo>
                  <a:lnTo>
                    <a:pt x="195" y="0"/>
                  </a:lnTo>
                  <a:lnTo>
                    <a:pt x="0"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200" name="Line 173"/>
            <p:cNvSpPr>
              <a:spLocks noChangeShapeType="1"/>
            </p:cNvSpPr>
            <p:nvPr/>
          </p:nvSpPr>
          <p:spPr bwMode="auto">
            <a:xfrm>
              <a:off x="3696" y="1631"/>
              <a:ext cx="6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it-IT" dirty="0">
                <a:solidFill>
                  <a:srgbClr val="002060"/>
                </a:solidFill>
                <a:latin typeface="Trebuchet MS" panose="020B0603020202020204" pitchFamily="34" charset="0"/>
              </a:endParaRPr>
            </a:p>
          </p:txBody>
        </p:sp>
        <p:sp>
          <p:nvSpPr>
            <p:cNvPr id="14201" name="Freeform 174"/>
            <p:cNvSpPr>
              <a:spLocks/>
            </p:cNvSpPr>
            <p:nvPr/>
          </p:nvSpPr>
          <p:spPr bwMode="auto">
            <a:xfrm>
              <a:off x="3728" y="1500"/>
              <a:ext cx="132" cy="143"/>
            </a:xfrm>
            <a:custGeom>
              <a:avLst/>
              <a:gdLst>
                <a:gd name="T0" fmla="*/ 0 w 400"/>
                <a:gd name="T1" fmla="*/ 0 h 400"/>
                <a:gd name="T2" fmla="*/ 0 w 400"/>
                <a:gd name="T3" fmla="*/ 0 h 400"/>
                <a:gd name="T4" fmla="*/ 0 w 400"/>
                <a:gd name="T5" fmla="*/ 0 h 400"/>
                <a:gd name="T6" fmla="*/ 0 w 400"/>
                <a:gd name="T7" fmla="*/ 0 h 400"/>
                <a:gd name="T8" fmla="*/ 0 w 400"/>
                <a:gd name="T9" fmla="*/ 0 h 400"/>
                <a:gd name="T10" fmla="*/ 0 w 400"/>
                <a:gd name="T11" fmla="*/ 0 h 400"/>
                <a:gd name="T12" fmla="*/ 0 w 400"/>
                <a:gd name="T13" fmla="*/ 0 h 400"/>
                <a:gd name="T14" fmla="*/ 0 w 400"/>
                <a:gd name="T15" fmla="*/ 0 h 400"/>
                <a:gd name="T16" fmla="*/ 0 w 400"/>
                <a:gd name="T17" fmla="*/ 0 h 400"/>
                <a:gd name="T18" fmla="*/ 0 w 400"/>
                <a:gd name="T19" fmla="*/ 0 h 400"/>
                <a:gd name="T20" fmla="*/ 0 w 400"/>
                <a:gd name="T21" fmla="*/ 0 h 400"/>
                <a:gd name="T22" fmla="*/ 0 w 400"/>
                <a:gd name="T23" fmla="*/ 0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0"/>
                <a:gd name="T37" fmla="*/ 0 h 400"/>
                <a:gd name="T38" fmla="*/ 400 w 400"/>
                <a:gd name="T39" fmla="*/ 400 h 4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0" h="400">
                  <a:moveTo>
                    <a:pt x="397" y="397"/>
                  </a:moveTo>
                  <a:lnTo>
                    <a:pt x="397" y="390"/>
                  </a:lnTo>
                  <a:lnTo>
                    <a:pt x="7" y="0"/>
                  </a:lnTo>
                  <a:lnTo>
                    <a:pt x="0" y="8"/>
                  </a:lnTo>
                  <a:lnTo>
                    <a:pt x="389" y="397"/>
                  </a:lnTo>
                  <a:lnTo>
                    <a:pt x="389" y="390"/>
                  </a:lnTo>
                  <a:lnTo>
                    <a:pt x="389" y="397"/>
                  </a:lnTo>
                  <a:lnTo>
                    <a:pt x="394" y="400"/>
                  </a:lnTo>
                  <a:lnTo>
                    <a:pt x="397" y="397"/>
                  </a:lnTo>
                  <a:lnTo>
                    <a:pt x="400" y="394"/>
                  </a:lnTo>
                  <a:lnTo>
                    <a:pt x="397" y="390"/>
                  </a:lnTo>
                  <a:lnTo>
                    <a:pt x="397" y="3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2" name="Freeform 175"/>
            <p:cNvSpPr>
              <a:spLocks/>
            </p:cNvSpPr>
            <p:nvPr/>
          </p:nvSpPr>
          <p:spPr bwMode="auto">
            <a:xfrm>
              <a:off x="3727" y="1639"/>
              <a:ext cx="132" cy="143"/>
            </a:xfrm>
            <a:custGeom>
              <a:avLst/>
              <a:gdLst>
                <a:gd name="T0" fmla="*/ 0 w 399"/>
                <a:gd name="T1" fmla="*/ 0 h 400"/>
                <a:gd name="T2" fmla="*/ 0 w 399"/>
                <a:gd name="T3" fmla="*/ 0 h 400"/>
                <a:gd name="T4" fmla="*/ 0 w 399"/>
                <a:gd name="T5" fmla="*/ 0 h 400"/>
                <a:gd name="T6" fmla="*/ 0 w 399"/>
                <a:gd name="T7" fmla="*/ 0 h 400"/>
                <a:gd name="T8" fmla="*/ 0 w 399"/>
                <a:gd name="T9" fmla="*/ 0 h 400"/>
                <a:gd name="T10" fmla="*/ 0 w 399"/>
                <a:gd name="T11" fmla="*/ 0 h 400"/>
                <a:gd name="T12" fmla="*/ 0 w 399"/>
                <a:gd name="T13" fmla="*/ 0 h 400"/>
                <a:gd name="T14" fmla="*/ 0 w 399"/>
                <a:gd name="T15" fmla="*/ 0 h 400"/>
                <a:gd name="T16" fmla="*/ 0 w 399"/>
                <a:gd name="T17" fmla="*/ 0 h 400"/>
                <a:gd name="T18" fmla="*/ 0 w 399"/>
                <a:gd name="T19" fmla="*/ 0 h 400"/>
                <a:gd name="T20" fmla="*/ 0 w 399"/>
                <a:gd name="T21" fmla="*/ 0 h 400"/>
                <a:gd name="T22" fmla="*/ 0 w 399"/>
                <a:gd name="T23" fmla="*/ 0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9"/>
                <a:gd name="T37" fmla="*/ 0 h 400"/>
                <a:gd name="T38" fmla="*/ 399 w 399"/>
                <a:gd name="T39" fmla="*/ 400 h 4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9" h="400">
                  <a:moveTo>
                    <a:pt x="2" y="399"/>
                  </a:moveTo>
                  <a:lnTo>
                    <a:pt x="9" y="399"/>
                  </a:lnTo>
                  <a:lnTo>
                    <a:pt x="399" y="7"/>
                  </a:lnTo>
                  <a:lnTo>
                    <a:pt x="391" y="0"/>
                  </a:lnTo>
                  <a:lnTo>
                    <a:pt x="2" y="391"/>
                  </a:lnTo>
                  <a:lnTo>
                    <a:pt x="9" y="391"/>
                  </a:lnTo>
                  <a:lnTo>
                    <a:pt x="2" y="391"/>
                  </a:lnTo>
                  <a:lnTo>
                    <a:pt x="0" y="396"/>
                  </a:lnTo>
                  <a:lnTo>
                    <a:pt x="2" y="399"/>
                  </a:lnTo>
                  <a:lnTo>
                    <a:pt x="5" y="400"/>
                  </a:lnTo>
                  <a:lnTo>
                    <a:pt x="9" y="399"/>
                  </a:lnTo>
                  <a:lnTo>
                    <a:pt x="2" y="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3" name="Freeform 176"/>
            <p:cNvSpPr>
              <a:spLocks/>
            </p:cNvSpPr>
            <p:nvPr/>
          </p:nvSpPr>
          <p:spPr bwMode="auto">
            <a:xfrm>
              <a:off x="3598" y="1639"/>
              <a:ext cx="132" cy="143"/>
            </a:xfrm>
            <a:custGeom>
              <a:avLst/>
              <a:gdLst>
                <a:gd name="T0" fmla="*/ 0 w 400"/>
                <a:gd name="T1" fmla="*/ 0 h 401"/>
                <a:gd name="T2" fmla="*/ 0 w 400"/>
                <a:gd name="T3" fmla="*/ 0 h 401"/>
                <a:gd name="T4" fmla="*/ 0 w 400"/>
                <a:gd name="T5" fmla="*/ 0 h 401"/>
                <a:gd name="T6" fmla="*/ 0 w 400"/>
                <a:gd name="T7" fmla="*/ 0 h 401"/>
                <a:gd name="T8" fmla="*/ 0 w 400"/>
                <a:gd name="T9" fmla="*/ 0 h 401"/>
                <a:gd name="T10" fmla="*/ 0 w 400"/>
                <a:gd name="T11" fmla="*/ 0 h 401"/>
                <a:gd name="T12" fmla="*/ 0 w 400"/>
                <a:gd name="T13" fmla="*/ 0 h 401"/>
                <a:gd name="T14" fmla="*/ 0 w 400"/>
                <a:gd name="T15" fmla="*/ 0 h 401"/>
                <a:gd name="T16" fmla="*/ 0 w 400"/>
                <a:gd name="T17" fmla="*/ 0 h 401"/>
                <a:gd name="T18" fmla="*/ 0 w 400"/>
                <a:gd name="T19" fmla="*/ 0 h 401"/>
                <a:gd name="T20" fmla="*/ 0 w 400"/>
                <a:gd name="T21" fmla="*/ 0 h 401"/>
                <a:gd name="T22" fmla="*/ 0 w 400"/>
                <a:gd name="T23" fmla="*/ 0 h 4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0"/>
                <a:gd name="T37" fmla="*/ 0 h 401"/>
                <a:gd name="T38" fmla="*/ 400 w 400"/>
                <a:gd name="T39" fmla="*/ 401 h 4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0" h="401">
                  <a:moveTo>
                    <a:pt x="1" y="2"/>
                  </a:moveTo>
                  <a:lnTo>
                    <a:pt x="1" y="9"/>
                  </a:lnTo>
                  <a:lnTo>
                    <a:pt x="393" y="401"/>
                  </a:lnTo>
                  <a:lnTo>
                    <a:pt x="400" y="393"/>
                  </a:lnTo>
                  <a:lnTo>
                    <a:pt x="9" y="2"/>
                  </a:lnTo>
                  <a:lnTo>
                    <a:pt x="9" y="9"/>
                  </a:lnTo>
                  <a:lnTo>
                    <a:pt x="9" y="2"/>
                  </a:lnTo>
                  <a:lnTo>
                    <a:pt x="4" y="0"/>
                  </a:lnTo>
                  <a:lnTo>
                    <a:pt x="1" y="2"/>
                  </a:lnTo>
                  <a:lnTo>
                    <a:pt x="0" y="6"/>
                  </a:lnTo>
                  <a:lnTo>
                    <a:pt x="1" y="9"/>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4" name="Freeform 177"/>
            <p:cNvSpPr>
              <a:spLocks/>
            </p:cNvSpPr>
            <p:nvPr/>
          </p:nvSpPr>
          <p:spPr bwMode="auto">
            <a:xfrm>
              <a:off x="3598" y="1499"/>
              <a:ext cx="133" cy="143"/>
            </a:xfrm>
            <a:custGeom>
              <a:avLst/>
              <a:gdLst>
                <a:gd name="T0" fmla="*/ 0 w 401"/>
                <a:gd name="T1" fmla="*/ 0 h 399"/>
                <a:gd name="T2" fmla="*/ 0 w 401"/>
                <a:gd name="T3" fmla="*/ 0 h 399"/>
                <a:gd name="T4" fmla="*/ 0 w 401"/>
                <a:gd name="T5" fmla="*/ 0 h 399"/>
                <a:gd name="T6" fmla="*/ 0 w 401"/>
                <a:gd name="T7" fmla="*/ 0 h 399"/>
                <a:gd name="T8" fmla="*/ 0 w 401"/>
                <a:gd name="T9" fmla="*/ 0 h 399"/>
                <a:gd name="T10" fmla="*/ 0 w 401"/>
                <a:gd name="T11" fmla="*/ 0 h 399"/>
                <a:gd name="T12" fmla="*/ 0 w 401"/>
                <a:gd name="T13" fmla="*/ 0 h 399"/>
                <a:gd name="T14" fmla="*/ 0 w 401"/>
                <a:gd name="T15" fmla="*/ 0 h 399"/>
                <a:gd name="T16" fmla="*/ 0 w 401"/>
                <a:gd name="T17" fmla="*/ 0 h 399"/>
                <a:gd name="T18" fmla="*/ 0 w 401"/>
                <a:gd name="T19" fmla="*/ 0 h 399"/>
                <a:gd name="T20" fmla="*/ 0 w 401"/>
                <a:gd name="T21" fmla="*/ 0 h 399"/>
                <a:gd name="T22" fmla="*/ 0 w 401"/>
                <a:gd name="T23" fmla="*/ 0 h 3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1"/>
                <a:gd name="T37" fmla="*/ 0 h 399"/>
                <a:gd name="T38" fmla="*/ 401 w 401"/>
                <a:gd name="T39" fmla="*/ 399 h 3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1" h="399">
                  <a:moveTo>
                    <a:pt x="399" y="2"/>
                  </a:moveTo>
                  <a:lnTo>
                    <a:pt x="392" y="2"/>
                  </a:lnTo>
                  <a:lnTo>
                    <a:pt x="0" y="392"/>
                  </a:lnTo>
                  <a:lnTo>
                    <a:pt x="8" y="399"/>
                  </a:lnTo>
                  <a:lnTo>
                    <a:pt x="399" y="10"/>
                  </a:lnTo>
                  <a:lnTo>
                    <a:pt x="392" y="10"/>
                  </a:lnTo>
                  <a:lnTo>
                    <a:pt x="399" y="10"/>
                  </a:lnTo>
                  <a:lnTo>
                    <a:pt x="401" y="5"/>
                  </a:lnTo>
                  <a:lnTo>
                    <a:pt x="399" y="2"/>
                  </a:lnTo>
                  <a:lnTo>
                    <a:pt x="395" y="0"/>
                  </a:lnTo>
                  <a:lnTo>
                    <a:pt x="392" y="2"/>
                  </a:lnTo>
                  <a:lnTo>
                    <a:pt x="3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5" name="Freeform 178"/>
            <p:cNvSpPr>
              <a:spLocks/>
            </p:cNvSpPr>
            <p:nvPr/>
          </p:nvSpPr>
          <p:spPr bwMode="auto">
            <a:xfrm>
              <a:off x="3693" y="1508"/>
              <a:ext cx="67" cy="89"/>
            </a:xfrm>
            <a:custGeom>
              <a:avLst/>
              <a:gdLst>
                <a:gd name="T0" fmla="*/ 0 w 203"/>
                <a:gd name="T1" fmla="*/ 0 h 249"/>
                <a:gd name="T2" fmla="*/ 0 w 203"/>
                <a:gd name="T3" fmla="*/ 0 h 249"/>
                <a:gd name="T4" fmla="*/ 0 w 203"/>
                <a:gd name="T5" fmla="*/ 0 h 249"/>
                <a:gd name="T6" fmla="*/ 0 w 203"/>
                <a:gd name="T7" fmla="*/ 0 h 249"/>
                <a:gd name="T8" fmla="*/ 0 w 203"/>
                <a:gd name="T9" fmla="*/ 0 h 249"/>
                <a:gd name="T10" fmla="*/ 0 w 203"/>
                <a:gd name="T11" fmla="*/ 0 h 249"/>
                <a:gd name="T12" fmla="*/ 0 w 203"/>
                <a:gd name="T13" fmla="*/ 0 h 249"/>
                <a:gd name="T14" fmla="*/ 0 w 203"/>
                <a:gd name="T15" fmla="*/ 0 h 249"/>
                <a:gd name="T16" fmla="*/ 0 w 203"/>
                <a:gd name="T17" fmla="*/ 0 h 249"/>
                <a:gd name="T18" fmla="*/ 0 w 203"/>
                <a:gd name="T19" fmla="*/ 0 h 249"/>
                <a:gd name="T20" fmla="*/ 0 w 203"/>
                <a:gd name="T21" fmla="*/ 0 h 249"/>
                <a:gd name="T22" fmla="*/ 0 w 203"/>
                <a:gd name="T23" fmla="*/ 0 h 249"/>
                <a:gd name="T24" fmla="*/ 0 w 203"/>
                <a:gd name="T25" fmla="*/ 0 h 249"/>
                <a:gd name="T26" fmla="*/ 0 w 203"/>
                <a:gd name="T27" fmla="*/ 0 h 249"/>
                <a:gd name="T28" fmla="*/ 0 w 203"/>
                <a:gd name="T29" fmla="*/ 0 h 249"/>
                <a:gd name="T30" fmla="*/ 0 w 203"/>
                <a:gd name="T31" fmla="*/ 0 h 249"/>
                <a:gd name="T32" fmla="*/ 0 w 203"/>
                <a:gd name="T33" fmla="*/ 0 h 249"/>
                <a:gd name="T34" fmla="*/ 0 w 203"/>
                <a:gd name="T35" fmla="*/ 0 h 249"/>
                <a:gd name="T36" fmla="*/ 0 w 203"/>
                <a:gd name="T37" fmla="*/ 0 h 249"/>
                <a:gd name="T38" fmla="*/ 0 w 203"/>
                <a:gd name="T39" fmla="*/ 0 h 249"/>
                <a:gd name="T40" fmla="*/ 0 w 203"/>
                <a:gd name="T41" fmla="*/ 0 h 249"/>
                <a:gd name="T42" fmla="*/ 0 w 203"/>
                <a:gd name="T43" fmla="*/ 0 h 249"/>
                <a:gd name="T44" fmla="*/ 0 w 203"/>
                <a:gd name="T45" fmla="*/ 0 h 249"/>
                <a:gd name="T46" fmla="*/ 0 w 203"/>
                <a:gd name="T47" fmla="*/ 0 h 249"/>
                <a:gd name="T48" fmla="*/ 0 w 203"/>
                <a:gd name="T49" fmla="*/ 0 h 249"/>
                <a:gd name="T50" fmla="*/ 0 w 203"/>
                <a:gd name="T51" fmla="*/ 0 h 249"/>
                <a:gd name="T52" fmla="*/ 0 w 203"/>
                <a:gd name="T53" fmla="*/ 0 h 249"/>
                <a:gd name="T54" fmla="*/ 0 w 203"/>
                <a:gd name="T55" fmla="*/ 0 h 249"/>
                <a:gd name="T56" fmla="*/ 0 w 203"/>
                <a:gd name="T57" fmla="*/ 0 h 249"/>
                <a:gd name="T58" fmla="*/ 0 w 203"/>
                <a:gd name="T59" fmla="*/ 0 h 249"/>
                <a:gd name="T60" fmla="*/ 0 w 203"/>
                <a:gd name="T61" fmla="*/ 0 h 249"/>
                <a:gd name="T62" fmla="*/ 0 w 203"/>
                <a:gd name="T63" fmla="*/ 0 h 249"/>
                <a:gd name="T64" fmla="*/ 0 w 203"/>
                <a:gd name="T65" fmla="*/ 0 h 249"/>
                <a:gd name="T66" fmla="*/ 0 w 203"/>
                <a:gd name="T67" fmla="*/ 0 h 249"/>
                <a:gd name="T68" fmla="*/ 0 w 203"/>
                <a:gd name="T69" fmla="*/ 0 h 249"/>
                <a:gd name="T70" fmla="*/ 0 w 203"/>
                <a:gd name="T71" fmla="*/ 0 h 249"/>
                <a:gd name="T72" fmla="*/ 0 w 203"/>
                <a:gd name="T73" fmla="*/ 0 h 249"/>
                <a:gd name="T74" fmla="*/ 0 w 203"/>
                <a:gd name="T75" fmla="*/ 0 h 249"/>
                <a:gd name="T76" fmla="*/ 0 w 203"/>
                <a:gd name="T77" fmla="*/ 0 h 249"/>
                <a:gd name="T78" fmla="*/ 0 w 203"/>
                <a:gd name="T79" fmla="*/ 0 h 249"/>
                <a:gd name="T80" fmla="*/ 0 w 203"/>
                <a:gd name="T81" fmla="*/ 0 h 249"/>
                <a:gd name="T82" fmla="*/ 0 w 203"/>
                <a:gd name="T83" fmla="*/ 0 h 249"/>
                <a:gd name="T84" fmla="*/ 0 w 203"/>
                <a:gd name="T85" fmla="*/ 0 h 249"/>
                <a:gd name="T86" fmla="*/ 0 w 203"/>
                <a:gd name="T87" fmla="*/ 0 h 249"/>
                <a:gd name="T88" fmla="*/ 0 w 203"/>
                <a:gd name="T89" fmla="*/ 0 h 249"/>
                <a:gd name="T90" fmla="*/ 0 w 203"/>
                <a:gd name="T91" fmla="*/ 0 h 249"/>
                <a:gd name="T92" fmla="*/ 0 w 203"/>
                <a:gd name="T93" fmla="*/ 0 h 249"/>
                <a:gd name="T94" fmla="*/ 0 w 203"/>
                <a:gd name="T95" fmla="*/ 0 h 249"/>
                <a:gd name="T96" fmla="*/ 0 w 203"/>
                <a:gd name="T97" fmla="*/ 0 h 249"/>
                <a:gd name="T98" fmla="*/ 0 w 203"/>
                <a:gd name="T99" fmla="*/ 0 h 249"/>
                <a:gd name="T100" fmla="*/ 0 w 203"/>
                <a:gd name="T101" fmla="*/ 0 h 249"/>
                <a:gd name="T102" fmla="*/ 0 w 203"/>
                <a:gd name="T103" fmla="*/ 0 h 249"/>
                <a:gd name="T104" fmla="*/ 0 w 203"/>
                <a:gd name="T105" fmla="*/ 0 h 249"/>
                <a:gd name="T106" fmla="*/ 0 w 203"/>
                <a:gd name="T107" fmla="*/ 0 h 249"/>
                <a:gd name="T108" fmla="*/ 0 w 203"/>
                <a:gd name="T109" fmla="*/ 0 h 249"/>
                <a:gd name="T110" fmla="*/ 0 w 203"/>
                <a:gd name="T111" fmla="*/ 0 h 249"/>
                <a:gd name="T112" fmla="*/ 0 w 203"/>
                <a:gd name="T113" fmla="*/ 0 h 249"/>
                <a:gd name="T114" fmla="*/ 0 w 203"/>
                <a:gd name="T115" fmla="*/ 0 h 2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3"/>
                <a:gd name="T175" fmla="*/ 0 h 249"/>
                <a:gd name="T176" fmla="*/ 203 w 203"/>
                <a:gd name="T177" fmla="*/ 249 h 2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3" h="249">
                  <a:moveTo>
                    <a:pt x="189" y="242"/>
                  </a:moveTo>
                  <a:lnTo>
                    <a:pt x="191" y="241"/>
                  </a:lnTo>
                  <a:lnTo>
                    <a:pt x="192" y="239"/>
                  </a:lnTo>
                  <a:lnTo>
                    <a:pt x="192" y="238"/>
                  </a:lnTo>
                  <a:lnTo>
                    <a:pt x="194" y="236"/>
                  </a:lnTo>
                  <a:lnTo>
                    <a:pt x="194" y="234"/>
                  </a:lnTo>
                  <a:lnTo>
                    <a:pt x="195" y="231"/>
                  </a:lnTo>
                  <a:lnTo>
                    <a:pt x="197" y="230"/>
                  </a:lnTo>
                  <a:lnTo>
                    <a:pt x="197" y="228"/>
                  </a:lnTo>
                  <a:lnTo>
                    <a:pt x="199" y="227"/>
                  </a:lnTo>
                  <a:lnTo>
                    <a:pt x="199" y="225"/>
                  </a:lnTo>
                  <a:lnTo>
                    <a:pt x="200" y="223"/>
                  </a:lnTo>
                  <a:lnTo>
                    <a:pt x="200" y="220"/>
                  </a:lnTo>
                  <a:lnTo>
                    <a:pt x="200" y="219"/>
                  </a:lnTo>
                  <a:lnTo>
                    <a:pt x="202" y="217"/>
                  </a:lnTo>
                  <a:lnTo>
                    <a:pt x="202" y="216"/>
                  </a:lnTo>
                  <a:lnTo>
                    <a:pt x="202" y="213"/>
                  </a:lnTo>
                  <a:lnTo>
                    <a:pt x="202" y="211"/>
                  </a:lnTo>
                  <a:lnTo>
                    <a:pt x="203" y="209"/>
                  </a:lnTo>
                  <a:lnTo>
                    <a:pt x="203" y="208"/>
                  </a:lnTo>
                  <a:lnTo>
                    <a:pt x="203" y="206"/>
                  </a:lnTo>
                  <a:lnTo>
                    <a:pt x="203" y="203"/>
                  </a:lnTo>
                  <a:lnTo>
                    <a:pt x="203" y="202"/>
                  </a:lnTo>
                  <a:lnTo>
                    <a:pt x="203" y="200"/>
                  </a:lnTo>
                  <a:lnTo>
                    <a:pt x="203" y="198"/>
                  </a:lnTo>
                  <a:lnTo>
                    <a:pt x="203" y="195"/>
                  </a:lnTo>
                  <a:lnTo>
                    <a:pt x="203" y="194"/>
                  </a:lnTo>
                  <a:lnTo>
                    <a:pt x="203" y="192"/>
                  </a:lnTo>
                  <a:lnTo>
                    <a:pt x="203" y="191"/>
                  </a:lnTo>
                  <a:lnTo>
                    <a:pt x="203" y="189"/>
                  </a:lnTo>
                  <a:lnTo>
                    <a:pt x="202" y="187"/>
                  </a:lnTo>
                  <a:lnTo>
                    <a:pt x="202" y="184"/>
                  </a:lnTo>
                  <a:lnTo>
                    <a:pt x="202" y="183"/>
                  </a:lnTo>
                  <a:lnTo>
                    <a:pt x="200" y="181"/>
                  </a:lnTo>
                  <a:lnTo>
                    <a:pt x="200" y="180"/>
                  </a:lnTo>
                  <a:lnTo>
                    <a:pt x="200" y="178"/>
                  </a:lnTo>
                  <a:lnTo>
                    <a:pt x="200" y="175"/>
                  </a:lnTo>
                  <a:lnTo>
                    <a:pt x="199" y="173"/>
                  </a:lnTo>
                  <a:lnTo>
                    <a:pt x="199" y="172"/>
                  </a:lnTo>
                  <a:lnTo>
                    <a:pt x="199" y="169"/>
                  </a:lnTo>
                  <a:lnTo>
                    <a:pt x="199" y="167"/>
                  </a:lnTo>
                  <a:lnTo>
                    <a:pt x="199" y="164"/>
                  </a:lnTo>
                  <a:lnTo>
                    <a:pt x="199" y="162"/>
                  </a:lnTo>
                  <a:lnTo>
                    <a:pt x="199" y="159"/>
                  </a:lnTo>
                  <a:lnTo>
                    <a:pt x="199" y="158"/>
                  </a:lnTo>
                  <a:lnTo>
                    <a:pt x="199" y="155"/>
                  </a:lnTo>
                  <a:lnTo>
                    <a:pt x="199" y="153"/>
                  </a:lnTo>
                  <a:lnTo>
                    <a:pt x="199" y="150"/>
                  </a:lnTo>
                  <a:lnTo>
                    <a:pt x="199" y="148"/>
                  </a:lnTo>
                  <a:lnTo>
                    <a:pt x="199" y="147"/>
                  </a:lnTo>
                  <a:lnTo>
                    <a:pt x="199" y="144"/>
                  </a:lnTo>
                  <a:lnTo>
                    <a:pt x="199" y="142"/>
                  </a:lnTo>
                  <a:lnTo>
                    <a:pt x="199" y="139"/>
                  </a:lnTo>
                  <a:lnTo>
                    <a:pt x="197" y="137"/>
                  </a:lnTo>
                  <a:lnTo>
                    <a:pt x="197" y="136"/>
                  </a:lnTo>
                  <a:lnTo>
                    <a:pt x="197" y="134"/>
                  </a:lnTo>
                  <a:lnTo>
                    <a:pt x="197" y="131"/>
                  </a:lnTo>
                  <a:lnTo>
                    <a:pt x="197" y="130"/>
                  </a:lnTo>
                  <a:lnTo>
                    <a:pt x="197" y="128"/>
                  </a:lnTo>
                  <a:lnTo>
                    <a:pt x="195" y="126"/>
                  </a:lnTo>
                  <a:lnTo>
                    <a:pt x="195" y="125"/>
                  </a:lnTo>
                  <a:lnTo>
                    <a:pt x="194" y="123"/>
                  </a:lnTo>
                  <a:lnTo>
                    <a:pt x="194" y="122"/>
                  </a:lnTo>
                  <a:lnTo>
                    <a:pt x="192" y="122"/>
                  </a:lnTo>
                  <a:lnTo>
                    <a:pt x="192" y="123"/>
                  </a:lnTo>
                  <a:lnTo>
                    <a:pt x="191" y="125"/>
                  </a:lnTo>
                  <a:lnTo>
                    <a:pt x="191" y="126"/>
                  </a:lnTo>
                  <a:lnTo>
                    <a:pt x="191" y="128"/>
                  </a:lnTo>
                  <a:lnTo>
                    <a:pt x="189" y="130"/>
                  </a:lnTo>
                  <a:lnTo>
                    <a:pt x="189" y="131"/>
                  </a:lnTo>
                  <a:lnTo>
                    <a:pt x="189" y="133"/>
                  </a:lnTo>
                  <a:lnTo>
                    <a:pt x="188" y="133"/>
                  </a:lnTo>
                  <a:lnTo>
                    <a:pt x="188" y="134"/>
                  </a:lnTo>
                  <a:lnTo>
                    <a:pt x="186" y="136"/>
                  </a:lnTo>
                  <a:lnTo>
                    <a:pt x="184" y="136"/>
                  </a:lnTo>
                  <a:lnTo>
                    <a:pt x="184" y="137"/>
                  </a:lnTo>
                  <a:lnTo>
                    <a:pt x="183" y="137"/>
                  </a:lnTo>
                  <a:lnTo>
                    <a:pt x="181" y="137"/>
                  </a:lnTo>
                  <a:lnTo>
                    <a:pt x="180" y="137"/>
                  </a:lnTo>
                  <a:lnTo>
                    <a:pt x="178" y="139"/>
                  </a:lnTo>
                  <a:lnTo>
                    <a:pt x="177" y="139"/>
                  </a:lnTo>
                  <a:lnTo>
                    <a:pt x="175" y="139"/>
                  </a:lnTo>
                  <a:lnTo>
                    <a:pt x="174" y="139"/>
                  </a:lnTo>
                  <a:lnTo>
                    <a:pt x="172" y="139"/>
                  </a:lnTo>
                  <a:lnTo>
                    <a:pt x="172" y="137"/>
                  </a:lnTo>
                  <a:lnTo>
                    <a:pt x="174" y="136"/>
                  </a:lnTo>
                  <a:lnTo>
                    <a:pt x="174" y="134"/>
                  </a:lnTo>
                  <a:lnTo>
                    <a:pt x="175" y="133"/>
                  </a:lnTo>
                  <a:lnTo>
                    <a:pt x="175" y="131"/>
                  </a:lnTo>
                  <a:lnTo>
                    <a:pt x="175" y="128"/>
                  </a:lnTo>
                  <a:lnTo>
                    <a:pt x="175" y="126"/>
                  </a:lnTo>
                  <a:lnTo>
                    <a:pt x="177" y="125"/>
                  </a:lnTo>
                  <a:lnTo>
                    <a:pt x="177" y="123"/>
                  </a:lnTo>
                  <a:lnTo>
                    <a:pt x="177" y="122"/>
                  </a:lnTo>
                  <a:lnTo>
                    <a:pt x="177" y="120"/>
                  </a:lnTo>
                  <a:lnTo>
                    <a:pt x="177" y="119"/>
                  </a:lnTo>
                  <a:lnTo>
                    <a:pt x="175" y="117"/>
                  </a:lnTo>
                  <a:lnTo>
                    <a:pt x="175" y="114"/>
                  </a:lnTo>
                  <a:lnTo>
                    <a:pt x="175" y="112"/>
                  </a:lnTo>
                  <a:lnTo>
                    <a:pt x="175" y="111"/>
                  </a:lnTo>
                  <a:lnTo>
                    <a:pt x="175" y="109"/>
                  </a:lnTo>
                  <a:lnTo>
                    <a:pt x="174" y="108"/>
                  </a:lnTo>
                  <a:lnTo>
                    <a:pt x="174" y="106"/>
                  </a:lnTo>
                  <a:lnTo>
                    <a:pt x="174" y="105"/>
                  </a:lnTo>
                  <a:lnTo>
                    <a:pt x="172" y="103"/>
                  </a:lnTo>
                  <a:lnTo>
                    <a:pt x="172" y="101"/>
                  </a:lnTo>
                  <a:lnTo>
                    <a:pt x="172" y="100"/>
                  </a:lnTo>
                  <a:lnTo>
                    <a:pt x="170" y="100"/>
                  </a:lnTo>
                  <a:lnTo>
                    <a:pt x="170" y="98"/>
                  </a:lnTo>
                  <a:lnTo>
                    <a:pt x="170" y="97"/>
                  </a:lnTo>
                  <a:lnTo>
                    <a:pt x="169" y="97"/>
                  </a:lnTo>
                  <a:lnTo>
                    <a:pt x="169" y="95"/>
                  </a:lnTo>
                  <a:lnTo>
                    <a:pt x="167" y="95"/>
                  </a:lnTo>
                  <a:lnTo>
                    <a:pt x="167" y="97"/>
                  </a:lnTo>
                  <a:lnTo>
                    <a:pt x="167" y="98"/>
                  </a:lnTo>
                  <a:lnTo>
                    <a:pt x="166" y="98"/>
                  </a:lnTo>
                  <a:lnTo>
                    <a:pt x="166" y="100"/>
                  </a:lnTo>
                  <a:lnTo>
                    <a:pt x="164" y="101"/>
                  </a:lnTo>
                  <a:lnTo>
                    <a:pt x="163" y="101"/>
                  </a:lnTo>
                  <a:lnTo>
                    <a:pt x="163" y="103"/>
                  </a:lnTo>
                  <a:lnTo>
                    <a:pt x="161" y="103"/>
                  </a:lnTo>
                  <a:lnTo>
                    <a:pt x="159" y="103"/>
                  </a:lnTo>
                  <a:lnTo>
                    <a:pt x="158" y="103"/>
                  </a:lnTo>
                  <a:lnTo>
                    <a:pt x="156" y="103"/>
                  </a:lnTo>
                  <a:lnTo>
                    <a:pt x="155" y="103"/>
                  </a:lnTo>
                  <a:lnTo>
                    <a:pt x="155" y="101"/>
                  </a:lnTo>
                  <a:lnTo>
                    <a:pt x="153" y="101"/>
                  </a:lnTo>
                  <a:lnTo>
                    <a:pt x="152" y="100"/>
                  </a:lnTo>
                  <a:lnTo>
                    <a:pt x="153" y="100"/>
                  </a:lnTo>
                  <a:lnTo>
                    <a:pt x="153" y="98"/>
                  </a:lnTo>
                  <a:lnTo>
                    <a:pt x="153" y="97"/>
                  </a:lnTo>
                  <a:lnTo>
                    <a:pt x="155" y="95"/>
                  </a:lnTo>
                  <a:lnTo>
                    <a:pt x="155" y="94"/>
                  </a:lnTo>
                  <a:lnTo>
                    <a:pt x="155" y="90"/>
                  </a:lnTo>
                  <a:lnTo>
                    <a:pt x="155" y="89"/>
                  </a:lnTo>
                  <a:lnTo>
                    <a:pt x="155" y="87"/>
                  </a:lnTo>
                  <a:lnTo>
                    <a:pt x="155" y="84"/>
                  </a:lnTo>
                  <a:lnTo>
                    <a:pt x="153" y="81"/>
                  </a:lnTo>
                  <a:lnTo>
                    <a:pt x="153" y="79"/>
                  </a:lnTo>
                  <a:lnTo>
                    <a:pt x="153" y="76"/>
                  </a:lnTo>
                  <a:lnTo>
                    <a:pt x="153" y="73"/>
                  </a:lnTo>
                  <a:lnTo>
                    <a:pt x="152" y="72"/>
                  </a:lnTo>
                  <a:lnTo>
                    <a:pt x="152" y="69"/>
                  </a:lnTo>
                  <a:lnTo>
                    <a:pt x="152" y="65"/>
                  </a:lnTo>
                  <a:lnTo>
                    <a:pt x="150" y="64"/>
                  </a:lnTo>
                  <a:lnTo>
                    <a:pt x="150" y="61"/>
                  </a:lnTo>
                  <a:lnTo>
                    <a:pt x="150" y="59"/>
                  </a:lnTo>
                  <a:lnTo>
                    <a:pt x="148" y="56"/>
                  </a:lnTo>
                  <a:lnTo>
                    <a:pt x="148" y="54"/>
                  </a:lnTo>
                  <a:lnTo>
                    <a:pt x="148" y="53"/>
                  </a:lnTo>
                  <a:lnTo>
                    <a:pt x="147" y="50"/>
                  </a:lnTo>
                  <a:lnTo>
                    <a:pt x="147" y="48"/>
                  </a:lnTo>
                  <a:lnTo>
                    <a:pt x="145" y="47"/>
                  </a:lnTo>
                  <a:lnTo>
                    <a:pt x="145" y="45"/>
                  </a:lnTo>
                  <a:lnTo>
                    <a:pt x="144" y="43"/>
                  </a:lnTo>
                  <a:lnTo>
                    <a:pt x="144" y="45"/>
                  </a:lnTo>
                  <a:lnTo>
                    <a:pt x="142" y="47"/>
                  </a:lnTo>
                  <a:lnTo>
                    <a:pt x="142" y="48"/>
                  </a:lnTo>
                  <a:lnTo>
                    <a:pt x="142" y="50"/>
                  </a:lnTo>
                  <a:lnTo>
                    <a:pt x="141" y="50"/>
                  </a:lnTo>
                  <a:lnTo>
                    <a:pt x="141" y="51"/>
                  </a:lnTo>
                  <a:lnTo>
                    <a:pt x="141" y="53"/>
                  </a:lnTo>
                  <a:lnTo>
                    <a:pt x="139" y="53"/>
                  </a:lnTo>
                  <a:lnTo>
                    <a:pt x="139" y="54"/>
                  </a:lnTo>
                  <a:lnTo>
                    <a:pt x="138" y="54"/>
                  </a:lnTo>
                  <a:lnTo>
                    <a:pt x="138" y="56"/>
                  </a:lnTo>
                  <a:lnTo>
                    <a:pt x="136" y="56"/>
                  </a:lnTo>
                  <a:lnTo>
                    <a:pt x="136" y="58"/>
                  </a:lnTo>
                  <a:lnTo>
                    <a:pt x="134" y="58"/>
                  </a:lnTo>
                  <a:lnTo>
                    <a:pt x="133" y="59"/>
                  </a:lnTo>
                  <a:lnTo>
                    <a:pt x="131" y="61"/>
                  </a:lnTo>
                  <a:lnTo>
                    <a:pt x="130" y="62"/>
                  </a:lnTo>
                  <a:lnTo>
                    <a:pt x="130" y="64"/>
                  </a:lnTo>
                  <a:lnTo>
                    <a:pt x="128" y="64"/>
                  </a:lnTo>
                  <a:lnTo>
                    <a:pt x="128" y="62"/>
                  </a:lnTo>
                  <a:lnTo>
                    <a:pt x="128" y="59"/>
                  </a:lnTo>
                  <a:lnTo>
                    <a:pt x="127" y="56"/>
                  </a:lnTo>
                  <a:lnTo>
                    <a:pt x="127" y="53"/>
                  </a:lnTo>
                  <a:lnTo>
                    <a:pt x="127" y="51"/>
                  </a:lnTo>
                  <a:lnTo>
                    <a:pt x="125" y="48"/>
                  </a:lnTo>
                  <a:lnTo>
                    <a:pt x="125" y="45"/>
                  </a:lnTo>
                  <a:lnTo>
                    <a:pt x="125" y="43"/>
                  </a:lnTo>
                  <a:lnTo>
                    <a:pt x="123" y="40"/>
                  </a:lnTo>
                  <a:lnTo>
                    <a:pt x="123" y="37"/>
                  </a:lnTo>
                  <a:lnTo>
                    <a:pt x="122" y="36"/>
                  </a:lnTo>
                  <a:lnTo>
                    <a:pt x="122" y="32"/>
                  </a:lnTo>
                  <a:lnTo>
                    <a:pt x="120" y="31"/>
                  </a:lnTo>
                  <a:lnTo>
                    <a:pt x="119" y="29"/>
                  </a:lnTo>
                  <a:lnTo>
                    <a:pt x="119" y="26"/>
                  </a:lnTo>
                  <a:lnTo>
                    <a:pt x="117" y="25"/>
                  </a:lnTo>
                  <a:lnTo>
                    <a:pt x="117" y="23"/>
                  </a:lnTo>
                  <a:lnTo>
                    <a:pt x="116" y="20"/>
                  </a:lnTo>
                  <a:lnTo>
                    <a:pt x="114" y="18"/>
                  </a:lnTo>
                  <a:lnTo>
                    <a:pt x="114" y="17"/>
                  </a:lnTo>
                  <a:lnTo>
                    <a:pt x="112" y="15"/>
                  </a:lnTo>
                  <a:lnTo>
                    <a:pt x="111" y="14"/>
                  </a:lnTo>
                  <a:lnTo>
                    <a:pt x="109" y="12"/>
                  </a:lnTo>
                  <a:lnTo>
                    <a:pt x="109" y="11"/>
                  </a:lnTo>
                  <a:lnTo>
                    <a:pt x="108" y="9"/>
                  </a:lnTo>
                  <a:lnTo>
                    <a:pt x="106" y="7"/>
                  </a:lnTo>
                  <a:lnTo>
                    <a:pt x="105" y="6"/>
                  </a:lnTo>
                  <a:lnTo>
                    <a:pt x="103" y="4"/>
                  </a:lnTo>
                  <a:lnTo>
                    <a:pt x="103" y="3"/>
                  </a:lnTo>
                  <a:lnTo>
                    <a:pt x="102" y="3"/>
                  </a:lnTo>
                  <a:lnTo>
                    <a:pt x="100" y="1"/>
                  </a:lnTo>
                  <a:lnTo>
                    <a:pt x="98" y="0"/>
                  </a:lnTo>
                  <a:lnTo>
                    <a:pt x="98" y="3"/>
                  </a:lnTo>
                  <a:lnTo>
                    <a:pt x="98" y="6"/>
                  </a:lnTo>
                  <a:lnTo>
                    <a:pt x="98" y="9"/>
                  </a:lnTo>
                  <a:lnTo>
                    <a:pt x="98" y="12"/>
                  </a:lnTo>
                  <a:lnTo>
                    <a:pt x="98" y="15"/>
                  </a:lnTo>
                  <a:lnTo>
                    <a:pt x="98" y="17"/>
                  </a:lnTo>
                  <a:lnTo>
                    <a:pt x="98" y="20"/>
                  </a:lnTo>
                  <a:lnTo>
                    <a:pt x="97" y="23"/>
                  </a:lnTo>
                  <a:lnTo>
                    <a:pt x="97" y="25"/>
                  </a:lnTo>
                  <a:lnTo>
                    <a:pt x="97" y="28"/>
                  </a:lnTo>
                  <a:lnTo>
                    <a:pt x="97" y="29"/>
                  </a:lnTo>
                  <a:lnTo>
                    <a:pt x="97" y="32"/>
                  </a:lnTo>
                  <a:lnTo>
                    <a:pt x="95" y="34"/>
                  </a:lnTo>
                  <a:lnTo>
                    <a:pt x="95" y="37"/>
                  </a:lnTo>
                  <a:lnTo>
                    <a:pt x="95" y="39"/>
                  </a:lnTo>
                  <a:lnTo>
                    <a:pt x="95" y="40"/>
                  </a:lnTo>
                  <a:lnTo>
                    <a:pt x="94" y="43"/>
                  </a:lnTo>
                  <a:lnTo>
                    <a:pt x="94" y="45"/>
                  </a:lnTo>
                  <a:lnTo>
                    <a:pt x="92" y="47"/>
                  </a:lnTo>
                  <a:lnTo>
                    <a:pt x="92" y="50"/>
                  </a:lnTo>
                  <a:lnTo>
                    <a:pt x="91" y="51"/>
                  </a:lnTo>
                  <a:lnTo>
                    <a:pt x="91" y="53"/>
                  </a:lnTo>
                  <a:lnTo>
                    <a:pt x="89" y="56"/>
                  </a:lnTo>
                  <a:lnTo>
                    <a:pt x="89" y="58"/>
                  </a:lnTo>
                  <a:lnTo>
                    <a:pt x="87" y="59"/>
                  </a:lnTo>
                  <a:lnTo>
                    <a:pt x="86" y="61"/>
                  </a:lnTo>
                  <a:lnTo>
                    <a:pt x="84" y="64"/>
                  </a:lnTo>
                  <a:lnTo>
                    <a:pt x="84" y="65"/>
                  </a:lnTo>
                  <a:lnTo>
                    <a:pt x="83" y="67"/>
                  </a:lnTo>
                  <a:lnTo>
                    <a:pt x="81" y="69"/>
                  </a:lnTo>
                  <a:lnTo>
                    <a:pt x="80" y="72"/>
                  </a:lnTo>
                  <a:lnTo>
                    <a:pt x="78" y="73"/>
                  </a:lnTo>
                  <a:lnTo>
                    <a:pt x="78" y="72"/>
                  </a:lnTo>
                  <a:lnTo>
                    <a:pt x="78" y="70"/>
                  </a:lnTo>
                  <a:lnTo>
                    <a:pt x="76" y="69"/>
                  </a:lnTo>
                  <a:lnTo>
                    <a:pt x="76" y="67"/>
                  </a:lnTo>
                  <a:lnTo>
                    <a:pt x="75" y="65"/>
                  </a:lnTo>
                  <a:lnTo>
                    <a:pt x="75" y="64"/>
                  </a:lnTo>
                  <a:lnTo>
                    <a:pt x="73" y="62"/>
                  </a:lnTo>
                  <a:lnTo>
                    <a:pt x="72" y="61"/>
                  </a:lnTo>
                  <a:lnTo>
                    <a:pt x="70" y="59"/>
                  </a:lnTo>
                  <a:lnTo>
                    <a:pt x="69" y="58"/>
                  </a:lnTo>
                  <a:lnTo>
                    <a:pt x="67" y="58"/>
                  </a:lnTo>
                  <a:lnTo>
                    <a:pt x="67" y="56"/>
                  </a:lnTo>
                  <a:lnTo>
                    <a:pt x="66" y="54"/>
                  </a:lnTo>
                  <a:lnTo>
                    <a:pt x="64" y="54"/>
                  </a:lnTo>
                  <a:lnTo>
                    <a:pt x="62" y="53"/>
                  </a:lnTo>
                  <a:lnTo>
                    <a:pt x="61" y="53"/>
                  </a:lnTo>
                  <a:lnTo>
                    <a:pt x="59" y="51"/>
                  </a:lnTo>
                  <a:lnTo>
                    <a:pt x="58" y="51"/>
                  </a:lnTo>
                  <a:lnTo>
                    <a:pt x="56" y="50"/>
                  </a:lnTo>
                  <a:lnTo>
                    <a:pt x="55" y="50"/>
                  </a:lnTo>
                  <a:lnTo>
                    <a:pt x="53" y="50"/>
                  </a:lnTo>
                  <a:lnTo>
                    <a:pt x="51" y="50"/>
                  </a:lnTo>
                  <a:lnTo>
                    <a:pt x="51" y="51"/>
                  </a:lnTo>
                  <a:lnTo>
                    <a:pt x="53" y="51"/>
                  </a:lnTo>
                  <a:lnTo>
                    <a:pt x="53" y="53"/>
                  </a:lnTo>
                  <a:lnTo>
                    <a:pt x="55" y="54"/>
                  </a:lnTo>
                  <a:lnTo>
                    <a:pt x="55" y="56"/>
                  </a:lnTo>
                  <a:lnTo>
                    <a:pt x="55" y="58"/>
                  </a:lnTo>
                  <a:lnTo>
                    <a:pt x="55" y="61"/>
                  </a:lnTo>
                  <a:lnTo>
                    <a:pt x="56" y="62"/>
                  </a:lnTo>
                  <a:lnTo>
                    <a:pt x="56" y="65"/>
                  </a:lnTo>
                  <a:lnTo>
                    <a:pt x="56" y="69"/>
                  </a:lnTo>
                  <a:lnTo>
                    <a:pt x="56" y="72"/>
                  </a:lnTo>
                  <a:lnTo>
                    <a:pt x="56" y="75"/>
                  </a:lnTo>
                  <a:lnTo>
                    <a:pt x="56" y="78"/>
                  </a:lnTo>
                  <a:lnTo>
                    <a:pt x="56" y="81"/>
                  </a:lnTo>
                  <a:lnTo>
                    <a:pt x="56" y="84"/>
                  </a:lnTo>
                  <a:lnTo>
                    <a:pt x="55" y="87"/>
                  </a:lnTo>
                  <a:lnTo>
                    <a:pt x="55" y="90"/>
                  </a:lnTo>
                  <a:lnTo>
                    <a:pt x="55" y="94"/>
                  </a:lnTo>
                  <a:lnTo>
                    <a:pt x="55" y="98"/>
                  </a:lnTo>
                  <a:lnTo>
                    <a:pt x="55" y="101"/>
                  </a:lnTo>
                  <a:lnTo>
                    <a:pt x="55" y="105"/>
                  </a:lnTo>
                  <a:lnTo>
                    <a:pt x="53" y="108"/>
                  </a:lnTo>
                  <a:lnTo>
                    <a:pt x="53" y="109"/>
                  </a:lnTo>
                  <a:lnTo>
                    <a:pt x="53" y="112"/>
                  </a:lnTo>
                  <a:lnTo>
                    <a:pt x="53" y="115"/>
                  </a:lnTo>
                  <a:lnTo>
                    <a:pt x="53" y="117"/>
                  </a:lnTo>
                  <a:lnTo>
                    <a:pt x="51" y="119"/>
                  </a:lnTo>
                  <a:lnTo>
                    <a:pt x="51" y="120"/>
                  </a:lnTo>
                  <a:lnTo>
                    <a:pt x="51" y="122"/>
                  </a:lnTo>
                  <a:lnTo>
                    <a:pt x="51" y="123"/>
                  </a:lnTo>
                  <a:lnTo>
                    <a:pt x="51" y="125"/>
                  </a:lnTo>
                  <a:lnTo>
                    <a:pt x="50" y="125"/>
                  </a:lnTo>
                  <a:lnTo>
                    <a:pt x="50" y="123"/>
                  </a:lnTo>
                  <a:lnTo>
                    <a:pt x="50" y="122"/>
                  </a:lnTo>
                  <a:lnTo>
                    <a:pt x="48" y="120"/>
                  </a:lnTo>
                  <a:lnTo>
                    <a:pt x="48" y="119"/>
                  </a:lnTo>
                  <a:lnTo>
                    <a:pt x="47" y="117"/>
                  </a:lnTo>
                  <a:lnTo>
                    <a:pt x="45" y="117"/>
                  </a:lnTo>
                  <a:lnTo>
                    <a:pt x="44" y="115"/>
                  </a:lnTo>
                  <a:lnTo>
                    <a:pt x="44" y="114"/>
                  </a:lnTo>
                  <a:lnTo>
                    <a:pt x="42" y="112"/>
                  </a:lnTo>
                  <a:lnTo>
                    <a:pt x="40" y="111"/>
                  </a:lnTo>
                  <a:lnTo>
                    <a:pt x="39" y="109"/>
                  </a:lnTo>
                  <a:lnTo>
                    <a:pt x="37" y="108"/>
                  </a:lnTo>
                  <a:lnTo>
                    <a:pt x="36" y="106"/>
                  </a:lnTo>
                  <a:lnTo>
                    <a:pt x="34" y="105"/>
                  </a:lnTo>
                  <a:lnTo>
                    <a:pt x="33" y="103"/>
                  </a:lnTo>
                  <a:lnTo>
                    <a:pt x="31" y="101"/>
                  </a:lnTo>
                  <a:lnTo>
                    <a:pt x="30" y="100"/>
                  </a:lnTo>
                  <a:lnTo>
                    <a:pt x="30" y="98"/>
                  </a:lnTo>
                  <a:lnTo>
                    <a:pt x="28" y="98"/>
                  </a:lnTo>
                  <a:lnTo>
                    <a:pt x="26" y="97"/>
                  </a:lnTo>
                  <a:lnTo>
                    <a:pt x="25" y="95"/>
                  </a:lnTo>
                  <a:lnTo>
                    <a:pt x="23" y="94"/>
                  </a:lnTo>
                  <a:lnTo>
                    <a:pt x="22" y="94"/>
                  </a:lnTo>
                  <a:lnTo>
                    <a:pt x="22" y="95"/>
                  </a:lnTo>
                  <a:lnTo>
                    <a:pt x="23" y="97"/>
                  </a:lnTo>
                  <a:lnTo>
                    <a:pt x="23" y="98"/>
                  </a:lnTo>
                  <a:lnTo>
                    <a:pt x="25" y="101"/>
                  </a:lnTo>
                  <a:lnTo>
                    <a:pt x="25" y="103"/>
                  </a:lnTo>
                  <a:lnTo>
                    <a:pt x="25" y="105"/>
                  </a:lnTo>
                  <a:lnTo>
                    <a:pt x="25" y="108"/>
                  </a:lnTo>
                  <a:lnTo>
                    <a:pt x="26" y="111"/>
                  </a:lnTo>
                  <a:lnTo>
                    <a:pt x="26" y="112"/>
                  </a:lnTo>
                  <a:lnTo>
                    <a:pt x="26" y="115"/>
                  </a:lnTo>
                  <a:lnTo>
                    <a:pt x="26" y="119"/>
                  </a:lnTo>
                  <a:lnTo>
                    <a:pt x="26" y="122"/>
                  </a:lnTo>
                  <a:lnTo>
                    <a:pt x="26" y="125"/>
                  </a:lnTo>
                  <a:lnTo>
                    <a:pt x="26" y="128"/>
                  </a:lnTo>
                  <a:lnTo>
                    <a:pt x="26" y="130"/>
                  </a:lnTo>
                  <a:lnTo>
                    <a:pt x="26" y="133"/>
                  </a:lnTo>
                  <a:lnTo>
                    <a:pt x="26" y="136"/>
                  </a:lnTo>
                  <a:lnTo>
                    <a:pt x="26" y="139"/>
                  </a:lnTo>
                  <a:lnTo>
                    <a:pt x="26" y="142"/>
                  </a:lnTo>
                  <a:lnTo>
                    <a:pt x="26" y="144"/>
                  </a:lnTo>
                  <a:lnTo>
                    <a:pt x="26" y="147"/>
                  </a:lnTo>
                  <a:lnTo>
                    <a:pt x="26" y="148"/>
                  </a:lnTo>
                  <a:lnTo>
                    <a:pt x="26" y="150"/>
                  </a:lnTo>
                  <a:lnTo>
                    <a:pt x="26" y="151"/>
                  </a:lnTo>
                  <a:lnTo>
                    <a:pt x="26" y="153"/>
                  </a:lnTo>
                  <a:lnTo>
                    <a:pt x="26" y="155"/>
                  </a:lnTo>
                  <a:lnTo>
                    <a:pt x="26" y="156"/>
                  </a:lnTo>
                  <a:lnTo>
                    <a:pt x="25" y="156"/>
                  </a:lnTo>
                  <a:lnTo>
                    <a:pt x="25" y="158"/>
                  </a:lnTo>
                  <a:lnTo>
                    <a:pt x="25" y="156"/>
                  </a:lnTo>
                  <a:lnTo>
                    <a:pt x="23" y="155"/>
                  </a:lnTo>
                  <a:lnTo>
                    <a:pt x="23" y="153"/>
                  </a:lnTo>
                  <a:lnTo>
                    <a:pt x="22" y="151"/>
                  </a:lnTo>
                  <a:lnTo>
                    <a:pt x="20" y="150"/>
                  </a:lnTo>
                  <a:lnTo>
                    <a:pt x="19" y="148"/>
                  </a:lnTo>
                  <a:lnTo>
                    <a:pt x="17" y="147"/>
                  </a:lnTo>
                  <a:lnTo>
                    <a:pt x="15" y="145"/>
                  </a:lnTo>
                  <a:lnTo>
                    <a:pt x="14" y="145"/>
                  </a:lnTo>
                  <a:lnTo>
                    <a:pt x="14" y="144"/>
                  </a:lnTo>
                  <a:lnTo>
                    <a:pt x="12" y="142"/>
                  </a:lnTo>
                  <a:lnTo>
                    <a:pt x="11" y="142"/>
                  </a:lnTo>
                  <a:lnTo>
                    <a:pt x="9" y="141"/>
                  </a:lnTo>
                  <a:lnTo>
                    <a:pt x="8" y="141"/>
                  </a:lnTo>
                  <a:lnTo>
                    <a:pt x="8" y="139"/>
                  </a:lnTo>
                  <a:lnTo>
                    <a:pt x="6" y="139"/>
                  </a:lnTo>
                  <a:lnTo>
                    <a:pt x="4" y="137"/>
                  </a:lnTo>
                  <a:lnTo>
                    <a:pt x="3" y="137"/>
                  </a:lnTo>
                  <a:lnTo>
                    <a:pt x="1" y="136"/>
                  </a:lnTo>
                  <a:lnTo>
                    <a:pt x="0" y="136"/>
                  </a:lnTo>
                  <a:lnTo>
                    <a:pt x="0" y="137"/>
                  </a:lnTo>
                  <a:lnTo>
                    <a:pt x="1" y="137"/>
                  </a:lnTo>
                  <a:lnTo>
                    <a:pt x="1" y="139"/>
                  </a:lnTo>
                  <a:lnTo>
                    <a:pt x="3" y="139"/>
                  </a:lnTo>
                  <a:lnTo>
                    <a:pt x="3" y="141"/>
                  </a:lnTo>
                  <a:lnTo>
                    <a:pt x="4" y="142"/>
                  </a:lnTo>
                  <a:lnTo>
                    <a:pt x="4" y="144"/>
                  </a:lnTo>
                  <a:lnTo>
                    <a:pt x="6" y="145"/>
                  </a:lnTo>
                  <a:lnTo>
                    <a:pt x="6" y="147"/>
                  </a:lnTo>
                  <a:lnTo>
                    <a:pt x="6" y="148"/>
                  </a:lnTo>
                  <a:lnTo>
                    <a:pt x="6" y="150"/>
                  </a:lnTo>
                  <a:lnTo>
                    <a:pt x="6" y="151"/>
                  </a:lnTo>
                  <a:lnTo>
                    <a:pt x="6" y="153"/>
                  </a:lnTo>
                  <a:lnTo>
                    <a:pt x="6" y="155"/>
                  </a:lnTo>
                  <a:lnTo>
                    <a:pt x="6" y="156"/>
                  </a:lnTo>
                  <a:lnTo>
                    <a:pt x="6" y="159"/>
                  </a:lnTo>
                  <a:lnTo>
                    <a:pt x="6" y="161"/>
                  </a:lnTo>
                  <a:lnTo>
                    <a:pt x="6" y="162"/>
                  </a:lnTo>
                  <a:lnTo>
                    <a:pt x="6" y="164"/>
                  </a:lnTo>
                  <a:lnTo>
                    <a:pt x="6" y="166"/>
                  </a:lnTo>
                  <a:lnTo>
                    <a:pt x="6" y="169"/>
                  </a:lnTo>
                  <a:lnTo>
                    <a:pt x="6" y="170"/>
                  </a:lnTo>
                  <a:lnTo>
                    <a:pt x="4" y="172"/>
                  </a:lnTo>
                  <a:lnTo>
                    <a:pt x="4" y="173"/>
                  </a:lnTo>
                  <a:lnTo>
                    <a:pt x="4" y="177"/>
                  </a:lnTo>
                  <a:lnTo>
                    <a:pt x="4" y="178"/>
                  </a:lnTo>
                  <a:lnTo>
                    <a:pt x="3" y="180"/>
                  </a:lnTo>
                  <a:lnTo>
                    <a:pt x="3" y="183"/>
                  </a:lnTo>
                  <a:lnTo>
                    <a:pt x="3" y="184"/>
                  </a:lnTo>
                  <a:lnTo>
                    <a:pt x="3" y="186"/>
                  </a:lnTo>
                  <a:lnTo>
                    <a:pt x="3" y="189"/>
                  </a:lnTo>
                  <a:lnTo>
                    <a:pt x="1" y="191"/>
                  </a:lnTo>
                  <a:lnTo>
                    <a:pt x="1" y="194"/>
                  </a:lnTo>
                  <a:lnTo>
                    <a:pt x="1" y="195"/>
                  </a:lnTo>
                  <a:lnTo>
                    <a:pt x="1" y="197"/>
                  </a:lnTo>
                  <a:lnTo>
                    <a:pt x="1" y="200"/>
                  </a:lnTo>
                  <a:lnTo>
                    <a:pt x="1" y="202"/>
                  </a:lnTo>
                  <a:lnTo>
                    <a:pt x="1" y="203"/>
                  </a:lnTo>
                  <a:lnTo>
                    <a:pt x="1" y="206"/>
                  </a:lnTo>
                  <a:lnTo>
                    <a:pt x="0" y="208"/>
                  </a:lnTo>
                  <a:lnTo>
                    <a:pt x="0" y="209"/>
                  </a:lnTo>
                  <a:lnTo>
                    <a:pt x="0" y="211"/>
                  </a:lnTo>
                  <a:lnTo>
                    <a:pt x="0" y="214"/>
                  </a:lnTo>
                  <a:lnTo>
                    <a:pt x="0" y="216"/>
                  </a:lnTo>
                  <a:lnTo>
                    <a:pt x="1" y="217"/>
                  </a:lnTo>
                  <a:lnTo>
                    <a:pt x="1" y="219"/>
                  </a:lnTo>
                  <a:lnTo>
                    <a:pt x="1" y="220"/>
                  </a:lnTo>
                  <a:lnTo>
                    <a:pt x="1" y="222"/>
                  </a:lnTo>
                  <a:lnTo>
                    <a:pt x="1" y="223"/>
                  </a:lnTo>
                  <a:lnTo>
                    <a:pt x="3" y="225"/>
                  </a:lnTo>
                  <a:lnTo>
                    <a:pt x="3" y="227"/>
                  </a:lnTo>
                  <a:lnTo>
                    <a:pt x="3" y="228"/>
                  </a:lnTo>
                  <a:lnTo>
                    <a:pt x="4" y="230"/>
                  </a:lnTo>
                  <a:lnTo>
                    <a:pt x="4" y="231"/>
                  </a:lnTo>
                  <a:lnTo>
                    <a:pt x="6" y="233"/>
                  </a:lnTo>
                  <a:lnTo>
                    <a:pt x="6" y="234"/>
                  </a:lnTo>
                  <a:lnTo>
                    <a:pt x="8" y="236"/>
                  </a:lnTo>
                  <a:lnTo>
                    <a:pt x="9" y="238"/>
                  </a:lnTo>
                  <a:lnTo>
                    <a:pt x="11" y="239"/>
                  </a:lnTo>
                  <a:lnTo>
                    <a:pt x="12" y="241"/>
                  </a:lnTo>
                  <a:lnTo>
                    <a:pt x="14" y="242"/>
                  </a:lnTo>
                  <a:lnTo>
                    <a:pt x="15" y="242"/>
                  </a:lnTo>
                  <a:lnTo>
                    <a:pt x="17" y="244"/>
                  </a:lnTo>
                  <a:lnTo>
                    <a:pt x="19" y="245"/>
                  </a:lnTo>
                  <a:lnTo>
                    <a:pt x="20" y="247"/>
                  </a:lnTo>
                  <a:lnTo>
                    <a:pt x="23" y="247"/>
                  </a:lnTo>
                  <a:lnTo>
                    <a:pt x="25" y="249"/>
                  </a:lnTo>
                  <a:lnTo>
                    <a:pt x="26" y="249"/>
                  </a:lnTo>
                  <a:lnTo>
                    <a:pt x="28" y="247"/>
                  </a:lnTo>
                  <a:lnTo>
                    <a:pt x="30" y="247"/>
                  </a:lnTo>
                  <a:lnTo>
                    <a:pt x="31" y="247"/>
                  </a:lnTo>
                  <a:lnTo>
                    <a:pt x="33" y="245"/>
                  </a:lnTo>
                  <a:lnTo>
                    <a:pt x="34" y="244"/>
                  </a:lnTo>
                  <a:lnTo>
                    <a:pt x="36" y="242"/>
                  </a:lnTo>
                  <a:lnTo>
                    <a:pt x="36" y="241"/>
                  </a:lnTo>
                  <a:lnTo>
                    <a:pt x="37" y="239"/>
                  </a:lnTo>
                  <a:lnTo>
                    <a:pt x="39" y="236"/>
                  </a:lnTo>
                  <a:lnTo>
                    <a:pt x="39" y="234"/>
                  </a:lnTo>
                  <a:lnTo>
                    <a:pt x="40" y="231"/>
                  </a:lnTo>
                  <a:lnTo>
                    <a:pt x="40" y="230"/>
                  </a:lnTo>
                  <a:lnTo>
                    <a:pt x="42" y="227"/>
                  </a:lnTo>
                  <a:lnTo>
                    <a:pt x="42" y="225"/>
                  </a:lnTo>
                  <a:lnTo>
                    <a:pt x="44" y="222"/>
                  </a:lnTo>
                  <a:lnTo>
                    <a:pt x="44" y="220"/>
                  </a:lnTo>
                  <a:lnTo>
                    <a:pt x="44" y="217"/>
                  </a:lnTo>
                  <a:lnTo>
                    <a:pt x="44" y="214"/>
                  </a:lnTo>
                  <a:lnTo>
                    <a:pt x="45" y="213"/>
                  </a:lnTo>
                  <a:lnTo>
                    <a:pt x="45" y="211"/>
                  </a:lnTo>
                  <a:lnTo>
                    <a:pt x="45" y="208"/>
                  </a:lnTo>
                  <a:lnTo>
                    <a:pt x="45" y="206"/>
                  </a:lnTo>
                  <a:lnTo>
                    <a:pt x="45" y="205"/>
                  </a:lnTo>
                  <a:lnTo>
                    <a:pt x="45" y="203"/>
                  </a:lnTo>
                  <a:lnTo>
                    <a:pt x="45" y="202"/>
                  </a:lnTo>
                  <a:lnTo>
                    <a:pt x="45" y="200"/>
                  </a:lnTo>
                  <a:lnTo>
                    <a:pt x="47" y="200"/>
                  </a:lnTo>
                  <a:lnTo>
                    <a:pt x="47" y="198"/>
                  </a:lnTo>
                  <a:lnTo>
                    <a:pt x="42" y="162"/>
                  </a:lnTo>
                  <a:lnTo>
                    <a:pt x="61" y="186"/>
                  </a:lnTo>
                  <a:lnTo>
                    <a:pt x="61" y="137"/>
                  </a:lnTo>
                  <a:lnTo>
                    <a:pt x="89" y="170"/>
                  </a:lnTo>
                  <a:lnTo>
                    <a:pt x="89" y="169"/>
                  </a:lnTo>
                  <a:lnTo>
                    <a:pt x="87" y="169"/>
                  </a:lnTo>
                  <a:lnTo>
                    <a:pt x="87" y="167"/>
                  </a:lnTo>
                  <a:lnTo>
                    <a:pt x="87" y="166"/>
                  </a:lnTo>
                  <a:lnTo>
                    <a:pt x="87" y="164"/>
                  </a:lnTo>
                  <a:lnTo>
                    <a:pt x="87" y="162"/>
                  </a:lnTo>
                  <a:lnTo>
                    <a:pt x="86" y="161"/>
                  </a:lnTo>
                  <a:lnTo>
                    <a:pt x="86" y="159"/>
                  </a:lnTo>
                  <a:lnTo>
                    <a:pt x="86" y="158"/>
                  </a:lnTo>
                  <a:lnTo>
                    <a:pt x="86" y="156"/>
                  </a:lnTo>
                  <a:lnTo>
                    <a:pt x="86" y="155"/>
                  </a:lnTo>
                  <a:lnTo>
                    <a:pt x="86" y="153"/>
                  </a:lnTo>
                  <a:lnTo>
                    <a:pt x="86" y="151"/>
                  </a:lnTo>
                  <a:lnTo>
                    <a:pt x="86" y="150"/>
                  </a:lnTo>
                  <a:lnTo>
                    <a:pt x="86" y="148"/>
                  </a:lnTo>
                  <a:lnTo>
                    <a:pt x="87" y="147"/>
                  </a:lnTo>
                  <a:lnTo>
                    <a:pt x="87" y="145"/>
                  </a:lnTo>
                  <a:lnTo>
                    <a:pt x="87" y="142"/>
                  </a:lnTo>
                  <a:lnTo>
                    <a:pt x="87" y="141"/>
                  </a:lnTo>
                  <a:lnTo>
                    <a:pt x="87" y="139"/>
                  </a:lnTo>
                  <a:lnTo>
                    <a:pt x="89" y="137"/>
                  </a:lnTo>
                  <a:lnTo>
                    <a:pt x="89" y="134"/>
                  </a:lnTo>
                  <a:lnTo>
                    <a:pt x="89" y="133"/>
                  </a:lnTo>
                  <a:lnTo>
                    <a:pt x="91" y="131"/>
                  </a:lnTo>
                  <a:lnTo>
                    <a:pt x="91" y="130"/>
                  </a:lnTo>
                  <a:lnTo>
                    <a:pt x="91" y="126"/>
                  </a:lnTo>
                  <a:lnTo>
                    <a:pt x="92" y="125"/>
                  </a:lnTo>
                  <a:lnTo>
                    <a:pt x="92" y="123"/>
                  </a:lnTo>
                  <a:lnTo>
                    <a:pt x="94" y="122"/>
                  </a:lnTo>
                  <a:lnTo>
                    <a:pt x="94" y="120"/>
                  </a:lnTo>
                  <a:lnTo>
                    <a:pt x="95" y="119"/>
                  </a:lnTo>
                  <a:lnTo>
                    <a:pt x="95" y="117"/>
                  </a:lnTo>
                  <a:lnTo>
                    <a:pt x="97" y="115"/>
                  </a:lnTo>
                  <a:lnTo>
                    <a:pt x="97" y="114"/>
                  </a:lnTo>
                  <a:lnTo>
                    <a:pt x="98" y="112"/>
                  </a:lnTo>
                  <a:lnTo>
                    <a:pt x="98" y="111"/>
                  </a:lnTo>
                  <a:lnTo>
                    <a:pt x="100" y="109"/>
                  </a:lnTo>
                  <a:lnTo>
                    <a:pt x="100" y="108"/>
                  </a:lnTo>
                  <a:lnTo>
                    <a:pt x="102" y="108"/>
                  </a:lnTo>
                  <a:lnTo>
                    <a:pt x="102" y="106"/>
                  </a:lnTo>
                  <a:lnTo>
                    <a:pt x="102" y="105"/>
                  </a:lnTo>
                  <a:lnTo>
                    <a:pt x="103" y="103"/>
                  </a:lnTo>
                  <a:lnTo>
                    <a:pt x="103" y="101"/>
                  </a:lnTo>
                  <a:lnTo>
                    <a:pt x="103" y="100"/>
                  </a:lnTo>
                  <a:lnTo>
                    <a:pt x="103" y="98"/>
                  </a:lnTo>
                  <a:lnTo>
                    <a:pt x="103" y="97"/>
                  </a:lnTo>
                  <a:lnTo>
                    <a:pt x="103" y="95"/>
                  </a:lnTo>
                  <a:lnTo>
                    <a:pt x="103" y="94"/>
                  </a:lnTo>
                  <a:lnTo>
                    <a:pt x="103" y="95"/>
                  </a:lnTo>
                  <a:lnTo>
                    <a:pt x="103" y="97"/>
                  </a:lnTo>
                  <a:lnTo>
                    <a:pt x="105" y="98"/>
                  </a:lnTo>
                  <a:lnTo>
                    <a:pt x="105" y="100"/>
                  </a:lnTo>
                  <a:lnTo>
                    <a:pt x="105" y="101"/>
                  </a:lnTo>
                  <a:lnTo>
                    <a:pt x="105" y="103"/>
                  </a:lnTo>
                  <a:lnTo>
                    <a:pt x="105" y="105"/>
                  </a:lnTo>
                  <a:lnTo>
                    <a:pt x="106" y="106"/>
                  </a:lnTo>
                  <a:lnTo>
                    <a:pt x="106" y="108"/>
                  </a:lnTo>
                  <a:lnTo>
                    <a:pt x="106" y="109"/>
                  </a:lnTo>
                  <a:lnTo>
                    <a:pt x="106" y="111"/>
                  </a:lnTo>
                  <a:lnTo>
                    <a:pt x="106" y="112"/>
                  </a:lnTo>
                  <a:lnTo>
                    <a:pt x="108" y="114"/>
                  </a:lnTo>
                  <a:lnTo>
                    <a:pt x="108" y="115"/>
                  </a:lnTo>
                  <a:lnTo>
                    <a:pt x="108" y="117"/>
                  </a:lnTo>
                  <a:lnTo>
                    <a:pt x="108" y="120"/>
                  </a:lnTo>
                  <a:lnTo>
                    <a:pt x="108" y="122"/>
                  </a:lnTo>
                  <a:lnTo>
                    <a:pt x="109" y="123"/>
                  </a:lnTo>
                  <a:lnTo>
                    <a:pt x="109" y="125"/>
                  </a:lnTo>
                  <a:lnTo>
                    <a:pt x="109" y="126"/>
                  </a:lnTo>
                  <a:lnTo>
                    <a:pt x="109" y="128"/>
                  </a:lnTo>
                  <a:lnTo>
                    <a:pt x="109" y="130"/>
                  </a:lnTo>
                  <a:lnTo>
                    <a:pt x="109" y="131"/>
                  </a:lnTo>
                  <a:lnTo>
                    <a:pt x="111" y="133"/>
                  </a:lnTo>
                  <a:lnTo>
                    <a:pt x="111" y="134"/>
                  </a:lnTo>
                  <a:lnTo>
                    <a:pt x="111" y="136"/>
                  </a:lnTo>
                  <a:lnTo>
                    <a:pt x="111" y="137"/>
                  </a:lnTo>
                  <a:lnTo>
                    <a:pt x="111" y="139"/>
                  </a:lnTo>
                  <a:lnTo>
                    <a:pt x="111" y="141"/>
                  </a:lnTo>
                  <a:lnTo>
                    <a:pt x="112" y="142"/>
                  </a:lnTo>
                  <a:lnTo>
                    <a:pt x="112" y="144"/>
                  </a:lnTo>
                  <a:lnTo>
                    <a:pt x="112" y="145"/>
                  </a:lnTo>
                  <a:lnTo>
                    <a:pt x="112" y="147"/>
                  </a:lnTo>
                  <a:lnTo>
                    <a:pt x="112" y="148"/>
                  </a:lnTo>
                  <a:lnTo>
                    <a:pt x="114" y="150"/>
                  </a:lnTo>
                  <a:lnTo>
                    <a:pt x="114" y="151"/>
                  </a:lnTo>
                  <a:lnTo>
                    <a:pt x="114" y="153"/>
                  </a:lnTo>
                  <a:lnTo>
                    <a:pt x="114" y="155"/>
                  </a:lnTo>
                  <a:lnTo>
                    <a:pt x="114" y="156"/>
                  </a:lnTo>
                  <a:lnTo>
                    <a:pt x="114" y="158"/>
                  </a:lnTo>
                  <a:lnTo>
                    <a:pt x="116" y="159"/>
                  </a:lnTo>
                  <a:lnTo>
                    <a:pt x="116" y="161"/>
                  </a:lnTo>
                  <a:lnTo>
                    <a:pt x="116" y="162"/>
                  </a:lnTo>
                  <a:lnTo>
                    <a:pt x="116" y="164"/>
                  </a:lnTo>
                  <a:lnTo>
                    <a:pt x="116" y="166"/>
                  </a:lnTo>
                  <a:lnTo>
                    <a:pt x="116" y="167"/>
                  </a:lnTo>
                  <a:lnTo>
                    <a:pt x="116" y="169"/>
                  </a:lnTo>
                  <a:lnTo>
                    <a:pt x="116" y="170"/>
                  </a:lnTo>
                  <a:lnTo>
                    <a:pt x="116" y="172"/>
                  </a:lnTo>
                  <a:lnTo>
                    <a:pt x="116" y="173"/>
                  </a:lnTo>
                  <a:lnTo>
                    <a:pt x="116" y="175"/>
                  </a:lnTo>
                  <a:lnTo>
                    <a:pt x="117" y="175"/>
                  </a:lnTo>
                  <a:lnTo>
                    <a:pt x="119" y="173"/>
                  </a:lnTo>
                  <a:lnTo>
                    <a:pt x="119" y="172"/>
                  </a:lnTo>
                  <a:lnTo>
                    <a:pt x="120" y="170"/>
                  </a:lnTo>
                  <a:lnTo>
                    <a:pt x="122" y="170"/>
                  </a:lnTo>
                  <a:lnTo>
                    <a:pt x="122" y="169"/>
                  </a:lnTo>
                  <a:lnTo>
                    <a:pt x="123" y="166"/>
                  </a:lnTo>
                  <a:lnTo>
                    <a:pt x="123" y="164"/>
                  </a:lnTo>
                  <a:lnTo>
                    <a:pt x="125" y="162"/>
                  </a:lnTo>
                  <a:lnTo>
                    <a:pt x="127" y="161"/>
                  </a:lnTo>
                  <a:lnTo>
                    <a:pt x="127" y="159"/>
                  </a:lnTo>
                  <a:lnTo>
                    <a:pt x="128" y="156"/>
                  </a:lnTo>
                  <a:lnTo>
                    <a:pt x="130" y="155"/>
                  </a:lnTo>
                  <a:lnTo>
                    <a:pt x="130" y="153"/>
                  </a:lnTo>
                  <a:lnTo>
                    <a:pt x="131" y="151"/>
                  </a:lnTo>
                  <a:lnTo>
                    <a:pt x="131" y="150"/>
                  </a:lnTo>
                  <a:lnTo>
                    <a:pt x="133" y="147"/>
                  </a:lnTo>
                  <a:lnTo>
                    <a:pt x="133" y="145"/>
                  </a:lnTo>
                  <a:lnTo>
                    <a:pt x="134" y="145"/>
                  </a:lnTo>
                  <a:lnTo>
                    <a:pt x="134" y="144"/>
                  </a:lnTo>
                  <a:lnTo>
                    <a:pt x="136" y="142"/>
                  </a:lnTo>
                  <a:lnTo>
                    <a:pt x="136" y="141"/>
                  </a:lnTo>
                  <a:lnTo>
                    <a:pt x="133" y="178"/>
                  </a:lnTo>
                  <a:lnTo>
                    <a:pt x="156" y="151"/>
                  </a:lnTo>
                  <a:lnTo>
                    <a:pt x="161" y="205"/>
                  </a:lnTo>
                  <a:lnTo>
                    <a:pt x="189" y="2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6" name="Freeform 179"/>
            <p:cNvSpPr>
              <a:spLocks/>
            </p:cNvSpPr>
            <p:nvPr/>
          </p:nvSpPr>
          <p:spPr bwMode="auto">
            <a:xfrm>
              <a:off x="3693" y="1508"/>
              <a:ext cx="67" cy="88"/>
            </a:xfrm>
            <a:custGeom>
              <a:avLst/>
              <a:gdLst>
                <a:gd name="T0" fmla="*/ 0 w 203"/>
                <a:gd name="T1" fmla="*/ 0 h 247"/>
                <a:gd name="T2" fmla="*/ 0 w 203"/>
                <a:gd name="T3" fmla="*/ 0 h 247"/>
                <a:gd name="T4" fmla="*/ 0 w 203"/>
                <a:gd name="T5" fmla="*/ 0 h 247"/>
                <a:gd name="T6" fmla="*/ 0 w 203"/>
                <a:gd name="T7" fmla="*/ 0 h 247"/>
                <a:gd name="T8" fmla="*/ 0 w 203"/>
                <a:gd name="T9" fmla="*/ 0 h 247"/>
                <a:gd name="T10" fmla="*/ 0 w 203"/>
                <a:gd name="T11" fmla="*/ 0 h 247"/>
                <a:gd name="T12" fmla="*/ 0 w 203"/>
                <a:gd name="T13" fmla="*/ 0 h 247"/>
                <a:gd name="T14" fmla="*/ 0 w 203"/>
                <a:gd name="T15" fmla="*/ 0 h 247"/>
                <a:gd name="T16" fmla="*/ 0 w 203"/>
                <a:gd name="T17" fmla="*/ 0 h 247"/>
                <a:gd name="T18" fmla="*/ 0 w 203"/>
                <a:gd name="T19" fmla="*/ 0 h 247"/>
                <a:gd name="T20" fmla="*/ 0 w 203"/>
                <a:gd name="T21" fmla="*/ 0 h 247"/>
                <a:gd name="T22" fmla="*/ 0 w 203"/>
                <a:gd name="T23" fmla="*/ 0 h 247"/>
                <a:gd name="T24" fmla="*/ 0 w 203"/>
                <a:gd name="T25" fmla="*/ 0 h 247"/>
                <a:gd name="T26" fmla="*/ 0 w 203"/>
                <a:gd name="T27" fmla="*/ 0 h 247"/>
                <a:gd name="T28" fmla="*/ 0 w 203"/>
                <a:gd name="T29" fmla="*/ 0 h 247"/>
                <a:gd name="T30" fmla="*/ 0 w 203"/>
                <a:gd name="T31" fmla="*/ 0 h 247"/>
                <a:gd name="T32" fmla="*/ 0 w 203"/>
                <a:gd name="T33" fmla="*/ 0 h 247"/>
                <a:gd name="T34" fmla="*/ 0 w 203"/>
                <a:gd name="T35" fmla="*/ 0 h 247"/>
                <a:gd name="T36" fmla="*/ 0 w 203"/>
                <a:gd name="T37" fmla="*/ 0 h 247"/>
                <a:gd name="T38" fmla="*/ 0 w 203"/>
                <a:gd name="T39" fmla="*/ 0 h 247"/>
                <a:gd name="T40" fmla="*/ 0 w 203"/>
                <a:gd name="T41" fmla="*/ 0 h 247"/>
                <a:gd name="T42" fmla="*/ 0 w 203"/>
                <a:gd name="T43" fmla="*/ 0 h 247"/>
                <a:gd name="T44" fmla="*/ 0 w 203"/>
                <a:gd name="T45" fmla="*/ 0 h 247"/>
                <a:gd name="T46" fmla="*/ 0 w 203"/>
                <a:gd name="T47" fmla="*/ 0 h 247"/>
                <a:gd name="T48" fmla="*/ 0 w 203"/>
                <a:gd name="T49" fmla="*/ 0 h 247"/>
                <a:gd name="T50" fmla="*/ 0 w 203"/>
                <a:gd name="T51" fmla="*/ 0 h 247"/>
                <a:gd name="T52" fmla="*/ 0 w 203"/>
                <a:gd name="T53" fmla="*/ 0 h 247"/>
                <a:gd name="T54" fmla="*/ 0 w 203"/>
                <a:gd name="T55" fmla="*/ 0 h 247"/>
                <a:gd name="T56" fmla="*/ 0 w 203"/>
                <a:gd name="T57" fmla="*/ 0 h 247"/>
                <a:gd name="T58" fmla="*/ 0 w 203"/>
                <a:gd name="T59" fmla="*/ 0 h 247"/>
                <a:gd name="T60" fmla="*/ 0 w 203"/>
                <a:gd name="T61" fmla="*/ 0 h 247"/>
                <a:gd name="T62" fmla="*/ 0 w 203"/>
                <a:gd name="T63" fmla="*/ 0 h 247"/>
                <a:gd name="T64" fmla="*/ 0 w 203"/>
                <a:gd name="T65" fmla="*/ 0 h 247"/>
                <a:gd name="T66" fmla="*/ 0 w 203"/>
                <a:gd name="T67" fmla="*/ 0 h 247"/>
                <a:gd name="T68" fmla="*/ 0 w 203"/>
                <a:gd name="T69" fmla="*/ 0 h 247"/>
                <a:gd name="T70" fmla="*/ 0 w 203"/>
                <a:gd name="T71" fmla="*/ 0 h 247"/>
                <a:gd name="T72" fmla="*/ 0 w 203"/>
                <a:gd name="T73" fmla="*/ 0 h 247"/>
                <a:gd name="T74" fmla="*/ 0 w 203"/>
                <a:gd name="T75" fmla="*/ 0 h 247"/>
                <a:gd name="T76" fmla="*/ 0 w 203"/>
                <a:gd name="T77" fmla="*/ 0 h 247"/>
                <a:gd name="T78" fmla="*/ 0 w 203"/>
                <a:gd name="T79" fmla="*/ 0 h 247"/>
                <a:gd name="T80" fmla="*/ 0 w 203"/>
                <a:gd name="T81" fmla="*/ 0 h 247"/>
                <a:gd name="T82" fmla="*/ 0 w 203"/>
                <a:gd name="T83" fmla="*/ 0 h 247"/>
                <a:gd name="T84" fmla="*/ 0 w 203"/>
                <a:gd name="T85" fmla="*/ 0 h 247"/>
                <a:gd name="T86" fmla="*/ 0 w 203"/>
                <a:gd name="T87" fmla="*/ 0 h 247"/>
                <a:gd name="T88" fmla="*/ 0 w 203"/>
                <a:gd name="T89" fmla="*/ 0 h 247"/>
                <a:gd name="T90" fmla="*/ 0 w 203"/>
                <a:gd name="T91" fmla="*/ 0 h 2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247"/>
                <a:gd name="T140" fmla="*/ 203 w 203"/>
                <a:gd name="T141" fmla="*/ 247 h 2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247">
                  <a:moveTo>
                    <a:pt x="189" y="242"/>
                  </a:moveTo>
                  <a:lnTo>
                    <a:pt x="194" y="236"/>
                  </a:lnTo>
                  <a:lnTo>
                    <a:pt x="197" y="228"/>
                  </a:lnTo>
                  <a:lnTo>
                    <a:pt x="200" y="220"/>
                  </a:lnTo>
                  <a:lnTo>
                    <a:pt x="202" y="213"/>
                  </a:lnTo>
                  <a:lnTo>
                    <a:pt x="203" y="206"/>
                  </a:lnTo>
                  <a:lnTo>
                    <a:pt x="203" y="198"/>
                  </a:lnTo>
                  <a:lnTo>
                    <a:pt x="203" y="191"/>
                  </a:lnTo>
                  <a:lnTo>
                    <a:pt x="202" y="183"/>
                  </a:lnTo>
                  <a:lnTo>
                    <a:pt x="200" y="175"/>
                  </a:lnTo>
                  <a:lnTo>
                    <a:pt x="199" y="167"/>
                  </a:lnTo>
                  <a:lnTo>
                    <a:pt x="199" y="158"/>
                  </a:lnTo>
                  <a:lnTo>
                    <a:pt x="199" y="148"/>
                  </a:lnTo>
                  <a:lnTo>
                    <a:pt x="199" y="139"/>
                  </a:lnTo>
                  <a:lnTo>
                    <a:pt x="197" y="131"/>
                  </a:lnTo>
                  <a:lnTo>
                    <a:pt x="195" y="125"/>
                  </a:lnTo>
                  <a:lnTo>
                    <a:pt x="192" y="122"/>
                  </a:lnTo>
                  <a:lnTo>
                    <a:pt x="189" y="130"/>
                  </a:lnTo>
                  <a:lnTo>
                    <a:pt x="188" y="134"/>
                  </a:lnTo>
                  <a:lnTo>
                    <a:pt x="181" y="137"/>
                  </a:lnTo>
                  <a:lnTo>
                    <a:pt x="172" y="139"/>
                  </a:lnTo>
                  <a:lnTo>
                    <a:pt x="177" y="125"/>
                  </a:lnTo>
                  <a:lnTo>
                    <a:pt x="175" y="111"/>
                  </a:lnTo>
                  <a:lnTo>
                    <a:pt x="172" y="100"/>
                  </a:lnTo>
                  <a:lnTo>
                    <a:pt x="167" y="95"/>
                  </a:lnTo>
                  <a:lnTo>
                    <a:pt x="166" y="100"/>
                  </a:lnTo>
                  <a:lnTo>
                    <a:pt x="161" y="103"/>
                  </a:lnTo>
                  <a:lnTo>
                    <a:pt x="156" y="103"/>
                  </a:lnTo>
                  <a:lnTo>
                    <a:pt x="152" y="100"/>
                  </a:lnTo>
                  <a:lnTo>
                    <a:pt x="155" y="95"/>
                  </a:lnTo>
                  <a:lnTo>
                    <a:pt x="155" y="87"/>
                  </a:lnTo>
                  <a:lnTo>
                    <a:pt x="153" y="76"/>
                  </a:lnTo>
                  <a:lnTo>
                    <a:pt x="152" y="65"/>
                  </a:lnTo>
                  <a:lnTo>
                    <a:pt x="148" y="56"/>
                  </a:lnTo>
                  <a:lnTo>
                    <a:pt x="147" y="48"/>
                  </a:lnTo>
                  <a:lnTo>
                    <a:pt x="145" y="45"/>
                  </a:lnTo>
                  <a:lnTo>
                    <a:pt x="144" y="45"/>
                  </a:lnTo>
                  <a:lnTo>
                    <a:pt x="141" y="50"/>
                  </a:lnTo>
                  <a:lnTo>
                    <a:pt x="139" y="54"/>
                  </a:lnTo>
                  <a:lnTo>
                    <a:pt x="134" y="58"/>
                  </a:lnTo>
                  <a:lnTo>
                    <a:pt x="128" y="64"/>
                  </a:lnTo>
                  <a:lnTo>
                    <a:pt x="127" y="53"/>
                  </a:lnTo>
                  <a:lnTo>
                    <a:pt x="125" y="43"/>
                  </a:lnTo>
                  <a:lnTo>
                    <a:pt x="122" y="32"/>
                  </a:lnTo>
                  <a:lnTo>
                    <a:pt x="117" y="25"/>
                  </a:lnTo>
                  <a:lnTo>
                    <a:pt x="114" y="17"/>
                  </a:lnTo>
                  <a:lnTo>
                    <a:pt x="109" y="11"/>
                  </a:lnTo>
                  <a:lnTo>
                    <a:pt x="103" y="4"/>
                  </a:lnTo>
                  <a:lnTo>
                    <a:pt x="98" y="0"/>
                  </a:lnTo>
                  <a:lnTo>
                    <a:pt x="98" y="12"/>
                  </a:lnTo>
                  <a:lnTo>
                    <a:pt x="97" y="23"/>
                  </a:lnTo>
                  <a:lnTo>
                    <a:pt x="97" y="32"/>
                  </a:lnTo>
                  <a:lnTo>
                    <a:pt x="95" y="40"/>
                  </a:lnTo>
                  <a:lnTo>
                    <a:pt x="92" y="50"/>
                  </a:lnTo>
                  <a:lnTo>
                    <a:pt x="89" y="58"/>
                  </a:lnTo>
                  <a:lnTo>
                    <a:pt x="84" y="65"/>
                  </a:lnTo>
                  <a:lnTo>
                    <a:pt x="78" y="73"/>
                  </a:lnTo>
                  <a:lnTo>
                    <a:pt x="73" y="62"/>
                  </a:lnTo>
                  <a:lnTo>
                    <a:pt x="62" y="53"/>
                  </a:lnTo>
                  <a:lnTo>
                    <a:pt x="55" y="50"/>
                  </a:lnTo>
                  <a:lnTo>
                    <a:pt x="53" y="53"/>
                  </a:lnTo>
                  <a:lnTo>
                    <a:pt x="55" y="58"/>
                  </a:lnTo>
                  <a:lnTo>
                    <a:pt x="56" y="69"/>
                  </a:lnTo>
                  <a:lnTo>
                    <a:pt x="56" y="81"/>
                  </a:lnTo>
                  <a:lnTo>
                    <a:pt x="55" y="94"/>
                  </a:lnTo>
                  <a:lnTo>
                    <a:pt x="53" y="108"/>
                  </a:lnTo>
                  <a:lnTo>
                    <a:pt x="53" y="117"/>
                  </a:lnTo>
                  <a:lnTo>
                    <a:pt x="51" y="123"/>
                  </a:lnTo>
                  <a:lnTo>
                    <a:pt x="50" y="123"/>
                  </a:lnTo>
                  <a:lnTo>
                    <a:pt x="44" y="115"/>
                  </a:lnTo>
                  <a:lnTo>
                    <a:pt x="33" y="103"/>
                  </a:lnTo>
                  <a:lnTo>
                    <a:pt x="23" y="94"/>
                  </a:lnTo>
                  <a:lnTo>
                    <a:pt x="22" y="95"/>
                  </a:lnTo>
                  <a:lnTo>
                    <a:pt x="25" y="101"/>
                  </a:lnTo>
                  <a:lnTo>
                    <a:pt x="26" y="111"/>
                  </a:lnTo>
                  <a:lnTo>
                    <a:pt x="26" y="122"/>
                  </a:lnTo>
                  <a:lnTo>
                    <a:pt x="26" y="133"/>
                  </a:lnTo>
                  <a:lnTo>
                    <a:pt x="26" y="144"/>
                  </a:lnTo>
                  <a:lnTo>
                    <a:pt x="26" y="151"/>
                  </a:lnTo>
                  <a:lnTo>
                    <a:pt x="25" y="156"/>
                  </a:lnTo>
                  <a:lnTo>
                    <a:pt x="19" y="148"/>
                  </a:lnTo>
                  <a:lnTo>
                    <a:pt x="8" y="141"/>
                  </a:lnTo>
                  <a:lnTo>
                    <a:pt x="1" y="136"/>
                  </a:lnTo>
                  <a:lnTo>
                    <a:pt x="1" y="139"/>
                  </a:lnTo>
                  <a:lnTo>
                    <a:pt x="4" y="142"/>
                  </a:lnTo>
                  <a:lnTo>
                    <a:pt x="6" y="148"/>
                  </a:lnTo>
                  <a:lnTo>
                    <a:pt x="6" y="153"/>
                  </a:lnTo>
                  <a:lnTo>
                    <a:pt x="6" y="161"/>
                  </a:lnTo>
                  <a:lnTo>
                    <a:pt x="6" y="169"/>
                  </a:lnTo>
                  <a:lnTo>
                    <a:pt x="4" y="177"/>
                  </a:lnTo>
                  <a:lnTo>
                    <a:pt x="3" y="184"/>
                  </a:lnTo>
                  <a:lnTo>
                    <a:pt x="1" y="194"/>
                  </a:lnTo>
                  <a:lnTo>
                    <a:pt x="1" y="202"/>
                  </a:lnTo>
                  <a:lnTo>
                    <a:pt x="0" y="209"/>
                  </a:lnTo>
                  <a:lnTo>
                    <a:pt x="1" y="217"/>
                  </a:lnTo>
                  <a:lnTo>
                    <a:pt x="1" y="223"/>
                  </a:lnTo>
                  <a:lnTo>
                    <a:pt x="4" y="230"/>
                  </a:lnTo>
                  <a:lnTo>
                    <a:pt x="8" y="236"/>
                  </a:lnTo>
                  <a:lnTo>
                    <a:pt x="14" y="242"/>
                  </a:lnTo>
                  <a:lnTo>
                    <a:pt x="20" y="247"/>
                  </a:lnTo>
                  <a:lnTo>
                    <a:pt x="28" y="247"/>
                  </a:lnTo>
                  <a:lnTo>
                    <a:pt x="34" y="244"/>
                  </a:lnTo>
                  <a:lnTo>
                    <a:pt x="39" y="236"/>
                  </a:lnTo>
                  <a:lnTo>
                    <a:pt x="42" y="227"/>
                  </a:lnTo>
                  <a:lnTo>
                    <a:pt x="44" y="217"/>
                  </a:lnTo>
                  <a:lnTo>
                    <a:pt x="45" y="208"/>
                  </a:lnTo>
                  <a:lnTo>
                    <a:pt x="45" y="202"/>
                  </a:lnTo>
                  <a:lnTo>
                    <a:pt x="47" y="198"/>
                  </a:lnTo>
                  <a:lnTo>
                    <a:pt x="42" y="162"/>
                  </a:lnTo>
                  <a:lnTo>
                    <a:pt x="61" y="186"/>
                  </a:lnTo>
                  <a:lnTo>
                    <a:pt x="61" y="137"/>
                  </a:lnTo>
                  <a:lnTo>
                    <a:pt x="89" y="170"/>
                  </a:lnTo>
                  <a:lnTo>
                    <a:pt x="87" y="169"/>
                  </a:lnTo>
                  <a:lnTo>
                    <a:pt x="86" y="161"/>
                  </a:lnTo>
                  <a:lnTo>
                    <a:pt x="86" y="150"/>
                  </a:lnTo>
                  <a:lnTo>
                    <a:pt x="89" y="134"/>
                  </a:lnTo>
                  <a:lnTo>
                    <a:pt x="94" y="120"/>
                  </a:lnTo>
                  <a:lnTo>
                    <a:pt x="98" y="111"/>
                  </a:lnTo>
                  <a:lnTo>
                    <a:pt x="103" y="103"/>
                  </a:lnTo>
                  <a:lnTo>
                    <a:pt x="103" y="95"/>
                  </a:lnTo>
                  <a:lnTo>
                    <a:pt x="103" y="94"/>
                  </a:lnTo>
                  <a:lnTo>
                    <a:pt x="105" y="100"/>
                  </a:lnTo>
                  <a:lnTo>
                    <a:pt x="106" y="112"/>
                  </a:lnTo>
                  <a:lnTo>
                    <a:pt x="109" y="126"/>
                  </a:lnTo>
                  <a:lnTo>
                    <a:pt x="111" y="137"/>
                  </a:lnTo>
                  <a:lnTo>
                    <a:pt x="112" y="148"/>
                  </a:lnTo>
                  <a:lnTo>
                    <a:pt x="114" y="158"/>
                  </a:lnTo>
                  <a:lnTo>
                    <a:pt x="116" y="170"/>
                  </a:lnTo>
                  <a:lnTo>
                    <a:pt x="116" y="175"/>
                  </a:lnTo>
                  <a:lnTo>
                    <a:pt x="119" y="173"/>
                  </a:lnTo>
                  <a:lnTo>
                    <a:pt x="122" y="169"/>
                  </a:lnTo>
                  <a:lnTo>
                    <a:pt x="127" y="161"/>
                  </a:lnTo>
                  <a:lnTo>
                    <a:pt x="130" y="153"/>
                  </a:lnTo>
                  <a:lnTo>
                    <a:pt x="133" y="145"/>
                  </a:lnTo>
                  <a:lnTo>
                    <a:pt x="136" y="142"/>
                  </a:lnTo>
                  <a:lnTo>
                    <a:pt x="136" y="141"/>
                  </a:lnTo>
                  <a:lnTo>
                    <a:pt x="133" y="178"/>
                  </a:lnTo>
                  <a:lnTo>
                    <a:pt x="156" y="151"/>
                  </a:lnTo>
                  <a:lnTo>
                    <a:pt x="161" y="205"/>
                  </a:lnTo>
                  <a:lnTo>
                    <a:pt x="189" y="242"/>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207" name="Freeform 180"/>
            <p:cNvSpPr>
              <a:spLocks/>
            </p:cNvSpPr>
            <p:nvPr/>
          </p:nvSpPr>
          <p:spPr bwMode="auto">
            <a:xfrm>
              <a:off x="3702" y="1571"/>
              <a:ext cx="53" cy="58"/>
            </a:xfrm>
            <a:custGeom>
              <a:avLst/>
              <a:gdLst>
                <a:gd name="T0" fmla="*/ 0 w 163"/>
                <a:gd name="T1" fmla="*/ 0 h 162"/>
                <a:gd name="T2" fmla="*/ 0 w 163"/>
                <a:gd name="T3" fmla="*/ 0 h 162"/>
                <a:gd name="T4" fmla="*/ 0 w 163"/>
                <a:gd name="T5" fmla="*/ 0 h 162"/>
                <a:gd name="T6" fmla="*/ 0 w 163"/>
                <a:gd name="T7" fmla="*/ 0 h 162"/>
                <a:gd name="T8" fmla="*/ 0 w 163"/>
                <a:gd name="T9" fmla="*/ 0 h 162"/>
                <a:gd name="T10" fmla="*/ 0 w 163"/>
                <a:gd name="T11" fmla="*/ 0 h 162"/>
                <a:gd name="T12" fmla="*/ 0 w 163"/>
                <a:gd name="T13" fmla="*/ 0 h 162"/>
                <a:gd name="T14" fmla="*/ 0 w 163"/>
                <a:gd name="T15" fmla="*/ 0 h 162"/>
                <a:gd name="T16" fmla="*/ 0 w 163"/>
                <a:gd name="T17" fmla="*/ 0 h 162"/>
                <a:gd name="T18" fmla="*/ 0 w 163"/>
                <a:gd name="T19" fmla="*/ 0 h 162"/>
                <a:gd name="T20" fmla="*/ 0 w 163"/>
                <a:gd name="T21" fmla="*/ 0 h 162"/>
                <a:gd name="T22" fmla="*/ 0 w 163"/>
                <a:gd name="T23" fmla="*/ 0 h 162"/>
                <a:gd name="T24" fmla="*/ 0 w 163"/>
                <a:gd name="T25" fmla="*/ 0 h 162"/>
                <a:gd name="T26" fmla="*/ 0 w 163"/>
                <a:gd name="T27" fmla="*/ 0 h 162"/>
                <a:gd name="T28" fmla="*/ 0 w 163"/>
                <a:gd name="T29" fmla="*/ 0 h 162"/>
                <a:gd name="T30" fmla="*/ 0 w 163"/>
                <a:gd name="T31" fmla="*/ 0 h 162"/>
                <a:gd name="T32" fmla="*/ 0 w 163"/>
                <a:gd name="T33" fmla="*/ 0 h 162"/>
                <a:gd name="T34" fmla="*/ 0 w 163"/>
                <a:gd name="T35" fmla="*/ 0 h 162"/>
                <a:gd name="T36" fmla="*/ 0 w 163"/>
                <a:gd name="T37" fmla="*/ 0 h 162"/>
                <a:gd name="T38" fmla="*/ 0 w 163"/>
                <a:gd name="T39" fmla="*/ 0 h 162"/>
                <a:gd name="T40" fmla="*/ 0 w 163"/>
                <a:gd name="T41" fmla="*/ 0 h 162"/>
                <a:gd name="T42" fmla="*/ 0 w 163"/>
                <a:gd name="T43" fmla="*/ 0 h 162"/>
                <a:gd name="T44" fmla="*/ 0 w 163"/>
                <a:gd name="T45" fmla="*/ 0 h 162"/>
                <a:gd name="T46" fmla="*/ 0 w 163"/>
                <a:gd name="T47" fmla="*/ 0 h 162"/>
                <a:gd name="T48" fmla="*/ 0 w 163"/>
                <a:gd name="T49" fmla="*/ 0 h 162"/>
                <a:gd name="T50" fmla="*/ 0 w 163"/>
                <a:gd name="T51" fmla="*/ 0 h 162"/>
                <a:gd name="T52" fmla="*/ 0 w 163"/>
                <a:gd name="T53" fmla="*/ 0 h 162"/>
                <a:gd name="T54" fmla="*/ 0 w 163"/>
                <a:gd name="T55" fmla="*/ 0 h 162"/>
                <a:gd name="T56" fmla="*/ 0 w 163"/>
                <a:gd name="T57" fmla="*/ 0 h 162"/>
                <a:gd name="T58" fmla="*/ 0 w 163"/>
                <a:gd name="T59" fmla="*/ 0 h 162"/>
                <a:gd name="T60" fmla="*/ 0 w 163"/>
                <a:gd name="T61" fmla="*/ 0 h 162"/>
                <a:gd name="T62" fmla="*/ 0 w 163"/>
                <a:gd name="T63" fmla="*/ 0 h 162"/>
                <a:gd name="T64" fmla="*/ 0 w 163"/>
                <a:gd name="T65" fmla="*/ 0 h 162"/>
                <a:gd name="T66" fmla="*/ 0 w 163"/>
                <a:gd name="T67" fmla="*/ 0 h 162"/>
                <a:gd name="T68" fmla="*/ 0 w 163"/>
                <a:gd name="T69" fmla="*/ 0 h 162"/>
                <a:gd name="T70" fmla="*/ 0 w 163"/>
                <a:gd name="T71" fmla="*/ 0 h 162"/>
                <a:gd name="T72" fmla="*/ 0 w 163"/>
                <a:gd name="T73" fmla="*/ 0 h 162"/>
                <a:gd name="T74" fmla="*/ 0 w 163"/>
                <a:gd name="T75" fmla="*/ 0 h 162"/>
                <a:gd name="T76" fmla="*/ 0 w 163"/>
                <a:gd name="T77" fmla="*/ 0 h 162"/>
                <a:gd name="T78" fmla="*/ 0 w 163"/>
                <a:gd name="T79" fmla="*/ 0 h 162"/>
                <a:gd name="T80" fmla="*/ 0 w 163"/>
                <a:gd name="T81" fmla="*/ 0 h 162"/>
                <a:gd name="T82" fmla="*/ 0 w 163"/>
                <a:gd name="T83" fmla="*/ 0 h 162"/>
                <a:gd name="T84" fmla="*/ 0 w 163"/>
                <a:gd name="T85" fmla="*/ 0 h 1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3"/>
                <a:gd name="T130" fmla="*/ 0 h 162"/>
                <a:gd name="T131" fmla="*/ 163 w 163"/>
                <a:gd name="T132" fmla="*/ 162 h 1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3" h="162">
                  <a:moveTo>
                    <a:pt x="81" y="0"/>
                  </a:moveTo>
                  <a:lnTo>
                    <a:pt x="86" y="0"/>
                  </a:lnTo>
                  <a:lnTo>
                    <a:pt x="91" y="0"/>
                  </a:lnTo>
                  <a:lnTo>
                    <a:pt x="94" y="1"/>
                  </a:lnTo>
                  <a:lnTo>
                    <a:pt x="98" y="1"/>
                  </a:lnTo>
                  <a:lnTo>
                    <a:pt x="102" y="3"/>
                  </a:lnTo>
                  <a:lnTo>
                    <a:pt x="106" y="3"/>
                  </a:lnTo>
                  <a:lnTo>
                    <a:pt x="109" y="4"/>
                  </a:lnTo>
                  <a:lnTo>
                    <a:pt x="113" y="6"/>
                  </a:lnTo>
                  <a:lnTo>
                    <a:pt x="117" y="7"/>
                  </a:lnTo>
                  <a:lnTo>
                    <a:pt x="120" y="9"/>
                  </a:lnTo>
                  <a:lnTo>
                    <a:pt x="123" y="12"/>
                  </a:lnTo>
                  <a:lnTo>
                    <a:pt x="127" y="14"/>
                  </a:lnTo>
                  <a:lnTo>
                    <a:pt x="130" y="15"/>
                  </a:lnTo>
                  <a:lnTo>
                    <a:pt x="133" y="18"/>
                  </a:lnTo>
                  <a:lnTo>
                    <a:pt x="136" y="21"/>
                  </a:lnTo>
                  <a:lnTo>
                    <a:pt x="139" y="23"/>
                  </a:lnTo>
                  <a:lnTo>
                    <a:pt x="142" y="26"/>
                  </a:lnTo>
                  <a:lnTo>
                    <a:pt x="144" y="29"/>
                  </a:lnTo>
                  <a:lnTo>
                    <a:pt x="147" y="32"/>
                  </a:lnTo>
                  <a:lnTo>
                    <a:pt x="149" y="36"/>
                  </a:lnTo>
                  <a:lnTo>
                    <a:pt x="152" y="39"/>
                  </a:lnTo>
                  <a:lnTo>
                    <a:pt x="153" y="42"/>
                  </a:lnTo>
                  <a:lnTo>
                    <a:pt x="155" y="46"/>
                  </a:lnTo>
                  <a:lnTo>
                    <a:pt x="156" y="50"/>
                  </a:lnTo>
                  <a:lnTo>
                    <a:pt x="158" y="53"/>
                  </a:lnTo>
                  <a:lnTo>
                    <a:pt x="159" y="57"/>
                  </a:lnTo>
                  <a:lnTo>
                    <a:pt x="161" y="61"/>
                  </a:lnTo>
                  <a:lnTo>
                    <a:pt x="161" y="65"/>
                  </a:lnTo>
                  <a:lnTo>
                    <a:pt x="163" y="68"/>
                  </a:lnTo>
                  <a:lnTo>
                    <a:pt x="163" y="73"/>
                  </a:lnTo>
                  <a:lnTo>
                    <a:pt x="163" y="76"/>
                  </a:lnTo>
                  <a:lnTo>
                    <a:pt x="163" y="81"/>
                  </a:lnTo>
                  <a:lnTo>
                    <a:pt x="163" y="86"/>
                  </a:lnTo>
                  <a:lnTo>
                    <a:pt x="163" y="89"/>
                  </a:lnTo>
                  <a:lnTo>
                    <a:pt x="163" y="93"/>
                  </a:lnTo>
                  <a:lnTo>
                    <a:pt x="161" y="98"/>
                  </a:lnTo>
                  <a:lnTo>
                    <a:pt x="161" y="101"/>
                  </a:lnTo>
                  <a:lnTo>
                    <a:pt x="159" y="106"/>
                  </a:lnTo>
                  <a:lnTo>
                    <a:pt x="158" y="109"/>
                  </a:lnTo>
                  <a:lnTo>
                    <a:pt x="156" y="112"/>
                  </a:lnTo>
                  <a:lnTo>
                    <a:pt x="155" y="117"/>
                  </a:lnTo>
                  <a:lnTo>
                    <a:pt x="153" y="120"/>
                  </a:lnTo>
                  <a:lnTo>
                    <a:pt x="152" y="123"/>
                  </a:lnTo>
                  <a:lnTo>
                    <a:pt x="149" y="126"/>
                  </a:lnTo>
                  <a:lnTo>
                    <a:pt x="147" y="129"/>
                  </a:lnTo>
                  <a:lnTo>
                    <a:pt x="144" y="133"/>
                  </a:lnTo>
                  <a:lnTo>
                    <a:pt x="142" y="136"/>
                  </a:lnTo>
                  <a:lnTo>
                    <a:pt x="139" y="139"/>
                  </a:lnTo>
                  <a:lnTo>
                    <a:pt x="136" y="142"/>
                  </a:lnTo>
                  <a:lnTo>
                    <a:pt x="133" y="144"/>
                  </a:lnTo>
                  <a:lnTo>
                    <a:pt x="130" y="147"/>
                  </a:lnTo>
                  <a:lnTo>
                    <a:pt x="127" y="148"/>
                  </a:lnTo>
                  <a:lnTo>
                    <a:pt x="123" y="151"/>
                  </a:lnTo>
                  <a:lnTo>
                    <a:pt x="120" y="153"/>
                  </a:lnTo>
                  <a:lnTo>
                    <a:pt x="117" y="155"/>
                  </a:lnTo>
                  <a:lnTo>
                    <a:pt x="113" y="156"/>
                  </a:lnTo>
                  <a:lnTo>
                    <a:pt x="109" y="158"/>
                  </a:lnTo>
                  <a:lnTo>
                    <a:pt x="106" y="159"/>
                  </a:lnTo>
                  <a:lnTo>
                    <a:pt x="102" y="159"/>
                  </a:lnTo>
                  <a:lnTo>
                    <a:pt x="98" y="161"/>
                  </a:lnTo>
                  <a:lnTo>
                    <a:pt x="94" y="162"/>
                  </a:lnTo>
                  <a:lnTo>
                    <a:pt x="91" y="162"/>
                  </a:lnTo>
                  <a:lnTo>
                    <a:pt x="86" y="162"/>
                  </a:lnTo>
                  <a:lnTo>
                    <a:pt x="81" y="162"/>
                  </a:lnTo>
                  <a:lnTo>
                    <a:pt x="78" y="162"/>
                  </a:lnTo>
                  <a:lnTo>
                    <a:pt x="73" y="162"/>
                  </a:lnTo>
                  <a:lnTo>
                    <a:pt x="69" y="162"/>
                  </a:lnTo>
                  <a:lnTo>
                    <a:pt x="66" y="161"/>
                  </a:lnTo>
                  <a:lnTo>
                    <a:pt x="61" y="159"/>
                  </a:lnTo>
                  <a:lnTo>
                    <a:pt x="58" y="159"/>
                  </a:lnTo>
                  <a:lnTo>
                    <a:pt x="53" y="158"/>
                  </a:lnTo>
                  <a:lnTo>
                    <a:pt x="50" y="156"/>
                  </a:lnTo>
                  <a:lnTo>
                    <a:pt x="47" y="155"/>
                  </a:lnTo>
                  <a:lnTo>
                    <a:pt x="42" y="153"/>
                  </a:lnTo>
                  <a:lnTo>
                    <a:pt x="39" y="151"/>
                  </a:lnTo>
                  <a:lnTo>
                    <a:pt x="36" y="148"/>
                  </a:lnTo>
                  <a:lnTo>
                    <a:pt x="33" y="147"/>
                  </a:lnTo>
                  <a:lnTo>
                    <a:pt x="30" y="144"/>
                  </a:lnTo>
                  <a:lnTo>
                    <a:pt x="26" y="142"/>
                  </a:lnTo>
                  <a:lnTo>
                    <a:pt x="23" y="139"/>
                  </a:lnTo>
                  <a:lnTo>
                    <a:pt x="22" y="136"/>
                  </a:lnTo>
                  <a:lnTo>
                    <a:pt x="19" y="133"/>
                  </a:lnTo>
                  <a:lnTo>
                    <a:pt x="17" y="129"/>
                  </a:lnTo>
                  <a:lnTo>
                    <a:pt x="14" y="126"/>
                  </a:lnTo>
                  <a:lnTo>
                    <a:pt x="12" y="123"/>
                  </a:lnTo>
                  <a:lnTo>
                    <a:pt x="9" y="120"/>
                  </a:lnTo>
                  <a:lnTo>
                    <a:pt x="8" y="117"/>
                  </a:lnTo>
                  <a:lnTo>
                    <a:pt x="6" y="112"/>
                  </a:lnTo>
                  <a:lnTo>
                    <a:pt x="5" y="109"/>
                  </a:lnTo>
                  <a:lnTo>
                    <a:pt x="5" y="106"/>
                  </a:lnTo>
                  <a:lnTo>
                    <a:pt x="3" y="101"/>
                  </a:lnTo>
                  <a:lnTo>
                    <a:pt x="1" y="98"/>
                  </a:lnTo>
                  <a:lnTo>
                    <a:pt x="1" y="93"/>
                  </a:lnTo>
                  <a:lnTo>
                    <a:pt x="0" y="89"/>
                  </a:lnTo>
                  <a:lnTo>
                    <a:pt x="0" y="86"/>
                  </a:lnTo>
                  <a:lnTo>
                    <a:pt x="0" y="81"/>
                  </a:lnTo>
                  <a:lnTo>
                    <a:pt x="0" y="76"/>
                  </a:lnTo>
                  <a:lnTo>
                    <a:pt x="0" y="73"/>
                  </a:lnTo>
                  <a:lnTo>
                    <a:pt x="1" y="68"/>
                  </a:lnTo>
                  <a:lnTo>
                    <a:pt x="1" y="65"/>
                  </a:lnTo>
                  <a:lnTo>
                    <a:pt x="3" y="61"/>
                  </a:lnTo>
                  <a:lnTo>
                    <a:pt x="5" y="57"/>
                  </a:lnTo>
                  <a:lnTo>
                    <a:pt x="5" y="53"/>
                  </a:lnTo>
                  <a:lnTo>
                    <a:pt x="6" y="50"/>
                  </a:lnTo>
                  <a:lnTo>
                    <a:pt x="8" y="46"/>
                  </a:lnTo>
                  <a:lnTo>
                    <a:pt x="9" y="42"/>
                  </a:lnTo>
                  <a:lnTo>
                    <a:pt x="12" y="39"/>
                  </a:lnTo>
                  <a:lnTo>
                    <a:pt x="14" y="36"/>
                  </a:lnTo>
                  <a:lnTo>
                    <a:pt x="17" y="32"/>
                  </a:lnTo>
                  <a:lnTo>
                    <a:pt x="19" y="29"/>
                  </a:lnTo>
                  <a:lnTo>
                    <a:pt x="22" y="26"/>
                  </a:lnTo>
                  <a:lnTo>
                    <a:pt x="23" y="23"/>
                  </a:lnTo>
                  <a:lnTo>
                    <a:pt x="26" y="21"/>
                  </a:lnTo>
                  <a:lnTo>
                    <a:pt x="30" y="18"/>
                  </a:lnTo>
                  <a:lnTo>
                    <a:pt x="33" y="15"/>
                  </a:lnTo>
                  <a:lnTo>
                    <a:pt x="36" y="14"/>
                  </a:lnTo>
                  <a:lnTo>
                    <a:pt x="39" y="12"/>
                  </a:lnTo>
                  <a:lnTo>
                    <a:pt x="42" y="9"/>
                  </a:lnTo>
                  <a:lnTo>
                    <a:pt x="47" y="7"/>
                  </a:lnTo>
                  <a:lnTo>
                    <a:pt x="50" y="6"/>
                  </a:lnTo>
                  <a:lnTo>
                    <a:pt x="53" y="4"/>
                  </a:lnTo>
                  <a:lnTo>
                    <a:pt x="58" y="3"/>
                  </a:lnTo>
                  <a:lnTo>
                    <a:pt x="61" y="3"/>
                  </a:lnTo>
                  <a:lnTo>
                    <a:pt x="66" y="1"/>
                  </a:lnTo>
                  <a:lnTo>
                    <a:pt x="69" y="1"/>
                  </a:lnTo>
                  <a:lnTo>
                    <a:pt x="73" y="0"/>
                  </a:lnTo>
                  <a:lnTo>
                    <a:pt x="78" y="0"/>
                  </a:lnTo>
                  <a:lnTo>
                    <a:pt x="81"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8" name="Freeform 181"/>
            <p:cNvSpPr>
              <a:spLocks/>
            </p:cNvSpPr>
            <p:nvPr/>
          </p:nvSpPr>
          <p:spPr bwMode="auto">
            <a:xfrm>
              <a:off x="3728" y="1568"/>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91" y="91"/>
                  </a:moveTo>
                  <a:lnTo>
                    <a:pt x="89" y="72"/>
                  </a:lnTo>
                  <a:lnTo>
                    <a:pt x="85" y="56"/>
                  </a:lnTo>
                  <a:lnTo>
                    <a:pt x="75" y="41"/>
                  </a:lnTo>
                  <a:lnTo>
                    <a:pt x="64" y="27"/>
                  </a:lnTo>
                  <a:lnTo>
                    <a:pt x="52" y="16"/>
                  </a:lnTo>
                  <a:lnTo>
                    <a:pt x="36" y="8"/>
                  </a:lnTo>
                  <a:lnTo>
                    <a:pt x="19" y="2"/>
                  </a:lnTo>
                  <a:lnTo>
                    <a:pt x="0" y="0"/>
                  </a:lnTo>
                  <a:lnTo>
                    <a:pt x="0" y="19"/>
                  </a:lnTo>
                  <a:lnTo>
                    <a:pt x="16" y="20"/>
                  </a:lnTo>
                  <a:lnTo>
                    <a:pt x="28" y="25"/>
                  </a:lnTo>
                  <a:lnTo>
                    <a:pt x="41" y="31"/>
                  </a:lnTo>
                  <a:lnTo>
                    <a:pt x="52" y="41"/>
                  </a:lnTo>
                  <a:lnTo>
                    <a:pt x="60" y="50"/>
                  </a:lnTo>
                  <a:lnTo>
                    <a:pt x="68" y="63"/>
                  </a:lnTo>
                  <a:lnTo>
                    <a:pt x="71" y="77"/>
                  </a:lnTo>
                  <a:lnTo>
                    <a:pt x="72" y="91"/>
                  </a:lnTo>
                  <a:lnTo>
                    <a:pt x="91"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09" name="Freeform 182"/>
            <p:cNvSpPr>
              <a:spLocks/>
            </p:cNvSpPr>
            <p:nvPr/>
          </p:nvSpPr>
          <p:spPr bwMode="auto">
            <a:xfrm>
              <a:off x="3728" y="1600"/>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0" y="91"/>
                  </a:moveTo>
                  <a:lnTo>
                    <a:pt x="19" y="89"/>
                  </a:lnTo>
                  <a:lnTo>
                    <a:pt x="36" y="84"/>
                  </a:lnTo>
                  <a:lnTo>
                    <a:pt x="52" y="75"/>
                  </a:lnTo>
                  <a:lnTo>
                    <a:pt x="64" y="64"/>
                  </a:lnTo>
                  <a:lnTo>
                    <a:pt x="75" y="50"/>
                  </a:lnTo>
                  <a:lnTo>
                    <a:pt x="85" y="36"/>
                  </a:lnTo>
                  <a:lnTo>
                    <a:pt x="89" y="19"/>
                  </a:lnTo>
                  <a:lnTo>
                    <a:pt x="91" y="0"/>
                  </a:lnTo>
                  <a:lnTo>
                    <a:pt x="72" y="0"/>
                  </a:lnTo>
                  <a:lnTo>
                    <a:pt x="71" y="14"/>
                  </a:lnTo>
                  <a:lnTo>
                    <a:pt x="68" y="28"/>
                  </a:lnTo>
                  <a:lnTo>
                    <a:pt x="60" y="41"/>
                  </a:lnTo>
                  <a:lnTo>
                    <a:pt x="52" y="52"/>
                  </a:lnTo>
                  <a:lnTo>
                    <a:pt x="41" y="59"/>
                  </a:lnTo>
                  <a:lnTo>
                    <a:pt x="28" y="66"/>
                  </a:lnTo>
                  <a:lnTo>
                    <a:pt x="16" y="70"/>
                  </a:lnTo>
                  <a:lnTo>
                    <a:pt x="0" y="72"/>
                  </a:lnTo>
                  <a:lnTo>
                    <a:pt x="0"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0" name="Freeform 183"/>
            <p:cNvSpPr>
              <a:spLocks/>
            </p:cNvSpPr>
            <p:nvPr/>
          </p:nvSpPr>
          <p:spPr bwMode="auto">
            <a:xfrm>
              <a:off x="3698" y="1600"/>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0" y="0"/>
                  </a:moveTo>
                  <a:lnTo>
                    <a:pt x="2" y="19"/>
                  </a:lnTo>
                  <a:lnTo>
                    <a:pt x="8" y="36"/>
                  </a:lnTo>
                  <a:lnTo>
                    <a:pt x="16" y="50"/>
                  </a:lnTo>
                  <a:lnTo>
                    <a:pt x="27" y="64"/>
                  </a:lnTo>
                  <a:lnTo>
                    <a:pt x="41" y="75"/>
                  </a:lnTo>
                  <a:lnTo>
                    <a:pt x="57" y="84"/>
                  </a:lnTo>
                  <a:lnTo>
                    <a:pt x="74" y="89"/>
                  </a:lnTo>
                  <a:lnTo>
                    <a:pt x="91" y="91"/>
                  </a:lnTo>
                  <a:lnTo>
                    <a:pt x="91" y="72"/>
                  </a:lnTo>
                  <a:lnTo>
                    <a:pt x="77" y="70"/>
                  </a:lnTo>
                  <a:lnTo>
                    <a:pt x="63" y="66"/>
                  </a:lnTo>
                  <a:lnTo>
                    <a:pt x="52" y="59"/>
                  </a:lnTo>
                  <a:lnTo>
                    <a:pt x="41" y="52"/>
                  </a:lnTo>
                  <a:lnTo>
                    <a:pt x="32" y="41"/>
                  </a:lnTo>
                  <a:lnTo>
                    <a:pt x="25" y="28"/>
                  </a:lnTo>
                  <a:lnTo>
                    <a:pt x="21" y="14"/>
                  </a:lnTo>
                  <a:lnTo>
                    <a:pt x="1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1" name="Freeform 184"/>
            <p:cNvSpPr>
              <a:spLocks/>
            </p:cNvSpPr>
            <p:nvPr/>
          </p:nvSpPr>
          <p:spPr bwMode="auto">
            <a:xfrm>
              <a:off x="3698" y="1568"/>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91" y="0"/>
                  </a:moveTo>
                  <a:lnTo>
                    <a:pt x="74" y="2"/>
                  </a:lnTo>
                  <a:lnTo>
                    <a:pt x="57" y="8"/>
                  </a:lnTo>
                  <a:lnTo>
                    <a:pt x="41" y="16"/>
                  </a:lnTo>
                  <a:lnTo>
                    <a:pt x="27" y="27"/>
                  </a:lnTo>
                  <a:lnTo>
                    <a:pt x="16" y="41"/>
                  </a:lnTo>
                  <a:lnTo>
                    <a:pt x="8" y="56"/>
                  </a:lnTo>
                  <a:lnTo>
                    <a:pt x="2" y="72"/>
                  </a:lnTo>
                  <a:lnTo>
                    <a:pt x="0" y="91"/>
                  </a:lnTo>
                  <a:lnTo>
                    <a:pt x="19" y="91"/>
                  </a:lnTo>
                  <a:lnTo>
                    <a:pt x="21" y="77"/>
                  </a:lnTo>
                  <a:lnTo>
                    <a:pt x="25" y="63"/>
                  </a:lnTo>
                  <a:lnTo>
                    <a:pt x="32" y="50"/>
                  </a:lnTo>
                  <a:lnTo>
                    <a:pt x="41" y="41"/>
                  </a:lnTo>
                  <a:lnTo>
                    <a:pt x="52" y="31"/>
                  </a:lnTo>
                  <a:lnTo>
                    <a:pt x="63" y="25"/>
                  </a:lnTo>
                  <a:lnTo>
                    <a:pt x="77" y="20"/>
                  </a:lnTo>
                  <a:lnTo>
                    <a:pt x="91" y="19"/>
                  </a:lnTo>
                  <a:lnTo>
                    <a:pt x="9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212" name="Text Box 185"/>
            <p:cNvSpPr txBox="1">
              <a:spLocks noChangeArrowheads="1"/>
            </p:cNvSpPr>
            <p:nvPr/>
          </p:nvSpPr>
          <p:spPr bwMode="auto">
            <a:xfrm>
              <a:off x="3619" y="1641"/>
              <a:ext cx="21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r>
                <a:rPr lang="en-US" altLang="it-IT" sz="600" b="1" u="none" dirty="0">
                  <a:solidFill>
                    <a:srgbClr val="002060"/>
                  </a:solidFill>
                  <a:latin typeface="Trebuchet MS" panose="020B0603020202020204" pitchFamily="34" charset="0"/>
                </a:rPr>
                <a:t>5.1</a:t>
              </a:r>
            </a:p>
          </p:txBody>
        </p:sp>
      </p:grpSp>
      <p:sp>
        <p:nvSpPr>
          <p:cNvPr id="14173" name="Rectangle 137"/>
          <p:cNvSpPr>
            <a:spLocks noGrp="1" noChangeArrowheads="1"/>
          </p:cNvSpPr>
          <p:nvPr>
            <p:ph type="title"/>
          </p:nvPr>
        </p:nvSpPr>
        <p:spPr>
          <a:xfrm>
            <a:off x="684215" y="125413"/>
            <a:ext cx="8135937" cy="1143000"/>
          </a:xfrm>
        </p:spPr>
        <p:txBody>
          <a:bodyPr/>
          <a:lstStyle/>
          <a:p>
            <a:r>
              <a:rPr lang="it-IT" altLang="it-IT" b="1" dirty="0">
                <a:solidFill>
                  <a:srgbClr val="002060"/>
                </a:solidFill>
              </a:rPr>
              <a:t>Placcatura veicoli-cisterna </a:t>
            </a:r>
            <a:br>
              <a:rPr lang="it-IT" altLang="it-IT" b="1" dirty="0">
                <a:solidFill>
                  <a:srgbClr val="002060"/>
                </a:solidFill>
              </a:rPr>
            </a:br>
            <a:r>
              <a:rPr lang="it-IT" altLang="it-IT" sz="3200" b="1" dirty="0">
                <a:solidFill>
                  <a:srgbClr val="002060"/>
                </a:solidFill>
              </a:rPr>
              <a:t>(es. LOX) </a:t>
            </a:r>
            <a:endParaRPr lang="it-IT" altLang="it-IT" b="1" dirty="0">
              <a:solidFill>
                <a:srgbClr val="002060"/>
              </a:solidFill>
            </a:endParaRPr>
          </a:p>
        </p:txBody>
      </p:sp>
      <p:grpSp>
        <p:nvGrpSpPr>
          <p:cNvPr id="14174" name="Group 186"/>
          <p:cNvGrpSpPr>
            <a:grpSpLocks/>
          </p:cNvGrpSpPr>
          <p:nvPr/>
        </p:nvGrpSpPr>
        <p:grpSpPr bwMode="auto">
          <a:xfrm>
            <a:off x="3038483" y="3815805"/>
            <a:ext cx="403225" cy="368300"/>
            <a:chOff x="3586" y="1486"/>
            <a:chExt cx="287" cy="311"/>
          </a:xfrm>
        </p:grpSpPr>
        <p:sp>
          <p:nvSpPr>
            <p:cNvPr id="14175" name="Freeform 167"/>
            <p:cNvSpPr>
              <a:spLocks/>
            </p:cNvSpPr>
            <p:nvPr/>
          </p:nvSpPr>
          <p:spPr bwMode="auto">
            <a:xfrm>
              <a:off x="3588" y="1488"/>
              <a:ext cx="283" cy="306"/>
            </a:xfrm>
            <a:custGeom>
              <a:avLst/>
              <a:gdLst>
                <a:gd name="T0" fmla="*/ 0 w 856"/>
                <a:gd name="T1" fmla="*/ 0 h 856"/>
                <a:gd name="T2" fmla="*/ 0 w 856"/>
                <a:gd name="T3" fmla="*/ 0 h 856"/>
                <a:gd name="T4" fmla="*/ 0 w 856"/>
                <a:gd name="T5" fmla="*/ 1 h 856"/>
                <a:gd name="T6" fmla="*/ 0 w 856"/>
                <a:gd name="T7" fmla="*/ 0 h 856"/>
                <a:gd name="T8" fmla="*/ 0 w 856"/>
                <a:gd name="T9" fmla="*/ 0 h 856"/>
                <a:gd name="T10" fmla="*/ 0 60000 65536"/>
                <a:gd name="T11" fmla="*/ 0 60000 65536"/>
                <a:gd name="T12" fmla="*/ 0 60000 65536"/>
                <a:gd name="T13" fmla="*/ 0 60000 65536"/>
                <a:gd name="T14" fmla="*/ 0 60000 65536"/>
                <a:gd name="T15" fmla="*/ 0 w 856"/>
                <a:gd name="T16" fmla="*/ 0 h 856"/>
                <a:gd name="T17" fmla="*/ 856 w 856"/>
                <a:gd name="T18" fmla="*/ 856 h 856"/>
              </a:gdLst>
              <a:ahLst/>
              <a:cxnLst>
                <a:cxn ang="T10">
                  <a:pos x="T0" y="T1"/>
                </a:cxn>
                <a:cxn ang="T11">
                  <a:pos x="T2" y="T3"/>
                </a:cxn>
                <a:cxn ang="T12">
                  <a:pos x="T4" y="T5"/>
                </a:cxn>
                <a:cxn ang="T13">
                  <a:pos x="T6" y="T7"/>
                </a:cxn>
                <a:cxn ang="T14">
                  <a:pos x="T8" y="T9"/>
                </a:cxn>
              </a:cxnLst>
              <a:rect l="T15" t="T16" r="T17" b="T18"/>
              <a:pathLst>
                <a:path w="856" h="856">
                  <a:moveTo>
                    <a:pt x="429" y="0"/>
                  </a:moveTo>
                  <a:lnTo>
                    <a:pt x="856" y="427"/>
                  </a:lnTo>
                  <a:lnTo>
                    <a:pt x="429" y="856"/>
                  </a:lnTo>
                  <a:lnTo>
                    <a:pt x="0" y="427"/>
                  </a:lnTo>
                  <a:lnTo>
                    <a:pt x="429"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76" name="Freeform 168"/>
            <p:cNvSpPr>
              <a:spLocks/>
            </p:cNvSpPr>
            <p:nvPr/>
          </p:nvSpPr>
          <p:spPr bwMode="auto">
            <a:xfrm>
              <a:off x="3728" y="1487"/>
              <a:ext cx="145" cy="156"/>
            </a:xfrm>
            <a:custGeom>
              <a:avLst/>
              <a:gdLst>
                <a:gd name="T0" fmla="*/ 0 w 438"/>
                <a:gd name="T1" fmla="*/ 0 h 438"/>
                <a:gd name="T2" fmla="*/ 0 w 438"/>
                <a:gd name="T3" fmla="*/ 0 h 438"/>
                <a:gd name="T4" fmla="*/ 0 w 438"/>
                <a:gd name="T5" fmla="*/ 0 h 438"/>
                <a:gd name="T6" fmla="*/ 0 w 438"/>
                <a:gd name="T7" fmla="*/ 0 h 438"/>
                <a:gd name="T8" fmla="*/ 0 w 438"/>
                <a:gd name="T9" fmla="*/ 0 h 438"/>
                <a:gd name="T10" fmla="*/ 0 w 438"/>
                <a:gd name="T11" fmla="*/ 0 h 438"/>
                <a:gd name="T12" fmla="*/ 0 w 438"/>
                <a:gd name="T13" fmla="*/ 0 h 438"/>
                <a:gd name="T14" fmla="*/ 0 w 438"/>
                <a:gd name="T15" fmla="*/ 0 h 438"/>
                <a:gd name="T16" fmla="*/ 0 w 438"/>
                <a:gd name="T17" fmla="*/ 0 h 438"/>
                <a:gd name="T18" fmla="*/ 0 w 438"/>
                <a:gd name="T19" fmla="*/ 0 h 438"/>
                <a:gd name="T20" fmla="*/ 0 w 438"/>
                <a:gd name="T21" fmla="*/ 0 h 438"/>
                <a:gd name="T22" fmla="*/ 0 w 438"/>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8"/>
                <a:gd name="T38" fmla="*/ 438 w 438"/>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8">
                  <a:moveTo>
                    <a:pt x="437" y="437"/>
                  </a:moveTo>
                  <a:lnTo>
                    <a:pt x="437" y="429"/>
                  </a:lnTo>
                  <a:lnTo>
                    <a:pt x="8" y="0"/>
                  </a:lnTo>
                  <a:lnTo>
                    <a:pt x="0" y="8"/>
                  </a:lnTo>
                  <a:lnTo>
                    <a:pt x="429" y="437"/>
                  </a:lnTo>
                  <a:lnTo>
                    <a:pt x="429" y="429"/>
                  </a:lnTo>
                  <a:lnTo>
                    <a:pt x="429" y="437"/>
                  </a:lnTo>
                  <a:lnTo>
                    <a:pt x="432" y="438"/>
                  </a:lnTo>
                  <a:lnTo>
                    <a:pt x="437" y="437"/>
                  </a:lnTo>
                  <a:lnTo>
                    <a:pt x="438" y="432"/>
                  </a:lnTo>
                  <a:lnTo>
                    <a:pt x="437" y="429"/>
                  </a:lnTo>
                  <a:lnTo>
                    <a:pt x="437" y="4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77" name="Freeform 169"/>
            <p:cNvSpPr>
              <a:spLocks/>
            </p:cNvSpPr>
            <p:nvPr/>
          </p:nvSpPr>
          <p:spPr bwMode="auto">
            <a:xfrm>
              <a:off x="3728" y="1640"/>
              <a:ext cx="144" cy="156"/>
            </a:xfrm>
            <a:custGeom>
              <a:avLst/>
              <a:gdLst>
                <a:gd name="T0" fmla="*/ 0 w 438"/>
                <a:gd name="T1" fmla="*/ 0 h 438"/>
                <a:gd name="T2" fmla="*/ 0 w 438"/>
                <a:gd name="T3" fmla="*/ 0 h 438"/>
                <a:gd name="T4" fmla="*/ 0 w 438"/>
                <a:gd name="T5" fmla="*/ 0 h 438"/>
                <a:gd name="T6" fmla="*/ 0 w 438"/>
                <a:gd name="T7" fmla="*/ 0 h 438"/>
                <a:gd name="T8" fmla="*/ 0 w 438"/>
                <a:gd name="T9" fmla="*/ 0 h 438"/>
                <a:gd name="T10" fmla="*/ 0 w 438"/>
                <a:gd name="T11" fmla="*/ 0 h 438"/>
                <a:gd name="T12" fmla="*/ 0 w 438"/>
                <a:gd name="T13" fmla="*/ 0 h 438"/>
                <a:gd name="T14" fmla="*/ 0 w 438"/>
                <a:gd name="T15" fmla="*/ 0 h 438"/>
                <a:gd name="T16" fmla="*/ 0 w 438"/>
                <a:gd name="T17" fmla="*/ 0 h 438"/>
                <a:gd name="T18" fmla="*/ 0 w 438"/>
                <a:gd name="T19" fmla="*/ 0 h 438"/>
                <a:gd name="T20" fmla="*/ 0 w 438"/>
                <a:gd name="T21" fmla="*/ 0 h 438"/>
                <a:gd name="T22" fmla="*/ 0 w 438"/>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8"/>
                <a:gd name="T38" fmla="*/ 438 w 438"/>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8">
                  <a:moveTo>
                    <a:pt x="1" y="435"/>
                  </a:moveTo>
                  <a:lnTo>
                    <a:pt x="9" y="435"/>
                  </a:lnTo>
                  <a:lnTo>
                    <a:pt x="438" y="8"/>
                  </a:lnTo>
                  <a:lnTo>
                    <a:pt x="430" y="0"/>
                  </a:lnTo>
                  <a:lnTo>
                    <a:pt x="1" y="427"/>
                  </a:lnTo>
                  <a:lnTo>
                    <a:pt x="9" y="427"/>
                  </a:lnTo>
                  <a:lnTo>
                    <a:pt x="1" y="427"/>
                  </a:lnTo>
                  <a:lnTo>
                    <a:pt x="0" y="432"/>
                  </a:lnTo>
                  <a:lnTo>
                    <a:pt x="1" y="435"/>
                  </a:lnTo>
                  <a:lnTo>
                    <a:pt x="4" y="438"/>
                  </a:lnTo>
                  <a:lnTo>
                    <a:pt x="9" y="435"/>
                  </a:lnTo>
                  <a:lnTo>
                    <a:pt x="1" y="4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78" name="Freeform 170"/>
            <p:cNvSpPr>
              <a:spLocks/>
            </p:cNvSpPr>
            <p:nvPr/>
          </p:nvSpPr>
          <p:spPr bwMode="auto">
            <a:xfrm>
              <a:off x="3586" y="1639"/>
              <a:ext cx="145" cy="156"/>
            </a:xfrm>
            <a:custGeom>
              <a:avLst/>
              <a:gdLst>
                <a:gd name="T0" fmla="*/ 0 w 438"/>
                <a:gd name="T1" fmla="*/ 0 h 436"/>
                <a:gd name="T2" fmla="*/ 0 w 438"/>
                <a:gd name="T3" fmla="*/ 0 h 436"/>
                <a:gd name="T4" fmla="*/ 0 w 438"/>
                <a:gd name="T5" fmla="*/ 0 h 436"/>
                <a:gd name="T6" fmla="*/ 0 w 438"/>
                <a:gd name="T7" fmla="*/ 0 h 436"/>
                <a:gd name="T8" fmla="*/ 0 w 438"/>
                <a:gd name="T9" fmla="*/ 0 h 436"/>
                <a:gd name="T10" fmla="*/ 0 w 438"/>
                <a:gd name="T11" fmla="*/ 0 h 436"/>
                <a:gd name="T12" fmla="*/ 0 w 438"/>
                <a:gd name="T13" fmla="*/ 0 h 436"/>
                <a:gd name="T14" fmla="*/ 0 w 438"/>
                <a:gd name="T15" fmla="*/ 0 h 436"/>
                <a:gd name="T16" fmla="*/ 0 w 438"/>
                <a:gd name="T17" fmla="*/ 0 h 436"/>
                <a:gd name="T18" fmla="*/ 0 w 438"/>
                <a:gd name="T19" fmla="*/ 0 h 436"/>
                <a:gd name="T20" fmla="*/ 0 w 438"/>
                <a:gd name="T21" fmla="*/ 0 h 436"/>
                <a:gd name="T22" fmla="*/ 0 w 438"/>
                <a:gd name="T23" fmla="*/ 0 h 4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8"/>
                <a:gd name="T37" fmla="*/ 0 h 436"/>
                <a:gd name="T38" fmla="*/ 438 w 438"/>
                <a:gd name="T39" fmla="*/ 436 h 4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8" h="436">
                  <a:moveTo>
                    <a:pt x="1" y="1"/>
                  </a:moveTo>
                  <a:lnTo>
                    <a:pt x="1" y="9"/>
                  </a:lnTo>
                  <a:lnTo>
                    <a:pt x="430" y="436"/>
                  </a:lnTo>
                  <a:lnTo>
                    <a:pt x="438" y="428"/>
                  </a:lnTo>
                  <a:lnTo>
                    <a:pt x="9" y="1"/>
                  </a:lnTo>
                  <a:lnTo>
                    <a:pt x="9" y="9"/>
                  </a:lnTo>
                  <a:lnTo>
                    <a:pt x="9" y="1"/>
                  </a:lnTo>
                  <a:lnTo>
                    <a:pt x="6" y="0"/>
                  </a:lnTo>
                  <a:lnTo>
                    <a:pt x="1" y="1"/>
                  </a:lnTo>
                  <a:lnTo>
                    <a:pt x="0" y="4"/>
                  </a:lnTo>
                  <a:lnTo>
                    <a:pt x="1" y="9"/>
                  </a:lnTo>
                  <a:lnTo>
                    <a:pt x="1"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79" name="Freeform 171"/>
            <p:cNvSpPr>
              <a:spLocks/>
            </p:cNvSpPr>
            <p:nvPr/>
          </p:nvSpPr>
          <p:spPr bwMode="auto">
            <a:xfrm>
              <a:off x="3587" y="1486"/>
              <a:ext cx="144" cy="156"/>
            </a:xfrm>
            <a:custGeom>
              <a:avLst/>
              <a:gdLst>
                <a:gd name="T0" fmla="*/ 0 w 439"/>
                <a:gd name="T1" fmla="*/ 0 h 438"/>
                <a:gd name="T2" fmla="*/ 0 w 439"/>
                <a:gd name="T3" fmla="*/ 0 h 438"/>
                <a:gd name="T4" fmla="*/ 0 w 439"/>
                <a:gd name="T5" fmla="*/ 0 h 438"/>
                <a:gd name="T6" fmla="*/ 0 w 439"/>
                <a:gd name="T7" fmla="*/ 0 h 438"/>
                <a:gd name="T8" fmla="*/ 0 w 439"/>
                <a:gd name="T9" fmla="*/ 0 h 438"/>
                <a:gd name="T10" fmla="*/ 0 w 439"/>
                <a:gd name="T11" fmla="*/ 0 h 438"/>
                <a:gd name="T12" fmla="*/ 0 w 439"/>
                <a:gd name="T13" fmla="*/ 0 h 438"/>
                <a:gd name="T14" fmla="*/ 0 w 439"/>
                <a:gd name="T15" fmla="*/ 0 h 438"/>
                <a:gd name="T16" fmla="*/ 0 w 439"/>
                <a:gd name="T17" fmla="*/ 0 h 438"/>
                <a:gd name="T18" fmla="*/ 0 w 439"/>
                <a:gd name="T19" fmla="*/ 0 h 438"/>
                <a:gd name="T20" fmla="*/ 0 w 439"/>
                <a:gd name="T21" fmla="*/ 0 h 438"/>
                <a:gd name="T22" fmla="*/ 0 w 439"/>
                <a:gd name="T23" fmla="*/ 0 h 4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438"/>
                <a:gd name="T38" fmla="*/ 439 w 439"/>
                <a:gd name="T39" fmla="*/ 438 h 4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438">
                  <a:moveTo>
                    <a:pt x="437" y="1"/>
                  </a:moveTo>
                  <a:lnTo>
                    <a:pt x="429" y="1"/>
                  </a:lnTo>
                  <a:lnTo>
                    <a:pt x="0" y="430"/>
                  </a:lnTo>
                  <a:lnTo>
                    <a:pt x="8" y="438"/>
                  </a:lnTo>
                  <a:lnTo>
                    <a:pt x="437" y="9"/>
                  </a:lnTo>
                  <a:lnTo>
                    <a:pt x="429" y="9"/>
                  </a:lnTo>
                  <a:lnTo>
                    <a:pt x="437" y="9"/>
                  </a:lnTo>
                  <a:lnTo>
                    <a:pt x="439" y="4"/>
                  </a:lnTo>
                  <a:lnTo>
                    <a:pt x="437" y="1"/>
                  </a:lnTo>
                  <a:lnTo>
                    <a:pt x="434" y="0"/>
                  </a:lnTo>
                  <a:lnTo>
                    <a:pt x="429" y="1"/>
                  </a:lnTo>
                  <a:lnTo>
                    <a:pt x="437"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0" name="Freeform 172"/>
            <p:cNvSpPr>
              <a:spLocks/>
            </p:cNvSpPr>
            <p:nvPr/>
          </p:nvSpPr>
          <p:spPr bwMode="auto">
            <a:xfrm>
              <a:off x="3696" y="1631"/>
              <a:ext cx="64" cy="1"/>
            </a:xfrm>
            <a:custGeom>
              <a:avLst/>
              <a:gdLst>
                <a:gd name="T0" fmla="*/ 0 w 195"/>
                <a:gd name="T1" fmla="*/ 0 h 1"/>
                <a:gd name="T2" fmla="*/ 0 w 195"/>
                <a:gd name="T3" fmla="*/ 0 h 1"/>
                <a:gd name="T4" fmla="*/ 0 w 195"/>
                <a:gd name="T5" fmla="*/ 0 h 1"/>
                <a:gd name="T6" fmla="*/ 0 60000 65536"/>
                <a:gd name="T7" fmla="*/ 0 60000 65536"/>
                <a:gd name="T8" fmla="*/ 0 60000 65536"/>
                <a:gd name="T9" fmla="*/ 0 w 195"/>
                <a:gd name="T10" fmla="*/ 0 h 1"/>
                <a:gd name="T11" fmla="*/ 195 w 195"/>
                <a:gd name="T12" fmla="*/ 1 h 1"/>
              </a:gdLst>
              <a:ahLst/>
              <a:cxnLst>
                <a:cxn ang="T6">
                  <a:pos x="T0" y="T1"/>
                </a:cxn>
                <a:cxn ang="T7">
                  <a:pos x="T2" y="T3"/>
                </a:cxn>
                <a:cxn ang="T8">
                  <a:pos x="T4" y="T5"/>
                </a:cxn>
              </a:cxnLst>
              <a:rect l="T9" t="T10" r="T11" b="T12"/>
              <a:pathLst>
                <a:path w="195" h="1">
                  <a:moveTo>
                    <a:pt x="0" y="0"/>
                  </a:moveTo>
                  <a:lnTo>
                    <a:pt x="195" y="0"/>
                  </a:lnTo>
                  <a:lnTo>
                    <a:pt x="0"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81" name="Line 173"/>
            <p:cNvSpPr>
              <a:spLocks noChangeShapeType="1"/>
            </p:cNvSpPr>
            <p:nvPr/>
          </p:nvSpPr>
          <p:spPr bwMode="auto">
            <a:xfrm>
              <a:off x="3696" y="1631"/>
              <a:ext cx="6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it-IT" dirty="0">
                <a:solidFill>
                  <a:srgbClr val="002060"/>
                </a:solidFill>
                <a:latin typeface="Trebuchet MS" panose="020B0603020202020204" pitchFamily="34" charset="0"/>
              </a:endParaRPr>
            </a:p>
          </p:txBody>
        </p:sp>
        <p:sp>
          <p:nvSpPr>
            <p:cNvPr id="14182" name="Freeform 174"/>
            <p:cNvSpPr>
              <a:spLocks/>
            </p:cNvSpPr>
            <p:nvPr/>
          </p:nvSpPr>
          <p:spPr bwMode="auto">
            <a:xfrm>
              <a:off x="3728" y="1500"/>
              <a:ext cx="132" cy="143"/>
            </a:xfrm>
            <a:custGeom>
              <a:avLst/>
              <a:gdLst>
                <a:gd name="T0" fmla="*/ 0 w 400"/>
                <a:gd name="T1" fmla="*/ 0 h 400"/>
                <a:gd name="T2" fmla="*/ 0 w 400"/>
                <a:gd name="T3" fmla="*/ 0 h 400"/>
                <a:gd name="T4" fmla="*/ 0 w 400"/>
                <a:gd name="T5" fmla="*/ 0 h 400"/>
                <a:gd name="T6" fmla="*/ 0 w 400"/>
                <a:gd name="T7" fmla="*/ 0 h 400"/>
                <a:gd name="T8" fmla="*/ 0 w 400"/>
                <a:gd name="T9" fmla="*/ 0 h 400"/>
                <a:gd name="T10" fmla="*/ 0 w 400"/>
                <a:gd name="T11" fmla="*/ 0 h 400"/>
                <a:gd name="T12" fmla="*/ 0 w 400"/>
                <a:gd name="T13" fmla="*/ 0 h 400"/>
                <a:gd name="T14" fmla="*/ 0 w 400"/>
                <a:gd name="T15" fmla="*/ 0 h 400"/>
                <a:gd name="T16" fmla="*/ 0 w 400"/>
                <a:gd name="T17" fmla="*/ 0 h 400"/>
                <a:gd name="T18" fmla="*/ 0 w 400"/>
                <a:gd name="T19" fmla="*/ 0 h 400"/>
                <a:gd name="T20" fmla="*/ 0 w 400"/>
                <a:gd name="T21" fmla="*/ 0 h 400"/>
                <a:gd name="T22" fmla="*/ 0 w 400"/>
                <a:gd name="T23" fmla="*/ 0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0"/>
                <a:gd name="T37" fmla="*/ 0 h 400"/>
                <a:gd name="T38" fmla="*/ 400 w 400"/>
                <a:gd name="T39" fmla="*/ 400 h 4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0" h="400">
                  <a:moveTo>
                    <a:pt x="397" y="397"/>
                  </a:moveTo>
                  <a:lnTo>
                    <a:pt x="397" y="390"/>
                  </a:lnTo>
                  <a:lnTo>
                    <a:pt x="7" y="0"/>
                  </a:lnTo>
                  <a:lnTo>
                    <a:pt x="0" y="8"/>
                  </a:lnTo>
                  <a:lnTo>
                    <a:pt x="389" y="397"/>
                  </a:lnTo>
                  <a:lnTo>
                    <a:pt x="389" y="390"/>
                  </a:lnTo>
                  <a:lnTo>
                    <a:pt x="389" y="397"/>
                  </a:lnTo>
                  <a:lnTo>
                    <a:pt x="394" y="400"/>
                  </a:lnTo>
                  <a:lnTo>
                    <a:pt x="397" y="397"/>
                  </a:lnTo>
                  <a:lnTo>
                    <a:pt x="400" y="394"/>
                  </a:lnTo>
                  <a:lnTo>
                    <a:pt x="397" y="390"/>
                  </a:lnTo>
                  <a:lnTo>
                    <a:pt x="397" y="3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3" name="Freeform 175"/>
            <p:cNvSpPr>
              <a:spLocks/>
            </p:cNvSpPr>
            <p:nvPr/>
          </p:nvSpPr>
          <p:spPr bwMode="auto">
            <a:xfrm>
              <a:off x="3727" y="1639"/>
              <a:ext cx="132" cy="143"/>
            </a:xfrm>
            <a:custGeom>
              <a:avLst/>
              <a:gdLst>
                <a:gd name="T0" fmla="*/ 0 w 399"/>
                <a:gd name="T1" fmla="*/ 0 h 400"/>
                <a:gd name="T2" fmla="*/ 0 w 399"/>
                <a:gd name="T3" fmla="*/ 0 h 400"/>
                <a:gd name="T4" fmla="*/ 0 w 399"/>
                <a:gd name="T5" fmla="*/ 0 h 400"/>
                <a:gd name="T6" fmla="*/ 0 w 399"/>
                <a:gd name="T7" fmla="*/ 0 h 400"/>
                <a:gd name="T8" fmla="*/ 0 w 399"/>
                <a:gd name="T9" fmla="*/ 0 h 400"/>
                <a:gd name="T10" fmla="*/ 0 w 399"/>
                <a:gd name="T11" fmla="*/ 0 h 400"/>
                <a:gd name="T12" fmla="*/ 0 w 399"/>
                <a:gd name="T13" fmla="*/ 0 h 400"/>
                <a:gd name="T14" fmla="*/ 0 w 399"/>
                <a:gd name="T15" fmla="*/ 0 h 400"/>
                <a:gd name="T16" fmla="*/ 0 w 399"/>
                <a:gd name="T17" fmla="*/ 0 h 400"/>
                <a:gd name="T18" fmla="*/ 0 w 399"/>
                <a:gd name="T19" fmla="*/ 0 h 400"/>
                <a:gd name="T20" fmla="*/ 0 w 399"/>
                <a:gd name="T21" fmla="*/ 0 h 400"/>
                <a:gd name="T22" fmla="*/ 0 w 399"/>
                <a:gd name="T23" fmla="*/ 0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9"/>
                <a:gd name="T37" fmla="*/ 0 h 400"/>
                <a:gd name="T38" fmla="*/ 399 w 399"/>
                <a:gd name="T39" fmla="*/ 400 h 4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9" h="400">
                  <a:moveTo>
                    <a:pt x="2" y="399"/>
                  </a:moveTo>
                  <a:lnTo>
                    <a:pt x="9" y="399"/>
                  </a:lnTo>
                  <a:lnTo>
                    <a:pt x="399" y="7"/>
                  </a:lnTo>
                  <a:lnTo>
                    <a:pt x="391" y="0"/>
                  </a:lnTo>
                  <a:lnTo>
                    <a:pt x="2" y="391"/>
                  </a:lnTo>
                  <a:lnTo>
                    <a:pt x="9" y="391"/>
                  </a:lnTo>
                  <a:lnTo>
                    <a:pt x="2" y="391"/>
                  </a:lnTo>
                  <a:lnTo>
                    <a:pt x="0" y="396"/>
                  </a:lnTo>
                  <a:lnTo>
                    <a:pt x="2" y="399"/>
                  </a:lnTo>
                  <a:lnTo>
                    <a:pt x="5" y="400"/>
                  </a:lnTo>
                  <a:lnTo>
                    <a:pt x="9" y="399"/>
                  </a:lnTo>
                  <a:lnTo>
                    <a:pt x="2" y="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4" name="Freeform 176"/>
            <p:cNvSpPr>
              <a:spLocks/>
            </p:cNvSpPr>
            <p:nvPr/>
          </p:nvSpPr>
          <p:spPr bwMode="auto">
            <a:xfrm>
              <a:off x="3598" y="1639"/>
              <a:ext cx="132" cy="143"/>
            </a:xfrm>
            <a:custGeom>
              <a:avLst/>
              <a:gdLst>
                <a:gd name="T0" fmla="*/ 0 w 400"/>
                <a:gd name="T1" fmla="*/ 0 h 401"/>
                <a:gd name="T2" fmla="*/ 0 w 400"/>
                <a:gd name="T3" fmla="*/ 0 h 401"/>
                <a:gd name="T4" fmla="*/ 0 w 400"/>
                <a:gd name="T5" fmla="*/ 0 h 401"/>
                <a:gd name="T6" fmla="*/ 0 w 400"/>
                <a:gd name="T7" fmla="*/ 0 h 401"/>
                <a:gd name="T8" fmla="*/ 0 w 400"/>
                <a:gd name="T9" fmla="*/ 0 h 401"/>
                <a:gd name="T10" fmla="*/ 0 w 400"/>
                <a:gd name="T11" fmla="*/ 0 h 401"/>
                <a:gd name="T12" fmla="*/ 0 w 400"/>
                <a:gd name="T13" fmla="*/ 0 h 401"/>
                <a:gd name="T14" fmla="*/ 0 w 400"/>
                <a:gd name="T15" fmla="*/ 0 h 401"/>
                <a:gd name="T16" fmla="*/ 0 w 400"/>
                <a:gd name="T17" fmla="*/ 0 h 401"/>
                <a:gd name="T18" fmla="*/ 0 w 400"/>
                <a:gd name="T19" fmla="*/ 0 h 401"/>
                <a:gd name="T20" fmla="*/ 0 w 400"/>
                <a:gd name="T21" fmla="*/ 0 h 401"/>
                <a:gd name="T22" fmla="*/ 0 w 400"/>
                <a:gd name="T23" fmla="*/ 0 h 4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0"/>
                <a:gd name="T37" fmla="*/ 0 h 401"/>
                <a:gd name="T38" fmla="*/ 400 w 400"/>
                <a:gd name="T39" fmla="*/ 401 h 4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0" h="401">
                  <a:moveTo>
                    <a:pt x="1" y="2"/>
                  </a:moveTo>
                  <a:lnTo>
                    <a:pt x="1" y="9"/>
                  </a:lnTo>
                  <a:lnTo>
                    <a:pt x="393" y="401"/>
                  </a:lnTo>
                  <a:lnTo>
                    <a:pt x="400" y="393"/>
                  </a:lnTo>
                  <a:lnTo>
                    <a:pt x="9" y="2"/>
                  </a:lnTo>
                  <a:lnTo>
                    <a:pt x="9" y="9"/>
                  </a:lnTo>
                  <a:lnTo>
                    <a:pt x="9" y="2"/>
                  </a:lnTo>
                  <a:lnTo>
                    <a:pt x="4" y="0"/>
                  </a:lnTo>
                  <a:lnTo>
                    <a:pt x="1" y="2"/>
                  </a:lnTo>
                  <a:lnTo>
                    <a:pt x="0" y="6"/>
                  </a:lnTo>
                  <a:lnTo>
                    <a:pt x="1" y="9"/>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5" name="Freeform 177"/>
            <p:cNvSpPr>
              <a:spLocks/>
            </p:cNvSpPr>
            <p:nvPr/>
          </p:nvSpPr>
          <p:spPr bwMode="auto">
            <a:xfrm>
              <a:off x="3598" y="1499"/>
              <a:ext cx="133" cy="143"/>
            </a:xfrm>
            <a:custGeom>
              <a:avLst/>
              <a:gdLst>
                <a:gd name="T0" fmla="*/ 0 w 401"/>
                <a:gd name="T1" fmla="*/ 0 h 399"/>
                <a:gd name="T2" fmla="*/ 0 w 401"/>
                <a:gd name="T3" fmla="*/ 0 h 399"/>
                <a:gd name="T4" fmla="*/ 0 w 401"/>
                <a:gd name="T5" fmla="*/ 0 h 399"/>
                <a:gd name="T6" fmla="*/ 0 w 401"/>
                <a:gd name="T7" fmla="*/ 0 h 399"/>
                <a:gd name="T8" fmla="*/ 0 w 401"/>
                <a:gd name="T9" fmla="*/ 0 h 399"/>
                <a:gd name="T10" fmla="*/ 0 w 401"/>
                <a:gd name="T11" fmla="*/ 0 h 399"/>
                <a:gd name="T12" fmla="*/ 0 w 401"/>
                <a:gd name="T13" fmla="*/ 0 h 399"/>
                <a:gd name="T14" fmla="*/ 0 w 401"/>
                <a:gd name="T15" fmla="*/ 0 h 399"/>
                <a:gd name="T16" fmla="*/ 0 w 401"/>
                <a:gd name="T17" fmla="*/ 0 h 399"/>
                <a:gd name="T18" fmla="*/ 0 w 401"/>
                <a:gd name="T19" fmla="*/ 0 h 399"/>
                <a:gd name="T20" fmla="*/ 0 w 401"/>
                <a:gd name="T21" fmla="*/ 0 h 399"/>
                <a:gd name="T22" fmla="*/ 0 w 401"/>
                <a:gd name="T23" fmla="*/ 0 h 3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1"/>
                <a:gd name="T37" fmla="*/ 0 h 399"/>
                <a:gd name="T38" fmla="*/ 401 w 401"/>
                <a:gd name="T39" fmla="*/ 399 h 3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1" h="399">
                  <a:moveTo>
                    <a:pt x="399" y="2"/>
                  </a:moveTo>
                  <a:lnTo>
                    <a:pt x="392" y="2"/>
                  </a:lnTo>
                  <a:lnTo>
                    <a:pt x="0" y="392"/>
                  </a:lnTo>
                  <a:lnTo>
                    <a:pt x="8" y="399"/>
                  </a:lnTo>
                  <a:lnTo>
                    <a:pt x="399" y="10"/>
                  </a:lnTo>
                  <a:lnTo>
                    <a:pt x="392" y="10"/>
                  </a:lnTo>
                  <a:lnTo>
                    <a:pt x="399" y="10"/>
                  </a:lnTo>
                  <a:lnTo>
                    <a:pt x="401" y="5"/>
                  </a:lnTo>
                  <a:lnTo>
                    <a:pt x="399" y="2"/>
                  </a:lnTo>
                  <a:lnTo>
                    <a:pt x="395" y="0"/>
                  </a:lnTo>
                  <a:lnTo>
                    <a:pt x="392" y="2"/>
                  </a:lnTo>
                  <a:lnTo>
                    <a:pt x="3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6" name="Freeform 178"/>
            <p:cNvSpPr>
              <a:spLocks/>
            </p:cNvSpPr>
            <p:nvPr/>
          </p:nvSpPr>
          <p:spPr bwMode="auto">
            <a:xfrm>
              <a:off x="3693" y="1508"/>
              <a:ext cx="67" cy="89"/>
            </a:xfrm>
            <a:custGeom>
              <a:avLst/>
              <a:gdLst>
                <a:gd name="T0" fmla="*/ 0 w 203"/>
                <a:gd name="T1" fmla="*/ 0 h 249"/>
                <a:gd name="T2" fmla="*/ 0 w 203"/>
                <a:gd name="T3" fmla="*/ 0 h 249"/>
                <a:gd name="T4" fmla="*/ 0 w 203"/>
                <a:gd name="T5" fmla="*/ 0 h 249"/>
                <a:gd name="T6" fmla="*/ 0 w 203"/>
                <a:gd name="T7" fmla="*/ 0 h 249"/>
                <a:gd name="T8" fmla="*/ 0 w 203"/>
                <a:gd name="T9" fmla="*/ 0 h 249"/>
                <a:gd name="T10" fmla="*/ 0 w 203"/>
                <a:gd name="T11" fmla="*/ 0 h 249"/>
                <a:gd name="T12" fmla="*/ 0 w 203"/>
                <a:gd name="T13" fmla="*/ 0 h 249"/>
                <a:gd name="T14" fmla="*/ 0 w 203"/>
                <a:gd name="T15" fmla="*/ 0 h 249"/>
                <a:gd name="T16" fmla="*/ 0 w 203"/>
                <a:gd name="T17" fmla="*/ 0 h 249"/>
                <a:gd name="T18" fmla="*/ 0 w 203"/>
                <a:gd name="T19" fmla="*/ 0 h 249"/>
                <a:gd name="T20" fmla="*/ 0 w 203"/>
                <a:gd name="T21" fmla="*/ 0 h 249"/>
                <a:gd name="T22" fmla="*/ 0 w 203"/>
                <a:gd name="T23" fmla="*/ 0 h 249"/>
                <a:gd name="T24" fmla="*/ 0 w 203"/>
                <a:gd name="T25" fmla="*/ 0 h 249"/>
                <a:gd name="T26" fmla="*/ 0 w 203"/>
                <a:gd name="T27" fmla="*/ 0 h 249"/>
                <a:gd name="T28" fmla="*/ 0 w 203"/>
                <a:gd name="T29" fmla="*/ 0 h 249"/>
                <a:gd name="T30" fmla="*/ 0 w 203"/>
                <a:gd name="T31" fmla="*/ 0 h 249"/>
                <a:gd name="T32" fmla="*/ 0 w 203"/>
                <a:gd name="T33" fmla="*/ 0 h 249"/>
                <a:gd name="T34" fmla="*/ 0 w 203"/>
                <a:gd name="T35" fmla="*/ 0 h 249"/>
                <a:gd name="T36" fmla="*/ 0 w 203"/>
                <a:gd name="T37" fmla="*/ 0 h 249"/>
                <a:gd name="T38" fmla="*/ 0 w 203"/>
                <a:gd name="T39" fmla="*/ 0 h 249"/>
                <a:gd name="T40" fmla="*/ 0 w 203"/>
                <a:gd name="T41" fmla="*/ 0 h 249"/>
                <a:gd name="T42" fmla="*/ 0 w 203"/>
                <a:gd name="T43" fmla="*/ 0 h 249"/>
                <a:gd name="T44" fmla="*/ 0 w 203"/>
                <a:gd name="T45" fmla="*/ 0 h 249"/>
                <a:gd name="T46" fmla="*/ 0 w 203"/>
                <a:gd name="T47" fmla="*/ 0 h 249"/>
                <a:gd name="T48" fmla="*/ 0 w 203"/>
                <a:gd name="T49" fmla="*/ 0 h 249"/>
                <a:gd name="T50" fmla="*/ 0 w 203"/>
                <a:gd name="T51" fmla="*/ 0 h 249"/>
                <a:gd name="T52" fmla="*/ 0 w 203"/>
                <a:gd name="T53" fmla="*/ 0 h 249"/>
                <a:gd name="T54" fmla="*/ 0 w 203"/>
                <a:gd name="T55" fmla="*/ 0 h 249"/>
                <a:gd name="T56" fmla="*/ 0 w 203"/>
                <a:gd name="T57" fmla="*/ 0 h 249"/>
                <a:gd name="T58" fmla="*/ 0 w 203"/>
                <a:gd name="T59" fmla="*/ 0 h 249"/>
                <a:gd name="T60" fmla="*/ 0 w 203"/>
                <a:gd name="T61" fmla="*/ 0 h 249"/>
                <a:gd name="T62" fmla="*/ 0 w 203"/>
                <a:gd name="T63" fmla="*/ 0 h 249"/>
                <a:gd name="T64" fmla="*/ 0 w 203"/>
                <a:gd name="T65" fmla="*/ 0 h 249"/>
                <a:gd name="T66" fmla="*/ 0 w 203"/>
                <a:gd name="T67" fmla="*/ 0 h 249"/>
                <a:gd name="T68" fmla="*/ 0 w 203"/>
                <a:gd name="T69" fmla="*/ 0 h 249"/>
                <a:gd name="T70" fmla="*/ 0 w 203"/>
                <a:gd name="T71" fmla="*/ 0 h 249"/>
                <a:gd name="T72" fmla="*/ 0 w 203"/>
                <a:gd name="T73" fmla="*/ 0 h 249"/>
                <a:gd name="T74" fmla="*/ 0 w 203"/>
                <a:gd name="T75" fmla="*/ 0 h 249"/>
                <a:gd name="T76" fmla="*/ 0 w 203"/>
                <a:gd name="T77" fmla="*/ 0 h 249"/>
                <a:gd name="T78" fmla="*/ 0 w 203"/>
                <a:gd name="T79" fmla="*/ 0 h 249"/>
                <a:gd name="T80" fmla="*/ 0 w 203"/>
                <a:gd name="T81" fmla="*/ 0 h 249"/>
                <a:gd name="T82" fmla="*/ 0 w 203"/>
                <a:gd name="T83" fmla="*/ 0 h 249"/>
                <a:gd name="T84" fmla="*/ 0 w 203"/>
                <a:gd name="T85" fmla="*/ 0 h 249"/>
                <a:gd name="T86" fmla="*/ 0 w 203"/>
                <a:gd name="T87" fmla="*/ 0 h 249"/>
                <a:gd name="T88" fmla="*/ 0 w 203"/>
                <a:gd name="T89" fmla="*/ 0 h 249"/>
                <a:gd name="T90" fmla="*/ 0 w 203"/>
                <a:gd name="T91" fmla="*/ 0 h 249"/>
                <a:gd name="T92" fmla="*/ 0 w 203"/>
                <a:gd name="T93" fmla="*/ 0 h 249"/>
                <a:gd name="T94" fmla="*/ 0 w 203"/>
                <a:gd name="T95" fmla="*/ 0 h 249"/>
                <a:gd name="T96" fmla="*/ 0 w 203"/>
                <a:gd name="T97" fmla="*/ 0 h 249"/>
                <a:gd name="T98" fmla="*/ 0 w 203"/>
                <a:gd name="T99" fmla="*/ 0 h 249"/>
                <a:gd name="T100" fmla="*/ 0 w 203"/>
                <a:gd name="T101" fmla="*/ 0 h 249"/>
                <a:gd name="T102" fmla="*/ 0 w 203"/>
                <a:gd name="T103" fmla="*/ 0 h 249"/>
                <a:gd name="T104" fmla="*/ 0 w 203"/>
                <a:gd name="T105" fmla="*/ 0 h 249"/>
                <a:gd name="T106" fmla="*/ 0 w 203"/>
                <a:gd name="T107" fmla="*/ 0 h 249"/>
                <a:gd name="T108" fmla="*/ 0 w 203"/>
                <a:gd name="T109" fmla="*/ 0 h 249"/>
                <a:gd name="T110" fmla="*/ 0 w 203"/>
                <a:gd name="T111" fmla="*/ 0 h 249"/>
                <a:gd name="T112" fmla="*/ 0 w 203"/>
                <a:gd name="T113" fmla="*/ 0 h 249"/>
                <a:gd name="T114" fmla="*/ 0 w 203"/>
                <a:gd name="T115" fmla="*/ 0 h 2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3"/>
                <a:gd name="T175" fmla="*/ 0 h 249"/>
                <a:gd name="T176" fmla="*/ 203 w 203"/>
                <a:gd name="T177" fmla="*/ 249 h 2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3" h="249">
                  <a:moveTo>
                    <a:pt x="189" y="242"/>
                  </a:moveTo>
                  <a:lnTo>
                    <a:pt x="191" y="241"/>
                  </a:lnTo>
                  <a:lnTo>
                    <a:pt x="192" y="239"/>
                  </a:lnTo>
                  <a:lnTo>
                    <a:pt x="192" y="238"/>
                  </a:lnTo>
                  <a:lnTo>
                    <a:pt x="194" y="236"/>
                  </a:lnTo>
                  <a:lnTo>
                    <a:pt x="194" y="234"/>
                  </a:lnTo>
                  <a:lnTo>
                    <a:pt x="195" y="231"/>
                  </a:lnTo>
                  <a:lnTo>
                    <a:pt x="197" y="230"/>
                  </a:lnTo>
                  <a:lnTo>
                    <a:pt x="197" y="228"/>
                  </a:lnTo>
                  <a:lnTo>
                    <a:pt x="199" y="227"/>
                  </a:lnTo>
                  <a:lnTo>
                    <a:pt x="199" y="225"/>
                  </a:lnTo>
                  <a:lnTo>
                    <a:pt x="200" y="223"/>
                  </a:lnTo>
                  <a:lnTo>
                    <a:pt x="200" y="220"/>
                  </a:lnTo>
                  <a:lnTo>
                    <a:pt x="200" y="219"/>
                  </a:lnTo>
                  <a:lnTo>
                    <a:pt x="202" y="217"/>
                  </a:lnTo>
                  <a:lnTo>
                    <a:pt x="202" y="216"/>
                  </a:lnTo>
                  <a:lnTo>
                    <a:pt x="202" y="213"/>
                  </a:lnTo>
                  <a:lnTo>
                    <a:pt x="202" y="211"/>
                  </a:lnTo>
                  <a:lnTo>
                    <a:pt x="203" y="209"/>
                  </a:lnTo>
                  <a:lnTo>
                    <a:pt x="203" y="208"/>
                  </a:lnTo>
                  <a:lnTo>
                    <a:pt x="203" y="206"/>
                  </a:lnTo>
                  <a:lnTo>
                    <a:pt x="203" y="203"/>
                  </a:lnTo>
                  <a:lnTo>
                    <a:pt x="203" y="202"/>
                  </a:lnTo>
                  <a:lnTo>
                    <a:pt x="203" y="200"/>
                  </a:lnTo>
                  <a:lnTo>
                    <a:pt x="203" y="198"/>
                  </a:lnTo>
                  <a:lnTo>
                    <a:pt x="203" y="195"/>
                  </a:lnTo>
                  <a:lnTo>
                    <a:pt x="203" y="194"/>
                  </a:lnTo>
                  <a:lnTo>
                    <a:pt x="203" y="192"/>
                  </a:lnTo>
                  <a:lnTo>
                    <a:pt x="203" y="191"/>
                  </a:lnTo>
                  <a:lnTo>
                    <a:pt x="203" y="189"/>
                  </a:lnTo>
                  <a:lnTo>
                    <a:pt x="202" y="187"/>
                  </a:lnTo>
                  <a:lnTo>
                    <a:pt x="202" y="184"/>
                  </a:lnTo>
                  <a:lnTo>
                    <a:pt x="202" y="183"/>
                  </a:lnTo>
                  <a:lnTo>
                    <a:pt x="200" y="181"/>
                  </a:lnTo>
                  <a:lnTo>
                    <a:pt x="200" y="180"/>
                  </a:lnTo>
                  <a:lnTo>
                    <a:pt x="200" y="178"/>
                  </a:lnTo>
                  <a:lnTo>
                    <a:pt x="200" y="175"/>
                  </a:lnTo>
                  <a:lnTo>
                    <a:pt x="199" y="173"/>
                  </a:lnTo>
                  <a:lnTo>
                    <a:pt x="199" y="172"/>
                  </a:lnTo>
                  <a:lnTo>
                    <a:pt x="199" y="169"/>
                  </a:lnTo>
                  <a:lnTo>
                    <a:pt x="199" y="167"/>
                  </a:lnTo>
                  <a:lnTo>
                    <a:pt x="199" y="164"/>
                  </a:lnTo>
                  <a:lnTo>
                    <a:pt x="199" y="162"/>
                  </a:lnTo>
                  <a:lnTo>
                    <a:pt x="199" y="159"/>
                  </a:lnTo>
                  <a:lnTo>
                    <a:pt x="199" y="158"/>
                  </a:lnTo>
                  <a:lnTo>
                    <a:pt x="199" y="155"/>
                  </a:lnTo>
                  <a:lnTo>
                    <a:pt x="199" y="153"/>
                  </a:lnTo>
                  <a:lnTo>
                    <a:pt x="199" y="150"/>
                  </a:lnTo>
                  <a:lnTo>
                    <a:pt x="199" y="148"/>
                  </a:lnTo>
                  <a:lnTo>
                    <a:pt x="199" y="147"/>
                  </a:lnTo>
                  <a:lnTo>
                    <a:pt x="199" y="144"/>
                  </a:lnTo>
                  <a:lnTo>
                    <a:pt x="199" y="142"/>
                  </a:lnTo>
                  <a:lnTo>
                    <a:pt x="199" y="139"/>
                  </a:lnTo>
                  <a:lnTo>
                    <a:pt x="197" y="137"/>
                  </a:lnTo>
                  <a:lnTo>
                    <a:pt x="197" y="136"/>
                  </a:lnTo>
                  <a:lnTo>
                    <a:pt x="197" y="134"/>
                  </a:lnTo>
                  <a:lnTo>
                    <a:pt x="197" y="131"/>
                  </a:lnTo>
                  <a:lnTo>
                    <a:pt x="197" y="130"/>
                  </a:lnTo>
                  <a:lnTo>
                    <a:pt x="197" y="128"/>
                  </a:lnTo>
                  <a:lnTo>
                    <a:pt x="195" y="126"/>
                  </a:lnTo>
                  <a:lnTo>
                    <a:pt x="195" y="125"/>
                  </a:lnTo>
                  <a:lnTo>
                    <a:pt x="194" y="123"/>
                  </a:lnTo>
                  <a:lnTo>
                    <a:pt x="194" y="122"/>
                  </a:lnTo>
                  <a:lnTo>
                    <a:pt x="192" y="122"/>
                  </a:lnTo>
                  <a:lnTo>
                    <a:pt x="192" y="123"/>
                  </a:lnTo>
                  <a:lnTo>
                    <a:pt x="191" y="125"/>
                  </a:lnTo>
                  <a:lnTo>
                    <a:pt x="191" y="126"/>
                  </a:lnTo>
                  <a:lnTo>
                    <a:pt x="191" y="128"/>
                  </a:lnTo>
                  <a:lnTo>
                    <a:pt x="189" y="130"/>
                  </a:lnTo>
                  <a:lnTo>
                    <a:pt x="189" y="131"/>
                  </a:lnTo>
                  <a:lnTo>
                    <a:pt x="189" y="133"/>
                  </a:lnTo>
                  <a:lnTo>
                    <a:pt x="188" y="133"/>
                  </a:lnTo>
                  <a:lnTo>
                    <a:pt x="188" y="134"/>
                  </a:lnTo>
                  <a:lnTo>
                    <a:pt x="186" y="136"/>
                  </a:lnTo>
                  <a:lnTo>
                    <a:pt x="184" y="136"/>
                  </a:lnTo>
                  <a:lnTo>
                    <a:pt x="184" y="137"/>
                  </a:lnTo>
                  <a:lnTo>
                    <a:pt x="183" y="137"/>
                  </a:lnTo>
                  <a:lnTo>
                    <a:pt x="181" y="137"/>
                  </a:lnTo>
                  <a:lnTo>
                    <a:pt x="180" y="137"/>
                  </a:lnTo>
                  <a:lnTo>
                    <a:pt x="178" y="139"/>
                  </a:lnTo>
                  <a:lnTo>
                    <a:pt x="177" y="139"/>
                  </a:lnTo>
                  <a:lnTo>
                    <a:pt x="175" y="139"/>
                  </a:lnTo>
                  <a:lnTo>
                    <a:pt x="174" y="139"/>
                  </a:lnTo>
                  <a:lnTo>
                    <a:pt x="172" y="139"/>
                  </a:lnTo>
                  <a:lnTo>
                    <a:pt x="172" y="137"/>
                  </a:lnTo>
                  <a:lnTo>
                    <a:pt x="174" y="136"/>
                  </a:lnTo>
                  <a:lnTo>
                    <a:pt x="174" y="134"/>
                  </a:lnTo>
                  <a:lnTo>
                    <a:pt x="175" y="133"/>
                  </a:lnTo>
                  <a:lnTo>
                    <a:pt x="175" y="131"/>
                  </a:lnTo>
                  <a:lnTo>
                    <a:pt x="175" y="128"/>
                  </a:lnTo>
                  <a:lnTo>
                    <a:pt x="175" y="126"/>
                  </a:lnTo>
                  <a:lnTo>
                    <a:pt x="177" y="125"/>
                  </a:lnTo>
                  <a:lnTo>
                    <a:pt x="177" y="123"/>
                  </a:lnTo>
                  <a:lnTo>
                    <a:pt x="177" y="122"/>
                  </a:lnTo>
                  <a:lnTo>
                    <a:pt x="177" y="120"/>
                  </a:lnTo>
                  <a:lnTo>
                    <a:pt x="177" y="119"/>
                  </a:lnTo>
                  <a:lnTo>
                    <a:pt x="175" y="117"/>
                  </a:lnTo>
                  <a:lnTo>
                    <a:pt x="175" y="114"/>
                  </a:lnTo>
                  <a:lnTo>
                    <a:pt x="175" y="112"/>
                  </a:lnTo>
                  <a:lnTo>
                    <a:pt x="175" y="111"/>
                  </a:lnTo>
                  <a:lnTo>
                    <a:pt x="175" y="109"/>
                  </a:lnTo>
                  <a:lnTo>
                    <a:pt x="174" y="108"/>
                  </a:lnTo>
                  <a:lnTo>
                    <a:pt x="174" y="106"/>
                  </a:lnTo>
                  <a:lnTo>
                    <a:pt x="174" y="105"/>
                  </a:lnTo>
                  <a:lnTo>
                    <a:pt x="172" y="103"/>
                  </a:lnTo>
                  <a:lnTo>
                    <a:pt x="172" y="101"/>
                  </a:lnTo>
                  <a:lnTo>
                    <a:pt x="172" y="100"/>
                  </a:lnTo>
                  <a:lnTo>
                    <a:pt x="170" y="100"/>
                  </a:lnTo>
                  <a:lnTo>
                    <a:pt x="170" y="98"/>
                  </a:lnTo>
                  <a:lnTo>
                    <a:pt x="170" y="97"/>
                  </a:lnTo>
                  <a:lnTo>
                    <a:pt x="169" y="97"/>
                  </a:lnTo>
                  <a:lnTo>
                    <a:pt x="169" y="95"/>
                  </a:lnTo>
                  <a:lnTo>
                    <a:pt x="167" y="95"/>
                  </a:lnTo>
                  <a:lnTo>
                    <a:pt x="167" y="97"/>
                  </a:lnTo>
                  <a:lnTo>
                    <a:pt x="167" y="98"/>
                  </a:lnTo>
                  <a:lnTo>
                    <a:pt x="166" y="98"/>
                  </a:lnTo>
                  <a:lnTo>
                    <a:pt x="166" y="100"/>
                  </a:lnTo>
                  <a:lnTo>
                    <a:pt x="164" y="101"/>
                  </a:lnTo>
                  <a:lnTo>
                    <a:pt x="163" y="101"/>
                  </a:lnTo>
                  <a:lnTo>
                    <a:pt x="163" y="103"/>
                  </a:lnTo>
                  <a:lnTo>
                    <a:pt x="161" y="103"/>
                  </a:lnTo>
                  <a:lnTo>
                    <a:pt x="159" y="103"/>
                  </a:lnTo>
                  <a:lnTo>
                    <a:pt x="158" y="103"/>
                  </a:lnTo>
                  <a:lnTo>
                    <a:pt x="156" y="103"/>
                  </a:lnTo>
                  <a:lnTo>
                    <a:pt x="155" y="103"/>
                  </a:lnTo>
                  <a:lnTo>
                    <a:pt x="155" y="101"/>
                  </a:lnTo>
                  <a:lnTo>
                    <a:pt x="153" y="101"/>
                  </a:lnTo>
                  <a:lnTo>
                    <a:pt x="152" y="100"/>
                  </a:lnTo>
                  <a:lnTo>
                    <a:pt x="153" y="100"/>
                  </a:lnTo>
                  <a:lnTo>
                    <a:pt x="153" y="98"/>
                  </a:lnTo>
                  <a:lnTo>
                    <a:pt x="153" y="97"/>
                  </a:lnTo>
                  <a:lnTo>
                    <a:pt x="155" y="95"/>
                  </a:lnTo>
                  <a:lnTo>
                    <a:pt x="155" y="94"/>
                  </a:lnTo>
                  <a:lnTo>
                    <a:pt x="155" y="90"/>
                  </a:lnTo>
                  <a:lnTo>
                    <a:pt x="155" y="89"/>
                  </a:lnTo>
                  <a:lnTo>
                    <a:pt x="155" y="87"/>
                  </a:lnTo>
                  <a:lnTo>
                    <a:pt x="155" y="84"/>
                  </a:lnTo>
                  <a:lnTo>
                    <a:pt x="153" y="81"/>
                  </a:lnTo>
                  <a:lnTo>
                    <a:pt x="153" y="79"/>
                  </a:lnTo>
                  <a:lnTo>
                    <a:pt x="153" y="76"/>
                  </a:lnTo>
                  <a:lnTo>
                    <a:pt x="153" y="73"/>
                  </a:lnTo>
                  <a:lnTo>
                    <a:pt x="152" y="72"/>
                  </a:lnTo>
                  <a:lnTo>
                    <a:pt x="152" y="69"/>
                  </a:lnTo>
                  <a:lnTo>
                    <a:pt x="152" y="65"/>
                  </a:lnTo>
                  <a:lnTo>
                    <a:pt x="150" y="64"/>
                  </a:lnTo>
                  <a:lnTo>
                    <a:pt x="150" y="61"/>
                  </a:lnTo>
                  <a:lnTo>
                    <a:pt x="150" y="59"/>
                  </a:lnTo>
                  <a:lnTo>
                    <a:pt x="148" y="56"/>
                  </a:lnTo>
                  <a:lnTo>
                    <a:pt x="148" y="54"/>
                  </a:lnTo>
                  <a:lnTo>
                    <a:pt x="148" y="53"/>
                  </a:lnTo>
                  <a:lnTo>
                    <a:pt x="147" y="50"/>
                  </a:lnTo>
                  <a:lnTo>
                    <a:pt x="147" y="48"/>
                  </a:lnTo>
                  <a:lnTo>
                    <a:pt x="145" y="47"/>
                  </a:lnTo>
                  <a:lnTo>
                    <a:pt x="145" y="45"/>
                  </a:lnTo>
                  <a:lnTo>
                    <a:pt x="144" y="43"/>
                  </a:lnTo>
                  <a:lnTo>
                    <a:pt x="144" y="45"/>
                  </a:lnTo>
                  <a:lnTo>
                    <a:pt x="142" y="47"/>
                  </a:lnTo>
                  <a:lnTo>
                    <a:pt x="142" y="48"/>
                  </a:lnTo>
                  <a:lnTo>
                    <a:pt x="142" y="50"/>
                  </a:lnTo>
                  <a:lnTo>
                    <a:pt x="141" y="50"/>
                  </a:lnTo>
                  <a:lnTo>
                    <a:pt x="141" y="51"/>
                  </a:lnTo>
                  <a:lnTo>
                    <a:pt x="141" y="53"/>
                  </a:lnTo>
                  <a:lnTo>
                    <a:pt x="139" y="53"/>
                  </a:lnTo>
                  <a:lnTo>
                    <a:pt x="139" y="54"/>
                  </a:lnTo>
                  <a:lnTo>
                    <a:pt x="138" y="54"/>
                  </a:lnTo>
                  <a:lnTo>
                    <a:pt x="138" y="56"/>
                  </a:lnTo>
                  <a:lnTo>
                    <a:pt x="136" y="56"/>
                  </a:lnTo>
                  <a:lnTo>
                    <a:pt x="136" y="58"/>
                  </a:lnTo>
                  <a:lnTo>
                    <a:pt x="134" y="58"/>
                  </a:lnTo>
                  <a:lnTo>
                    <a:pt x="133" y="59"/>
                  </a:lnTo>
                  <a:lnTo>
                    <a:pt x="131" y="61"/>
                  </a:lnTo>
                  <a:lnTo>
                    <a:pt x="130" y="62"/>
                  </a:lnTo>
                  <a:lnTo>
                    <a:pt x="130" y="64"/>
                  </a:lnTo>
                  <a:lnTo>
                    <a:pt x="128" y="64"/>
                  </a:lnTo>
                  <a:lnTo>
                    <a:pt x="128" y="62"/>
                  </a:lnTo>
                  <a:lnTo>
                    <a:pt x="128" y="59"/>
                  </a:lnTo>
                  <a:lnTo>
                    <a:pt x="127" y="56"/>
                  </a:lnTo>
                  <a:lnTo>
                    <a:pt x="127" y="53"/>
                  </a:lnTo>
                  <a:lnTo>
                    <a:pt x="127" y="51"/>
                  </a:lnTo>
                  <a:lnTo>
                    <a:pt x="125" y="48"/>
                  </a:lnTo>
                  <a:lnTo>
                    <a:pt x="125" y="45"/>
                  </a:lnTo>
                  <a:lnTo>
                    <a:pt x="125" y="43"/>
                  </a:lnTo>
                  <a:lnTo>
                    <a:pt x="123" y="40"/>
                  </a:lnTo>
                  <a:lnTo>
                    <a:pt x="123" y="37"/>
                  </a:lnTo>
                  <a:lnTo>
                    <a:pt x="122" y="36"/>
                  </a:lnTo>
                  <a:lnTo>
                    <a:pt x="122" y="32"/>
                  </a:lnTo>
                  <a:lnTo>
                    <a:pt x="120" y="31"/>
                  </a:lnTo>
                  <a:lnTo>
                    <a:pt x="119" y="29"/>
                  </a:lnTo>
                  <a:lnTo>
                    <a:pt x="119" y="26"/>
                  </a:lnTo>
                  <a:lnTo>
                    <a:pt x="117" y="25"/>
                  </a:lnTo>
                  <a:lnTo>
                    <a:pt x="117" y="23"/>
                  </a:lnTo>
                  <a:lnTo>
                    <a:pt x="116" y="20"/>
                  </a:lnTo>
                  <a:lnTo>
                    <a:pt x="114" y="18"/>
                  </a:lnTo>
                  <a:lnTo>
                    <a:pt x="114" y="17"/>
                  </a:lnTo>
                  <a:lnTo>
                    <a:pt x="112" y="15"/>
                  </a:lnTo>
                  <a:lnTo>
                    <a:pt x="111" y="14"/>
                  </a:lnTo>
                  <a:lnTo>
                    <a:pt x="109" y="12"/>
                  </a:lnTo>
                  <a:lnTo>
                    <a:pt x="109" y="11"/>
                  </a:lnTo>
                  <a:lnTo>
                    <a:pt x="108" y="9"/>
                  </a:lnTo>
                  <a:lnTo>
                    <a:pt x="106" y="7"/>
                  </a:lnTo>
                  <a:lnTo>
                    <a:pt x="105" y="6"/>
                  </a:lnTo>
                  <a:lnTo>
                    <a:pt x="103" y="4"/>
                  </a:lnTo>
                  <a:lnTo>
                    <a:pt x="103" y="3"/>
                  </a:lnTo>
                  <a:lnTo>
                    <a:pt x="102" y="3"/>
                  </a:lnTo>
                  <a:lnTo>
                    <a:pt x="100" y="1"/>
                  </a:lnTo>
                  <a:lnTo>
                    <a:pt x="98" y="0"/>
                  </a:lnTo>
                  <a:lnTo>
                    <a:pt x="98" y="3"/>
                  </a:lnTo>
                  <a:lnTo>
                    <a:pt x="98" y="6"/>
                  </a:lnTo>
                  <a:lnTo>
                    <a:pt x="98" y="9"/>
                  </a:lnTo>
                  <a:lnTo>
                    <a:pt x="98" y="12"/>
                  </a:lnTo>
                  <a:lnTo>
                    <a:pt x="98" y="15"/>
                  </a:lnTo>
                  <a:lnTo>
                    <a:pt x="98" y="17"/>
                  </a:lnTo>
                  <a:lnTo>
                    <a:pt x="98" y="20"/>
                  </a:lnTo>
                  <a:lnTo>
                    <a:pt x="97" y="23"/>
                  </a:lnTo>
                  <a:lnTo>
                    <a:pt x="97" y="25"/>
                  </a:lnTo>
                  <a:lnTo>
                    <a:pt x="97" y="28"/>
                  </a:lnTo>
                  <a:lnTo>
                    <a:pt x="97" y="29"/>
                  </a:lnTo>
                  <a:lnTo>
                    <a:pt x="97" y="32"/>
                  </a:lnTo>
                  <a:lnTo>
                    <a:pt x="95" y="34"/>
                  </a:lnTo>
                  <a:lnTo>
                    <a:pt x="95" y="37"/>
                  </a:lnTo>
                  <a:lnTo>
                    <a:pt x="95" y="39"/>
                  </a:lnTo>
                  <a:lnTo>
                    <a:pt x="95" y="40"/>
                  </a:lnTo>
                  <a:lnTo>
                    <a:pt x="94" y="43"/>
                  </a:lnTo>
                  <a:lnTo>
                    <a:pt x="94" y="45"/>
                  </a:lnTo>
                  <a:lnTo>
                    <a:pt x="92" y="47"/>
                  </a:lnTo>
                  <a:lnTo>
                    <a:pt x="92" y="50"/>
                  </a:lnTo>
                  <a:lnTo>
                    <a:pt x="91" y="51"/>
                  </a:lnTo>
                  <a:lnTo>
                    <a:pt x="91" y="53"/>
                  </a:lnTo>
                  <a:lnTo>
                    <a:pt x="89" y="56"/>
                  </a:lnTo>
                  <a:lnTo>
                    <a:pt x="89" y="58"/>
                  </a:lnTo>
                  <a:lnTo>
                    <a:pt x="87" y="59"/>
                  </a:lnTo>
                  <a:lnTo>
                    <a:pt x="86" y="61"/>
                  </a:lnTo>
                  <a:lnTo>
                    <a:pt x="84" y="64"/>
                  </a:lnTo>
                  <a:lnTo>
                    <a:pt x="84" y="65"/>
                  </a:lnTo>
                  <a:lnTo>
                    <a:pt x="83" y="67"/>
                  </a:lnTo>
                  <a:lnTo>
                    <a:pt x="81" y="69"/>
                  </a:lnTo>
                  <a:lnTo>
                    <a:pt x="80" y="72"/>
                  </a:lnTo>
                  <a:lnTo>
                    <a:pt x="78" y="73"/>
                  </a:lnTo>
                  <a:lnTo>
                    <a:pt x="78" y="72"/>
                  </a:lnTo>
                  <a:lnTo>
                    <a:pt x="78" y="70"/>
                  </a:lnTo>
                  <a:lnTo>
                    <a:pt x="76" y="69"/>
                  </a:lnTo>
                  <a:lnTo>
                    <a:pt x="76" y="67"/>
                  </a:lnTo>
                  <a:lnTo>
                    <a:pt x="75" y="65"/>
                  </a:lnTo>
                  <a:lnTo>
                    <a:pt x="75" y="64"/>
                  </a:lnTo>
                  <a:lnTo>
                    <a:pt x="73" y="62"/>
                  </a:lnTo>
                  <a:lnTo>
                    <a:pt x="72" y="61"/>
                  </a:lnTo>
                  <a:lnTo>
                    <a:pt x="70" y="59"/>
                  </a:lnTo>
                  <a:lnTo>
                    <a:pt x="69" y="58"/>
                  </a:lnTo>
                  <a:lnTo>
                    <a:pt x="67" y="58"/>
                  </a:lnTo>
                  <a:lnTo>
                    <a:pt x="67" y="56"/>
                  </a:lnTo>
                  <a:lnTo>
                    <a:pt x="66" y="54"/>
                  </a:lnTo>
                  <a:lnTo>
                    <a:pt x="64" y="54"/>
                  </a:lnTo>
                  <a:lnTo>
                    <a:pt x="62" y="53"/>
                  </a:lnTo>
                  <a:lnTo>
                    <a:pt x="61" y="53"/>
                  </a:lnTo>
                  <a:lnTo>
                    <a:pt x="59" y="51"/>
                  </a:lnTo>
                  <a:lnTo>
                    <a:pt x="58" y="51"/>
                  </a:lnTo>
                  <a:lnTo>
                    <a:pt x="56" y="50"/>
                  </a:lnTo>
                  <a:lnTo>
                    <a:pt x="55" y="50"/>
                  </a:lnTo>
                  <a:lnTo>
                    <a:pt x="53" y="50"/>
                  </a:lnTo>
                  <a:lnTo>
                    <a:pt x="51" y="50"/>
                  </a:lnTo>
                  <a:lnTo>
                    <a:pt x="51" y="51"/>
                  </a:lnTo>
                  <a:lnTo>
                    <a:pt x="53" y="51"/>
                  </a:lnTo>
                  <a:lnTo>
                    <a:pt x="53" y="53"/>
                  </a:lnTo>
                  <a:lnTo>
                    <a:pt x="55" y="54"/>
                  </a:lnTo>
                  <a:lnTo>
                    <a:pt x="55" y="56"/>
                  </a:lnTo>
                  <a:lnTo>
                    <a:pt x="55" y="58"/>
                  </a:lnTo>
                  <a:lnTo>
                    <a:pt x="55" y="61"/>
                  </a:lnTo>
                  <a:lnTo>
                    <a:pt x="56" y="62"/>
                  </a:lnTo>
                  <a:lnTo>
                    <a:pt x="56" y="65"/>
                  </a:lnTo>
                  <a:lnTo>
                    <a:pt x="56" y="69"/>
                  </a:lnTo>
                  <a:lnTo>
                    <a:pt x="56" y="72"/>
                  </a:lnTo>
                  <a:lnTo>
                    <a:pt x="56" y="75"/>
                  </a:lnTo>
                  <a:lnTo>
                    <a:pt x="56" y="78"/>
                  </a:lnTo>
                  <a:lnTo>
                    <a:pt x="56" y="81"/>
                  </a:lnTo>
                  <a:lnTo>
                    <a:pt x="56" y="84"/>
                  </a:lnTo>
                  <a:lnTo>
                    <a:pt x="55" y="87"/>
                  </a:lnTo>
                  <a:lnTo>
                    <a:pt x="55" y="90"/>
                  </a:lnTo>
                  <a:lnTo>
                    <a:pt x="55" y="94"/>
                  </a:lnTo>
                  <a:lnTo>
                    <a:pt x="55" y="98"/>
                  </a:lnTo>
                  <a:lnTo>
                    <a:pt x="55" y="101"/>
                  </a:lnTo>
                  <a:lnTo>
                    <a:pt x="55" y="105"/>
                  </a:lnTo>
                  <a:lnTo>
                    <a:pt x="53" y="108"/>
                  </a:lnTo>
                  <a:lnTo>
                    <a:pt x="53" y="109"/>
                  </a:lnTo>
                  <a:lnTo>
                    <a:pt x="53" y="112"/>
                  </a:lnTo>
                  <a:lnTo>
                    <a:pt x="53" y="115"/>
                  </a:lnTo>
                  <a:lnTo>
                    <a:pt x="53" y="117"/>
                  </a:lnTo>
                  <a:lnTo>
                    <a:pt x="51" y="119"/>
                  </a:lnTo>
                  <a:lnTo>
                    <a:pt x="51" y="120"/>
                  </a:lnTo>
                  <a:lnTo>
                    <a:pt x="51" y="122"/>
                  </a:lnTo>
                  <a:lnTo>
                    <a:pt x="51" y="123"/>
                  </a:lnTo>
                  <a:lnTo>
                    <a:pt x="51" y="125"/>
                  </a:lnTo>
                  <a:lnTo>
                    <a:pt x="50" y="125"/>
                  </a:lnTo>
                  <a:lnTo>
                    <a:pt x="50" y="123"/>
                  </a:lnTo>
                  <a:lnTo>
                    <a:pt x="50" y="122"/>
                  </a:lnTo>
                  <a:lnTo>
                    <a:pt x="48" y="120"/>
                  </a:lnTo>
                  <a:lnTo>
                    <a:pt x="48" y="119"/>
                  </a:lnTo>
                  <a:lnTo>
                    <a:pt x="47" y="117"/>
                  </a:lnTo>
                  <a:lnTo>
                    <a:pt x="45" y="117"/>
                  </a:lnTo>
                  <a:lnTo>
                    <a:pt x="44" y="115"/>
                  </a:lnTo>
                  <a:lnTo>
                    <a:pt x="44" y="114"/>
                  </a:lnTo>
                  <a:lnTo>
                    <a:pt x="42" y="112"/>
                  </a:lnTo>
                  <a:lnTo>
                    <a:pt x="40" y="111"/>
                  </a:lnTo>
                  <a:lnTo>
                    <a:pt x="39" y="109"/>
                  </a:lnTo>
                  <a:lnTo>
                    <a:pt x="37" y="108"/>
                  </a:lnTo>
                  <a:lnTo>
                    <a:pt x="36" y="106"/>
                  </a:lnTo>
                  <a:lnTo>
                    <a:pt x="34" y="105"/>
                  </a:lnTo>
                  <a:lnTo>
                    <a:pt x="33" y="103"/>
                  </a:lnTo>
                  <a:lnTo>
                    <a:pt x="31" y="101"/>
                  </a:lnTo>
                  <a:lnTo>
                    <a:pt x="30" y="100"/>
                  </a:lnTo>
                  <a:lnTo>
                    <a:pt x="30" y="98"/>
                  </a:lnTo>
                  <a:lnTo>
                    <a:pt x="28" y="98"/>
                  </a:lnTo>
                  <a:lnTo>
                    <a:pt x="26" y="97"/>
                  </a:lnTo>
                  <a:lnTo>
                    <a:pt x="25" y="95"/>
                  </a:lnTo>
                  <a:lnTo>
                    <a:pt x="23" y="94"/>
                  </a:lnTo>
                  <a:lnTo>
                    <a:pt x="22" y="94"/>
                  </a:lnTo>
                  <a:lnTo>
                    <a:pt x="22" y="95"/>
                  </a:lnTo>
                  <a:lnTo>
                    <a:pt x="23" y="97"/>
                  </a:lnTo>
                  <a:lnTo>
                    <a:pt x="23" y="98"/>
                  </a:lnTo>
                  <a:lnTo>
                    <a:pt x="25" y="101"/>
                  </a:lnTo>
                  <a:lnTo>
                    <a:pt x="25" y="103"/>
                  </a:lnTo>
                  <a:lnTo>
                    <a:pt x="25" y="105"/>
                  </a:lnTo>
                  <a:lnTo>
                    <a:pt x="25" y="108"/>
                  </a:lnTo>
                  <a:lnTo>
                    <a:pt x="26" y="111"/>
                  </a:lnTo>
                  <a:lnTo>
                    <a:pt x="26" y="112"/>
                  </a:lnTo>
                  <a:lnTo>
                    <a:pt x="26" y="115"/>
                  </a:lnTo>
                  <a:lnTo>
                    <a:pt x="26" y="119"/>
                  </a:lnTo>
                  <a:lnTo>
                    <a:pt x="26" y="122"/>
                  </a:lnTo>
                  <a:lnTo>
                    <a:pt x="26" y="125"/>
                  </a:lnTo>
                  <a:lnTo>
                    <a:pt x="26" y="128"/>
                  </a:lnTo>
                  <a:lnTo>
                    <a:pt x="26" y="130"/>
                  </a:lnTo>
                  <a:lnTo>
                    <a:pt x="26" y="133"/>
                  </a:lnTo>
                  <a:lnTo>
                    <a:pt x="26" y="136"/>
                  </a:lnTo>
                  <a:lnTo>
                    <a:pt x="26" y="139"/>
                  </a:lnTo>
                  <a:lnTo>
                    <a:pt x="26" y="142"/>
                  </a:lnTo>
                  <a:lnTo>
                    <a:pt x="26" y="144"/>
                  </a:lnTo>
                  <a:lnTo>
                    <a:pt x="26" y="147"/>
                  </a:lnTo>
                  <a:lnTo>
                    <a:pt x="26" y="148"/>
                  </a:lnTo>
                  <a:lnTo>
                    <a:pt x="26" y="150"/>
                  </a:lnTo>
                  <a:lnTo>
                    <a:pt x="26" y="151"/>
                  </a:lnTo>
                  <a:lnTo>
                    <a:pt x="26" y="153"/>
                  </a:lnTo>
                  <a:lnTo>
                    <a:pt x="26" y="155"/>
                  </a:lnTo>
                  <a:lnTo>
                    <a:pt x="26" y="156"/>
                  </a:lnTo>
                  <a:lnTo>
                    <a:pt x="25" y="156"/>
                  </a:lnTo>
                  <a:lnTo>
                    <a:pt x="25" y="158"/>
                  </a:lnTo>
                  <a:lnTo>
                    <a:pt x="25" y="156"/>
                  </a:lnTo>
                  <a:lnTo>
                    <a:pt x="23" y="155"/>
                  </a:lnTo>
                  <a:lnTo>
                    <a:pt x="23" y="153"/>
                  </a:lnTo>
                  <a:lnTo>
                    <a:pt x="22" y="151"/>
                  </a:lnTo>
                  <a:lnTo>
                    <a:pt x="20" y="150"/>
                  </a:lnTo>
                  <a:lnTo>
                    <a:pt x="19" y="148"/>
                  </a:lnTo>
                  <a:lnTo>
                    <a:pt x="17" y="147"/>
                  </a:lnTo>
                  <a:lnTo>
                    <a:pt x="15" y="145"/>
                  </a:lnTo>
                  <a:lnTo>
                    <a:pt x="14" y="145"/>
                  </a:lnTo>
                  <a:lnTo>
                    <a:pt x="14" y="144"/>
                  </a:lnTo>
                  <a:lnTo>
                    <a:pt x="12" y="142"/>
                  </a:lnTo>
                  <a:lnTo>
                    <a:pt x="11" y="142"/>
                  </a:lnTo>
                  <a:lnTo>
                    <a:pt x="9" y="141"/>
                  </a:lnTo>
                  <a:lnTo>
                    <a:pt x="8" y="141"/>
                  </a:lnTo>
                  <a:lnTo>
                    <a:pt x="8" y="139"/>
                  </a:lnTo>
                  <a:lnTo>
                    <a:pt x="6" y="139"/>
                  </a:lnTo>
                  <a:lnTo>
                    <a:pt x="4" y="137"/>
                  </a:lnTo>
                  <a:lnTo>
                    <a:pt x="3" y="137"/>
                  </a:lnTo>
                  <a:lnTo>
                    <a:pt x="1" y="136"/>
                  </a:lnTo>
                  <a:lnTo>
                    <a:pt x="0" y="136"/>
                  </a:lnTo>
                  <a:lnTo>
                    <a:pt x="0" y="137"/>
                  </a:lnTo>
                  <a:lnTo>
                    <a:pt x="1" y="137"/>
                  </a:lnTo>
                  <a:lnTo>
                    <a:pt x="1" y="139"/>
                  </a:lnTo>
                  <a:lnTo>
                    <a:pt x="3" y="139"/>
                  </a:lnTo>
                  <a:lnTo>
                    <a:pt x="3" y="141"/>
                  </a:lnTo>
                  <a:lnTo>
                    <a:pt x="4" y="142"/>
                  </a:lnTo>
                  <a:lnTo>
                    <a:pt x="4" y="144"/>
                  </a:lnTo>
                  <a:lnTo>
                    <a:pt x="6" y="145"/>
                  </a:lnTo>
                  <a:lnTo>
                    <a:pt x="6" y="147"/>
                  </a:lnTo>
                  <a:lnTo>
                    <a:pt x="6" y="148"/>
                  </a:lnTo>
                  <a:lnTo>
                    <a:pt x="6" y="150"/>
                  </a:lnTo>
                  <a:lnTo>
                    <a:pt x="6" y="151"/>
                  </a:lnTo>
                  <a:lnTo>
                    <a:pt x="6" y="153"/>
                  </a:lnTo>
                  <a:lnTo>
                    <a:pt x="6" y="155"/>
                  </a:lnTo>
                  <a:lnTo>
                    <a:pt x="6" y="156"/>
                  </a:lnTo>
                  <a:lnTo>
                    <a:pt x="6" y="159"/>
                  </a:lnTo>
                  <a:lnTo>
                    <a:pt x="6" y="161"/>
                  </a:lnTo>
                  <a:lnTo>
                    <a:pt x="6" y="162"/>
                  </a:lnTo>
                  <a:lnTo>
                    <a:pt x="6" y="164"/>
                  </a:lnTo>
                  <a:lnTo>
                    <a:pt x="6" y="166"/>
                  </a:lnTo>
                  <a:lnTo>
                    <a:pt x="6" y="169"/>
                  </a:lnTo>
                  <a:lnTo>
                    <a:pt x="6" y="170"/>
                  </a:lnTo>
                  <a:lnTo>
                    <a:pt x="4" y="172"/>
                  </a:lnTo>
                  <a:lnTo>
                    <a:pt x="4" y="173"/>
                  </a:lnTo>
                  <a:lnTo>
                    <a:pt x="4" y="177"/>
                  </a:lnTo>
                  <a:lnTo>
                    <a:pt x="4" y="178"/>
                  </a:lnTo>
                  <a:lnTo>
                    <a:pt x="3" y="180"/>
                  </a:lnTo>
                  <a:lnTo>
                    <a:pt x="3" y="183"/>
                  </a:lnTo>
                  <a:lnTo>
                    <a:pt x="3" y="184"/>
                  </a:lnTo>
                  <a:lnTo>
                    <a:pt x="3" y="186"/>
                  </a:lnTo>
                  <a:lnTo>
                    <a:pt x="3" y="189"/>
                  </a:lnTo>
                  <a:lnTo>
                    <a:pt x="1" y="191"/>
                  </a:lnTo>
                  <a:lnTo>
                    <a:pt x="1" y="194"/>
                  </a:lnTo>
                  <a:lnTo>
                    <a:pt x="1" y="195"/>
                  </a:lnTo>
                  <a:lnTo>
                    <a:pt x="1" y="197"/>
                  </a:lnTo>
                  <a:lnTo>
                    <a:pt x="1" y="200"/>
                  </a:lnTo>
                  <a:lnTo>
                    <a:pt x="1" y="202"/>
                  </a:lnTo>
                  <a:lnTo>
                    <a:pt x="1" y="203"/>
                  </a:lnTo>
                  <a:lnTo>
                    <a:pt x="1" y="206"/>
                  </a:lnTo>
                  <a:lnTo>
                    <a:pt x="0" y="208"/>
                  </a:lnTo>
                  <a:lnTo>
                    <a:pt x="0" y="209"/>
                  </a:lnTo>
                  <a:lnTo>
                    <a:pt x="0" y="211"/>
                  </a:lnTo>
                  <a:lnTo>
                    <a:pt x="0" y="214"/>
                  </a:lnTo>
                  <a:lnTo>
                    <a:pt x="0" y="216"/>
                  </a:lnTo>
                  <a:lnTo>
                    <a:pt x="1" y="217"/>
                  </a:lnTo>
                  <a:lnTo>
                    <a:pt x="1" y="219"/>
                  </a:lnTo>
                  <a:lnTo>
                    <a:pt x="1" y="220"/>
                  </a:lnTo>
                  <a:lnTo>
                    <a:pt x="1" y="222"/>
                  </a:lnTo>
                  <a:lnTo>
                    <a:pt x="1" y="223"/>
                  </a:lnTo>
                  <a:lnTo>
                    <a:pt x="3" y="225"/>
                  </a:lnTo>
                  <a:lnTo>
                    <a:pt x="3" y="227"/>
                  </a:lnTo>
                  <a:lnTo>
                    <a:pt x="3" y="228"/>
                  </a:lnTo>
                  <a:lnTo>
                    <a:pt x="4" y="230"/>
                  </a:lnTo>
                  <a:lnTo>
                    <a:pt x="4" y="231"/>
                  </a:lnTo>
                  <a:lnTo>
                    <a:pt x="6" y="233"/>
                  </a:lnTo>
                  <a:lnTo>
                    <a:pt x="6" y="234"/>
                  </a:lnTo>
                  <a:lnTo>
                    <a:pt x="8" y="236"/>
                  </a:lnTo>
                  <a:lnTo>
                    <a:pt x="9" y="238"/>
                  </a:lnTo>
                  <a:lnTo>
                    <a:pt x="11" y="239"/>
                  </a:lnTo>
                  <a:lnTo>
                    <a:pt x="12" y="241"/>
                  </a:lnTo>
                  <a:lnTo>
                    <a:pt x="14" y="242"/>
                  </a:lnTo>
                  <a:lnTo>
                    <a:pt x="15" y="242"/>
                  </a:lnTo>
                  <a:lnTo>
                    <a:pt x="17" y="244"/>
                  </a:lnTo>
                  <a:lnTo>
                    <a:pt x="19" y="245"/>
                  </a:lnTo>
                  <a:lnTo>
                    <a:pt x="20" y="247"/>
                  </a:lnTo>
                  <a:lnTo>
                    <a:pt x="23" y="247"/>
                  </a:lnTo>
                  <a:lnTo>
                    <a:pt x="25" y="249"/>
                  </a:lnTo>
                  <a:lnTo>
                    <a:pt x="26" y="249"/>
                  </a:lnTo>
                  <a:lnTo>
                    <a:pt x="28" y="247"/>
                  </a:lnTo>
                  <a:lnTo>
                    <a:pt x="30" y="247"/>
                  </a:lnTo>
                  <a:lnTo>
                    <a:pt x="31" y="247"/>
                  </a:lnTo>
                  <a:lnTo>
                    <a:pt x="33" y="245"/>
                  </a:lnTo>
                  <a:lnTo>
                    <a:pt x="34" y="244"/>
                  </a:lnTo>
                  <a:lnTo>
                    <a:pt x="36" y="242"/>
                  </a:lnTo>
                  <a:lnTo>
                    <a:pt x="36" y="241"/>
                  </a:lnTo>
                  <a:lnTo>
                    <a:pt x="37" y="239"/>
                  </a:lnTo>
                  <a:lnTo>
                    <a:pt x="39" y="236"/>
                  </a:lnTo>
                  <a:lnTo>
                    <a:pt x="39" y="234"/>
                  </a:lnTo>
                  <a:lnTo>
                    <a:pt x="40" y="231"/>
                  </a:lnTo>
                  <a:lnTo>
                    <a:pt x="40" y="230"/>
                  </a:lnTo>
                  <a:lnTo>
                    <a:pt x="42" y="227"/>
                  </a:lnTo>
                  <a:lnTo>
                    <a:pt x="42" y="225"/>
                  </a:lnTo>
                  <a:lnTo>
                    <a:pt x="44" y="222"/>
                  </a:lnTo>
                  <a:lnTo>
                    <a:pt x="44" y="220"/>
                  </a:lnTo>
                  <a:lnTo>
                    <a:pt x="44" y="217"/>
                  </a:lnTo>
                  <a:lnTo>
                    <a:pt x="44" y="214"/>
                  </a:lnTo>
                  <a:lnTo>
                    <a:pt x="45" y="213"/>
                  </a:lnTo>
                  <a:lnTo>
                    <a:pt x="45" y="211"/>
                  </a:lnTo>
                  <a:lnTo>
                    <a:pt x="45" y="208"/>
                  </a:lnTo>
                  <a:lnTo>
                    <a:pt x="45" y="206"/>
                  </a:lnTo>
                  <a:lnTo>
                    <a:pt x="45" y="205"/>
                  </a:lnTo>
                  <a:lnTo>
                    <a:pt x="45" y="203"/>
                  </a:lnTo>
                  <a:lnTo>
                    <a:pt x="45" y="202"/>
                  </a:lnTo>
                  <a:lnTo>
                    <a:pt x="45" y="200"/>
                  </a:lnTo>
                  <a:lnTo>
                    <a:pt x="47" y="200"/>
                  </a:lnTo>
                  <a:lnTo>
                    <a:pt x="47" y="198"/>
                  </a:lnTo>
                  <a:lnTo>
                    <a:pt x="42" y="162"/>
                  </a:lnTo>
                  <a:lnTo>
                    <a:pt x="61" y="186"/>
                  </a:lnTo>
                  <a:lnTo>
                    <a:pt x="61" y="137"/>
                  </a:lnTo>
                  <a:lnTo>
                    <a:pt x="89" y="170"/>
                  </a:lnTo>
                  <a:lnTo>
                    <a:pt x="89" y="169"/>
                  </a:lnTo>
                  <a:lnTo>
                    <a:pt x="87" y="169"/>
                  </a:lnTo>
                  <a:lnTo>
                    <a:pt x="87" y="167"/>
                  </a:lnTo>
                  <a:lnTo>
                    <a:pt x="87" y="166"/>
                  </a:lnTo>
                  <a:lnTo>
                    <a:pt x="87" y="164"/>
                  </a:lnTo>
                  <a:lnTo>
                    <a:pt x="87" y="162"/>
                  </a:lnTo>
                  <a:lnTo>
                    <a:pt x="86" y="161"/>
                  </a:lnTo>
                  <a:lnTo>
                    <a:pt x="86" y="159"/>
                  </a:lnTo>
                  <a:lnTo>
                    <a:pt x="86" y="158"/>
                  </a:lnTo>
                  <a:lnTo>
                    <a:pt x="86" y="156"/>
                  </a:lnTo>
                  <a:lnTo>
                    <a:pt x="86" y="155"/>
                  </a:lnTo>
                  <a:lnTo>
                    <a:pt x="86" y="153"/>
                  </a:lnTo>
                  <a:lnTo>
                    <a:pt x="86" y="151"/>
                  </a:lnTo>
                  <a:lnTo>
                    <a:pt x="86" y="150"/>
                  </a:lnTo>
                  <a:lnTo>
                    <a:pt x="86" y="148"/>
                  </a:lnTo>
                  <a:lnTo>
                    <a:pt x="87" y="147"/>
                  </a:lnTo>
                  <a:lnTo>
                    <a:pt x="87" y="145"/>
                  </a:lnTo>
                  <a:lnTo>
                    <a:pt x="87" y="142"/>
                  </a:lnTo>
                  <a:lnTo>
                    <a:pt x="87" y="141"/>
                  </a:lnTo>
                  <a:lnTo>
                    <a:pt x="87" y="139"/>
                  </a:lnTo>
                  <a:lnTo>
                    <a:pt x="89" y="137"/>
                  </a:lnTo>
                  <a:lnTo>
                    <a:pt x="89" y="134"/>
                  </a:lnTo>
                  <a:lnTo>
                    <a:pt x="89" y="133"/>
                  </a:lnTo>
                  <a:lnTo>
                    <a:pt x="91" y="131"/>
                  </a:lnTo>
                  <a:lnTo>
                    <a:pt x="91" y="130"/>
                  </a:lnTo>
                  <a:lnTo>
                    <a:pt x="91" y="126"/>
                  </a:lnTo>
                  <a:lnTo>
                    <a:pt x="92" y="125"/>
                  </a:lnTo>
                  <a:lnTo>
                    <a:pt x="92" y="123"/>
                  </a:lnTo>
                  <a:lnTo>
                    <a:pt x="94" y="122"/>
                  </a:lnTo>
                  <a:lnTo>
                    <a:pt x="94" y="120"/>
                  </a:lnTo>
                  <a:lnTo>
                    <a:pt x="95" y="119"/>
                  </a:lnTo>
                  <a:lnTo>
                    <a:pt x="95" y="117"/>
                  </a:lnTo>
                  <a:lnTo>
                    <a:pt x="97" y="115"/>
                  </a:lnTo>
                  <a:lnTo>
                    <a:pt x="97" y="114"/>
                  </a:lnTo>
                  <a:lnTo>
                    <a:pt x="98" y="112"/>
                  </a:lnTo>
                  <a:lnTo>
                    <a:pt x="98" y="111"/>
                  </a:lnTo>
                  <a:lnTo>
                    <a:pt x="100" y="109"/>
                  </a:lnTo>
                  <a:lnTo>
                    <a:pt x="100" y="108"/>
                  </a:lnTo>
                  <a:lnTo>
                    <a:pt x="102" y="108"/>
                  </a:lnTo>
                  <a:lnTo>
                    <a:pt x="102" y="106"/>
                  </a:lnTo>
                  <a:lnTo>
                    <a:pt x="102" y="105"/>
                  </a:lnTo>
                  <a:lnTo>
                    <a:pt x="103" y="103"/>
                  </a:lnTo>
                  <a:lnTo>
                    <a:pt x="103" y="101"/>
                  </a:lnTo>
                  <a:lnTo>
                    <a:pt x="103" y="100"/>
                  </a:lnTo>
                  <a:lnTo>
                    <a:pt x="103" y="98"/>
                  </a:lnTo>
                  <a:lnTo>
                    <a:pt x="103" y="97"/>
                  </a:lnTo>
                  <a:lnTo>
                    <a:pt x="103" y="95"/>
                  </a:lnTo>
                  <a:lnTo>
                    <a:pt x="103" y="94"/>
                  </a:lnTo>
                  <a:lnTo>
                    <a:pt x="103" y="95"/>
                  </a:lnTo>
                  <a:lnTo>
                    <a:pt x="103" y="97"/>
                  </a:lnTo>
                  <a:lnTo>
                    <a:pt x="105" y="98"/>
                  </a:lnTo>
                  <a:lnTo>
                    <a:pt x="105" y="100"/>
                  </a:lnTo>
                  <a:lnTo>
                    <a:pt x="105" y="101"/>
                  </a:lnTo>
                  <a:lnTo>
                    <a:pt x="105" y="103"/>
                  </a:lnTo>
                  <a:lnTo>
                    <a:pt x="105" y="105"/>
                  </a:lnTo>
                  <a:lnTo>
                    <a:pt x="106" y="106"/>
                  </a:lnTo>
                  <a:lnTo>
                    <a:pt x="106" y="108"/>
                  </a:lnTo>
                  <a:lnTo>
                    <a:pt x="106" y="109"/>
                  </a:lnTo>
                  <a:lnTo>
                    <a:pt x="106" y="111"/>
                  </a:lnTo>
                  <a:lnTo>
                    <a:pt x="106" y="112"/>
                  </a:lnTo>
                  <a:lnTo>
                    <a:pt x="108" y="114"/>
                  </a:lnTo>
                  <a:lnTo>
                    <a:pt x="108" y="115"/>
                  </a:lnTo>
                  <a:lnTo>
                    <a:pt x="108" y="117"/>
                  </a:lnTo>
                  <a:lnTo>
                    <a:pt x="108" y="120"/>
                  </a:lnTo>
                  <a:lnTo>
                    <a:pt x="108" y="122"/>
                  </a:lnTo>
                  <a:lnTo>
                    <a:pt x="109" y="123"/>
                  </a:lnTo>
                  <a:lnTo>
                    <a:pt x="109" y="125"/>
                  </a:lnTo>
                  <a:lnTo>
                    <a:pt x="109" y="126"/>
                  </a:lnTo>
                  <a:lnTo>
                    <a:pt x="109" y="128"/>
                  </a:lnTo>
                  <a:lnTo>
                    <a:pt x="109" y="130"/>
                  </a:lnTo>
                  <a:lnTo>
                    <a:pt x="109" y="131"/>
                  </a:lnTo>
                  <a:lnTo>
                    <a:pt x="111" y="133"/>
                  </a:lnTo>
                  <a:lnTo>
                    <a:pt x="111" y="134"/>
                  </a:lnTo>
                  <a:lnTo>
                    <a:pt x="111" y="136"/>
                  </a:lnTo>
                  <a:lnTo>
                    <a:pt x="111" y="137"/>
                  </a:lnTo>
                  <a:lnTo>
                    <a:pt x="111" y="139"/>
                  </a:lnTo>
                  <a:lnTo>
                    <a:pt x="111" y="141"/>
                  </a:lnTo>
                  <a:lnTo>
                    <a:pt x="112" y="142"/>
                  </a:lnTo>
                  <a:lnTo>
                    <a:pt x="112" y="144"/>
                  </a:lnTo>
                  <a:lnTo>
                    <a:pt x="112" y="145"/>
                  </a:lnTo>
                  <a:lnTo>
                    <a:pt x="112" y="147"/>
                  </a:lnTo>
                  <a:lnTo>
                    <a:pt x="112" y="148"/>
                  </a:lnTo>
                  <a:lnTo>
                    <a:pt x="114" y="150"/>
                  </a:lnTo>
                  <a:lnTo>
                    <a:pt x="114" y="151"/>
                  </a:lnTo>
                  <a:lnTo>
                    <a:pt x="114" y="153"/>
                  </a:lnTo>
                  <a:lnTo>
                    <a:pt x="114" y="155"/>
                  </a:lnTo>
                  <a:lnTo>
                    <a:pt x="114" y="156"/>
                  </a:lnTo>
                  <a:lnTo>
                    <a:pt x="114" y="158"/>
                  </a:lnTo>
                  <a:lnTo>
                    <a:pt x="116" y="159"/>
                  </a:lnTo>
                  <a:lnTo>
                    <a:pt x="116" y="161"/>
                  </a:lnTo>
                  <a:lnTo>
                    <a:pt x="116" y="162"/>
                  </a:lnTo>
                  <a:lnTo>
                    <a:pt x="116" y="164"/>
                  </a:lnTo>
                  <a:lnTo>
                    <a:pt x="116" y="166"/>
                  </a:lnTo>
                  <a:lnTo>
                    <a:pt x="116" y="167"/>
                  </a:lnTo>
                  <a:lnTo>
                    <a:pt x="116" y="169"/>
                  </a:lnTo>
                  <a:lnTo>
                    <a:pt x="116" y="170"/>
                  </a:lnTo>
                  <a:lnTo>
                    <a:pt x="116" y="172"/>
                  </a:lnTo>
                  <a:lnTo>
                    <a:pt x="116" y="173"/>
                  </a:lnTo>
                  <a:lnTo>
                    <a:pt x="116" y="175"/>
                  </a:lnTo>
                  <a:lnTo>
                    <a:pt x="117" y="175"/>
                  </a:lnTo>
                  <a:lnTo>
                    <a:pt x="119" y="173"/>
                  </a:lnTo>
                  <a:lnTo>
                    <a:pt x="119" y="172"/>
                  </a:lnTo>
                  <a:lnTo>
                    <a:pt x="120" y="170"/>
                  </a:lnTo>
                  <a:lnTo>
                    <a:pt x="122" y="170"/>
                  </a:lnTo>
                  <a:lnTo>
                    <a:pt x="122" y="169"/>
                  </a:lnTo>
                  <a:lnTo>
                    <a:pt x="123" y="166"/>
                  </a:lnTo>
                  <a:lnTo>
                    <a:pt x="123" y="164"/>
                  </a:lnTo>
                  <a:lnTo>
                    <a:pt x="125" y="162"/>
                  </a:lnTo>
                  <a:lnTo>
                    <a:pt x="127" y="161"/>
                  </a:lnTo>
                  <a:lnTo>
                    <a:pt x="127" y="159"/>
                  </a:lnTo>
                  <a:lnTo>
                    <a:pt x="128" y="156"/>
                  </a:lnTo>
                  <a:lnTo>
                    <a:pt x="130" y="155"/>
                  </a:lnTo>
                  <a:lnTo>
                    <a:pt x="130" y="153"/>
                  </a:lnTo>
                  <a:lnTo>
                    <a:pt x="131" y="151"/>
                  </a:lnTo>
                  <a:lnTo>
                    <a:pt x="131" y="150"/>
                  </a:lnTo>
                  <a:lnTo>
                    <a:pt x="133" y="147"/>
                  </a:lnTo>
                  <a:lnTo>
                    <a:pt x="133" y="145"/>
                  </a:lnTo>
                  <a:lnTo>
                    <a:pt x="134" y="145"/>
                  </a:lnTo>
                  <a:lnTo>
                    <a:pt x="134" y="144"/>
                  </a:lnTo>
                  <a:lnTo>
                    <a:pt x="136" y="142"/>
                  </a:lnTo>
                  <a:lnTo>
                    <a:pt x="136" y="141"/>
                  </a:lnTo>
                  <a:lnTo>
                    <a:pt x="133" y="178"/>
                  </a:lnTo>
                  <a:lnTo>
                    <a:pt x="156" y="151"/>
                  </a:lnTo>
                  <a:lnTo>
                    <a:pt x="161" y="205"/>
                  </a:lnTo>
                  <a:lnTo>
                    <a:pt x="189" y="2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7" name="Freeform 179"/>
            <p:cNvSpPr>
              <a:spLocks/>
            </p:cNvSpPr>
            <p:nvPr/>
          </p:nvSpPr>
          <p:spPr bwMode="auto">
            <a:xfrm>
              <a:off x="3693" y="1508"/>
              <a:ext cx="67" cy="88"/>
            </a:xfrm>
            <a:custGeom>
              <a:avLst/>
              <a:gdLst>
                <a:gd name="T0" fmla="*/ 0 w 203"/>
                <a:gd name="T1" fmla="*/ 0 h 247"/>
                <a:gd name="T2" fmla="*/ 0 w 203"/>
                <a:gd name="T3" fmla="*/ 0 h 247"/>
                <a:gd name="T4" fmla="*/ 0 w 203"/>
                <a:gd name="T5" fmla="*/ 0 h 247"/>
                <a:gd name="T6" fmla="*/ 0 w 203"/>
                <a:gd name="T7" fmla="*/ 0 h 247"/>
                <a:gd name="T8" fmla="*/ 0 w 203"/>
                <a:gd name="T9" fmla="*/ 0 h 247"/>
                <a:gd name="T10" fmla="*/ 0 w 203"/>
                <a:gd name="T11" fmla="*/ 0 h 247"/>
                <a:gd name="T12" fmla="*/ 0 w 203"/>
                <a:gd name="T13" fmla="*/ 0 h 247"/>
                <a:gd name="T14" fmla="*/ 0 w 203"/>
                <a:gd name="T15" fmla="*/ 0 h 247"/>
                <a:gd name="T16" fmla="*/ 0 w 203"/>
                <a:gd name="T17" fmla="*/ 0 h 247"/>
                <a:gd name="T18" fmla="*/ 0 w 203"/>
                <a:gd name="T19" fmla="*/ 0 h 247"/>
                <a:gd name="T20" fmla="*/ 0 w 203"/>
                <a:gd name="T21" fmla="*/ 0 h 247"/>
                <a:gd name="T22" fmla="*/ 0 w 203"/>
                <a:gd name="T23" fmla="*/ 0 h 247"/>
                <a:gd name="T24" fmla="*/ 0 w 203"/>
                <a:gd name="T25" fmla="*/ 0 h 247"/>
                <a:gd name="T26" fmla="*/ 0 w 203"/>
                <a:gd name="T27" fmla="*/ 0 h 247"/>
                <a:gd name="T28" fmla="*/ 0 w 203"/>
                <a:gd name="T29" fmla="*/ 0 h 247"/>
                <a:gd name="T30" fmla="*/ 0 w 203"/>
                <a:gd name="T31" fmla="*/ 0 h 247"/>
                <a:gd name="T32" fmla="*/ 0 w 203"/>
                <a:gd name="T33" fmla="*/ 0 h 247"/>
                <a:gd name="T34" fmla="*/ 0 w 203"/>
                <a:gd name="T35" fmla="*/ 0 h 247"/>
                <a:gd name="T36" fmla="*/ 0 w 203"/>
                <a:gd name="T37" fmla="*/ 0 h 247"/>
                <a:gd name="T38" fmla="*/ 0 w 203"/>
                <a:gd name="T39" fmla="*/ 0 h 247"/>
                <a:gd name="T40" fmla="*/ 0 w 203"/>
                <a:gd name="T41" fmla="*/ 0 h 247"/>
                <a:gd name="T42" fmla="*/ 0 w 203"/>
                <a:gd name="T43" fmla="*/ 0 h 247"/>
                <a:gd name="T44" fmla="*/ 0 w 203"/>
                <a:gd name="T45" fmla="*/ 0 h 247"/>
                <a:gd name="T46" fmla="*/ 0 w 203"/>
                <a:gd name="T47" fmla="*/ 0 h 247"/>
                <a:gd name="T48" fmla="*/ 0 w 203"/>
                <a:gd name="T49" fmla="*/ 0 h 247"/>
                <a:gd name="T50" fmla="*/ 0 w 203"/>
                <a:gd name="T51" fmla="*/ 0 h 247"/>
                <a:gd name="T52" fmla="*/ 0 w 203"/>
                <a:gd name="T53" fmla="*/ 0 h 247"/>
                <a:gd name="T54" fmla="*/ 0 w 203"/>
                <a:gd name="T55" fmla="*/ 0 h 247"/>
                <a:gd name="T56" fmla="*/ 0 w 203"/>
                <a:gd name="T57" fmla="*/ 0 h 247"/>
                <a:gd name="T58" fmla="*/ 0 w 203"/>
                <a:gd name="T59" fmla="*/ 0 h 247"/>
                <a:gd name="T60" fmla="*/ 0 w 203"/>
                <a:gd name="T61" fmla="*/ 0 h 247"/>
                <a:gd name="T62" fmla="*/ 0 w 203"/>
                <a:gd name="T63" fmla="*/ 0 h 247"/>
                <a:gd name="T64" fmla="*/ 0 w 203"/>
                <a:gd name="T65" fmla="*/ 0 h 247"/>
                <a:gd name="T66" fmla="*/ 0 w 203"/>
                <a:gd name="T67" fmla="*/ 0 h 247"/>
                <a:gd name="T68" fmla="*/ 0 w 203"/>
                <a:gd name="T69" fmla="*/ 0 h 247"/>
                <a:gd name="T70" fmla="*/ 0 w 203"/>
                <a:gd name="T71" fmla="*/ 0 h 247"/>
                <a:gd name="T72" fmla="*/ 0 w 203"/>
                <a:gd name="T73" fmla="*/ 0 h 247"/>
                <a:gd name="T74" fmla="*/ 0 w 203"/>
                <a:gd name="T75" fmla="*/ 0 h 247"/>
                <a:gd name="T76" fmla="*/ 0 w 203"/>
                <a:gd name="T77" fmla="*/ 0 h 247"/>
                <a:gd name="T78" fmla="*/ 0 w 203"/>
                <a:gd name="T79" fmla="*/ 0 h 247"/>
                <a:gd name="T80" fmla="*/ 0 w 203"/>
                <a:gd name="T81" fmla="*/ 0 h 247"/>
                <a:gd name="T82" fmla="*/ 0 w 203"/>
                <a:gd name="T83" fmla="*/ 0 h 247"/>
                <a:gd name="T84" fmla="*/ 0 w 203"/>
                <a:gd name="T85" fmla="*/ 0 h 247"/>
                <a:gd name="T86" fmla="*/ 0 w 203"/>
                <a:gd name="T87" fmla="*/ 0 h 247"/>
                <a:gd name="T88" fmla="*/ 0 w 203"/>
                <a:gd name="T89" fmla="*/ 0 h 247"/>
                <a:gd name="T90" fmla="*/ 0 w 203"/>
                <a:gd name="T91" fmla="*/ 0 h 2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247"/>
                <a:gd name="T140" fmla="*/ 203 w 203"/>
                <a:gd name="T141" fmla="*/ 247 h 2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247">
                  <a:moveTo>
                    <a:pt x="189" y="242"/>
                  </a:moveTo>
                  <a:lnTo>
                    <a:pt x="194" y="236"/>
                  </a:lnTo>
                  <a:lnTo>
                    <a:pt x="197" y="228"/>
                  </a:lnTo>
                  <a:lnTo>
                    <a:pt x="200" y="220"/>
                  </a:lnTo>
                  <a:lnTo>
                    <a:pt x="202" y="213"/>
                  </a:lnTo>
                  <a:lnTo>
                    <a:pt x="203" y="206"/>
                  </a:lnTo>
                  <a:lnTo>
                    <a:pt x="203" y="198"/>
                  </a:lnTo>
                  <a:lnTo>
                    <a:pt x="203" y="191"/>
                  </a:lnTo>
                  <a:lnTo>
                    <a:pt x="202" y="183"/>
                  </a:lnTo>
                  <a:lnTo>
                    <a:pt x="200" y="175"/>
                  </a:lnTo>
                  <a:lnTo>
                    <a:pt x="199" y="167"/>
                  </a:lnTo>
                  <a:lnTo>
                    <a:pt x="199" y="158"/>
                  </a:lnTo>
                  <a:lnTo>
                    <a:pt x="199" y="148"/>
                  </a:lnTo>
                  <a:lnTo>
                    <a:pt x="199" y="139"/>
                  </a:lnTo>
                  <a:lnTo>
                    <a:pt x="197" y="131"/>
                  </a:lnTo>
                  <a:lnTo>
                    <a:pt x="195" y="125"/>
                  </a:lnTo>
                  <a:lnTo>
                    <a:pt x="192" y="122"/>
                  </a:lnTo>
                  <a:lnTo>
                    <a:pt x="189" y="130"/>
                  </a:lnTo>
                  <a:lnTo>
                    <a:pt x="188" y="134"/>
                  </a:lnTo>
                  <a:lnTo>
                    <a:pt x="181" y="137"/>
                  </a:lnTo>
                  <a:lnTo>
                    <a:pt x="172" y="139"/>
                  </a:lnTo>
                  <a:lnTo>
                    <a:pt x="177" y="125"/>
                  </a:lnTo>
                  <a:lnTo>
                    <a:pt x="175" y="111"/>
                  </a:lnTo>
                  <a:lnTo>
                    <a:pt x="172" y="100"/>
                  </a:lnTo>
                  <a:lnTo>
                    <a:pt x="167" y="95"/>
                  </a:lnTo>
                  <a:lnTo>
                    <a:pt x="166" y="100"/>
                  </a:lnTo>
                  <a:lnTo>
                    <a:pt x="161" y="103"/>
                  </a:lnTo>
                  <a:lnTo>
                    <a:pt x="156" y="103"/>
                  </a:lnTo>
                  <a:lnTo>
                    <a:pt x="152" y="100"/>
                  </a:lnTo>
                  <a:lnTo>
                    <a:pt x="155" y="95"/>
                  </a:lnTo>
                  <a:lnTo>
                    <a:pt x="155" y="87"/>
                  </a:lnTo>
                  <a:lnTo>
                    <a:pt x="153" y="76"/>
                  </a:lnTo>
                  <a:lnTo>
                    <a:pt x="152" y="65"/>
                  </a:lnTo>
                  <a:lnTo>
                    <a:pt x="148" y="56"/>
                  </a:lnTo>
                  <a:lnTo>
                    <a:pt x="147" y="48"/>
                  </a:lnTo>
                  <a:lnTo>
                    <a:pt x="145" y="45"/>
                  </a:lnTo>
                  <a:lnTo>
                    <a:pt x="144" y="45"/>
                  </a:lnTo>
                  <a:lnTo>
                    <a:pt x="141" y="50"/>
                  </a:lnTo>
                  <a:lnTo>
                    <a:pt x="139" y="54"/>
                  </a:lnTo>
                  <a:lnTo>
                    <a:pt x="134" y="58"/>
                  </a:lnTo>
                  <a:lnTo>
                    <a:pt x="128" y="64"/>
                  </a:lnTo>
                  <a:lnTo>
                    <a:pt x="127" y="53"/>
                  </a:lnTo>
                  <a:lnTo>
                    <a:pt x="125" y="43"/>
                  </a:lnTo>
                  <a:lnTo>
                    <a:pt x="122" y="32"/>
                  </a:lnTo>
                  <a:lnTo>
                    <a:pt x="117" y="25"/>
                  </a:lnTo>
                  <a:lnTo>
                    <a:pt x="114" y="17"/>
                  </a:lnTo>
                  <a:lnTo>
                    <a:pt x="109" y="11"/>
                  </a:lnTo>
                  <a:lnTo>
                    <a:pt x="103" y="4"/>
                  </a:lnTo>
                  <a:lnTo>
                    <a:pt x="98" y="0"/>
                  </a:lnTo>
                  <a:lnTo>
                    <a:pt x="98" y="12"/>
                  </a:lnTo>
                  <a:lnTo>
                    <a:pt x="97" y="23"/>
                  </a:lnTo>
                  <a:lnTo>
                    <a:pt x="97" y="32"/>
                  </a:lnTo>
                  <a:lnTo>
                    <a:pt x="95" y="40"/>
                  </a:lnTo>
                  <a:lnTo>
                    <a:pt x="92" y="50"/>
                  </a:lnTo>
                  <a:lnTo>
                    <a:pt x="89" y="58"/>
                  </a:lnTo>
                  <a:lnTo>
                    <a:pt x="84" y="65"/>
                  </a:lnTo>
                  <a:lnTo>
                    <a:pt x="78" y="73"/>
                  </a:lnTo>
                  <a:lnTo>
                    <a:pt x="73" y="62"/>
                  </a:lnTo>
                  <a:lnTo>
                    <a:pt x="62" y="53"/>
                  </a:lnTo>
                  <a:lnTo>
                    <a:pt x="55" y="50"/>
                  </a:lnTo>
                  <a:lnTo>
                    <a:pt x="53" y="53"/>
                  </a:lnTo>
                  <a:lnTo>
                    <a:pt x="55" y="58"/>
                  </a:lnTo>
                  <a:lnTo>
                    <a:pt x="56" y="69"/>
                  </a:lnTo>
                  <a:lnTo>
                    <a:pt x="56" y="81"/>
                  </a:lnTo>
                  <a:lnTo>
                    <a:pt x="55" y="94"/>
                  </a:lnTo>
                  <a:lnTo>
                    <a:pt x="53" y="108"/>
                  </a:lnTo>
                  <a:lnTo>
                    <a:pt x="53" y="117"/>
                  </a:lnTo>
                  <a:lnTo>
                    <a:pt x="51" y="123"/>
                  </a:lnTo>
                  <a:lnTo>
                    <a:pt x="50" y="123"/>
                  </a:lnTo>
                  <a:lnTo>
                    <a:pt x="44" y="115"/>
                  </a:lnTo>
                  <a:lnTo>
                    <a:pt x="33" y="103"/>
                  </a:lnTo>
                  <a:lnTo>
                    <a:pt x="23" y="94"/>
                  </a:lnTo>
                  <a:lnTo>
                    <a:pt x="22" y="95"/>
                  </a:lnTo>
                  <a:lnTo>
                    <a:pt x="25" y="101"/>
                  </a:lnTo>
                  <a:lnTo>
                    <a:pt x="26" y="111"/>
                  </a:lnTo>
                  <a:lnTo>
                    <a:pt x="26" y="122"/>
                  </a:lnTo>
                  <a:lnTo>
                    <a:pt x="26" y="133"/>
                  </a:lnTo>
                  <a:lnTo>
                    <a:pt x="26" y="144"/>
                  </a:lnTo>
                  <a:lnTo>
                    <a:pt x="26" y="151"/>
                  </a:lnTo>
                  <a:lnTo>
                    <a:pt x="25" y="156"/>
                  </a:lnTo>
                  <a:lnTo>
                    <a:pt x="19" y="148"/>
                  </a:lnTo>
                  <a:lnTo>
                    <a:pt x="8" y="141"/>
                  </a:lnTo>
                  <a:lnTo>
                    <a:pt x="1" y="136"/>
                  </a:lnTo>
                  <a:lnTo>
                    <a:pt x="1" y="139"/>
                  </a:lnTo>
                  <a:lnTo>
                    <a:pt x="4" y="142"/>
                  </a:lnTo>
                  <a:lnTo>
                    <a:pt x="6" y="148"/>
                  </a:lnTo>
                  <a:lnTo>
                    <a:pt x="6" y="153"/>
                  </a:lnTo>
                  <a:lnTo>
                    <a:pt x="6" y="161"/>
                  </a:lnTo>
                  <a:lnTo>
                    <a:pt x="6" y="169"/>
                  </a:lnTo>
                  <a:lnTo>
                    <a:pt x="4" y="177"/>
                  </a:lnTo>
                  <a:lnTo>
                    <a:pt x="3" y="184"/>
                  </a:lnTo>
                  <a:lnTo>
                    <a:pt x="1" y="194"/>
                  </a:lnTo>
                  <a:lnTo>
                    <a:pt x="1" y="202"/>
                  </a:lnTo>
                  <a:lnTo>
                    <a:pt x="0" y="209"/>
                  </a:lnTo>
                  <a:lnTo>
                    <a:pt x="1" y="217"/>
                  </a:lnTo>
                  <a:lnTo>
                    <a:pt x="1" y="223"/>
                  </a:lnTo>
                  <a:lnTo>
                    <a:pt x="4" y="230"/>
                  </a:lnTo>
                  <a:lnTo>
                    <a:pt x="8" y="236"/>
                  </a:lnTo>
                  <a:lnTo>
                    <a:pt x="14" y="242"/>
                  </a:lnTo>
                  <a:lnTo>
                    <a:pt x="20" y="247"/>
                  </a:lnTo>
                  <a:lnTo>
                    <a:pt x="28" y="247"/>
                  </a:lnTo>
                  <a:lnTo>
                    <a:pt x="34" y="244"/>
                  </a:lnTo>
                  <a:lnTo>
                    <a:pt x="39" y="236"/>
                  </a:lnTo>
                  <a:lnTo>
                    <a:pt x="42" y="227"/>
                  </a:lnTo>
                  <a:lnTo>
                    <a:pt x="44" y="217"/>
                  </a:lnTo>
                  <a:lnTo>
                    <a:pt x="45" y="208"/>
                  </a:lnTo>
                  <a:lnTo>
                    <a:pt x="45" y="202"/>
                  </a:lnTo>
                  <a:lnTo>
                    <a:pt x="47" y="198"/>
                  </a:lnTo>
                  <a:lnTo>
                    <a:pt x="42" y="162"/>
                  </a:lnTo>
                  <a:lnTo>
                    <a:pt x="61" y="186"/>
                  </a:lnTo>
                  <a:lnTo>
                    <a:pt x="61" y="137"/>
                  </a:lnTo>
                  <a:lnTo>
                    <a:pt x="89" y="170"/>
                  </a:lnTo>
                  <a:lnTo>
                    <a:pt x="87" y="169"/>
                  </a:lnTo>
                  <a:lnTo>
                    <a:pt x="86" y="161"/>
                  </a:lnTo>
                  <a:lnTo>
                    <a:pt x="86" y="150"/>
                  </a:lnTo>
                  <a:lnTo>
                    <a:pt x="89" y="134"/>
                  </a:lnTo>
                  <a:lnTo>
                    <a:pt x="94" y="120"/>
                  </a:lnTo>
                  <a:lnTo>
                    <a:pt x="98" y="111"/>
                  </a:lnTo>
                  <a:lnTo>
                    <a:pt x="103" y="103"/>
                  </a:lnTo>
                  <a:lnTo>
                    <a:pt x="103" y="95"/>
                  </a:lnTo>
                  <a:lnTo>
                    <a:pt x="103" y="94"/>
                  </a:lnTo>
                  <a:lnTo>
                    <a:pt x="105" y="100"/>
                  </a:lnTo>
                  <a:lnTo>
                    <a:pt x="106" y="112"/>
                  </a:lnTo>
                  <a:lnTo>
                    <a:pt x="109" y="126"/>
                  </a:lnTo>
                  <a:lnTo>
                    <a:pt x="111" y="137"/>
                  </a:lnTo>
                  <a:lnTo>
                    <a:pt x="112" y="148"/>
                  </a:lnTo>
                  <a:lnTo>
                    <a:pt x="114" y="158"/>
                  </a:lnTo>
                  <a:lnTo>
                    <a:pt x="116" y="170"/>
                  </a:lnTo>
                  <a:lnTo>
                    <a:pt x="116" y="175"/>
                  </a:lnTo>
                  <a:lnTo>
                    <a:pt x="119" y="173"/>
                  </a:lnTo>
                  <a:lnTo>
                    <a:pt x="122" y="169"/>
                  </a:lnTo>
                  <a:lnTo>
                    <a:pt x="127" y="161"/>
                  </a:lnTo>
                  <a:lnTo>
                    <a:pt x="130" y="153"/>
                  </a:lnTo>
                  <a:lnTo>
                    <a:pt x="133" y="145"/>
                  </a:lnTo>
                  <a:lnTo>
                    <a:pt x="136" y="142"/>
                  </a:lnTo>
                  <a:lnTo>
                    <a:pt x="136" y="141"/>
                  </a:lnTo>
                  <a:lnTo>
                    <a:pt x="133" y="178"/>
                  </a:lnTo>
                  <a:lnTo>
                    <a:pt x="156" y="151"/>
                  </a:lnTo>
                  <a:lnTo>
                    <a:pt x="161" y="205"/>
                  </a:lnTo>
                  <a:lnTo>
                    <a:pt x="189" y="242"/>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dirty="0">
                <a:solidFill>
                  <a:srgbClr val="002060"/>
                </a:solidFill>
                <a:latin typeface="Trebuchet MS" panose="020B0603020202020204" pitchFamily="34" charset="0"/>
              </a:endParaRPr>
            </a:p>
          </p:txBody>
        </p:sp>
        <p:sp>
          <p:nvSpPr>
            <p:cNvPr id="14188" name="Freeform 180"/>
            <p:cNvSpPr>
              <a:spLocks/>
            </p:cNvSpPr>
            <p:nvPr/>
          </p:nvSpPr>
          <p:spPr bwMode="auto">
            <a:xfrm>
              <a:off x="3702" y="1571"/>
              <a:ext cx="53" cy="58"/>
            </a:xfrm>
            <a:custGeom>
              <a:avLst/>
              <a:gdLst>
                <a:gd name="T0" fmla="*/ 0 w 163"/>
                <a:gd name="T1" fmla="*/ 0 h 162"/>
                <a:gd name="T2" fmla="*/ 0 w 163"/>
                <a:gd name="T3" fmla="*/ 0 h 162"/>
                <a:gd name="T4" fmla="*/ 0 w 163"/>
                <a:gd name="T5" fmla="*/ 0 h 162"/>
                <a:gd name="T6" fmla="*/ 0 w 163"/>
                <a:gd name="T7" fmla="*/ 0 h 162"/>
                <a:gd name="T8" fmla="*/ 0 w 163"/>
                <a:gd name="T9" fmla="*/ 0 h 162"/>
                <a:gd name="T10" fmla="*/ 0 w 163"/>
                <a:gd name="T11" fmla="*/ 0 h 162"/>
                <a:gd name="T12" fmla="*/ 0 w 163"/>
                <a:gd name="T13" fmla="*/ 0 h 162"/>
                <a:gd name="T14" fmla="*/ 0 w 163"/>
                <a:gd name="T15" fmla="*/ 0 h 162"/>
                <a:gd name="T16" fmla="*/ 0 w 163"/>
                <a:gd name="T17" fmla="*/ 0 h 162"/>
                <a:gd name="T18" fmla="*/ 0 w 163"/>
                <a:gd name="T19" fmla="*/ 0 h 162"/>
                <a:gd name="T20" fmla="*/ 0 w 163"/>
                <a:gd name="T21" fmla="*/ 0 h 162"/>
                <a:gd name="T22" fmla="*/ 0 w 163"/>
                <a:gd name="T23" fmla="*/ 0 h 162"/>
                <a:gd name="T24" fmla="*/ 0 w 163"/>
                <a:gd name="T25" fmla="*/ 0 h 162"/>
                <a:gd name="T26" fmla="*/ 0 w 163"/>
                <a:gd name="T27" fmla="*/ 0 h 162"/>
                <a:gd name="T28" fmla="*/ 0 w 163"/>
                <a:gd name="T29" fmla="*/ 0 h 162"/>
                <a:gd name="T30" fmla="*/ 0 w 163"/>
                <a:gd name="T31" fmla="*/ 0 h 162"/>
                <a:gd name="T32" fmla="*/ 0 w 163"/>
                <a:gd name="T33" fmla="*/ 0 h 162"/>
                <a:gd name="T34" fmla="*/ 0 w 163"/>
                <a:gd name="T35" fmla="*/ 0 h 162"/>
                <a:gd name="T36" fmla="*/ 0 w 163"/>
                <a:gd name="T37" fmla="*/ 0 h 162"/>
                <a:gd name="T38" fmla="*/ 0 w 163"/>
                <a:gd name="T39" fmla="*/ 0 h 162"/>
                <a:gd name="T40" fmla="*/ 0 w 163"/>
                <a:gd name="T41" fmla="*/ 0 h 162"/>
                <a:gd name="T42" fmla="*/ 0 w 163"/>
                <a:gd name="T43" fmla="*/ 0 h 162"/>
                <a:gd name="T44" fmla="*/ 0 w 163"/>
                <a:gd name="T45" fmla="*/ 0 h 162"/>
                <a:gd name="T46" fmla="*/ 0 w 163"/>
                <a:gd name="T47" fmla="*/ 0 h 162"/>
                <a:gd name="T48" fmla="*/ 0 w 163"/>
                <a:gd name="T49" fmla="*/ 0 h 162"/>
                <a:gd name="T50" fmla="*/ 0 w 163"/>
                <a:gd name="T51" fmla="*/ 0 h 162"/>
                <a:gd name="T52" fmla="*/ 0 w 163"/>
                <a:gd name="T53" fmla="*/ 0 h 162"/>
                <a:gd name="T54" fmla="*/ 0 w 163"/>
                <a:gd name="T55" fmla="*/ 0 h 162"/>
                <a:gd name="T56" fmla="*/ 0 w 163"/>
                <a:gd name="T57" fmla="*/ 0 h 162"/>
                <a:gd name="T58" fmla="*/ 0 w 163"/>
                <a:gd name="T59" fmla="*/ 0 h 162"/>
                <a:gd name="T60" fmla="*/ 0 w 163"/>
                <a:gd name="T61" fmla="*/ 0 h 162"/>
                <a:gd name="T62" fmla="*/ 0 w 163"/>
                <a:gd name="T63" fmla="*/ 0 h 162"/>
                <a:gd name="T64" fmla="*/ 0 w 163"/>
                <a:gd name="T65" fmla="*/ 0 h 162"/>
                <a:gd name="T66" fmla="*/ 0 w 163"/>
                <a:gd name="T67" fmla="*/ 0 h 162"/>
                <a:gd name="T68" fmla="*/ 0 w 163"/>
                <a:gd name="T69" fmla="*/ 0 h 162"/>
                <a:gd name="T70" fmla="*/ 0 w 163"/>
                <a:gd name="T71" fmla="*/ 0 h 162"/>
                <a:gd name="T72" fmla="*/ 0 w 163"/>
                <a:gd name="T73" fmla="*/ 0 h 162"/>
                <a:gd name="T74" fmla="*/ 0 w 163"/>
                <a:gd name="T75" fmla="*/ 0 h 162"/>
                <a:gd name="T76" fmla="*/ 0 w 163"/>
                <a:gd name="T77" fmla="*/ 0 h 162"/>
                <a:gd name="T78" fmla="*/ 0 w 163"/>
                <a:gd name="T79" fmla="*/ 0 h 162"/>
                <a:gd name="T80" fmla="*/ 0 w 163"/>
                <a:gd name="T81" fmla="*/ 0 h 162"/>
                <a:gd name="T82" fmla="*/ 0 w 163"/>
                <a:gd name="T83" fmla="*/ 0 h 162"/>
                <a:gd name="T84" fmla="*/ 0 w 163"/>
                <a:gd name="T85" fmla="*/ 0 h 1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3"/>
                <a:gd name="T130" fmla="*/ 0 h 162"/>
                <a:gd name="T131" fmla="*/ 163 w 163"/>
                <a:gd name="T132" fmla="*/ 162 h 1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3" h="162">
                  <a:moveTo>
                    <a:pt x="81" y="0"/>
                  </a:moveTo>
                  <a:lnTo>
                    <a:pt x="86" y="0"/>
                  </a:lnTo>
                  <a:lnTo>
                    <a:pt x="91" y="0"/>
                  </a:lnTo>
                  <a:lnTo>
                    <a:pt x="94" y="1"/>
                  </a:lnTo>
                  <a:lnTo>
                    <a:pt x="98" y="1"/>
                  </a:lnTo>
                  <a:lnTo>
                    <a:pt x="102" y="3"/>
                  </a:lnTo>
                  <a:lnTo>
                    <a:pt x="106" y="3"/>
                  </a:lnTo>
                  <a:lnTo>
                    <a:pt x="109" y="4"/>
                  </a:lnTo>
                  <a:lnTo>
                    <a:pt x="113" y="6"/>
                  </a:lnTo>
                  <a:lnTo>
                    <a:pt x="117" y="7"/>
                  </a:lnTo>
                  <a:lnTo>
                    <a:pt x="120" y="9"/>
                  </a:lnTo>
                  <a:lnTo>
                    <a:pt x="123" y="12"/>
                  </a:lnTo>
                  <a:lnTo>
                    <a:pt x="127" y="14"/>
                  </a:lnTo>
                  <a:lnTo>
                    <a:pt x="130" y="15"/>
                  </a:lnTo>
                  <a:lnTo>
                    <a:pt x="133" y="18"/>
                  </a:lnTo>
                  <a:lnTo>
                    <a:pt x="136" y="21"/>
                  </a:lnTo>
                  <a:lnTo>
                    <a:pt x="139" y="23"/>
                  </a:lnTo>
                  <a:lnTo>
                    <a:pt x="142" y="26"/>
                  </a:lnTo>
                  <a:lnTo>
                    <a:pt x="144" y="29"/>
                  </a:lnTo>
                  <a:lnTo>
                    <a:pt x="147" y="32"/>
                  </a:lnTo>
                  <a:lnTo>
                    <a:pt x="149" y="36"/>
                  </a:lnTo>
                  <a:lnTo>
                    <a:pt x="152" y="39"/>
                  </a:lnTo>
                  <a:lnTo>
                    <a:pt x="153" y="42"/>
                  </a:lnTo>
                  <a:lnTo>
                    <a:pt x="155" y="46"/>
                  </a:lnTo>
                  <a:lnTo>
                    <a:pt x="156" y="50"/>
                  </a:lnTo>
                  <a:lnTo>
                    <a:pt x="158" y="53"/>
                  </a:lnTo>
                  <a:lnTo>
                    <a:pt x="159" y="57"/>
                  </a:lnTo>
                  <a:lnTo>
                    <a:pt x="161" y="61"/>
                  </a:lnTo>
                  <a:lnTo>
                    <a:pt x="161" y="65"/>
                  </a:lnTo>
                  <a:lnTo>
                    <a:pt x="163" y="68"/>
                  </a:lnTo>
                  <a:lnTo>
                    <a:pt x="163" y="73"/>
                  </a:lnTo>
                  <a:lnTo>
                    <a:pt x="163" y="76"/>
                  </a:lnTo>
                  <a:lnTo>
                    <a:pt x="163" y="81"/>
                  </a:lnTo>
                  <a:lnTo>
                    <a:pt x="163" y="86"/>
                  </a:lnTo>
                  <a:lnTo>
                    <a:pt x="163" y="89"/>
                  </a:lnTo>
                  <a:lnTo>
                    <a:pt x="163" y="93"/>
                  </a:lnTo>
                  <a:lnTo>
                    <a:pt x="161" y="98"/>
                  </a:lnTo>
                  <a:lnTo>
                    <a:pt x="161" y="101"/>
                  </a:lnTo>
                  <a:lnTo>
                    <a:pt x="159" y="106"/>
                  </a:lnTo>
                  <a:lnTo>
                    <a:pt x="158" y="109"/>
                  </a:lnTo>
                  <a:lnTo>
                    <a:pt x="156" y="112"/>
                  </a:lnTo>
                  <a:lnTo>
                    <a:pt x="155" y="117"/>
                  </a:lnTo>
                  <a:lnTo>
                    <a:pt x="153" y="120"/>
                  </a:lnTo>
                  <a:lnTo>
                    <a:pt x="152" y="123"/>
                  </a:lnTo>
                  <a:lnTo>
                    <a:pt x="149" y="126"/>
                  </a:lnTo>
                  <a:lnTo>
                    <a:pt x="147" y="129"/>
                  </a:lnTo>
                  <a:lnTo>
                    <a:pt x="144" y="133"/>
                  </a:lnTo>
                  <a:lnTo>
                    <a:pt x="142" y="136"/>
                  </a:lnTo>
                  <a:lnTo>
                    <a:pt x="139" y="139"/>
                  </a:lnTo>
                  <a:lnTo>
                    <a:pt x="136" y="142"/>
                  </a:lnTo>
                  <a:lnTo>
                    <a:pt x="133" y="144"/>
                  </a:lnTo>
                  <a:lnTo>
                    <a:pt x="130" y="147"/>
                  </a:lnTo>
                  <a:lnTo>
                    <a:pt x="127" y="148"/>
                  </a:lnTo>
                  <a:lnTo>
                    <a:pt x="123" y="151"/>
                  </a:lnTo>
                  <a:lnTo>
                    <a:pt x="120" y="153"/>
                  </a:lnTo>
                  <a:lnTo>
                    <a:pt x="117" y="155"/>
                  </a:lnTo>
                  <a:lnTo>
                    <a:pt x="113" y="156"/>
                  </a:lnTo>
                  <a:lnTo>
                    <a:pt x="109" y="158"/>
                  </a:lnTo>
                  <a:lnTo>
                    <a:pt x="106" y="159"/>
                  </a:lnTo>
                  <a:lnTo>
                    <a:pt x="102" y="159"/>
                  </a:lnTo>
                  <a:lnTo>
                    <a:pt x="98" y="161"/>
                  </a:lnTo>
                  <a:lnTo>
                    <a:pt x="94" y="162"/>
                  </a:lnTo>
                  <a:lnTo>
                    <a:pt x="91" y="162"/>
                  </a:lnTo>
                  <a:lnTo>
                    <a:pt x="86" y="162"/>
                  </a:lnTo>
                  <a:lnTo>
                    <a:pt x="81" y="162"/>
                  </a:lnTo>
                  <a:lnTo>
                    <a:pt x="78" y="162"/>
                  </a:lnTo>
                  <a:lnTo>
                    <a:pt x="73" y="162"/>
                  </a:lnTo>
                  <a:lnTo>
                    <a:pt x="69" y="162"/>
                  </a:lnTo>
                  <a:lnTo>
                    <a:pt x="66" y="161"/>
                  </a:lnTo>
                  <a:lnTo>
                    <a:pt x="61" y="159"/>
                  </a:lnTo>
                  <a:lnTo>
                    <a:pt x="58" y="159"/>
                  </a:lnTo>
                  <a:lnTo>
                    <a:pt x="53" y="158"/>
                  </a:lnTo>
                  <a:lnTo>
                    <a:pt x="50" y="156"/>
                  </a:lnTo>
                  <a:lnTo>
                    <a:pt x="47" y="155"/>
                  </a:lnTo>
                  <a:lnTo>
                    <a:pt x="42" y="153"/>
                  </a:lnTo>
                  <a:lnTo>
                    <a:pt x="39" y="151"/>
                  </a:lnTo>
                  <a:lnTo>
                    <a:pt x="36" y="148"/>
                  </a:lnTo>
                  <a:lnTo>
                    <a:pt x="33" y="147"/>
                  </a:lnTo>
                  <a:lnTo>
                    <a:pt x="30" y="144"/>
                  </a:lnTo>
                  <a:lnTo>
                    <a:pt x="26" y="142"/>
                  </a:lnTo>
                  <a:lnTo>
                    <a:pt x="23" y="139"/>
                  </a:lnTo>
                  <a:lnTo>
                    <a:pt x="22" y="136"/>
                  </a:lnTo>
                  <a:lnTo>
                    <a:pt x="19" y="133"/>
                  </a:lnTo>
                  <a:lnTo>
                    <a:pt x="17" y="129"/>
                  </a:lnTo>
                  <a:lnTo>
                    <a:pt x="14" y="126"/>
                  </a:lnTo>
                  <a:lnTo>
                    <a:pt x="12" y="123"/>
                  </a:lnTo>
                  <a:lnTo>
                    <a:pt x="9" y="120"/>
                  </a:lnTo>
                  <a:lnTo>
                    <a:pt x="8" y="117"/>
                  </a:lnTo>
                  <a:lnTo>
                    <a:pt x="6" y="112"/>
                  </a:lnTo>
                  <a:lnTo>
                    <a:pt x="5" y="109"/>
                  </a:lnTo>
                  <a:lnTo>
                    <a:pt x="5" y="106"/>
                  </a:lnTo>
                  <a:lnTo>
                    <a:pt x="3" y="101"/>
                  </a:lnTo>
                  <a:lnTo>
                    <a:pt x="1" y="98"/>
                  </a:lnTo>
                  <a:lnTo>
                    <a:pt x="1" y="93"/>
                  </a:lnTo>
                  <a:lnTo>
                    <a:pt x="0" y="89"/>
                  </a:lnTo>
                  <a:lnTo>
                    <a:pt x="0" y="86"/>
                  </a:lnTo>
                  <a:lnTo>
                    <a:pt x="0" y="81"/>
                  </a:lnTo>
                  <a:lnTo>
                    <a:pt x="0" y="76"/>
                  </a:lnTo>
                  <a:lnTo>
                    <a:pt x="0" y="73"/>
                  </a:lnTo>
                  <a:lnTo>
                    <a:pt x="1" y="68"/>
                  </a:lnTo>
                  <a:lnTo>
                    <a:pt x="1" y="65"/>
                  </a:lnTo>
                  <a:lnTo>
                    <a:pt x="3" y="61"/>
                  </a:lnTo>
                  <a:lnTo>
                    <a:pt x="5" y="57"/>
                  </a:lnTo>
                  <a:lnTo>
                    <a:pt x="5" y="53"/>
                  </a:lnTo>
                  <a:lnTo>
                    <a:pt x="6" y="50"/>
                  </a:lnTo>
                  <a:lnTo>
                    <a:pt x="8" y="46"/>
                  </a:lnTo>
                  <a:lnTo>
                    <a:pt x="9" y="42"/>
                  </a:lnTo>
                  <a:lnTo>
                    <a:pt x="12" y="39"/>
                  </a:lnTo>
                  <a:lnTo>
                    <a:pt x="14" y="36"/>
                  </a:lnTo>
                  <a:lnTo>
                    <a:pt x="17" y="32"/>
                  </a:lnTo>
                  <a:lnTo>
                    <a:pt x="19" y="29"/>
                  </a:lnTo>
                  <a:lnTo>
                    <a:pt x="22" y="26"/>
                  </a:lnTo>
                  <a:lnTo>
                    <a:pt x="23" y="23"/>
                  </a:lnTo>
                  <a:lnTo>
                    <a:pt x="26" y="21"/>
                  </a:lnTo>
                  <a:lnTo>
                    <a:pt x="30" y="18"/>
                  </a:lnTo>
                  <a:lnTo>
                    <a:pt x="33" y="15"/>
                  </a:lnTo>
                  <a:lnTo>
                    <a:pt x="36" y="14"/>
                  </a:lnTo>
                  <a:lnTo>
                    <a:pt x="39" y="12"/>
                  </a:lnTo>
                  <a:lnTo>
                    <a:pt x="42" y="9"/>
                  </a:lnTo>
                  <a:lnTo>
                    <a:pt x="47" y="7"/>
                  </a:lnTo>
                  <a:lnTo>
                    <a:pt x="50" y="6"/>
                  </a:lnTo>
                  <a:lnTo>
                    <a:pt x="53" y="4"/>
                  </a:lnTo>
                  <a:lnTo>
                    <a:pt x="58" y="3"/>
                  </a:lnTo>
                  <a:lnTo>
                    <a:pt x="61" y="3"/>
                  </a:lnTo>
                  <a:lnTo>
                    <a:pt x="66" y="1"/>
                  </a:lnTo>
                  <a:lnTo>
                    <a:pt x="69" y="1"/>
                  </a:lnTo>
                  <a:lnTo>
                    <a:pt x="73" y="0"/>
                  </a:lnTo>
                  <a:lnTo>
                    <a:pt x="78" y="0"/>
                  </a:lnTo>
                  <a:lnTo>
                    <a:pt x="81"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89" name="Freeform 181"/>
            <p:cNvSpPr>
              <a:spLocks/>
            </p:cNvSpPr>
            <p:nvPr/>
          </p:nvSpPr>
          <p:spPr bwMode="auto">
            <a:xfrm>
              <a:off x="3728" y="1568"/>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91" y="91"/>
                  </a:moveTo>
                  <a:lnTo>
                    <a:pt x="89" y="72"/>
                  </a:lnTo>
                  <a:lnTo>
                    <a:pt x="85" y="56"/>
                  </a:lnTo>
                  <a:lnTo>
                    <a:pt x="75" y="41"/>
                  </a:lnTo>
                  <a:lnTo>
                    <a:pt x="64" y="27"/>
                  </a:lnTo>
                  <a:lnTo>
                    <a:pt x="52" y="16"/>
                  </a:lnTo>
                  <a:lnTo>
                    <a:pt x="36" y="8"/>
                  </a:lnTo>
                  <a:lnTo>
                    <a:pt x="19" y="2"/>
                  </a:lnTo>
                  <a:lnTo>
                    <a:pt x="0" y="0"/>
                  </a:lnTo>
                  <a:lnTo>
                    <a:pt x="0" y="19"/>
                  </a:lnTo>
                  <a:lnTo>
                    <a:pt x="16" y="20"/>
                  </a:lnTo>
                  <a:lnTo>
                    <a:pt x="28" y="25"/>
                  </a:lnTo>
                  <a:lnTo>
                    <a:pt x="41" y="31"/>
                  </a:lnTo>
                  <a:lnTo>
                    <a:pt x="52" y="41"/>
                  </a:lnTo>
                  <a:lnTo>
                    <a:pt x="60" y="50"/>
                  </a:lnTo>
                  <a:lnTo>
                    <a:pt x="68" y="63"/>
                  </a:lnTo>
                  <a:lnTo>
                    <a:pt x="71" y="77"/>
                  </a:lnTo>
                  <a:lnTo>
                    <a:pt x="72" y="91"/>
                  </a:lnTo>
                  <a:lnTo>
                    <a:pt x="91"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0" name="Freeform 182"/>
            <p:cNvSpPr>
              <a:spLocks/>
            </p:cNvSpPr>
            <p:nvPr/>
          </p:nvSpPr>
          <p:spPr bwMode="auto">
            <a:xfrm>
              <a:off x="3728" y="1600"/>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0" y="91"/>
                  </a:moveTo>
                  <a:lnTo>
                    <a:pt x="19" y="89"/>
                  </a:lnTo>
                  <a:lnTo>
                    <a:pt x="36" y="84"/>
                  </a:lnTo>
                  <a:lnTo>
                    <a:pt x="52" y="75"/>
                  </a:lnTo>
                  <a:lnTo>
                    <a:pt x="64" y="64"/>
                  </a:lnTo>
                  <a:lnTo>
                    <a:pt x="75" y="50"/>
                  </a:lnTo>
                  <a:lnTo>
                    <a:pt x="85" y="36"/>
                  </a:lnTo>
                  <a:lnTo>
                    <a:pt x="89" y="19"/>
                  </a:lnTo>
                  <a:lnTo>
                    <a:pt x="91" y="0"/>
                  </a:lnTo>
                  <a:lnTo>
                    <a:pt x="72" y="0"/>
                  </a:lnTo>
                  <a:lnTo>
                    <a:pt x="71" y="14"/>
                  </a:lnTo>
                  <a:lnTo>
                    <a:pt x="68" y="28"/>
                  </a:lnTo>
                  <a:lnTo>
                    <a:pt x="60" y="41"/>
                  </a:lnTo>
                  <a:lnTo>
                    <a:pt x="52" y="52"/>
                  </a:lnTo>
                  <a:lnTo>
                    <a:pt x="41" y="59"/>
                  </a:lnTo>
                  <a:lnTo>
                    <a:pt x="28" y="66"/>
                  </a:lnTo>
                  <a:lnTo>
                    <a:pt x="16" y="70"/>
                  </a:lnTo>
                  <a:lnTo>
                    <a:pt x="0" y="72"/>
                  </a:lnTo>
                  <a:lnTo>
                    <a:pt x="0"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1" name="Freeform 183"/>
            <p:cNvSpPr>
              <a:spLocks/>
            </p:cNvSpPr>
            <p:nvPr/>
          </p:nvSpPr>
          <p:spPr bwMode="auto">
            <a:xfrm>
              <a:off x="3698" y="1600"/>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0" y="0"/>
                  </a:moveTo>
                  <a:lnTo>
                    <a:pt x="2" y="19"/>
                  </a:lnTo>
                  <a:lnTo>
                    <a:pt x="8" y="36"/>
                  </a:lnTo>
                  <a:lnTo>
                    <a:pt x="16" y="50"/>
                  </a:lnTo>
                  <a:lnTo>
                    <a:pt x="27" y="64"/>
                  </a:lnTo>
                  <a:lnTo>
                    <a:pt x="41" y="75"/>
                  </a:lnTo>
                  <a:lnTo>
                    <a:pt x="57" y="84"/>
                  </a:lnTo>
                  <a:lnTo>
                    <a:pt x="74" y="89"/>
                  </a:lnTo>
                  <a:lnTo>
                    <a:pt x="91" y="91"/>
                  </a:lnTo>
                  <a:lnTo>
                    <a:pt x="91" y="72"/>
                  </a:lnTo>
                  <a:lnTo>
                    <a:pt x="77" y="70"/>
                  </a:lnTo>
                  <a:lnTo>
                    <a:pt x="63" y="66"/>
                  </a:lnTo>
                  <a:lnTo>
                    <a:pt x="52" y="59"/>
                  </a:lnTo>
                  <a:lnTo>
                    <a:pt x="41" y="52"/>
                  </a:lnTo>
                  <a:lnTo>
                    <a:pt x="32" y="41"/>
                  </a:lnTo>
                  <a:lnTo>
                    <a:pt x="25" y="28"/>
                  </a:lnTo>
                  <a:lnTo>
                    <a:pt x="21" y="14"/>
                  </a:lnTo>
                  <a:lnTo>
                    <a:pt x="1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2" name="Freeform 184"/>
            <p:cNvSpPr>
              <a:spLocks/>
            </p:cNvSpPr>
            <p:nvPr/>
          </p:nvSpPr>
          <p:spPr bwMode="auto">
            <a:xfrm>
              <a:off x="3698" y="1568"/>
              <a:ext cx="30" cy="32"/>
            </a:xfrm>
            <a:custGeom>
              <a:avLst/>
              <a:gdLst>
                <a:gd name="T0" fmla="*/ 0 w 91"/>
                <a:gd name="T1" fmla="*/ 0 h 91"/>
                <a:gd name="T2" fmla="*/ 0 w 91"/>
                <a:gd name="T3" fmla="*/ 0 h 91"/>
                <a:gd name="T4" fmla="*/ 0 w 91"/>
                <a:gd name="T5" fmla="*/ 0 h 91"/>
                <a:gd name="T6" fmla="*/ 0 w 91"/>
                <a:gd name="T7" fmla="*/ 0 h 91"/>
                <a:gd name="T8" fmla="*/ 0 w 91"/>
                <a:gd name="T9" fmla="*/ 0 h 91"/>
                <a:gd name="T10" fmla="*/ 0 w 91"/>
                <a:gd name="T11" fmla="*/ 0 h 91"/>
                <a:gd name="T12" fmla="*/ 0 w 91"/>
                <a:gd name="T13" fmla="*/ 0 h 91"/>
                <a:gd name="T14" fmla="*/ 0 w 91"/>
                <a:gd name="T15" fmla="*/ 0 h 91"/>
                <a:gd name="T16" fmla="*/ 0 w 91"/>
                <a:gd name="T17" fmla="*/ 0 h 91"/>
                <a:gd name="T18" fmla="*/ 0 w 91"/>
                <a:gd name="T19" fmla="*/ 0 h 91"/>
                <a:gd name="T20" fmla="*/ 0 w 91"/>
                <a:gd name="T21" fmla="*/ 0 h 91"/>
                <a:gd name="T22" fmla="*/ 0 w 91"/>
                <a:gd name="T23" fmla="*/ 0 h 91"/>
                <a:gd name="T24" fmla="*/ 0 w 91"/>
                <a:gd name="T25" fmla="*/ 0 h 91"/>
                <a:gd name="T26" fmla="*/ 0 w 91"/>
                <a:gd name="T27" fmla="*/ 0 h 91"/>
                <a:gd name="T28" fmla="*/ 0 w 91"/>
                <a:gd name="T29" fmla="*/ 0 h 91"/>
                <a:gd name="T30" fmla="*/ 0 w 91"/>
                <a:gd name="T31" fmla="*/ 0 h 91"/>
                <a:gd name="T32" fmla="*/ 0 w 91"/>
                <a:gd name="T33" fmla="*/ 0 h 91"/>
                <a:gd name="T34" fmla="*/ 0 w 91"/>
                <a:gd name="T35" fmla="*/ 0 h 91"/>
                <a:gd name="T36" fmla="*/ 0 w 91"/>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91"/>
                <a:gd name="T59" fmla="*/ 91 w 91"/>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91">
                  <a:moveTo>
                    <a:pt x="91" y="0"/>
                  </a:moveTo>
                  <a:lnTo>
                    <a:pt x="74" y="2"/>
                  </a:lnTo>
                  <a:lnTo>
                    <a:pt x="57" y="8"/>
                  </a:lnTo>
                  <a:lnTo>
                    <a:pt x="41" y="16"/>
                  </a:lnTo>
                  <a:lnTo>
                    <a:pt x="27" y="27"/>
                  </a:lnTo>
                  <a:lnTo>
                    <a:pt x="16" y="41"/>
                  </a:lnTo>
                  <a:lnTo>
                    <a:pt x="8" y="56"/>
                  </a:lnTo>
                  <a:lnTo>
                    <a:pt x="2" y="72"/>
                  </a:lnTo>
                  <a:lnTo>
                    <a:pt x="0" y="91"/>
                  </a:lnTo>
                  <a:lnTo>
                    <a:pt x="19" y="91"/>
                  </a:lnTo>
                  <a:lnTo>
                    <a:pt x="21" y="77"/>
                  </a:lnTo>
                  <a:lnTo>
                    <a:pt x="25" y="63"/>
                  </a:lnTo>
                  <a:lnTo>
                    <a:pt x="32" y="50"/>
                  </a:lnTo>
                  <a:lnTo>
                    <a:pt x="41" y="41"/>
                  </a:lnTo>
                  <a:lnTo>
                    <a:pt x="52" y="31"/>
                  </a:lnTo>
                  <a:lnTo>
                    <a:pt x="63" y="25"/>
                  </a:lnTo>
                  <a:lnTo>
                    <a:pt x="77" y="20"/>
                  </a:lnTo>
                  <a:lnTo>
                    <a:pt x="91" y="19"/>
                  </a:lnTo>
                  <a:lnTo>
                    <a:pt x="9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dirty="0">
                <a:solidFill>
                  <a:srgbClr val="002060"/>
                </a:solidFill>
                <a:latin typeface="Trebuchet MS" panose="020B0603020202020204" pitchFamily="34" charset="0"/>
              </a:endParaRPr>
            </a:p>
          </p:txBody>
        </p:sp>
        <p:sp>
          <p:nvSpPr>
            <p:cNvPr id="14193" name="Text Box 185"/>
            <p:cNvSpPr txBox="1">
              <a:spLocks noChangeArrowheads="1"/>
            </p:cNvSpPr>
            <p:nvPr/>
          </p:nvSpPr>
          <p:spPr bwMode="auto">
            <a:xfrm>
              <a:off x="3619" y="1641"/>
              <a:ext cx="21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r>
                <a:rPr lang="en-US" altLang="it-IT" sz="600" b="1" u="none" dirty="0">
                  <a:solidFill>
                    <a:srgbClr val="002060"/>
                  </a:solidFill>
                  <a:latin typeface="Trebuchet MS" panose="020B0603020202020204" pitchFamily="34" charset="0"/>
                </a:rPr>
                <a:t>5.1</a:t>
              </a:r>
            </a:p>
          </p:txBody>
        </p:sp>
      </p:grpSp>
    </p:spTree>
    <p:extLst>
      <p:ext uri="{BB962C8B-B14F-4D97-AF65-F5344CB8AC3E}">
        <p14:creationId xmlns:p14="http://schemas.microsoft.com/office/powerpoint/2010/main" val="373262577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84215" y="188913"/>
            <a:ext cx="8135937" cy="1143000"/>
          </a:xfrm>
        </p:spPr>
        <p:txBody>
          <a:bodyPr/>
          <a:lstStyle/>
          <a:p>
            <a:r>
              <a:rPr lang="it-IT" altLang="it-IT" b="1">
                <a:solidFill>
                  <a:srgbClr val="002060"/>
                </a:solidFill>
              </a:rPr>
              <a:t>Placcatura veicoli batteria </a:t>
            </a:r>
            <a:br>
              <a:rPr lang="it-IT" altLang="it-IT" b="1">
                <a:solidFill>
                  <a:srgbClr val="002060"/>
                </a:solidFill>
              </a:rPr>
            </a:br>
            <a:r>
              <a:rPr lang="it-IT" altLang="it-IT" sz="3200" b="1">
                <a:solidFill>
                  <a:srgbClr val="002060"/>
                </a:solidFill>
              </a:rPr>
              <a:t>(es. GH2)</a:t>
            </a:r>
            <a:endParaRPr lang="it-IT" altLang="it-IT" b="1">
              <a:solidFill>
                <a:srgbClr val="002060"/>
              </a:solidFill>
            </a:endParaRPr>
          </a:p>
        </p:txBody>
      </p:sp>
      <p:pic>
        <p:nvPicPr>
          <p:cNvPr id="15363"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9446" y="3860800"/>
            <a:ext cx="517048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cxnSp>
        <p:nvCxnSpPr>
          <p:cNvPr id="15364" name="AutoShape 142"/>
          <p:cNvCxnSpPr>
            <a:cxnSpLocks noChangeShapeType="1"/>
            <a:stCxn id="11" idx="2"/>
          </p:cNvCxnSpPr>
          <p:nvPr/>
        </p:nvCxnSpPr>
        <p:spPr bwMode="auto">
          <a:xfrm rot="5400000">
            <a:off x="3340894" y="1442250"/>
            <a:ext cx="2027238" cy="4273550"/>
          </a:xfrm>
          <a:prstGeom prst="bentConnector2">
            <a:avLst/>
          </a:prstGeom>
          <a:noFill/>
          <a:ln w="57150">
            <a:solidFill>
              <a:srgbClr val="FF0000"/>
            </a:solidFill>
            <a:miter lim="800000"/>
            <a:headEnd/>
            <a:tailEnd type="triangle" w="med" len="med"/>
          </a:ln>
          <a:extLst>
            <a:ext uri="{909E8E84-426E-40DD-AFC4-6F175D3DCCD1}">
              <a14:hiddenFill xmlns:a14="http://schemas.microsoft.com/office/drawing/2010/main">
                <a:noFill/>
              </a14:hiddenFill>
            </a:ext>
          </a:extLst>
        </p:spPr>
      </p:cxnSp>
      <p:sp>
        <p:nvSpPr>
          <p:cNvPr id="11" name="Rectangle 139"/>
          <p:cNvSpPr>
            <a:spLocks noChangeArrowheads="1"/>
          </p:cNvSpPr>
          <p:nvPr/>
        </p:nvSpPr>
        <p:spPr bwMode="auto">
          <a:xfrm>
            <a:off x="4667258" y="1857391"/>
            <a:ext cx="3649663" cy="708025"/>
          </a:xfrm>
          <a:prstGeom prst="rect">
            <a:avLst/>
          </a:prstGeom>
          <a:noFill/>
          <a:ln w="12700">
            <a:solidFill>
              <a:srgbClr val="0000FF"/>
            </a:solidFill>
            <a:miter lim="800000"/>
            <a:headEnd/>
            <a:tailEnd/>
          </a:ln>
        </p:spPr>
        <p:txBody>
          <a:bodyPr lIns="92075" tIns="46038" rIns="92075" bIns="46038">
            <a:spAutoFit/>
          </a:bodyPr>
          <a:lstStyle/>
          <a:p>
            <a:pPr>
              <a:defRPr/>
            </a:pPr>
            <a:r>
              <a:rPr lang="it-IT" sz="2000" u="none" dirty="0">
                <a:solidFill>
                  <a:srgbClr val="002060"/>
                </a:solidFill>
                <a:latin typeface="+mj-lt"/>
              </a:rPr>
              <a:t>Placcatura su entrambi i lati </a:t>
            </a:r>
            <a:br>
              <a:rPr lang="it-IT" sz="2000" u="none" dirty="0">
                <a:solidFill>
                  <a:srgbClr val="002060"/>
                </a:solidFill>
                <a:latin typeface="+mj-lt"/>
              </a:rPr>
            </a:br>
            <a:r>
              <a:rPr lang="it-IT" sz="2000" u="none" dirty="0">
                <a:solidFill>
                  <a:srgbClr val="002060"/>
                </a:solidFill>
                <a:latin typeface="+mj-lt"/>
              </a:rPr>
              <a:t>del veicolo &amp; sul retro</a:t>
            </a:r>
          </a:p>
        </p:txBody>
      </p:sp>
      <p:cxnSp>
        <p:nvCxnSpPr>
          <p:cNvPr id="18" name="Connettore 4 17"/>
          <p:cNvCxnSpPr>
            <a:stCxn id="11" idx="1"/>
          </p:cNvCxnSpPr>
          <p:nvPr/>
        </p:nvCxnSpPr>
        <p:spPr bwMode="auto">
          <a:xfrm rot="10800000" flipV="1">
            <a:off x="1849438" y="2211388"/>
            <a:ext cx="2817812" cy="2513012"/>
          </a:xfrm>
          <a:prstGeom prst="bentConnector3">
            <a:avLst>
              <a:gd name="adj1" fmla="val 108113"/>
            </a:avLst>
          </a:prstGeom>
          <a:ln>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pic>
        <p:nvPicPr>
          <p:cNvPr id="153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83" y="4508500"/>
            <a:ext cx="4921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38"/>
          <p:cNvSpPr>
            <a:spLocks noChangeArrowheads="1"/>
          </p:cNvSpPr>
          <p:nvPr/>
        </p:nvSpPr>
        <p:spPr bwMode="auto">
          <a:xfrm>
            <a:off x="2916240" y="2924191"/>
            <a:ext cx="2336800" cy="708025"/>
          </a:xfrm>
          <a:prstGeom prst="rect">
            <a:avLst/>
          </a:prstGeom>
          <a:noFill/>
          <a:ln w="12700">
            <a:solidFill>
              <a:srgbClr val="0000FF"/>
            </a:solidFill>
            <a:miter lim="800000"/>
            <a:headEnd/>
            <a:tailEnd/>
          </a:ln>
        </p:spPr>
        <p:txBody>
          <a:bodyPr lIns="92075" tIns="46038" rIns="92075" bIns="46038" anchor="ctr">
            <a:spAutoFit/>
          </a:bodyPr>
          <a:lstStyle/>
          <a:p>
            <a:pPr>
              <a:defRPr/>
            </a:pPr>
            <a:r>
              <a:rPr lang="it-IT" sz="2000" u="none" dirty="0">
                <a:solidFill>
                  <a:srgbClr val="002060"/>
                </a:solidFill>
                <a:latin typeface="+mj-lt"/>
              </a:rPr>
              <a:t>Pannelli arancioni davanti e dietro </a:t>
            </a:r>
            <a:endParaRPr lang="fr-FR" sz="2000" u="none" dirty="0">
              <a:solidFill>
                <a:srgbClr val="002060"/>
              </a:solidFill>
              <a:latin typeface="+mj-lt"/>
            </a:endParaRPr>
          </a:p>
        </p:txBody>
      </p:sp>
      <p:grpSp>
        <p:nvGrpSpPr>
          <p:cNvPr id="15369" name="Gruppo 72"/>
          <p:cNvGrpSpPr>
            <a:grpSpLocks/>
          </p:cNvGrpSpPr>
          <p:nvPr/>
        </p:nvGrpSpPr>
        <p:grpSpPr bwMode="auto">
          <a:xfrm>
            <a:off x="7235825" y="4508500"/>
            <a:ext cx="1152525" cy="865188"/>
            <a:chOff x="539552" y="3906412"/>
            <a:chExt cx="1224136" cy="1224000"/>
          </a:xfrm>
        </p:grpSpPr>
        <p:grpSp>
          <p:nvGrpSpPr>
            <p:cNvPr id="15378" name="Gruppo 1183"/>
            <p:cNvGrpSpPr>
              <a:grpSpLocks/>
            </p:cNvGrpSpPr>
            <p:nvPr/>
          </p:nvGrpSpPr>
          <p:grpSpPr bwMode="auto">
            <a:xfrm>
              <a:off x="539552" y="3906412"/>
              <a:ext cx="1224136" cy="1224000"/>
              <a:chOff x="931863" y="3578225"/>
              <a:chExt cx="1748763" cy="1748571"/>
            </a:xfrm>
          </p:grpSpPr>
          <p:sp>
            <p:nvSpPr>
              <p:cNvPr id="15380"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solidFill>
                    <a:srgbClr val="002060"/>
                  </a:solidFill>
                  <a:latin typeface="Trebuchet MS" panose="020B0603020202020204" pitchFamily="34" charset="0"/>
                </a:endParaRPr>
              </a:p>
            </p:txBody>
          </p:sp>
          <p:sp>
            <p:nvSpPr>
              <p:cNvPr id="15381" name="Rectangle 15"/>
              <p:cNvSpPr>
                <a:spLocks noChangeArrowheads="1"/>
              </p:cNvSpPr>
              <p:nvPr/>
            </p:nvSpPr>
            <p:spPr bwMode="auto">
              <a:xfrm>
                <a:off x="931863" y="3681095"/>
                <a:ext cx="1748763" cy="8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2000" b="1" u="none" dirty="0">
                    <a:solidFill>
                      <a:srgbClr val="002060"/>
                    </a:solidFill>
                    <a:latin typeface="Trebuchet MS" panose="020B0603020202020204" pitchFamily="34" charset="0"/>
                  </a:rPr>
                  <a:t>23</a:t>
                </a:r>
              </a:p>
            </p:txBody>
          </p:sp>
          <p:sp>
            <p:nvSpPr>
              <p:cNvPr id="15382" name="Rectangle 16"/>
              <p:cNvSpPr>
                <a:spLocks noChangeArrowheads="1"/>
              </p:cNvSpPr>
              <p:nvPr/>
            </p:nvSpPr>
            <p:spPr bwMode="auto">
              <a:xfrm>
                <a:off x="1212610" y="4480328"/>
                <a:ext cx="1191822" cy="8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2000" b="1" u="none" dirty="0">
                    <a:solidFill>
                      <a:srgbClr val="002060"/>
                    </a:solidFill>
                    <a:latin typeface="Trebuchet MS" panose="020B0603020202020204" pitchFamily="34" charset="0"/>
                  </a:rPr>
                  <a:t>1049</a:t>
                </a:r>
              </a:p>
            </p:txBody>
          </p:sp>
        </p:grpSp>
        <p:cxnSp>
          <p:nvCxnSpPr>
            <p:cNvPr id="23" name="Connettore 1 22"/>
            <p:cNvCxnSpPr/>
            <p:nvPr/>
          </p:nvCxnSpPr>
          <p:spPr>
            <a:xfrm>
              <a:off x="539552" y="4508305"/>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370" name="Forma 28"/>
          <p:cNvCxnSpPr>
            <a:cxnSpLocks noChangeShapeType="1"/>
            <a:stCxn id="20" idx="3"/>
            <a:endCxn id="15380" idx="0"/>
          </p:cNvCxnSpPr>
          <p:nvPr/>
        </p:nvCxnSpPr>
        <p:spPr bwMode="auto">
          <a:xfrm>
            <a:off x="5253040" y="3278188"/>
            <a:ext cx="2559050" cy="1230312"/>
          </a:xfrm>
          <a:prstGeom prst="bentConnector2">
            <a:avLst/>
          </a:prstGeom>
          <a:noFill/>
          <a:ln w="38100" algn="ctr">
            <a:solidFill>
              <a:srgbClr val="FFC000"/>
            </a:solidFill>
            <a:round/>
            <a:headEnd/>
            <a:tailEnd type="arrow" w="med" len="med"/>
          </a:ln>
          <a:extLst>
            <a:ext uri="{909E8E84-426E-40DD-AFC4-6F175D3DCCD1}">
              <a14:hiddenFill xmlns:a14="http://schemas.microsoft.com/office/drawing/2010/main">
                <a:noFill/>
              </a14:hiddenFill>
            </a:ext>
          </a:extLst>
        </p:spPr>
      </p:cxnSp>
      <p:grpSp>
        <p:nvGrpSpPr>
          <p:cNvPr id="15371" name="Gruppo 72"/>
          <p:cNvGrpSpPr>
            <a:grpSpLocks/>
          </p:cNvGrpSpPr>
          <p:nvPr/>
        </p:nvGrpSpPr>
        <p:grpSpPr bwMode="auto">
          <a:xfrm>
            <a:off x="395288" y="4292600"/>
            <a:ext cx="1152525" cy="865188"/>
            <a:chOff x="539552" y="3906412"/>
            <a:chExt cx="1224136" cy="1224000"/>
          </a:xfrm>
        </p:grpSpPr>
        <p:grpSp>
          <p:nvGrpSpPr>
            <p:cNvPr id="15373" name="Gruppo 1183"/>
            <p:cNvGrpSpPr>
              <a:grpSpLocks/>
            </p:cNvGrpSpPr>
            <p:nvPr/>
          </p:nvGrpSpPr>
          <p:grpSpPr bwMode="auto">
            <a:xfrm>
              <a:off x="539552" y="3906412"/>
              <a:ext cx="1224136" cy="1224000"/>
              <a:chOff x="931863" y="3578225"/>
              <a:chExt cx="1748763" cy="1748571"/>
            </a:xfrm>
          </p:grpSpPr>
          <p:sp>
            <p:nvSpPr>
              <p:cNvPr id="15375" name="Rectangle 13"/>
              <p:cNvSpPr>
                <a:spLocks noChangeArrowheads="1"/>
              </p:cNvSpPr>
              <p:nvPr/>
            </p:nvSpPr>
            <p:spPr bwMode="auto">
              <a:xfrm>
                <a:off x="931863" y="3578225"/>
                <a:ext cx="1748572" cy="1748571"/>
              </a:xfrm>
              <a:prstGeom prst="rect">
                <a:avLst/>
              </a:prstGeom>
              <a:solidFill>
                <a:srgbClr val="FE9B03"/>
              </a:solidFill>
              <a:ln w="57150">
                <a:solidFill>
                  <a:srgbClr val="000000"/>
                </a:solidFill>
                <a:miter lim="800000"/>
                <a:headEnd/>
                <a:tailEnd/>
              </a:ln>
            </p:spPr>
            <p:txBody>
              <a:bodyPr wrap="none" anchor="ct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algn="ctr" eaLnBrk="1" hangingPunct="1"/>
                <a:endParaRPr lang="it-IT" altLang="it-IT" dirty="0">
                  <a:solidFill>
                    <a:srgbClr val="002060"/>
                  </a:solidFill>
                  <a:latin typeface="Trebuchet MS" panose="020B0603020202020204" pitchFamily="34" charset="0"/>
                </a:endParaRPr>
              </a:p>
            </p:txBody>
          </p:sp>
          <p:sp>
            <p:nvSpPr>
              <p:cNvPr id="15376" name="Rectangle 15"/>
              <p:cNvSpPr>
                <a:spLocks noChangeArrowheads="1"/>
              </p:cNvSpPr>
              <p:nvPr/>
            </p:nvSpPr>
            <p:spPr bwMode="auto">
              <a:xfrm>
                <a:off x="931863" y="3681095"/>
                <a:ext cx="1748763" cy="8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2000" b="1" u="none" dirty="0">
                    <a:solidFill>
                      <a:srgbClr val="002060"/>
                    </a:solidFill>
                    <a:latin typeface="Trebuchet MS" panose="020B0603020202020204" pitchFamily="34" charset="0"/>
                  </a:rPr>
                  <a:t>23</a:t>
                </a:r>
              </a:p>
            </p:txBody>
          </p:sp>
          <p:sp>
            <p:nvSpPr>
              <p:cNvPr id="15377" name="Rectangle 16"/>
              <p:cNvSpPr>
                <a:spLocks noChangeArrowheads="1"/>
              </p:cNvSpPr>
              <p:nvPr/>
            </p:nvSpPr>
            <p:spPr bwMode="auto">
              <a:xfrm>
                <a:off x="1212610" y="4480328"/>
                <a:ext cx="1191822" cy="8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u="sng">
                    <a:solidFill>
                      <a:schemeClr val="tx1"/>
                    </a:solidFill>
                    <a:latin typeface="Arial" charset="0"/>
                  </a:defRPr>
                </a:lvl1pPr>
                <a:lvl2pPr marL="742950" indent="-285750" defTabSz="762000" eaLnBrk="0" hangingPunct="0">
                  <a:defRPr u="sng">
                    <a:solidFill>
                      <a:schemeClr val="tx1"/>
                    </a:solidFill>
                    <a:latin typeface="Arial" charset="0"/>
                  </a:defRPr>
                </a:lvl2pPr>
                <a:lvl3pPr marL="1143000" indent="-228600" defTabSz="762000" eaLnBrk="0" hangingPunct="0">
                  <a:defRPr u="sng">
                    <a:solidFill>
                      <a:schemeClr val="tx1"/>
                    </a:solidFill>
                    <a:latin typeface="Arial" charset="0"/>
                  </a:defRPr>
                </a:lvl3pPr>
                <a:lvl4pPr marL="1600200" indent="-228600" defTabSz="762000" eaLnBrk="0" hangingPunct="0">
                  <a:defRPr u="sng">
                    <a:solidFill>
                      <a:schemeClr val="tx1"/>
                    </a:solidFill>
                    <a:latin typeface="Arial" charset="0"/>
                  </a:defRPr>
                </a:lvl4pPr>
                <a:lvl5pPr marL="2057400" indent="-228600" defTabSz="762000" eaLnBrk="0" hangingPunct="0">
                  <a:defRPr u="sng">
                    <a:solidFill>
                      <a:schemeClr val="tx1"/>
                    </a:solidFill>
                    <a:latin typeface="Arial" charset="0"/>
                  </a:defRPr>
                </a:lvl5pPr>
                <a:lvl6pPr marL="2514600" indent="-228600" algn="ctr" defTabSz="762000" eaLnBrk="0" fontAlgn="base" hangingPunct="0">
                  <a:spcBef>
                    <a:spcPct val="0"/>
                  </a:spcBef>
                  <a:spcAft>
                    <a:spcPct val="0"/>
                  </a:spcAft>
                  <a:defRPr u="sng">
                    <a:solidFill>
                      <a:schemeClr val="tx1"/>
                    </a:solidFill>
                    <a:latin typeface="Arial" charset="0"/>
                  </a:defRPr>
                </a:lvl6pPr>
                <a:lvl7pPr marL="2971800" indent="-228600" algn="ctr" defTabSz="762000" eaLnBrk="0" fontAlgn="base" hangingPunct="0">
                  <a:spcBef>
                    <a:spcPct val="0"/>
                  </a:spcBef>
                  <a:spcAft>
                    <a:spcPct val="0"/>
                  </a:spcAft>
                  <a:defRPr u="sng">
                    <a:solidFill>
                      <a:schemeClr val="tx1"/>
                    </a:solidFill>
                    <a:latin typeface="Arial" charset="0"/>
                  </a:defRPr>
                </a:lvl7pPr>
                <a:lvl8pPr marL="3429000" indent="-228600" algn="ctr" defTabSz="762000" eaLnBrk="0" fontAlgn="base" hangingPunct="0">
                  <a:spcBef>
                    <a:spcPct val="0"/>
                  </a:spcBef>
                  <a:spcAft>
                    <a:spcPct val="0"/>
                  </a:spcAft>
                  <a:defRPr u="sng">
                    <a:solidFill>
                      <a:schemeClr val="tx1"/>
                    </a:solidFill>
                    <a:latin typeface="Arial" charset="0"/>
                  </a:defRPr>
                </a:lvl8pPr>
                <a:lvl9pPr marL="3886200" indent="-228600" algn="ctr" defTabSz="762000" eaLnBrk="0" fontAlgn="base" hangingPunct="0">
                  <a:spcBef>
                    <a:spcPct val="0"/>
                  </a:spcBef>
                  <a:spcAft>
                    <a:spcPct val="0"/>
                  </a:spcAft>
                  <a:defRPr u="sng">
                    <a:solidFill>
                      <a:schemeClr val="tx1"/>
                    </a:solidFill>
                    <a:latin typeface="Arial" charset="0"/>
                  </a:defRPr>
                </a:lvl9pPr>
              </a:lstStyle>
              <a:p>
                <a:pPr algn="ctr" eaLnBrk="1" hangingPunct="1"/>
                <a:r>
                  <a:rPr lang="fr-FR" altLang="it-IT" sz="2000" b="1" u="none" dirty="0">
                    <a:solidFill>
                      <a:srgbClr val="002060"/>
                    </a:solidFill>
                    <a:latin typeface="Trebuchet MS" panose="020B0603020202020204" pitchFamily="34" charset="0"/>
                  </a:rPr>
                  <a:t>1049</a:t>
                </a:r>
              </a:p>
            </p:txBody>
          </p:sp>
        </p:grpSp>
        <p:cxnSp>
          <p:nvCxnSpPr>
            <p:cNvPr id="32" name="Connettore 1 31"/>
            <p:cNvCxnSpPr/>
            <p:nvPr/>
          </p:nvCxnSpPr>
          <p:spPr>
            <a:xfrm>
              <a:off x="539552" y="4508305"/>
              <a:ext cx="122413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372" name="CasellaDiTesto 36"/>
          <p:cNvSpPr txBox="1">
            <a:spLocks noChangeArrowheads="1"/>
          </p:cNvSpPr>
          <p:nvPr/>
        </p:nvSpPr>
        <p:spPr bwMode="auto">
          <a:xfrm>
            <a:off x="3276600" y="4149725"/>
            <a:ext cx="15827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algn="ctr" eaLnBrk="0" fontAlgn="base" hangingPunct="0">
              <a:spcBef>
                <a:spcPct val="0"/>
              </a:spcBef>
              <a:spcAft>
                <a:spcPct val="0"/>
              </a:spcAft>
              <a:defRPr u="sng">
                <a:solidFill>
                  <a:schemeClr val="tx1"/>
                </a:solidFill>
                <a:latin typeface="Arial" charset="0"/>
              </a:defRPr>
            </a:lvl6pPr>
            <a:lvl7pPr marL="2971800" indent="-228600" algn="ctr" eaLnBrk="0" fontAlgn="base" hangingPunct="0">
              <a:spcBef>
                <a:spcPct val="0"/>
              </a:spcBef>
              <a:spcAft>
                <a:spcPct val="0"/>
              </a:spcAft>
              <a:defRPr u="sng">
                <a:solidFill>
                  <a:schemeClr val="tx1"/>
                </a:solidFill>
                <a:latin typeface="Arial" charset="0"/>
              </a:defRPr>
            </a:lvl7pPr>
            <a:lvl8pPr marL="3429000" indent="-228600" algn="ctr" eaLnBrk="0" fontAlgn="base" hangingPunct="0">
              <a:spcBef>
                <a:spcPct val="0"/>
              </a:spcBef>
              <a:spcAft>
                <a:spcPct val="0"/>
              </a:spcAft>
              <a:defRPr u="sng">
                <a:solidFill>
                  <a:schemeClr val="tx1"/>
                </a:solidFill>
                <a:latin typeface="Arial" charset="0"/>
              </a:defRPr>
            </a:lvl8pPr>
            <a:lvl9pPr marL="3886200" indent="-228600" algn="ctr" eaLnBrk="0" fontAlgn="base" hangingPunct="0">
              <a:spcBef>
                <a:spcPct val="0"/>
              </a:spcBef>
              <a:spcAft>
                <a:spcPct val="0"/>
              </a:spcAft>
              <a:defRPr u="sng">
                <a:solidFill>
                  <a:schemeClr val="tx1"/>
                </a:solidFill>
                <a:latin typeface="Arial" charset="0"/>
              </a:defRPr>
            </a:lvl9pPr>
          </a:lstStyle>
          <a:p>
            <a:pPr eaLnBrk="1" hangingPunct="1"/>
            <a:r>
              <a:rPr lang="it-IT" altLang="it-IT" b="1" u="none" dirty="0">
                <a:solidFill>
                  <a:srgbClr val="002060"/>
                </a:solidFill>
                <a:latin typeface="Trebuchet MS" panose="020B0603020202020204" pitchFamily="34" charset="0"/>
              </a:rPr>
              <a:t>GH</a:t>
            </a:r>
            <a:r>
              <a:rPr lang="it-IT" altLang="it-IT" b="1" u="none" baseline="-25000" dirty="0">
                <a:solidFill>
                  <a:srgbClr val="002060"/>
                </a:solidFill>
                <a:latin typeface="Trebuchet MS" panose="020B0603020202020204" pitchFamily="34" charset="0"/>
              </a:rPr>
              <a:t>2</a:t>
            </a:r>
          </a:p>
        </p:txBody>
      </p:sp>
    </p:spTree>
    <p:extLst>
      <p:ext uri="{BB962C8B-B14F-4D97-AF65-F5344CB8AC3E}">
        <p14:creationId xmlns:p14="http://schemas.microsoft.com/office/powerpoint/2010/main" val="35060056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a:xfrm>
            <a:off x="828675" y="485775"/>
            <a:ext cx="8135938" cy="1143000"/>
          </a:xfrm>
        </p:spPr>
        <p:txBody>
          <a:bodyPr/>
          <a:lstStyle/>
          <a:p>
            <a:r>
              <a:rPr lang="it-IT" altLang="it-IT" b="1" dirty="0">
                <a:solidFill>
                  <a:srgbClr val="002060"/>
                </a:solidFill>
              </a:rPr>
              <a:t>Placcatura cisterne mobile e tank container </a:t>
            </a:r>
            <a:br>
              <a:rPr lang="it-IT" altLang="it-IT" b="1" dirty="0">
                <a:solidFill>
                  <a:srgbClr val="002060"/>
                </a:solidFill>
              </a:rPr>
            </a:br>
            <a:endParaRPr lang="it-IT" altLang="it-IT" b="1" dirty="0">
              <a:solidFill>
                <a:srgbClr val="002060"/>
              </a:solidFill>
            </a:endParaRPr>
          </a:p>
        </p:txBody>
      </p:sp>
      <p:pic>
        <p:nvPicPr>
          <p:cNvPr id="16387" name="Immagine 14" descr="Presentazione standard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989141"/>
            <a:ext cx="59753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3729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04159" y="2448184"/>
            <a:ext cx="7272337" cy="1439862"/>
          </a:xfrm>
        </p:spPr>
        <p:txBody>
          <a:bodyPr/>
          <a:lstStyle/>
          <a:p>
            <a:pPr algn="l"/>
            <a:r>
              <a:rPr lang="it-IT" sz="4400" dirty="0"/>
              <a:t>Equipaggiamento</a:t>
            </a:r>
            <a:br>
              <a:rPr lang="it-IT" sz="4400" dirty="0"/>
            </a:br>
            <a:r>
              <a:rPr lang="it-IT" sz="4400" dirty="0"/>
              <a:t>ed equipaggio</a:t>
            </a:r>
            <a:endParaRPr lang="it-IT" sz="4400" i="1" dirty="0"/>
          </a:p>
        </p:txBody>
      </p:sp>
      <p:sp>
        <p:nvSpPr>
          <p:cNvPr id="3" name="Sottotitolo 2"/>
          <p:cNvSpPr>
            <a:spLocks noGrp="1"/>
          </p:cNvSpPr>
          <p:nvPr>
            <p:ph type="subTitle" sz="quarter" idx="1"/>
          </p:nvPr>
        </p:nvSpPr>
        <p:spPr>
          <a:xfrm>
            <a:off x="1547821" y="6380947"/>
            <a:ext cx="7272337" cy="477069"/>
          </a:xfrm>
        </p:spPr>
        <p:txBody>
          <a:bodyPr/>
          <a:lstStyle/>
          <a:p>
            <a:r>
              <a:rPr lang="it-IT" altLang="it-IT" i="1" dirty="0"/>
              <a:t>Corso di formazione ADR 2019</a:t>
            </a:r>
            <a:endParaRPr lang="it-IT" i="1" dirty="0"/>
          </a:p>
        </p:txBody>
      </p:sp>
      <p:sp>
        <p:nvSpPr>
          <p:cNvPr id="4" name="CasellaDiTesto 3"/>
          <p:cNvSpPr txBox="1"/>
          <p:nvPr/>
        </p:nvSpPr>
        <p:spPr>
          <a:xfrm>
            <a:off x="1619672" y="3933072"/>
            <a:ext cx="6207982" cy="2169825"/>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Documenti di bordo</a:t>
            </a:r>
          </a:p>
          <a:p>
            <a:pPr marL="450850" lvl="1" indent="-450850">
              <a:lnSpc>
                <a:spcPct val="150000"/>
              </a:lnSpc>
              <a:buFont typeface="Arial" panose="020B0604020202020204" pitchFamily="34" charset="0"/>
              <a:buChar char="•"/>
            </a:pPr>
            <a:r>
              <a:rPr lang="it-IT" b="1" u="none" dirty="0">
                <a:solidFill>
                  <a:schemeClr val="bg1"/>
                </a:solidFill>
                <a:latin typeface="+mj-lt"/>
              </a:rPr>
              <a:t>Mezzi di estinzione incendio</a:t>
            </a:r>
          </a:p>
          <a:p>
            <a:pPr marL="450850" lvl="1" indent="-450850">
              <a:lnSpc>
                <a:spcPct val="150000"/>
              </a:lnSpc>
              <a:buFont typeface="Arial" panose="020B0604020202020204" pitchFamily="34" charset="0"/>
              <a:buChar char="•"/>
            </a:pPr>
            <a:r>
              <a:rPr lang="it-IT" b="1" u="none" dirty="0">
                <a:solidFill>
                  <a:schemeClr val="bg1"/>
                </a:solidFill>
                <a:latin typeface="+mj-lt"/>
              </a:rPr>
              <a:t>Equipaggiamenti diversi e di protezione individuale</a:t>
            </a:r>
          </a:p>
          <a:p>
            <a:pPr marL="450850" lvl="1" indent="-450850">
              <a:lnSpc>
                <a:spcPct val="150000"/>
              </a:lnSpc>
              <a:buFont typeface="Arial" panose="020B0604020202020204" pitchFamily="34" charset="0"/>
              <a:buChar char="•"/>
            </a:pPr>
            <a:r>
              <a:rPr lang="it-IT" b="1" u="none" dirty="0">
                <a:solidFill>
                  <a:schemeClr val="bg1"/>
                </a:solidFill>
                <a:latin typeface="+mj-lt"/>
              </a:rPr>
              <a:t>Disposizioni da osservare da parte dell’equipaggio</a:t>
            </a:r>
          </a:p>
          <a:p>
            <a:pPr marL="450850" lvl="1" indent="-450850">
              <a:lnSpc>
                <a:spcPct val="150000"/>
              </a:lnSpc>
              <a:buFont typeface="Arial" panose="020B0604020202020204" pitchFamily="34" charset="0"/>
              <a:buChar char="•"/>
            </a:pPr>
            <a:r>
              <a:rPr lang="it-IT" b="1" u="none" dirty="0">
                <a:solidFill>
                  <a:schemeClr val="bg1"/>
                </a:solidFill>
                <a:latin typeface="+mj-lt"/>
              </a:rPr>
              <a:t>Sorveglianza dei veicoli</a:t>
            </a:r>
          </a:p>
        </p:txBody>
      </p:sp>
    </p:spTree>
    <p:extLst>
      <p:ext uri="{BB962C8B-B14F-4D97-AF65-F5344CB8AC3E}">
        <p14:creationId xmlns:p14="http://schemas.microsoft.com/office/powerpoint/2010/main" val="40972593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a:xfrm>
            <a:off x="684215" y="188640"/>
            <a:ext cx="8135937" cy="1143000"/>
          </a:xfrm>
        </p:spPr>
        <p:txBody>
          <a:bodyPr/>
          <a:lstStyle/>
          <a:p>
            <a:r>
              <a:rPr lang="it-IT" altLang="it-IT" b="1" dirty="0">
                <a:solidFill>
                  <a:srgbClr val="002060"/>
                </a:solidFill>
              </a:rPr>
              <a:t>Unità di trasporto e </a:t>
            </a:r>
            <a:br>
              <a:rPr lang="it-IT" altLang="it-IT" b="1" dirty="0">
                <a:solidFill>
                  <a:srgbClr val="002060"/>
                </a:solidFill>
              </a:rPr>
            </a:br>
            <a:r>
              <a:rPr lang="it-IT" altLang="it-IT" b="1" dirty="0">
                <a:solidFill>
                  <a:srgbClr val="002060"/>
                </a:solidFill>
              </a:rPr>
              <a:t>documenti di bordo</a:t>
            </a:r>
          </a:p>
        </p:txBody>
      </p:sp>
      <p:sp>
        <p:nvSpPr>
          <p:cNvPr id="7171" name="Segnaposto contenuto 2"/>
          <p:cNvSpPr>
            <a:spLocks noGrp="1"/>
          </p:cNvSpPr>
          <p:nvPr>
            <p:ph idx="1"/>
          </p:nvPr>
        </p:nvSpPr>
        <p:spPr>
          <a:xfrm>
            <a:off x="684215" y="1340768"/>
            <a:ext cx="8135937" cy="4521200"/>
          </a:xfrm>
        </p:spPr>
        <p:txBody>
          <a:bodyPr/>
          <a:lstStyle/>
          <a:p>
            <a:pPr marL="0" indent="0">
              <a:buNone/>
            </a:pPr>
            <a:r>
              <a:rPr lang="it-IT" altLang="it-IT" sz="1800" dirty="0">
                <a:solidFill>
                  <a:srgbClr val="002060"/>
                </a:solidFill>
              </a:rPr>
              <a:t>L’unità di trasporto può avere un solo rimorchio.</a:t>
            </a:r>
          </a:p>
          <a:p>
            <a:pPr marL="0" indent="0">
              <a:buNone/>
            </a:pPr>
            <a:r>
              <a:rPr lang="it-IT" altLang="it-IT" sz="2400" b="1" dirty="0">
                <a:solidFill>
                  <a:srgbClr val="002060"/>
                </a:solidFill>
              </a:rPr>
              <a:t>Documenti di bordo specifici:</a:t>
            </a:r>
          </a:p>
          <a:p>
            <a:pPr marL="0" indent="0">
              <a:lnSpc>
                <a:spcPts val="2500"/>
              </a:lnSpc>
              <a:spcBef>
                <a:spcPts val="0"/>
              </a:spcBef>
              <a:buNone/>
            </a:pPr>
            <a:r>
              <a:rPr lang="it-IT" altLang="it-IT" sz="1800" dirty="0">
                <a:solidFill>
                  <a:srgbClr val="002060"/>
                </a:solidFill>
              </a:rPr>
              <a:t>Oltre ai documenti richiesti da altri regolamenti (carta di circolazione, libretto cisterna o certificato T-PED), devono trovarsi a bordo dell'unità di trasporto i seguenti documenti:</a:t>
            </a:r>
          </a:p>
          <a:p>
            <a:pPr>
              <a:lnSpc>
                <a:spcPts val="2500"/>
              </a:lnSpc>
              <a:spcBef>
                <a:spcPts val="0"/>
              </a:spcBef>
            </a:pPr>
            <a:r>
              <a:rPr lang="it-IT" altLang="it-IT" sz="1800" dirty="0">
                <a:solidFill>
                  <a:srgbClr val="002060"/>
                </a:solidFill>
              </a:rPr>
              <a:t>i documenti di trasporto previsti al 5.4.1 per tutte le merci pericolose trasportate e, all’occorrenza, il certificato di carico di un grande container o di un veicolo prescritto al 5.4.2</a:t>
            </a:r>
          </a:p>
          <a:p>
            <a:pPr>
              <a:lnSpc>
                <a:spcPts val="2500"/>
              </a:lnSpc>
              <a:spcBef>
                <a:spcPts val="0"/>
              </a:spcBef>
            </a:pPr>
            <a:r>
              <a:rPr lang="it-IT" altLang="it-IT" sz="1800" dirty="0">
                <a:solidFill>
                  <a:srgbClr val="002060"/>
                </a:solidFill>
              </a:rPr>
              <a:t>le istruzioni scritte previste al 5.4.3 devono essere conservate a portata di mano</a:t>
            </a:r>
          </a:p>
          <a:p>
            <a:pPr>
              <a:lnSpc>
                <a:spcPts val="2500"/>
              </a:lnSpc>
              <a:spcBef>
                <a:spcPts val="0"/>
              </a:spcBef>
            </a:pPr>
            <a:r>
              <a:rPr lang="it-IT" altLang="it-IT" sz="1800" dirty="0">
                <a:solidFill>
                  <a:srgbClr val="002060"/>
                </a:solidFill>
              </a:rPr>
              <a:t>un documento di identificazione che includa una fotografia per ogni membro dell'equipaggio del veicolo, conformemente al 1.10.1.4</a:t>
            </a:r>
          </a:p>
          <a:p>
            <a:pPr>
              <a:lnSpc>
                <a:spcPts val="2500"/>
              </a:lnSpc>
              <a:spcBef>
                <a:spcPts val="0"/>
              </a:spcBef>
            </a:pPr>
            <a:r>
              <a:rPr lang="it-IT" altLang="it-IT" sz="1800" dirty="0">
                <a:solidFill>
                  <a:srgbClr val="002060"/>
                </a:solidFill>
              </a:rPr>
              <a:t>il certificato di approvazione (barrato rosa) di cui al 9.1.3 per ogni unità di trasporto o elemento di questa</a:t>
            </a:r>
          </a:p>
          <a:p>
            <a:pPr>
              <a:lnSpc>
                <a:spcPts val="2500"/>
              </a:lnSpc>
              <a:spcBef>
                <a:spcPts val="0"/>
              </a:spcBef>
            </a:pPr>
            <a:r>
              <a:rPr lang="it-IT" altLang="it-IT" sz="1800" dirty="0">
                <a:solidFill>
                  <a:srgbClr val="002060"/>
                </a:solidFill>
              </a:rPr>
              <a:t>il certificato di formazione del conducente (patentino ADR) come prescritto al 8.2.1</a:t>
            </a:r>
          </a:p>
        </p:txBody>
      </p:sp>
    </p:spTree>
    <p:extLst>
      <p:ext uri="{BB962C8B-B14F-4D97-AF65-F5344CB8AC3E}">
        <p14:creationId xmlns:p14="http://schemas.microsoft.com/office/powerpoint/2010/main" val="13022967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8" name="Rectangle 3"/>
          <p:cNvSpPr>
            <a:spLocks noChangeArrowheads="1"/>
          </p:cNvSpPr>
          <p:nvPr/>
        </p:nvSpPr>
        <p:spPr bwMode="auto">
          <a:xfrm>
            <a:off x="790575" y="4651375"/>
            <a:ext cx="2743200" cy="914400"/>
          </a:xfrm>
          <a:prstGeom prst="rect">
            <a:avLst/>
          </a:prstGeom>
          <a:solidFill>
            <a:srgbClr val="FDE3BA"/>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59" name="Rectangle 4"/>
          <p:cNvSpPr>
            <a:spLocks noChangeArrowheads="1"/>
          </p:cNvSpPr>
          <p:nvPr/>
        </p:nvSpPr>
        <p:spPr bwMode="auto">
          <a:xfrm>
            <a:off x="3533775" y="2670175"/>
            <a:ext cx="1676400" cy="914400"/>
          </a:xfrm>
          <a:prstGeom prst="rect">
            <a:avLst/>
          </a:prstGeom>
          <a:solidFill>
            <a:srgbClr val="C0FEF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60" name="Rectangle 5"/>
          <p:cNvSpPr>
            <a:spLocks noChangeArrowheads="1"/>
          </p:cNvSpPr>
          <p:nvPr/>
        </p:nvSpPr>
        <p:spPr bwMode="auto">
          <a:xfrm>
            <a:off x="3533775" y="1755775"/>
            <a:ext cx="1676400" cy="914400"/>
          </a:xfrm>
          <a:prstGeom prst="rect">
            <a:avLst/>
          </a:prstGeom>
          <a:solidFill>
            <a:srgbClr val="C0FEF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61" name="Rectangle 6"/>
          <p:cNvSpPr>
            <a:spLocks noChangeArrowheads="1"/>
          </p:cNvSpPr>
          <p:nvPr/>
        </p:nvSpPr>
        <p:spPr bwMode="auto">
          <a:xfrm>
            <a:off x="3533775" y="3584575"/>
            <a:ext cx="1676400" cy="914400"/>
          </a:xfrm>
          <a:prstGeom prst="rect">
            <a:avLst/>
          </a:prstGeom>
          <a:solidFill>
            <a:srgbClr val="C0FEF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62" name="Rectangle 7"/>
          <p:cNvSpPr>
            <a:spLocks noChangeArrowheads="1"/>
          </p:cNvSpPr>
          <p:nvPr/>
        </p:nvSpPr>
        <p:spPr bwMode="auto">
          <a:xfrm>
            <a:off x="790575" y="2670175"/>
            <a:ext cx="2743200" cy="914400"/>
          </a:xfrm>
          <a:prstGeom prst="rect">
            <a:avLst/>
          </a:prstGeom>
          <a:solidFill>
            <a:srgbClr val="FDE3BA"/>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4333577" name="Rectangle 9"/>
          <p:cNvSpPr>
            <a:spLocks noChangeArrowheads="1"/>
          </p:cNvSpPr>
          <p:nvPr/>
        </p:nvSpPr>
        <p:spPr bwMode="auto">
          <a:xfrm>
            <a:off x="790575" y="1146175"/>
            <a:ext cx="2743200" cy="609600"/>
          </a:xfrm>
          <a:prstGeom prst="rect">
            <a:avLst/>
          </a:prstGeom>
          <a:solidFill>
            <a:srgbClr val="FDE3BA"/>
          </a:solidFill>
          <a:ln w="12700">
            <a:solidFill>
              <a:schemeClr val="tx1"/>
            </a:solidFill>
            <a:miter lim="800000"/>
            <a:headEnd/>
            <a:tailEnd/>
          </a:ln>
          <a:effectLst/>
        </p:spPr>
        <p:txBody>
          <a:bodyPr wrap="none" lIns="92075" tIns="46038" rIns="92075" bIns="46038" anchor="ctr"/>
          <a:lstStyle/>
          <a:p>
            <a:pPr algn="ctr" eaLnBrk="1" fontAlgn="auto" hangingPunct="1">
              <a:spcBef>
                <a:spcPts val="0"/>
              </a:spcBef>
              <a:spcAft>
                <a:spcPts val="0"/>
              </a:spcAft>
              <a:defRPr/>
            </a:pPr>
            <a:r>
              <a:rPr lang="fr-FR" b="1" u="none" dirty="0">
                <a:solidFill>
                  <a:srgbClr val="000000"/>
                </a:solidFill>
                <a:effectLst>
                  <a:outerShdw blurRad="38100" dist="38100" dir="2700000" algn="tl">
                    <a:srgbClr val="FFFFFF"/>
                  </a:outerShdw>
                </a:effectLst>
                <a:latin typeface="Calibri"/>
              </a:rPr>
              <a:t>Massa </a:t>
            </a:r>
            <a:r>
              <a:rPr lang="fr-FR" b="1" u="none" dirty="0" err="1">
                <a:solidFill>
                  <a:srgbClr val="000000"/>
                </a:solidFill>
                <a:effectLst>
                  <a:outerShdw blurRad="38100" dist="38100" dir="2700000" algn="tl">
                    <a:srgbClr val="FFFFFF"/>
                  </a:outerShdw>
                </a:effectLst>
                <a:latin typeface="Calibri"/>
              </a:rPr>
              <a:t>complessiva</a:t>
            </a:r>
            <a:r>
              <a:rPr lang="fr-FR" b="1" u="none" dirty="0">
                <a:solidFill>
                  <a:srgbClr val="000000"/>
                </a:solidFill>
                <a:effectLst>
                  <a:outerShdw blurRad="38100" dist="38100" dir="2700000" algn="tl">
                    <a:srgbClr val="FFFFFF"/>
                  </a:outerShdw>
                </a:effectLst>
                <a:latin typeface="Calibri"/>
              </a:rPr>
              <a:t> </a:t>
            </a:r>
          </a:p>
          <a:p>
            <a:pPr algn="ctr" eaLnBrk="1" fontAlgn="auto" hangingPunct="1">
              <a:spcBef>
                <a:spcPts val="0"/>
              </a:spcBef>
              <a:spcAft>
                <a:spcPts val="0"/>
              </a:spcAft>
              <a:defRPr/>
            </a:pPr>
            <a:r>
              <a:rPr lang="fr-FR" b="1" u="none" dirty="0" err="1">
                <a:solidFill>
                  <a:srgbClr val="000000"/>
                </a:solidFill>
                <a:effectLst>
                  <a:outerShdw blurRad="38100" dist="38100" dir="2700000" algn="tl">
                    <a:srgbClr val="FFFFFF"/>
                  </a:outerShdw>
                </a:effectLst>
                <a:latin typeface="Calibri"/>
              </a:rPr>
              <a:t>del</a:t>
            </a:r>
            <a:r>
              <a:rPr lang="fr-FR" b="1" u="none" dirty="0">
                <a:solidFill>
                  <a:srgbClr val="000000"/>
                </a:solidFill>
                <a:effectLst>
                  <a:outerShdw blurRad="38100" dist="38100" dir="2700000" algn="tl">
                    <a:srgbClr val="FFFFFF"/>
                  </a:outerShdw>
                </a:effectLst>
                <a:latin typeface="Calibri"/>
              </a:rPr>
              <a:t> mezzo</a:t>
            </a:r>
          </a:p>
        </p:txBody>
      </p:sp>
      <p:sp>
        <p:nvSpPr>
          <p:cNvPr id="4333578" name="Rectangle 10"/>
          <p:cNvSpPr>
            <a:spLocks noChangeArrowheads="1"/>
          </p:cNvSpPr>
          <p:nvPr/>
        </p:nvSpPr>
        <p:spPr bwMode="auto">
          <a:xfrm>
            <a:off x="3551840" y="1146175"/>
            <a:ext cx="1676400" cy="609600"/>
          </a:xfrm>
          <a:prstGeom prst="rect">
            <a:avLst/>
          </a:prstGeom>
          <a:solidFill>
            <a:srgbClr val="C0FEF9"/>
          </a:solidFill>
          <a:ln w="12700">
            <a:solidFill>
              <a:schemeClr val="tx1"/>
            </a:solidFill>
            <a:miter lim="800000"/>
            <a:headEnd/>
            <a:tailEnd/>
          </a:ln>
          <a:effectLst/>
        </p:spPr>
        <p:txBody>
          <a:bodyPr wrap="none" lIns="92075" tIns="46038" rIns="92075" bIns="46038" anchor="ctr"/>
          <a:lstStyle/>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Apparecchi </a:t>
            </a:r>
          </a:p>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in cabina </a:t>
            </a:r>
          </a:p>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(non obbligatorio</a:t>
            </a:r>
            <a:r>
              <a:rPr lang="it-IT" sz="1600" b="1" u="none" dirty="0">
                <a:solidFill>
                  <a:srgbClr val="000000"/>
                </a:solidFill>
                <a:effectLst>
                  <a:outerShdw blurRad="38100" dist="38100" dir="2700000" algn="tl">
                    <a:srgbClr val="FFFFFF"/>
                  </a:outerShdw>
                </a:effectLst>
                <a:latin typeface="Calibri"/>
              </a:rPr>
              <a:t>)</a:t>
            </a:r>
          </a:p>
        </p:txBody>
      </p:sp>
      <p:sp>
        <p:nvSpPr>
          <p:cNvPr id="4333579" name="Rectangle 11"/>
          <p:cNvSpPr>
            <a:spLocks noChangeArrowheads="1"/>
          </p:cNvSpPr>
          <p:nvPr/>
        </p:nvSpPr>
        <p:spPr bwMode="auto">
          <a:xfrm>
            <a:off x="5210175" y="1146175"/>
            <a:ext cx="2209800" cy="609600"/>
          </a:xfrm>
          <a:prstGeom prst="rect">
            <a:avLst/>
          </a:prstGeom>
          <a:solidFill>
            <a:srgbClr val="FCFEB9"/>
          </a:solidFill>
          <a:ln w="12700">
            <a:solidFill>
              <a:schemeClr val="tx1"/>
            </a:solidFill>
            <a:miter lim="800000"/>
            <a:headEnd/>
            <a:tailEnd/>
          </a:ln>
          <a:effectLst/>
        </p:spPr>
        <p:txBody>
          <a:bodyPr wrap="none" lIns="92075" tIns="46038" rIns="92075" bIns="46038" anchor="ctr"/>
          <a:lstStyle/>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Apparecchi</a:t>
            </a:r>
          </a:p>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Supplementari</a:t>
            </a:r>
          </a:p>
          <a:p>
            <a:pPr algn="ctr" eaLnBrk="1" fontAlgn="auto" hangingPunct="1">
              <a:spcBef>
                <a:spcPts val="0"/>
              </a:spcBef>
              <a:spcAft>
                <a:spcPts val="0"/>
              </a:spcAft>
              <a:defRPr/>
            </a:pPr>
            <a:r>
              <a:rPr lang="it-IT" sz="1400" b="1" u="none" dirty="0">
                <a:solidFill>
                  <a:srgbClr val="000000"/>
                </a:solidFill>
                <a:effectLst>
                  <a:outerShdw blurRad="38100" dist="38100" dir="2700000" algn="tl">
                    <a:srgbClr val="FFFFFF"/>
                  </a:outerShdw>
                </a:effectLst>
                <a:latin typeface="Calibri"/>
              </a:rPr>
              <a:t>Capacità minima totale</a:t>
            </a:r>
          </a:p>
        </p:txBody>
      </p:sp>
      <p:sp>
        <p:nvSpPr>
          <p:cNvPr id="6166" name="Rectangle 12"/>
          <p:cNvSpPr>
            <a:spLocks noChangeArrowheads="1"/>
          </p:cNvSpPr>
          <p:nvPr/>
        </p:nvSpPr>
        <p:spPr bwMode="auto">
          <a:xfrm>
            <a:off x="790575" y="1755775"/>
            <a:ext cx="2743200" cy="914400"/>
          </a:xfrm>
          <a:prstGeom prst="rect">
            <a:avLst/>
          </a:prstGeom>
          <a:solidFill>
            <a:srgbClr val="FDE3BA"/>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67" name="Rectangle 13"/>
          <p:cNvSpPr>
            <a:spLocks noChangeArrowheads="1"/>
          </p:cNvSpPr>
          <p:nvPr/>
        </p:nvSpPr>
        <p:spPr bwMode="auto">
          <a:xfrm>
            <a:off x="5210175" y="3584575"/>
            <a:ext cx="2209800" cy="914400"/>
          </a:xfrm>
          <a:prstGeom prst="rect">
            <a:avLst/>
          </a:prstGeom>
          <a:solidFill>
            <a:srgbClr val="FCFEB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68" name="Rectangle 14"/>
          <p:cNvSpPr>
            <a:spLocks noChangeArrowheads="1"/>
          </p:cNvSpPr>
          <p:nvPr/>
        </p:nvSpPr>
        <p:spPr bwMode="auto">
          <a:xfrm>
            <a:off x="1907706" y="1908175"/>
            <a:ext cx="1478434" cy="585418"/>
          </a:xfrm>
          <a:prstGeom prst="rect">
            <a:avLst/>
          </a:prstGeom>
          <a:noFill/>
          <a:ln w="9525">
            <a:noFill/>
            <a:miter lim="800000"/>
            <a:headEnd/>
            <a:tailEnd/>
          </a:ln>
        </p:spPr>
        <p:txBody>
          <a:bodyPr wrap="square" lIns="92075" tIns="46038" rIns="92075" bIns="46038">
            <a:spAutoFit/>
          </a:bodyPr>
          <a:lstStyle/>
          <a:p>
            <a:pPr algn="ctr" eaLnBrk="1" fontAlgn="auto" hangingPunct="1">
              <a:spcBef>
                <a:spcPct val="50000"/>
              </a:spcBef>
              <a:spcAft>
                <a:spcPts val="0"/>
              </a:spcAft>
            </a:pPr>
            <a:r>
              <a:rPr lang="fr-FR" sz="1600" b="1" u="none" dirty="0" err="1">
                <a:solidFill>
                  <a:srgbClr val="000000"/>
                </a:solidFill>
                <a:latin typeface="Calibri"/>
              </a:rPr>
              <a:t>Inferiore</a:t>
            </a:r>
            <a:r>
              <a:rPr lang="fr-FR" sz="1600" b="1" u="none" dirty="0">
                <a:solidFill>
                  <a:srgbClr val="000000"/>
                </a:solidFill>
                <a:latin typeface="Calibri"/>
              </a:rPr>
              <a:t> o </a:t>
            </a:r>
            <a:r>
              <a:rPr lang="fr-FR" sz="1600" b="1" u="none" dirty="0" err="1">
                <a:solidFill>
                  <a:srgbClr val="000000"/>
                </a:solidFill>
                <a:latin typeface="Calibri"/>
              </a:rPr>
              <a:t>uguale</a:t>
            </a:r>
            <a:r>
              <a:rPr lang="fr-FR" sz="1600" b="1" u="none" dirty="0">
                <a:solidFill>
                  <a:srgbClr val="000000"/>
                </a:solidFill>
                <a:latin typeface="Calibri"/>
              </a:rPr>
              <a:t> a 3,5 t</a:t>
            </a:r>
          </a:p>
        </p:txBody>
      </p:sp>
      <p:graphicFrame>
        <p:nvGraphicFramePr>
          <p:cNvPr id="6146" name="Object 2"/>
          <p:cNvGraphicFramePr>
            <a:graphicFrameLocks/>
          </p:cNvGraphicFramePr>
          <p:nvPr/>
        </p:nvGraphicFramePr>
        <p:xfrm>
          <a:off x="942975" y="1984391"/>
          <a:ext cx="812800" cy="576263"/>
        </p:xfrm>
        <a:graphic>
          <a:graphicData uri="http://schemas.openxmlformats.org/presentationml/2006/ole">
            <mc:AlternateContent xmlns:mc="http://schemas.openxmlformats.org/markup-compatibility/2006">
              <mc:Choice xmlns:v="urn:schemas-microsoft-com:vml" Requires="v">
                <p:oleObj spid="_x0000_s11166" name="CorelDRAW" r:id="rId4" imgW="912600" imgH="622080" progId="">
                  <p:embed/>
                </p:oleObj>
              </mc:Choice>
              <mc:Fallback>
                <p:oleObj name="CorelDRAW" r:id="rId4" imgW="912600" imgH="62208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975" y="1984391"/>
                        <a:ext cx="8128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69" name="Freeform 16"/>
          <p:cNvSpPr>
            <a:spLocks/>
          </p:cNvSpPr>
          <p:nvPr/>
        </p:nvSpPr>
        <p:spPr bwMode="auto">
          <a:xfrm>
            <a:off x="1557346" y="2317766"/>
            <a:ext cx="147637" cy="168275"/>
          </a:xfrm>
          <a:custGeom>
            <a:avLst/>
            <a:gdLst>
              <a:gd name="T0" fmla="*/ 0 w 93"/>
              <a:gd name="T1" fmla="*/ 26 h 106"/>
              <a:gd name="T2" fmla="*/ 5 w 93"/>
              <a:gd name="T3" fmla="*/ 106 h 106"/>
              <a:gd name="T4" fmla="*/ 93 w 93"/>
              <a:gd name="T5" fmla="*/ 78 h 106"/>
              <a:gd name="T6" fmla="*/ 89 w 93"/>
              <a:gd name="T7" fmla="*/ 0 h 106"/>
              <a:gd name="T8" fmla="*/ 0 w 93"/>
              <a:gd name="T9" fmla="*/ 26 h 106"/>
              <a:gd name="T10" fmla="*/ 0 60000 65536"/>
              <a:gd name="T11" fmla="*/ 0 60000 65536"/>
              <a:gd name="T12" fmla="*/ 0 60000 65536"/>
              <a:gd name="T13" fmla="*/ 0 60000 65536"/>
              <a:gd name="T14" fmla="*/ 0 60000 65536"/>
              <a:gd name="T15" fmla="*/ 0 w 93"/>
              <a:gd name="T16" fmla="*/ 0 h 106"/>
              <a:gd name="T17" fmla="*/ 93 w 93"/>
              <a:gd name="T18" fmla="*/ 106 h 106"/>
            </a:gdLst>
            <a:ahLst/>
            <a:cxnLst>
              <a:cxn ang="T10">
                <a:pos x="T0" y="T1"/>
              </a:cxn>
              <a:cxn ang="T11">
                <a:pos x="T2" y="T3"/>
              </a:cxn>
              <a:cxn ang="T12">
                <a:pos x="T4" y="T5"/>
              </a:cxn>
              <a:cxn ang="T13">
                <a:pos x="T6" y="T7"/>
              </a:cxn>
              <a:cxn ang="T14">
                <a:pos x="T8" y="T9"/>
              </a:cxn>
            </a:cxnLst>
            <a:rect l="T15" t="T16" r="T17" b="T18"/>
            <a:pathLst>
              <a:path w="93" h="106">
                <a:moveTo>
                  <a:pt x="0" y="26"/>
                </a:moveTo>
                <a:lnTo>
                  <a:pt x="5" y="106"/>
                </a:lnTo>
                <a:lnTo>
                  <a:pt x="93" y="78"/>
                </a:lnTo>
                <a:lnTo>
                  <a:pt x="89" y="0"/>
                </a:lnTo>
                <a:lnTo>
                  <a:pt x="0" y="26"/>
                </a:lnTo>
                <a:close/>
              </a:path>
            </a:pathLst>
          </a:custGeom>
          <a:solidFill>
            <a:srgbClr val="FF6600"/>
          </a:solidFill>
          <a:ln w="9525" cap="flat" cmpd="sng">
            <a:solidFill>
              <a:schemeClr val="tx1"/>
            </a:solidFill>
            <a:prstDash val="solid"/>
            <a:round/>
            <a:headEnd type="none" w="sm" len="sm"/>
            <a:tailEnd type="none" w="sm" len="sm"/>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70" name="Rectangle 17"/>
          <p:cNvSpPr>
            <a:spLocks noChangeArrowheads="1"/>
          </p:cNvSpPr>
          <p:nvPr/>
        </p:nvSpPr>
        <p:spPr bwMode="auto">
          <a:xfrm>
            <a:off x="1990725" y="2708920"/>
            <a:ext cx="1543050" cy="825500"/>
          </a:xfrm>
          <a:prstGeom prst="rect">
            <a:avLst/>
          </a:prstGeom>
          <a:noFill/>
          <a:ln w="9525">
            <a:noFill/>
            <a:miter lim="800000"/>
            <a:headEnd/>
            <a:tailEnd/>
          </a:ln>
        </p:spPr>
        <p:txBody>
          <a:bodyPr lIns="92075" tIns="46038" rIns="92075" bIns="46038">
            <a:spAutoFit/>
          </a:bodyPr>
          <a:lstStyle/>
          <a:p>
            <a:pPr algn="ctr" eaLnBrk="1" fontAlgn="auto" hangingPunct="1">
              <a:spcBef>
                <a:spcPts val="0"/>
              </a:spcBef>
              <a:spcAft>
                <a:spcPts val="0"/>
              </a:spcAft>
            </a:pPr>
            <a:r>
              <a:rPr lang="fr-FR" sz="1600" b="1" u="none" dirty="0">
                <a:solidFill>
                  <a:srgbClr val="000000"/>
                </a:solidFill>
                <a:latin typeface="Calibri"/>
              </a:rPr>
              <a:t>Sup. a 3,5 t</a:t>
            </a:r>
          </a:p>
          <a:p>
            <a:pPr algn="ctr" eaLnBrk="1" fontAlgn="auto" hangingPunct="1">
              <a:spcBef>
                <a:spcPts val="0"/>
              </a:spcBef>
              <a:spcAft>
                <a:spcPts val="0"/>
              </a:spcAft>
            </a:pPr>
            <a:r>
              <a:rPr lang="fr-FR" sz="1600" b="1" u="none" dirty="0">
                <a:solidFill>
                  <a:srgbClr val="000000"/>
                </a:solidFill>
                <a:latin typeface="Calibri"/>
              </a:rPr>
              <a:t>inf. o </a:t>
            </a:r>
            <a:r>
              <a:rPr lang="fr-FR" sz="1600" b="1" u="none" dirty="0" err="1">
                <a:solidFill>
                  <a:srgbClr val="000000"/>
                </a:solidFill>
                <a:latin typeface="Calibri"/>
              </a:rPr>
              <a:t>uguale</a:t>
            </a:r>
            <a:endParaRPr lang="fr-FR" sz="1600" b="1" u="none" dirty="0">
              <a:solidFill>
                <a:srgbClr val="000000"/>
              </a:solidFill>
              <a:latin typeface="Calibri"/>
            </a:endParaRPr>
          </a:p>
          <a:p>
            <a:pPr algn="ctr" eaLnBrk="1" fontAlgn="auto" hangingPunct="1">
              <a:spcBef>
                <a:spcPts val="0"/>
              </a:spcBef>
              <a:spcAft>
                <a:spcPts val="0"/>
              </a:spcAft>
            </a:pPr>
            <a:r>
              <a:rPr lang="fr-FR" sz="1600" b="1" u="none" dirty="0">
                <a:solidFill>
                  <a:srgbClr val="000000"/>
                </a:solidFill>
                <a:latin typeface="Calibri"/>
              </a:rPr>
              <a:t>a 7,5 t</a:t>
            </a:r>
          </a:p>
        </p:txBody>
      </p:sp>
      <p:sp>
        <p:nvSpPr>
          <p:cNvPr id="6171" name="Rectangle 18"/>
          <p:cNvSpPr>
            <a:spLocks noChangeArrowheads="1"/>
          </p:cNvSpPr>
          <p:nvPr/>
        </p:nvSpPr>
        <p:spPr bwMode="auto">
          <a:xfrm>
            <a:off x="790575" y="3584575"/>
            <a:ext cx="2743200" cy="914400"/>
          </a:xfrm>
          <a:prstGeom prst="rect">
            <a:avLst/>
          </a:prstGeom>
          <a:solidFill>
            <a:srgbClr val="FDE3BA"/>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graphicFrame>
        <p:nvGraphicFramePr>
          <p:cNvPr id="6147" name="Object 3"/>
          <p:cNvGraphicFramePr>
            <a:graphicFrameLocks/>
          </p:cNvGraphicFramePr>
          <p:nvPr/>
        </p:nvGraphicFramePr>
        <p:xfrm>
          <a:off x="942975" y="3736975"/>
          <a:ext cx="1676400" cy="706438"/>
        </p:xfrm>
        <a:graphic>
          <a:graphicData uri="http://schemas.openxmlformats.org/presentationml/2006/ole">
            <mc:AlternateContent xmlns:mc="http://schemas.openxmlformats.org/markup-compatibility/2006">
              <mc:Choice xmlns:v="urn:schemas-microsoft-com:vml" Requires="v">
                <p:oleObj spid="_x0000_s11167" name="CorelDRAW" r:id="rId6" imgW="1307880" imgH="555480" progId="">
                  <p:embed/>
                </p:oleObj>
              </mc:Choice>
              <mc:Fallback>
                <p:oleObj name="CorelDRAW" r:id="rId6" imgW="1307880" imgH="55548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975" y="3736975"/>
                        <a:ext cx="1676400"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72" name="Rectangle 20"/>
          <p:cNvSpPr>
            <a:spLocks noChangeArrowheads="1"/>
          </p:cNvSpPr>
          <p:nvPr/>
        </p:nvSpPr>
        <p:spPr bwMode="auto">
          <a:xfrm>
            <a:off x="2543183" y="3813176"/>
            <a:ext cx="919163" cy="585418"/>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600" b="1" u="none">
                <a:solidFill>
                  <a:srgbClr val="000000"/>
                </a:solidFill>
                <a:latin typeface="Calibri"/>
              </a:rPr>
              <a:t>Sup. a 7,5 t</a:t>
            </a:r>
          </a:p>
        </p:txBody>
      </p:sp>
      <p:pic>
        <p:nvPicPr>
          <p:cNvPr id="6173" name="Picture 21"/>
          <p:cNvPicPr>
            <a:picLocks noChangeAspect="1" noChangeArrowheads="1"/>
          </p:cNvPicPr>
          <p:nvPr/>
        </p:nvPicPr>
        <p:blipFill>
          <a:blip r:embed="rId8" cstate="print"/>
          <a:srcRect/>
          <a:stretch>
            <a:fillRect/>
          </a:stretch>
        </p:blipFill>
        <p:spPr bwMode="auto">
          <a:xfrm>
            <a:off x="942975" y="2822591"/>
            <a:ext cx="1219200" cy="582613"/>
          </a:xfrm>
          <a:prstGeom prst="rect">
            <a:avLst/>
          </a:prstGeom>
          <a:noFill/>
          <a:ln w="12700">
            <a:noFill/>
            <a:miter lim="800000"/>
            <a:headEnd type="none" w="sm" len="sm"/>
            <a:tailEnd type="none" w="sm" len="sm"/>
          </a:ln>
        </p:spPr>
      </p:pic>
      <p:sp>
        <p:nvSpPr>
          <p:cNvPr id="6174" name="Rectangle 22"/>
          <p:cNvSpPr>
            <a:spLocks noChangeArrowheads="1"/>
          </p:cNvSpPr>
          <p:nvPr/>
        </p:nvSpPr>
        <p:spPr bwMode="auto">
          <a:xfrm>
            <a:off x="3533775" y="4651375"/>
            <a:ext cx="1676400" cy="914400"/>
          </a:xfrm>
          <a:prstGeom prst="rect">
            <a:avLst/>
          </a:prstGeom>
          <a:solidFill>
            <a:srgbClr val="C0FEF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grpSp>
        <p:nvGrpSpPr>
          <p:cNvPr id="2" name="Group 23"/>
          <p:cNvGrpSpPr>
            <a:grpSpLocks/>
          </p:cNvGrpSpPr>
          <p:nvPr/>
        </p:nvGrpSpPr>
        <p:grpSpPr bwMode="auto">
          <a:xfrm>
            <a:off x="3838583" y="1949450"/>
            <a:ext cx="1223963" cy="3400425"/>
            <a:chOff x="2448" y="1370"/>
            <a:chExt cx="771" cy="2142"/>
          </a:xfrm>
        </p:grpSpPr>
        <p:graphicFrame>
          <p:nvGraphicFramePr>
            <p:cNvPr id="6154" name="Object 10"/>
            <p:cNvGraphicFramePr>
              <a:graphicFrameLocks/>
            </p:cNvGraphicFramePr>
            <p:nvPr/>
          </p:nvGraphicFramePr>
          <p:xfrm>
            <a:off x="2448" y="1370"/>
            <a:ext cx="95" cy="344"/>
          </p:xfrm>
          <a:graphic>
            <a:graphicData uri="http://schemas.openxmlformats.org/presentationml/2006/ole">
              <mc:AlternateContent xmlns:mc="http://schemas.openxmlformats.org/markup-compatibility/2006">
                <mc:Choice xmlns:v="urn:schemas-microsoft-com:vml" Requires="v">
                  <p:oleObj spid="_x0000_s11168" name="CorelDRAW" r:id="rId9" imgW="152280" imgH="545760" progId="">
                    <p:embed/>
                  </p:oleObj>
                </mc:Choice>
                <mc:Fallback>
                  <p:oleObj name="CorelDRAW" r:id="rId9" imgW="152280" imgH="545760" progId="">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48" y="1370"/>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98" name="Rectangle 25"/>
            <p:cNvSpPr>
              <a:spLocks noChangeArrowheads="1"/>
            </p:cNvSpPr>
            <p:nvPr/>
          </p:nvSpPr>
          <p:spPr bwMode="auto">
            <a:xfrm>
              <a:off x="2688" y="1378"/>
              <a:ext cx="531" cy="330"/>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400" b="1" u="none">
                  <a:solidFill>
                    <a:srgbClr val="000000"/>
                  </a:solidFill>
                  <a:latin typeface="Calibri"/>
                </a:rPr>
                <a:t>2 kg polvere</a:t>
              </a:r>
            </a:p>
          </p:txBody>
        </p:sp>
        <p:graphicFrame>
          <p:nvGraphicFramePr>
            <p:cNvPr id="6155" name="Object 11"/>
            <p:cNvGraphicFramePr>
              <a:graphicFrameLocks/>
            </p:cNvGraphicFramePr>
            <p:nvPr/>
          </p:nvGraphicFramePr>
          <p:xfrm>
            <a:off x="2448" y="1920"/>
            <a:ext cx="95" cy="344"/>
          </p:xfrm>
          <a:graphic>
            <a:graphicData uri="http://schemas.openxmlformats.org/presentationml/2006/ole">
              <mc:AlternateContent xmlns:mc="http://schemas.openxmlformats.org/markup-compatibility/2006">
                <mc:Choice xmlns:v="urn:schemas-microsoft-com:vml" Requires="v">
                  <p:oleObj spid="_x0000_s11169" name="CorelDRAW" r:id="rId11" imgW="152280" imgH="545760" progId="">
                    <p:embed/>
                  </p:oleObj>
                </mc:Choice>
                <mc:Fallback>
                  <p:oleObj name="CorelDRAW" r:id="rId11" imgW="152280" imgH="545760" progId="">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48" y="1920"/>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6" name="Object 12"/>
            <p:cNvGraphicFramePr>
              <a:graphicFrameLocks/>
            </p:cNvGraphicFramePr>
            <p:nvPr/>
          </p:nvGraphicFramePr>
          <p:xfrm>
            <a:off x="2448" y="2496"/>
            <a:ext cx="95" cy="344"/>
          </p:xfrm>
          <a:graphic>
            <a:graphicData uri="http://schemas.openxmlformats.org/presentationml/2006/ole">
              <mc:AlternateContent xmlns:mc="http://schemas.openxmlformats.org/markup-compatibility/2006">
                <mc:Choice xmlns:v="urn:schemas-microsoft-com:vml" Requires="v">
                  <p:oleObj spid="_x0000_s11170" name="CorelDRAW" r:id="rId12" imgW="152280" imgH="545760" progId="">
                    <p:embed/>
                  </p:oleObj>
                </mc:Choice>
                <mc:Fallback>
                  <p:oleObj name="CorelDRAW" r:id="rId12" imgW="152280" imgH="545760" progId="">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48" y="2496"/>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7" name="Object 13"/>
            <p:cNvGraphicFramePr>
              <a:graphicFrameLocks/>
            </p:cNvGraphicFramePr>
            <p:nvPr/>
          </p:nvGraphicFramePr>
          <p:xfrm>
            <a:off x="2448" y="3168"/>
            <a:ext cx="95" cy="344"/>
          </p:xfrm>
          <a:graphic>
            <a:graphicData uri="http://schemas.openxmlformats.org/presentationml/2006/ole">
              <mc:AlternateContent xmlns:mc="http://schemas.openxmlformats.org/markup-compatibility/2006">
                <mc:Choice xmlns:v="urn:schemas-microsoft-com:vml" Requires="v">
                  <p:oleObj spid="_x0000_s11171" name="CorelDRAW" r:id="rId13" imgW="152280" imgH="545760" progId="">
                    <p:embed/>
                  </p:oleObj>
                </mc:Choice>
                <mc:Fallback>
                  <p:oleObj name="CorelDRAW" r:id="rId13" imgW="152280" imgH="545760" progId="">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48" y="3168"/>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176" name="Rectangle 32"/>
          <p:cNvSpPr>
            <a:spLocks noChangeArrowheads="1"/>
          </p:cNvSpPr>
          <p:nvPr/>
        </p:nvSpPr>
        <p:spPr bwMode="auto">
          <a:xfrm>
            <a:off x="1971675" y="4777926"/>
            <a:ext cx="1447800" cy="739306"/>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400" b="1" u="none" dirty="0" err="1">
                <a:solidFill>
                  <a:srgbClr val="000000"/>
                </a:solidFill>
                <a:latin typeface="Calibri"/>
              </a:rPr>
              <a:t>Carico</a:t>
            </a:r>
            <a:r>
              <a:rPr lang="fr-FR" sz="1400" b="1" u="none" dirty="0">
                <a:solidFill>
                  <a:srgbClr val="000000"/>
                </a:solidFill>
                <a:latin typeface="Calibri"/>
              </a:rPr>
              <a:t> </a:t>
            </a:r>
            <a:r>
              <a:rPr lang="fr-FR" sz="1400" b="1" u="none" dirty="0" err="1">
                <a:solidFill>
                  <a:srgbClr val="000000"/>
                </a:solidFill>
                <a:latin typeface="Calibri"/>
              </a:rPr>
              <a:t>nei</a:t>
            </a:r>
            <a:r>
              <a:rPr lang="fr-FR" sz="1400" b="1" u="none" dirty="0">
                <a:solidFill>
                  <a:srgbClr val="000000"/>
                </a:solidFill>
                <a:latin typeface="Calibri"/>
              </a:rPr>
              <a:t> </a:t>
            </a:r>
            <a:r>
              <a:rPr lang="fr-FR" sz="1400" b="1" u="none" dirty="0" err="1">
                <a:solidFill>
                  <a:srgbClr val="000000"/>
                </a:solidFill>
                <a:latin typeface="Calibri"/>
              </a:rPr>
              <a:t>limiti</a:t>
            </a:r>
            <a:r>
              <a:rPr lang="fr-FR" sz="1400" b="1" u="none" dirty="0">
                <a:solidFill>
                  <a:srgbClr val="000000"/>
                </a:solidFill>
                <a:latin typeface="Calibri"/>
              </a:rPr>
              <a:t> di </a:t>
            </a:r>
            <a:r>
              <a:rPr lang="fr-FR" sz="1400" b="1" u="none" dirty="0" err="1">
                <a:solidFill>
                  <a:srgbClr val="000000"/>
                </a:solidFill>
                <a:latin typeface="Calibri"/>
              </a:rPr>
              <a:t>esenzione</a:t>
            </a:r>
            <a:r>
              <a:rPr lang="fr-FR" sz="1400" b="1" u="none" dirty="0">
                <a:solidFill>
                  <a:srgbClr val="000000"/>
                </a:solidFill>
                <a:latin typeface="Calibri"/>
              </a:rPr>
              <a:t> </a:t>
            </a:r>
            <a:r>
              <a:rPr lang="fr-FR" sz="1400" b="1" u="none" dirty="0" err="1">
                <a:solidFill>
                  <a:srgbClr val="000000"/>
                </a:solidFill>
                <a:latin typeface="Calibri"/>
              </a:rPr>
              <a:t>parziale</a:t>
            </a:r>
            <a:r>
              <a:rPr lang="fr-FR" sz="1400" b="1" u="none" dirty="0">
                <a:solidFill>
                  <a:srgbClr val="000000"/>
                </a:solidFill>
                <a:latin typeface="Calibri"/>
              </a:rPr>
              <a:t> 1.1.3.6 </a:t>
            </a:r>
          </a:p>
        </p:txBody>
      </p:sp>
      <p:pic>
        <p:nvPicPr>
          <p:cNvPr id="4333601" name="Picture 33" descr="P:\Formations réglementation\Projet 10316\Xtra-dessins\tab1136 petit.bmp"/>
          <p:cNvPicPr>
            <a:picLocks noChangeAspect="1" noChangeArrowheads="1"/>
          </p:cNvPicPr>
          <p:nvPr/>
        </p:nvPicPr>
        <p:blipFill>
          <a:blip r:embed="rId14" cstate="print"/>
          <a:srcRect/>
          <a:stretch>
            <a:fillRect/>
          </a:stretch>
        </p:blipFill>
        <p:spPr bwMode="auto">
          <a:xfrm>
            <a:off x="1095375" y="4683125"/>
            <a:ext cx="628650" cy="838200"/>
          </a:xfrm>
          <a:prstGeom prst="rect">
            <a:avLst/>
          </a:prstGeom>
          <a:noFill/>
          <a:effectLst>
            <a:outerShdw dist="35921" dir="2700000" algn="ctr" rotWithShape="0">
              <a:srgbClr val="000000"/>
            </a:outerShdw>
          </a:effectLst>
        </p:spPr>
      </p:pic>
      <p:sp>
        <p:nvSpPr>
          <p:cNvPr id="6178" name="Rectangle 34"/>
          <p:cNvSpPr>
            <a:spLocks noChangeArrowheads="1"/>
          </p:cNvSpPr>
          <p:nvPr/>
        </p:nvSpPr>
        <p:spPr bwMode="auto">
          <a:xfrm>
            <a:off x="5210175" y="2670175"/>
            <a:ext cx="2209800" cy="914400"/>
          </a:xfrm>
          <a:prstGeom prst="rect">
            <a:avLst/>
          </a:prstGeom>
          <a:solidFill>
            <a:srgbClr val="FCFEB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79" name="Rectangle 35"/>
          <p:cNvSpPr>
            <a:spLocks noChangeArrowheads="1"/>
          </p:cNvSpPr>
          <p:nvPr/>
        </p:nvSpPr>
        <p:spPr bwMode="auto">
          <a:xfrm>
            <a:off x="5210175" y="4657424"/>
            <a:ext cx="2209800" cy="914400"/>
          </a:xfrm>
          <a:prstGeom prst="rect">
            <a:avLst/>
          </a:prstGeom>
          <a:solidFill>
            <a:srgbClr val="FCFEB9"/>
          </a:solidFill>
          <a:ln w="12700">
            <a:solidFill>
              <a:schemeClr val="tx1"/>
            </a:solidFill>
            <a:miter lim="800000"/>
            <a:headEnd/>
            <a:tailEnd/>
          </a:ln>
        </p:spPr>
        <p:txBody>
          <a:bodyPr wrap="none" anchor="ctr"/>
          <a:lstStyle/>
          <a:p>
            <a:pPr algn="ctr" eaLnBrk="1" fontAlgn="auto" hangingPunct="1">
              <a:spcBef>
                <a:spcPts val="0"/>
              </a:spcBef>
              <a:spcAft>
                <a:spcPts val="0"/>
              </a:spcAft>
            </a:pPr>
            <a:endParaRPr lang="it-IT" sz="2400" u="none">
              <a:solidFill>
                <a:srgbClr val="000000"/>
              </a:solidFill>
              <a:latin typeface="Times New Roman" pitchFamily="18" charset="0"/>
            </a:endParaRPr>
          </a:p>
        </p:txBody>
      </p:sp>
      <p:grpSp>
        <p:nvGrpSpPr>
          <p:cNvPr id="3" name="Group 36"/>
          <p:cNvGrpSpPr>
            <a:grpSpLocks/>
          </p:cNvGrpSpPr>
          <p:nvPr/>
        </p:nvGrpSpPr>
        <p:grpSpPr bwMode="auto">
          <a:xfrm>
            <a:off x="5454658" y="2690813"/>
            <a:ext cx="1889125" cy="768350"/>
            <a:chOff x="3513" y="1961"/>
            <a:chExt cx="1191" cy="484"/>
          </a:xfrm>
        </p:grpSpPr>
        <p:graphicFrame>
          <p:nvGraphicFramePr>
            <p:cNvPr id="6152" name="Object 8"/>
            <p:cNvGraphicFramePr>
              <a:graphicFrameLocks/>
            </p:cNvGraphicFramePr>
            <p:nvPr/>
          </p:nvGraphicFramePr>
          <p:xfrm>
            <a:off x="3678" y="1961"/>
            <a:ext cx="188" cy="483"/>
          </p:xfrm>
          <a:graphic>
            <a:graphicData uri="http://schemas.openxmlformats.org/presentationml/2006/ole">
              <mc:AlternateContent xmlns:mc="http://schemas.openxmlformats.org/markup-compatibility/2006">
                <mc:Choice xmlns:v="urn:schemas-microsoft-com:vml" Requires="v">
                  <p:oleObj spid="_x0000_s11172" name="CorelDRAW" r:id="rId15" imgW="298440" imgH="766440" progId="">
                    <p:embed/>
                  </p:oleObj>
                </mc:Choice>
                <mc:Fallback>
                  <p:oleObj name="CorelDRAW" r:id="rId15" imgW="298440" imgH="766440" progId="">
                    <p:embed/>
                    <p:pic>
                      <p:nvPicPr>
                        <p:cNvPr id="0" name=""/>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78" y="1961"/>
                          <a:ext cx="188" cy="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97" name="Rectangle 38"/>
            <p:cNvSpPr>
              <a:spLocks noChangeArrowheads="1"/>
            </p:cNvSpPr>
            <p:nvPr/>
          </p:nvSpPr>
          <p:spPr bwMode="auto">
            <a:xfrm>
              <a:off x="3999" y="2057"/>
              <a:ext cx="705" cy="369"/>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600" b="1" u="none">
                  <a:solidFill>
                    <a:srgbClr val="000000"/>
                  </a:solidFill>
                  <a:latin typeface="Calibri"/>
                </a:rPr>
                <a:t>8 kg polvere</a:t>
              </a:r>
            </a:p>
          </p:txBody>
        </p:sp>
        <p:graphicFrame>
          <p:nvGraphicFramePr>
            <p:cNvPr id="6153" name="Object 9"/>
            <p:cNvGraphicFramePr>
              <a:graphicFrameLocks/>
            </p:cNvGraphicFramePr>
            <p:nvPr/>
          </p:nvGraphicFramePr>
          <p:xfrm>
            <a:off x="3513" y="2032"/>
            <a:ext cx="114" cy="413"/>
          </p:xfrm>
          <a:graphic>
            <a:graphicData uri="http://schemas.openxmlformats.org/presentationml/2006/ole">
              <mc:AlternateContent xmlns:mc="http://schemas.openxmlformats.org/markup-compatibility/2006">
                <mc:Choice xmlns:v="urn:schemas-microsoft-com:vml" Requires="v">
                  <p:oleObj spid="_x0000_s11173" name="CorelDRAW" r:id="rId17" imgW="152280" imgH="545760" progId="">
                    <p:embed/>
                  </p:oleObj>
                </mc:Choice>
                <mc:Fallback>
                  <p:oleObj name="CorelDRAW" r:id="rId17" imgW="152280" imgH="545760" progId="">
                    <p:embed/>
                    <p:pic>
                      <p:nvPicPr>
                        <p:cNvPr id="0" name=""/>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13" y="2032"/>
                          <a:ext cx="114"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181" name="Rectangle 40"/>
          <p:cNvSpPr>
            <a:spLocks noChangeArrowheads="1"/>
          </p:cNvSpPr>
          <p:nvPr/>
        </p:nvSpPr>
        <p:spPr bwMode="auto">
          <a:xfrm>
            <a:off x="5210175" y="1755775"/>
            <a:ext cx="2209800" cy="914400"/>
          </a:xfrm>
          <a:prstGeom prst="rect">
            <a:avLst/>
          </a:prstGeom>
          <a:solidFill>
            <a:srgbClr val="FCFEB9"/>
          </a:solidFill>
          <a:ln w="12700">
            <a:solidFill>
              <a:schemeClr val="tx1"/>
            </a:solidFill>
            <a:miter lim="800000"/>
            <a:headEnd/>
            <a:tailEnd/>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grpSp>
        <p:nvGrpSpPr>
          <p:cNvPr id="4" name="Group 41"/>
          <p:cNvGrpSpPr>
            <a:grpSpLocks/>
          </p:cNvGrpSpPr>
          <p:nvPr/>
        </p:nvGrpSpPr>
        <p:grpSpPr bwMode="auto">
          <a:xfrm>
            <a:off x="5561013" y="1928818"/>
            <a:ext cx="1782762" cy="585788"/>
            <a:chOff x="3437" y="1440"/>
            <a:chExt cx="1123" cy="369"/>
          </a:xfrm>
        </p:grpSpPr>
        <p:sp>
          <p:nvSpPr>
            <p:cNvPr id="6196" name="Rectangle 42"/>
            <p:cNvSpPr>
              <a:spLocks noChangeArrowheads="1"/>
            </p:cNvSpPr>
            <p:nvPr/>
          </p:nvSpPr>
          <p:spPr bwMode="auto">
            <a:xfrm>
              <a:off x="3855" y="1440"/>
              <a:ext cx="705" cy="369"/>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600" b="1" u="none" dirty="0">
                  <a:solidFill>
                    <a:srgbClr val="000000"/>
                  </a:solidFill>
                  <a:latin typeface="Calibri"/>
                </a:rPr>
                <a:t>4 kg </a:t>
              </a:r>
              <a:r>
                <a:rPr lang="fr-FR" sz="1600" b="1" u="none" dirty="0" err="1">
                  <a:solidFill>
                    <a:srgbClr val="000000"/>
                  </a:solidFill>
                  <a:latin typeface="Calibri"/>
                </a:rPr>
                <a:t>polvere</a:t>
              </a:r>
              <a:endParaRPr lang="fr-FR" sz="1600" b="1" u="none" dirty="0">
                <a:solidFill>
                  <a:srgbClr val="000000"/>
                </a:solidFill>
                <a:latin typeface="Calibri"/>
              </a:endParaRPr>
            </a:p>
          </p:txBody>
        </p:sp>
        <p:graphicFrame>
          <p:nvGraphicFramePr>
            <p:cNvPr id="6150" name="Object 6"/>
            <p:cNvGraphicFramePr>
              <a:graphicFrameLocks/>
            </p:cNvGraphicFramePr>
            <p:nvPr/>
          </p:nvGraphicFramePr>
          <p:xfrm>
            <a:off x="3601" y="1440"/>
            <a:ext cx="95" cy="344"/>
          </p:xfrm>
          <a:graphic>
            <a:graphicData uri="http://schemas.openxmlformats.org/presentationml/2006/ole">
              <mc:AlternateContent xmlns:mc="http://schemas.openxmlformats.org/markup-compatibility/2006">
                <mc:Choice xmlns:v="urn:schemas-microsoft-com:vml" Requires="v">
                  <p:oleObj spid="_x0000_s11174" name="CorelDRAW" r:id="rId19" imgW="152280" imgH="545760" progId="">
                    <p:embed/>
                  </p:oleObj>
                </mc:Choice>
                <mc:Fallback>
                  <p:oleObj name="CorelDRAW" r:id="rId19" imgW="152280" imgH="545760" progId="">
                    <p:embed/>
                    <p:pic>
                      <p:nvPicPr>
                        <p:cNvPr id="0" name=""/>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01" y="1440"/>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7"/>
            <p:cNvGraphicFramePr>
              <a:graphicFrameLocks/>
            </p:cNvGraphicFramePr>
            <p:nvPr/>
          </p:nvGraphicFramePr>
          <p:xfrm>
            <a:off x="3437" y="1440"/>
            <a:ext cx="95" cy="344"/>
          </p:xfrm>
          <a:graphic>
            <a:graphicData uri="http://schemas.openxmlformats.org/presentationml/2006/ole">
              <mc:AlternateContent xmlns:mc="http://schemas.openxmlformats.org/markup-compatibility/2006">
                <mc:Choice xmlns:v="urn:schemas-microsoft-com:vml" Requires="v">
                  <p:oleObj spid="_x0000_s11175" name="CorelDRAW" r:id="rId20" imgW="152280" imgH="545760" progId="">
                    <p:embed/>
                  </p:oleObj>
                </mc:Choice>
                <mc:Fallback>
                  <p:oleObj name="CorelDRAW" r:id="rId20" imgW="152280" imgH="545760" progId="">
                    <p:embed/>
                    <p:pic>
                      <p:nvPicPr>
                        <p:cNvPr id="0" name=""/>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37" y="1440"/>
                          <a:ext cx="95"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5" name="Group 45"/>
          <p:cNvGrpSpPr>
            <a:grpSpLocks/>
          </p:cNvGrpSpPr>
          <p:nvPr/>
        </p:nvGrpSpPr>
        <p:grpSpPr bwMode="auto">
          <a:xfrm>
            <a:off x="5554663" y="3651258"/>
            <a:ext cx="1789112" cy="766763"/>
            <a:chOff x="3577" y="2566"/>
            <a:chExt cx="1127" cy="483"/>
          </a:xfrm>
        </p:grpSpPr>
        <p:graphicFrame>
          <p:nvGraphicFramePr>
            <p:cNvPr id="6148" name="Object 4"/>
            <p:cNvGraphicFramePr>
              <a:graphicFrameLocks/>
            </p:cNvGraphicFramePr>
            <p:nvPr/>
          </p:nvGraphicFramePr>
          <p:xfrm>
            <a:off x="3840" y="2566"/>
            <a:ext cx="188" cy="483"/>
          </p:xfrm>
          <a:graphic>
            <a:graphicData uri="http://schemas.openxmlformats.org/presentationml/2006/ole">
              <mc:AlternateContent xmlns:mc="http://schemas.openxmlformats.org/markup-compatibility/2006">
                <mc:Choice xmlns:v="urn:schemas-microsoft-com:vml" Requires="v">
                  <p:oleObj spid="_x0000_s11176" name="CorelDRAW" r:id="rId21" imgW="298440" imgH="766440" progId="">
                    <p:embed/>
                  </p:oleObj>
                </mc:Choice>
                <mc:Fallback>
                  <p:oleObj name="CorelDRAW" r:id="rId21" imgW="298440" imgH="766440" progId="">
                    <p:embed/>
                    <p:pic>
                      <p:nvPicPr>
                        <p:cNvPr id="0" name=""/>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40" y="2566"/>
                          <a:ext cx="188" cy="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95" name="Rectangle 47"/>
            <p:cNvSpPr>
              <a:spLocks noChangeArrowheads="1"/>
            </p:cNvSpPr>
            <p:nvPr/>
          </p:nvSpPr>
          <p:spPr bwMode="auto">
            <a:xfrm>
              <a:off x="3999" y="2662"/>
              <a:ext cx="705" cy="369"/>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600" b="1" u="none">
                  <a:solidFill>
                    <a:srgbClr val="000000"/>
                  </a:solidFill>
                  <a:latin typeface="Calibri"/>
                </a:rPr>
                <a:t>12 kg polvere</a:t>
              </a:r>
            </a:p>
          </p:txBody>
        </p:sp>
        <p:graphicFrame>
          <p:nvGraphicFramePr>
            <p:cNvPr id="6149" name="Object 5"/>
            <p:cNvGraphicFramePr>
              <a:graphicFrameLocks/>
            </p:cNvGraphicFramePr>
            <p:nvPr/>
          </p:nvGraphicFramePr>
          <p:xfrm>
            <a:off x="3577" y="2599"/>
            <a:ext cx="143" cy="449"/>
          </p:xfrm>
          <a:graphic>
            <a:graphicData uri="http://schemas.openxmlformats.org/presentationml/2006/ole">
              <mc:AlternateContent xmlns:mc="http://schemas.openxmlformats.org/markup-compatibility/2006">
                <mc:Choice xmlns:v="urn:schemas-microsoft-com:vml" Requires="v">
                  <p:oleObj spid="_x0000_s11177" name="CorelDRAW" r:id="rId22" imgW="152280" imgH="545760" progId="">
                    <p:embed/>
                  </p:oleObj>
                </mc:Choice>
                <mc:Fallback>
                  <p:oleObj name="CorelDRAW" r:id="rId22" imgW="152280" imgH="545760" progId="">
                    <p:embed/>
                    <p:pic>
                      <p:nvPicPr>
                        <p:cNvPr id="0" name=""/>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77" y="2599"/>
                          <a:ext cx="143" cy="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 name="Group 49"/>
          <p:cNvGrpSpPr>
            <a:grpSpLocks/>
          </p:cNvGrpSpPr>
          <p:nvPr/>
        </p:nvGrpSpPr>
        <p:grpSpPr bwMode="auto">
          <a:xfrm>
            <a:off x="5678496" y="2625725"/>
            <a:ext cx="3341687" cy="1828800"/>
            <a:chOff x="3510" y="2016"/>
            <a:chExt cx="2106" cy="1152"/>
          </a:xfrm>
        </p:grpSpPr>
        <p:sp>
          <p:nvSpPr>
            <p:cNvPr id="6190" name="Rectangle 50"/>
            <p:cNvSpPr>
              <a:spLocks noChangeArrowheads="1"/>
            </p:cNvSpPr>
            <p:nvPr/>
          </p:nvSpPr>
          <p:spPr bwMode="auto">
            <a:xfrm>
              <a:off x="4752" y="2304"/>
              <a:ext cx="864" cy="524"/>
            </a:xfrm>
            <a:prstGeom prst="rect">
              <a:avLst/>
            </a:prstGeom>
            <a:solidFill>
              <a:srgbClr val="FF6600"/>
            </a:solidFill>
            <a:ln w="9525">
              <a:noFill/>
              <a:miter lim="800000"/>
              <a:headEnd/>
              <a:tailEnd/>
            </a:ln>
            <a:effectLst>
              <a:prstShdw prst="shdw17" dist="17961" dir="2700000">
                <a:srgbClr val="993D00"/>
              </a:prstShdw>
            </a:effectLst>
          </p:spPr>
          <p:txBody>
            <a:bodyPr lIns="92075" tIns="46038" rIns="92075" bIns="46038">
              <a:spAutoFit/>
            </a:bodyPr>
            <a:lstStyle/>
            <a:p>
              <a:pPr algn="ctr" eaLnBrk="1" fontAlgn="auto" hangingPunct="1">
                <a:spcBef>
                  <a:spcPct val="50000"/>
                </a:spcBef>
                <a:spcAft>
                  <a:spcPts val="0"/>
                </a:spcAft>
              </a:pPr>
              <a:r>
                <a:rPr lang="fr-FR" sz="1600" b="1" u="none" dirty="0" err="1">
                  <a:solidFill>
                    <a:srgbClr val="FFFFFF"/>
                  </a:solidFill>
                  <a:latin typeface="Calibri"/>
                </a:rPr>
                <a:t>Almeno</a:t>
              </a:r>
              <a:r>
                <a:rPr lang="fr-FR" sz="1600" b="1" u="none" dirty="0">
                  <a:solidFill>
                    <a:srgbClr val="FFFFFF"/>
                  </a:solidFill>
                  <a:latin typeface="Calibri"/>
                </a:rPr>
                <a:t> 1 </a:t>
              </a:r>
              <a:r>
                <a:rPr lang="fr-FR" sz="1600" b="1" u="none" dirty="0" err="1">
                  <a:solidFill>
                    <a:srgbClr val="FFFFFF"/>
                  </a:solidFill>
                  <a:latin typeface="Calibri"/>
                </a:rPr>
                <a:t>estintore</a:t>
              </a:r>
              <a:r>
                <a:rPr lang="fr-FR" sz="1600" b="1" u="none" dirty="0">
                  <a:solidFill>
                    <a:srgbClr val="FFFFFF"/>
                  </a:solidFill>
                  <a:latin typeface="Calibri"/>
                </a:rPr>
                <a:t> da 6 kg</a:t>
              </a:r>
            </a:p>
          </p:txBody>
        </p:sp>
        <p:sp>
          <p:nvSpPr>
            <p:cNvPr id="6191" name="Oval 51"/>
            <p:cNvSpPr>
              <a:spLocks noChangeArrowheads="1"/>
            </p:cNvSpPr>
            <p:nvPr/>
          </p:nvSpPr>
          <p:spPr bwMode="auto">
            <a:xfrm>
              <a:off x="3510" y="2016"/>
              <a:ext cx="288" cy="528"/>
            </a:xfrm>
            <a:prstGeom prst="ellipse">
              <a:avLst/>
            </a:prstGeom>
            <a:noFill/>
            <a:ln w="28575">
              <a:solidFill>
                <a:srgbClr val="FF6600"/>
              </a:solidFill>
              <a:round/>
              <a:headEnd type="none" w="sm" len="sm"/>
              <a:tailEnd type="none" w="sm" len="sm"/>
            </a:ln>
            <a:effectLst>
              <a:prstShdw prst="shdw17" dist="17961" dir="2700000">
                <a:srgbClr val="993D00"/>
              </a:prstShdw>
            </a:effectLst>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92" name="Oval 52"/>
            <p:cNvSpPr>
              <a:spLocks noChangeArrowheads="1"/>
            </p:cNvSpPr>
            <p:nvPr/>
          </p:nvSpPr>
          <p:spPr bwMode="auto">
            <a:xfrm>
              <a:off x="3655" y="2640"/>
              <a:ext cx="288" cy="528"/>
            </a:xfrm>
            <a:prstGeom prst="ellipse">
              <a:avLst/>
            </a:prstGeom>
            <a:noFill/>
            <a:ln w="28575">
              <a:solidFill>
                <a:srgbClr val="FF6600"/>
              </a:solidFill>
              <a:round/>
              <a:headEnd type="none" w="sm" len="sm"/>
              <a:tailEnd type="none" w="sm" len="sm"/>
            </a:ln>
            <a:effectLst>
              <a:prstShdw prst="shdw17" dist="17961" dir="2700000">
                <a:srgbClr val="993D00"/>
              </a:prstShdw>
            </a:effectLst>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93" name="Line 53"/>
            <p:cNvSpPr>
              <a:spLocks noChangeShapeType="1"/>
            </p:cNvSpPr>
            <p:nvPr/>
          </p:nvSpPr>
          <p:spPr bwMode="auto">
            <a:xfrm>
              <a:off x="3744" y="2496"/>
              <a:ext cx="1008" cy="48"/>
            </a:xfrm>
            <a:prstGeom prst="line">
              <a:avLst/>
            </a:prstGeom>
            <a:noFill/>
            <a:ln w="38100">
              <a:solidFill>
                <a:srgbClr val="FF6600"/>
              </a:solidFill>
              <a:round/>
              <a:headEnd type="none" w="sm" len="sm"/>
              <a:tailEnd type="triangle" w="sm" len="sm"/>
            </a:ln>
            <a:effectLst>
              <a:prstShdw prst="shdw17" dist="17961" dir="2700000">
                <a:srgbClr val="993D00"/>
              </a:prstShdw>
            </a:effectLst>
          </p:spPr>
          <p:txBody>
            <a:bodyPr wrap="none" anchor="ctr"/>
            <a:lstStyle/>
            <a:p>
              <a:pPr eaLnBrk="1" fontAlgn="auto" hangingPunct="1">
                <a:spcBef>
                  <a:spcPts val="0"/>
                </a:spcBef>
                <a:spcAft>
                  <a:spcPts val="0"/>
                </a:spcAft>
              </a:pPr>
              <a:endParaRPr lang="it-IT" u="none">
                <a:solidFill>
                  <a:prstClr val="black"/>
                </a:solidFill>
                <a:latin typeface="Calibri"/>
              </a:endParaRPr>
            </a:p>
          </p:txBody>
        </p:sp>
        <p:sp>
          <p:nvSpPr>
            <p:cNvPr id="6194" name="Line 54"/>
            <p:cNvSpPr>
              <a:spLocks noChangeShapeType="1"/>
            </p:cNvSpPr>
            <p:nvPr/>
          </p:nvSpPr>
          <p:spPr bwMode="auto">
            <a:xfrm flipV="1">
              <a:off x="3936" y="2640"/>
              <a:ext cx="816" cy="144"/>
            </a:xfrm>
            <a:prstGeom prst="line">
              <a:avLst/>
            </a:prstGeom>
            <a:noFill/>
            <a:ln w="38100">
              <a:solidFill>
                <a:srgbClr val="FF6600"/>
              </a:solidFill>
              <a:round/>
              <a:headEnd type="none" w="sm" len="sm"/>
              <a:tailEnd type="triangle" w="sm" len="sm"/>
            </a:ln>
            <a:effectLst>
              <a:prstShdw prst="shdw17" dist="17961" dir="2700000">
                <a:srgbClr val="993D00"/>
              </a:prstShdw>
            </a:effectLst>
          </p:spPr>
          <p:txBody>
            <a:bodyPr wrap="none" anchor="ctr"/>
            <a:lstStyle/>
            <a:p>
              <a:pPr eaLnBrk="1" fontAlgn="auto" hangingPunct="1">
                <a:spcBef>
                  <a:spcPts val="0"/>
                </a:spcBef>
                <a:spcAft>
                  <a:spcPts val="0"/>
                </a:spcAft>
              </a:pPr>
              <a:endParaRPr lang="it-IT" u="none">
                <a:solidFill>
                  <a:prstClr val="black"/>
                </a:solidFill>
                <a:latin typeface="Calibri"/>
              </a:endParaRPr>
            </a:p>
          </p:txBody>
        </p:sp>
      </p:grpSp>
      <p:sp>
        <p:nvSpPr>
          <p:cNvPr id="4333623" name="Text Box 55"/>
          <p:cNvSpPr txBox="1">
            <a:spLocks noChangeArrowheads="1"/>
          </p:cNvSpPr>
          <p:nvPr/>
        </p:nvSpPr>
        <p:spPr bwMode="auto">
          <a:xfrm>
            <a:off x="791856" y="6011448"/>
            <a:ext cx="6629400" cy="800219"/>
          </a:xfrm>
          <a:prstGeom prst="rect">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spAutoFit/>
          </a:bodyPr>
          <a:lstStyle/>
          <a:p>
            <a:pPr algn="ctr" eaLnBrk="1" fontAlgn="auto" hangingPunct="1">
              <a:spcBef>
                <a:spcPts val="0"/>
              </a:spcBef>
              <a:spcAft>
                <a:spcPts val="0"/>
              </a:spcAft>
            </a:pPr>
            <a:r>
              <a:rPr lang="fr-FR" b="1" u="none" dirty="0">
                <a:solidFill>
                  <a:srgbClr val="000000"/>
                </a:solidFill>
              </a:rPr>
              <a:t>N.B. NUMERO MINIMO DI ESTINTORI  IN ADR COMPLETA PARI A </a:t>
            </a:r>
            <a:r>
              <a:rPr lang="fr-FR" sz="2800" b="1" u="none" dirty="0">
                <a:solidFill>
                  <a:schemeClr val="tx1"/>
                </a:solidFill>
              </a:rPr>
              <a:t>2</a:t>
            </a:r>
          </a:p>
        </p:txBody>
      </p:sp>
      <p:sp>
        <p:nvSpPr>
          <p:cNvPr id="6186" name="Rectangle 25"/>
          <p:cNvSpPr>
            <a:spLocks noChangeArrowheads="1"/>
          </p:cNvSpPr>
          <p:nvPr/>
        </p:nvSpPr>
        <p:spPr bwMode="auto">
          <a:xfrm>
            <a:off x="4211640" y="2843222"/>
            <a:ext cx="842962" cy="523862"/>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400" b="1" u="none">
                <a:solidFill>
                  <a:srgbClr val="000000"/>
                </a:solidFill>
                <a:latin typeface="Calibri"/>
              </a:rPr>
              <a:t>2 kg polvere</a:t>
            </a:r>
          </a:p>
        </p:txBody>
      </p:sp>
      <p:sp>
        <p:nvSpPr>
          <p:cNvPr id="6187" name="Rectangle 25"/>
          <p:cNvSpPr>
            <a:spLocks noChangeArrowheads="1"/>
          </p:cNvSpPr>
          <p:nvPr/>
        </p:nvSpPr>
        <p:spPr bwMode="auto">
          <a:xfrm>
            <a:off x="4211640" y="3743327"/>
            <a:ext cx="842962" cy="523862"/>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400" b="1" u="none">
                <a:solidFill>
                  <a:srgbClr val="000000"/>
                </a:solidFill>
                <a:latin typeface="Calibri"/>
              </a:rPr>
              <a:t>2 kg polvere</a:t>
            </a:r>
          </a:p>
        </p:txBody>
      </p:sp>
      <p:sp>
        <p:nvSpPr>
          <p:cNvPr id="6188" name="Rectangle 25"/>
          <p:cNvSpPr>
            <a:spLocks noChangeArrowheads="1"/>
          </p:cNvSpPr>
          <p:nvPr/>
        </p:nvSpPr>
        <p:spPr bwMode="auto">
          <a:xfrm>
            <a:off x="4167189" y="4824422"/>
            <a:ext cx="842962" cy="523862"/>
          </a:xfrm>
          <a:prstGeom prst="rect">
            <a:avLst/>
          </a:prstGeom>
          <a:noFill/>
          <a:ln w="9525">
            <a:noFill/>
            <a:miter lim="800000"/>
            <a:headEnd/>
            <a:tailEnd/>
          </a:ln>
        </p:spPr>
        <p:txBody>
          <a:bodyPr lIns="92075" tIns="46038" rIns="92075" bIns="46038">
            <a:spAutoFit/>
          </a:bodyPr>
          <a:lstStyle/>
          <a:p>
            <a:pPr algn="ctr" eaLnBrk="1" fontAlgn="auto" hangingPunct="1">
              <a:spcBef>
                <a:spcPct val="50000"/>
              </a:spcBef>
              <a:spcAft>
                <a:spcPts val="0"/>
              </a:spcAft>
            </a:pPr>
            <a:r>
              <a:rPr lang="fr-FR" sz="1400" b="1" u="none" dirty="0">
                <a:solidFill>
                  <a:srgbClr val="000000"/>
                </a:solidFill>
                <a:latin typeface="Calibri"/>
              </a:rPr>
              <a:t>2 kg </a:t>
            </a:r>
            <a:r>
              <a:rPr lang="fr-FR" sz="1400" b="1" u="none" dirty="0" err="1">
                <a:solidFill>
                  <a:srgbClr val="000000"/>
                </a:solidFill>
                <a:latin typeface="Calibri"/>
              </a:rPr>
              <a:t>polvere</a:t>
            </a:r>
            <a:endParaRPr lang="fr-FR" sz="1400" b="1" u="none" dirty="0">
              <a:solidFill>
                <a:srgbClr val="000000"/>
              </a:solidFill>
              <a:latin typeface="Calibri"/>
            </a:endParaRPr>
          </a:p>
        </p:txBody>
      </p:sp>
      <p:sp>
        <p:nvSpPr>
          <p:cNvPr id="6189" name="Titolo 60"/>
          <p:cNvSpPr>
            <a:spLocks noGrp="1"/>
          </p:cNvSpPr>
          <p:nvPr>
            <p:ph type="title"/>
          </p:nvPr>
        </p:nvSpPr>
        <p:spPr>
          <a:xfrm>
            <a:off x="684215" y="44624"/>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pPr eaLnBrk="0" fontAlgn="base" hangingPunct="0">
              <a:spcAft>
                <a:spcPct val="0"/>
              </a:spcAft>
            </a:pPr>
            <a:r>
              <a:rPr lang="it-IT" sz="4000" b="1" dirty="0">
                <a:solidFill>
                  <a:srgbClr val="002060"/>
                </a:solidFill>
              </a:rPr>
              <a:t>Mezzi di estinzione incendio</a:t>
            </a:r>
          </a:p>
        </p:txBody>
      </p:sp>
      <p:sp>
        <p:nvSpPr>
          <p:cNvPr id="55" name="Text Box 55"/>
          <p:cNvSpPr txBox="1">
            <a:spLocks noChangeArrowheads="1"/>
          </p:cNvSpPr>
          <p:nvPr/>
        </p:nvSpPr>
        <p:spPr bwMode="auto">
          <a:xfrm>
            <a:off x="796520" y="5589240"/>
            <a:ext cx="6629400" cy="338554"/>
          </a:xfrm>
          <a:prstGeom prst="rect">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spAutoFit/>
          </a:bodyPr>
          <a:lstStyle/>
          <a:p>
            <a:pPr algn="ctr" eaLnBrk="1" fontAlgn="auto" hangingPunct="1">
              <a:spcBef>
                <a:spcPts val="0"/>
              </a:spcBef>
              <a:spcAft>
                <a:spcPts val="0"/>
              </a:spcAft>
            </a:pPr>
            <a:r>
              <a:rPr lang="fr-FR" sz="1600" b="1" u="none" dirty="0">
                <a:solidFill>
                  <a:srgbClr val="000000"/>
                </a:solidFill>
              </a:rPr>
              <a:t>LA CAPACITA’ E’ RIFERITA PER DISPOSITIVI A POLVERE ABC</a:t>
            </a:r>
            <a:endParaRPr lang="fr-FR" sz="1600" b="1" u="none" dirty="0">
              <a:solidFill>
                <a:srgbClr val="FF0000"/>
              </a:solidFill>
            </a:endParaRPr>
          </a:p>
        </p:txBody>
      </p:sp>
      <p:sp>
        <p:nvSpPr>
          <p:cNvPr id="56" name="Rectangle 50"/>
          <p:cNvSpPr>
            <a:spLocks noChangeArrowheads="1"/>
          </p:cNvSpPr>
          <p:nvPr/>
        </p:nvSpPr>
        <p:spPr bwMode="auto">
          <a:xfrm>
            <a:off x="7596338" y="4890004"/>
            <a:ext cx="1370949" cy="339196"/>
          </a:xfrm>
          <a:prstGeom prst="rect">
            <a:avLst/>
          </a:prstGeom>
          <a:solidFill>
            <a:srgbClr val="FF6600"/>
          </a:solidFill>
          <a:ln w="9525">
            <a:noFill/>
            <a:miter lim="800000"/>
            <a:headEnd/>
            <a:tailEnd/>
          </a:ln>
          <a:effectLst>
            <a:prstShdw prst="shdw17" dist="17961" dir="2700000">
              <a:srgbClr val="993D00"/>
            </a:prstShdw>
          </a:effectLst>
        </p:spPr>
        <p:txBody>
          <a:bodyPr lIns="92075" tIns="46038" rIns="92075" bIns="46038">
            <a:spAutoFit/>
          </a:bodyPr>
          <a:lstStyle/>
          <a:p>
            <a:pPr algn="ctr" eaLnBrk="1" fontAlgn="auto" hangingPunct="1">
              <a:spcBef>
                <a:spcPct val="50000"/>
              </a:spcBef>
              <a:spcAft>
                <a:spcPts val="0"/>
              </a:spcAft>
            </a:pPr>
            <a:r>
              <a:rPr lang="fr-FR" sz="1600" b="1" u="none" dirty="0">
                <a:solidFill>
                  <a:srgbClr val="FFFFFF"/>
                </a:solidFill>
                <a:latin typeface="Calibri"/>
              </a:rPr>
              <a:t>Solo </a:t>
            </a:r>
            <a:r>
              <a:rPr lang="fr-FR" sz="1600" b="1" u="none" dirty="0" err="1">
                <a:solidFill>
                  <a:srgbClr val="FFFFFF"/>
                </a:solidFill>
                <a:latin typeface="Calibri"/>
              </a:rPr>
              <a:t>colli</a:t>
            </a:r>
            <a:endParaRPr lang="fr-FR" sz="1600" b="1" u="none" dirty="0">
              <a:solidFill>
                <a:srgbClr val="FFFFFF"/>
              </a:solidFill>
              <a:latin typeface="Calibri"/>
            </a:endParaRPr>
          </a:p>
        </p:txBody>
      </p:sp>
    </p:spTree>
    <p:extLst>
      <p:ext uri="{BB962C8B-B14F-4D97-AF65-F5344CB8AC3E}">
        <p14:creationId xmlns:p14="http://schemas.microsoft.com/office/powerpoint/2010/main" val="30748571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500"/>
                            </p:stCondLst>
                            <p:childTnLst>
                              <p:par>
                                <p:cTn id="29" presetID="17" presetClass="entr" presetSubtype="10" fill="hold" grpId="0" nodeType="afterEffect">
                                  <p:stCondLst>
                                    <p:cond delay="0"/>
                                  </p:stCondLst>
                                  <p:childTnLst>
                                    <p:set>
                                      <p:cBhvr>
                                        <p:cTn id="30" dur="1" fill="hold">
                                          <p:stCondLst>
                                            <p:cond delay="0"/>
                                          </p:stCondLst>
                                        </p:cTn>
                                        <p:tgtEl>
                                          <p:spTgt spid="4333623"/>
                                        </p:tgtEl>
                                        <p:attrNameLst>
                                          <p:attrName>style.visibility</p:attrName>
                                        </p:attrNameLst>
                                      </p:cBhvr>
                                      <p:to>
                                        <p:strVal val="visible"/>
                                      </p:to>
                                    </p:set>
                                    <p:anim calcmode="lin" valueType="num">
                                      <p:cBhvr>
                                        <p:cTn id="31" dur="500" fill="hold"/>
                                        <p:tgtEl>
                                          <p:spTgt spid="4333623"/>
                                        </p:tgtEl>
                                        <p:attrNameLst>
                                          <p:attrName>ppt_w</p:attrName>
                                        </p:attrNameLst>
                                      </p:cBhvr>
                                      <p:tavLst>
                                        <p:tav tm="0">
                                          <p:val>
                                            <p:fltVal val="0"/>
                                          </p:val>
                                        </p:tav>
                                        <p:tav tm="100000">
                                          <p:val>
                                            <p:strVal val="#ppt_w"/>
                                          </p:val>
                                        </p:tav>
                                      </p:tavLst>
                                    </p:anim>
                                    <p:anim calcmode="lin" valueType="num">
                                      <p:cBhvr>
                                        <p:cTn id="32" dur="500" fill="hold"/>
                                        <p:tgtEl>
                                          <p:spTgt spid="4333623"/>
                                        </p:tgtEl>
                                        <p:attrNameLst>
                                          <p:attrName>ppt_h</p:attrName>
                                        </p:attrNameLst>
                                      </p:cBhvr>
                                      <p:tavLst>
                                        <p:tav tm="0">
                                          <p:val>
                                            <p:strVal val="#ppt_h"/>
                                          </p:val>
                                        </p:tav>
                                        <p:tav tm="100000">
                                          <p:val>
                                            <p:strVal val="#ppt_h"/>
                                          </p:val>
                                        </p:tav>
                                      </p:tavLst>
                                    </p:anim>
                                  </p:childTnLst>
                                </p:cTn>
                              </p:par>
                            </p:childTnLst>
                          </p:cTn>
                        </p:par>
                        <p:par>
                          <p:cTn id="33" fill="hold">
                            <p:stCondLst>
                              <p:cond delay="1000"/>
                            </p:stCondLst>
                            <p:childTnLst>
                              <p:par>
                                <p:cTn id="34" presetID="17" presetClass="entr" presetSubtype="1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fltVal val="0"/>
                                          </p:val>
                                        </p:tav>
                                        <p:tav tm="100000">
                                          <p:val>
                                            <p:strVal val="#ppt_w"/>
                                          </p:val>
                                        </p:tav>
                                      </p:tavLst>
                                    </p:anim>
                                    <p:anim calcmode="lin" valueType="num">
                                      <p:cBhvr>
                                        <p:cTn id="37" dur="500" fill="hold"/>
                                        <p:tgtEl>
                                          <p:spTgt spid="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3623" grpId="0" animBg="1" autoUpdateAnimBg="0"/>
      <p:bldP spid="55" grpId="0" animBg="1" autoUpdateAnimBg="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p:cNvGraphicFramePr>
          <p:nvPr/>
        </p:nvGraphicFramePr>
        <p:xfrm>
          <a:off x="4067183" y="1477967"/>
          <a:ext cx="1395413" cy="4687887"/>
        </p:xfrm>
        <a:graphic>
          <a:graphicData uri="http://schemas.openxmlformats.org/presentationml/2006/ole">
            <mc:AlternateContent xmlns:mc="http://schemas.openxmlformats.org/markup-compatibility/2006">
              <mc:Choice xmlns:v="urn:schemas-microsoft-com:vml" Requires="v">
                <p:oleObj spid="_x0000_s11418" name="CorelDRAW" r:id="rId4" imgW="1866600" imgH="5443200" progId="">
                  <p:embed/>
                </p:oleObj>
              </mc:Choice>
              <mc:Fallback>
                <p:oleObj name="CorelDRAW" r:id="rId4" imgW="1866600" imgH="54432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183" y="1477967"/>
                        <a:ext cx="1395413" cy="468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48"/>
          <p:cNvGrpSpPr>
            <a:grpSpLocks/>
          </p:cNvGrpSpPr>
          <p:nvPr/>
        </p:nvGrpSpPr>
        <p:grpSpPr bwMode="auto">
          <a:xfrm>
            <a:off x="4283968" y="1451074"/>
            <a:ext cx="4667250" cy="3746598"/>
            <a:chOff x="2561" y="672"/>
            <a:chExt cx="2940" cy="2361"/>
          </a:xfrm>
        </p:grpSpPr>
        <p:sp>
          <p:nvSpPr>
            <p:cNvPr id="7196" name="Oval 49"/>
            <p:cNvSpPr>
              <a:spLocks noChangeArrowheads="1"/>
            </p:cNvSpPr>
            <p:nvPr/>
          </p:nvSpPr>
          <p:spPr bwMode="auto">
            <a:xfrm>
              <a:off x="2561" y="683"/>
              <a:ext cx="427" cy="470"/>
            </a:xfrm>
            <a:prstGeom prst="ellipse">
              <a:avLst/>
            </a:prstGeom>
            <a:noFill/>
            <a:ln w="25400">
              <a:solidFill>
                <a:srgbClr val="FCF9B7"/>
              </a:solidFill>
              <a:round/>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it-IT" u="none">
                <a:solidFill>
                  <a:prstClr val="black"/>
                </a:solidFill>
                <a:latin typeface="Calibri"/>
              </a:endParaRPr>
            </a:p>
          </p:txBody>
        </p:sp>
        <p:sp>
          <p:nvSpPr>
            <p:cNvPr id="7197" name="Freeform 50"/>
            <p:cNvSpPr>
              <a:spLocks/>
            </p:cNvSpPr>
            <p:nvPr/>
          </p:nvSpPr>
          <p:spPr bwMode="auto">
            <a:xfrm>
              <a:off x="2633" y="672"/>
              <a:ext cx="2052" cy="1692"/>
            </a:xfrm>
            <a:custGeom>
              <a:avLst/>
              <a:gdLst>
                <a:gd name="T0" fmla="*/ 382 w 2223"/>
                <a:gd name="T1" fmla="*/ 50 h 1692"/>
                <a:gd name="T2" fmla="*/ 365 w 2223"/>
                <a:gd name="T3" fmla="*/ 68 h 1692"/>
                <a:gd name="T4" fmla="*/ 334 w 2223"/>
                <a:gd name="T5" fmla="*/ 104 h 1692"/>
                <a:gd name="T6" fmla="*/ 303 w 2223"/>
                <a:gd name="T7" fmla="*/ 175 h 1692"/>
                <a:gd name="T8" fmla="*/ 271 w 2223"/>
                <a:gd name="T9" fmla="*/ 312 h 1692"/>
                <a:gd name="T10" fmla="*/ 251 w 2223"/>
                <a:gd name="T11" fmla="*/ 446 h 1692"/>
                <a:gd name="T12" fmla="*/ 237 w 2223"/>
                <a:gd name="T13" fmla="*/ 580 h 1692"/>
                <a:gd name="T14" fmla="*/ 227 w 2223"/>
                <a:gd name="T15" fmla="*/ 745 h 1692"/>
                <a:gd name="T16" fmla="*/ 222 w 2223"/>
                <a:gd name="T17" fmla="*/ 952 h 1692"/>
                <a:gd name="T18" fmla="*/ 222 w 2223"/>
                <a:gd name="T19" fmla="*/ 1126 h 1692"/>
                <a:gd name="T20" fmla="*/ 227 w 2223"/>
                <a:gd name="T21" fmla="*/ 1300 h 1692"/>
                <a:gd name="T22" fmla="*/ 240 w 2223"/>
                <a:gd name="T23" fmla="*/ 1465 h 1692"/>
                <a:gd name="T24" fmla="*/ 257 w 2223"/>
                <a:gd name="T25" fmla="*/ 1601 h 1692"/>
                <a:gd name="T26" fmla="*/ 270 w 2223"/>
                <a:gd name="T27" fmla="*/ 1691 h 1692"/>
                <a:gd name="T28" fmla="*/ 0 w 2223"/>
                <a:gd name="T29" fmla="*/ 438 h 1692"/>
                <a:gd name="T30" fmla="*/ 13 w 2223"/>
                <a:gd name="T31" fmla="*/ 468 h 1692"/>
                <a:gd name="T32" fmla="*/ 28 w 2223"/>
                <a:gd name="T33" fmla="*/ 482 h 1692"/>
                <a:gd name="T34" fmla="*/ 41 w 2223"/>
                <a:gd name="T35" fmla="*/ 466 h 1692"/>
                <a:gd name="T36" fmla="*/ 50 w 2223"/>
                <a:gd name="T37" fmla="*/ 445 h 1692"/>
                <a:gd name="T38" fmla="*/ 58 w 2223"/>
                <a:gd name="T39" fmla="*/ 382 h 1692"/>
                <a:gd name="T40" fmla="*/ 66 w 2223"/>
                <a:gd name="T41" fmla="*/ 316 h 1692"/>
                <a:gd name="T42" fmla="*/ 66 w 2223"/>
                <a:gd name="T43" fmla="*/ 234 h 1692"/>
                <a:gd name="T44" fmla="*/ 63 w 2223"/>
                <a:gd name="T45" fmla="*/ 150 h 1692"/>
                <a:gd name="T46" fmla="*/ 59 w 2223"/>
                <a:gd name="T47" fmla="*/ 106 h 1692"/>
                <a:gd name="T48" fmla="*/ 52 w 2223"/>
                <a:gd name="T49" fmla="*/ 64 h 1692"/>
                <a:gd name="T50" fmla="*/ 48 w 2223"/>
                <a:gd name="T51" fmla="*/ 44 h 1692"/>
                <a:gd name="T52" fmla="*/ 41 w 2223"/>
                <a:gd name="T53" fmla="*/ 24 h 1692"/>
                <a:gd name="T54" fmla="*/ 35 w 2223"/>
                <a:gd name="T55" fmla="*/ 14 h 1692"/>
                <a:gd name="T56" fmla="*/ 26 w 2223"/>
                <a:gd name="T57" fmla="*/ 0 h 1692"/>
                <a:gd name="T58" fmla="*/ 382 w 2223"/>
                <a:gd name="T59" fmla="*/ 50 h 16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23"/>
                <a:gd name="T91" fmla="*/ 0 h 1692"/>
                <a:gd name="T92" fmla="*/ 2223 w 2223"/>
                <a:gd name="T93" fmla="*/ 1692 h 16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23" h="1692">
                  <a:moveTo>
                    <a:pt x="2222" y="50"/>
                  </a:moveTo>
                  <a:lnTo>
                    <a:pt x="2119" y="68"/>
                  </a:lnTo>
                  <a:lnTo>
                    <a:pt x="1942" y="104"/>
                  </a:lnTo>
                  <a:lnTo>
                    <a:pt x="1762" y="175"/>
                  </a:lnTo>
                  <a:lnTo>
                    <a:pt x="1578" y="312"/>
                  </a:lnTo>
                  <a:lnTo>
                    <a:pt x="1467" y="446"/>
                  </a:lnTo>
                  <a:lnTo>
                    <a:pt x="1379" y="580"/>
                  </a:lnTo>
                  <a:lnTo>
                    <a:pt x="1321" y="745"/>
                  </a:lnTo>
                  <a:lnTo>
                    <a:pt x="1288" y="952"/>
                  </a:lnTo>
                  <a:lnTo>
                    <a:pt x="1291" y="1126"/>
                  </a:lnTo>
                  <a:lnTo>
                    <a:pt x="1321" y="1300"/>
                  </a:lnTo>
                  <a:lnTo>
                    <a:pt x="1394" y="1465"/>
                  </a:lnTo>
                  <a:lnTo>
                    <a:pt x="1488" y="1601"/>
                  </a:lnTo>
                  <a:lnTo>
                    <a:pt x="1560" y="1691"/>
                  </a:lnTo>
                  <a:lnTo>
                    <a:pt x="0" y="438"/>
                  </a:lnTo>
                  <a:lnTo>
                    <a:pt x="75" y="468"/>
                  </a:lnTo>
                  <a:lnTo>
                    <a:pt x="157" y="482"/>
                  </a:lnTo>
                  <a:lnTo>
                    <a:pt x="244" y="466"/>
                  </a:lnTo>
                  <a:lnTo>
                    <a:pt x="289" y="445"/>
                  </a:lnTo>
                  <a:lnTo>
                    <a:pt x="340" y="382"/>
                  </a:lnTo>
                  <a:lnTo>
                    <a:pt x="381" y="316"/>
                  </a:lnTo>
                  <a:lnTo>
                    <a:pt x="388" y="234"/>
                  </a:lnTo>
                  <a:lnTo>
                    <a:pt x="367" y="150"/>
                  </a:lnTo>
                  <a:lnTo>
                    <a:pt x="342" y="106"/>
                  </a:lnTo>
                  <a:lnTo>
                    <a:pt x="306" y="64"/>
                  </a:lnTo>
                  <a:lnTo>
                    <a:pt x="279" y="44"/>
                  </a:lnTo>
                  <a:lnTo>
                    <a:pt x="240" y="24"/>
                  </a:lnTo>
                  <a:lnTo>
                    <a:pt x="206" y="14"/>
                  </a:lnTo>
                  <a:lnTo>
                    <a:pt x="148" y="0"/>
                  </a:lnTo>
                  <a:lnTo>
                    <a:pt x="2222" y="50"/>
                  </a:lnTo>
                </a:path>
              </a:pathLst>
            </a:custGeom>
            <a:solidFill>
              <a:schemeClr val="accent2">
                <a:alpha val="50195"/>
              </a:schemeClr>
            </a:solidFill>
            <a:ln w="9525" cap="rnd">
              <a:noFill/>
              <a:round/>
              <a:headEnd type="none" w="sm" len="sm"/>
              <a:tailEnd type="none" w="sm" len="sm"/>
            </a:ln>
          </p:spPr>
          <p:txBody>
            <a:bodyPr/>
            <a:lstStyle/>
            <a:p>
              <a:pPr eaLnBrk="1" fontAlgn="auto" hangingPunct="1">
                <a:spcBef>
                  <a:spcPts val="0"/>
                </a:spcBef>
                <a:spcAft>
                  <a:spcPts val="0"/>
                </a:spcAft>
              </a:pPr>
              <a:endParaRPr lang="it-IT" u="none">
                <a:solidFill>
                  <a:prstClr val="black"/>
                </a:solidFill>
                <a:latin typeface="Calibri"/>
              </a:endParaRPr>
            </a:p>
          </p:txBody>
        </p:sp>
        <p:grpSp>
          <p:nvGrpSpPr>
            <p:cNvPr id="3" name="Group 51"/>
            <p:cNvGrpSpPr>
              <a:grpSpLocks/>
            </p:cNvGrpSpPr>
            <p:nvPr/>
          </p:nvGrpSpPr>
          <p:grpSpPr bwMode="auto">
            <a:xfrm>
              <a:off x="3825" y="738"/>
              <a:ext cx="1676" cy="1893"/>
              <a:chOff x="4142" y="738"/>
              <a:chExt cx="1816" cy="1893"/>
            </a:xfrm>
          </p:grpSpPr>
          <p:graphicFrame>
            <p:nvGraphicFramePr>
              <p:cNvPr id="7171" name="Object 52"/>
              <p:cNvGraphicFramePr>
                <a:graphicFrameLocks/>
              </p:cNvGraphicFramePr>
              <p:nvPr/>
            </p:nvGraphicFramePr>
            <p:xfrm>
              <a:off x="4142" y="852"/>
              <a:ext cx="1724" cy="1779"/>
            </p:xfrm>
            <a:graphic>
              <a:graphicData uri="http://schemas.openxmlformats.org/presentationml/2006/ole">
                <mc:AlternateContent xmlns:mc="http://schemas.openxmlformats.org/markup-compatibility/2006">
                  <mc:Choice xmlns:v="urn:schemas-microsoft-com:vml" Requires="v">
                    <p:oleObj spid="_x0000_s11419" name="CorelDRAW" r:id="rId6" imgW="2736720" imgH="2823840" progId="">
                      <p:embed/>
                    </p:oleObj>
                  </mc:Choice>
                  <mc:Fallback>
                    <p:oleObj name="CorelDRAW" r:id="rId6" imgW="2736720" imgH="282384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2" y="852"/>
                            <a:ext cx="1724" cy="177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00" name="Oval 53"/>
              <p:cNvSpPr>
                <a:spLocks noChangeArrowheads="1"/>
              </p:cNvSpPr>
              <p:nvPr/>
            </p:nvSpPr>
            <p:spPr bwMode="auto">
              <a:xfrm>
                <a:off x="4142" y="738"/>
                <a:ext cx="1816" cy="1888"/>
              </a:xfrm>
              <a:prstGeom prst="ellipse">
                <a:avLst/>
              </a:prstGeom>
              <a:noFill/>
              <a:ln w="50800">
                <a:solidFill>
                  <a:srgbClr val="FCF9B7"/>
                </a:solidFill>
                <a:round/>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it-IT" u="none">
                  <a:solidFill>
                    <a:prstClr val="black"/>
                  </a:solidFill>
                  <a:latin typeface="Calibri"/>
                </a:endParaRPr>
              </a:p>
            </p:txBody>
          </p:sp>
        </p:grpSp>
        <p:sp>
          <p:nvSpPr>
            <p:cNvPr id="7199" name="Rectangle 54"/>
            <p:cNvSpPr>
              <a:spLocks noChangeArrowheads="1"/>
            </p:cNvSpPr>
            <p:nvPr/>
          </p:nvSpPr>
          <p:spPr bwMode="auto">
            <a:xfrm>
              <a:off x="3922" y="2781"/>
              <a:ext cx="1536" cy="252"/>
            </a:xfrm>
            <a:prstGeom prst="rect">
              <a:avLst/>
            </a:prstGeom>
            <a:solidFill>
              <a:srgbClr val="FCF9B7"/>
            </a:solidFill>
            <a:ln w="9525">
              <a:noFill/>
              <a:miter lim="800000"/>
              <a:headEnd/>
              <a:tailEnd/>
            </a:ln>
            <a:effectLst>
              <a:prstShdw prst="shdw17" dist="17961" dir="2700000">
                <a:srgbClr val="97956E"/>
              </a:prstShdw>
            </a:effectLst>
          </p:spPr>
          <p:txBody>
            <a:bodyPr lIns="92075" tIns="46038" rIns="92075" bIns="46038">
              <a:spAutoFit/>
            </a:bodyPr>
            <a:lstStyle/>
            <a:p>
              <a:pPr algn="ctr" eaLnBrk="1" fontAlgn="auto" hangingPunct="1">
                <a:spcBef>
                  <a:spcPct val="20000"/>
                </a:spcBef>
                <a:spcAft>
                  <a:spcPts val="0"/>
                </a:spcAft>
                <a:buClr>
                  <a:srgbClr val="4F81BD"/>
                </a:buClr>
                <a:buSzPct val="90000"/>
                <a:buFont typeface="Wingdings 2" pitchFamily="18" charset="2"/>
                <a:buNone/>
              </a:pPr>
              <a:r>
                <a:rPr lang="it-IT" sz="2000" u="none" dirty="0">
                  <a:solidFill>
                    <a:prstClr val="black"/>
                  </a:solidFill>
                  <a:latin typeface="Calibri"/>
                </a:rPr>
                <a:t>Sigillo intatto</a:t>
              </a:r>
            </a:p>
          </p:txBody>
        </p:sp>
      </p:grpSp>
      <p:grpSp>
        <p:nvGrpSpPr>
          <p:cNvPr id="4" name="Group 24"/>
          <p:cNvGrpSpPr>
            <a:grpSpLocks/>
          </p:cNvGrpSpPr>
          <p:nvPr/>
        </p:nvGrpSpPr>
        <p:grpSpPr bwMode="auto">
          <a:xfrm>
            <a:off x="531821" y="1044575"/>
            <a:ext cx="3896171" cy="4531842"/>
            <a:chOff x="320" y="753"/>
            <a:chExt cx="2542" cy="2917"/>
          </a:xfrm>
        </p:grpSpPr>
        <p:sp>
          <p:nvSpPr>
            <p:cNvPr id="7186" name="Freeform 25"/>
            <p:cNvSpPr>
              <a:spLocks/>
            </p:cNvSpPr>
            <p:nvPr/>
          </p:nvSpPr>
          <p:spPr bwMode="auto">
            <a:xfrm>
              <a:off x="1632" y="753"/>
              <a:ext cx="1230" cy="2005"/>
            </a:xfrm>
            <a:custGeom>
              <a:avLst/>
              <a:gdLst>
                <a:gd name="T0" fmla="*/ 6 w 1333"/>
                <a:gd name="T1" fmla="*/ 0 h 2005"/>
                <a:gd name="T2" fmla="*/ 228 w 1333"/>
                <a:gd name="T3" fmla="*/ 882 h 2005"/>
                <a:gd name="T4" fmla="*/ 228 w 1333"/>
                <a:gd name="T5" fmla="*/ 1371 h 2005"/>
                <a:gd name="T6" fmla="*/ 0 w 1333"/>
                <a:gd name="T7" fmla="*/ 2004 h 2005"/>
                <a:gd name="T8" fmla="*/ 6 w 1333"/>
                <a:gd name="T9" fmla="*/ 0 h 2005"/>
                <a:gd name="T10" fmla="*/ 0 60000 65536"/>
                <a:gd name="T11" fmla="*/ 0 60000 65536"/>
                <a:gd name="T12" fmla="*/ 0 60000 65536"/>
                <a:gd name="T13" fmla="*/ 0 60000 65536"/>
                <a:gd name="T14" fmla="*/ 0 60000 65536"/>
                <a:gd name="T15" fmla="*/ 0 w 1333"/>
                <a:gd name="T16" fmla="*/ 0 h 2005"/>
                <a:gd name="T17" fmla="*/ 1333 w 1333"/>
                <a:gd name="T18" fmla="*/ 2005 h 2005"/>
              </a:gdLst>
              <a:ahLst/>
              <a:cxnLst>
                <a:cxn ang="T10">
                  <a:pos x="T0" y="T1"/>
                </a:cxn>
                <a:cxn ang="T11">
                  <a:pos x="T2" y="T3"/>
                </a:cxn>
                <a:cxn ang="T12">
                  <a:pos x="T4" y="T5"/>
                </a:cxn>
                <a:cxn ang="T13">
                  <a:pos x="T6" y="T7"/>
                </a:cxn>
                <a:cxn ang="T14">
                  <a:pos x="T8" y="T9"/>
                </a:cxn>
              </a:cxnLst>
              <a:rect l="T15" t="T16" r="T17" b="T18"/>
              <a:pathLst>
                <a:path w="1333" h="2005">
                  <a:moveTo>
                    <a:pt x="14" y="0"/>
                  </a:moveTo>
                  <a:lnTo>
                    <a:pt x="1332" y="882"/>
                  </a:lnTo>
                  <a:lnTo>
                    <a:pt x="1332" y="1371"/>
                  </a:lnTo>
                  <a:lnTo>
                    <a:pt x="0" y="2004"/>
                  </a:lnTo>
                  <a:lnTo>
                    <a:pt x="14" y="0"/>
                  </a:lnTo>
                </a:path>
              </a:pathLst>
            </a:custGeom>
            <a:solidFill>
              <a:srgbClr val="FFFFFF">
                <a:alpha val="50195"/>
              </a:srgbClr>
            </a:solidFill>
            <a:ln w="9525" cap="rnd">
              <a:solidFill>
                <a:schemeClr val="accent1"/>
              </a:solidFill>
              <a:round/>
              <a:headEnd type="none" w="sm" len="sm"/>
              <a:tailEnd type="none" w="sm" len="sm"/>
            </a:ln>
          </p:spPr>
          <p:txBody>
            <a:bodyPr/>
            <a:lstStyle/>
            <a:p>
              <a:pPr eaLnBrk="1" fontAlgn="auto" hangingPunct="1">
                <a:spcBef>
                  <a:spcPts val="0"/>
                </a:spcBef>
                <a:spcAft>
                  <a:spcPts val="0"/>
                </a:spcAft>
              </a:pPr>
              <a:endParaRPr lang="it-IT" u="none">
                <a:solidFill>
                  <a:prstClr val="black"/>
                </a:solidFill>
                <a:latin typeface="Calibri"/>
              </a:endParaRPr>
            </a:p>
          </p:txBody>
        </p:sp>
        <p:sp>
          <p:nvSpPr>
            <p:cNvPr id="7187" name="AutoShape 26"/>
            <p:cNvSpPr>
              <a:spLocks noChangeArrowheads="1"/>
            </p:cNvSpPr>
            <p:nvPr/>
          </p:nvSpPr>
          <p:spPr bwMode="auto">
            <a:xfrm>
              <a:off x="413" y="766"/>
              <a:ext cx="1307" cy="1900"/>
            </a:xfrm>
            <a:prstGeom prst="roundRect">
              <a:avLst>
                <a:gd name="adj" fmla="val 13435"/>
              </a:avLst>
            </a:prstGeom>
            <a:solidFill>
              <a:srgbClr val="FFFFFF"/>
            </a:solidFill>
            <a:ln w="25400">
              <a:solidFill>
                <a:schemeClr val="accent1"/>
              </a:solidFill>
              <a:round/>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it-IT" u="none">
                <a:solidFill>
                  <a:prstClr val="black"/>
                </a:solidFill>
                <a:latin typeface="Calibri"/>
              </a:endParaRPr>
            </a:p>
          </p:txBody>
        </p:sp>
        <p:sp>
          <p:nvSpPr>
            <p:cNvPr id="7188" name="Rectangle 29"/>
            <p:cNvSpPr>
              <a:spLocks noChangeArrowheads="1"/>
            </p:cNvSpPr>
            <p:nvPr/>
          </p:nvSpPr>
          <p:spPr bwMode="auto">
            <a:xfrm>
              <a:off x="409" y="1156"/>
              <a:ext cx="1281" cy="176"/>
            </a:xfrm>
            <a:prstGeom prst="rect">
              <a:avLst/>
            </a:prstGeom>
            <a:noFill/>
            <a:ln w="12700">
              <a:solidFill>
                <a:schemeClr val="accent1"/>
              </a:solidFill>
              <a:miter lim="800000"/>
              <a:headEnd/>
              <a:tailEnd/>
            </a:ln>
          </p:spPr>
          <p:txBody>
            <a:bodyPr wrap="none" lIns="92075" tIns="46038" rIns="92075" bIns="46038" anchor="ctr"/>
            <a:lstStyle/>
            <a:p>
              <a:pPr algn="ctr" eaLnBrk="1" fontAlgn="auto" hangingPunct="1">
                <a:spcBef>
                  <a:spcPct val="20000"/>
                </a:spcBef>
                <a:spcAft>
                  <a:spcPts val="0"/>
                </a:spcAft>
                <a:buClr>
                  <a:srgbClr val="4F81BD"/>
                </a:buClr>
                <a:buSzPct val="90000"/>
                <a:buFont typeface="Wingdings 2" pitchFamily="18" charset="2"/>
                <a:buNone/>
              </a:pPr>
              <a:r>
                <a:rPr lang="it-IT" sz="1400" u="none">
                  <a:solidFill>
                    <a:prstClr val="black"/>
                  </a:solidFill>
                  <a:latin typeface="Calibri"/>
                </a:rPr>
                <a:t>Data del controllo</a:t>
              </a:r>
            </a:p>
          </p:txBody>
        </p:sp>
        <p:sp>
          <p:nvSpPr>
            <p:cNvPr id="7189" name="Rectangle 31"/>
            <p:cNvSpPr>
              <a:spLocks noChangeArrowheads="1"/>
            </p:cNvSpPr>
            <p:nvPr/>
          </p:nvSpPr>
          <p:spPr bwMode="auto">
            <a:xfrm>
              <a:off x="498" y="857"/>
              <a:ext cx="1066" cy="192"/>
            </a:xfrm>
            <a:prstGeom prst="rect">
              <a:avLst/>
            </a:prstGeom>
            <a:solidFill>
              <a:srgbClr val="FFFFFF"/>
            </a:solidFill>
            <a:ln w="9525">
              <a:noFill/>
              <a:miter lim="800000"/>
              <a:headEnd/>
              <a:tailEnd/>
            </a:ln>
          </p:spPr>
          <p:txBody>
            <a:bodyPr wrap="none" lIns="92075" tIns="46038" rIns="92075" bIns="46038" anchor="ctr"/>
            <a:lstStyle/>
            <a:p>
              <a:pPr eaLnBrk="1" fontAlgn="auto" hangingPunct="1">
                <a:spcBef>
                  <a:spcPct val="20000"/>
                </a:spcBef>
                <a:spcAft>
                  <a:spcPts val="0"/>
                </a:spcAft>
                <a:buClr>
                  <a:srgbClr val="4F81BD"/>
                </a:buClr>
                <a:buSzPct val="90000"/>
                <a:buFont typeface="Wingdings 2" pitchFamily="18" charset="2"/>
                <a:buNone/>
              </a:pPr>
              <a:r>
                <a:rPr lang="it-IT" sz="2000" b="1" u="none" dirty="0">
                  <a:solidFill>
                    <a:prstClr val="black"/>
                  </a:solidFill>
                  <a:latin typeface="Calibri"/>
                </a:rPr>
                <a:t>manutenzione </a:t>
              </a:r>
            </a:p>
          </p:txBody>
        </p:sp>
        <p:sp>
          <p:nvSpPr>
            <p:cNvPr id="7190" name="Rectangle 33"/>
            <p:cNvSpPr>
              <a:spLocks noChangeArrowheads="1"/>
            </p:cNvSpPr>
            <p:nvPr/>
          </p:nvSpPr>
          <p:spPr bwMode="auto">
            <a:xfrm>
              <a:off x="409" y="1348"/>
              <a:ext cx="1311" cy="219"/>
            </a:xfrm>
            <a:prstGeom prst="rect">
              <a:avLst/>
            </a:prstGeom>
            <a:noFill/>
            <a:ln w="12700">
              <a:solidFill>
                <a:schemeClr val="accent1"/>
              </a:solidFill>
              <a:miter lim="800000"/>
              <a:headEnd/>
              <a:tailEnd/>
            </a:ln>
          </p:spPr>
          <p:txBody>
            <a:bodyPr wrap="none" lIns="92075" tIns="46038" rIns="92075" bIns="46038" anchor="ctr"/>
            <a:lstStyle/>
            <a:p>
              <a:pPr algn="ctr" eaLnBrk="1" fontAlgn="auto" hangingPunct="1">
                <a:spcBef>
                  <a:spcPts val="0"/>
                </a:spcBef>
                <a:spcAft>
                  <a:spcPts val="0"/>
                </a:spcAft>
              </a:pPr>
              <a:r>
                <a:rPr lang="it-IT" sz="1300" u="none" dirty="0" err="1">
                  <a:solidFill>
                    <a:srgbClr val="FF0066"/>
                  </a:solidFill>
                  <a:latin typeface="Calibri"/>
                </a:rPr>
                <a:t>gen</a:t>
              </a:r>
              <a:r>
                <a:rPr lang="it-IT" sz="1300" u="none" dirty="0">
                  <a:solidFill>
                    <a:srgbClr val="FF0066"/>
                  </a:solidFill>
                  <a:latin typeface="Calibri"/>
                </a:rPr>
                <a:t> 2017</a:t>
              </a:r>
            </a:p>
          </p:txBody>
        </p:sp>
        <p:sp>
          <p:nvSpPr>
            <p:cNvPr id="7191" name="Rectangle 35"/>
            <p:cNvSpPr>
              <a:spLocks noChangeArrowheads="1"/>
            </p:cNvSpPr>
            <p:nvPr/>
          </p:nvSpPr>
          <p:spPr bwMode="auto">
            <a:xfrm>
              <a:off x="1345" y="1582"/>
              <a:ext cx="360" cy="189"/>
            </a:xfrm>
            <a:prstGeom prst="rect">
              <a:avLst/>
            </a:prstGeom>
            <a:solidFill>
              <a:srgbClr val="FFFFFF"/>
            </a:solidFill>
            <a:ln w="12700">
              <a:solidFill>
                <a:schemeClr val="accent1"/>
              </a:solidFill>
              <a:miter lim="800000"/>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r>
                <a:rPr lang="it-IT" sz="1600" u="none" dirty="0">
                  <a:solidFill>
                    <a:srgbClr val="000066"/>
                  </a:solidFill>
                  <a:latin typeface="Calibri"/>
                </a:rPr>
                <a:t>6 kg</a:t>
              </a:r>
            </a:p>
          </p:txBody>
        </p:sp>
        <p:sp>
          <p:nvSpPr>
            <p:cNvPr id="7192" name="Rectangle 36"/>
            <p:cNvSpPr>
              <a:spLocks noChangeArrowheads="1"/>
            </p:cNvSpPr>
            <p:nvPr/>
          </p:nvSpPr>
          <p:spPr bwMode="auto">
            <a:xfrm>
              <a:off x="416" y="1584"/>
              <a:ext cx="929" cy="188"/>
            </a:xfrm>
            <a:prstGeom prst="rect">
              <a:avLst/>
            </a:prstGeom>
            <a:solidFill>
              <a:srgbClr val="FFFFFF"/>
            </a:solidFill>
            <a:ln w="9525">
              <a:solidFill>
                <a:schemeClr val="accent1"/>
              </a:solidFill>
              <a:miter lim="800000"/>
              <a:headEnd/>
              <a:tailEnd/>
            </a:ln>
          </p:spPr>
          <p:txBody>
            <a:bodyPr wrap="none" lIns="92075" tIns="46038" rIns="92075" bIns="46038" anchor="ctr"/>
            <a:lstStyle/>
            <a:p>
              <a:pPr eaLnBrk="1" fontAlgn="auto" hangingPunct="1">
                <a:spcBef>
                  <a:spcPct val="20000"/>
                </a:spcBef>
                <a:spcAft>
                  <a:spcPts val="0"/>
                </a:spcAft>
                <a:buClr>
                  <a:srgbClr val="4F81BD"/>
                </a:buClr>
                <a:buSzPct val="90000"/>
                <a:buFont typeface="Wingdings 2" pitchFamily="18" charset="2"/>
                <a:buNone/>
              </a:pPr>
              <a:r>
                <a:rPr lang="it-IT" sz="1400" u="none" dirty="0">
                  <a:solidFill>
                    <a:prstClr val="black"/>
                  </a:solidFill>
                  <a:latin typeface="Calibri"/>
                </a:rPr>
                <a:t>Peso totale in kg</a:t>
              </a:r>
            </a:p>
          </p:txBody>
        </p:sp>
        <p:sp>
          <p:nvSpPr>
            <p:cNvPr id="7193" name="Rectangle 41"/>
            <p:cNvSpPr>
              <a:spLocks noChangeArrowheads="1"/>
            </p:cNvSpPr>
            <p:nvPr/>
          </p:nvSpPr>
          <p:spPr bwMode="auto">
            <a:xfrm>
              <a:off x="431" y="2356"/>
              <a:ext cx="1274" cy="196"/>
            </a:xfrm>
            <a:prstGeom prst="rect">
              <a:avLst/>
            </a:prstGeom>
            <a:solidFill>
              <a:srgbClr val="FFFFFF"/>
            </a:solidFill>
            <a:ln w="12700">
              <a:solidFill>
                <a:schemeClr val="accent1"/>
              </a:solidFill>
              <a:miter lim="800000"/>
              <a:headEnd/>
              <a:tailEnd/>
            </a:ln>
          </p:spPr>
          <p:txBody>
            <a:bodyPr wrap="none" lIns="92075" tIns="46038" rIns="92075" bIns="46038" anchor="ctr"/>
            <a:lstStyle/>
            <a:p>
              <a:pPr algn="ctr" eaLnBrk="1" fontAlgn="auto" hangingPunct="1">
                <a:spcBef>
                  <a:spcPts val="0"/>
                </a:spcBef>
                <a:spcAft>
                  <a:spcPts val="0"/>
                </a:spcAft>
              </a:pPr>
              <a:r>
                <a:rPr lang="it-IT" sz="1400" u="none" dirty="0" err="1">
                  <a:solidFill>
                    <a:srgbClr val="FF0066"/>
                  </a:solidFill>
                  <a:latin typeface="Calibri"/>
                </a:rPr>
                <a:t>giu</a:t>
              </a:r>
              <a:r>
                <a:rPr lang="it-IT" sz="1400" u="none" dirty="0">
                  <a:solidFill>
                    <a:srgbClr val="FF0066"/>
                  </a:solidFill>
                  <a:latin typeface="Calibri"/>
                </a:rPr>
                <a:t> 2017</a:t>
              </a:r>
            </a:p>
          </p:txBody>
        </p:sp>
        <p:sp>
          <p:nvSpPr>
            <p:cNvPr id="7194" name="Rectangle 42"/>
            <p:cNvSpPr>
              <a:spLocks noChangeArrowheads="1"/>
            </p:cNvSpPr>
            <p:nvPr/>
          </p:nvSpPr>
          <p:spPr bwMode="auto">
            <a:xfrm>
              <a:off x="427" y="2147"/>
              <a:ext cx="1277" cy="155"/>
            </a:xfrm>
            <a:prstGeom prst="rect">
              <a:avLst/>
            </a:prstGeom>
            <a:noFill/>
            <a:ln w="9525">
              <a:solidFill>
                <a:schemeClr val="accent1"/>
              </a:solidFill>
              <a:miter lim="800000"/>
              <a:headEnd/>
              <a:tailEnd/>
            </a:ln>
          </p:spPr>
          <p:txBody>
            <a:bodyPr lIns="92075" tIns="46038" rIns="92075" bIns="46038" anchor="ctr"/>
            <a:lstStyle/>
            <a:p>
              <a:pPr algn="ctr" eaLnBrk="1" fontAlgn="auto" hangingPunct="1">
                <a:spcBef>
                  <a:spcPct val="20000"/>
                </a:spcBef>
                <a:spcAft>
                  <a:spcPts val="0"/>
                </a:spcAft>
                <a:buClr>
                  <a:srgbClr val="4F81BD"/>
                </a:buClr>
                <a:buSzPct val="90000"/>
                <a:buFont typeface="Wingdings 2" pitchFamily="18" charset="2"/>
                <a:buNone/>
              </a:pPr>
              <a:r>
                <a:rPr lang="it-IT" sz="1600" u="none" dirty="0">
                  <a:solidFill>
                    <a:prstClr val="black"/>
                  </a:solidFill>
                  <a:latin typeface="Calibri"/>
                </a:rPr>
                <a:t>Prossimo controllo</a:t>
              </a:r>
            </a:p>
          </p:txBody>
        </p:sp>
        <p:sp>
          <p:nvSpPr>
            <p:cNvPr id="27" name="Rectangle 47"/>
            <p:cNvSpPr>
              <a:spLocks noChangeArrowheads="1"/>
            </p:cNvSpPr>
            <p:nvPr/>
          </p:nvSpPr>
          <p:spPr bwMode="auto">
            <a:xfrm>
              <a:off x="320" y="2937"/>
              <a:ext cx="1536" cy="733"/>
            </a:xfrm>
            <a:prstGeom prst="rect">
              <a:avLst/>
            </a:prstGeom>
            <a:solidFill>
              <a:srgbClr val="FFFFFF"/>
            </a:solidFill>
            <a:ln w="9525">
              <a:solidFill>
                <a:schemeClr val="accent1"/>
              </a:solidFill>
              <a:miter lim="800000"/>
              <a:headEnd/>
              <a:tailEnd/>
            </a:ln>
            <a:effectLst>
              <a:prstShdw prst="shdw17" dist="17961" dir="2700000">
                <a:schemeClr val="accent1">
                  <a:gamma/>
                  <a:shade val="60000"/>
                  <a:invGamma/>
                </a:schemeClr>
              </a:prstShdw>
            </a:effectLst>
          </p:spPr>
          <p:txBody>
            <a:bodyPr lIns="92075" tIns="46038" rIns="92075" bIns="46038">
              <a:spAutoFit/>
            </a:bodyPr>
            <a:lstStyle/>
            <a:p>
              <a:pPr algn="ctr" eaLnBrk="1" fontAlgn="auto" hangingPunct="1">
                <a:spcBef>
                  <a:spcPct val="20000"/>
                </a:spcBef>
                <a:spcAft>
                  <a:spcPts val="0"/>
                </a:spcAft>
                <a:buClr>
                  <a:srgbClr val="4F81BD"/>
                </a:buClr>
                <a:buSzPct val="90000"/>
                <a:buFont typeface="Wingdings 2" pitchFamily="18" charset="2"/>
                <a:buNone/>
                <a:defRPr/>
              </a:pPr>
              <a:r>
                <a:rPr lang="it-IT" sz="2000" u="none" dirty="0">
                  <a:solidFill>
                    <a:prstClr val="black"/>
                  </a:solidFill>
                  <a:latin typeface="Calibri"/>
                </a:rPr>
                <a:t>In Italia</a:t>
              </a:r>
            </a:p>
            <a:p>
              <a:pPr algn="ctr" eaLnBrk="1" fontAlgn="auto" hangingPunct="1">
                <a:spcBef>
                  <a:spcPct val="20000"/>
                </a:spcBef>
                <a:spcAft>
                  <a:spcPts val="0"/>
                </a:spcAft>
                <a:buClr>
                  <a:srgbClr val="4F81BD"/>
                </a:buClr>
                <a:buSzPct val="90000"/>
                <a:buFont typeface="Wingdings 2" pitchFamily="18" charset="2"/>
                <a:buNone/>
                <a:defRPr/>
              </a:pPr>
              <a:r>
                <a:rPr lang="it-IT" sz="2000" u="none" dirty="0">
                  <a:solidFill>
                    <a:prstClr val="black"/>
                  </a:solidFill>
                  <a:latin typeface="Calibri"/>
                </a:rPr>
                <a:t>controllo semestrale</a:t>
              </a:r>
            </a:p>
            <a:p>
              <a:pPr algn="ctr" eaLnBrk="1" fontAlgn="auto" hangingPunct="1">
                <a:spcBef>
                  <a:spcPct val="20000"/>
                </a:spcBef>
                <a:spcAft>
                  <a:spcPts val="0"/>
                </a:spcAft>
                <a:buClr>
                  <a:srgbClr val="4F81BD"/>
                </a:buClr>
                <a:buSzPct val="90000"/>
                <a:buFont typeface="Wingdings 2" pitchFamily="18" charset="2"/>
                <a:buNone/>
                <a:defRPr/>
              </a:pPr>
              <a:r>
                <a:rPr lang="it-IT" sz="2000" u="none" dirty="0">
                  <a:solidFill>
                    <a:prstClr val="black"/>
                  </a:solidFill>
                  <a:latin typeface="Calibri"/>
                </a:rPr>
                <a:t>obbligatorio </a:t>
              </a:r>
            </a:p>
          </p:txBody>
        </p:sp>
      </p:grpSp>
      <p:grpSp>
        <p:nvGrpSpPr>
          <p:cNvPr id="5" name="Gruppo 28"/>
          <p:cNvGrpSpPr>
            <a:grpSpLocks/>
          </p:cNvGrpSpPr>
          <p:nvPr/>
        </p:nvGrpSpPr>
        <p:grpSpPr bwMode="auto">
          <a:xfrm>
            <a:off x="4213225" y="2573354"/>
            <a:ext cx="520700" cy="784225"/>
            <a:chOff x="4051300" y="2593975"/>
            <a:chExt cx="520700" cy="784225"/>
          </a:xfrm>
        </p:grpSpPr>
        <p:sp>
          <p:nvSpPr>
            <p:cNvPr id="7177" name="AutoShape 3"/>
            <p:cNvSpPr>
              <a:spLocks noChangeArrowheads="1"/>
            </p:cNvSpPr>
            <p:nvPr/>
          </p:nvSpPr>
          <p:spPr bwMode="auto">
            <a:xfrm>
              <a:off x="4064000" y="2593975"/>
              <a:ext cx="496888" cy="784225"/>
            </a:xfrm>
            <a:prstGeom prst="roundRect">
              <a:avLst>
                <a:gd name="adj" fmla="val 13435"/>
              </a:avLst>
            </a:prstGeom>
            <a:solidFill>
              <a:srgbClr val="FFFFFF"/>
            </a:solidFill>
            <a:ln w="25400">
              <a:solidFill>
                <a:schemeClr val="tx1"/>
              </a:solidFill>
              <a:round/>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en-GB" u="none">
                <a:solidFill>
                  <a:prstClr val="black"/>
                </a:solidFill>
                <a:latin typeface="Calibri"/>
              </a:endParaRPr>
            </a:p>
          </p:txBody>
        </p:sp>
        <p:sp>
          <p:nvSpPr>
            <p:cNvPr id="7178" name="Rectangle 4"/>
            <p:cNvSpPr>
              <a:spLocks noChangeArrowheads="1"/>
            </p:cNvSpPr>
            <p:nvPr/>
          </p:nvSpPr>
          <p:spPr bwMode="auto">
            <a:xfrm>
              <a:off x="4067175" y="2674938"/>
              <a:ext cx="487363" cy="76200"/>
            </a:xfrm>
            <a:prstGeom prst="rect">
              <a:avLst/>
            </a:prstGeom>
            <a:solidFill>
              <a:srgbClr val="FFFFFF"/>
            </a:solidFill>
            <a:ln w="9525">
              <a:noFill/>
              <a:miter lim="800000"/>
              <a:headEnd/>
              <a:tailEnd/>
            </a:ln>
          </p:spPr>
          <p:txBody>
            <a:bodyPr wrap="none" lIns="92075" tIns="46038" rIns="92075" bIns="46038" anchor="ctr"/>
            <a:lstStyle/>
            <a:p>
              <a:pPr algn="ctr" eaLnBrk="1" fontAlgn="auto" hangingPunct="1">
                <a:spcBef>
                  <a:spcPts val="0"/>
                </a:spcBef>
                <a:spcAft>
                  <a:spcPts val="0"/>
                </a:spcAft>
              </a:pPr>
              <a:r>
                <a:rPr lang="fr-FR" sz="400" u="none">
                  <a:solidFill>
                    <a:srgbClr val="1F497D"/>
                  </a:solidFill>
                  <a:latin typeface="Calibri"/>
                </a:rPr>
                <a:t>entretien  contrôle</a:t>
              </a:r>
            </a:p>
          </p:txBody>
        </p:sp>
        <p:sp>
          <p:nvSpPr>
            <p:cNvPr id="7179" name="Rectangle 10"/>
            <p:cNvSpPr>
              <a:spLocks noChangeArrowheads="1"/>
            </p:cNvSpPr>
            <p:nvPr/>
          </p:nvSpPr>
          <p:spPr bwMode="auto">
            <a:xfrm>
              <a:off x="4057650" y="2832100"/>
              <a:ext cx="155575" cy="61913"/>
            </a:xfrm>
            <a:prstGeom prst="rect">
              <a:avLst/>
            </a:prstGeom>
            <a:noFill/>
            <a:ln w="12700">
              <a:solidFill>
                <a:schemeClr val="tx1"/>
              </a:solidFill>
              <a:miter lim="800000"/>
              <a:headEnd/>
              <a:tailEnd/>
            </a:ln>
          </p:spPr>
          <p:txBody>
            <a:bodyPr wrap="none" lIns="92075" tIns="46038" rIns="92075" bIns="46038" anchor="ctr"/>
            <a:lstStyle/>
            <a:p>
              <a:pPr algn="ctr" eaLnBrk="1" fontAlgn="auto" hangingPunct="1">
                <a:spcBef>
                  <a:spcPts val="0"/>
                </a:spcBef>
                <a:spcAft>
                  <a:spcPts val="0"/>
                </a:spcAft>
              </a:pPr>
              <a:r>
                <a:rPr lang="fr-FR" sz="300" u="none">
                  <a:solidFill>
                    <a:srgbClr val="FF0066"/>
                  </a:solidFill>
                  <a:latin typeface="Calibri"/>
                </a:rPr>
                <a:t>10/07/</a:t>
              </a:r>
              <a:r>
                <a:rPr lang="fr-FR" sz="100" u="none">
                  <a:solidFill>
                    <a:srgbClr val="FF0066"/>
                  </a:solidFill>
                  <a:latin typeface="Calibri"/>
                </a:rPr>
                <a:t>96</a:t>
              </a:r>
            </a:p>
          </p:txBody>
        </p:sp>
        <p:sp>
          <p:nvSpPr>
            <p:cNvPr id="7180" name="Rectangle 11"/>
            <p:cNvSpPr>
              <a:spLocks noChangeArrowheads="1"/>
            </p:cNvSpPr>
            <p:nvPr/>
          </p:nvSpPr>
          <p:spPr bwMode="auto">
            <a:xfrm>
              <a:off x="4360863" y="2832100"/>
              <a:ext cx="204787" cy="61913"/>
            </a:xfrm>
            <a:prstGeom prst="rect">
              <a:avLst/>
            </a:prstGeom>
            <a:noFill/>
            <a:ln w="12700">
              <a:solidFill>
                <a:schemeClr val="tx1"/>
              </a:solidFill>
              <a:miter lim="800000"/>
              <a:headEnd/>
              <a:tailEnd/>
            </a:ln>
          </p:spPr>
          <p:txBody>
            <a:bodyPr wrap="none" lIns="92075" tIns="46038" rIns="92075" bIns="46038" anchor="ctr"/>
            <a:lstStyle/>
            <a:p>
              <a:pPr algn="ctr" eaLnBrk="1" fontAlgn="auto" hangingPunct="1">
                <a:spcBef>
                  <a:spcPts val="0"/>
                </a:spcBef>
                <a:spcAft>
                  <a:spcPts val="0"/>
                </a:spcAft>
              </a:pPr>
              <a:r>
                <a:rPr lang="fr-FR" sz="100" u="none">
                  <a:solidFill>
                    <a:srgbClr val="FF0066"/>
                  </a:solidFill>
                  <a:latin typeface="Calibri"/>
                </a:rPr>
                <a:t>31</a:t>
              </a:r>
            </a:p>
          </p:txBody>
        </p:sp>
        <p:sp>
          <p:nvSpPr>
            <p:cNvPr id="7181" name="Rectangle 14"/>
            <p:cNvSpPr>
              <a:spLocks noChangeArrowheads="1"/>
            </p:cNvSpPr>
            <p:nvPr/>
          </p:nvSpPr>
          <p:spPr bwMode="auto">
            <a:xfrm>
              <a:off x="4325938" y="3001963"/>
              <a:ext cx="206375" cy="44450"/>
            </a:xfrm>
            <a:prstGeom prst="rect">
              <a:avLst/>
            </a:prstGeom>
            <a:solidFill>
              <a:srgbClr val="FFFFFF"/>
            </a:solidFill>
            <a:ln w="12700">
              <a:solidFill>
                <a:schemeClr val="tx1"/>
              </a:solidFill>
              <a:miter lim="800000"/>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en-GB" u="none">
                <a:solidFill>
                  <a:prstClr val="black"/>
                </a:solidFill>
                <a:latin typeface="Calibri"/>
              </a:endParaRPr>
            </a:p>
          </p:txBody>
        </p:sp>
        <p:sp>
          <p:nvSpPr>
            <p:cNvPr id="7182" name="Rectangle 15"/>
            <p:cNvSpPr>
              <a:spLocks noChangeArrowheads="1"/>
            </p:cNvSpPr>
            <p:nvPr/>
          </p:nvSpPr>
          <p:spPr bwMode="auto">
            <a:xfrm>
              <a:off x="4051300" y="2995613"/>
              <a:ext cx="284163" cy="57150"/>
            </a:xfrm>
            <a:prstGeom prst="rect">
              <a:avLst/>
            </a:prstGeom>
            <a:noFill/>
            <a:ln w="9525">
              <a:noFill/>
              <a:miter lim="800000"/>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en-GB" u="none">
                <a:solidFill>
                  <a:prstClr val="black"/>
                </a:solidFill>
                <a:latin typeface="Calibri"/>
              </a:endParaRPr>
            </a:p>
          </p:txBody>
        </p:sp>
        <p:sp>
          <p:nvSpPr>
            <p:cNvPr id="7183" name="Rectangle 16"/>
            <p:cNvSpPr>
              <a:spLocks noChangeArrowheads="1"/>
            </p:cNvSpPr>
            <p:nvPr/>
          </p:nvSpPr>
          <p:spPr bwMode="auto">
            <a:xfrm>
              <a:off x="4325938" y="3078163"/>
              <a:ext cx="206375" cy="42862"/>
            </a:xfrm>
            <a:prstGeom prst="rect">
              <a:avLst/>
            </a:prstGeom>
            <a:solidFill>
              <a:srgbClr val="FFFFFF"/>
            </a:solidFill>
            <a:ln w="12700">
              <a:solidFill>
                <a:schemeClr val="tx1"/>
              </a:solidFill>
              <a:miter lim="800000"/>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en-GB" u="none">
                <a:solidFill>
                  <a:prstClr val="black"/>
                </a:solidFill>
                <a:latin typeface="Calibri"/>
              </a:endParaRPr>
            </a:p>
          </p:txBody>
        </p:sp>
        <p:sp>
          <p:nvSpPr>
            <p:cNvPr id="7184" name="Rectangle 17"/>
            <p:cNvSpPr>
              <a:spLocks noChangeArrowheads="1"/>
            </p:cNvSpPr>
            <p:nvPr/>
          </p:nvSpPr>
          <p:spPr bwMode="auto">
            <a:xfrm>
              <a:off x="4084638" y="3071813"/>
              <a:ext cx="219075" cy="55562"/>
            </a:xfrm>
            <a:prstGeom prst="rect">
              <a:avLst/>
            </a:prstGeom>
            <a:solidFill>
              <a:srgbClr val="FFFFFF"/>
            </a:solidFill>
            <a:ln w="9525">
              <a:noFill/>
              <a:miter lim="800000"/>
              <a:headEnd/>
              <a:tailEnd/>
            </a:ln>
          </p:spPr>
          <p:txBody>
            <a:bodyPr wrap="none" anchor="ctr"/>
            <a:lstStyle/>
            <a:p>
              <a:pPr eaLnBrk="1" fontAlgn="auto" hangingPunct="1">
                <a:spcBef>
                  <a:spcPct val="20000"/>
                </a:spcBef>
                <a:spcAft>
                  <a:spcPts val="0"/>
                </a:spcAft>
                <a:buClr>
                  <a:srgbClr val="4F81BD"/>
                </a:buClr>
                <a:buSzPct val="90000"/>
                <a:buFont typeface="Wingdings 2" pitchFamily="18" charset="2"/>
                <a:buNone/>
              </a:pPr>
              <a:endParaRPr lang="en-GB" u="none">
                <a:solidFill>
                  <a:prstClr val="black"/>
                </a:solidFill>
                <a:latin typeface="Calibri"/>
              </a:endParaRPr>
            </a:p>
          </p:txBody>
        </p:sp>
        <p:sp>
          <p:nvSpPr>
            <p:cNvPr id="7185" name="Line 21"/>
            <p:cNvSpPr>
              <a:spLocks noChangeShapeType="1"/>
            </p:cNvSpPr>
            <p:nvPr/>
          </p:nvSpPr>
          <p:spPr bwMode="auto">
            <a:xfrm>
              <a:off x="4052888" y="3146425"/>
              <a:ext cx="519112" cy="0"/>
            </a:xfrm>
            <a:prstGeom prst="line">
              <a:avLst/>
            </a:prstGeom>
            <a:noFill/>
            <a:ln w="12700">
              <a:solidFill>
                <a:schemeClr val="tx1"/>
              </a:solidFill>
              <a:round/>
              <a:headEnd type="none" w="sm" len="sm"/>
              <a:tailEnd type="none" w="sm" len="sm"/>
            </a:ln>
          </p:spPr>
          <p:txBody>
            <a:bodyPr wrap="none" anchor="ctr"/>
            <a:lstStyle/>
            <a:p>
              <a:pPr eaLnBrk="1" fontAlgn="auto" hangingPunct="1">
                <a:spcBef>
                  <a:spcPts val="0"/>
                </a:spcBef>
                <a:spcAft>
                  <a:spcPts val="0"/>
                </a:spcAft>
              </a:pPr>
              <a:endParaRPr lang="it-IT" u="none">
                <a:solidFill>
                  <a:prstClr val="black"/>
                </a:solidFill>
                <a:latin typeface="Calibri"/>
              </a:endParaRPr>
            </a:p>
          </p:txBody>
        </p:sp>
      </p:grpSp>
      <p:sp>
        <p:nvSpPr>
          <p:cNvPr id="34" name="Titolo 60"/>
          <p:cNvSpPr txBox="1">
            <a:spLocks/>
          </p:cNvSpPr>
          <p:nvPr/>
        </p:nvSpPr>
        <p:spPr>
          <a:xfrm>
            <a:off x="485775" y="257175"/>
            <a:ext cx="8229600" cy="585788"/>
          </a:xfrm>
          <a:prstGeom prst="rect">
            <a:avLst/>
          </a:prstGeom>
        </p:spPr>
        <p:txBody>
          <a:bodyPr/>
          <a:lstStyle/>
          <a:p>
            <a:pPr>
              <a:defRPr/>
            </a:pPr>
            <a:r>
              <a:rPr lang="it-IT" sz="2600" b="1" u="none" kern="0" dirty="0">
                <a:solidFill>
                  <a:prstClr val="white"/>
                </a:solidFill>
                <a:latin typeface="Calibri"/>
              </a:rPr>
              <a:t>Mezzi di estinzione incendio</a:t>
            </a:r>
          </a:p>
        </p:txBody>
      </p:sp>
      <p:sp>
        <p:nvSpPr>
          <p:cNvPr id="35" name="Rectangle 41"/>
          <p:cNvSpPr>
            <a:spLocks noChangeArrowheads="1"/>
          </p:cNvSpPr>
          <p:nvPr/>
        </p:nvSpPr>
        <p:spPr bwMode="auto">
          <a:xfrm>
            <a:off x="683569" y="2764471"/>
            <a:ext cx="1952684" cy="304505"/>
          </a:xfrm>
          <a:prstGeom prst="rect">
            <a:avLst/>
          </a:prstGeom>
          <a:solidFill>
            <a:srgbClr val="FFFFFF"/>
          </a:solidFill>
          <a:ln w="12700">
            <a:solidFill>
              <a:schemeClr val="accent1"/>
            </a:solidFill>
            <a:miter lim="800000"/>
            <a:headEnd/>
            <a:tailEnd/>
          </a:ln>
        </p:spPr>
        <p:txBody>
          <a:bodyPr wrap="none" lIns="92075" tIns="46038" rIns="92075" bIns="46038" anchor="ctr"/>
          <a:lstStyle/>
          <a:p>
            <a:pPr algn="ctr" eaLnBrk="1" fontAlgn="auto" hangingPunct="1">
              <a:spcBef>
                <a:spcPts val="0"/>
              </a:spcBef>
              <a:spcAft>
                <a:spcPts val="0"/>
              </a:spcAft>
            </a:pPr>
            <a:r>
              <a:rPr lang="it-IT" sz="1400" u="none" dirty="0">
                <a:solidFill>
                  <a:srgbClr val="FF0066"/>
                </a:solidFill>
                <a:latin typeface="Calibri"/>
              </a:rPr>
              <a:t>Marchio di conformità</a:t>
            </a:r>
          </a:p>
        </p:txBody>
      </p:sp>
    </p:spTree>
    <p:extLst>
      <p:ext uri="{BB962C8B-B14F-4D97-AF65-F5344CB8AC3E}">
        <p14:creationId xmlns:p14="http://schemas.microsoft.com/office/powerpoint/2010/main" val="28043702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6" name="Picture 2"/>
          <p:cNvPicPr>
            <a:picLocks noChangeAspect="1" noChangeArrowheads="1"/>
          </p:cNvPicPr>
          <p:nvPr/>
        </p:nvPicPr>
        <p:blipFill>
          <a:blip r:embed="rId3" cstate="print"/>
          <a:srcRect/>
          <a:stretch>
            <a:fillRect/>
          </a:stretch>
        </p:blipFill>
        <p:spPr bwMode="auto">
          <a:xfrm>
            <a:off x="539559" y="1052736"/>
            <a:ext cx="4090495" cy="3096344"/>
          </a:xfrm>
          <a:prstGeom prst="rect">
            <a:avLst/>
          </a:prstGeom>
          <a:noFill/>
          <a:ln w="9525">
            <a:noFill/>
            <a:miter lim="800000"/>
            <a:headEnd/>
            <a:tailEnd/>
          </a:ln>
        </p:spPr>
      </p:pic>
      <p:pic>
        <p:nvPicPr>
          <p:cNvPr id="105477" name="Picture 3"/>
          <p:cNvPicPr>
            <a:picLocks noChangeAspect="1" noChangeArrowheads="1"/>
          </p:cNvPicPr>
          <p:nvPr/>
        </p:nvPicPr>
        <p:blipFill>
          <a:blip r:embed="rId4" cstate="print"/>
          <a:srcRect/>
          <a:stretch>
            <a:fillRect/>
          </a:stretch>
        </p:blipFill>
        <p:spPr bwMode="auto">
          <a:xfrm>
            <a:off x="5436096" y="1052736"/>
            <a:ext cx="2574694" cy="2160240"/>
          </a:xfrm>
          <a:prstGeom prst="rect">
            <a:avLst/>
          </a:prstGeom>
          <a:noFill/>
          <a:ln w="9525">
            <a:noFill/>
            <a:miter lim="800000"/>
            <a:headEnd/>
            <a:tailEnd/>
          </a:ln>
        </p:spPr>
      </p:pic>
      <p:sp>
        <p:nvSpPr>
          <p:cNvPr id="10" name="ZoneTexte 5"/>
          <p:cNvSpPr txBox="1">
            <a:spLocks noChangeArrowheads="1"/>
          </p:cNvSpPr>
          <p:nvPr/>
        </p:nvSpPr>
        <p:spPr bwMode="auto">
          <a:xfrm>
            <a:off x="539559" y="4509128"/>
            <a:ext cx="4090495" cy="923330"/>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eaLnBrk="1" fontAlgn="auto" hangingPunct="1">
              <a:spcBef>
                <a:spcPct val="20000"/>
              </a:spcBef>
              <a:spcAft>
                <a:spcPts val="0"/>
              </a:spcAft>
              <a:buClr>
                <a:srgbClr val="4F81BD"/>
              </a:buClr>
              <a:buSzPct val="90000"/>
              <a:buFont typeface="Wingdings 2" pitchFamily="18" charset="2"/>
              <a:buNone/>
              <a:defRPr/>
            </a:pPr>
            <a:r>
              <a:rPr lang="it-IT" u="none" dirty="0">
                <a:solidFill>
                  <a:srgbClr val="8064A2"/>
                </a:solidFill>
              </a:rPr>
              <a:t>Due estintori da 6 kg a polvere, non scaduti di manutenzione, facilmente accessibili.</a:t>
            </a:r>
          </a:p>
        </p:txBody>
      </p:sp>
      <p:sp>
        <p:nvSpPr>
          <p:cNvPr id="7" name="Titolo 60"/>
          <p:cNvSpPr txBox="1">
            <a:spLocks/>
          </p:cNvSpPr>
          <p:nvPr/>
        </p:nvSpPr>
        <p:spPr>
          <a:xfrm>
            <a:off x="485775" y="257175"/>
            <a:ext cx="8229600" cy="585788"/>
          </a:xfrm>
          <a:prstGeom prst="rect">
            <a:avLst/>
          </a:prstGeom>
        </p:spPr>
        <p:txBody>
          <a:bodyPr/>
          <a:lstStyle/>
          <a:p>
            <a:pPr>
              <a:defRPr/>
            </a:pPr>
            <a:r>
              <a:rPr lang="it-IT" sz="2600" b="1" u="none" kern="0">
                <a:solidFill>
                  <a:prstClr val="white"/>
                </a:solidFill>
                <a:latin typeface="Calibri"/>
              </a:rPr>
              <a:t>Mezzi di estinzione incendio</a:t>
            </a:r>
            <a:endParaRPr lang="it-IT" sz="2600" b="1" u="none" kern="0" dirty="0">
              <a:solidFill>
                <a:prstClr val="white"/>
              </a:solidFill>
              <a:latin typeface="Calibri"/>
            </a:endParaRPr>
          </a:p>
        </p:txBody>
      </p:sp>
      <p:sp>
        <p:nvSpPr>
          <p:cNvPr id="8" name="Rettangolo 7"/>
          <p:cNvSpPr/>
          <p:nvPr/>
        </p:nvSpPr>
        <p:spPr>
          <a:xfrm>
            <a:off x="5436096" y="3573025"/>
            <a:ext cx="3024336" cy="2862322"/>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eaLnBrk="1" fontAlgn="auto" hangingPunct="1">
              <a:spcBef>
                <a:spcPts val="0"/>
              </a:spcBef>
              <a:spcAft>
                <a:spcPts val="0"/>
              </a:spcAft>
            </a:pPr>
            <a:r>
              <a:rPr lang="it-IT" u="none" dirty="0">
                <a:solidFill>
                  <a:prstClr val="black"/>
                </a:solidFill>
              </a:rPr>
              <a:t>Gli estintori devono essere protetti dalle intemperie e devono avere il manometro sul verde.</a:t>
            </a:r>
          </a:p>
          <a:p>
            <a:pPr algn="just" eaLnBrk="1" fontAlgn="auto" hangingPunct="1">
              <a:spcBef>
                <a:spcPts val="0"/>
              </a:spcBef>
              <a:spcAft>
                <a:spcPts val="0"/>
              </a:spcAft>
            </a:pPr>
            <a:r>
              <a:rPr lang="it-IT" b="1" u="none" dirty="0">
                <a:solidFill>
                  <a:prstClr val="black"/>
                </a:solidFill>
              </a:rPr>
              <a:t>Durante il trasporto, </a:t>
            </a:r>
            <a:r>
              <a:rPr lang="it-IT" b="1" u="none" dirty="0">
                <a:solidFill>
                  <a:srgbClr val="008000"/>
                </a:solidFill>
              </a:rPr>
              <a:t>un marchio </a:t>
            </a:r>
            <a:r>
              <a:rPr lang="it-IT" b="1" u="none" dirty="0">
                <a:solidFill>
                  <a:schemeClr val="tx1"/>
                </a:solidFill>
              </a:rPr>
              <a:t>deve indicare (mese, anno) la data della prossima ispezione periodica o la data limite di utilizzo</a:t>
            </a:r>
            <a:r>
              <a:rPr lang="it-IT" b="1" u="none" dirty="0">
                <a:solidFill>
                  <a:prstClr val="black"/>
                </a:solidFill>
              </a:rPr>
              <a:t>.</a:t>
            </a:r>
          </a:p>
        </p:txBody>
      </p:sp>
    </p:spTree>
    <p:extLst>
      <p:ext uri="{BB962C8B-B14F-4D97-AF65-F5344CB8AC3E}">
        <p14:creationId xmlns:p14="http://schemas.microsoft.com/office/powerpoint/2010/main" val="4229119110"/>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98"/>
          <p:cNvSpPr>
            <a:spLocks noGrp="1" noChangeArrowheads="1"/>
          </p:cNvSpPr>
          <p:nvPr>
            <p:ph type="title"/>
          </p:nvPr>
        </p:nvSpPr>
        <p:spPr>
          <a:xfrm>
            <a:off x="684215" y="-27384"/>
            <a:ext cx="8135937"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it-IT" b="1" kern="1200" dirty="0">
                <a:solidFill>
                  <a:srgbClr val="002060"/>
                </a:solidFill>
              </a:rPr>
              <a:t>Equipaggiamento ADR  </a:t>
            </a:r>
          </a:p>
        </p:txBody>
      </p:sp>
      <p:grpSp>
        <p:nvGrpSpPr>
          <p:cNvPr id="2" name="Group 3"/>
          <p:cNvGrpSpPr>
            <a:grpSpLocks/>
          </p:cNvGrpSpPr>
          <p:nvPr/>
        </p:nvGrpSpPr>
        <p:grpSpPr bwMode="auto">
          <a:xfrm>
            <a:off x="467544" y="3861064"/>
            <a:ext cx="2736304" cy="2304501"/>
            <a:chOff x="741" y="2546"/>
            <a:chExt cx="1596" cy="1464"/>
          </a:xfrm>
        </p:grpSpPr>
        <p:sp>
          <p:nvSpPr>
            <p:cNvPr id="104501" name="Rectangle 4"/>
            <p:cNvSpPr>
              <a:spLocks noChangeArrowheads="1"/>
            </p:cNvSpPr>
            <p:nvPr/>
          </p:nvSpPr>
          <p:spPr bwMode="auto">
            <a:xfrm>
              <a:off x="741" y="3461"/>
              <a:ext cx="1596" cy="549"/>
            </a:xfrm>
            <a:prstGeom prst="rect">
              <a:avLst/>
            </a:prstGeom>
            <a:noFill/>
            <a:ln w="25400">
              <a:solidFill>
                <a:srgbClr val="009900"/>
              </a:solidFill>
              <a:miter lim="800000"/>
              <a:headEnd/>
              <a:tailEnd/>
            </a:ln>
          </p:spPr>
          <p:txBody>
            <a:bodyPr wrap="none" lIns="92075" tIns="46038" rIns="92075" bIns="46038" anchor="ctr"/>
            <a:lstStyle/>
            <a:p>
              <a:pPr algn="ctr" eaLnBrk="1" fontAlgn="auto" hangingPunct="1">
                <a:spcBef>
                  <a:spcPts val="0"/>
                </a:spcBef>
                <a:spcAft>
                  <a:spcPts val="0"/>
                </a:spcAft>
              </a:pPr>
              <a:r>
                <a:rPr lang="it-IT" u="none" dirty="0">
                  <a:solidFill>
                    <a:srgbClr val="002060"/>
                  </a:solidFill>
                  <a:latin typeface="Calibri"/>
                </a:rPr>
                <a:t>Occhiali di protezione</a:t>
              </a:r>
            </a:p>
            <a:p>
              <a:pPr algn="ctr" eaLnBrk="1" fontAlgn="auto" hangingPunct="1">
                <a:spcBef>
                  <a:spcPts val="0"/>
                </a:spcBef>
                <a:spcAft>
                  <a:spcPts val="0"/>
                </a:spcAft>
              </a:pPr>
              <a:r>
                <a:rPr lang="it-IT" u="none" dirty="0">
                  <a:solidFill>
                    <a:srgbClr val="002060"/>
                  </a:solidFill>
                  <a:latin typeface="Calibri"/>
                </a:rPr>
                <a:t> Guanti di protezione</a:t>
              </a:r>
            </a:p>
            <a:p>
              <a:pPr algn="ctr" eaLnBrk="1" fontAlgn="auto" hangingPunct="1">
                <a:spcBef>
                  <a:spcPts val="0"/>
                </a:spcBef>
                <a:spcAft>
                  <a:spcPts val="0"/>
                </a:spcAft>
              </a:pPr>
              <a:r>
                <a:rPr lang="it-IT" u="none" dirty="0">
                  <a:solidFill>
                    <a:srgbClr val="002060"/>
                  </a:solidFill>
                  <a:latin typeface="Calibri"/>
                </a:rPr>
                <a:t>Liquido </a:t>
              </a:r>
              <a:r>
                <a:rPr lang="it-IT" u="none" dirty="0" err="1">
                  <a:solidFill>
                    <a:srgbClr val="002060"/>
                  </a:solidFill>
                  <a:latin typeface="Calibri"/>
                </a:rPr>
                <a:t>lavaocchi</a:t>
              </a:r>
              <a:endParaRPr lang="it-IT" u="none" dirty="0">
                <a:solidFill>
                  <a:srgbClr val="002060"/>
                </a:solidFill>
                <a:latin typeface="Calibri"/>
              </a:endParaRPr>
            </a:p>
          </p:txBody>
        </p:sp>
        <p:grpSp>
          <p:nvGrpSpPr>
            <p:cNvPr id="3" name="Group 5"/>
            <p:cNvGrpSpPr>
              <a:grpSpLocks/>
            </p:cNvGrpSpPr>
            <p:nvPr/>
          </p:nvGrpSpPr>
          <p:grpSpPr bwMode="auto">
            <a:xfrm>
              <a:off x="938" y="2546"/>
              <a:ext cx="1200" cy="874"/>
              <a:chOff x="1962" y="2297"/>
              <a:chExt cx="1299" cy="874"/>
            </a:xfrm>
          </p:grpSpPr>
          <p:grpSp>
            <p:nvGrpSpPr>
              <p:cNvPr id="4" name="Group 6"/>
              <p:cNvGrpSpPr>
                <a:grpSpLocks/>
              </p:cNvGrpSpPr>
              <p:nvPr/>
            </p:nvGrpSpPr>
            <p:grpSpPr bwMode="auto">
              <a:xfrm rot="3175792">
                <a:off x="2299" y="2675"/>
                <a:ext cx="520" cy="471"/>
                <a:chOff x="2240" y="2665"/>
                <a:chExt cx="590" cy="579"/>
              </a:xfrm>
            </p:grpSpPr>
            <p:sp>
              <p:nvSpPr>
                <p:cNvPr id="104507" name="Freeform 7"/>
                <p:cNvSpPr>
                  <a:spLocks/>
                </p:cNvSpPr>
                <p:nvPr/>
              </p:nvSpPr>
              <p:spPr bwMode="auto">
                <a:xfrm>
                  <a:off x="2240" y="2665"/>
                  <a:ext cx="399" cy="484"/>
                </a:xfrm>
                <a:custGeom>
                  <a:avLst/>
                  <a:gdLst>
                    <a:gd name="T0" fmla="*/ 63 w 399"/>
                    <a:gd name="T1" fmla="*/ 301 h 484"/>
                    <a:gd name="T2" fmla="*/ 73 w 399"/>
                    <a:gd name="T3" fmla="*/ 290 h 484"/>
                    <a:gd name="T4" fmla="*/ 90 w 399"/>
                    <a:gd name="T5" fmla="*/ 256 h 484"/>
                    <a:gd name="T6" fmla="*/ 98 w 399"/>
                    <a:gd name="T7" fmla="*/ 186 h 484"/>
                    <a:gd name="T8" fmla="*/ 85 w 399"/>
                    <a:gd name="T9" fmla="*/ 142 h 484"/>
                    <a:gd name="T10" fmla="*/ 76 w 399"/>
                    <a:gd name="T11" fmla="*/ 82 h 484"/>
                    <a:gd name="T12" fmla="*/ 90 w 399"/>
                    <a:gd name="T13" fmla="*/ 72 h 484"/>
                    <a:gd name="T14" fmla="*/ 110 w 399"/>
                    <a:gd name="T15" fmla="*/ 83 h 484"/>
                    <a:gd name="T16" fmla="*/ 127 w 399"/>
                    <a:gd name="T17" fmla="*/ 125 h 484"/>
                    <a:gd name="T18" fmla="*/ 146 w 399"/>
                    <a:gd name="T19" fmla="*/ 149 h 484"/>
                    <a:gd name="T20" fmla="*/ 164 w 399"/>
                    <a:gd name="T21" fmla="*/ 124 h 484"/>
                    <a:gd name="T22" fmla="*/ 177 w 399"/>
                    <a:gd name="T23" fmla="*/ 83 h 484"/>
                    <a:gd name="T24" fmla="*/ 190 w 399"/>
                    <a:gd name="T25" fmla="*/ 51 h 484"/>
                    <a:gd name="T26" fmla="*/ 202 w 399"/>
                    <a:gd name="T27" fmla="*/ 25 h 484"/>
                    <a:gd name="T28" fmla="*/ 220 w 399"/>
                    <a:gd name="T29" fmla="*/ 4 h 484"/>
                    <a:gd name="T30" fmla="*/ 238 w 399"/>
                    <a:gd name="T31" fmla="*/ 8 h 484"/>
                    <a:gd name="T32" fmla="*/ 233 w 399"/>
                    <a:gd name="T33" fmla="*/ 36 h 484"/>
                    <a:gd name="T34" fmla="*/ 219 w 399"/>
                    <a:gd name="T35" fmla="*/ 77 h 484"/>
                    <a:gd name="T36" fmla="*/ 206 w 399"/>
                    <a:gd name="T37" fmla="*/ 110 h 484"/>
                    <a:gd name="T38" fmla="*/ 202 w 399"/>
                    <a:gd name="T39" fmla="*/ 154 h 484"/>
                    <a:gd name="T40" fmla="*/ 216 w 399"/>
                    <a:gd name="T41" fmla="*/ 139 h 484"/>
                    <a:gd name="T42" fmla="*/ 233 w 399"/>
                    <a:gd name="T43" fmla="*/ 109 h 484"/>
                    <a:gd name="T44" fmla="*/ 247 w 399"/>
                    <a:gd name="T45" fmla="*/ 83 h 484"/>
                    <a:gd name="T46" fmla="*/ 265 w 399"/>
                    <a:gd name="T47" fmla="*/ 52 h 484"/>
                    <a:gd name="T48" fmla="*/ 288 w 399"/>
                    <a:gd name="T49" fmla="*/ 18 h 484"/>
                    <a:gd name="T50" fmla="*/ 307 w 399"/>
                    <a:gd name="T51" fmla="*/ 1 h 484"/>
                    <a:gd name="T52" fmla="*/ 321 w 399"/>
                    <a:gd name="T53" fmla="*/ 13 h 484"/>
                    <a:gd name="T54" fmla="*/ 311 w 399"/>
                    <a:gd name="T55" fmla="*/ 48 h 484"/>
                    <a:gd name="T56" fmla="*/ 291 w 399"/>
                    <a:gd name="T57" fmla="*/ 83 h 484"/>
                    <a:gd name="T58" fmla="*/ 270 w 399"/>
                    <a:gd name="T59" fmla="*/ 121 h 484"/>
                    <a:gd name="T60" fmla="*/ 251 w 399"/>
                    <a:gd name="T61" fmla="*/ 166 h 484"/>
                    <a:gd name="T62" fmla="*/ 265 w 399"/>
                    <a:gd name="T63" fmla="*/ 166 h 484"/>
                    <a:gd name="T64" fmla="*/ 290 w 399"/>
                    <a:gd name="T65" fmla="*/ 136 h 484"/>
                    <a:gd name="T66" fmla="*/ 324 w 399"/>
                    <a:gd name="T67" fmla="*/ 92 h 484"/>
                    <a:gd name="T68" fmla="*/ 364 w 399"/>
                    <a:gd name="T69" fmla="*/ 52 h 484"/>
                    <a:gd name="T70" fmla="*/ 376 w 399"/>
                    <a:gd name="T71" fmla="*/ 52 h 484"/>
                    <a:gd name="T72" fmla="*/ 377 w 399"/>
                    <a:gd name="T73" fmla="*/ 78 h 484"/>
                    <a:gd name="T74" fmla="*/ 353 w 399"/>
                    <a:gd name="T75" fmla="*/ 115 h 484"/>
                    <a:gd name="T76" fmla="*/ 319 w 399"/>
                    <a:gd name="T77" fmla="*/ 160 h 484"/>
                    <a:gd name="T78" fmla="*/ 295 w 399"/>
                    <a:gd name="T79" fmla="*/ 194 h 484"/>
                    <a:gd name="T80" fmla="*/ 290 w 399"/>
                    <a:gd name="T81" fmla="*/ 214 h 484"/>
                    <a:gd name="T82" fmla="*/ 303 w 399"/>
                    <a:gd name="T83" fmla="*/ 214 h 484"/>
                    <a:gd name="T84" fmla="*/ 334 w 399"/>
                    <a:gd name="T85" fmla="*/ 192 h 484"/>
                    <a:gd name="T86" fmla="*/ 351 w 399"/>
                    <a:gd name="T87" fmla="*/ 177 h 484"/>
                    <a:gd name="T88" fmla="*/ 380 w 399"/>
                    <a:gd name="T89" fmla="*/ 155 h 484"/>
                    <a:gd name="T90" fmla="*/ 398 w 399"/>
                    <a:gd name="T91" fmla="*/ 157 h 484"/>
                    <a:gd name="T92" fmla="*/ 386 w 399"/>
                    <a:gd name="T93" fmla="*/ 184 h 484"/>
                    <a:gd name="T94" fmla="*/ 358 w 399"/>
                    <a:gd name="T95" fmla="*/ 213 h 484"/>
                    <a:gd name="T96" fmla="*/ 312 w 399"/>
                    <a:gd name="T97" fmla="*/ 250 h 484"/>
                    <a:gd name="T98" fmla="*/ 284 w 399"/>
                    <a:gd name="T99" fmla="*/ 266 h 484"/>
                    <a:gd name="T100" fmla="*/ 262 w 399"/>
                    <a:gd name="T101" fmla="*/ 282 h 484"/>
                    <a:gd name="T102" fmla="*/ 240 w 399"/>
                    <a:gd name="T103" fmla="*/ 303 h 484"/>
                    <a:gd name="T104" fmla="*/ 210 w 399"/>
                    <a:gd name="T105" fmla="*/ 345 h 484"/>
                    <a:gd name="T106" fmla="*/ 190 w 399"/>
                    <a:gd name="T107" fmla="*/ 378 h 484"/>
                    <a:gd name="T108" fmla="*/ 163 w 399"/>
                    <a:gd name="T109" fmla="*/ 446 h 484"/>
                    <a:gd name="T110" fmla="*/ 139 w 399"/>
                    <a:gd name="T111" fmla="*/ 481 h 484"/>
                    <a:gd name="T112" fmla="*/ 108 w 399"/>
                    <a:gd name="T113" fmla="*/ 479 h 484"/>
                    <a:gd name="T114" fmla="*/ 78 w 399"/>
                    <a:gd name="T115" fmla="*/ 466 h 484"/>
                    <a:gd name="T116" fmla="*/ 52 w 399"/>
                    <a:gd name="T117" fmla="*/ 454 h 484"/>
                    <a:gd name="T118" fmla="*/ 21 w 399"/>
                    <a:gd name="T119" fmla="*/ 436 h 484"/>
                    <a:gd name="T120" fmla="*/ 1 w 399"/>
                    <a:gd name="T121" fmla="*/ 410 h 484"/>
                    <a:gd name="T122" fmla="*/ 14 w 399"/>
                    <a:gd name="T123" fmla="*/ 370 h 484"/>
                    <a:gd name="T124" fmla="*/ 48 w 399"/>
                    <a:gd name="T125" fmla="*/ 319 h 4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9"/>
                    <a:gd name="T190" fmla="*/ 0 h 484"/>
                    <a:gd name="T191" fmla="*/ 399 w 399"/>
                    <a:gd name="T192" fmla="*/ 484 h 4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9" h="484">
                      <a:moveTo>
                        <a:pt x="52" y="312"/>
                      </a:moveTo>
                      <a:lnTo>
                        <a:pt x="53" y="311"/>
                      </a:lnTo>
                      <a:lnTo>
                        <a:pt x="54" y="310"/>
                      </a:lnTo>
                      <a:lnTo>
                        <a:pt x="56" y="309"/>
                      </a:lnTo>
                      <a:lnTo>
                        <a:pt x="57" y="308"/>
                      </a:lnTo>
                      <a:lnTo>
                        <a:pt x="57" y="306"/>
                      </a:lnTo>
                      <a:lnTo>
                        <a:pt x="59" y="304"/>
                      </a:lnTo>
                      <a:lnTo>
                        <a:pt x="61" y="303"/>
                      </a:lnTo>
                      <a:lnTo>
                        <a:pt x="63" y="301"/>
                      </a:lnTo>
                      <a:lnTo>
                        <a:pt x="64" y="300"/>
                      </a:lnTo>
                      <a:lnTo>
                        <a:pt x="66" y="300"/>
                      </a:lnTo>
                      <a:lnTo>
                        <a:pt x="67" y="299"/>
                      </a:lnTo>
                      <a:lnTo>
                        <a:pt x="69" y="299"/>
                      </a:lnTo>
                      <a:lnTo>
                        <a:pt x="71" y="299"/>
                      </a:lnTo>
                      <a:lnTo>
                        <a:pt x="73" y="299"/>
                      </a:lnTo>
                      <a:lnTo>
                        <a:pt x="75" y="299"/>
                      </a:lnTo>
                      <a:lnTo>
                        <a:pt x="73" y="295"/>
                      </a:lnTo>
                      <a:lnTo>
                        <a:pt x="73" y="293"/>
                      </a:lnTo>
                      <a:lnTo>
                        <a:pt x="73" y="290"/>
                      </a:lnTo>
                      <a:lnTo>
                        <a:pt x="73" y="287"/>
                      </a:lnTo>
                      <a:lnTo>
                        <a:pt x="75" y="284"/>
                      </a:lnTo>
                      <a:lnTo>
                        <a:pt x="76" y="280"/>
                      </a:lnTo>
                      <a:lnTo>
                        <a:pt x="78" y="277"/>
                      </a:lnTo>
                      <a:lnTo>
                        <a:pt x="79" y="274"/>
                      </a:lnTo>
                      <a:lnTo>
                        <a:pt x="82" y="269"/>
                      </a:lnTo>
                      <a:lnTo>
                        <a:pt x="84" y="267"/>
                      </a:lnTo>
                      <a:lnTo>
                        <a:pt x="86" y="263"/>
                      </a:lnTo>
                      <a:lnTo>
                        <a:pt x="88" y="259"/>
                      </a:lnTo>
                      <a:lnTo>
                        <a:pt x="90" y="256"/>
                      </a:lnTo>
                      <a:lnTo>
                        <a:pt x="92" y="252"/>
                      </a:lnTo>
                      <a:lnTo>
                        <a:pt x="95" y="248"/>
                      </a:lnTo>
                      <a:lnTo>
                        <a:pt x="96" y="245"/>
                      </a:lnTo>
                      <a:lnTo>
                        <a:pt x="100" y="236"/>
                      </a:lnTo>
                      <a:lnTo>
                        <a:pt x="102" y="227"/>
                      </a:lnTo>
                      <a:lnTo>
                        <a:pt x="103" y="219"/>
                      </a:lnTo>
                      <a:lnTo>
                        <a:pt x="103" y="211"/>
                      </a:lnTo>
                      <a:lnTo>
                        <a:pt x="102" y="203"/>
                      </a:lnTo>
                      <a:lnTo>
                        <a:pt x="101" y="195"/>
                      </a:lnTo>
                      <a:lnTo>
                        <a:pt x="98" y="186"/>
                      </a:lnTo>
                      <a:lnTo>
                        <a:pt x="96" y="177"/>
                      </a:lnTo>
                      <a:lnTo>
                        <a:pt x="95" y="172"/>
                      </a:lnTo>
                      <a:lnTo>
                        <a:pt x="94" y="168"/>
                      </a:lnTo>
                      <a:lnTo>
                        <a:pt x="92" y="165"/>
                      </a:lnTo>
                      <a:lnTo>
                        <a:pt x="91" y="160"/>
                      </a:lnTo>
                      <a:lnTo>
                        <a:pt x="90" y="157"/>
                      </a:lnTo>
                      <a:lnTo>
                        <a:pt x="89" y="154"/>
                      </a:lnTo>
                      <a:lnTo>
                        <a:pt x="88" y="149"/>
                      </a:lnTo>
                      <a:lnTo>
                        <a:pt x="86" y="146"/>
                      </a:lnTo>
                      <a:lnTo>
                        <a:pt x="85" y="142"/>
                      </a:lnTo>
                      <a:lnTo>
                        <a:pt x="84" y="139"/>
                      </a:lnTo>
                      <a:lnTo>
                        <a:pt x="83" y="134"/>
                      </a:lnTo>
                      <a:lnTo>
                        <a:pt x="82" y="130"/>
                      </a:lnTo>
                      <a:lnTo>
                        <a:pt x="81" y="125"/>
                      </a:lnTo>
                      <a:lnTo>
                        <a:pt x="79" y="120"/>
                      </a:lnTo>
                      <a:lnTo>
                        <a:pt x="78" y="114"/>
                      </a:lnTo>
                      <a:lnTo>
                        <a:pt x="77" y="108"/>
                      </a:lnTo>
                      <a:lnTo>
                        <a:pt x="76" y="97"/>
                      </a:lnTo>
                      <a:lnTo>
                        <a:pt x="75" y="88"/>
                      </a:lnTo>
                      <a:lnTo>
                        <a:pt x="76" y="82"/>
                      </a:lnTo>
                      <a:lnTo>
                        <a:pt x="78" y="77"/>
                      </a:lnTo>
                      <a:lnTo>
                        <a:pt x="81" y="75"/>
                      </a:lnTo>
                      <a:lnTo>
                        <a:pt x="83" y="73"/>
                      </a:lnTo>
                      <a:lnTo>
                        <a:pt x="85" y="72"/>
                      </a:lnTo>
                      <a:lnTo>
                        <a:pt x="86" y="72"/>
                      </a:lnTo>
                      <a:lnTo>
                        <a:pt x="88" y="72"/>
                      </a:lnTo>
                      <a:lnTo>
                        <a:pt x="90" y="72"/>
                      </a:lnTo>
                      <a:lnTo>
                        <a:pt x="91" y="72"/>
                      </a:lnTo>
                      <a:lnTo>
                        <a:pt x="94" y="73"/>
                      </a:lnTo>
                      <a:lnTo>
                        <a:pt x="95" y="73"/>
                      </a:lnTo>
                      <a:lnTo>
                        <a:pt x="97" y="73"/>
                      </a:lnTo>
                      <a:lnTo>
                        <a:pt x="100" y="75"/>
                      </a:lnTo>
                      <a:lnTo>
                        <a:pt x="102" y="76"/>
                      </a:lnTo>
                      <a:lnTo>
                        <a:pt x="104" y="77"/>
                      </a:lnTo>
                      <a:lnTo>
                        <a:pt x="106" y="80"/>
                      </a:lnTo>
                      <a:lnTo>
                        <a:pt x="108" y="81"/>
                      </a:lnTo>
                      <a:lnTo>
                        <a:pt x="110" y="83"/>
                      </a:lnTo>
                      <a:lnTo>
                        <a:pt x="112" y="87"/>
                      </a:lnTo>
                      <a:lnTo>
                        <a:pt x="115" y="92"/>
                      </a:lnTo>
                      <a:lnTo>
                        <a:pt x="117" y="97"/>
                      </a:lnTo>
                      <a:lnTo>
                        <a:pt x="120" y="101"/>
                      </a:lnTo>
                      <a:lnTo>
                        <a:pt x="121" y="104"/>
                      </a:lnTo>
                      <a:lnTo>
                        <a:pt x="122" y="108"/>
                      </a:lnTo>
                      <a:lnTo>
                        <a:pt x="123" y="112"/>
                      </a:lnTo>
                      <a:lnTo>
                        <a:pt x="123" y="115"/>
                      </a:lnTo>
                      <a:lnTo>
                        <a:pt x="126" y="120"/>
                      </a:lnTo>
                      <a:lnTo>
                        <a:pt x="127" y="125"/>
                      </a:lnTo>
                      <a:lnTo>
                        <a:pt x="128" y="130"/>
                      </a:lnTo>
                      <a:lnTo>
                        <a:pt x="131" y="135"/>
                      </a:lnTo>
                      <a:lnTo>
                        <a:pt x="132" y="140"/>
                      </a:lnTo>
                      <a:lnTo>
                        <a:pt x="133" y="145"/>
                      </a:lnTo>
                      <a:lnTo>
                        <a:pt x="135" y="147"/>
                      </a:lnTo>
                      <a:lnTo>
                        <a:pt x="138" y="150"/>
                      </a:lnTo>
                      <a:lnTo>
                        <a:pt x="141" y="151"/>
                      </a:lnTo>
                      <a:lnTo>
                        <a:pt x="142" y="151"/>
                      </a:lnTo>
                      <a:lnTo>
                        <a:pt x="145" y="150"/>
                      </a:lnTo>
                      <a:lnTo>
                        <a:pt x="146" y="149"/>
                      </a:lnTo>
                      <a:lnTo>
                        <a:pt x="148" y="149"/>
                      </a:lnTo>
                      <a:lnTo>
                        <a:pt x="150" y="147"/>
                      </a:lnTo>
                      <a:lnTo>
                        <a:pt x="152" y="145"/>
                      </a:lnTo>
                      <a:lnTo>
                        <a:pt x="153" y="142"/>
                      </a:lnTo>
                      <a:lnTo>
                        <a:pt x="156" y="141"/>
                      </a:lnTo>
                      <a:lnTo>
                        <a:pt x="157" y="138"/>
                      </a:lnTo>
                      <a:lnTo>
                        <a:pt x="159" y="135"/>
                      </a:lnTo>
                      <a:lnTo>
                        <a:pt x="160" y="131"/>
                      </a:lnTo>
                      <a:lnTo>
                        <a:pt x="162" y="129"/>
                      </a:lnTo>
                      <a:lnTo>
                        <a:pt x="164" y="124"/>
                      </a:lnTo>
                      <a:lnTo>
                        <a:pt x="165" y="120"/>
                      </a:lnTo>
                      <a:lnTo>
                        <a:pt x="166" y="117"/>
                      </a:lnTo>
                      <a:lnTo>
                        <a:pt x="169" y="112"/>
                      </a:lnTo>
                      <a:lnTo>
                        <a:pt x="170" y="107"/>
                      </a:lnTo>
                      <a:lnTo>
                        <a:pt x="171" y="102"/>
                      </a:lnTo>
                      <a:lnTo>
                        <a:pt x="172" y="98"/>
                      </a:lnTo>
                      <a:lnTo>
                        <a:pt x="173" y="94"/>
                      </a:lnTo>
                      <a:lnTo>
                        <a:pt x="175" y="91"/>
                      </a:lnTo>
                      <a:lnTo>
                        <a:pt x="176" y="87"/>
                      </a:lnTo>
                      <a:lnTo>
                        <a:pt x="177" y="83"/>
                      </a:lnTo>
                      <a:lnTo>
                        <a:pt x="178" y="80"/>
                      </a:lnTo>
                      <a:lnTo>
                        <a:pt x="179" y="77"/>
                      </a:lnTo>
                      <a:lnTo>
                        <a:pt x="181" y="73"/>
                      </a:lnTo>
                      <a:lnTo>
                        <a:pt x="182" y="70"/>
                      </a:lnTo>
                      <a:lnTo>
                        <a:pt x="183" y="67"/>
                      </a:lnTo>
                      <a:lnTo>
                        <a:pt x="184" y="64"/>
                      </a:lnTo>
                      <a:lnTo>
                        <a:pt x="185" y="61"/>
                      </a:lnTo>
                      <a:lnTo>
                        <a:pt x="187" y="57"/>
                      </a:lnTo>
                      <a:lnTo>
                        <a:pt x="188" y="55"/>
                      </a:lnTo>
                      <a:lnTo>
                        <a:pt x="190" y="51"/>
                      </a:lnTo>
                      <a:lnTo>
                        <a:pt x="191" y="49"/>
                      </a:lnTo>
                      <a:lnTo>
                        <a:pt x="193" y="45"/>
                      </a:lnTo>
                      <a:lnTo>
                        <a:pt x="194" y="43"/>
                      </a:lnTo>
                      <a:lnTo>
                        <a:pt x="195" y="40"/>
                      </a:lnTo>
                      <a:lnTo>
                        <a:pt x="195" y="38"/>
                      </a:lnTo>
                      <a:lnTo>
                        <a:pt x="197" y="34"/>
                      </a:lnTo>
                      <a:lnTo>
                        <a:pt x="199" y="33"/>
                      </a:lnTo>
                      <a:lnTo>
                        <a:pt x="200" y="30"/>
                      </a:lnTo>
                      <a:lnTo>
                        <a:pt x="201" y="28"/>
                      </a:lnTo>
                      <a:lnTo>
                        <a:pt x="202" y="25"/>
                      </a:lnTo>
                      <a:lnTo>
                        <a:pt x="203" y="23"/>
                      </a:lnTo>
                      <a:lnTo>
                        <a:pt x="204" y="20"/>
                      </a:lnTo>
                      <a:lnTo>
                        <a:pt x="207" y="18"/>
                      </a:lnTo>
                      <a:lnTo>
                        <a:pt x="208" y="16"/>
                      </a:lnTo>
                      <a:lnTo>
                        <a:pt x="210" y="14"/>
                      </a:lnTo>
                      <a:lnTo>
                        <a:pt x="212" y="12"/>
                      </a:lnTo>
                      <a:lnTo>
                        <a:pt x="214" y="9"/>
                      </a:lnTo>
                      <a:lnTo>
                        <a:pt x="216" y="7"/>
                      </a:lnTo>
                      <a:lnTo>
                        <a:pt x="219" y="6"/>
                      </a:lnTo>
                      <a:lnTo>
                        <a:pt x="220" y="4"/>
                      </a:lnTo>
                      <a:lnTo>
                        <a:pt x="222" y="3"/>
                      </a:lnTo>
                      <a:lnTo>
                        <a:pt x="225" y="3"/>
                      </a:lnTo>
                      <a:lnTo>
                        <a:pt x="226" y="2"/>
                      </a:lnTo>
                      <a:lnTo>
                        <a:pt x="228" y="2"/>
                      </a:lnTo>
                      <a:lnTo>
                        <a:pt x="231" y="2"/>
                      </a:lnTo>
                      <a:lnTo>
                        <a:pt x="232" y="3"/>
                      </a:lnTo>
                      <a:lnTo>
                        <a:pt x="233" y="3"/>
                      </a:lnTo>
                      <a:lnTo>
                        <a:pt x="235" y="4"/>
                      </a:lnTo>
                      <a:lnTo>
                        <a:pt x="235" y="7"/>
                      </a:lnTo>
                      <a:lnTo>
                        <a:pt x="238" y="8"/>
                      </a:lnTo>
                      <a:lnTo>
                        <a:pt x="238" y="11"/>
                      </a:lnTo>
                      <a:lnTo>
                        <a:pt x="238" y="13"/>
                      </a:lnTo>
                      <a:lnTo>
                        <a:pt x="239" y="16"/>
                      </a:lnTo>
                      <a:lnTo>
                        <a:pt x="238" y="18"/>
                      </a:lnTo>
                      <a:lnTo>
                        <a:pt x="238" y="22"/>
                      </a:lnTo>
                      <a:lnTo>
                        <a:pt x="238" y="24"/>
                      </a:lnTo>
                      <a:lnTo>
                        <a:pt x="237" y="27"/>
                      </a:lnTo>
                      <a:lnTo>
                        <a:pt x="235" y="30"/>
                      </a:lnTo>
                      <a:lnTo>
                        <a:pt x="234" y="33"/>
                      </a:lnTo>
                      <a:lnTo>
                        <a:pt x="233" y="36"/>
                      </a:lnTo>
                      <a:lnTo>
                        <a:pt x="232" y="40"/>
                      </a:lnTo>
                      <a:lnTo>
                        <a:pt x="231" y="44"/>
                      </a:lnTo>
                      <a:lnTo>
                        <a:pt x="228" y="48"/>
                      </a:lnTo>
                      <a:lnTo>
                        <a:pt x="227" y="51"/>
                      </a:lnTo>
                      <a:lnTo>
                        <a:pt x="226" y="55"/>
                      </a:lnTo>
                      <a:lnTo>
                        <a:pt x="224" y="60"/>
                      </a:lnTo>
                      <a:lnTo>
                        <a:pt x="222" y="64"/>
                      </a:lnTo>
                      <a:lnTo>
                        <a:pt x="221" y="69"/>
                      </a:lnTo>
                      <a:lnTo>
                        <a:pt x="220" y="72"/>
                      </a:lnTo>
                      <a:lnTo>
                        <a:pt x="219" y="77"/>
                      </a:lnTo>
                      <a:lnTo>
                        <a:pt x="216" y="81"/>
                      </a:lnTo>
                      <a:lnTo>
                        <a:pt x="215" y="85"/>
                      </a:lnTo>
                      <a:lnTo>
                        <a:pt x="214" y="87"/>
                      </a:lnTo>
                      <a:lnTo>
                        <a:pt x="213" y="92"/>
                      </a:lnTo>
                      <a:lnTo>
                        <a:pt x="212" y="94"/>
                      </a:lnTo>
                      <a:lnTo>
                        <a:pt x="210" y="98"/>
                      </a:lnTo>
                      <a:lnTo>
                        <a:pt x="209" y="102"/>
                      </a:lnTo>
                      <a:lnTo>
                        <a:pt x="208" y="104"/>
                      </a:lnTo>
                      <a:lnTo>
                        <a:pt x="207" y="108"/>
                      </a:lnTo>
                      <a:lnTo>
                        <a:pt x="206" y="110"/>
                      </a:lnTo>
                      <a:lnTo>
                        <a:pt x="204" y="114"/>
                      </a:lnTo>
                      <a:lnTo>
                        <a:pt x="203" y="117"/>
                      </a:lnTo>
                      <a:lnTo>
                        <a:pt x="203" y="120"/>
                      </a:lnTo>
                      <a:lnTo>
                        <a:pt x="201" y="126"/>
                      </a:lnTo>
                      <a:lnTo>
                        <a:pt x="200" y="133"/>
                      </a:lnTo>
                      <a:lnTo>
                        <a:pt x="199" y="140"/>
                      </a:lnTo>
                      <a:lnTo>
                        <a:pt x="197" y="145"/>
                      </a:lnTo>
                      <a:lnTo>
                        <a:pt x="197" y="150"/>
                      </a:lnTo>
                      <a:lnTo>
                        <a:pt x="200" y="154"/>
                      </a:lnTo>
                      <a:lnTo>
                        <a:pt x="202" y="154"/>
                      </a:lnTo>
                      <a:lnTo>
                        <a:pt x="206" y="151"/>
                      </a:lnTo>
                      <a:lnTo>
                        <a:pt x="208" y="149"/>
                      </a:lnTo>
                      <a:lnTo>
                        <a:pt x="209" y="147"/>
                      </a:lnTo>
                      <a:lnTo>
                        <a:pt x="212" y="146"/>
                      </a:lnTo>
                      <a:lnTo>
                        <a:pt x="212" y="145"/>
                      </a:lnTo>
                      <a:lnTo>
                        <a:pt x="213" y="144"/>
                      </a:lnTo>
                      <a:lnTo>
                        <a:pt x="214" y="142"/>
                      </a:lnTo>
                      <a:lnTo>
                        <a:pt x="214" y="141"/>
                      </a:lnTo>
                      <a:lnTo>
                        <a:pt x="215" y="140"/>
                      </a:lnTo>
                      <a:lnTo>
                        <a:pt x="216" y="139"/>
                      </a:lnTo>
                      <a:lnTo>
                        <a:pt x="216" y="136"/>
                      </a:lnTo>
                      <a:lnTo>
                        <a:pt x="218" y="135"/>
                      </a:lnTo>
                      <a:lnTo>
                        <a:pt x="219" y="133"/>
                      </a:lnTo>
                      <a:lnTo>
                        <a:pt x="220" y="130"/>
                      </a:lnTo>
                      <a:lnTo>
                        <a:pt x="221" y="128"/>
                      </a:lnTo>
                      <a:lnTo>
                        <a:pt x="224" y="124"/>
                      </a:lnTo>
                      <a:lnTo>
                        <a:pt x="226" y="120"/>
                      </a:lnTo>
                      <a:lnTo>
                        <a:pt x="228" y="117"/>
                      </a:lnTo>
                      <a:lnTo>
                        <a:pt x="231" y="113"/>
                      </a:lnTo>
                      <a:lnTo>
                        <a:pt x="233" y="109"/>
                      </a:lnTo>
                      <a:lnTo>
                        <a:pt x="235" y="105"/>
                      </a:lnTo>
                      <a:lnTo>
                        <a:pt x="237" y="103"/>
                      </a:lnTo>
                      <a:lnTo>
                        <a:pt x="238" y="99"/>
                      </a:lnTo>
                      <a:lnTo>
                        <a:pt x="239" y="97"/>
                      </a:lnTo>
                      <a:lnTo>
                        <a:pt x="240" y="94"/>
                      </a:lnTo>
                      <a:lnTo>
                        <a:pt x="243" y="92"/>
                      </a:lnTo>
                      <a:lnTo>
                        <a:pt x="244" y="89"/>
                      </a:lnTo>
                      <a:lnTo>
                        <a:pt x="245" y="87"/>
                      </a:lnTo>
                      <a:lnTo>
                        <a:pt x="246" y="86"/>
                      </a:lnTo>
                      <a:lnTo>
                        <a:pt x="247" y="83"/>
                      </a:lnTo>
                      <a:lnTo>
                        <a:pt x="249" y="81"/>
                      </a:lnTo>
                      <a:lnTo>
                        <a:pt x="250" y="78"/>
                      </a:lnTo>
                      <a:lnTo>
                        <a:pt x="251" y="76"/>
                      </a:lnTo>
                      <a:lnTo>
                        <a:pt x="252" y="73"/>
                      </a:lnTo>
                      <a:lnTo>
                        <a:pt x="255" y="71"/>
                      </a:lnTo>
                      <a:lnTo>
                        <a:pt x="257" y="67"/>
                      </a:lnTo>
                      <a:lnTo>
                        <a:pt x="258" y="65"/>
                      </a:lnTo>
                      <a:lnTo>
                        <a:pt x="260" y="61"/>
                      </a:lnTo>
                      <a:lnTo>
                        <a:pt x="263" y="57"/>
                      </a:lnTo>
                      <a:lnTo>
                        <a:pt x="265" y="52"/>
                      </a:lnTo>
                      <a:lnTo>
                        <a:pt x="268" y="49"/>
                      </a:lnTo>
                      <a:lnTo>
                        <a:pt x="270" y="45"/>
                      </a:lnTo>
                      <a:lnTo>
                        <a:pt x="272" y="40"/>
                      </a:lnTo>
                      <a:lnTo>
                        <a:pt x="275" y="36"/>
                      </a:lnTo>
                      <a:lnTo>
                        <a:pt x="277" y="33"/>
                      </a:lnTo>
                      <a:lnTo>
                        <a:pt x="280" y="29"/>
                      </a:lnTo>
                      <a:lnTo>
                        <a:pt x="282" y="27"/>
                      </a:lnTo>
                      <a:lnTo>
                        <a:pt x="284" y="23"/>
                      </a:lnTo>
                      <a:lnTo>
                        <a:pt x="285" y="20"/>
                      </a:lnTo>
                      <a:lnTo>
                        <a:pt x="288" y="18"/>
                      </a:lnTo>
                      <a:lnTo>
                        <a:pt x="290" y="17"/>
                      </a:lnTo>
                      <a:lnTo>
                        <a:pt x="291" y="14"/>
                      </a:lnTo>
                      <a:lnTo>
                        <a:pt x="293" y="12"/>
                      </a:lnTo>
                      <a:lnTo>
                        <a:pt x="295" y="9"/>
                      </a:lnTo>
                      <a:lnTo>
                        <a:pt x="297" y="8"/>
                      </a:lnTo>
                      <a:lnTo>
                        <a:pt x="299" y="6"/>
                      </a:lnTo>
                      <a:lnTo>
                        <a:pt x="300" y="4"/>
                      </a:lnTo>
                      <a:lnTo>
                        <a:pt x="302" y="3"/>
                      </a:lnTo>
                      <a:lnTo>
                        <a:pt x="305" y="2"/>
                      </a:lnTo>
                      <a:lnTo>
                        <a:pt x="307" y="1"/>
                      </a:lnTo>
                      <a:lnTo>
                        <a:pt x="308" y="0"/>
                      </a:lnTo>
                      <a:lnTo>
                        <a:pt x="311" y="0"/>
                      </a:lnTo>
                      <a:lnTo>
                        <a:pt x="312" y="0"/>
                      </a:lnTo>
                      <a:lnTo>
                        <a:pt x="314" y="0"/>
                      </a:lnTo>
                      <a:lnTo>
                        <a:pt x="316" y="1"/>
                      </a:lnTo>
                      <a:lnTo>
                        <a:pt x="319" y="2"/>
                      </a:lnTo>
                      <a:lnTo>
                        <a:pt x="320" y="4"/>
                      </a:lnTo>
                      <a:lnTo>
                        <a:pt x="321" y="7"/>
                      </a:lnTo>
                      <a:lnTo>
                        <a:pt x="321" y="9"/>
                      </a:lnTo>
                      <a:lnTo>
                        <a:pt x="321" y="13"/>
                      </a:lnTo>
                      <a:lnTo>
                        <a:pt x="321" y="16"/>
                      </a:lnTo>
                      <a:lnTo>
                        <a:pt x="321" y="19"/>
                      </a:lnTo>
                      <a:lnTo>
                        <a:pt x="320" y="23"/>
                      </a:lnTo>
                      <a:lnTo>
                        <a:pt x="319" y="27"/>
                      </a:lnTo>
                      <a:lnTo>
                        <a:pt x="318" y="30"/>
                      </a:lnTo>
                      <a:lnTo>
                        <a:pt x="316" y="34"/>
                      </a:lnTo>
                      <a:lnTo>
                        <a:pt x="315" y="39"/>
                      </a:lnTo>
                      <a:lnTo>
                        <a:pt x="314" y="41"/>
                      </a:lnTo>
                      <a:lnTo>
                        <a:pt x="312" y="45"/>
                      </a:lnTo>
                      <a:lnTo>
                        <a:pt x="311" y="48"/>
                      </a:lnTo>
                      <a:lnTo>
                        <a:pt x="309" y="50"/>
                      </a:lnTo>
                      <a:lnTo>
                        <a:pt x="308" y="52"/>
                      </a:lnTo>
                      <a:lnTo>
                        <a:pt x="307" y="55"/>
                      </a:lnTo>
                      <a:lnTo>
                        <a:pt x="305" y="59"/>
                      </a:lnTo>
                      <a:lnTo>
                        <a:pt x="303" y="62"/>
                      </a:lnTo>
                      <a:lnTo>
                        <a:pt x="301" y="66"/>
                      </a:lnTo>
                      <a:lnTo>
                        <a:pt x="299" y="70"/>
                      </a:lnTo>
                      <a:lnTo>
                        <a:pt x="296" y="75"/>
                      </a:lnTo>
                      <a:lnTo>
                        <a:pt x="294" y="78"/>
                      </a:lnTo>
                      <a:lnTo>
                        <a:pt x="291" y="83"/>
                      </a:lnTo>
                      <a:lnTo>
                        <a:pt x="289" y="87"/>
                      </a:lnTo>
                      <a:lnTo>
                        <a:pt x="287" y="92"/>
                      </a:lnTo>
                      <a:lnTo>
                        <a:pt x="284" y="96"/>
                      </a:lnTo>
                      <a:lnTo>
                        <a:pt x="282" y="99"/>
                      </a:lnTo>
                      <a:lnTo>
                        <a:pt x="280" y="103"/>
                      </a:lnTo>
                      <a:lnTo>
                        <a:pt x="278" y="105"/>
                      </a:lnTo>
                      <a:lnTo>
                        <a:pt x="276" y="108"/>
                      </a:lnTo>
                      <a:lnTo>
                        <a:pt x="274" y="113"/>
                      </a:lnTo>
                      <a:lnTo>
                        <a:pt x="271" y="118"/>
                      </a:lnTo>
                      <a:lnTo>
                        <a:pt x="270" y="121"/>
                      </a:lnTo>
                      <a:lnTo>
                        <a:pt x="268" y="125"/>
                      </a:lnTo>
                      <a:lnTo>
                        <a:pt x="266" y="129"/>
                      </a:lnTo>
                      <a:lnTo>
                        <a:pt x="264" y="133"/>
                      </a:lnTo>
                      <a:lnTo>
                        <a:pt x="262" y="138"/>
                      </a:lnTo>
                      <a:lnTo>
                        <a:pt x="259" y="142"/>
                      </a:lnTo>
                      <a:lnTo>
                        <a:pt x="258" y="147"/>
                      </a:lnTo>
                      <a:lnTo>
                        <a:pt x="256" y="152"/>
                      </a:lnTo>
                      <a:lnTo>
                        <a:pt x="253" y="157"/>
                      </a:lnTo>
                      <a:lnTo>
                        <a:pt x="252" y="161"/>
                      </a:lnTo>
                      <a:lnTo>
                        <a:pt x="251" y="166"/>
                      </a:lnTo>
                      <a:lnTo>
                        <a:pt x="250" y="168"/>
                      </a:lnTo>
                      <a:lnTo>
                        <a:pt x="251" y="171"/>
                      </a:lnTo>
                      <a:lnTo>
                        <a:pt x="252" y="173"/>
                      </a:lnTo>
                      <a:lnTo>
                        <a:pt x="253" y="173"/>
                      </a:lnTo>
                      <a:lnTo>
                        <a:pt x="255" y="173"/>
                      </a:lnTo>
                      <a:lnTo>
                        <a:pt x="257" y="172"/>
                      </a:lnTo>
                      <a:lnTo>
                        <a:pt x="259" y="171"/>
                      </a:lnTo>
                      <a:lnTo>
                        <a:pt x="260" y="170"/>
                      </a:lnTo>
                      <a:lnTo>
                        <a:pt x="263" y="168"/>
                      </a:lnTo>
                      <a:lnTo>
                        <a:pt x="265" y="166"/>
                      </a:lnTo>
                      <a:lnTo>
                        <a:pt x="268" y="163"/>
                      </a:lnTo>
                      <a:lnTo>
                        <a:pt x="270" y="161"/>
                      </a:lnTo>
                      <a:lnTo>
                        <a:pt x="272" y="158"/>
                      </a:lnTo>
                      <a:lnTo>
                        <a:pt x="276" y="155"/>
                      </a:lnTo>
                      <a:lnTo>
                        <a:pt x="278" y="152"/>
                      </a:lnTo>
                      <a:lnTo>
                        <a:pt x="281" y="150"/>
                      </a:lnTo>
                      <a:lnTo>
                        <a:pt x="283" y="147"/>
                      </a:lnTo>
                      <a:lnTo>
                        <a:pt x="285" y="144"/>
                      </a:lnTo>
                      <a:lnTo>
                        <a:pt x="288" y="141"/>
                      </a:lnTo>
                      <a:lnTo>
                        <a:pt x="290" y="136"/>
                      </a:lnTo>
                      <a:lnTo>
                        <a:pt x="294" y="133"/>
                      </a:lnTo>
                      <a:lnTo>
                        <a:pt x="297" y="128"/>
                      </a:lnTo>
                      <a:lnTo>
                        <a:pt x="300" y="123"/>
                      </a:lnTo>
                      <a:lnTo>
                        <a:pt x="303" y="119"/>
                      </a:lnTo>
                      <a:lnTo>
                        <a:pt x="307" y="114"/>
                      </a:lnTo>
                      <a:lnTo>
                        <a:pt x="309" y="110"/>
                      </a:lnTo>
                      <a:lnTo>
                        <a:pt x="314" y="105"/>
                      </a:lnTo>
                      <a:lnTo>
                        <a:pt x="316" y="102"/>
                      </a:lnTo>
                      <a:lnTo>
                        <a:pt x="321" y="97"/>
                      </a:lnTo>
                      <a:lnTo>
                        <a:pt x="324" y="92"/>
                      </a:lnTo>
                      <a:lnTo>
                        <a:pt x="328" y="87"/>
                      </a:lnTo>
                      <a:lnTo>
                        <a:pt x="332" y="83"/>
                      </a:lnTo>
                      <a:lnTo>
                        <a:pt x="337" y="78"/>
                      </a:lnTo>
                      <a:lnTo>
                        <a:pt x="341" y="73"/>
                      </a:lnTo>
                      <a:lnTo>
                        <a:pt x="346" y="69"/>
                      </a:lnTo>
                      <a:lnTo>
                        <a:pt x="351" y="64"/>
                      </a:lnTo>
                      <a:lnTo>
                        <a:pt x="355" y="60"/>
                      </a:lnTo>
                      <a:lnTo>
                        <a:pt x="358" y="57"/>
                      </a:lnTo>
                      <a:lnTo>
                        <a:pt x="362" y="55"/>
                      </a:lnTo>
                      <a:lnTo>
                        <a:pt x="364" y="52"/>
                      </a:lnTo>
                      <a:lnTo>
                        <a:pt x="367" y="51"/>
                      </a:lnTo>
                      <a:lnTo>
                        <a:pt x="369" y="50"/>
                      </a:lnTo>
                      <a:lnTo>
                        <a:pt x="370" y="50"/>
                      </a:lnTo>
                      <a:lnTo>
                        <a:pt x="371" y="50"/>
                      </a:lnTo>
                      <a:lnTo>
                        <a:pt x="372" y="50"/>
                      </a:lnTo>
                      <a:lnTo>
                        <a:pt x="374" y="50"/>
                      </a:lnTo>
                      <a:lnTo>
                        <a:pt x="375" y="50"/>
                      </a:lnTo>
                      <a:lnTo>
                        <a:pt x="375" y="51"/>
                      </a:lnTo>
                      <a:lnTo>
                        <a:pt x="376" y="51"/>
                      </a:lnTo>
                      <a:lnTo>
                        <a:pt x="376" y="52"/>
                      </a:lnTo>
                      <a:lnTo>
                        <a:pt x="377" y="52"/>
                      </a:lnTo>
                      <a:lnTo>
                        <a:pt x="378" y="52"/>
                      </a:lnTo>
                      <a:lnTo>
                        <a:pt x="380" y="55"/>
                      </a:lnTo>
                      <a:lnTo>
                        <a:pt x="381" y="57"/>
                      </a:lnTo>
                      <a:lnTo>
                        <a:pt x="381" y="61"/>
                      </a:lnTo>
                      <a:lnTo>
                        <a:pt x="381" y="65"/>
                      </a:lnTo>
                      <a:lnTo>
                        <a:pt x="381" y="69"/>
                      </a:lnTo>
                      <a:lnTo>
                        <a:pt x="380" y="72"/>
                      </a:lnTo>
                      <a:lnTo>
                        <a:pt x="378" y="76"/>
                      </a:lnTo>
                      <a:lnTo>
                        <a:pt x="377" y="78"/>
                      </a:lnTo>
                      <a:lnTo>
                        <a:pt x="376" y="81"/>
                      </a:lnTo>
                      <a:lnTo>
                        <a:pt x="374" y="83"/>
                      </a:lnTo>
                      <a:lnTo>
                        <a:pt x="372" y="87"/>
                      </a:lnTo>
                      <a:lnTo>
                        <a:pt x="370" y="89"/>
                      </a:lnTo>
                      <a:lnTo>
                        <a:pt x="368" y="93"/>
                      </a:lnTo>
                      <a:lnTo>
                        <a:pt x="365" y="98"/>
                      </a:lnTo>
                      <a:lnTo>
                        <a:pt x="362" y="102"/>
                      </a:lnTo>
                      <a:lnTo>
                        <a:pt x="359" y="105"/>
                      </a:lnTo>
                      <a:lnTo>
                        <a:pt x="357" y="110"/>
                      </a:lnTo>
                      <a:lnTo>
                        <a:pt x="353" y="115"/>
                      </a:lnTo>
                      <a:lnTo>
                        <a:pt x="350" y="119"/>
                      </a:lnTo>
                      <a:lnTo>
                        <a:pt x="346" y="124"/>
                      </a:lnTo>
                      <a:lnTo>
                        <a:pt x="343" y="129"/>
                      </a:lnTo>
                      <a:lnTo>
                        <a:pt x="339" y="133"/>
                      </a:lnTo>
                      <a:lnTo>
                        <a:pt x="336" y="138"/>
                      </a:lnTo>
                      <a:lnTo>
                        <a:pt x="332" y="142"/>
                      </a:lnTo>
                      <a:lnTo>
                        <a:pt x="328" y="146"/>
                      </a:lnTo>
                      <a:lnTo>
                        <a:pt x="325" y="151"/>
                      </a:lnTo>
                      <a:lnTo>
                        <a:pt x="321" y="155"/>
                      </a:lnTo>
                      <a:lnTo>
                        <a:pt x="319" y="160"/>
                      </a:lnTo>
                      <a:lnTo>
                        <a:pt x="315" y="163"/>
                      </a:lnTo>
                      <a:lnTo>
                        <a:pt x="313" y="168"/>
                      </a:lnTo>
                      <a:lnTo>
                        <a:pt x="309" y="172"/>
                      </a:lnTo>
                      <a:lnTo>
                        <a:pt x="307" y="176"/>
                      </a:lnTo>
                      <a:lnTo>
                        <a:pt x="305" y="179"/>
                      </a:lnTo>
                      <a:lnTo>
                        <a:pt x="302" y="183"/>
                      </a:lnTo>
                      <a:lnTo>
                        <a:pt x="301" y="186"/>
                      </a:lnTo>
                      <a:lnTo>
                        <a:pt x="299" y="189"/>
                      </a:lnTo>
                      <a:lnTo>
                        <a:pt x="297" y="192"/>
                      </a:lnTo>
                      <a:lnTo>
                        <a:pt x="295" y="194"/>
                      </a:lnTo>
                      <a:lnTo>
                        <a:pt x="295" y="195"/>
                      </a:lnTo>
                      <a:lnTo>
                        <a:pt x="293" y="199"/>
                      </a:lnTo>
                      <a:lnTo>
                        <a:pt x="291" y="203"/>
                      </a:lnTo>
                      <a:lnTo>
                        <a:pt x="290" y="205"/>
                      </a:lnTo>
                      <a:lnTo>
                        <a:pt x="290" y="208"/>
                      </a:lnTo>
                      <a:lnTo>
                        <a:pt x="290" y="210"/>
                      </a:lnTo>
                      <a:lnTo>
                        <a:pt x="290" y="211"/>
                      </a:lnTo>
                      <a:lnTo>
                        <a:pt x="290" y="213"/>
                      </a:lnTo>
                      <a:lnTo>
                        <a:pt x="290" y="214"/>
                      </a:lnTo>
                      <a:lnTo>
                        <a:pt x="291" y="214"/>
                      </a:lnTo>
                      <a:lnTo>
                        <a:pt x="291" y="215"/>
                      </a:lnTo>
                      <a:lnTo>
                        <a:pt x="293" y="215"/>
                      </a:lnTo>
                      <a:lnTo>
                        <a:pt x="294" y="216"/>
                      </a:lnTo>
                      <a:lnTo>
                        <a:pt x="295" y="216"/>
                      </a:lnTo>
                      <a:lnTo>
                        <a:pt x="297" y="216"/>
                      </a:lnTo>
                      <a:lnTo>
                        <a:pt x="299" y="215"/>
                      </a:lnTo>
                      <a:lnTo>
                        <a:pt x="301" y="215"/>
                      </a:lnTo>
                      <a:lnTo>
                        <a:pt x="303" y="214"/>
                      </a:lnTo>
                      <a:lnTo>
                        <a:pt x="306" y="213"/>
                      </a:lnTo>
                      <a:lnTo>
                        <a:pt x="309" y="211"/>
                      </a:lnTo>
                      <a:lnTo>
                        <a:pt x="312" y="209"/>
                      </a:lnTo>
                      <a:lnTo>
                        <a:pt x="316" y="207"/>
                      </a:lnTo>
                      <a:lnTo>
                        <a:pt x="320" y="203"/>
                      </a:lnTo>
                      <a:lnTo>
                        <a:pt x="324" y="200"/>
                      </a:lnTo>
                      <a:lnTo>
                        <a:pt x="327" y="198"/>
                      </a:lnTo>
                      <a:lnTo>
                        <a:pt x="330" y="195"/>
                      </a:lnTo>
                      <a:lnTo>
                        <a:pt x="332" y="193"/>
                      </a:lnTo>
                      <a:lnTo>
                        <a:pt x="334" y="192"/>
                      </a:lnTo>
                      <a:lnTo>
                        <a:pt x="336" y="190"/>
                      </a:lnTo>
                      <a:lnTo>
                        <a:pt x="338" y="189"/>
                      </a:lnTo>
                      <a:lnTo>
                        <a:pt x="339" y="188"/>
                      </a:lnTo>
                      <a:lnTo>
                        <a:pt x="340" y="187"/>
                      </a:lnTo>
                      <a:lnTo>
                        <a:pt x="341" y="186"/>
                      </a:lnTo>
                      <a:lnTo>
                        <a:pt x="343" y="184"/>
                      </a:lnTo>
                      <a:lnTo>
                        <a:pt x="345" y="183"/>
                      </a:lnTo>
                      <a:lnTo>
                        <a:pt x="346" y="181"/>
                      </a:lnTo>
                      <a:lnTo>
                        <a:pt x="349" y="179"/>
                      </a:lnTo>
                      <a:lnTo>
                        <a:pt x="351" y="177"/>
                      </a:lnTo>
                      <a:lnTo>
                        <a:pt x="355" y="174"/>
                      </a:lnTo>
                      <a:lnTo>
                        <a:pt x="357" y="172"/>
                      </a:lnTo>
                      <a:lnTo>
                        <a:pt x="361" y="170"/>
                      </a:lnTo>
                      <a:lnTo>
                        <a:pt x="364" y="167"/>
                      </a:lnTo>
                      <a:lnTo>
                        <a:pt x="367" y="165"/>
                      </a:lnTo>
                      <a:lnTo>
                        <a:pt x="369" y="162"/>
                      </a:lnTo>
                      <a:lnTo>
                        <a:pt x="372" y="160"/>
                      </a:lnTo>
                      <a:lnTo>
                        <a:pt x="375" y="158"/>
                      </a:lnTo>
                      <a:lnTo>
                        <a:pt x="377" y="156"/>
                      </a:lnTo>
                      <a:lnTo>
                        <a:pt x="380" y="155"/>
                      </a:lnTo>
                      <a:lnTo>
                        <a:pt x="382" y="154"/>
                      </a:lnTo>
                      <a:lnTo>
                        <a:pt x="384" y="154"/>
                      </a:lnTo>
                      <a:lnTo>
                        <a:pt x="387" y="152"/>
                      </a:lnTo>
                      <a:lnTo>
                        <a:pt x="389" y="152"/>
                      </a:lnTo>
                      <a:lnTo>
                        <a:pt x="390" y="152"/>
                      </a:lnTo>
                      <a:lnTo>
                        <a:pt x="393" y="152"/>
                      </a:lnTo>
                      <a:lnTo>
                        <a:pt x="395" y="154"/>
                      </a:lnTo>
                      <a:lnTo>
                        <a:pt x="396" y="154"/>
                      </a:lnTo>
                      <a:lnTo>
                        <a:pt x="396" y="155"/>
                      </a:lnTo>
                      <a:lnTo>
                        <a:pt x="398" y="157"/>
                      </a:lnTo>
                      <a:lnTo>
                        <a:pt x="398" y="160"/>
                      </a:lnTo>
                      <a:lnTo>
                        <a:pt x="398" y="161"/>
                      </a:lnTo>
                      <a:lnTo>
                        <a:pt x="396" y="163"/>
                      </a:lnTo>
                      <a:lnTo>
                        <a:pt x="395" y="167"/>
                      </a:lnTo>
                      <a:lnTo>
                        <a:pt x="394" y="170"/>
                      </a:lnTo>
                      <a:lnTo>
                        <a:pt x="393" y="172"/>
                      </a:lnTo>
                      <a:lnTo>
                        <a:pt x="392" y="176"/>
                      </a:lnTo>
                      <a:lnTo>
                        <a:pt x="389" y="178"/>
                      </a:lnTo>
                      <a:lnTo>
                        <a:pt x="387" y="182"/>
                      </a:lnTo>
                      <a:lnTo>
                        <a:pt x="386" y="184"/>
                      </a:lnTo>
                      <a:lnTo>
                        <a:pt x="383" y="187"/>
                      </a:lnTo>
                      <a:lnTo>
                        <a:pt x="381" y="189"/>
                      </a:lnTo>
                      <a:lnTo>
                        <a:pt x="377" y="192"/>
                      </a:lnTo>
                      <a:lnTo>
                        <a:pt x="375" y="194"/>
                      </a:lnTo>
                      <a:lnTo>
                        <a:pt x="372" y="198"/>
                      </a:lnTo>
                      <a:lnTo>
                        <a:pt x="370" y="200"/>
                      </a:lnTo>
                      <a:lnTo>
                        <a:pt x="368" y="203"/>
                      </a:lnTo>
                      <a:lnTo>
                        <a:pt x="364" y="207"/>
                      </a:lnTo>
                      <a:lnTo>
                        <a:pt x="362" y="209"/>
                      </a:lnTo>
                      <a:lnTo>
                        <a:pt x="358" y="213"/>
                      </a:lnTo>
                      <a:lnTo>
                        <a:pt x="355" y="215"/>
                      </a:lnTo>
                      <a:lnTo>
                        <a:pt x="351" y="219"/>
                      </a:lnTo>
                      <a:lnTo>
                        <a:pt x="347" y="223"/>
                      </a:lnTo>
                      <a:lnTo>
                        <a:pt x="343" y="226"/>
                      </a:lnTo>
                      <a:lnTo>
                        <a:pt x="338" y="230"/>
                      </a:lnTo>
                      <a:lnTo>
                        <a:pt x="333" y="235"/>
                      </a:lnTo>
                      <a:lnTo>
                        <a:pt x="327" y="239"/>
                      </a:lnTo>
                      <a:lnTo>
                        <a:pt x="321" y="243"/>
                      </a:lnTo>
                      <a:lnTo>
                        <a:pt x="314" y="247"/>
                      </a:lnTo>
                      <a:lnTo>
                        <a:pt x="312" y="250"/>
                      </a:lnTo>
                      <a:lnTo>
                        <a:pt x="308" y="251"/>
                      </a:lnTo>
                      <a:lnTo>
                        <a:pt x="306" y="252"/>
                      </a:lnTo>
                      <a:lnTo>
                        <a:pt x="302" y="255"/>
                      </a:lnTo>
                      <a:lnTo>
                        <a:pt x="300" y="256"/>
                      </a:lnTo>
                      <a:lnTo>
                        <a:pt x="297" y="257"/>
                      </a:lnTo>
                      <a:lnTo>
                        <a:pt x="295" y="259"/>
                      </a:lnTo>
                      <a:lnTo>
                        <a:pt x="291" y="261"/>
                      </a:lnTo>
                      <a:lnTo>
                        <a:pt x="289" y="262"/>
                      </a:lnTo>
                      <a:lnTo>
                        <a:pt x="287" y="264"/>
                      </a:lnTo>
                      <a:lnTo>
                        <a:pt x="284" y="266"/>
                      </a:lnTo>
                      <a:lnTo>
                        <a:pt x="282" y="267"/>
                      </a:lnTo>
                      <a:lnTo>
                        <a:pt x="280" y="269"/>
                      </a:lnTo>
                      <a:lnTo>
                        <a:pt x="277" y="271"/>
                      </a:lnTo>
                      <a:lnTo>
                        <a:pt x="275" y="272"/>
                      </a:lnTo>
                      <a:lnTo>
                        <a:pt x="272" y="274"/>
                      </a:lnTo>
                      <a:lnTo>
                        <a:pt x="270" y="276"/>
                      </a:lnTo>
                      <a:lnTo>
                        <a:pt x="268" y="277"/>
                      </a:lnTo>
                      <a:lnTo>
                        <a:pt x="265" y="279"/>
                      </a:lnTo>
                      <a:lnTo>
                        <a:pt x="263" y="280"/>
                      </a:lnTo>
                      <a:lnTo>
                        <a:pt x="262" y="282"/>
                      </a:lnTo>
                      <a:lnTo>
                        <a:pt x="259" y="284"/>
                      </a:lnTo>
                      <a:lnTo>
                        <a:pt x="257" y="287"/>
                      </a:lnTo>
                      <a:lnTo>
                        <a:pt x="255" y="288"/>
                      </a:lnTo>
                      <a:lnTo>
                        <a:pt x="252" y="290"/>
                      </a:lnTo>
                      <a:lnTo>
                        <a:pt x="250" y="293"/>
                      </a:lnTo>
                      <a:lnTo>
                        <a:pt x="249" y="294"/>
                      </a:lnTo>
                      <a:lnTo>
                        <a:pt x="246" y="296"/>
                      </a:lnTo>
                      <a:lnTo>
                        <a:pt x="244" y="299"/>
                      </a:lnTo>
                      <a:lnTo>
                        <a:pt x="243" y="300"/>
                      </a:lnTo>
                      <a:lnTo>
                        <a:pt x="240" y="303"/>
                      </a:lnTo>
                      <a:lnTo>
                        <a:pt x="238" y="305"/>
                      </a:lnTo>
                      <a:lnTo>
                        <a:pt x="234" y="310"/>
                      </a:lnTo>
                      <a:lnTo>
                        <a:pt x="232" y="314"/>
                      </a:lnTo>
                      <a:lnTo>
                        <a:pt x="228" y="319"/>
                      </a:lnTo>
                      <a:lnTo>
                        <a:pt x="226" y="322"/>
                      </a:lnTo>
                      <a:lnTo>
                        <a:pt x="222" y="327"/>
                      </a:lnTo>
                      <a:lnTo>
                        <a:pt x="220" y="331"/>
                      </a:lnTo>
                      <a:lnTo>
                        <a:pt x="216" y="336"/>
                      </a:lnTo>
                      <a:lnTo>
                        <a:pt x="214" y="340"/>
                      </a:lnTo>
                      <a:lnTo>
                        <a:pt x="210" y="345"/>
                      </a:lnTo>
                      <a:lnTo>
                        <a:pt x="208" y="348"/>
                      </a:lnTo>
                      <a:lnTo>
                        <a:pt x="204" y="352"/>
                      </a:lnTo>
                      <a:lnTo>
                        <a:pt x="202" y="354"/>
                      </a:lnTo>
                      <a:lnTo>
                        <a:pt x="199" y="358"/>
                      </a:lnTo>
                      <a:lnTo>
                        <a:pt x="195" y="361"/>
                      </a:lnTo>
                      <a:lnTo>
                        <a:pt x="191" y="362"/>
                      </a:lnTo>
                      <a:lnTo>
                        <a:pt x="188" y="364"/>
                      </a:lnTo>
                      <a:lnTo>
                        <a:pt x="189" y="368"/>
                      </a:lnTo>
                      <a:lnTo>
                        <a:pt x="190" y="372"/>
                      </a:lnTo>
                      <a:lnTo>
                        <a:pt x="190" y="378"/>
                      </a:lnTo>
                      <a:lnTo>
                        <a:pt x="189" y="383"/>
                      </a:lnTo>
                      <a:lnTo>
                        <a:pt x="187" y="389"/>
                      </a:lnTo>
                      <a:lnTo>
                        <a:pt x="184" y="395"/>
                      </a:lnTo>
                      <a:lnTo>
                        <a:pt x="182" y="401"/>
                      </a:lnTo>
                      <a:lnTo>
                        <a:pt x="178" y="409"/>
                      </a:lnTo>
                      <a:lnTo>
                        <a:pt x="175" y="416"/>
                      </a:lnTo>
                      <a:lnTo>
                        <a:pt x="171" y="423"/>
                      </a:lnTo>
                      <a:lnTo>
                        <a:pt x="169" y="431"/>
                      </a:lnTo>
                      <a:lnTo>
                        <a:pt x="165" y="438"/>
                      </a:lnTo>
                      <a:lnTo>
                        <a:pt x="163" y="446"/>
                      </a:lnTo>
                      <a:lnTo>
                        <a:pt x="160" y="454"/>
                      </a:lnTo>
                      <a:lnTo>
                        <a:pt x="158" y="462"/>
                      </a:lnTo>
                      <a:lnTo>
                        <a:pt x="157" y="469"/>
                      </a:lnTo>
                      <a:lnTo>
                        <a:pt x="154" y="471"/>
                      </a:lnTo>
                      <a:lnTo>
                        <a:pt x="152" y="474"/>
                      </a:lnTo>
                      <a:lnTo>
                        <a:pt x="150" y="476"/>
                      </a:lnTo>
                      <a:lnTo>
                        <a:pt x="147" y="478"/>
                      </a:lnTo>
                      <a:lnTo>
                        <a:pt x="145" y="479"/>
                      </a:lnTo>
                      <a:lnTo>
                        <a:pt x="141" y="480"/>
                      </a:lnTo>
                      <a:lnTo>
                        <a:pt x="139" y="481"/>
                      </a:lnTo>
                      <a:lnTo>
                        <a:pt x="135" y="481"/>
                      </a:lnTo>
                      <a:lnTo>
                        <a:pt x="133" y="483"/>
                      </a:lnTo>
                      <a:lnTo>
                        <a:pt x="129" y="483"/>
                      </a:lnTo>
                      <a:lnTo>
                        <a:pt x="127" y="483"/>
                      </a:lnTo>
                      <a:lnTo>
                        <a:pt x="123" y="483"/>
                      </a:lnTo>
                      <a:lnTo>
                        <a:pt x="121" y="483"/>
                      </a:lnTo>
                      <a:lnTo>
                        <a:pt x="117" y="481"/>
                      </a:lnTo>
                      <a:lnTo>
                        <a:pt x="114" y="481"/>
                      </a:lnTo>
                      <a:lnTo>
                        <a:pt x="112" y="480"/>
                      </a:lnTo>
                      <a:lnTo>
                        <a:pt x="108" y="479"/>
                      </a:lnTo>
                      <a:lnTo>
                        <a:pt x="104" y="479"/>
                      </a:lnTo>
                      <a:lnTo>
                        <a:pt x="102" y="478"/>
                      </a:lnTo>
                      <a:lnTo>
                        <a:pt x="98" y="476"/>
                      </a:lnTo>
                      <a:lnTo>
                        <a:pt x="95" y="475"/>
                      </a:lnTo>
                      <a:lnTo>
                        <a:pt x="92" y="474"/>
                      </a:lnTo>
                      <a:lnTo>
                        <a:pt x="90" y="473"/>
                      </a:lnTo>
                      <a:lnTo>
                        <a:pt x="86" y="470"/>
                      </a:lnTo>
                      <a:lnTo>
                        <a:pt x="83" y="470"/>
                      </a:lnTo>
                      <a:lnTo>
                        <a:pt x="81" y="468"/>
                      </a:lnTo>
                      <a:lnTo>
                        <a:pt x="78" y="466"/>
                      </a:lnTo>
                      <a:lnTo>
                        <a:pt x="76" y="465"/>
                      </a:lnTo>
                      <a:lnTo>
                        <a:pt x="73" y="464"/>
                      </a:lnTo>
                      <a:lnTo>
                        <a:pt x="70" y="463"/>
                      </a:lnTo>
                      <a:lnTo>
                        <a:pt x="67" y="462"/>
                      </a:lnTo>
                      <a:lnTo>
                        <a:pt x="65" y="460"/>
                      </a:lnTo>
                      <a:lnTo>
                        <a:pt x="63" y="459"/>
                      </a:lnTo>
                      <a:lnTo>
                        <a:pt x="60" y="458"/>
                      </a:lnTo>
                      <a:lnTo>
                        <a:pt x="58" y="457"/>
                      </a:lnTo>
                      <a:lnTo>
                        <a:pt x="54" y="455"/>
                      </a:lnTo>
                      <a:lnTo>
                        <a:pt x="52" y="454"/>
                      </a:lnTo>
                      <a:lnTo>
                        <a:pt x="50" y="452"/>
                      </a:lnTo>
                      <a:lnTo>
                        <a:pt x="46" y="450"/>
                      </a:lnTo>
                      <a:lnTo>
                        <a:pt x="42" y="449"/>
                      </a:lnTo>
                      <a:lnTo>
                        <a:pt x="40" y="447"/>
                      </a:lnTo>
                      <a:lnTo>
                        <a:pt x="36" y="446"/>
                      </a:lnTo>
                      <a:lnTo>
                        <a:pt x="33" y="443"/>
                      </a:lnTo>
                      <a:lnTo>
                        <a:pt x="30" y="442"/>
                      </a:lnTo>
                      <a:lnTo>
                        <a:pt x="27" y="439"/>
                      </a:lnTo>
                      <a:lnTo>
                        <a:pt x="25" y="437"/>
                      </a:lnTo>
                      <a:lnTo>
                        <a:pt x="21" y="436"/>
                      </a:lnTo>
                      <a:lnTo>
                        <a:pt x="19" y="433"/>
                      </a:lnTo>
                      <a:lnTo>
                        <a:pt x="16" y="431"/>
                      </a:lnTo>
                      <a:lnTo>
                        <a:pt x="14" y="428"/>
                      </a:lnTo>
                      <a:lnTo>
                        <a:pt x="11" y="426"/>
                      </a:lnTo>
                      <a:lnTo>
                        <a:pt x="9" y="423"/>
                      </a:lnTo>
                      <a:lnTo>
                        <a:pt x="7" y="421"/>
                      </a:lnTo>
                      <a:lnTo>
                        <a:pt x="4" y="418"/>
                      </a:lnTo>
                      <a:lnTo>
                        <a:pt x="3" y="416"/>
                      </a:lnTo>
                      <a:lnTo>
                        <a:pt x="2" y="414"/>
                      </a:lnTo>
                      <a:lnTo>
                        <a:pt x="1" y="410"/>
                      </a:lnTo>
                      <a:lnTo>
                        <a:pt x="0" y="407"/>
                      </a:lnTo>
                      <a:lnTo>
                        <a:pt x="0" y="405"/>
                      </a:lnTo>
                      <a:lnTo>
                        <a:pt x="0" y="401"/>
                      </a:lnTo>
                      <a:lnTo>
                        <a:pt x="0" y="399"/>
                      </a:lnTo>
                      <a:lnTo>
                        <a:pt x="0" y="395"/>
                      </a:lnTo>
                      <a:lnTo>
                        <a:pt x="1" y="393"/>
                      </a:lnTo>
                      <a:lnTo>
                        <a:pt x="2" y="389"/>
                      </a:lnTo>
                      <a:lnTo>
                        <a:pt x="7" y="383"/>
                      </a:lnTo>
                      <a:lnTo>
                        <a:pt x="10" y="377"/>
                      </a:lnTo>
                      <a:lnTo>
                        <a:pt x="14" y="370"/>
                      </a:lnTo>
                      <a:lnTo>
                        <a:pt x="19" y="364"/>
                      </a:lnTo>
                      <a:lnTo>
                        <a:pt x="22" y="358"/>
                      </a:lnTo>
                      <a:lnTo>
                        <a:pt x="26" y="352"/>
                      </a:lnTo>
                      <a:lnTo>
                        <a:pt x="30" y="347"/>
                      </a:lnTo>
                      <a:lnTo>
                        <a:pt x="34" y="341"/>
                      </a:lnTo>
                      <a:lnTo>
                        <a:pt x="38" y="336"/>
                      </a:lnTo>
                      <a:lnTo>
                        <a:pt x="40" y="331"/>
                      </a:lnTo>
                      <a:lnTo>
                        <a:pt x="44" y="326"/>
                      </a:lnTo>
                      <a:lnTo>
                        <a:pt x="46" y="322"/>
                      </a:lnTo>
                      <a:lnTo>
                        <a:pt x="48" y="319"/>
                      </a:lnTo>
                      <a:lnTo>
                        <a:pt x="50" y="316"/>
                      </a:lnTo>
                      <a:lnTo>
                        <a:pt x="52" y="314"/>
                      </a:lnTo>
                      <a:lnTo>
                        <a:pt x="52" y="312"/>
                      </a:lnTo>
                    </a:path>
                  </a:pathLst>
                </a:custGeom>
                <a:solidFill>
                  <a:srgbClr val="F57B49"/>
                </a:solidFill>
                <a:ln w="12700" cap="rnd" cmpd="sng">
                  <a:solidFill>
                    <a:schemeClr val="tx1"/>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nvGrpSpPr>
                <p:cNvPr id="5" name="Group 8"/>
                <p:cNvGrpSpPr>
                  <a:grpSpLocks/>
                </p:cNvGrpSpPr>
                <p:nvPr/>
              </p:nvGrpSpPr>
              <p:grpSpPr bwMode="auto">
                <a:xfrm>
                  <a:off x="2314" y="2958"/>
                  <a:ext cx="116" cy="87"/>
                  <a:chOff x="2314" y="2958"/>
                  <a:chExt cx="116" cy="87"/>
                </a:xfrm>
              </p:grpSpPr>
              <p:sp>
                <p:nvSpPr>
                  <p:cNvPr id="104529" name="Freeform 9"/>
                  <p:cNvSpPr>
                    <a:spLocks/>
                  </p:cNvSpPr>
                  <p:nvPr/>
                </p:nvSpPr>
                <p:spPr bwMode="auto">
                  <a:xfrm>
                    <a:off x="2314" y="2958"/>
                    <a:ext cx="22" cy="21"/>
                  </a:xfrm>
                  <a:custGeom>
                    <a:avLst/>
                    <a:gdLst>
                      <a:gd name="T0" fmla="*/ 21 w 22"/>
                      <a:gd name="T1" fmla="*/ 4 h 21"/>
                      <a:gd name="T2" fmla="*/ 19 w 22"/>
                      <a:gd name="T3" fmla="*/ 0 h 21"/>
                      <a:gd name="T4" fmla="*/ 16 w 22"/>
                      <a:gd name="T5" fmla="*/ 0 h 21"/>
                      <a:gd name="T6" fmla="*/ 14 w 22"/>
                      <a:gd name="T7" fmla="*/ 0 h 21"/>
                      <a:gd name="T8" fmla="*/ 11 w 22"/>
                      <a:gd name="T9" fmla="*/ 4 h 21"/>
                      <a:gd name="T10" fmla="*/ 9 w 22"/>
                      <a:gd name="T11" fmla="*/ 4 h 21"/>
                      <a:gd name="T12" fmla="*/ 6 w 22"/>
                      <a:gd name="T13" fmla="*/ 8 h 21"/>
                      <a:gd name="T14" fmla="*/ 3 w 22"/>
                      <a:gd name="T15" fmla="*/ 8 h 21"/>
                      <a:gd name="T16" fmla="*/ 0 w 22"/>
                      <a:gd name="T17" fmla="*/ 12 h 21"/>
                      <a:gd name="T18" fmla="*/ 1 w 22"/>
                      <a:gd name="T19" fmla="*/ 20 h 21"/>
                      <a:gd name="T20" fmla="*/ 4 w 22"/>
                      <a:gd name="T21" fmla="*/ 16 h 21"/>
                      <a:gd name="T22" fmla="*/ 8 w 22"/>
                      <a:gd name="T23" fmla="*/ 16 h 21"/>
                      <a:gd name="T24" fmla="*/ 11 w 22"/>
                      <a:gd name="T25" fmla="*/ 12 h 21"/>
                      <a:gd name="T26" fmla="*/ 12 w 22"/>
                      <a:gd name="T27" fmla="*/ 12 h 21"/>
                      <a:gd name="T28" fmla="*/ 16 w 22"/>
                      <a:gd name="T29" fmla="*/ 12 h 21"/>
                      <a:gd name="T30" fmla="*/ 16 w 22"/>
                      <a:gd name="T31" fmla="*/ 12 h 21"/>
                      <a:gd name="T32" fmla="*/ 17 w 22"/>
                      <a:gd name="T33" fmla="*/ 12 h 21"/>
                      <a:gd name="T34" fmla="*/ 21 w 22"/>
                      <a:gd name="T35" fmla="*/ 4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21"/>
                      <a:gd name="T56" fmla="*/ 22 w 22"/>
                      <a:gd name="T57" fmla="*/ 21 h 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21">
                        <a:moveTo>
                          <a:pt x="21" y="4"/>
                        </a:moveTo>
                        <a:lnTo>
                          <a:pt x="19" y="0"/>
                        </a:lnTo>
                        <a:lnTo>
                          <a:pt x="16" y="0"/>
                        </a:lnTo>
                        <a:lnTo>
                          <a:pt x="14" y="0"/>
                        </a:lnTo>
                        <a:lnTo>
                          <a:pt x="11" y="4"/>
                        </a:lnTo>
                        <a:lnTo>
                          <a:pt x="9" y="4"/>
                        </a:lnTo>
                        <a:lnTo>
                          <a:pt x="6" y="8"/>
                        </a:lnTo>
                        <a:lnTo>
                          <a:pt x="3" y="8"/>
                        </a:lnTo>
                        <a:lnTo>
                          <a:pt x="0" y="12"/>
                        </a:lnTo>
                        <a:lnTo>
                          <a:pt x="1" y="20"/>
                        </a:lnTo>
                        <a:lnTo>
                          <a:pt x="4" y="16"/>
                        </a:lnTo>
                        <a:lnTo>
                          <a:pt x="8" y="16"/>
                        </a:lnTo>
                        <a:lnTo>
                          <a:pt x="11" y="12"/>
                        </a:lnTo>
                        <a:lnTo>
                          <a:pt x="12" y="12"/>
                        </a:lnTo>
                        <a:lnTo>
                          <a:pt x="16" y="12"/>
                        </a:lnTo>
                        <a:lnTo>
                          <a:pt x="17" y="12"/>
                        </a:lnTo>
                        <a:lnTo>
                          <a:pt x="21" y="4"/>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0" name="Freeform 10"/>
                  <p:cNvSpPr>
                    <a:spLocks/>
                  </p:cNvSpPr>
                  <p:nvPr/>
                </p:nvSpPr>
                <p:spPr bwMode="auto">
                  <a:xfrm>
                    <a:off x="2320" y="2960"/>
                    <a:ext cx="19" cy="20"/>
                  </a:xfrm>
                  <a:custGeom>
                    <a:avLst/>
                    <a:gdLst>
                      <a:gd name="T0" fmla="*/ 7 w 19"/>
                      <a:gd name="T1" fmla="*/ 17 h 20"/>
                      <a:gd name="T2" fmla="*/ 7 w 19"/>
                      <a:gd name="T3" fmla="*/ 17 h 20"/>
                      <a:gd name="T4" fmla="*/ 7 w 19"/>
                      <a:gd name="T5" fmla="*/ 15 h 20"/>
                      <a:gd name="T6" fmla="*/ 9 w 19"/>
                      <a:gd name="T7" fmla="*/ 13 h 20"/>
                      <a:gd name="T8" fmla="*/ 12 w 19"/>
                      <a:gd name="T9" fmla="*/ 10 h 20"/>
                      <a:gd name="T10" fmla="*/ 14 w 19"/>
                      <a:gd name="T11" fmla="*/ 8 h 20"/>
                      <a:gd name="T12" fmla="*/ 16 w 19"/>
                      <a:gd name="T13" fmla="*/ 5 h 20"/>
                      <a:gd name="T14" fmla="*/ 18 w 19"/>
                      <a:gd name="T15" fmla="*/ 3 h 20"/>
                      <a:gd name="T16" fmla="*/ 16 w 19"/>
                      <a:gd name="T17" fmla="*/ 0 h 20"/>
                      <a:gd name="T18" fmla="*/ 10 w 19"/>
                      <a:gd name="T19" fmla="*/ 3 h 20"/>
                      <a:gd name="T20" fmla="*/ 10 w 19"/>
                      <a:gd name="T21" fmla="*/ 3 h 20"/>
                      <a:gd name="T22" fmla="*/ 10 w 19"/>
                      <a:gd name="T23" fmla="*/ 3 h 20"/>
                      <a:gd name="T24" fmla="*/ 9 w 19"/>
                      <a:gd name="T25" fmla="*/ 5 h 20"/>
                      <a:gd name="T26" fmla="*/ 7 w 19"/>
                      <a:gd name="T27" fmla="*/ 8 h 20"/>
                      <a:gd name="T28" fmla="*/ 3 w 19"/>
                      <a:gd name="T29" fmla="*/ 10 h 20"/>
                      <a:gd name="T30" fmla="*/ 1 w 19"/>
                      <a:gd name="T31" fmla="*/ 13 h 20"/>
                      <a:gd name="T32" fmla="*/ 0 w 19"/>
                      <a:gd name="T33" fmla="*/ 15 h 20"/>
                      <a:gd name="T34" fmla="*/ 0 w 19"/>
                      <a:gd name="T35" fmla="*/ 19 h 20"/>
                      <a:gd name="T36" fmla="*/ 0 w 19"/>
                      <a:gd name="T37" fmla="*/ 19 h 20"/>
                      <a:gd name="T38" fmla="*/ 7 w 19"/>
                      <a:gd name="T39" fmla="*/ 17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0"/>
                      <a:gd name="T62" fmla="*/ 19 w 19"/>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0">
                        <a:moveTo>
                          <a:pt x="7" y="17"/>
                        </a:moveTo>
                        <a:lnTo>
                          <a:pt x="7" y="17"/>
                        </a:lnTo>
                        <a:lnTo>
                          <a:pt x="7" y="15"/>
                        </a:lnTo>
                        <a:lnTo>
                          <a:pt x="9" y="13"/>
                        </a:lnTo>
                        <a:lnTo>
                          <a:pt x="12" y="10"/>
                        </a:lnTo>
                        <a:lnTo>
                          <a:pt x="14" y="8"/>
                        </a:lnTo>
                        <a:lnTo>
                          <a:pt x="16" y="5"/>
                        </a:lnTo>
                        <a:lnTo>
                          <a:pt x="18" y="3"/>
                        </a:lnTo>
                        <a:lnTo>
                          <a:pt x="16" y="0"/>
                        </a:lnTo>
                        <a:lnTo>
                          <a:pt x="10" y="3"/>
                        </a:lnTo>
                        <a:lnTo>
                          <a:pt x="9" y="5"/>
                        </a:lnTo>
                        <a:lnTo>
                          <a:pt x="7" y="8"/>
                        </a:lnTo>
                        <a:lnTo>
                          <a:pt x="3" y="10"/>
                        </a:lnTo>
                        <a:lnTo>
                          <a:pt x="1" y="13"/>
                        </a:lnTo>
                        <a:lnTo>
                          <a:pt x="0" y="15"/>
                        </a:lnTo>
                        <a:lnTo>
                          <a:pt x="0" y="19"/>
                        </a:lnTo>
                        <a:lnTo>
                          <a:pt x="7" y="17"/>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1" name="Freeform 11"/>
                  <p:cNvSpPr>
                    <a:spLocks/>
                  </p:cNvSpPr>
                  <p:nvPr/>
                </p:nvSpPr>
                <p:spPr bwMode="auto">
                  <a:xfrm>
                    <a:off x="2320" y="2967"/>
                    <a:ext cx="20" cy="20"/>
                  </a:xfrm>
                  <a:custGeom>
                    <a:avLst/>
                    <a:gdLst>
                      <a:gd name="T0" fmla="*/ 16 w 20"/>
                      <a:gd name="T1" fmla="*/ 0 h 20"/>
                      <a:gd name="T2" fmla="*/ 14 w 20"/>
                      <a:gd name="T3" fmla="*/ 3 h 20"/>
                      <a:gd name="T4" fmla="*/ 12 w 20"/>
                      <a:gd name="T5" fmla="*/ 6 h 20"/>
                      <a:gd name="T6" fmla="*/ 10 w 20"/>
                      <a:gd name="T7" fmla="*/ 9 h 20"/>
                      <a:gd name="T8" fmla="*/ 7 w 20"/>
                      <a:gd name="T9" fmla="*/ 9 h 20"/>
                      <a:gd name="T10" fmla="*/ 5 w 20"/>
                      <a:gd name="T11" fmla="*/ 12 h 20"/>
                      <a:gd name="T12" fmla="*/ 4 w 20"/>
                      <a:gd name="T13" fmla="*/ 12 h 20"/>
                      <a:gd name="T14" fmla="*/ 3 w 20"/>
                      <a:gd name="T15" fmla="*/ 12 h 20"/>
                      <a:gd name="T16" fmla="*/ 4 w 20"/>
                      <a:gd name="T17" fmla="*/ 12 h 20"/>
                      <a:gd name="T18" fmla="*/ 0 w 20"/>
                      <a:gd name="T19" fmla="*/ 15 h 20"/>
                      <a:gd name="T20" fmla="*/ 2 w 20"/>
                      <a:gd name="T21" fmla="*/ 19 h 20"/>
                      <a:gd name="T22" fmla="*/ 4 w 20"/>
                      <a:gd name="T23" fmla="*/ 19 h 20"/>
                      <a:gd name="T24" fmla="*/ 6 w 20"/>
                      <a:gd name="T25" fmla="*/ 19 h 20"/>
                      <a:gd name="T26" fmla="*/ 8 w 20"/>
                      <a:gd name="T27" fmla="*/ 15 h 20"/>
                      <a:gd name="T28" fmla="*/ 11 w 20"/>
                      <a:gd name="T29" fmla="*/ 15 h 20"/>
                      <a:gd name="T30" fmla="*/ 14 w 20"/>
                      <a:gd name="T31" fmla="*/ 12 h 20"/>
                      <a:gd name="T32" fmla="*/ 16 w 20"/>
                      <a:gd name="T33" fmla="*/ 9 h 20"/>
                      <a:gd name="T34" fmla="*/ 19 w 20"/>
                      <a:gd name="T35" fmla="*/ 6 h 20"/>
                      <a:gd name="T36" fmla="*/ 16 w 20"/>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16" y="0"/>
                        </a:moveTo>
                        <a:lnTo>
                          <a:pt x="14" y="3"/>
                        </a:lnTo>
                        <a:lnTo>
                          <a:pt x="12" y="6"/>
                        </a:lnTo>
                        <a:lnTo>
                          <a:pt x="10" y="9"/>
                        </a:lnTo>
                        <a:lnTo>
                          <a:pt x="7" y="9"/>
                        </a:lnTo>
                        <a:lnTo>
                          <a:pt x="5" y="12"/>
                        </a:lnTo>
                        <a:lnTo>
                          <a:pt x="4" y="12"/>
                        </a:lnTo>
                        <a:lnTo>
                          <a:pt x="3" y="12"/>
                        </a:lnTo>
                        <a:lnTo>
                          <a:pt x="4" y="12"/>
                        </a:lnTo>
                        <a:lnTo>
                          <a:pt x="0" y="15"/>
                        </a:lnTo>
                        <a:lnTo>
                          <a:pt x="2" y="19"/>
                        </a:lnTo>
                        <a:lnTo>
                          <a:pt x="4" y="19"/>
                        </a:lnTo>
                        <a:lnTo>
                          <a:pt x="6" y="19"/>
                        </a:lnTo>
                        <a:lnTo>
                          <a:pt x="8" y="15"/>
                        </a:lnTo>
                        <a:lnTo>
                          <a:pt x="11" y="15"/>
                        </a:lnTo>
                        <a:lnTo>
                          <a:pt x="14" y="12"/>
                        </a:lnTo>
                        <a:lnTo>
                          <a:pt x="16" y="9"/>
                        </a:lnTo>
                        <a:lnTo>
                          <a:pt x="19" y="6"/>
                        </a:lnTo>
                        <a:lnTo>
                          <a:pt x="16" y="0"/>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2" name="Freeform 12"/>
                  <p:cNvSpPr>
                    <a:spLocks/>
                  </p:cNvSpPr>
                  <p:nvPr/>
                </p:nvSpPr>
                <p:spPr bwMode="auto">
                  <a:xfrm>
                    <a:off x="2335" y="2967"/>
                    <a:ext cx="19" cy="20"/>
                  </a:xfrm>
                  <a:custGeom>
                    <a:avLst/>
                    <a:gdLst>
                      <a:gd name="T0" fmla="*/ 4 w 19"/>
                      <a:gd name="T1" fmla="*/ 15 h 20"/>
                      <a:gd name="T2" fmla="*/ 6 w 19"/>
                      <a:gd name="T3" fmla="*/ 16 h 20"/>
                      <a:gd name="T4" fmla="*/ 6 w 19"/>
                      <a:gd name="T5" fmla="*/ 15 h 20"/>
                      <a:gd name="T6" fmla="*/ 11 w 19"/>
                      <a:gd name="T7" fmla="*/ 11 h 20"/>
                      <a:gd name="T8" fmla="*/ 13 w 19"/>
                      <a:gd name="T9" fmla="*/ 8 h 20"/>
                      <a:gd name="T10" fmla="*/ 15 w 19"/>
                      <a:gd name="T11" fmla="*/ 5 h 20"/>
                      <a:gd name="T12" fmla="*/ 18 w 19"/>
                      <a:gd name="T13" fmla="*/ 2 h 20"/>
                      <a:gd name="T14" fmla="*/ 15 w 19"/>
                      <a:gd name="T15" fmla="*/ 0 h 20"/>
                      <a:gd name="T16" fmla="*/ 9 w 19"/>
                      <a:gd name="T17" fmla="*/ 0 h 20"/>
                      <a:gd name="T18" fmla="*/ 13 w 19"/>
                      <a:gd name="T19" fmla="*/ 3 h 20"/>
                      <a:gd name="T20" fmla="*/ 11 w 19"/>
                      <a:gd name="T21" fmla="*/ 2 h 20"/>
                      <a:gd name="T22" fmla="*/ 11 w 19"/>
                      <a:gd name="T23" fmla="*/ 2 h 20"/>
                      <a:gd name="T24" fmla="*/ 9 w 19"/>
                      <a:gd name="T25" fmla="*/ 3 h 20"/>
                      <a:gd name="T26" fmla="*/ 6 w 19"/>
                      <a:gd name="T27" fmla="*/ 7 h 20"/>
                      <a:gd name="T28" fmla="*/ 2 w 19"/>
                      <a:gd name="T29" fmla="*/ 10 h 20"/>
                      <a:gd name="T30" fmla="*/ 0 w 19"/>
                      <a:gd name="T31" fmla="*/ 13 h 20"/>
                      <a:gd name="T32" fmla="*/ 0 w 19"/>
                      <a:gd name="T33" fmla="*/ 16 h 20"/>
                      <a:gd name="T34" fmla="*/ 4 w 19"/>
                      <a:gd name="T35" fmla="*/ 19 h 20"/>
                      <a:gd name="T36" fmla="*/ 4 w 19"/>
                      <a:gd name="T37" fmla="*/ 15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0"/>
                      <a:gd name="T59" fmla="*/ 19 w 19"/>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0">
                        <a:moveTo>
                          <a:pt x="4" y="15"/>
                        </a:moveTo>
                        <a:lnTo>
                          <a:pt x="6" y="16"/>
                        </a:lnTo>
                        <a:lnTo>
                          <a:pt x="6" y="15"/>
                        </a:lnTo>
                        <a:lnTo>
                          <a:pt x="11" y="11"/>
                        </a:lnTo>
                        <a:lnTo>
                          <a:pt x="13" y="8"/>
                        </a:lnTo>
                        <a:lnTo>
                          <a:pt x="15" y="5"/>
                        </a:lnTo>
                        <a:lnTo>
                          <a:pt x="18" y="2"/>
                        </a:lnTo>
                        <a:lnTo>
                          <a:pt x="15" y="0"/>
                        </a:lnTo>
                        <a:lnTo>
                          <a:pt x="9" y="0"/>
                        </a:lnTo>
                        <a:lnTo>
                          <a:pt x="13" y="3"/>
                        </a:lnTo>
                        <a:lnTo>
                          <a:pt x="11" y="2"/>
                        </a:lnTo>
                        <a:lnTo>
                          <a:pt x="9" y="3"/>
                        </a:lnTo>
                        <a:lnTo>
                          <a:pt x="6" y="7"/>
                        </a:lnTo>
                        <a:lnTo>
                          <a:pt x="2" y="10"/>
                        </a:lnTo>
                        <a:lnTo>
                          <a:pt x="0" y="13"/>
                        </a:lnTo>
                        <a:lnTo>
                          <a:pt x="0" y="16"/>
                        </a:lnTo>
                        <a:lnTo>
                          <a:pt x="4" y="19"/>
                        </a:lnTo>
                        <a:lnTo>
                          <a:pt x="4" y="15"/>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3" name="Freeform 13"/>
                  <p:cNvSpPr>
                    <a:spLocks/>
                  </p:cNvSpPr>
                  <p:nvPr/>
                </p:nvSpPr>
                <p:spPr bwMode="auto">
                  <a:xfrm>
                    <a:off x="2337" y="2977"/>
                    <a:ext cx="20" cy="20"/>
                  </a:xfrm>
                  <a:custGeom>
                    <a:avLst/>
                    <a:gdLst>
                      <a:gd name="T0" fmla="*/ 19 w 20"/>
                      <a:gd name="T1" fmla="*/ 0 h 20"/>
                      <a:gd name="T2" fmla="*/ 19 w 20"/>
                      <a:gd name="T3" fmla="*/ 0 h 20"/>
                      <a:gd name="T4" fmla="*/ 15 w 20"/>
                      <a:gd name="T5" fmla="*/ 2 h 20"/>
                      <a:gd name="T6" fmla="*/ 14 w 20"/>
                      <a:gd name="T7" fmla="*/ 2 h 20"/>
                      <a:gd name="T8" fmla="*/ 11 w 20"/>
                      <a:gd name="T9" fmla="*/ 5 h 20"/>
                      <a:gd name="T10" fmla="*/ 9 w 20"/>
                      <a:gd name="T11" fmla="*/ 8 h 20"/>
                      <a:gd name="T12" fmla="*/ 6 w 20"/>
                      <a:gd name="T13" fmla="*/ 10 h 20"/>
                      <a:gd name="T14" fmla="*/ 3 w 20"/>
                      <a:gd name="T15" fmla="*/ 10 h 20"/>
                      <a:gd name="T16" fmla="*/ 1 w 20"/>
                      <a:gd name="T17" fmla="*/ 13 h 20"/>
                      <a:gd name="T18" fmla="*/ 0 w 20"/>
                      <a:gd name="T19" fmla="*/ 13 h 20"/>
                      <a:gd name="T20" fmla="*/ 0 w 20"/>
                      <a:gd name="T21" fmla="*/ 19 h 20"/>
                      <a:gd name="T22" fmla="*/ 3 w 20"/>
                      <a:gd name="T23" fmla="*/ 19 h 20"/>
                      <a:gd name="T24" fmla="*/ 4 w 20"/>
                      <a:gd name="T25" fmla="*/ 16 h 20"/>
                      <a:gd name="T26" fmla="*/ 7 w 20"/>
                      <a:gd name="T27" fmla="*/ 16 h 20"/>
                      <a:gd name="T28" fmla="*/ 11 w 20"/>
                      <a:gd name="T29" fmla="*/ 13 h 20"/>
                      <a:gd name="T30" fmla="*/ 14 w 20"/>
                      <a:gd name="T31" fmla="*/ 10 h 20"/>
                      <a:gd name="T32" fmla="*/ 15 w 20"/>
                      <a:gd name="T33" fmla="*/ 8 h 20"/>
                      <a:gd name="T34" fmla="*/ 17 w 20"/>
                      <a:gd name="T35" fmla="*/ 8 h 20"/>
                      <a:gd name="T36" fmla="*/ 19 w 20"/>
                      <a:gd name="T37" fmla="*/ 8 h 20"/>
                      <a:gd name="T38" fmla="*/ 19 w 20"/>
                      <a:gd name="T39" fmla="*/ 0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0"/>
                      <a:gd name="T62" fmla="*/ 20 w 20"/>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0">
                        <a:moveTo>
                          <a:pt x="19" y="0"/>
                        </a:moveTo>
                        <a:lnTo>
                          <a:pt x="19" y="0"/>
                        </a:lnTo>
                        <a:lnTo>
                          <a:pt x="15" y="2"/>
                        </a:lnTo>
                        <a:lnTo>
                          <a:pt x="14" y="2"/>
                        </a:lnTo>
                        <a:lnTo>
                          <a:pt x="11" y="5"/>
                        </a:lnTo>
                        <a:lnTo>
                          <a:pt x="9" y="8"/>
                        </a:lnTo>
                        <a:lnTo>
                          <a:pt x="6" y="10"/>
                        </a:lnTo>
                        <a:lnTo>
                          <a:pt x="3" y="10"/>
                        </a:lnTo>
                        <a:lnTo>
                          <a:pt x="1" y="13"/>
                        </a:lnTo>
                        <a:lnTo>
                          <a:pt x="0" y="13"/>
                        </a:lnTo>
                        <a:lnTo>
                          <a:pt x="0" y="19"/>
                        </a:lnTo>
                        <a:lnTo>
                          <a:pt x="3" y="19"/>
                        </a:lnTo>
                        <a:lnTo>
                          <a:pt x="4" y="16"/>
                        </a:lnTo>
                        <a:lnTo>
                          <a:pt x="7" y="16"/>
                        </a:lnTo>
                        <a:lnTo>
                          <a:pt x="11" y="13"/>
                        </a:lnTo>
                        <a:lnTo>
                          <a:pt x="14" y="10"/>
                        </a:lnTo>
                        <a:lnTo>
                          <a:pt x="15" y="8"/>
                        </a:lnTo>
                        <a:lnTo>
                          <a:pt x="17" y="8"/>
                        </a:lnTo>
                        <a:lnTo>
                          <a:pt x="19" y="8"/>
                        </a:lnTo>
                        <a:lnTo>
                          <a:pt x="19" y="0"/>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4" name="Freeform 14"/>
                  <p:cNvSpPr>
                    <a:spLocks/>
                  </p:cNvSpPr>
                  <p:nvPr/>
                </p:nvSpPr>
                <p:spPr bwMode="auto">
                  <a:xfrm>
                    <a:off x="2345" y="2977"/>
                    <a:ext cx="22" cy="22"/>
                  </a:xfrm>
                  <a:custGeom>
                    <a:avLst/>
                    <a:gdLst>
                      <a:gd name="T0" fmla="*/ 6 w 22"/>
                      <a:gd name="T1" fmla="*/ 17 h 22"/>
                      <a:gd name="T2" fmla="*/ 6 w 22"/>
                      <a:gd name="T3" fmla="*/ 17 h 22"/>
                      <a:gd name="T4" fmla="*/ 9 w 22"/>
                      <a:gd name="T5" fmla="*/ 18 h 22"/>
                      <a:gd name="T6" fmla="*/ 9 w 22"/>
                      <a:gd name="T7" fmla="*/ 16 h 22"/>
                      <a:gd name="T8" fmla="*/ 15 w 22"/>
                      <a:gd name="T9" fmla="*/ 12 h 22"/>
                      <a:gd name="T10" fmla="*/ 18 w 22"/>
                      <a:gd name="T11" fmla="*/ 9 h 22"/>
                      <a:gd name="T12" fmla="*/ 21 w 22"/>
                      <a:gd name="T13" fmla="*/ 6 h 22"/>
                      <a:gd name="T14" fmla="*/ 21 w 22"/>
                      <a:gd name="T15" fmla="*/ 3 h 22"/>
                      <a:gd name="T16" fmla="*/ 15 w 22"/>
                      <a:gd name="T17" fmla="*/ 0 h 22"/>
                      <a:gd name="T18" fmla="*/ 15 w 22"/>
                      <a:gd name="T19" fmla="*/ 3 h 22"/>
                      <a:gd name="T20" fmla="*/ 12 w 22"/>
                      <a:gd name="T21" fmla="*/ 2 h 22"/>
                      <a:gd name="T22" fmla="*/ 12 w 22"/>
                      <a:gd name="T23" fmla="*/ 4 h 22"/>
                      <a:gd name="T24" fmla="*/ 9 w 22"/>
                      <a:gd name="T25" fmla="*/ 7 h 22"/>
                      <a:gd name="T26" fmla="*/ 6 w 22"/>
                      <a:gd name="T27" fmla="*/ 11 h 22"/>
                      <a:gd name="T28" fmla="*/ 3 w 22"/>
                      <a:gd name="T29" fmla="*/ 14 h 22"/>
                      <a:gd name="T30" fmla="*/ 0 w 22"/>
                      <a:gd name="T31" fmla="*/ 17 h 22"/>
                      <a:gd name="T32" fmla="*/ 3 w 22"/>
                      <a:gd name="T33" fmla="*/ 21 h 22"/>
                      <a:gd name="T34" fmla="*/ 9 w 22"/>
                      <a:gd name="T35" fmla="*/ 19 h 22"/>
                      <a:gd name="T36" fmla="*/ 6 w 22"/>
                      <a:gd name="T37" fmla="*/ 17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2"/>
                      <a:gd name="T59" fmla="*/ 22 w 22"/>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2">
                        <a:moveTo>
                          <a:pt x="6" y="17"/>
                        </a:moveTo>
                        <a:lnTo>
                          <a:pt x="6" y="17"/>
                        </a:lnTo>
                        <a:lnTo>
                          <a:pt x="9" y="18"/>
                        </a:lnTo>
                        <a:lnTo>
                          <a:pt x="9" y="16"/>
                        </a:lnTo>
                        <a:lnTo>
                          <a:pt x="15" y="12"/>
                        </a:lnTo>
                        <a:lnTo>
                          <a:pt x="18" y="9"/>
                        </a:lnTo>
                        <a:lnTo>
                          <a:pt x="21" y="6"/>
                        </a:lnTo>
                        <a:lnTo>
                          <a:pt x="21" y="3"/>
                        </a:lnTo>
                        <a:lnTo>
                          <a:pt x="15" y="0"/>
                        </a:lnTo>
                        <a:lnTo>
                          <a:pt x="15" y="3"/>
                        </a:lnTo>
                        <a:lnTo>
                          <a:pt x="12" y="2"/>
                        </a:lnTo>
                        <a:lnTo>
                          <a:pt x="12" y="4"/>
                        </a:lnTo>
                        <a:lnTo>
                          <a:pt x="9" y="7"/>
                        </a:lnTo>
                        <a:lnTo>
                          <a:pt x="6" y="11"/>
                        </a:lnTo>
                        <a:lnTo>
                          <a:pt x="3" y="14"/>
                        </a:lnTo>
                        <a:lnTo>
                          <a:pt x="0" y="17"/>
                        </a:lnTo>
                        <a:lnTo>
                          <a:pt x="3" y="21"/>
                        </a:lnTo>
                        <a:lnTo>
                          <a:pt x="9" y="19"/>
                        </a:lnTo>
                        <a:lnTo>
                          <a:pt x="6" y="17"/>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5" name="Freeform 15"/>
                  <p:cNvSpPr>
                    <a:spLocks/>
                  </p:cNvSpPr>
                  <p:nvPr/>
                </p:nvSpPr>
                <p:spPr bwMode="auto">
                  <a:xfrm>
                    <a:off x="2349" y="2984"/>
                    <a:ext cx="21" cy="21"/>
                  </a:xfrm>
                  <a:custGeom>
                    <a:avLst/>
                    <a:gdLst>
                      <a:gd name="T0" fmla="*/ 20 w 21"/>
                      <a:gd name="T1" fmla="*/ 2 h 21"/>
                      <a:gd name="T2" fmla="*/ 17 w 21"/>
                      <a:gd name="T3" fmla="*/ 0 h 21"/>
                      <a:gd name="T4" fmla="*/ 14 w 21"/>
                      <a:gd name="T5" fmla="*/ 0 h 21"/>
                      <a:gd name="T6" fmla="*/ 12 w 21"/>
                      <a:gd name="T7" fmla="*/ 2 h 21"/>
                      <a:gd name="T8" fmla="*/ 10 w 21"/>
                      <a:gd name="T9" fmla="*/ 4 h 21"/>
                      <a:gd name="T10" fmla="*/ 7 w 21"/>
                      <a:gd name="T11" fmla="*/ 8 h 21"/>
                      <a:gd name="T12" fmla="*/ 5 w 21"/>
                      <a:gd name="T13" fmla="*/ 10 h 21"/>
                      <a:gd name="T14" fmla="*/ 2 w 21"/>
                      <a:gd name="T15" fmla="*/ 14 h 21"/>
                      <a:gd name="T16" fmla="*/ 0 w 21"/>
                      <a:gd name="T17" fmla="*/ 16 h 21"/>
                      <a:gd name="T18" fmla="*/ 2 w 21"/>
                      <a:gd name="T19" fmla="*/ 20 h 21"/>
                      <a:gd name="T20" fmla="*/ 5 w 21"/>
                      <a:gd name="T21" fmla="*/ 18 h 21"/>
                      <a:gd name="T22" fmla="*/ 8 w 21"/>
                      <a:gd name="T23" fmla="*/ 14 h 21"/>
                      <a:gd name="T24" fmla="*/ 10 w 21"/>
                      <a:gd name="T25" fmla="*/ 12 h 21"/>
                      <a:gd name="T26" fmla="*/ 12 w 21"/>
                      <a:gd name="T27" fmla="*/ 10 h 21"/>
                      <a:gd name="T28" fmla="*/ 14 w 21"/>
                      <a:gd name="T29" fmla="*/ 8 h 21"/>
                      <a:gd name="T30" fmla="*/ 17 w 21"/>
                      <a:gd name="T31" fmla="*/ 6 h 21"/>
                      <a:gd name="T32" fmla="*/ 17 w 21"/>
                      <a:gd name="T33" fmla="*/ 6 h 21"/>
                      <a:gd name="T34" fmla="*/ 17 w 21"/>
                      <a:gd name="T35" fmla="*/ 6 h 21"/>
                      <a:gd name="T36" fmla="*/ 20 w 21"/>
                      <a:gd name="T37" fmla="*/ 2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1"/>
                      <a:gd name="T59" fmla="*/ 21 w 21"/>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1">
                        <a:moveTo>
                          <a:pt x="20" y="2"/>
                        </a:moveTo>
                        <a:lnTo>
                          <a:pt x="17" y="0"/>
                        </a:lnTo>
                        <a:lnTo>
                          <a:pt x="14" y="0"/>
                        </a:lnTo>
                        <a:lnTo>
                          <a:pt x="12" y="2"/>
                        </a:lnTo>
                        <a:lnTo>
                          <a:pt x="10" y="4"/>
                        </a:lnTo>
                        <a:lnTo>
                          <a:pt x="7" y="8"/>
                        </a:lnTo>
                        <a:lnTo>
                          <a:pt x="5" y="10"/>
                        </a:lnTo>
                        <a:lnTo>
                          <a:pt x="2" y="14"/>
                        </a:lnTo>
                        <a:lnTo>
                          <a:pt x="0" y="16"/>
                        </a:lnTo>
                        <a:lnTo>
                          <a:pt x="2" y="20"/>
                        </a:lnTo>
                        <a:lnTo>
                          <a:pt x="5" y="18"/>
                        </a:lnTo>
                        <a:lnTo>
                          <a:pt x="8" y="14"/>
                        </a:lnTo>
                        <a:lnTo>
                          <a:pt x="10" y="12"/>
                        </a:lnTo>
                        <a:lnTo>
                          <a:pt x="12" y="10"/>
                        </a:lnTo>
                        <a:lnTo>
                          <a:pt x="14" y="8"/>
                        </a:lnTo>
                        <a:lnTo>
                          <a:pt x="17" y="6"/>
                        </a:lnTo>
                        <a:lnTo>
                          <a:pt x="20" y="2"/>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6" name="Freeform 16"/>
                  <p:cNvSpPr>
                    <a:spLocks/>
                  </p:cNvSpPr>
                  <p:nvPr/>
                </p:nvSpPr>
                <p:spPr bwMode="auto">
                  <a:xfrm>
                    <a:off x="2360" y="2985"/>
                    <a:ext cx="19" cy="23"/>
                  </a:xfrm>
                  <a:custGeom>
                    <a:avLst/>
                    <a:gdLst>
                      <a:gd name="T0" fmla="*/ 5 w 19"/>
                      <a:gd name="T1" fmla="*/ 18 h 23"/>
                      <a:gd name="T2" fmla="*/ 7 w 19"/>
                      <a:gd name="T3" fmla="*/ 19 h 23"/>
                      <a:gd name="T4" fmla="*/ 7 w 19"/>
                      <a:gd name="T5" fmla="*/ 18 h 23"/>
                      <a:gd name="T6" fmla="*/ 10 w 19"/>
                      <a:gd name="T7" fmla="*/ 15 h 23"/>
                      <a:gd name="T8" fmla="*/ 12 w 19"/>
                      <a:gd name="T9" fmla="*/ 11 h 23"/>
                      <a:gd name="T10" fmla="*/ 15 w 19"/>
                      <a:gd name="T11" fmla="*/ 9 h 23"/>
                      <a:gd name="T12" fmla="*/ 18 w 19"/>
                      <a:gd name="T13" fmla="*/ 5 h 23"/>
                      <a:gd name="T14" fmla="*/ 18 w 19"/>
                      <a:gd name="T15" fmla="*/ 2 h 23"/>
                      <a:gd name="T16" fmla="*/ 15 w 19"/>
                      <a:gd name="T17" fmla="*/ 0 h 23"/>
                      <a:gd name="T18" fmla="*/ 10 w 19"/>
                      <a:gd name="T19" fmla="*/ 2 h 23"/>
                      <a:gd name="T20" fmla="*/ 10 w 19"/>
                      <a:gd name="T21" fmla="*/ 5 h 23"/>
                      <a:gd name="T22" fmla="*/ 7 w 19"/>
                      <a:gd name="T23" fmla="*/ 7 h 23"/>
                      <a:gd name="T24" fmla="*/ 5 w 19"/>
                      <a:gd name="T25" fmla="*/ 10 h 23"/>
                      <a:gd name="T26" fmla="*/ 2 w 19"/>
                      <a:gd name="T27" fmla="*/ 14 h 23"/>
                      <a:gd name="T28" fmla="*/ 0 w 19"/>
                      <a:gd name="T29" fmla="*/ 16 h 23"/>
                      <a:gd name="T30" fmla="*/ 0 w 19"/>
                      <a:gd name="T31" fmla="*/ 19 h 23"/>
                      <a:gd name="T32" fmla="*/ 2 w 19"/>
                      <a:gd name="T33" fmla="*/ 22 h 23"/>
                      <a:gd name="T34" fmla="*/ 5 w 19"/>
                      <a:gd name="T35" fmla="*/ 18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
                      <a:gd name="T55" fmla="*/ 0 h 23"/>
                      <a:gd name="T56" fmla="*/ 19 w 19"/>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 h="23">
                        <a:moveTo>
                          <a:pt x="5" y="18"/>
                        </a:moveTo>
                        <a:lnTo>
                          <a:pt x="7" y="19"/>
                        </a:lnTo>
                        <a:lnTo>
                          <a:pt x="7" y="18"/>
                        </a:lnTo>
                        <a:lnTo>
                          <a:pt x="10" y="15"/>
                        </a:lnTo>
                        <a:lnTo>
                          <a:pt x="12" y="11"/>
                        </a:lnTo>
                        <a:lnTo>
                          <a:pt x="15" y="9"/>
                        </a:lnTo>
                        <a:lnTo>
                          <a:pt x="18" y="5"/>
                        </a:lnTo>
                        <a:lnTo>
                          <a:pt x="18" y="2"/>
                        </a:lnTo>
                        <a:lnTo>
                          <a:pt x="15" y="0"/>
                        </a:lnTo>
                        <a:lnTo>
                          <a:pt x="10" y="2"/>
                        </a:lnTo>
                        <a:lnTo>
                          <a:pt x="10" y="5"/>
                        </a:lnTo>
                        <a:lnTo>
                          <a:pt x="7" y="7"/>
                        </a:lnTo>
                        <a:lnTo>
                          <a:pt x="5" y="10"/>
                        </a:lnTo>
                        <a:lnTo>
                          <a:pt x="2" y="14"/>
                        </a:lnTo>
                        <a:lnTo>
                          <a:pt x="0" y="16"/>
                        </a:lnTo>
                        <a:lnTo>
                          <a:pt x="0" y="19"/>
                        </a:lnTo>
                        <a:lnTo>
                          <a:pt x="2" y="22"/>
                        </a:lnTo>
                        <a:lnTo>
                          <a:pt x="5" y="18"/>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7" name="Freeform 17"/>
                  <p:cNvSpPr>
                    <a:spLocks/>
                  </p:cNvSpPr>
                  <p:nvPr/>
                </p:nvSpPr>
                <p:spPr bwMode="auto">
                  <a:xfrm>
                    <a:off x="2362" y="2995"/>
                    <a:ext cx="19" cy="21"/>
                  </a:xfrm>
                  <a:custGeom>
                    <a:avLst/>
                    <a:gdLst>
                      <a:gd name="T0" fmla="*/ 18 w 19"/>
                      <a:gd name="T1" fmla="*/ 0 h 21"/>
                      <a:gd name="T2" fmla="*/ 16 w 19"/>
                      <a:gd name="T3" fmla="*/ 0 h 21"/>
                      <a:gd name="T4" fmla="*/ 15 w 19"/>
                      <a:gd name="T5" fmla="*/ 0 h 21"/>
                      <a:gd name="T6" fmla="*/ 14 w 19"/>
                      <a:gd name="T7" fmla="*/ 0 h 21"/>
                      <a:gd name="T8" fmla="*/ 13 w 19"/>
                      <a:gd name="T9" fmla="*/ 2 h 21"/>
                      <a:gd name="T10" fmla="*/ 12 w 19"/>
                      <a:gd name="T11" fmla="*/ 2 h 21"/>
                      <a:gd name="T12" fmla="*/ 10 w 19"/>
                      <a:gd name="T13" fmla="*/ 4 h 21"/>
                      <a:gd name="T14" fmla="*/ 9 w 19"/>
                      <a:gd name="T15" fmla="*/ 6 h 21"/>
                      <a:gd name="T16" fmla="*/ 8 w 19"/>
                      <a:gd name="T17" fmla="*/ 6 h 21"/>
                      <a:gd name="T18" fmla="*/ 6 w 19"/>
                      <a:gd name="T19" fmla="*/ 8 h 21"/>
                      <a:gd name="T20" fmla="*/ 6 w 19"/>
                      <a:gd name="T21" fmla="*/ 11 h 21"/>
                      <a:gd name="T22" fmla="*/ 3 w 19"/>
                      <a:gd name="T23" fmla="*/ 11 h 21"/>
                      <a:gd name="T24" fmla="*/ 2 w 19"/>
                      <a:gd name="T25" fmla="*/ 13 h 21"/>
                      <a:gd name="T26" fmla="*/ 2 w 19"/>
                      <a:gd name="T27" fmla="*/ 13 h 21"/>
                      <a:gd name="T28" fmla="*/ 1 w 19"/>
                      <a:gd name="T29" fmla="*/ 13 h 21"/>
                      <a:gd name="T30" fmla="*/ 1 w 19"/>
                      <a:gd name="T31" fmla="*/ 13 h 21"/>
                      <a:gd name="T32" fmla="*/ 1 w 19"/>
                      <a:gd name="T33" fmla="*/ 15 h 21"/>
                      <a:gd name="T34" fmla="*/ 0 w 19"/>
                      <a:gd name="T35" fmla="*/ 20 h 21"/>
                      <a:gd name="T36" fmla="*/ 1 w 19"/>
                      <a:gd name="T37" fmla="*/ 20 h 21"/>
                      <a:gd name="T38" fmla="*/ 2 w 19"/>
                      <a:gd name="T39" fmla="*/ 20 h 21"/>
                      <a:gd name="T40" fmla="*/ 3 w 19"/>
                      <a:gd name="T41" fmla="*/ 17 h 21"/>
                      <a:gd name="T42" fmla="*/ 4 w 19"/>
                      <a:gd name="T43" fmla="*/ 17 h 21"/>
                      <a:gd name="T44" fmla="*/ 6 w 19"/>
                      <a:gd name="T45" fmla="*/ 17 h 21"/>
                      <a:gd name="T46" fmla="*/ 7 w 19"/>
                      <a:gd name="T47" fmla="*/ 15 h 21"/>
                      <a:gd name="T48" fmla="*/ 8 w 19"/>
                      <a:gd name="T49" fmla="*/ 13 h 21"/>
                      <a:gd name="T50" fmla="*/ 9 w 19"/>
                      <a:gd name="T51" fmla="*/ 13 h 21"/>
                      <a:gd name="T52" fmla="*/ 10 w 19"/>
                      <a:gd name="T53" fmla="*/ 11 h 21"/>
                      <a:gd name="T54" fmla="*/ 12 w 19"/>
                      <a:gd name="T55" fmla="*/ 8 h 21"/>
                      <a:gd name="T56" fmla="*/ 14 w 19"/>
                      <a:gd name="T57" fmla="*/ 8 h 21"/>
                      <a:gd name="T58" fmla="*/ 15 w 19"/>
                      <a:gd name="T59" fmla="*/ 6 h 21"/>
                      <a:gd name="T60" fmla="*/ 15 w 19"/>
                      <a:gd name="T61" fmla="*/ 6 h 21"/>
                      <a:gd name="T62" fmla="*/ 16 w 19"/>
                      <a:gd name="T63" fmla="*/ 6 h 21"/>
                      <a:gd name="T64" fmla="*/ 15 w 19"/>
                      <a:gd name="T65" fmla="*/ 4 h 21"/>
                      <a:gd name="T66" fmla="*/ 18 w 19"/>
                      <a:gd name="T67" fmla="*/ 0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1"/>
                      <a:gd name="T104" fmla="*/ 19 w 19"/>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1">
                        <a:moveTo>
                          <a:pt x="18" y="0"/>
                        </a:moveTo>
                        <a:lnTo>
                          <a:pt x="16" y="0"/>
                        </a:lnTo>
                        <a:lnTo>
                          <a:pt x="15" y="0"/>
                        </a:lnTo>
                        <a:lnTo>
                          <a:pt x="14" y="0"/>
                        </a:lnTo>
                        <a:lnTo>
                          <a:pt x="13" y="2"/>
                        </a:lnTo>
                        <a:lnTo>
                          <a:pt x="12" y="2"/>
                        </a:lnTo>
                        <a:lnTo>
                          <a:pt x="10" y="4"/>
                        </a:lnTo>
                        <a:lnTo>
                          <a:pt x="9" y="6"/>
                        </a:lnTo>
                        <a:lnTo>
                          <a:pt x="8" y="6"/>
                        </a:lnTo>
                        <a:lnTo>
                          <a:pt x="6" y="8"/>
                        </a:lnTo>
                        <a:lnTo>
                          <a:pt x="6" y="11"/>
                        </a:lnTo>
                        <a:lnTo>
                          <a:pt x="3" y="11"/>
                        </a:lnTo>
                        <a:lnTo>
                          <a:pt x="2" y="13"/>
                        </a:lnTo>
                        <a:lnTo>
                          <a:pt x="1" y="13"/>
                        </a:lnTo>
                        <a:lnTo>
                          <a:pt x="1" y="15"/>
                        </a:lnTo>
                        <a:lnTo>
                          <a:pt x="0" y="20"/>
                        </a:lnTo>
                        <a:lnTo>
                          <a:pt x="1" y="20"/>
                        </a:lnTo>
                        <a:lnTo>
                          <a:pt x="2" y="20"/>
                        </a:lnTo>
                        <a:lnTo>
                          <a:pt x="3" y="17"/>
                        </a:lnTo>
                        <a:lnTo>
                          <a:pt x="4" y="17"/>
                        </a:lnTo>
                        <a:lnTo>
                          <a:pt x="6" y="17"/>
                        </a:lnTo>
                        <a:lnTo>
                          <a:pt x="7" y="15"/>
                        </a:lnTo>
                        <a:lnTo>
                          <a:pt x="8" y="13"/>
                        </a:lnTo>
                        <a:lnTo>
                          <a:pt x="9" y="13"/>
                        </a:lnTo>
                        <a:lnTo>
                          <a:pt x="10" y="11"/>
                        </a:lnTo>
                        <a:lnTo>
                          <a:pt x="12" y="8"/>
                        </a:lnTo>
                        <a:lnTo>
                          <a:pt x="14" y="8"/>
                        </a:lnTo>
                        <a:lnTo>
                          <a:pt x="15" y="6"/>
                        </a:lnTo>
                        <a:lnTo>
                          <a:pt x="16" y="6"/>
                        </a:lnTo>
                        <a:lnTo>
                          <a:pt x="15" y="4"/>
                        </a:lnTo>
                        <a:lnTo>
                          <a:pt x="18" y="0"/>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8" name="Freeform 18"/>
                  <p:cNvSpPr>
                    <a:spLocks/>
                  </p:cNvSpPr>
                  <p:nvPr/>
                </p:nvSpPr>
                <p:spPr bwMode="auto">
                  <a:xfrm>
                    <a:off x="2372" y="2995"/>
                    <a:ext cx="21" cy="21"/>
                  </a:xfrm>
                  <a:custGeom>
                    <a:avLst/>
                    <a:gdLst>
                      <a:gd name="T0" fmla="*/ 8 w 21"/>
                      <a:gd name="T1" fmla="*/ 18 h 21"/>
                      <a:gd name="T2" fmla="*/ 8 w 21"/>
                      <a:gd name="T3" fmla="*/ 17 h 21"/>
                      <a:gd name="T4" fmla="*/ 8 w 21"/>
                      <a:gd name="T5" fmla="*/ 15 h 21"/>
                      <a:gd name="T6" fmla="*/ 11 w 21"/>
                      <a:gd name="T7" fmla="*/ 12 h 21"/>
                      <a:gd name="T8" fmla="*/ 14 w 21"/>
                      <a:gd name="T9" fmla="*/ 10 h 21"/>
                      <a:gd name="T10" fmla="*/ 17 w 21"/>
                      <a:gd name="T11" fmla="*/ 7 h 21"/>
                      <a:gd name="T12" fmla="*/ 17 w 21"/>
                      <a:gd name="T13" fmla="*/ 5 h 21"/>
                      <a:gd name="T14" fmla="*/ 20 w 21"/>
                      <a:gd name="T15" fmla="*/ 2 h 21"/>
                      <a:gd name="T16" fmla="*/ 17 w 21"/>
                      <a:gd name="T17" fmla="*/ 0 h 21"/>
                      <a:gd name="T18" fmla="*/ 14 w 21"/>
                      <a:gd name="T19" fmla="*/ 2 h 21"/>
                      <a:gd name="T20" fmla="*/ 11 w 21"/>
                      <a:gd name="T21" fmla="*/ 2 h 21"/>
                      <a:gd name="T22" fmla="*/ 11 w 21"/>
                      <a:gd name="T23" fmla="*/ 4 h 21"/>
                      <a:gd name="T24" fmla="*/ 8 w 21"/>
                      <a:gd name="T25" fmla="*/ 5 h 21"/>
                      <a:gd name="T26" fmla="*/ 5 w 21"/>
                      <a:gd name="T27" fmla="*/ 8 h 21"/>
                      <a:gd name="T28" fmla="*/ 2 w 21"/>
                      <a:gd name="T29" fmla="*/ 11 h 21"/>
                      <a:gd name="T30" fmla="*/ 2 w 21"/>
                      <a:gd name="T31" fmla="*/ 14 h 21"/>
                      <a:gd name="T32" fmla="*/ 0 w 21"/>
                      <a:gd name="T33" fmla="*/ 17 h 21"/>
                      <a:gd name="T34" fmla="*/ 0 w 21"/>
                      <a:gd name="T35" fmla="*/ 20 h 21"/>
                      <a:gd name="T36" fmla="*/ 8 w 21"/>
                      <a:gd name="T37" fmla="*/ 18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1"/>
                      <a:gd name="T59" fmla="*/ 21 w 21"/>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1">
                        <a:moveTo>
                          <a:pt x="8" y="18"/>
                        </a:moveTo>
                        <a:lnTo>
                          <a:pt x="8" y="17"/>
                        </a:lnTo>
                        <a:lnTo>
                          <a:pt x="8" y="15"/>
                        </a:lnTo>
                        <a:lnTo>
                          <a:pt x="11" y="12"/>
                        </a:lnTo>
                        <a:lnTo>
                          <a:pt x="14" y="10"/>
                        </a:lnTo>
                        <a:lnTo>
                          <a:pt x="17" y="7"/>
                        </a:lnTo>
                        <a:lnTo>
                          <a:pt x="17" y="5"/>
                        </a:lnTo>
                        <a:lnTo>
                          <a:pt x="20" y="2"/>
                        </a:lnTo>
                        <a:lnTo>
                          <a:pt x="17" y="0"/>
                        </a:lnTo>
                        <a:lnTo>
                          <a:pt x="14" y="2"/>
                        </a:lnTo>
                        <a:lnTo>
                          <a:pt x="11" y="2"/>
                        </a:lnTo>
                        <a:lnTo>
                          <a:pt x="11" y="4"/>
                        </a:lnTo>
                        <a:lnTo>
                          <a:pt x="8" y="5"/>
                        </a:lnTo>
                        <a:lnTo>
                          <a:pt x="5" y="8"/>
                        </a:lnTo>
                        <a:lnTo>
                          <a:pt x="2" y="11"/>
                        </a:lnTo>
                        <a:lnTo>
                          <a:pt x="2" y="14"/>
                        </a:lnTo>
                        <a:lnTo>
                          <a:pt x="0" y="17"/>
                        </a:lnTo>
                        <a:lnTo>
                          <a:pt x="0" y="20"/>
                        </a:lnTo>
                        <a:lnTo>
                          <a:pt x="8" y="18"/>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39" name="Freeform 19"/>
                  <p:cNvSpPr>
                    <a:spLocks/>
                  </p:cNvSpPr>
                  <p:nvPr/>
                </p:nvSpPr>
                <p:spPr bwMode="auto">
                  <a:xfrm>
                    <a:off x="2372" y="3001"/>
                    <a:ext cx="21" cy="21"/>
                  </a:xfrm>
                  <a:custGeom>
                    <a:avLst/>
                    <a:gdLst>
                      <a:gd name="T0" fmla="*/ 20 w 21"/>
                      <a:gd name="T1" fmla="*/ 0 h 21"/>
                      <a:gd name="T2" fmla="*/ 18 w 21"/>
                      <a:gd name="T3" fmla="*/ 0 h 21"/>
                      <a:gd name="T4" fmla="*/ 17 w 21"/>
                      <a:gd name="T5" fmla="*/ 0 h 21"/>
                      <a:gd name="T6" fmla="*/ 16 w 21"/>
                      <a:gd name="T7" fmla="*/ 2 h 21"/>
                      <a:gd name="T8" fmla="*/ 14 w 21"/>
                      <a:gd name="T9" fmla="*/ 2 h 21"/>
                      <a:gd name="T10" fmla="*/ 13 w 21"/>
                      <a:gd name="T11" fmla="*/ 4 h 21"/>
                      <a:gd name="T12" fmla="*/ 12 w 21"/>
                      <a:gd name="T13" fmla="*/ 4 h 21"/>
                      <a:gd name="T14" fmla="*/ 10 w 21"/>
                      <a:gd name="T15" fmla="*/ 6 h 21"/>
                      <a:gd name="T16" fmla="*/ 9 w 21"/>
                      <a:gd name="T17" fmla="*/ 8 h 21"/>
                      <a:gd name="T18" fmla="*/ 8 w 21"/>
                      <a:gd name="T19" fmla="*/ 11 h 21"/>
                      <a:gd name="T20" fmla="*/ 6 w 21"/>
                      <a:gd name="T21" fmla="*/ 11 h 21"/>
                      <a:gd name="T22" fmla="*/ 5 w 21"/>
                      <a:gd name="T23" fmla="*/ 13 h 21"/>
                      <a:gd name="T24" fmla="*/ 4 w 21"/>
                      <a:gd name="T25" fmla="*/ 13 h 21"/>
                      <a:gd name="T26" fmla="*/ 4 w 21"/>
                      <a:gd name="T27" fmla="*/ 13 h 21"/>
                      <a:gd name="T28" fmla="*/ 2 w 21"/>
                      <a:gd name="T29" fmla="*/ 13 h 21"/>
                      <a:gd name="T30" fmla="*/ 4 w 21"/>
                      <a:gd name="T31" fmla="*/ 15 h 21"/>
                      <a:gd name="T32" fmla="*/ 4 w 21"/>
                      <a:gd name="T33" fmla="*/ 15 h 21"/>
                      <a:gd name="T34" fmla="*/ 0 w 21"/>
                      <a:gd name="T35" fmla="*/ 17 h 21"/>
                      <a:gd name="T36" fmla="*/ 1 w 21"/>
                      <a:gd name="T37" fmla="*/ 20 h 21"/>
                      <a:gd name="T38" fmla="*/ 2 w 21"/>
                      <a:gd name="T39" fmla="*/ 20 h 21"/>
                      <a:gd name="T40" fmla="*/ 5 w 21"/>
                      <a:gd name="T41" fmla="*/ 20 h 21"/>
                      <a:gd name="T42" fmla="*/ 5 w 21"/>
                      <a:gd name="T43" fmla="*/ 17 h 21"/>
                      <a:gd name="T44" fmla="*/ 6 w 21"/>
                      <a:gd name="T45" fmla="*/ 17 h 21"/>
                      <a:gd name="T46" fmla="*/ 8 w 21"/>
                      <a:gd name="T47" fmla="*/ 15 h 21"/>
                      <a:gd name="T48" fmla="*/ 10 w 21"/>
                      <a:gd name="T49" fmla="*/ 15 h 21"/>
                      <a:gd name="T50" fmla="*/ 12 w 21"/>
                      <a:gd name="T51" fmla="*/ 13 h 21"/>
                      <a:gd name="T52" fmla="*/ 13 w 21"/>
                      <a:gd name="T53" fmla="*/ 11 h 21"/>
                      <a:gd name="T54" fmla="*/ 14 w 21"/>
                      <a:gd name="T55" fmla="*/ 11 h 21"/>
                      <a:gd name="T56" fmla="*/ 16 w 21"/>
                      <a:gd name="T57" fmla="*/ 8 h 21"/>
                      <a:gd name="T58" fmla="*/ 17 w 21"/>
                      <a:gd name="T59" fmla="*/ 6 h 21"/>
                      <a:gd name="T60" fmla="*/ 17 w 21"/>
                      <a:gd name="T61" fmla="*/ 6 h 21"/>
                      <a:gd name="T62" fmla="*/ 18 w 21"/>
                      <a:gd name="T63" fmla="*/ 6 h 21"/>
                      <a:gd name="T64" fmla="*/ 18 w 21"/>
                      <a:gd name="T65" fmla="*/ 4 h 21"/>
                      <a:gd name="T66" fmla="*/ 18 w 21"/>
                      <a:gd name="T67" fmla="*/ 4 h 21"/>
                      <a:gd name="T68" fmla="*/ 20 w 21"/>
                      <a:gd name="T69" fmla="*/ 0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
                      <a:gd name="T106" fmla="*/ 0 h 21"/>
                      <a:gd name="T107" fmla="*/ 21 w 21"/>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 h="21">
                        <a:moveTo>
                          <a:pt x="20" y="0"/>
                        </a:moveTo>
                        <a:lnTo>
                          <a:pt x="18" y="0"/>
                        </a:lnTo>
                        <a:lnTo>
                          <a:pt x="17" y="0"/>
                        </a:lnTo>
                        <a:lnTo>
                          <a:pt x="16" y="2"/>
                        </a:lnTo>
                        <a:lnTo>
                          <a:pt x="14" y="2"/>
                        </a:lnTo>
                        <a:lnTo>
                          <a:pt x="13" y="4"/>
                        </a:lnTo>
                        <a:lnTo>
                          <a:pt x="12" y="4"/>
                        </a:lnTo>
                        <a:lnTo>
                          <a:pt x="10" y="6"/>
                        </a:lnTo>
                        <a:lnTo>
                          <a:pt x="9" y="8"/>
                        </a:lnTo>
                        <a:lnTo>
                          <a:pt x="8" y="11"/>
                        </a:lnTo>
                        <a:lnTo>
                          <a:pt x="6" y="11"/>
                        </a:lnTo>
                        <a:lnTo>
                          <a:pt x="5" y="13"/>
                        </a:lnTo>
                        <a:lnTo>
                          <a:pt x="4" y="13"/>
                        </a:lnTo>
                        <a:lnTo>
                          <a:pt x="2" y="13"/>
                        </a:lnTo>
                        <a:lnTo>
                          <a:pt x="4" y="15"/>
                        </a:lnTo>
                        <a:lnTo>
                          <a:pt x="0" y="17"/>
                        </a:lnTo>
                        <a:lnTo>
                          <a:pt x="1" y="20"/>
                        </a:lnTo>
                        <a:lnTo>
                          <a:pt x="2" y="20"/>
                        </a:lnTo>
                        <a:lnTo>
                          <a:pt x="5" y="20"/>
                        </a:lnTo>
                        <a:lnTo>
                          <a:pt x="5" y="17"/>
                        </a:lnTo>
                        <a:lnTo>
                          <a:pt x="6" y="17"/>
                        </a:lnTo>
                        <a:lnTo>
                          <a:pt x="8" y="15"/>
                        </a:lnTo>
                        <a:lnTo>
                          <a:pt x="10" y="15"/>
                        </a:lnTo>
                        <a:lnTo>
                          <a:pt x="12" y="13"/>
                        </a:lnTo>
                        <a:lnTo>
                          <a:pt x="13" y="11"/>
                        </a:lnTo>
                        <a:lnTo>
                          <a:pt x="14" y="11"/>
                        </a:lnTo>
                        <a:lnTo>
                          <a:pt x="16" y="8"/>
                        </a:lnTo>
                        <a:lnTo>
                          <a:pt x="17" y="6"/>
                        </a:lnTo>
                        <a:lnTo>
                          <a:pt x="18" y="6"/>
                        </a:lnTo>
                        <a:lnTo>
                          <a:pt x="18" y="4"/>
                        </a:lnTo>
                        <a:lnTo>
                          <a:pt x="20" y="0"/>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0" name="Freeform 20"/>
                  <p:cNvSpPr>
                    <a:spLocks/>
                  </p:cNvSpPr>
                  <p:nvPr/>
                </p:nvSpPr>
                <p:spPr bwMode="auto">
                  <a:xfrm>
                    <a:off x="2385" y="3001"/>
                    <a:ext cx="21" cy="22"/>
                  </a:xfrm>
                  <a:custGeom>
                    <a:avLst/>
                    <a:gdLst>
                      <a:gd name="T0" fmla="*/ 4 w 21"/>
                      <a:gd name="T1" fmla="*/ 17 h 22"/>
                      <a:gd name="T2" fmla="*/ 8 w 21"/>
                      <a:gd name="T3" fmla="*/ 18 h 22"/>
                      <a:gd name="T4" fmla="*/ 8 w 21"/>
                      <a:gd name="T5" fmla="*/ 17 h 22"/>
                      <a:gd name="T6" fmla="*/ 12 w 21"/>
                      <a:gd name="T7" fmla="*/ 14 h 22"/>
                      <a:gd name="T8" fmla="*/ 12 w 21"/>
                      <a:gd name="T9" fmla="*/ 11 h 22"/>
                      <a:gd name="T10" fmla="*/ 16 w 21"/>
                      <a:gd name="T11" fmla="*/ 8 h 22"/>
                      <a:gd name="T12" fmla="*/ 20 w 21"/>
                      <a:gd name="T13" fmla="*/ 4 h 22"/>
                      <a:gd name="T14" fmla="*/ 20 w 21"/>
                      <a:gd name="T15" fmla="*/ 2 h 22"/>
                      <a:gd name="T16" fmla="*/ 16 w 21"/>
                      <a:gd name="T17" fmla="*/ 0 h 22"/>
                      <a:gd name="T18" fmla="*/ 12 w 21"/>
                      <a:gd name="T19" fmla="*/ 3 h 22"/>
                      <a:gd name="T20" fmla="*/ 12 w 21"/>
                      <a:gd name="T21" fmla="*/ 2 h 22"/>
                      <a:gd name="T22" fmla="*/ 12 w 21"/>
                      <a:gd name="T23" fmla="*/ 3 h 22"/>
                      <a:gd name="T24" fmla="*/ 8 w 21"/>
                      <a:gd name="T25" fmla="*/ 7 h 22"/>
                      <a:gd name="T26" fmla="*/ 8 w 21"/>
                      <a:gd name="T27" fmla="*/ 9 h 22"/>
                      <a:gd name="T28" fmla="*/ 4 w 21"/>
                      <a:gd name="T29" fmla="*/ 13 h 22"/>
                      <a:gd name="T30" fmla="*/ 0 w 21"/>
                      <a:gd name="T31" fmla="*/ 16 h 22"/>
                      <a:gd name="T32" fmla="*/ 0 w 21"/>
                      <a:gd name="T33" fmla="*/ 18 h 22"/>
                      <a:gd name="T34" fmla="*/ 4 w 21"/>
                      <a:gd name="T35" fmla="*/ 21 h 22"/>
                      <a:gd name="T36" fmla="*/ 4 w 21"/>
                      <a:gd name="T37" fmla="*/ 17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2"/>
                      <a:gd name="T59" fmla="*/ 21 w 21"/>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2">
                        <a:moveTo>
                          <a:pt x="4" y="17"/>
                        </a:moveTo>
                        <a:lnTo>
                          <a:pt x="8" y="18"/>
                        </a:lnTo>
                        <a:lnTo>
                          <a:pt x="8" y="17"/>
                        </a:lnTo>
                        <a:lnTo>
                          <a:pt x="12" y="14"/>
                        </a:lnTo>
                        <a:lnTo>
                          <a:pt x="12" y="11"/>
                        </a:lnTo>
                        <a:lnTo>
                          <a:pt x="16" y="8"/>
                        </a:lnTo>
                        <a:lnTo>
                          <a:pt x="20" y="4"/>
                        </a:lnTo>
                        <a:lnTo>
                          <a:pt x="20" y="2"/>
                        </a:lnTo>
                        <a:lnTo>
                          <a:pt x="16" y="0"/>
                        </a:lnTo>
                        <a:lnTo>
                          <a:pt x="12" y="3"/>
                        </a:lnTo>
                        <a:lnTo>
                          <a:pt x="12" y="2"/>
                        </a:lnTo>
                        <a:lnTo>
                          <a:pt x="12" y="3"/>
                        </a:lnTo>
                        <a:lnTo>
                          <a:pt x="8" y="7"/>
                        </a:lnTo>
                        <a:lnTo>
                          <a:pt x="8" y="9"/>
                        </a:lnTo>
                        <a:lnTo>
                          <a:pt x="4" y="13"/>
                        </a:lnTo>
                        <a:lnTo>
                          <a:pt x="0" y="16"/>
                        </a:lnTo>
                        <a:lnTo>
                          <a:pt x="0" y="18"/>
                        </a:lnTo>
                        <a:lnTo>
                          <a:pt x="4" y="21"/>
                        </a:lnTo>
                        <a:lnTo>
                          <a:pt x="4" y="17"/>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1" name="Freeform 21"/>
                  <p:cNvSpPr>
                    <a:spLocks/>
                  </p:cNvSpPr>
                  <p:nvPr/>
                </p:nvSpPr>
                <p:spPr bwMode="auto">
                  <a:xfrm>
                    <a:off x="2385" y="3009"/>
                    <a:ext cx="21" cy="20"/>
                  </a:xfrm>
                  <a:custGeom>
                    <a:avLst/>
                    <a:gdLst>
                      <a:gd name="T0" fmla="*/ 20 w 21"/>
                      <a:gd name="T1" fmla="*/ 3 h 20"/>
                      <a:gd name="T2" fmla="*/ 18 w 21"/>
                      <a:gd name="T3" fmla="*/ 0 h 20"/>
                      <a:gd name="T4" fmla="*/ 17 w 21"/>
                      <a:gd name="T5" fmla="*/ 0 h 20"/>
                      <a:gd name="T6" fmla="*/ 15 w 21"/>
                      <a:gd name="T7" fmla="*/ 0 h 20"/>
                      <a:gd name="T8" fmla="*/ 13 w 21"/>
                      <a:gd name="T9" fmla="*/ 1 h 20"/>
                      <a:gd name="T10" fmla="*/ 12 w 21"/>
                      <a:gd name="T11" fmla="*/ 3 h 20"/>
                      <a:gd name="T12" fmla="*/ 11 w 21"/>
                      <a:gd name="T13" fmla="*/ 3 h 20"/>
                      <a:gd name="T14" fmla="*/ 10 w 21"/>
                      <a:gd name="T15" fmla="*/ 5 h 20"/>
                      <a:gd name="T16" fmla="*/ 7 w 21"/>
                      <a:gd name="T17" fmla="*/ 6 h 20"/>
                      <a:gd name="T18" fmla="*/ 6 w 21"/>
                      <a:gd name="T19" fmla="*/ 8 h 20"/>
                      <a:gd name="T20" fmla="*/ 5 w 21"/>
                      <a:gd name="T21" fmla="*/ 10 h 20"/>
                      <a:gd name="T22" fmla="*/ 3 w 21"/>
                      <a:gd name="T23" fmla="*/ 10 h 20"/>
                      <a:gd name="T24" fmla="*/ 2 w 21"/>
                      <a:gd name="T25" fmla="*/ 12 h 20"/>
                      <a:gd name="T26" fmla="*/ 1 w 21"/>
                      <a:gd name="T27" fmla="*/ 12 h 20"/>
                      <a:gd name="T28" fmla="*/ 0 w 21"/>
                      <a:gd name="T29" fmla="*/ 13 h 20"/>
                      <a:gd name="T30" fmla="*/ 0 w 21"/>
                      <a:gd name="T31" fmla="*/ 13 h 20"/>
                      <a:gd name="T32" fmla="*/ 0 w 21"/>
                      <a:gd name="T33" fmla="*/ 13 h 20"/>
                      <a:gd name="T34" fmla="*/ 1 w 21"/>
                      <a:gd name="T35" fmla="*/ 19 h 20"/>
                      <a:gd name="T36" fmla="*/ 1 w 21"/>
                      <a:gd name="T37" fmla="*/ 19 h 20"/>
                      <a:gd name="T38" fmla="*/ 2 w 21"/>
                      <a:gd name="T39" fmla="*/ 17 h 20"/>
                      <a:gd name="T40" fmla="*/ 3 w 21"/>
                      <a:gd name="T41" fmla="*/ 17 h 20"/>
                      <a:gd name="T42" fmla="*/ 5 w 21"/>
                      <a:gd name="T43" fmla="*/ 15 h 20"/>
                      <a:gd name="T44" fmla="*/ 6 w 21"/>
                      <a:gd name="T45" fmla="*/ 13 h 20"/>
                      <a:gd name="T46" fmla="*/ 7 w 21"/>
                      <a:gd name="T47" fmla="*/ 13 h 20"/>
                      <a:gd name="T48" fmla="*/ 8 w 21"/>
                      <a:gd name="T49" fmla="*/ 12 h 20"/>
                      <a:gd name="T50" fmla="*/ 11 w 21"/>
                      <a:gd name="T51" fmla="*/ 10 h 20"/>
                      <a:gd name="T52" fmla="*/ 12 w 21"/>
                      <a:gd name="T53" fmla="*/ 8 h 20"/>
                      <a:gd name="T54" fmla="*/ 13 w 21"/>
                      <a:gd name="T55" fmla="*/ 8 h 20"/>
                      <a:gd name="T56" fmla="*/ 15 w 21"/>
                      <a:gd name="T57" fmla="*/ 6 h 20"/>
                      <a:gd name="T58" fmla="*/ 16 w 21"/>
                      <a:gd name="T59" fmla="*/ 5 h 20"/>
                      <a:gd name="T60" fmla="*/ 17 w 21"/>
                      <a:gd name="T61" fmla="*/ 5 h 20"/>
                      <a:gd name="T62" fmla="*/ 17 w 21"/>
                      <a:gd name="T63" fmla="*/ 5 h 20"/>
                      <a:gd name="T64" fmla="*/ 17 w 21"/>
                      <a:gd name="T65" fmla="*/ 5 h 20"/>
                      <a:gd name="T66" fmla="*/ 16 w 21"/>
                      <a:gd name="T67" fmla="*/ 3 h 20"/>
                      <a:gd name="T68" fmla="*/ 20 w 21"/>
                      <a:gd name="T69" fmla="*/ 3 h 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
                      <a:gd name="T106" fmla="*/ 0 h 20"/>
                      <a:gd name="T107" fmla="*/ 21 w 21"/>
                      <a:gd name="T108" fmla="*/ 20 h 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 h="20">
                        <a:moveTo>
                          <a:pt x="20" y="3"/>
                        </a:moveTo>
                        <a:lnTo>
                          <a:pt x="18" y="0"/>
                        </a:lnTo>
                        <a:lnTo>
                          <a:pt x="17" y="0"/>
                        </a:lnTo>
                        <a:lnTo>
                          <a:pt x="15" y="0"/>
                        </a:lnTo>
                        <a:lnTo>
                          <a:pt x="13" y="1"/>
                        </a:lnTo>
                        <a:lnTo>
                          <a:pt x="12" y="3"/>
                        </a:lnTo>
                        <a:lnTo>
                          <a:pt x="11" y="3"/>
                        </a:lnTo>
                        <a:lnTo>
                          <a:pt x="10" y="5"/>
                        </a:lnTo>
                        <a:lnTo>
                          <a:pt x="7" y="6"/>
                        </a:lnTo>
                        <a:lnTo>
                          <a:pt x="6" y="8"/>
                        </a:lnTo>
                        <a:lnTo>
                          <a:pt x="5" y="10"/>
                        </a:lnTo>
                        <a:lnTo>
                          <a:pt x="3" y="10"/>
                        </a:lnTo>
                        <a:lnTo>
                          <a:pt x="2" y="12"/>
                        </a:lnTo>
                        <a:lnTo>
                          <a:pt x="1" y="12"/>
                        </a:lnTo>
                        <a:lnTo>
                          <a:pt x="0" y="13"/>
                        </a:lnTo>
                        <a:lnTo>
                          <a:pt x="1" y="19"/>
                        </a:lnTo>
                        <a:lnTo>
                          <a:pt x="2" y="17"/>
                        </a:lnTo>
                        <a:lnTo>
                          <a:pt x="3" y="17"/>
                        </a:lnTo>
                        <a:lnTo>
                          <a:pt x="5" y="15"/>
                        </a:lnTo>
                        <a:lnTo>
                          <a:pt x="6" y="13"/>
                        </a:lnTo>
                        <a:lnTo>
                          <a:pt x="7" y="13"/>
                        </a:lnTo>
                        <a:lnTo>
                          <a:pt x="8" y="12"/>
                        </a:lnTo>
                        <a:lnTo>
                          <a:pt x="11" y="10"/>
                        </a:lnTo>
                        <a:lnTo>
                          <a:pt x="12" y="8"/>
                        </a:lnTo>
                        <a:lnTo>
                          <a:pt x="13" y="8"/>
                        </a:lnTo>
                        <a:lnTo>
                          <a:pt x="15" y="6"/>
                        </a:lnTo>
                        <a:lnTo>
                          <a:pt x="16" y="5"/>
                        </a:lnTo>
                        <a:lnTo>
                          <a:pt x="17" y="5"/>
                        </a:lnTo>
                        <a:lnTo>
                          <a:pt x="16" y="3"/>
                        </a:lnTo>
                        <a:lnTo>
                          <a:pt x="20" y="3"/>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2" name="Freeform 22"/>
                  <p:cNvSpPr>
                    <a:spLocks/>
                  </p:cNvSpPr>
                  <p:nvPr/>
                </p:nvSpPr>
                <p:spPr bwMode="auto">
                  <a:xfrm>
                    <a:off x="2397" y="3010"/>
                    <a:ext cx="19" cy="20"/>
                  </a:xfrm>
                  <a:custGeom>
                    <a:avLst/>
                    <a:gdLst>
                      <a:gd name="T0" fmla="*/ 2 w 19"/>
                      <a:gd name="T1" fmla="*/ 15 h 20"/>
                      <a:gd name="T2" fmla="*/ 7 w 19"/>
                      <a:gd name="T3" fmla="*/ 16 h 20"/>
                      <a:gd name="T4" fmla="*/ 7 w 19"/>
                      <a:gd name="T5" fmla="*/ 15 h 20"/>
                      <a:gd name="T6" fmla="*/ 10 w 19"/>
                      <a:gd name="T7" fmla="*/ 12 h 20"/>
                      <a:gd name="T8" fmla="*/ 10 w 19"/>
                      <a:gd name="T9" fmla="*/ 10 h 20"/>
                      <a:gd name="T10" fmla="*/ 12 w 19"/>
                      <a:gd name="T11" fmla="*/ 7 h 20"/>
                      <a:gd name="T12" fmla="*/ 15 w 19"/>
                      <a:gd name="T13" fmla="*/ 5 h 20"/>
                      <a:gd name="T14" fmla="*/ 18 w 19"/>
                      <a:gd name="T15" fmla="*/ 2 h 20"/>
                      <a:gd name="T16" fmla="*/ 18 w 19"/>
                      <a:gd name="T17" fmla="*/ 0 h 20"/>
                      <a:gd name="T18" fmla="*/ 10 w 19"/>
                      <a:gd name="T19" fmla="*/ 1 h 20"/>
                      <a:gd name="T20" fmla="*/ 10 w 19"/>
                      <a:gd name="T21" fmla="*/ 1 h 20"/>
                      <a:gd name="T22" fmla="*/ 10 w 19"/>
                      <a:gd name="T23" fmla="*/ 3 h 20"/>
                      <a:gd name="T24" fmla="*/ 7 w 19"/>
                      <a:gd name="T25" fmla="*/ 6 h 20"/>
                      <a:gd name="T26" fmla="*/ 5 w 19"/>
                      <a:gd name="T27" fmla="*/ 8 h 20"/>
                      <a:gd name="T28" fmla="*/ 2 w 19"/>
                      <a:gd name="T29" fmla="*/ 11 h 20"/>
                      <a:gd name="T30" fmla="*/ 0 w 19"/>
                      <a:gd name="T31" fmla="*/ 13 h 20"/>
                      <a:gd name="T32" fmla="*/ 0 w 19"/>
                      <a:gd name="T33" fmla="*/ 16 h 20"/>
                      <a:gd name="T34" fmla="*/ 5 w 19"/>
                      <a:gd name="T35" fmla="*/ 19 h 20"/>
                      <a:gd name="T36" fmla="*/ 2 w 19"/>
                      <a:gd name="T37" fmla="*/ 15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0"/>
                      <a:gd name="T59" fmla="*/ 19 w 19"/>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0">
                        <a:moveTo>
                          <a:pt x="2" y="15"/>
                        </a:moveTo>
                        <a:lnTo>
                          <a:pt x="7" y="16"/>
                        </a:lnTo>
                        <a:lnTo>
                          <a:pt x="7" y="15"/>
                        </a:lnTo>
                        <a:lnTo>
                          <a:pt x="10" y="12"/>
                        </a:lnTo>
                        <a:lnTo>
                          <a:pt x="10" y="10"/>
                        </a:lnTo>
                        <a:lnTo>
                          <a:pt x="12" y="7"/>
                        </a:lnTo>
                        <a:lnTo>
                          <a:pt x="15" y="5"/>
                        </a:lnTo>
                        <a:lnTo>
                          <a:pt x="18" y="2"/>
                        </a:lnTo>
                        <a:lnTo>
                          <a:pt x="18" y="0"/>
                        </a:lnTo>
                        <a:lnTo>
                          <a:pt x="10" y="1"/>
                        </a:lnTo>
                        <a:lnTo>
                          <a:pt x="10" y="3"/>
                        </a:lnTo>
                        <a:lnTo>
                          <a:pt x="7" y="6"/>
                        </a:lnTo>
                        <a:lnTo>
                          <a:pt x="5" y="8"/>
                        </a:lnTo>
                        <a:lnTo>
                          <a:pt x="2" y="11"/>
                        </a:lnTo>
                        <a:lnTo>
                          <a:pt x="0" y="13"/>
                        </a:lnTo>
                        <a:lnTo>
                          <a:pt x="0" y="16"/>
                        </a:lnTo>
                        <a:lnTo>
                          <a:pt x="5" y="19"/>
                        </a:lnTo>
                        <a:lnTo>
                          <a:pt x="2" y="15"/>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3" name="Freeform 23"/>
                  <p:cNvSpPr>
                    <a:spLocks/>
                  </p:cNvSpPr>
                  <p:nvPr/>
                </p:nvSpPr>
                <p:spPr bwMode="auto">
                  <a:xfrm>
                    <a:off x="2400" y="3019"/>
                    <a:ext cx="18" cy="20"/>
                  </a:xfrm>
                  <a:custGeom>
                    <a:avLst/>
                    <a:gdLst>
                      <a:gd name="T0" fmla="*/ 17 w 18"/>
                      <a:gd name="T1" fmla="*/ 0 h 20"/>
                      <a:gd name="T2" fmla="*/ 14 w 18"/>
                      <a:gd name="T3" fmla="*/ 0 h 20"/>
                      <a:gd name="T4" fmla="*/ 11 w 18"/>
                      <a:gd name="T5" fmla="*/ 2 h 20"/>
                      <a:gd name="T6" fmla="*/ 9 w 18"/>
                      <a:gd name="T7" fmla="*/ 4 h 20"/>
                      <a:gd name="T8" fmla="*/ 6 w 18"/>
                      <a:gd name="T9" fmla="*/ 7 h 20"/>
                      <a:gd name="T10" fmla="*/ 3 w 18"/>
                      <a:gd name="T11" fmla="*/ 9 h 20"/>
                      <a:gd name="T12" fmla="*/ 2 w 18"/>
                      <a:gd name="T13" fmla="*/ 11 h 20"/>
                      <a:gd name="T14" fmla="*/ 0 w 18"/>
                      <a:gd name="T15" fmla="*/ 14 h 20"/>
                      <a:gd name="T16" fmla="*/ 0 w 18"/>
                      <a:gd name="T17" fmla="*/ 14 h 20"/>
                      <a:gd name="T18" fmla="*/ 1 w 18"/>
                      <a:gd name="T19" fmla="*/ 19 h 20"/>
                      <a:gd name="T20" fmla="*/ 2 w 18"/>
                      <a:gd name="T21" fmla="*/ 19 h 20"/>
                      <a:gd name="T22" fmla="*/ 3 w 18"/>
                      <a:gd name="T23" fmla="*/ 16 h 20"/>
                      <a:gd name="T24" fmla="*/ 6 w 18"/>
                      <a:gd name="T25" fmla="*/ 14 h 20"/>
                      <a:gd name="T26" fmla="*/ 9 w 18"/>
                      <a:gd name="T27" fmla="*/ 11 h 20"/>
                      <a:gd name="T28" fmla="*/ 11 w 18"/>
                      <a:gd name="T29" fmla="*/ 9 h 20"/>
                      <a:gd name="T30" fmla="*/ 14 w 18"/>
                      <a:gd name="T31" fmla="*/ 7 h 20"/>
                      <a:gd name="T32" fmla="*/ 15 w 18"/>
                      <a:gd name="T33" fmla="*/ 4 h 20"/>
                      <a:gd name="T34" fmla="*/ 14 w 18"/>
                      <a:gd name="T35" fmla="*/ 4 h 20"/>
                      <a:gd name="T36" fmla="*/ 17 w 18"/>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20"/>
                      <a:gd name="T59" fmla="*/ 18 w 18"/>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20">
                        <a:moveTo>
                          <a:pt x="17" y="0"/>
                        </a:moveTo>
                        <a:lnTo>
                          <a:pt x="14" y="0"/>
                        </a:lnTo>
                        <a:lnTo>
                          <a:pt x="11" y="2"/>
                        </a:lnTo>
                        <a:lnTo>
                          <a:pt x="9" y="4"/>
                        </a:lnTo>
                        <a:lnTo>
                          <a:pt x="6" y="7"/>
                        </a:lnTo>
                        <a:lnTo>
                          <a:pt x="3" y="9"/>
                        </a:lnTo>
                        <a:lnTo>
                          <a:pt x="2" y="11"/>
                        </a:lnTo>
                        <a:lnTo>
                          <a:pt x="0" y="14"/>
                        </a:lnTo>
                        <a:lnTo>
                          <a:pt x="1" y="19"/>
                        </a:lnTo>
                        <a:lnTo>
                          <a:pt x="2" y="19"/>
                        </a:lnTo>
                        <a:lnTo>
                          <a:pt x="3" y="16"/>
                        </a:lnTo>
                        <a:lnTo>
                          <a:pt x="6" y="14"/>
                        </a:lnTo>
                        <a:lnTo>
                          <a:pt x="9" y="11"/>
                        </a:lnTo>
                        <a:lnTo>
                          <a:pt x="11" y="9"/>
                        </a:lnTo>
                        <a:lnTo>
                          <a:pt x="14" y="7"/>
                        </a:lnTo>
                        <a:lnTo>
                          <a:pt x="15" y="4"/>
                        </a:lnTo>
                        <a:lnTo>
                          <a:pt x="14" y="4"/>
                        </a:lnTo>
                        <a:lnTo>
                          <a:pt x="17" y="0"/>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4" name="Freeform 24"/>
                  <p:cNvSpPr>
                    <a:spLocks/>
                  </p:cNvSpPr>
                  <p:nvPr/>
                </p:nvSpPr>
                <p:spPr bwMode="auto">
                  <a:xfrm>
                    <a:off x="2410" y="3019"/>
                    <a:ext cx="20" cy="20"/>
                  </a:xfrm>
                  <a:custGeom>
                    <a:avLst/>
                    <a:gdLst>
                      <a:gd name="T0" fmla="*/ 7 w 20"/>
                      <a:gd name="T1" fmla="*/ 16 h 20"/>
                      <a:gd name="T2" fmla="*/ 7 w 20"/>
                      <a:gd name="T3" fmla="*/ 16 h 20"/>
                      <a:gd name="T4" fmla="*/ 7 w 20"/>
                      <a:gd name="T5" fmla="*/ 14 h 20"/>
                      <a:gd name="T6" fmla="*/ 11 w 20"/>
                      <a:gd name="T7" fmla="*/ 11 h 20"/>
                      <a:gd name="T8" fmla="*/ 15 w 20"/>
                      <a:gd name="T9" fmla="*/ 9 h 20"/>
                      <a:gd name="T10" fmla="*/ 15 w 20"/>
                      <a:gd name="T11" fmla="*/ 7 h 20"/>
                      <a:gd name="T12" fmla="*/ 19 w 20"/>
                      <a:gd name="T13" fmla="*/ 4 h 20"/>
                      <a:gd name="T14" fmla="*/ 19 w 20"/>
                      <a:gd name="T15" fmla="*/ 2 h 20"/>
                      <a:gd name="T16" fmla="*/ 15 w 20"/>
                      <a:gd name="T17" fmla="*/ 0 h 20"/>
                      <a:gd name="T18" fmla="*/ 11 w 20"/>
                      <a:gd name="T19" fmla="*/ 2 h 20"/>
                      <a:gd name="T20" fmla="*/ 11 w 20"/>
                      <a:gd name="T21" fmla="*/ 2 h 20"/>
                      <a:gd name="T22" fmla="*/ 11 w 20"/>
                      <a:gd name="T23" fmla="*/ 3 h 20"/>
                      <a:gd name="T24" fmla="*/ 7 w 20"/>
                      <a:gd name="T25" fmla="*/ 5 h 20"/>
                      <a:gd name="T26" fmla="*/ 3 w 20"/>
                      <a:gd name="T27" fmla="*/ 8 h 20"/>
                      <a:gd name="T28" fmla="*/ 3 w 20"/>
                      <a:gd name="T29" fmla="*/ 10 h 20"/>
                      <a:gd name="T30" fmla="*/ 0 w 20"/>
                      <a:gd name="T31" fmla="*/ 14 h 20"/>
                      <a:gd name="T32" fmla="*/ 0 w 20"/>
                      <a:gd name="T33" fmla="*/ 16 h 20"/>
                      <a:gd name="T34" fmla="*/ 0 w 20"/>
                      <a:gd name="T35" fmla="*/ 19 h 20"/>
                      <a:gd name="T36" fmla="*/ 7 w 20"/>
                      <a:gd name="T37" fmla="*/ 16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7" y="16"/>
                        </a:moveTo>
                        <a:lnTo>
                          <a:pt x="7" y="16"/>
                        </a:lnTo>
                        <a:lnTo>
                          <a:pt x="7" y="14"/>
                        </a:lnTo>
                        <a:lnTo>
                          <a:pt x="11" y="11"/>
                        </a:lnTo>
                        <a:lnTo>
                          <a:pt x="15" y="9"/>
                        </a:lnTo>
                        <a:lnTo>
                          <a:pt x="15" y="7"/>
                        </a:lnTo>
                        <a:lnTo>
                          <a:pt x="19" y="4"/>
                        </a:lnTo>
                        <a:lnTo>
                          <a:pt x="19" y="2"/>
                        </a:lnTo>
                        <a:lnTo>
                          <a:pt x="15" y="0"/>
                        </a:lnTo>
                        <a:lnTo>
                          <a:pt x="11" y="2"/>
                        </a:lnTo>
                        <a:lnTo>
                          <a:pt x="11" y="3"/>
                        </a:lnTo>
                        <a:lnTo>
                          <a:pt x="7" y="5"/>
                        </a:lnTo>
                        <a:lnTo>
                          <a:pt x="3" y="8"/>
                        </a:lnTo>
                        <a:lnTo>
                          <a:pt x="3" y="10"/>
                        </a:lnTo>
                        <a:lnTo>
                          <a:pt x="0" y="14"/>
                        </a:lnTo>
                        <a:lnTo>
                          <a:pt x="0" y="16"/>
                        </a:lnTo>
                        <a:lnTo>
                          <a:pt x="0" y="19"/>
                        </a:lnTo>
                        <a:lnTo>
                          <a:pt x="7" y="16"/>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45" name="Freeform 25"/>
                  <p:cNvSpPr>
                    <a:spLocks/>
                  </p:cNvSpPr>
                  <p:nvPr/>
                </p:nvSpPr>
                <p:spPr bwMode="auto">
                  <a:xfrm>
                    <a:off x="2410" y="3025"/>
                    <a:ext cx="20" cy="20"/>
                  </a:xfrm>
                  <a:custGeom>
                    <a:avLst/>
                    <a:gdLst>
                      <a:gd name="T0" fmla="*/ 19 w 20"/>
                      <a:gd name="T1" fmla="*/ 3 h 20"/>
                      <a:gd name="T2" fmla="*/ 16 w 20"/>
                      <a:gd name="T3" fmla="*/ 0 h 20"/>
                      <a:gd name="T4" fmla="*/ 13 w 20"/>
                      <a:gd name="T5" fmla="*/ 1 h 20"/>
                      <a:gd name="T6" fmla="*/ 10 w 20"/>
                      <a:gd name="T7" fmla="*/ 3 h 20"/>
                      <a:gd name="T8" fmla="*/ 8 w 20"/>
                      <a:gd name="T9" fmla="*/ 6 h 20"/>
                      <a:gd name="T10" fmla="*/ 5 w 20"/>
                      <a:gd name="T11" fmla="*/ 10 h 20"/>
                      <a:gd name="T12" fmla="*/ 2 w 20"/>
                      <a:gd name="T13" fmla="*/ 13 h 20"/>
                      <a:gd name="T14" fmla="*/ 2 w 20"/>
                      <a:gd name="T15" fmla="*/ 13 h 20"/>
                      <a:gd name="T16" fmla="*/ 2 w 20"/>
                      <a:gd name="T17" fmla="*/ 15 h 20"/>
                      <a:gd name="T18" fmla="*/ 0 w 20"/>
                      <a:gd name="T19" fmla="*/ 19 h 20"/>
                      <a:gd name="T20" fmla="*/ 4 w 20"/>
                      <a:gd name="T21" fmla="*/ 19 h 20"/>
                      <a:gd name="T22" fmla="*/ 6 w 20"/>
                      <a:gd name="T23" fmla="*/ 17 h 20"/>
                      <a:gd name="T24" fmla="*/ 8 w 20"/>
                      <a:gd name="T25" fmla="*/ 13 h 20"/>
                      <a:gd name="T26" fmla="*/ 10 w 20"/>
                      <a:gd name="T27" fmla="*/ 10 h 20"/>
                      <a:gd name="T28" fmla="*/ 13 w 20"/>
                      <a:gd name="T29" fmla="*/ 6 h 20"/>
                      <a:gd name="T30" fmla="*/ 14 w 20"/>
                      <a:gd name="T31" fmla="*/ 5 h 20"/>
                      <a:gd name="T32" fmla="*/ 16 w 20"/>
                      <a:gd name="T33" fmla="*/ 5 h 20"/>
                      <a:gd name="T34" fmla="*/ 14 w 20"/>
                      <a:gd name="T35" fmla="*/ 3 h 20"/>
                      <a:gd name="T36" fmla="*/ 19 w 20"/>
                      <a:gd name="T37" fmla="*/ 3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19" y="3"/>
                        </a:moveTo>
                        <a:lnTo>
                          <a:pt x="16" y="0"/>
                        </a:lnTo>
                        <a:lnTo>
                          <a:pt x="13" y="1"/>
                        </a:lnTo>
                        <a:lnTo>
                          <a:pt x="10" y="3"/>
                        </a:lnTo>
                        <a:lnTo>
                          <a:pt x="8" y="6"/>
                        </a:lnTo>
                        <a:lnTo>
                          <a:pt x="5" y="10"/>
                        </a:lnTo>
                        <a:lnTo>
                          <a:pt x="2" y="13"/>
                        </a:lnTo>
                        <a:lnTo>
                          <a:pt x="2" y="15"/>
                        </a:lnTo>
                        <a:lnTo>
                          <a:pt x="0" y="19"/>
                        </a:lnTo>
                        <a:lnTo>
                          <a:pt x="4" y="19"/>
                        </a:lnTo>
                        <a:lnTo>
                          <a:pt x="6" y="17"/>
                        </a:lnTo>
                        <a:lnTo>
                          <a:pt x="8" y="13"/>
                        </a:lnTo>
                        <a:lnTo>
                          <a:pt x="10" y="10"/>
                        </a:lnTo>
                        <a:lnTo>
                          <a:pt x="13" y="6"/>
                        </a:lnTo>
                        <a:lnTo>
                          <a:pt x="14" y="5"/>
                        </a:lnTo>
                        <a:lnTo>
                          <a:pt x="16" y="5"/>
                        </a:lnTo>
                        <a:lnTo>
                          <a:pt x="14" y="3"/>
                        </a:lnTo>
                        <a:lnTo>
                          <a:pt x="19" y="3"/>
                        </a:lnTo>
                      </a:path>
                    </a:pathLst>
                  </a:custGeom>
                  <a:solidFill>
                    <a:srgbClr val="BC37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grpSp>
              <p:nvGrpSpPr>
                <p:cNvPr id="6" name="Group 26"/>
                <p:cNvGrpSpPr>
                  <a:grpSpLocks/>
                </p:cNvGrpSpPr>
                <p:nvPr/>
              </p:nvGrpSpPr>
              <p:grpSpPr bwMode="auto">
                <a:xfrm>
                  <a:off x="2434" y="2760"/>
                  <a:ext cx="396" cy="484"/>
                  <a:chOff x="2434" y="2760"/>
                  <a:chExt cx="396" cy="484"/>
                </a:xfrm>
              </p:grpSpPr>
              <p:sp>
                <p:nvSpPr>
                  <p:cNvPr id="104510" name="Freeform 27"/>
                  <p:cNvSpPr>
                    <a:spLocks/>
                  </p:cNvSpPr>
                  <p:nvPr/>
                </p:nvSpPr>
                <p:spPr bwMode="auto">
                  <a:xfrm>
                    <a:off x="2434" y="2760"/>
                    <a:ext cx="396" cy="484"/>
                  </a:xfrm>
                  <a:custGeom>
                    <a:avLst/>
                    <a:gdLst>
                      <a:gd name="T0" fmla="*/ 61 w 396"/>
                      <a:gd name="T1" fmla="*/ 301 h 484"/>
                      <a:gd name="T2" fmla="*/ 73 w 396"/>
                      <a:gd name="T3" fmla="*/ 290 h 484"/>
                      <a:gd name="T4" fmla="*/ 90 w 396"/>
                      <a:gd name="T5" fmla="*/ 256 h 484"/>
                      <a:gd name="T6" fmla="*/ 98 w 396"/>
                      <a:gd name="T7" fmla="*/ 186 h 484"/>
                      <a:gd name="T8" fmla="*/ 85 w 396"/>
                      <a:gd name="T9" fmla="*/ 142 h 484"/>
                      <a:gd name="T10" fmla="*/ 76 w 396"/>
                      <a:gd name="T11" fmla="*/ 82 h 484"/>
                      <a:gd name="T12" fmla="*/ 89 w 396"/>
                      <a:gd name="T13" fmla="*/ 72 h 484"/>
                      <a:gd name="T14" fmla="*/ 109 w 396"/>
                      <a:gd name="T15" fmla="*/ 83 h 484"/>
                      <a:gd name="T16" fmla="*/ 126 w 396"/>
                      <a:gd name="T17" fmla="*/ 125 h 484"/>
                      <a:gd name="T18" fmla="*/ 145 w 396"/>
                      <a:gd name="T19" fmla="*/ 149 h 484"/>
                      <a:gd name="T20" fmla="*/ 162 w 396"/>
                      <a:gd name="T21" fmla="*/ 124 h 484"/>
                      <a:gd name="T22" fmla="*/ 176 w 396"/>
                      <a:gd name="T23" fmla="*/ 83 h 484"/>
                      <a:gd name="T24" fmla="*/ 189 w 396"/>
                      <a:gd name="T25" fmla="*/ 51 h 484"/>
                      <a:gd name="T26" fmla="*/ 201 w 396"/>
                      <a:gd name="T27" fmla="*/ 25 h 484"/>
                      <a:gd name="T28" fmla="*/ 218 w 396"/>
                      <a:gd name="T29" fmla="*/ 4 h 484"/>
                      <a:gd name="T30" fmla="*/ 235 w 396"/>
                      <a:gd name="T31" fmla="*/ 8 h 484"/>
                      <a:gd name="T32" fmla="*/ 232 w 396"/>
                      <a:gd name="T33" fmla="*/ 36 h 484"/>
                      <a:gd name="T34" fmla="*/ 217 w 396"/>
                      <a:gd name="T35" fmla="*/ 77 h 484"/>
                      <a:gd name="T36" fmla="*/ 204 w 396"/>
                      <a:gd name="T37" fmla="*/ 110 h 484"/>
                      <a:gd name="T38" fmla="*/ 201 w 396"/>
                      <a:gd name="T39" fmla="*/ 154 h 484"/>
                      <a:gd name="T40" fmla="*/ 215 w 396"/>
                      <a:gd name="T41" fmla="*/ 139 h 484"/>
                      <a:gd name="T42" fmla="*/ 232 w 396"/>
                      <a:gd name="T43" fmla="*/ 109 h 484"/>
                      <a:gd name="T44" fmla="*/ 245 w 396"/>
                      <a:gd name="T45" fmla="*/ 83 h 484"/>
                      <a:gd name="T46" fmla="*/ 264 w 396"/>
                      <a:gd name="T47" fmla="*/ 52 h 484"/>
                      <a:gd name="T48" fmla="*/ 286 w 396"/>
                      <a:gd name="T49" fmla="*/ 18 h 484"/>
                      <a:gd name="T50" fmla="*/ 304 w 396"/>
                      <a:gd name="T51" fmla="*/ 1 h 484"/>
                      <a:gd name="T52" fmla="*/ 320 w 396"/>
                      <a:gd name="T53" fmla="*/ 13 h 484"/>
                      <a:gd name="T54" fmla="*/ 309 w 396"/>
                      <a:gd name="T55" fmla="*/ 48 h 484"/>
                      <a:gd name="T56" fmla="*/ 289 w 396"/>
                      <a:gd name="T57" fmla="*/ 83 h 484"/>
                      <a:gd name="T58" fmla="*/ 267 w 396"/>
                      <a:gd name="T59" fmla="*/ 121 h 484"/>
                      <a:gd name="T60" fmla="*/ 249 w 396"/>
                      <a:gd name="T61" fmla="*/ 166 h 484"/>
                      <a:gd name="T62" fmla="*/ 264 w 396"/>
                      <a:gd name="T63" fmla="*/ 166 h 484"/>
                      <a:gd name="T64" fmla="*/ 289 w 396"/>
                      <a:gd name="T65" fmla="*/ 136 h 484"/>
                      <a:gd name="T66" fmla="*/ 322 w 396"/>
                      <a:gd name="T67" fmla="*/ 92 h 484"/>
                      <a:gd name="T68" fmla="*/ 361 w 396"/>
                      <a:gd name="T69" fmla="*/ 52 h 484"/>
                      <a:gd name="T70" fmla="*/ 374 w 396"/>
                      <a:gd name="T71" fmla="*/ 52 h 484"/>
                      <a:gd name="T72" fmla="*/ 374 w 396"/>
                      <a:gd name="T73" fmla="*/ 78 h 484"/>
                      <a:gd name="T74" fmla="*/ 350 w 396"/>
                      <a:gd name="T75" fmla="*/ 115 h 484"/>
                      <a:gd name="T76" fmla="*/ 316 w 396"/>
                      <a:gd name="T77" fmla="*/ 160 h 484"/>
                      <a:gd name="T78" fmla="*/ 293 w 396"/>
                      <a:gd name="T79" fmla="*/ 194 h 484"/>
                      <a:gd name="T80" fmla="*/ 289 w 396"/>
                      <a:gd name="T81" fmla="*/ 214 h 484"/>
                      <a:gd name="T82" fmla="*/ 301 w 396"/>
                      <a:gd name="T83" fmla="*/ 214 h 484"/>
                      <a:gd name="T84" fmla="*/ 331 w 396"/>
                      <a:gd name="T85" fmla="*/ 192 h 484"/>
                      <a:gd name="T86" fmla="*/ 348 w 396"/>
                      <a:gd name="T87" fmla="*/ 177 h 484"/>
                      <a:gd name="T88" fmla="*/ 377 w 396"/>
                      <a:gd name="T89" fmla="*/ 155 h 484"/>
                      <a:gd name="T90" fmla="*/ 395 w 396"/>
                      <a:gd name="T91" fmla="*/ 157 h 484"/>
                      <a:gd name="T92" fmla="*/ 383 w 396"/>
                      <a:gd name="T93" fmla="*/ 184 h 484"/>
                      <a:gd name="T94" fmla="*/ 355 w 396"/>
                      <a:gd name="T95" fmla="*/ 213 h 484"/>
                      <a:gd name="T96" fmla="*/ 309 w 396"/>
                      <a:gd name="T97" fmla="*/ 250 h 484"/>
                      <a:gd name="T98" fmla="*/ 283 w 396"/>
                      <a:gd name="T99" fmla="*/ 266 h 484"/>
                      <a:gd name="T100" fmla="*/ 259 w 396"/>
                      <a:gd name="T101" fmla="*/ 282 h 484"/>
                      <a:gd name="T102" fmla="*/ 237 w 396"/>
                      <a:gd name="T103" fmla="*/ 303 h 484"/>
                      <a:gd name="T104" fmla="*/ 209 w 396"/>
                      <a:gd name="T105" fmla="*/ 345 h 484"/>
                      <a:gd name="T106" fmla="*/ 189 w 396"/>
                      <a:gd name="T107" fmla="*/ 378 h 484"/>
                      <a:gd name="T108" fmla="*/ 161 w 396"/>
                      <a:gd name="T109" fmla="*/ 446 h 484"/>
                      <a:gd name="T110" fmla="*/ 138 w 396"/>
                      <a:gd name="T111" fmla="*/ 481 h 484"/>
                      <a:gd name="T112" fmla="*/ 107 w 396"/>
                      <a:gd name="T113" fmla="*/ 479 h 484"/>
                      <a:gd name="T114" fmla="*/ 78 w 396"/>
                      <a:gd name="T115" fmla="*/ 466 h 484"/>
                      <a:gd name="T116" fmla="*/ 52 w 396"/>
                      <a:gd name="T117" fmla="*/ 454 h 484"/>
                      <a:gd name="T118" fmla="*/ 21 w 396"/>
                      <a:gd name="T119" fmla="*/ 436 h 484"/>
                      <a:gd name="T120" fmla="*/ 1 w 396"/>
                      <a:gd name="T121" fmla="*/ 410 h 484"/>
                      <a:gd name="T122" fmla="*/ 14 w 396"/>
                      <a:gd name="T123" fmla="*/ 370 h 484"/>
                      <a:gd name="T124" fmla="*/ 48 w 396"/>
                      <a:gd name="T125" fmla="*/ 319 h 4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6"/>
                      <a:gd name="T190" fmla="*/ 0 h 484"/>
                      <a:gd name="T191" fmla="*/ 396 w 396"/>
                      <a:gd name="T192" fmla="*/ 484 h 4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6" h="484">
                        <a:moveTo>
                          <a:pt x="52" y="312"/>
                        </a:moveTo>
                        <a:lnTo>
                          <a:pt x="53" y="311"/>
                        </a:lnTo>
                        <a:lnTo>
                          <a:pt x="54" y="310"/>
                        </a:lnTo>
                        <a:lnTo>
                          <a:pt x="55" y="309"/>
                        </a:lnTo>
                        <a:lnTo>
                          <a:pt x="55" y="308"/>
                        </a:lnTo>
                        <a:lnTo>
                          <a:pt x="57" y="306"/>
                        </a:lnTo>
                        <a:lnTo>
                          <a:pt x="58" y="304"/>
                        </a:lnTo>
                        <a:lnTo>
                          <a:pt x="59" y="304"/>
                        </a:lnTo>
                        <a:lnTo>
                          <a:pt x="60" y="303"/>
                        </a:lnTo>
                        <a:lnTo>
                          <a:pt x="61" y="301"/>
                        </a:lnTo>
                        <a:lnTo>
                          <a:pt x="64" y="300"/>
                        </a:lnTo>
                        <a:lnTo>
                          <a:pt x="65" y="300"/>
                        </a:lnTo>
                        <a:lnTo>
                          <a:pt x="66" y="299"/>
                        </a:lnTo>
                        <a:lnTo>
                          <a:pt x="69" y="299"/>
                        </a:lnTo>
                        <a:lnTo>
                          <a:pt x="70" y="299"/>
                        </a:lnTo>
                        <a:lnTo>
                          <a:pt x="72" y="299"/>
                        </a:lnTo>
                        <a:lnTo>
                          <a:pt x="74" y="299"/>
                        </a:lnTo>
                        <a:lnTo>
                          <a:pt x="73" y="295"/>
                        </a:lnTo>
                        <a:lnTo>
                          <a:pt x="73" y="293"/>
                        </a:lnTo>
                        <a:lnTo>
                          <a:pt x="73" y="290"/>
                        </a:lnTo>
                        <a:lnTo>
                          <a:pt x="73" y="287"/>
                        </a:lnTo>
                        <a:lnTo>
                          <a:pt x="74" y="284"/>
                        </a:lnTo>
                        <a:lnTo>
                          <a:pt x="76" y="280"/>
                        </a:lnTo>
                        <a:lnTo>
                          <a:pt x="77" y="277"/>
                        </a:lnTo>
                        <a:lnTo>
                          <a:pt x="79" y="274"/>
                        </a:lnTo>
                        <a:lnTo>
                          <a:pt x="80" y="269"/>
                        </a:lnTo>
                        <a:lnTo>
                          <a:pt x="83" y="267"/>
                        </a:lnTo>
                        <a:lnTo>
                          <a:pt x="85" y="263"/>
                        </a:lnTo>
                        <a:lnTo>
                          <a:pt x="88" y="259"/>
                        </a:lnTo>
                        <a:lnTo>
                          <a:pt x="90" y="256"/>
                        </a:lnTo>
                        <a:lnTo>
                          <a:pt x="92" y="252"/>
                        </a:lnTo>
                        <a:lnTo>
                          <a:pt x="93" y="248"/>
                        </a:lnTo>
                        <a:lnTo>
                          <a:pt x="96" y="245"/>
                        </a:lnTo>
                        <a:lnTo>
                          <a:pt x="99" y="236"/>
                        </a:lnTo>
                        <a:lnTo>
                          <a:pt x="102" y="227"/>
                        </a:lnTo>
                        <a:lnTo>
                          <a:pt x="103" y="219"/>
                        </a:lnTo>
                        <a:lnTo>
                          <a:pt x="103" y="211"/>
                        </a:lnTo>
                        <a:lnTo>
                          <a:pt x="102" y="203"/>
                        </a:lnTo>
                        <a:lnTo>
                          <a:pt x="101" y="195"/>
                        </a:lnTo>
                        <a:lnTo>
                          <a:pt x="98" y="186"/>
                        </a:lnTo>
                        <a:lnTo>
                          <a:pt x="95" y="177"/>
                        </a:lnTo>
                        <a:lnTo>
                          <a:pt x="93" y="172"/>
                        </a:lnTo>
                        <a:lnTo>
                          <a:pt x="92" y="168"/>
                        </a:lnTo>
                        <a:lnTo>
                          <a:pt x="91" y="165"/>
                        </a:lnTo>
                        <a:lnTo>
                          <a:pt x="90" y="160"/>
                        </a:lnTo>
                        <a:lnTo>
                          <a:pt x="89" y="157"/>
                        </a:lnTo>
                        <a:lnTo>
                          <a:pt x="88" y="154"/>
                        </a:lnTo>
                        <a:lnTo>
                          <a:pt x="88" y="149"/>
                        </a:lnTo>
                        <a:lnTo>
                          <a:pt x="86" y="146"/>
                        </a:lnTo>
                        <a:lnTo>
                          <a:pt x="85" y="142"/>
                        </a:lnTo>
                        <a:lnTo>
                          <a:pt x="84" y="139"/>
                        </a:lnTo>
                        <a:lnTo>
                          <a:pt x="83" y="134"/>
                        </a:lnTo>
                        <a:lnTo>
                          <a:pt x="82" y="130"/>
                        </a:lnTo>
                        <a:lnTo>
                          <a:pt x="80" y="125"/>
                        </a:lnTo>
                        <a:lnTo>
                          <a:pt x="79" y="120"/>
                        </a:lnTo>
                        <a:lnTo>
                          <a:pt x="78" y="114"/>
                        </a:lnTo>
                        <a:lnTo>
                          <a:pt x="76" y="108"/>
                        </a:lnTo>
                        <a:lnTo>
                          <a:pt x="74" y="97"/>
                        </a:lnTo>
                        <a:lnTo>
                          <a:pt x="74" y="88"/>
                        </a:lnTo>
                        <a:lnTo>
                          <a:pt x="76" y="82"/>
                        </a:lnTo>
                        <a:lnTo>
                          <a:pt x="78" y="77"/>
                        </a:lnTo>
                        <a:lnTo>
                          <a:pt x="80" y="75"/>
                        </a:lnTo>
                        <a:lnTo>
                          <a:pt x="83" y="73"/>
                        </a:lnTo>
                        <a:lnTo>
                          <a:pt x="84" y="72"/>
                        </a:lnTo>
                        <a:lnTo>
                          <a:pt x="85" y="72"/>
                        </a:lnTo>
                        <a:lnTo>
                          <a:pt x="86" y="72"/>
                        </a:lnTo>
                        <a:lnTo>
                          <a:pt x="88" y="72"/>
                        </a:lnTo>
                        <a:lnTo>
                          <a:pt x="89" y="72"/>
                        </a:lnTo>
                        <a:lnTo>
                          <a:pt x="91" y="72"/>
                        </a:lnTo>
                        <a:lnTo>
                          <a:pt x="92" y="73"/>
                        </a:lnTo>
                        <a:lnTo>
                          <a:pt x="95" y="73"/>
                        </a:lnTo>
                        <a:lnTo>
                          <a:pt x="97" y="73"/>
                        </a:lnTo>
                        <a:lnTo>
                          <a:pt x="98" y="75"/>
                        </a:lnTo>
                        <a:lnTo>
                          <a:pt x="101" y="76"/>
                        </a:lnTo>
                        <a:lnTo>
                          <a:pt x="103" y="77"/>
                        </a:lnTo>
                        <a:lnTo>
                          <a:pt x="105" y="80"/>
                        </a:lnTo>
                        <a:lnTo>
                          <a:pt x="108" y="81"/>
                        </a:lnTo>
                        <a:lnTo>
                          <a:pt x="109" y="83"/>
                        </a:lnTo>
                        <a:lnTo>
                          <a:pt x="111" y="87"/>
                        </a:lnTo>
                        <a:lnTo>
                          <a:pt x="115" y="92"/>
                        </a:lnTo>
                        <a:lnTo>
                          <a:pt x="117" y="97"/>
                        </a:lnTo>
                        <a:lnTo>
                          <a:pt x="118" y="101"/>
                        </a:lnTo>
                        <a:lnTo>
                          <a:pt x="120" y="104"/>
                        </a:lnTo>
                        <a:lnTo>
                          <a:pt x="121" y="108"/>
                        </a:lnTo>
                        <a:lnTo>
                          <a:pt x="122" y="112"/>
                        </a:lnTo>
                        <a:lnTo>
                          <a:pt x="123" y="115"/>
                        </a:lnTo>
                        <a:lnTo>
                          <a:pt x="124" y="120"/>
                        </a:lnTo>
                        <a:lnTo>
                          <a:pt x="126" y="125"/>
                        </a:lnTo>
                        <a:lnTo>
                          <a:pt x="127" y="130"/>
                        </a:lnTo>
                        <a:lnTo>
                          <a:pt x="129" y="135"/>
                        </a:lnTo>
                        <a:lnTo>
                          <a:pt x="130" y="140"/>
                        </a:lnTo>
                        <a:lnTo>
                          <a:pt x="133" y="145"/>
                        </a:lnTo>
                        <a:lnTo>
                          <a:pt x="135" y="147"/>
                        </a:lnTo>
                        <a:lnTo>
                          <a:pt x="138" y="150"/>
                        </a:lnTo>
                        <a:lnTo>
                          <a:pt x="140" y="151"/>
                        </a:lnTo>
                        <a:lnTo>
                          <a:pt x="142" y="151"/>
                        </a:lnTo>
                        <a:lnTo>
                          <a:pt x="143" y="150"/>
                        </a:lnTo>
                        <a:lnTo>
                          <a:pt x="145" y="149"/>
                        </a:lnTo>
                        <a:lnTo>
                          <a:pt x="147" y="149"/>
                        </a:lnTo>
                        <a:lnTo>
                          <a:pt x="148" y="147"/>
                        </a:lnTo>
                        <a:lnTo>
                          <a:pt x="151" y="145"/>
                        </a:lnTo>
                        <a:lnTo>
                          <a:pt x="152" y="142"/>
                        </a:lnTo>
                        <a:lnTo>
                          <a:pt x="154" y="141"/>
                        </a:lnTo>
                        <a:lnTo>
                          <a:pt x="155" y="138"/>
                        </a:lnTo>
                        <a:lnTo>
                          <a:pt x="158" y="135"/>
                        </a:lnTo>
                        <a:lnTo>
                          <a:pt x="159" y="131"/>
                        </a:lnTo>
                        <a:lnTo>
                          <a:pt x="161" y="129"/>
                        </a:lnTo>
                        <a:lnTo>
                          <a:pt x="162" y="124"/>
                        </a:lnTo>
                        <a:lnTo>
                          <a:pt x="164" y="120"/>
                        </a:lnTo>
                        <a:lnTo>
                          <a:pt x="166" y="117"/>
                        </a:lnTo>
                        <a:lnTo>
                          <a:pt x="167" y="112"/>
                        </a:lnTo>
                        <a:lnTo>
                          <a:pt x="168" y="107"/>
                        </a:lnTo>
                        <a:lnTo>
                          <a:pt x="170" y="102"/>
                        </a:lnTo>
                        <a:lnTo>
                          <a:pt x="171" y="98"/>
                        </a:lnTo>
                        <a:lnTo>
                          <a:pt x="173" y="94"/>
                        </a:lnTo>
                        <a:lnTo>
                          <a:pt x="173" y="91"/>
                        </a:lnTo>
                        <a:lnTo>
                          <a:pt x="176" y="87"/>
                        </a:lnTo>
                        <a:lnTo>
                          <a:pt x="176" y="83"/>
                        </a:lnTo>
                        <a:lnTo>
                          <a:pt x="177" y="80"/>
                        </a:lnTo>
                        <a:lnTo>
                          <a:pt x="178" y="77"/>
                        </a:lnTo>
                        <a:lnTo>
                          <a:pt x="179" y="73"/>
                        </a:lnTo>
                        <a:lnTo>
                          <a:pt x="180" y="70"/>
                        </a:lnTo>
                        <a:lnTo>
                          <a:pt x="182" y="67"/>
                        </a:lnTo>
                        <a:lnTo>
                          <a:pt x="183" y="64"/>
                        </a:lnTo>
                        <a:lnTo>
                          <a:pt x="184" y="61"/>
                        </a:lnTo>
                        <a:lnTo>
                          <a:pt x="185" y="57"/>
                        </a:lnTo>
                        <a:lnTo>
                          <a:pt x="186" y="55"/>
                        </a:lnTo>
                        <a:lnTo>
                          <a:pt x="189" y="51"/>
                        </a:lnTo>
                        <a:lnTo>
                          <a:pt x="190" y="49"/>
                        </a:lnTo>
                        <a:lnTo>
                          <a:pt x="191" y="45"/>
                        </a:lnTo>
                        <a:lnTo>
                          <a:pt x="192" y="43"/>
                        </a:lnTo>
                        <a:lnTo>
                          <a:pt x="193" y="40"/>
                        </a:lnTo>
                        <a:lnTo>
                          <a:pt x="193" y="38"/>
                        </a:lnTo>
                        <a:lnTo>
                          <a:pt x="196" y="34"/>
                        </a:lnTo>
                        <a:lnTo>
                          <a:pt x="197" y="33"/>
                        </a:lnTo>
                        <a:lnTo>
                          <a:pt x="198" y="30"/>
                        </a:lnTo>
                        <a:lnTo>
                          <a:pt x="199" y="28"/>
                        </a:lnTo>
                        <a:lnTo>
                          <a:pt x="201" y="25"/>
                        </a:lnTo>
                        <a:lnTo>
                          <a:pt x="202" y="23"/>
                        </a:lnTo>
                        <a:lnTo>
                          <a:pt x="203" y="20"/>
                        </a:lnTo>
                        <a:lnTo>
                          <a:pt x="205" y="18"/>
                        </a:lnTo>
                        <a:lnTo>
                          <a:pt x="207" y="16"/>
                        </a:lnTo>
                        <a:lnTo>
                          <a:pt x="209" y="14"/>
                        </a:lnTo>
                        <a:lnTo>
                          <a:pt x="210" y="12"/>
                        </a:lnTo>
                        <a:lnTo>
                          <a:pt x="212" y="9"/>
                        </a:lnTo>
                        <a:lnTo>
                          <a:pt x="215" y="7"/>
                        </a:lnTo>
                        <a:lnTo>
                          <a:pt x="217" y="6"/>
                        </a:lnTo>
                        <a:lnTo>
                          <a:pt x="218" y="4"/>
                        </a:lnTo>
                        <a:lnTo>
                          <a:pt x="221" y="3"/>
                        </a:lnTo>
                        <a:lnTo>
                          <a:pt x="223" y="3"/>
                        </a:lnTo>
                        <a:lnTo>
                          <a:pt x="224" y="2"/>
                        </a:lnTo>
                        <a:lnTo>
                          <a:pt x="227" y="2"/>
                        </a:lnTo>
                        <a:lnTo>
                          <a:pt x="228" y="2"/>
                        </a:lnTo>
                        <a:lnTo>
                          <a:pt x="230" y="3"/>
                        </a:lnTo>
                        <a:lnTo>
                          <a:pt x="232" y="3"/>
                        </a:lnTo>
                        <a:lnTo>
                          <a:pt x="233" y="4"/>
                        </a:lnTo>
                        <a:lnTo>
                          <a:pt x="234" y="7"/>
                        </a:lnTo>
                        <a:lnTo>
                          <a:pt x="235" y="8"/>
                        </a:lnTo>
                        <a:lnTo>
                          <a:pt x="236" y="11"/>
                        </a:lnTo>
                        <a:lnTo>
                          <a:pt x="236" y="13"/>
                        </a:lnTo>
                        <a:lnTo>
                          <a:pt x="237" y="16"/>
                        </a:lnTo>
                        <a:lnTo>
                          <a:pt x="236" y="18"/>
                        </a:lnTo>
                        <a:lnTo>
                          <a:pt x="236" y="22"/>
                        </a:lnTo>
                        <a:lnTo>
                          <a:pt x="236" y="24"/>
                        </a:lnTo>
                        <a:lnTo>
                          <a:pt x="235" y="27"/>
                        </a:lnTo>
                        <a:lnTo>
                          <a:pt x="234" y="30"/>
                        </a:lnTo>
                        <a:lnTo>
                          <a:pt x="233" y="33"/>
                        </a:lnTo>
                        <a:lnTo>
                          <a:pt x="232" y="36"/>
                        </a:lnTo>
                        <a:lnTo>
                          <a:pt x="230" y="40"/>
                        </a:lnTo>
                        <a:lnTo>
                          <a:pt x="228" y="44"/>
                        </a:lnTo>
                        <a:lnTo>
                          <a:pt x="227" y="48"/>
                        </a:lnTo>
                        <a:lnTo>
                          <a:pt x="226" y="51"/>
                        </a:lnTo>
                        <a:lnTo>
                          <a:pt x="224" y="55"/>
                        </a:lnTo>
                        <a:lnTo>
                          <a:pt x="222" y="60"/>
                        </a:lnTo>
                        <a:lnTo>
                          <a:pt x="221" y="64"/>
                        </a:lnTo>
                        <a:lnTo>
                          <a:pt x="220" y="69"/>
                        </a:lnTo>
                        <a:lnTo>
                          <a:pt x="218" y="72"/>
                        </a:lnTo>
                        <a:lnTo>
                          <a:pt x="217" y="77"/>
                        </a:lnTo>
                        <a:lnTo>
                          <a:pt x="215" y="81"/>
                        </a:lnTo>
                        <a:lnTo>
                          <a:pt x="214" y="85"/>
                        </a:lnTo>
                        <a:lnTo>
                          <a:pt x="212" y="87"/>
                        </a:lnTo>
                        <a:lnTo>
                          <a:pt x="211" y="92"/>
                        </a:lnTo>
                        <a:lnTo>
                          <a:pt x="210" y="94"/>
                        </a:lnTo>
                        <a:lnTo>
                          <a:pt x="209" y="98"/>
                        </a:lnTo>
                        <a:lnTo>
                          <a:pt x="208" y="102"/>
                        </a:lnTo>
                        <a:lnTo>
                          <a:pt x="207" y="104"/>
                        </a:lnTo>
                        <a:lnTo>
                          <a:pt x="205" y="108"/>
                        </a:lnTo>
                        <a:lnTo>
                          <a:pt x="204" y="110"/>
                        </a:lnTo>
                        <a:lnTo>
                          <a:pt x="203" y="114"/>
                        </a:lnTo>
                        <a:lnTo>
                          <a:pt x="202" y="117"/>
                        </a:lnTo>
                        <a:lnTo>
                          <a:pt x="202" y="120"/>
                        </a:lnTo>
                        <a:lnTo>
                          <a:pt x="199" y="126"/>
                        </a:lnTo>
                        <a:lnTo>
                          <a:pt x="198" y="133"/>
                        </a:lnTo>
                        <a:lnTo>
                          <a:pt x="197" y="140"/>
                        </a:lnTo>
                        <a:lnTo>
                          <a:pt x="196" y="145"/>
                        </a:lnTo>
                        <a:lnTo>
                          <a:pt x="196" y="150"/>
                        </a:lnTo>
                        <a:lnTo>
                          <a:pt x="198" y="154"/>
                        </a:lnTo>
                        <a:lnTo>
                          <a:pt x="201" y="154"/>
                        </a:lnTo>
                        <a:lnTo>
                          <a:pt x="204" y="151"/>
                        </a:lnTo>
                        <a:lnTo>
                          <a:pt x="207" y="149"/>
                        </a:lnTo>
                        <a:lnTo>
                          <a:pt x="208" y="147"/>
                        </a:lnTo>
                        <a:lnTo>
                          <a:pt x="210" y="146"/>
                        </a:lnTo>
                        <a:lnTo>
                          <a:pt x="210" y="145"/>
                        </a:lnTo>
                        <a:lnTo>
                          <a:pt x="211" y="144"/>
                        </a:lnTo>
                        <a:lnTo>
                          <a:pt x="212" y="142"/>
                        </a:lnTo>
                        <a:lnTo>
                          <a:pt x="212" y="141"/>
                        </a:lnTo>
                        <a:lnTo>
                          <a:pt x="214" y="140"/>
                        </a:lnTo>
                        <a:lnTo>
                          <a:pt x="215" y="139"/>
                        </a:lnTo>
                        <a:lnTo>
                          <a:pt x="215" y="136"/>
                        </a:lnTo>
                        <a:lnTo>
                          <a:pt x="216" y="135"/>
                        </a:lnTo>
                        <a:lnTo>
                          <a:pt x="217" y="133"/>
                        </a:lnTo>
                        <a:lnTo>
                          <a:pt x="218" y="130"/>
                        </a:lnTo>
                        <a:lnTo>
                          <a:pt x="220" y="128"/>
                        </a:lnTo>
                        <a:lnTo>
                          <a:pt x="222" y="124"/>
                        </a:lnTo>
                        <a:lnTo>
                          <a:pt x="224" y="120"/>
                        </a:lnTo>
                        <a:lnTo>
                          <a:pt x="227" y="117"/>
                        </a:lnTo>
                        <a:lnTo>
                          <a:pt x="229" y="113"/>
                        </a:lnTo>
                        <a:lnTo>
                          <a:pt x="232" y="109"/>
                        </a:lnTo>
                        <a:lnTo>
                          <a:pt x="233" y="105"/>
                        </a:lnTo>
                        <a:lnTo>
                          <a:pt x="235" y="103"/>
                        </a:lnTo>
                        <a:lnTo>
                          <a:pt x="236" y="99"/>
                        </a:lnTo>
                        <a:lnTo>
                          <a:pt x="237" y="97"/>
                        </a:lnTo>
                        <a:lnTo>
                          <a:pt x="239" y="94"/>
                        </a:lnTo>
                        <a:lnTo>
                          <a:pt x="240" y="92"/>
                        </a:lnTo>
                        <a:lnTo>
                          <a:pt x="242" y="89"/>
                        </a:lnTo>
                        <a:lnTo>
                          <a:pt x="242" y="87"/>
                        </a:lnTo>
                        <a:lnTo>
                          <a:pt x="245" y="86"/>
                        </a:lnTo>
                        <a:lnTo>
                          <a:pt x="245" y="83"/>
                        </a:lnTo>
                        <a:lnTo>
                          <a:pt x="247" y="81"/>
                        </a:lnTo>
                        <a:lnTo>
                          <a:pt x="248" y="78"/>
                        </a:lnTo>
                        <a:lnTo>
                          <a:pt x="249" y="76"/>
                        </a:lnTo>
                        <a:lnTo>
                          <a:pt x="251" y="73"/>
                        </a:lnTo>
                        <a:lnTo>
                          <a:pt x="253" y="71"/>
                        </a:lnTo>
                        <a:lnTo>
                          <a:pt x="254" y="67"/>
                        </a:lnTo>
                        <a:lnTo>
                          <a:pt x="256" y="65"/>
                        </a:lnTo>
                        <a:lnTo>
                          <a:pt x="259" y="61"/>
                        </a:lnTo>
                        <a:lnTo>
                          <a:pt x="261" y="57"/>
                        </a:lnTo>
                        <a:lnTo>
                          <a:pt x="264" y="52"/>
                        </a:lnTo>
                        <a:lnTo>
                          <a:pt x="266" y="49"/>
                        </a:lnTo>
                        <a:lnTo>
                          <a:pt x="268" y="45"/>
                        </a:lnTo>
                        <a:lnTo>
                          <a:pt x="271" y="40"/>
                        </a:lnTo>
                        <a:lnTo>
                          <a:pt x="273" y="36"/>
                        </a:lnTo>
                        <a:lnTo>
                          <a:pt x="276" y="33"/>
                        </a:lnTo>
                        <a:lnTo>
                          <a:pt x="278" y="29"/>
                        </a:lnTo>
                        <a:lnTo>
                          <a:pt x="280" y="27"/>
                        </a:lnTo>
                        <a:lnTo>
                          <a:pt x="281" y="23"/>
                        </a:lnTo>
                        <a:lnTo>
                          <a:pt x="284" y="20"/>
                        </a:lnTo>
                        <a:lnTo>
                          <a:pt x="286" y="18"/>
                        </a:lnTo>
                        <a:lnTo>
                          <a:pt x="287" y="17"/>
                        </a:lnTo>
                        <a:lnTo>
                          <a:pt x="290" y="14"/>
                        </a:lnTo>
                        <a:lnTo>
                          <a:pt x="291" y="12"/>
                        </a:lnTo>
                        <a:lnTo>
                          <a:pt x="293" y="9"/>
                        </a:lnTo>
                        <a:lnTo>
                          <a:pt x="295" y="8"/>
                        </a:lnTo>
                        <a:lnTo>
                          <a:pt x="297" y="6"/>
                        </a:lnTo>
                        <a:lnTo>
                          <a:pt x="298" y="4"/>
                        </a:lnTo>
                        <a:lnTo>
                          <a:pt x="299" y="3"/>
                        </a:lnTo>
                        <a:lnTo>
                          <a:pt x="302" y="2"/>
                        </a:lnTo>
                        <a:lnTo>
                          <a:pt x="304" y="1"/>
                        </a:lnTo>
                        <a:lnTo>
                          <a:pt x="306" y="0"/>
                        </a:lnTo>
                        <a:lnTo>
                          <a:pt x="308" y="0"/>
                        </a:lnTo>
                        <a:lnTo>
                          <a:pt x="310" y="0"/>
                        </a:lnTo>
                        <a:lnTo>
                          <a:pt x="312" y="0"/>
                        </a:lnTo>
                        <a:lnTo>
                          <a:pt x="315" y="1"/>
                        </a:lnTo>
                        <a:lnTo>
                          <a:pt x="316" y="2"/>
                        </a:lnTo>
                        <a:lnTo>
                          <a:pt x="318" y="4"/>
                        </a:lnTo>
                        <a:lnTo>
                          <a:pt x="318" y="7"/>
                        </a:lnTo>
                        <a:lnTo>
                          <a:pt x="320" y="9"/>
                        </a:lnTo>
                        <a:lnTo>
                          <a:pt x="320" y="13"/>
                        </a:lnTo>
                        <a:lnTo>
                          <a:pt x="320" y="16"/>
                        </a:lnTo>
                        <a:lnTo>
                          <a:pt x="318" y="19"/>
                        </a:lnTo>
                        <a:lnTo>
                          <a:pt x="318" y="23"/>
                        </a:lnTo>
                        <a:lnTo>
                          <a:pt x="316" y="27"/>
                        </a:lnTo>
                        <a:lnTo>
                          <a:pt x="316" y="30"/>
                        </a:lnTo>
                        <a:lnTo>
                          <a:pt x="314" y="34"/>
                        </a:lnTo>
                        <a:lnTo>
                          <a:pt x="312" y="39"/>
                        </a:lnTo>
                        <a:lnTo>
                          <a:pt x="311" y="41"/>
                        </a:lnTo>
                        <a:lnTo>
                          <a:pt x="310" y="45"/>
                        </a:lnTo>
                        <a:lnTo>
                          <a:pt x="309" y="48"/>
                        </a:lnTo>
                        <a:lnTo>
                          <a:pt x="308" y="50"/>
                        </a:lnTo>
                        <a:lnTo>
                          <a:pt x="306" y="52"/>
                        </a:lnTo>
                        <a:lnTo>
                          <a:pt x="304" y="55"/>
                        </a:lnTo>
                        <a:lnTo>
                          <a:pt x="303" y="59"/>
                        </a:lnTo>
                        <a:lnTo>
                          <a:pt x="301" y="62"/>
                        </a:lnTo>
                        <a:lnTo>
                          <a:pt x="298" y="66"/>
                        </a:lnTo>
                        <a:lnTo>
                          <a:pt x="296" y="70"/>
                        </a:lnTo>
                        <a:lnTo>
                          <a:pt x="293" y="75"/>
                        </a:lnTo>
                        <a:lnTo>
                          <a:pt x="291" y="78"/>
                        </a:lnTo>
                        <a:lnTo>
                          <a:pt x="289" y="83"/>
                        </a:lnTo>
                        <a:lnTo>
                          <a:pt x="286" y="87"/>
                        </a:lnTo>
                        <a:lnTo>
                          <a:pt x="284" y="92"/>
                        </a:lnTo>
                        <a:lnTo>
                          <a:pt x="281" y="96"/>
                        </a:lnTo>
                        <a:lnTo>
                          <a:pt x="279" y="99"/>
                        </a:lnTo>
                        <a:lnTo>
                          <a:pt x="278" y="103"/>
                        </a:lnTo>
                        <a:lnTo>
                          <a:pt x="276" y="105"/>
                        </a:lnTo>
                        <a:lnTo>
                          <a:pt x="274" y="108"/>
                        </a:lnTo>
                        <a:lnTo>
                          <a:pt x="272" y="113"/>
                        </a:lnTo>
                        <a:lnTo>
                          <a:pt x="270" y="118"/>
                        </a:lnTo>
                        <a:lnTo>
                          <a:pt x="267" y="121"/>
                        </a:lnTo>
                        <a:lnTo>
                          <a:pt x="266" y="125"/>
                        </a:lnTo>
                        <a:lnTo>
                          <a:pt x="264" y="129"/>
                        </a:lnTo>
                        <a:lnTo>
                          <a:pt x="262" y="133"/>
                        </a:lnTo>
                        <a:lnTo>
                          <a:pt x="260" y="138"/>
                        </a:lnTo>
                        <a:lnTo>
                          <a:pt x="258" y="142"/>
                        </a:lnTo>
                        <a:lnTo>
                          <a:pt x="256" y="147"/>
                        </a:lnTo>
                        <a:lnTo>
                          <a:pt x="254" y="152"/>
                        </a:lnTo>
                        <a:lnTo>
                          <a:pt x="252" y="157"/>
                        </a:lnTo>
                        <a:lnTo>
                          <a:pt x="249" y="161"/>
                        </a:lnTo>
                        <a:lnTo>
                          <a:pt x="249" y="166"/>
                        </a:lnTo>
                        <a:lnTo>
                          <a:pt x="248" y="168"/>
                        </a:lnTo>
                        <a:lnTo>
                          <a:pt x="249" y="171"/>
                        </a:lnTo>
                        <a:lnTo>
                          <a:pt x="251" y="173"/>
                        </a:lnTo>
                        <a:lnTo>
                          <a:pt x="252" y="173"/>
                        </a:lnTo>
                        <a:lnTo>
                          <a:pt x="253" y="173"/>
                        </a:lnTo>
                        <a:lnTo>
                          <a:pt x="255" y="172"/>
                        </a:lnTo>
                        <a:lnTo>
                          <a:pt x="256" y="171"/>
                        </a:lnTo>
                        <a:lnTo>
                          <a:pt x="259" y="170"/>
                        </a:lnTo>
                        <a:lnTo>
                          <a:pt x="261" y="168"/>
                        </a:lnTo>
                        <a:lnTo>
                          <a:pt x="264" y="166"/>
                        </a:lnTo>
                        <a:lnTo>
                          <a:pt x="266" y="163"/>
                        </a:lnTo>
                        <a:lnTo>
                          <a:pt x="268" y="161"/>
                        </a:lnTo>
                        <a:lnTo>
                          <a:pt x="271" y="158"/>
                        </a:lnTo>
                        <a:lnTo>
                          <a:pt x="273" y="155"/>
                        </a:lnTo>
                        <a:lnTo>
                          <a:pt x="276" y="152"/>
                        </a:lnTo>
                        <a:lnTo>
                          <a:pt x="278" y="150"/>
                        </a:lnTo>
                        <a:lnTo>
                          <a:pt x="281" y="147"/>
                        </a:lnTo>
                        <a:lnTo>
                          <a:pt x="283" y="144"/>
                        </a:lnTo>
                        <a:lnTo>
                          <a:pt x="285" y="141"/>
                        </a:lnTo>
                        <a:lnTo>
                          <a:pt x="289" y="136"/>
                        </a:lnTo>
                        <a:lnTo>
                          <a:pt x="292" y="133"/>
                        </a:lnTo>
                        <a:lnTo>
                          <a:pt x="295" y="128"/>
                        </a:lnTo>
                        <a:lnTo>
                          <a:pt x="298" y="123"/>
                        </a:lnTo>
                        <a:lnTo>
                          <a:pt x="302" y="119"/>
                        </a:lnTo>
                        <a:lnTo>
                          <a:pt x="304" y="114"/>
                        </a:lnTo>
                        <a:lnTo>
                          <a:pt x="308" y="110"/>
                        </a:lnTo>
                        <a:lnTo>
                          <a:pt x="311" y="105"/>
                        </a:lnTo>
                        <a:lnTo>
                          <a:pt x="315" y="102"/>
                        </a:lnTo>
                        <a:lnTo>
                          <a:pt x="318" y="97"/>
                        </a:lnTo>
                        <a:lnTo>
                          <a:pt x="322" y="92"/>
                        </a:lnTo>
                        <a:lnTo>
                          <a:pt x="325" y="87"/>
                        </a:lnTo>
                        <a:lnTo>
                          <a:pt x="330" y="83"/>
                        </a:lnTo>
                        <a:lnTo>
                          <a:pt x="335" y="78"/>
                        </a:lnTo>
                        <a:lnTo>
                          <a:pt x="339" y="73"/>
                        </a:lnTo>
                        <a:lnTo>
                          <a:pt x="343" y="69"/>
                        </a:lnTo>
                        <a:lnTo>
                          <a:pt x="348" y="64"/>
                        </a:lnTo>
                        <a:lnTo>
                          <a:pt x="353" y="60"/>
                        </a:lnTo>
                        <a:lnTo>
                          <a:pt x="355" y="57"/>
                        </a:lnTo>
                        <a:lnTo>
                          <a:pt x="359" y="55"/>
                        </a:lnTo>
                        <a:lnTo>
                          <a:pt x="361" y="52"/>
                        </a:lnTo>
                        <a:lnTo>
                          <a:pt x="364" y="51"/>
                        </a:lnTo>
                        <a:lnTo>
                          <a:pt x="366" y="50"/>
                        </a:lnTo>
                        <a:lnTo>
                          <a:pt x="367" y="50"/>
                        </a:lnTo>
                        <a:lnTo>
                          <a:pt x="368" y="50"/>
                        </a:lnTo>
                        <a:lnTo>
                          <a:pt x="370" y="50"/>
                        </a:lnTo>
                        <a:lnTo>
                          <a:pt x="371" y="50"/>
                        </a:lnTo>
                        <a:lnTo>
                          <a:pt x="372" y="50"/>
                        </a:lnTo>
                        <a:lnTo>
                          <a:pt x="372" y="51"/>
                        </a:lnTo>
                        <a:lnTo>
                          <a:pt x="373" y="51"/>
                        </a:lnTo>
                        <a:lnTo>
                          <a:pt x="374" y="52"/>
                        </a:lnTo>
                        <a:lnTo>
                          <a:pt x="375" y="52"/>
                        </a:lnTo>
                        <a:lnTo>
                          <a:pt x="377" y="55"/>
                        </a:lnTo>
                        <a:lnTo>
                          <a:pt x="378" y="57"/>
                        </a:lnTo>
                        <a:lnTo>
                          <a:pt x="378" y="61"/>
                        </a:lnTo>
                        <a:lnTo>
                          <a:pt x="378" y="65"/>
                        </a:lnTo>
                        <a:lnTo>
                          <a:pt x="378" y="69"/>
                        </a:lnTo>
                        <a:lnTo>
                          <a:pt x="377" y="72"/>
                        </a:lnTo>
                        <a:lnTo>
                          <a:pt x="375" y="76"/>
                        </a:lnTo>
                        <a:lnTo>
                          <a:pt x="374" y="78"/>
                        </a:lnTo>
                        <a:lnTo>
                          <a:pt x="373" y="81"/>
                        </a:lnTo>
                        <a:lnTo>
                          <a:pt x="372" y="83"/>
                        </a:lnTo>
                        <a:lnTo>
                          <a:pt x="370" y="87"/>
                        </a:lnTo>
                        <a:lnTo>
                          <a:pt x="367" y="89"/>
                        </a:lnTo>
                        <a:lnTo>
                          <a:pt x="365" y="93"/>
                        </a:lnTo>
                        <a:lnTo>
                          <a:pt x="362" y="98"/>
                        </a:lnTo>
                        <a:lnTo>
                          <a:pt x="360" y="102"/>
                        </a:lnTo>
                        <a:lnTo>
                          <a:pt x="356" y="105"/>
                        </a:lnTo>
                        <a:lnTo>
                          <a:pt x="354" y="110"/>
                        </a:lnTo>
                        <a:lnTo>
                          <a:pt x="350" y="115"/>
                        </a:lnTo>
                        <a:lnTo>
                          <a:pt x="347" y="119"/>
                        </a:lnTo>
                        <a:lnTo>
                          <a:pt x="343" y="124"/>
                        </a:lnTo>
                        <a:lnTo>
                          <a:pt x="341" y="129"/>
                        </a:lnTo>
                        <a:lnTo>
                          <a:pt x="336" y="133"/>
                        </a:lnTo>
                        <a:lnTo>
                          <a:pt x="334" y="138"/>
                        </a:lnTo>
                        <a:lnTo>
                          <a:pt x="330" y="142"/>
                        </a:lnTo>
                        <a:lnTo>
                          <a:pt x="327" y="146"/>
                        </a:lnTo>
                        <a:lnTo>
                          <a:pt x="323" y="151"/>
                        </a:lnTo>
                        <a:lnTo>
                          <a:pt x="320" y="155"/>
                        </a:lnTo>
                        <a:lnTo>
                          <a:pt x="316" y="160"/>
                        </a:lnTo>
                        <a:lnTo>
                          <a:pt x="314" y="163"/>
                        </a:lnTo>
                        <a:lnTo>
                          <a:pt x="310" y="168"/>
                        </a:lnTo>
                        <a:lnTo>
                          <a:pt x="308" y="172"/>
                        </a:lnTo>
                        <a:lnTo>
                          <a:pt x="305" y="176"/>
                        </a:lnTo>
                        <a:lnTo>
                          <a:pt x="303" y="179"/>
                        </a:lnTo>
                        <a:lnTo>
                          <a:pt x="301" y="183"/>
                        </a:lnTo>
                        <a:lnTo>
                          <a:pt x="298" y="186"/>
                        </a:lnTo>
                        <a:lnTo>
                          <a:pt x="297" y="189"/>
                        </a:lnTo>
                        <a:lnTo>
                          <a:pt x="295" y="192"/>
                        </a:lnTo>
                        <a:lnTo>
                          <a:pt x="293" y="194"/>
                        </a:lnTo>
                        <a:lnTo>
                          <a:pt x="292" y="195"/>
                        </a:lnTo>
                        <a:lnTo>
                          <a:pt x="291" y="199"/>
                        </a:lnTo>
                        <a:lnTo>
                          <a:pt x="289" y="203"/>
                        </a:lnTo>
                        <a:lnTo>
                          <a:pt x="289" y="205"/>
                        </a:lnTo>
                        <a:lnTo>
                          <a:pt x="287" y="208"/>
                        </a:lnTo>
                        <a:lnTo>
                          <a:pt x="287" y="210"/>
                        </a:lnTo>
                        <a:lnTo>
                          <a:pt x="287" y="211"/>
                        </a:lnTo>
                        <a:lnTo>
                          <a:pt x="289" y="213"/>
                        </a:lnTo>
                        <a:lnTo>
                          <a:pt x="289" y="214"/>
                        </a:lnTo>
                        <a:lnTo>
                          <a:pt x="290" y="215"/>
                        </a:lnTo>
                        <a:lnTo>
                          <a:pt x="291" y="215"/>
                        </a:lnTo>
                        <a:lnTo>
                          <a:pt x="292" y="216"/>
                        </a:lnTo>
                        <a:lnTo>
                          <a:pt x="293" y="216"/>
                        </a:lnTo>
                        <a:lnTo>
                          <a:pt x="295" y="216"/>
                        </a:lnTo>
                        <a:lnTo>
                          <a:pt x="297" y="215"/>
                        </a:lnTo>
                        <a:lnTo>
                          <a:pt x="298" y="215"/>
                        </a:lnTo>
                        <a:lnTo>
                          <a:pt x="301" y="214"/>
                        </a:lnTo>
                        <a:lnTo>
                          <a:pt x="304" y="213"/>
                        </a:lnTo>
                        <a:lnTo>
                          <a:pt x="306" y="211"/>
                        </a:lnTo>
                        <a:lnTo>
                          <a:pt x="310" y="209"/>
                        </a:lnTo>
                        <a:lnTo>
                          <a:pt x="314" y="207"/>
                        </a:lnTo>
                        <a:lnTo>
                          <a:pt x="317" y="203"/>
                        </a:lnTo>
                        <a:lnTo>
                          <a:pt x="321" y="200"/>
                        </a:lnTo>
                        <a:lnTo>
                          <a:pt x="324" y="198"/>
                        </a:lnTo>
                        <a:lnTo>
                          <a:pt x="328" y="195"/>
                        </a:lnTo>
                        <a:lnTo>
                          <a:pt x="330" y="193"/>
                        </a:lnTo>
                        <a:lnTo>
                          <a:pt x="331" y="192"/>
                        </a:lnTo>
                        <a:lnTo>
                          <a:pt x="334" y="190"/>
                        </a:lnTo>
                        <a:lnTo>
                          <a:pt x="335" y="189"/>
                        </a:lnTo>
                        <a:lnTo>
                          <a:pt x="336" y="188"/>
                        </a:lnTo>
                        <a:lnTo>
                          <a:pt x="337" y="187"/>
                        </a:lnTo>
                        <a:lnTo>
                          <a:pt x="339" y="186"/>
                        </a:lnTo>
                        <a:lnTo>
                          <a:pt x="341" y="184"/>
                        </a:lnTo>
                        <a:lnTo>
                          <a:pt x="342" y="183"/>
                        </a:lnTo>
                        <a:lnTo>
                          <a:pt x="343" y="181"/>
                        </a:lnTo>
                        <a:lnTo>
                          <a:pt x="346" y="179"/>
                        </a:lnTo>
                        <a:lnTo>
                          <a:pt x="348" y="177"/>
                        </a:lnTo>
                        <a:lnTo>
                          <a:pt x="352" y="174"/>
                        </a:lnTo>
                        <a:lnTo>
                          <a:pt x="355" y="172"/>
                        </a:lnTo>
                        <a:lnTo>
                          <a:pt x="358" y="170"/>
                        </a:lnTo>
                        <a:lnTo>
                          <a:pt x="361" y="167"/>
                        </a:lnTo>
                        <a:lnTo>
                          <a:pt x="364" y="165"/>
                        </a:lnTo>
                        <a:lnTo>
                          <a:pt x="367" y="162"/>
                        </a:lnTo>
                        <a:lnTo>
                          <a:pt x="370" y="160"/>
                        </a:lnTo>
                        <a:lnTo>
                          <a:pt x="372" y="158"/>
                        </a:lnTo>
                        <a:lnTo>
                          <a:pt x="374" y="156"/>
                        </a:lnTo>
                        <a:lnTo>
                          <a:pt x="377" y="155"/>
                        </a:lnTo>
                        <a:lnTo>
                          <a:pt x="379" y="154"/>
                        </a:lnTo>
                        <a:lnTo>
                          <a:pt x="381" y="154"/>
                        </a:lnTo>
                        <a:lnTo>
                          <a:pt x="384" y="152"/>
                        </a:lnTo>
                        <a:lnTo>
                          <a:pt x="386" y="152"/>
                        </a:lnTo>
                        <a:lnTo>
                          <a:pt x="387" y="152"/>
                        </a:lnTo>
                        <a:lnTo>
                          <a:pt x="390" y="152"/>
                        </a:lnTo>
                        <a:lnTo>
                          <a:pt x="392" y="154"/>
                        </a:lnTo>
                        <a:lnTo>
                          <a:pt x="393" y="154"/>
                        </a:lnTo>
                        <a:lnTo>
                          <a:pt x="393" y="155"/>
                        </a:lnTo>
                        <a:lnTo>
                          <a:pt x="395" y="157"/>
                        </a:lnTo>
                        <a:lnTo>
                          <a:pt x="395" y="160"/>
                        </a:lnTo>
                        <a:lnTo>
                          <a:pt x="395" y="161"/>
                        </a:lnTo>
                        <a:lnTo>
                          <a:pt x="393" y="163"/>
                        </a:lnTo>
                        <a:lnTo>
                          <a:pt x="392" y="167"/>
                        </a:lnTo>
                        <a:lnTo>
                          <a:pt x="391" y="170"/>
                        </a:lnTo>
                        <a:lnTo>
                          <a:pt x="390" y="172"/>
                        </a:lnTo>
                        <a:lnTo>
                          <a:pt x="389" y="176"/>
                        </a:lnTo>
                        <a:lnTo>
                          <a:pt x="386" y="178"/>
                        </a:lnTo>
                        <a:lnTo>
                          <a:pt x="384" y="182"/>
                        </a:lnTo>
                        <a:lnTo>
                          <a:pt x="383" y="184"/>
                        </a:lnTo>
                        <a:lnTo>
                          <a:pt x="380" y="187"/>
                        </a:lnTo>
                        <a:lnTo>
                          <a:pt x="378" y="189"/>
                        </a:lnTo>
                        <a:lnTo>
                          <a:pt x="374" y="192"/>
                        </a:lnTo>
                        <a:lnTo>
                          <a:pt x="372" y="194"/>
                        </a:lnTo>
                        <a:lnTo>
                          <a:pt x="370" y="198"/>
                        </a:lnTo>
                        <a:lnTo>
                          <a:pt x="367" y="200"/>
                        </a:lnTo>
                        <a:lnTo>
                          <a:pt x="365" y="203"/>
                        </a:lnTo>
                        <a:lnTo>
                          <a:pt x="361" y="207"/>
                        </a:lnTo>
                        <a:lnTo>
                          <a:pt x="359" y="209"/>
                        </a:lnTo>
                        <a:lnTo>
                          <a:pt x="355" y="213"/>
                        </a:lnTo>
                        <a:lnTo>
                          <a:pt x="352" y="215"/>
                        </a:lnTo>
                        <a:lnTo>
                          <a:pt x="348" y="219"/>
                        </a:lnTo>
                        <a:lnTo>
                          <a:pt x="345" y="223"/>
                        </a:lnTo>
                        <a:lnTo>
                          <a:pt x="340" y="226"/>
                        </a:lnTo>
                        <a:lnTo>
                          <a:pt x="335" y="230"/>
                        </a:lnTo>
                        <a:lnTo>
                          <a:pt x="330" y="235"/>
                        </a:lnTo>
                        <a:lnTo>
                          <a:pt x="324" y="239"/>
                        </a:lnTo>
                        <a:lnTo>
                          <a:pt x="318" y="243"/>
                        </a:lnTo>
                        <a:lnTo>
                          <a:pt x="311" y="247"/>
                        </a:lnTo>
                        <a:lnTo>
                          <a:pt x="309" y="250"/>
                        </a:lnTo>
                        <a:lnTo>
                          <a:pt x="306" y="251"/>
                        </a:lnTo>
                        <a:lnTo>
                          <a:pt x="303" y="252"/>
                        </a:lnTo>
                        <a:lnTo>
                          <a:pt x="301" y="255"/>
                        </a:lnTo>
                        <a:lnTo>
                          <a:pt x="297" y="256"/>
                        </a:lnTo>
                        <a:lnTo>
                          <a:pt x="296" y="257"/>
                        </a:lnTo>
                        <a:lnTo>
                          <a:pt x="292" y="259"/>
                        </a:lnTo>
                        <a:lnTo>
                          <a:pt x="290" y="261"/>
                        </a:lnTo>
                        <a:lnTo>
                          <a:pt x="287" y="262"/>
                        </a:lnTo>
                        <a:lnTo>
                          <a:pt x="285" y="264"/>
                        </a:lnTo>
                        <a:lnTo>
                          <a:pt x="283" y="266"/>
                        </a:lnTo>
                        <a:lnTo>
                          <a:pt x="279" y="267"/>
                        </a:lnTo>
                        <a:lnTo>
                          <a:pt x="277" y="269"/>
                        </a:lnTo>
                        <a:lnTo>
                          <a:pt x="274" y="271"/>
                        </a:lnTo>
                        <a:lnTo>
                          <a:pt x="272" y="272"/>
                        </a:lnTo>
                        <a:lnTo>
                          <a:pt x="270" y="274"/>
                        </a:lnTo>
                        <a:lnTo>
                          <a:pt x="268" y="276"/>
                        </a:lnTo>
                        <a:lnTo>
                          <a:pt x="266" y="277"/>
                        </a:lnTo>
                        <a:lnTo>
                          <a:pt x="264" y="279"/>
                        </a:lnTo>
                        <a:lnTo>
                          <a:pt x="261" y="280"/>
                        </a:lnTo>
                        <a:lnTo>
                          <a:pt x="259" y="282"/>
                        </a:lnTo>
                        <a:lnTo>
                          <a:pt x="256" y="284"/>
                        </a:lnTo>
                        <a:lnTo>
                          <a:pt x="254" y="287"/>
                        </a:lnTo>
                        <a:lnTo>
                          <a:pt x="253" y="288"/>
                        </a:lnTo>
                        <a:lnTo>
                          <a:pt x="251" y="290"/>
                        </a:lnTo>
                        <a:lnTo>
                          <a:pt x="248" y="293"/>
                        </a:lnTo>
                        <a:lnTo>
                          <a:pt x="247" y="294"/>
                        </a:lnTo>
                        <a:lnTo>
                          <a:pt x="245" y="296"/>
                        </a:lnTo>
                        <a:lnTo>
                          <a:pt x="242" y="299"/>
                        </a:lnTo>
                        <a:lnTo>
                          <a:pt x="240" y="300"/>
                        </a:lnTo>
                        <a:lnTo>
                          <a:pt x="237" y="303"/>
                        </a:lnTo>
                        <a:lnTo>
                          <a:pt x="236" y="305"/>
                        </a:lnTo>
                        <a:lnTo>
                          <a:pt x="233" y="310"/>
                        </a:lnTo>
                        <a:lnTo>
                          <a:pt x="230" y="314"/>
                        </a:lnTo>
                        <a:lnTo>
                          <a:pt x="227" y="319"/>
                        </a:lnTo>
                        <a:lnTo>
                          <a:pt x="223" y="322"/>
                        </a:lnTo>
                        <a:lnTo>
                          <a:pt x="221" y="327"/>
                        </a:lnTo>
                        <a:lnTo>
                          <a:pt x="218" y="331"/>
                        </a:lnTo>
                        <a:lnTo>
                          <a:pt x="215" y="336"/>
                        </a:lnTo>
                        <a:lnTo>
                          <a:pt x="212" y="340"/>
                        </a:lnTo>
                        <a:lnTo>
                          <a:pt x="209" y="345"/>
                        </a:lnTo>
                        <a:lnTo>
                          <a:pt x="207" y="348"/>
                        </a:lnTo>
                        <a:lnTo>
                          <a:pt x="203" y="352"/>
                        </a:lnTo>
                        <a:lnTo>
                          <a:pt x="201" y="354"/>
                        </a:lnTo>
                        <a:lnTo>
                          <a:pt x="197" y="358"/>
                        </a:lnTo>
                        <a:lnTo>
                          <a:pt x="193" y="361"/>
                        </a:lnTo>
                        <a:lnTo>
                          <a:pt x="190" y="362"/>
                        </a:lnTo>
                        <a:lnTo>
                          <a:pt x="186" y="364"/>
                        </a:lnTo>
                        <a:lnTo>
                          <a:pt x="187" y="368"/>
                        </a:lnTo>
                        <a:lnTo>
                          <a:pt x="189" y="372"/>
                        </a:lnTo>
                        <a:lnTo>
                          <a:pt x="189" y="378"/>
                        </a:lnTo>
                        <a:lnTo>
                          <a:pt x="187" y="383"/>
                        </a:lnTo>
                        <a:lnTo>
                          <a:pt x="185" y="389"/>
                        </a:lnTo>
                        <a:lnTo>
                          <a:pt x="183" y="395"/>
                        </a:lnTo>
                        <a:lnTo>
                          <a:pt x="180" y="401"/>
                        </a:lnTo>
                        <a:lnTo>
                          <a:pt x="177" y="409"/>
                        </a:lnTo>
                        <a:lnTo>
                          <a:pt x="173" y="416"/>
                        </a:lnTo>
                        <a:lnTo>
                          <a:pt x="171" y="423"/>
                        </a:lnTo>
                        <a:lnTo>
                          <a:pt x="167" y="431"/>
                        </a:lnTo>
                        <a:lnTo>
                          <a:pt x="164" y="438"/>
                        </a:lnTo>
                        <a:lnTo>
                          <a:pt x="161" y="446"/>
                        </a:lnTo>
                        <a:lnTo>
                          <a:pt x="159" y="454"/>
                        </a:lnTo>
                        <a:lnTo>
                          <a:pt x="157" y="462"/>
                        </a:lnTo>
                        <a:lnTo>
                          <a:pt x="157" y="469"/>
                        </a:lnTo>
                        <a:lnTo>
                          <a:pt x="154" y="471"/>
                        </a:lnTo>
                        <a:lnTo>
                          <a:pt x="152" y="474"/>
                        </a:lnTo>
                        <a:lnTo>
                          <a:pt x="148" y="476"/>
                        </a:lnTo>
                        <a:lnTo>
                          <a:pt x="146" y="478"/>
                        </a:lnTo>
                        <a:lnTo>
                          <a:pt x="143" y="479"/>
                        </a:lnTo>
                        <a:lnTo>
                          <a:pt x="140" y="480"/>
                        </a:lnTo>
                        <a:lnTo>
                          <a:pt x="138" y="481"/>
                        </a:lnTo>
                        <a:lnTo>
                          <a:pt x="135" y="481"/>
                        </a:lnTo>
                        <a:lnTo>
                          <a:pt x="132" y="483"/>
                        </a:lnTo>
                        <a:lnTo>
                          <a:pt x="129" y="483"/>
                        </a:lnTo>
                        <a:lnTo>
                          <a:pt x="126" y="483"/>
                        </a:lnTo>
                        <a:lnTo>
                          <a:pt x="122" y="483"/>
                        </a:lnTo>
                        <a:lnTo>
                          <a:pt x="120" y="483"/>
                        </a:lnTo>
                        <a:lnTo>
                          <a:pt x="116" y="481"/>
                        </a:lnTo>
                        <a:lnTo>
                          <a:pt x="113" y="481"/>
                        </a:lnTo>
                        <a:lnTo>
                          <a:pt x="110" y="480"/>
                        </a:lnTo>
                        <a:lnTo>
                          <a:pt x="107" y="479"/>
                        </a:lnTo>
                        <a:lnTo>
                          <a:pt x="104" y="479"/>
                        </a:lnTo>
                        <a:lnTo>
                          <a:pt x="101" y="478"/>
                        </a:lnTo>
                        <a:lnTo>
                          <a:pt x="98" y="476"/>
                        </a:lnTo>
                        <a:lnTo>
                          <a:pt x="95" y="475"/>
                        </a:lnTo>
                        <a:lnTo>
                          <a:pt x="92" y="474"/>
                        </a:lnTo>
                        <a:lnTo>
                          <a:pt x="89" y="473"/>
                        </a:lnTo>
                        <a:lnTo>
                          <a:pt x="86" y="470"/>
                        </a:lnTo>
                        <a:lnTo>
                          <a:pt x="83" y="470"/>
                        </a:lnTo>
                        <a:lnTo>
                          <a:pt x="80" y="468"/>
                        </a:lnTo>
                        <a:lnTo>
                          <a:pt x="78" y="466"/>
                        </a:lnTo>
                        <a:lnTo>
                          <a:pt x="74" y="465"/>
                        </a:lnTo>
                        <a:lnTo>
                          <a:pt x="72" y="464"/>
                        </a:lnTo>
                        <a:lnTo>
                          <a:pt x="70" y="463"/>
                        </a:lnTo>
                        <a:lnTo>
                          <a:pt x="67" y="462"/>
                        </a:lnTo>
                        <a:lnTo>
                          <a:pt x="65" y="460"/>
                        </a:lnTo>
                        <a:lnTo>
                          <a:pt x="63" y="459"/>
                        </a:lnTo>
                        <a:lnTo>
                          <a:pt x="60" y="458"/>
                        </a:lnTo>
                        <a:lnTo>
                          <a:pt x="58" y="457"/>
                        </a:lnTo>
                        <a:lnTo>
                          <a:pt x="54" y="455"/>
                        </a:lnTo>
                        <a:lnTo>
                          <a:pt x="52" y="454"/>
                        </a:lnTo>
                        <a:lnTo>
                          <a:pt x="48" y="452"/>
                        </a:lnTo>
                        <a:lnTo>
                          <a:pt x="46" y="450"/>
                        </a:lnTo>
                        <a:lnTo>
                          <a:pt x="42" y="449"/>
                        </a:lnTo>
                        <a:lnTo>
                          <a:pt x="39" y="447"/>
                        </a:lnTo>
                        <a:lnTo>
                          <a:pt x="36" y="446"/>
                        </a:lnTo>
                        <a:lnTo>
                          <a:pt x="33" y="443"/>
                        </a:lnTo>
                        <a:lnTo>
                          <a:pt x="30" y="442"/>
                        </a:lnTo>
                        <a:lnTo>
                          <a:pt x="27" y="439"/>
                        </a:lnTo>
                        <a:lnTo>
                          <a:pt x="24" y="437"/>
                        </a:lnTo>
                        <a:lnTo>
                          <a:pt x="21" y="436"/>
                        </a:lnTo>
                        <a:lnTo>
                          <a:pt x="19" y="433"/>
                        </a:lnTo>
                        <a:lnTo>
                          <a:pt x="16" y="431"/>
                        </a:lnTo>
                        <a:lnTo>
                          <a:pt x="14" y="428"/>
                        </a:lnTo>
                        <a:lnTo>
                          <a:pt x="11" y="426"/>
                        </a:lnTo>
                        <a:lnTo>
                          <a:pt x="9" y="423"/>
                        </a:lnTo>
                        <a:lnTo>
                          <a:pt x="7" y="421"/>
                        </a:lnTo>
                        <a:lnTo>
                          <a:pt x="4" y="418"/>
                        </a:lnTo>
                        <a:lnTo>
                          <a:pt x="3" y="416"/>
                        </a:lnTo>
                        <a:lnTo>
                          <a:pt x="2" y="414"/>
                        </a:lnTo>
                        <a:lnTo>
                          <a:pt x="1" y="410"/>
                        </a:lnTo>
                        <a:lnTo>
                          <a:pt x="0" y="407"/>
                        </a:lnTo>
                        <a:lnTo>
                          <a:pt x="0" y="405"/>
                        </a:lnTo>
                        <a:lnTo>
                          <a:pt x="0" y="401"/>
                        </a:lnTo>
                        <a:lnTo>
                          <a:pt x="0" y="399"/>
                        </a:lnTo>
                        <a:lnTo>
                          <a:pt x="0" y="395"/>
                        </a:lnTo>
                        <a:lnTo>
                          <a:pt x="1" y="393"/>
                        </a:lnTo>
                        <a:lnTo>
                          <a:pt x="2" y="389"/>
                        </a:lnTo>
                        <a:lnTo>
                          <a:pt x="7" y="383"/>
                        </a:lnTo>
                        <a:lnTo>
                          <a:pt x="10" y="377"/>
                        </a:lnTo>
                        <a:lnTo>
                          <a:pt x="14" y="370"/>
                        </a:lnTo>
                        <a:lnTo>
                          <a:pt x="19" y="364"/>
                        </a:lnTo>
                        <a:lnTo>
                          <a:pt x="22" y="358"/>
                        </a:lnTo>
                        <a:lnTo>
                          <a:pt x="26" y="352"/>
                        </a:lnTo>
                        <a:lnTo>
                          <a:pt x="29" y="347"/>
                        </a:lnTo>
                        <a:lnTo>
                          <a:pt x="34" y="341"/>
                        </a:lnTo>
                        <a:lnTo>
                          <a:pt x="36" y="336"/>
                        </a:lnTo>
                        <a:lnTo>
                          <a:pt x="40" y="331"/>
                        </a:lnTo>
                        <a:lnTo>
                          <a:pt x="44" y="326"/>
                        </a:lnTo>
                        <a:lnTo>
                          <a:pt x="46" y="322"/>
                        </a:lnTo>
                        <a:lnTo>
                          <a:pt x="48" y="319"/>
                        </a:lnTo>
                        <a:lnTo>
                          <a:pt x="49" y="316"/>
                        </a:lnTo>
                        <a:lnTo>
                          <a:pt x="51" y="314"/>
                        </a:lnTo>
                        <a:lnTo>
                          <a:pt x="52" y="312"/>
                        </a:lnTo>
                      </a:path>
                    </a:pathLst>
                  </a:custGeom>
                  <a:solidFill>
                    <a:srgbClr val="FF6600"/>
                  </a:solidFill>
                  <a:ln w="12700" cap="rnd" cmpd="sng">
                    <a:solidFill>
                      <a:schemeClr val="tx1"/>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nvGrpSpPr>
                  <p:cNvPr id="7" name="Group 28"/>
                  <p:cNvGrpSpPr>
                    <a:grpSpLocks/>
                  </p:cNvGrpSpPr>
                  <p:nvPr/>
                </p:nvGrpSpPr>
                <p:grpSpPr bwMode="auto">
                  <a:xfrm>
                    <a:off x="2506" y="3051"/>
                    <a:ext cx="118" cy="88"/>
                    <a:chOff x="2506" y="3051"/>
                    <a:chExt cx="118" cy="88"/>
                  </a:xfrm>
                </p:grpSpPr>
                <p:sp>
                  <p:nvSpPr>
                    <p:cNvPr id="104512" name="Freeform 29"/>
                    <p:cNvSpPr>
                      <a:spLocks/>
                    </p:cNvSpPr>
                    <p:nvPr/>
                  </p:nvSpPr>
                  <p:spPr bwMode="auto">
                    <a:xfrm>
                      <a:off x="2506" y="3051"/>
                      <a:ext cx="21" cy="20"/>
                    </a:xfrm>
                    <a:custGeom>
                      <a:avLst/>
                      <a:gdLst>
                        <a:gd name="T0" fmla="*/ 20 w 21"/>
                        <a:gd name="T1" fmla="*/ 3 h 20"/>
                        <a:gd name="T2" fmla="*/ 18 w 21"/>
                        <a:gd name="T3" fmla="*/ 0 h 20"/>
                        <a:gd name="T4" fmla="*/ 15 w 21"/>
                        <a:gd name="T5" fmla="*/ 0 h 20"/>
                        <a:gd name="T6" fmla="*/ 13 w 21"/>
                        <a:gd name="T7" fmla="*/ 0 h 20"/>
                        <a:gd name="T8" fmla="*/ 10 w 21"/>
                        <a:gd name="T9" fmla="*/ 3 h 20"/>
                        <a:gd name="T10" fmla="*/ 9 w 21"/>
                        <a:gd name="T11" fmla="*/ 3 h 20"/>
                        <a:gd name="T12" fmla="*/ 6 w 21"/>
                        <a:gd name="T13" fmla="*/ 7 h 20"/>
                        <a:gd name="T14" fmla="*/ 3 w 21"/>
                        <a:gd name="T15" fmla="*/ 7 h 20"/>
                        <a:gd name="T16" fmla="*/ 0 w 21"/>
                        <a:gd name="T17" fmla="*/ 11 h 20"/>
                        <a:gd name="T18" fmla="*/ 1 w 21"/>
                        <a:gd name="T19" fmla="*/ 19 h 20"/>
                        <a:gd name="T20" fmla="*/ 4 w 21"/>
                        <a:gd name="T21" fmla="*/ 15 h 20"/>
                        <a:gd name="T22" fmla="*/ 7 w 21"/>
                        <a:gd name="T23" fmla="*/ 15 h 20"/>
                        <a:gd name="T24" fmla="*/ 10 w 21"/>
                        <a:gd name="T25" fmla="*/ 11 h 20"/>
                        <a:gd name="T26" fmla="*/ 12 w 21"/>
                        <a:gd name="T27" fmla="*/ 11 h 20"/>
                        <a:gd name="T28" fmla="*/ 15 w 21"/>
                        <a:gd name="T29" fmla="*/ 11 h 20"/>
                        <a:gd name="T30" fmla="*/ 15 w 21"/>
                        <a:gd name="T31" fmla="*/ 11 h 20"/>
                        <a:gd name="T32" fmla="*/ 16 w 21"/>
                        <a:gd name="T33" fmla="*/ 11 h 20"/>
                        <a:gd name="T34" fmla="*/ 20 w 21"/>
                        <a:gd name="T35" fmla="*/ 3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
                        <a:gd name="T55" fmla="*/ 0 h 20"/>
                        <a:gd name="T56" fmla="*/ 21 w 21"/>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 h="20">
                          <a:moveTo>
                            <a:pt x="20" y="3"/>
                          </a:moveTo>
                          <a:lnTo>
                            <a:pt x="18" y="0"/>
                          </a:lnTo>
                          <a:lnTo>
                            <a:pt x="15" y="0"/>
                          </a:lnTo>
                          <a:lnTo>
                            <a:pt x="13" y="0"/>
                          </a:lnTo>
                          <a:lnTo>
                            <a:pt x="10" y="3"/>
                          </a:lnTo>
                          <a:lnTo>
                            <a:pt x="9" y="3"/>
                          </a:lnTo>
                          <a:lnTo>
                            <a:pt x="6" y="7"/>
                          </a:lnTo>
                          <a:lnTo>
                            <a:pt x="3" y="7"/>
                          </a:lnTo>
                          <a:lnTo>
                            <a:pt x="0" y="11"/>
                          </a:lnTo>
                          <a:lnTo>
                            <a:pt x="1" y="19"/>
                          </a:lnTo>
                          <a:lnTo>
                            <a:pt x="4" y="15"/>
                          </a:lnTo>
                          <a:lnTo>
                            <a:pt x="7" y="15"/>
                          </a:lnTo>
                          <a:lnTo>
                            <a:pt x="10" y="11"/>
                          </a:lnTo>
                          <a:lnTo>
                            <a:pt x="12" y="11"/>
                          </a:lnTo>
                          <a:lnTo>
                            <a:pt x="15" y="11"/>
                          </a:lnTo>
                          <a:lnTo>
                            <a:pt x="16" y="11"/>
                          </a:lnTo>
                          <a:lnTo>
                            <a:pt x="20" y="3"/>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3" name="Freeform 30"/>
                    <p:cNvSpPr>
                      <a:spLocks/>
                    </p:cNvSpPr>
                    <p:nvPr/>
                  </p:nvSpPr>
                  <p:spPr bwMode="auto">
                    <a:xfrm>
                      <a:off x="2515" y="3054"/>
                      <a:ext cx="20" cy="22"/>
                    </a:xfrm>
                    <a:custGeom>
                      <a:avLst/>
                      <a:gdLst>
                        <a:gd name="T0" fmla="*/ 8 w 20"/>
                        <a:gd name="T1" fmla="*/ 19 h 22"/>
                        <a:gd name="T2" fmla="*/ 8 w 20"/>
                        <a:gd name="T3" fmla="*/ 19 h 22"/>
                        <a:gd name="T4" fmla="*/ 8 w 20"/>
                        <a:gd name="T5" fmla="*/ 17 h 22"/>
                        <a:gd name="T6" fmla="*/ 10 w 20"/>
                        <a:gd name="T7" fmla="*/ 15 h 22"/>
                        <a:gd name="T8" fmla="*/ 13 w 20"/>
                        <a:gd name="T9" fmla="*/ 11 h 22"/>
                        <a:gd name="T10" fmla="*/ 16 w 20"/>
                        <a:gd name="T11" fmla="*/ 9 h 22"/>
                        <a:gd name="T12" fmla="*/ 16 w 20"/>
                        <a:gd name="T13" fmla="*/ 5 h 22"/>
                        <a:gd name="T14" fmla="*/ 19 w 20"/>
                        <a:gd name="T15" fmla="*/ 3 h 22"/>
                        <a:gd name="T16" fmla="*/ 16 w 20"/>
                        <a:gd name="T17" fmla="*/ 0 h 22"/>
                        <a:gd name="T18" fmla="*/ 10 w 20"/>
                        <a:gd name="T19" fmla="*/ 3 h 22"/>
                        <a:gd name="T20" fmla="*/ 10 w 20"/>
                        <a:gd name="T21" fmla="*/ 3 h 22"/>
                        <a:gd name="T22" fmla="*/ 10 w 20"/>
                        <a:gd name="T23" fmla="*/ 3 h 22"/>
                        <a:gd name="T24" fmla="*/ 8 w 20"/>
                        <a:gd name="T25" fmla="*/ 5 h 22"/>
                        <a:gd name="T26" fmla="*/ 8 w 20"/>
                        <a:gd name="T27" fmla="*/ 9 h 22"/>
                        <a:gd name="T28" fmla="*/ 2 w 20"/>
                        <a:gd name="T29" fmla="*/ 11 h 22"/>
                        <a:gd name="T30" fmla="*/ 2 w 20"/>
                        <a:gd name="T31" fmla="*/ 15 h 22"/>
                        <a:gd name="T32" fmla="*/ 0 w 20"/>
                        <a:gd name="T33" fmla="*/ 17 h 22"/>
                        <a:gd name="T34" fmla="*/ 0 w 20"/>
                        <a:gd name="T35" fmla="*/ 21 h 22"/>
                        <a:gd name="T36" fmla="*/ 0 w 20"/>
                        <a:gd name="T37" fmla="*/ 21 h 22"/>
                        <a:gd name="T38" fmla="*/ 8 w 20"/>
                        <a:gd name="T39" fmla="*/ 19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2"/>
                        <a:gd name="T62" fmla="*/ 20 w 20"/>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2">
                          <a:moveTo>
                            <a:pt x="8" y="19"/>
                          </a:moveTo>
                          <a:lnTo>
                            <a:pt x="8" y="19"/>
                          </a:lnTo>
                          <a:lnTo>
                            <a:pt x="8" y="17"/>
                          </a:lnTo>
                          <a:lnTo>
                            <a:pt x="10" y="15"/>
                          </a:lnTo>
                          <a:lnTo>
                            <a:pt x="13" y="11"/>
                          </a:lnTo>
                          <a:lnTo>
                            <a:pt x="16" y="9"/>
                          </a:lnTo>
                          <a:lnTo>
                            <a:pt x="16" y="5"/>
                          </a:lnTo>
                          <a:lnTo>
                            <a:pt x="19" y="3"/>
                          </a:lnTo>
                          <a:lnTo>
                            <a:pt x="16" y="0"/>
                          </a:lnTo>
                          <a:lnTo>
                            <a:pt x="10" y="3"/>
                          </a:lnTo>
                          <a:lnTo>
                            <a:pt x="8" y="5"/>
                          </a:lnTo>
                          <a:lnTo>
                            <a:pt x="8" y="9"/>
                          </a:lnTo>
                          <a:lnTo>
                            <a:pt x="2" y="11"/>
                          </a:lnTo>
                          <a:lnTo>
                            <a:pt x="2" y="15"/>
                          </a:lnTo>
                          <a:lnTo>
                            <a:pt x="0" y="17"/>
                          </a:lnTo>
                          <a:lnTo>
                            <a:pt x="0" y="21"/>
                          </a:lnTo>
                          <a:lnTo>
                            <a:pt x="8" y="19"/>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4" name="Freeform 31"/>
                    <p:cNvSpPr>
                      <a:spLocks/>
                    </p:cNvSpPr>
                    <p:nvPr/>
                  </p:nvSpPr>
                  <p:spPr bwMode="auto">
                    <a:xfrm>
                      <a:off x="2515" y="3062"/>
                      <a:ext cx="20" cy="20"/>
                    </a:xfrm>
                    <a:custGeom>
                      <a:avLst/>
                      <a:gdLst>
                        <a:gd name="T0" fmla="*/ 16 w 20"/>
                        <a:gd name="T1" fmla="*/ 0 h 20"/>
                        <a:gd name="T2" fmla="*/ 15 w 20"/>
                        <a:gd name="T3" fmla="*/ 3 h 20"/>
                        <a:gd name="T4" fmla="*/ 12 w 20"/>
                        <a:gd name="T5" fmla="*/ 3 h 20"/>
                        <a:gd name="T6" fmla="*/ 10 w 20"/>
                        <a:gd name="T7" fmla="*/ 7 h 20"/>
                        <a:gd name="T8" fmla="*/ 7 w 20"/>
                        <a:gd name="T9" fmla="*/ 11 h 20"/>
                        <a:gd name="T10" fmla="*/ 5 w 20"/>
                        <a:gd name="T11" fmla="*/ 11 h 20"/>
                        <a:gd name="T12" fmla="*/ 3 w 20"/>
                        <a:gd name="T13" fmla="*/ 11 h 20"/>
                        <a:gd name="T14" fmla="*/ 3 w 20"/>
                        <a:gd name="T15" fmla="*/ 11 h 20"/>
                        <a:gd name="T16" fmla="*/ 3 w 20"/>
                        <a:gd name="T17" fmla="*/ 15 h 20"/>
                        <a:gd name="T18" fmla="*/ 0 w 20"/>
                        <a:gd name="T19" fmla="*/ 15 h 20"/>
                        <a:gd name="T20" fmla="*/ 2 w 20"/>
                        <a:gd name="T21" fmla="*/ 19 h 20"/>
                        <a:gd name="T22" fmla="*/ 3 w 20"/>
                        <a:gd name="T23" fmla="*/ 19 h 20"/>
                        <a:gd name="T24" fmla="*/ 6 w 20"/>
                        <a:gd name="T25" fmla="*/ 19 h 20"/>
                        <a:gd name="T26" fmla="*/ 8 w 20"/>
                        <a:gd name="T27" fmla="*/ 15 h 20"/>
                        <a:gd name="T28" fmla="*/ 11 w 20"/>
                        <a:gd name="T29" fmla="*/ 15 h 20"/>
                        <a:gd name="T30" fmla="*/ 13 w 20"/>
                        <a:gd name="T31" fmla="*/ 11 h 20"/>
                        <a:gd name="T32" fmla="*/ 16 w 20"/>
                        <a:gd name="T33" fmla="*/ 7 h 20"/>
                        <a:gd name="T34" fmla="*/ 19 w 20"/>
                        <a:gd name="T35" fmla="*/ 7 h 20"/>
                        <a:gd name="T36" fmla="*/ 16 w 20"/>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16" y="0"/>
                          </a:moveTo>
                          <a:lnTo>
                            <a:pt x="15" y="3"/>
                          </a:lnTo>
                          <a:lnTo>
                            <a:pt x="12" y="3"/>
                          </a:lnTo>
                          <a:lnTo>
                            <a:pt x="10" y="7"/>
                          </a:lnTo>
                          <a:lnTo>
                            <a:pt x="7" y="11"/>
                          </a:lnTo>
                          <a:lnTo>
                            <a:pt x="5" y="11"/>
                          </a:lnTo>
                          <a:lnTo>
                            <a:pt x="3" y="11"/>
                          </a:lnTo>
                          <a:lnTo>
                            <a:pt x="3" y="15"/>
                          </a:lnTo>
                          <a:lnTo>
                            <a:pt x="0" y="15"/>
                          </a:lnTo>
                          <a:lnTo>
                            <a:pt x="2" y="19"/>
                          </a:lnTo>
                          <a:lnTo>
                            <a:pt x="3" y="19"/>
                          </a:lnTo>
                          <a:lnTo>
                            <a:pt x="6" y="19"/>
                          </a:lnTo>
                          <a:lnTo>
                            <a:pt x="8" y="15"/>
                          </a:lnTo>
                          <a:lnTo>
                            <a:pt x="11" y="15"/>
                          </a:lnTo>
                          <a:lnTo>
                            <a:pt x="13" y="11"/>
                          </a:lnTo>
                          <a:lnTo>
                            <a:pt x="16" y="7"/>
                          </a:lnTo>
                          <a:lnTo>
                            <a:pt x="19" y="7"/>
                          </a:lnTo>
                          <a:lnTo>
                            <a:pt x="16" y="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5" name="Freeform 32"/>
                    <p:cNvSpPr>
                      <a:spLocks/>
                    </p:cNvSpPr>
                    <p:nvPr/>
                  </p:nvSpPr>
                  <p:spPr bwMode="auto">
                    <a:xfrm>
                      <a:off x="2527" y="3062"/>
                      <a:ext cx="20" cy="20"/>
                    </a:xfrm>
                    <a:custGeom>
                      <a:avLst/>
                      <a:gdLst>
                        <a:gd name="T0" fmla="*/ 5 w 20"/>
                        <a:gd name="T1" fmla="*/ 15 h 20"/>
                        <a:gd name="T2" fmla="*/ 8 w 20"/>
                        <a:gd name="T3" fmla="*/ 16 h 20"/>
                        <a:gd name="T4" fmla="*/ 8 w 20"/>
                        <a:gd name="T5" fmla="*/ 15 h 20"/>
                        <a:gd name="T6" fmla="*/ 10 w 20"/>
                        <a:gd name="T7" fmla="*/ 11 h 20"/>
                        <a:gd name="T8" fmla="*/ 13 w 20"/>
                        <a:gd name="T9" fmla="*/ 8 h 20"/>
                        <a:gd name="T10" fmla="*/ 16 w 20"/>
                        <a:gd name="T11" fmla="*/ 5 h 20"/>
                        <a:gd name="T12" fmla="*/ 19 w 20"/>
                        <a:gd name="T13" fmla="*/ 2 h 20"/>
                        <a:gd name="T14" fmla="*/ 16 w 20"/>
                        <a:gd name="T15" fmla="*/ 0 h 20"/>
                        <a:gd name="T16" fmla="*/ 10 w 20"/>
                        <a:gd name="T17" fmla="*/ 0 h 20"/>
                        <a:gd name="T18" fmla="*/ 13 w 20"/>
                        <a:gd name="T19" fmla="*/ 3 h 20"/>
                        <a:gd name="T20" fmla="*/ 13 w 20"/>
                        <a:gd name="T21" fmla="*/ 2 h 20"/>
                        <a:gd name="T22" fmla="*/ 10 w 20"/>
                        <a:gd name="T23" fmla="*/ 2 h 20"/>
                        <a:gd name="T24" fmla="*/ 8 w 20"/>
                        <a:gd name="T25" fmla="*/ 3 h 20"/>
                        <a:gd name="T26" fmla="*/ 5 w 20"/>
                        <a:gd name="T27" fmla="*/ 7 h 20"/>
                        <a:gd name="T28" fmla="*/ 2 w 20"/>
                        <a:gd name="T29" fmla="*/ 10 h 20"/>
                        <a:gd name="T30" fmla="*/ 0 w 20"/>
                        <a:gd name="T31" fmla="*/ 13 h 20"/>
                        <a:gd name="T32" fmla="*/ 0 w 20"/>
                        <a:gd name="T33" fmla="*/ 16 h 20"/>
                        <a:gd name="T34" fmla="*/ 5 w 20"/>
                        <a:gd name="T35" fmla="*/ 19 h 20"/>
                        <a:gd name="T36" fmla="*/ 5 w 20"/>
                        <a:gd name="T37" fmla="*/ 15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5" y="15"/>
                          </a:moveTo>
                          <a:lnTo>
                            <a:pt x="8" y="16"/>
                          </a:lnTo>
                          <a:lnTo>
                            <a:pt x="8" y="15"/>
                          </a:lnTo>
                          <a:lnTo>
                            <a:pt x="10" y="11"/>
                          </a:lnTo>
                          <a:lnTo>
                            <a:pt x="13" y="8"/>
                          </a:lnTo>
                          <a:lnTo>
                            <a:pt x="16" y="5"/>
                          </a:lnTo>
                          <a:lnTo>
                            <a:pt x="19" y="2"/>
                          </a:lnTo>
                          <a:lnTo>
                            <a:pt x="16" y="0"/>
                          </a:lnTo>
                          <a:lnTo>
                            <a:pt x="10" y="0"/>
                          </a:lnTo>
                          <a:lnTo>
                            <a:pt x="13" y="3"/>
                          </a:lnTo>
                          <a:lnTo>
                            <a:pt x="13" y="2"/>
                          </a:lnTo>
                          <a:lnTo>
                            <a:pt x="10" y="2"/>
                          </a:lnTo>
                          <a:lnTo>
                            <a:pt x="8" y="3"/>
                          </a:lnTo>
                          <a:lnTo>
                            <a:pt x="5" y="7"/>
                          </a:lnTo>
                          <a:lnTo>
                            <a:pt x="2" y="10"/>
                          </a:lnTo>
                          <a:lnTo>
                            <a:pt x="0" y="13"/>
                          </a:lnTo>
                          <a:lnTo>
                            <a:pt x="0" y="16"/>
                          </a:lnTo>
                          <a:lnTo>
                            <a:pt x="5" y="19"/>
                          </a:lnTo>
                          <a:lnTo>
                            <a:pt x="5" y="15"/>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6" name="Freeform 33"/>
                    <p:cNvSpPr>
                      <a:spLocks/>
                    </p:cNvSpPr>
                    <p:nvPr/>
                  </p:nvSpPr>
                  <p:spPr bwMode="auto">
                    <a:xfrm>
                      <a:off x="2531" y="3069"/>
                      <a:ext cx="19" cy="20"/>
                    </a:xfrm>
                    <a:custGeom>
                      <a:avLst/>
                      <a:gdLst>
                        <a:gd name="T0" fmla="*/ 18 w 19"/>
                        <a:gd name="T1" fmla="*/ 0 h 20"/>
                        <a:gd name="T2" fmla="*/ 18 w 19"/>
                        <a:gd name="T3" fmla="*/ 0 h 20"/>
                        <a:gd name="T4" fmla="*/ 15 w 19"/>
                        <a:gd name="T5" fmla="*/ 2 h 20"/>
                        <a:gd name="T6" fmla="*/ 12 w 19"/>
                        <a:gd name="T7" fmla="*/ 2 h 20"/>
                        <a:gd name="T8" fmla="*/ 11 w 19"/>
                        <a:gd name="T9" fmla="*/ 6 h 20"/>
                        <a:gd name="T10" fmla="*/ 8 w 19"/>
                        <a:gd name="T11" fmla="*/ 8 h 20"/>
                        <a:gd name="T12" fmla="*/ 5 w 19"/>
                        <a:gd name="T13" fmla="*/ 10 h 20"/>
                        <a:gd name="T14" fmla="*/ 2 w 19"/>
                        <a:gd name="T15" fmla="*/ 10 h 20"/>
                        <a:gd name="T16" fmla="*/ 1 w 19"/>
                        <a:gd name="T17" fmla="*/ 12 h 20"/>
                        <a:gd name="T18" fmla="*/ 0 w 19"/>
                        <a:gd name="T19" fmla="*/ 12 h 20"/>
                        <a:gd name="T20" fmla="*/ 0 w 19"/>
                        <a:gd name="T21" fmla="*/ 19 h 20"/>
                        <a:gd name="T22" fmla="*/ 2 w 19"/>
                        <a:gd name="T23" fmla="*/ 19 h 20"/>
                        <a:gd name="T24" fmla="*/ 5 w 19"/>
                        <a:gd name="T25" fmla="*/ 16 h 20"/>
                        <a:gd name="T26" fmla="*/ 8 w 19"/>
                        <a:gd name="T27" fmla="*/ 14 h 20"/>
                        <a:gd name="T28" fmla="*/ 11 w 19"/>
                        <a:gd name="T29" fmla="*/ 12 h 20"/>
                        <a:gd name="T30" fmla="*/ 12 w 19"/>
                        <a:gd name="T31" fmla="*/ 10 h 20"/>
                        <a:gd name="T32" fmla="*/ 15 w 19"/>
                        <a:gd name="T33" fmla="*/ 8 h 20"/>
                        <a:gd name="T34" fmla="*/ 16 w 19"/>
                        <a:gd name="T35" fmla="*/ 6 h 20"/>
                        <a:gd name="T36" fmla="*/ 18 w 19"/>
                        <a:gd name="T37" fmla="*/ 6 h 20"/>
                        <a:gd name="T38" fmla="*/ 18 w 19"/>
                        <a:gd name="T39" fmla="*/ 0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0"/>
                        <a:gd name="T62" fmla="*/ 19 w 19"/>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0">
                          <a:moveTo>
                            <a:pt x="18" y="0"/>
                          </a:moveTo>
                          <a:lnTo>
                            <a:pt x="18" y="0"/>
                          </a:lnTo>
                          <a:lnTo>
                            <a:pt x="15" y="2"/>
                          </a:lnTo>
                          <a:lnTo>
                            <a:pt x="12" y="2"/>
                          </a:lnTo>
                          <a:lnTo>
                            <a:pt x="11" y="6"/>
                          </a:lnTo>
                          <a:lnTo>
                            <a:pt x="8" y="8"/>
                          </a:lnTo>
                          <a:lnTo>
                            <a:pt x="5" y="10"/>
                          </a:lnTo>
                          <a:lnTo>
                            <a:pt x="2" y="10"/>
                          </a:lnTo>
                          <a:lnTo>
                            <a:pt x="1" y="12"/>
                          </a:lnTo>
                          <a:lnTo>
                            <a:pt x="0" y="12"/>
                          </a:lnTo>
                          <a:lnTo>
                            <a:pt x="0" y="19"/>
                          </a:lnTo>
                          <a:lnTo>
                            <a:pt x="2" y="19"/>
                          </a:lnTo>
                          <a:lnTo>
                            <a:pt x="5" y="16"/>
                          </a:lnTo>
                          <a:lnTo>
                            <a:pt x="8" y="14"/>
                          </a:lnTo>
                          <a:lnTo>
                            <a:pt x="11" y="12"/>
                          </a:lnTo>
                          <a:lnTo>
                            <a:pt x="12" y="10"/>
                          </a:lnTo>
                          <a:lnTo>
                            <a:pt x="15" y="8"/>
                          </a:lnTo>
                          <a:lnTo>
                            <a:pt x="16" y="6"/>
                          </a:lnTo>
                          <a:lnTo>
                            <a:pt x="18" y="6"/>
                          </a:lnTo>
                          <a:lnTo>
                            <a:pt x="18" y="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7" name="Freeform 34"/>
                    <p:cNvSpPr>
                      <a:spLocks/>
                    </p:cNvSpPr>
                    <p:nvPr/>
                  </p:nvSpPr>
                  <p:spPr bwMode="auto">
                    <a:xfrm>
                      <a:off x="2538" y="3069"/>
                      <a:ext cx="20" cy="25"/>
                    </a:xfrm>
                    <a:custGeom>
                      <a:avLst/>
                      <a:gdLst>
                        <a:gd name="T0" fmla="*/ 6 w 20"/>
                        <a:gd name="T1" fmla="*/ 18 h 25"/>
                        <a:gd name="T2" fmla="*/ 6 w 20"/>
                        <a:gd name="T3" fmla="*/ 20 h 25"/>
                        <a:gd name="T4" fmla="*/ 6 w 20"/>
                        <a:gd name="T5" fmla="*/ 20 h 25"/>
                        <a:gd name="T6" fmla="*/ 9 w 20"/>
                        <a:gd name="T7" fmla="*/ 17 h 25"/>
                        <a:gd name="T8" fmla="*/ 12 w 20"/>
                        <a:gd name="T9" fmla="*/ 13 h 25"/>
                        <a:gd name="T10" fmla="*/ 15 w 20"/>
                        <a:gd name="T11" fmla="*/ 10 h 25"/>
                        <a:gd name="T12" fmla="*/ 19 w 20"/>
                        <a:gd name="T13" fmla="*/ 6 h 25"/>
                        <a:gd name="T14" fmla="*/ 19 w 20"/>
                        <a:gd name="T15" fmla="*/ 3 h 25"/>
                        <a:gd name="T16" fmla="*/ 15 w 20"/>
                        <a:gd name="T17" fmla="*/ 0 h 25"/>
                        <a:gd name="T18" fmla="*/ 15 w 20"/>
                        <a:gd name="T19" fmla="*/ 5 h 25"/>
                        <a:gd name="T20" fmla="*/ 12 w 20"/>
                        <a:gd name="T21" fmla="*/ 3 h 25"/>
                        <a:gd name="T22" fmla="*/ 9 w 20"/>
                        <a:gd name="T23" fmla="*/ 5 h 25"/>
                        <a:gd name="T24" fmla="*/ 9 w 20"/>
                        <a:gd name="T25" fmla="*/ 8 h 25"/>
                        <a:gd name="T26" fmla="*/ 6 w 20"/>
                        <a:gd name="T27" fmla="*/ 12 h 25"/>
                        <a:gd name="T28" fmla="*/ 3 w 20"/>
                        <a:gd name="T29" fmla="*/ 16 h 25"/>
                        <a:gd name="T30" fmla="*/ 0 w 20"/>
                        <a:gd name="T31" fmla="*/ 20 h 25"/>
                        <a:gd name="T32" fmla="*/ 3 w 20"/>
                        <a:gd name="T33" fmla="*/ 24 h 25"/>
                        <a:gd name="T34" fmla="*/ 9 w 20"/>
                        <a:gd name="T35" fmla="*/ 22 h 25"/>
                        <a:gd name="T36" fmla="*/ 6 w 20"/>
                        <a:gd name="T37" fmla="*/ 18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5"/>
                        <a:gd name="T59" fmla="*/ 20 w 20"/>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5">
                          <a:moveTo>
                            <a:pt x="6" y="18"/>
                          </a:moveTo>
                          <a:lnTo>
                            <a:pt x="6" y="20"/>
                          </a:lnTo>
                          <a:lnTo>
                            <a:pt x="9" y="17"/>
                          </a:lnTo>
                          <a:lnTo>
                            <a:pt x="12" y="13"/>
                          </a:lnTo>
                          <a:lnTo>
                            <a:pt x="15" y="10"/>
                          </a:lnTo>
                          <a:lnTo>
                            <a:pt x="19" y="6"/>
                          </a:lnTo>
                          <a:lnTo>
                            <a:pt x="19" y="3"/>
                          </a:lnTo>
                          <a:lnTo>
                            <a:pt x="15" y="0"/>
                          </a:lnTo>
                          <a:lnTo>
                            <a:pt x="15" y="5"/>
                          </a:lnTo>
                          <a:lnTo>
                            <a:pt x="12" y="3"/>
                          </a:lnTo>
                          <a:lnTo>
                            <a:pt x="9" y="5"/>
                          </a:lnTo>
                          <a:lnTo>
                            <a:pt x="9" y="8"/>
                          </a:lnTo>
                          <a:lnTo>
                            <a:pt x="6" y="12"/>
                          </a:lnTo>
                          <a:lnTo>
                            <a:pt x="3" y="16"/>
                          </a:lnTo>
                          <a:lnTo>
                            <a:pt x="0" y="20"/>
                          </a:lnTo>
                          <a:lnTo>
                            <a:pt x="3" y="24"/>
                          </a:lnTo>
                          <a:lnTo>
                            <a:pt x="9" y="22"/>
                          </a:lnTo>
                          <a:lnTo>
                            <a:pt x="6" y="18"/>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8" name="Freeform 35"/>
                    <p:cNvSpPr>
                      <a:spLocks/>
                    </p:cNvSpPr>
                    <p:nvPr/>
                  </p:nvSpPr>
                  <p:spPr bwMode="auto">
                    <a:xfrm>
                      <a:off x="2542" y="3079"/>
                      <a:ext cx="20" cy="21"/>
                    </a:xfrm>
                    <a:custGeom>
                      <a:avLst/>
                      <a:gdLst>
                        <a:gd name="T0" fmla="*/ 19 w 20"/>
                        <a:gd name="T1" fmla="*/ 2 h 21"/>
                        <a:gd name="T2" fmla="*/ 16 w 20"/>
                        <a:gd name="T3" fmla="*/ 0 h 21"/>
                        <a:gd name="T4" fmla="*/ 14 w 20"/>
                        <a:gd name="T5" fmla="*/ 0 h 21"/>
                        <a:gd name="T6" fmla="*/ 11 w 20"/>
                        <a:gd name="T7" fmla="*/ 2 h 21"/>
                        <a:gd name="T8" fmla="*/ 10 w 20"/>
                        <a:gd name="T9" fmla="*/ 4 h 21"/>
                        <a:gd name="T10" fmla="*/ 7 w 20"/>
                        <a:gd name="T11" fmla="*/ 8 h 21"/>
                        <a:gd name="T12" fmla="*/ 4 w 20"/>
                        <a:gd name="T13" fmla="*/ 10 h 21"/>
                        <a:gd name="T14" fmla="*/ 2 w 20"/>
                        <a:gd name="T15" fmla="*/ 14 h 21"/>
                        <a:gd name="T16" fmla="*/ 0 w 20"/>
                        <a:gd name="T17" fmla="*/ 16 h 21"/>
                        <a:gd name="T18" fmla="*/ 2 w 20"/>
                        <a:gd name="T19" fmla="*/ 20 h 21"/>
                        <a:gd name="T20" fmla="*/ 4 w 20"/>
                        <a:gd name="T21" fmla="*/ 18 h 21"/>
                        <a:gd name="T22" fmla="*/ 7 w 20"/>
                        <a:gd name="T23" fmla="*/ 14 h 21"/>
                        <a:gd name="T24" fmla="*/ 10 w 20"/>
                        <a:gd name="T25" fmla="*/ 12 h 21"/>
                        <a:gd name="T26" fmla="*/ 11 w 20"/>
                        <a:gd name="T27" fmla="*/ 10 h 21"/>
                        <a:gd name="T28" fmla="*/ 14 w 20"/>
                        <a:gd name="T29" fmla="*/ 8 h 21"/>
                        <a:gd name="T30" fmla="*/ 16 w 20"/>
                        <a:gd name="T31" fmla="*/ 6 h 21"/>
                        <a:gd name="T32" fmla="*/ 16 w 20"/>
                        <a:gd name="T33" fmla="*/ 6 h 21"/>
                        <a:gd name="T34" fmla="*/ 16 w 20"/>
                        <a:gd name="T35" fmla="*/ 6 h 21"/>
                        <a:gd name="T36" fmla="*/ 19 w 20"/>
                        <a:gd name="T37" fmla="*/ 2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1"/>
                        <a:gd name="T59" fmla="*/ 20 w 20"/>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1">
                          <a:moveTo>
                            <a:pt x="19" y="2"/>
                          </a:moveTo>
                          <a:lnTo>
                            <a:pt x="16" y="0"/>
                          </a:lnTo>
                          <a:lnTo>
                            <a:pt x="14" y="0"/>
                          </a:lnTo>
                          <a:lnTo>
                            <a:pt x="11" y="2"/>
                          </a:lnTo>
                          <a:lnTo>
                            <a:pt x="10" y="4"/>
                          </a:lnTo>
                          <a:lnTo>
                            <a:pt x="7" y="8"/>
                          </a:lnTo>
                          <a:lnTo>
                            <a:pt x="4" y="10"/>
                          </a:lnTo>
                          <a:lnTo>
                            <a:pt x="2" y="14"/>
                          </a:lnTo>
                          <a:lnTo>
                            <a:pt x="0" y="16"/>
                          </a:lnTo>
                          <a:lnTo>
                            <a:pt x="2" y="20"/>
                          </a:lnTo>
                          <a:lnTo>
                            <a:pt x="4" y="18"/>
                          </a:lnTo>
                          <a:lnTo>
                            <a:pt x="7" y="14"/>
                          </a:lnTo>
                          <a:lnTo>
                            <a:pt x="10" y="12"/>
                          </a:lnTo>
                          <a:lnTo>
                            <a:pt x="11" y="10"/>
                          </a:lnTo>
                          <a:lnTo>
                            <a:pt x="14" y="8"/>
                          </a:lnTo>
                          <a:lnTo>
                            <a:pt x="16" y="6"/>
                          </a:lnTo>
                          <a:lnTo>
                            <a:pt x="19" y="2"/>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19" name="Freeform 36"/>
                    <p:cNvSpPr>
                      <a:spLocks/>
                    </p:cNvSpPr>
                    <p:nvPr/>
                  </p:nvSpPr>
                  <p:spPr bwMode="auto">
                    <a:xfrm>
                      <a:off x="2553" y="3079"/>
                      <a:ext cx="19" cy="22"/>
                    </a:xfrm>
                    <a:custGeom>
                      <a:avLst/>
                      <a:gdLst>
                        <a:gd name="T0" fmla="*/ 6 w 19"/>
                        <a:gd name="T1" fmla="*/ 17 h 22"/>
                        <a:gd name="T2" fmla="*/ 6 w 19"/>
                        <a:gd name="T3" fmla="*/ 18 h 22"/>
                        <a:gd name="T4" fmla="*/ 9 w 19"/>
                        <a:gd name="T5" fmla="*/ 17 h 22"/>
                        <a:gd name="T6" fmla="*/ 9 w 19"/>
                        <a:gd name="T7" fmla="*/ 14 h 22"/>
                        <a:gd name="T8" fmla="*/ 12 w 19"/>
                        <a:gd name="T9" fmla="*/ 11 h 22"/>
                        <a:gd name="T10" fmla="*/ 15 w 19"/>
                        <a:gd name="T11" fmla="*/ 8 h 22"/>
                        <a:gd name="T12" fmla="*/ 18 w 19"/>
                        <a:gd name="T13" fmla="*/ 4 h 22"/>
                        <a:gd name="T14" fmla="*/ 18 w 19"/>
                        <a:gd name="T15" fmla="*/ 2 h 22"/>
                        <a:gd name="T16" fmla="*/ 15 w 19"/>
                        <a:gd name="T17" fmla="*/ 0 h 22"/>
                        <a:gd name="T18" fmla="*/ 12 w 19"/>
                        <a:gd name="T19" fmla="*/ 2 h 22"/>
                        <a:gd name="T20" fmla="*/ 9 w 19"/>
                        <a:gd name="T21" fmla="*/ 4 h 22"/>
                        <a:gd name="T22" fmla="*/ 6 w 19"/>
                        <a:gd name="T23" fmla="*/ 7 h 22"/>
                        <a:gd name="T24" fmla="*/ 6 w 19"/>
                        <a:gd name="T25" fmla="*/ 9 h 22"/>
                        <a:gd name="T26" fmla="*/ 3 w 19"/>
                        <a:gd name="T27" fmla="*/ 13 h 22"/>
                        <a:gd name="T28" fmla="*/ 0 w 19"/>
                        <a:gd name="T29" fmla="*/ 16 h 22"/>
                        <a:gd name="T30" fmla="*/ 0 w 19"/>
                        <a:gd name="T31" fmla="*/ 18 h 22"/>
                        <a:gd name="T32" fmla="*/ 3 w 19"/>
                        <a:gd name="T33" fmla="*/ 21 h 22"/>
                        <a:gd name="T34" fmla="*/ 6 w 19"/>
                        <a:gd name="T35" fmla="*/ 1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
                        <a:gd name="T55" fmla="*/ 0 h 22"/>
                        <a:gd name="T56" fmla="*/ 19 w 19"/>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 h="22">
                          <a:moveTo>
                            <a:pt x="6" y="17"/>
                          </a:moveTo>
                          <a:lnTo>
                            <a:pt x="6" y="18"/>
                          </a:lnTo>
                          <a:lnTo>
                            <a:pt x="9" y="17"/>
                          </a:lnTo>
                          <a:lnTo>
                            <a:pt x="9" y="14"/>
                          </a:lnTo>
                          <a:lnTo>
                            <a:pt x="12" y="11"/>
                          </a:lnTo>
                          <a:lnTo>
                            <a:pt x="15" y="8"/>
                          </a:lnTo>
                          <a:lnTo>
                            <a:pt x="18" y="4"/>
                          </a:lnTo>
                          <a:lnTo>
                            <a:pt x="18" y="2"/>
                          </a:lnTo>
                          <a:lnTo>
                            <a:pt x="15" y="0"/>
                          </a:lnTo>
                          <a:lnTo>
                            <a:pt x="12" y="2"/>
                          </a:lnTo>
                          <a:lnTo>
                            <a:pt x="9" y="4"/>
                          </a:lnTo>
                          <a:lnTo>
                            <a:pt x="6" y="7"/>
                          </a:lnTo>
                          <a:lnTo>
                            <a:pt x="6" y="9"/>
                          </a:lnTo>
                          <a:lnTo>
                            <a:pt x="3" y="13"/>
                          </a:lnTo>
                          <a:lnTo>
                            <a:pt x="0" y="16"/>
                          </a:lnTo>
                          <a:lnTo>
                            <a:pt x="0" y="18"/>
                          </a:lnTo>
                          <a:lnTo>
                            <a:pt x="3" y="21"/>
                          </a:lnTo>
                          <a:lnTo>
                            <a:pt x="6" y="17"/>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0" name="Freeform 37"/>
                    <p:cNvSpPr>
                      <a:spLocks/>
                    </p:cNvSpPr>
                    <p:nvPr/>
                  </p:nvSpPr>
                  <p:spPr bwMode="auto">
                    <a:xfrm>
                      <a:off x="2554" y="3087"/>
                      <a:ext cx="19" cy="22"/>
                    </a:xfrm>
                    <a:custGeom>
                      <a:avLst/>
                      <a:gdLst>
                        <a:gd name="T0" fmla="*/ 18 w 19"/>
                        <a:gd name="T1" fmla="*/ 0 h 22"/>
                        <a:gd name="T2" fmla="*/ 16 w 19"/>
                        <a:gd name="T3" fmla="*/ 0 h 22"/>
                        <a:gd name="T4" fmla="*/ 15 w 19"/>
                        <a:gd name="T5" fmla="*/ 0 h 22"/>
                        <a:gd name="T6" fmla="*/ 14 w 19"/>
                        <a:gd name="T7" fmla="*/ 0 h 22"/>
                        <a:gd name="T8" fmla="*/ 12 w 19"/>
                        <a:gd name="T9" fmla="*/ 2 h 22"/>
                        <a:gd name="T10" fmla="*/ 11 w 19"/>
                        <a:gd name="T11" fmla="*/ 4 h 22"/>
                        <a:gd name="T12" fmla="*/ 10 w 19"/>
                        <a:gd name="T13" fmla="*/ 4 h 22"/>
                        <a:gd name="T14" fmla="*/ 9 w 19"/>
                        <a:gd name="T15" fmla="*/ 6 h 22"/>
                        <a:gd name="T16" fmla="*/ 7 w 19"/>
                        <a:gd name="T17" fmla="*/ 8 h 22"/>
                        <a:gd name="T18" fmla="*/ 6 w 19"/>
                        <a:gd name="T19" fmla="*/ 10 h 22"/>
                        <a:gd name="T20" fmla="*/ 5 w 19"/>
                        <a:gd name="T21" fmla="*/ 10 h 22"/>
                        <a:gd name="T22" fmla="*/ 3 w 19"/>
                        <a:gd name="T23" fmla="*/ 12 h 22"/>
                        <a:gd name="T24" fmla="*/ 2 w 19"/>
                        <a:gd name="T25" fmla="*/ 12 h 22"/>
                        <a:gd name="T26" fmla="*/ 2 w 19"/>
                        <a:gd name="T27" fmla="*/ 14 h 22"/>
                        <a:gd name="T28" fmla="*/ 1 w 19"/>
                        <a:gd name="T29" fmla="*/ 14 h 22"/>
                        <a:gd name="T30" fmla="*/ 1 w 19"/>
                        <a:gd name="T31" fmla="*/ 14 h 22"/>
                        <a:gd name="T32" fmla="*/ 1 w 19"/>
                        <a:gd name="T33" fmla="*/ 14 h 22"/>
                        <a:gd name="T34" fmla="*/ 0 w 19"/>
                        <a:gd name="T35" fmla="*/ 21 h 22"/>
                        <a:gd name="T36" fmla="*/ 1 w 19"/>
                        <a:gd name="T37" fmla="*/ 21 h 22"/>
                        <a:gd name="T38" fmla="*/ 2 w 19"/>
                        <a:gd name="T39" fmla="*/ 21 h 22"/>
                        <a:gd name="T40" fmla="*/ 3 w 19"/>
                        <a:gd name="T41" fmla="*/ 18 h 22"/>
                        <a:gd name="T42" fmla="*/ 5 w 19"/>
                        <a:gd name="T43" fmla="*/ 18 h 22"/>
                        <a:gd name="T44" fmla="*/ 6 w 19"/>
                        <a:gd name="T45" fmla="*/ 16 h 22"/>
                        <a:gd name="T46" fmla="*/ 7 w 19"/>
                        <a:gd name="T47" fmla="*/ 16 h 22"/>
                        <a:gd name="T48" fmla="*/ 9 w 19"/>
                        <a:gd name="T49" fmla="*/ 14 h 22"/>
                        <a:gd name="T50" fmla="*/ 10 w 19"/>
                        <a:gd name="T51" fmla="*/ 12 h 22"/>
                        <a:gd name="T52" fmla="*/ 11 w 19"/>
                        <a:gd name="T53" fmla="*/ 10 h 22"/>
                        <a:gd name="T54" fmla="*/ 12 w 19"/>
                        <a:gd name="T55" fmla="*/ 10 h 22"/>
                        <a:gd name="T56" fmla="*/ 14 w 19"/>
                        <a:gd name="T57" fmla="*/ 8 h 22"/>
                        <a:gd name="T58" fmla="*/ 15 w 19"/>
                        <a:gd name="T59" fmla="*/ 8 h 22"/>
                        <a:gd name="T60" fmla="*/ 15 w 19"/>
                        <a:gd name="T61" fmla="*/ 6 h 22"/>
                        <a:gd name="T62" fmla="*/ 16 w 19"/>
                        <a:gd name="T63" fmla="*/ 6 h 22"/>
                        <a:gd name="T64" fmla="*/ 15 w 19"/>
                        <a:gd name="T65" fmla="*/ 6 h 22"/>
                        <a:gd name="T66" fmla="*/ 18 w 19"/>
                        <a:gd name="T67" fmla="*/ 0 h 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
                        <a:gd name="T103" fmla="*/ 0 h 22"/>
                        <a:gd name="T104" fmla="*/ 19 w 19"/>
                        <a:gd name="T105" fmla="*/ 22 h 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 h="22">
                          <a:moveTo>
                            <a:pt x="18" y="0"/>
                          </a:moveTo>
                          <a:lnTo>
                            <a:pt x="16" y="0"/>
                          </a:lnTo>
                          <a:lnTo>
                            <a:pt x="15" y="0"/>
                          </a:lnTo>
                          <a:lnTo>
                            <a:pt x="14" y="0"/>
                          </a:lnTo>
                          <a:lnTo>
                            <a:pt x="12" y="2"/>
                          </a:lnTo>
                          <a:lnTo>
                            <a:pt x="11" y="4"/>
                          </a:lnTo>
                          <a:lnTo>
                            <a:pt x="10" y="4"/>
                          </a:lnTo>
                          <a:lnTo>
                            <a:pt x="9" y="6"/>
                          </a:lnTo>
                          <a:lnTo>
                            <a:pt x="7" y="8"/>
                          </a:lnTo>
                          <a:lnTo>
                            <a:pt x="6" y="10"/>
                          </a:lnTo>
                          <a:lnTo>
                            <a:pt x="5" y="10"/>
                          </a:lnTo>
                          <a:lnTo>
                            <a:pt x="3" y="12"/>
                          </a:lnTo>
                          <a:lnTo>
                            <a:pt x="2" y="12"/>
                          </a:lnTo>
                          <a:lnTo>
                            <a:pt x="2" y="14"/>
                          </a:lnTo>
                          <a:lnTo>
                            <a:pt x="1" y="14"/>
                          </a:lnTo>
                          <a:lnTo>
                            <a:pt x="0" y="21"/>
                          </a:lnTo>
                          <a:lnTo>
                            <a:pt x="1" y="21"/>
                          </a:lnTo>
                          <a:lnTo>
                            <a:pt x="2" y="21"/>
                          </a:lnTo>
                          <a:lnTo>
                            <a:pt x="3" y="18"/>
                          </a:lnTo>
                          <a:lnTo>
                            <a:pt x="5" y="18"/>
                          </a:lnTo>
                          <a:lnTo>
                            <a:pt x="6" y="16"/>
                          </a:lnTo>
                          <a:lnTo>
                            <a:pt x="7" y="16"/>
                          </a:lnTo>
                          <a:lnTo>
                            <a:pt x="9" y="14"/>
                          </a:lnTo>
                          <a:lnTo>
                            <a:pt x="10" y="12"/>
                          </a:lnTo>
                          <a:lnTo>
                            <a:pt x="11" y="10"/>
                          </a:lnTo>
                          <a:lnTo>
                            <a:pt x="12" y="10"/>
                          </a:lnTo>
                          <a:lnTo>
                            <a:pt x="14" y="8"/>
                          </a:lnTo>
                          <a:lnTo>
                            <a:pt x="15" y="8"/>
                          </a:lnTo>
                          <a:lnTo>
                            <a:pt x="15" y="6"/>
                          </a:lnTo>
                          <a:lnTo>
                            <a:pt x="16" y="6"/>
                          </a:lnTo>
                          <a:lnTo>
                            <a:pt x="15" y="6"/>
                          </a:lnTo>
                          <a:lnTo>
                            <a:pt x="18" y="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1" name="Freeform 38"/>
                    <p:cNvSpPr>
                      <a:spLocks/>
                    </p:cNvSpPr>
                    <p:nvPr/>
                  </p:nvSpPr>
                  <p:spPr bwMode="auto">
                    <a:xfrm>
                      <a:off x="2565" y="3091"/>
                      <a:ext cx="20" cy="20"/>
                    </a:xfrm>
                    <a:custGeom>
                      <a:avLst/>
                      <a:gdLst>
                        <a:gd name="T0" fmla="*/ 6 w 20"/>
                        <a:gd name="T1" fmla="*/ 17 h 20"/>
                        <a:gd name="T2" fmla="*/ 6 w 20"/>
                        <a:gd name="T3" fmla="*/ 16 h 20"/>
                        <a:gd name="T4" fmla="*/ 9 w 20"/>
                        <a:gd name="T5" fmla="*/ 14 h 20"/>
                        <a:gd name="T6" fmla="*/ 9 w 20"/>
                        <a:gd name="T7" fmla="*/ 11 h 20"/>
                        <a:gd name="T8" fmla="*/ 12 w 20"/>
                        <a:gd name="T9" fmla="*/ 10 h 20"/>
                        <a:gd name="T10" fmla="*/ 15 w 20"/>
                        <a:gd name="T11" fmla="*/ 7 h 20"/>
                        <a:gd name="T12" fmla="*/ 15 w 20"/>
                        <a:gd name="T13" fmla="*/ 4 h 20"/>
                        <a:gd name="T14" fmla="*/ 19 w 20"/>
                        <a:gd name="T15" fmla="*/ 2 h 20"/>
                        <a:gd name="T16" fmla="*/ 15 w 20"/>
                        <a:gd name="T17" fmla="*/ 0 h 20"/>
                        <a:gd name="T18" fmla="*/ 12 w 20"/>
                        <a:gd name="T19" fmla="*/ 2 h 20"/>
                        <a:gd name="T20" fmla="*/ 12 w 20"/>
                        <a:gd name="T21" fmla="*/ 2 h 20"/>
                        <a:gd name="T22" fmla="*/ 9 w 20"/>
                        <a:gd name="T23" fmla="*/ 2 h 20"/>
                        <a:gd name="T24" fmla="*/ 9 w 20"/>
                        <a:gd name="T25" fmla="*/ 5 h 20"/>
                        <a:gd name="T26" fmla="*/ 6 w 20"/>
                        <a:gd name="T27" fmla="*/ 7 h 20"/>
                        <a:gd name="T28" fmla="*/ 3 w 20"/>
                        <a:gd name="T29" fmla="*/ 10 h 20"/>
                        <a:gd name="T30" fmla="*/ 3 w 20"/>
                        <a:gd name="T31" fmla="*/ 13 h 20"/>
                        <a:gd name="T32" fmla="*/ 0 w 20"/>
                        <a:gd name="T33" fmla="*/ 16 h 20"/>
                        <a:gd name="T34" fmla="*/ 0 w 20"/>
                        <a:gd name="T35" fmla="*/ 19 h 20"/>
                        <a:gd name="T36" fmla="*/ 6 w 20"/>
                        <a:gd name="T37" fmla="*/ 17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0"/>
                        <a:gd name="T59" fmla="*/ 20 w 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0">
                          <a:moveTo>
                            <a:pt x="6" y="17"/>
                          </a:moveTo>
                          <a:lnTo>
                            <a:pt x="6" y="16"/>
                          </a:lnTo>
                          <a:lnTo>
                            <a:pt x="9" y="14"/>
                          </a:lnTo>
                          <a:lnTo>
                            <a:pt x="9" y="11"/>
                          </a:lnTo>
                          <a:lnTo>
                            <a:pt x="12" y="10"/>
                          </a:lnTo>
                          <a:lnTo>
                            <a:pt x="15" y="7"/>
                          </a:lnTo>
                          <a:lnTo>
                            <a:pt x="15" y="4"/>
                          </a:lnTo>
                          <a:lnTo>
                            <a:pt x="19" y="2"/>
                          </a:lnTo>
                          <a:lnTo>
                            <a:pt x="15" y="0"/>
                          </a:lnTo>
                          <a:lnTo>
                            <a:pt x="12" y="2"/>
                          </a:lnTo>
                          <a:lnTo>
                            <a:pt x="9" y="2"/>
                          </a:lnTo>
                          <a:lnTo>
                            <a:pt x="9" y="5"/>
                          </a:lnTo>
                          <a:lnTo>
                            <a:pt x="6" y="7"/>
                          </a:lnTo>
                          <a:lnTo>
                            <a:pt x="3" y="10"/>
                          </a:lnTo>
                          <a:lnTo>
                            <a:pt x="3" y="13"/>
                          </a:lnTo>
                          <a:lnTo>
                            <a:pt x="0" y="16"/>
                          </a:lnTo>
                          <a:lnTo>
                            <a:pt x="0" y="19"/>
                          </a:lnTo>
                          <a:lnTo>
                            <a:pt x="6" y="17"/>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2" name="Freeform 39"/>
                    <p:cNvSpPr>
                      <a:spLocks/>
                    </p:cNvSpPr>
                    <p:nvPr/>
                  </p:nvSpPr>
                  <p:spPr bwMode="auto">
                    <a:xfrm>
                      <a:off x="2565" y="3094"/>
                      <a:ext cx="20" cy="20"/>
                    </a:xfrm>
                    <a:custGeom>
                      <a:avLst/>
                      <a:gdLst>
                        <a:gd name="T0" fmla="*/ 19 w 20"/>
                        <a:gd name="T1" fmla="*/ 0 h 20"/>
                        <a:gd name="T2" fmla="*/ 17 w 20"/>
                        <a:gd name="T3" fmla="*/ 0 h 20"/>
                        <a:gd name="T4" fmla="*/ 16 w 20"/>
                        <a:gd name="T5" fmla="*/ 0 h 20"/>
                        <a:gd name="T6" fmla="*/ 15 w 20"/>
                        <a:gd name="T7" fmla="*/ 1 h 20"/>
                        <a:gd name="T8" fmla="*/ 14 w 20"/>
                        <a:gd name="T9" fmla="*/ 3 h 20"/>
                        <a:gd name="T10" fmla="*/ 13 w 20"/>
                        <a:gd name="T11" fmla="*/ 4 h 20"/>
                        <a:gd name="T12" fmla="*/ 11 w 20"/>
                        <a:gd name="T13" fmla="*/ 4 h 20"/>
                        <a:gd name="T14" fmla="*/ 10 w 20"/>
                        <a:gd name="T15" fmla="*/ 6 h 20"/>
                        <a:gd name="T16" fmla="*/ 8 w 20"/>
                        <a:gd name="T17" fmla="*/ 7 h 20"/>
                        <a:gd name="T18" fmla="*/ 7 w 20"/>
                        <a:gd name="T19" fmla="*/ 9 h 20"/>
                        <a:gd name="T20" fmla="*/ 5 w 20"/>
                        <a:gd name="T21" fmla="*/ 11 h 20"/>
                        <a:gd name="T22" fmla="*/ 4 w 20"/>
                        <a:gd name="T23" fmla="*/ 12 h 20"/>
                        <a:gd name="T24" fmla="*/ 3 w 20"/>
                        <a:gd name="T25" fmla="*/ 12 h 20"/>
                        <a:gd name="T26" fmla="*/ 3 w 20"/>
                        <a:gd name="T27" fmla="*/ 12 h 20"/>
                        <a:gd name="T28" fmla="*/ 2 w 20"/>
                        <a:gd name="T29" fmla="*/ 12 h 20"/>
                        <a:gd name="T30" fmla="*/ 3 w 20"/>
                        <a:gd name="T31" fmla="*/ 14 h 20"/>
                        <a:gd name="T32" fmla="*/ 3 w 20"/>
                        <a:gd name="T33" fmla="*/ 14 h 20"/>
                        <a:gd name="T34" fmla="*/ 0 w 20"/>
                        <a:gd name="T35" fmla="*/ 17 h 20"/>
                        <a:gd name="T36" fmla="*/ 1 w 20"/>
                        <a:gd name="T37" fmla="*/ 19 h 20"/>
                        <a:gd name="T38" fmla="*/ 2 w 20"/>
                        <a:gd name="T39" fmla="*/ 19 h 20"/>
                        <a:gd name="T40" fmla="*/ 4 w 20"/>
                        <a:gd name="T41" fmla="*/ 19 h 20"/>
                        <a:gd name="T42" fmla="*/ 5 w 20"/>
                        <a:gd name="T43" fmla="*/ 17 h 20"/>
                        <a:gd name="T44" fmla="*/ 7 w 20"/>
                        <a:gd name="T45" fmla="*/ 17 h 20"/>
                        <a:gd name="T46" fmla="*/ 8 w 20"/>
                        <a:gd name="T47" fmla="*/ 15 h 20"/>
                        <a:gd name="T48" fmla="*/ 9 w 20"/>
                        <a:gd name="T49" fmla="*/ 14 h 20"/>
                        <a:gd name="T50" fmla="*/ 10 w 20"/>
                        <a:gd name="T51" fmla="*/ 12 h 20"/>
                        <a:gd name="T52" fmla="*/ 11 w 20"/>
                        <a:gd name="T53" fmla="*/ 11 h 20"/>
                        <a:gd name="T54" fmla="*/ 14 w 20"/>
                        <a:gd name="T55" fmla="*/ 9 h 20"/>
                        <a:gd name="T56" fmla="*/ 15 w 20"/>
                        <a:gd name="T57" fmla="*/ 7 h 20"/>
                        <a:gd name="T58" fmla="*/ 16 w 20"/>
                        <a:gd name="T59" fmla="*/ 6 h 20"/>
                        <a:gd name="T60" fmla="*/ 16 w 20"/>
                        <a:gd name="T61" fmla="*/ 6 h 20"/>
                        <a:gd name="T62" fmla="*/ 17 w 20"/>
                        <a:gd name="T63" fmla="*/ 6 h 20"/>
                        <a:gd name="T64" fmla="*/ 17 w 20"/>
                        <a:gd name="T65" fmla="*/ 4 h 20"/>
                        <a:gd name="T66" fmla="*/ 17 w 20"/>
                        <a:gd name="T67" fmla="*/ 4 h 20"/>
                        <a:gd name="T68" fmla="*/ 19 w 20"/>
                        <a:gd name="T69" fmla="*/ 0 h 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
                        <a:gd name="T106" fmla="*/ 0 h 20"/>
                        <a:gd name="T107" fmla="*/ 20 w 20"/>
                        <a:gd name="T108" fmla="*/ 20 h 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 h="20">
                          <a:moveTo>
                            <a:pt x="19" y="0"/>
                          </a:moveTo>
                          <a:lnTo>
                            <a:pt x="17" y="0"/>
                          </a:lnTo>
                          <a:lnTo>
                            <a:pt x="16" y="0"/>
                          </a:lnTo>
                          <a:lnTo>
                            <a:pt x="15" y="1"/>
                          </a:lnTo>
                          <a:lnTo>
                            <a:pt x="14" y="3"/>
                          </a:lnTo>
                          <a:lnTo>
                            <a:pt x="13" y="4"/>
                          </a:lnTo>
                          <a:lnTo>
                            <a:pt x="11" y="4"/>
                          </a:lnTo>
                          <a:lnTo>
                            <a:pt x="10" y="6"/>
                          </a:lnTo>
                          <a:lnTo>
                            <a:pt x="8" y="7"/>
                          </a:lnTo>
                          <a:lnTo>
                            <a:pt x="7" y="9"/>
                          </a:lnTo>
                          <a:lnTo>
                            <a:pt x="5" y="11"/>
                          </a:lnTo>
                          <a:lnTo>
                            <a:pt x="4" y="12"/>
                          </a:lnTo>
                          <a:lnTo>
                            <a:pt x="3" y="12"/>
                          </a:lnTo>
                          <a:lnTo>
                            <a:pt x="2" y="12"/>
                          </a:lnTo>
                          <a:lnTo>
                            <a:pt x="3" y="14"/>
                          </a:lnTo>
                          <a:lnTo>
                            <a:pt x="0" y="17"/>
                          </a:lnTo>
                          <a:lnTo>
                            <a:pt x="1" y="19"/>
                          </a:lnTo>
                          <a:lnTo>
                            <a:pt x="2" y="19"/>
                          </a:lnTo>
                          <a:lnTo>
                            <a:pt x="4" y="19"/>
                          </a:lnTo>
                          <a:lnTo>
                            <a:pt x="5" y="17"/>
                          </a:lnTo>
                          <a:lnTo>
                            <a:pt x="7" y="17"/>
                          </a:lnTo>
                          <a:lnTo>
                            <a:pt x="8" y="15"/>
                          </a:lnTo>
                          <a:lnTo>
                            <a:pt x="9" y="14"/>
                          </a:lnTo>
                          <a:lnTo>
                            <a:pt x="10" y="12"/>
                          </a:lnTo>
                          <a:lnTo>
                            <a:pt x="11" y="11"/>
                          </a:lnTo>
                          <a:lnTo>
                            <a:pt x="14" y="9"/>
                          </a:lnTo>
                          <a:lnTo>
                            <a:pt x="15" y="7"/>
                          </a:lnTo>
                          <a:lnTo>
                            <a:pt x="16" y="6"/>
                          </a:lnTo>
                          <a:lnTo>
                            <a:pt x="17" y="6"/>
                          </a:lnTo>
                          <a:lnTo>
                            <a:pt x="17" y="4"/>
                          </a:lnTo>
                          <a:lnTo>
                            <a:pt x="19" y="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3" name="Freeform 40"/>
                    <p:cNvSpPr>
                      <a:spLocks/>
                    </p:cNvSpPr>
                    <p:nvPr/>
                  </p:nvSpPr>
                  <p:spPr bwMode="auto">
                    <a:xfrm>
                      <a:off x="2577" y="3096"/>
                      <a:ext cx="18" cy="21"/>
                    </a:xfrm>
                    <a:custGeom>
                      <a:avLst/>
                      <a:gdLst>
                        <a:gd name="T0" fmla="*/ 4 w 18"/>
                        <a:gd name="T1" fmla="*/ 16 h 21"/>
                        <a:gd name="T2" fmla="*/ 7 w 18"/>
                        <a:gd name="T3" fmla="*/ 17 h 21"/>
                        <a:gd name="T4" fmla="*/ 7 w 18"/>
                        <a:gd name="T5" fmla="*/ 16 h 21"/>
                        <a:gd name="T6" fmla="*/ 9 w 18"/>
                        <a:gd name="T7" fmla="*/ 13 h 21"/>
                        <a:gd name="T8" fmla="*/ 12 w 18"/>
                        <a:gd name="T9" fmla="*/ 11 h 21"/>
                        <a:gd name="T10" fmla="*/ 14 w 18"/>
                        <a:gd name="T11" fmla="*/ 7 h 21"/>
                        <a:gd name="T12" fmla="*/ 14 w 18"/>
                        <a:gd name="T13" fmla="*/ 5 h 21"/>
                        <a:gd name="T14" fmla="*/ 17 w 18"/>
                        <a:gd name="T15" fmla="*/ 2 h 21"/>
                        <a:gd name="T16" fmla="*/ 14 w 18"/>
                        <a:gd name="T17" fmla="*/ 0 h 21"/>
                        <a:gd name="T18" fmla="*/ 12 w 18"/>
                        <a:gd name="T19" fmla="*/ 3 h 21"/>
                        <a:gd name="T20" fmla="*/ 9 w 18"/>
                        <a:gd name="T21" fmla="*/ 2 h 21"/>
                        <a:gd name="T22" fmla="*/ 9 w 18"/>
                        <a:gd name="T23" fmla="*/ 3 h 21"/>
                        <a:gd name="T24" fmla="*/ 7 w 18"/>
                        <a:gd name="T25" fmla="*/ 6 h 21"/>
                        <a:gd name="T26" fmla="*/ 4 w 18"/>
                        <a:gd name="T27" fmla="*/ 10 h 21"/>
                        <a:gd name="T28" fmla="*/ 2 w 18"/>
                        <a:gd name="T29" fmla="*/ 12 h 21"/>
                        <a:gd name="T30" fmla="*/ 2 w 18"/>
                        <a:gd name="T31" fmla="*/ 15 h 21"/>
                        <a:gd name="T32" fmla="*/ 0 w 18"/>
                        <a:gd name="T33" fmla="*/ 17 h 21"/>
                        <a:gd name="T34" fmla="*/ 4 w 18"/>
                        <a:gd name="T35" fmla="*/ 20 h 21"/>
                        <a:gd name="T36" fmla="*/ 4 w 18"/>
                        <a:gd name="T37" fmla="*/ 16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21"/>
                        <a:gd name="T59" fmla="*/ 18 w 18"/>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21">
                          <a:moveTo>
                            <a:pt x="4" y="16"/>
                          </a:moveTo>
                          <a:lnTo>
                            <a:pt x="7" y="17"/>
                          </a:lnTo>
                          <a:lnTo>
                            <a:pt x="7" y="16"/>
                          </a:lnTo>
                          <a:lnTo>
                            <a:pt x="9" y="13"/>
                          </a:lnTo>
                          <a:lnTo>
                            <a:pt x="12" y="11"/>
                          </a:lnTo>
                          <a:lnTo>
                            <a:pt x="14" y="7"/>
                          </a:lnTo>
                          <a:lnTo>
                            <a:pt x="14" y="5"/>
                          </a:lnTo>
                          <a:lnTo>
                            <a:pt x="17" y="2"/>
                          </a:lnTo>
                          <a:lnTo>
                            <a:pt x="14" y="0"/>
                          </a:lnTo>
                          <a:lnTo>
                            <a:pt x="12" y="3"/>
                          </a:lnTo>
                          <a:lnTo>
                            <a:pt x="9" y="2"/>
                          </a:lnTo>
                          <a:lnTo>
                            <a:pt x="9" y="3"/>
                          </a:lnTo>
                          <a:lnTo>
                            <a:pt x="7" y="6"/>
                          </a:lnTo>
                          <a:lnTo>
                            <a:pt x="4" y="10"/>
                          </a:lnTo>
                          <a:lnTo>
                            <a:pt x="2" y="12"/>
                          </a:lnTo>
                          <a:lnTo>
                            <a:pt x="2" y="15"/>
                          </a:lnTo>
                          <a:lnTo>
                            <a:pt x="0" y="17"/>
                          </a:lnTo>
                          <a:lnTo>
                            <a:pt x="4" y="20"/>
                          </a:lnTo>
                          <a:lnTo>
                            <a:pt x="4" y="16"/>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4" name="Freeform 41"/>
                    <p:cNvSpPr>
                      <a:spLocks/>
                    </p:cNvSpPr>
                    <p:nvPr/>
                  </p:nvSpPr>
                  <p:spPr bwMode="auto">
                    <a:xfrm>
                      <a:off x="2579" y="3104"/>
                      <a:ext cx="20" cy="20"/>
                    </a:xfrm>
                    <a:custGeom>
                      <a:avLst/>
                      <a:gdLst>
                        <a:gd name="T0" fmla="*/ 19 w 20"/>
                        <a:gd name="T1" fmla="*/ 1 h 20"/>
                        <a:gd name="T2" fmla="*/ 17 w 20"/>
                        <a:gd name="T3" fmla="*/ 0 h 20"/>
                        <a:gd name="T4" fmla="*/ 16 w 20"/>
                        <a:gd name="T5" fmla="*/ 0 h 20"/>
                        <a:gd name="T6" fmla="*/ 13 w 20"/>
                        <a:gd name="T7" fmla="*/ 0 h 20"/>
                        <a:gd name="T8" fmla="*/ 13 w 20"/>
                        <a:gd name="T9" fmla="*/ 1 h 20"/>
                        <a:gd name="T10" fmla="*/ 12 w 20"/>
                        <a:gd name="T11" fmla="*/ 1 h 20"/>
                        <a:gd name="T12" fmla="*/ 10 w 20"/>
                        <a:gd name="T13" fmla="*/ 3 h 20"/>
                        <a:gd name="T14" fmla="*/ 8 w 20"/>
                        <a:gd name="T15" fmla="*/ 5 h 20"/>
                        <a:gd name="T16" fmla="*/ 7 w 20"/>
                        <a:gd name="T17" fmla="*/ 5 h 20"/>
                        <a:gd name="T18" fmla="*/ 6 w 20"/>
                        <a:gd name="T19" fmla="*/ 7 h 20"/>
                        <a:gd name="T20" fmla="*/ 5 w 20"/>
                        <a:gd name="T21" fmla="*/ 9 h 20"/>
                        <a:gd name="T22" fmla="*/ 3 w 20"/>
                        <a:gd name="T23" fmla="*/ 11 h 20"/>
                        <a:gd name="T24" fmla="*/ 2 w 20"/>
                        <a:gd name="T25" fmla="*/ 11 h 20"/>
                        <a:gd name="T26" fmla="*/ 1 w 20"/>
                        <a:gd name="T27" fmla="*/ 13 h 20"/>
                        <a:gd name="T28" fmla="*/ 0 w 20"/>
                        <a:gd name="T29" fmla="*/ 13 h 20"/>
                        <a:gd name="T30" fmla="*/ 0 w 20"/>
                        <a:gd name="T31" fmla="*/ 15 h 20"/>
                        <a:gd name="T32" fmla="*/ 0 w 20"/>
                        <a:gd name="T33" fmla="*/ 15 h 20"/>
                        <a:gd name="T34" fmla="*/ 1 w 20"/>
                        <a:gd name="T35" fmla="*/ 19 h 20"/>
                        <a:gd name="T36" fmla="*/ 1 w 20"/>
                        <a:gd name="T37" fmla="*/ 19 h 20"/>
                        <a:gd name="T38" fmla="*/ 2 w 20"/>
                        <a:gd name="T39" fmla="*/ 17 h 20"/>
                        <a:gd name="T40" fmla="*/ 3 w 20"/>
                        <a:gd name="T41" fmla="*/ 17 h 20"/>
                        <a:gd name="T42" fmla="*/ 5 w 20"/>
                        <a:gd name="T43" fmla="*/ 15 h 20"/>
                        <a:gd name="T44" fmla="*/ 6 w 20"/>
                        <a:gd name="T45" fmla="*/ 15 h 20"/>
                        <a:gd name="T46" fmla="*/ 7 w 20"/>
                        <a:gd name="T47" fmla="*/ 13 h 20"/>
                        <a:gd name="T48" fmla="*/ 8 w 20"/>
                        <a:gd name="T49" fmla="*/ 11 h 20"/>
                        <a:gd name="T50" fmla="*/ 10 w 20"/>
                        <a:gd name="T51" fmla="*/ 11 h 20"/>
                        <a:gd name="T52" fmla="*/ 11 w 20"/>
                        <a:gd name="T53" fmla="*/ 9 h 20"/>
                        <a:gd name="T54" fmla="*/ 12 w 20"/>
                        <a:gd name="T55" fmla="*/ 7 h 20"/>
                        <a:gd name="T56" fmla="*/ 13 w 20"/>
                        <a:gd name="T57" fmla="*/ 7 h 20"/>
                        <a:gd name="T58" fmla="*/ 15 w 20"/>
                        <a:gd name="T59" fmla="*/ 5 h 20"/>
                        <a:gd name="T60" fmla="*/ 16 w 20"/>
                        <a:gd name="T61" fmla="*/ 5 h 20"/>
                        <a:gd name="T62" fmla="*/ 16 w 20"/>
                        <a:gd name="T63" fmla="*/ 5 h 20"/>
                        <a:gd name="T64" fmla="*/ 16 w 20"/>
                        <a:gd name="T65" fmla="*/ 5 h 20"/>
                        <a:gd name="T66" fmla="*/ 15 w 20"/>
                        <a:gd name="T67" fmla="*/ 3 h 20"/>
                        <a:gd name="T68" fmla="*/ 19 w 20"/>
                        <a:gd name="T69" fmla="*/ 1 h 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
                        <a:gd name="T106" fmla="*/ 0 h 20"/>
                        <a:gd name="T107" fmla="*/ 20 w 20"/>
                        <a:gd name="T108" fmla="*/ 20 h 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 h="20">
                          <a:moveTo>
                            <a:pt x="19" y="1"/>
                          </a:moveTo>
                          <a:lnTo>
                            <a:pt x="17" y="0"/>
                          </a:lnTo>
                          <a:lnTo>
                            <a:pt x="16" y="0"/>
                          </a:lnTo>
                          <a:lnTo>
                            <a:pt x="13" y="0"/>
                          </a:lnTo>
                          <a:lnTo>
                            <a:pt x="13" y="1"/>
                          </a:lnTo>
                          <a:lnTo>
                            <a:pt x="12" y="1"/>
                          </a:lnTo>
                          <a:lnTo>
                            <a:pt x="10" y="3"/>
                          </a:lnTo>
                          <a:lnTo>
                            <a:pt x="8" y="5"/>
                          </a:lnTo>
                          <a:lnTo>
                            <a:pt x="7" y="5"/>
                          </a:lnTo>
                          <a:lnTo>
                            <a:pt x="6" y="7"/>
                          </a:lnTo>
                          <a:lnTo>
                            <a:pt x="5" y="9"/>
                          </a:lnTo>
                          <a:lnTo>
                            <a:pt x="3" y="11"/>
                          </a:lnTo>
                          <a:lnTo>
                            <a:pt x="2" y="11"/>
                          </a:lnTo>
                          <a:lnTo>
                            <a:pt x="1" y="13"/>
                          </a:lnTo>
                          <a:lnTo>
                            <a:pt x="0" y="13"/>
                          </a:lnTo>
                          <a:lnTo>
                            <a:pt x="0" y="15"/>
                          </a:lnTo>
                          <a:lnTo>
                            <a:pt x="1" y="19"/>
                          </a:lnTo>
                          <a:lnTo>
                            <a:pt x="2" y="17"/>
                          </a:lnTo>
                          <a:lnTo>
                            <a:pt x="3" y="17"/>
                          </a:lnTo>
                          <a:lnTo>
                            <a:pt x="5" y="15"/>
                          </a:lnTo>
                          <a:lnTo>
                            <a:pt x="6" y="15"/>
                          </a:lnTo>
                          <a:lnTo>
                            <a:pt x="7" y="13"/>
                          </a:lnTo>
                          <a:lnTo>
                            <a:pt x="8" y="11"/>
                          </a:lnTo>
                          <a:lnTo>
                            <a:pt x="10" y="11"/>
                          </a:lnTo>
                          <a:lnTo>
                            <a:pt x="11" y="9"/>
                          </a:lnTo>
                          <a:lnTo>
                            <a:pt x="12" y="7"/>
                          </a:lnTo>
                          <a:lnTo>
                            <a:pt x="13" y="7"/>
                          </a:lnTo>
                          <a:lnTo>
                            <a:pt x="15" y="5"/>
                          </a:lnTo>
                          <a:lnTo>
                            <a:pt x="16" y="5"/>
                          </a:lnTo>
                          <a:lnTo>
                            <a:pt x="15" y="3"/>
                          </a:lnTo>
                          <a:lnTo>
                            <a:pt x="19" y="1"/>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5" name="Freeform 42"/>
                    <p:cNvSpPr>
                      <a:spLocks/>
                    </p:cNvSpPr>
                    <p:nvPr/>
                  </p:nvSpPr>
                  <p:spPr bwMode="auto">
                    <a:xfrm>
                      <a:off x="2590" y="3105"/>
                      <a:ext cx="21" cy="21"/>
                    </a:xfrm>
                    <a:custGeom>
                      <a:avLst/>
                      <a:gdLst>
                        <a:gd name="T0" fmla="*/ 4 w 21"/>
                        <a:gd name="T1" fmla="*/ 16 h 21"/>
                        <a:gd name="T2" fmla="*/ 8 w 21"/>
                        <a:gd name="T3" fmla="*/ 17 h 21"/>
                        <a:gd name="T4" fmla="*/ 8 w 21"/>
                        <a:gd name="T5" fmla="*/ 16 h 21"/>
                        <a:gd name="T6" fmla="*/ 12 w 21"/>
                        <a:gd name="T7" fmla="*/ 13 h 21"/>
                        <a:gd name="T8" fmla="*/ 12 w 21"/>
                        <a:gd name="T9" fmla="*/ 10 h 21"/>
                        <a:gd name="T10" fmla="*/ 16 w 21"/>
                        <a:gd name="T11" fmla="*/ 8 h 21"/>
                        <a:gd name="T12" fmla="*/ 20 w 21"/>
                        <a:gd name="T13" fmla="*/ 5 h 21"/>
                        <a:gd name="T14" fmla="*/ 20 w 21"/>
                        <a:gd name="T15" fmla="*/ 2 h 21"/>
                        <a:gd name="T16" fmla="*/ 20 w 21"/>
                        <a:gd name="T17" fmla="*/ 0 h 21"/>
                        <a:gd name="T18" fmla="*/ 12 w 21"/>
                        <a:gd name="T19" fmla="*/ 1 h 21"/>
                        <a:gd name="T20" fmla="*/ 12 w 21"/>
                        <a:gd name="T21" fmla="*/ 1 h 21"/>
                        <a:gd name="T22" fmla="*/ 12 w 21"/>
                        <a:gd name="T23" fmla="*/ 4 h 21"/>
                        <a:gd name="T24" fmla="*/ 8 w 21"/>
                        <a:gd name="T25" fmla="*/ 6 h 21"/>
                        <a:gd name="T26" fmla="*/ 4 w 21"/>
                        <a:gd name="T27" fmla="*/ 9 h 21"/>
                        <a:gd name="T28" fmla="*/ 4 w 21"/>
                        <a:gd name="T29" fmla="*/ 12 h 21"/>
                        <a:gd name="T30" fmla="*/ 0 w 21"/>
                        <a:gd name="T31" fmla="*/ 14 h 21"/>
                        <a:gd name="T32" fmla="*/ 0 w 21"/>
                        <a:gd name="T33" fmla="*/ 17 h 21"/>
                        <a:gd name="T34" fmla="*/ 4 w 21"/>
                        <a:gd name="T35" fmla="*/ 20 h 21"/>
                        <a:gd name="T36" fmla="*/ 4 w 21"/>
                        <a:gd name="T37" fmla="*/ 16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1"/>
                        <a:gd name="T59" fmla="*/ 21 w 21"/>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1">
                          <a:moveTo>
                            <a:pt x="4" y="16"/>
                          </a:moveTo>
                          <a:lnTo>
                            <a:pt x="8" y="17"/>
                          </a:lnTo>
                          <a:lnTo>
                            <a:pt x="8" y="16"/>
                          </a:lnTo>
                          <a:lnTo>
                            <a:pt x="12" y="13"/>
                          </a:lnTo>
                          <a:lnTo>
                            <a:pt x="12" y="10"/>
                          </a:lnTo>
                          <a:lnTo>
                            <a:pt x="16" y="8"/>
                          </a:lnTo>
                          <a:lnTo>
                            <a:pt x="20" y="5"/>
                          </a:lnTo>
                          <a:lnTo>
                            <a:pt x="20" y="2"/>
                          </a:lnTo>
                          <a:lnTo>
                            <a:pt x="20" y="0"/>
                          </a:lnTo>
                          <a:lnTo>
                            <a:pt x="12" y="1"/>
                          </a:lnTo>
                          <a:lnTo>
                            <a:pt x="12" y="4"/>
                          </a:lnTo>
                          <a:lnTo>
                            <a:pt x="8" y="6"/>
                          </a:lnTo>
                          <a:lnTo>
                            <a:pt x="4" y="9"/>
                          </a:lnTo>
                          <a:lnTo>
                            <a:pt x="4" y="12"/>
                          </a:lnTo>
                          <a:lnTo>
                            <a:pt x="0" y="14"/>
                          </a:lnTo>
                          <a:lnTo>
                            <a:pt x="0" y="17"/>
                          </a:lnTo>
                          <a:lnTo>
                            <a:pt x="4" y="20"/>
                          </a:lnTo>
                          <a:lnTo>
                            <a:pt x="4" y="16"/>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6" name="Freeform 43"/>
                    <p:cNvSpPr>
                      <a:spLocks/>
                    </p:cNvSpPr>
                    <p:nvPr/>
                  </p:nvSpPr>
                  <p:spPr bwMode="auto">
                    <a:xfrm>
                      <a:off x="2590" y="3111"/>
                      <a:ext cx="21" cy="20"/>
                    </a:xfrm>
                    <a:custGeom>
                      <a:avLst/>
                      <a:gdLst>
                        <a:gd name="T0" fmla="*/ 20 w 21"/>
                        <a:gd name="T1" fmla="*/ 0 h 20"/>
                        <a:gd name="T2" fmla="*/ 17 w 21"/>
                        <a:gd name="T3" fmla="*/ 0 h 20"/>
                        <a:gd name="T4" fmla="*/ 14 w 21"/>
                        <a:gd name="T5" fmla="*/ 1 h 20"/>
                        <a:gd name="T6" fmla="*/ 10 w 21"/>
                        <a:gd name="T7" fmla="*/ 3 h 20"/>
                        <a:gd name="T8" fmla="*/ 8 w 21"/>
                        <a:gd name="T9" fmla="*/ 5 h 20"/>
                        <a:gd name="T10" fmla="*/ 5 w 21"/>
                        <a:gd name="T11" fmla="*/ 9 h 20"/>
                        <a:gd name="T12" fmla="*/ 2 w 21"/>
                        <a:gd name="T13" fmla="*/ 11 h 20"/>
                        <a:gd name="T14" fmla="*/ 0 w 21"/>
                        <a:gd name="T15" fmla="*/ 13 h 20"/>
                        <a:gd name="T16" fmla="*/ 0 w 21"/>
                        <a:gd name="T17" fmla="*/ 13 h 20"/>
                        <a:gd name="T18" fmla="*/ 1 w 21"/>
                        <a:gd name="T19" fmla="*/ 19 h 20"/>
                        <a:gd name="T20" fmla="*/ 2 w 21"/>
                        <a:gd name="T21" fmla="*/ 17 h 20"/>
                        <a:gd name="T22" fmla="*/ 5 w 21"/>
                        <a:gd name="T23" fmla="*/ 15 h 20"/>
                        <a:gd name="T24" fmla="*/ 8 w 21"/>
                        <a:gd name="T25" fmla="*/ 13 h 20"/>
                        <a:gd name="T26" fmla="*/ 10 w 21"/>
                        <a:gd name="T27" fmla="*/ 11 h 20"/>
                        <a:gd name="T28" fmla="*/ 13 w 21"/>
                        <a:gd name="T29" fmla="*/ 7 h 20"/>
                        <a:gd name="T30" fmla="*/ 16 w 21"/>
                        <a:gd name="T31" fmla="*/ 5 h 20"/>
                        <a:gd name="T32" fmla="*/ 17 w 21"/>
                        <a:gd name="T33" fmla="*/ 5 h 20"/>
                        <a:gd name="T34" fmla="*/ 17 w 21"/>
                        <a:gd name="T35" fmla="*/ 5 h 20"/>
                        <a:gd name="T36" fmla="*/ 20 w 21"/>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0"/>
                        <a:gd name="T59" fmla="*/ 21 w 2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0">
                          <a:moveTo>
                            <a:pt x="20" y="0"/>
                          </a:moveTo>
                          <a:lnTo>
                            <a:pt x="17" y="0"/>
                          </a:lnTo>
                          <a:lnTo>
                            <a:pt x="14" y="1"/>
                          </a:lnTo>
                          <a:lnTo>
                            <a:pt x="10" y="3"/>
                          </a:lnTo>
                          <a:lnTo>
                            <a:pt x="8" y="5"/>
                          </a:lnTo>
                          <a:lnTo>
                            <a:pt x="5" y="9"/>
                          </a:lnTo>
                          <a:lnTo>
                            <a:pt x="2" y="11"/>
                          </a:lnTo>
                          <a:lnTo>
                            <a:pt x="0" y="13"/>
                          </a:lnTo>
                          <a:lnTo>
                            <a:pt x="1" y="19"/>
                          </a:lnTo>
                          <a:lnTo>
                            <a:pt x="2" y="17"/>
                          </a:lnTo>
                          <a:lnTo>
                            <a:pt x="5" y="15"/>
                          </a:lnTo>
                          <a:lnTo>
                            <a:pt x="8" y="13"/>
                          </a:lnTo>
                          <a:lnTo>
                            <a:pt x="10" y="11"/>
                          </a:lnTo>
                          <a:lnTo>
                            <a:pt x="13" y="7"/>
                          </a:lnTo>
                          <a:lnTo>
                            <a:pt x="16" y="5"/>
                          </a:lnTo>
                          <a:lnTo>
                            <a:pt x="17" y="5"/>
                          </a:lnTo>
                          <a:lnTo>
                            <a:pt x="20" y="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7" name="Freeform 44"/>
                    <p:cNvSpPr>
                      <a:spLocks/>
                    </p:cNvSpPr>
                    <p:nvPr/>
                  </p:nvSpPr>
                  <p:spPr bwMode="auto">
                    <a:xfrm>
                      <a:off x="2602" y="3111"/>
                      <a:ext cx="20" cy="24"/>
                    </a:xfrm>
                    <a:custGeom>
                      <a:avLst/>
                      <a:gdLst>
                        <a:gd name="T0" fmla="*/ 9 w 20"/>
                        <a:gd name="T1" fmla="*/ 20 h 24"/>
                        <a:gd name="T2" fmla="*/ 9 w 20"/>
                        <a:gd name="T3" fmla="*/ 19 h 24"/>
                        <a:gd name="T4" fmla="*/ 9 w 20"/>
                        <a:gd name="T5" fmla="*/ 17 h 24"/>
                        <a:gd name="T6" fmla="*/ 9 w 20"/>
                        <a:gd name="T7" fmla="*/ 15 h 24"/>
                        <a:gd name="T8" fmla="*/ 12 w 20"/>
                        <a:gd name="T9" fmla="*/ 11 h 24"/>
                        <a:gd name="T10" fmla="*/ 15 w 20"/>
                        <a:gd name="T11" fmla="*/ 8 h 24"/>
                        <a:gd name="T12" fmla="*/ 19 w 20"/>
                        <a:gd name="T13" fmla="*/ 5 h 24"/>
                        <a:gd name="T14" fmla="*/ 19 w 20"/>
                        <a:gd name="T15" fmla="*/ 2 h 24"/>
                        <a:gd name="T16" fmla="*/ 15 w 20"/>
                        <a:gd name="T17" fmla="*/ 0 h 24"/>
                        <a:gd name="T18" fmla="*/ 12 w 20"/>
                        <a:gd name="T19" fmla="*/ 3 h 24"/>
                        <a:gd name="T20" fmla="*/ 9 w 20"/>
                        <a:gd name="T21" fmla="*/ 2 h 24"/>
                        <a:gd name="T22" fmla="*/ 9 w 20"/>
                        <a:gd name="T23" fmla="*/ 5 h 24"/>
                        <a:gd name="T24" fmla="*/ 9 w 20"/>
                        <a:gd name="T25" fmla="*/ 7 h 24"/>
                        <a:gd name="T26" fmla="*/ 6 w 20"/>
                        <a:gd name="T27" fmla="*/ 10 h 24"/>
                        <a:gd name="T28" fmla="*/ 3 w 20"/>
                        <a:gd name="T29" fmla="*/ 14 h 24"/>
                        <a:gd name="T30" fmla="*/ 0 w 20"/>
                        <a:gd name="T31" fmla="*/ 16 h 24"/>
                        <a:gd name="T32" fmla="*/ 0 w 20"/>
                        <a:gd name="T33" fmla="*/ 19 h 24"/>
                        <a:gd name="T34" fmla="*/ 3 w 20"/>
                        <a:gd name="T35" fmla="*/ 23 h 24"/>
                        <a:gd name="T36" fmla="*/ 9 w 20"/>
                        <a:gd name="T37" fmla="*/ 2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4"/>
                        <a:gd name="T59" fmla="*/ 20 w 2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4">
                          <a:moveTo>
                            <a:pt x="9" y="20"/>
                          </a:moveTo>
                          <a:lnTo>
                            <a:pt x="9" y="19"/>
                          </a:lnTo>
                          <a:lnTo>
                            <a:pt x="9" y="17"/>
                          </a:lnTo>
                          <a:lnTo>
                            <a:pt x="9" y="15"/>
                          </a:lnTo>
                          <a:lnTo>
                            <a:pt x="12" y="11"/>
                          </a:lnTo>
                          <a:lnTo>
                            <a:pt x="15" y="8"/>
                          </a:lnTo>
                          <a:lnTo>
                            <a:pt x="19" y="5"/>
                          </a:lnTo>
                          <a:lnTo>
                            <a:pt x="19" y="2"/>
                          </a:lnTo>
                          <a:lnTo>
                            <a:pt x="15" y="0"/>
                          </a:lnTo>
                          <a:lnTo>
                            <a:pt x="12" y="3"/>
                          </a:lnTo>
                          <a:lnTo>
                            <a:pt x="9" y="2"/>
                          </a:lnTo>
                          <a:lnTo>
                            <a:pt x="9" y="5"/>
                          </a:lnTo>
                          <a:lnTo>
                            <a:pt x="9" y="7"/>
                          </a:lnTo>
                          <a:lnTo>
                            <a:pt x="6" y="10"/>
                          </a:lnTo>
                          <a:lnTo>
                            <a:pt x="3" y="14"/>
                          </a:lnTo>
                          <a:lnTo>
                            <a:pt x="0" y="16"/>
                          </a:lnTo>
                          <a:lnTo>
                            <a:pt x="0" y="19"/>
                          </a:lnTo>
                          <a:lnTo>
                            <a:pt x="3" y="23"/>
                          </a:lnTo>
                          <a:lnTo>
                            <a:pt x="9" y="20"/>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528" name="Freeform 45"/>
                    <p:cNvSpPr>
                      <a:spLocks/>
                    </p:cNvSpPr>
                    <p:nvPr/>
                  </p:nvSpPr>
                  <p:spPr bwMode="auto">
                    <a:xfrm>
                      <a:off x="2603" y="3119"/>
                      <a:ext cx="21" cy="20"/>
                    </a:xfrm>
                    <a:custGeom>
                      <a:avLst/>
                      <a:gdLst>
                        <a:gd name="T0" fmla="*/ 20 w 21"/>
                        <a:gd name="T1" fmla="*/ 3 h 20"/>
                        <a:gd name="T2" fmla="*/ 16 w 21"/>
                        <a:gd name="T3" fmla="*/ 0 h 20"/>
                        <a:gd name="T4" fmla="*/ 13 w 21"/>
                        <a:gd name="T5" fmla="*/ 1 h 20"/>
                        <a:gd name="T6" fmla="*/ 11 w 21"/>
                        <a:gd name="T7" fmla="*/ 3 h 20"/>
                        <a:gd name="T8" fmla="*/ 8 w 21"/>
                        <a:gd name="T9" fmla="*/ 7 h 20"/>
                        <a:gd name="T10" fmla="*/ 5 w 21"/>
                        <a:gd name="T11" fmla="*/ 11 h 20"/>
                        <a:gd name="T12" fmla="*/ 3 w 21"/>
                        <a:gd name="T13" fmla="*/ 14 h 20"/>
                        <a:gd name="T14" fmla="*/ 1 w 21"/>
                        <a:gd name="T15" fmla="*/ 14 h 20"/>
                        <a:gd name="T16" fmla="*/ 3 w 21"/>
                        <a:gd name="T17" fmla="*/ 15 h 20"/>
                        <a:gd name="T18" fmla="*/ 0 w 21"/>
                        <a:gd name="T19" fmla="*/ 19 h 20"/>
                        <a:gd name="T20" fmla="*/ 3 w 21"/>
                        <a:gd name="T21" fmla="*/ 19 h 20"/>
                        <a:gd name="T22" fmla="*/ 6 w 21"/>
                        <a:gd name="T23" fmla="*/ 17 h 20"/>
                        <a:gd name="T24" fmla="*/ 8 w 21"/>
                        <a:gd name="T25" fmla="*/ 14 h 20"/>
                        <a:gd name="T26" fmla="*/ 11 w 21"/>
                        <a:gd name="T27" fmla="*/ 11 h 20"/>
                        <a:gd name="T28" fmla="*/ 15 w 21"/>
                        <a:gd name="T29" fmla="*/ 7 h 20"/>
                        <a:gd name="T30" fmla="*/ 16 w 21"/>
                        <a:gd name="T31" fmla="*/ 4 h 20"/>
                        <a:gd name="T32" fmla="*/ 16 w 21"/>
                        <a:gd name="T33" fmla="*/ 4 h 20"/>
                        <a:gd name="T34" fmla="*/ 15 w 21"/>
                        <a:gd name="T35" fmla="*/ 3 h 20"/>
                        <a:gd name="T36" fmla="*/ 20 w 21"/>
                        <a:gd name="T37" fmla="*/ 3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0"/>
                        <a:gd name="T59" fmla="*/ 21 w 2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0">
                          <a:moveTo>
                            <a:pt x="20" y="3"/>
                          </a:moveTo>
                          <a:lnTo>
                            <a:pt x="16" y="0"/>
                          </a:lnTo>
                          <a:lnTo>
                            <a:pt x="13" y="1"/>
                          </a:lnTo>
                          <a:lnTo>
                            <a:pt x="11" y="3"/>
                          </a:lnTo>
                          <a:lnTo>
                            <a:pt x="8" y="7"/>
                          </a:lnTo>
                          <a:lnTo>
                            <a:pt x="5" y="11"/>
                          </a:lnTo>
                          <a:lnTo>
                            <a:pt x="3" y="14"/>
                          </a:lnTo>
                          <a:lnTo>
                            <a:pt x="1" y="14"/>
                          </a:lnTo>
                          <a:lnTo>
                            <a:pt x="3" y="15"/>
                          </a:lnTo>
                          <a:lnTo>
                            <a:pt x="0" y="19"/>
                          </a:lnTo>
                          <a:lnTo>
                            <a:pt x="3" y="19"/>
                          </a:lnTo>
                          <a:lnTo>
                            <a:pt x="6" y="17"/>
                          </a:lnTo>
                          <a:lnTo>
                            <a:pt x="8" y="14"/>
                          </a:lnTo>
                          <a:lnTo>
                            <a:pt x="11" y="11"/>
                          </a:lnTo>
                          <a:lnTo>
                            <a:pt x="15" y="7"/>
                          </a:lnTo>
                          <a:lnTo>
                            <a:pt x="16" y="4"/>
                          </a:lnTo>
                          <a:lnTo>
                            <a:pt x="15" y="3"/>
                          </a:lnTo>
                          <a:lnTo>
                            <a:pt x="20" y="3"/>
                          </a:lnTo>
                        </a:path>
                      </a:pathLst>
                    </a:custGeom>
                    <a:solidFill>
                      <a:srgbClr val="FF6600"/>
                    </a:solidFill>
                    <a:ln w="12700" cap="rnd" cmpd="sng">
                      <a:solidFill>
                        <a:srgbClr val="FC0128"/>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grpSp>
          </p:grpSp>
          <p:pic>
            <p:nvPicPr>
              <p:cNvPr id="104504" name="Picture 46"/>
              <p:cNvPicPr>
                <a:picLocks noChangeArrowheads="1"/>
              </p:cNvPicPr>
              <p:nvPr/>
            </p:nvPicPr>
            <p:blipFill>
              <a:blip r:embed="rId3" cstate="print"/>
              <a:srcRect/>
              <a:stretch>
                <a:fillRect/>
              </a:stretch>
            </p:blipFill>
            <p:spPr bwMode="auto">
              <a:xfrm>
                <a:off x="1962" y="2315"/>
                <a:ext cx="485" cy="280"/>
              </a:xfrm>
              <a:prstGeom prst="rect">
                <a:avLst/>
              </a:prstGeom>
              <a:noFill/>
              <a:ln w="9525">
                <a:noFill/>
                <a:miter lim="800000"/>
                <a:headEnd/>
                <a:tailEnd/>
              </a:ln>
            </p:spPr>
          </p:pic>
          <p:pic>
            <p:nvPicPr>
              <p:cNvPr id="104505" name="Picture 47"/>
              <p:cNvPicPr>
                <a:picLocks noChangeArrowheads="1"/>
              </p:cNvPicPr>
              <p:nvPr/>
            </p:nvPicPr>
            <p:blipFill>
              <a:blip r:embed="rId4" cstate="print"/>
              <a:srcRect/>
              <a:stretch>
                <a:fillRect/>
              </a:stretch>
            </p:blipFill>
            <p:spPr bwMode="auto">
              <a:xfrm>
                <a:off x="2863" y="2297"/>
                <a:ext cx="398" cy="621"/>
              </a:xfrm>
              <a:prstGeom prst="rect">
                <a:avLst/>
              </a:prstGeom>
              <a:noFill/>
              <a:ln w="9525">
                <a:noFill/>
                <a:miter lim="800000"/>
                <a:headEnd/>
                <a:tailEnd/>
              </a:ln>
            </p:spPr>
          </p:pic>
        </p:grpSp>
      </p:grpSp>
      <p:grpSp>
        <p:nvGrpSpPr>
          <p:cNvPr id="8" name="Group 100"/>
          <p:cNvGrpSpPr>
            <a:grpSpLocks/>
          </p:cNvGrpSpPr>
          <p:nvPr/>
        </p:nvGrpSpPr>
        <p:grpSpPr bwMode="auto">
          <a:xfrm>
            <a:off x="4918932" y="1408311"/>
            <a:ext cx="3672408" cy="2088232"/>
            <a:chOff x="3327" y="2489"/>
            <a:chExt cx="2394" cy="1633"/>
          </a:xfrm>
        </p:grpSpPr>
        <p:sp>
          <p:nvSpPr>
            <p:cNvPr id="104497" name="Rectangle 50"/>
            <p:cNvSpPr>
              <a:spLocks noChangeArrowheads="1"/>
            </p:cNvSpPr>
            <p:nvPr/>
          </p:nvSpPr>
          <p:spPr bwMode="auto">
            <a:xfrm>
              <a:off x="3327" y="3260"/>
              <a:ext cx="2394" cy="862"/>
            </a:xfrm>
            <a:prstGeom prst="rect">
              <a:avLst/>
            </a:prstGeom>
            <a:noFill/>
            <a:ln w="25400">
              <a:solidFill>
                <a:srgbClr val="009900"/>
              </a:solidFill>
              <a:miter lim="800000"/>
              <a:headEnd/>
              <a:tailEnd/>
            </a:ln>
          </p:spPr>
          <p:txBody>
            <a:bodyPr wrap="none" lIns="92075" tIns="46038" rIns="92075" bIns="46038" anchor="ctr"/>
            <a:lstStyle/>
            <a:p>
              <a:pPr algn="ctr" eaLnBrk="1" fontAlgn="auto" hangingPunct="1">
                <a:spcBef>
                  <a:spcPts val="0"/>
                </a:spcBef>
                <a:spcAft>
                  <a:spcPts val="0"/>
                </a:spcAft>
              </a:pPr>
              <a:r>
                <a:rPr lang="it-IT" u="none" dirty="0">
                  <a:solidFill>
                    <a:srgbClr val="002060"/>
                  </a:solidFill>
                  <a:latin typeface="Calibri"/>
                </a:rPr>
                <a:t>Giubbetto alta visibilità</a:t>
              </a:r>
            </a:p>
            <a:p>
              <a:pPr algn="ctr" eaLnBrk="1" fontAlgn="auto" hangingPunct="1">
                <a:spcBef>
                  <a:spcPts val="0"/>
                </a:spcBef>
                <a:spcAft>
                  <a:spcPts val="0"/>
                </a:spcAft>
              </a:pPr>
              <a:r>
                <a:rPr lang="it-IT" u="none" dirty="0">
                  <a:solidFill>
                    <a:srgbClr val="002060"/>
                  </a:solidFill>
                  <a:latin typeface="Calibri"/>
                </a:rPr>
                <a:t>Lampada </a:t>
              </a:r>
              <a:r>
                <a:rPr lang="it-IT" u="none" dirty="0" err="1">
                  <a:solidFill>
                    <a:srgbClr val="002060"/>
                  </a:solidFill>
                  <a:latin typeface="Calibri"/>
                </a:rPr>
                <a:t>antiscintilla</a:t>
              </a:r>
              <a:r>
                <a:rPr lang="it-IT" u="none" dirty="0">
                  <a:solidFill>
                    <a:srgbClr val="002060"/>
                  </a:solidFill>
                  <a:latin typeface="Calibri"/>
                </a:rPr>
                <a:t> </a:t>
              </a:r>
            </a:p>
            <a:p>
              <a:pPr algn="ctr" eaLnBrk="1" fontAlgn="auto" hangingPunct="1">
                <a:spcBef>
                  <a:spcPts val="0"/>
                </a:spcBef>
                <a:spcAft>
                  <a:spcPts val="0"/>
                </a:spcAft>
              </a:pPr>
              <a:r>
                <a:rPr lang="it-IT" u="none" dirty="0">
                  <a:solidFill>
                    <a:srgbClr val="002060"/>
                  </a:solidFill>
                  <a:latin typeface="Calibri"/>
                </a:rPr>
                <a:t>(senza superfici metalliche)</a:t>
              </a:r>
            </a:p>
          </p:txBody>
        </p:sp>
        <p:grpSp>
          <p:nvGrpSpPr>
            <p:cNvPr id="9" name="Group 51"/>
            <p:cNvGrpSpPr>
              <a:grpSpLocks/>
            </p:cNvGrpSpPr>
            <p:nvPr/>
          </p:nvGrpSpPr>
          <p:grpSpPr bwMode="auto">
            <a:xfrm>
              <a:off x="3443" y="2489"/>
              <a:ext cx="1711" cy="694"/>
              <a:chOff x="3409" y="2676"/>
              <a:chExt cx="1477" cy="599"/>
            </a:xfrm>
          </p:grpSpPr>
          <p:pic>
            <p:nvPicPr>
              <p:cNvPr id="104499" name="Picture 52"/>
              <p:cNvPicPr>
                <a:picLocks noChangeArrowheads="1"/>
              </p:cNvPicPr>
              <p:nvPr/>
            </p:nvPicPr>
            <p:blipFill>
              <a:blip r:embed="rId5" cstate="print"/>
              <a:srcRect/>
              <a:stretch>
                <a:fillRect/>
              </a:stretch>
            </p:blipFill>
            <p:spPr bwMode="auto">
              <a:xfrm>
                <a:off x="3409" y="2976"/>
                <a:ext cx="562" cy="299"/>
              </a:xfrm>
              <a:prstGeom prst="rect">
                <a:avLst/>
              </a:prstGeom>
              <a:noFill/>
              <a:ln w="9525">
                <a:noFill/>
                <a:miter lim="800000"/>
                <a:headEnd/>
                <a:tailEnd/>
              </a:ln>
            </p:spPr>
          </p:pic>
          <p:pic>
            <p:nvPicPr>
              <p:cNvPr id="104500" name="Picture 53"/>
              <p:cNvPicPr>
                <a:picLocks noChangeArrowheads="1"/>
              </p:cNvPicPr>
              <p:nvPr/>
            </p:nvPicPr>
            <p:blipFill>
              <a:blip r:embed="rId6" cstate="print"/>
              <a:srcRect/>
              <a:stretch>
                <a:fillRect/>
              </a:stretch>
            </p:blipFill>
            <p:spPr bwMode="auto">
              <a:xfrm>
                <a:off x="4383" y="2676"/>
                <a:ext cx="503" cy="588"/>
              </a:xfrm>
              <a:prstGeom prst="rect">
                <a:avLst/>
              </a:prstGeom>
              <a:noFill/>
              <a:ln w="9525">
                <a:noFill/>
                <a:miter lim="800000"/>
                <a:headEnd/>
                <a:tailEnd/>
              </a:ln>
            </p:spPr>
          </p:pic>
        </p:grpSp>
      </p:grpSp>
      <p:grpSp>
        <p:nvGrpSpPr>
          <p:cNvPr id="10" name="Group 99"/>
          <p:cNvGrpSpPr>
            <a:grpSpLocks/>
          </p:cNvGrpSpPr>
          <p:nvPr/>
        </p:nvGrpSpPr>
        <p:grpSpPr bwMode="auto">
          <a:xfrm>
            <a:off x="459124" y="1340768"/>
            <a:ext cx="3005460" cy="2131318"/>
            <a:chOff x="1970" y="718"/>
            <a:chExt cx="1920" cy="1380"/>
          </a:xfrm>
        </p:grpSpPr>
        <p:sp>
          <p:nvSpPr>
            <p:cNvPr id="104454" name="Rectangle 55"/>
            <p:cNvSpPr>
              <a:spLocks noChangeArrowheads="1"/>
            </p:cNvSpPr>
            <p:nvPr/>
          </p:nvSpPr>
          <p:spPr bwMode="auto">
            <a:xfrm>
              <a:off x="1970" y="1659"/>
              <a:ext cx="1920" cy="439"/>
            </a:xfrm>
            <a:prstGeom prst="rect">
              <a:avLst/>
            </a:prstGeom>
            <a:noFill/>
            <a:ln w="25400">
              <a:solidFill>
                <a:srgbClr val="009900"/>
              </a:solidFill>
              <a:miter lim="800000"/>
              <a:headEnd/>
              <a:tailEnd/>
            </a:ln>
          </p:spPr>
          <p:txBody>
            <a:bodyPr wrap="none" lIns="92075" tIns="46038" rIns="92075" bIns="46038" anchor="ctr"/>
            <a:lstStyle/>
            <a:p>
              <a:pPr algn="ctr" eaLnBrk="1" fontAlgn="auto" hangingPunct="1">
                <a:spcBef>
                  <a:spcPts val="0"/>
                </a:spcBef>
                <a:spcAft>
                  <a:spcPts val="0"/>
                </a:spcAft>
              </a:pPr>
              <a:r>
                <a:rPr lang="it-IT" u="none" dirty="0">
                  <a:solidFill>
                    <a:srgbClr val="002060"/>
                  </a:solidFill>
                  <a:latin typeface="Calibri"/>
                </a:rPr>
                <a:t>Due segnali di avvertimento</a:t>
              </a:r>
            </a:p>
            <a:p>
              <a:pPr algn="ctr" eaLnBrk="1" fontAlgn="auto" hangingPunct="1">
                <a:spcBef>
                  <a:spcPts val="0"/>
                </a:spcBef>
                <a:spcAft>
                  <a:spcPts val="0"/>
                </a:spcAft>
              </a:pPr>
              <a:r>
                <a:rPr lang="it-IT" u="none" dirty="0">
                  <a:solidFill>
                    <a:srgbClr val="002060"/>
                  </a:solidFill>
                  <a:latin typeface="Calibri"/>
                </a:rPr>
                <a:t> autoportanti</a:t>
              </a:r>
            </a:p>
          </p:txBody>
        </p:sp>
        <p:grpSp>
          <p:nvGrpSpPr>
            <p:cNvPr id="11" name="Group 56"/>
            <p:cNvGrpSpPr>
              <a:grpSpLocks/>
            </p:cNvGrpSpPr>
            <p:nvPr/>
          </p:nvGrpSpPr>
          <p:grpSpPr bwMode="auto">
            <a:xfrm>
              <a:off x="1996" y="718"/>
              <a:ext cx="1867" cy="902"/>
              <a:chOff x="3216" y="1104"/>
              <a:chExt cx="1867" cy="902"/>
            </a:xfrm>
          </p:grpSpPr>
          <p:grpSp>
            <p:nvGrpSpPr>
              <p:cNvPr id="12" name="Group 57"/>
              <p:cNvGrpSpPr>
                <a:grpSpLocks/>
              </p:cNvGrpSpPr>
              <p:nvPr/>
            </p:nvGrpSpPr>
            <p:grpSpPr bwMode="auto">
              <a:xfrm>
                <a:off x="3216" y="1104"/>
                <a:ext cx="605" cy="411"/>
                <a:chOff x="3176" y="2646"/>
                <a:chExt cx="605" cy="411"/>
              </a:xfrm>
            </p:grpSpPr>
            <p:pic>
              <p:nvPicPr>
                <p:cNvPr id="104495" name="Picture 58"/>
                <p:cNvPicPr>
                  <a:picLocks noChangeArrowheads="1"/>
                </p:cNvPicPr>
                <p:nvPr/>
              </p:nvPicPr>
              <p:blipFill>
                <a:blip r:embed="rId7"/>
                <a:srcRect/>
                <a:stretch>
                  <a:fillRect/>
                </a:stretch>
              </p:blipFill>
              <p:spPr bwMode="auto">
                <a:xfrm>
                  <a:off x="3176" y="2646"/>
                  <a:ext cx="384" cy="315"/>
                </a:xfrm>
                <a:prstGeom prst="rect">
                  <a:avLst/>
                </a:prstGeom>
                <a:noFill/>
                <a:ln w="9525">
                  <a:noFill/>
                  <a:miter lim="800000"/>
                  <a:headEnd/>
                  <a:tailEnd/>
                </a:ln>
              </p:spPr>
            </p:pic>
            <p:pic>
              <p:nvPicPr>
                <p:cNvPr id="104496" name="Picture 59"/>
                <p:cNvPicPr>
                  <a:picLocks noChangeArrowheads="1"/>
                </p:cNvPicPr>
                <p:nvPr/>
              </p:nvPicPr>
              <p:blipFill>
                <a:blip r:embed="rId7"/>
                <a:srcRect/>
                <a:stretch>
                  <a:fillRect/>
                </a:stretch>
              </p:blipFill>
              <p:spPr bwMode="auto">
                <a:xfrm>
                  <a:off x="3397" y="2742"/>
                  <a:ext cx="384" cy="315"/>
                </a:xfrm>
                <a:prstGeom prst="rect">
                  <a:avLst/>
                </a:prstGeom>
                <a:noFill/>
                <a:ln w="9525">
                  <a:noFill/>
                  <a:miter lim="800000"/>
                  <a:headEnd/>
                  <a:tailEnd/>
                </a:ln>
              </p:spPr>
            </p:pic>
          </p:grpSp>
          <p:grpSp>
            <p:nvGrpSpPr>
              <p:cNvPr id="13" name="Group 60"/>
              <p:cNvGrpSpPr>
                <a:grpSpLocks/>
              </p:cNvGrpSpPr>
              <p:nvPr/>
            </p:nvGrpSpPr>
            <p:grpSpPr bwMode="auto">
              <a:xfrm>
                <a:off x="3720" y="1248"/>
                <a:ext cx="718" cy="499"/>
                <a:chOff x="3720" y="1248"/>
                <a:chExt cx="718" cy="499"/>
              </a:xfrm>
            </p:grpSpPr>
            <p:grpSp>
              <p:nvGrpSpPr>
                <p:cNvPr id="14" name="Group 61"/>
                <p:cNvGrpSpPr>
                  <a:grpSpLocks/>
                </p:cNvGrpSpPr>
                <p:nvPr/>
              </p:nvGrpSpPr>
              <p:grpSpPr bwMode="auto">
                <a:xfrm>
                  <a:off x="3984" y="1248"/>
                  <a:ext cx="454" cy="479"/>
                  <a:chOff x="4252" y="2593"/>
                  <a:chExt cx="454" cy="479"/>
                </a:xfrm>
              </p:grpSpPr>
              <p:pic>
                <p:nvPicPr>
                  <p:cNvPr id="104493" name="Picture 62"/>
                  <p:cNvPicPr>
                    <a:picLocks noChangeArrowheads="1"/>
                  </p:cNvPicPr>
                  <p:nvPr/>
                </p:nvPicPr>
                <p:blipFill>
                  <a:blip r:embed="rId8" cstate="print"/>
                  <a:srcRect/>
                  <a:stretch>
                    <a:fillRect/>
                  </a:stretch>
                </p:blipFill>
                <p:spPr bwMode="auto">
                  <a:xfrm>
                    <a:off x="4252" y="2593"/>
                    <a:ext cx="233" cy="383"/>
                  </a:xfrm>
                  <a:prstGeom prst="rect">
                    <a:avLst/>
                  </a:prstGeom>
                  <a:noFill/>
                  <a:ln w="9525">
                    <a:noFill/>
                    <a:miter lim="800000"/>
                    <a:headEnd/>
                    <a:tailEnd/>
                  </a:ln>
                </p:spPr>
              </p:pic>
              <p:pic>
                <p:nvPicPr>
                  <p:cNvPr id="104494" name="Picture 63"/>
                  <p:cNvPicPr>
                    <a:picLocks noChangeArrowheads="1"/>
                  </p:cNvPicPr>
                  <p:nvPr/>
                </p:nvPicPr>
                <p:blipFill>
                  <a:blip r:embed="rId8" cstate="print"/>
                  <a:srcRect/>
                  <a:stretch>
                    <a:fillRect/>
                  </a:stretch>
                </p:blipFill>
                <p:spPr bwMode="auto">
                  <a:xfrm>
                    <a:off x="4473" y="2689"/>
                    <a:ext cx="233" cy="383"/>
                  </a:xfrm>
                  <a:prstGeom prst="rect">
                    <a:avLst/>
                  </a:prstGeom>
                  <a:noFill/>
                  <a:ln w="9525">
                    <a:noFill/>
                    <a:miter lim="800000"/>
                    <a:headEnd/>
                    <a:tailEnd/>
                  </a:ln>
                </p:spPr>
              </p:pic>
            </p:grpSp>
            <p:sp>
              <p:nvSpPr>
                <p:cNvPr id="104492" name="Text Box 64"/>
                <p:cNvSpPr txBox="1">
                  <a:spLocks noChangeArrowheads="1"/>
                </p:cNvSpPr>
                <p:nvPr/>
              </p:nvSpPr>
              <p:spPr bwMode="auto">
                <a:xfrm>
                  <a:off x="3720" y="1488"/>
                  <a:ext cx="204" cy="259"/>
                </a:xfrm>
                <a:prstGeom prst="rect">
                  <a:avLst/>
                </a:prstGeom>
                <a:noFill/>
                <a:ln w="12700">
                  <a:noFill/>
                  <a:miter lim="800000"/>
                  <a:headEnd type="none" w="sm" len="sm"/>
                  <a:tailEnd type="none" w="sm" len="sm"/>
                </a:ln>
              </p:spPr>
              <p:txBody>
                <a:bodyPr wrap="none">
                  <a:spAutoFit/>
                </a:bodyPr>
                <a:lstStyle/>
                <a:p>
                  <a:pPr algn="ctr" eaLnBrk="1" fontAlgn="auto" hangingPunct="1">
                    <a:spcBef>
                      <a:spcPts val="0"/>
                    </a:spcBef>
                    <a:spcAft>
                      <a:spcPts val="0"/>
                    </a:spcAft>
                  </a:pPr>
                  <a:r>
                    <a:rPr lang="fr-FR" sz="2000" u="none">
                      <a:solidFill>
                        <a:srgbClr val="002060"/>
                      </a:solidFill>
                      <a:latin typeface="Calibri"/>
                    </a:rPr>
                    <a:t>o</a:t>
                  </a:r>
                </a:p>
              </p:txBody>
            </p:sp>
          </p:grpSp>
          <p:grpSp>
            <p:nvGrpSpPr>
              <p:cNvPr id="15" name="Group 65"/>
              <p:cNvGrpSpPr>
                <a:grpSpLocks/>
              </p:cNvGrpSpPr>
              <p:nvPr/>
            </p:nvGrpSpPr>
            <p:grpSpPr bwMode="auto">
              <a:xfrm>
                <a:off x="4344" y="1536"/>
                <a:ext cx="739" cy="470"/>
                <a:chOff x="4344" y="1536"/>
                <a:chExt cx="739" cy="470"/>
              </a:xfrm>
            </p:grpSpPr>
            <p:grpSp>
              <p:nvGrpSpPr>
                <p:cNvPr id="16" name="Group 66"/>
                <p:cNvGrpSpPr>
                  <a:grpSpLocks/>
                </p:cNvGrpSpPr>
                <p:nvPr/>
              </p:nvGrpSpPr>
              <p:grpSpPr bwMode="auto">
                <a:xfrm>
                  <a:off x="4608" y="1536"/>
                  <a:ext cx="475" cy="470"/>
                  <a:chOff x="4176" y="1536"/>
                  <a:chExt cx="523" cy="517"/>
                </a:xfrm>
              </p:grpSpPr>
              <p:sp>
                <p:nvSpPr>
                  <p:cNvPr id="104461" name="Freeform 67"/>
                  <p:cNvSpPr>
                    <a:spLocks/>
                  </p:cNvSpPr>
                  <p:nvPr/>
                </p:nvSpPr>
                <p:spPr bwMode="auto">
                  <a:xfrm>
                    <a:off x="4208" y="1761"/>
                    <a:ext cx="221" cy="248"/>
                  </a:xfrm>
                  <a:custGeom>
                    <a:avLst/>
                    <a:gdLst>
                      <a:gd name="T0" fmla="*/ 0 w 221"/>
                      <a:gd name="T1" fmla="*/ 208 h 248"/>
                      <a:gd name="T2" fmla="*/ 0 w 221"/>
                      <a:gd name="T3" fmla="*/ 208 h 248"/>
                      <a:gd name="T4" fmla="*/ 0 w 221"/>
                      <a:gd name="T5" fmla="*/ 210 h 248"/>
                      <a:gd name="T6" fmla="*/ 0 w 221"/>
                      <a:gd name="T7" fmla="*/ 210 h 248"/>
                      <a:gd name="T8" fmla="*/ 1 w 221"/>
                      <a:gd name="T9" fmla="*/ 211 h 248"/>
                      <a:gd name="T10" fmla="*/ 2 w 221"/>
                      <a:gd name="T11" fmla="*/ 213 h 248"/>
                      <a:gd name="T12" fmla="*/ 4 w 221"/>
                      <a:gd name="T13" fmla="*/ 215 h 248"/>
                      <a:gd name="T14" fmla="*/ 5 w 221"/>
                      <a:gd name="T15" fmla="*/ 218 h 248"/>
                      <a:gd name="T16" fmla="*/ 8 w 221"/>
                      <a:gd name="T17" fmla="*/ 219 h 248"/>
                      <a:gd name="T18" fmla="*/ 11 w 221"/>
                      <a:gd name="T19" fmla="*/ 223 h 248"/>
                      <a:gd name="T20" fmla="*/ 14 w 221"/>
                      <a:gd name="T21" fmla="*/ 224 h 248"/>
                      <a:gd name="T22" fmla="*/ 18 w 221"/>
                      <a:gd name="T23" fmla="*/ 227 h 248"/>
                      <a:gd name="T24" fmla="*/ 24 w 221"/>
                      <a:gd name="T25" fmla="*/ 229 h 248"/>
                      <a:gd name="T26" fmla="*/ 29 w 221"/>
                      <a:gd name="T27" fmla="*/ 232 h 248"/>
                      <a:gd name="T28" fmla="*/ 36 w 221"/>
                      <a:gd name="T29" fmla="*/ 234 h 248"/>
                      <a:gd name="T30" fmla="*/ 44 w 221"/>
                      <a:gd name="T31" fmla="*/ 237 h 248"/>
                      <a:gd name="T32" fmla="*/ 52 w 221"/>
                      <a:gd name="T33" fmla="*/ 239 h 248"/>
                      <a:gd name="T34" fmla="*/ 59 w 221"/>
                      <a:gd name="T35" fmla="*/ 240 h 248"/>
                      <a:gd name="T36" fmla="*/ 66 w 221"/>
                      <a:gd name="T37" fmla="*/ 243 h 248"/>
                      <a:gd name="T38" fmla="*/ 73 w 221"/>
                      <a:gd name="T39" fmla="*/ 243 h 248"/>
                      <a:gd name="T40" fmla="*/ 79 w 221"/>
                      <a:gd name="T41" fmla="*/ 245 h 248"/>
                      <a:gd name="T42" fmla="*/ 85 w 221"/>
                      <a:gd name="T43" fmla="*/ 245 h 248"/>
                      <a:gd name="T44" fmla="*/ 89 w 221"/>
                      <a:gd name="T45" fmla="*/ 245 h 248"/>
                      <a:gd name="T46" fmla="*/ 95 w 221"/>
                      <a:gd name="T47" fmla="*/ 247 h 248"/>
                      <a:gd name="T48" fmla="*/ 97 w 221"/>
                      <a:gd name="T49" fmla="*/ 247 h 248"/>
                      <a:gd name="T50" fmla="*/ 102 w 221"/>
                      <a:gd name="T51" fmla="*/ 247 h 248"/>
                      <a:gd name="T52" fmla="*/ 105 w 221"/>
                      <a:gd name="T53" fmla="*/ 247 h 248"/>
                      <a:gd name="T54" fmla="*/ 107 w 221"/>
                      <a:gd name="T55" fmla="*/ 247 h 248"/>
                      <a:gd name="T56" fmla="*/ 109 w 221"/>
                      <a:gd name="T57" fmla="*/ 247 h 248"/>
                      <a:gd name="T58" fmla="*/ 110 w 221"/>
                      <a:gd name="T59" fmla="*/ 247 h 248"/>
                      <a:gd name="T60" fmla="*/ 110 w 221"/>
                      <a:gd name="T61" fmla="*/ 247 h 248"/>
                      <a:gd name="T62" fmla="*/ 112 w 221"/>
                      <a:gd name="T63" fmla="*/ 247 h 248"/>
                      <a:gd name="T64" fmla="*/ 112 w 221"/>
                      <a:gd name="T65" fmla="*/ 247 h 248"/>
                      <a:gd name="T66" fmla="*/ 113 w 221"/>
                      <a:gd name="T67" fmla="*/ 247 h 248"/>
                      <a:gd name="T68" fmla="*/ 116 w 221"/>
                      <a:gd name="T69" fmla="*/ 247 h 248"/>
                      <a:gd name="T70" fmla="*/ 119 w 221"/>
                      <a:gd name="T71" fmla="*/ 247 h 248"/>
                      <a:gd name="T72" fmla="*/ 122 w 221"/>
                      <a:gd name="T73" fmla="*/ 247 h 248"/>
                      <a:gd name="T74" fmla="*/ 124 w 221"/>
                      <a:gd name="T75" fmla="*/ 245 h 248"/>
                      <a:gd name="T76" fmla="*/ 129 w 221"/>
                      <a:gd name="T77" fmla="*/ 245 h 248"/>
                      <a:gd name="T78" fmla="*/ 133 w 221"/>
                      <a:gd name="T79" fmla="*/ 245 h 248"/>
                      <a:gd name="T80" fmla="*/ 139 w 221"/>
                      <a:gd name="T81" fmla="*/ 245 h 248"/>
                      <a:gd name="T82" fmla="*/ 144 w 221"/>
                      <a:gd name="T83" fmla="*/ 243 h 248"/>
                      <a:gd name="T84" fmla="*/ 150 w 221"/>
                      <a:gd name="T85" fmla="*/ 243 h 248"/>
                      <a:gd name="T86" fmla="*/ 157 w 221"/>
                      <a:gd name="T87" fmla="*/ 240 h 248"/>
                      <a:gd name="T88" fmla="*/ 164 w 221"/>
                      <a:gd name="T89" fmla="*/ 240 h 248"/>
                      <a:gd name="T90" fmla="*/ 171 w 221"/>
                      <a:gd name="T91" fmla="*/ 239 h 248"/>
                      <a:gd name="T92" fmla="*/ 180 w 221"/>
                      <a:gd name="T93" fmla="*/ 235 h 248"/>
                      <a:gd name="T94" fmla="*/ 188 w 221"/>
                      <a:gd name="T95" fmla="*/ 232 h 248"/>
                      <a:gd name="T96" fmla="*/ 194 w 221"/>
                      <a:gd name="T97" fmla="*/ 231 h 248"/>
                      <a:gd name="T98" fmla="*/ 200 w 221"/>
                      <a:gd name="T99" fmla="*/ 229 h 248"/>
                      <a:gd name="T100" fmla="*/ 205 w 221"/>
                      <a:gd name="T101" fmla="*/ 226 h 248"/>
                      <a:gd name="T102" fmla="*/ 210 w 221"/>
                      <a:gd name="T103" fmla="*/ 224 h 248"/>
                      <a:gd name="T104" fmla="*/ 212 w 221"/>
                      <a:gd name="T105" fmla="*/ 223 h 248"/>
                      <a:gd name="T106" fmla="*/ 215 w 221"/>
                      <a:gd name="T107" fmla="*/ 221 h 248"/>
                      <a:gd name="T108" fmla="*/ 217 w 221"/>
                      <a:gd name="T109" fmla="*/ 219 h 248"/>
                      <a:gd name="T110" fmla="*/ 218 w 221"/>
                      <a:gd name="T111" fmla="*/ 218 h 248"/>
                      <a:gd name="T112" fmla="*/ 220 w 221"/>
                      <a:gd name="T113" fmla="*/ 216 h 248"/>
                      <a:gd name="T114" fmla="*/ 220 w 221"/>
                      <a:gd name="T115" fmla="*/ 215 h 248"/>
                      <a:gd name="T116" fmla="*/ 220 w 221"/>
                      <a:gd name="T117" fmla="*/ 215 h 248"/>
                      <a:gd name="T118" fmla="*/ 220 w 221"/>
                      <a:gd name="T119" fmla="*/ 213 h 248"/>
                      <a:gd name="T120" fmla="*/ 220 w 221"/>
                      <a:gd name="T121" fmla="*/ 213 h 248"/>
                      <a:gd name="T122" fmla="*/ 0 w 221"/>
                      <a:gd name="T123" fmla="*/ 0 h 2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1"/>
                      <a:gd name="T187" fmla="*/ 0 h 248"/>
                      <a:gd name="T188" fmla="*/ 221 w 221"/>
                      <a:gd name="T189" fmla="*/ 248 h 2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1" h="248">
                        <a:moveTo>
                          <a:pt x="0" y="0"/>
                        </a:moveTo>
                        <a:lnTo>
                          <a:pt x="0" y="208"/>
                        </a:lnTo>
                        <a:lnTo>
                          <a:pt x="0" y="210"/>
                        </a:lnTo>
                        <a:lnTo>
                          <a:pt x="1" y="211"/>
                        </a:lnTo>
                        <a:lnTo>
                          <a:pt x="1" y="213"/>
                        </a:lnTo>
                        <a:lnTo>
                          <a:pt x="2" y="213"/>
                        </a:lnTo>
                        <a:lnTo>
                          <a:pt x="2" y="215"/>
                        </a:lnTo>
                        <a:lnTo>
                          <a:pt x="4" y="215"/>
                        </a:lnTo>
                        <a:lnTo>
                          <a:pt x="4" y="216"/>
                        </a:lnTo>
                        <a:lnTo>
                          <a:pt x="5" y="218"/>
                        </a:lnTo>
                        <a:lnTo>
                          <a:pt x="7" y="219"/>
                        </a:lnTo>
                        <a:lnTo>
                          <a:pt x="8" y="219"/>
                        </a:lnTo>
                        <a:lnTo>
                          <a:pt x="9" y="221"/>
                        </a:lnTo>
                        <a:lnTo>
                          <a:pt x="11" y="223"/>
                        </a:lnTo>
                        <a:lnTo>
                          <a:pt x="12" y="223"/>
                        </a:lnTo>
                        <a:lnTo>
                          <a:pt x="14" y="224"/>
                        </a:lnTo>
                        <a:lnTo>
                          <a:pt x="15" y="226"/>
                        </a:lnTo>
                        <a:lnTo>
                          <a:pt x="18" y="227"/>
                        </a:lnTo>
                        <a:lnTo>
                          <a:pt x="21" y="227"/>
                        </a:lnTo>
                        <a:lnTo>
                          <a:pt x="24" y="229"/>
                        </a:lnTo>
                        <a:lnTo>
                          <a:pt x="26" y="231"/>
                        </a:lnTo>
                        <a:lnTo>
                          <a:pt x="29" y="232"/>
                        </a:lnTo>
                        <a:lnTo>
                          <a:pt x="32" y="234"/>
                        </a:lnTo>
                        <a:lnTo>
                          <a:pt x="36" y="234"/>
                        </a:lnTo>
                        <a:lnTo>
                          <a:pt x="39" y="235"/>
                        </a:lnTo>
                        <a:lnTo>
                          <a:pt x="44" y="237"/>
                        </a:lnTo>
                        <a:lnTo>
                          <a:pt x="48" y="239"/>
                        </a:lnTo>
                        <a:lnTo>
                          <a:pt x="52" y="239"/>
                        </a:lnTo>
                        <a:lnTo>
                          <a:pt x="55" y="240"/>
                        </a:lnTo>
                        <a:lnTo>
                          <a:pt x="59" y="240"/>
                        </a:lnTo>
                        <a:lnTo>
                          <a:pt x="63" y="242"/>
                        </a:lnTo>
                        <a:lnTo>
                          <a:pt x="66" y="243"/>
                        </a:lnTo>
                        <a:lnTo>
                          <a:pt x="69" y="243"/>
                        </a:lnTo>
                        <a:lnTo>
                          <a:pt x="73" y="243"/>
                        </a:lnTo>
                        <a:lnTo>
                          <a:pt x="76" y="245"/>
                        </a:lnTo>
                        <a:lnTo>
                          <a:pt x="79" y="245"/>
                        </a:lnTo>
                        <a:lnTo>
                          <a:pt x="82" y="245"/>
                        </a:lnTo>
                        <a:lnTo>
                          <a:pt x="85" y="245"/>
                        </a:lnTo>
                        <a:lnTo>
                          <a:pt x="88" y="245"/>
                        </a:lnTo>
                        <a:lnTo>
                          <a:pt x="89" y="245"/>
                        </a:lnTo>
                        <a:lnTo>
                          <a:pt x="92" y="247"/>
                        </a:lnTo>
                        <a:lnTo>
                          <a:pt x="95" y="247"/>
                        </a:lnTo>
                        <a:lnTo>
                          <a:pt x="96" y="247"/>
                        </a:lnTo>
                        <a:lnTo>
                          <a:pt x="97" y="247"/>
                        </a:lnTo>
                        <a:lnTo>
                          <a:pt x="100" y="247"/>
                        </a:lnTo>
                        <a:lnTo>
                          <a:pt x="102" y="247"/>
                        </a:lnTo>
                        <a:lnTo>
                          <a:pt x="103" y="247"/>
                        </a:lnTo>
                        <a:lnTo>
                          <a:pt x="105" y="247"/>
                        </a:lnTo>
                        <a:lnTo>
                          <a:pt x="106" y="247"/>
                        </a:lnTo>
                        <a:lnTo>
                          <a:pt x="107" y="247"/>
                        </a:lnTo>
                        <a:lnTo>
                          <a:pt x="109" y="247"/>
                        </a:lnTo>
                        <a:lnTo>
                          <a:pt x="110" y="247"/>
                        </a:lnTo>
                        <a:lnTo>
                          <a:pt x="112" y="247"/>
                        </a:lnTo>
                        <a:lnTo>
                          <a:pt x="113" y="247"/>
                        </a:lnTo>
                        <a:lnTo>
                          <a:pt x="114" y="247"/>
                        </a:lnTo>
                        <a:lnTo>
                          <a:pt x="116" y="247"/>
                        </a:lnTo>
                        <a:lnTo>
                          <a:pt x="117" y="247"/>
                        </a:lnTo>
                        <a:lnTo>
                          <a:pt x="119" y="247"/>
                        </a:lnTo>
                        <a:lnTo>
                          <a:pt x="120" y="247"/>
                        </a:lnTo>
                        <a:lnTo>
                          <a:pt x="122" y="247"/>
                        </a:lnTo>
                        <a:lnTo>
                          <a:pt x="123" y="245"/>
                        </a:lnTo>
                        <a:lnTo>
                          <a:pt x="124" y="245"/>
                        </a:lnTo>
                        <a:lnTo>
                          <a:pt x="126" y="245"/>
                        </a:lnTo>
                        <a:lnTo>
                          <a:pt x="129" y="245"/>
                        </a:lnTo>
                        <a:lnTo>
                          <a:pt x="132" y="245"/>
                        </a:lnTo>
                        <a:lnTo>
                          <a:pt x="133" y="245"/>
                        </a:lnTo>
                        <a:lnTo>
                          <a:pt x="136" y="245"/>
                        </a:lnTo>
                        <a:lnTo>
                          <a:pt x="139" y="245"/>
                        </a:lnTo>
                        <a:lnTo>
                          <a:pt x="141" y="243"/>
                        </a:lnTo>
                        <a:lnTo>
                          <a:pt x="144" y="243"/>
                        </a:lnTo>
                        <a:lnTo>
                          <a:pt x="147" y="243"/>
                        </a:lnTo>
                        <a:lnTo>
                          <a:pt x="150" y="243"/>
                        </a:lnTo>
                        <a:lnTo>
                          <a:pt x="153" y="242"/>
                        </a:lnTo>
                        <a:lnTo>
                          <a:pt x="157" y="240"/>
                        </a:lnTo>
                        <a:lnTo>
                          <a:pt x="160" y="240"/>
                        </a:lnTo>
                        <a:lnTo>
                          <a:pt x="164" y="240"/>
                        </a:lnTo>
                        <a:lnTo>
                          <a:pt x="168" y="239"/>
                        </a:lnTo>
                        <a:lnTo>
                          <a:pt x="171" y="239"/>
                        </a:lnTo>
                        <a:lnTo>
                          <a:pt x="176" y="237"/>
                        </a:lnTo>
                        <a:lnTo>
                          <a:pt x="180" y="235"/>
                        </a:lnTo>
                        <a:lnTo>
                          <a:pt x="184" y="234"/>
                        </a:lnTo>
                        <a:lnTo>
                          <a:pt x="188" y="232"/>
                        </a:lnTo>
                        <a:lnTo>
                          <a:pt x="191" y="232"/>
                        </a:lnTo>
                        <a:lnTo>
                          <a:pt x="194" y="231"/>
                        </a:lnTo>
                        <a:lnTo>
                          <a:pt x="197" y="229"/>
                        </a:lnTo>
                        <a:lnTo>
                          <a:pt x="200" y="229"/>
                        </a:lnTo>
                        <a:lnTo>
                          <a:pt x="202" y="227"/>
                        </a:lnTo>
                        <a:lnTo>
                          <a:pt x="205" y="226"/>
                        </a:lnTo>
                        <a:lnTo>
                          <a:pt x="207" y="226"/>
                        </a:lnTo>
                        <a:lnTo>
                          <a:pt x="210" y="224"/>
                        </a:lnTo>
                        <a:lnTo>
                          <a:pt x="211" y="223"/>
                        </a:lnTo>
                        <a:lnTo>
                          <a:pt x="212" y="223"/>
                        </a:lnTo>
                        <a:lnTo>
                          <a:pt x="214" y="221"/>
                        </a:lnTo>
                        <a:lnTo>
                          <a:pt x="215" y="221"/>
                        </a:lnTo>
                        <a:lnTo>
                          <a:pt x="215" y="219"/>
                        </a:lnTo>
                        <a:lnTo>
                          <a:pt x="217" y="219"/>
                        </a:lnTo>
                        <a:lnTo>
                          <a:pt x="218" y="218"/>
                        </a:lnTo>
                        <a:lnTo>
                          <a:pt x="220" y="216"/>
                        </a:lnTo>
                        <a:lnTo>
                          <a:pt x="220" y="215"/>
                        </a:lnTo>
                        <a:lnTo>
                          <a:pt x="220" y="213"/>
                        </a:lnTo>
                        <a:lnTo>
                          <a:pt x="220" y="0"/>
                        </a:lnTo>
                        <a:lnTo>
                          <a:pt x="0" y="0"/>
                        </a:lnTo>
                      </a:path>
                    </a:pathLst>
                  </a:custGeom>
                  <a:gradFill rotWithShape="0">
                    <a:gsLst>
                      <a:gs pos="0">
                        <a:srgbClr val="CECECE"/>
                      </a:gs>
                      <a:gs pos="100000">
                        <a:srgbClr val="3D3D3D"/>
                      </a:gs>
                    </a:gsLst>
                    <a:lin ang="0" scaled="1"/>
                  </a:gra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2" name="Freeform 68"/>
                  <p:cNvSpPr>
                    <a:spLocks/>
                  </p:cNvSpPr>
                  <p:nvPr/>
                </p:nvSpPr>
                <p:spPr bwMode="auto">
                  <a:xfrm>
                    <a:off x="4176" y="1735"/>
                    <a:ext cx="284" cy="244"/>
                  </a:xfrm>
                  <a:custGeom>
                    <a:avLst/>
                    <a:gdLst>
                      <a:gd name="T0" fmla="*/ 9 w 284"/>
                      <a:gd name="T1" fmla="*/ 22 h 244"/>
                      <a:gd name="T2" fmla="*/ 14 w 284"/>
                      <a:gd name="T3" fmla="*/ 47 h 244"/>
                      <a:gd name="T4" fmla="*/ 18 w 284"/>
                      <a:gd name="T5" fmla="*/ 71 h 244"/>
                      <a:gd name="T6" fmla="*/ 22 w 284"/>
                      <a:gd name="T7" fmla="*/ 95 h 244"/>
                      <a:gd name="T8" fmla="*/ 27 w 284"/>
                      <a:gd name="T9" fmla="*/ 119 h 244"/>
                      <a:gd name="T10" fmla="*/ 31 w 284"/>
                      <a:gd name="T11" fmla="*/ 143 h 244"/>
                      <a:gd name="T12" fmla="*/ 36 w 284"/>
                      <a:gd name="T13" fmla="*/ 169 h 244"/>
                      <a:gd name="T14" fmla="*/ 41 w 284"/>
                      <a:gd name="T15" fmla="*/ 195 h 244"/>
                      <a:gd name="T16" fmla="*/ 44 w 284"/>
                      <a:gd name="T17" fmla="*/ 209 h 244"/>
                      <a:gd name="T18" fmla="*/ 45 w 284"/>
                      <a:gd name="T19" fmla="*/ 212 h 244"/>
                      <a:gd name="T20" fmla="*/ 51 w 284"/>
                      <a:gd name="T21" fmla="*/ 215 h 244"/>
                      <a:gd name="T22" fmla="*/ 56 w 284"/>
                      <a:gd name="T23" fmla="*/ 217 h 244"/>
                      <a:gd name="T24" fmla="*/ 63 w 284"/>
                      <a:gd name="T25" fmla="*/ 222 h 244"/>
                      <a:gd name="T26" fmla="*/ 73 w 284"/>
                      <a:gd name="T27" fmla="*/ 225 h 244"/>
                      <a:gd name="T28" fmla="*/ 85 w 284"/>
                      <a:gd name="T29" fmla="*/ 228 h 244"/>
                      <a:gd name="T30" fmla="*/ 99 w 284"/>
                      <a:gd name="T31" fmla="*/ 230 h 244"/>
                      <a:gd name="T32" fmla="*/ 115 w 284"/>
                      <a:gd name="T33" fmla="*/ 231 h 244"/>
                      <a:gd name="T34" fmla="*/ 135 w 284"/>
                      <a:gd name="T35" fmla="*/ 233 h 244"/>
                      <a:gd name="T36" fmla="*/ 150 w 284"/>
                      <a:gd name="T37" fmla="*/ 233 h 244"/>
                      <a:gd name="T38" fmla="*/ 164 w 284"/>
                      <a:gd name="T39" fmla="*/ 231 h 244"/>
                      <a:gd name="T40" fmla="*/ 177 w 284"/>
                      <a:gd name="T41" fmla="*/ 228 h 244"/>
                      <a:gd name="T42" fmla="*/ 190 w 284"/>
                      <a:gd name="T43" fmla="*/ 225 h 244"/>
                      <a:gd name="T44" fmla="*/ 203 w 284"/>
                      <a:gd name="T45" fmla="*/ 222 h 244"/>
                      <a:gd name="T46" fmla="*/ 214 w 284"/>
                      <a:gd name="T47" fmla="*/ 217 h 244"/>
                      <a:gd name="T48" fmla="*/ 226 w 284"/>
                      <a:gd name="T49" fmla="*/ 212 h 244"/>
                      <a:gd name="T50" fmla="*/ 234 w 284"/>
                      <a:gd name="T51" fmla="*/ 206 h 244"/>
                      <a:gd name="T52" fmla="*/ 263 w 284"/>
                      <a:gd name="T53" fmla="*/ 1 h 244"/>
                      <a:gd name="T54" fmla="*/ 278 w 284"/>
                      <a:gd name="T55" fmla="*/ 0 h 244"/>
                      <a:gd name="T56" fmla="*/ 283 w 284"/>
                      <a:gd name="T57" fmla="*/ 3 h 244"/>
                      <a:gd name="T58" fmla="*/ 277 w 284"/>
                      <a:gd name="T59" fmla="*/ 35 h 244"/>
                      <a:gd name="T60" fmla="*/ 268 w 284"/>
                      <a:gd name="T61" fmla="*/ 73 h 244"/>
                      <a:gd name="T62" fmla="*/ 261 w 284"/>
                      <a:gd name="T63" fmla="*/ 110 h 244"/>
                      <a:gd name="T64" fmla="*/ 255 w 284"/>
                      <a:gd name="T65" fmla="*/ 142 h 244"/>
                      <a:gd name="T66" fmla="*/ 250 w 284"/>
                      <a:gd name="T67" fmla="*/ 169 h 244"/>
                      <a:gd name="T68" fmla="*/ 246 w 284"/>
                      <a:gd name="T69" fmla="*/ 191 h 244"/>
                      <a:gd name="T70" fmla="*/ 243 w 284"/>
                      <a:gd name="T71" fmla="*/ 206 h 244"/>
                      <a:gd name="T72" fmla="*/ 241 w 284"/>
                      <a:gd name="T73" fmla="*/ 214 h 244"/>
                      <a:gd name="T74" fmla="*/ 234 w 284"/>
                      <a:gd name="T75" fmla="*/ 217 h 244"/>
                      <a:gd name="T76" fmla="*/ 226 w 284"/>
                      <a:gd name="T77" fmla="*/ 222 h 244"/>
                      <a:gd name="T78" fmla="*/ 216 w 284"/>
                      <a:gd name="T79" fmla="*/ 227 h 244"/>
                      <a:gd name="T80" fmla="*/ 204 w 284"/>
                      <a:gd name="T81" fmla="*/ 231 h 244"/>
                      <a:gd name="T82" fmla="*/ 190 w 284"/>
                      <a:gd name="T83" fmla="*/ 235 h 244"/>
                      <a:gd name="T84" fmla="*/ 174 w 284"/>
                      <a:gd name="T85" fmla="*/ 239 h 244"/>
                      <a:gd name="T86" fmla="*/ 157 w 284"/>
                      <a:gd name="T87" fmla="*/ 241 h 244"/>
                      <a:gd name="T88" fmla="*/ 139 w 284"/>
                      <a:gd name="T89" fmla="*/ 243 h 244"/>
                      <a:gd name="T90" fmla="*/ 122 w 284"/>
                      <a:gd name="T91" fmla="*/ 243 h 244"/>
                      <a:gd name="T92" fmla="*/ 103 w 284"/>
                      <a:gd name="T93" fmla="*/ 239 h 244"/>
                      <a:gd name="T94" fmla="*/ 88 w 284"/>
                      <a:gd name="T95" fmla="*/ 236 h 244"/>
                      <a:gd name="T96" fmla="*/ 72 w 284"/>
                      <a:gd name="T97" fmla="*/ 233 h 244"/>
                      <a:gd name="T98" fmla="*/ 58 w 284"/>
                      <a:gd name="T99" fmla="*/ 228 h 244"/>
                      <a:gd name="T100" fmla="*/ 48 w 284"/>
                      <a:gd name="T101" fmla="*/ 223 h 244"/>
                      <a:gd name="T102" fmla="*/ 41 w 284"/>
                      <a:gd name="T103" fmla="*/ 219 h 244"/>
                      <a:gd name="T104" fmla="*/ 36 w 284"/>
                      <a:gd name="T105" fmla="*/ 214 h 244"/>
                      <a:gd name="T106" fmla="*/ 35 w 284"/>
                      <a:gd name="T107" fmla="*/ 204 h 244"/>
                      <a:gd name="T108" fmla="*/ 31 w 284"/>
                      <a:gd name="T109" fmla="*/ 182 h 244"/>
                      <a:gd name="T110" fmla="*/ 25 w 284"/>
                      <a:gd name="T111" fmla="*/ 150 h 244"/>
                      <a:gd name="T112" fmla="*/ 18 w 284"/>
                      <a:gd name="T113" fmla="*/ 113 h 244"/>
                      <a:gd name="T114" fmla="*/ 12 w 284"/>
                      <a:gd name="T115" fmla="*/ 75 h 244"/>
                      <a:gd name="T116" fmla="*/ 7 w 284"/>
                      <a:gd name="T117" fmla="*/ 41 h 244"/>
                      <a:gd name="T118" fmla="*/ 1 w 284"/>
                      <a:gd name="T119" fmla="*/ 15 h 244"/>
                      <a:gd name="T120" fmla="*/ 0 w 284"/>
                      <a:gd name="T121" fmla="*/ 4 h 244"/>
                      <a:gd name="T122" fmla="*/ 0 w 284"/>
                      <a:gd name="T123" fmla="*/ 1 h 244"/>
                      <a:gd name="T124" fmla="*/ 2 w 284"/>
                      <a:gd name="T125" fmla="*/ 1 h 2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4"/>
                      <a:gd name="T190" fmla="*/ 0 h 244"/>
                      <a:gd name="T191" fmla="*/ 284 w 284"/>
                      <a:gd name="T192" fmla="*/ 244 h 2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4" h="244">
                        <a:moveTo>
                          <a:pt x="19" y="9"/>
                        </a:moveTo>
                        <a:lnTo>
                          <a:pt x="7" y="7"/>
                        </a:lnTo>
                        <a:lnTo>
                          <a:pt x="8" y="15"/>
                        </a:lnTo>
                        <a:lnTo>
                          <a:pt x="9" y="22"/>
                        </a:lnTo>
                        <a:lnTo>
                          <a:pt x="11" y="28"/>
                        </a:lnTo>
                        <a:lnTo>
                          <a:pt x="12" y="35"/>
                        </a:lnTo>
                        <a:lnTo>
                          <a:pt x="12" y="41"/>
                        </a:lnTo>
                        <a:lnTo>
                          <a:pt x="14" y="47"/>
                        </a:lnTo>
                        <a:lnTo>
                          <a:pt x="15" y="54"/>
                        </a:lnTo>
                        <a:lnTo>
                          <a:pt x="17" y="60"/>
                        </a:lnTo>
                        <a:lnTo>
                          <a:pt x="18" y="67"/>
                        </a:lnTo>
                        <a:lnTo>
                          <a:pt x="18" y="71"/>
                        </a:lnTo>
                        <a:lnTo>
                          <a:pt x="19" y="78"/>
                        </a:lnTo>
                        <a:lnTo>
                          <a:pt x="21" y="84"/>
                        </a:lnTo>
                        <a:lnTo>
                          <a:pt x="22" y="91"/>
                        </a:lnTo>
                        <a:lnTo>
                          <a:pt x="22" y="95"/>
                        </a:lnTo>
                        <a:lnTo>
                          <a:pt x="24" y="102"/>
                        </a:lnTo>
                        <a:lnTo>
                          <a:pt x="25" y="108"/>
                        </a:lnTo>
                        <a:lnTo>
                          <a:pt x="27" y="115"/>
                        </a:lnTo>
                        <a:lnTo>
                          <a:pt x="27" y="119"/>
                        </a:lnTo>
                        <a:lnTo>
                          <a:pt x="28" y="126"/>
                        </a:lnTo>
                        <a:lnTo>
                          <a:pt x="29" y="132"/>
                        </a:lnTo>
                        <a:lnTo>
                          <a:pt x="31" y="137"/>
                        </a:lnTo>
                        <a:lnTo>
                          <a:pt x="31" y="143"/>
                        </a:lnTo>
                        <a:lnTo>
                          <a:pt x="32" y="150"/>
                        </a:lnTo>
                        <a:lnTo>
                          <a:pt x="34" y="156"/>
                        </a:lnTo>
                        <a:lnTo>
                          <a:pt x="35" y="163"/>
                        </a:lnTo>
                        <a:lnTo>
                          <a:pt x="36" y="169"/>
                        </a:lnTo>
                        <a:lnTo>
                          <a:pt x="36" y="175"/>
                        </a:lnTo>
                        <a:lnTo>
                          <a:pt x="38" y="182"/>
                        </a:lnTo>
                        <a:lnTo>
                          <a:pt x="39" y="188"/>
                        </a:lnTo>
                        <a:lnTo>
                          <a:pt x="41" y="195"/>
                        </a:lnTo>
                        <a:lnTo>
                          <a:pt x="42" y="201"/>
                        </a:lnTo>
                        <a:lnTo>
                          <a:pt x="44" y="207"/>
                        </a:lnTo>
                        <a:lnTo>
                          <a:pt x="44" y="209"/>
                        </a:lnTo>
                        <a:lnTo>
                          <a:pt x="44" y="211"/>
                        </a:lnTo>
                        <a:lnTo>
                          <a:pt x="45" y="211"/>
                        </a:lnTo>
                        <a:lnTo>
                          <a:pt x="45" y="212"/>
                        </a:lnTo>
                        <a:lnTo>
                          <a:pt x="46" y="212"/>
                        </a:lnTo>
                        <a:lnTo>
                          <a:pt x="48" y="214"/>
                        </a:lnTo>
                        <a:lnTo>
                          <a:pt x="49" y="214"/>
                        </a:lnTo>
                        <a:lnTo>
                          <a:pt x="51" y="215"/>
                        </a:lnTo>
                        <a:lnTo>
                          <a:pt x="52" y="215"/>
                        </a:lnTo>
                        <a:lnTo>
                          <a:pt x="54" y="217"/>
                        </a:lnTo>
                        <a:lnTo>
                          <a:pt x="55" y="217"/>
                        </a:lnTo>
                        <a:lnTo>
                          <a:pt x="56" y="217"/>
                        </a:lnTo>
                        <a:lnTo>
                          <a:pt x="58" y="219"/>
                        </a:lnTo>
                        <a:lnTo>
                          <a:pt x="61" y="220"/>
                        </a:lnTo>
                        <a:lnTo>
                          <a:pt x="62" y="220"/>
                        </a:lnTo>
                        <a:lnTo>
                          <a:pt x="63" y="222"/>
                        </a:lnTo>
                        <a:lnTo>
                          <a:pt x="66" y="222"/>
                        </a:lnTo>
                        <a:lnTo>
                          <a:pt x="68" y="223"/>
                        </a:lnTo>
                        <a:lnTo>
                          <a:pt x="71" y="223"/>
                        </a:lnTo>
                        <a:lnTo>
                          <a:pt x="73" y="225"/>
                        </a:lnTo>
                        <a:lnTo>
                          <a:pt x="76" y="225"/>
                        </a:lnTo>
                        <a:lnTo>
                          <a:pt x="79" y="227"/>
                        </a:lnTo>
                        <a:lnTo>
                          <a:pt x="82" y="227"/>
                        </a:lnTo>
                        <a:lnTo>
                          <a:pt x="85" y="228"/>
                        </a:lnTo>
                        <a:lnTo>
                          <a:pt x="88" y="228"/>
                        </a:lnTo>
                        <a:lnTo>
                          <a:pt x="92" y="230"/>
                        </a:lnTo>
                        <a:lnTo>
                          <a:pt x="95" y="230"/>
                        </a:lnTo>
                        <a:lnTo>
                          <a:pt x="99" y="230"/>
                        </a:lnTo>
                        <a:lnTo>
                          <a:pt x="102" y="231"/>
                        </a:lnTo>
                        <a:lnTo>
                          <a:pt x="106" y="231"/>
                        </a:lnTo>
                        <a:lnTo>
                          <a:pt x="110" y="231"/>
                        </a:lnTo>
                        <a:lnTo>
                          <a:pt x="115" y="231"/>
                        </a:lnTo>
                        <a:lnTo>
                          <a:pt x="120" y="231"/>
                        </a:lnTo>
                        <a:lnTo>
                          <a:pt x="125" y="233"/>
                        </a:lnTo>
                        <a:lnTo>
                          <a:pt x="129" y="233"/>
                        </a:lnTo>
                        <a:lnTo>
                          <a:pt x="135" y="233"/>
                        </a:lnTo>
                        <a:lnTo>
                          <a:pt x="140" y="233"/>
                        </a:lnTo>
                        <a:lnTo>
                          <a:pt x="143" y="233"/>
                        </a:lnTo>
                        <a:lnTo>
                          <a:pt x="146" y="233"/>
                        </a:lnTo>
                        <a:lnTo>
                          <a:pt x="150" y="233"/>
                        </a:lnTo>
                        <a:lnTo>
                          <a:pt x="153" y="231"/>
                        </a:lnTo>
                        <a:lnTo>
                          <a:pt x="157" y="231"/>
                        </a:lnTo>
                        <a:lnTo>
                          <a:pt x="160" y="231"/>
                        </a:lnTo>
                        <a:lnTo>
                          <a:pt x="164" y="231"/>
                        </a:lnTo>
                        <a:lnTo>
                          <a:pt x="167" y="230"/>
                        </a:lnTo>
                        <a:lnTo>
                          <a:pt x="170" y="230"/>
                        </a:lnTo>
                        <a:lnTo>
                          <a:pt x="174" y="230"/>
                        </a:lnTo>
                        <a:lnTo>
                          <a:pt x="177" y="228"/>
                        </a:lnTo>
                        <a:lnTo>
                          <a:pt x="180" y="228"/>
                        </a:lnTo>
                        <a:lnTo>
                          <a:pt x="184" y="227"/>
                        </a:lnTo>
                        <a:lnTo>
                          <a:pt x="187" y="227"/>
                        </a:lnTo>
                        <a:lnTo>
                          <a:pt x="190" y="225"/>
                        </a:lnTo>
                        <a:lnTo>
                          <a:pt x="194" y="225"/>
                        </a:lnTo>
                        <a:lnTo>
                          <a:pt x="197" y="223"/>
                        </a:lnTo>
                        <a:lnTo>
                          <a:pt x="200" y="222"/>
                        </a:lnTo>
                        <a:lnTo>
                          <a:pt x="203" y="222"/>
                        </a:lnTo>
                        <a:lnTo>
                          <a:pt x="206" y="220"/>
                        </a:lnTo>
                        <a:lnTo>
                          <a:pt x="209" y="219"/>
                        </a:lnTo>
                        <a:lnTo>
                          <a:pt x="211" y="217"/>
                        </a:lnTo>
                        <a:lnTo>
                          <a:pt x="214" y="217"/>
                        </a:lnTo>
                        <a:lnTo>
                          <a:pt x="217" y="215"/>
                        </a:lnTo>
                        <a:lnTo>
                          <a:pt x="220" y="214"/>
                        </a:lnTo>
                        <a:lnTo>
                          <a:pt x="223" y="212"/>
                        </a:lnTo>
                        <a:lnTo>
                          <a:pt x="226" y="212"/>
                        </a:lnTo>
                        <a:lnTo>
                          <a:pt x="227" y="211"/>
                        </a:lnTo>
                        <a:lnTo>
                          <a:pt x="230" y="209"/>
                        </a:lnTo>
                        <a:lnTo>
                          <a:pt x="233" y="207"/>
                        </a:lnTo>
                        <a:lnTo>
                          <a:pt x="234" y="206"/>
                        </a:lnTo>
                        <a:lnTo>
                          <a:pt x="237" y="204"/>
                        </a:lnTo>
                        <a:lnTo>
                          <a:pt x="275" y="6"/>
                        </a:lnTo>
                        <a:lnTo>
                          <a:pt x="263" y="7"/>
                        </a:lnTo>
                        <a:lnTo>
                          <a:pt x="263" y="1"/>
                        </a:lnTo>
                        <a:lnTo>
                          <a:pt x="277" y="0"/>
                        </a:lnTo>
                        <a:lnTo>
                          <a:pt x="278" y="0"/>
                        </a:lnTo>
                        <a:lnTo>
                          <a:pt x="280" y="1"/>
                        </a:lnTo>
                        <a:lnTo>
                          <a:pt x="281" y="1"/>
                        </a:lnTo>
                        <a:lnTo>
                          <a:pt x="283" y="3"/>
                        </a:lnTo>
                        <a:lnTo>
                          <a:pt x="283" y="4"/>
                        </a:lnTo>
                        <a:lnTo>
                          <a:pt x="281" y="15"/>
                        </a:lnTo>
                        <a:lnTo>
                          <a:pt x="278" y="25"/>
                        </a:lnTo>
                        <a:lnTo>
                          <a:pt x="277" y="35"/>
                        </a:lnTo>
                        <a:lnTo>
                          <a:pt x="274" y="44"/>
                        </a:lnTo>
                        <a:lnTo>
                          <a:pt x="273" y="54"/>
                        </a:lnTo>
                        <a:lnTo>
                          <a:pt x="271" y="63"/>
                        </a:lnTo>
                        <a:lnTo>
                          <a:pt x="268" y="73"/>
                        </a:lnTo>
                        <a:lnTo>
                          <a:pt x="267" y="83"/>
                        </a:lnTo>
                        <a:lnTo>
                          <a:pt x="265" y="92"/>
                        </a:lnTo>
                        <a:lnTo>
                          <a:pt x="263" y="100"/>
                        </a:lnTo>
                        <a:lnTo>
                          <a:pt x="261" y="110"/>
                        </a:lnTo>
                        <a:lnTo>
                          <a:pt x="260" y="118"/>
                        </a:lnTo>
                        <a:lnTo>
                          <a:pt x="258" y="126"/>
                        </a:lnTo>
                        <a:lnTo>
                          <a:pt x="257" y="134"/>
                        </a:lnTo>
                        <a:lnTo>
                          <a:pt x="255" y="142"/>
                        </a:lnTo>
                        <a:lnTo>
                          <a:pt x="254" y="150"/>
                        </a:lnTo>
                        <a:lnTo>
                          <a:pt x="253" y="156"/>
                        </a:lnTo>
                        <a:lnTo>
                          <a:pt x="251" y="163"/>
                        </a:lnTo>
                        <a:lnTo>
                          <a:pt x="250" y="169"/>
                        </a:lnTo>
                        <a:lnTo>
                          <a:pt x="248" y="175"/>
                        </a:lnTo>
                        <a:lnTo>
                          <a:pt x="247" y="182"/>
                        </a:lnTo>
                        <a:lnTo>
                          <a:pt x="247" y="187"/>
                        </a:lnTo>
                        <a:lnTo>
                          <a:pt x="246" y="191"/>
                        </a:lnTo>
                        <a:lnTo>
                          <a:pt x="244" y="196"/>
                        </a:lnTo>
                        <a:lnTo>
                          <a:pt x="244" y="199"/>
                        </a:lnTo>
                        <a:lnTo>
                          <a:pt x="244" y="203"/>
                        </a:lnTo>
                        <a:lnTo>
                          <a:pt x="243" y="206"/>
                        </a:lnTo>
                        <a:lnTo>
                          <a:pt x="243" y="209"/>
                        </a:lnTo>
                        <a:lnTo>
                          <a:pt x="241" y="211"/>
                        </a:lnTo>
                        <a:lnTo>
                          <a:pt x="241" y="212"/>
                        </a:lnTo>
                        <a:lnTo>
                          <a:pt x="241" y="214"/>
                        </a:lnTo>
                        <a:lnTo>
                          <a:pt x="240" y="214"/>
                        </a:lnTo>
                        <a:lnTo>
                          <a:pt x="238" y="215"/>
                        </a:lnTo>
                        <a:lnTo>
                          <a:pt x="237" y="217"/>
                        </a:lnTo>
                        <a:lnTo>
                          <a:pt x="234" y="217"/>
                        </a:lnTo>
                        <a:lnTo>
                          <a:pt x="233" y="219"/>
                        </a:lnTo>
                        <a:lnTo>
                          <a:pt x="231" y="220"/>
                        </a:lnTo>
                        <a:lnTo>
                          <a:pt x="228" y="220"/>
                        </a:lnTo>
                        <a:lnTo>
                          <a:pt x="226" y="222"/>
                        </a:lnTo>
                        <a:lnTo>
                          <a:pt x="224" y="223"/>
                        </a:lnTo>
                        <a:lnTo>
                          <a:pt x="221" y="225"/>
                        </a:lnTo>
                        <a:lnTo>
                          <a:pt x="219" y="225"/>
                        </a:lnTo>
                        <a:lnTo>
                          <a:pt x="216" y="227"/>
                        </a:lnTo>
                        <a:lnTo>
                          <a:pt x="213" y="228"/>
                        </a:lnTo>
                        <a:lnTo>
                          <a:pt x="210" y="228"/>
                        </a:lnTo>
                        <a:lnTo>
                          <a:pt x="207" y="230"/>
                        </a:lnTo>
                        <a:lnTo>
                          <a:pt x="204" y="231"/>
                        </a:lnTo>
                        <a:lnTo>
                          <a:pt x="200" y="231"/>
                        </a:lnTo>
                        <a:lnTo>
                          <a:pt x="197" y="233"/>
                        </a:lnTo>
                        <a:lnTo>
                          <a:pt x="193" y="235"/>
                        </a:lnTo>
                        <a:lnTo>
                          <a:pt x="190" y="235"/>
                        </a:lnTo>
                        <a:lnTo>
                          <a:pt x="186" y="236"/>
                        </a:lnTo>
                        <a:lnTo>
                          <a:pt x="183" y="236"/>
                        </a:lnTo>
                        <a:lnTo>
                          <a:pt x="179" y="238"/>
                        </a:lnTo>
                        <a:lnTo>
                          <a:pt x="174" y="239"/>
                        </a:lnTo>
                        <a:lnTo>
                          <a:pt x="170" y="239"/>
                        </a:lnTo>
                        <a:lnTo>
                          <a:pt x="166" y="239"/>
                        </a:lnTo>
                        <a:lnTo>
                          <a:pt x="162" y="241"/>
                        </a:lnTo>
                        <a:lnTo>
                          <a:pt x="157" y="241"/>
                        </a:lnTo>
                        <a:lnTo>
                          <a:pt x="153" y="241"/>
                        </a:lnTo>
                        <a:lnTo>
                          <a:pt x="149" y="241"/>
                        </a:lnTo>
                        <a:lnTo>
                          <a:pt x="143" y="243"/>
                        </a:lnTo>
                        <a:lnTo>
                          <a:pt x="139" y="243"/>
                        </a:lnTo>
                        <a:lnTo>
                          <a:pt x="135" y="243"/>
                        </a:lnTo>
                        <a:lnTo>
                          <a:pt x="130" y="243"/>
                        </a:lnTo>
                        <a:lnTo>
                          <a:pt x="126" y="243"/>
                        </a:lnTo>
                        <a:lnTo>
                          <a:pt x="122" y="243"/>
                        </a:lnTo>
                        <a:lnTo>
                          <a:pt x="118" y="241"/>
                        </a:lnTo>
                        <a:lnTo>
                          <a:pt x="113" y="241"/>
                        </a:lnTo>
                        <a:lnTo>
                          <a:pt x="108" y="241"/>
                        </a:lnTo>
                        <a:lnTo>
                          <a:pt x="103" y="239"/>
                        </a:lnTo>
                        <a:lnTo>
                          <a:pt x="99" y="239"/>
                        </a:lnTo>
                        <a:lnTo>
                          <a:pt x="95" y="239"/>
                        </a:lnTo>
                        <a:lnTo>
                          <a:pt x="92" y="238"/>
                        </a:lnTo>
                        <a:lnTo>
                          <a:pt x="88" y="236"/>
                        </a:lnTo>
                        <a:lnTo>
                          <a:pt x="83" y="236"/>
                        </a:lnTo>
                        <a:lnTo>
                          <a:pt x="79" y="235"/>
                        </a:lnTo>
                        <a:lnTo>
                          <a:pt x="75" y="235"/>
                        </a:lnTo>
                        <a:lnTo>
                          <a:pt x="72" y="233"/>
                        </a:lnTo>
                        <a:lnTo>
                          <a:pt x="68" y="231"/>
                        </a:lnTo>
                        <a:lnTo>
                          <a:pt x="65" y="231"/>
                        </a:lnTo>
                        <a:lnTo>
                          <a:pt x="62" y="230"/>
                        </a:lnTo>
                        <a:lnTo>
                          <a:pt x="58" y="228"/>
                        </a:lnTo>
                        <a:lnTo>
                          <a:pt x="55" y="227"/>
                        </a:lnTo>
                        <a:lnTo>
                          <a:pt x="52" y="227"/>
                        </a:lnTo>
                        <a:lnTo>
                          <a:pt x="49" y="225"/>
                        </a:lnTo>
                        <a:lnTo>
                          <a:pt x="48" y="223"/>
                        </a:lnTo>
                        <a:lnTo>
                          <a:pt x="45" y="222"/>
                        </a:lnTo>
                        <a:lnTo>
                          <a:pt x="44" y="220"/>
                        </a:lnTo>
                        <a:lnTo>
                          <a:pt x="42" y="220"/>
                        </a:lnTo>
                        <a:lnTo>
                          <a:pt x="41" y="219"/>
                        </a:lnTo>
                        <a:lnTo>
                          <a:pt x="39" y="217"/>
                        </a:lnTo>
                        <a:lnTo>
                          <a:pt x="38" y="215"/>
                        </a:lnTo>
                        <a:lnTo>
                          <a:pt x="36" y="214"/>
                        </a:lnTo>
                        <a:lnTo>
                          <a:pt x="36" y="212"/>
                        </a:lnTo>
                        <a:lnTo>
                          <a:pt x="36" y="209"/>
                        </a:lnTo>
                        <a:lnTo>
                          <a:pt x="35" y="204"/>
                        </a:lnTo>
                        <a:lnTo>
                          <a:pt x="35" y="201"/>
                        </a:lnTo>
                        <a:lnTo>
                          <a:pt x="34" y="195"/>
                        </a:lnTo>
                        <a:lnTo>
                          <a:pt x="32" y="190"/>
                        </a:lnTo>
                        <a:lnTo>
                          <a:pt x="31" y="182"/>
                        </a:lnTo>
                        <a:lnTo>
                          <a:pt x="29" y="175"/>
                        </a:lnTo>
                        <a:lnTo>
                          <a:pt x="28" y="167"/>
                        </a:lnTo>
                        <a:lnTo>
                          <a:pt x="27" y="159"/>
                        </a:lnTo>
                        <a:lnTo>
                          <a:pt x="25" y="150"/>
                        </a:lnTo>
                        <a:lnTo>
                          <a:pt x="24" y="140"/>
                        </a:lnTo>
                        <a:lnTo>
                          <a:pt x="22" y="132"/>
                        </a:lnTo>
                        <a:lnTo>
                          <a:pt x="21" y="123"/>
                        </a:lnTo>
                        <a:lnTo>
                          <a:pt x="18" y="113"/>
                        </a:lnTo>
                        <a:lnTo>
                          <a:pt x="17" y="103"/>
                        </a:lnTo>
                        <a:lnTo>
                          <a:pt x="15" y="94"/>
                        </a:lnTo>
                        <a:lnTo>
                          <a:pt x="14" y="84"/>
                        </a:lnTo>
                        <a:lnTo>
                          <a:pt x="12" y="75"/>
                        </a:lnTo>
                        <a:lnTo>
                          <a:pt x="11" y="65"/>
                        </a:lnTo>
                        <a:lnTo>
                          <a:pt x="9" y="57"/>
                        </a:lnTo>
                        <a:lnTo>
                          <a:pt x="8" y="49"/>
                        </a:lnTo>
                        <a:lnTo>
                          <a:pt x="7" y="41"/>
                        </a:lnTo>
                        <a:lnTo>
                          <a:pt x="5" y="33"/>
                        </a:lnTo>
                        <a:lnTo>
                          <a:pt x="4" y="27"/>
                        </a:lnTo>
                        <a:lnTo>
                          <a:pt x="2" y="22"/>
                        </a:lnTo>
                        <a:lnTo>
                          <a:pt x="1" y="15"/>
                        </a:lnTo>
                        <a:lnTo>
                          <a:pt x="1" y="12"/>
                        </a:lnTo>
                        <a:lnTo>
                          <a:pt x="0" y="7"/>
                        </a:lnTo>
                        <a:lnTo>
                          <a:pt x="0" y="6"/>
                        </a:lnTo>
                        <a:lnTo>
                          <a:pt x="0" y="4"/>
                        </a:lnTo>
                        <a:lnTo>
                          <a:pt x="0" y="3"/>
                        </a:lnTo>
                        <a:lnTo>
                          <a:pt x="0" y="1"/>
                        </a:lnTo>
                        <a:lnTo>
                          <a:pt x="1" y="1"/>
                        </a:lnTo>
                        <a:lnTo>
                          <a:pt x="2" y="1"/>
                        </a:lnTo>
                        <a:lnTo>
                          <a:pt x="19" y="3"/>
                        </a:lnTo>
                        <a:lnTo>
                          <a:pt x="19" y="9"/>
                        </a:lnTo>
                      </a:path>
                    </a:pathLst>
                  </a:custGeom>
                  <a:solidFill>
                    <a:srgbClr val="669966"/>
                  </a:solidFill>
                  <a:ln w="9525" cap="rnd">
                    <a:noFill/>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3" name="Freeform 69"/>
                  <p:cNvSpPr>
                    <a:spLocks/>
                  </p:cNvSpPr>
                  <p:nvPr/>
                </p:nvSpPr>
                <p:spPr bwMode="auto">
                  <a:xfrm>
                    <a:off x="4176" y="1735"/>
                    <a:ext cx="287" cy="248"/>
                  </a:xfrm>
                  <a:custGeom>
                    <a:avLst/>
                    <a:gdLst>
                      <a:gd name="T0" fmla="*/ 9 w 287"/>
                      <a:gd name="T1" fmla="*/ 22 h 248"/>
                      <a:gd name="T2" fmla="*/ 14 w 287"/>
                      <a:gd name="T3" fmla="*/ 48 h 248"/>
                      <a:gd name="T4" fmla="*/ 18 w 287"/>
                      <a:gd name="T5" fmla="*/ 73 h 248"/>
                      <a:gd name="T6" fmla="*/ 24 w 287"/>
                      <a:gd name="T7" fmla="*/ 97 h 248"/>
                      <a:gd name="T8" fmla="*/ 28 w 287"/>
                      <a:gd name="T9" fmla="*/ 121 h 248"/>
                      <a:gd name="T10" fmla="*/ 32 w 287"/>
                      <a:gd name="T11" fmla="*/ 145 h 248"/>
                      <a:gd name="T12" fmla="*/ 36 w 287"/>
                      <a:gd name="T13" fmla="*/ 171 h 248"/>
                      <a:gd name="T14" fmla="*/ 41 w 287"/>
                      <a:gd name="T15" fmla="*/ 198 h 248"/>
                      <a:gd name="T16" fmla="*/ 43 w 287"/>
                      <a:gd name="T17" fmla="*/ 213 h 248"/>
                      <a:gd name="T18" fmla="*/ 46 w 287"/>
                      <a:gd name="T19" fmla="*/ 216 h 248"/>
                      <a:gd name="T20" fmla="*/ 50 w 287"/>
                      <a:gd name="T21" fmla="*/ 218 h 248"/>
                      <a:gd name="T22" fmla="*/ 58 w 287"/>
                      <a:gd name="T23" fmla="*/ 221 h 248"/>
                      <a:gd name="T24" fmla="*/ 65 w 287"/>
                      <a:gd name="T25" fmla="*/ 224 h 248"/>
                      <a:gd name="T26" fmla="*/ 75 w 287"/>
                      <a:gd name="T27" fmla="*/ 229 h 248"/>
                      <a:gd name="T28" fmla="*/ 86 w 287"/>
                      <a:gd name="T29" fmla="*/ 232 h 248"/>
                      <a:gd name="T30" fmla="*/ 100 w 287"/>
                      <a:gd name="T31" fmla="*/ 234 h 248"/>
                      <a:gd name="T32" fmla="*/ 116 w 287"/>
                      <a:gd name="T33" fmla="*/ 235 h 248"/>
                      <a:gd name="T34" fmla="*/ 135 w 287"/>
                      <a:gd name="T35" fmla="*/ 237 h 248"/>
                      <a:gd name="T36" fmla="*/ 152 w 287"/>
                      <a:gd name="T37" fmla="*/ 237 h 248"/>
                      <a:gd name="T38" fmla="*/ 165 w 287"/>
                      <a:gd name="T39" fmla="*/ 235 h 248"/>
                      <a:gd name="T40" fmla="*/ 179 w 287"/>
                      <a:gd name="T41" fmla="*/ 232 h 248"/>
                      <a:gd name="T42" fmla="*/ 192 w 287"/>
                      <a:gd name="T43" fmla="*/ 229 h 248"/>
                      <a:gd name="T44" fmla="*/ 205 w 287"/>
                      <a:gd name="T45" fmla="*/ 224 h 248"/>
                      <a:gd name="T46" fmla="*/ 218 w 287"/>
                      <a:gd name="T47" fmla="*/ 221 h 248"/>
                      <a:gd name="T48" fmla="*/ 227 w 287"/>
                      <a:gd name="T49" fmla="*/ 214 h 248"/>
                      <a:gd name="T50" fmla="*/ 237 w 287"/>
                      <a:gd name="T51" fmla="*/ 210 h 248"/>
                      <a:gd name="T52" fmla="*/ 266 w 287"/>
                      <a:gd name="T53" fmla="*/ 1 h 248"/>
                      <a:gd name="T54" fmla="*/ 281 w 287"/>
                      <a:gd name="T55" fmla="*/ 0 h 248"/>
                      <a:gd name="T56" fmla="*/ 286 w 287"/>
                      <a:gd name="T57" fmla="*/ 3 h 248"/>
                      <a:gd name="T58" fmla="*/ 280 w 287"/>
                      <a:gd name="T59" fmla="*/ 35 h 248"/>
                      <a:gd name="T60" fmla="*/ 271 w 287"/>
                      <a:gd name="T61" fmla="*/ 75 h 248"/>
                      <a:gd name="T62" fmla="*/ 264 w 287"/>
                      <a:gd name="T63" fmla="*/ 112 h 248"/>
                      <a:gd name="T64" fmla="*/ 257 w 287"/>
                      <a:gd name="T65" fmla="*/ 144 h 248"/>
                      <a:gd name="T66" fmla="*/ 253 w 287"/>
                      <a:gd name="T67" fmla="*/ 173 h 248"/>
                      <a:gd name="T68" fmla="*/ 249 w 287"/>
                      <a:gd name="T69" fmla="*/ 195 h 248"/>
                      <a:gd name="T70" fmla="*/ 246 w 287"/>
                      <a:gd name="T71" fmla="*/ 210 h 248"/>
                      <a:gd name="T72" fmla="*/ 244 w 287"/>
                      <a:gd name="T73" fmla="*/ 216 h 248"/>
                      <a:gd name="T74" fmla="*/ 237 w 287"/>
                      <a:gd name="T75" fmla="*/ 221 h 248"/>
                      <a:gd name="T76" fmla="*/ 229 w 287"/>
                      <a:gd name="T77" fmla="*/ 226 h 248"/>
                      <a:gd name="T78" fmla="*/ 218 w 287"/>
                      <a:gd name="T79" fmla="*/ 230 h 248"/>
                      <a:gd name="T80" fmla="*/ 206 w 287"/>
                      <a:gd name="T81" fmla="*/ 235 h 248"/>
                      <a:gd name="T82" fmla="*/ 192 w 287"/>
                      <a:gd name="T83" fmla="*/ 238 h 248"/>
                      <a:gd name="T84" fmla="*/ 176 w 287"/>
                      <a:gd name="T85" fmla="*/ 243 h 248"/>
                      <a:gd name="T86" fmla="*/ 159 w 287"/>
                      <a:gd name="T87" fmla="*/ 245 h 248"/>
                      <a:gd name="T88" fmla="*/ 141 w 287"/>
                      <a:gd name="T89" fmla="*/ 247 h 248"/>
                      <a:gd name="T90" fmla="*/ 123 w 287"/>
                      <a:gd name="T91" fmla="*/ 247 h 248"/>
                      <a:gd name="T92" fmla="*/ 106 w 287"/>
                      <a:gd name="T93" fmla="*/ 243 h 248"/>
                      <a:gd name="T94" fmla="*/ 89 w 287"/>
                      <a:gd name="T95" fmla="*/ 240 h 248"/>
                      <a:gd name="T96" fmla="*/ 73 w 287"/>
                      <a:gd name="T97" fmla="*/ 237 h 248"/>
                      <a:gd name="T98" fmla="*/ 59 w 287"/>
                      <a:gd name="T99" fmla="*/ 232 h 248"/>
                      <a:gd name="T100" fmla="*/ 48 w 287"/>
                      <a:gd name="T101" fmla="*/ 227 h 248"/>
                      <a:gd name="T102" fmla="*/ 41 w 287"/>
                      <a:gd name="T103" fmla="*/ 222 h 248"/>
                      <a:gd name="T104" fmla="*/ 38 w 287"/>
                      <a:gd name="T105" fmla="*/ 218 h 248"/>
                      <a:gd name="T106" fmla="*/ 35 w 287"/>
                      <a:gd name="T107" fmla="*/ 208 h 248"/>
                      <a:gd name="T108" fmla="*/ 32 w 287"/>
                      <a:gd name="T109" fmla="*/ 186 h 248"/>
                      <a:gd name="T110" fmla="*/ 26 w 287"/>
                      <a:gd name="T111" fmla="*/ 152 h 248"/>
                      <a:gd name="T112" fmla="*/ 19 w 287"/>
                      <a:gd name="T113" fmla="*/ 115 h 248"/>
                      <a:gd name="T114" fmla="*/ 12 w 287"/>
                      <a:gd name="T115" fmla="*/ 76 h 248"/>
                      <a:gd name="T116" fmla="*/ 7 w 287"/>
                      <a:gd name="T117" fmla="*/ 41 h 248"/>
                      <a:gd name="T118" fmla="*/ 1 w 287"/>
                      <a:gd name="T119" fmla="*/ 17 h 248"/>
                      <a:gd name="T120" fmla="*/ 0 w 287"/>
                      <a:gd name="T121" fmla="*/ 4 h 248"/>
                      <a:gd name="T122" fmla="*/ 0 w 287"/>
                      <a:gd name="T123" fmla="*/ 1 h 248"/>
                      <a:gd name="T124" fmla="*/ 2 w 287"/>
                      <a:gd name="T125" fmla="*/ 1 h 2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7"/>
                      <a:gd name="T190" fmla="*/ 0 h 248"/>
                      <a:gd name="T191" fmla="*/ 287 w 287"/>
                      <a:gd name="T192" fmla="*/ 248 h 24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7" h="248">
                        <a:moveTo>
                          <a:pt x="19" y="9"/>
                        </a:moveTo>
                        <a:lnTo>
                          <a:pt x="7" y="8"/>
                        </a:lnTo>
                        <a:lnTo>
                          <a:pt x="8" y="16"/>
                        </a:lnTo>
                        <a:lnTo>
                          <a:pt x="9" y="22"/>
                        </a:lnTo>
                        <a:lnTo>
                          <a:pt x="11" y="28"/>
                        </a:lnTo>
                        <a:lnTo>
                          <a:pt x="12" y="35"/>
                        </a:lnTo>
                        <a:lnTo>
                          <a:pt x="14" y="41"/>
                        </a:lnTo>
                        <a:lnTo>
                          <a:pt x="14" y="48"/>
                        </a:lnTo>
                        <a:lnTo>
                          <a:pt x="15" y="54"/>
                        </a:lnTo>
                        <a:lnTo>
                          <a:pt x="16" y="60"/>
                        </a:lnTo>
                        <a:lnTo>
                          <a:pt x="18" y="67"/>
                        </a:lnTo>
                        <a:lnTo>
                          <a:pt x="18" y="73"/>
                        </a:lnTo>
                        <a:lnTo>
                          <a:pt x="19" y="80"/>
                        </a:lnTo>
                        <a:lnTo>
                          <a:pt x="21" y="85"/>
                        </a:lnTo>
                        <a:lnTo>
                          <a:pt x="22" y="91"/>
                        </a:lnTo>
                        <a:lnTo>
                          <a:pt x="24" y="97"/>
                        </a:lnTo>
                        <a:lnTo>
                          <a:pt x="24" y="104"/>
                        </a:lnTo>
                        <a:lnTo>
                          <a:pt x="25" y="110"/>
                        </a:lnTo>
                        <a:lnTo>
                          <a:pt x="26" y="117"/>
                        </a:lnTo>
                        <a:lnTo>
                          <a:pt x="28" y="121"/>
                        </a:lnTo>
                        <a:lnTo>
                          <a:pt x="29" y="128"/>
                        </a:lnTo>
                        <a:lnTo>
                          <a:pt x="29" y="134"/>
                        </a:lnTo>
                        <a:lnTo>
                          <a:pt x="31" y="141"/>
                        </a:lnTo>
                        <a:lnTo>
                          <a:pt x="32" y="145"/>
                        </a:lnTo>
                        <a:lnTo>
                          <a:pt x="32" y="152"/>
                        </a:lnTo>
                        <a:lnTo>
                          <a:pt x="33" y="158"/>
                        </a:lnTo>
                        <a:lnTo>
                          <a:pt x="35" y="165"/>
                        </a:lnTo>
                        <a:lnTo>
                          <a:pt x="36" y="171"/>
                        </a:lnTo>
                        <a:lnTo>
                          <a:pt x="38" y="178"/>
                        </a:lnTo>
                        <a:lnTo>
                          <a:pt x="39" y="184"/>
                        </a:lnTo>
                        <a:lnTo>
                          <a:pt x="39" y="190"/>
                        </a:lnTo>
                        <a:lnTo>
                          <a:pt x="41" y="198"/>
                        </a:lnTo>
                        <a:lnTo>
                          <a:pt x="42" y="205"/>
                        </a:lnTo>
                        <a:lnTo>
                          <a:pt x="43" y="211"/>
                        </a:lnTo>
                        <a:lnTo>
                          <a:pt x="43" y="213"/>
                        </a:lnTo>
                        <a:lnTo>
                          <a:pt x="45" y="213"/>
                        </a:lnTo>
                        <a:lnTo>
                          <a:pt x="45" y="214"/>
                        </a:lnTo>
                        <a:lnTo>
                          <a:pt x="46" y="216"/>
                        </a:lnTo>
                        <a:lnTo>
                          <a:pt x="48" y="216"/>
                        </a:lnTo>
                        <a:lnTo>
                          <a:pt x="49" y="218"/>
                        </a:lnTo>
                        <a:lnTo>
                          <a:pt x="50" y="218"/>
                        </a:lnTo>
                        <a:lnTo>
                          <a:pt x="52" y="219"/>
                        </a:lnTo>
                        <a:lnTo>
                          <a:pt x="53" y="219"/>
                        </a:lnTo>
                        <a:lnTo>
                          <a:pt x="55" y="221"/>
                        </a:lnTo>
                        <a:lnTo>
                          <a:pt x="58" y="221"/>
                        </a:lnTo>
                        <a:lnTo>
                          <a:pt x="59" y="222"/>
                        </a:lnTo>
                        <a:lnTo>
                          <a:pt x="60" y="222"/>
                        </a:lnTo>
                        <a:lnTo>
                          <a:pt x="63" y="224"/>
                        </a:lnTo>
                        <a:lnTo>
                          <a:pt x="65" y="224"/>
                        </a:lnTo>
                        <a:lnTo>
                          <a:pt x="67" y="226"/>
                        </a:lnTo>
                        <a:lnTo>
                          <a:pt x="69" y="227"/>
                        </a:lnTo>
                        <a:lnTo>
                          <a:pt x="72" y="227"/>
                        </a:lnTo>
                        <a:lnTo>
                          <a:pt x="75" y="229"/>
                        </a:lnTo>
                        <a:lnTo>
                          <a:pt x="77" y="229"/>
                        </a:lnTo>
                        <a:lnTo>
                          <a:pt x="79" y="229"/>
                        </a:lnTo>
                        <a:lnTo>
                          <a:pt x="83" y="230"/>
                        </a:lnTo>
                        <a:lnTo>
                          <a:pt x="86" y="232"/>
                        </a:lnTo>
                        <a:lnTo>
                          <a:pt x="89" y="232"/>
                        </a:lnTo>
                        <a:lnTo>
                          <a:pt x="93" y="232"/>
                        </a:lnTo>
                        <a:lnTo>
                          <a:pt x="96" y="234"/>
                        </a:lnTo>
                        <a:lnTo>
                          <a:pt x="100" y="234"/>
                        </a:lnTo>
                        <a:lnTo>
                          <a:pt x="103" y="235"/>
                        </a:lnTo>
                        <a:lnTo>
                          <a:pt x="107" y="235"/>
                        </a:lnTo>
                        <a:lnTo>
                          <a:pt x="111" y="235"/>
                        </a:lnTo>
                        <a:lnTo>
                          <a:pt x="116" y="235"/>
                        </a:lnTo>
                        <a:lnTo>
                          <a:pt x="121" y="235"/>
                        </a:lnTo>
                        <a:lnTo>
                          <a:pt x="126" y="237"/>
                        </a:lnTo>
                        <a:lnTo>
                          <a:pt x="131" y="237"/>
                        </a:lnTo>
                        <a:lnTo>
                          <a:pt x="135" y="237"/>
                        </a:lnTo>
                        <a:lnTo>
                          <a:pt x="141" y="237"/>
                        </a:lnTo>
                        <a:lnTo>
                          <a:pt x="144" y="237"/>
                        </a:lnTo>
                        <a:lnTo>
                          <a:pt x="148" y="237"/>
                        </a:lnTo>
                        <a:lnTo>
                          <a:pt x="152" y="237"/>
                        </a:lnTo>
                        <a:lnTo>
                          <a:pt x="155" y="235"/>
                        </a:lnTo>
                        <a:lnTo>
                          <a:pt x="158" y="235"/>
                        </a:lnTo>
                        <a:lnTo>
                          <a:pt x="162" y="235"/>
                        </a:lnTo>
                        <a:lnTo>
                          <a:pt x="165" y="235"/>
                        </a:lnTo>
                        <a:lnTo>
                          <a:pt x="169" y="234"/>
                        </a:lnTo>
                        <a:lnTo>
                          <a:pt x="172" y="234"/>
                        </a:lnTo>
                        <a:lnTo>
                          <a:pt x="176" y="232"/>
                        </a:lnTo>
                        <a:lnTo>
                          <a:pt x="179" y="232"/>
                        </a:lnTo>
                        <a:lnTo>
                          <a:pt x="182" y="232"/>
                        </a:lnTo>
                        <a:lnTo>
                          <a:pt x="186" y="230"/>
                        </a:lnTo>
                        <a:lnTo>
                          <a:pt x="189" y="229"/>
                        </a:lnTo>
                        <a:lnTo>
                          <a:pt x="192" y="229"/>
                        </a:lnTo>
                        <a:lnTo>
                          <a:pt x="196" y="227"/>
                        </a:lnTo>
                        <a:lnTo>
                          <a:pt x="199" y="227"/>
                        </a:lnTo>
                        <a:lnTo>
                          <a:pt x="202" y="226"/>
                        </a:lnTo>
                        <a:lnTo>
                          <a:pt x="205" y="224"/>
                        </a:lnTo>
                        <a:lnTo>
                          <a:pt x="208" y="224"/>
                        </a:lnTo>
                        <a:lnTo>
                          <a:pt x="212" y="222"/>
                        </a:lnTo>
                        <a:lnTo>
                          <a:pt x="215" y="221"/>
                        </a:lnTo>
                        <a:lnTo>
                          <a:pt x="218" y="221"/>
                        </a:lnTo>
                        <a:lnTo>
                          <a:pt x="220" y="219"/>
                        </a:lnTo>
                        <a:lnTo>
                          <a:pt x="222" y="218"/>
                        </a:lnTo>
                        <a:lnTo>
                          <a:pt x="225" y="216"/>
                        </a:lnTo>
                        <a:lnTo>
                          <a:pt x="227" y="214"/>
                        </a:lnTo>
                        <a:lnTo>
                          <a:pt x="230" y="214"/>
                        </a:lnTo>
                        <a:lnTo>
                          <a:pt x="233" y="213"/>
                        </a:lnTo>
                        <a:lnTo>
                          <a:pt x="235" y="211"/>
                        </a:lnTo>
                        <a:lnTo>
                          <a:pt x="237" y="210"/>
                        </a:lnTo>
                        <a:lnTo>
                          <a:pt x="239" y="208"/>
                        </a:lnTo>
                        <a:lnTo>
                          <a:pt x="278" y="6"/>
                        </a:lnTo>
                        <a:lnTo>
                          <a:pt x="266" y="8"/>
                        </a:lnTo>
                        <a:lnTo>
                          <a:pt x="266" y="1"/>
                        </a:lnTo>
                        <a:lnTo>
                          <a:pt x="280" y="0"/>
                        </a:lnTo>
                        <a:lnTo>
                          <a:pt x="281" y="0"/>
                        </a:lnTo>
                        <a:lnTo>
                          <a:pt x="283" y="1"/>
                        </a:lnTo>
                        <a:lnTo>
                          <a:pt x="284" y="1"/>
                        </a:lnTo>
                        <a:lnTo>
                          <a:pt x="286" y="3"/>
                        </a:lnTo>
                        <a:lnTo>
                          <a:pt x="286" y="4"/>
                        </a:lnTo>
                        <a:lnTo>
                          <a:pt x="284" y="16"/>
                        </a:lnTo>
                        <a:lnTo>
                          <a:pt x="281" y="25"/>
                        </a:lnTo>
                        <a:lnTo>
                          <a:pt x="280" y="35"/>
                        </a:lnTo>
                        <a:lnTo>
                          <a:pt x="277" y="46"/>
                        </a:lnTo>
                        <a:lnTo>
                          <a:pt x="276" y="56"/>
                        </a:lnTo>
                        <a:lnTo>
                          <a:pt x="273" y="65"/>
                        </a:lnTo>
                        <a:lnTo>
                          <a:pt x="271" y="75"/>
                        </a:lnTo>
                        <a:lnTo>
                          <a:pt x="270" y="85"/>
                        </a:lnTo>
                        <a:lnTo>
                          <a:pt x="269" y="93"/>
                        </a:lnTo>
                        <a:lnTo>
                          <a:pt x="266" y="102"/>
                        </a:lnTo>
                        <a:lnTo>
                          <a:pt x="264" y="112"/>
                        </a:lnTo>
                        <a:lnTo>
                          <a:pt x="263" y="120"/>
                        </a:lnTo>
                        <a:lnTo>
                          <a:pt x="261" y="128"/>
                        </a:lnTo>
                        <a:lnTo>
                          <a:pt x="259" y="136"/>
                        </a:lnTo>
                        <a:lnTo>
                          <a:pt x="257" y="144"/>
                        </a:lnTo>
                        <a:lnTo>
                          <a:pt x="256" y="152"/>
                        </a:lnTo>
                        <a:lnTo>
                          <a:pt x="254" y="158"/>
                        </a:lnTo>
                        <a:lnTo>
                          <a:pt x="254" y="166"/>
                        </a:lnTo>
                        <a:lnTo>
                          <a:pt x="253" y="173"/>
                        </a:lnTo>
                        <a:lnTo>
                          <a:pt x="252" y="179"/>
                        </a:lnTo>
                        <a:lnTo>
                          <a:pt x="250" y="184"/>
                        </a:lnTo>
                        <a:lnTo>
                          <a:pt x="249" y="190"/>
                        </a:lnTo>
                        <a:lnTo>
                          <a:pt x="249" y="195"/>
                        </a:lnTo>
                        <a:lnTo>
                          <a:pt x="247" y="198"/>
                        </a:lnTo>
                        <a:lnTo>
                          <a:pt x="247" y="203"/>
                        </a:lnTo>
                        <a:lnTo>
                          <a:pt x="246" y="206"/>
                        </a:lnTo>
                        <a:lnTo>
                          <a:pt x="246" y="210"/>
                        </a:lnTo>
                        <a:lnTo>
                          <a:pt x="244" y="213"/>
                        </a:lnTo>
                        <a:lnTo>
                          <a:pt x="244" y="214"/>
                        </a:lnTo>
                        <a:lnTo>
                          <a:pt x="244" y="216"/>
                        </a:lnTo>
                        <a:lnTo>
                          <a:pt x="242" y="218"/>
                        </a:lnTo>
                        <a:lnTo>
                          <a:pt x="240" y="219"/>
                        </a:lnTo>
                        <a:lnTo>
                          <a:pt x="239" y="219"/>
                        </a:lnTo>
                        <a:lnTo>
                          <a:pt x="237" y="221"/>
                        </a:lnTo>
                        <a:lnTo>
                          <a:pt x="236" y="222"/>
                        </a:lnTo>
                        <a:lnTo>
                          <a:pt x="233" y="222"/>
                        </a:lnTo>
                        <a:lnTo>
                          <a:pt x="230" y="224"/>
                        </a:lnTo>
                        <a:lnTo>
                          <a:pt x="229" y="226"/>
                        </a:lnTo>
                        <a:lnTo>
                          <a:pt x="226" y="227"/>
                        </a:lnTo>
                        <a:lnTo>
                          <a:pt x="223" y="227"/>
                        </a:lnTo>
                        <a:lnTo>
                          <a:pt x="220" y="229"/>
                        </a:lnTo>
                        <a:lnTo>
                          <a:pt x="218" y="230"/>
                        </a:lnTo>
                        <a:lnTo>
                          <a:pt x="215" y="232"/>
                        </a:lnTo>
                        <a:lnTo>
                          <a:pt x="212" y="232"/>
                        </a:lnTo>
                        <a:lnTo>
                          <a:pt x="209" y="234"/>
                        </a:lnTo>
                        <a:lnTo>
                          <a:pt x="206" y="235"/>
                        </a:lnTo>
                        <a:lnTo>
                          <a:pt x="203" y="235"/>
                        </a:lnTo>
                        <a:lnTo>
                          <a:pt x="199" y="237"/>
                        </a:lnTo>
                        <a:lnTo>
                          <a:pt x="195" y="238"/>
                        </a:lnTo>
                        <a:lnTo>
                          <a:pt x="192" y="238"/>
                        </a:lnTo>
                        <a:lnTo>
                          <a:pt x="188" y="240"/>
                        </a:lnTo>
                        <a:lnTo>
                          <a:pt x="185" y="240"/>
                        </a:lnTo>
                        <a:lnTo>
                          <a:pt x="181" y="242"/>
                        </a:lnTo>
                        <a:lnTo>
                          <a:pt x="176" y="243"/>
                        </a:lnTo>
                        <a:lnTo>
                          <a:pt x="172" y="243"/>
                        </a:lnTo>
                        <a:lnTo>
                          <a:pt x="168" y="243"/>
                        </a:lnTo>
                        <a:lnTo>
                          <a:pt x="164" y="245"/>
                        </a:lnTo>
                        <a:lnTo>
                          <a:pt x="159" y="245"/>
                        </a:lnTo>
                        <a:lnTo>
                          <a:pt x="155" y="245"/>
                        </a:lnTo>
                        <a:lnTo>
                          <a:pt x="150" y="245"/>
                        </a:lnTo>
                        <a:lnTo>
                          <a:pt x="145" y="247"/>
                        </a:lnTo>
                        <a:lnTo>
                          <a:pt x="141" y="247"/>
                        </a:lnTo>
                        <a:lnTo>
                          <a:pt x="135" y="247"/>
                        </a:lnTo>
                        <a:lnTo>
                          <a:pt x="131" y="247"/>
                        </a:lnTo>
                        <a:lnTo>
                          <a:pt x="127" y="247"/>
                        </a:lnTo>
                        <a:lnTo>
                          <a:pt x="123" y="247"/>
                        </a:lnTo>
                        <a:lnTo>
                          <a:pt x="118" y="245"/>
                        </a:lnTo>
                        <a:lnTo>
                          <a:pt x="114" y="245"/>
                        </a:lnTo>
                        <a:lnTo>
                          <a:pt x="110" y="245"/>
                        </a:lnTo>
                        <a:lnTo>
                          <a:pt x="106" y="243"/>
                        </a:lnTo>
                        <a:lnTo>
                          <a:pt x="100" y="243"/>
                        </a:lnTo>
                        <a:lnTo>
                          <a:pt x="96" y="243"/>
                        </a:lnTo>
                        <a:lnTo>
                          <a:pt x="93" y="242"/>
                        </a:lnTo>
                        <a:lnTo>
                          <a:pt x="89" y="240"/>
                        </a:lnTo>
                        <a:lnTo>
                          <a:pt x="84" y="240"/>
                        </a:lnTo>
                        <a:lnTo>
                          <a:pt x="80" y="238"/>
                        </a:lnTo>
                        <a:lnTo>
                          <a:pt x="76" y="237"/>
                        </a:lnTo>
                        <a:lnTo>
                          <a:pt x="73" y="237"/>
                        </a:lnTo>
                        <a:lnTo>
                          <a:pt x="69" y="235"/>
                        </a:lnTo>
                        <a:lnTo>
                          <a:pt x="66" y="235"/>
                        </a:lnTo>
                        <a:lnTo>
                          <a:pt x="62" y="234"/>
                        </a:lnTo>
                        <a:lnTo>
                          <a:pt x="59" y="232"/>
                        </a:lnTo>
                        <a:lnTo>
                          <a:pt x="56" y="230"/>
                        </a:lnTo>
                        <a:lnTo>
                          <a:pt x="53" y="229"/>
                        </a:lnTo>
                        <a:lnTo>
                          <a:pt x="50" y="229"/>
                        </a:lnTo>
                        <a:lnTo>
                          <a:pt x="48" y="227"/>
                        </a:lnTo>
                        <a:lnTo>
                          <a:pt x="46" y="226"/>
                        </a:lnTo>
                        <a:lnTo>
                          <a:pt x="43" y="224"/>
                        </a:lnTo>
                        <a:lnTo>
                          <a:pt x="42" y="222"/>
                        </a:lnTo>
                        <a:lnTo>
                          <a:pt x="41" y="222"/>
                        </a:lnTo>
                        <a:lnTo>
                          <a:pt x="39" y="221"/>
                        </a:lnTo>
                        <a:lnTo>
                          <a:pt x="38" y="219"/>
                        </a:lnTo>
                        <a:lnTo>
                          <a:pt x="38" y="218"/>
                        </a:lnTo>
                        <a:lnTo>
                          <a:pt x="38" y="216"/>
                        </a:lnTo>
                        <a:lnTo>
                          <a:pt x="36" y="214"/>
                        </a:lnTo>
                        <a:lnTo>
                          <a:pt x="36" y="213"/>
                        </a:lnTo>
                        <a:lnTo>
                          <a:pt x="35" y="208"/>
                        </a:lnTo>
                        <a:lnTo>
                          <a:pt x="35" y="203"/>
                        </a:lnTo>
                        <a:lnTo>
                          <a:pt x="33" y="198"/>
                        </a:lnTo>
                        <a:lnTo>
                          <a:pt x="32" y="192"/>
                        </a:lnTo>
                        <a:lnTo>
                          <a:pt x="32" y="186"/>
                        </a:lnTo>
                        <a:lnTo>
                          <a:pt x="31" y="178"/>
                        </a:lnTo>
                        <a:lnTo>
                          <a:pt x="29" y="170"/>
                        </a:lnTo>
                        <a:lnTo>
                          <a:pt x="28" y="161"/>
                        </a:lnTo>
                        <a:lnTo>
                          <a:pt x="26" y="152"/>
                        </a:lnTo>
                        <a:lnTo>
                          <a:pt x="24" y="142"/>
                        </a:lnTo>
                        <a:lnTo>
                          <a:pt x="22" y="134"/>
                        </a:lnTo>
                        <a:lnTo>
                          <a:pt x="21" y="125"/>
                        </a:lnTo>
                        <a:lnTo>
                          <a:pt x="19" y="115"/>
                        </a:lnTo>
                        <a:lnTo>
                          <a:pt x="16" y="105"/>
                        </a:lnTo>
                        <a:lnTo>
                          <a:pt x="15" y="96"/>
                        </a:lnTo>
                        <a:lnTo>
                          <a:pt x="14" y="85"/>
                        </a:lnTo>
                        <a:lnTo>
                          <a:pt x="12" y="76"/>
                        </a:lnTo>
                        <a:lnTo>
                          <a:pt x="11" y="67"/>
                        </a:lnTo>
                        <a:lnTo>
                          <a:pt x="9" y="59"/>
                        </a:lnTo>
                        <a:lnTo>
                          <a:pt x="8" y="49"/>
                        </a:lnTo>
                        <a:lnTo>
                          <a:pt x="7" y="41"/>
                        </a:lnTo>
                        <a:lnTo>
                          <a:pt x="5" y="35"/>
                        </a:lnTo>
                        <a:lnTo>
                          <a:pt x="4" y="27"/>
                        </a:lnTo>
                        <a:lnTo>
                          <a:pt x="2" y="22"/>
                        </a:lnTo>
                        <a:lnTo>
                          <a:pt x="1" y="17"/>
                        </a:lnTo>
                        <a:lnTo>
                          <a:pt x="1" y="12"/>
                        </a:lnTo>
                        <a:lnTo>
                          <a:pt x="0" y="9"/>
                        </a:lnTo>
                        <a:lnTo>
                          <a:pt x="0" y="6"/>
                        </a:lnTo>
                        <a:lnTo>
                          <a:pt x="0" y="4"/>
                        </a:lnTo>
                        <a:lnTo>
                          <a:pt x="0" y="3"/>
                        </a:lnTo>
                        <a:lnTo>
                          <a:pt x="0" y="1"/>
                        </a:lnTo>
                        <a:lnTo>
                          <a:pt x="1" y="1"/>
                        </a:lnTo>
                        <a:lnTo>
                          <a:pt x="2" y="1"/>
                        </a:lnTo>
                        <a:lnTo>
                          <a:pt x="19" y="3"/>
                        </a:lnTo>
                        <a:lnTo>
                          <a:pt x="19" y="9"/>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4" name="Freeform 70"/>
                  <p:cNvSpPr>
                    <a:spLocks/>
                  </p:cNvSpPr>
                  <p:nvPr/>
                </p:nvSpPr>
                <p:spPr bwMode="auto">
                  <a:xfrm>
                    <a:off x="4191" y="1725"/>
                    <a:ext cx="255" cy="74"/>
                  </a:xfrm>
                  <a:custGeom>
                    <a:avLst/>
                    <a:gdLst>
                      <a:gd name="T0" fmla="*/ 0 w 255"/>
                      <a:gd name="T1" fmla="*/ 34 h 74"/>
                      <a:gd name="T2" fmla="*/ 0 w 255"/>
                      <a:gd name="T3" fmla="*/ 35 h 74"/>
                      <a:gd name="T4" fmla="*/ 0 w 255"/>
                      <a:gd name="T5" fmla="*/ 35 h 74"/>
                      <a:gd name="T6" fmla="*/ 0 w 255"/>
                      <a:gd name="T7" fmla="*/ 37 h 74"/>
                      <a:gd name="T8" fmla="*/ 1 w 255"/>
                      <a:gd name="T9" fmla="*/ 37 h 74"/>
                      <a:gd name="T10" fmla="*/ 2 w 255"/>
                      <a:gd name="T11" fmla="*/ 38 h 74"/>
                      <a:gd name="T12" fmla="*/ 2 w 255"/>
                      <a:gd name="T13" fmla="*/ 40 h 74"/>
                      <a:gd name="T14" fmla="*/ 5 w 255"/>
                      <a:gd name="T15" fmla="*/ 43 h 74"/>
                      <a:gd name="T16" fmla="*/ 8 w 255"/>
                      <a:gd name="T17" fmla="*/ 45 h 74"/>
                      <a:gd name="T18" fmla="*/ 11 w 255"/>
                      <a:gd name="T19" fmla="*/ 47 h 74"/>
                      <a:gd name="T20" fmla="*/ 14 w 255"/>
                      <a:gd name="T21" fmla="*/ 50 h 74"/>
                      <a:gd name="T22" fmla="*/ 19 w 255"/>
                      <a:gd name="T23" fmla="*/ 51 h 74"/>
                      <a:gd name="T24" fmla="*/ 24 w 255"/>
                      <a:gd name="T25" fmla="*/ 55 h 74"/>
                      <a:gd name="T26" fmla="*/ 31 w 255"/>
                      <a:gd name="T27" fmla="*/ 56 h 74"/>
                      <a:gd name="T28" fmla="*/ 38 w 255"/>
                      <a:gd name="T29" fmla="*/ 60 h 74"/>
                      <a:gd name="T30" fmla="*/ 46 w 255"/>
                      <a:gd name="T31" fmla="*/ 61 h 74"/>
                      <a:gd name="T32" fmla="*/ 55 w 255"/>
                      <a:gd name="T33" fmla="*/ 64 h 74"/>
                      <a:gd name="T34" fmla="*/ 65 w 255"/>
                      <a:gd name="T35" fmla="*/ 66 h 74"/>
                      <a:gd name="T36" fmla="*/ 73 w 255"/>
                      <a:gd name="T37" fmla="*/ 68 h 74"/>
                      <a:gd name="T38" fmla="*/ 80 w 255"/>
                      <a:gd name="T39" fmla="*/ 69 h 74"/>
                      <a:gd name="T40" fmla="*/ 87 w 255"/>
                      <a:gd name="T41" fmla="*/ 71 h 74"/>
                      <a:gd name="T42" fmla="*/ 95 w 255"/>
                      <a:gd name="T43" fmla="*/ 71 h 74"/>
                      <a:gd name="T44" fmla="*/ 100 w 255"/>
                      <a:gd name="T45" fmla="*/ 71 h 74"/>
                      <a:gd name="T46" fmla="*/ 106 w 255"/>
                      <a:gd name="T47" fmla="*/ 73 h 74"/>
                      <a:gd name="T48" fmla="*/ 112 w 255"/>
                      <a:gd name="T49" fmla="*/ 73 h 74"/>
                      <a:gd name="T50" fmla="*/ 116 w 255"/>
                      <a:gd name="T51" fmla="*/ 73 h 74"/>
                      <a:gd name="T52" fmla="*/ 119 w 255"/>
                      <a:gd name="T53" fmla="*/ 73 h 74"/>
                      <a:gd name="T54" fmla="*/ 122 w 255"/>
                      <a:gd name="T55" fmla="*/ 73 h 74"/>
                      <a:gd name="T56" fmla="*/ 124 w 255"/>
                      <a:gd name="T57" fmla="*/ 73 h 74"/>
                      <a:gd name="T58" fmla="*/ 127 w 255"/>
                      <a:gd name="T59" fmla="*/ 73 h 74"/>
                      <a:gd name="T60" fmla="*/ 127 w 255"/>
                      <a:gd name="T61" fmla="*/ 73 h 74"/>
                      <a:gd name="T62" fmla="*/ 129 w 255"/>
                      <a:gd name="T63" fmla="*/ 73 h 74"/>
                      <a:gd name="T64" fmla="*/ 129 w 255"/>
                      <a:gd name="T65" fmla="*/ 73 h 74"/>
                      <a:gd name="T66" fmla="*/ 130 w 255"/>
                      <a:gd name="T67" fmla="*/ 73 h 74"/>
                      <a:gd name="T68" fmla="*/ 133 w 255"/>
                      <a:gd name="T69" fmla="*/ 73 h 74"/>
                      <a:gd name="T70" fmla="*/ 136 w 255"/>
                      <a:gd name="T71" fmla="*/ 73 h 74"/>
                      <a:gd name="T72" fmla="*/ 139 w 255"/>
                      <a:gd name="T73" fmla="*/ 73 h 74"/>
                      <a:gd name="T74" fmla="*/ 141 w 255"/>
                      <a:gd name="T75" fmla="*/ 73 h 74"/>
                      <a:gd name="T76" fmla="*/ 146 w 255"/>
                      <a:gd name="T77" fmla="*/ 71 h 74"/>
                      <a:gd name="T78" fmla="*/ 151 w 255"/>
                      <a:gd name="T79" fmla="*/ 71 h 74"/>
                      <a:gd name="T80" fmla="*/ 157 w 255"/>
                      <a:gd name="T81" fmla="*/ 71 h 74"/>
                      <a:gd name="T82" fmla="*/ 163 w 255"/>
                      <a:gd name="T83" fmla="*/ 69 h 74"/>
                      <a:gd name="T84" fmla="*/ 170 w 255"/>
                      <a:gd name="T85" fmla="*/ 69 h 74"/>
                      <a:gd name="T86" fmla="*/ 177 w 255"/>
                      <a:gd name="T87" fmla="*/ 68 h 74"/>
                      <a:gd name="T88" fmla="*/ 185 w 255"/>
                      <a:gd name="T89" fmla="*/ 66 h 74"/>
                      <a:gd name="T90" fmla="*/ 194 w 255"/>
                      <a:gd name="T91" fmla="*/ 64 h 74"/>
                      <a:gd name="T92" fmla="*/ 204 w 255"/>
                      <a:gd name="T93" fmla="*/ 63 h 74"/>
                      <a:gd name="T94" fmla="*/ 212 w 255"/>
                      <a:gd name="T95" fmla="*/ 60 h 74"/>
                      <a:gd name="T96" fmla="*/ 221 w 255"/>
                      <a:gd name="T97" fmla="*/ 58 h 74"/>
                      <a:gd name="T98" fmla="*/ 228 w 255"/>
                      <a:gd name="T99" fmla="*/ 56 h 74"/>
                      <a:gd name="T100" fmla="*/ 234 w 255"/>
                      <a:gd name="T101" fmla="*/ 53 h 74"/>
                      <a:gd name="T102" fmla="*/ 239 w 255"/>
                      <a:gd name="T103" fmla="*/ 51 h 74"/>
                      <a:gd name="T104" fmla="*/ 244 w 255"/>
                      <a:gd name="T105" fmla="*/ 50 h 74"/>
                      <a:gd name="T106" fmla="*/ 246 w 255"/>
                      <a:gd name="T107" fmla="*/ 48 h 74"/>
                      <a:gd name="T108" fmla="*/ 249 w 255"/>
                      <a:gd name="T109" fmla="*/ 47 h 74"/>
                      <a:gd name="T110" fmla="*/ 251 w 255"/>
                      <a:gd name="T111" fmla="*/ 45 h 74"/>
                      <a:gd name="T112" fmla="*/ 252 w 255"/>
                      <a:gd name="T113" fmla="*/ 43 h 74"/>
                      <a:gd name="T114" fmla="*/ 254 w 255"/>
                      <a:gd name="T115" fmla="*/ 42 h 74"/>
                      <a:gd name="T116" fmla="*/ 254 w 255"/>
                      <a:gd name="T117" fmla="*/ 42 h 74"/>
                      <a:gd name="T118" fmla="*/ 254 w 255"/>
                      <a:gd name="T119" fmla="*/ 40 h 74"/>
                      <a:gd name="T120" fmla="*/ 254 w 255"/>
                      <a:gd name="T121" fmla="*/ 38 h 74"/>
                      <a:gd name="T122" fmla="*/ 254 w 255"/>
                      <a:gd name="T123" fmla="*/ 0 h 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5"/>
                      <a:gd name="T187" fmla="*/ 0 h 74"/>
                      <a:gd name="T188" fmla="*/ 255 w 255"/>
                      <a:gd name="T189" fmla="*/ 74 h 7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5" h="74">
                        <a:moveTo>
                          <a:pt x="0" y="0"/>
                        </a:moveTo>
                        <a:lnTo>
                          <a:pt x="0" y="34"/>
                        </a:lnTo>
                        <a:lnTo>
                          <a:pt x="0" y="35"/>
                        </a:lnTo>
                        <a:lnTo>
                          <a:pt x="0" y="37"/>
                        </a:lnTo>
                        <a:lnTo>
                          <a:pt x="1" y="37"/>
                        </a:lnTo>
                        <a:lnTo>
                          <a:pt x="1" y="38"/>
                        </a:lnTo>
                        <a:lnTo>
                          <a:pt x="2" y="38"/>
                        </a:lnTo>
                        <a:lnTo>
                          <a:pt x="2" y="40"/>
                        </a:lnTo>
                        <a:lnTo>
                          <a:pt x="4" y="42"/>
                        </a:lnTo>
                        <a:lnTo>
                          <a:pt x="5" y="43"/>
                        </a:lnTo>
                        <a:lnTo>
                          <a:pt x="7" y="43"/>
                        </a:lnTo>
                        <a:lnTo>
                          <a:pt x="8" y="45"/>
                        </a:lnTo>
                        <a:lnTo>
                          <a:pt x="9" y="47"/>
                        </a:lnTo>
                        <a:lnTo>
                          <a:pt x="11" y="47"/>
                        </a:lnTo>
                        <a:lnTo>
                          <a:pt x="12" y="48"/>
                        </a:lnTo>
                        <a:lnTo>
                          <a:pt x="14" y="50"/>
                        </a:lnTo>
                        <a:lnTo>
                          <a:pt x="17" y="51"/>
                        </a:lnTo>
                        <a:lnTo>
                          <a:pt x="19" y="51"/>
                        </a:lnTo>
                        <a:lnTo>
                          <a:pt x="21" y="53"/>
                        </a:lnTo>
                        <a:lnTo>
                          <a:pt x="24" y="55"/>
                        </a:lnTo>
                        <a:lnTo>
                          <a:pt x="26" y="55"/>
                        </a:lnTo>
                        <a:lnTo>
                          <a:pt x="31" y="56"/>
                        </a:lnTo>
                        <a:lnTo>
                          <a:pt x="34" y="58"/>
                        </a:lnTo>
                        <a:lnTo>
                          <a:pt x="38" y="60"/>
                        </a:lnTo>
                        <a:lnTo>
                          <a:pt x="42" y="60"/>
                        </a:lnTo>
                        <a:lnTo>
                          <a:pt x="46" y="61"/>
                        </a:lnTo>
                        <a:lnTo>
                          <a:pt x="51" y="63"/>
                        </a:lnTo>
                        <a:lnTo>
                          <a:pt x="55" y="64"/>
                        </a:lnTo>
                        <a:lnTo>
                          <a:pt x="61" y="64"/>
                        </a:lnTo>
                        <a:lnTo>
                          <a:pt x="65" y="66"/>
                        </a:lnTo>
                        <a:lnTo>
                          <a:pt x="69" y="66"/>
                        </a:lnTo>
                        <a:lnTo>
                          <a:pt x="73" y="68"/>
                        </a:lnTo>
                        <a:lnTo>
                          <a:pt x="78" y="69"/>
                        </a:lnTo>
                        <a:lnTo>
                          <a:pt x="80" y="69"/>
                        </a:lnTo>
                        <a:lnTo>
                          <a:pt x="85" y="69"/>
                        </a:lnTo>
                        <a:lnTo>
                          <a:pt x="87" y="71"/>
                        </a:lnTo>
                        <a:lnTo>
                          <a:pt x="92" y="71"/>
                        </a:lnTo>
                        <a:lnTo>
                          <a:pt x="95" y="71"/>
                        </a:lnTo>
                        <a:lnTo>
                          <a:pt x="97" y="71"/>
                        </a:lnTo>
                        <a:lnTo>
                          <a:pt x="100" y="71"/>
                        </a:lnTo>
                        <a:lnTo>
                          <a:pt x="103" y="73"/>
                        </a:lnTo>
                        <a:lnTo>
                          <a:pt x="106" y="73"/>
                        </a:lnTo>
                        <a:lnTo>
                          <a:pt x="109" y="73"/>
                        </a:lnTo>
                        <a:lnTo>
                          <a:pt x="112" y="73"/>
                        </a:lnTo>
                        <a:lnTo>
                          <a:pt x="113" y="73"/>
                        </a:lnTo>
                        <a:lnTo>
                          <a:pt x="116" y="73"/>
                        </a:lnTo>
                        <a:lnTo>
                          <a:pt x="117" y="73"/>
                        </a:lnTo>
                        <a:lnTo>
                          <a:pt x="119" y="73"/>
                        </a:lnTo>
                        <a:lnTo>
                          <a:pt x="120" y="73"/>
                        </a:lnTo>
                        <a:lnTo>
                          <a:pt x="122" y="73"/>
                        </a:lnTo>
                        <a:lnTo>
                          <a:pt x="123" y="73"/>
                        </a:lnTo>
                        <a:lnTo>
                          <a:pt x="124" y="73"/>
                        </a:lnTo>
                        <a:lnTo>
                          <a:pt x="126" y="73"/>
                        </a:lnTo>
                        <a:lnTo>
                          <a:pt x="127" y="73"/>
                        </a:lnTo>
                        <a:lnTo>
                          <a:pt x="129" y="73"/>
                        </a:lnTo>
                        <a:lnTo>
                          <a:pt x="130" y="73"/>
                        </a:lnTo>
                        <a:lnTo>
                          <a:pt x="131" y="73"/>
                        </a:lnTo>
                        <a:lnTo>
                          <a:pt x="133" y="73"/>
                        </a:lnTo>
                        <a:lnTo>
                          <a:pt x="134" y="73"/>
                        </a:lnTo>
                        <a:lnTo>
                          <a:pt x="136" y="73"/>
                        </a:lnTo>
                        <a:lnTo>
                          <a:pt x="139" y="73"/>
                        </a:lnTo>
                        <a:lnTo>
                          <a:pt x="140" y="73"/>
                        </a:lnTo>
                        <a:lnTo>
                          <a:pt x="141" y="73"/>
                        </a:lnTo>
                        <a:lnTo>
                          <a:pt x="144" y="71"/>
                        </a:lnTo>
                        <a:lnTo>
                          <a:pt x="146" y="71"/>
                        </a:lnTo>
                        <a:lnTo>
                          <a:pt x="148" y="71"/>
                        </a:lnTo>
                        <a:lnTo>
                          <a:pt x="151" y="71"/>
                        </a:lnTo>
                        <a:lnTo>
                          <a:pt x="154" y="71"/>
                        </a:lnTo>
                        <a:lnTo>
                          <a:pt x="157" y="71"/>
                        </a:lnTo>
                        <a:lnTo>
                          <a:pt x="160" y="71"/>
                        </a:lnTo>
                        <a:lnTo>
                          <a:pt x="163" y="69"/>
                        </a:lnTo>
                        <a:lnTo>
                          <a:pt x="167" y="69"/>
                        </a:lnTo>
                        <a:lnTo>
                          <a:pt x="170" y="69"/>
                        </a:lnTo>
                        <a:lnTo>
                          <a:pt x="174" y="69"/>
                        </a:lnTo>
                        <a:lnTo>
                          <a:pt x="177" y="68"/>
                        </a:lnTo>
                        <a:lnTo>
                          <a:pt x="181" y="68"/>
                        </a:lnTo>
                        <a:lnTo>
                          <a:pt x="185" y="66"/>
                        </a:lnTo>
                        <a:lnTo>
                          <a:pt x="190" y="66"/>
                        </a:lnTo>
                        <a:lnTo>
                          <a:pt x="194" y="64"/>
                        </a:lnTo>
                        <a:lnTo>
                          <a:pt x="198" y="64"/>
                        </a:lnTo>
                        <a:lnTo>
                          <a:pt x="204" y="63"/>
                        </a:lnTo>
                        <a:lnTo>
                          <a:pt x="208" y="61"/>
                        </a:lnTo>
                        <a:lnTo>
                          <a:pt x="212" y="60"/>
                        </a:lnTo>
                        <a:lnTo>
                          <a:pt x="217" y="60"/>
                        </a:lnTo>
                        <a:lnTo>
                          <a:pt x="221" y="58"/>
                        </a:lnTo>
                        <a:lnTo>
                          <a:pt x="225" y="56"/>
                        </a:lnTo>
                        <a:lnTo>
                          <a:pt x="228" y="56"/>
                        </a:lnTo>
                        <a:lnTo>
                          <a:pt x="231" y="55"/>
                        </a:lnTo>
                        <a:lnTo>
                          <a:pt x="234" y="53"/>
                        </a:lnTo>
                        <a:lnTo>
                          <a:pt x="236" y="53"/>
                        </a:lnTo>
                        <a:lnTo>
                          <a:pt x="239" y="51"/>
                        </a:lnTo>
                        <a:lnTo>
                          <a:pt x="242" y="51"/>
                        </a:lnTo>
                        <a:lnTo>
                          <a:pt x="244" y="50"/>
                        </a:lnTo>
                        <a:lnTo>
                          <a:pt x="245" y="48"/>
                        </a:lnTo>
                        <a:lnTo>
                          <a:pt x="246" y="48"/>
                        </a:lnTo>
                        <a:lnTo>
                          <a:pt x="248" y="47"/>
                        </a:lnTo>
                        <a:lnTo>
                          <a:pt x="249" y="47"/>
                        </a:lnTo>
                        <a:lnTo>
                          <a:pt x="251" y="45"/>
                        </a:lnTo>
                        <a:lnTo>
                          <a:pt x="252" y="43"/>
                        </a:lnTo>
                        <a:lnTo>
                          <a:pt x="254" y="42"/>
                        </a:lnTo>
                        <a:lnTo>
                          <a:pt x="254" y="40"/>
                        </a:lnTo>
                        <a:lnTo>
                          <a:pt x="254" y="38"/>
                        </a:lnTo>
                        <a:lnTo>
                          <a:pt x="254" y="0"/>
                        </a:lnTo>
                        <a:lnTo>
                          <a:pt x="0" y="0"/>
                        </a:lnTo>
                      </a:path>
                    </a:pathLst>
                  </a:custGeom>
                  <a:gradFill rotWithShape="0">
                    <a:gsLst>
                      <a:gs pos="0">
                        <a:srgbClr val="CECECE"/>
                      </a:gs>
                      <a:gs pos="100000">
                        <a:srgbClr val="3D3D3D"/>
                      </a:gs>
                    </a:gsLst>
                    <a:lin ang="0" scaled="1"/>
                  </a:gra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5" name="Freeform 71"/>
                  <p:cNvSpPr>
                    <a:spLocks/>
                  </p:cNvSpPr>
                  <p:nvPr/>
                </p:nvSpPr>
                <p:spPr bwMode="auto">
                  <a:xfrm>
                    <a:off x="4191" y="1725"/>
                    <a:ext cx="259" cy="74"/>
                  </a:xfrm>
                  <a:custGeom>
                    <a:avLst/>
                    <a:gdLst>
                      <a:gd name="T0" fmla="*/ 0 w 259"/>
                      <a:gd name="T1" fmla="*/ 34 h 74"/>
                      <a:gd name="T2" fmla="*/ 0 w 259"/>
                      <a:gd name="T3" fmla="*/ 35 h 74"/>
                      <a:gd name="T4" fmla="*/ 0 w 259"/>
                      <a:gd name="T5" fmla="*/ 35 h 74"/>
                      <a:gd name="T6" fmla="*/ 0 w 259"/>
                      <a:gd name="T7" fmla="*/ 37 h 74"/>
                      <a:gd name="T8" fmla="*/ 1 w 259"/>
                      <a:gd name="T9" fmla="*/ 37 h 74"/>
                      <a:gd name="T10" fmla="*/ 2 w 259"/>
                      <a:gd name="T11" fmla="*/ 38 h 74"/>
                      <a:gd name="T12" fmla="*/ 2 w 259"/>
                      <a:gd name="T13" fmla="*/ 40 h 74"/>
                      <a:gd name="T14" fmla="*/ 5 w 259"/>
                      <a:gd name="T15" fmla="*/ 43 h 74"/>
                      <a:gd name="T16" fmla="*/ 8 w 259"/>
                      <a:gd name="T17" fmla="*/ 45 h 74"/>
                      <a:gd name="T18" fmla="*/ 11 w 259"/>
                      <a:gd name="T19" fmla="*/ 47 h 74"/>
                      <a:gd name="T20" fmla="*/ 14 w 259"/>
                      <a:gd name="T21" fmla="*/ 50 h 74"/>
                      <a:gd name="T22" fmla="*/ 19 w 259"/>
                      <a:gd name="T23" fmla="*/ 51 h 74"/>
                      <a:gd name="T24" fmla="*/ 24 w 259"/>
                      <a:gd name="T25" fmla="*/ 55 h 74"/>
                      <a:gd name="T26" fmla="*/ 31 w 259"/>
                      <a:gd name="T27" fmla="*/ 56 h 74"/>
                      <a:gd name="T28" fmla="*/ 38 w 259"/>
                      <a:gd name="T29" fmla="*/ 60 h 74"/>
                      <a:gd name="T30" fmla="*/ 47 w 259"/>
                      <a:gd name="T31" fmla="*/ 61 h 74"/>
                      <a:gd name="T32" fmla="*/ 57 w 259"/>
                      <a:gd name="T33" fmla="*/ 64 h 74"/>
                      <a:gd name="T34" fmla="*/ 65 w 259"/>
                      <a:gd name="T35" fmla="*/ 66 h 74"/>
                      <a:gd name="T36" fmla="*/ 74 w 259"/>
                      <a:gd name="T37" fmla="*/ 68 h 74"/>
                      <a:gd name="T38" fmla="*/ 82 w 259"/>
                      <a:gd name="T39" fmla="*/ 69 h 74"/>
                      <a:gd name="T40" fmla="*/ 89 w 259"/>
                      <a:gd name="T41" fmla="*/ 71 h 74"/>
                      <a:gd name="T42" fmla="*/ 96 w 259"/>
                      <a:gd name="T43" fmla="*/ 71 h 74"/>
                      <a:gd name="T44" fmla="*/ 102 w 259"/>
                      <a:gd name="T45" fmla="*/ 71 h 74"/>
                      <a:gd name="T46" fmla="*/ 108 w 259"/>
                      <a:gd name="T47" fmla="*/ 73 h 74"/>
                      <a:gd name="T48" fmla="*/ 114 w 259"/>
                      <a:gd name="T49" fmla="*/ 73 h 74"/>
                      <a:gd name="T50" fmla="*/ 116 w 259"/>
                      <a:gd name="T51" fmla="*/ 73 h 74"/>
                      <a:gd name="T52" fmla="*/ 121 w 259"/>
                      <a:gd name="T53" fmla="*/ 73 h 74"/>
                      <a:gd name="T54" fmla="*/ 124 w 259"/>
                      <a:gd name="T55" fmla="*/ 73 h 74"/>
                      <a:gd name="T56" fmla="*/ 126 w 259"/>
                      <a:gd name="T57" fmla="*/ 73 h 74"/>
                      <a:gd name="T58" fmla="*/ 129 w 259"/>
                      <a:gd name="T59" fmla="*/ 73 h 74"/>
                      <a:gd name="T60" fmla="*/ 129 w 259"/>
                      <a:gd name="T61" fmla="*/ 73 h 74"/>
                      <a:gd name="T62" fmla="*/ 131 w 259"/>
                      <a:gd name="T63" fmla="*/ 73 h 74"/>
                      <a:gd name="T64" fmla="*/ 131 w 259"/>
                      <a:gd name="T65" fmla="*/ 73 h 74"/>
                      <a:gd name="T66" fmla="*/ 132 w 259"/>
                      <a:gd name="T67" fmla="*/ 73 h 74"/>
                      <a:gd name="T68" fmla="*/ 135 w 259"/>
                      <a:gd name="T69" fmla="*/ 73 h 74"/>
                      <a:gd name="T70" fmla="*/ 138 w 259"/>
                      <a:gd name="T71" fmla="*/ 73 h 74"/>
                      <a:gd name="T72" fmla="*/ 141 w 259"/>
                      <a:gd name="T73" fmla="*/ 73 h 74"/>
                      <a:gd name="T74" fmla="*/ 143 w 259"/>
                      <a:gd name="T75" fmla="*/ 73 h 74"/>
                      <a:gd name="T76" fmla="*/ 149 w 259"/>
                      <a:gd name="T77" fmla="*/ 71 h 74"/>
                      <a:gd name="T78" fmla="*/ 153 w 259"/>
                      <a:gd name="T79" fmla="*/ 71 h 74"/>
                      <a:gd name="T80" fmla="*/ 159 w 259"/>
                      <a:gd name="T81" fmla="*/ 71 h 74"/>
                      <a:gd name="T82" fmla="*/ 166 w 259"/>
                      <a:gd name="T83" fmla="*/ 69 h 74"/>
                      <a:gd name="T84" fmla="*/ 172 w 259"/>
                      <a:gd name="T85" fmla="*/ 69 h 74"/>
                      <a:gd name="T86" fmla="*/ 181 w 259"/>
                      <a:gd name="T87" fmla="*/ 68 h 74"/>
                      <a:gd name="T88" fmla="*/ 188 w 259"/>
                      <a:gd name="T89" fmla="*/ 66 h 74"/>
                      <a:gd name="T90" fmla="*/ 198 w 259"/>
                      <a:gd name="T91" fmla="*/ 64 h 74"/>
                      <a:gd name="T92" fmla="*/ 206 w 259"/>
                      <a:gd name="T93" fmla="*/ 63 h 74"/>
                      <a:gd name="T94" fmla="*/ 216 w 259"/>
                      <a:gd name="T95" fmla="*/ 60 h 74"/>
                      <a:gd name="T96" fmla="*/ 225 w 259"/>
                      <a:gd name="T97" fmla="*/ 58 h 74"/>
                      <a:gd name="T98" fmla="*/ 232 w 259"/>
                      <a:gd name="T99" fmla="*/ 56 h 74"/>
                      <a:gd name="T100" fmla="*/ 238 w 259"/>
                      <a:gd name="T101" fmla="*/ 53 h 74"/>
                      <a:gd name="T102" fmla="*/ 243 w 259"/>
                      <a:gd name="T103" fmla="*/ 51 h 74"/>
                      <a:gd name="T104" fmla="*/ 248 w 259"/>
                      <a:gd name="T105" fmla="*/ 50 h 74"/>
                      <a:gd name="T106" fmla="*/ 250 w 259"/>
                      <a:gd name="T107" fmla="*/ 48 h 74"/>
                      <a:gd name="T108" fmla="*/ 253 w 259"/>
                      <a:gd name="T109" fmla="*/ 47 h 74"/>
                      <a:gd name="T110" fmla="*/ 255 w 259"/>
                      <a:gd name="T111" fmla="*/ 45 h 74"/>
                      <a:gd name="T112" fmla="*/ 256 w 259"/>
                      <a:gd name="T113" fmla="*/ 43 h 74"/>
                      <a:gd name="T114" fmla="*/ 258 w 259"/>
                      <a:gd name="T115" fmla="*/ 42 h 74"/>
                      <a:gd name="T116" fmla="*/ 258 w 259"/>
                      <a:gd name="T117" fmla="*/ 42 h 74"/>
                      <a:gd name="T118" fmla="*/ 258 w 259"/>
                      <a:gd name="T119" fmla="*/ 40 h 74"/>
                      <a:gd name="T120" fmla="*/ 258 w 259"/>
                      <a:gd name="T121" fmla="*/ 38 h 74"/>
                      <a:gd name="T122" fmla="*/ 258 w 259"/>
                      <a:gd name="T123" fmla="*/ 0 h 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9"/>
                      <a:gd name="T187" fmla="*/ 0 h 74"/>
                      <a:gd name="T188" fmla="*/ 259 w 259"/>
                      <a:gd name="T189" fmla="*/ 74 h 7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9" h="74">
                        <a:moveTo>
                          <a:pt x="0" y="0"/>
                        </a:moveTo>
                        <a:lnTo>
                          <a:pt x="0" y="34"/>
                        </a:lnTo>
                        <a:lnTo>
                          <a:pt x="0" y="35"/>
                        </a:lnTo>
                        <a:lnTo>
                          <a:pt x="0" y="37"/>
                        </a:lnTo>
                        <a:lnTo>
                          <a:pt x="1" y="37"/>
                        </a:lnTo>
                        <a:lnTo>
                          <a:pt x="1" y="38"/>
                        </a:lnTo>
                        <a:lnTo>
                          <a:pt x="2" y="38"/>
                        </a:lnTo>
                        <a:lnTo>
                          <a:pt x="2" y="40"/>
                        </a:lnTo>
                        <a:lnTo>
                          <a:pt x="4" y="42"/>
                        </a:lnTo>
                        <a:lnTo>
                          <a:pt x="5" y="43"/>
                        </a:lnTo>
                        <a:lnTo>
                          <a:pt x="7" y="43"/>
                        </a:lnTo>
                        <a:lnTo>
                          <a:pt x="8" y="45"/>
                        </a:lnTo>
                        <a:lnTo>
                          <a:pt x="9" y="47"/>
                        </a:lnTo>
                        <a:lnTo>
                          <a:pt x="11" y="47"/>
                        </a:lnTo>
                        <a:lnTo>
                          <a:pt x="12" y="48"/>
                        </a:lnTo>
                        <a:lnTo>
                          <a:pt x="14" y="50"/>
                        </a:lnTo>
                        <a:lnTo>
                          <a:pt x="17" y="51"/>
                        </a:lnTo>
                        <a:lnTo>
                          <a:pt x="19" y="51"/>
                        </a:lnTo>
                        <a:lnTo>
                          <a:pt x="21" y="53"/>
                        </a:lnTo>
                        <a:lnTo>
                          <a:pt x="24" y="55"/>
                        </a:lnTo>
                        <a:lnTo>
                          <a:pt x="28" y="55"/>
                        </a:lnTo>
                        <a:lnTo>
                          <a:pt x="31" y="56"/>
                        </a:lnTo>
                        <a:lnTo>
                          <a:pt x="34" y="58"/>
                        </a:lnTo>
                        <a:lnTo>
                          <a:pt x="38" y="60"/>
                        </a:lnTo>
                        <a:lnTo>
                          <a:pt x="42" y="60"/>
                        </a:lnTo>
                        <a:lnTo>
                          <a:pt x="47" y="61"/>
                        </a:lnTo>
                        <a:lnTo>
                          <a:pt x="51" y="63"/>
                        </a:lnTo>
                        <a:lnTo>
                          <a:pt x="57" y="64"/>
                        </a:lnTo>
                        <a:lnTo>
                          <a:pt x="61" y="64"/>
                        </a:lnTo>
                        <a:lnTo>
                          <a:pt x="65" y="66"/>
                        </a:lnTo>
                        <a:lnTo>
                          <a:pt x="69" y="66"/>
                        </a:lnTo>
                        <a:lnTo>
                          <a:pt x="74" y="68"/>
                        </a:lnTo>
                        <a:lnTo>
                          <a:pt x="78" y="69"/>
                        </a:lnTo>
                        <a:lnTo>
                          <a:pt x="82" y="69"/>
                        </a:lnTo>
                        <a:lnTo>
                          <a:pt x="85" y="69"/>
                        </a:lnTo>
                        <a:lnTo>
                          <a:pt x="89" y="71"/>
                        </a:lnTo>
                        <a:lnTo>
                          <a:pt x="92" y="71"/>
                        </a:lnTo>
                        <a:lnTo>
                          <a:pt x="96" y="71"/>
                        </a:lnTo>
                        <a:lnTo>
                          <a:pt x="99" y="71"/>
                        </a:lnTo>
                        <a:lnTo>
                          <a:pt x="102" y="71"/>
                        </a:lnTo>
                        <a:lnTo>
                          <a:pt x="105" y="73"/>
                        </a:lnTo>
                        <a:lnTo>
                          <a:pt x="108" y="73"/>
                        </a:lnTo>
                        <a:lnTo>
                          <a:pt x="111" y="73"/>
                        </a:lnTo>
                        <a:lnTo>
                          <a:pt x="114" y="73"/>
                        </a:lnTo>
                        <a:lnTo>
                          <a:pt x="115" y="73"/>
                        </a:lnTo>
                        <a:lnTo>
                          <a:pt x="116" y="73"/>
                        </a:lnTo>
                        <a:lnTo>
                          <a:pt x="119" y="73"/>
                        </a:lnTo>
                        <a:lnTo>
                          <a:pt x="121" y="73"/>
                        </a:lnTo>
                        <a:lnTo>
                          <a:pt x="122" y="73"/>
                        </a:lnTo>
                        <a:lnTo>
                          <a:pt x="124" y="73"/>
                        </a:lnTo>
                        <a:lnTo>
                          <a:pt x="125" y="73"/>
                        </a:lnTo>
                        <a:lnTo>
                          <a:pt x="126" y="73"/>
                        </a:lnTo>
                        <a:lnTo>
                          <a:pt x="128" y="73"/>
                        </a:lnTo>
                        <a:lnTo>
                          <a:pt x="129" y="73"/>
                        </a:lnTo>
                        <a:lnTo>
                          <a:pt x="131" y="73"/>
                        </a:lnTo>
                        <a:lnTo>
                          <a:pt x="132" y="73"/>
                        </a:lnTo>
                        <a:lnTo>
                          <a:pt x="133" y="73"/>
                        </a:lnTo>
                        <a:lnTo>
                          <a:pt x="135" y="73"/>
                        </a:lnTo>
                        <a:lnTo>
                          <a:pt x="136" y="73"/>
                        </a:lnTo>
                        <a:lnTo>
                          <a:pt x="138" y="73"/>
                        </a:lnTo>
                        <a:lnTo>
                          <a:pt x="139" y="73"/>
                        </a:lnTo>
                        <a:lnTo>
                          <a:pt x="141" y="73"/>
                        </a:lnTo>
                        <a:lnTo>
                          <a:pt x="142" y="73"/>
                        </a:lnTo>
                        <a:lnTo>
                          <a:pt x="143" y="73"/>
                        </a:lnTo>
                        <a:lnTo>
                          <a:pt x="146" y="71"/>
                        </a:lnTo>
                        <a:lnTo>
                          <a:pt x="149" y="71"/>
                        </a:lnTo>
                        <a:lnTo>
                          <a:pt x="151" y="71"/>
                        </a:lnTo>
                        <a:lnTo>
                          <a:pt x="153" y="71"/>
                        </a:lnTo>
                        <a:lnTo>
                          <a:pt x="156" y="71"/>
                        </a:lnTo>
                        <a:lnTo>
                          <a:pt x="159" y="71"/>
                        </a:lnTo>
                        <a:lnTo>
                          <a:pt x="162" y="71"/>
                        </a:lnTo>
                        <a:lnTo>
                          <a:pt x="166" y="69"/>
                        </a:lnTo>
                        <a:lnTo>
                          <a:pt x="169" y="69"/>
                        </a:lnTo>
                        <a:lnTo>
                          <a:pt x="172" y="69"/>
                        </a:lnTo>
                        <a:lnTo>
                          <a:pt x="176" y="69"/>
                        </a:lnTo>
                        <a:lnTo>
                          <a:pt x="181" y="68"/>
                        </a:lnTo>
                        <a:lnTo>
                          <a:pt x="185" y="68"/>
                        </a:lnTo>
                        <a:lnTo>
                          <a:pt x="188" y="66"/>
                        </a:lnTo>
                        <a:lnTo>
                          <a:pt x="192" y="66"/>
                        </a:lnTo>
                        <a:lnTo>
                          <a:pt x="198" y="64"/>
                        </a:lnTo>
                        <a:lnTo>
                          <a:pt x="202" y="64"/>
                        </a:lnTo>
                        <a:lnTo>
                          <a:pt x="206" y="63"/>
                        </a:lnTo>
                        <a:lnTo>
                          <a:pt x="212" y="61"/>
                        </a:lnTo>
                        <a:lnTo>
                          <a:pt x="216" y="60"/>
                        </a:lnTo>
                        <a:lnTo>
                          <a:pt x="220" y="60"/>
                        </a:lnTo>
                        <a:lnTo>
                          <a:pt x="225" y="58"/>
                        </a:lnTo>
                        <a:lnTo>
                          <a:pt x="229" y="56"/>
                        </a:lnTo>
                        <a:lnTo>
                          <a:pt x="232" y="56"/>
                        </a:lnTo>
                        <a:lnTo>
                          <a:pt x="235" y="55"/>
                        </a:lnTo>
                        <a:lnTo>
                          <a:pt x="238" y="53"/>
                        </a:lnTo>
                        <a:lnTo>
                          <a:pt x="240" y="53"/>
                        </a:lnTo>
                        <a:lnTo>
                          <a:pt x="243" y="51"/>
                        </a:lnTo>
                        <a:lnTo>
                          <a:pt x="245" y="51"/>
                        </a:lnTo>
                        <a:lnTo>
                          <a:pt x="248" y="50"/>
                        </a:lnTo>
                        <a:lnTo>
                          <a:pt x="249" y="48"/>
                        </a:lnTo>
                        <a:lnTo>
                          <a:pt x="250" y="48"/>
                        </a:lnTo>
                        <a:lnTo>
                          <a:pt x="252" y="47"/>
                        </a:lnTo>
                        <a:lnTo>
                          <a:pt x="253" y="47"/>
                        </a:lnTo>
                        <a:lnTo>
                          <a:pt x="255" y="45"/>
                        </a:lnTo>
                        <a:lnTo>
                          <a:pt x="256" y="43"/>
                        </a:lnTo>
                        <a:lnTo>
                          <a:pt x="258" y="42"/>
                        </a:lnTo>
                        <a:lnTo>
                          <a:pt x="258" y="40"/>
                        </a:lnTo>
                        <a:lnTo>
                          <a:pt x="258" y="38"/>
                        </a:lnTo>
                        <a:lnTo>
                          <a:pt x="258" y="0"/>
                        </a:lnTo>
                        <a:lnTo>
                          <a:pt x="0"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6" name="Freeform 72"/>
                  <p:cNvSpPr>
                    <a:spLocks/>
                  </p:cNvSpPr>
                  <p:nvPr/>
                </p:nvSpPr>
                <p:spPr bwMode="auto">
                  <a:xfrm>
                    <a:off x="4191" y="1697"/>
                    <a:ext cx="255" cy="53"/>
                  </a:xfrm>
                  <a:custGeom>
                    <a:avLst/>
                    <a:gdLst>
                      <a:gd name="T0" fmla="*/ 140 w 255"/>
                      <a:gd name="T1" fmla="*/ 0 h 53"/>
                      <a:gd name="T2" fmla="*/ 158 w 255"/>
                      <a:gd name="T3" fmla="*/ 1 h 53"/>
                      <a:gd name="T4" fmla="*/ 175 w 255"/>
                      <a:gd name="T5" fmla="*/ 1 h 53"/>
                      <a:gd name="T6" fmla="*/ 192 w 255"/>
                      <a:gd name="T7" fmla="*/ 3 h 53"/>
                      <a:gd name="T8" fmla="*/ 207 w 255"/>
                      <a:gd name="T9" fmla="*/ 6 h 53"/>
                      <a:gd name="T10" fmla="*/ 221 w 255"/>
                      <a:gd name="T11" fmla="*/ 9 h 53"/>
                      <a:gd name="T12" fmla="*/ 232 w 255"/>
                      <a:gd name="T13" fmla="*/ 11 h 53"/>
                      <a:gd name="T14" fmla="*/ 241 w 255"/>
                      <a:gd name="T15" fmla="*/ 14 h 53"/>
                      <a:gd name="T16" fmla="*/ 248 w 255"/>
                      <a:gd name="T17" fmla="*/ 18 h 53"/>
                      <a:gd name="T18" fmla="*/ 252 w 255"/>
                      <a:gd name="T19" fmla="*/ 22 h 53"/>
                      <a:gd name="T20" fmla="*/ 254 w 255"/>
                      <a:gd name="T21" fmla="*/ 26 h 53"/>
                      <a:gd name="T22" fmla="*/ 252 w 255"/>
                      <a:gd name="T23" fmla="*/ 29 h 53"/>
                      <a:gd name="T24" fmla="*/ 248 w 255"/>
                      <a:gd name="T25" fmla="*/ 33 h 53"/>
                      <a:gd name="T26" fmla="*/ 241 w 255"/>
                      <a:gd name="T27" fmla="*/ 37 h 53"/>
                      <a:gd name="T28" fmla="*/ 232 w 255"/>
                      <a:gd name="T29" fmla="*/ 40 h 53"/>
                      <a:gd name="T30" fmla="*/ 221 w 255"/>
                      <a:gd name="T31" fmla="*/ 44 h 53"/>
                      <a:gd name="T32" fmla="*/ 207 w 255"/>
                      <a:gd name="T33" fmla="*/ 45 h 53"/>
                      <a:gd name="T34" fmla="*/ 192 w 255"/>
                      <a:gd name="T35" fmla="*/ 48 h 53"/>
                      <a:gd name="T36" fmla="*/ 175 w 255"/>
                      <a:gd name="T37" fmla="*/ 50 h 53"/>
                      <a:gd name="T38" fmla="*/ 158 w 255"/>
                      <a:gd name="T39" fmla="*/ 50 h 53"/>
                      <a:gd name="T40" fmla="*/ 140 w 255"/>
                      <a:gd name="T41" fmla="*/ 52 h 53"/>
                      <a:gd name="T42" fmla="*/ 120 w 255"/>
                      <a:gd name="T43" fmla="*/ 52 h 53"/>
                      <a:gd name="T44" fmla="*/ 102 w 255"/>
                      <a:gd name="T45" fmla="*/ 52 h 53"/>
                      <a:gd name="T46" fmla="*/ 83 w 255"/>
                      <a:gd name="T47" fmla="*/ 50 h 53"/>
                      <a:gd name="T48" fmla="*/ 66 w 255"/>
                      <a:gd name="T49" fmla="*/ 48 h 53"/>
                      <a:gd name="T50" fmla="*/ 51 w 255"/>
                      <a:gd name="T51" fmla="*/ 47 h 53"/>
                      <a:gd name="T52" fmla="*/ 36 w 255"/>
                      <a:gd name="T53" fmla="*/ 44 h 53"/>
                      <a:gd name="T54" fmla="*/ 25 w 255"/>
                      <a:gd name="T55" fmla="*/ 40 h 53"/>
                      <a:gd name="T56" fmla="*/ 15 w 255"/>
                      <a:gd name="T57" fmla="*/ 37 h 53"/>
                      <a:gd name="T58" fmla="*/ 8 w 255"/>
                      <a:gd name="T59" fmla="*/ 34 h 53"/>
                      <a:gd name="T60" fmla="*/ 2 w 255"/>
                      <a:gd name="T61" fmla="*/ 31 h 53"/>
                      <a:gd name="T62" fmla="*/ 0 w 255"/>
                      <a:gd name="T63" fmla="*/ 26 h 53"/>
                      <a:gd name="T64" fmla="*/ 0 w 255"/>
                      <a:gd name="T65" fmla="*/ 23 h 53"/>
                      <a:gd name="T66" fmla="*/ 4 w 255"/>
                      <a:gd name="T67" fmla="*/ 18 h 53"/>
                      <a:gd name="T68" fmla="*/ 9 w 255"/>
                      <a:gd name="T69" fmla="*/ 15 h 53"/>
                      <a:gd name="T70" fmla="*/ 18 w 255"/>
                      <a:gd name="T71" fmla="*/ 12 h 53"/>
                      <a:gd name="T72" fmla="*/ 29 w 255"/>
                      <a:gd name="T73" fmla="*/ 9 h 53"/>
                      <a:gd name="T74" fmla="*/ 41 w 255"/>
                      <a:gd name="T75" fmla="*/ 6 h 53"/>
                      <a:gd name="T76" fmla="*/ 56 w 255"/>
                      <a:gd name="T77" fmla="*/ 4 h 53"/>
                      <a:gd name="T78" fmla="*/ 72 w 255"/>
                      <a:gd name="T79" fmla="*/ 3 h 53"/>
                      <a:gd name="T80" fmla="*/ 89 w 255"/>
                      <a:gd name="T81" fmla="*/ 1 h 53"/>
                      <a:gd name="T82" fmla="*/ 107 w 255"/>
                      <a:gd name="T83" fmla="*/ 0 h 53"/>
                      <a:gd name="T84" fmla="*/ 127 w 255"/>
                      <a:gd name="T85" fmla="*/ 0 h 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5"/>
                      <a:gd name="T130" fmla="*/ 0 h 53"/>
                      <a:gd name="T131" fmla="*/ 255 w 255"/>
                      <a:gd name="T132" fmla="*/ 53 h 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5" h="53">
                        <a:moveTo>
                          <a:pt x="127" y="0"/>
                        </a:moveTo>
                        <a:lnTo>
                          <a:pt x="133" y="0"/>
                        </a:lnTo>
                        <a:lnTo>
                          <a:pt x="140" y="0"/>
                        </a:lnTo>
                        <a:lnTo>
                          <a:pt x="146" y="0"/>
                        </a:lnTo>
                        <a:lnTo>
                          <a:pt x="153" y="0"/>
                        </a:lnTo>
                        <a:lnTo>
                          <a:pt x="158" y="1"/>
                        </a:lnTo>
                        <a:lnTo>
                          <a:pt x="164" y="1"/>
                        </a:lnTo>
                        <a:lnTo>
                          <a:pt x="170" y="1"/>
                        </a:lnTo>
                        <a:lnTo>
                          <a:pt x="175" y="1"/>
                        </a:lnTo>
                        <a:lnTo>
                          <a:pt x="181" y="3"/>
                        </a:lnTo>
                        <a:lnTo>
                          <a:pt x="187" y="3"/>
                        </a:lnTo>
                        <a:lnTo>
                          <a:pt x="192" y="3"/>
                        </a:lnTo>
                        <a:lnTo>
                          <a:pt x="197" y="4"/>
                        </a:lnTo>
                        <a:lnTo>
                          <a:pt x="202" y="4"/>
                        </a:lnTo>
                        <a:lnTo>
                          <a:pt x="207" y="6"/>
                        </a:lnTo>
                        <a:lnTo>
                          <a:pt x="212" y="6"/>
                        </a:lnTo>
                        <a:lnTo>
                          <a:pt x="217" y="7"/>
                        </a:lnTo>
                        <a:lnTo>
                          <a:pt x="221" y="9"/>
                        </a:lnTo>
                        <a:lnTo>
                          <a:pt x="224" y="9"/>
                        </a:lnTo>
                        <a:lnTo>
                          <a:pt x="228" y="11"/>
                        </a:lnTo>
                        <a:lnTo>
                          <a:pt x="232" y="11"/>
                        </a:lnTo>
                        <a:lnTo>
                          <a:pt x="235" y="12"/>
                        </a:lnTo>
                        <a:lnTo>
                          <a:pt x="238" y="14"/>
                        </a:lnTo>
                        <a:lnTo>
                          <a:pt x="241" y="14"/>
                        </a:lnTo>
                        <a:lnTo>
                          <a:pt x="244" y="15"/>
                        </a:lnTo>
                        <a:lnTo>
                          <a:pt x="245" y="17"/>
                        </a:lnTo>
                        <a:lnTo>
                          <a:pt x="248" y="18"/>
                        </a:lnTo>
                        <a:lnTo>
                          <a:pt x="249" y="18"/>
                        </a:lnTo>
                        <a:lnTo>
                          <a:pt x="251" y="20"/>
                        </a:lnTo>
                        <a:lnTo>
                          <a:pt x="252" y="22"/>
                        </a:lnTo>
                        <a:lnTo>
                          <a:pt x="254" y="23"/>
                        </a:lnTo>
                        <a:lnTo>
                          <a:pt x="254" y="25"/>
                        </a:lnTo>
                        <a:lnTo>
                          <a:pt x="254" y="26"/>
                        </a:lnTo>
                        <a:lnTo>
                          <a:pt x="254" y="28"/>
                        </a:lnTo>
                        <a:lnTo>
                          <a:pt x="252" y="29"/>
                        </a:lnTo>
                        <a:lnTo>
                          <a:pt x="251" y="31"/>
                        </a:lnTo>
                        <a:lnTo>
                          <a:pt x="249" y="33"/>
                        </a:lnTo>
                        <a:lnTo>
                          <a:pt x="248" y="33"/>
                        </a:lnTo>
                        <a:lnTo>
                          <a:pt x="245" y="34"/>
                        </a:lnTo>
                        <a:lnTo>
                          <a:pt x="244" y="36"/>
                        </a:lnTo>
                        <a:lnTo>
                          <a:pt x="241" y="37"/>
                        </a:lnTo>
                        <a:lnTo>
                          <a:pt x="238" y="37"/>
                        </a:lnTo>
                        <a:lnTo>
                          <a:pt x="235" y="39"/>
                        </a:lnTo>
                        <a:lnTo>
                          <a:pt x="232" y="40"/>
                        </a:lnTo>
                        <a:lnTo>
                          <a:pt x="228" y="40"/>
                        </a:lnTo>
                        <a:lnTo>
                          <a:pt x="224" y="42"/>
                        </a:lnTo>
                        <a:lnTo>
                          <a:pt x="221" y="44"/>
                        </a:lnTo>
                        <a:lnTo>
                          <a:pt x="217" y="44"/>
                        </a:lnTo>
                        <a:lnTo>
                          <a:pt x="212" y="45"/>
                        </a:lnTo>
                        <a:lnTo>
                          <a:pt x="207" y="45"/>
                        </a:lnTo>
                        <a:lnTo>
                          <a:pt x="202" y="47"/>
                        </a:lnTo>
                        <a:lnTo>
                          <a:pt x="197" y="47"/>
                        </a:lnTo>
                        <a:lnTo>
                          <a:pt x="192" y="48"/>
                        </a:lnTo>
                        <a:lnTo>
                          <a:pt x="187" y="48"/>
                        </a:lnTo>
                        <a:lnTo>
                          <a:pt x="181" y="48"/>
                        </a:lnTo>
                        <a:lnTo>
                          <a:pt x="175" y="50"/>
                        </a:lnTo>
                        <a:lnTo>
                          <a:pt x="170" y="50"/>
                        </a:lnTo>
                        <a:lnTo>
                          <a:pt x="164" y="50"/>
                        </a:lnTo>
                        <a:lnTo>
                          <a:pt x="158" y="50"/>
                        </a:lnTo>
                        <a:lnTo>
                          <a:pt x="153" y="52"/>
                        </a:lnTo>
                        <a:lnTo>
                          <a:pt x="146" y="52"/>
                        </a:lnTo>
                        <a:lnTo>
                          <a:pt x="140" y="52"/>
                        </a:lnTo>
                        <a:lnTo>
                          <a:pt x="133" y="52"/>
                        </a:lnTo>
                        <a:lnTo>
                          <a:pt x="127" y="52"/>
                        </a:lnTo>
                        <a:lnTo>
                          <a:pt x="120" y="52"/>
                        </a:lnTo>
                        <a:lnTo>
                          <a:pt x="113" y="52"/>
                        </a:lnTo>
                        <a:lnTo>
                          <a:pt x="107" y="52"/>
                        </a:lnTo>
                        <a:lnTo>
                          <a:pt x="102" y="52"/>
                        </a:lnTo>
                        <a:lnTo>
                          <a:pt x="95" y="50"/>
                        </a:lnTo>
                        <a:lnTo>
                          <a:pt x="89" y="50"/>
                        </a:lnTo>
                        <a:lnTo>
                          <a:pt x="83" y="50"/>
                        </a:lnTo>
                        <a:lnTo>
                          <a:pt x="78" y="50"/>
                        </a:lnTo>
                        <a:lnTo>
                          <a:pt x="72" y="48"/>
                        </a:lnTo>
                        <a:lnTo>
                          <a:pt x="66" y="48"/>
                        </a:lnTo>
                        <a:lnTo>
                          <a:pt x="61" y="48"/>
                        </a:lnTo>
                        <a:lnTo>
                          <a:pt x="56" y="47"/>
                        </a:lnTo>
                        <a:lnTo>
                          <a:pt x="51" y="47"/>
                        </a:lnTo>
                        <a:lnTo>
                          <a:pt x="46" y="45"/>
                        </a:lnTo>
                        <a:lnTo>
                          <a:pt x="41" y="45"/>
                        </a:lnTo>
                        <a:lnTo>
                          <a:pt x="36" y="44"/>
                        </a:lnTo>
                        <a:lnTo>
                          <a:pt x="32" y="44"/>
                        </a:lnTo>
                        <a:lnTo>
                          <a:pt x="29" y="42"/>
                        </a:lnTo>
                        <a:lnTo>
                          <a:pt x="25" y="40"/>
                        </a:lnTo>
                        <a:lnTo>
                          <a:pt x="21" y="40"/>
                        </a:lnTo>
                        <a:lnTo>
                          <a:pt x="18" y="39"/>
                        </a:lnTo>
                        <a:lnTo>
                          <a:pt x="15" y="37"/>
                        </a:lnTo>
                        <a:lnTo>
                          <a:pt x="12" y="37"/>
                        </a:lnTo>
                        <a:lnTo>
                          <a:pt x="9" y="36"/>
                        </a:lnTo>
                        <a:lnTo>
                          <a:pt x="8" y="34"/>
                        </a:lnTo>
                        <a:lnTo>
                          <a:pt x="5" y="33"/>
                        </a:lnTo>
                        <a:lnTo>
                          <a:pt x="4" y="33"/>
                        </a:lnTo>
                        <a:lnTo>
                          <a:pt x="2" y="31"/>
                        </a:lnTo>
                        <a:lnTo>
                          <a:pt x="1" y="29"/>
                        </a:lnTo>
                        <a:lnTo>
                          <a:pt x="0" y="28"/>
                        </a:lnTo>
                        <a:lnTo>
                          <a:pt x="0" y="26"/>
                        </a:lnTo>
                        <a:lnTo>
                          <a:pt x="0" y="25"/>
                        </a:lnTo>
                        <a:lnTo>
                          <a:pt x="0" y="23"/>
                        </a:lnTo>
                        <a:lnTo>
                          <a:pt x="1" y="22"/>
                        </a:lnTo>
                        <a:lnTo>
                          <a:pt x="2" y="20"/>
                        </a:lnTo>
                        <a:lnTo>
                          <a:pt x="4" y="18"/>
                        </a:lnTo>
                        <a:lnTo>
                          <a:pt x="5" y="18"/>
                        </a:lnTo>
                        <a:lnTo>
                          <a:pt x="8" y="17"/>
                        </a:lnTo>
                        <a:lnTo>
                          <a:pt x="9" y="15"/>
                        </a:lnTo>
                        <a:lnTo>
                          <a:pt x="12" y="14"/>
                        </a:lnTo>
                        <a:lnTo>
                          <a:pt x="15" y="14"/>
                        </a:lnTo>
                        <a:lnTo>
                          <a:pt x="18" y="12"/>
                        </a:lnTo>
                        <a:lnTo>
                          <a:pt x="21" y="11"/>
                        </a:lnTo>
                        <a:lnTo>
                          <a:pt x="25" y="11"/>
                        </a:lnTo>
                        <a:lnTo>
                          <a:pt x="29" y="9"/>
                        </a:lnTo>
                        <a:lnTo>
                          <a:pt x="32" y="9"/>
                        </a:lnTo>
                        <a:lnTo>
                          <a:pt x="36" y="7"/>
                        </a:lnTo>
                        <a:lnTo>
                          <a:pt x="41" y="6"/>
                        </a:lnTo>
                        <a:lnTo>
                          <a:pt x="46" y="6"/>
                        </a:lnTo>
                        <a:lnTo>
                          <a:pt x="51" y="4"/>
                        </a:lnTo>
                        <a:lnTo>
                          <a:pt x="56" y="4"/>
                        </a:lnTo>
                        <a:lnTo>
                          <a:pt x="61" y="3"/>
                        </a:lnTo>
                        <a:lnTo>
                          <a:pt x="66" y="3"/>
                        </a:lnTo>
                        <a:lnTo>
                          <a:pt x="72" y="3"/>
                        </a:lnTo>
                        <a:lnTo>
                          <a:pt x="78" y="1"/>
                        </a:lnTo>
                        <a:lnTo>
                          <a:pt x="83" y="1"/>
                        </a:lnTo>
                        <a:lnTo>
                          <a:pt x="89" y="1"/>
                        </a:lnTo>
                        <a:lnTo>
                          <a:pt x="95" y="1"/>
                        </a:lnTo>
                        <a:lnTo>
                          <a:pt x="102" y="0"/>
                        </a:lnTo>
                        <a:lnTo>
                          <a:pt x="107" y="0"/>
                        </a:lnTo>
                        <a:lnTo>
                          <a:pt x="113" y="0"/>
                        </a:lnTo>
                        <a:lnTo>
                          <a:pt x="120" y="0"/>
                        </a:lnTo>
                        <a:lnTo>
                          <a:pt x="127" y="0"/>
                        </a:lnTo>
                      </a:path>
                    </a:pathLst>
                  </a:custGeom>
                  <a:solidFill>
                    <a:schemeClr val="folHlink"/>
                  </a:solidFill>
                  <a:ln w="9525" cap="rnd">
                    <a:noFill/>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7" name="Freeform 73"/>
                  <p:cNvSpPr>
                    <a:spLocks/>
                  </p:cNvSpPr>
                  <p:nvPr/>
                </p:nvSpPr>
                <p:spPr bwMode="auto">
                  <a:xfrm>
                    <a:off x="4191" y="1697"/>
                    <a:ext cx="259" cy="55"/>
                  </a:xfrm>
                  <a:custGeom>
                    <a:avLst/>
                    <a:gdLst>
                      <a:gd name="T0" fmla="*/ 142 w 259"/>
                      <a:gd name="T1" fmla="*/ 0 h 55"/>
                      <a:gd name="T2" fmla="*/ 161 w 259"/>
                      <a:gd name="T3" fmla="*/ 1 h 55"/>
                      <a:gd name="T4" fmla="*/ 179 w 259"/>
                      <a:gd name="T5" fmla="*/ 1 h 55"/>
                      <a:gd name="T6" fmla="*/ 195 w 259"/>
                      <a:gd name="T7" fmla="*/ 3 h 55"/>
                      <a:gd name="T8" fmla="*/ 210 w 259"/>
                      <a:gd name="T9" fmla="*/ 6 h 55"/>
                      <a:gd name="T10" fmla="*/ 223 w 259"/>
                      <a:gd name="T11" fmla="*/ 9 h 55"/>
                      <a:gd name="T12" fmla="*/ 235 w 259"/>
                      <a:gd name="T13" fmla="*/ 12 h 55"/>
                      <a:gd name="T14" fmla="*/ 245 w 259"/>
                      <a:gd name="T15" fmla="*/ 15 h 55"/>
                      <a:gd name="T16" fmla="*/ 252 w 259"/>
                      <a:gd name="T17" fmla="*/ 19 h 55"/>
                      <a:gd name="T18" fmla="*/ 256 w 259"/>
                      <a:gd name="T19" fmla="*/ 23 h 55"/>
                      <a:gd name="T20" fmla="*/ 258 w 259"/>
                      <a:gd name="T21" fmla="*/ 27 h 55"/>
                      <a:gd name="T22" fmla="*/ 256 w 259"/>
                      <a:gd name="T23" fmla="*/ 31 h 55"/>
                      <a:gd name="T24" fmla="*/ 252 w 259"/>
                      <a:gd name="T25" fmla="*/ 34 h 55"/>
                      <a:gd name="T26" fmla="*/ 245 w 259"/>
                      <a:gd name="T27" fmla="*/ 39 h 55"/>
                      <a:gd name="T28" fmla="*/ 235 w 259"/>
                      <a:gd name="T29" fmla="*/ 42 h 55"/>
                      <a:gd name="T30" fmla="*/ 223 w 259"/>
                      <a:gd name="T31" fmla="*/ 46 h 55"/>
                      <a:gd name="T32" fmla="*/ 210 w 259"/>
                      <a:gd name="T33" fmla="*/ 47 h 55"/>
                      <a:gd name="T34" fmla="*/ 195 w 259"/>
                      <a:gd name="T35" fmla="*/ 50 h 55"/>
                      <a:gd name="T36" fmla="*/ 179 w 259"/>
                      <a:gd name="T37" fmla="*/ 52 h 55"/>
                      <a:gd name="T38" fmla="*/ 161 w 259"/>
                      <a:gd name="T39" fmla="*/ 52 h 55"/>
                      <a:gd name="T40" fmla="*/ 142 w 259"/>
                      <a:gd name="T41" fmla="*/ 54 h 55"/>
                      <a:gd name="T42" fmla="*/ 122 w 259"/>
                      <a:gd name="T43" fmla="*/ 54 h 55"/>
                      <a:gd name="T44" fmla="*/ 102 w 259"/>
                      <a:gd name="T45" fmla="*/ 54 h 55"/>
                      <a:gd name="T46" fmla="*/ 85 w 259"/>
                      <a:gd name="T47" fmla="*/ 52 h 55"/>
                      <a:gd name="T48" fmla="*/ 68 w 259"/>
                      <a:gd name="T49" fmla="*/ 50 h 55"/>
                      <a:gd name="T50" fmla="*/ 52 w 259"/>
                      <a:gd name="T51" fmla="*/ 49 h 55"/>
                      <a:gd name="T52" fmla="*/ 38 w 259"/>
                      <a:gd name="T53" fmla="*/ 46 h 55"/>
                      <a:gd name="T54" fmla="*/ 25 w 259"/>
                      <a:gd name="T55" fmla="*/ 42 h 55"/>
                      <a:gd name="T56" fmla="*/ 15 w 259"/>
                      <a:gd name="T57" fmla="*/ 39 h 55"/>
                      <a:gd name="T58" fmla="*/ 8 w 259"/>
                      <a:gd name="T59" fmla="*/ 36 h 55"/>
                      <a:gd name="T60" fmla="*/ 2 w 259"/>
                      <a:gd name="T61" fmla="*/ 33 h 55"/>
                      <a:gd name="T62" fmla="*/ 0 w 259"/>
                      <a:gd name="T63" fmla="*/ 28 h 55"/>
                      <a:gd name="T64" fmla="*/ 0 w 259"/>
                      <a:gd name="T65" fmla="*/ 23 h 55"/>
                      <a:gd name="T66" fmla="*/ 4 w 259"/>
                      <a:gd name="T67" fmla="*/ 20 h 55"/>
                      <a:gd name="T68" fmla="*/ 9 w 259"/>
                      <a:gd name="T69" fmla="*/ 17 h 55"/>
                      <a:gd name="T70" fmla="*/ 18 w 259"/>
                      <a:gd name="T71" fmla="*/ 12 h 55"/>
                      <a:gd name="T72" fmla="*/ 29 w 259"/>
                      <a:gd name="T73" fmla="*/ 9 h 55"/>
                      <a:gd name="T74" fmla="*/ 42 w 259"/>
                      <a:gd name="T75" fmla="*/ 7 h 55"/>
                      <a:gd name="T76" fmla="*/ 57 w 259"/>
                      <a:gd name="T77" fmla="*/ 4 h 55"/>
                      <a:gd name="T78" fmla="*/ 72 w 259"/>
                      <a:gd name="T79" fmla="*/ 3 h 55"/>
                      <a:gd name="T80" fmla="*/ 91 w 259"/>
                      <a:gd name="T81" fmla="*/ 1 h 55"/>
                      <a:gd name="T82" fmla="*/ 109 w 259"/>
                      <a:gd name="T83" fmla="*/ 0 h 55"/>
                      <a:gd name="T84" fmla="*/ 129 w 259"/>
                      <a:gd name="T85" fmla="*/ 0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9"/>
                      <a:gd name="T130" fmla="*/ 0 h 55"/>
                      <a:gd name="T131" fmla="*/ 259 w 259"/>
                      <a:gd name="T132" fmla="*/ 55 h 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9" h="55">
                        <a:moveTo>
                          <a:pt x="129" y="0"/>
                        </a:moveTo>
                        <a:lnTo>
                          <a:pt x="135" y="0"/>
                        </a:lnTo>
                        <a:lnTo>
                          <a:pt x="142" y="0"/>
                        </a:lnTo>
                        <a:lnTo>
                          <a:pt x="148" y="0"/>
                        </a:lnTo>
                        <a:lnTo>
                          <a:pt x="155" y="0"/>
                        </a:lnTo>
                        <a:lnTo>
                          <a:pt x="161" y="1"/>
                        </a:lnTo>
                        <a:lnTo>
                          <a:pt x="166" y="1"/>
                        </a:lnTo>
                        <a:lnTo>
                          <a:pt x="172" y="1"/>
                        </a:lnTo>
                        <a:lnTo>
                          <a:pt x="179" y="1"/>
                        </a:lnTo>
                        <a:lnTo>
                          <a:pt x="185" y="3"/>
                        </a:lnTo>
                        <a:lnTo>
                          <a:pt x="191" y="3"/>
                        </a:lnTo>
                        <a:lnTo>
                          <a:pt x="195" y="3"/>
                        </a:lnTo>
                        <a:lnTo>
                          <a:pt x="200" y="4"/>
                        </a:lnTo>
                        <a:lnTo>
                          <a:pt x="206" y="6"/>
                        </a:lnTo>
                        <a:lnTo>
                          <a:pt x="210" y="6"/>
                        </a:lnTo>
                        <a:lnTo>
                          <a:pt x="215" y="7"/>
                        </a:lnTo>
                        <a:lnTo>
                          <a:pt x="219" y="7"/>
                        </a:lnTo>
                        <a:lnTo>
                          <a:pt x="223" y="9"/>
                        </a:lnTo>
                        <a:lnTo>
                          <a:pt x="228" y="9"/>
                        </a:lnTo>
                        <a:lnTo>
                          <a:pt x="232" y="11"/>
                        </a:lnTo>
                        <a:lnTo>
                          <a:pt x="235" y="12"/>
                        </a:lnTo>
                        <a:lnTo>
                          <a:pt x="239" y="12"/>
                        </a:lnTo>
                        <a:lnTo>
                          <a:pt x="242" y="14"/>
                        </a:lnTo>
                        <a:lnTo>
                          <a:pt x="245" y="15"/>
                        </a:lnTo>
                        <a:lnTo>
                          <a:pt x="248" y="17"/>
                        </a:lnTo>
                        <a:lnTo>
                          <a:pt x="249" y="17"/>
                        </a:lnTo>
                        <a:lnTo>
                          <a:pt x="252" y="19"/>
                        </a:lnTo>
                        <a:lnTo>
                          <a:pt x="253" y="20"/>
                        </a:lnTo>
                        <a:lnTo>
                          <a:pt x="255" y="20"/>
                        </a:lnTo>
                        <a:lnTo>
                          <a:pt x="256" y="23"/>
                        </a:lnTo>
                        <a:lnTo>
                          <a:pt x="258" y="23"/>
                        </a:lnTo>
                        <a:lnTo>
                          <a:pt x="258" y="25"/>
                        </a:lnTo>
                        <a:lnTo>
                          <a:pt x="258" y="27"/>
                        </a:lnTo>
                        <a:lnTo>
                          <a:pt x="258" y="28"/>
                        </a:lnTo>
                        <a:lnTo>
                          <a:pt x="258" y="30"/>
                        </a:lnTo>
                        <a:lnTo>
                          <a:pt x="256" y="31"/>
                        </a:lnTo>
                        <a:lnTo>
                          <a:pt x="255" y="33"/>
                        </a:lnTo>
                        <a:lnTo>
                          <a:pt x="253" y="33"/>
                        </a:lnTo>
                        <a:lnTo>
                          <a:pt x="252" y="34"/>
                        </a:lnTo>
                        <a:lnTo>
                          <a:pt x="249" y="36"/>
                        </a:lnTo>
                        <a:lnTo>
                          <a:pt x="248" y="38"/>
                        </a:lnTo>
                        <a:lnTo>
                          <a:pt x="245" y="39"/>
                        </a:lnTo>
                        <a:lnTo>
                          <a:pt x="242" y="39"/>
                        </a:lnTo>
                        <a:lnTo>
                          <a:pt x="239" y="41"/>
                        </a:lnTo>
                        <a:lnTo>
                          <a:pt x="235" y="42"/>
                        </a:lnTo>
                        <a:lnTo>
                          <a:pt x="232" y="42"/>
                        </a:lnTo>
                        <a:lnTo>
                          <a:pt x="228" y="44"/>
                        </a:lnTo>
                        <a:lnTo>
                          <a:pt x="223" y="46"/>
                        </a:lnTo>
                        <a:lnTo>
                          <a:pt x="219" y="46"/>
                        </a:lnTo>
                        <a:lnTo>
                          <a:pt x="215" y="47"/>
                        </a:lnTo>
                        <a:lnTo>
                          <a:pt x="210" y="47"/>
                        </a:lnTo>
                        <a:lnTo>
                          <a:pt x="206" y="49"/>
                        </a:lnTo>
                        <a:lnTo>
                          <a:pt x="200" y="49"/>
                        </a:lnTo>
                        <a:lnTo>
                          <a:pt x="195" y="50"/>
                        </a:lnTo>
                        <a:lnTo>
                          <a:pt x="191" y="50"/>
                        </a:lnTo>
                        <a:lnTo>
                          <a:pt x="185" y="50"/>
                        </a:lnTo>
                        <a:lnTo>
                          <a:pt x="179" y="52"/>
                        </a:lnTo>
                        <a:lnTo>
                          <a:pt x="172" y="52"/>
                        </a:lnTo>
                        <a:lnTo>
                          <a:pt x="166" y="52"/>
                        </a:lnTo>
                        <a:lnTo>
                          <a:pt x="161" y="52"/>
                        </a:lnTo>
                        <a:lnTo>
                          <a:pt x="155" y="54"/>
                        </a:lnTo>
                        <a:lnTo>
                          <a:pt x="148" y="54"/>
                        </a:lnTo>
                        <a:lnTo>
                          <a:pt x="142" y="54"/>
                        </a:lnTo>
                        <a:lnTo>
                          <a:pt x="135" y="54"/>
                        </a:lnTo>
                        <a:lnTo>
                          <a:pt x="129" y="54"/>
                        </a:lnTo>
                        <a:lnTo>
                          <a:pt x="122" y="54"/>
                        </a:lnTo>
                        <a:lnTo>
                          <a:pt x="115" y="54"/>
                        </a:lnTo>
                        <a:lnTo>
                          <a:pt x="109" y="54"/>
                        </a:lnTo>
                        <a:lnTo>
                          <a:pt x="102" y="54"/>
                        </a:lnTo>
                        <a:lnTo>
                          <a:pt x="96" y="52"/>
                        </a:lnTo>
                        <a:lnTo>
                          <a:pt x="91" y="52"/>
                        </a:lnTo>
                        <a:lnTo>
                          <a:pt x="85" y="52"/>
                        </a:lnTo>
                        <a:lnTo>
                          <a:pt x="78" y="52"/>
                        </a:lnTo>
                        <a:lnTo>
                          <a:pt x="72" y="50"/>
                        </a:lnTo>
                        <a:lnTo>
                          <a:pt x="68" y="50"/>
                        </a:lnTo>
                        <a:lnTo>
                          <a:pt x="62" y="50"/>
                        </a:lnTo>
                        <a:lnTo>
                          <a:pt x="57" y="49"/>
                        </a:lnTo>
                        <a:lnTo>
                          <a:pt x="52" y="49"/>
                        </a:lnTo>
                        <a:lnTo>
                          <a:pt x="47" y="47"/>
                        </a:lnTo>
                        <a:lnTo>
                          <a:pt x="42" y="47"/>
                        </a:lnTo>
                        <a:lnTo>
                          <a:pt x="38" y="46"/>
                        </a:lnTo>
                        <a:lnTo>
                          <a:pt x="34" y="46"/>
                        </a:lnTo>
                        <a:lnTo>
                          <a:pt x="29" y="44"/>
                        </a:lnTo>
                        <a:lnTo>
                          <a:pt x="25" y="42"/>
                        </a:lnTo>
                        <a:lnTo>
                          <a:pt x="22" y="42"/>
                        </a:lnTo>
                        <a:lnTo>
                          <a:pt x="18" y="41"/>
                        </a:lnTo>
                        <a:lnTo>
                          <a:pt x="15" y="39"/>
                        </a:lnTo>
                        <a:lnTo>
                          <a:pt x="12" y="39"/>
                        </a:lnTo>
                        <a:lnTo>
                          <a:pt x="9" y="38"/>
                        </a:lnTo>
                        <a:lnTo>
                          <a:pt x="8" y="36"/>
                        </a:lnTo>
                        <a:lnTo>
                          <a:pt x="5" y="34"/>
                        </a:lnTo>
                        <a:lnTo>
                          <a:pt x="4" y="33"/>
                        </a:lnTo>
                        <a:lnTo>
                          <a:pt x="2" y="33"/>
                        </a:lnTo>
                        <a:lnTo>
                          <a:pt x="1" y="31"/>
                        </a:lnTo>
                        <a:lnTo>
                          <a:pt x="0" y="30"/>
                        </a:lnTo>
                        <a:lnTo>
                          <a:pt x="0" y="28"/>
                        </a:lnTo>
                        <a:lnTo>
                          <a:pt x="0" y="27"/>
                        </a:lnTo>
                        <a:lnTo>
                          <a:pt x="0" y="25"/>
                        </a:lnTo>
                        <a:lnTo>
                          <a:pt x="0" y="23"/>
                        </a:lnTo>
                        <a:lnTo>
                          <a:pt x="1" y="23"/>
                        </a:lnTo>
                        <a:lnTo>
                          <a:pt x="2" y="20"/>
                        </a:lnTo>
                        <a:lnTo>
                          <a:pt x="4" y="20"/>
                        </a:lnTo>
                        <a:lnTo>
                          <a:pt x="5" y="19"/>
                        </a:lnTo>
                        <a:lnTo>
                          <a:pt x="8" y="17"/>
                        </a:lnTo>
                        <a:lnTo>
                          <a:pt x="9" y="17"/>
                        </a:lnTo>
                        <a:lnTo>
                          <a:pt x="12" y="15"/>
                        </a:lnTo>
                        <a:lnTo>
                          <a:pt x="15" y="14"/>
                        </a:lnTo>
                        <a:lnTo>
                          <a:pt x="18" y="12"/>
                        </a:lnTo>
                        <a:lnTo>
                          <a:pt x="22" y="12"/>
                        </a:lnTo>
                        <a:lnTo>
                          <a:pt x="25" y="11"/>
                        </a:lnTo>
                        <a:lnTo>
                          <a:pt x="29" y="9"/>
                        </a:lnTo>
                        <a:lnTo>
                          <a:pt x="34" y="9"/>
                        </a:lnTo>
                        <a:lnTo>
                          <a:pt x="38" y="7"/>
                        </a:lnTo>
                        <a:lnTo>
                          <a:pt x="42" y="7"/>
                        </a:lnTo>
                        <a:lnTo>
                          <a:pt x="47" y="6"/>
                        </a:lnTo>
                        <a:lnTo>
                          <a:pt x="52" y="6"/>
                        </a:lnTo>
                        <a:lnTo>
                          <a:pt x="57" y="4"/>
                        </a:lnTo>
                        <a:lnTo>
                          <a:pt x="62" y="3"/>
                        </a:lnTo>
                        <a:lnTo>
                          <a:pt x="68" y="3"/>
                        </a:lnTo>
                        <a:lnTo>
                          <a:pt x="72" y="3"/>
                        </a:lnTo>
                        <a:lnTo>
                          <a:pt x="78" y="1"/>
                        </a:lnTo>
                        <a:lnTo>
                          <a:pt x="85" y="1"/>
                        </a:lnTo>
                        <a:lnTo>
                          <a:pt x="91" y="1"/>
                        </a:lnTo>
                        <a:lnTo>
                          <a:pt x="96" y="1"/>
                        </a:lnTo>
                        <a:lnTo>
                          <a:pt x="102" y="0"/>
                        </a:lnTo>
                        <a:lnTo>
                          <a:pt x="109" y="0"/>
                        </a:lnTo>
                        <a:lnTo>
                          <a:pt x="115" y="0"/>
                        </a:lnTo>
                        <a:lnTo>
                          <a:pt x="122" y="0"/>
                        </a:lnTo>
                        <a:lnTo>
                          <a:pt x="129"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8" name="Freeform 74"/>
                  <p:cNvSpPr>
                    <a:spLocks/>
                  </p:cNvSpPr>
                  <p:nvPr/>
                </p:nvSpPr>
                <p:spPr bwMode="auto">
                  <a:xfrm>
                    <a:off x="4217" y="1543"/>
                    <a:ext cx="198" cy="200"/>
                  </a:xfrm>
                  <a:custGeom>
                    <a:avLst/>
                    <a:gdLst>
                      <a:gd name="T0" fmla="*/ 0 w 198"/>
                      <a:gd name="T1" fmla="*/ 183 h 200"/>
                      <a:gd name="T2" fmla="*/ 1 w 198"/>
                      <a:gd name="T3" fmla="*/ 184 h 200"/>
                      <a:gd name="T4" fmla="*/ 4 w 198"/>
                      <a:gd name="T5" fmla="*/ 187 h 200"/>
                      <a:gd name="T6" fmla="*/ 8 w 198"/>
                      <a:gd name="T7" fmla="*/ 189 h 200"/>
                      <a:gd name="T8" fmla="*/ 14 w 198"/>
                      <a:gd name="T9" fmla="*/ 192 h 200"/>
                      <a:gd name="T10" fmla="*/ 21 w 198"/>
                      <a:gd name="T11" fmla="*/ 192 h 200"/>
                      <a:gd name="T12" fmla="*/ 25 w 198"/>
                      <a:gd name="T13" fmla="*/ 194 h 200"/>
                      <a:gd name="T14" fmla="*/ 31 w 198"/>
                      <a:gd name="T15" fmla="*/ 195 h 200"/>
                      <a:gd name="T16" fmla="*/ 38 w 198"/>
                      <a:gd name="T17" fmla="*/ 195 h 200"/>
                      <a:gd name="T18" fmla="*/ 45 w 198"/>
                      <a:gd name="T19" fmla="*/ 195 h 200"/>
                      <a:gd name="T20" fmla="*/ 53 w 198"/>
                      <a:gd name="T21" fmla="*/ 197 h 200"/>
                      <a:gd name="T22" fmla="*/ 60 w 198"/>
                      <a:gd name="T23" fmla="*/ 197 h 200"/>
                      <a:gd name="T24" fmla="*/ 69 w 198"/>
                      <a:gd name="T25" fmla="*/ 197 h 200"/>
                      <a:gd name="T26" fmla="*/ 76 w 198"/>
                      <a:gd name="T27" fmla="*/ 199 h 200"/>
                      <a:gd name="T28" fmla="*/ 83 w 198"/>
                      <a:gd name="T29" fmla="*/ 199 h 200"/>
                      <a:gd name="T30" fmla="*/ 90 w 198"/>
                      <a:gd name="T31" fmla="*/ 199 h 200"/>
                      <a:gd name="T32" fmla="*/ 96 w 198"/>
                      <a:gd name="T33" fmla="*/ 199 h 200"/>
                      <a:gd name="T34" fmla="*/ 103 w 198"/>
                      <a:gd name="T35" fmla="*/ 199 h 200"/>
                      <a:gd name="T36" fmla="*/ 110 w 198"/>
                      <a:gd name="T37" fmla="*/ 199 h 200"/>
                      <a:gd name="T38" fmla="*/ 119 w 198"/>
                      <a:gd name="T39" fmla="*/ 197 h 200"/>
                      <a:gd name="T40" fmla="*/ 127 w 198"/>
                      <a:gd name="T41" fmla="*/ 197 h 200"/>
                      <a:gd name="T42" fmla="*/ 136 w 198"/>
                      <a:gd name="T43" fmla="*/ 197 h 200"/>
                      <a:gd name="T44" fmla="*/ 144 w 198"/>
                      <a:gd name="T45" fmla="*/ 197 h 200"/>
                      <a:gd name="T46" fmla="*/ 153 w 198"/>
                      <a:gd name="T47" fmla="*/ 195 h 200"/>
                      <a:gd name="T48" fmla="*/ 161 w 198"/>
                      <a:gd name="T49" fmla="*/ 195 h 200"/>
                      <a:gd name="T50" fmla="*/ 167 w 198"/>
                      <a:gd name="T51" fmla="*/ 194 h 200"/>
                      <a:gd name="T52" fmla="*/ 174 w 198"/>
                      <a:gd name="T53" fmla="*/ 194 h 200"/>
                      <a:gd name="T54" fmla="*/ 182 w 198"/>
                      <a:gd name="T55" fmla="*/ 192 h 200"/>
                      <a:gd name="T56" fmla="*/ 189 w 198"/>
                      <a:gd name="T57" fmla="*/ 189 h 200"/>
                      <a:gd name="T58" fmla="*/ 194 w 198"/>
                      <a:gd name="T59" fmla="*/ 186 h 200"/>
                      <a:gd name="T60" fmla="*/ 195 w 198"/>
                      <a:gd name="T61" fmla="*/ 184 h 200"/>
                      <a:gd name="T62" fmla="*/ 197 w 198"/>
                      <a:gd name="T63" fmla="*/ 183 h 200"/>
                      <a:gd name="T64" fmla="*/ 168 w 198"/>
                      <a:gd name="T65" fmla="*/ 0 h 200"/>
                      <a:gd name="T66" fmla="*/ 167 w 198"/>
                      <a:gd name="T67" fmla="*/ 0 h 200"/>
                      <a:gd name="T68" fmla="*/ 162 w 198"/>
                      <a:gd name="T69" fmla="*/ 0 h 200"/>
                      <a:gd name="T70" fmla="*/ 157 w 198"/>
                      <a:gd name="T71" fmla="*/ 0 h 200"/>
                      <a:gd name="T72" fmla="*/ 151 w 198"/>
                      <a:gd name="T73" fmla="*/ 0 h 200"/>
                      <a:gd name="T74" fmla="*/ 144 w 198"/>
                      <a:gd name="T75" fmla="*/ 0 h 200"/>
                      <a:gd name="T76" fmla="*/ 136 w 198"/>
                      <a:gd name="T77" fmla="*/ 0 h 200"/>
                      <a:gd name="T78" fmla="*/ 126 w 198"/>
                      <a:gd name="T79" fmla="*/ 0 h 200"/>
                      <a:gd name="T80" fmla="*/ 116 w 198"/>
                      <a:gd name="T81" fmla="*/ 0 h 200"/>
                      <a:gd name="T82" fmla="*/ 106 w 198"/>
                      <a:gd name="T83" fmla="*/ 0 h 200"/>
                      <a:gd name="T84" fmla="*/ 96 w 198"/>
                      <a:gd name="T85" fmla="*/ 0 h 200"/>
                      <a:gd name="T86" fmla="*/ 86 w 198"/>
                      <a:gd name="T87" fmla="*/ 0 h 200"/>
                      <a:gd name="T88" fmla="*/ 76 w 198"/>
                      <a:gd name="T89" fmla="*/ 0 h 200"/>
                      <a:gd name="T90" fmla="*/ 66 w 198"/>
                      <a:gd name="T91" fmla="*/ 0 h 200"/>
                      <a:gd name="T92" fmla="*/ 58 w 198"/>
                      <a:gd name="T93" fmla="*/ 0 h 200"/>
                      <a:gd name="T94" fmla="*/ 49 w 198"/>
                      <a:gd name="T95" fmla="*/ 0 h 200"/>
                      <a:gd name="T96" fmla="*/ 42 w 198"/>
                      <a:gd name="T97" fmla="*/ 0 h 200"/>
                      <a:gd name="T98" fmla="*/ 36 w 198"/>
                      <a:gd name="T99" fmla="*/ 0 h 200"/>
                      <a:gd name="T100" fmla="*/ 31 w 198"/>
                      <a:gd name="T101" fmla="*/ 0 h 200"/>
                      <a:gd name="T102" fmla="*/ 28 w 198"/>
                      <a:gd name="T103" fmla="*/ 0 h 200"/>
                      <a:gd name="T104" fmla="*/ 26 w 198"/>
                      <a:gd name="T105" fmla="*/ 0 h 2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8"/>
                      <a:gd name="T160" fmla="*/ 0 h 200"/>
                      <a:gd name="T161" fmla="*/ 198 w 198"/>
                      <a:gd name="T162" fmla="*/ 200 h 2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8" h="200">
                        <a:moveTo>
                          <a:pt x="25" y="0"/>
                        </a:moveTo>
                        <a:lnTo>
                          <a:pt x="0" y="183"/>
                        </a:lnTo>
                        <a:lnTo>
                          <a:pt x="1" y="184"/>
                        </a:lnTo>
                        <a:lnTo>
                          <a:pt x="2" y="186"/>
                        </a:lnTo>
                        <a:lnTo>
                          <a:pt x="4" y="187"/>
                        </a:lnTo>
                        <a:lnTo>
                          <a:pt x="5" y="187"/>
                        </a:lnTo>
                        <a:lnTo>
                          <a:pt x="7" y="189"/>
                        </a:lnTo>
                        <a:lnTo>
                          <a:pt x="8" y="189"/>
                        </a:lnTo>
                        <a:lnTo>
                          <a:pt x="11" y="191"/>
                        </a:lnTo>
                        <a:lnTo>
                          <a:pt x="12" y="191"/>
                        </a:lnTo>
                        <a:lnTo>
                          <a:pt x="14" y="192"/>
                        </a:lnTo>
                        <a:lnTo>
                          <a:pt x="17" y="192"/>
                        </a:lnTo>
                        <a:lnTo>
                          <a:pt x="19" y="192"/>
                        </a:lnTo>
                        <a:lnTo>
                          <a:pt x="21" y="192"/>
                        </a:lnTo>
                        <a:lnTo>
                          <a:pt x="22" y="194"/>
                        </a:lnTo>
                        <a:lnTo>
                          <a:pt x="24" y="194"/>
                        </a:lnTo>
                        <a:lnTo>
                          <a:pt x="25" y="194"/>
                        </a:lnTo>
                        <a:lnTo>
                          <a:pt x="26" y="194"/>
                        </a:lnTo>
                        <a:lnTo>
                          <a:pt x="29" y="194"/>
                        </a:lnTo>
                        <a:lnTo>
                          <a:pt x="31" y="195"/>
                        </a:lnTo>
                        <a:lnTo>
                          <a:pt x="34" y="195"/>
                        </a:lnTo>
                        <a:lnTo>
                          <a:pt x="35" y="195"/>
                        </a:lnTo>
                        <a:lnTo>
                          <a:pt x="38" y="195"/>
                        </a:lnTo>
                        <a:lnTo>
                          <a:pt x="41" y="195"/>
                        </a:lnTo>
                        <a:lnTo>
                          <a:pt x="43" y="195"/>
                        </a:lnTo>
                        <a:lnTo>
                          <a:pt x="45" y="195"/>
                        </a:lnTo>
                        <a:lnTo>
                          <a:pt x="48" y="197"/>
                        </a:lnTo>
                        <a:lnTo>
                          <a:pt x="51" y="197"/>
                        </a:lnTo>
                        <a:lnTo>
                          <a:pt x="53" y="197"/>
                        </a:lnTo>
                        <a:lnTo>
                          <a:pt x="56" y="197"/>
                        </a:lnTo>
                        <a:lnTo>
                          <a:pt x="59" y="197"/>
                        </a:lnTo>
                        <a:lnTo>
                          <a:pt x="60" y="197"/>
                        </a:lnTo>
                        <a:lnTo>
                          <a:pt x="63" y="197"/>
                        </a:lnTo>
                        <a:lnTo>
                          <a:pt x="66" y="197"/>
                        </a:lnTo>
                        <a:lnTo>
                          <a:pt x="69" y="197"/>
                        </a:lnTo>
                        <a:lnTo>
                          <a:pt x="72" y="199"/>
                        </a:lnTo>
                        <a:lnTo>
                          <a:pt x="75" y="199"/>
                        </a:lnTo>
                        <a:lnTo>
                          <a:pt x="76" y="199"/>
                        </a:lnTo>
                        <a:lnTo>
                          <a:pt x="79" y="199"/>
                        </a:lnTo>
                        <a:lnTo>
                          <a:pt x="82" y="199"/>
                        </a:lnTo>
                        <a:lnTo>
                          <a:pt x="83" y="199"/>
                        </a:lnTo>
                        <a:lnTo>
                          <a:pt x="86" y="199"/>
                        </a:lnTo>
                        <a:lnTo>
                          <a:pt x="87" y="199"/>
                        </a:lnTo>
                        <a:lnTo>
                          <a:pt x="90" y="199"/>
                        </a:lnTo>
                        <a:lnTo>
                          <a:pt x="92" y="199"/>
                        </a:lnTo>
                        <a:lnTo>
                          <a:pt x="93" y="199"/>
                        </a:lnTo>
                        <a:lnTo>
                          <a:pt x="96" y="199"/>
                        </a:lnTo>
                        <a:lnTo>
                          <a:pt x="97" y="199"/>
                        </a:lnTo>
                        <a:lnTo>
                          <a:pt x="100" y="199"/>
                        </a:lnTo>
                        <a:lnTo>
                          <a:pt x="103" y="199"/>
                        </a:lnTo>
                        <a:lnTo>
                          <a:pt x="104" y="199"/>
                        </a:lnTo>
                        <a:lnTo>
                          <a:pt x="107" y="199"/>
                        </a:lnTo>
                        <a:lnTo>
                          <a:pt x="110" y="199"/>
                        </a:lnTo>
                        <a:lnTo>
                          <a:pt x="113" y="199"/>
                        </a:lnTo>
                        <a:lnTo>
                          <a:pt x="116" y="199"/>
                        </a:lnTo>
                        <a:lnTo>
                          <a:pt x="119" y="197"/>
                        </a:lnTo>
                        <a:lnTo>
                          <a:pt x="121" y="197"/>
                        </a:lnTo>
                        <a:lnTo>
                          <a:pt x="124" y="197"/>
                        </a:lnTo>
                        <a:lnTo>
                          <a:pt x="127" y="197"/>
                        </a:lnTo>
                        <a:lnTo>
                          <a:pt x="130" y="197"/>
                        </a:lnTo>
                        <a:lnTo>
                          <a:pt x="133" y="197"/>
                        </a:lnTo>
                        <a:lnTo>
                          <a:pt x="136" y="197"/>
                        </a:lnTo>
                        <a:lnTo>
                          <a:pt x="138" y="197"/>
                        </a:lnTo>
                        <a:lnTo>
                          <a:pt x="141" y="197"/>
                        </a:lnTo>
                        <a:lnTo>
                          <a:pt x="144" y="197"/>
                        </a:lnTo>
                        <a:lnTo>
                          <a:pt x="147" y="195"/>
                        </a:lnTo>
                        <a:lnTo>
                          <a:pt x="150" y="195"/>
                        </a:lnTo>
                        <a:lnTo>
                          <a:pt x="153" y="195"/>
                        </a:lnTo>
                        <a:lnTo>
                          <a:pt x="155" y="195"/>
                        </a:lnTo>
                        <a:lnTo>
                          <a:pt x="158" y="195"/>
                        </a:lnTo>
                        <a:lnTo>
                          <a:pt x="161" y="195"/>
                        </a:lnTo>
                        <a:lnTo>
                          <a:pt x="162" y="195"/>
                        </a:lnTo>
                        <a:lnTo>
                          <a:pt x="165" y="195"/>
                        </a:lnTo>
                        <a:lnTo>
                          <a:pt x="167" y="194"/>
                        </a:lnTo>
                        <a:lnTo>
                          <a:pt x="170" y="194"/>
                        </a:lnTo>
                        <a:lnTo>
                          <a:pt x="171" y="194"/>
                        </a:lnTo>
                        <a:lnTo>
                          <a:pt x="174" y="194"/>
                        </a:lnTo>
                        <a:lnTo>
                          <a:pt x="177" y="194"/>
                        </a:lnTo>
                        <a:lnTo>
                          <a:pt x="179" y="192"/>
                        </a:lnTo>
                        <a:lnTo>
                          <a:pt x="182" y="192"/>
                        </a:lnTo>
                        <a:lnTo>
                          <a:pt x="185" y="191"/>
                        </a:lnTo>
                        <a:lnTo>
                          <a:pt x="187" y="191"/>
                        </a:lnTo>
                        <a:lnTo>
                          <a:pt x="189" y="189"/>
                        </a:lnTo>
                        <a:lnTo>
                          <a:pt x="191" y="187"/>
                        </a:lnTo>
                        <a:lnTo>
                          <a:pt x="192" y="187"/>
                        </a:lnTo>
                        <a:lnTo>
                          <a:pt x="194" y="186"/>
                        </a:lnTo>
                        <a:lnTo>
                          <a:pt x="195" y="184"/>
                        </a:lnTo>
                        <a:lnTo>
                          <a:pt x="197" y="184"/>
                        </a:lnTo>
                        <a:lnTo>
                          <a:pt x="197" y="183"/>
                        </a:lnTo>
                        <a:lnTo>
                          <a:pt x="168" y="0"/>
                        </a:lnTo>
                        <a:lnTo>
                          <a:pt x="167" y="0"/>
                        </a:lnTo>
                        <a:lnTo>
                          <a:pt x="165" y="0"/>
                        </a:lnTo>
                        <a:lnTo>
                          <a:pt x="164" y="0"/>
                        </a:lnTo>
                        <a:lnTo>
                          <a:pt x="162" y="0"/>
                        </a:lnTo>
                        <a:lnTo>
                          <a:pt x="161" y="0"/>
                        </a:lnTo>
                        <a:lnTo>
                          <a:pt x="160" y="0"/>
                        </a:lnTo>
                        <a:lnTo>
                          <a:pt x="157" y="0"/>
                        </a:lnTo>
                        <a:lnTo>
                          <a:pt x="155" y="0"/>
                        </a:lnTo>
                        <a:lnTo>
                          <a:pt x="153" y="0"/>
                        </a:lnTo>
                        <a:lnTo>
                          <a:pt x="151" y="0"/>
                        </a:lnTo>
                        <a:lnTo>
                          <a:pt x="148" y="0"/>
                        </a:lnTo>
                        <a:lnTo>
                          <a:pt x="145" y="0"/>
                        </a:lnTo>
                        <a:lnTo>
                          <a:pt x="144" y="0"/>
                        </a:lnTo>
                        <a:lnTo>
                          <a:pt x="141" y="0"/>
                        </a:lnTo>
                        <a:lnTo>
                          <a:pt x="138" y="0"/>
                        </a:lnTo>
                        <a:lnTo>
                          <a:pt x="136" y="0"/>
                        </a:lnTo>
                        <a:lnTo>
                          <a:pt x="133" y="0"/>
                        </a:lnTo>
                        <a:lnTo>
                          <a:pt x="128" y="0"/>
                        </a:lnTo>
                        <a:lnTo>
                          <a:pt x="126" y="0"/>
                        </a:lnTo>
                        <a:lnTo>
                          <a:pt x="123" y="0"/>
                        </a:lnTo>
                        <a:lnTo>
                          <a:pt x="120" y="0"/>
                        </a:lnTo>
                        <a:lnTo>
                          <a:pt x="116" y="0"/>
                        </a:lnTo>
                        <a:lnTo>
                          <a:pt x="113" y="0"/>
                        </a:lnTo>
                        <a:lnTo>
                          <a:pt x="110" y="0"/>
                        </a:lnTo>
                        <a:lnTo>
                          <a:pt x="106" y="0"/>
                        </a:lnTo>
                        <a:lnTo>
                          <a:pt x="103" y="0"/>
                        </a:lnTo>
                        <a:lnTo>
                          <a:pt x="99" y="0"/>
                        </a:lnTo>
                        <a:lnTo>
                          <a:pt x="96" y="0"/>
                        </a:lnTo>
                        <a:lnTo>
                          <a:pt x="92" y="0"/>
                        </a:lnTo>
                        <a:lnTo>
                          <a:pt x="89" y="0"/>
                        </a:lnTo>
                        <a:lnTo>
                          <a:pt x="86" y="0"/>
                        </a:lnTo>
                        <a:lnTo>
                          <a:pt x="82" y="0"/>
                        </a:lnTo>
                        <a:lnTo>
                          <a:pt x="79" y="0"/>
                        </a:lnTo>
                        <a:lnTo>
                          <a:pt x="76" y="0"/>
                        </a:lnTo>
                        <a:lnTo>
                          <a:pt x="72" y="0"/>
                        </a:lnTo>
                        <a:lnTo>
                          <a:pt x="69" y="0"/>
                        </a:lnTo>
                        <a:lnTo>
                          <a:pt x="66" y="0"/>
                        </a:lnTo>
                        <a:lnTo>
                          <a:pt x="63" y="0"/>
                        </a:lnTo>
                        <a:lnTo>
                          <a:pt x="60" y="0"/>
                        </a:lnTo>
                        <a:lnTo>
                          <a:pt x="58" y="0"/>
                        </a:lnTo>
                        <a:lnTo>
                          <a:pt x="55" y="0"/>
                        </a:lnTo>
                        <a:lnTo>
                          <a:pt x="52" y="0"/>
                        </a:lnTo>
                        <a:lnTo>
                          <a:pt x="49" y="0"/>
                        </a:lnTo>
                        <a:lnTo>
                          <a:pt x="46" y="0"/>
                        </a:lnTo>
                        <a:lnTo>
                          <a:pt x="45" y="0"/>
                        </a:lnTo>
                        <a:lnTo>
                          <a:pt x="42" y="0"/>
                        </a:lnTo>
                        <a:lnTo>
                          <a:pt x="41" y="0"/>
                        </a:lnTo>
                        <a:lnTo>
                          <a:pt x="38" y="0"/>
                        </a:lnTo>
                        <a:lnTo>
                          <a:pt x="36" y="0"/>
                        </a:lnTo>
                        <a:lnTo>
                          <a:pt x="35" y="0"/>
                        </a:lnTo>
                        <a:lnTo>
                          <a:pt x="32" y="0"/>
                        </a:lnTo>
                        <a:lnTo>
                          <a:pt x="31" y="0"/>
                        </a:lnTo>
                        <a:lnTo>
                          <a:pt x="29" y="0"/>
                        </a:lnTo>
                        <a:lnTo>
                          <a:pt x="28" y="0"/>
                        </a:lnTo>
                        <a:lnTo>
                          <a:pt x="26" y="0"/>
                        </a:lnTo>
                        <a:lnTo>
                          <a:pt x="25" y="0"/>
                        </a:lnTo>
                      </a:path>
                    </a:pathLst>
                  </a:custGeom>
                  <a:solidFill>
                    <a:srgbClr val="F35B1B"/>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69" name="Freeform 75"/>
                  <p:cNvSpPr>
                    <a:spLocks/>
                  </p:cNvSpPr>
                  <p:nvPr/>
                </p:nvSpPr>
                <p:spPr bwMode="auto">
                  <a:xfrm>
                    <a:off x="4245" y="1536"/>
                    <a:ext cx="142" cy="27"/>
                  </a:xfrm>
                  <a:custGeom>
                    <a:avLst/>
                    <a:gdLst>
                      <a:gd name="T0" fmla="*/ 77 w 142"/>
                      <a:gd name="T1" fmla="*/ 0 h 27"/>
                      <a:gd name="T2" fmla="*/ 88 w 142"/>
                      <a:gd name="T3" fmla="*/ 0 h 27"/>
                      <a:gd name="T4" fmla="*/ 97 w 142"/>
                      <a:gd name="T5" fmla="*/ 0 h 27"/>
                      <a:gd name="T6" fmla="*/ 107 w 142"/>
                      <a:gd name="T7" fmla="*/ 2 h 27"/>
                      <a:gd name="T8" fmla="*/ 115 w 142"/>
                      <a:gd name="T9" fmla="*/ 2 h 27"/>
                      <a:gd name="T10" fmla="*/ 122 w 142"/>
                      <a:gd name="T11" fmla="*/ 5 h 27"/>
                      <a:gd name="T12" fmla="*/ 129 w 142"/>
                      <a:gd name="T13" fmla="*/ 5 h 27"/>
                      <a:gd name="T14" fmla="*/ 133 w 142"/>
                      <a:gd name="T15" fmla="*/ 8 h 27"/>
                      <a:gd name="T16" fmla="*/ 138 w 142"/>
                      <a:gd name="T17" fmla="*/ 8 h 27"/>
                      <a:gd name="T18" fmla="*/ 141 w 142"/>
                      <a:gd name="T19" fmla="*/ 11 h 27"/>
                      <a:gd name="T20" fmla="*/ 141 w 142"/>
                      <a:gd name="T21" fmla="*/ 14 h 27"/>
                      <a:gd name="T22" fmla="*/ 141 w 142"/>
                      <a:gd name="T23" fmla="*/ 14 h 27"/>
                      <a:gd name="T24" fmla="*/ 138 w 142"/>
                      <a:gd name="T25" fmla="*/ 17 h 27"/>
                      <a:gd name="T26" fmla="*/ 133 w 142"/>
                      <a:gd name="T27" fmla="*/ 17 h 27"/>
                      <a:gd name="T28" fmla="*/ 129 w 142"/>
                      <a:gd name="T29" fmla="*/ 20 h 27"/>
                      <a:gd name="T30" fmla="*/ 122 w 142"/>
                      <a:gd name="T31" fmla="*/ 23 h 27"/>
                      <a:gd name="T32" fmla="*/ 115 w 142"/>
                      <a:gd name="T33" fmla="*/ 23 h 27"/>
                      <a:gd name="T34" fmla="*/ 107 w 142"/>
                      <a:gd name="T35" fmla="*/ 23 h 27"/>
                      <a:gd name="T36" fmla="*/ 97 w 142"/>
                      <a:gd name="T37" fmla="*/ 26 h 27"/>
                      <a:gd name="T38" fmla="*/ 88 w 142"/>
                      <a:gd name="T39" fmla="*/ 26 h 27"/>
                      <a:gd name="T40" fmla="*/ 77 w 142"/>
                      <a:gd name="T41" fmla="*/ 26 h 27"/>
                      <a:gd name="T42" fmla="*/ 67 w 142"/>
                      <a:gd name="T43" fmla="*/ 26 h 27"/>
                      <a:gd name="T44" fmla="*/ 56 w 142"/>
                      <a:gd name="T45" fmla="*/ 26 h 27"/>
                      <a:gd name="T46" fmla="*/ 46 w 142"/>
                      <a:gd name="T47" fmla="*/ 26 h 27"/>
                      <a:gd name="T48" fmla="*/ 36 w 142"/>
                      <a:gd name="T49" fmla="*/ 23 h 27"/>
                      <a:gd name="T50" fmla="*/ 28 w 142"/>
                      <a:gd name="T51" fmla="*/ 23 h 27"/>
                      <a:gd name="T52" fmla="*/ 21 w 142"/>
                      <a:gd name="T53" fmla="*/ 23 h 27"/>
                      <a:gd name="T54" fmla="*/ 14 w 142"/>
                      <a:gd name="T55" fmla="*/ 20 h 27"/>
                      <a:gd name="T56" fmla="*/ 8 w 142"/>
                      <a:gd name="T57" fmla="*/ 20 h 27"/>
                      <a:gd name="T58" fmla="*/ 4 w 142"/>
                      <a:gd name="T59" fmla="*/ 17 h 27"/>
                      <a:gd name="T60" fmla="*/ 1 w 142"/>
                      <a:gd name="T61" fmla="*/ 14 h 27"/>
                      <a:gd name="T62" fmla="*/ 0 w 142"/>
                      <a:gd name="T63" fmla="*/ 14 h 27"/>
                      <a:gd name="T64" fmla="*/ 1 w 142"/>
                      <a:gd name="T65" fmla="*/ 11 h 27"/>
                      <a:gd name="T66" fmla="*/ 2 w 142"/>
                      <a:gd name="T67" fmla="*/ 8 h 27"/>
                      <a:gd name="T68" fmla="*/ 7 w 142"/>
                      <a:gd name="T69" fmla="*/ 8 h 27"/>
                      <a:gd name="T70" fmla="*/ 11 w 142"/>
                      <a:gd name="T71" fmla="*/ 5 h 27"/>
                      <a:gd name="T72" fmla="*/ 18 w 142"/>
                      <a:gd name="T73" fmla="*/ 5 h 27"/>
                      <a:gd name="T74" fmla="*/ 25 w 142"/>
                      <a:gd name="T75" fmla="*/ 2 h 27"/>
                      <a:gd name="T76" fmla="*/ 33 w 142"/>
                      <a:gd name="T77" fmla="*/ 2 h 27"/>
                      <a:gd name="T78" fmla="*/ 43 w 142"/>
                      <a:gd name="T79" fmla="*/ 0 h 27"/>
                      <a:gd name="T80" fmla="*/ 53 w 142"/>
                      <a:gd name="T81" fmla="*/ 0 h 27"/>
                      <a:gd name="T82" fmla="*/ 63 w 142"/>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2"/>
                      <a:gd name="T127" fmla="*/ 0 h 27"/>
                      <a:gd name="T128" fmla="*/ 142 w 142"/>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2" h="27">
                        <a:moveTo>
                          <a:pt x="70" y="0"/>
                        </a:moveTo>
                        <a:lnTo>
                          <a:pt x="74" y="0"/>
                        </a:lnTo>
                        <a:lnTo>
                          <a:pt x="77" y="0"/>
                        </a:lnTo>
                        <a:lnTo>
                          <a:pt x="81" y="0"/>
                        </a:lnTo>
                        <a:lnTo>
                          <a:pt x="84" y="0"/>
                        </a:lnTo>
                        <a:lnTo>
                          <a:pt x="88" y="0"/>
                        </a:lnTo>
                        <a:lnTo>
                          <a:pt x="91" y="0"/>
                        </a:lnTo>
                        <a:lnTo>
                          <a:pt x="94" y="0"/>
                        </a:lnTo>
                        <a:lnTo>
                          <a:pt x="97" y="0"/>
                        </a:lnTo>
                        <a:lnTo>
                          <a:pt x="101" y="0"/>
                        </a:lnTo>
                        <a:lnTo>
                          <a:pt x="104" y="2"/>
                        </a:lnTo>
                        <a:lnTo>
                          <a:pt x="107" y="2"/>
                        </a:lnTo>
                        <a:lnTo>
                          <a:pt x="109" y="2"/>
                        </a:lnTo>
                        <a:lnTo>
                          <a:pt x="112" y="2"/>
                        </a:lnTo>
                        <a:lnTo>
                          <a:pt x="115" y="2"/>
                        </a:lnTo>
                        <a:lnTo>
                          <a:pt x="118" y="2"/>
                        </a:lnTo>
                        <a:lnTo>
                          <a:pt x="119" y="2"/>
                        </a:lnTo>
                        <a:lnTo>
                          <a:pt x="122" y="5"/>
                        </a:lnTo>
                        <a:lnTo>
                          <a:pt x="125" y="5"/>
                        </a:lnTo>
                        <a:lnTo>
                          <a:pt x="126" y="5"/>
                        </a:lnTo>
                        <a:lnTo>
                          <a:pt x="129" y="5"/>
                        </a:lnTo>
                        <a:lnTo>
                          <a:pt x="131" y="5"/>
                        </a:lnTo>
                        <a:lnTo>
                          <a:pt x="132" y="5"/>
                        </a:lnTo>
                        <a:lnTo>
                          <a:pt x="133" y="8"/>
                        </a:lnTo>
                        <a:lnTo>
                          <a:pt x="135" y="8"/>
                        </a:lnTo>
                        <a:lnTo>
                          <a:pt x="136" y="8"/>
                        </a:lnTo>
                        <a:lnTo>
                          <a:pt x="138" y="8"/>
                        </a:lnTo>
                        <a:lnTo>
                          <a:pt x="139" y="11"/>
                        </a:lnTo>
                        <a:lnTo>
                          <a:pt x="141" y="11"/>
                        </a:lnTo>
                        <a:lnTo>
                          <a:pt x="141" y="14"/>
                        </a:lnTo>
                        <a:lnTo>
                          <a:pt x="139" y="14"/>
                        </a:lnTo>
                        <a:lnTo>
                          <a:pt x="139" y="17"/>
                        </a:lnTo>
                        <a:lnTo>
                          <a:pt x="138" y="17"/>
                        </a:lnTo>
                        <a:lnTo>
                          <a:pt x="136" y="17"/>
                        </a:lnTo>
                        <a:lnTo>
                          <a:pt x="135" y="17"/>
                        </a:lnTo>
                        <a:lnTo>
                          <a:pt x="133" y="17"/>
                        </a:lnTo>
                        <a:lnTo>
                          <a:pt x="132" y="20"/>
                        </a:lnTo>
                        <a:lnTo>
                          <a:pt x="131" y="20"/>
                        </a:lnTo>
                        <a:lnTo>
                          <a:pt x="129" y="20"/>
                        </a:lnTo>
                        <a:lnTo>
                          <a:pt x="126" y="20"/>
                        </a:lnTo>
                        <a:lnTo>
                          <a:pt x="125" y="20"/>
                        </a:lnTo>
                        <a:lnTo>
                          <a:pt x="122" y="23"/>
                        </a:lnTo>
                        <a:lnTo>
                          <a:pt x="119" y="23"/>
                        </a:lnTo>
                        <a:lnTo>
                          <a:pt x="118" y="23"/>
                        </a:lnTo>
                        <a:lnTo>
                          <a:pt x="115" y="23"/>
                        </a:lnTo>
                        <a:lnTo>
                          <a:pt x="112" y="23"/>
                        </a:lnTo>
                        <a:lnTo>
                          <a:pt x="109" y="23"/>
                        </a:lnTo>
                        <a:lnTo>
                          <a:pt x="107" y="23"/>
                        </a:lnTo>
                        <a:lnTo>
                          <a:pt x="104" y="23"/>
                        </a:lnTo>
                        <a:lnTo>
                          <a:pt x="101" y="26"/>
                        </a:lnTo>
                        <a:lnTo>
                          <a:pt x="97" y="26"/>
                        </a:lnTo>
                        <a:lnTo>
                          <a:pt x="94" y="26"/>
                        </a:lnTo>
                        <a:lnTo>
                          <a:pt x="91" y="26"/>
                        </a:lnTo>
                        <a:lnTo>
                          <a:pt x="88" y="26"/>
                        </a:lnTo>
                        <a:lnTo>
                          <a:pt x="84" y="26"/>
                        </a:lnTo>
                        <a:lnTo>
                          <a:pt x="81" y="26"/>
                        </a:lnTo>
                        <a:lnTo>
                          <a:pt x="77" y="26"/>
                        </a:lnTo>
                        <a:lnTo>
                          <a:pt x="74" y="26"/>
                        </a:lnTo>
                        <a:lnTo>
                          <a:pt x="70" y="26"/>
                        </a:lnTo>
                        <a:lnTo>
                          <a:pt x="67" y="26"/>
                        </a:lnTo>
                        <a:lnTo>
                          <a:pt x="63" y="26"/>
                        </a:lnTo>
                        <a:lnTo>
                          <a:pt x="59" y="26"/>
                        </a:lnTo>
                        <a:lnTo>
                          <a:pt x="56" y="26"/>
                        </a:lnTo>
                        <a:lnTo>
                          <a:pt x="53" y="26"/>
                        </a:lnTo>
                        <a:lnTo>
                          <a:pt x="49" y="26"/>
                        </a:lnTo>
                        <a:lnTo>
                          <a:pt x="46" y="26"/>
                        </a:lnTo>
                        <a:lnTo>
                          <a:pt x="43" y="26"/>
                        </a:lnTo>
                        <a:lnTo>
                          <a:pt x="39" y="26"/>
                        </a:lnTo>
                        <a:lnTo>
                          <a:pt x="36" y="23"/>
                        </a:lnTo>
                        <a:lnTo>
                          <a:pt x="33" y="23"/>
                        </a:lnTo>
                        <a:lnTo>
                          <a:pt x="31" y="23"/>
                        </a:lnTo>
                        <a:lnTo>
                          <a:pt x="28" y="23"/>
                        </a:lnTo>
                        <a:lnTo>
                          <a:pt x="25" y="23"/>
                        </a:lnTo>
                        <a:lnTo>
                          <a:pt x="23" y="23"/>
                        </a:lnTo>
                        <a:lnTo>
                          <a:pt x="21" y="23"/>
                        </a:lnTo>
                        <a:lnTo>
                          <a:pt x="18" y="23"/>
                        </a:lnTo>
                        <a:lnTo>
                          <a:pt x="15" y="20"/>
                        </a:lnTo>
                        <a:lnTo>
                          <a:pt x="14" y="20"/>
                        </a:lnTo>
                        <a:lnTo>
                          <a:pt x="11" y="20"/>
                        </a:lnTo>
                        <a:lnTo>
                          <a:pt x="9" y="20"/>
                        </a:lnTo>
                        <a:lnTo>
                          <a:pt x="8" y="20"/>
                        </a:lnTo>
                        <a:lnTo>
                          <a:pt x="7" y="17"/>
                        </a:lnTo>
                        <a:lnTo>
                          <a:pt x="5" y="17"/>
                        </a:lnTo>
                        <a:lnTo>
                          <a:pt x="4" y="17"/>
                        </a:lnTo>
                        <a:lnTo>
                          <a:pt x="2" y="17"/>
                        </a:lnTo>
                        <a:lnTo>
                          <a:pt x="1" y="14"/>
                        </a:lnTo>
                        <a:lnTo>
                          <a:pt x="0" y="14"/>
                        </a:lnTo>
                        <a:lnTo>
                          <a:pt x="0" y="11"/>
                        </a:lnTo>
                        <a:lnTo>
                          <a:pt x="1" y="11"/>
                        </a:lnTo>
                        <a:lnTo>
                          <a:pt x="2" y="11"/>
                        </a:lnTo>
                        <a:lnTo>
                          <a:pt x="2" y="8"/>
                        </a:lnTo>
                        <a:lnTo>
                          <a:pt x="4" y="8"/>
                        </a:lnTo>
                        <a:lnTo>
                          <a:pt x="5" y="8"/>
                        </a:lnTo>
                        <a:lnTo>
                          <a:pt x="7" y="8"/>
                        </a:lnTo>
                        <a:lnTo>
                          <a:pt x="8" y="5"/>
                        </a:lnTo>
                        <a:lnTo>
                          <a:pt x="9" y="5"/>
                        </a:lnTo>
                        <a:lnTo>
                          <a:pt x="11" y="5"/>
                        </a:lnTo>
                        <a:lnTo>
                          <a:pt x="14" y="5"/>
                        </a:lnTo>
                        <a:lnTo>
                          <a:pt x="15" y="5"/>
                        </a:lnTo>
                        <a:lnTo>
                          <a:pt x="18" y="5"/>
                        </a:lnTo>
                        <a:lnTo>
                          <a:pt x="21" y="2"/>
                        </a:lnTo>
                        <a:lnTo>
                          <a:pt x="23" y="2"/>
                        </a:lnTo>
                        <a:lnTo>
                          <a:pt x="25" y="2"/>
                        </a:lnTo>
                        <a:lnTo>
                          <a:pt x="28" y="2"/>
                        </a:lnTo>
                        <a:lnTo>
                          <a:pt x="31" y="2"/>
                        </a:lnTo>
                        <a:lnTo>
                          <a:pt x="33" y="2"/>
                        </a:lnTo>
                        <a:lnTo>
                          <a:pt x="36" y="2"/>
                        </a:lnTo>
                        <a:lnTo>
                          <a:pt x="39" y="0"/>
                        </a:lnTo>
                        <a:lnTo>
                          <a:pt x="43" y="0"/>
                        </a:lnTo>
                        <a:lnTo>
                          <a:pt x="46" y="0"/>
                        </a:lnTo>
                        <a:lnTo>
                          <a:pt x="49" y="0"/>
                        </a:lnTo>
                        <a:lnTo>
                          <a:pt x="53" y="0"/>
                        </a:lnTo>
                        <a:lnTo>
                          <a:pt x="56" y="0"/>
                        </a:lnTo>
                        <a:lnTo>
                          <a:pt x="59" y="0"/>
                        </a:lnTo>
                        <a:lnTo>
                          <a:pt x="63" y="0"/>
                        </a:lnTo>
                        <a:lnTo>
                          <a:pt x="67" y="0"/>
                        </a:lnTo>
                        <a:lnTo>
                          <a:pt x="70" y="0"/>
                        </a:lnTo>
                      </a:path>
                    </a:pathLst>
                  </a:custGeom>
                  <a:solidFill>
                    <a:srgbClr val="F35B1B"/>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0" name="Freeform 76"/>
                  <p:cNvSpPr>
                    <a:spLocks/>
                  </p:cNvSpPr>
                  <p:nvPr/>
                </p:nvSpPr>
                <p:spPr bwMode="auto">
                  <a:xfrm>
                    <a:off x="4236" y="1559"/>
                    <a:ext cx="22" cy="163"/>
                  </a:xfrm>
                  <a:custGeom>
                    <a:avLst/>
                    <a:gdLst>
                      <a:gd name="T0" fmla="*/ 21 w 22"/>
                      <a:gd name="T1" fmla="*/ 0 h 163"/>
                      <a:gd name="T2" fmla="*/ 21 w 22"/>
                      <a:gd name="T3" fmla="*/ 0 h 163"/>
                      <a:gd name="T4" fmla="*/ 21 w 22"/>
                      <a:gd name="T5" fmla="*/ 1 h 163"/>
                      <a:gd name="T6" fmla="*/ 19 w 22"/>
                      <a:gd name="T7" fmla="*/ 3 h 163"/>
                      <a:gd name="T8" fmla="*/ 19 w 22"/>
                      <a:gd name="T9" fmla="*/ 4 h 163"/>
                      <a:gd name="T10" fmla="*/ 18 w 22"/>
                      <a:gd name="T11" fmla="*/ 8 h 163"/>
                      <a:gd name="T12" fmla="*/ 18 w 22"/>
                      <a:gd name="T13" fmla="*/ 11 h 163"/>
                      <a:gd name="T14" fmla="*/ 17 w 22"/>
                      <a:gd name="T15" fmla="*/ 16 h 163"/>
                      <a:gd name="T16" fmla="*/ 15 w 22"/>
                      <a:gd name="T17" fmla="*/ 20 h 163"/>
                      <a:gd name="T18" fmla="*/ 15 w 22"/>
                      <a:gd name="T19" fmla="*/ 27 h 163"/>
                      <a:gd name="T20" fmla="*/ 14 w 22"/>
                      <a:gd name="T21" fmla="*/ 32 h 163"/>
                      <a:gd name="T22" fmla="*/ 13 w 22"/>
                      <a:gd name="T23" fmla="*/ 38 h 163"/>
                      <a:gd name="T24" fmla="*/ 11 w 22"/>
                      <a:gd name="T25" fmla="*/ 46 h 163"/>
                      <a:gd name="T26" fmla="*/ 10 w 22"/>
                      <a:gd name="T27" fmla="*/ 52 h 163"/>
                      <a:gd name="T28" fmla="*/ 9 w 22"/>
                      <a:gd name="T29" fmla="*/ 60 h 163"/>
                      <a:gd name="T30" fmla="*/ 7 w 22"/>
                      <a:gd name="T31" fmla="*/ 68 h 163"/>
                      <a:gd name="T32" fmla="*/ 6 w 22"/>
                      <a:gd name="T33" fmla="*/ 78 h 163"/>
                      <a:gd name="T34" fmla="*/ 3 w 22"/>
                      <a:gd name="T35" fmla="*/ 94 h 163"/>
                      <a:gd name="T36" fmla="*/ 2 w 22"/>
                      <a:gd name="T37" fmla="*/ 110 h 163"/>
                      <a:gd name="T38" fmla="*/ 1 w 22"/>
                      <a:gd name="T39" fmla="*/ 125 h 163"/>
                      <a:gd name="T40" fmla="*/ 0 w 22"/>
                      <a:gd name="T41" fmla="*/ 137 h 163"/>
                      <a:gd name="T42" fmla="*/ 0 w 22"/>
                      <a:gd name="T43" fmla="*/ 147 h 163"/>
                      <a:gd name="T44" fmla="*/ 0 w 22"/>
                      <a:gd name="T45" fmla="*/ 155 h 163"/>
                      <a:gd name="T46" fmla="*/ 0 w 22"/>
                      <a:gd name="T47" fmla="*/ 160 h 163"/>
                      <a:gd name="T48" fmla="*/ 0 w 22"/>
                      <a:gd name="T49" fmla="*/ 162 h 163"/>
                      <a:gd name="T50" fmla="*/ 0 w 22"/>
                      <a:gd name="T51" fmla="*/ 162 h 163"/>
                      <a:gd name="T52" fmla="*/ 0 w 22"/>
                      <a:gd name="T53" fmla="*/ 160 h 163"/>
                      <a:gd name="T54" fmla="*/ 1 w 22"/>
                      <a:gd name="T55" fmla="*/ 158 h 163"/>
                      <a:gd name="T56" fmla="*/ 1 w 22"/>
                      <a:gd name="T57" fmla="*/ 155 h 163"/>
                      <a:gd name="T58" fmla="*/ 1 w 22"/>
                      <a:gd name="T59" fmla="*/ 152 h 163"/>
                      <a:gd name="T60" fmla="*/ 2 w 22"/>
                      <a:gd name="T61" fmla="*/ 147 h 163"/>
                      <a:gd name="T62" fmla="*/ 2 w 22"/>
                      <a:gd name="T63" fmla="*/ 142 h 163"/>
                      <a:gd name="T64" fmla="*/ 3 w 22"/>
                      <a:gd name="T65" fmla="*/ 137 h 163"/>
                      <a:gd name="T66" fmla="*/ 3 w 22"/>
                      <a:gd name="T67" fmla="*/ 131 h 163"/>
                      <a:gd name="T68" fmla="*/ 5 w 22"/>
                      <a:gd name="T69" fmla="*/ 125 h 163"/>
                      <a:gd name="T70" fmla="*/ 6 w 22"/>
                      <a:gd name="T71" fmla="*/ 117 h 163"/>
                      <a:gd name="T72" fmla="*/ 6 w 22"/>
                      <a:gd name="T73" fmla="*/ 110 h 163"/>
                      <a:gd name="T74" fmla="*/ 7 w 22"/>
                      <a:gd name="T75" fmla="*/ 102 h 163"/>
                      <a:gd name="T76" fmla="*/ 9 w 22"/>
                      <a:gd name="T77" fmla="*/ 94 h 163"/>
                      <a:gd name="T78" fmla="*/ 10 w 22"/>
                      <a:gd name="T79" fmla="*/ 86 h 163"/>
                      <a:gd name="T80" fmla="*/ 11 w 22"/>
                      <a:gd name="T81" fmla="*/ 78 h 163"/>
                      <a:gd name="T82" fmla="*/ 13 w 22"/>
                      <a:gd name="T83" fmla="*/ 70 h 163"/>
                      <a:gd name="T84" fmla="*/ 13 w 22"/>
                      <a:gd name="T85" fmla="*/ 62 h 163"/>
                      <a:gd name="T86" fmla="*/ 14 w 22"/>
                      <a:gd name="T87" fmla="*/ 56 h 163"/>
                      <a:gd name="T88" fmla="*/ 15 w 22"/>
                      <a:gd name="T89" fmla="*/ 48 h 163"/>
                      <a:gd name="T90" fmla="*/ 17 w 22"/>
                      <a:gd name="T91" fmla="*/ 41 h 163"/>
                      <a:gd name="T92" fmla="*/ 17 w 22"/>
                      <a:gd name="T93" fmla="*/ 35 h 163"/>
                      <a:gd name="T94" fmla="*/ 18 w 22"/>
                      <a:gd name="T95" fmla="*/ 28 h 163"/>
                      <a:gd name="T96" fmla="*/ 18 w 22"/>
                      <a:gd name="T97" fmla="*/ 22 h 163"/>
                      <a:gd name="T98" fmla="*/ 19 w 22"/>
                      <a:gd name="T99" fmla="*/ 17 h 163"/>
                      <a:gd name="T100" fmla="*/ 19 w 22"/>
                      <a:gd name="T101" fmla="*/ 12 h 163"/>
                      <a:gd name="T102" fmla="*/ 19 w 22"/>
                      <a:gd name="T103" fmla="*/ 9 h 163"/>
                      <a:gd name="T104" fmla="*/ 19 w 22"/>
                      <a:gd name="T105" fmla="*/ 4 h 163"/>
                      <a:gd name="T106" fmla="*/ 21 w 22"/>
                      <a:gd name="T107" fmla="*/ 3 h 163"/>
                      <a:gd name="T108" fmla="*/ 21 w 22"/>
                      <a:gd name="T109" fmla="*/ 1 h 163"/>
                      <a:gd name="T110" fmla="*/ 21 w 22"/>
                      <a:gd name="T111" fmla="*/ 0 h 16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
                      <a:gd name="T169" fmla="*/ 0 h 163"/>
                      <a:gd name="T170" fmla="*/ 22 w 22"/>
                      <a:gd name="T171" fmla="*/ 163 h 16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 h="163">
                        <a:moveTo>
                          <a:pt x="21" y="0"/>
                        </a:moveTo>
                        <a:lnTo>
                          <a:pt x="21" y="0"/>
                        </a:lnTo>
                        <a:lnTo>
                          <a:pt x="21" y="1"/>
                        </a:lnTo>
                        <a:lnTo>
                          <a:pt x="19" y="3"/>
                        </a:lnTo>
                        <a:lnTo>
                          <a:pt x="19" y="4"/>
                        </a:lnTo>
                        <a:lnTo>
                          <a:pt x="18" y="8"/>
                        </a:lnTo>
                        <a:lnTo>
                          <a:pt x="18" y="11"/>
                        </a:lnTo>
                        <a:lnTo>
                          <a:pt x="17" y="16"/>
                        </a:lnTo>
                        <a:lnTo>
                          <a:pt x="15" y="20"/>
                        </a:lnTo>
                        <a:lnTo>
                          <a:pt x="15" y="27"/>
                        </a:lnTo>
                        <a:lnTo>
                          <a:pt x="14" y="32"/>
                        </a:lnTo>
                        <a:lnTo>
                          <a:pt x="13" y="38"/>
                        </a:lnTo>
                        <a:lnTo>
                          <a:pt x="11" y="46"/>
                        </a:lnTo>
                        <a:lnTo>
                          <a:pt x="10" y="52"/>
                        </a:lnTo>
                        <a:lnTo>
                          <a:pt x="9" y="60"/>
                        </a:lnTo>
                        <a:lnTo>
                          <a:pt x="7" y="68"/>
                        </a:lnTo>
                        <a:lnTo>
                          <a:pt x="6" y="78"/>
                        </a:lnTo>
                        <a:lnTo>
                          <a:pt x="3" y="94"/>
                        </a:lnTo>
                        <a:lnTo>
                          <a:pt x="2" y="110"/>
                        </a:lnTo>
                        <a:lnTo>
                          <a:pt x="1" y="125"/>
                        </a:lnTo>
                        <a:lnTo>
                          <a:pt x="0" y="137"/>
                        </a:lnTo>
                        <a:lnTo>
                          <a:pt x="0" y="147"/>
                        </a:lnTo>
                        <a:lnTo>
                          <a:pt x="0" y="155"/>
                        </a:lnTo>
                        <a:lnTo>
                          <a:pt x="0" y="160"/>
                        </a:lnTo>
                        <a:lnTo>
                          <a:pt x="0" y="162"/>
                        </a:lnTo>
                        <a:lnTo>
                          <a:pt x="0" y="160"/>
                        </a:lnTo>
                        <a:lnTo>
                          <a:pt x="1" y="158"/>
                        </a:lnTo>
                        <a:lnTo>
                          <a:pt x="1" y="155"/>
                        </a:lnTo>
                        <a:lnTo>
                          <a:pt x="1" y="152"/>
                        </a:lnTo>
                        <a:lnTo>
                          <a:pt x="2" y="147"/>
                        </a:lnTo>
                        <a:lnTo>
                          <a:pt x="2" y="142"/>
                        </a:lnTo>
                        <a:lnTo>
                          <a:pt x="3" y="137"/>
                        </a:lnTo>
                        <a:lnTo>
                          <a:pt x="3" y="131"/>
                        </a:lnTo>
                        <a:lnTo>
                          <a:pt x="5" y="125"/>
                        </a:lnTo>
                        <a:lnTo>
                          <a:pt x="6" y="117"/>
                        </a:lnTo>
                        <a:lnTo>
                          <a:pt x="6" y="110"/>
                        </a:lnTo>
                        <a:lnTo>
                          <a:pt x="7" y="102"/>
                        </a:lnTo>
                        <a:lnTo>
                          <a:pt x="9" y="94"/>
                        </a:lnTo>
                        <a:lnTo>
                          <a:pt x="10" y="86"/>
                        </a:lnTo>
                        <a:lnTo>
                          <a:pt x="11" y="78"/>
                        </a:lnTo>
                        <a:lnTo>
                          <a:pt x="13" y="70"/>
                        </a:lnTo>
                        <a:lnTo>
                          <a:pt x="13" y="62"/>
                        </a:lnTo>
                        <a:lnTo>
                          <a:pt x="14" y="56"/>
                        </a:lnTo>
                        <a:lnTo>
                          <a:pt x="15" y="48"/>
                        </a:lnTo>
                        <a:lnTo>
                          <a:pt x="17" y="41"/>
                        </a:lnTo>
                        <a:lnTo>
                          <a:pt x="17" y="35"/>
                        </a:lnTo>
                        <a:lnTo>
                          <a:pt x="18" y="28"/>
                        </a:lnTo>
                        <a:lnTo>
                          <a:pt x="18" y="22"/>
                        </a:lnTo>
                        <a:lnTo>
                          <a:pt x="19" y="17"/>
                        </a:lnTo>
                        <a:lnTo>
                          <a:pt x="19" y="12"/>
                        </a:lnTo>
                        <a:lnTo>
                          <a:pt x="19" y="9"/>
                        </a:lnTo>
                        <a:lnTo>
                          <a:pt x="19" y="4"/>
                        </a:lnTo>
                        <a:lnTo>
                          <a:pt x="21" y="3"/>
                        </a:lnTo>
                        <a:lnTo>
                          <a:pt x="21" y="1"/>
                        </a:lnTo>
                        <a:lnTo>
                          <a:pt x="21"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1" name="Freeform 77"/>
                  <p:cNvSpPr>
                    <a:spLocks/>
                  </p:cNvSpPr>
                  <p:nvPr/>
                </p:nvSpPr>
                <p:spPr bwMode="auto">
                  <a:xfrm>
                    <a:off x="4305" y="1568"/>
                    <a:ext cx="24" cy="158"/>
                  </a:xfrm>
                  <a:custGeom>
                    <a:avLst/>
                    <a:gdLst>
                      <a:gd name="T0" fmla="*/ 15 w 24"/>
                      <a:gd name="T1" fmla="*/ 0 h 158"/>
                      <a:gd name="T2" fmla="*/ 15 w 24"/>
                      <a:gd name="T3" fmla="*/ 1 h 158"/>
                      <a:gd name="T4" fmla="*/ 11 w 24"/>
                      <a:gd name="T5" fmla="*/ 6 h 158"/>
                      <a:gd name="T6" fmla="*/ 7 w 24"/>
                      <a:gd name="T7" fmla="*/ 12 h 158"/>
                      <a:gd name="T8" fmla="*/ 7 w 24"/>
                      <a:gd name="T9" fmla="*/ 22 h 158"/>
                      <a:gd name="T10" fmla="*/ 3 w 24"/>
                      <a:gd name="T11" fmla="*/ 33 h 158"/>
                      <a:gd name="T12" fmla="*/ 3 w 24"/>
                      <a:gd name="T13" fmla="*/ 45 h 158"/>
                      <a:gd name="T14" fmla="*/ 0 w 24"/>
                      <a:gd name="T15" fmla="*/ 61 h 158"/>
                      <a:gd name="T16" fmla="*/ 0 w 24"/>
                      <a:gd name="T17" fmla="*/ 76 h 158"/>
                      <a:gd name="T18" fmla="*/ 0 w 24"/>
                      <a:gd name="T19" fmla="*/ 91 h 158"/>
                      <a:gd name="T20" fmla="*/ 0 w 24"/>
                      <a:gd name="T21" fmla="*/ 106 h 158"/>
                      <a:gd name="T22" fmla="*/ 3 w 24"/>
                      <a:gd name="T23" fmla="*/ 118 h 158"/>
                      <a:gd name="T24" fmla="*/ 3 w 24"/>
                      <a:gd name="T25" fmla="*/ 131 h 158"/>
                      <a:gd name="T26" fmla="*/ 7 w 24"/>
                      <a:gd name="T27" fmla="*/ 141 h 158"/>
                      <a:gd name="T28" fmla="*/ 7 w 24"/>
                      <a:gd name="T29" fmla="*/ 149 h 158"/>
                      <a:gd name="T30" fmla="*/ 11 w 24"/>
                      <a:gd name="T31" fmla="*/ 155 h 158"/>
                      <a:gd name="T32" fmla="*/ 15 w 24"/>
                      <a:gd name="T33" fmla="*/ 157 h 158"/>
                      <a:gd name="T34" fmla="*/ 15 w 24"/>
                      <a:gd name="T35" fmla="*/ 155 h 158"/>
                      <a:gd name="T36" fmla="*/ 19 w 24"/>
                      <a:gd name="T37" fmla="*/ 150 h 158"/>
                      <a:gd name="T38" fmla="*/ 19 w 24"/>
                      <a:gd name="T39" fmla="*/ 141 h 158"/>
                      <a:gd name="T40" fmla="*/ 19 w 24"/>
                      <a:gd name="T41" fmla="*/ 130 h 158"/>
                      <a:gd name="T42" fmla="*/ 23 w 24"/>
                      <a:gd name="T43" fmla="*/ 117 h 158"/>
                      <a:gd name="T44" fmla="*/ 23 w 24"/>
                      <a:gd name="T45" fmla="*/ 103 h 158"/>
                      <a:gd name="T46" fmla="*/ 23 w 24"/>
                      <a:gd name="T47" fmla="*/ 88 h 158"/>
                      <a:gd name="T48" fmla="*/ 23 w 24"/>
                      <a:gd name="T49" fmla="*/ 76 h 158"/>
                      <a:gd name="T50" fmla="*/ 23 w 24"/>
                      <a:gd name="T51" fmla="*/ 61 h 158"/>
                      <a:gd name="T52" fmla="*/ 23 w 24"/>
                      <a:gd name="T53" fmla="*/ 47 h 158"/>
                      <a:gd name="T54" fmla="*/ 19 w 24"/>
                      <a:gd name="T55" fmla="*/ 33 h 158"/>
                      <a:gd name="T56" fmla="*/ 19 w 24"/>
                      <a:gd name="T57" fmla="*/ 22 h 158"/>
                      <a:gd name="T58" fmla="*/ 19 w 24"/>
                      <a:gd name="T59" fmla="*/ 12 h 158"/>
                      <a:gd name="T60" fmla="*/ 15 w 24"/>
                      <a:gd name="T61" fmla="*/ 4 h 158"/>
                      <a:gd name="T62" fmla="*/ 15 w 24"/>
                      <a:gd name="T63" fmla="*/ 1 h 158"/>
                      <a:gd name="T64" fmla="*/ 15 w 24"/>
                      <a:gd name="T65" fmla="*/ 0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158"/>
                      <a:gd name="T101" fmla="*/ 24 w 24"/>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158">
                        <a:moveTo>
                          <a:pt x="15" y="0"/>
                        </a:moveTo>
                        <a:lnTo>
                          <a:pt x="15" y="1"/>
                        </a:lnTo>
                        <a:lnTo>
                          <a:pt x="11" y="6"/>
                        </a:lnTo>
                        <a:lnTo>
                          <a:pt x="7" y="12"/>
                        </a:lnTo>
                        <a:lnTo>
                          <a:pt x="7" y="22"/>
                        </a:lnTo>
                        <a:lnTo>
                          <a:pt x="3" y="33"/>
                        </a:lnTo>
                        <a:lnTo>
                          <a:pt x="3" y="45"/>
                        </a:lnTo>
                        <a:lnTo>
                          <a:pt x="0" y="61"/>
                        </a:lnTo>
                        <a:lnTo>
                          <a:pt x="0" y="76"/>
                        </a:lnTo>
                        <a:lnTo>
                          <a:pt x="0" y="91"/>
                        </a:lnTo>
                        <a:lnTo>
                          <a:pt x="0" y="106"/>
                        </a:lnTo>
                        <a:lnTo>
                          <a:pt x="3" y="118"/>
                        </a:lnTo>
                        <a:lnTo>
                          <a:pt x="3" y="131"/>
                        </a:lnTo>
                        <a:lnTo>
                          <a:pt x="7" y="141"/>
                        </a:lnTo>
                        <a:lnTo>
                          <a:pt x="7" y="149"/>
                        </a:lnTo>
                        <a:lnTo>
                          <a:pt x="11" y="155"/>
                        </a:lnTo>
                        <a:lnTo>
                          <a:pt x="15" y="157"/>
                        </a:lnTo>
                        <a:lnTo>
                          <a:pt x="15" y="155"/>
                        </a:lnTo>
                        <a:lnTo>
                          <a:pt x="19" y="150"/>
                        </a:lnTo>
                        <a:lnTo>
                          <a:pt x="19" y="141"/>
                        </a:lnTo>
                        <a:lnTo>
                          <a:pt x="19" y="130"/>
                        </a:lnTo>
                        <a:lnTo>
                          <a:pt x="23" y="117"/>
                        </a:lnTo>
                        <a:lnTo>
                          <a:pt x="23" y="103"/>
                        </a:lnTo>
                        <a:lnTo>
                          <a:pt x="23" y="88"/>
                        </a:lnTo>
                        <a:lnTo>
                          <a:pt x="23" y="76"/>
                        </a:lnTo>
                        <a:lnTo>
                          <a:pt x="23" y="61"/>
                        </a:lnTo>
                        <a:lnTo>
                          <a:pt x="23" y="47"/>
                        </a:lnTo>
                        <a:lnTo>
                          <a:pt x="19" y="33"/>
                        </a:lnTo>
                        <a:lnTo>
                          <a:pt x="19" y="22"/>
                        </a:lnTo>
                        <a:lnTo>
                          <a:pt x="19" y="12"/>
                        </a:lnTo>
                        <a:lnTo>
                          <a:pt x="15" y="4"/>
                        </a:lnTo>
                        <a:lnTo>
                          <a:pt x="15" y="1"/>
                        </a:lnTo>
                        <a:lnTo>
                          <a:pt x="15"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2" name="Freeform 78"/>
                  <p:cNvSpPr>
                    <a:spLocks/>
                  </p:cNvSpPr>
                  <p:nvPr/>
                </p:nvSpPr>
                <p:spPr bwMode="auto">
                  <a:xfrm>
                    <a:off x="4371" y="1559"/>
                    <a:ext cx="24" cy="163"/>
                  </a:xfrm>
                  <a:custGeom>
                    <a:avLst/>
                    <a:gdLst>
                      <a:gd name="T0" fmla="*/ 23 w 24"/>
                      <a:gd name="T1" fmla="*/ 162 h 163"/>
                      <a:gd name="T2" fmla="*/ 23 w 24"/>
                      <a:gd name="T3" fmla="*/ 162 h 163"/>
                      <a:gd name="T4" fmla="*/ 23 w 24"/>
                      <a:gd name="T5" fmla="*/ 160 h 163"/>
                      <a:gd name="T6" fmla="*/ 21 w 24"/>
                      <a:gd name="T7" fmla="*/ 158 h 163"/>
                      <a:gd name="T8" fmla="*/ 21 w 24"/>
                      <a:gd name="T9" fmla="*/ 155 h 163"/>
                      <a:gd name="T10" fmla="*/ 20 w 24"/>
                      <a:gd name="T11" fmla="*/ 152 h 163"/>
                      <a:gd name="T12" fmla="*/ 20 w 24"/>
                      <a:gd name="T13" fmla="*/ 149 h 163"/>
                      <a:gd name="T14" fmla="*/ 18 w 24"/>
                      <a:gd name="T15" fmla="*/ 145 h 163"/>
                      <a:gd name="T16" fmla="*/ 17 w 24"/>
                      <a:gd name="T17" fmla="*/ 141 h 163"/>
                      <a:gd name="T18" fmla="*/ 15 w 24"/>
                      <a:gd name="T19" fmla="*/ 134 h 163"/>
                      <a:gd name="T20" fmla="*/ 14 w 24"/>
                      <a:gd name="T21" fmla="*/ 129 h 163"/>
                      <a:gd name="T22" fmla="*/ 14 w 24"/>
                      <a:gd name="T23" fmla="*/ 123 h 163"/>
                      <a:gd name="T24" fmla="*/ 12 w 24"/>
                      <a:gd name="T25" fmla="*/ 115 h 163"/>
                      <a:gd name="T26" fmla="*/ 11 w 24"/>
                      <a:gd name="T27" fmla="*/ 109 h 163"/>
                      <a:gd name="T28" fmla="*/ 10 w 24"/>
                      <a:gd name="T29" fmla="*/ 101 h 163"/>
                      <a:gd name="T30" fmla="*/ 8 w 24"/>
                      <a:gd name="T31" fmla="*/ 93 h 163"/>
                      <a:gd name="T32" fmla="*/ 7 w 24"/>
                      <a:gd name="T33" fmla="*/ 83 h 163"/>
                      <a:gd name="T34" fmla="*/ 4 w 24"/>
                      <a:gd name="T35" fmla="*/ 67 h 163"/>
                      <a:gd name="T36" fmla="*/ 2 w 24"/>
                      <a:gd name="T37" fmla="*/ 51 h 163"/>
                      <a:gd name="T38" fmla="*/ 1 w 24"/>
                      <a:gd name="T39" fmla="*/ 36 h 163"/>
                      <a:gd name="T40" fmla="*/ 0 w 24"/>
                      <a:gd name="T41" fmla="*/ 24 h 163"/>
                      <a:gd name="T42" fmla="*/ 0 w 24"/>
                      <a:gd name="T43" fmla="*/ 14 h 163"/>
                      <a:gd name="T44" fmla="*/ 0 w 24"/>
                      <a:gd name="T45" fmla="*/ 6 h 163"/>
                      <a:gd name="T46" fmla="*/ 0 w 24"/>
                      <a:gd name="T47" fmla="*/ 1 h 163"/>
                      <a:gd name="T48" fmla="*/ 0 w 24"/>
                      <a:gd name="T49" fmla="*/ 0 h 163"/>
                      <a:gd name="T50" fmla="*/ 0 w 24"/>
                      <a:gd name="T51" fmla="*/ 0 h 163"/>
                      <a:gd name="T52" fmla="*/ 0 w 24"/>
                      <a:gd name="T53" fmla="*/ 1 h 163"/>
                      <a:gd name="T54" fmla="*/ 1 w 24"/>
                      <a:gd name="T55" fmla="*/ 3 h 163"/>
                      <a:gd name="T56" fmla="*/ 1 w 24"/>
                      <a:gd name="T57" fmla="*/ 6 h 163"/>
                      <a:gd name="T58" fmla="*/ 1 w 24"/>
                      <a:gd name="T59" fmla="*/ 9 h 163"/>
                      <a:gd name="T60" fmla="*/ 2 w 24"/>
                      <a:gd name="T61" fmla="*/ 14 h 163"/>
                      <a:gd name="T62" fmla="*/ 2 w 24"/>
                      <a:gd name="T63" fmla="*/ 19 h 163"/>
                      <a:gd name="T64" fmla="*/ 4 w 24"/>
                      <a:gd name="T65" fmla="*/ 24 h 163"/>
                      <a:gd name="T66" fmla="*/ 4 w 24"/>
                      <a:gd name="T67" fmla="*/ 30 h 163"/>
                      <a:gd name="T68" fmla="*/ 5 w 24"/>
                      <a:gd name="T69" fmla="*/ 36 h 163"/>
                      <a:gd name="T70" fmla="*/ 7 w 24"/>
                      <a:gd name="T71" fmla="*/ 44 h 163"/>
                      <a:gd name="T72" fmla="*/ 7 w 24"/>
                      <a:gd name="T73" fmla="*/ 51 h 163"/>
                      <a:gd name="T74" fmla="*/ 8 w 24"/>
                      <a:gd name="T75" fmla="*/ 59 h 163"/>
                      <a:gd name="T76" fmla="*/ 10 w 24"/>
                      <a:gd name="T77" fmla="*/ 67 h 163"/>
                      <a:gd name="T78" fmla="*/ 11 w 24"/>
                      <a:gd name="T79" fmla="*/ 75 h 163"/>
                      <a:gd name="T80" fmla="*/ 12 w 24"/>
                      <a:gd name="T81" fmla="*/ 83 h 163"/>
                      <a:gd name="T82" fmla="*/ 12 w 24"/>
                      <a:gd name="T83" fmla="*/ 91 h 163"/>
                      <a:gd name="T84" fmla="*/ 14 w 24"/>
                      <a:gd name="T85" fmla="*/ 99 h 163"/>
                      <a:gd name="T86" fmla="*/ 15 w 24"/>
                      <a:gd name="T87" fmla="*/ 107 h 163"/>
                      <a:gd name="T88" fmla="*/ 17 w 24"/>
                      <a:gd name="T89" fmla="*/ 113 h 163"/>
                      <a:gd name="T90" fmla="*/ 17 w 24"/>
                      <a:gd name="T91" fmla="*/ 120 h 163"/>
                      <a:gd name="T92" fmla="*/ 18 w 24"/>
                      <a:gd name="T93" fmla="*/ 126 h 163"/>
                      <a:gd name="T94" fmla="*/ 18 w 24"/>
                      <a:gd name="T95" fmla="*/ 133 h 163"/>
                      <a:gd name="T96" fmla="*/ 20 w 24"/>
                      <a:gd name="T97" fmla="*/ 139 h 163"/>
                      <a:gd name="T98" fmla="*/ 20 w 24"/>
                      <a:gd name="T99" fmla="*/ 144 h 163"/>
                      <a:gd name="T100" fmla="*/ 21 w 24"/>
                      <a:gd name="T101" fmla="*/ 149 h 163"/>
                      <a:gd name="T102" fmla="*/ 21 w 24"/>
                      <a:gd name="T103" fmla="*/ 152 h 163"/>
                      <a:gd name="T104" fmla="*/ 21 w 24"/>
                      <a:gd name="T105" fmla="*/ 155 h 163"/>
                      <a:gd name="T106" fmla="*/ 23 w 24"/>
                      <a:gd name="T107" fmla="*/ 158 h 163"/>
                      <a:gd name="T108" fmla="*/ 23 w 24"/>
                      <a:gd name="T109" fmla="*/ 160 h 163"/>
                      <a:gd name="T110" fmla="*/ 23 w 24"/>
                      <a:gd name="T111" fmla="*/ 162 h 163"/>
                      <a:gd name="T112" fmla="*/ 23 w 24"/>
                      <a:gd name="T113" fmla="*/ 162 h 16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
                      <a:gd name="T172" fmla="*/ 0 h 163"/>
                      <a:gd name="T173" fmla="*/ 24 w 24"/>
                      <a:gd name="T174" fmla="*/ 163 h 16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 h="163">
                        <a:moveTo>
                          <a:pt x="23" y="162"/>
                        </a:moveTo>
                        <a:lnTo>
                          <a:pt x="23" y="162"/>
                        </a:lnTo>
                        <a:lnTo>
                          <a:pt x="23" y="160"/>
                        </a:lnTo>
                        <a:lnTo>
                          <a:pt x="21" y="158"/>
                        </a:lnTo>
                        <a:lnTo>
                          <a:pt x="21" y="155"/>
                        </a:lnTo>
                        <a:lnTo>
                          <a:pt x="20" y="152"/>
                        </a:lnTo>
                        <a:lnTo>
                          <a:pt x="20" y="149"/>
                        </a:lnTo>
                        <a:lnTo>
                          <a:pt x="18" y="145"/>
                        </a:lnTo>
                        <a:lnTo>
                          <a:pt x="17" y="141"/>
                        </a:lnTo>
                        <a:lnTo>
                          <a:pt x="15" y="134"/>
                        </a:lnTo>
                        <a:lnTo>
                          <a:pt x="14" y="129"/>
                        </a:lnTo>
                        <a:lnTo>
                          <a:pt x="14" y="123"/>
                        </a:lnTo>
                        <a:lnTo>
                          <a:pt x="12" y="115"/>
                        </a:lnTo>
                        <a:lnTo>
                          <a:pt x="11" y="109"/>
                        </a:lnTo>
                        <a:lnTo>
                          <a:pt x="10" y="101"/>
                        </a:lnTo>
                        <a:lnTo>
                          <a:pt x="8" y="93"/>
                        </a:lnTo>
                        <a:lnTo>
                          <a:pt x="7" y="83"/>
                        </a:lnTo>
                        <a:lnTo>
                          <a:pt x="4" y="67"/>
                        </a:lnTo>
                        <a:lnTo>
                          <a:pt x="2" y="51"/>
                        </a:lnTo>
                        <a:lnTo>
                          <a:pt x="1" y="36"/>
                        </a:lnTo>
                        <a:lnTo>
                          <a:pt x="0" y="24"/>
                        </a:lnTo>
                        <a:lnTo>
                          <a:pt x="0" y="14"/>
                        </a:lnTo>
                        <a:lnTo>
                          <a:pt x="0" y="6"/>
                        </a:lnTo>
                        <a:lnTo>
                          <a:pt x="0" y="1"/>
                        </a:lnTo>
                        <a:lnTo>
                          <a:pt x="0" y="0"/>
                        </a:lnTo>
                        <a:lnTo>
                          <a:pt x="0" y="1"/>
                        </a:lnTo>
                        <a:lnTo>
                          <a:pt x="1" y="3"/>
                        </a:lnTo>
                        <a:lnTo>
                          <a:pt x="1" y="6"/>
                        </a:lnTo>
                        <a:lnTo>
                          <a:pt x="1" y="9"/>
                        </a:lnTo>
                        <a:lnTo>
                          <a:pt x="2" y="14"/>
                        </a:lnTo>
                        <a:lnTo>
                          <a:pt x="2" y="19"/>
                        </a:lnTo>
                        <a:lnTo>
                          <a:pt x="4" y="24"/>
                        </a:lnTo>
                        <a:lnTo>
                          <a:pt x="4" y="30"/>
                        </a:lnTo>
                        <a:lnTo>
                          <a:pt x="5" y="36"/>
                        </a:lnTo>
                        <a:lnTo>
                          <a:pt x="7" y="44"/>
                        </a:lnTo>
                        <a:lnTo>
                          <a:pt x="7" y="51"/>
                        </a:lnTo>
                        <a:lnTo>
                          <a:pt x="8" y="59"/>
                        </a:lnTo>
                        <a:lnTo>
                          <a:pt x="10" y="67"/>
                        </a:lnTo>
                        <a:lnTo>
                          <a:pt x="11" y="75"/>
                        </a:lnTo>
                        <a:lnTo>
                          <a:pt x="12" y="83"/>
                        </a:lnTo>
                        <a:lnTo>
                          <a:pt x="12" y="91"/>
                        </a:lnTo>
                        <a:lnTo>
                          <a:pt x="14" y="99"/>
                        </a:lnTo>
                        <a:lnTo>
                          <a:pt x="15" y="107"/>
                        </a:lnTo>
                        <a:lnTo>
                          <a:pt x="17" y="113"/>
                        </a:lnTo>
                        <a:lnTo>
                          <a:pt x="17" y="120"/>
                        </a:lnTo>
                        <a:lnTo>
                          <a:pt x="18" y="126"/>
                        </a:lnTo>
                        <a:lnTo>
                          <a:pt x="18" y="133"/>
                        </a:lnTo>
                        <a:lnTo>
                          <a:pt x="20" y="139"/>
                        </a:lnTo>
                        <a:lnTo>
                          <a:pt x="20" y="144"/>
                        </a:lnTo>
                        <a:lnTo>
                          <a:pt x="21" y="149"/>
                        </a:lnTo>
                        <a:lnTo>
                          <a:pt x="21" y="152"/>
                        </a:lnTo>
                        <a:lnTo>
                          <a:pt x="21" y="155"/>
                        </a:lnTo>
                        <a:lnTo>
                          <a:pt x="23" y="158"/>
                        </a:lnTo>
                        <a:lnTo>
                          <a:pt x="23" y="160"/>
                        </a:lnTo>
                        <a:lnTo>
                          <a:pt x="23" y="162"/>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nvGrpSpPr>
                  <p:cNvPr id="17" name="Group 79"/>
                  <p:cNvGrpSpPr>
                    <a:grpSpLocks/>
                  </p:cNvGrpSpPr>
                  <p:nvPr/>
                </p:nvGrpSpPr>
                <p:grpSpPr bwMode="auto">
                  <a:xfrm>
                    <a:off x="4296" y="1766"/>
                    <a:ext cx="43" cy="27"/>
                    <a:chOff x="4406" y="1821"/>
                    <a:chExt cx="43" cy="27"/>
                  </a:xfrm>
                </p:grpSpPr>
                <p:sp>
                  <p:nvSpPr>
                    <p:cNvPr id="104489" name="Freeform 80"/>
                    <p:cNvSpPr>
                      <a:spLocks/>
                    </p:cNvSpPr>
                    <p:nvPr/>
                  </p:nvSpPr>
                  <p:spPr bwMode="auto">
                    <a:xfrm>
                      <a:off x="4406" y="1821"/>
                      <a:ext cx="43" cy="27"/>
                    </a:xfrm>
                    <a:custGeom>
                      <a:avLst/>
                      <a:gdLst>
                        <a:gd name="T0" fmla="*/ 0 w 43"/>
                        <a:gd name="T1" fmla="*/ 0 h 27"/>
                        <a:gd name="T2" fmla="*/ 42 w 43"/>
                        <a:gd name="T3" fmla="*/ 0 h 27"/>
                        <a:gd name="T4" fmla="*/ 42 w 43"/>
                        <a:gd name="T5" fmla="*/ 26 h 27"/>
                        <a:gd name="T6" fmla="*/ 0 w 43"/>
                        <a:gd name="T7" fmla="*/ 26 h 27"/>
                        <a:gd name="T8" fmla="*/ 0 w 43"/>
                        <a:gd name="T9" fmla="*/ 0 h 27"/>
                        <a:gd name="T10" fmla="*/ 0 60000 65536"/>
                        <a:gd name="T11" fmla="*/ 0 60000 65536"/>
                        <a:gd name="T12" fmla="*/ 0 60000 65536"/>
                        <a:gd name="T13" fmla="*/ 0 60000 65536"/>
                        <a:gd name="T14" fmla="*/ 0 60000 65536"/>
                        <a:gd name="T15" fmla="*/ 0 w 43"/>
                        <a:gd name="T16" fmla="*/ 0 h 27"/>
                        <a:gd name="T17" fmla="*/ 43 w 43"/>
                        <a:gd name="T18" fmla="*/ 27 h 27"/>
                      </a:gdLst>
                      <a:ahLst/>
                      <a:cxnLst>
                        <a:cxn ang="T10">
                          <a:pos x="T0" y="T1"/>
                        </a:cxn>
                        <a:cxn ang="T11">
                          <a:pos x="T2" y="T3"/>
                        </a:cxn>
                        <a:cxn ang="T12">
                          <a:pos x="T4" y="T5"/>
                        </a:cxn>
                        <a:cxn ang="T13">
                          <a:pos x="T6" y="T7"/>
                        </a:cxn>
                        <a:cxn ang="T14">
                          <a:pos x="T8" y="T9"/>
                        </a:cxn>
                      </a:cxnLst>
                      <a:rect l="T15" t="T16" r="T17" b="T18"/>
                      <a:pathLst>
                        <a:path w="43" h="27">
                          <a:moveTo>
                            <a:pt x="0" y="0"/>
                          </a:moveTo>
                          <a:lnTo>
                            <a:pt x="42" y="0"/>
                          </a:lnTo>
                          <a:lnTo>
                            <a:pt x="42" y="26"/>
                          </a:lnTo>
                          <a:lnTo>
                            <a:pt x="0" y="26"/>
                          </a:lnTo>
                          <a:lnTo>
                            <a:pt x="0" y="0"/>
                          </a:lnTo>
                        </a:path>
                      </a:pathLst>
                    </a:custGeom>
                    <a:solidFill>
                      <a:schemeClr val="tx1"/>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90" name="Freeform 81" descr="noir)"/>
                    <p:cNvSpPr>
                      <a:spLocks/>
                    </p:cNvSpPr>
                    <p:nvPr/>
                  </p:nvSpPr>
                  <p:spPr bwMode="auto">
                    <a:xfrm>
                      <a:off x="4406" y="1821"/>
                      <a:ext cx="26" cy="27"/>
                    </a:xfrm>
                    <a:custGeom>
                      <a:avLst/>
                      <a:gdLst>
                        <a:gd name="T0" fmla="*/ 0 w 26"/>
                        <a:gd name="T1" fmla="*/ 0 h 27"/>
                        <a:gd name="T2" fmla="*/ 25 w 26"/>
                        <a:gd name="T3" fmla="*/ 0 h 27"/>
                        <a:gd name="T4" fmla="*/ 25 w 26"/>
                        <a:gd name="T5" fmla="*/ 26 h 27"/>
                        <a:gd name="T6" fmla="*/ 0 w 26"/>
                        <a:gd name="T7" fmla="*/ 26 h 27"/>
                        <a:gd name="T8" fmla="*/ 0 w 26"/>
                        <a:gd name="T9" fmla="*/ 0 h 27"/>
                        <a:gd name="T10" fmla="*/ 0 60000 65536"/>
                        <a:gd name="T11" fmla="*/ 0 60000 65536"/>
                        <a:gd name="T12" fmla="*/ 0 60000 65536"/>
                        <a:gd name="T13" fmla="*/ 0 60000 65536"/>
                        <a:gd name="T14" fmla="*/ 0 60000 65536"/>
                        <a:gd name="T15" fmla="*/ 0 w 26"/>
                        <a:gd name="T16" fmla="*/ 0 h 27"/>
                        <a:gd name="T17" fmla="*/ 26 w 26"/>
                        <a:gd name="T18" fmla="*/ 27 h 27"/>
                      </a:gdLst>
                      <a:ahLst/>
                      <a:cxnLst>
                        <a:cxn ang="T10">
                          <a:pos x="T0" y="T1"/>
                        </a:cxn>
                        <a:cxn ang="T11">
                          <a:pos x="T2" y="T3"/>
                        </a:cxn>
                        <a:cxn ang="T12">
                          <a:pos x="T4" y="T5"/>
                        </a:cxn>
                        <a:cxn ang="T13">
                          <a:pos x="T6" y="T7"/>
                        </a:cxn>
                        <a:cxn ang="T14">
                          <a:pos x="T8" y="T9"/>
                        </a:cxn>
                      </a:cxnLst>
                      <a:rect l="T15" t="T16" r="T17" b="T18"/>
                      <a:pathLst>
                        <a:path w="26" h="27">
                          <a:moveTo>
                            <a:pt x="0" y="0"/>
                          </a:moveTo>
                          <a:lnTo>
                            <a:pt x="25" y="0"/>
                          </a:lnTo>
                          <a:lnTo>
                            <a:pt x="25" y="26"/>
                          </a:lnTo>
                          <a:lnTo>
                            <a:pt x="0" y="26"/>
                          </a:lnTo>
                          <a:lnTo>
                            <a:pt x="0" y="0"/>
                          </a:lnTo>
                        </a:path>
                      </a:pathLst>
                    </a:custGeom>
                    <a:pattFill prst="ltVert">
                      <a:fgClr>
                        <a:schemeClr val="tx1"/>
                      </a:fgClr>
                      <a:bgClr>
                        <a:schemeClr val="bg1"/>
                      </a:bgClr>
                    </a:patt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sp>
                <p:nvSpPr>
                  <p:cNvPr id="104474" name="Freeform 82"/>
                  <p:cNvSpPr>
                    <a:spLocks/>
                  </p:cNvSpPr>
                  <p:nvPr/>
                </p:nvSpPr>
                <p:spPr bwMode="auto">
                  <a:xfrm>
                    <a:off x="4445" y="1804"/>
                    <a:ext cx="220" cy="249"/>
                  </a:xfrm>
                  <a:custGeom>
                    <a:avLst/>
                    <a:gdLst>
                      <a:gd name="T0" fmla="*/ 0 w 220"/>
                      <a:gd name="T1" fmla="*/ 209 h 249"/>
                      <a:gd name="T2" fmla="*/ 0 w 220"/>
                      <a:gd name="T3" fmla="*/ 209 h 249"/>
                      <a:gd name="T4" fmla="*/ 0 w 220"/>
                      <a:gd name="T5" fmla="*/ 211 h 249"/>
                      <a:gd name="T6" fmla="*/ 0 w 220"/>
                      <a:gd name="T7" fmla="*/ 211 h 249"/>
                      <a:gd name="T8" fmla="*/ 1 w 220"/>
                      <a:gd name="T9" fmla="*/ 212 h 249"/>
                      <a:gd name="T10" fmla="*/ 2 w 220"/>
                      <a:gd name="T11" fmla="*/ 214 h 249"/>
                      <a:gd name="T12" fmla="*/ 4 w 220"/>
                      <a:gd name="T13" fmla="*/ 216 h 249"/>
                      <a:gd name="T14" fmla="*/ 5 w 220"/>
                      <a:gd name="T15" fmla="*/ 219 h 249"/>
                      <a:gd name="T16" fmla="*/ 8 w 220"/>
                      <a:gd name="T17" fmla="*/ 220 h 249"/>
                      <a:gd name="T18" fmla="*/ 11 w 220"/>
                      <a:gd name="T19" fmla="*/ 224 h 249"/>
                      <a:gd name="T20" fmla="*/ 14 w 220"/>
                      <a:gd name="T21" fmla="*/ 225 h 249"/>
                      <a:gd name="T22" fmla="*/ 18 w 220"/>
                      <a:gd name="T23" fmla="*/ 228 h 249"/>
                      <a:gd name="T24" fmla="*/ 24 w 220"/>
                      <a:gd name="T25" fmla="*/ 230 h 249"/>
                      <a:gd name="T26" fmla="*/ 29 w 220"/>
                      <a:gd name="T27" fmla="*/ 233 h 249"/>
                      <a:gd name="T28" fmla="*/ 35 w 220"/>
                      <a:gd name="T29" fmla="*/ 235 h 249"/>
                      <a:gd name="T30" fmla="*/ 44 w 220"/>
                      <a:gd name="T31" fmla="*/ 238 h 249"/>
                      <a:gd name="T32" fmla="*/ 52 w 220"/>
                      <a:gd name="T33" fmla="*/ 240 h 249"/>
                      <a:gd name="T34" fmla="*/ 59 w 220"/>
                      <a:gd name="T35" fmla="*/ 241 h 249"/>
                      <a:gd name="T36" fmla="*/ 66 w 220"/>
                      <a:gd name="T37" fmla="*/ 244 h 249"/>
                      <a:gd name="T38" fmla="*/ 72 w 220"/>
                      <a:gd name="T39" fmla="*/ 244 h 249"/>
                      <a:gd name="T40" fmla="*/ 79 w 220"/>
                      <a:gd name="T41" fmla="*/ 246 h 249"/>
                      <a:gd name="T42" fmla="*/ 85 w 220"/>
                      <a:gd name="T43" fmla="*/ 246 h 249"/>
                      <a:gd name="T44" fmla="*/ 89 w 220"/>
                      <a:gd name="T45" fmla="*/ 246 h 249"/>
                      <a:gd name="T46" fmla="*/ 93 w 220"/>
                      <a:gd name="T47" fmla="*/ 248 h 249"/>
                      <a:gd name="T48" fmla="*/ 98 w 220"/>
                      <a:gd name="T49" fmla="*/ 248 h 249"/>
                      <a:gd name="T50" fmla="*/ 100 w 220"/>
                      <a:gd name="T51" fmla="*/ 248 h 249"/>
                      <a:gd name="T52" fmla="*/ 103 w 220"/>
                      <a:gd name="T53" fmla="*/ 248 h 249"/>
                      <a:gd name="T54" fmla="*/ 106 w 220"/>
                      <a:gd name="T55" fmla="*/ 248 h 249"/>
                      <a:gd name="T56" fmla="*/ 109 w 220"/>
                      <a:gd name="T57" fmla="*/ 248 h 249"/>
                      <a:gd name="T58" fmla="*/ 109 w 220"/>
                      <a:gd name="T59" fmla="*/ 248 h 249"/>
                      <a:gd name="T60" fmla="*/ 110 w 220"/>
                      <a:gd name="T61" fmla="*/ 248 h 249"/>
                      <a:gd name="T62" fmla="*/ 110 w 220"/>
                      <a:gd name="T63" fmla="*/ 248 h 249"/>
                      <a:gd name="T64" fmla="*/ 112 w 220"/>
                      <a:gd name="T65" fmla="*/ 248 h 249"/>
                      <a:gd name="T66" fmla="*/ 113 w 220"/>
                      <a:gd name="T67" fmla="*/ 248 h 249"/>
                      <a:gd name="T68" fmla="*/ 115 w 220"/>
                      <a:gd name="T69" fmla="*/ 248 h 249"/>
                      <a:gd name="T70" fmla="*/ 118 w 220"/>
                      <a:gd name="T71" fmla="*/ 248 h 249"/>
                      <a:gd name="T72" fmla="*/ 120 w 220"/>
                      <a:gd name="T73" fmla="*/ 248 h 249"/>
                      <a:gd name="T74" fmla="*/ 125 w 220"/>
                      <a:gd name="T75" fmla="*/ 246 h 249"/>
                      <a:gd name="T76" fmla="*/ 127 w 220"/>
                      <a:gd name="T77" fmla="*/ 246 h 249"/>
                      <a:gd name="T78" fmla="*/ 133 w 220"/>
                      <a:gd name="T79" fmla="*/ 246 h 249"/>
                      <a:gd name="T80" fmla="*/ 137 w 220"/>
                      <a:gd name="T81" fmla="*/ 246 h 249"/>
                      <a:gd name="T82" fmla="*/ 143 w 220"/>
                      <a:gd name="T83" fmla="*/ 244 h 249"/>
                      <a:gd name="T84" fmla="*/ 150 w 220"/>
                      <a:gd name="T85" fmla="*/ 244 h 249"/>
                      <a:gd name="T86" fmla="*/ 156 w 220"/>
                      <a:gd name="T87" fmla="*/ 241 h 249"/>
                      <a:gd name="T88" fmla="*/ 163 w 220"/>
                      <a:gd name="T89" fmla="*/ 241 h 249"/>
                      <a:gd name="T90" fmla="*/ 172 w 220"/>
                      <a:gd name="T91" fmla="*/ 240 h 249"/>
                      <a:gd name="T92" fmla="*/ 179 w 220"/>
                      <a:gd name="T93" fmla="*/ 236 h 249"/>
                      <a:gd name="T94" fmla="*/ 187 w 220"/>
                      <a:gd name="T95" fmla="*/ 233 h 249"/>
                      <a:gd name="T96" fmla="*/ 194 w 220"/>
                      <a:gd name="T97" fmla="*/ 232 h 249"/>
                      <a:gd name="T98" fmla="*/ 199 w 220"/>
                      <a:gd name="T99" fmla="*/ 230 h 249"/>
                      <a:gd name="T100" fmla="*/ 204 w 220"/>
                      <a:gd name="T101" fmla="*/ 227 h 249"/>
                      <a:gd name="T102" fmla="*/ 209 w 220"/>
                      <a:gd name="T103" fmla="*/ 225 h 249"/>
                      <a:gd name="T104" fmla="*/ 211 w 220"/>
                      <a:gd name="T105" fmla="*/ 224 h 249"/>
                      <a:gd name="T106" fmla="*/ 214 w 220"/>
                      <a:gd name="T107" fmla="*/ 222 h 249"/>
                      <a:gd name="T108" fmla="*/ 216 w 220"/>
                      <a:gd name="T109" fmla="*/ 220 h 249"/>
                      <a:gd name="T110" fmla="*/ 217 w 220"/>
                      <a:gd name="T111" fmla="*/ 219 h 249"/>
                      <a:gd name="T112" fmla="*/ 219 w 220"/>
                      <a:gd name="T113" fmla="*/ 217 h 249"/>
                      <a:gd name="T114" fmla="*/ 219 w 220"/>
                      <a:gd name="T115" fmla="*/ 216 h 249"/>
                      <a:gd name="T116" fmla="*/ 219 w 220"/>
                      <a:gd name="T117" fmla="*/ 216 h 249"/>
                      <a:gd name="T118" fmla="*/ 219 w 220"/>
                      <a:gd name="T119" fmla="*/ 214 h 249"/>
                      <a:gd name="T120" fmla="*/ 219 w 220"/>
                      <a:gd name="T121" fmla="*/ 214 h 249"/>
                      <a:gd name="T122" fmla="*/ 0 w 220"/>
                      <a:gd name="T123" fmla="*/ 0 h 2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0"/>
                      <a:gd name="T187" fmla="*/ 0 h 249"/>
                      <a:gd name="T188" fmla="*/ 220 w 220"/>
                      <a:gd name="T189" fmla="*/ 249 h 2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0" h="249">
                        <a:moveTo>
                          <a:pt x="0" y="0"/>
                        </a:moveTo>
                        <a:lnTo>
                          <a:pt x="0" y="209"/>
                        </a:lnTo>
                        <a:lnTo>
                          <a:pt x="0" y="211"/>
                        </a:lnTo>
                        <a:lnTo>
                          <a:pt x="1" y="212"/>
                        </a:lnTo>
                        <a:lnTo>
                          <a:pt x="1" y="214"/>
                        </a:lnTo>
                        <a:lnTo>
                          <a:pt x="2" y="214"/>
                        </a:lnTo>
                        <a:lnTo>
                          <a:pt x="2" y="216"/>
                        </a:lnTo>
                        <a:lnTo>
                          <a:pt x="4" y="216"/>
                        </a:lnTo>
                        <a:lnTo>
                          <a:pt x="4" y="217"/>
                        </a:lnTo>
                        <a:lnTo>
                          <a:pt x="5" y="219"/>
                        </a:lnTo>
                        <a:lnTo>
                          <a:pt x="7" y="220"/>
                        </a:lnTo>
                        <a:lnTo>
                          <a:pt x="8" y="220"/>
                        </a:lnTo>
                        <a:lnTo>
                          <a:pt x="9" y="222"/>
                        </a:lnTo>
                        <a:lnTo>
                          <a:pt x="11" y="224"/>
                        </a:lnTo>
                        <a:lnTo>
                          <a:pt x="12" y="224"/>
                        </a:lnTo>
                        <a:lnTo>
                          <a:pt x="14" y="225"/>
                        </a:lnTo>
                        <a:lnTo>
                          <a:pt x="15" y="227"/>
                        </a:lnTo>
                        <a:lnTo>
                          <a:pt x="18" y="228"/>
                        </a:lnTo>
                        <a:lnTo>
                          <a:pt x="21" y="228"/>
                        </a:lnTo>
                        <a:lnTo>
                          <a:pt x="24" y="230"/>
                        </a:lnTo>
                        <a:lnTo>
                          <a:pt x="27" y="232"/>
                        </a:lnTo>
                        <a:lnTo>
                          <a:pt x="29" y="233"/>
                        </a:lnTo>
                        <a:lnTo>
                          <a:pt x="32" y="235"/>
                        </a:lnTo>
                        <a:lnTo>
                          <a:pt x="35" y="235"/>
                        </a:lnTo>
                        <a:lnTo>
                          <a:pt x="39" y="236"/>
                        </a:lnTo>
                        <a:lnTo>
                          <a:pt x="44" y="238"/>
                        </a:lnTo>
                        <a:lnTo>
                          <a:pt x="48" y="240"/>
                        </a:lnTo>
                        <a:lnTo>
                          <a:pt x="52" y="240"/>
                        </a:lnTo>
                        <a:lnTo>
                          <a:pt x="55" y="241"/>
                        </a:lnTo>
                        <a:lnTo>
                          <a:pt x="59" y="241"/>
                        </a:lnTo>
                        <a:lnTo>
                          <a:pt x="62" y="243"/>
                        </a:lnTo>
                        <a:lnTo>
                          <a:pt x="66" y="244"/>
                        </a:lnTo>
                        <a:lnTo>
                          <a:pt x="69" y="244"/>
                        </a:lnTo>
                        <a:lnTo>
                          <a:pt x="72" y="244"/>
                        </a:lnTo>
                        <a:lnTo>
                          <a:pt x="76" y="246"/>
                        </a:lnTo>
                        <a:lnTo>
                          <a:pt x="79" y="246"/>
                        </a:lnTo>
                        <a:lnTo>
                          <a:pt x="82" y="246"/>
                        </a:lnTo>
                        <a:lnTo>
                          <a:pt x="85" y="246"/>
                        </a:lnTo>
                        <a:lnTo>
                          <a:pt x="86" y="246"/>
                        </a:lnTo>
                        <a:lnTo>
                          <a:pt x="89" y="246"/>
                        </a:lnTo>
                        <a:lnTo>
                          <a:pt x="92" y="248"/>
                        </a:lnTo>
                        <a:lnTo>
                          <a:pt x="93" y="248"/>
                        </a:lnTo>
                        <a:lnTo>
                          <a:pt x="96" y="248"/>
                        </a:lnTo>
                        <a:lnTo>
                          <a:pt x="98" y="248"/>
                        </a:lnTo>
                        <a:lnTo>
                          <a:pt x="99" y="248"/>
                        </a:lnTo>
                        <a:lnTo>
                          <a:pt x="100" y="248"/>
                        </a:lnTo>
                        <a:lnTo>
                          <a:pt x="102" y="248"/>
                        </a:lnTo>
                        <a:lnTo>
                          <a:pt x="103" y="248"/>
                        </a:lnTo>
                        <a:lnTo>
                          <a:pt x="105" y="248"/>
                        </a:lnTo>
                        <a:lnTo>
                          <a:pt x="106" y="248"/>
                        </a:lnTo>
                        <a:lnTo>
                          <a:pt x="108" y="248"/>
                        </a:lnTo>
                        <a:lnTo>
                          <a:pt x="109" y="248"/>
                        </a:lnTo>
                        <a:lnTo>
                          <a:pt x="110" y="248"/>
                        </a:lnTo>
                        <a:lnTo>
                          <a:pt x="112" y="248"/>
                        </a:lnTo>
                        <a:lnTo>
                          <a:pt x="113" y="248"/>
                        </a:lnTo>
                        <a:lnTo>
                          <a:pt x="115" y="248"/>
                        </a:lnTo>
                        <a:lnTo>
                          <a:pt x="116" y="248"/>
                        </a:lnTo>
                        <a:lnTo>
                          <a:pt x="118" y="248"/>
                        </a:lnTo>
                        <a:lnTo>
                          <a:pt x="119" y="248"/>
                        </a:lnTo>
                        <a:lnTo>
                          <a:pt x="120" y="248"/>
                        </a:lnTo>
                        <a:lnTo>
                          <a:pt x="122" y="246"/>
                        </a:lnTo>
                        <a:lnTo>
                          <a:pt x="125" y="246"/>
                        </a:lnTo>
                        <a:lnTo>
                          <a:pt x="126" y="246"/>
                        </a:lnTo>
                        <a:lnTo>
                          <a:pt x="127" y="246"/>
                        </a:lnTo>
                        <a:lnTo>
                          <a:pt x="130" y="246"/>
                        </a:lnTo>
                        <a:lnTo>
                          <a:pt x="133" y="246"/>
                        </a:lnTo>
                        <a:lnTo>
                          <a:pt x="135" y="246"/>
                        </a:lnTo>
                        <a:lnTo>
                          <a:pt x="137" y="246"/>
                        </a:lnTo>
                        <a:lnTo>
                          <a:pt x="140" y="244"/>
                        </a:lnTo>
                        <a:lnTo>
                          <a:pt x="143" y="244"/>
                        </a:lnTo>
                        <a:lnTo>
                          <a:pt x="146" y="244"/>
                        </a:lnTo>
                        <a:lnTo>
                          <a:pt x="150" y="244"/>
                        </a:lnTo>
                        <a:lnTo>
                          <a:pt x="153" y="243"/>
                        </a:lnTo>
                        <a:lnTo>
                          <a:pt x="156" y="241"/>
                        </a:lnTo>
                        <a:lnTo>
                          <a:pt x="160" y="241"/>
                        </a:lnTo>
                        <a:lnTo>
                          <a:pt x="163" y="241"/>
                        </a:lnTo>
                        <a:lnTo>
                          <a:pt x="167" y="240"/>
                        </a:lnTo>
                        <a:lnTo>
                          <a:pt x="172" y="240"/>
                        </a:lnTo>
                        <a:lnTo>
                          <a:pt x="174" y="238"/>
                        </a:lnTo>
                        <a:lnTo>
                          <a:pt x="179" y="236"/>
                        </a:lnTo>
                        <a:lnTo>
                          <a:pt x="183" y="235"/>
                        </a:lnTo>
                        <a:lnTo>
                          <a:pt x="187" y="233"/>
                        </a:lnTo>
                        <a:lnTo>
                          <a:pt x="190" y="233"/>
                        </a:lnTo>
                        <a:lnTo>
                          <a:pt x="194" y="232"/>
                        </a:lnTo>
                        <a:lnTo>
                          <a:pt x="197" y="230"/>
                        </a:lnTo>
                        <a:lnTo>
                          <a:pt x="199" y="230"/>
                        </a:lnTo>
                        <a:lnTo>
                          <a:pt x="201" y="228"/>
                        </a:lnTo>
                        <a:lnTo>
                          <a:pt x="204" y="227"/>
                        </a:lnTo>
                        <a:lnTo>
                          <a:pt x="206" y="227"/>
                        </a:lnTo>
                        <a:lnTo>
                          <a:pt x="209" y="225"/>
                        </a:lnTo>
                        <a:lnTo>
                          <a:pt x="210" y="224"/>
                        </a:lnTo>
                        <a:lnTo>
                          <a:pt x="211" y="224"/>
                        </a:lnTo>
                        <a:lnTo>
                          <a:pt x="213" y="222"/>
                        </a:lnTo>
                        <a:lnTo>
                          <a:pt x="214" y="222"/>
                        </a:lnTo>
                        <a:lnTo>
                          <a:pt x="214" y="220"/>
                        </a:lnTo>
                        <a:lnTo>
                          <a:pt x="216" y="220"/>
                        </a:lnTo>
                        <a:lnTo>
                          <a:pt x="217" y="219"/>
                        </a:lnTo>
                        <a:lnTo>
                          <a:pt x="219" y="217"/>
                        </a:lnTo>
                        <a:lnTo>
                          <a:pt x="219" y="216"/>
                        </a:lnTo>
                        <a:lnTo>
                          <a:pt x="219" y="214"/>
                        </a:lnTo>
                        <a:lnTo>
                          <a:pt x="219" y="0"/>
                        </a:lnTo>
                        <a:lnTo>
                          <a:pt x="0" y="0"/>
                        </a:lnTo>
                      </a:path>
                    </a:pathLst>
                  </a:custGeom>
                  <a:gradFill rotWithShape="0">
                    <a:gsLst>
                      <a:gs pos="0">
                        <a:srgbClr val="CECECE"/>
                      </a:gs>
                      <a:gs pos="100000">
                        <a:srgbClr val="3D3D3D"/>
                      </a:gs>
                    </a:gsLst>
                    <a:lin ang="0" scaled="1"/>
                  </a:gra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5" name="Freeform 83"/>
                  <p:cNvSpPr>
                    <a:spLocks/>
                  </p:cNvSpPr>
                  <p:nvPr/>
                </p:nvSpPr>
                <p:spPr bwMode="auto">
                  <a:xfrm>
                    <a:off x="4414" y="1781"/>
                    <a:ext cx="283" cy="241"/>
                  </a:xfrm>
                  <a:custGeom>
                    <a:avLst/>
                    <a:gdLst>
                      <a:gd name="T0" fmla="*/ 9 w 283"/>
                      <a:gd name="T1" fmla="*/ 20 h 241"/>
                      <a:gd name="T2" fmla="*/ 14 w 283"/>
                      <a:gd name="T3" fmla="*/ 46 h 241"/>
                      <a:gd name="T4" fmla="*/ 18 w 283"/>
                      <a:gd name="T5" fmla="*/ 72 h 241"/>
                      <a:gd name="T6" fmla="*/ 22 w 283"/>
                      <a:gd name="T7" fmla="*/ 96 h 241"/>
                      <a:gd name="T8" fmla="*/ 26 w 283"/>
                      <a:gd name="T9" fmla="*/ 118 h 241"/>
                      <a:gd name="T10" fmla="*/ 31 w 283"/>
                      <a:gd name="T11" fmla="*/ 142 h 241"/>
                      <a:gd name="T12" fmla="*/ 36 w 283"/>
                      <a:gd name="T13" fmla="*/ 166 h 241"/>
                      <a:gd name="T14" fmla="*/ 41 w 283"/>
                      <a:gd name="T15" fmla="*/ 192 h 241"/>
                      <a:gd name="T16" fmla="*/ 43 w 283"/>
                      <a:gd name="T17" fmla="*/ 206 h 241"/>
                      <a:gd name="T18" fmla="*/ 45 w 283"/>
                      <a:gd name="T19" fmla="*/ 209 h 241"/>
                      <a:gd name="T20" fmla="*/ 51 w 283"/>
                      <a:gd name="T21" fmla="*/ 212 h 241"/>
                      <a:gd name="T22" fmla="*/ 56 w 283"/>
                      <a:gd name="T23" fmla="*/ 216 h 241"/>
                      <a:gd name="T24" fmla="*/ 63 w 283"/>
                      <a:gd name="T25" fmla="*/ 219 h 241"/>
                      <a:gd name="T26" fmla="*/ 73 w 283"/>
                      <a:gd name="T27" fmla="*/ 222 h 241"/>
                      <a:gd name="T28" fmla="*/ 85 w 283"/>
                      <a:gd name="T29" fmla="*/ 225 h 241"/>
                      <a:gd name="T30" fmla="*/ 99 w 283"/>
                      <a:gd name="T31" fmla="*/ 227 h 241"/>
                      <a:gd name="T32" fmla="*/ 114 w 283"/>
                      <a:gd name="T33" fmla="*/ 230 h 241"/>
                      <a:gd name="T34" fmla="*/ 134 w 283"/>
                      <a:gd name="T35" fmla="*/ 230 h 241"/>
                      <a:gd name="T36" fmla="*/ 150 w 283"/>
                      <a:gd name="T37" fmla="*/ 230 h 241"/>
                      <a:gd name="T38" fmla="*/ 164 w 283"/>
                      <a:gd name="T39" fmla="*/ 228 h 241"/>
                      <a:gd name="T40" fmla="*/ 177 w 283"/>
                      <a:gd name="T41" fmla="*/ 225 h 241"/>
                      <a:gd name="T42" fmla="*/ 189 w 283"/>
                      <a:gd name="T43" fmla="*/ 222 h 241"/>
                      <a:gd name="T44" fmla="*/ 202 w 283"/>
                      <a:gd name="T45" fmla="*/ 219 h 241"/>
                      <a:gd name="T46" fmla="*/ 213 w 283"/>
                      <a:gd name="T47" fmla="*/ 214 h 241"/>
                      <a:gd name="T48" fmla="*/ 225 w 283"/>
                      <a:gd name="T49" fmla="*/ 209 h 241"/>
                      <a:gd name="T50" fmla="*/ 233 w 283"/>
                      <a:gd name="T51" fmla="*/ 204 h 241"/>
                      <a:gd name="T52" fmla="*/ 262 w 283"/>
                      <a:gd name="T53" fmla="*/ 1 h 241"/>
                      <a:gd name="T54" fmla="*/ 277 w 283"/>
                      <a:gd name="T55" fmla="*/ 0 h 241"/>
                      <a:gd name="T56" fmla="*/ 282 w 283"/>
                      <a:gd name="T57" fmla="*/ 3 h 241"/>
                      <a:gd name="T58" fmla="*/ 276 w 283"/>
                      <a:gd name="T59" fmla="*/ 35 h 241"/>
                      <a:gd name="T60" fmla="*/ 267 w 283"/>
                      <a:gd name="T61" fmla="*/ 73 h 241"/>
                      <a:gd name="T62" fmla="*/ 260 w 283"/>
                      <a:gd name="T63" fmla="*/ 108 h 241"/>
                      <a:gd name="T64" fmla="*/ 255 w 283"/>
                      <a:gd name="T65" fmla="*/ 140 h 241"/>
                      <a:gd name="T66" fmla="*/ 249 w 283"/>
                      <a:gd name="T67" fmla="*/ 168 h 241"/>
                      <a:gd name="T68" fmla="*/ 245 w 283"/>
                      <a:gd name="T69" fmla="*/ 188 h 241"/>
                      <a:gd name="T70" fmla="*/ 242 w 283"/>
                      <a:gd name="T71" fmla="*/ 204 h 241"/>
                      <a:gd name="T72" fmla="*/ 240 w 283"/>
                      <a:gd name="T73" fmla="*/ 211 h 241"/>
                      <a:gd name="T74" fmla="*/ 233 w 283"/>
                      <a:gd name="T75" fmla="*/ 214 h 241"/>
                      <a:gd name="T76" fmla="*/ 225 w 283"/>
                      <a:gd name="T77" fmla="*/ 219 h 241"/>
                      <a:gd name="T78" fmla="*/ 215 w 283"/>
                      <a:gd name="T79" fmla="*/ 224 h 241"/>
                      <a:gd name="T80" fmla="*/ 204 w 283"/>
                      <a:gd name="T81" fmla="*/ 228 h 241"/>
                      <a:gd name="T82" fmla="*/ 189 w 283"/>
                      <a:gd name="T83" fmla="*/ 232 h 241"/>
                      <a:gd name="T84" fmla="*/ 174 w 283"/>
                      <a:gd name="T85" fmla="*/ 236 h 241"/>
                      <a:gd name="T86" fmla="*/ 157 w 283"/>
                      <a:gd name="T87" fmla="*/ 238 h 241"/>
                      <a:gd name="T88" fmla="*/ 138 w 283"/>
                      <a:gd name="T89" fmla="*/ 240 h 241"/>
                      <a:gd name="T90" fmla="*/ 121 w 283"/>
                      <a:gd name="T91" fmla="*/ 240 h 241"/>
                      <a:gd name="T92" fmla="*/ 103 w 283"/>
                      <a:gd name="T93" fmla="*/ 236 h 241"/>
                      <a:gd name="T94" fmla="*/ 87 w 283"/>
                      <a:gd name="T95" fmla="*/ 233 h 241"/>
                      <a:gd name="T96" fmla="*/ 72 w 283"/>
                      <a:gd name="T97" fmla="*/ 230 h 241"/>
                      <a:gd name="T98" fmla="*/ 58 w 283"/>
                      <a:gd name="T99" fmla="*/ 225 h 241"/>
                      <a:gd name="T100" fmla="*/ 48 w 283"/>
                      <a:gd name="T101" fmla="*/ 220 h 241"/>
                      <a:gd name="T102" fmla="*/ 41 w 283"/>
                      <a:gd name="T103" fmla="*/ 216 h 241"/>
                      <a:gd name="T104" fmla="*/ 36 w 283"/>
                      <a:gd name="T105" fmla="*/ 211 h 241"/>
                      <a:gd name="T106" fmla="*/ 35 w 283"/>
                      <a:gd name="T107" fmla="*/ 203 h 241"/>
                      <a:gd name="T108" fmla="*/ 31 w 283"/>
                      <a:gd name="T109" fmla="*/ 180 h 241"/>
                      <a:gd name="T110" fmla="*/ 25 w 283"/>
                      <a:gd name="T111" fmla="*/ 148 h 241"/>
                      <a:gd name="T112" fmla="*/ 18 w 283"/>
                      <a:gd name="T113" fmla="*/ 112 h 241"/>
                      <a:gd name="T114" fmla="*/ 12 w 283"/>
                      <a:gd name="T115" fmla="*/ 73 h 241"/>
                      <a:gd name="T116" fmla="*/ 7 w 283"/>
                      <a:gd name="T117" fmla="*/ 41 h 241"/>
                      <a:gd name="T118" fmla="*/ 1 w 283"/>
                      <a:gd name="T119" fmla="*/ 16 h 241"/>
                      <a:gd name="T120" fmla="*/ 0 w 283"/>
                      <a:gd name="T121" fmla="*/ 4 h 241"/>
                      <a:gd name="T122" fmla="*/ 0 w 283"/>
                      <a:gd name="T123" fmla="*/ 1 h 241"/>
                      <a:gd name="T124" fmla="*/ 2 w 283"/>
                      <a:gd name="T125" fmla="*/ 1 h 2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3"/>
                      <a:gd name="T190" fmla="*/ 0 h 241"/>
                      <a:gd name="T191" fmla="*/ 283 w 283"/>
                      <a:gd name="T192" fmla="*/ 241 h 24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3" h="241">
                        <a:moveTo>
                          <a:pt x="19" y="9"/>
                        </a:moveTo>
                        <a:lnTo>
                          <a:pt x="7" y="8"/>
                        </a:lnTo>
                        <a:lnTo>
                          <a:pt x="8" y="14"/>
                        </a:lnTo>
                        <a:lnTo>
                          <a:pt x="9" y="20"/>
                        </a:lnTo>
                        <a:lnTo>
                          <a:pt x="11" y="28"/>
                        </a:lnTo>
                        <a:lnTo>
                          <a:pt x="12" y="35"/>
                        </a:lnTo>
                        <a:lnTo>
                          <a:pt x="12" y="41"/>
                        </a:lnTo>
                        <a:lnTo>
                          <a:pt x="14" y="46"/>
                        </a:lnTo>
                        <a:lnTo>
                          <a:pt x="15" y="52"/>
                        </a:lnTo>
                        <a:lnTo>
                          <a:pt x="17" y="59"/>
                        </a:lnTo>
                        <a:lnTo>
                          <a:pt x="18" y="65"/>
                        </a:lnTo>
                        <a:lnTo>
                          <a:pt x="18" y="72"/>
                        </a:lnTo>
                        <a:lnTo>
                          <a:pt x="19" y="78"/>
                        </a:lnTo>
                        <a:lnTo>
                          <a:pt x="21" y="83"/>
                        </a:lnTo>
                        <a:lnTo>
                          <a:pt x="22" y="89"/>
                        </a:lnTo>
                        <a:lnTo>
                          <a:pt x="22" y="96"/>
                        </a:lnTo>
                        <a:lnTo>
                          <a:pt x="24" y="100"/>
                        </a:lnTo>
                        <a:lnTo>
                          <a:pt x="25" y="107"/>
                        </a:lnTo>
                        <a:lnTo>
                          <a:pt x="26" y="113"/>
                        </a:lnTo>
                        <a:lnTo>
                          <a:pt x="26" y="118"/>
                        </a:lnTo>
                        <a:lnTo>
                          <a:pt x="28" y="124"/>
                        </a:lnTo>
                        <a:lnTo>
                          <a:pt x="29" y="131"/>
                        </a:lnTo>
                        <a:lnTo>
                          <a:pt x="31" y="136"/>
                        </a:lnTo>
                        <a:lnTo>
                          <a:pt x="31" y="142"/>
                        </a:lnTo>
                        <a:lnTo>
                          <a:pt x="32" y="148"/>
                        </a:lnTo>
                        <a:lnTo>
                          <a:pt x="34" y="155"/>
                        </a:lnTo>
                        <a:lnTo>
                          <a:pt x="35" y="160"/>
                        </a:lnTo>
                        <a:lnTo>
                          <a:pt x="36" y="166"/>
                        </a:lnTo>
                        <a:lnTo>
                          <a:pt x="36" y="172"/>
                        </a:lnTo>
                        <a:lnTo>
                          <a:pt x="38" y="179"/>
                        </a:lnTo>
                        <a:lnTo>
                          <a:pt x="39" y="185"/>
                        </a:lnTo>
                        <a:lnTo>
                          <a:pt x="41" y="192"/>
                        </a:lnTo>
                        <a:lnTo>
                          <a:pt x="42" y="198"/>
                        </a:lnTo>
                        <a:lnTo>
                          <a:pt x="43" y="206"/>
                        </a:lnTo>
                        <a:lnTo>
                          <a:pt x="43" y="208"/>
                        </a:lnTo>
                        <a:lnTo>
                          <a:pt x="45" y="209"/>
                        </a:lnTo>
                        <a:lnTo>
                          <a:pt x="46" y="209"/>
                        </a:lnTo>
                        <a:lnTo>
                          <a:pt x="48" y="211"/>
                        </a:lnTo>
                        <a:lnTo>
                          <a:pt x="49" y="211"/>
                        </a:lnTo>
                        <a:lnTo>
                          <a:pt x="51" y="212"/>
                        </a:lnTo>
                        <a:lnTo>
                          <a:pt x="52" y="212"/>
                        </a:lnTo>
                        <a:lnTo>
                          <a:pt x="53" y="214"/>
                        </a:lnTo>
                        <a:lnTo>
                          <a:pt x="55" y="214"/>
                        </a:lnTo>
                        <a:lnTo>
                          <a:pt x="56" y="216"/>
                        </a:lnTo>
                        <a:lnTo>
                          <a:pt x="58" y="216"/>
                        </a:lnTo>
                        <a:lnTo>
                          <a:pt x="60" y="217"/>
                        </a:lnTo>
                        <a:lnTo>
                          <a:pt x="62" y="217"/>
                        </a:lnTo>
                        <a:lnTo>
                          <a:pt x="63" y="219"/>
                        </a:lnTo>
                        <a:lnTo>
                          <a:pt x="66" y="219"/>
                        </a:lnTo>
                        <a:lnTo>
                          <a:pt x="68" y="220"/>
                        </a:lnTo>
                        <a:lnTo>
                          <a:pt x="70" y="220"/>
                        </a:lnTo>
                        <a:lnTo>
                          <a:pt x="73" y="222"/>
                        </a:lnTo>
                        <a:lnTo>
                          <a:pt x="76" y="222"/>
                        </a:lnTo>
                        <a:lnTo>
                          <a:pt x="79" y="224"/>
                        </a:lnTo>
                        <a:lnTo>
                          <a:pt x="82" y="224"/>
                        </a:lnTo>
                        <a:lnTo>
                          <a:pt x="85" y="225"/>
                        </a:lnTo>
                        <a:lnTo>
                          <a:pt x="87" y="225"/>
                        </a:lnTo>
                        <a:lnTo>
                          <a:pt x="92" y="227"/>
                        </a:lnTo>
                        <a:lnTo>
                          <a:pt x="94" y="227"/>
                        </a:lnTo>
                        <a:lnTo>
                          <a:pt x="99" y="227"/>
                        </a:lnTo>
                        <a:lnTo>
                          <a:pt x="102" y="228"/>
                        </a:lnTo>
                        <a:lnTo>
                          <a:pt x="106" y="228"/>
                        </a:lnTo>
                        <a:lnTo>
                          <a:pt x="110" y="228"/>
                        </a:lnTo>
                        <a:lnTo>
                          <a:pt x="114" y="230"/>
                        </a:lnTo>
                        <a:lnTo>
                          <a:pt x="120" y="230"/>
                        </a:lnTo>
                        <a:lnTo>
                          <a:pt x="124" y="230"/>
                        </a:lnTo>
                        <a:lnTo>
                          <a:pt x="128" y="230"/>
                        </a:lnTo>
                        <a:lnTo>
                          <a:pt x="134" y="230"/>
                        </a:lnTo>
                        <a:lnTo>
                          <a:pt x="140" y="230"/>
                        </a:lnTo>
                        <a:lnTo>
                          <a:pt x="143" y="230"/>
                        </a:lnTo>
                        <a:lnTo>
                          <a:pt x="145" y="230"/>
                        </a:lnTo>
                        <a:lnTo>
                          <a:pt x="150" y="230"/>
                        </a:lnTo>
                        <a:lnTo>
                          <a:pt x="153" y="230"/>
                        </a:lnTo>
                        <a:lnTo>
                          <a:pt x="157" y="228"/>
                        </a:lnTo>
                        <a:lnTo>
                          <a:pt x="160" y="228"/>
                        </a:lnTo>
                        <a:lnTo>
                          <a:pt x="164" y="228"/>
                        </a:lnTo>
                        <a:lnTo>
                          <a:pt x="167" y="227"/>
                        </a:lnTo>
                        <a:lnTo>
                          <a:pt x="170" y="227"/>
                        </a:lnTo>
                        <a:lnTo>
                          <a:pt x="174" y="227"/>
                        </a:lnTo>
                        <a:lnTo>
                          <a:pt x="177" y="225"/>
                        </a:lnTo>
                        <a:lnTo>
                          <a:pt x="179" y="225"/>
                        </a:lnTo>
                        <a:lnTo>
                          <a:pt x="184" y="224"/>
                        </a:lnTo>
                        <a:lnTo>
                          <a:pt x="187" y="224"/>
                        </a:lnTo>
                        <a:lnTo>
                          <a:pt x="189" y="222"/>
                        </a:lnTo>
                        <a:lnTo>
                          <a:pt x="194" y="222"/>
                        </a:lnTo>
                        <a:lnTo>
                          <a:pt x="196" y="220"/>
                        </a:lnTo>
                        <a:lnTo>
                          <a:pt x="199" y="220"/>
                        </a:lnTo>
                        <a:lnTo>
                          <a:pt x="202" y="219"/>
                        </a:lnTo>
                        <a:lnTo>
                          <a:pt x="205" y="217"/>
                        </a:lnTo>
                        <a:lnTo>
                          <a:pt x="208" y="216"/>
                        </a:lnTo>
                        <a:lnTo>
                          <a:pt x="211" y="216"/>
                        </a:lnTo>
                        <a:lnTo>
                          <a:pt x="213" y="214"/>
                        </a:lnTo>
                        <a:lnTo>
                          <a:pt x="216" y="212"/>
                        </a:lnTo>
                        <a:lnTo>
                          <a:pt x="219" y="211"/>
                        </a:lnTo>
                        <a:lnTo>
                          <a:pt x="222" y="211"/>
                        </a:lnTo>
                        <a:lnTo>
                          <a:pt x="225" y="209"/>
                        </a:lnTo>
                        <a:lnTo>
                          <a:pt x="226" y="208"/>
                        </a:lnTo>
                        <a:lnTo>
                          <a:pt x="229" y="206"/>
                        </a:lnTo>
                        <a:lnTo>
                          <a:pt x="232" y="204"/>
                        </a:lnTo>
                        <a:lnTo>
                          <a:pt x="233" y="204"/>
                        </a:lnTo>
                        <a:lnTo>
                          <a:pt x="236" y="203"/>
                        </a:lnTo>
                        <a:lnTo>
                          <a:pt x="274" y="6"/>
                        </a:lnTo>
                        <a:lnTo>
                          <a:pt x="262" y="8"/>
                        </a:lnTo>
                        <a:lnTo>
                          <a:pt x="262" y="1"/>
                        </a:lnTo>
                        <a:lnTo>
                          <a:pt x="276" y="0"/>
                        </a:lnTo>
                        <a:lnTo>
                          <a:pt x="277" y="0"/>
                        </a:lnTo>
                        <a:lnTo>
                          <a:pt x="279" y="1"/>
                        </a:lnTo>
                        <a:lnTo>
                          <a:pt x="280" y="1"/>
                        </a:lnTo>
                        <a:lnTo>
                          <a:pt x="282" y="3"/>
                        </a:lnTo>
                        <a:lnTo>
                          <a:pt x="282" y="4"/>
                        </a:lnTo>
                        <a:lnTo>
                          <a:pt x="280" y="14"/>
                        </a:lnTo>
                        <a:lnTo>
                          <a:pt x="277" y="25"/>
                        </a:lnTo>
                        <a:lnTo>
                          <a:pt x="276" y="35"/>
                        </a:lnTo>
                        <a:lnTo>
                          <a:pt x="273" y="44"/>
                        </a:lnTo>
                        <a:lnTo>
                          <a:pt x="272" y="54"/>
                        </a:lnTo>
                        <a:lnTo>
                          <a:pt x="270" y="64"/>
                        </a:lnTo>
                        <a:lnTo>
                          <a:pt x="267" y="73"/>
                        </a:lnTo>
                        <a:lnTo>
                          <a:pt x="266" y="81"/>
                        </a:lnTo>
                        <a:lnTo>
                          <a:pt x="264" y="91"/>
                        </a:lnTo>
                        <a:lnTo>
                          <a:pt x="262" y="100"/>
                        </a:lnTo>
                        <a:lnTo>
                          <a:pt x="260" y="108"/>
                        </a:lnTo>
                        <a:lnTo>
                          <a:pt x="259" y="116"/>
                        </a:lnTo>
                        <a:lnTo>
                          <a:pt x="257" y="124"/>
                        </a:lnTo>
                        <a:lnTo>
                          <a:pt x="256" y="132"/>
                        </a:lnTo>
                        <a:lnTo>
                          <a:pt x="255" y="140"/>
                        </a:lnTo>
                        <a:lnTo>
                          <a:pt x="253" y="148"/>
                        </a:lnTo>
                        <a:lnTo>
                          <a:pt x="252" y="155"/>
                        </a:lnTo>
                        <a:lnTo>
                          <a:pt x="250" y="161"/>
                        </a:lnTo>
                        <a:lnTo>
                          <a:pt x="249" y="168"/>
                        </a:lnTo>
                        <a:lnTo>
                          <a:pt x="247" y="174"/>
                        </a:lnTo>
                        <a:lnTo>
                          <a:pt x="246" y="179"/>
                        </a:lnTo>
                        <a:lnTo>
                          <a:pt x="246" y="184"/>
                        </a:lnTo>
                        <a:lnTo>
                          <a:pt x="245" y="188"/>
                        </a:lnTo>
                        <a:lnTo>
                          <a:pt x="243" y="193"/>
                        </a:lnTo>
                        <a:lnTo>
                          <a:pt x="243" y="198"/>
                        </a:lnTo>
                        <a:lnTo>
                          <a:pt x="243" y="201"/>
                        </a:lnTo>
                        <a:lnTo>
                          <a:pt x="242" y="204"/>
                        </a:lnTo>
                        <a:lnTo>
                          <a:pt x="242" y="206"/>
                        </a:lnTo>
                        <a:lnTo>
                          <a:pt x="240" y="208"/>
                        </a:lnTo>
                        <a:lnTo>
                          <a:pt x="240" y="209"/>
                        </a:lnTo>
                        <a:lnTo>
                          <a:pt x="240" y="211"/>
                        </a:lnTo>
                        <a:lnTo>
                          <a:pt x="239" y="211"/>
                        </a:lnTo>
                        <a:lnTo>
                          <a:pt x="238" y="212"/>
                        </a:lnTo>
                        <a:lnTo>
                          <a:pt x="236" y="214"/>
                        </a:lnTo>
                        <a:lnTo>
                          <a:pt x="233" y="214"/>
                        </a:lnTo>
                        <a:lnTo>
                          <a:pt x="232" y="216"/>
                        </a:lnTo>
                        <a:lnTo>
                          <a:pt x="230" y="217"/>
                        </a:lnTo>
                        <a:lnTo>
                          <a:pt x="228" y="219"/>
                        </a:lnTo>
                        <a:lnTo>
                          <a:pt x="225" y="219"/>
                        </a:lnTo>
                        <a:lnTo>
                          <a:pt x="223" y="220"/>
                        </a:lnTo>
                        <a:lnTo>
                          <a:pt x="221" y="222"/>
                        </a:lnTo>
                        <a:lnTo>
                          <a:pt x="218" y="222"/>
                        </a:lnTo>
                        <a:lnTo>
                          <a:pt x="215" y="224"/>
                        </a:lnTo>
                        <a:lnTo>
                          <a:pt x="212" y="225"/>
                        </a:lnTo>
                        <a:lnTo>
                          <a:pt x="209" y="225"/>
                        </a:lnTo>
                        <a:lnTo>
                          <a:pt x="206" y="227"/>
                        </a:lnTo>
                        <a:lnTo>
                          <a:pt x="204" y="228"/>
                        </a:lnTo>
                        <a:lnTo>
                          <a:pt x="199" y="230"/>
                        </a:lnTo>
                        <a:lnTo>
                          <a:pt x="196" y="230"/>
                        </a:lnTo>
                        <a:lnTo>
                          <a:pt x="192" y="232"/>
                        </a:lnTo>
                        <a:lnTo>
                          <a:pt x="189" y="232"/>
                        </a:lnTo>
                        <a:lnTo>
                          <a:pt x="185" y="233"/>
                        </a:lnTo>
                        <a:lnTo>
                          <a:pt x="182" y="233"/>
                        </a:lnTo>
                        <a:lnTo>
                          <a:pt x="178" y="235"/>
                        </a:lnTo>
                        <a:lnTo>
                          <a:pt x="174" y="236"/>
                        </a:lnTo>
                        <a:lnTo>
                          <a:pt x="170" y="236"/>
                        </a:lnTo>
                        <a:lnTo>
                          <a:pt x="165" y="236"/>
                        </a:lnTo>
                        <a:lnTo>
                          <a:pt x="161" y="238"/>
                        </a:lnTo>
                        <a:lnTo>
                          <a:pt x="157" y="238"/>
                        </a:lnTo>
                        <a:lnTo>
                          <a:pt x="153" y="238"/>
                        </a:lnTo>
                        <a:lnTo>
                          <a:pt x="148" y="238"/>
                        </a:lnTo>
                        <a:lnTo>
                          <a:pt x="143" y="240"/>
                        </a:lnTo>
                        <a:lnTo>
                          <a:pt x="138" y="240"/>
                        </a:lnTo>
                        <a:lnTo>
                          <a:pt x="134" y="240"/>
                        </a:lnTo>
                        <a:lnTo>
                          <a:pt x="130" y="240"/>
                        </a:lnTo>
                        <a:lnTo>
                          <a:pt x="126" y="240"/>
                        </a:lnTo>
                        <a:lnTo>
                          <a:pt x="121" y="240"/>
                        </a:lnTo>
                        <a:lnTo>
                          <a:pt x="117" y="238"/>
                        </a:lnTo>
                        <a:lnTo>
                          <a:pt x="113" y="238"/>
                        </a:lnTo>
                        <a:lnTo>
                          <a:pt x="107" y="238"/>
                        </a:lnTo>
                        <a:lnTo>
                          <a:pt x="103" y="236"/>
                        </a:lnTo>
                        <a:lnTo>
                          <a:pt x="99" y="236"/>
                        </a:lnTo>
                        <a:lnTo>
                          <a:pt x="94" y="236"/>
                        </a:lnTo>
                        <a:lnTo>
                          <a:pt x="92" y="235"/>
                        </a:lnTo>
                        <a:lnTo>
                          <a:pt x="87" y="233"/>
                        </a:lnTo>
                        <a:lnTo>
                          <a:pt x="83" y="233"/>
                        </a:lnTo>
                        <a:lnTo>
                          <a:pt x="79" y="232"/>
                        </a:lnTo>
                        <a:lnTo>
                          <a:pt x="75" y="232"/>
                        </a:lnTo>
                        <a:lnTo>
                          <a:pt x="72" y="230"/>
                        </a:lnTo>
                        <a:lnTo>
                          <a:pt x="68" y="228"/>
                        </a:lnTo>
                        <a:lnTo>
                          <a:pt x="65" y="228"/>
                        </a:lnTo>
                        <a:lnTo>
                          <a:pt x="62" y="227"/>
                        </a:lnTo>
                        <a:lnTo>
                          <a:pt x="58" y="225"/>
                        </a:lnTo>
                        <a:lnTo>
                          <a:pt x="55" y="225"/>
                        </a:lnTo>
                        <a:lnTo>
                          <a:pt x="52" y="224"/>
                        </a:lnTo>
                        <a:lnTo>
                          <a:pt x="49" y="222"/>
                        </a:lnTo>
                        <a:lnTo>
                          <a:pt x="48" y="220"/>
                        </a:lnTo>
                        <a:lnTo>
                          <a:pt x="45" y="219"/>
                        </a:lnTo>
                        <a:lnTo>
                          <a:pt x="43" y="219"/>
                        </a:lnTo>
                        <a:lnTo>
                          <a:pt x="42" y="217"/>
                        </a:lnTo>
                        <a:lnTo>
                          <a:pt x="41" y="216"/>
                        </a:lnTo>
                        <a:lnTo>
                          <a:pt x="39" y="214"/>
                        </a:lnTo>
                        <a:lnTo>
                          <a:pt x="38" y="214"/>
                        </a:lnTo>
                        <a:lnTo>
                          <a:pt x="38" y="212"/>
                        </a:lnTo>
                        <a:lnTo>
                          <a:pt x="36" y="211"/>
                        </a:lnTo>
                        <a:lnTo>
                          <a:pt x="36" y="209"/>
                        </a:lnTo>
                        <a:lnTo>
                          <a:pt x="36" y="206"/>
                        </a:lnTo>
                        <a:lnTo>
                          <a:pt x="35" y="203"/>
                        </a:lnTo>
                        <a:lnTo>
                          <a:pt x="35" y="198"/>
                        </a:lnTo>
                        <a:lnTo>
                          <a:pt x="34" y="193"/>
                        </a:lnTo>
                        <a:lnTo>
                          <a:pt x="32" y="187"/>
                        </a:lnTo>
                        <a:lnTo>
                          <a:pt x="31" y="180"/>
                        </a:lnTo>
                        <a:lnTo>
                          <a:pt x="29" y="172"/>
                        </a:lnTo>
                        <a:lnTo>
                          <a:pt x="28" y="164"/>
                        </a:lnTo>
                        <a:lnTo>
                          <a:pt x="26" y="156"/>
                        </a:lnTo>
                        <a:lnTo>
                          <a:pt x="25" y="148"/>
                        </a:lnTo>
                        <a:lnTo>
                          <a:pt x="24" y="139"/>
                        </a:lnTo>
                        <a:lnTo>
                          <a:pt x="22" y="129"/>
                        </a:lnTo>
                        <a:lnTo>
                          <a:pt x="21" y="121"/>
                        </a:lnTo>
                        <a:lnTo>
                          <a:pt x="18" y="112"/>
                        </a:lnTo>
                        <a:lnTo>
                          <a:pt x="17" y="102"/>
                        </a:lnTo>
                        <a:lnTo>
                          <a:pt x="15" y="92"/>
                        </a:lnTo>
                        <a:lnTo>
                          <a:pt x="14" y="83"/>
                        </a:lnTo>
                        <a:lnTo>
                          <a:pt x="12" y="73"/>
                        </a:lnTo>
                        <a:lnTo>
                          <a:pt x="11" y="65"/>
                        </a:lnTo>
                        <a:lnTo>
                          <a:pt x="9" y="57"/>
                        </a:lnTo>
                        <a:lnTo>
                          <a:pt x="8" y="48"/>
                        </a:lnTo>
                        <a:lnTo>
                          <a:pt x="7" y="41"/>
                        </a:lnTo>
                        <a:lnTo>
                          <a:pt x="5" y="33"/>
                        </a:lnTo>
                        <a:lnTo>
                          <a:pt x="4" y="27"/>
                        </a:lnTo>
                        <a:lnTo>
                          <a:pt x="2" y="20"/>
                        </a:lnTo>
                        <a:lnTo>
                          <a:pt x="1" y="16"/>
                        </a:lnTo>
                        <a:lnTo>
                          <a:pt x="1" y="12"/>
                        </a:lnTo>
                        <a:lnTo>
                          <a:pt x="0" y="8"/>
                        </a:lnTo>
                        <a:lnTo>
                          <a:pt x="0" y="6"/>
                        </a:lnTo>
                        <a:lnTo>
                          <a:pt x="0" y="4"/>
                        </a:lnTo>
                        <a:lnTo>
                          <a:pt x="0" y="3"/>
                        </a:lnTo>
                        <a:lnTo>
                          <a:pt x="0" y="1"/>
                        </a:lnTo>
                        <a:lnTo>
                          <a:pt x="1" y="1"/>
                        </a:lnTo>
                        <a:lnTo>
                          <a:pt x="2" y="1"/>
                        </a:lnTo>
                        <a:lnTo>
                          <a:pt x="19" y="3"/>
                        </a:lnTo>
                        <a:lnTo>
                          <a:pt x="19" y="9"/>
                        </a:lnTo>
                      </a:path>
                    </a:pathLst>
                  </a:custGeom>
                  <a:solidFill>
                    <a:srgbClr val="669966"/>
                  </a:solidFill>
                  <a:ln w="9525" cap="rnd">
                    <a:noFill/>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6" name="Freeform 84"/>
                  <p:cNvSpPr>
                    <a:spLocks/>
                  </p:cNvSpPr>
                  <p:nvPr/>
                </p:nvSpPr>
                <p:spPr bwMode="auto">
                  <a:xfrm>
                    <a:off x="4414" y="1781"/>
                    <a:ext cx="285" cy="246"/>
                  </a:xfrm>
                  <a:custGeom>
                    <a:avLst/>
                    <a:gdLst>
                      <a:gd name="T0" fmla="*/ 9 w 285"/>
                      <a:gd name="T1" fmla="*/ 22 h 246"/>
                      <a:gd name="T2" fmla="*/ 14 w 285"/>
                      <a:gd name="T3" fmla="*/ 48 h 246"/>
                      <a:gd name="T4" fmla="*/ 18 w 285"/>
                      <a:gd name="T5" fmla="*/ 73 h 246"/>
                      <a:gd name="T6" fmla="*/ 22 w 285"/>
                      <a:gd name="T7" fmla="*/ 97 h 246"/>
                      <a:gd name="T8" fmla="*/ 26 w 285"/>
                      <a:gd name="T9" fmla="*/ 121 h 246"/>
                      <a:gd name="T10" fmla="*/ 32 w 285"/>
                      <a:gd name="T11" fmla="*/ 145 h 246"/>
                      <a:gd name="T12" fmla="*/ 36 w 285"/>
                      <a:gd name="T13" fmla="*/ 169 h 246"/>
                      <a:gd name="T14" fmla="*/ 41 w 285"/>
                      <a:gd name="T15" fmla="*/ 196 h 246"/>
                      <a:gd name="T16" fmla="*/ 44 w 285"/>
                      <a:gd name="T17" fmla="*/ 211 h 246"/>
                      <a:gd name="T18" fmla="*/ 45 w 285"/>
                      <a:gd name="T19" fmla="*/ 214 h 246"/>
                      <a:gd name="T20" fmla="*/ 51 w 285"/>
                      <a:gd name="T21" fmla="*/ 216 h 246"/>
                      <a:gd name="T22" fmla="*/ 56 w 285"/>
                      <a:gd name="T23" fmla="*/ 219 h 246"/>
                      <a:gd name="T24" fmla="*/ 65 w 285"/>
                      <a:gd name="T25" fmla="*/ 224 h 246"/>
                      <a:gd name="T26" fmla="*/ 73 w 285"/>
                      <a:gd name="T27" fmla="*/ 227 h 246"/>
                      <a:gd name="T28" fmla="*/ 85 w 285"/>
                      <a:gd name="T29" fmla="*/ 230 h 246"/>
                      <a:gd name="T30" fmla="*/ 99 w 285"/>
                      <a:gd name="T31" fmla="*/ 232 h 246"/>
                      <a:gd name="T32" fmla="*/ 116 w 285"/>
                      <a:gd name="T33" fmla="*/ 233 h 246"/>
                      <a:gd name="T34" fmla="*/ 134 w 285"/>
                      <a:gd name="T35" fmla="*/ 235 h 246"/>
                      <a:gd name="T36" fmla="*/ 151 w 285"/>
                      <a:gd name="T37" fmla="*/ 235 h 246"/>
                      <a:gd name="T38" fmla="*/ 164 w 285"/>
                      <a:gd name="T39" fmla="*/ 233 h 246"/>
                      <a:gd name="T40" fmla="*/ 178 w 285"/>
                      <a:gd name="T41" fmla="*/ 230 h 246"/>
                      <a:gd name="T42" fmla="*/ 191 w 285"/>
                      <a:gd name="T43" fmla="*/ 227 h 246"/>
                      <a:gd name="T44" fmla="*/ 204 w 285"/>
                      <a:gd name="T45" fmla="*/ 224 h 246"/>
                      <a:gd name="T46" fmla="*/ 215 w 285"/>
                      <a:gd name="T47" fmla="*/ 219 h 246"/>
                      <a:gd name="T48" fmla="*/ 227 w 285"/>
                      <a:gd name="T49" fmla="*/ 212 h 246"/>
                      <a:gd name="T50" fmla="*/ 235 w 285"/>
                      <a:gd name="T51" fmla="*/ 208 h 246"/>
                      <a:gd name="T52" fmla="*/ 264 w 285"/>
                      <a:gd name="T53" fmla="*/ 1 h 246"/>
                      <a:gd name="T54" fmla="*/ 279 w 285"/>
                      <a:gd name="T55" fmla="*/ 0 h 246"/>
                      <a:gd name="T56" fmla="*/ 284 w 285"/>
                      <a:gd name="T57" fmla="*/ 3 h 246"/>
                      <a:gd name="T58" fmla="*/ 278 w 285"/>
                      <a:gd name="T59" fmla="*/ 35 h 246"/>
                      <a:gd name="T60" fmla="*/ 269 w 285"/>
                      <a:gd name="T61" fmla="*/ 75 h 246"/>
                      <a:gd name="T62" fmla="*/ 262 w 285"/>
                      <a:gd name="T63" fmla="*/ 110 h 246"/>
                      <a:gd name="T64" fmla="*/ 257 w 285"/>
                      <a:gd name="T65" fmla="*/ 144 h 246"/>
                      <a:gd name="T66" fmla="*/ 251 w 285"/>
                      <a:gd name="T67" fmla="*/ 171 h 246"/>
                      <a:gd name="T68" fmla="*/ 247 w 285"/>
                      <a:gd name="T69" fmla="*/ 193 h 246"/>
                      <a:gd name="T70" fmla="*/ 244 w 285"/>
                      <a:gd name="T71" fmla="*/ 208 h 246"/>
                      <a:gd name="T72" fmla="*/ 242 w 285"/>
                      <a:gd name="T73" fmla="*/ 216 h 246"/>
                      <a:gd name="T74" fmla="*/ 235 w 285"/>
                      <a:gd name="T75" fmla="*/ 219 h 246"/>
                      <a:gd name="T76" fmla="*/ 227 w 285"/>
                      <a:gd name="T77" fmla="*/ 224 h 246"/>
                      <a:gd name="T78" fmla="*/ 217 w 285"/>
                      <a:gd name="T79" fmla="*/ 228 h 246"/>
                      <a:gd name="T80" fmla="*/ 204 w 285"/>
                      <a:gd name="T81" fmla="*/ 233 h 246"/>
                      <a:gd name="T82" fmla="*/ 191 w 285"/>
                      <a:gd name="T83" fmla="*/ 236 h 246"/>
                      <a:gd name="T84" fmla="*/ 176 w 285"/>
                      <a:gd name="T85" fmla="*/ 241 h 246"/>
                      <a:gd name="T86" fmla="*/ 159 w 285"/>
                      <a:gd name="T87" fmla="*/ 243 h 246"/>
                      <a:gd name="T88" fmla="*/ 140 w 285"/>
                      <a:gd name="T89" fmla="*/ 245 h 246"/>
                      <a:gd name="T90" fmla="*/ 122 w 285"/>
                      <a:gd name="T91" fmla="*/ 245 h 246"/>
                      <a:gd name="T92" fmla="*/ 105 w 285"/>
                      <a:gd name="T93" fmla="*/ 241 h 246"/>
                      <a:gd name="T94" fmla="*/ 88 w 285"/>
                      <a:gd name="T95" fmla="*/ 238 h 246"/>
                      <a:gd name="T96" fmla="*/ 72 w 285"/>
                      <a:gd name="T97" fmla="*/ 235 h 246"/>
                      <a:gd name="T98" fmla="*/ 59 w 285"/>
                      <a:gd name="T99" fmla="*/ 230 h 246"/>
                      <a:gd name="T100" fmla="*/ 48 w 285"/>
                      <a:gd name="T101" fmla="*/ 225 h 246"/>
                      <a:gd name="T102" fmla="*/ 41 w 285"/>
                      <a:gd name="T103" fmla="*/ 220 h 246"/>
                      <a:gd name="T104" fmla="*/ 36 w 285"/>
                      <a:gd name="T105" fmla="*/ 216 h 246"/>
                      <a:gd name="T106" fmla="*/ 35 w 285"/>
                      <a:gd name="T107" fmla="*/ 206 h 246"/>
                      <a:gd name="T108" fmla="*/ 32 w 285"/>
                      <a:gd name="T109" fmla="*/ 184 h 246"/>
                      <a:gd name="T110" fmla="*/ 25 w 285"/>
                      <a:gd name="T111" fmla="*/ 152 h 246"/>
                      <a:gd name="T112" fmla="*/ 19 w 285"/>
                      <a:gd name="T113" fmla="*/ 113 h 246"/>
                      <a:gd name="T114" fmla="*/ 12 w 285"/>
                      <a:gd name="T115" fmla="*/ 75 h 246"/>
                      <a:gd name="T116" fmla="*/ 7 w 285"/>
                      <a:gd name="T117" fmla="*/ 41 h 246"/>
                      <a:gd name="T118" fmla="*/ 1 w 285"/>
                      <a:gd name="T119" fmla="*/ 16 h 246"/>
                      <a:gd name="T120" fmla="*/ 0 w 285"/>
                      <a:gd name="T121" fmla="*/ 4 h 246"/>
                      <a:gd name="T122" fmla="*/ 0 w 285"/>
                      <a:gd name="T123" fmla="*/ 1 h 246"/>
                      <a:gd name="T124" fmla="*/ 2 w 285"/>
                      <a:gd name="T125" fmla="*/ 1 h 2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5"/>
                      <a:gd name="T190" fmla="*/ 0 h 246"/>
                      <a:gd name="T191" fmla="*/ 285 w 285"/>
                      <a:gd name="T192" fmla="*/ 246 h 2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5" h="246">
                        <a:moveTo>
                          <a:pt x="19" y="9"/>
                        </a:moveTo>
                        <a:lnTo>
                          <a:pt x="7" y="8"/>
                        </a:lnTo>
                        <a:lnTo>
                          <a:pt x="8" y="16"/>
                        </a:lnTo>
                        <a:lnTo>
                          <a:pt x="9" y="22"/>
                        </a:lnTo>
                        <a:lnTo>
                          <a:pt x="11" y="28"/>
                        </a:lnTo>
                        <a:lnTo>
                          <a:pt x="12" y="35"/>
                        </a:lnTo>
                        <a:lnTo>
                          <a:pt x="12" y="41"/>
                        </a:lnTo>
                        <a:lnTo>
                          <a:pt x="14" y="48"/>
                        </a:lnTo>
                        <a:lnTo>
                          <a:pt x="15" y="54"/>
                        </a:lnTo>
                        <a:lnTo>
                          <a:pt x="17" y="60"/>
                        </a:lnTo>
                        <a:lnTo>
                          <a:pt x="18" y="67"/>
                        </a:lnTo>
                        <a:lnTo>
                          <a:pt x="18" y="73"/>
                        </a:lnTo>
                        <a:lnTo>
                          <a:pt x="19" y="80"/>
                        </a:lnTo>
                        <a:lnTo>
                          <a:pt x="21" y="84"/>
                        </a:lnTo>
                        <a:lnTo>
                          <a:pt x="22" y="91"/>
                        </a:lnTo>
                        <a:lnTo>
                          <a:pt x="22" y="97"/>
                        </a:lnTo>
                        <a:lnTo>
                          <a:pt x="24" y="102"/>
                        </a:lnTo>
                        <a:lnTo>
                          <a:pt x="25" y="108"/>
                        </a:lnTo>
                        <a:lnTo>
                          <a:pt x="26" y="115"/>
                        </a:lnTo>
                        <a:lnTo>
                          <a:pt x="26" y="121"/>
                        </a:lnTo>
                        <a:lnTo>
                          <a:pt x="28" y="128"/>
                        </a:lnTo>
                        <a:lnTo>
                          <a:pt x="29" y="132"/>
                        </a:lnTo>
                        <a:lnTo>
                          <a:pt x="31" y="139"/>
                        </a:lnTo>
                        <a:lnTo>
                          <a:pt x="32" y="145"/>
                        </a:lnTo>
                        <a:lnTo>
                          <a:pt x="32" y="152"/>
                        </a:lnTo>
                        <a:lnTo>
                          <a:pt x="34" y="158"/>
                        </a:lnTo>
                        <a:lnTo>
                          <a:pt x="35" y="163"/>
                        </a:lnTo>
                        <a:lnTo>
                          <a:pt x="36" y="169"/>
                        </a:lnTo>
                        <a:lnTo>
                          <a:pt x="36" y="176"/>
                        </a:lnTo>
                        <a:lnTo>
                          <a:pt x="38" y="182"/>
                        </a:lnTo>
                        <a:lnTo>
                          <a:pt x="39" y="190"/>
                        </a:lnTo>
                        <a:lnTo>
                          <a:pt x="41" y="196"/>
                        </a:lnTo>
                        <a:lnTo>
                          <a:pt x="42" y="203"/>
                        </a:lnTo>
                        <a:lnTo>
                          <a:pt x="44" y="209"/>
                        </a:lnTo>
                        <a:lnTo>
                          <a:pt x="44" y="211"/>
                        </a:lnTo>
                        <a:lnTo>
                          <a:pt x="44" y="212"/>
                        </a:lnTo>
                        <a:lnTo>
                          <a:pt x="45" y="212"/>
                        </a:lnTo>
                        <a:lnTo>
                          <a:pt x="45" y="214"/>
                        </a:lnTo>
                        <a:lnTo>
                          <a:pt x="46" y="214"/>
                        </a:lnTo>
                        <a:lnTo>
                          <a:pt x="48" y="216"/>
                        </a:lnTo>
                        <a:lnTo>
                          <a:pt x="49" y="216"/>
                        </a:lnTo>
                        <a:lnTo>
                          <a:pt x="51" y="216"/>
                        </a:lnTo>
                        <a:lnTo>
                          <a:pt x="52" y="217"/>
                        </a:lnTo>
                        <a:lnTo>
                          <a:pt x="53" y="217"/>
                        </a:lnTo>
                        <a:lnTo>
                          <a:pt x="55" y="219"/>
                        </a:lnTo>
                        <a:lnTo>
                          <a:pt x="56" y="219"/>
                        </a:lnTo>
                        <a:lnTo>
                          <a:pt x="58" y="220"/>
                        </a:lnTo>
                        <a:lnTo>
                          <a:pt x="61" y="220"/>
                        </a:lnTo>
                        <a:lnTo>
                          <a:pt x="62" y="222"/>
                        </a:lnTo>
                        <a:lnTo>
                          <a:pt x="65" y="224"/>
                        </a:lnTo>
                        <a:lnTo>
                          <a:pt x="66" y="224"/>
                        </a:lnTo>
                        <a:lnTo>
                          <a:pt x="69" y="225"/>
                        </a:lnTo>
                        <a:lnTo>
                          <a:pt x="71" y="225"/>
                        </a:lnTo>
                        <a:lnTo>
                          <a:pt x="73" y="227"/>
                        </a:lnTo>
                        <a:lnTo>
                          <a:pt x="76" y="227"/>
                        </a:lnTo>
                        <a:lnTo>
                          <a:pt x="79" y="228"/>
                        </a:lnTo>
                        <a:lnTo>
                          <a:pt x="82" y="228"/>
                        </a:lnTo>
                        <a:lnTo>
                          <a:pt x="85" y="230"/>
                        </a:lnTo>
                        <a:lnTo>
                          <a:pt x="88" y="230"/>
                        </a:lnTo>
                        <a:lnTo>
                          <a:pt x="92" y="230"/>
                        </a:lnTo>
                        <a:lnTo>
                          <a:pt x="95" y="232"/>
                        </a:lnTo>
                        <a:lnTo>
                          <a:pt x="99" y="232"/>
                        </a:lnTo>
                        <a:lnTo>
                          <a:pt x="103" y="233"/>
                        </a:lnTo>
                        <a:lnTo>
                          <a:pt x="107" y="233"/>
                        </a:lnTo>
                        <a:lnTo>
                          <a:pt x="110" y="233"/>
                        </a:lnTo>
                        <a:lnTo>
                          <a:pt x="116" y="233"/>
                        </a:lnTo>
                        <a:lnTo>
                          <a:pt x="120" y="233"/>
                        </a:lnTo>
                        <a:lnTo>
                          <a:pt x="124" y="235"/>
                        </a:lnTo>
                        <a:lnTo>
                          <a:pt x="130" y="235"/>
                        </a:lnTo>
                        <a:lnTo>
                          <a:pt x="134" y="235"/>
                        </a:lnTo>
                        <a:lnTo>
                          <a:pt x="140" y="235"/>
                        </a:lnTo>
                        <a:lnTo>
                          <a:pt x="143" y="235"/>
                        </a:lnTo>
                        <a:lnTo>
                          <a:pt x="147" y="235"/>
                        </a:lnTo>
                        <a:lnTo>
                          <a:pt x="151" y="235"/>
                        </a:lnTo>
                        <a:lnTo>
                          <a:pt x="154" y="233"/>
                        </a:lnTo>
                        <a:lnTo>
                          <a:pt x="157" y="233"/>
                        </a:lnTo>
                        <a:lnTo>
                          <a:pt x="161" y="233"/>
                        </a:lnTo>
                        <a:lnTo>
                          <a:pt x="164" y="233"/>
                        </a:lnTo>
                        <a:lnTo>
                          <a:pt x="168" y="232"/>
                        </a:lnTo>
                        <a:lnTo>
                          <a:pt x="171" y="232"/>
                        </a:lnTo>
                        <a:lnTo>
                          <a:pt x="174" y="230"/>
                        </a:lnTo>
                        <a:lnTo>
                          <a:pt x="178" y="230"/>
                        </a:lnTo>
                        <a:lnTo>
                          <a:pt x="181" y="230"/>
                        </a:lnTo>
                        <a:lnTo>
                          <a:pt x="186" y="228"/>
                        </a:lnTo>
                        <a:lnTo>
                          <a:pt x="188" y="228"/>
                        </a:lnTo>
                        <a:lnTo>
                          <a:pt x="191" y="227"/>
                        </a:lnTo>
                        <a:lnTo>
                          <a:pt x="194" y="225"/>
                        </a:lnTo>
                        <a:lnTo>
                          <a:pt x="197" y="225"/>
                        </a:lnTo>
                        <a:lnTo>
                          <a:pt x="201" y="224"/>
                        </a:lnTo>
                        <a:lnTo>
                          <a:pt x="204" y="224"/>
                        </a:lnTo>
                        <a:lnTo>
                          <a:pt x="207" y="222"/>
                        </a:lnTo>
                        <a:lnTo>
                          <a:pt x="210" y="220"/>
                        </a:lnTo>
                        <a:lnTo>
                          <a:pt x="213" y="219"/>
                        </a:lnTo>
                        <a:lnTo>
                          <a:pt x="215" y="219"/>
                        </a:lnTo>
                        <a:lnTo>
                          <a:pt x="218" y="217"/>
                        </a:lnTo>
                        <a:lnTo>
                          <a:pt x="221" y="216"/>
                        </a:lnTo>
                        <a:lnTo>
                          <a:pt x="224" y="214"/>
                        </a:lnTo>
                        <a:lnTo>
                          <a:pt x="227" y="212"/>
                        </a:lnTo>
                        <a:lnTo>
                          <a:pt x="228" y="212"/>
                        </a:lnTo>
                        <a:lnTo>
                          <a:pt x="231" y="211"/>
                        </a:lnTo>
                        <a:lnTo>
                          <a:pt x="234" y="209"/>
                        </a:lnTo>
                        <a:lnTo>
                          <a:pt x="235" y="208"/>
                        </a:lnTo>
                        <a:lnTo>
                          <a:pt x="238" y="206"/>
                        </a:lnTo>
                        <a:lnTo>
                          <a:pt x="276" y="6"/>
                        </a:lnTo>
                        <a:lnTo>
                          <a:pt x="264" y="8"/>
                        </a:lnTo>
                        <a:lnTo>
                          <a:pt x="264" y="1"/>
                        </a:lnTo>
                        <a:lnTo>
                          <a:pt x="278" y="0"/>
                        </a:lnTo>
                        <a:lnTo>
                          <a:pt x="279" y="0"/>
                        </a:lnTo>
                        <a:lnTo>
                          <a:pt x="281" y="1"/>
                        </a:lnTo>
                        <a:lnTo>
                          <a:pt x="282" y="1"/>
                        </a:lnTo>
                        <a:lnTo>
                          <a:pt x="284" y="3"/>
                        </a:lnTo>
                        <a:lnTo>
                          <a:pt x="284" y="4"/>
                        </a:lnTo>
                        <a:lnTo>
                          <a:pt x="282" y="16"/>
                        </a:lnTo>
                        <a:lnTo>
                          <a:pt x="279" y="25"/>
                        </a:lnTo>
                        <a:lnTo>
                          <a:pt x="278" y="35"/>
                        </a:lnTo>
                        <a:lnTo>
                          <a:pt x="275" y="44"/>
                        </a:lnTo>
                        <a:lnTo>
                          <a:pt x="274" y="54"/>
                        </a:lnTo>
                        <a:lnTo>
                          <a:pt x="272" y="64"/>
                        </a:lnTo>
                        <a:lnTo>
                          <a:pt x="269" y="75"/>
                        </a:lnTo>
                        <a:lnTo>
                          <a:pt x="268" y="83"/>
                        </a:lnTo>
                        <a:lnTo>
                          <a:pt x="266" y="92"/>
                        </a:lnTo>
                        <a:lnTo>
                          <a:pt x="264" y="102"/>
                        </a:lnTo>
                        <a:lnTo>
                          <a:pt x="262" y="110"/>
                        </a:lnTo>
                        <a:lnTo>
                          <a:pt x="261" y="120"/>
                        </a:lnTo>
                        <a:lnTo>
                          <a:pt x="259" y="128"/>
                        </a:lnTo>
                        <a:lnTo>
                          <a:pt x="258" y="136"/>
                        </a:lnTo>
                        <a:lnTo>
                          <a:pt x="257" y="144"/>
                        </a:lnTo>
                        <a:lnTo>
                          <a:pt x="255" y="150"/>
                        </a:lnTo>
                        <a:lnTo>
                          <a:pt x="254" y="158"/>
                        </a:lnTo>
                        <a:lnTo>
                          <a:pt x="252" y="164"/>
                        </a:lnTo>
                        <a:lnTo>
                          <a:pt x="251" y="171"/>
                        </a:lnTo>
                        <a:lnTo>
                          <a:pt x="249" y="177"/>
                        </a:lnTo>
                        <a:lnTo>
                          <a:pt x="248" y="182"/>
                        </a:lnTo>
                        <a:lnTo>
                          <a:pt x="248" y="188"/>
                        </a:lnTo>
                        <a:lnTo>
                          <a:pt x="247" y="193"/>
                        </a:lnTo>
                        <a:lnTo>
                          <a:pt x="245" y="198"/>
                        </a:lnTo>
                        <a:lnTo>
                          <a:pt x="245" y="201"/>
                        </a:lnTo>
                        <a:lnTo>
                          <a:pt x="244" y="204"/>
                        </a:lnTo>
                        <a:lnTo>
                          <a:pt x="244" y="208"/>
                        </a:lnTo>
                        <a:lnTo>
                          <a:pt x="242" y="211"/>
                        </a:lnTo>
                        <a:lnTo>
                          <a:pt x="242" y="212"/>
                        </a:lnTo>
                        <a:lnTo>
                          <a:pt x="242" y="214"/>
                        </a:lnTo>
                        <a:lnTo>
                          <a:pt x="242" y="216"/>
                        </a:lnTo>
                        <a:lnTo>
                          <a:pt x="241" y="216"/>
                        </a:lnTo>
                        <a:lnTo>
                          <a:pt x="239" y="217"/>
                        </a:lnTo>
                        <a:lnTo>
                          <a:pt x="238" y="217"/>
                        </a:lnTo>
                        <a:lnTo>
                          <a:pt x="235" y="219"/>
                        </a:lnTo>
                        <a:lnTo>
                          <a:pt x="234" y="220"/>
                        </a:lnTo>
                        <a:lnTo>
                          <a:pt x="231" y="220"/>
                        </a:lnTo>
                        <a:lnTo>
                          <a:pt x="230" y="222"/>
                        </a:lnTo>
                        <a:lnTo>
                          <a:pt x="227" y="224"/>
                        </a:lnTo>
                        <a:lnTo>
                          <a:pt x="224" y="225"/>
                        </a:lnTo>
                        <a:lnTo>
                          <a:pt x="222" y="225"/>
                        </a:lnTo>
                        <a:lnTo>
                          <a:pt x="220" y="227"/>
                        </a:lnTo>
                        <a:lnTo>
                          <a:pt x="217" y="228"/>
                        </a:lnTo>
                        <a:lnTo>
                          <a:pt x="214" y="230"/>
                        </a:lnTo>
                        <a:lnTo>
                          <a:pt x="211" y="230"/>
                        </a:lnTo>
                        <a:lnTo>
                          <a:pt x="207" y="232"/>
                        </a:lnTo>
                        <a:lnTo>
                          <a:pt x="204" y="233"/>
                        </a:lnTo>
                        <a:lnTo>
                          <a:pt x="201" y="233"/>
                        </a:lnTo>
                        <a:lnTo>
                          <a:pt x="198" y="235"/>
                        </a:lnTo>
                        <a:lnTo>
                          <a:pt x="194" y="236"/>
                        </a:lnTo>
                        <a:lnTo>
                          <a:pt x="191" y="236"/>
                        </a:lnTo>
                        <a:lnTo>
                          <a:pt x="187" y="238"/>
                        </a:lnTo>
                        <a:lnTo>
                          <a:pt x="183" y="238"/>
                        </a:lnTo>
                        <a:lnTo>
                          <a:pt x="180" y="240"/>
                        </a:lnTo>
                        <a:lnTo>
                          <a:pt x="176" y="241"/>
                        </a:lnTo>
                        <a:lnTo>
                          <a:pt x="171" y="241"/>
                        </a:lnTo>
                        <a:lnTo>
                          <a:pt x="167" y="241"/>
                        </a:lnTo>
                        <a:lnTo>
                          <a:pt x="163" y="243"/>
                        </a:lnTo>
                        <a:lnTo>
                          <a:pt x="159" y="243"/>
                        </a:lnTo>
                        <a:lnTo>
                          <a:pt x="153" y="243"/>
                        </a:lnTo>
                        <a:lnTo>
                          <a:pt x="149" y="243"/>
                        </a:lnTo>
                        <a:lnTo>
                          <a:pt x="144" y="245"/>
                        </a:lnTo>
                        <a:lnTo>
                          <a:pt x="140" y="245"/>
                        </a:lnTo>
                        <a:lnTo>
                          <a:pt x="134" y="245"/>
                        </a:lnTo>
                        <a:lnTo>
                          <a:pt x="130" y="245"/>
                        </a:lnTo>
                        <a:lnTo>
                          <a:pt x="126" y="245"/>
                        </a:lnTo>
                        <a:lnTo>
                          <a:pt x="122" y="245"/>
                        </a:lnTo>
                        <a:lnTo>
                          <a:pt x="117" y="243"/>
                        </a:lnTo>
                        <a:lnTo>
                          <a:pt x="113" y="243"/>
                        </a:lnTo>
                        <a:lnTo>
                          <a:pt x="109" y="243"/>
                        </a:lnTo>
                        <a:lnTo>
                          <a:pt x="105" y="241"/>
                        </a:lnTo>
                        <a:lnTo>
                          <a:pt x="100" y="241"/>
                        </a:lnTo>
                        <a:lnTo>
                          <a:pt x="96" y="241"/>
                        </a:lnTo>
                        <a:lnTo>
                          <a:pt x="92" y="240"/>
                        </a:lnTo>
                        <a:lnTo>
                          <a:pt x="88" y="238"/>
                        </a:lnTo>
                        <a:lnTo>
                          <a:pt x="83" y="238"/>
                        </a:lnTo>
                        <a:lnTo>
                          <a:pt x="79" y="236"/>
                        </a:lnTo>
                        <a:lnTo>
                          <a:pt x="76" y="235"/>
                        </a:lnTo>
                        <a:lnTo>
                          <a:pt x="72" y="235"/>
                        </a:lnTo>
                        <a:lnTo>
                          <a:pt x="68" y="233"/>
                        </a:lnTo>
                        <a:lnTo>
                          <a:pt x="65" y="233"/>
                        </a:lnTo>
                        <a:lnTo>
                          <a:pt x="62" y="232"/>
                        </a:lnTo>
                        <a:lnTo>
                          <a:pt x="59" y="230"/>
                        </a:lnTo>
                        <a:lnTo>
                          <a:pt x="55" y="228"/>
                        </a:lnTo>
                        <a:lnTo>
                          <a:pt x="53" y="228"/>
                        </a:lnTo>
                        <a:lnTo>
                          <a:pt x="51" y="227"/>
                        </a:lnTo>
                        <a:lnTo>
                          <a:pt x="48" y="225"/>
                        </a:lnTo>
                        <a:lnTo>
                          <a:pt x="45" y="224"/>
                        </a:lnTo>
                        <a:lnTo>
                          <a:pt x="44" y="222"/>
                        </a:lnTo>
                        <a:lnTo>
                          <a:pt x="42" y="220"/>
                        </a:lnTo>
                        <a:lnTo>
                          <a:pt x="41" y="220"/>
                        </a:lnTo>
                        <a:lnTo>
                          <a:pt x="39" y="219"/>
                        </a:lnTo>
                        <a:lnTo>
                          <a:pt x="38" y="217"/>
                        </a:lnTo>
                        <a:lnTo>
                          <a:pt x="36" y="216"/>
                        </a:lnTo>
                        <a:lnTo>
                          <a:pt x="36" y="212"/>
                        </a:lnTo>
                        <a:lnTo>
                          <a:pt x="36" y="211"/>
                        </a:lnTo>
                        <a:lnTo>
                          <a:pt x="35" y="206"/>
                        </a:lnTo>
                        <a:lnTo>
                          <a:pt x="35" y="203"/>
                        </a:lnTo>
                        <a:lnTo>
                          <a:pt x="34" y="196"/>
                        </a:lnTo>
                        <a:lnTo>
                          <a:pt x="32" y="190"/>
                        </a:lnTo>
                        <a:lnTo>
                          <a:pt x="32" y="184"/>
                        </a:lnTo>
                        <a:lnTo>
                          <a:pt x="31" y="176"/>
                        </a:lnTo>
                        <a:lnTo>
                          <a:pt x="29" y="168"/>
                        </a:lnTo>
                        <a:lnTo>
                          <a:pt x="26" y="160"/>
                        </a:lnTo>
                        <a:lnTo>
                          <a:pt x="25" y="152"/>
                        </a:lnTo>
                        <a:lnTo>
                          <a:pt x="24" y="142"/>
                        </a:lnTo>
                        <a:lnTo>
                          <a:pt x="22" y="132"/>
                        </a:lnTo>
                        <a:lnTo>
                          <a:pt x="21" y="123"/>
                        </a:lnTo>
                        <a:lnTo>
                          <a:pt x="19" y="113"/>
                        </a:lnTo>
                        <a:lnTo>
                          <a:pt x="17" y="104"/>
                        </a:lnTo>
                        <a:lnTo>
                          <a:pt x="15" y="94"/>
                        </a:lnTo>
                        <a:lnTo>
                          <a:pt x="14" y="84"/>
                        </a:lnTo>
                        <a:lnTo>
                          <a:pt x="12" y="75"/>
                        </a:lnTo>
                        <a:lnTo>
                          <a:pt x="11" y="67"/>
                        </a:lnTo>
                        <a:lnTo>
                          <a:pt x="9" y="57"/>
                        </a:lnTo>
                        <a:lnTo>
                          <a:pt x="8" y="49"/>
                        </a:lnTo>
                        <a:lnTo>
                          <a:pt x="7" y="41"/>
                        </a:lnTo>
                        <a:lnTo>
                          <a:pt x="5" y="33"/>
                        </a:lnTo>
                        <a:lnTo>
                          <a:pt x="4" y="27"/>
                        </a:lnTo>
                        <a:lnTo>
                          <a:pt x="2" y="22"/>
                        </a:lnTo>
                        <a:lnTo>
                          <a:pt x="1" y="16"/>
                        </a:lnTo>
                        <a:lnTo>
                          <a:pt x="1" y="12"/>
                        </a:lnTo>
                        <a:lnTo>
                          <a:pt x="0" y="9"/>
                        </a:lnTo>
                        <a:lnTo>
                          <a:pt x="0" y="6"/>
                        </a:lnTo>
                        <a:lnTo>
                          <a:pt x="0" y="4"/>
                        </a:lnTo>
                        <a:lnTo>
                          <a:pt x="0" y="3"/>
                        </a:lnTo>
                        <a:lnTo>
                          <a:pt x="0" y="1"/>
                        </a:lnTo>
                        <a:lnTo>
                          <a:pt x="1" y="1"/>
                        </a:lnTo>
                        <a:lnTo>
                          <a:pt x="2" y="1"/>
                        </a:lnTo>
                        <a:lnTo>
                          <a:pt x="19" y="3"/>
                        </a:lnTo>
                        <a:lnTo>
                          <a:pt x="19" y="9"/>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7" name="Freeform 85"/>
                  <p:cNvSpPr>
                    <a:spLocks/>
                  </p:cNvSpPr>
                  <p:nvPr/>
                </p:nvSpPr>
                <p:spPr bwMode="auto">
                  <a:xfrm>
                    <a:off x="4428" y="1770"/>
                    <a:ext cx="254" cy="72"/>
                  </a:xfrm>
                  <a:custGeom>
                    <a:avLst/>
                    <a:gdLst>
                      <a:gd name="T0" fmla="*/ 0 w 254"/>
                      <a:gd name="T1" fmla="*/ 33 h 72"/>
                      <a:gd name="T2" fmla="*/ 0 w 254"/>
                      <a:gd name="T3" fmla="*/ 33 h 72"/>
                      <a:gd name="T4" fmla="*/ 0 w 254"/>
                      <a:gd name="T5" fmla="*/ 35 h 72"/>
                      <a:gd name="T6" fmla="*/ 0 w 254"/>
                      <a:gd name="T7" fmla="*/ 35 h 72"/>
                      <a:gd name="T8" fmla="*/ 1 w 254"/>
                      <a:gd name="T9" fmla="*/ 37 h 72"/>
                      <a:gd name="T10" fmla="*/ 2 w 254"/>
                      <a:gd name="T11" fmla="*/ 38 h 72"/>
                      <a:gd name="T12" fmla="*/ 2 w 254"/>
                      <a:gd name="T13" fmla="*/ 40 h 72"/>
                      <a:gd name="T14" fmla="*/ 5 w 254"/>
                      <a:gd name="T15" fmla="*/ 41 h 72"/>
                      <a:gd name="T16" fmla="*/ 8 w 254"/>
                      <a:gd name="T17" fmla="*/ 43 h 72"/>
                      <a:gd name="T18" fmla="*/ 11 w 254"/>
                      <a:gd name="T19" fmla="*/ 46 h 72"/>
                      <a:gd name="T20" fmla="*/ 14 w 254"/>
                      <a:gd name="T21" fmla="*/ 48 h 72"/>
                      <a:gd name="T22" fmla="*/ 18 w 254"/>
                      <a:gd name="T23" fmla="*/ 51 h 72"/>
                      <a:gd name="T24" fmla="*/ 24 w 254"/>
                      <a:gd name="T25" fmla="*/ 53 h 72"/>
                      <a:gd name="T26" fmla="*/ 31 w 254"/>
                      <a:gd name="T27" fmla="*/ 56 h 72"/>
                      <a:gd name="T28" fmla="*/ 38 w 254"/>
                      <a:gd name="T29" fmla="*/ 58 h 72"/>
                      <a:gd name="T30" fmla="*/ 46 w 254"/>
                      <a:gd name="T31" fmla="*/ 59 h 72"/>
                      <a:gd name="T32" fmla="*/ 55 w 254"/>
                      <a:gd name="T33" fmla="*/ 62 h 72"/>
                      <a:gd name="T34" fmla="*/ 63 w 254"/>
                      <a:gd name="T35" fmla="*/ 64 h 72"/>
                      <a:gd name="T36" fmla="*/ 72 w 254"/>
                      <a:gd name="T37" fmla="*/ 66 h 72"/>
                      <a:gd name="T38" fmla="*/ 81 w 254"/>
                      <a:gd name="T39" fmla="*/ 67 h 72"/>
                      <a:gd name="T40" fmla="*/ 88 w 254"/>
                      <a:gd name="T41" fmla="*/ 69 h 72"/>
                      <a:gd name="T42" fmla="*/ 95 w 254"/>
                      <a:gd name="T43" fmla="*/ 69 h 72"/>
                      <a:gd name="T44" fmla="*/ 100 w 254"/>
                      <a:gd name="T45" fmla="*/ 69 h 72"/>
                      <a:gd name="T46" fmla="*/ 106 w 254"/>
                      <a:gd name="T47" fmla="*/ 71 h 72"/>
                      <a:gd name="T48" fmla="*/ 110 w 254"/>
                      <a:gd name="T49" fmla="*/ 71 h 72"/>
                      <a:gd name="T50" fmla="*/ 115 w 254"/>
                      <a:gd name="T51" fmla="*/ 71 h 72"/>
                      <a:gd name="T52" fmla="*/ 119 w 254"/>
                      <a:gd name="T53" fmla="*/ 71 h 72"/>
                      <a:gd name="T54" fmla="*/ 122 w 254"/>
                      <a:gd name="T55" fmla="*/ 71 h 72"/>
                      <a:gd name="T56" fmla="*/ 125 w 254"/>
                      <a:gd name="T57" fmla="*/ 71 h 72"/>
                      <a:gd name="T58" fmla="*/ 126 w 254"/>
                      <a:gd name="T59" fmla="*/ 71 h 72"/>
                      <a:gd name="T60" fmla="*/ 127 w 254"/>
                      <a:gd name="T61" fmla="*/ 71 h 72"/>
                      <a:gd name="T62" fmla="*/ 127 w 254"/>
                      <a:gd name="T63" fmla="*/ 71 h 72"/>
                      <a:gd name="T64" fmla="*/ 129 w 254"/>
                      <a:gd name="T65" fmla="*/ 71 h 72"/>
                      <a:gd name="T66" fmla="*/ 130 w 254"/>
                      <a:gd name="T67" fmla="*/ 71 h 72"/>
                      <a:gd name="T68" fmla="*/ 132 w 254"/>
                      <a:gd name="T69" fmla="*/ 71 h 72"/>
                      <a:gd name="T70" fmla="*/ 135 w 254"/>
                      <a:gd name="T71" fmla="*/ 71 h 72"/>
                      <a:gd name="T72" fmla="*/ 137 w 254"/>
                      <a:gd name="T73" fmla="*/ 71 h 72"/>
                      <a:gd name="T74" fmla="*/ 142 w 254"/>
                      <a:gd name="T75" fmla="*/ 71 h 72"/>
                      <a:gd name="T76" fmla="*/ 146 w 254"/>
                      <a:gd name="T77" fmla="*/ 69 h 72"/>
                      <a:gd name="T78" fmla="*/ 150 w 254"/>
                      <a:gd name="T79" fmla="*/ 69 h 72"/>
                      <a:gd name="T80" fmla="*/ 156 w 254"/>
                      <a:gd name="T81" fmla="*/ 69 h 72"/>
                      <a:gd name="T82" fmla="*/ 163 w 254"/>
                      <a:gd name="T83" fmla="*/ 67 h 72"/>
                      <a:gd name="T84" fmla="*/ 169 w 254"/>
                      <a:gd name="T85" fmla="*/ 67 h 72"/>
                      <a:gd name="T86" fmla="*/ 177 w 254"/>
                      <a:gd name="T87" fmla="*/ 66 h 72"/>
                      <a:gd name="T88" fmla="*/ 184 w 254"/>
                      <a:gd name="T89" fmla="*/ 64 h 72"/>
                      <a:gd name="T90" fmla="*/ 193 w 254"/>
                      <a:gd name="T91" fmla="*/ 62 h 72"/>
                      <a:gd name="T92" fmla="*/ 203 w 254"/>
                      <a:gd name="T93" fmla="*/ 61 h 72"/>
                      <a:gd name="T94" fmla="*/ 211 w 254"/>
                      <a:gd name="T95" fmla="*/ 59 h 72"/>
                      <a:gd name="T96" fmla="*/ 220 w 254"/>
                      <a:gd name="T97" fmla="*/ 56 h 72"/>
                      <a:gd name="T98" fmla="*/ 227 w 254"/>
                      <a:gd name="T99" fmla="*/ 54 h 72"/>
                      <a:gd name="T100" fmla="*/ 234 w 254"/>
                      <a:gd name="T101" fmla="*/ 53 h 72"/>
                      <a:gd name="T102" fmla="*/ 238 w 254"/>
                      <a:gd name="T103" fmla="*/ 50 h 72"/>
                      <a:gd name="T104" fmla="*/ 243 w 254"/>
                      <a:gd name="T105" fmla="*/ 48 h 72"/>
                      <a:gd name="T106" fmla="*/ 245 w 254"/>
                      <a:gd name="T107" fmla="*/ 46 h 72"/>
                      <a:gd name="T108" fmla="*/ 248 w 254"/>
                      <a:gd name="T109" fmla="*/ 45 h 72"/>
                      <a:gd name="T110" fmla="*/ 250 w 254"/>
                      <a:gd name="T111" fmla="*/ 43 h 72"/>
                      <a:gd name="T112" fmla="*/ 251 w 254"/>
                      <a:gd name="T113" fmla="*/ 41 h 72"/>
                      <a:gd name="T114" fmla="*/ 253 w 254"/>
                      <a:gd name="T115" fmla="*/ 41 h 72"/>
                      <a:gd name="T116" fmla="*/ 253 w 254"/>
                      <a:gd name="T117" fmla="*/ 40 h 72"/>
                      <a:gd name="T118" fmla="*/ 253 w 254"/>
                      <a:gd name="T119" fmla="*/ 38 h 72"/>
                      <a:gd name="T120" fmla="*/ 253 w 254"/>
                      <a:gd name="T121" fmla="*/ 38 h 72"/>
                      <a:gd name="T122" fmla="*/ 253 w 254"/>
                      <a:gd name="T123" fmla="*/ 0 h 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4"/>
                      <a:gd name="T187" fmla="*/ 0 h 72"/>
                      <a:gd name="T188" fmla="*/ 254 w 254"/>
                      <a:gd name="T189" fmla="*/ 72 h 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4" h="72">
                        <a:moveTo>
                          <a:pt x="0" y="0"/>
                        </a:moveTo>
                        <a:lnTo>
                          <a:pt x="0" y="33"/>
                        </a:lnTo>
                        <a:lnTo>
                          <a:pt x="0" y="35"/>
                        </a:lnTo>
                        <a:lnTo>
                          <a:pt x="1" y="35"/>
                        </a:lnTo>
                        <a:lnTo>
                          <a:pt x="1" y="37"/>
                        </a:lnTo>
                        <a:lnTo>
                          <a:pt x="2" y="38"/>
                        </a:lnTo>
                        <a:lnTo>
                          <a:pt x="2" y="40"/>
                        </a:lnTo>
                        <a:lnTo>
                          <a:pt x="4" y="40"/>
                        </a:lnTo>
                        <a:lnTo>
                          <a:pt x="5" y="41"/>
                        </a:lnTo>
                        <a:lnTo>
                          <a:pt x="7" y="43"/>
                        </a:lnTo>
                        <a:lnTo>
                          <a:pt x="8" y="43"/>
                        </a:lnTo>
                        <a:lnTo>
                          <a:pt x="8" y="45"/>
                        </a:lnTo>
                        <a:lnTo>
                          <a:pt x="11" y="46"/>
                        </a:lnTo>
                        <a:lnTo>
                          <a:pt x="12" y="46"/>
                        </a:lnTo>
                        <a:lnTo>
                          <a:pt x="14" y="48"/>
                        </a:lnTo>
                        <a:lnTo>
                          <a:pt x="17" y="50"/>
                        </a:lnTo>
                        <a:lnTo>
                          <a:pt x="18" y="51"/>
                        </a:lnTo>
                        <a:lnTo>
                          <a:pt x="21" y="51"/>
                        </a:lnTo>
                        <a:lnTo>
                          <a:pt x="24" y="53"/>
                        </a:lnTo>
                        <a:lnTo>
                          <a:pt x="27" y="54"/>
                        </a:lnTo>
                        <a:lnTo>
                          <a:pt x="31" y="56"/>
                        </a:lnTo>
                        <a:lnTo>
                          <a:pt x="34" y="56"/>
                        </a:lnTo>
                        <a:lnTo>
                          <a:pt x="38" y="58"/>
                        </a:lnTo>
                        <a:lnTo>
                          <a:pt x="42" y="59"/>
                        </a:lnTo>
                        <a:lnTo>
                          <a:pt x="46" y="59"/>
                        </a:lnTo>
                        <a:lnTo>
                          <a:pt x="51" y="61"/>
                        </a:lnTo>
                        <a:lnTo>
                          <a:pt x="55" y="62"/>
                        </a:lnTo>
                        <a:lnTo>
                          <a:pt x="59" y="64"/>
                        </a:lnTo>
                        <a:lnTo>
                          <a:pt x="63" y="64"/>
                        </a:lnTo>
                        <a:lnTo>
                          <a:pt x="68" y="66"/>
                        </a:lnTo>
                        <a:lnTo>
                          <a:pt x="72" y="66"/>
                        </a:lnTo>
                        <a:lnTo>
                          <a:pt x="76" y="67"/>
                        </a:lnTo>
                        <a:lnTo>
                          <a:pt x="81" y="67"/>
                        </a:lnTo>
                        <a:lnTo>
                          <a:pt x="83" y="67"/>
                        </a:lnTo>
                        <a:lnTo>
                          <a:pt x="88" y="69"/>
                        </a:lnTo>
                        <a:lnTo>
                          <a:pt x="90" y="69"/>
                        </a:lnTo>
                        <a:lnTo>
                          <a:pt x="95" y="69"/>
                        </a:lnTo>
                        <a:lnTo>
                          <a:pt x="98" y="69"/>
                        </a:lnTo>
                        <a:lnTo>
                          <a:pt x="100" y="69"/>
                        </a:lnTo>
                        <a:lnTo>
                          <a:pt x="103" y="71"/>
                        </a:lnTo>
                        <a:lnTo>
                          <a:pt x="106" y="71"/>
                        </a:lnTo>
                        <a:lnTo>
                          <a:pt x="109" y="71"/>
                        </a:lnTo>
                        <a:lnTo>
                          <a:pt x="110" y="71"/>
                        </a:lnTo>
                        <a:lnTo>
                          <a:pt x="113" y="71"/>
                        </a:lnTo>
                        <a:lnTo>
                          <a:pt x="115" y="71"/>
                        </a:lnTo>
                        <a:lnTo>
                          <a:pt x="117" y="71"/>
                        </a:lnTo>
                        <a:lnTo>
                          <a:pt x="119" y="71"/>
                        </a:lnTo>
                        <a:lnTo>
                          <a:pt x="120" y="71"/>
                        </a:lnTo>
                        <a:lnTo>
                          <a:pt x="122" y="71"/>
                        </a:lnTo>
                        <a:lnTo>
                          <a:pt x="123" y="71"/>
                        </a:lnTo>
                        <a:lnTo>
                          <a:pt x="125" y="71"/>
                        </a:lnTo>
                        <a:lnTo>
                          <a:pt x="126" y="71"/>
                        </a:lnTo>
                        <a:lnTo>
                          <a:pt x="127" y="71"/>
                        </a:lnTo>
                        <a:lnTo>
                          <a:pt x="129" y="71"/>
                        </a:lnTo>
                        <a:lnTo>
                          <a:pt x="130" y="71"/>
                        </a:lnTo>
                        <a:lnTo>
                          <a:pt x="132" y="71"/>
                        </a:lnTo>
                        <a:lnTo>
                          <a:pt x="133" y="71"/>
                        </a:lnTo>
                        <a:lnTo>
                          <a:pt x="135" y="71"/>
                        </a:lnTo>
                        <a:lnTo>
                          <a:pt x="136" y="71"/>
                        </a:lnTo>
                        <a:lnTo>
                          <a:pt x="137" y="71"/>
                        </a:lnTo>
                        <a:lnTo>
                          <a:pt x="139" y="71"/>
                        </a:lnTo>
                        <a:lnTo>
                          <a:pt x="142" y="71"/>
                        </a:lnTo>
                        <a:lnTo>
                          <a:pt x="143" y="69"/>
                        </a:lnTo>
                        <a:lnTo>
                          <a:pt x="146" y="69"/>
                        </a:lnTo>
                        <a:lnTo>
                          <a:pt x="149" y="69"/>
                        </a:lnTo>
                        <a:lnTo>
                          <a:pt x="150" y="69"/>
                        </a:lnTo>
                        <a:lnTo>
                          <a:pt x="153" y="69"/>
                        </a:lnTo>
                        <a:lnTo>
                          <a:pt x="156" y="69"/>
                        </a:lnTo>
                        <a:lnTo>
                          <a:pt x="160" y="69"/>
                        </a:lnTo>
                        <a:lnTo>
                          <a:pt x="163" y="67"/>
                        </a:lnTo>
                        <a:lnTo>
                          <a:pt x="166" y="67"/>
                        </a:lnTo>
                        <a:lnTo>
                          <a:pt x="169" y="67"/>
                        </a:lnTo>
                        <a:lnTo>
                          <a:pt x="173" y="67"/>
                        </a:lnTo>
                        <a:lnTo>
                          <a:pt x="177" y="66"/>
                        </a:lnTo>
                        <a:lnTo>
                          <a:pt x="180" y="66"/>
                        </a:lnTo>
                        <a:lnTo>
                          <a:pt x="184" y="64"/>
                        </a:lnTo>
                        <a:lnTo>
                          <a:pt x="189" y="64"/>
                        </a:lnTo>
                        <a:lnTo>
                          <a:pt x="193" y="62"/>
                        </a:lnTo>
                        <a:lnTo>
                          <a:pt x="197" y="62"/>
                        </a:lnTo>
                        <a:lnTo>
                          <a:pt x="203" y="61"/>
                        </a:lnTo>
                        <a:lnTo>
                          <a:pt x="207" y="59"/>
                        </a:lnTo>
                        <a:lnTo>
                          <a:pt x="211" y="59"/>
                        </a:lnTo>
                        <a:lnTo>
                          <a:pt x="216" y="58"/>
                        </a:lnTo>
                        <a:lnTo>
                          <a:pt x="220" y="56"/>
                        </a:lnTo>
                        <a:lnTo>
                          <a:pt x="224" y="56"/>
                        </a:lnTo>
                        <a:lnTo>
                          <a:pt x="227" y="54"/>
                        </a:lnTo>
                        <a:lnTo>
                          <a:pt x="230" y="53"/>
                        </a:lnTo>
                        <a:lnTo>
                          <a:pt x="234" y="53"/>
                        </a:lnTo>
                        <a:lnTo>
                          <a:pt x="235" y="51"/>
                        </a:lnTo>
                        <a:lnTo>
                          <a:pt x="238" y="50"/>
                        </a:lnTo>
                        <a:lnTo>
                          <a:pt x="241" y="50"/>
                        </a:lnTo>
                        <a:lnTo>
                          <a:pt x="243" y="48"/>
                        </a:lnTo>
                        <a:lnTo>
                          <a:pt x="244" y="48"/>
                        </a:lnTo>
                        <a:lnTo>
                          <a:pt x="245" y="46"/>
                        </a:lnTo>
                        <a:lnTo>
                          <a:pt x="247" y="45"/>
                        </a:lnTo>
                        <a:lnTo>
                          <a:pt x="248" y="45"/>
                        </a:lnTo>
                        <a:lnTo>
                          <a:pt x="250" y="45"/>
                        </a:lnTo>
                        <a:lnTo>
                          <a:pt x="250" y="43"/>
                        </a:lnTo>
                        <a:lnTo>
                          <a:pt x="251" y="43"/>
                        </a:lnTo>
                        <a:lnTo>
                          <a:pt x="251" y="41"/>
                        </a:lnTo>
                        <a:lnTo>
                          <a:pt x="253" y="41"/>
                        </a:lnTo>
                        <a:lnTo>
                          <a:pt x="253" y="40"/>
                        </a:lnTo>
                        <a:lnTo>
                          <a:pt x="253" y="38"/>
                        </a:lnTo>
                        <a:lnTo>
                          <a:pt x="253" y="37"/>
                        </a:lnTo>
                        <a:lnTo>
                          <a:pt x="253" y="0"/>
                        </a:lnTo>
                        <a:lnTo>
                          <a:pt x="0" y="0"/>
                        </a:lnTo>
                      </a:path>
                    </a:pathLst>
                  </a:custGeom>
                  <a:gradFill rotWithShape="0">
                    <a:gsLst>
                      <a:gs pos="0">
                        <a:srgbClr val="CECECE"/>
                      </a:gs>
                      <a:gs pos="100000">
                        <a:srgbClr val="3D3D3D"/>
                      </a:gs>
                    </a:gsLst>
                    <a:lin ang="0" scaled="1"/>
                  </a:gra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8" name="Freeform 86"/>
                  <p:cNvSpPr>
                    <a:spLocks/>
                  </p:cNvSpPr>
                  <p:nvPr/>
                </p:nvSpPr>
                <p:spPr bwMode="auto">
                  <a:xfrm>
                    <a:off x="4428" y="1770"/>
                    <a:ext cx="258" cy="75"/>
                  </a:xfrm>
                  <a:custGeom>
                    <a:avLst/>
                    <a:gdLst>
                      <a:gd name="T0" fmla="*/ 0 w 258"/>
                      <a:gd name="T1" fmla="*/ 35 h 75"/>
                      <a:gd name="T2" fmla="*/ 0 w 258"/>
                      <a:gd name="T3" fmla="*/ 35 h 75"/>
                      <a:gd name="T4" fmla="*/ 0 w 258"/>
                      <a:gd name="T5" fmla="*/ 37 h 75"/>
                      <a:gd name="T6" fmla="*/ 0 w 258"/>
                      <a:gd name="T7" fmla="*/ 37 h 75"/>
                      <a:gd name="T8" fmla="*/ 1 w 258"/>
                      <a:gd name="T9" fmla="*/ 38 h 75"/>
                      <a:gd name="T10" fmla="*/ 2 w 258"/>
                      <a:gd name="T11" fmla="*/ 40 h 75"/>
                      <a:gd name="T12" fmla="*/ 2 w 258"/>
                      <a:gd name="T13" fmla="*/ 41 h 75"/>
                      <a:gd name="T14" fmla="*/ 5 w 258"/>
                      <a:gd name="T15" fmla="*/ 43 h 75"/>
                      <a:gd name="T16" fmla="*/ 8 w 258"/>
                      <a:gd name="T17" fmla="*/ 46 h 75"/>
                      <a:gd name="T18" fmla="*/ 11 w 258"/>
                      <a:gd name="T19" fmla="*/ 48 h 75"/>
                      <a:gd name="T20" fmla="*/ 14 w 258"/>
                      <a:gd name="T21" fmla="*/ 49 h 75"/>
                      <a:gd name="T22" fmla="*/ 19 w 258"/>
                      <a:gd name="T23" fmla="*/ 53 h 75"/>
                      <a:gd name="T24" fmla="*/ 24 w 258"/>
                      <a:gd name="T25" fmla="*/ 54 h 75"/>
                      <a:gd name="T26" fmla="*/ 31 w 258"/>
                      <a:gd name="T27" fmla="*/ 57 h 75"/>
                      <a:gd name="T28" fmla="*/ 38 w 258"/>
                      <a:gd name="T29" fmla="*/ 61 h 75"/>
                      <a:gd name="T30" fmla="*/ 46 w 258"/>
                      <a:gd name="T31" fmla="*/ 62 h 75"/>
                      <a:gd name="T32" fmla="*/ 56 w 258"/>
                      <a:gd name="T33" fmla="*/ 65 h 75"/>
                      <a:gd name="T34" fmla="*/ 65 w 258"/>
                      <a:gd name="T35" fmla="*/ 67 h 75"/>
                      <a:gd name="T36" fmla="*/ 73 w 258"/>
                      <a:gd name="T37" fmla="*/ 69 h 75"/>
                      <a:gd name="T38" fmla="*/ 82 w 258"/>
                      <a:gd name="T39" fmla="*/ 70 h 75"/>
                      <a:gd name="T40" fmla="*/ 89 w 258"/>
                      <a:gd name="T41" fmla="*/ 72 h 75"/>
                      <a:gd name="T42" fmla="*/ 96 w 258"/>
                      <a:gd name="T43" fmla="*/ 72 h 75"/>
                      <a:gd name="T44" fmla="*/ 102 w 258"/>
                      <a:gd name="T45" fmla="*/ 72 h 75"/>
                      <a:gd name="T46" fmla="*/ 107 w 258"/>
                      <a:gd name="T47" fmla="*/ 74 h 75"/>
                      <a:gd name="T48" fmla="*/ 113 w 258"/>
                      <a:gd name="T49" fmla="*/ 74 h 75"/>
                      <a:gd name="T50" fmla="*/ 116 w 258"/>
                      <a:gd name="T51" fmla="*/ 74 h 75"/>
                      <a:gd name="T52" fmla="*/ 120 w 258"/>
                      <a:gd name="T53" fmla="*/ 74 h 75"/>
                      <a:gd name="T54" fmla="*/ 123 w 258"/>
                      <a:gd name="T55" fmla="*/ 74 h 75"/>
                      <a:gd name="T56" fmla="*/ 126 w 258"/>
                      <a:gd name="T57" fmla="*/ 74 h 75"/>
                      <a:gd name="T58" fmla="*/ 129 w 258"/>
                      <a:gd name="T59" fmla="*/ 74 h 75"/>
                      <a:gd name="T60" fmla="*/ 129 w 258"/>
                      <a:gd name="T61" fmla="*/ 74 h 75"/>
                      <a:gd name="T62" fmla="*/ 130 w 258"/>
                      <a:gd name="T63" fmla="*/ 74 h 75"/>
                      <a:gd name="T64" fmla="*/ 130 w 258"/>
                      <a:gd name="T65" fmla="*/ 74 h 75"/>
                      <a:gd name="T66" fmla="*/ 132 w 258"/>
                      <a:gd name="T67" fmla="*/ 74 h 75"/>
                      <a:gd name="T68" fmla="*/ 134 w 258"/>
                      <a:gd name="T69" fmla="*/ 74 h 75"/>
                      <a:gd name="T70" fmla="*/ 137 w 258"/>
                      <a:gd name="T71" fmla="*/ 74 h 75"/>
                      <a:gd name="T72" fmla="*/ 140 w 258"/>
                      <a:gd name="T73" fmla="*/ 74 h 75"/>
                      <a:gd name="T74" fmla="*/ 143 w 258"/>
                      <a:gd name="T75" fmla="*/ 74 h 75"/>
                      <a:gd name="T76" fmla="*/ 149 w 258"/>
                      <a:gd name="T77" fmla="*/ 72 h 75"/>
                      <a:gd name="T78" fmla="*/ 153 w 258"/>
                      <a:gd name="T79" fmla="*/ 72 h 75"/>
                      <a:gd name="T80" fmla="*/ 159 w 258"/>
                      <a:gd name="T81" fmla="*/ 72 h 75"/>
                      <a:gd name="T82" fmla="*/ 166 w 258"/>
                      <a:gd name="T83" fmla="*/ 70 h 75"/>
                      <a:gd name="T84" fmla="*/ 171 w 258"/>
                      <a:gd name="T85" fmla="*/ 70 h 75"/>
                      <a:gd name="T86" fmla="*/ 180 w 258"/>
                      <a:gd name="T87" fmla="*/ 69 h 75"/>
                      <a:gd name="T88" fmla="*/ 187 w 258"/>
                      <a:gd name="T89" fmla="*/ 67 h 75"/>
                      <a:gd name="T90" fmla="*/ 197 w 258"/>
                      <a:gd name="T91" fmla="*/ 65 h 75"/>
                      <a:gd name="T92" fmla="*/ 205 w 258"/>
                      <a:gd name="T93" fmla="*/ 64 h 75"/>
                      <a:gd name="T94" fmla="*/ 215 w 258"/>
                      <a:gd name="T95" fmla="*/ 61 h 75"/>
                      <a:gd name="T96" fmla="*/ 224 w 258"/>
                      <a:gd name="T97" fmla="*/ 59 h 75"/>
                      <a:gd name="T98" fmla="*/ 231 w 258"/>
                      <a:gd name="T99" fmla="*/ 57 h 75"/>
                      <a:gd name="T100" fmla="*/ 237 w 258"/>
                      <a:gd name="T101" fmla="*/ 54 h 75"/>
                      <a:gd name="T102" fmla="*/ 242 w 258"/>
                      <a:gd name="T103" fmla="*/ 53 h 75"/>
                      <a:gd name="T104" fmla="*/ 247 w 258"/>
                      <a:gd name="T105" fmla="*/ 49 h 75"/>
                      <a:gd name="T106" fmla="*/ 249 w 258"/>
                      <a:gd name="T107" fmla="*/ 48 h 75"/>
                      <a:gd name="T108" fmla="*/ 252 w 258"/>
                      <a:gd name="T109" fmla="*/ 46 h 75"/>
                      <a:gd name="T110" fmla="*/ 254 w 258"/>
                      <a:gd name="T111" fmla="*/ 45 h 75"/>
                      <a:gd name="T112" fmla="*/ 255 w 258"/>
                      <a:gd name="T113" fmla="*/ 45 h 75"/>
                      <a:gd name="T114" fmla="*/ 257 w 258"/>
                      <a:gd name="T115" fmla="*/ 43 h 75"/>
                      <a:gd name="T116" fmla="*/ 257 w 258"/>
                      <a:gd name="T117" fmla="*/ 41 h 75"/>
                      <a:gd name="T118" fmla="*/ 257 w 258"/>
                      <a:gd name="T119" fmla="*/ 40 h 75"/>
                      <a:gd name="T120" fmla="*/ 257 w 258"/>
                      <a:gd name="T121" fmla="*/ 40 h 75"/>
                      <a:gd name="T122" fmla="*/ 257 w 258"/>
                      <a:gd name="T123" fmla="*/ 0 h 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8"/>
                      <a:gd name="T187" fmla="*/ 0 h 75"/>
                      <a:gd name="T188" fmla="*/ 258 w 258"/>
                      <a:gd name="T189" fmla="*/ 75 h 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8" h="75">
                        <a:moveTo>
                          <a:pt x="0" y="0"/>
                        </a:moveTo>
                        <a:lnTo>
                          <a:pt x="0" y="35"/>
                        </a:lnTo>
                        <a:lnTo>
                          <a:pt x="0" y="37"/>
                        </a:lnTo>
                        <a:lnTo>
                          <a:pt x="1" y="37"/>
                        </a:lnTo>
                        <a:lnTo>
                          <a:pt x="1" y="38"/>
                        </a:lnTo>
                        <a:lnTo>
                          <a:pt x="1" y="40"/>
                        </a:lnTo>
                        <a:lnTo>
                          <a:pt x="2" y="40"/>
                        </a:lnTo>
                        <a:lnTo>
                          <a:pt x="2" y="41"/>
                        </a:lnTo>
                        <a:lnTo>
                          <a:pt x="4" y="41"/>
                        </a:lnTo>
                        <a:lnTo>
                          <a:pt x="5" y="43"/>
                        </a:lnTo>
                        <a:lnTo>
                          <a:pt x="7" y="45"/>
                        </a:lnTo>
                        <a:lnTo>
                          <a:pt x="8" y="46"/>
                        </a:lnTo>
                        <a:lnTo>
                          <a:pt x="9" y="46"/>
                        </a:lnTo>
                        <a:lnTo>
                          <a:pt x="11" y="48"/>
                        </a:lnTo>
                        <a:lnTo>
                          <a:pt x="12" y="49"/>
                        </a:lnTo>
                        <a:lnTo>
                          <a:pt x="14" y="49"/>
                        </a:lnTo>
                        <a:lnTo>
                          <a:pt x="17" y="51"/>
                        </a:lnTo>
                        <a:lnTo>
                          <a:pt x="19" y="53"/>
                        </a:lnTo>
                        <a:lnTo>
                          <a:pt x="21" y="54"/>
                        </a:lnTo>
                        <a:lnTo>
                          <a:pt x="24" y="54"/>
                        </a:lnTo>
                        <a:lnTo>
                          <a:pt x="28" y="56"/>
                        </a:lnTo>
                        <a:lnTo>
                          <a:pt x="31" y="57"/>
                        </a:lnTo>
                        <a:lnTo>
                          <a:pt x="34" y="59"/>
                        </a:lnTo>
                        <a:lnTo>
                          <a:pt x="38" y="61"/>
                        </a:lnTo>
                        <a:lnTo>
                          <a:pt x="42" y="61"/>
                        </a:lnTo>
                        <a:lnTo>
                          <a:pt x="46" y="62"/>
                        </a:lnTo>
                        <a:lnTo>
                          <a:pt x="51" y="64"/>
                        </a:lnTo>
                        <a:lnTo>
                          <a:pt x="56" y="65"/>
                        </a:lnTo>
                        <a:lnTo>
                          <a:pt x="61" y="65"/>
                        </a:lnTo>
                        <a:lnTo>
                          <a:pt x="65" y="67"/>
                        </a:lnTo>
                        <a:lnTo>
                          <a:pt x="69" y="67"/>
                        </a:lnTo>
                        <a:lnTo>
                          <a:pt x="73" y="69"/>
                        </a:lnTo>
                        <a:lnTo>
                          <a:pt x="78" y="70"/>
                        </a:lnTo>
                        <a:lnTo>
                          <a:pt x="82" y="70"/>
                        </a:lnTo>
                        <a:lnTo>
                          <a:pt x="85" y="70"/>
                        </a:lnTo>
                        <a:lnTo>
                          <a:pt x="89" y="72"/>
                        </a:lnTo>
                        <a:lnTo>
                          <a:pt x="92" y="72"/>
                        </a:lnTo>
                        <a:lnTo>
                          <a:pt x="96" y="72"/>
                        </a:lnTo>
                        <a:lnTo>
                          <a:pt x="99" y="72"/>
                        </a:lnTo>
                        <a:lnTo>
                          <a:pt x="102" y="72"/>
                        </a:lnTo>
                        <a:lnTo>
                          <a:pt x="105" y="74"/>
                        </a:lnTo>
                        <a:lnTo>
                          <a:pt x="107" y="74"/>
                        </a:lnTo>
                        <a:lnTo>
                          <a:pt x="110" y="74"/>
                        </a:lnTo>
                        <a:lnTo>
                          <a:pt x="113" y="74"/>
                        </a:lnTo>
                        <a:lnTo>
                          <a:pt x="115" y="74"/>
                        </a:lnTo>
                        <a:lnTo>
                          <a:pt x="116" y="74"/>
                        </a:lnTo>
                        <a:lnTo>
                          <a:pt x="119" y="74"/>
                        </a:lnTo>
                        <a:lnTo>
                          <a:pt x="120" y="74"/>
                        </a:lnTo>
                        <a:lnTo>
                          <a:pt x="122" y="74"/>
                        </a:lnTo>
                        <a:lnTo>
                          <a:pt x="123" y="74"/>
                        </a:lnTo>
                        <a:lnTo>
                          <a:pt x="124" y="74"/>
                        </a:lnTo>
                        <a:lnTo>
                          <a:pt x="126" y="74"/>
                        </a:lnTo>
                        <a:lnTo>
                          <a:pt x="127" y="74"/>
                        </a:lnTo>
                        <a:lnTo>
                          <a:pt x="129" y="74"/>
                        </a:lnTo>
                        <a:lnTo>
                          <a:pt x="130" y="74"/>
                        </a:lnTo>
                        <a:lnTo>
                          <a:pt x="132" y="74"/>
                        </a:lnTo>
                        <a:lnTo>
                          <a:pt x="133" y="74"/>
                        </a:lnTo>
                        <a:lnTo>
                          <a:pt x="134" y="74"/>
                        </a:lnTo>
                        <a:lnTo>
                          <a:pt x="136" y="74"/>
                        </a:lnTo>
                        <a:lnTo>
                          <a:pt x="137" y="74"/>
                        </a:lnTo>
                        <a:lnTo>
                          <a:pt x="139" y="74"/>
                        </a:lnTo>
                        <a:lnTo>
                          <a:pt x="140" y="74"/>
                        </a:lnTo>
                        <a:lnTo>
                          <a:pt x="141" y="74"/>
                        </a:lnTo>
                        <a:lnTo>
                          <a:pt x="143" y="74"/>
                        </a:lnTo>
                        <a:lnTo>
                          <a:pt x="146" y="72"/>
                        </a:lnTo>
                        <a:lnTo>
                          <a:pt x="149" y="72"/>
                        </a:lnTo>
                        <a:lnTo>
                          <a:pt x="150" y="72"/>
                        </a:lnTo>
                        <a:lnTo>
                          <a:pt x="153" y="72"/>
                        </a:lnTo>
                        <a:lnTo>
                          <a:pt x="156" y="72"/>
                        </a:lnTo>
                        <a:lnTo>
                          <a:pt x="159" y="72"/>
                        </a:lnTo>
                        <a:lnTo>
                          <a:pt x="161" y="72"/>
                        </a:lnTo>
                        <a:lnTo>
                          <a:pt x="166" y="70"/>
                        </a:lnTo>
                        <a:lnTo>
                          <a:pt x="168" y="70"/>
                        </a:lnTo>
                        <a:lnTo>
                          <a:pt x="171" y="70"/>
                        </a:lnTo>
                        <a:lnTo>
                          <a:pt x="176" y="70"/>
                        </a:lnTo>
                        <a:lnTo>
                          <a:pt x="180" y="69"/>
                        </a:lnTo>
                        <a:lnTo>
                          <a:pt x="184" y="69"/>
                        </a:lnTo>
                        <a:lnTo>
                          <a:pt x="187" y="67"/>
                        </a:lnTo>
                        <a:lnTo>
                          <a:pt x="191" y="67"/>
                        </a:lnTo>
                        <a:lnTo>
                          <a:pt x="197" y="65"/>
                        </a:lnTo>
                        <a:lnTo>
                          <a:pt x="201" y="64"/>
                        </a:lnTo>
                        <a:lnTo>
                          <a:pt x="205" y="64"/>
                        </a:lnTo>
                        <a:lnTo>
                          <a:pt x="211" y="62"/>
                        </a:lnTo>
                        <a:lnTo>
                          <a:pt x="215" y="61"/>
                        </a:lnTo>
                        <a:lnTo>
                          <a:pt x="220" y="59"/>
                        </a:lnTo>
                        <a:lnTo>
                          <a:pt x="224" y="59"/>
                        </a:lnTo>
                        <a:lnTo>
                          <a:pt x="228" y="57"/>
                        </a:lnTo>
                        <a:lnTo>
                          <a:pt x="231" y="57"/>
                        </a:lnTo>
                        <a:lnTo>
                          <a:pt x="234" y="56"/>
                        </a:lnTo>
                        <a:lnTo>
                          <a:pt x="237" y="54"/>
                        </a:lnTo>
                        <a:lnTo>
                          <a:pt x="239" y="53"/>
                        </a:lnTo>
                        <a:lnTo>
                          <a:pt x="242" y="53"/>
                        </a:lnTo>
                        <a:lnTo>
                          <a:pt x="244" y="51"/>
                        </a:lnTo>
                        <a:lnTo>
                          <a:pt x="247" y="49"/>
                        </a:lnTo>
                        <a:lnTo>
                          <a:pt x="248" y="49"/>
                        </a:lnTo>
                        <a:lnTo>
                          <a:pt x="249" y="48"/>
                        </a:lnTo>
                        <a:lnTo>
                          <a:pt x="251" y="48"/>
                        </a:lnTo>
                        <a:lnTo>
                          <a:pt x="252" y="46"/>
                        </a:lnTo>
                        <a:lnTo>
                          <a:pt x="254" y="46"/>
                        </a:lnTo>
                        <a:lnTo>
                          <a:pt x="254" y="45"/>
                        </a:lnTo>
                        <a:lnTo>
                          <a:pt x="255" y="45"/>
                        </a:lnTo>
                        <a:lnTo>
                          <a:pt x="257" y="43"/>
                        </a:lnTo>
                        <a:lnTo>
                          <a:pt x="257" y="41"/>
                        </a:lnTo>
                        <a:lnTo>
                          <a:pt x="257" y="40"/>
                        </a:lnTo>
                        <a:lnTo>
                          <a:pt x="257" y="0"/>
                        </a:lnTo>
                        <a:lnTo>
                          <a:pt x="0"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79" name="Freeform 87"/>
                  <p:cNvSpPr>
                    <a:spLocks/>
                  </p:cNvSpPr>
                  <p:nvPr/>
                </p:nvSpPr>
                <p:spPr bwMode="auto">
                  <a:xfrm>
                    <a:off x="4428" y="1742"/>
                    <a:ext cx="254" cy="53"/>
                  </a:xfrm>
                  <a:custGeom>
                    <a:avLst/>
                    <a:gdLst>
                      <a:gd name="T0" fmla="*/ 139 w 254"/>
                      <a:gd name="T1" fmla="*/ 0 h 53"/>
                      <a:gd name="T2" fmla="*/ 157 w 254"/>
                      <a:gd name="T3" fmla="*/ 1 h 53"/>
                      <a:gd name="T4" fmla="*/ 176 w 254"/>
                      <a:gd name="T5" fmla="*/ 1 h 53"/>
                      <a:gd name="T6" fmla="*/ 191 w 254"/>
                      <a:gd name="T7" fmla="*/ 3 h 53"/>
                      <a:gd name="T8" fmla="*/ 207 w 254"/>
                      <a:gd name="T9" fmla="*/ 6 h 53"/>
                      <a:gd name="T10" fmla="*/ 220 w 254"/>
                      <a:gd name="T11" fmla="*/ 9 h 53"/>
                      <a:gd name="T12" fmla="*/ 231 w 254"/>
                      <a:gd name="T13" fmla="*/ 11 h 53"/>
                      <a:gd name="T14" fmla="*/ 240 w 254"/>
                      <a:gd name="T15" fmla="*/ 14 h 53"/>
                      <a:gd name="T16" fmla="*/ 247 w 254"/>
                      <a:gd name="T17" fmla="*/ 18 h 53"/>
                      <a:gd name="T18" fmla="*/ 251 w 254"/>
                      <a:gd name="T19" fmla="*/ 22 h 53"/>
                      <a:gd name="T20" fmla="*/ 253 w 254"/>
                      <a:gd name="T21" fmla="*/ 26 h 53"/>
                      <a:gd name="T22" fmla="*/ 251 w 254"/>
                      <a:gd name="T23" fmla="*/ 29 h 53"/>
                      <a:gd name="T24" fmla="*/ 247 w 254"/>
                      <a:gd name="T25" fmla="*/ 33 h 53"/>
                      <a:gd name="T26" fmla="*/ 240 w 254"/>
                      <a:gd name="T27" fmla="*/ 37 h 53"/>
                      <a:gd name="T28" fmla="*/ 231 w 254"/>
                      <a:gd name="T29" fmla="*/ 40 h 53"/>
                      <a:gd name="T30" fmla="*/ 220 w 254"/>
                      <a:gd name="T31" fmla="*/ 44 h 53"/>
                      <a:gd name="T32" fmla="*/ 207 w 254"/>
                      <a:gd name="T33" fmla="*/ 45 h 53"/>
                      <a:gd name="T34" fmla="*/ 191 w 254"/>
                      <a:gd name="T35" fmla="*/ 48 h 53"/>
                      <a:gd name="T36" fmla="*/ 176 w 254"/>
                      <a:gd name="T37" fmla="*/ 50 h 53"/>
                      <a:gd name="T38" fmla="*/ 157 w 254"/>
                      <a:gd name="T39" fmla="*/ 50 h 53"/>
                      <a:gd name="T40" fmla="*/ 139 w 254"/>
                      <a:gd name="T41" fmla="*/ 52 h 53"/>
                      <a:gd name="T42" fmla="*/ 119 w 254"/>
                      <a:gd name="T43" fmla="*/ 52 h 53"/>
                      <a:gd name="T44" fmla="*/ 100 w 254"/>
                      <a:gd name="T45" fmla="*/ 52 h 53"/>
                      <a:gd name="T46" fmla="*/ 83 w 254"/>
                      <a:gd name="T47" fmla="*/ 50 h 53"/>
                      <a:gd name="T48" fmla="*/ 66 w 254"/>
                      <a:gd name="T49" fmla="*/ 48 h 53"/>
                      <a:gd name="T50" fmla="*/ 51 w 254"/>
                      <a:gd name="T51" fmla="*/ 47 h 53"/>
                      <a:gd name="T52" fmla="*/ 36 w 254"/>
                      <a:gd name="T53" fmla="*/ 44 h 53"/>
                      <a:gd name="T54" fmla="*/ 25 w 254"/>
                      <a:gd name="T55" fmla="*/ 40 h 53"/>
                      <a:gd name="T56" fmla="*/ 15 w 254"/>
                      <a:gd name="T57" fmla="*/ 37 h 53"/>
                      <a:gd name="T58" fmla="*/ 8 w 254"/>
                      <a:gd name="T59" fmla="*/ 34 h 53"/>
                      <a:gd name="T60" fmla="*/ 2 w 254"/>
                      <a:gd name="T61" fmla="*/ 31 h 53"/>
                      <a:gd name="T62" fmla="*/ 0 w 254"/>
                      <a:gd name="T63" fmla="*/ 26 h 53"/>
                      <a:gd name="T64" fmla="*/ 0 w 254"/>
                      <a:gd name="T65" fmla="*/ 23 h 53"/>
                      <a:gd name="T66" fmla="*/ 4 w 254"/>
                      <a:gd name="T67" fmla="*/ 18 h 53"/>
                      <a:gd name="T68" fmla="*/ 9 w 254"/>
                      <a:gd name="T69" fmla="*/ 15 h 53"/>
                      <a:gd name="T70" fmla="*/ 18 w 254"/>
                      <a:gd name="T71" fmla="*/ 12 h 53"/>
                      <a:gd name="T72" fmla="*/ 28 w 254"/>
                      <a:gd name="T73" fmla="*/ 9 h 53"/>
                      <a:gd name="T74" fmla="*/ 41 w 254"/>
                      <a:gd name="T75" fmla="*/ 6 h 53"/>
                      <a:gd name="T76" fmla="*/ 55 w 254"/>
                      <a:gd name="T77" fmla="*/ 4 h 53"/>
                      <a:gd name="T78" fmla="*/ 72 w 254"/>
                      <a:gd name="T79" fmla="*/ 3 h 53"/>
                      <a:gd name="T80" fmla="*/ 89 w 254"/>
                      <a:gd name="T81" fmla="*/ 1 h 53"/>
                      <a:gd name="T82" fmla="*/ 108 w 254"/>
                      <a:gd name="T83" fmla="*/ 0 h 53"/>
                      <a:gd name="T84" fmla="*/ 126 w 254"/>
                      <a:gd name="T85" fmla="*/ 0 h 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4"/>
                      <a:gd name="T130" fmla="*/ 0 h 53"/>
                      <a:gd name="T131" fmla="*/ 254 w 254"/>
                      <a:gd name="T132" fmla="*/ 53 h 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4" h="53">
                        <a:moveTo>
                          <a:pt x="126" y="0"/>
                        </a:moveTo>
                        <a:lnTo>
                          <a:pt x="133" y="0"/>
                        </a:lnTo>
                        <a:lnTo>
                          <a:pt x="139" y="0"/>
                        </a:lnTo>
                        <a:lnTo>
                          <a:pt x="146" y="0"/>
                        </a:lnTo>
                        <a:lnTo>
                          <a:pt x="152" y="0"/>
                        </a:lnTo>
                        <a:lnTo>
                          <a:pt x="157" y="1"/>
                        </a:lnTo>
                        <a:lnTo>
                          <a:pt x="163" y="1"/>
                        </a:lnTo>
                        <a:lnTo>
                          <a:pt x="169" y="1"/>
                        </a:lnTo>
                        <a:lnTo>
                          <a:pt x="176" y="1"/>
                        </a:lnTo>
                        <a:lnTo>
                          <a:pt x="181" y="3"/>
                        </a:lnTo>
                        <a:lnTo>
                          <a:pt x="186" y="3"/>
                        </a:lnTo>
                        <a:lnTo>
                          <a:pt x="191" y="3"/>
                        </a:lnTo>
                        <a:lnTo>
                          <a:pt x="197" y="4"/>
                        </a:lnTo>
                        <a:lnTo>
                          <a:pt x="201" y="4"/>
                        </a:lnTo>
                        <a:lnTo>
                          <a:pt x="207" y="6"/>
                        </a:lnTo>
                        <a:lnTo>
                          <a:pt x="211" y="6"/>
                        </a:lnTo>
                        <a:lnTo>
                          <a:pt x="216" y="7"/>
                        </a:lnTo>
                        <a:lnTo>
                          <a:pt x="220" y="9"/>
                        </a:lnTo>
                        <a:lnTo>
                          <a:pt x="224" y="9"/>
                        </a:lnTo>
                        <a:lnTo>
                          <a:pt x="227" y="11"/>
                        </a:lnTo>
                        <a:lnTo>
                          <a:pt x="231" y="11"/>
                        </a:lnTo>
                        <a:lnTo>
                          <a:pt x="234" y="12"/>
                        </a:lnTo>
                        <a:lnTo>
                          <a:pt x="237" y="14"/>
                        </a:lnTo>
                        <a:lnTo>
                          <a:pt x="240" y="14"/>
                        </a:lnTo>
                        <a:lnTo>
                          <a:pt x="243" y="15"/>
                        </a:lnTo>
                        <a:lnTo>
                          <a:pt x="244" y="17"/>
                        </a:lnTo>
                        <a:lnTo>
                          <a:pt x="247" y="18"/>
                        </a:lnTo>
                        <a:lnTo>
                          <a:pt x="248" y="18"/>
                        </a:lnTo>
                        <a:lnTo>
                          <a:pt x="250" y="20"/>
                        </a:lnTo>
                        <a:lnTo>
                          <a:pt x="251" y="22"/>
                        </a:lnTo>
                        <a:lnTo>
                          <a:pt x="253" y="23"/>
                        </a:lnTo>
                        <a:lnTo>
                          <a:pt x="253" y="25"/>
                        </a:lnTo>
                        <a:lnTo>
                          <a:pt x="253" y="26"/>
                        </a:lnTo>
                        <a:lnTo>
                          <a:pt x="253" y="28"/>
                        </a:lnTo>
                        <a:lnTo>
                          <a:pt x="251" y="29"/>
                        </a:lnTo>
                        <a:lnTo>
                          <a:pt x="250" y="31"/>
                        </a:lnTo>
                        <a:lnTo>
                          <a:pt x="248" y="33"/>
                        </a:lnTo>
                        <a:lnTo>
                          <a:pt x="247" y="33"/>
                        </a:lnTo>
                        <a:lnTo>
                          <a:pt x="244" y="34"/>
                        </a:lnTo>
                        <a:lnTo>
                          <a:pt x="243" y="36"/>
                        </a:lnTo>
                        <a:lnTo>
                          <a:pt x="240" y="37"/>
                        </a:lnTo>
                        <a:lnTo>
                          <a:pt x="237" y="37"/>
                        </a:lnTo>
                        <a:lnTo>
                          <a:pt x="234" y="39"/>
                        </a:lnTo>
                        <a:lnTo>
                          <a:pt x="231" y="40"/>
                        </a:lnTo>
                        <a:lnTo>
                          <a:pt x="227" y="40"/>
                        </a:lnTo>
                        <a:lnTo>
                          <a:pt x="224" y="42"/>
                        </a:lnTo>
                        <a:lnTo>
                          <a:pt x="220" y="44"/>
                        </a:lnTo>
                        <a:lnTo>
                          <a:pt x="216" y="44"/>
                        </a:lnTo>
                        <a:lnTo>
                          <a:pt x="211" y="45"/>
                        </a:lnTo>
                        <a:lnTo>
                          <a:pt x="207" y="45"/>
                        </a:lnTo>
                        <a:lnTo>
                          <a:pt x="201" y="47"/>
                        </a:lnTo>
                        <a:lnTo>
                          <a:pt x="197" y="47"/>
                        </a:lnTo>
                        <a:lnTo>
                          <a:pt x="191" y="48"/>
                        </a:lnTo>
                        <a:lnTo>
                          <a:pt x="186" y="48"/>
                        </a:lnTo>
                        <a:lnTo>
                          <a:pt x="181" y="48"/>
                        </a:lnTo>
                        <a:lnTo>
                          <a:pt x="176" y="50"/>
                        </a:lnTo>
                        <a:lnTo>
                          <a:pt x="169" y="50"/>
                        </a:lnTo>
                        <a:lnTo>
                          <a:pt x="163" y="50"/>
                        </a:lnTo>
                        <a:lnTo>
                          <a:pt x="157" y="50"/>
                        </a:lnTo>
                        <a:lnTo>
                          <a:pt x="152" y="52"/>
                        </a:lnTo>
                        <a:lnTo>
                          <a:pt x="146" y="52"/>
                        </a:lnTo>
                        <a:lnTo>
                          <a:pt x="139" y="52"/>
                        </a:lnTo>
                        <a:lnTo>
                          <a:pt x="133" y="52"/>
                        </a:lnTo>
                        <a:lnTo>
                          <a:pt x="126" y="52"/>
                        </a:lnTo>
                        <a:lnTo>
                          <a:pt x="119" y="52"/>
                        </a:lnTo>
                        <a:lnTo>
                          <a:pt x="113" y="52"/>
                        </a:lnTo>
                        <a:lnTo>
                          <a:pt x="108" y="52"/>
                        </a:lnTo>
                        <a:lnTo>
                          <a:pt x="100" y="52"/>
                        </a:lnTo>
                        <a:lnTo>
                          <a:pt x="95" y="50"/>
                        </a:lnTo>
                        <a:lnTo>
                          <a:pt x="89" y="50"/>
                        </a:lnTo>
                        <a:lnTo>
                          <a:pt x="83" y="50"/>
                        </a:lnTo>
                        <a:lnTo>
                          <a:pt x="76" y="50"/>
                        </a:lnTo>
                        <a:lnTo>
                          <a:pt x="72" y="48"/>
                        </a:lnTo>
                        <a:lnTo>
                          <a:pt x="66" y="48"/>
                        </a:lnTo>
                        <a:lnTo>
                          <a:pt x="61" y="48"/>
                        </a:lnTo>
                        <a:lnTo>
                          <a:pt x="55" y="47"/>
                        </a:lnTo>
                        <a:lnTo>
                          <a:pt x="51" y="47"/>
                        </a:lnTo>
                        <a:lnTo>
                          <a:pt x="46" y="45"/>
                        </a:lnTo>
                        <a:lnTo>
                          <a:pt x="41" y="45"/>
                        </a:lnTo>
                        <a:lnTo>
                          <a:pt x="36" y="44"/>
                        </a:lnTo>
                        <a:lnTo>
                          <a:pt x="32" y="44"/>
                        </a:lnTo>
                        <a:lnTo>
                          <a:pt x="28" y="42"/>
                        </a:lnTo>
                        <a:lnTo>
                          <a:pt x="25" y="40"/>
                        </a:lnTo>
                        <a:lnTo>
                          <a:pt x="21" y="40"/>
                        </a:lnTo>
                        <a:lnTo>
                          <a:pt x="18" y="39"/>
                        </a:lnTo>
                        <a:lnTo>
                          <a:pt x="15" y="37"/>
                        </a:lnTo>
                        <a:lnTo>
                          <a:pt x="12" y="37"/>
                        </a:lnTo>
                        <a:lnTo>
                          <a:pt x="9" y="36"/>
                        </a:lnTo>
                        <a:lnTo>
                          <a:pt x="8" y="34"/>
                        </a:lnTo>
                        <a:lnTo>
                          <a:pt x="5" y="33"/>
                        </a:lnTo>
                        <a:lnTo>
                          <a:pt x="4" y="33"/>
                        </a:lnTo>
                        <a:lnTo>
                          <a:pt x="2" y="31"/>
                        </a:lnTo>
                        <a:lnTo>
                          <a:pt x="1" y="29"/>
                        </a:lnTo>
                        <a:lnTo>
                          <a:pt x="0" y="28"/>
                        </a:lnTo>
                        <a:lnTo>
                          <a:pt x="0" y="26"/>
                        </a:lnTo>
                        <a:lnTo>
                          <a:pt x="0" y="25"/>
                        </a:lnTo>
                        <a:lnTo>
                          <a:pt x="0" y="23"/>
                        </a:lnTo>
                        <a:lnTo>
                          <a:pt x="1" y="22"/>
                        </a:lnTo>
                        <a:lnTo>
                          <a:pt x="2" y="20"/>
                        </a:lnTo>
                        <a:lnTo>
                          <a:pt x="4" y="18"/>
                        </a:lnTo>
                        <a:lnTo>
                          <a:pt x="5" y="18"/>
                        </a:lnTo>
                        <a:lnTo>
                          <a:pt x="8" y="17"/>
                        </a:lnTo>
                        <a:lnTo>
                          <a:pt x="9" y="15"/>
                        </a:lnTo>
                        <a:lnTo>
                          <a:pt x="12" y="14"/>
                        </a:lnTo>
                        <a:lnTo>
                          <a:pt x="15" y="14"/>
                        </a:lnTo>
                        <a:lnTo>
                          <a:pt x="18" y="12"/>
                        </a:lnTo>
                        <a:lnTo>
                          <a:pt x="21" y="11"/>
                        </a:lnTo>
                        <a:lnTo>
                          <a:pt x="25" y="11"/>
                        </a:lnTo>
                        <a:lnTo>
                          <a:pt x="28" y="9"/>
                        </a:lnTo>
                        <a:lnTo>
                          <a:pt x="32" y="9"/>
                        </a:lnTo>
                        <a:lnTo>
                          <a:pt x="36" y="7"/>
                        </a:lnTo>
                        <a:lnTo>
                          <a:pt x="41" y="6"/>
                        </a:lnTo>
                        <a:lnTo>
                          <a:pt x="46" y="6"/>
                        </a:lnTo>
                        <a:lnTo>
                          <a:pt x="51" y="4"/>
                        </a:lnTo>
                        <a:lnTo>
                          <a:pt x="55" y="4"/>
                        </a:lnTo>
                        <a:lnTo>
                          <a:pt x="61" y="3"/>
                        </a:lnTo>
                        <a:lnTo>
                          <a:pt x="66" y="3"/>
                        </a:lnTo>
                        <a:lnTo>
                          <a:pt x="72" y="3"/>
                        </a:lnTo>
                        <a:lnTo>
                          <a:pt x="76" y="1"/>
                        </a:lnTo>
                        <a:lnTo>
                          <a:pt x="83" y="1"/>
                        </a:lnTo>
                        <a:lnTo>
                          <a:pt x="89" y="1"/>
                        </a:lnTo>
                        <a:lnTo>
                          <a:pt x="95" y="1"/>
                        </a:lnTo>
                        <a:lnTo>
                          <a:pt x="100" y="0"/>
                        </a:lnTo>
                        <a:lnTo>
                          <a:pt x="108" y="0"/>
                        </a:lnTo>
                        <a:lnTo>
                          <a:pt x="113" y="0"/>
                        </a:lnTo>
                        <a:lnTo>
                          <a:pt x="119" y="0"/>
                        </a:lnTo>
                        <a:lnTo>
                          <a:pt x="126" y="0"/>
                        </a:lnTo>
                      </a:path>
                    </a:pathLst>
                  </a:custGeom>
                  <a:solidFill>
                    <a:schemeClr val="folHlink"/>
                  </a:solidFill>
                  <a:ln w="9525" cap="rnd">
                    <a:noFill/>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0" name="Freeform 88"/>
                  <p:cNvSpPr>
                    <a:spLocks/>
                  </p:cNvSpPr>
                  <p:nvPr/>
                </p:nvSpPr>
                <p:spPr bwMode="auto">
                  <a:xfrm>
                    <a:off x="4428" y="1742"/>
                    <a:ext cx="258" cy="57"/>
                  </a:xfrm>
                  <a:custGeom>
                    <a:avLst/>
                    <a:gdLst>
                      <a:gd name="T0" fmla="*/ 141 w 258"/>
                      <a:gd name="T1" fmla="*/ 0 h 57"/>
                      <a:gd name="T2" fmla="*/ 160 w 258"/>
                      <a:gd name="T3" fmla="*/ 1 h 57"/>
                      <a:gd name="T4" fmla="*/ 178 w 258"/>
                      <a:gd name="T5" fmla="*/ 1 h 57"/>
                      <a:gd name="T6" fmla="*/ 194 w 258"/>
                      <a:gd name="T7" fmla="*/ 4 h 57"/>
                      <a:gd name="T8" fmla="*/ 210 w 258"/>
                      <a:gd name="T9" fmla="*/ 6 h 57"/>
                      <a:gd name="T10" fmla="*/ 222 w 258"/>
                      <a:gd name="T11" fmla="*/ 9 h 57"/>
                      <a:gd name="T12" fmla="*/ 234 w 258"/>
                      <a:gd name="T13" fmla="*/ 12 h 57"/>
                      <a:gd name="T14" fmla="*/ 244 w 258"/>
                      <a:gd name="T15" fmla="*/ 16 h 57"/>
                      <a:gd name="T16" fmla="*/ 251 w 258"/>
                      <a:gd name="T17" fmla="*/ 20 h 57"/>
                      <a:gd name="T18" fmla="*/ 255 w 258"/>
                      <a:gd name="T19" fmla="*/ 24 h 57"/>
                      <a:gd name="T20" fmla="*/ 257 w 258"/>
                      <a:gd name="T21" fmla="*/ 28 h 57"/>
                      <a:gd name="T22" fmla="*/ 255 w 258"/>
                      <a:gd name="T23" fmla="*/ 32 h 57"/>
                      <a:gd name="T24" fmla="*/ 251 w 258"/>
                      <a:gd name="T25" fmla="*/ 36 h 57"/>
                      <a:gd name="T26" fmla="*/ 244 w 258"/>
                      <a:gd name="T27" fmla="*/ 40 h 57"/>
                      <a:gd name="T28" fmla="*/ 234 w 258"/>
                      <a:gd name="T29" fmla="*/ 44 h 57"/>
                      <a:gd name="T30" fmla="*/ 222 w 258"/>
                      <a:gd name="T31" fmla="*/ 46 h 57"/>
                      <a:gd name="T32" fmla="*/ 210 w 258"/>
                      <a:gd name="T33" fmla="*/ 49 h 57"/>
                      <a:gd name="T34" fmla="*/ 194 w 258"/>
                      <a:gd name="T35" fmla="*/ 52 h 57"/>
                      <a:gd name="T36" fmla="*/ 178 w 258"/>
                      <a:gd name="T37" fmla="*/ 54 h 57"/>
                      <a:gd name="T38" fmla="*/ 160 w 258"/>
                      <a:gd name="T39" fmla="*/ 54 h 57"/>
                      <a:gd name="T40" fmla="*/ 141 w 258"/>
                      <a:gd name="T41" fmla="*/ 56 h 57"/>
                      <a:gd name="T42" fmla="*/ 122 w 258"/>
                      <a:gd name="T43" fmla="*/ 56 h 57"/>
                      <a:gd name="T44" fmla="*/ 102 w 258"/>
                      <a:gd name="T45" fmla="*/ 56 h 57"/>
                      <a:gd name="T46" fmla="*/ 85 w 258"/>
                      <a:gd name="T47" fmla="*/ 54 h 57"/>
                      <a:gd name="T48" fmla="*/ 68 w 258"/>
                      <a:gd name="T49" fmla="*/ 52 h 57"/>
                      <a:gd name="T50" fmla="*/ 52 w 258"/>
                      <a:gd name="T51" fmla="*/ 51 h 57"/>
                      <a:gd name="T52" fmla="*/ 38 w 258"/>
                      <a:gd name="T53" fmla="*/ 48 h 57"/>
                      <a:gd name="T54" fmla="*/ 25 w 258"/>
                      <a:gd name="T55" fmla="*/ 44 h 57"/>
                      <a:gd name="T56" fmla="*/ 15 w 258"/>
                      <a:gd name="T57" fmla="*/ 41 h 57"/>
                      <a:gd name="T58" fmla="*/ 8 w 258"/>
                      <a:gd name="T59" fmla="*/ 38 h 57"/>
                      <a:gd name="T60" fmla="*/ 2 w 258"/>
                      <a:gd name="T61" fmla="*/ 33 h 57"/>
                      <a:gd name="T62" fmla="*/ 0 w 258"/>
                      <a:gd name="T63" fmla="*/ 28 h 57"/>
                      <a:gd name="T64" fmla="*/ 0 w 258"/>
                      <a:gd name="T65" fmla="*/ 25 h 57"/>
                      <a:gd name="T66" fmla="*/ 4 w 258"/>
                      <a:gd name="T67" fmla="*/ 20 h 57"/>
                      <a:gd name="T68" fmla="*/ 9 w 258"/>
                      <a:gd name="T69" fmla="*/ 17 h 57"/>
                      <a:gd name="T70" fmla="*/ 18 w 258"/>
                      <a:gd name="T71" fmla="*/ 14 h 57"/>
                      <a:gd name="T72" fmla="*/ 29 w 258"/>
                      <a:gd name="T73" fmla="*/ 9 h 57"/>
                      <a:gd name="T74" fmla="*/ 42 w 258"/>
                      <a:gd name="T75" fmla="*/ 8 h 57"/>
                      <a:gd name="T76" fmla="*/ 56 w 258"/>
                      <a:gd name="T77" fmla="*/ 4 h 57"/>
                      <a:gd name="T78" fmla="*/ 72 w 258"/>
                      <a:gd name="T79" fmla="*/ 3 h 57"/>
                      <a:gd name="T80" fmla="*/ 90 w 258"/>
                      <a:gd name="T81" fmla="*/ 1 h 57"/>
                      <a:gd name="T82" fmla="*/ 109 w 258"/>
                      <a:gd name="T83" fmla="*/ 0 h 57"/>
                      <a:gd name="T84" fmla="*/ 129 w 258"/>
                      <a:gd name="T85" fmla="*/ 0 h 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8"/>
                      <a:gd name="T130" fmla="*/ 0 h 57"/>
                      <a:gd name="T131" fmla="*/ 258 w 258"/>
                      <a:gd name="T132" fmla="*/ 57 h 5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8" h="57">
                        <a:moveTo>
                          <a:pt x="129" y="0"/>
                        </a:moveTo>
                        <a:lnTo>
                          <a:pt x="134" y="0"/>
                        </a:lnTo>
                        <a:lnTo>
                          <a:pt x="141" y="0"/>
                        </a:lnTo>
                        <a:lnTo>
                          <a:pt x="147" y="0"/>
                        </a:lnTo>
                        <a:lnTo>
                          <a:pt x="154" y="0"/>
                        </a:lnTo>
                        <a:lnTo>
                          <a:pt x="160" y="1"/>
                        </a:lnTo>
                        <a:lnTo>
                          <a:pt x="166" y="1"/>
                        </a:lnTo>
                        <a:lnTo>
                          <a:pt x="171" y="1"/>
                        </a:lnTo>
                        <a:lnTo>
                          <a:pt x="178" y="1"/>
                        </a:lnTo>
                        <a:lnTo>
                          <a:pt x="184" y="3"/>
                        </a:lnTo>
                        <a:lnTo>
                          <a:pt x="190" y="3"/>
                        </a:lnTo>
                        <a:lnTo>
                          <a:pt x="194" y="4"/>
                        </a:lnTo>
                        <a:lnTo>
                          <a:pt x="200" y="4"/>
                        </a:lnTo>
                        <a:lnTo>
                          <a:pt x="205" y="6"/>
                        </a:lnTo>
                        <a:lnTo>
                          <a:pt x="210" y="6"/>
                        </a:lnTo>
                        <a:lnTo>
                          <a:pt x="214" y="8"/>
                        </a:lnTo>
                        <a:lnTo>
                          <a:pt x="218" y="8"/>
                        </a:lnTo>
                        <a:lnTo>
                          <a:pt x="222" y="9"/>
                        </a:lnTo>
                        <a:lnTo>
                          <a:pt x="227" y="9"/>
                        </a:lnTo>
                        <a:lnTo>
                          <a:pt x="231" y="11"/>
                        </a:lnTo>
                        <a:lnTo>
                          <a:pt x="234" y="12"/>
                        </a:lnTo>
                        <a:lnTo>
                          <a:pt x="238" y="14"/>
                        </a:lnTo>
                        <a:lnTo>
                          <a:pt x="241" y="14"/>
                        </a:lnTo>
                        <a:lnTo>
                          <a:pt x="244" y="16"/>
                        </a:lnTo>
                        <a:lnTo>
                          <a:pt x="247" y="17"/>
                        </a:lnTo>
                        <a:lnTo>
                          <a:pt x="248" y="19"/>
                        </a:lnTo>
                        <a:lnTo>
                          <a:pt x="251" y="20"/>
                        </a:lnTo>
                        <a:lnTo>
                          <a:pt x="252" y="20"/>
                        </a:lnTo>
                        <a:lnTo>
                          <a:pt x="254" y="22"/>
                        </a:lnTo>
                        <a:lnTo>
                          <a:pt x="255" y="24"/>
                        </a:lnTo>
                        <a:lnTo>
                          <a:pt x="257" y="25"/>
                        </a:lnTo>
                        <a:lnTo>
                          <a:pt x="257" y="27"/>
                        </a:lnTo>
                        <a:lnTo>
                          <a:pt x="257" y="28"/>
                        </a:lnTo>
                        <a:lnTo>
                          <a:pt x="257" y="30"/>
                        </a:lnTo>
                        <a:lnTo>
                          <a:pt x="255" y="32"/>
                        </a:lnTo>
                        <a:lnTo>
                          <a:pt x="254" y="33"/>
                        </a:lnTo>
                        <a:lnTo>
                          <a:pt x="252" y="35"/>
                        </a:lnTo>
                        <a:lnTo>
                          <a:pt x="251" y="36"/>
                        </a:lnTo>
                        <a:lnTo>
                          <a:pt x="248" y="38"/>
                        </a:lnTo>
                        <a:lnTo>
                          <a:pt x="247" y="38"/>
                        </a:lnTo>
                        <a:lnTo>
                          <a:pt x="244" y="40"/>
                        </a:lnTo>
                        <a:lnTo>
                          <a:pt x="241" y="41"/>
                        </a:lnTo>
                        <a:lnTo>
                          <a:pt x="238" y="43"/>
                        </a:lnTo>
                        <a:lnTo>
                          <a:pt x="234" y="44"/>
                        </a:lnTo>
                        <a:lnTo>
                          <a:pt x="231" y="44"/>
                        </a:lnTo>
                        <a:lnTo>
                          <a:pt x="227" y="46"/>
                        </a:lnTo>
                        <a:lnTo>
                          <a:pt x="222" y="46"/>
                        </a:lnTo>
                        <a:lnTo>
                          <a:pt x="218" y="48"/>
                        </a:lnTo>
                        <a:lnTo>
                          <a:pt x="214" y="49"/>
                        </a:lnTo>
                        <a:lnTo>
                          <a:pt x="210" y="49"/>
                        </a:lnTo>
                        <a:lnTo>
                          <a:pt x="205" y="51"/>
                        </a:lnTo>
                        <a:lnTo>
                          <a:pt x="200" y="51"/>
                        </a:lnTo>
                        <a:lnTo>
                          <a:pt x="194" y="52"/>
                        </a:lnTo>
                        <a:lnTo>
                          <a:pt x="190" y="52"/>
                        </a:lnTo>
                        <a:lnTo>
                          <a:pt x="184" y="52"/>
                        </a:lnTo>
                        <a:lnTo>
                          <a:pt x="178" y="54"/>
                        </a:lnTo>
                        <a:lnTo>
                          <a:pt x="171" y="54"/>
                        </a:lnTo>
                        <a:lnTo>
                          <a:pt x="166" y="54"/>
                        </a:lnTo>
                        <a:lnTo>
                          <a:pt x="160" y="54"/>
                        </a:lnTo>
                        <a:lnTo>
                          <a:pt x="154" y="56"/>
                        </a:lnTo>
                        <a:lnTo>
                          <a:pt x="147" y="56"/>
                        </a:lnTo>
                        <a:lnTo>
                          <a:pt x="141" y="56"/>
                        </a:lnTo>
                        <a:lnTo>
                          <a:pt x="134" y="56"/>
                        </a:lnTo>
                        <a:lnTo>
                          <a:pt x="129" y="56"/>
                        </a:lnTo>
                        <a:lnTo>
                          <a:pt x="122" y="56"/>
                        </a:lnTo>
                        <a:lnTo>
                          <a:pt x="115" y="56"/>
                        </a:lnTo>
                        <a:lnTo>
                          <a:pt x="109" y="56"/>
                        </a:lnTo>
                        <a:lnTo>
                          <a:pt x="102" y="56"/>
                        </a:lnTo>
                        <a:lnTo>
                          <a:pt x="96" y="54"/>
                        </a:lnTo>
                        <a:lnTo>
                          <a:pt x="90" y="54"/>
                        </a:lnTo>
                        <a:lnTo>
                          <a:pt x="85" y="54"/>
                        </a:lnTo>
                        <a:lnTo>
                          <a:pt x="78" y="54"/>
                        </a:lnTo>
                        <a:lnTo>
                          <a:pt x="72" y="52"/>
                        </a:lnTo>
                        <a:lnTo>
                          <a:pt x="68" y="52"/>
                        </a:lnTo>
                        <a:lnTo>
                          <a:pt x="62" y="52"/>
                        </a:lnTo>
                        <a:lnTo>
                          <a:pt x="56" y="51"/>
                        </a:lnTo>
                        <a:lnTo>
                          <a:pt x="52" y="51"/>
                        </a:lnTo>
                        <a:lnTo>
                          <a:pt x="46" y="49"/>
                        </a:lnTo>
                        <a:lnTo>
                          <a:pt x="42" y="49"/>
                        </a:lnTo>
                        <a:lnTo>
                          <a:pt x="38" y="48"/>
                        </a:lnTo>
                        <a:lnTo>
                          <a:pt x="34" y="46"/>
                        </a:lnTo>
                        <a:lnTo>
                          <a:pt x="29" y="46"/>
                        </a:lnTo>
                        <a:lnTo>
                          <a:pt x="25" y="44"/>
                        </a:lnTo>
                        <a:lnTo>
                          <a:pt x="22" y="44"/>
                        </a:lnTo>
                        <a:lnTo>
                          <a:pt x="18" y="43"/>
                        </a:lnTo>
                        <a:lnTo>
                          <a:pt x="15" y="41"/>
                        </a:lnTo>
                        <a:lnTo>
                          <a:pt x="12" y="40"/>
                        </a:lnTo>
                        <a:lnTo>
                          <a:pt x="9" y="38"/>
                        </a:lnTo>
                        <a:lnTo>
                          <a:pt x="8" y="38"/>
                        </a:lnTo>
                        <a:lnTo>
                          <a:pt x="5" y="36"/>
                        </a:lnTo>
                        <a:lnTo>
                          <a:pt x="4" y="35"/>
                        </a:lnTo>
                        <a:lnTo>
                          <a:pt x="2" y="33"/>
                        </a:lnTo>
                        <a:lnTo>
                          <a:pt x="1" y="32"/>
                        </a:lnTo>
                        <a:lnTo>
                          <a:pt x="0" y="30"/>
                        </a:lnTo>
                        <a:lnTo>
                          <a:pt x="0" y="28"/>
                        </a:lnTo>
                        <a:lnTo>
                          <a:pt x="0" y="27"/>
                        </a:lnTo>
                        <a:lnTo>
                          <a:pt x="0" y="25"/>
                        </a:lnTo>
                        <a:lnTo>
                          <a:pt x="1" y="24"/>
                        </a:lnTo>
                        <a:lnTo>
                          <a:pt x="2" y="22"/>
                        </a:lnTo>
                        <a:lnTo>
                          <a:pt x="4" y="20"/>
                        </a:lnTo>
                        <a:lnTo>
                          <a:pt x="5" y="20"/>
                        </a:lnTo>
                        <a:lnTo>
                          <a:pt x="8" y="19"/>
                        </a:lnTo>
                        <a:lnTo>
                          <a:pt x="9" y="17"/>
                        </a:lnTo>
                        <a:lnTo>
                          <a:pt x="12" y="16"/>
                        </a:lnTo>
                        <a:lnTo>
                          <a:pt x="15" y="14"/>
                        </a:lnTo>
                        <a:lnTo>
                          <a:pt x="18" y="14"/>
                        </a:lnTo>
                        <a:lnTo>
                          <a:pt x="22" y="12"/>
                        </a:lnTo>
                        <a:lnTo>
                          <a:pt x="25" y="11"/>
                        </a:lnTo>
                        <a:lnTo>
                          <a:pt x="29" y="9"/>
                        </a:lnTo>
                        <a:lnTo>
                          <a:pt x="34" y="9"/>
                        </a:lnTo>
                        <a:lnTo>
                          <a:pt x="38" y="8"/>
                        </a:lnTo>
                        <a:lnTo>
                          <a:pt x="42" y="8"/>
                        </a:lnTo>
                        <a:lnTo>
                          <a:pt x="46" y="6"/>
                        </a:lnTo>
                        <a:lnTo>
                          <a:pt x="52" y="6"/>
                        </a:lnTo>
                        <a:lnTo>
                          <a:pt x="56" y="4"/>
                        </a:lnTo>
                        <a:lnTo>
                          <a:pt x="62" y="4"/>
                        </a:lnTo>
                        <a:lnTo>
                          <a:pt x="68" y="3"/>
                        </a:lnTo>
                        <a:lnTo>
                          <a:pt x="72" y="3"/>
                        </a:lnTo>
                        <a:lnTo>
                          <a:pt x="78" y="1"/>
                        </a:lnTo>
                        <a:lnTo>
                          <a:pt x="85" y="1"/>
                        </a:lnTo>
                        <a:lnTo>
                          <a:pt x="90" y="1"/>
                        </a:lnTo>
                        <a:lnTo>
                          <a:pt x="96" y="1"/>
                        </a:lnTo>
                        <a:lnTo>
                          <a:pt x="102" y="0"/>
                        </a:lnTo>
                        <a:lnTo>
                          <a:pt x="109" y="0"/>
                        </a:lnTo>
                        <a:lnTo>
                          <a:pt x="115" y="0"/>
                        </a:lnTo>
                        <a:lnTo>
                          <a:pt x="122" y="0"/>
                        </a:lnTo>
                        <a:lnTo>
                          <a:pt x="129"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1" name="Freeform 89"/>
                  <p:cNvSpPr>
                    <a:spLocks/>
                  </p:cNvSpPr>
                  <p:nvPr/>
                </p:nvSpPr>
                <p:spPr bwMode="auto">
                  <a:xfrm>
                    <a:off x="4455" y="1589"/>
                    <a:ext cx="199" cy="197"/>
                  </a:xfrm>
                  <a:custGeom>
                    <a:avLst/>
                    <a:gdLst>
                      <a:gd name="T0" fmla="*/ 0 w 199"/>
                      <a:gd name="T1" fmla="*/ 180 h 197"/>
                      <a:gd name="T2" fmla="*/ 1 w 199"/>
                      <a:gd name="T3" fmla="*/ 181 h 197"/>
                      <a:gd name="T4" fmla="*/ 4 w 199"/>
                      <a:gd name="T5" fmla="*/ 184 h 197"/>
                      <a:gd name="T6" fmla="*/ 8 w 199"/>
                      <a:gd name="T7" fmla="*/ 186 h 197"/>
                      <a:gd name="T8" fmla="*/ 14 w 199"/>
                      <a:gd name="T9" fmla="*/ 189 h 197"/>
                      <a:gd name="T10" fmla="*/ 21 w 199"/>
                      <a:gd name="T11" fmla="*/ 189 h 197"/>
                      <a:gd name="T12" fmla="*/ 25 w 199"/>
                      <a:gd name="T13" fmla="*/ 191 h 197"/>
                      <a:gd name="T14" fmla="*/ 31 w 199"/>
                      <a:gd name="T15" fmla="*/ 192 h 197"/>
                      <a:gd name="T16" fmla="*/ 38 w 199"/>
                      <a:gd name="T17" fmla="*/ 192 h 197"/>
                      <a:gd name="T18" fmla="*/ 45 w 199"/>
                      <a:gd name="T19" fmla="*/ 192 h 197"/>
                      <a:gd name="T20" fmla="*/ 54 w 199"/>
                      <a:gd name="T21" fmla="*/ 194 h 197"/>
                      <a:gd name="T22" fmla="*/ 61 w 199"/>
                      <a:gd name="T23" fmla="*/ 194 h 197"/>
                      <a:gd name="T24" fmla="*/ 69 w 199"/>
                      <a:gd name="T25" fmla="*/ 194 h 197"/>
                      <a:gd name="T26" fmla="*/ 76 w 199"/>
                      <a:gd name="T27" fmla="*/ 196 h 197"/>
                      <a:gd name="T28" fmla="*/ 84 w 199"/>
                      <a:gd name="T29" fmla="*/ 196 h 197"/>
                      <a:gd name="T30" fmla="*/ 91 w 199"/>
                      <a:gd name="T31" fmla="*/ 196 h 197"/>
                      <a:gd name="T32" fmla="*/ 96 w 199"/>
                      <a:gd name="T33" fmla="*/ 196 h 197"/>
                      <a:gd name="T34" fmla="*/ 103 w 199"/>
                      <a:gd name="T35" fmla="*/ 196 h 197"/>
                      <a:gd name="T36" fmla="*/ 111 w 199"/>
                      <a:gd name="T37" fmla="*/ 196 h 197"/>
                      <a:gd name="T38" fmla="*/ 119 w 199"/>
                      <a:gd name="T39" fmla="*/ 194 h 197"/>
                      <a:gd name="T40" fmla="*/ 128 w 199"/>
                      <a:gd name="T41" fmla="*/ 194 h 197"/>
                      <a:gd name="T42" fmla="*/ 136 w 199"/>
                      <a:gd name="T43" fmla="*/ 194 h 197"/>
                      <a:gd name="T44" fmla="*/ 145 w 199"/>
                      <a:gd name="T45" fmla="*/ 194 h 197"/>
                      <a:gd name="T46" fmla="*/ 153 w 199"/>
                      <a:gd name="T47" fmla="*/ 192 h 197"/>
                      <a:gd name="T48" fmla="*/ 162 w 199"/>
                      <a:gd name="T49" fmla="*/ 192 h 197"/>
                      <a:gd name="T50" fmla="*/ 168 w 199"/>
                      <a:gd name="T51" fmla="*/ 191 h 197"/>
                      <a:gd name="T52" fmla="*/ 175 w 199"/>
                      <a:gd name="T53" fmla="*/ 191 h 197"/>
                      <a:gd name="T54" fmla="*/ 183 w 199"/>
                      <a:gd name="T55" fmla="*/ 189 h 197"/>
                      <a:gd name="T56" fmla="*/ 190 w 199"/>
                      <a:gd name="T57" fmla="*/ 186 h 197"/>
                      <a:gd name="T58" fmla="*/ 195 w 199"/>
                      <a:gd name="T59" fmla="*/ 183 h 197"/>
                      <a:gd name="T60" fmla="*/ 196 w 199"/>
                      <a:gd name="T61" fmla="*/ 181 h 197"/>
                      <a:gd name="T62" fmla="*/ 198 w 199"/>
                      <a:gd name="T63" fmla="*/ 180 h 197"/>
                      <a:gd name="T64" fmla="*/ 169 w 199"/>
                      <a:gd name="T65" fmla="*/ 0 h 197"/>
                      <a:gd name="T66" fmla="*/ 168 w 199"/>
                      <a:gd name="T67" fmla="*/ 0 h 197"/>
                      <a:gd name="T68" fmla="*/ 163 w 199"/>
                      <a:gd name="T69" fmla="*/ 0 h 197"/>
                      <a:gd name="T70" fmla="*/ 158 w 199"/>
                      <a:gd name="T71" fmla="*/ 0 h 197"/>
                      <a:gd name="T72" fmla="*/ 152 w 199"/>
                      <a:gd name="T73" fmla="*/ 0 h 197"/>
                      <a:gd name="T74" fmla="*/ 145 w 199"/>
                      <a:gd name="T75" fmla="*/ 0 h 197"/>
                      <a:gd name="T76" fmla="*/ 136 w 199"/>
                      <a:gd name="T77" fmla="*/ 0 h 197"/>
                      <a:gd name="T78" fmla="*/ 126 w 199"/>
                      <a:gd name="T79" fmla="*/ 0 h 197"/>
                      <a:gd name="T80" fmla="*/ 116 w 199"/>
                      <a:gd name="T81" fmla="*/ 0 h 197"/>
                      <a:gd name="T82" fmla="*/ 106 w 199"/>
                      <a:gd name="T83" fmla="*/ 0 h 197"/>
                      <a:gd name="T84" fmla="*/ 96 w 199"/>
                      <a:gd name="T85" fmla="*/ 0 h 197"/>
                      <a:gd name="T86" fmla="*/ 86 w 199"/>
                      <a:gd name="T87" fmla="*/ 0 h 197"/>
                      <a:gd name="T88" fmla="*/ 76 w 199"/>
                      <a:gd name="T89" fmla="*/ 0 h 197"/>
                      <a:gd name="T90" fmla="*/ 66 w 199"/>
                      <a:gd name="T91" fmla="*/ 0 h 197"/>
                      <a:gd name="T92" fmla="*/ 58 w 199"/>
                      <a:gd name="T93" fmla="*/ 0 h 197"/>
                      <a:gd name="T94" fmla="*/ 49 w 199"/>
                      <a:gd name="T95" fmla="*/ 0 h 197"/>
                      <a:gd name="T96" fmla="*/ 42 w 199"/>
                      <a:gd name="T97" fmla="*/ 0 h 197"/>
                      <a:gd name="T98" fmla="*/ 37 w 199"/>
                      <a:gd name="T99" fmla="*/ 0 h 197"/>
                      <a:gd name="T100" fmla="*/ 31 w 199"/>
                      <a:gd name="T101" fmla="*/ 0 h 197"/>
                      <a:gd name="T102" fmla="*/ 28 w 199"/>
                      <a:gd name="T103" fmla="*/ 0 h 197"/>
                      <a:gd name="T104" fmla="*/ 27 w 199"/>
                      <a:gd name="T105" fmla="*/ 0 h 19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9"/>
                      <a:gd name="T160" fmla="*/ 0 h 197"/>
                      <a:gd name="T161" fmla="*/ 199 w 199"/>
                      <a:gd name="T162" fmla="*/ 197 h 19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9" h="197">
                        <a:moveTo>
                          <a:pt x="25" y="0"/>
                        </a:moveTo>
                        <a:lnTo>
                          <a:pt x="0" y="180"/>
                        </a:lnTo>
                        <a:lnTo>
                          <a:pt x="1" y="181"/>
                        </a:lnTo>
                        <a:lnTo>
                          <a:pt x="2" y="183"/>
                        </a:lnTo>
                        <a:lnTo>
                          <a:pt x="4" y="184"/>
                        </a:lnTo>
                        <a:lnTo>
                          <a:pt x="5" y="184"/>
                        </a:lnTo>
                        <a:lnTo>
                          <a:pt x="7" y="186"/>
                        </a:lnTo>
                        <a:lnTo>
                          <a:pt x="8" y="186"/>
                        </a:lnTo>
                        <a:lnTo>
                          <a:pt x="11" y="188"/>
                        </a:lnTo>
                        <a:lnTo>
                          <a:pt x="12" y="188"/>
                        </a:lnTo>
                        <a:lnTo>
                          <a:pt x="14" y="189"/>
                        </a:lnTo>
                        <a:lnTo>
                          <a:pt x="17" y="189"/>
                        </a:lnTo>
                        <a:lnTo>
                          <a:pt x="19" y="189"/>
                        </a:lnTo>
                        <a:lnTo>
                          <a:pt x="21" y="189"/>
                        </a:lnTo>
                        <a:lnTo>
                          <a:pt x="22" y="191"/>
                        </a:lnTo>
                        <a:lnTo>
                          <a:pt x="24" y="191"/>
                        </a:lnTo>
                        <a:lnTo>
                          <a:pt x="25" y="191"/>
                        </a:lnTo>
                        <a:lnTo>
                          <a:pt x="27" y="191"/>
                        </a:lnTo>
                        <a:lnTo>
                          <a:pt x="29" y="191"/>
                        </a:lnTo>
                        <a:lnTo>
                          <a:pt x="31" y="192"/>
                        </a:lnTo>
                        <a:lnTo>
                          <a:pt x="34" y="192"/>
                        </a:lnTo>
                        <a:lnTo>
                          <a:pt x="35" y="192"/>
                        </a:lnTo>
                        <a:lnTo>
                          <a:pt x="38" y="192"/>
                        </a:lnTo>
                        <a:lnTo>
                          <a:pt x="41" y="192"/>
                        </a:lnTo>
                        <a:lnTo>
                          <a:pt x="44" y="192"/>
                        </a:lnTo>
                        <a:lnTo>
                          <a:pt x="45" y="192"/>
                        </a:lnTo>
                        <a:lnTo>
                          <a:pt x="48" y="194"/>
                        </a:lnTo>
                        <a:lnTo>
                          <a:pt x="51" y="194"/>
                        </a:lnTo>
                        <a:lnTo>
                          <a:pt x="54" y="194"/>
                        </a:lnTo>
                        <a:lnTo>
                          <a:pt x="56" y="194"/>
                        </a:lnTo>
                        <a:lnTo>
                          <a:pt x="59" y="194"/>
                        </a:lnTo>
                        <a:lnTo>
                          <a:pt x="61" y="194"/>
                        </a:lnTo>
                        <a:lnTo>
                          <a:pt x="64" y="194"/>
                        </a:lnTo>
                        <a:lnTo>
                          <a:pt x="66" y="194"/>
                        </a:lnTo>
                        <a:lnTo>
                          <a:pt x="69" y="194"/>
                        </a:lnTo>
                        <a:lnTo>
                          <a:pt x="72" y="196"/>
                        </a:lnTo>
                        <a:lnTo>
                          <a:pt x="75" y="196"/>
                        </a:lnTo>
                        <a:lnTo>
                          <a:pt x="76" y="196"/>
                        </a:lnTo>
                        <a:lnTo>
                          <a:pt x="79" y="196"/>
                        </a:lnTo>
                        <a:lnTo>
                          <a:pt x="82" y="196"/>
                        </a:lnTo>
                        <a:lnTo>
                          <a:pt x="84" y="196"/>
                        </a:lnTo>
                        <a:lnTo>
                          <a:pt x="86" y="196"/>
                        </a:lnTo>
                        <a:lnTo>
                          <a:pt x="88" y="196"/>
                        </a:lnTo>
                        <a:lnTo>
                          <a:pt x="91" y="196"/>
                        </a:lnTo>
                        <a:lnTo>
                          <a:pt x="92" y="196"/>
                        </a:lnTo>
                        <a:lnTo>
                          <a:pt x="94" y="196"/>
                        </a:lnTo>
                        <a:lnTo>
                          <a:pt x="96" y="196"/>
                        </a:lnTo>
                        <a:lnTo>
                          <a:pt x="98" y="196"/>
                        </a:lnTo>
                        <a:lnTo>
                          <a:pt x="101" y="196"/>
                        </a:lnTo>
                        <a:lnTo>
                          <a:pt x="103" y="196"/>
                        </a:lnTo>
                        <a:lnTo>
                          <a:pt x="105" y="196"/>
                        </a:lnTo>
                        <a:lnTo>
                          <a:pt x="108" y="196"/>
                        </a:lnTo>
                        <a:lnTo>
                          <a:pt x="111" y="196"/>
                        </a:lnTo>
                        <a:lnTo>
                          <a:pt x="113" y="196"/>
                        </a:lnTo>
                        <a:lnTo>
                          <a:pt x="116" y="196"/>
                        </a:lnTo>
                        <a:lnTo>
                          <a:pt x="119" y="194"/>
                        </a:lnTo>
                        <a:lnTo>
                          <a:pt x="122" y="194"/>
                        </a:lnTo>
                        <a:lnTo>
                          <a:pt x="125" y="194"/>
                        </a:lnTo>
                        <a:lnTo>
                          <a:pt x="128" y="194"/>
                        </a:lnTo>
                        <a:lnTo>
                          <a:pt x="131" y="194"/>
                        </a:lnTo>
                        <a:lnTo>
                          <a:pt x="133" y="194"/>
                        </a:lnTo>
                        <a:lnTo>
                          <a:pt x="136" y="194"/>
                        </a:lnTo>
                        <a:lnTo>
                          <a:pt x="139" y="194"/>
                        </a:lnTo>
                        <a:lnTo>
                          <a:pt x="142" y="194"/>
                        </a:lnTo>
                        <a:lnTo>
                          <a:pt x="145" y="194"/>
                        </a:lnTo>
                        <a:lnTo>
                          <a:pt x="148" y="192"/>
                        </a:lnTo>
                        <a:lnTo>
                          <a:pt x="150" y="192"/>
                        </a:lnTo>
                        <a:lnTo>
                          <a:pt x="153" y="192"/>
                        </a:lnTo>
                        <a:lnTo>
                          <a:pt x="156" y="192"/>
                        </a:lnTo>
                        <a:lnTo>
                          <a:pt x="159" y="192"/>
                        </a:lnTo>
                        <a:lnTo>
                          <a:pt x="162" y="192"/>
                        </a:lnTo>
                        <a:lnTo>
                          <a:pt x="163" y="192"/>
                        </a:lnTo>
                        <a:lnTo>
                          <a:pt x="166" y="192"/>
                        </a:lnTo>
                        <a:lnTo>
                          <a:pt x="168" y="191"/>
                        </a:lnTo>
                        <a:lnTo>
                          <a:pt x="170" y="191"/>
                        </a:lnTo>
                        <a:lnTo>
                          <a:pt x="172" y="191"/>
                        </a:lnTo>
                        <a:lnTo>
                          <a:pt x="175" y="191"/>
                        </a:lnTo>
                        <a:lnTo>
                          <a:pt x="178" y="191"/>
                        </a:lnTo>
                        <a:lnTo>
                          <a:pt x="180" y="189"/>
                        </a:lnTo>
                        <a:lnTo>
                          <a:pt x="183" y="189"/>
                        </a:lnTo>
                        <a:lnTo>
                          <a:pt x="186" y="188"/>
                        </a:lnTo>
                        <a:lnTo>
                          <a:pt x="188" y="188"/>
                        </a:lnTo>
                        <a:lnTo>
                          <a:pt x="190" y="186"/>
                        </a:lnTo>
                        <a:lnTo>
                          <a:pt x="192" y="184"/>
                        </a:lnTo>
                        <a:lnTo>
                          <a:pt x="193" y="184"/>
                        </a:lnTo>
                        <a:lnTo>
                          <a:pt x="195" y="183"/>
                        </a:lnTo>
                        <a:lnTo>
                          <a:pt x="196" y="181"/>
                        </a:lnTo>
                        <a:lnTo>
                          <a:pt x="198" y="181"/>
                        </a:lnTo>
                        <a:lnTo>
                          <a:pt x="198" y="180"/>
                        </a:lnTo>
                        <a:lnTo>
                          <a:pt x="169" y="0"/>
                        </a:lnTo>
                        <a:lnTo>
                          <a:pt x="168" y="0"/>
                        </a:lnTo>
                        <a:lnTo>
                          <a:pt x="166" y="0"/>
                        </a:lnTo>
                        <a:lnTo>
                          <a:pt x="165" y="0"/>
                        </a:lnTo>
                        <a:lnTo>
                          <a:pt x="163" y="0"/>
                        </a:lnTo>
                        <a:lnTo>
                          <a:pt x="162" y="0"/>
                        </a:lnTo>
                        <a:lnTo>
                          <a:pt x="160" y="0"/>
                        </a:lnTo>
                        <a:lnTo>
                          <a:pt x="158" y="0"/>
                        </a:lnTo>
                        <a:lnTo>
                          <a:pt x="156" y="0"/>
                        </a:lnTo>
                        <a:lnTo>
                          <a:pt x="153" y="0"/>
                        </a:lnTo>
                        <a:lnTo>
                          <a:pt x="152" y="0"/>
                        </a:lnTo>
                        <a:lnTo>
                          <a:pt x="149" y="0"/>
                        </a:lnTo>
                        <a:lnTo>
                          <a:pt x="146" y="0"/>
                        </a:lnTo>
                        <a:lnTo>
                          <a:pt x="145" y="0"/>
                        </a:lnTo>
                        <a:lnTo>
                          <a:pt x="142" y="0"/>
                        </a:lnTo>
                        <a:lnTo>
                          <a:pt x="139" y="0"/>
                        </a:lnTo>
                        <a:lnTo>
                          <a:pt x="136" y="0"/>
                        </a:lnTo>
                        <a:lnTo>
                          <a:pt x="133" y="0"/>
                        </a:lnTo>
                        <a:lnTo>
                          <a:pt x="129" y="0"/>
                        </a:lnTo>
                        <a:lnTo>
                          <a:pt x="126" y="0"/>
                        </a:lnTo>
                        <a:lnTo>
                          <a:pt x="123" y="0"/>
                        </a:lnTo>
                        <a:lnTo>
                          <a:pt x="121" y="0"/>
                        </a:lnTo>
                        <a:lnTo>
                          <a:pt x="116" y="0"/>
                        </a:lnTo>
                        <a:lnTo>
                          <a:pt x="113" y="0"/>
                        </a:lnTo>
                        <a:lnTo>
                          <a:pt x="111" y="0"/>
                        </a:lnTo>
                        <a:lnTo>
                          <a:pt x="106" y="0"/>
                        </a:lnTo>
                        <a:lnTo>
                          <a:pt x="103" y="0"/>
                        </a:lnTo>
                        <a:lnTo>
                          <a:pt x="99" y="0"/>
                        </a:lnTo>
                        <a:lnTo>
                          <a:pt x="96" y="0"/>
                        </a:lnTo>
                        <a:lnTo>
                          <a:pt x="92" y="0"/>
                        </a:lnTo>
                        <a:lnTo>
                          <a:pt x="89" y="0"/>
                        </a:lnTo>
                        <a:lnTo>
                          <a:pt x="86" y="0"/>
                        </a:lnTo>
                        <a:lnTo>
                          <a:pt x="82" y="0"/>
                        </a:lnTo>
                        <a:lnTo>
                          <a:pt x="79" y="0"/>
                        </a:lnTo>
                        <a:lnTo>
                          <a:pt x="76" y="0"/>
                        </a:lnTo>
                        <a:lnTo>
                          <a:pt x="72" y="0"/>
                        </a:lnTo>
                        <a:lnTo>
                          <a:pt x="69" y="0"/>
                        </a:lnTo>
                        <a:lnTo>
                          <a:pt x="66" y="0"/>
                        </a:lnTo>
                        <a:lnTo>
                          <a:pt x="64" y="0"/>
                        </a:lnTo>
                        <a:lnTo>
                          <a:pt x="61" y="0"/>
                        </a:lnTo>
                        <a:lnTo>
                          <a:pt x="58" y="0"/>
                        </a:lnTo>
                        <a:lnTo>
                          <a:pt x="55" y="0"/>
                        </a:lnTo>
                        <a:lnTo>
                          <a:pt x="52" y="0"/>
                        </a:lnTo>
                        <a:lnTo>
                          <a:pt x="49" y="0"/>
                        </a:lnTo>
                        <a:lnTo>
                          <a:pt x="47" y="0"/>
                        </a:lnTo>
                        <a:lnTo>
                          <a:pt x="45" y="0"/>
                        </a:lnTo>
                        <a:lnTo>
                          <a:pt x="42" y="0"/>
                        </a:lnTo>
                        <a:lnTo>
                          <a:pt x="41" y="0"/>
                        </a:lnTo>
                        <a:lnTo>
                          <a:pt x="38" y="0"/>
                        </a:lnTo>
                        <a:lnTo>
                          <a:pt x="37" y="0"/>
                        </a:lnTo>
                        <a:lnTo>
                          <a:pt x="35" y="0"/>
                        </a:lnTo>
                        <a:lnTo>
                          <a:pt x="32" y="0"/>
                        </a:lnTo>
                        <a:lnTo>
                          <a:pt x="31" y="0"/>
                        </a:lnTo>
                        <a:lnTo>
                          <a:pt x="29" y="0"/>
                        </a:lnTo>
                        <a:lnTo>
                          <a:pt x="28" y="0"/>
                        </a:lnTo>
                        <a:lnTo>
                          <a:pt x="27" y="0"/>
                        </a:lnTo>
                        <a:lnTo>
                          <a:pt x="25" y="0"/>
                        </a:lnTo>
                      </a:path>
                    </a:pathLst>
                  </a:custGeom>
                  <a:solidFill>
                    <a:srgbClr val="F35B1B"/>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2" name="Freeform 90"/>
                  <p:cNvSpPr>
                    <a:spLocks/>
                  </p:cNvSpPr>
                  <p:nvPr/>
                </p:nvSpPr>
                <p:spPr bwMode="auto">
                  <a:xfrm>
                    <a:off x="4481" y="1582"/>
                    <a:ext cx="144" cy="27"/>
                  </a:xfrm>
                  <a:custGeom>
                    <a:avLst/>
                    <a:gdLst>
                      <a:gd name="T0" fmla="*/ 79 w 144"/>
                      <a:gd name="T1" fmla="*/ 0 h 27"/>
                      <a:gd name="T2" fmla="*/ 89 w 144"/>
                      <a:gd name="T3" fmla="*/ 0 h 27"/>
                      <a:gd name="T4" fmla="*/ 99 w 144"/>
                      <a:gd name="T5" fmla="*/ 0 h 27"/>
                      <a:gd name="T6" fmla="*/ 109 w 144"/>
                      <a:gd name="T7" fmla="*/ 3 h 27"/>
                      <a:gd name="T8" fmla="*/ 117 w 144"/>
                      <a:gd name="T9" fmla="*/ 3 h 27"/>
                      <a:gd name="T10" fmla="*/ 124 w 144"/>
                      <a:gd name="T11" fmla="*/ 3 h 27"/>
                      <a:gd name="T12" fmla="*/ 130 w 144"/>
                      <a:gd name="T13" fmla="*/ 7 h 27"/>
                      <a:gd name="T14" fmla="*/ 135 w 144"/>
                      <a:gd name="T15" fmla="*/ 7 h 27"/>
                      <a:gd name="T16" fmla="*/ 140 w 144"/>
                      <a:gd name="T17" fmla="*/ 11 h 27"/>
                      <a:gd name="T18" fmla="*/ 143 w 144"/>
                      <a:gd name="T19" fmla="*/ 11 h 27"/>
                      <a:gd name="T20" fmla="*/ 143 w 144"/>
                      <a:gd name="T21" fmla="*/ 14 h 27"/>
                      <a:gd name="T22" fmla="*/ 143 w 144"/>
                      <a:gd name="T23" fmla="*/ 14 h 27"/>
                      <a:gd name="T24" fmla="*/ 140 w 144"/>
                      <a:gd name="T25" fmla="*/ 18 h 27"/>
                      <a:gd name="T26" fmla="*/ 135 w 144"/>
                      <a:gd name="T27" fmla="*/ 18 h 27"/>
                      <a:gd name="T28" fmla="*/ 130 w 144"/>
                      <a:gd name="T29" fmla="*/ 22 h 27"/>
                      <a:gd name="T30" fmla="*/ 124 w 144"/>
                      <a:gd name="T31" fmla="*/ 22 h 27"/>
                      <a:gd name="T32" fmla="*/ 117 w 144"/>
                      <a:gd name="T33" fmla="*/ 22 h 27"/>
                      <a:gd name="T34" fmla="*/ 109 w 144"/>
                      <a:gd name="T35" fmla="*/ 26 h 27"/>
                      <a:gd name="T36" fmla="*/ 99 w 144"/>
                      <a:gd name="T37" fmla="*/ 26 h 27"/>
                      <a:gd name="T38" fmla="*/ 89 w 144"/>
                      <a:gd name="T39" fmla="*/ 26 h 27"/>
                      <a:gd name="T40" fmla="*/ 79 w 144"/>
                      <a:gd name="T41" fmla="*/ 26 h 27"/>
                      <a:gd name="T42" fmla="*/ 67 w 144"/>
                      <a:gd name="T43" fmla="*/ 26 h 27"/>
                      <a:gd name="T44" fmla="*/ 56 w 144"/>
                      <a:gd name="T45" fmla="*/ 26 h 27"/>
                      <a:gd name="T46" fmla="*/ 46 w 144"/>
                      <a:gd name="T47" fmla="*/ 26 h 27"/>
                      <a:gd name="T48" fmla="*/ 36 w 144"/>
                      <a:gd name="T49" fmla="*/ 26 h 27"/>
                      <a:gd name="T50" fmla="*/ 28 w 144"/>
                      <a:gd name="T51" fmla="*/ 22 h 27"/>
                      <a:gd name="T52" fmla="*/ 21 w 144"/>
                      <a:gd name="T53" fmla="*/ 22 h 27"/>
                      <a:gd name="T54" fmla="*/ 14 w 144"/>
                      <a:gd name="T55" fmla="*/ 22 h 27"/>
                      <a:gd name="T56" fmla="*/ 8 w 144"/>
                      <a:gd name="T57" fmla="*/ 18 h 27"/>
                      <a:gd name="T58" fmla="*/ 4 w 144"/>
                      <a:gd name="T59" fmla="*/ 18 h 27"/>
                      <a:gd name="T60" fmla="*/ 1 w 144"/>
                      <a:gd name="T61" fmla="*/ 14 h 27"/>
                      <a:gd name="T62" fmla="*/ 0 w 144"/>
                      <a:gd name="T63" fmla="*/ 14 h 27"/>
                      <a:gd name="T64" fmla="*/ 1 w 144"/>
                      <a:gd name="T65" fmla="*/ 11 h 27"/>
                      <a:gd name="T66" fmla="*/ 2 w 144"/>
                      <a:gd name="T67" fmla="*/ 11 h 27"/>
                      <a:gd name="T68" fmla="*/ 7 w 144"/>
                      <a:gd name="T69" fmla="*/ 7 h 27"/>
                      <a:gd name="T70" fmla="*/ 12 w 144"/>
                      <a:gd name="T71" fmla="*/ 7 h 27"/>
                      <a:gd name="T72" fmla="*/ 18 w 144"/>
                      <a:gd name="T73" fmla="*/ 3 h 27"/>
                      <a:gd name="T74" fmla="*/ 25 w 144"/>
                      <a:gd name="T75" fmla="*/ 3 h 27"/>
                      <a:gd name="T76" fmla="*/ 35 w 144"/>
                      <a:gd name="T77" fmla="*/ 3 h 27"/>
                      <a:gd name="T78" fmla="*/ 43 w 144"/>
                      <a:gd name="T79" fmla="*/ 0 h 27"/>
                      <a:gd name="T80" fmla="*/ 53 w 144"/>
                      <a:gd name="T81" fmla="*/ 0 h 27"/>
                      <a:gd name="T82" fmla="*/ 63 w 144"/>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4"/>
                      <a:gd name="T127" fmla="*/ 0 h 27"/>
                      <a:gd name="T128" fmla="*/ 144 w 144"/>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4" h="27">
                        <a:moveTo>
                          <a:pt x="72" y="0"/>
                        </a:moveTo>
                        <a:lnTo>
                          <a:pt x="75" y="0"/>
                        </a:lnTo>
                        <a:lnTo>
                          <a:pt x="79" y="0"/>
                        </a:lnTo>
                        <a:lnTo>
                          <a:pt x="82" y="0"/>
                        </a:lnTo>
                        <a:lnTo>
                          <a:pt x="86" y="0"/>
                        </a:lnTo>
                        <a:lnTo>
                          <a:pt x="89" y="0"/>
                        </a:lnTo>
                        <a:lnTo>
                          <a:pt x="92" y="0"/>
                        </a:lnTo>
                        <a:lnTo>
                          <a:pt x="96" y="0"/>
                        </a:lnTo>
                        <a:lnTo>
                          <a:pt x="99" y="0"/>
                        </a:lnTo>
                        <a:lnTo>
                          <a:pt x="101" y="0"/>
                        </a:lnTo>
                        <a:lnTo>
                          <a:pt x="106" y="3"/>
                        </a:lnTo>
                        <a:lnTo>
                          <a:pt x="109" y="3"/>
                        </a:lnTo>
                        <a:lnTo>
                          <a:pt x="111" y="3"/>
                        </a:lnTo>
                        <a:lnTo>
                          <a:pt x="114" y="3"/>
                        </a:lnTo>
                        <a:lnTo>
                          <a:pt x="117" y="3"/>
                        </a:lnTo>
                        <a:lnTo>
                          <a:pt x="120" y="3"/>
                        </a:lnTo>
                        <a:lnTo>
                          <a:pt x="121" y="3"/>
                        </a:lnTo>
                        <a:lnTo>
                          <a:pt x="124" y="3"/>
                        </a:lnTo>
                        <a:lnTo>
                          <a:pt x="126" y="3"/>
                        </a:lnTo>
                        <a:lnTo>
                          <a:pt x="128" y="7"/>
                        </a:lnTo>
                        <a:lnTo>
                          <a:pt x="130" y="7"/>
                        </a:lnTo>
                        <a:lnTo>
                          <a:pt x="133" y="7"/>
                        </a:lnTo>
                        <a:lnTo>
                          <a:pt x="134" y="7"/>
                        </a:lnTo>
                        <a:lnTo>
                          <a:pt x="135" y="7"/>
                        </a:lnTo>
                        <a:lnTo>
                          <a:pt x="137" y="7"/>
                        </a:lnTo>
                        <a:lnTo>
                          <a:pt x="138" y="7"/>
                        </a:lnTo>
                        <a:lnTo>
                          <a:pt x="140" y="11"/>
                        </a:lnTo>
                        <a:lnTo>
                          <a:pt x="141" y="11"/>
                        </a:lnTo>
                        <a:lnTo>
                          <a:pt x="143" y="11"/>
                        </a:lnTo>
                        <a:lnTo>
                          <a:pt x="143" y="14"/>
                        </a:lnTo>
                        <a:lnTo>
                          <a:pt x="141" y="14"/>
                        </a:lnTo>
                        <a:lnTo>
                          <a:pt x="141" y="18"/>
                        </a:lnTo>
                        <a:lnTo>
                          <a:pt x="140" y="18"/>
                        </a:lnTo>
                        <a:lnTo>
                          <a:pt x="138" y="18"/>
                        </a:lnTo>
                        <a:lnTo>
                          <a:pt x="137" y="18"/>
                        </a:lnTo>
                        <a:lnTo>
                          <a:pt x="135" y="18"/>
                        </a:lnTo>
                        <a:lnTo>
                          <a:pt x="134" y="18"/>
                        </a:lnTo>
                        <a:lnTo>
                          <a:pt x="133" y="18"/>
                        </a:lnTo>
                        <a:lnTo>
                          <a:pt x="130" y="22"/>
                        </a:lnTo>
                        <a:lnTo>
                          <a:pt x="128" y="22"/>
                        </a:lnTo>
                        <a:lnTo>
                          <a:pt x="126" y="22"/>
                        </a:lnTo>
                        <a:lnTo>
                          <a:pt x="124" y="22"/>
                        </a:lnTo>
                        <a:lnTo>
                          <a:pt x="121" y="22"/>
                        </a:lnTo>
                        <a:lnTo>
                          <a:pt x="120" y="22"/>
                        </a:lnTo>
                        <a:lnTo>
                          <a:pt x="117" y="22"/>
                        </a:lnTo>
                        <a:lnTo>
                          <a:pt x="114" y="22"/>
                        </a:lnTo>
                        <a:lnTo>
                          <a:pt x="111" y="26"/>
                        </a:lnTo>
                        <a:lnTo>
                          <a:pt x="109" y="26"/>
                        </a:lnTo>
                        <a:lnTo>
                          <a:pt x="106" y="26"/>
                        </a:lnTo>
                        <a:lnTo>
                          <a:pt x="101" y="26"/>
                        </a:lnTo>
                        <a:lnTo>
                          <a:pt x="99" y="26"/>
                        </a:lnTo>
                        <a:lnTo>
                          <a:pt x="96" y="26"/>
                        </a:lnTo>
                        <a:lnTo>
                          <a:pt x="92" y="26"/>
                        </a:lnTo>
                        <a:lnTo>
                          <a:pt x="89" y="26"/>
                        </a:lnTo>
                        <a:lnTo>
                          <a:pt x="86" y="26"/>
                        </a:lnTo>
                        <a:lnTo>
                          <a:pt x="82" y="26"/>
                        </a:lnTo>
                        <a:lnTo>
                          <a:pt x="79" y="26"/>
                        </a:lnTo>
                        <a:lnTo>
                          <a:pt x="75" y="26"/>
                        </a:lnTo>
                        <a:lnTo>
                          <a:pt x="72" y="26"/>
                        </a:lnTo>
                        <a:lnTo>
                          <a:pt x="67" y="26"/>
                        </a:lnTo>
                        <a:lnTo>
                          <a:pt x="63" y="26"/>
                        </a:lnTo>
                        <a:lnTo>
                          <a:pt x="60" y="26"/>
                        </a:lnTo>
                        <a:lnTo>
                          <a:pt x="56" y="26"/>
                        </a:lnTo>
                        <a:lnTo>
                          <a:pt x="53" y="26"/>
                        </a:lnTo>
                        <a:lnTo>
                          <a:pt x="50" y="26"/>
                        </a:lnTo>
                        <a:lnTo>
                          <a:pt x="46" y="26"/>
                        </a:lnTo>
                        <a:lnTo>
                          <a:pt x="43" y="26"/>
                        </a:lnTo>
                        <a:lnTo>
                          <a:pt x="41" y="26"/>
                        </a:lnTo>
                        <a:lnTo>
                          <a:pt x="36" y="26"/>
                        </a:lnTo>
                        <a:lnTo>
                          <a:pt x="35" y="26"/>
                        </a:lnTo>
                        <a:lnTo>
                          <a:pt x="31" y="26"/>
                        </a:lnTo>
                        <a:lnTo>
                          <a:pt x="28" y="22"/>
                        </a:lnTo>
                        <a:lnTo>
                          <a:pt x="25" y="22"/>
                        </a:lnTo>
                        <a:lnTo>
                          <a:pt x="24" y="22"/>
                        </a:lnTo>
                        <a:lnTo>
                          <a:pt x="21" y="22"/>
                        </a:lnTo>
                        <a:lnTo>
                          <a:pt x="18" y="22"/>
                        </a:lnTo>
                        <a:lnTo>
                          <a:pt x="16" y="22"/>
                        </a:lnTo>
                        <a:lnTo>
                          <a:pt x="14" y="22"/>
                        </a:lnTo>
                        <a:lnTo>
                          <a:pt x="12" y="22"/>
                        </a:lnTo>
                        <a:lnTo>
                          <a:pt x="9" y="18"/>
                        </a:lnTo>
                        <a:lnTo>
                          <a:pt x="8" y="18"/>
                        </a:lnTo>
                        <a:lnTo>
                          <a:pt x="7" y="18"/>
                        </a:lnTo>
                        <a:lnTo>
                          <a:pt x="5" y="18"/>
                        </a:lnTo>
                        <a:lnTo>
                          <a:pt x="4" y="18"/>
                        </a:lnTo>
                        <a:lnTo>
                          <a:pt x="2" y="18"/>
                        </a:lnTo>
                        <a:lnTo>
                          <a:pt x="1" y="14"/>
                        </a:lnTo>
                        <a:lnTo>
                          <a:pt x="0" y="14"/>
                        </a:lnTo>
                        <a:lnTo>
                          <a:pt x="0" y="11"/>
                        </a:lnTo>
                        <a:lnTo>
                          <a:pt x="1" y="11"/>
                        </a:lnTo>
                        <a:lnTo>
                          <a:pt x="2" y="11"/>
                        </a:lnTo>
                        <a:lnTo>
                          <a:pt x="4" y="7"/>
                        </a:lnTo>
                        <a:lnTo>
                          <a:pt x="5" y="7"/>
                        </a:lnTo>
                        <a:lnTo>
                          <a:pt x="7" y="7"/>
                        </a:lnTo>
                        <a:lnTo>
                          <a:pt x="8" y="7"/>
                        </a:lnTo>
                        <a:lnTo>
                          <a:pt x="9" y="7"/>
                        </a:lnTo>
                        <a:lnTo>
                          <a:pt x="12" y="7"/>
                        </a:lnTo>
                        <a:lnTo>
                          <a:pt x="14" y="7"/>
                        </a:lnTo>
                        <a:lnTo>
                          <a:pt x="16" y="3"/>
                        </a:lnTo>
                        <a:lnTo>
                          <a:pt x="18" y="3"/>
                        </a:lnTo>
                        <a:lnTo>
                          <a:pt x="21" y="3"/>
                        </a:lnTo>
                        <a:lnTo>
                          <a:pt x="24" y="3"/>
                        </a:lnTo>
                        <a:lnTo>
                          <a:pt x="25" y="3"/>
                        </a:lnTo>
                        <a:lnTo>
                          <a:pt x="28" y="3"/>
                        </a:lnTo>
                        <a:lnTo>
                          <a:pt x="31" y="3"/>
                        </a:lnTo>
                        <a:lnTo>
                          <a:pt x="35" y="3"/>
                        </a:lnTo>
                        <a:lnTo>
                          <a:pt x="36" y="3"/>
                        </a:lnTo>
                        <a:lnTo>
                          <a:pt x="41" y="0"/>
                        </a:lnTo>
                        <a:lnTo>
                          <a:pt x="43" y="0"/>
                        </a:lnTo>
                        <a:lnTo>
                          <a:pt x="46" y="0"/>
                        </a:lnTo>
                        <a:lnTo>
                          <a:pt x="50" y="0"/>
                        </a:lnTo>
                        <a:lnTo>
                          <a:pt x="53" y="0"/>
                        </a:lnTo>
                        <a:lnTo>
                          <a:pt x="56" y="0"/>
                        </a:lnTo>
                        <a:lnTo>
                          <a:pt x="60" y="0"/>
                        </a:lnTo>
                        <a:lnTo>
                          <a:pt x="63" y="0"/>
                        </a:lnTo>
                        <a:lnTo>
                          <a:pt x="67" y="0"/>
                        </a:lnTo>
                        <a:lnTo>
                          <a:pt x="72" y="0"/>
                        </a:lnTo>
                      </a:path>
                    </a:pathLst>
                  </a:custGeom>
                  <a:solidFill>
                    <a:srgbClr val="F35B1B"/>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3" name="Freeform 91"/>
                  <p:cNvSpPr>
                    <a:spLocks/>
                  </p:cNvSpPr>
                  <p:nvPr/>
                </p:nvSpPr>
                <p:spPr bwMode="auto">
                  <a:xfrm>
                    <a:off x="4473" y="1607"/>
                    <a:ext cx="24" cy="157"/>
                  </a:xfrm>
                  <a:custGeom>
                    <a:avLst/>
                    <a:gdLst>
                      <a:gd name="T0" fmla="*/ 23 w 24"/>
                      <a:gd name="T1" fmla="*/ 0 h 157"/>
                      <a:gd name="T2" fmla="*/ 23 w 24"/>
                      <a:gd name="T3" fmla="*/ 0 h 157"/>
                      <a:gd name="T4" fmla="*/ 23 w 24"/>
                      <a:gd name="T5" fmla="*/ 1 h 157"/>
                      <a:gd name="T6" fmla="*/ 23 w 24"/>
                      <a:gd name="T7" fmla="*/ 3 h 157"/>
                      <a:gd name="T8" fmla="*/ 21 w 24"/>
                      <a:gd name="T9" fmla="*/ 4 h 157"/>
                      <a:gd name="T10" fmla="*/ 21 w 24"/>
                      <a:gd name="T11" fmla="*/ 7 h 157"/>
                      <a:gd name="T12" fmla="*/ 19 w 24"/>
                      <a:gd name="T13" fmla="*/ 11 h 157"/>
                      <a:gd name="T14" fmla="*/ 19 w 24"/>
                      <a:gd name="T15" fmla="*/ 15 h 157"/>
                      <a:gd name="T16" fmla="*/ 18 w 24"/>
                      <a:gd name="T17" fmla="*/ 20 h 157"/>
                      <a:gd name="T18" fmla="*/ 16 w 24"/>
                      <a:gd name="T19" fmla="*/ 25 h 157"/>
                      <a:gd name="T20" fmla="*/ 14 w 24"/>
                      <a:gd name="T21" fmla="*/ 31 h 157"/>
                      <a:gd name="T22" fmla="*/ 14 w 24"/>
                      <a:gd name="T23" fmla="*/ 37 h 157"/>
                      <a:gd name="T24" fmla="*/ 13 w 24"/>
                      <a:gd name="T25" fmla="*/ 44 h 157"/>
                      <a:gd name="T26" fmla="*/ 11 w 24"/>
                      <a:gd name="T27" fmla="*/ 52 h 157"/>
                      <a:gd name="T28" fmla="*/ 9 w 24"/>
                      <a:gd name="T29" fmla="*/ 58 h 157"/>
                      <a:gd name="T30" fmla="*/ 8 w 24"/>
                      <a:gd name="T31" fmla="*/ 66 h 157"/>
                      <a:gd name="T32" fmla="*/ 6 w 24"/>
                      <a:gd name="T33" fmla="*/ 75 h 157"/>
                      <a:gd name="T34" fmla="*/ 3 w 24"/>
                      <a:gd name="T35" fmla="*/ 91 h 157"/>
                      <a:gd name="T36" fmla="*/ 1 w 24"/>
                      <a:gd name="T37" fmla="*/ 107 h 157"/>
                      <a:gd name="T38" fmla="*/ 1 w 24"/>
                      <a:gd name="T39" fmla="*/ 119 h 157"/>
                      <a:gd name="T40" fmla="*/ 0 w 24"/>
                      <a:gd name="T41" fmla="*/ 132 h 157"/>
                      <a:gd name="T42" fmla="*/ 0 w 24"/>
                      <a:gd name="T43" fmla="*/ 141 h 157"/>
                      <a:gd name="T44" fmla="*/ 0 w 24"/>
                      <a:gd name="T45" fmla="*/ 149 h 157"/>
                      <a:gd name="T46" fmla="*/ 0 w 24"/>
                      <a:gd name="T47" fmla="*/ 154 h 157"/>
                      <a:gd name="T48" fmla="*/ 0 w 24"/>
                      <a:gd name="T49" fmla="*/ 156 h 157"/>
                      <a:gd name="T50" fmla="*/ 0 w 24"/>
                      <a:gd name="T51" fmla="*/ 156 h 157"/>
                      <a:gd name="T52" fmla="*/ 0 w 24"/>
                      <a:gd name="T53" fmla="*/ 154 h 157"/>
                      <a:gd name="T54" fmla="*/ 0 w 24"/>
                      <a:gd name="T55" fmla="*/ 152 h 157"/>
                      <a:gd name="T56" fmla="*/ 1 w 24"/>
                      <a:gd name="T57" fmla="*/ 149 h 157"/>
                      <a:gd name="T58" fmla="*/ 1 w 24"/>
                      <a:gd name="T59" fmla="*/ 146 h 157"/>
                      <a:gd name="T60" fmla="*/ 1 w 24"/>
                      <a:gd name="T61" fmla="*/ 141 h 157"/>
                      <a:gd name="T62" fmla="*/ 3 w 24"/>
                      <a:gd name="T63" fmla="*/ 137 h 157"/>
                      <a:gd name="T64" fmla="*/ 3 w 24"/>
                      <a:gd name="T65" fmla="*/ 132 h 157"/>
                      <a:gd name="T66" fmla="*/ 4 w 24"/>
                      <a:gd name="T67" fmla="*/ 126 h 157"/>
                      <a:gd name="T68" fmla="*/ 4 w 24"/>
                      <a:gd name="T69" fmla="*/ 119 h 157"/>
                      <a:gd name="T70" fmla="*/ 6 w 24"/>
                      <a:gd name="T71" fmla="*/ 113 h 157"/>
                      <a:gd name="T72" fmla="*/ 8 w 24"/>
                      <a:gd name="T73" fmla="*/ 107 h 157"/>
                      <a:gd name="T74" fmla="*/ 8 w 24"/>
                      <a:gd name="T75" fmla="*/ 99 h 157"/>
                      <a:gd name="T76" fmla="*/ 9 w 24"/>
                      <a:gd name="T77" fmla="*/ 91 h 157"/>
                      <a:gd name="T78" fmla="*/ 11 w 24"/>
                      <a:gd name="T79" fmla="*/ 83 h 157"/>
                      <a:gd name="T80" fmla="*/ 11 w 24"/>
                      <a:gd name="T81" fmla="*/ 75 h 157"/>
                      <a:gd name="T82" fmla="*/ 13 w 24"/>
                      <a:gd name="T83" fmla="*/ 67 h 157"/>
                      <a:gd name="T84" fmla="*/ 14 w 24"/>
                      <a:gd name="T85" fmla="*/ 59 h 157"/>
                      <a:gd name="T86" fmla="*/ 16 w 24"/>
                      <a:gd name="T87" fmla="*/ 53 h 157"/>
                      <a:gd name="T88" fmla="*/ 16 w 24"/>
                      <a:gd name="T89" fmla="*/ 45 h 157"/>
                      <a:gd name="T90" fmla="*/ 18 w 24"/>
                      <a:gd name="T91" fmla="*/ 39 h 157"/>
                      <a:gd name="T92" fmla="*/ 19 w 24"/>
                      <a:gd name="T93" fmla="*/ 33 h 157"/>
                      <a:gd name="T94" fmla="*/ 19 w 24"/>
                      <a:gd name="T95" fmla="*/ 26 h 157"/>
                      <a:gd name="T96" fmla="*/ 19 w 24"/>
                      <a:gd name="T97" fmla="*/ 22 h 157"/>
                      <a:gd name="T98" fmla="*/ 21 w 24"/>
                      <a:gd name="T99" fmla="*/ 17 h 157"/>
                      <a:gd name="T100" fmla="*/ 21 w 24"/>
                      <a:gd name="T101" fmla="*/ 12 h 157"/>
                      <a:gd name="T102" fmla="*/ 21 w 24"/>
                      <a:gd name="T103" fmla="*/ 7 h 157"/>
                      <a:gd name="T104" fmla="*/ 23 w 24"/>
                      <a:gd name="T105" fmla="*/ 4 h 157"/>
                      <a:gd name="T106" fmla="*/ 23 w 24"/>
                      <a:gd name="T107" fmla="*/ 3 h 157"/>
                      <a:gd name="T108" fmla="*/ 23 w 24"/>
                      <a:gd name="T109" fmla="*/ 1 h 157"/>
                      <a:gd name="T110" fmla="*/ 23 w 24"/>
                      <a:gd name="T111" fmla="*/ 0 h 1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
                      <a:gd name="T169" fmla="*/ 0 h 157"/>
                      <a:gd name="T170" fmla="*/ 24 w 24"/>
                      <a:gd name="T171" fmla="*/ 157 h 1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 h="157">
                        <a:moveTo>
                          <a:pt x="23" y="0"/>
                        </a:moveTo>
                        <a:lnTo>
                          <a:pt x="23" y="0"/>
                        </a:lnTo>
                        <a:lnTo>
                          <a:pt x="23" y="1"/>
                        </a:lnTo>
                        <a:lnTo>
                          <a:pt x="23" y="3"/>
                        </a:lnTo>
                        <a:lnTo>
                          <a:pt x="21" y="4"/>
                        </a:lnTo>
                        <a:lnTo>
                          <a:pt x="21" y="7"/>
                        </a:lnTo>
                        <a:lnTo>
                          <a:pt x="19" y="11"/>
                        </a:lnTo>
                        <a:lnTo>
                          <a:pt x="19" y="15"/>
                        </a:lnTo>
                        <a:lnTo>
                          <a:pt x="18" y="20"/>
                        </a:lnTo>
                        <a:lnTo>
                          <a:pt x="16" y="25"/>
                        </a:lnTo>
                        <a:lnTo>
                          <a:pt x="14" y="31"/>
                        </a:lnTo>
                        <a:lnTo>
                          <a:pt x="14" y="37"/>
                        </a:lnTo>
                        <a:lnTo>
                          <a:pt x="13" y="44"/>
                        </a:lnTo>
                        <a:lnTo>
                          <a:pt x="11" y="52"/>
                        </a:lnTo>
                        <a:lnTo>
                          <a:pt x="9" y="58"/>
                        </a:lnTo>
                        <a:lnTo>
                          <a:pt x="8" y="66"/>
                        </a:lnTo>
                        <a:lnTo>
                          <a:pt x="6" y="75"/>
                        </a:lnTo>
                        <a:lnTo>
                          <a:pt x="3" y="91"/>
                        </a:lnTo>
                        <a:lnTo>
                          <a:pt x="1" y="107"/>
                        </a:lnTo>
                        <a:lnTo>
                          <a:pt x="1" y="119"/>
                        </a:lnTo>
                        <a:lnTo>
                          <a:pt x="0" y="132"/>
                        </a:lnTo>
                        <a:lnTo>
                          <a:pt x="0" y="141"/>
                        </a:lnTo>
                        <a:lnTo>
                          <a:pt x="0" y="149"/>
                        </a:lnTo>
                        <a:lnTo>
                          <a:pt x="0" y="154"/>
                        </a:lnTo>
                        <a:lnTo>
                          <a:pt x="0" y="156"/>
                        </a:lnTo>
                        <a:lnTo>
                          <a:pt x="0" y="154"/>
                        </a:lnTo>
                        <a:lnTo>
                          <a:pt x="0" y="152"/>
                        </a:lnTo>
                        <a:lnTo>
                          <a:pt x="1" y="149"/>
                        </a:lnTo>
                        <a:lnTo>
                          <a:pt x="1" y="146"/>
                        </a:lnTo>
                        <a:lnTo>
                          <a:pt x="1" y="141"/>
                        </a:lnTo>
                        <a:lnTo>
                          <a:pt x="3" y="137"/>
                        </a:lnTo>
                        <a:lnTo>
                          <a:pt x="3" y="132"/>
                        </a:lnTo>
                        <a:lnTo>
                          <a:pt x="4" y="126"/>
                        </a:lnTo>
                        <a:lnTo>
                          <a:pt x="4" y="119"/>
                        </a:lnTo>
                        <a:lnTo>
                          <a:pt x="6" y="113"/>
                        </a:lnTo>
                        <a:lnTo>
                          <a:pt x="8" y="107"/>
                        </a:lnTo>
                        <a:lnTo>
                          <a:pt x="8" y="99"/>
                        </a:lnTo>
                        <a:lnTo>
                          <a:pt x="9" y="91"/>
                        </a:lnTo>
                        <a:lnTo>
                          <a:pt x="11" y="83"/>
                        </a:lnTo>
                        <a:lnTo>
                          <a:pt x="11" y="75"/>
                        </a:lnTo>
                        <a:lnTo>
                          <a:pt x="13" y="67"/>
                        </a:lnTo>
                        <a:lnTo>
                          <a:pt x="14" y="59"/>
                        </a:lnTo>
                        <a:lnTo>
                          <a:pt x="16" y="53"/>
                        </a:lnTo>
                        <a:lnTo>
                          <a:pt x="16" y="45"/>
                        </a:lnTo>
                        <a:lnTo>
                          <a:pt x="18" y="39"/>
                        </a:lnTo>
                        <a:lnTo>
                          <a:pt x="19" y="33"/>
                        </a:lnTo>
                        <a:lnTo>
                          <a:pt x="19" y="26"/>
                        </a:lnTo>
                        <a:lnTo>
                          <a:pt x="19" y="22"/>
                        </a:lnTo>
                        <a:lnTo>
                          <a:pt x="21" y="17"/>
                        </a:lnTo>
                        <a:lnTo>
                          <a:pt x="21" y="12"/>
                        </a:lnTo>
                        <a:lnTo>
                          <a:pt x="21" y="7"/>
                        </a:lnTo>
                        <a:lnTo>
                          <a:pt x="23" y="4"/>
                        </a:lnTo>
                        <a:lnTo>
                          <a:pt x="23" y="3"/>
                        </a:lnTo>
                        <a:lnTo>
                          <a:pt x="23" y="1"/>
                        </a:lnTo>
                        <a:lnTo>
                          <a:pt x="23"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4" name="Freeform 92"/>
                  <p:cNvSpPr>
                    <a:spLocks/>
                  </p:cNvSpPr>
                  <p:nvPr/>
                </p:nvSpPr>
                <p:spPr bwMode="auto">
                  <a:xfrm>
                    <a:off x="4543" y="1609"/>
                    <a:ext cx="24" cy="162"/>
                  </a:xfrm>
                  <a:custGeom>
                    <a:avLst/>
                    <a:gdLst>
                      <a:gd name="T0" fmla="*/ 13 w 24"/>
                      <a:gd name="T1" fmla="*/ 0 h 162"/>
                      <a:gd name="T2" fmla="*/ 13 w 24"/>
                      <a:gd name="T3" fmla="*/ 1 h 162"/>
                      <a:gd name="T4" fmla="*/ 13 w 24"/>
                      <a:gd name="T5" fmla="*/ 6 h 162"/>
                      <a:gd name="T6" fmla="*/ 9 w 24"/>
                      <a:gd name="T7" fmla="*/ 14 h 162"/>
                      <a:gd name="T8" fmla="*/ 9 w 24"/>
                      <a:gd name="T9" fmla="*/ 23 h 162"/>
                      <a:gd name="T10" fmla="*/ 4 w 24"/>
                      <a:gd name="T11" fmla="*/ 35 h 162"/>
                      <a:gd name="T12" fmla="*/ 0 w 24"/>
                      <a:gd name="T13" fmla="*/ 47 h 162"/>
                      <a:gd name="T14" fmla="*/ 0 w 24"/>
                      <a:gd name="T15" fmla="*/ 62 h 162"/>
                      <a:gd name="T16" fmla="*/ 0 w 24"/>
                      <a:gd name="T17" fmla="*/ 78 h 162"/>
                      <a:gd name="T18" fmla="*/ 0 w 24"/>
                      <a:gd name="T19" fmla="*/ 94 h 162"/>
                      <a:gd name="T20" fmla="*/ 0 w 24"/>
                      <a:gd name="T21" fmla="*/ 108 h 162"/>
                      <a:gd name="T22" fmla="*/ 4 w 24"/>
                      <a:gd name="T23" fmla="*/ 122 h 162"/>
                      <a:gd name="T24" fmla="*/ 4 w 24"/>
                      <a:gd name="T25" fmla="*/ 133 h 162"/>
                      <a:gd name="T26" fmla="*/ 9 w 24"/>
                      <a:gd name="T27" fmla="*/ 145 h 162"/>
                      <a:gd name="T28" fmla="*/ 9 w 24"/>
                      <a:gd name="T29" fmla="*/ 153 h 162"/>
                      <a:gd name="T30" fmla="*/ 13 w 24"/>
                      <a:gd name="T31" fmla="*/ 159 h 162"/>
                      <a:gd name="T32" fmla="*/ 13 w 24"/>
                      <a:gd name="T33" fmla="*/ 161 h 162"/>
                      <a:gd name="T34" fmla="*/ 18 w 24"/>
                      <a:gd name="T35" fmla="*/ 159 h 162"/>
                      <a:gd name="T36" fmla="*/ 18 w 24"/>
                      <a:gd name="T37" fmla="*/ 154 h 162"/>
                      <a:gd name="T38" fmla="*/ 18 w 24"/>
                      <a:gd name="T39" fmla="*/ 145 h 162"/>
                      <a:gd name="T40" fmla="*/ 23 w 24"/>
                      <a:gd name="T41" fmla="*/ 133 h 162"/>
                      <a:gd name="T42" fmla="*/ 23 w 24"/>
                      <a:gd name="T43" fmla="*/ 119 h 162"/>
                      <a:gd name="T44" fmla="*/ 23 w 24"/>
                      <a:gd name="T45" fmla="*/ 106 h 162"/>
                      <a:gd name="T46" fmla="*/ 23 w 24"/>
                      <a:gd name="T47" fmla="*/ 92 h 162"/>
                      <a:gd name="T48" fmla="*/ 23 w 24"/>
                      <a:gd name="T49" fmla="*/ 78 h 162"/>
                      <a:gd name="T50" fmla="*/ 23 w 24"/>
                      <a:gd name="T51" fmla="*/ 62 h 162"/>
                      <a:gd name="T52" fmla="*/ 23 w 24"/>
                      <a:gd name="T53" fmla="*/ 47 h 162"/>
                      <a:gd name="T54" fmla="*/ 23 w 24"/>
                      <a:gd name="T55" fmla="*/ 35 h 162"/>
                      <a:gd name="T56" fmla="*/ 18 w 24"/>
                      <a:gd name="T57" fmla="*/ 22 h 162"/>
                      <a:gd name="T58" fmla="*/ 18 w 24"/>
                      <a:gd name="T59" fmla="*/ 12 h 162"/>
                      <a:gd name="T60" fmla="*/ 13 w 24"/>
                      <a:gd name="T61" fmla="*/ 4 h 162"/>
                      <a:gd name="T62" fmla="*/ 13 w 24"/>
                      <a:gd name="T63" fmla="*/ 1 h 162"/>
                      <a:gd name="T64" fmla="*/ 13 w 24"/>
                      <a:gd name="T65" fmla="*/ 0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162"/>
                      <a:gd name="T101" fmla="*/ 24 w 24"/>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162">
                        <a:moveTo>
                          <a:pt x="13" y="0"/>
                        </a:moveTo>
                        <a:lnTo>
                          <a:pt x="13" y="1"/>
                        </a:lnTo>
                        <a:lnTo>
                          <a:pt x="13" y="6"/>
                        </a:lnTo>
                        <a:lnTo>
                          <a:pt x="9" y="14"/>
                        </a:lnTo>
                        <a:lnTo>
                          <a:pt x="9" y="23"/>
                        </a:lnTo>
                        <a:lnTo>
                          <a:pt x="4" y="35"/>
                        </a:lnTo>
                        <a:lnTo>
                          <a:pt x="0" y="47"/>
                        </a:lnTo>
                        <a:lnTo>
                          <a:pt x="0" y="62"/>
                        </a:lnTo>
                        <a:lnTo>
                          <a:pt x="0" y="78"/>
                        </a:lnTo>
                        <a:lnTo>
                          <a:pt x="0" y="94"/>
                        </a:lnTo>
                        <a:lnTo>
                          <a:pt x="0" y="108"/>
                        </a:lnTo>
                        <a:lnTo>
                          <a:pt x="4" y="122"/>
                        </a:lnTo>
                        <a:lnTo>
                          <a:pt x="4" y="133"/>
                        </a:lnTo>
                        <a:lnTo>
                          <a:pt x="9" y="145"/>
                        </a:lnTo>
                        <a:lnTo>
                          <a:pt x="9" y="153"/>
                        </a:lnTo>
                        <a:lnTo>
                          <a:pt x="13" y="159"/>
                        </a:lnTo>
                        <a:lnTo>
                          <a:pt x="13" y="161"/>
                        </a:lnTo>
                        <a:lnTo>
                          <a:pt x="18" y="159"/>
                        </a:lnTo>
                        <a:lnTo>
                          <a:pt x="18" y="154"/>
                        </a:lnTo>
                        <a:lnTo>
                          <a:pt x="18" y="145"/>
                        </a:lnTo>
                        <a:lnTo>
                          <a:pt x="23" y="133"/>
                        </a:lnTo>
                        <a:lnTo>
                          <a:pt x="23" y="119"/>
                        </a:lnTo>
                        <a:lnTo>
                          <a:pt x="23" y="106"/>
                        </a:lnTo>
                        <a:lnTo>
                          <a:pt x="23" y="92"/>
                        </a:lnTo>
                        <a:lnTo>
                          <a:pt x="23" y="78"/>
                        </a:lnTo>
                        <a:lnTo>
                          <a:pt x="23" y="62"/>
                        </a:lnTo>
                        <a:lnTo>
                          <a:pt x="23" y="47"/>
                        </a:lnTo>
                        <a:lnTo>
                          <a:pt x="23" y="35"/>
                        </a:lnTo>
                        <a:lnTo>
                          <a:pt x="18" y="22"/>
                        </a:lnTo>
                        <a:lnTo>
                          <a:pt x="18" y="12"/>
                        </a:lnTo>
                        <a:lnTo>
                          <a:pt x="13" y="4"/>
                        </a:lnTo>
                        <a:lnTo>
                          <a:pt x="13" y="1"/>
                        </a:lnTo>
                        <a:lnTo>
                          <a:pt x="13" y="0"/>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5" name="Freeform 93"/>
                  <p:cNvSpPr>
                    <a:spLocks/>
                  </p:cNvSpPr>
                  <p:nvPr/>
                </p:nvSpPr>
                <p:spPr bwMode="auto">
                  <a:xfrm>
                    <a:off x="4608" y="1607"/>
                    <a:ext cx="24" cy="160"/>
                  </a:xfrm>
                  <a:custGeom>
                    <a:avLst/>
                    <a:gdLst>
                      <a:gd name="T0" fmla="*/ 23 w 24"/>
                      <a:gd name="T1" fmla="*/ 159 h 160"/>
                      <a:gd name="T2" fmla="*/ 23 w 24"/>
                      <a:gd name="T3" fmla="*/ 159 h 160"/>
                      <a:gd name="T4" fmla="*/ 23 w 24"/>
                      <a:gd name="T5" fmla="*/ 157 h 160"/>
                      <a:gd name="T6" fmla="*/ 21 w 24"/>
                      <a:gd name="T7" fmla="*/ 155 h 160"/>
                      <a:gd name="T8" fmla="*/ 21 w 24"/>
                      <a:gd name="T9" fmla="*/ 152 h 160"/>
                      <a:gd name="T10" fmla="*/ 21 w 24"/>
                      <a:gd name="T11" fmla="*/ 151 h 160"/>
                      <a:gd name="T12" fmla="*/ 19 w 24"/>
                      <a:gd name="T13" fmla="*/ 146 h 160"/>
                      <a:gd name="T14" fmla="*/ 18 w 24"/>
                      <a:gd name="T15" fmla="*/ 143 h 160"/>
                      <a:gd name="T16" fmla="*/ 16 w 24"/>
                      <a:gd name="T17" fmla="*/ 138 h 160"/>
                      <a:gd name="T18" fmla="*/ 16 w 24"/>
                      <a:gd name="T19" fmla="*/ 131 h 160"/>
                      <a:gd name="T20" fmla="*/ 15 w 24"/>
                      <a:gd name="T21" fmla="*/ 127 h 160"/>
                      <a:gd name="T22" fmla="*/ 13 w 24"/>
                      <a:gd name="T23" fmla="*/ 120 h 160"/>
                      <a:gd name="T24" fmla="*/ 12 w 24"/>
                      <a:gd name="T25" fmla="*/ 114 h 160"/>
                      <a:gd name="T26" fmla="*/ 10 w 24"/>
                      <a:gd name="T27" fmla="*/ 106 h 160"/>
                      <a:gd name="T28" fmla="*/ 9 w 24"/>
                      <a:gd name="T29" fmla="*/ 98 h 160"/>
                      <a:gd name="T30" fmla="*/ 7 w 24"/>
                      <a:gd name="T31" fmla="*/ 90 h 160"/>
                      <a:gd name="T32" fmla="*/ 6 w 24"/>
                      <a:gd name="T33" fmla="*/ 82 h 160"/>
                      <a:gd name="T34" fmla="*/ 4 w 24"/>
                      <a:gd name="T35" fmla="*/ 65 h 160"/>
                      <a:gd name="T36" fmla="*/ 1 w 24"/>
                      <a:gd name="T37" fmla="*/ 49 h 160"/>
                      <a:gd name="T38" fmla="*/ 1 w 24"/>
                      <a:gd name="T39" fmla="*/ 36 h 160"/>
                      <a:gd name="T40" fmla="*/ 0 w 24"/>
                      <a:gd name="T41" fmla="*/ 23 h 160"/>
                      <a:gd name="T42" fmla="*/ 0 w 24"/>
                      <a:gd name="T43" fmla="*/ 14 h 160"/>
                      <a:gd name="T44" fmla="*/ 0 w 24"/>
                      <a:gd name="T45" fmla="*/ 6 h 160"/>
                      <a:gd name="T46" fmla="*/ 0 w 24"/>
                      <a:gd name="T47" fmla="*/ 1 h 160"/>
                      <a:gd name="T48" fmla="*/ 0 w 24"/>
                      <a:gd name="T49" fmla="*/ 0 h 160"/>
                      <a:gd name="T50" fmla="*/ 0 w 24"/>
                      <a:gd name="T51" fmla="*/ 0 h 160"/>
                      <a:gd name="T52" fmla="*/ 0 w 24"/>
                      <a:gd name="T53" fmla="*/ 1 h 160"/>
                      <a:gd name="T54" fmla="*/ 0 w 24"/>
                      <a:gd name="T55" fmla="*/ 3 h 160"/>
                      <a:gd name="T56" fmla="*/ 1 w 24"/>
                      <a:gd name="T57" fmla="*/ 6 h 160"/>
                      <a:gd name="T58" fmla="*/ 1 w 24"/>
                      <a:gd name="T59" fmla="*/ 9 h 160"/>
                      <a:gd name="T60" fmla="*/ 1 w 24"/>
                      <a:gd name="T61" fmla="*/ 14 h 160"/>
                      <a:gd name="T62" fmla="*/ 3 w 24"/>
                      <a:gd name="T63" fmla="*/ 19 h 160"/>
                      <a:gd name="T64" fmla="*/ 4 w 24"/>
                      <a:gd name="T65" fmla="*/ 23 h 160"/>
                      <a:gd name="T66" fmla="*/ 4 w 24"/>
                      <a:gd name="T67" fmla="*/ 30 h 160"/>
                      <a:gd name="T68" fmla="*/ 6 w 24"/>
                      <a:gd name="T69" fmla="*/ 36 h 160"/>
                      <a:gd name="T70" fmla="*/ 6 w 24"/>
                      <a:gd name="T71" fmla="*/ 42 h 160"/>
                      <a:gd name="T72" fmla="*/ 7 w 24"/>
                      <a:gd name="T73" fmla="*/ 50 h 160"/>
                      <a:gd name="T74" fmla="*/ 9 w 24"/>
                      <a:gd name="T75" fmla="*/ 58 h 160"/>
                      <a:gd name="T76" fmla="*/ 9 w 24"/>
                      <a:gd name="T77" fmla="*/ 66 h 160"/>
                      <a:gd name="T78" fmla="*/ 10 w 24"/>
                      <a:gd name="T79" fmla="*/ 74 h 160"/>
                      <a:gd name="T80" fmla="*/ 12 w 24"/>
                      <a:gd name="T81" fmla="*/ 82 h 160"/>
                      <a:gd name="T82" fmla="*/ 13 w 24"/>
                      <a:gd name="T83" fmla="*/ 90 h 160"/>
                      <a:gd name="T84" fmla="*/ 15 w 24"/>
                      <a:gd name="T85" fmla="*/ 96 h 160"/>
                      <a:gd name="T86" fmla="*/ 15 w 24"/>
                      <a:gd name="T87" fmla="*/ 104 h 160"/>
                      <a:gd name="T88" fmla="*/ 16 w 24"/>
                      <a:gd name="T89" fmla="*/ 111 h 160"/>
                      <a:gd name="T90" fmla="*/ 18 w 24"/>
                      <a:gd name="T91" fmla="*/ 119 h 160"/>
                      <a:gd name="T92" fmla="*/ 18 w 24"/>
                      <a:gd name="T93" fmla="*/ 124 h 160"/>
                      <a:gd name="T94" fmla="*/ 19 w 24"/>
                      <a:gd name="T95" fmla="*/ 130 h 160"/>
                      <a:gd name="T96" fmla="*/ 19 w 24"/>
                      <a:gd name="T97" fmla="*/ 136 h 160"/>
                      <a:gd name="T98" fmla="*/ 21 w 24"/>
                      <a:gd name="T99" fmla="*/ 141 h 160"/>
                      <a:gd name="T100" fmla="*/ 21 w 24"/>
                      <a:gd name="T101" fmla="*/ 146 h 160"/>
                      <a:gd name="T102" fmla="*/ 21 w 24"/>
                      <a:gd name="T103" fmla="*/ 151 h 160"/>
                      <a:gd name="T104" fmla="*/ 23 w 24"/>
                      <a:gd name="T105" fmla="*/ 152 h 160"/>
                      <a:gd name="T106" fmla="*/ 23 w 24"/>
                      <a:gd name="T107" fmla="*/ 155 h 160"/>
                      <a:gd name="T108" fmla="*/ 23 w 24"/>
                      <a:gd name="T109" fmla="*/ 157 h 160"/>
                      <a:gd name="T110" fmla="*/ 23 w 24"/>
                      <a:gd name="T111" fmla="*/ 159 h 160"/>
                      <a:gd name="T112" fmla="*/ 23 w 24"/>
                      <a:gd name="T113" fmla="*/ 159 h 1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
                      <a:gd name="T172" fmla="*/ 0 h 160"/>
                      <a:gd name="T173" fmla="*/ 24 w 24"/>
                      <a:gd name="T174" fmla="*/ 160 h 1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 h="160">
                        <a:moveTo>
                          <a:pt x="23" y="159"/>
                        </a:moveTo>
                        <a:lnTo>
                          <a:pt x="23" y="159"/>
                        </a:lnTo>
                        <a:lnTo>
                          <a:pt x="23" y="157"/>
                        </a:lnTo>
                        <a:lnTo>
                          <a:pt x="21" y="155"/>
                        </a:lnTo>
                        <a:lnTo>
                          <a:pt x="21" y="152"/>
                        </a:lnTo>
                        <a:lnTo>
                          <a:pt x="21" y="151"/>
                        </a:lnTo>
                        <a:lnTo>
                          <a:pt x="19" y="146"/>
                        </a:lnTo>
                        <a:lnTo>
                          <a:pt x="18" y="143"/>
                        </a:lnTo>
                        <a:lnTo>
                          <a:pt x="16" y="138"/>
                        </a:lnTo>
                        <a:lnTo>
                          <a:pt x="16" y="131"/>
                        </a:lnTo>
                        <a:lnTo>
                          <a:pt x="15" y="127"/>
                        </a:lnTo>
                        <a:lnTo>
                          <a:pt x="13" y="120"/>
                        </a:lnTo>
                        <a:lnTo>
                          <a:pt x="12" y="114"/>
                        </a:lnTo>
                        <a:lnTo>
                          <a:pt x="10" y="106"/>
                        </a:lnTo>
                        <a:lnTo>
                          <a:pt x="9" y="98"/>
                        </a:lnTo>
                        <a:lnTo>
                          <a:pt x="7" y="90"/>
                        </a:lnTo>
                        <a:lnTo>
                          <a:pt x="6" y="82"/>
                        </a:lnTo>
                        <a:lnTo>
                          <a:pt x="4" y="65"/>
                        </a:lnTo>
                        <a:lnTo>
                          <a:pt x="1" y="49"/>
                        </a:lnTo>
                        <a:lnTo>
                          <a:pt x="1" y="36"/>
                        </a:lnTo>
                        <a:lnTo>
                          <a:pt x="0" y="23"/>
                        </a:lnTo>
                        <a:lnTo>
                          <a:pt x="0" y="14"/>
                        </a:lnTo>
                        <a:lnTo>
                          <a:pt x="0" y="6"/>
                        </a:lnTo>
                        <a:lnTo>
                          <a:pt x="0" y="1"/>
                        </a:lnTo>
                        <a:lnTo>
                          <a:pt x="0" y="0"/>
                        </a:lnTo>
                        <a:lnTo>
                          <a:pt x="0" y="1"/>
                        </a:lnTo>
                        <a:lnTo>
                          <a:pt x="0" y="3"/>
                        </a:lnTo>
                        <a:lnTo>
                          <a:pt x="1" y="6"/>
                        </a:lnTo>
                        <a:lnTo>
                          <a:pt x="1" y="9"/>
                        </a:lnTo>
                        <a:lnTo>
                          <a:pt x="1" y="14"/>
                        </a:lnTo>
                        <a:lnTo>
                          <a:pt x="3" y="19"/>
                        </a:lnTo>
                        <a:lnTo>
                          <a:pt x="4" y="23"/>
                        </a:lnTo>
                        <a:lnTo>
                          <a:pt x="4" y="30"/>
                        </a:lnTo>
                        <a:lnTo>
                          <a:pt x="6" y="36"/>
                        </a:lnTo>
                        <a:lnTo>
                          <a:pt x="6" y="42"/>
                        </a:lnTo>
                        <a:lnTo>
                          <a:pt x="7" y="50"/>
                        </a:lnTo>
                        <a:lnTo>
                          <a:pt x="9" y="58"/>
                        </a:lnTo>
                        <a:lnTo>
                          <a:pt x="9" y="66"/>
                        </a:lnTo>
                        <a:lnTo>
                          <a:pt x="10" y="74"/>
                        </a:lnTo>
                        <a:lnTo>
                          <a:pt x="12" y="82"/>
                        </a:lnTo>
                        <a:lnTo>
                          <a:pt x="13" y="90"/>
                        </a:lnTo>
                        <a:lnTo>
                          <a:pt x="15" y="96"/>
                        </a:lnTo>
                        <a:lnTo>
                          <a:pt x="15" y="104"/>
                        </a:lnTo>
                        <a:lnTo>
                          <a:pt x="16" y="111"/>
                        </a:lnTo>
                        <a:lnTo>
                          <a:pt x="18" y="119"/>
                        </a:lnTo>
                        <a:lnTo>
                          <a:pt x="18" y="124"/>
                        </a:lnTo>
                        <a:lnTo>
                          <a:pt x="19" y="130"/>
                        </a:lnTo>
                        <a:lnTo>
                          <a:pt x="19" y="136"/>
                        </a:lnTo>
                        <a:lnTo>
                          <a:pt x="21" y="141"/>
                        </a:lnTo>
                        <a:lnTo>
                          <a:pt x="21" y="146"/>
                        </a:lnTo>
                        <a:lnTo>
                          <a:pt x="21" y="151"/>
                        </a:lnTo>
                        <a:lnTo>
                          <a:pt x="23" y="152"/>
                        </a:lnTo>
                        <a:lnTo>
                          <a:pt x="23" y="155"/>
                        </a:lnTo>
                        <a:lnTo>
                          <a:pt x="23" y="157"/>
                        </a:lnTo>
                        <a:lnTo>
                          <a:pt x="23" y="159"/>
                        </a:lnTo>
                      </a:path>
                    </a:pathLst>
                  </a:custGeom>
                  <a:no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nvGrpSpPr>
                  <p:cNvPr id="18" name="Group 94"/>
                  <p:cNvGrpSpPr>
                    <a:grpSpLocks/>
                  </p:cNvGrpSpPr>
                  <p:nvPr/>
                </p:nvGrpSpPr>
                <p:grpSpPr bwMode="auto">
                  <a:xfrm>
                    <a:off x="4532" y="1808"/>
                    <a:ext cx="47" cy="28"/>
                    <a:chOff x="4642" y="1863"/>
                    <a:chExt cx="47" cy="28"/>
                  </a:xfrm>
                </p:grpSpPr>
                <p:sp>
                  <p:nvSpPr>
                    <p:cNvPr id="104487" name="Freeform 95"/>
                    <p:cNvSpPr>
                      <a:spLocks/>
                    </p:cNvSpPr>
                    <p:nvPr/>
                  </p:nvSpPr>
                  <p:spPr bwMode="auto">
                    <a:xfrm>
                      <a:off x="4642" y="1863"/>
                      <a:ext cx="47" cy="28"/>
                    </a:xfrm>
                    <a:custGeom>
                      <a:avLst/>
                      <a:gdLst>
                        <a:gd name="T0" fmla="*/ 0 w 47"/>
                        <a:gd name="T1" fmla="*/ 0 h 28"/>
                        <a:gd name="T2" fmla="*/ 46 w 47"/>
                        <a:gd name="T3" fmla="*/ 0 h 28"/>
                        <a:gd name="T4" fmla="*/ 46 w 47"/>
                        <a:gd name="T5" fmla="*/ 27 h 28"/>
                        <a:gd name="T6" fmla="*/ 0 w 47"/>
                        <a:gd name="T7" fmla="*/ 27 h 28"/>
                        <a:gd name="T8" fmla="*/ 0 w 47"/>
                        <a:gd name="T9" fmla="*/ 0 h 28"/>
                        <a:gd name="T10" fmla="*/ 0 60000 65536"/>
                        <a:gd name="T11" fmla="*/ 0 60000 65536"/>
                        <a:gd name="T12" fmla="*/ 0 60000 65536"/>
                        <a:gd name="T13" fmla="*/ 0 60000 65536"/>
                        <a:gd name="T14" fmla="*/ 0 60000 65536"/>
                        <a:gd name="T15" fmla="*/ 0 w 47"/>
                        <a:gd name="T16" fmla="*/ 0 h 28"/>
                        <a:gd name="T17" fmla="*/ 47 w 47"/>
                        <a:gd name="T18" fmla="*/ 28 h 28"/>
                      </a:gdLst>
                      <a:ahLst/>
                      <a:cxnLst>
                        <a:cxn ang="T10">
                          <a:pos x="T0" y="T1"/>
                        </a:cxn>
                        <a:cxn ang="T11">
                          <a:pos x="T2" y="T3"/>
                        </a:cxn>
                        <a:cxn ang="T12">
                          <a:pos x="T4" y="T5"/>
                        </a:cxn>
                        <a:cxn ang="T13">
                          <a:pos x="T6" y="T7"/>
                        </a:cxn>
                        <a:cxn ang="T14">
                          <a:pos x="T8" y="T9"/>
                        </a:cxn>
                      </a:cxnLst>
                      <a:rect l="T15" t="T16" r="T17" b="T18"/>
                      <a:pathLst>
                        <a:path w="47" h="28">
                          <a:moveTo>
                            <a:pt x="0" y="0"/>
                          </a:moveTo>
                          <a:lnTo>
                            <a:pt x="46" y="0"/>
                          </a:lnTo>
                          <a:lnTo>
                            <a:pt x="46" y="27"/>
                          </a:lnTo>
                          <a:lnTo>
                            <a:pt x="0" y="27"/>
                          </a:lnTo>
                          <a:lnTo>
                            <a:pt x="0" y="0"/>
                          </a:lnTo>
                        </a:path>
                      </a:pathLst>
                    </a:custGeom>
                    <a:solidFill>
                      <a:schemeClr val="tx1"/>
                    </a:solid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sp>
                  <p:nvSpPr>
                    <p:cNvPr id="104488" name="Freeform 96" descr="noir)"/>
                    <p:cNvSpPr>
                      <a:spLocks/>
                    </p:cNvSpPr>
                    <p:nvPr/>
                  </p:nvSpPr>
                  <p:spPr bwMode="auto">
                    <a:xfrm>
                      <a:off x="4642" y="1863"/>
                      <a:ext cx="28" cy="28"/>
                    </a:xfrm>
                    <a:custGeom>
                      <a:avLst/>
                      <a:gdLst>
                        <a:gd name="T0" fmla="*/ 0 w 28"/>
                        <a:gd name="T1" fmla="*/ 0 h 28"/>
                        <a:gd name="T2" fmla="*/ 27 w 28"/>
                        <a:gd name="T3" fmla="*/ 0 h 28"/>
                        <a:gd name="T4" fmla="*/ 27 w 28"/>
                        <a:gd name="T5" fmla="*/ 27 h 28"/>
                        <a:gd name="T6" fmla="*/ 0 w 28"/>
                        <a:gd name="T7" fmla="*/ 27 h 28"/>
                        <a:gd name="T8" fmla="*/ 0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0" y="0"/>
                          </a:moveTo>
                          <a:lnTo>
                            <a:pt x="27" y="0"/>
                          </a:lnTo>
                          <a:lnTo>
                            <a:pt x="27" y="27"/>
                          </a:lnTo>
                          <a:lnTo>
                            <a:pt x="0" y="27"/>
                          </a:lnTo>
                          <a:lnTo>
                            <a:pt x="0" y="0"/>
                          </a:lnTo>
                        </a:path>
                      </a:pathLst>
                    </a:custGeom>
                    <a:pattFill prst="ltVert">
                      <a:fgClr>
                        <a:schemeClr val="tx1"/>
                      </a:fgClr>
                      <a:bgClr>
                        <a:schemeClr val="bg1"/>
                      </a:bgClr>
                    </a:pattFill>
                    <a:ln w="12700" cap="rnd" cmpd="sng">
                      <a:solidFill>
                        <a:srgbClr val="000000"/>
                      </a:solidFill>
                      <a:prstDash val="solid"/>
                      <a:round/>
                      <a:headEnd/>
                      <a:tailEnd/>
                    </a:ln>
                  </p:spPr>
                  <p:txBody>
                    <a:bodyPr/>
                    <a:lstStyle/>
                    <a:p>
                      <a:pPr eaLnBrk="1" fontAlgn="auto" hangingPunct="1">
                        <a:spcBef>
                          <a:spcPts val="0"/>
                        </a:spcBef>
                        <a:spcAft>
                          <a:spcPts val="0"/>
                        </a:spcAft>
                      </a:pPr>
                      <a:endParaRPr lang="it-IT" sz="1600" u="none">
                        <a:solidFill>
                          <a:srgbClr val="002060"/>
                        </a:solidFill>
                        <a:latin typeface="Calibri"/>
                      </a:endParaRPr>
                    </a:p>
                  </p:txBody>
                </p:sp>
              </p:grpSp>
            </p:grpSp>
            <p:sp>
              <p:nvSpPr>
                <p:cNvPr id="104460" name="Text Box 97"/>
                <p:cNvSpPr txBox="1">
                  <a:spLocks noChangeArrowheads="1"/>
                </p:cNvSpPr>
                <p:nvPr/>
              </p:nvSpPr>
              <p:spPr bwMode="auto">
                <a:xfrm>
                  <a:off x="4344" y="1728"/>
                  <a:ext cx="204" cy="259"/>
                </a:xfrm>
                <a:prstGeom prst="rect">
                  <a:avLst/>
                </a:prstGeom>
                <a:noFill/>
                <a:ln w="12700">
                  <a:noFill/>
                  <a:miter lim="800000"/>
                  <a:headEnd type="none" w="sm" len="sm"/>
                  <a:tailEnd type="none" w="sm" len="sm"/>
                </a:ln>
              </p:spPr>
              <p:txBody>
                <a:bodyPr wrap="none">
                  <a:spAutoFit/>
                </a:bodyPr>
                <a:lstStyle/>
                <a:p>
                  <a:pPr algn="ctr" eaLnBrk="1" fontAlgn="auto" hangingPunct="1">
                    <a:spcBef>
                      <a:spcPts val="0"/>
                    </a:spcBef>
                    <a:spcAft>
                      <a:spcPts val="0"/>
                    </a:spcAft>
                  </a:pPr>
                  <a:r>
                    <a:rPr lang="fr-FR" sz="2000" u="none">
                      <a:solidFill>
                        <a:srgbClr val="002060"/>
                      </a:solidFill>
                      <a:latin typeface="Calibri"/>
                    </a:rPr>
                    <a:t>o</a:t>
                  </a:r>
                </a:p>
              </p:txBody>
            </p:sp>
          </p:grpSp>
        </p:grpSp>
      </p:grpSp>
      <p:sp>
        <p:nvSpPr>
          <p:cNvPr id="99" name="Rectangle 50"/>
          <p:cNvSpPr>
            <a:spLocks noChangeArrowheads="1"/>
          </p:cNvSpPr>
          <p:nvPr/>
        </p:nvSpPr>
        <p:spPr bwMode="auto">
          <a:xfrm>
            <a:off x="4918392" y="3712583"/>
            <a:ext cx="4104456" cy="1444625"/>
          </a:xfrm>
          <a:prstGeom prst="rect">
            <a:avLst/>
          </a:prstGeom>
          <a:noFill/>
          <a:ln w="25400">
            <a:solidFill>
              <a:srgbClr val="009900"/>
            </a:solidFill>
            <a:miter lim="800000"/>
            <a:headEnd/>
            <a:tailEnd/>
          </a:ln>
        </p:spPr>
        <p:txBody>
          <a:bodyPr wrap="none" lIns="92075" tIns="46038" rIns="92075" bIns="46038" anchor="ctr"/>
          <a:lstStyle/>
          <a:p>
            <a:pPr algn="ctr" eaLnBrk="1" fontAlgn="auto" hangingPunct="1">
              <a:spcBef>
                <a:spcPts val="0"/>
              </a:spcBef>
              <a:spcAft>
                <a:spcPts val="0"/>
              </a:spcAft>
            </a:pPr>
            <a:r>
              <a:rPr lang="it-IT" u="none" dirty="0">
                <a:solidFill>
                  <a:srgbClr val="002060"/>
                </a:solidFill>
                <a:latin typeface="Calibri"/>
              </a:rPr>
              <a:t>Maschera di evacuazione d’emergenza</a:t>
            </a:r>
          </a:p>
          <a:p>
            <a:pPr algn="ctr" eaLnBrk="1" fontAlgn="auto" hangingPunct="1">
              <a:spcBef>
                <a:spcPts val="0"/>
              </a:spcBef>
              <a:spcAft>
                <a:spcPts val="0"/>
              </a:spcAft>
            </a:pPr>
            <a:r>
              <a:rPr lang="it-IT" u="none" dirty="0">
                <a:solidFill>
                  <a:srgbClr val="002060"/>
                </a:solidFill>
                <a:latin typeface="Calibri"/>
              </a:rPr>
              <a:t>Per ogni membro dell’equipaggio</a:t>
            </a:r>
          </a:p>
          <a:p>
            <a:pPr algn="ctr" eaLnBrk="1" fontAlgn="auto" hangingPunct="1">
              <a:spcBef>
                <a:spcPts val="0"/>
              </a:spcBef>
              <a:spcAft>
                <a:spcPts val="0"/>
              </a:spcAft>
            </a:pPr>
            <a:r>
              <a:rPr lang="it-IT" u="none" dirty="0">
                <a:solidFill>
                  <a:srgbClr val="002060"/>
                </a:solidFill>
                <a:latin typeface="Calibri"/>
              </a:rPr>
              <a:t>con filtro combinato A2B2E2K2-P2 </a:t>
            </a:r>
          </a:p>
          <a:p>
            <a:pPr algn="ctr" eaLnBrk="1" fontAlgn="auto" hangingPunct="1">
              <a:spcBef>
                <a:spcPts val="0"/>
              </a:spcBef>
              <a:spcAft>
                <a:spcPts val="0"/>
              </a:spcAft>
            </a:pPr>
            <a:r>
              <a:rPr lang="it-IT" u="none" dirty="0">
                <a:solidFill>
                  <a:srgbClr val="002060"/>
                </a:solidFill>
                <a:latin typeface="Calibri"/>
              </a:rPr>
              <a:t>(richiesto solo per gas tossici) </a:t>
            </a:r>
          </a:p>
        </p:txBody>
      </p:sp>
      <p:pic>
        <p:nvPicPr>
          <p:cNvPr id="98" name="Picture 24"/>
          <p:cNvPicPr>
            <a:picLocks noChangeAspect="1" noChangeArrowheads="1"/>
          </p:cNvPicPr>
          <p:nvPr/>
        </p:nvPicPr>
        <p:blipFill>
          <a:blip r:embed="rId9" cstate="print"/>
          <a:srcRect/>
          <a:stretch>
            <a:fillRect/>
          </a:stretch>
        </p:blipFill>
        <p:spPr bwMode="auto">
          <a:xfrm>
            <a:off x="3419880" y="3739863"/>
            <a:ext cx="1463675" cy="1401762"/>
          </a:xfrm>
          <a:prstGeom prst="rect">
            <a:avLst/>
          </a:prstGeom>
          <a:noFill/>
          <a:ln w="9525">
            <a:noFill/>
            <a:miter lim="800000"/>
            <a:headEnd/>
            <a:tailEnd/>
          </a:ln>
        </p:spPr>
      </p:pic>
      <p:pic>
        <p:nvPicPr>
          <p:cNvPr id="100" name="Picture 4"/>
          <p:cNvPicPr>
            <a:picLocks noChangeAspect="1" noChangeArrowheads="1"/>
          </p:cNvPicPr>
          <p:nvPr/>
        </p:nvPicPr>
        <p:blipFill>
          <a:blip r:embed="rId10" cstate="print"/>
          <a:srcRect/>
          <a:stretch>
            <a:fillRect/>
          </a:stretch>
        </p:blipFill>
        <p:spPr bwMode="auto">
          <a:xfrm>
            <a:off x="3995936" y="5589240"/>
            <a:ext cx="1539621" cy="1152128"/>
          </a:xfrm>
          <a:prstGeom prst="rect">
            <a:avLst/>
          </a:prstGeom>
          <a:noFill/>
          <a:ln w="9525">
            <a:noFill/>
            <a:miter lim="800000"/>
            <a:headEnd/>
            <a:tailEnd/>
          </a:ln>
        </p:spPr>
      </p:pic>
      <p:sp>
        <p:nvSpPr>
          <p:cNvPr id="101" name="Rectangle 4"/>
          <p:cNvSpPr>
            <a:spLocks noChangeArrowheads="1"/>
          </p:cNvSpPr>
          <p:nvPr/>
        </p:nvSpPr>
        <p:spPr bwMode="auto">
          <a:xfrm>
            <a:off x="5556585" y="5589240"/>
            <a:ext cx="2736304" cy="1152128"/>
          </a:xfrm>
          <a:prstGeom prst="rect">
            <a:avLst/>
          </a:prstGeom>
          <a:noFill/>
          <a:ln w="25400">
            <a:solidFill>
              <a:srgbClr val="009900"/>
            </a:solidFill>
            <a:miter lim="800000"/>
            <a:headEnd/>
            <a:tailEnd/>
          </a:ln>
        </p:spPr>
        <p:txBody>
          <a:bodyPr wrap="none" lIns="92075" tIns="46038" rIns="92075" bIns="46038" anchor="ctr"/>
          <a:lstStyle/>
          <a:p>
            <a:pPr algn="ctr" eaLnBrk="1" fontAlgn="auto" hangingPunct="1">
              <a:spcBef>
                <a:spcPts val="0"/>
              </a:spcBef>
              <a:spcAft>
                <a:spcPts val="0"/>
              </a:spcAft>
            </a:pPr>
            <a:r>
              <a:rPr lang="it-IT" u="none" dirty="0">
                <a:solidFill>
                  <a:srgbClr val="002060"/>
                </a:solidFill>
                <a:latin typeface="Calibri"/>
              </a:rPr>
              <a:t>Almeno un cuneo </a:t>
            </a:r>
          </a:p>
          <a:p>
            <a:pPr algn="ctr" eaLnBrk="1" fontAlgn="auto" hangingPunct="1">
              <a:spcBef>
                <a:spcPts val="0"/>
              </a:spcBef>
              <a:spcAft>
                <a:spcPts val="0"/>
              </a:spcAft>
            </a:pPr>
            <a:r>
              <a:rPr lang="it-IT" u="none" dirty="0">
                <a:solidFill>
                  <a:srgbClr val="002060"/>
                </a:solidFill>
                <a:latin typeface="Calibri"/>
              </a:rPr>
              <a:t>di dimensioni appropriate</a:t>
            </a:r>
          </a:p>
        </p:txBody>
      </p:sp>
    </p:spTree>
    <p:extLst>
      <p:ext uri="{BB962C8B-B14F-4D97-AF65-F5344CB8AC3E}">
        <p14:creationId xmlns:p14="http://schemas.microsoft.com/office/powerpoint/2010/main" val="4102694995"/>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77069" y="1533465"/>
            <a:ext cx="8353425" cy="5093702"/>
          </a:xfrm>
          <a:prstGeom prst="rect">
            <a:avLst/>
          </a:prstGeom>
        </p:spPr>
        <p:txBody>
          <a:bodyPr>
            <a:spAutoFit/>
          </a:bodyPr>
          <a:lstStyle/>
          <a:p>
            <a:pPr algn="just">
              <a:spcAft>
                <a:spcPts val="0"/>
              </a:spcAft>
              <a:defRPr/>
            </a:pPr>
            <a:r>
              <a:rPr lang="it-IT" sz="2000" u="none" dirty="0">
                <a:solidFill>
                  <a:srgbClr val="002060"/>
                </a:solidFill>
                <a:latin typeface="+mj-lt"/>
                <a:ea typeface="Times New Roman" panose="02020603050405020304" pitchFamily="18" charset="0"/>
              </a:rPr>
              <a:t>Ogni unità di trasporto, quale che sia il numero della etichetta di pericolo, deve avere a bordo i seguenti equipaggiamenti, ovviamente i numeri delle etichette si trovano nel documento di trasporto.</a:t>
            </a:r>
          </a:p>
          <a:p>
            <a:pPr algn="just">
              <a:spcBef>
                <a:spcPts val="600"/>
              </a:spcBef>
              <a:spcAft>
                <a:spcPts val="0"/>
              </a:spcAft>
              <a:defRPr/>
            </a:pPr>
            <a:r>
              <a:rPr lang="it-IT" sz="2000" u="none" dirty="0">
                <a:solidFill>
                  <a:srgbClr val="002060"/>
                </a:solidFill>
                <a:latin typeface="+mj-lt"/>
                <a:ea typeface="Times New Roman" panose="02020603050405020304" pitchFamily="18" charset="0"/>
              </a:rPr>
              <a:t>per ogni veicolo, </a:t>
            </a:r>
          </a:p>
          <a:p>
            <a:pPr marL="342900" indent="-342900" algn="just">
              <a:spcBef>
                <a:spcPts val="600"/>
              </a:spcBef>
              <a:spcAft>
                <a:spcPts val="0"/>
              </a:spcAft>
              <a:buFontTx/>
              <a:buChar char="-"/>
              <a:defRPr/>
            </a:pPr>
            <a:r>
              <a:rPr lang="it-IT" sz="2000" u="none" dirty="0">
                <a:solidFill>
                  <a:srgbClr val="002060"/>
                </a:solidFill>
                <a:latin typeface="+mj-lt"/>
                <a:ea typeface="Times New Roman" panose="02020603050405020304" pitchFamily="18" charset="0"/>
              </a:rPr>
              <a:t>almeno un ceppo di dimensioni   </a:t>
            </a:r>
          </a:p>
          <a:p>
            <a:pPr algn="just">
              <a:spcBef>
                <a:spcPts val="600"/>
              </a:spcBef>
              <a:spcAft>
                <a:spcPts val="0"/>
              </a:spcAft>
              <a:defRPr/>
            </a:pPr>
            <a:r>
              <a:rPr lang="it-IT" sz="2000" u="none" dirty="0">
                <a:solidFill>
                  <a:srgbClr val="002060"/>
                </a:solidFill>
                <a:latin typeface="+mj-lt"/>
                <a:ea typeface="Times New Roman" panose="02020603050405020304" pitchFamily="18" charset="0"/>
              </a:rPr>
              <a:t>    adeguate alla massa massima del veicolo ed al diametro   </a:t>
            </a:r>
          </a:p>
          <a:p>
            <a:pPr algn="just">
              <a:spcBef>
                <a:spcPts val="600"/>
              </a:spcBef>
              <a:spcAft>
                <a:spcPts val="0"/>
              </a:spcAft>
              <a:defRPr/>
            </a:pPr>
            <a:r>
              <a:rPr lang="it-IT" sz="2000" u="none" dirty="0">
                <a:solidFill>
                  <a:srgbClr val="002060"/>
                </a:solidFill>
                <a:latin typeface="+mj-lt"/>
                <a:ea typeface="Times New Roman" panose="02020603050405020304" pitchFamily="18" charset="0"/>
              </a:rPr>
              <a:t>    delle ruote;</a:t>
            </a:r>
          </a:p>
          <a:p>
            <a:pPr marL="285750" indent="-285750" algn="just">
              <a:spcAft>
                <a:spcPts val="0"/>
              </a:spcAft>
              <a:buFontTx/>
              <a:buChar char="-"/>
              <a:defRPr/>
            </a:pPr>
            <a:r>
              <a:rPr lang="it-IT" sz="2000" u="none" dirty="0">
                <a:solidFill>
                  <a:srgbClr val="002060"/>
                </a:solidFill>
                <a:latin typeface="+mj-lt"/>
                <a:ea typeface="Times New Roman" panose="02020603050405020304" pitchFamily="18" charset="0"/>
              </a:rPr>
              <a:t> due segnali d'avvertimento autoportanti ;</a:t>
            </a:r>
          </a:p>
          <a:p>
            <a:pPr marL="285750" indent="-285750" algn="just">
              <a:spcAft>
                <a:spcPts val="0"/>
              </a:spcAft>
              <a:buFontTx/>
              <a:buChar char="-"/>
              <a:defRPr/>
            </a:pPr>
            <a:r>
              <a:rPr lang="it-IT" sz="2000" u="none" dirty="0">
                <a:solidFill>
                  <a:srgbClr val="002060"/>
                </a:solidFill>
                <a:latin typeface="+mj-lt"/>
                <a:ea typeface="Times New Roman" panose="02020603050405020304" pitchFamily="18" charset="0"/>
              </a:rPr>
              <a:t> liquido </a:t>
            </a:r>
            <a:r>
              <a:rPr lang="it-IT" sz="2000" u="none" dirty="0" err="1">
                <a:solidFill>
                  <a:srgbClr val="002060"/>
                </a:solidFill>
                <a:latin typeface="+mj-lt"/>
                <a:ea typeface="Times New Roman" panose="02020603050405020304" pitchFamily="18" charset="0"/>
              </a:rPr>
              <a:t>lavaocchi</a:t>
            </a:r>
            <a:r>
              <a:rPr lang="it-IT" sz="2000" u="none" dirty="0">
                <a:solidFill>
                  <a:srgbClr val="002060"/>
                </a:solidFill>
                <a:latin typeface="+mj-lt"/>
                <a:ea typeface="Times New Roman" panose="02020603050405020304" pitchFamily="18" charset="0"/>
              </a:rPr>
              <a:t> </a:t>
            </a:r>
            <a:r>
              <a:rPr lang="it-IT" sz="2000" u="none" baseline="30000" dirty="0">
                <a:solidFill>
                  <a:srgbClr val="002060"/>
                </a:solidFill>
                <a:latin typeface="+mj-lt"/>
                <a:ea typeface="Times New Roman" panose="02020603050405020304" pitchFamily="18" charset="0"/>
              </a:rPr>
              <a:t>a</a:t>
            </a:r>
            <a:r>
              <a:rPr lang="it-IT" sz="2000" u="none" dirty="0">
                <a:solidFill>
                  <a:srgbClr val="002060"/>
                </a:solidFill>
                <a:latin typeface="+mj-lt"/>
                <a:ea typeface="Times New Roman" panose="02020603050405020304" pitchFamily="18" charset="0"/>
              </a:rPr>
              <a:t>; </a:t>
            </a:r>
          </a:p>
          <a:p>
            <a:pPr algn="just">
              <a:spcBef>
                <a:spcPts val="600"/>
              </a:spcBef>
              <a:spcAft>
                <a:spcPts val="0"/>
              </a:spcAft>
              <a:defRPr/>
            </a:pPr>
            <a:r>
              <a:rPr lang="it-IT" sz="2000" u="none" dirty="0">
                <a:solidFill>
                  <a:srgbClr val="002060"/>
                </a:solidFill>
                <a:latin typeface="+mj-lt"/>
                <a:ea typeface="Times New Roman" panose="02020603050405020304" pitchFamily="18" charset="0"/>
              </a:rPr>
              <a:t>e per ogni membro dell’equipaggio:</a:t>
            </a:r>
          </a:p>
          <a:p>
            <a:pPr>
              <a:defRPr/>
            </a:pPr>
            <a:r>
              <a:rPr lang="it-IT" sz="2000" u="none" dirty="0">
                <a:solidFill>
                  <a:srgbClr val="002060"/>
                </a:solidFill>
                <a:latin typeface="+mj-lt"/>
              </a:rPr>
              <a:t>-   un indumento fluorescente (per esempio come quella      </a:t>
            </a:r>
          </a:p>
          <a:p>
            <a:pPr>
              <a:defRPr/>
            </a:pPr>
            <a:r>
              <a:rPr lang="it-IT" sz="2000" u="none" dirty="0">
                <a:solidFill>
                  <a:srgbClr val="002060"/>
                </a:solidFill>
                <a:latin typeface="+mj-lt"/>
              </a:rPr>
              <a:t>     descritto nella norma europea EN 471:2003+A1:2007);</a:t>
            </a:r>
          </a:p>
          <a:p>
            <a:pPr marL="342900" indent="-342900">
              <a:buFontTx/>
              <a:buChar char="-"/>
              <a:defRPr/>
            </a:pPr>
            <a:r>
              <a:rPr lang="it-IT" sz="2000" u="none" dirty="0">
                <a:solidFill>
                  <a:srgbClr val="002060"/>
                </a:solidFill>
                <a:latin typeface="+mj-lt"/>
              </a:rPr>
              <a:t>una lampada portatile anti-scintilla conforme alle </a:t>
            </a:r>
          </a:p>
          <a:p>
            <a:pPr>
              <a:defRPr/>
            </a:pPr>
            <a:r>
              <a:rPr lang="it-IT" sz="2000" u="none" dirty="0">
                <a:solidFill>
                  <a:srgbClr val="002060"/>
                </a:solidFill>
                <a:latin typeface="+mj-lt"/>
              </a:rPr>
              <a:t>    disposizioni della sezione 8.3.4;</a:t>
            </a:r>
          </a:p>
          <a:p>
            <a:pPr>
              <a:defRPr/>
            </a:pPr>
            <a:r>
              <a:rPr lang="it-IT" sz="2000" u="none" dirty="0">
                <a:solidFill>
                  <a:srgbClr val="002060"/>
                </a:solidFill>
                <a:latin typeface="+mj-lt"/>
              </a:rPr>
              <a:t>(segue)</a:t>
            </a:r>
          </a:p>
        </p:txBody>
      </p:sp>
      <p:sp>
        <p:nvSpPr>
          <p:cNvPr id="3" name="Titolo 1"/>
          <p:cNvSpPr>
            <a:spLocks noGrp="1"/>
          </p:cNvSpPr>
          <p:nvPr>
            <p:ph type="title"/>
          </p:nvPr>
        </p:nvSpPr>
        <p:spPr>
          <a:xfrm>
            <a:off x="785813" y="116632"/>
            <a:ext cx="8135937" cy="1143000"/>
          </a:xfrm>
        </p:spPr>
        <p:txBody>
          <a:bodyPr/>
          <a:lstStyle/>
          <a:p>
            <a:r>
              <a:rPr lang="it-IT" altLang="it-IT" b="1" dirty="0">
                <a:solidFill>
                  <a:srgbClr val="002060"/>
                </a:solidFill>
              </a:rPr>
              <a:t>Equipaggiamenti diversi e </a:t>
            </a:r>
            <a:br>
              <a:rPr lang="it-IT" altLang="it-IT" b="1" dirty="0">
                <a:solidFill>
                  <a:srgbClr val="002060"/>
                </a:solidFill>
              </a:rPr>
            </a:br>
            <a:r>
              <a:rPr lang="it-IT" altLang="it-IT" b="1" dirty="0">
                <a:solidFill>
                  <a:srgbClr val="002060"/>
                </a:solidFill>
              </a:rPr>
              <a:t>di protezione individuale</a:t>
            </a:r>
          </a:p>
        </p:txBody>
      </p:sp>
    </p:spTree>
    <p:extLst>
      <p:ext uri="{BB962C8B-B14F-4D97-AF65-F5344CB8AC3E}">
        <p14:creationId xmlns:p14="http://schemas.microsoft.com/office/powerpoint/2010/main" val="24214292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611188" y="1365150"/>
            <a:ext cx="8208962" cy="4216539"/>
          </a:xfrm>
          <a:prstGeom prst="rect">
            <a:avLst/>
          </a:prstGeom>
        </p:spPr>
        <p:txBody>
          <a:bodyPr>
            <a:spAutoFit/>
          </a:bodyPr>
          <a:lstStyle/>
          <a:p>
            <a:pPr>
              <a:defRPr/>
            </a:pPr>
            <a:r>
              <a:rPr lang="it-IT" u="none" dirty="0">
                <a:solidFill>
                  <a:srgbClr val="002060"/>
                </a:solidFill>
                <a:latin typeface="Trebuchet MS" panose="020B0603020202020204" pitchFamily="34" charset="0"/>
              </a:rPr>
              <a:t>-    </a:t>
            </a:r>
            <a:r>
              <a:rPr lang="it-IT" sz="2000" u="none" dirty="0">
                <a:solidFill>
                  <a:srgbClr val="002060"/>
                </a:solidFill>
                <a:latin typeface="Trebuchet MS" panose="020B0603020202020204" pitchFamily="34" charset="0"/>
              </a:rPr>
              <a:t>un paio di guanti di protezione;</a:t>
            </a:r>
          </a:p>
          <a:p>
            <a:pPr marL="342900" indent="-342900">
              <a:buFontTx/>
              <a:buChar char="-"/>
              <a:defRPr/>
            </a:pPr>
            <a:r>
              <a:rPr lang="it-IT" sz="2000" u="none" dirty="0">
                <a:solidFill>
                  <a:srgbClr val="002060"/>
                </a:solidFill>
                <a:latin typeface="Trebuchet MS" panose="020B0603020202020204" pitchFamily="34" charset="0"/>
              </a:rPr>
              <a:t>un mezzo di protezione degli occhi (per esempio occhiali    </a:t>
            </a:r>
          </a:p>
          <a:p>
            <a:pPr>
              <a:defRPr/>
            </a:pPr>
            <a:r>
              <a:rPr lang="it-IT" sz="2000" u="none" dirty="0">
                <a:solidFill>
                  <a:srgbClr val="002060"/>
                </a:solidFill>
                <a:latin typeface="Trebuchet MS" panose="020B0603020202020204" pitchFamily="34" charset="0"/>
              </a:rPr>
              <a:t>     protettivi).</a:t>
            </a:r>
            <a:endParaRPr lang="it-IT" sz="2000" u="none" dirty="0">
              <a:solidFill>
                <a:srgbClr val="002060"/>
              </a:solidFill>
              <a:latin typeface="Trebuchet MS" panose="020B0603020202020204" pitchFamily="34" charset="0"/>
              <a:ea typeface="Times New Roman" panose="02020603050405020304" pitchFamily="18" charset="0"/>
            </a:endParaRPr>
          </a:p>
          <a:p>
            <a:pPr algn="just">
              <a:spcAft>
                <a:spcPts val="0"/>
              </a:spcAft>
              <a:defRPr/>
            </a:pPr>
            <a:r>
              <a:rPr lang="it-IT" sz="2000" u="none" dirty="0">
                <a:solidFill>
                  <a:srgbClr val="002060"/>
                </a:solidFill>
                <a:latin typeface="Trebuchet MS" panose="020B0603020202020204" pitchFamily="34" charset="0"/>
                <a:ea typeface="Times New Roman" panose="02020603050405020304" pitchFamily="18" charset="0"/>
              </a:rPr>
              <a:t>Equipaggiamento supplementare richiesto per certe classi:</a:t>
            </a:r>
            <a:endParaRPr lang="it-IT" sz="2000" u="none" dirty="0">
              <a:solidFill>
                <a:srgbClr val="002060"/>
              </a:solidFill>
              <a:latin typeface="Times New Roman" panose="02020603050405020304" pitchFamily="18" charset="0"/>
              <a:ea typeface="Times New Roman" panose="02020603050405020304" pitchFamily="18" charset="0"/>
            </a:endParaRPr>
          </a:p>
          <a:p>
            <a:pPr marL="285750" indent="-285750" algn="just">
              <a:spcAft>
                <a:spcPts val="0"/>
              </a:spcAft>
              <a:buFontTx/>
              <a:buChar char="-"/>
              <a:defRPr/>
            </a:pPr>
            <a:r>
              <a:rPr lang="it-IT" sz="2000" u="none" dirty="0">
                <a:solidFill>
                  <a:srgbClr val="002060"/>
                </a:solidFill>
                <a:latin typeface="Trebuchet MS" panose="020B0603020202020204" pitchFamily="34" charset="0"/>
                <a:ea typeface="Times New Roman" panose="02020603050405020304" pitchFamily="18" charset="0"/>
              </a:rPr>
              <a:t>una maschera di evacuazione di emergenza</a:t>
            </a:r>
            <a:r>
              <a:rPr lang="it-IT" sz="2000" b="1" u="none" dirty="0">
                <a:solidFill>
                  <a:srgbClr val="002060"/>
                </a:solidFill>
                <a:latin typeface="Trebuchet MS" panose="020B0603020202020204" pitchFamily="34" charset="0"/>
                <a:ea typeface="Times New Roman" panose="02020603050405020304" pitchFamily="18" charset="0"/>
              </a:rPr>
              <a:t>,  </a:t>
            </a:r>
            <a:r>
              <a:rPr lang="it-IT" sz="2000" u="none" dirty="0">
                <a:solidFill>
                  <a:srgbClr val="002060"/>
                </a:solidFill>
                <a:latin typeface="Trebuchet MS" panose="020B0603020202020204" pitchFamily="34" charset="0"/>
                <a:ea typeface="Times New Roman" panose="02020603050405020304" pitchFamily="18" charset="0"/>
              </a:rPr>
              <a:t>per ogni membro </a:t>
            </a:r>
          </a:p>
          <a:p>
            <a:pPr algn="just">
              <a:spcAft>
                <a:spcPts val="0"/>
              </a:spcAft>
              <a:defRPr/>
            </a:pPr>
            <a:r>
              <a:rPr lang="it-IT" sz="2000" u="none" dirty="0">
                <a:solidFill>
                  <a:srgbClr val="002060"/>
                </a:solidFill>
                <a:latin typeface="Trebuchet MS" panose="020B0603020202020204" pitchFamily="34" charset="0"/>
                <a:ea typeface="Times New Roman" panose="02020603050405020304" pitchFamily="18" charset="0"/>
              </a:rPr>
              <a:t>    dell’equipaggio del veicolo, deve essere a bordo </a:t>
            </a:r>
            <a:r>
              <a:rPr lang="it-IT" sz="2000" u="none" dirty="0">
                <a:solidFill>
                  <a:srgbClr val="008000"/>
                </a:solidFill>
                <a:latin typeface="Trebuchet MS" panose="020B0603020202020204" pitchFamily="34" charset="0"/>
                <a:ea typeface="Times New Roman" panose="02020603050405020304" pitchFamily="18" charset="0"/>
              </a:rPr>
              <a:t>dell’unità di     </a:t>
            </a:r>
          </a:p>
          <a:p>
            <a:pPr algn="just">
              <a:spcAft>
                <a:spcPts val="0"/>
              </a:spcAft>
              <a:defRPr/>
            </a:pPr>
            <a:r>
              <a:rPr lang="it-IT" sz="2000" u="none" dirty="0">
                <a:solidFill>
                  <a:srgbClr val="008000"/>
                </a:solidFill>
                <a:latin typeface="Trebuchet MS" panose="020B0603020202020204" pitchFamily="34" charset="0"/>
                <a:ea typeface="Times New Roman" panose="02020603050405020304" pitchFamily="18" charset="0"/>
              </a:rPr>
              <a:t>    trasporto</a:t>
            </a:r>
            <a:r>
              <a:rPr lang="it-IT" sz="2000" u="none" dirty="0">
                <a:solidFill>
                  <a:srgbClr val="002060"/>
                </a:solidFill>
                <a:latin typeface="Trebuchet MS" panose="020B0603020202020204" pitchFamily="34" charset="0"/>
                <a:ea typeface="Times New Roman" panose="02020603050405020304" pitchFamily="18" charset="0"/>
              </a:rPr>
              <a:t> per i  numeri  delle etichette di pericolo 2.3 o 6.1;</a:t>
            </a:r>
            <a:endParaRPr lang="it-IT" sz="2000" u="none" dirty="0">
              <a:solidFill>
                <a:srgbClr val="002060"/>
              </a:solidFill>
              <a:latin typeface="Times New Roman" panose="02020603050405020304" pitchFamily="18" charset="0"/>
              <a:ea typeface="Times New Roman" panose="02020603050405020304" pitchFamily="18" charset="0"/>
            </a:endParaRPr>
          </a:p>
          <a:p>
            <a:pPr algn="just">
              <a:spcAft>
                <a:spcPts val="0"/>
              </a:spcAft>
              <a:defRPr/>
            </a:pPr>
            <a:r>
              <a:rPr lang="it-IT" sz="2000" u="none" dirty="0">
                <a:solidFill>
                  <a:srgbClr val="002060"/>
                </a:solidFill>
                <a:latin typeface="Trebuchet MS" panose="020B0603020202020204" pitchFamily="34" charset="0"/>
                <a:ea typeface="Times New Roman" panose="02020603050405020304" pitchFamily="18" charset="0"/>
              </a:rPr>
              <a:t>-   un badile </a:t>
            </a:r>
            <a:r>
              <a:rPr lang="it-IT" sz="2000" u="none" baseline="30000" dirty="0">
                <a:solidFill>
                  <a:srgbClr val="002060"/>
                </a:solidFill>
                <a:latin typeface="Trebuchet MS" panose="020B0603020202020204" pitchFamily="34" charset="0"/>
                <a:ea typeface="Times New Roman" panose="02020603050405020304" pitchFamily="18" charset="0"/>
              </a:rPr>
              <a:t>b</a:t>
            </a:r>
            <a:r>
              <a:rPr lang="it-IT" sz="2000" u="none" dirty="0">
                <a:solidFill>
                  <a:srgbClr val="002060"/>
                </a:solidFill>
                <a:latin typeface="Trebuchet MS" panose="020B0603020202020204" pitchFamily="34" charset="0"/>
                <a:ea typeface="Times New Roman" panose="02020603050405020304" pitchFamily="18" charset="0"/>
              </a:rPr>
              <a:t>;</a:t>
            </a:r>
            <a:endParaRPr lang="it-IT" sz="2000" u="none" dirty="0">
              <a:solidFill>
                <a:srgbClr val="002060"/>
              </a:solidFill>
              <a:latin typeface="Times New Roman" panose="02020603050405020304" pitchFamily="18" charset="0"/>
              <a:ea typeface="Times New Roman" panose="02020603050405020304" pitchFamily="18" charset="0"/>
            </a:endParaRPr>
          </a:p>
          <a:p>
            <a:pPr algn="just">
              <a:spcAft>
                <a:spcPts val="0"/>
              </a:spcAft>
              <a:defRPr/>
            </a:pPr>
            <a:r>
              <a:rPr lang="it-IT" sz="2000" u="none" dirty="0">
                <a:solidFill>
                  <a:srgbClr val="002060"/>
                </a:solidFill>
                <a:latin typeface="Trebuchet MS" panose="020B0603020202020204" pitchFamily="34" charset="0"/>
                <a:ea typeface="Times New Roman" panose="02020603050405020304" pitchFamily="18" charset="0"/>
              </a:rPr>
              <a:t>-   un </a:t>
            </a:r>
            <a:r>
              <a:rPr lang="it-IT" sz="2000" u="none" dirty="0" err="1">
                <a:solidFill>
                  <a:srgbClr val="002060"/>
                </a:solidFill>
                <a:latin typeface="Trebuchet MS" panose="020B0603020202020204" pitchFamily="34" charset="0"/>
                <a:ea typeface="Times New Roman" panose="02020603050405020304" pitchFamily="18" charset="0"/>
              </a:rPr>
              <a:t>copritombino</a:t>
            </a:r>
            <a:r>
              <a:rPr lang="it-IT" sz="2000" u="none" baseline="30000" dirty="0">
                <a:solidFill>
                  <a:srgbClr val="002060"/>
                </a:solidFill>
                <a:latin typeface="Trebuchet MS" panose="020B0603020202020204" pitchFamily="34" charset="0"/>
                <a:ea typeface="Times New Roman" panose="02020603050405020304" pitchFamily="18" charset="0"/>
              </a:rPr>
              <a:t> b</a:t>
            </a:r>
            <a:r>
              <a:rPr lang="it-IT" sz="2000" u="none" dirty="0">
                <a:solidFill>
                  <a:srgbClr val="002060"/>
                </a:solidFill>
                <a:latin typeface="Trebuchet MS" panose="020B0603020202020204" pitchFamily="34" charset="0"/>
                <a:ea typeface="Times New Roman" panose="02020603050405020304" pitchFamily="18" charset="0"/>
              </a:rPr>
              <a:t>;</a:t>
            </a:r>
            <a:endParaRPr lang="it-IT" sz="2000" u="none" dirty="0">
              <a:solidFill>
                <a:srgbClr val="002060"/>
              </a:solidFill>
              <a:latin typeface="Times New Roman" panose="02020603050405020304" pitchFamily="18" charset="0"/>
              <a:ea typeface="Times New Roman" panose="02020603050405020304" pitchFamily="18" charset="0"/>
            </a:endParaRPr>
          </a:p>
          <a:p>
            <a:pPr marL="285750" indent="-285750" algn="just">
              <a:spcAft>
                <a:spcPts val="0"/>
              </a:spcAft>
              <a:buFontTx/>
              <a:buChar char="-"/>
              <a:defRPr/>
            </a:pPr>
            <a:r>
              <a:rPr lang="it-IT" sz="2000" u="none" dirty="0">
                <a:solidFill>
                  <a:srgbClr val="002060"/>
                </a:solidFill>
                <a:latin typeface="Trebuchet MS" panose="020B0603020202020204" pitchFamily="34" charset="0"/>
                <a:ea typeface="Times New Roman" panose="02020603050405020304" pitchFamily="18" charset="0"/>
              </a:rPr>
              <a:t>un recipiente  per la raccolta</a:t>
            </a:r>
            <a:r>
              <a:rPr lang="it-IT" sz="2000" u="none" baseline="30000" dirty="0">
                <a:solidFill>
                  <a:srgbClr val="002060"/>
                </a:solidFill>
                <a:latin typeface="Trebuchet MS" panose="020B0603020202020204" pitchFamily="34" charset="0"/>
                <a:ea typeface="Times New Roman" panose="02020603050405020304" pitchFamily="18" charset="0"/>
              </a:rPr>
              <a:t> b</a:t>
            </a:r>
            <a:r>
              <a:rPr lang="it-IT" sz="2000" u="none" dirty="0">
                <a:solidFill>
                  <a:srgbClr val="002060"/>
                </a:solidFill>
                <a:latin typeface="Trebuchet MS" panose="020B0603020202020204" pitchFamily="34" charset="0"/>
                <a:ea typeface="Times New Roman" panose="02020603050405020304" pitchFamily="18" charset="0"/>
              </a:rPr>
              <a:t>.</a:t>
            </a:r>
          </a:p>
          <a:p>
            <a:pPr algn="just">
              <a:spcAft>
                <a:spcPts val="0"/>
              </a:spcAft>
              <a:defRPr/>
            </a:pPr>
            <a:endParaRPr lang="it-IT" sz="2000" u="none" dirty="0">
              <a:solidFill>
                <a:srgbClr val="002060"/>
              </a:solidFill>
              <a:latin typeface="Trebuchet MS" panose="020B0603020202020204" pitchFamily="34" charset="0"/>
              <a:ea typeface="Times New Roman" panose="02020603050405020304" pitchFamily="18" charset="0"/>
            </a:endParaRPr>
          </a:p>
          <a:p>
            <a:pPr marL="342900" indent="-342900" algn="just">
              <a:spcAft>
                <a:spcPts val="0"/>
              </a:spcAft>
              <a:buFont typeface="+mj-lt"/>
              <a:buAutoNum type="alphaLcParenR"/>
              <a:defRPr/>
            </a:pPr>
            <a:r>
              <a:rPr lang="it-IT" sz="1600" u="none" dirty="0">
                <a:solidFill>
                  <a:srgbClr val="002060"/>
                </a:solidFill>
                <a:latin typeface="+mj-lt"/>
                <a:ea typeface="Times New Roman" panose="02020603050405020304" pitchFamily="18" charset="0"/>
              </a:rPr>
              <a:t>Non richiesto per i numeri di etichetta di pericolo 1, 1.4, 1.5, 1.6, 2.1, 2.2  e 2.3.</a:t>
            </a:r>
          </a:p>
          <a:p>
            <a:pPr marL="342900" indent="-342900" algn="just">
              <a:spcAft>
                <a:spcPts val="0"/>
              </a:spcAft>
              <a:buFont typeface="+mj-lt"/>
              <a:buAutoNum type="alphaLcParenR"/>
              <a:defRPr/>
            </a:pPr>
            <a:r>
              <a:rPr lang="it-IT" sz="1600" u="none" dirty="0">
                <a:solidFill>
                  <a:srgbClr val="002060"/>
                </a:solidFill>
                <a:latin typeface="+mj-lt"/>
                <a:ea typeface="Times New Roman" panose="02020603050405020304" pitchFamily="18" charset="0"/>
              </a:rPr>
              <a:t>Richiesto solo per i solidi ed i liquidi con i numeri di etichetta di </a:t>
            </a:r>
          </a:p>
          <a:p>
            <a:pPr algn="just">
              <a:spcAft>
                <a:spcPts val="0"/>
              </a:spcAft>
              <a:defRPr/>
            </a:pPr>
            <a:r>
              <a:rPr lang="it-IT" sz="1600" u="none" dirty="0">
                <a:solidFill>
                  <a:srgbClr val="002060"/>
                </a:solidFill>
                <a:latin typeface="+mj-lt"/>
                <a:ea typeface="Times New Roman" panose="02020603050405020304" pitchFamily="18" charset="0"/>
              </a:rPr>
              <a:t>    pericolo  3, 4.1, 4.3, 8 e 9.</a:t>
            </a:r>
          </a:p>
        </p:txBody>
      </p:sp>
      <p:sp>
        <p:nvSpPr>
          <p:cNvPr id="3" name="Titolo 1"/>
          <p:cNvSpPr>
            <a:spLocks noGrp="1"/>
          </p:cNvSpPr>
          <p:nvPr>
            <p:ph type="title"/>
          </p:nvPr>
        </p:nvSpPr>
        <p:spPr>
          <a:xfrm>
            <a:off x="785813" y="116632"/>
            <a:ext cx="8135937" cy="1143000"/>
          </a:xfrm>
        </p:spPr>
        <p:txBody>
          <a:bodyPr/>
          <a:lstStyle/>
          <a:p>
            <a:r>
              <a:rPr lang="it-IT" altLang="it-IT" b="1" dirty="0">
                <a:solidFill>
                  <a:srgbClr val="002060"/>
                </a:solidFill>
              </a:rPr>
              <a:t>Equipaggiamenti diversi e </a:t>
            </a:r>
            <a:br>
              <a:rPr lang="it-IT" altLang="it-IT" b="1" dirty="0">
                <a:solidFill>
                  <a:srgbClr val="002060"/>
                </a:solidFill>
              </a:rPr>
            </a:br>
            <a:r>
              <a:rPr lang="it-IT" altLang="it-IT" b="1" dirty="0">
                <a:solidFill>
                  <a:srgbClr val="002060"/>
                </a:solidFill>
              </a:rPr>
              <a:t>di protezione individuale</a:t>
            </a:r>
          </a:p>
        </p:txBody>
      </p:sp>
    </p:spTree>
    <p:extLst>
      <p:ext uri="{BB962C8B-B14F-4D97-AF65-F5344CB8AC3E}">
        <p14:creationId xmlns:p14="http://schemas.microsoft.com/office/powerpoint/2010/main" val="277697193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23875" y="1641195"/>
            <a:ext cx="8286750" cy="4801314"/>
          </a:xfrm>
          <a:prstGeom prst="rect">
            <a:avLst/>
          </a:prstGeom>
          <a:noFill/>
          <a:ln w="9525">
            <a:noFill/>
            <a:miter lim="800000"/>
            <a:headEnd/>
            <a:tailEnd/>
          </a:ln>
          <a:effectLst/>
        </p:spPr>
        <p:txBody>
          <a:bodyPr anchor="ctr">
            <a:spAutoFit/>
          </a:bodyPr>
          <a:lstStyle/>
          <a:p>
            <a:pPr lvl="2">
              <a:buSzPct val="100000"/>
              <a:tabLst>
                <a:tab pos="676275" algn="l"/>
              </a:tabLst>
              <a:defRPr/>
            </a:pPr>
            <a:r>
              <a:rPr lang="it-IT" b="1" i="1" u="none" dirty="0">
                <a:solidFill>
                  <a:srgbClr val="002060"/>
                </a:solidFill>
                <a:latin typeface="+mj-lt"/>
                <a:ea typeface="Times New Roman" pitchFamily="18" charset="0"/>
                <a:cs typeface="Times New Roman" pitchFamily="18" charset="0"/>
              </a:rPr>
              <a:t>8.3.1 T</a:t>
            </a:r>
            <a:r>
              <a:rPr lang="it-IT" b="1" i="1" u="none" dirty="0" bmk="">
                <a:solidFill>
                  <a:srgbClr val="002060"/>
                </a:solidFill>
                <a:latin typeface="+mj-lt"/>
                <a:ea typeface="Times New Roman" pitchFamily="18" charset="0"/>
                <a:cs typeface="Times New Roman" pitchFamily="18" charset="0"/>
              </a:rPr>
              <a:t>rasporto passeggeri </a:t>
            </a:r>
          </a:p>
          <a:p>
            <a:pPr lvl="2">
              <a:buSzPct val="100000"/>
              <a:tabLst>
                <a:tab pos="676275" algn="l"/>
              </a:tabLst>
              <a:defRPr/>
            </a:pPr>
            <a:r>
              <a:rPr lang="it-IT" u="none" dirty="0">
                <a:solidFill>
                  <a:srgbClr val="002060"/>
                </a:solidFill>
                <a:latin typeface="+mj-lt"/>
                <a:ea typeface="Times New Roman" pitchFamily="18" charset="0"/>
              </a:rPr>
              <a:t>Ad esclusione dei membri dell’equipaggio del veicolo, è vietato trasportare passeggeri nei mezzi trasportanti merci pericolose. Per membri dell’equipaggio si intende un conducente o ogni altra persona accompagnante il conducente per motivi di sicurezza, di formazione o di esercizio. Al fine di facilitare l’individuazione del passeggero a bordo è consigliabile che l’azienda emetta un documento per giustificarne la presenza.</a:t>
            </a:r>
          </a:p>
          <a:p>
            <a:pPr lvl="2">
              <a:buSzPct val="100000"/>
              <a:tabLst>
                <a:tab pos="676275" algn="l"/>
              </a:tabLst>
              <a:defRPr/>
            </a:pPr>
            <a:r>
              <a:rPr lang="it-IT" u="none" dirty="0">
                <a:solidFill>
                  <a:srgbClr val="002060"/>
                </a:solidFill>
                <a:latin typeface="+mj-lt"/>
                <a:ea typeface="Times New Roman" pitchFamily="18" charset="0"/>
              </a:rPr>
              <a:t> </a:t>
            </a:r>
          </a:p>
          <a:p>
            <a:pPr lvl="2">
              <a:buSzPct val="100000"/>
              <a:tabLst>
                <a:tab pos="676275" algn="l"/>
              </a:tabLst>
              <a:defRPr/>
            </a:pPr>
            <a:r>
              <a:rPr lang="it-IT" b="1" u="none" dirty="0">
                <a:solidFill>
                  <a:srgbClr val="002060"/>
                </a:solidFill>
                <a:latin typeface="+mj-lt"/>
                <a:ea typeface="Times New Roman" pitchFamily="18" charset="0"/>
              </a:rPr>
              <a:t>8.3.2 Uso dei mezzi antincendio</a:t>
            </a:r>
          </a:p>
          <a:p>
            <a:pPr lvl="2">
              <a:buSzPct val="100000"/>
              <a:tabLst>
                <a:tab pos="676275" algn="l"/>
              </a:tabLst>
              <a:defRPr/>
            </a:pPr>
            <a:r>
              <a:rPr lang="it-IT" u="none" dirty="0">
                <a:solidFill>
                  <a:srgbClr val="002060"/>
                </a:solidFill>
                <a:latin typeface="+mj-lt"/>
                <a:ea typeface="Times New Roman" pitchFamily="18" charset="0"/>
              </a:rPr>
              <a:t>I membri dell’equipaggio del veicolo devono essere informati sull’uso dei mezzi di estinzione incendio.</a:t>
            </a:r>
          </a:p>
          <a:p>
            <a:pPr lvl="2">
              <a:buSzPct val="100000"/>
              <a:tabLst>
                <a:tab pos="676275" algn="l"/>
              </a:tabLst>
              <a:defRPr/>
            </a:pPr>
            <a:endParaRPr lang="it-IT" u="none" dirty="0">
              <a:solidFill>
                <a:srgbClr val="002060"/>
              </a:solidFill>
              <a:latin typeface="+mj-lt"/>
              <a:ea typeface="Times New Roman" pitchFamily="18" charset="0"/>
            </a:endParaRPr>
          </a:p>
          <a:p>
            <a:pPr lvl="2">
              <a:buSzPct val="100000"/>
              <a:tabLst>
                <a:tab pos="676275" algn="l"/>
              </a:tabLst>
              <a:defRPr/>
            </a:pPr>
            <a:r>
              <a:rPr lang="it-IT" b="1" u="none" dirty="0">
                <a:solidFill>
                  <a:srgbClr val="002060"/>
                </a:solidFill>
                <a:latin typeface="+mj-lt"/>
                <a:ea typeface="Times New Roman" pitchFamily="18" charset="0"/>
              </a:rPr>
              <a:t>8.3.3 Divieto di aprire i colli </a:t>
            </a:r>
          </a:p>
          <a:p>
            <a:pPr lvl="2">
              <a:buSzPct val="100000"/>
              <a:tabLst>
                <a:tab pos="676275" algn="l"/>
              </a:tabLst>
              <a:defRPr/>
            </a:pPr>
            <a:r>
              <a:rPr lang="it-IT" u="none" dirty="0">
                <a:solidFill>
                  <a:srgbClr val="002060"/>
                </a:solidFill>
                <a:latin typeface="+mj-lt"/>
                <a:ea typeface="Times New Roman" pitchFamily="18" charset="0"/>
              </a:rPr>
              <a:t>Il conducente o al suo assistente hanno l’obbligo di non aprire un collo contenenti merci pericolose.</a:t>
            </a:r>
          </a:p>
          <a:p>
            <a:pPr lvl="2">
              <a:buSzPct val="100000"/>
              <a:tabLst>
                <a:tab pos="676275" algn="l"/>
              </a:tabLst>
              <a:defRPr/>
            </a:pPr>
            <a:endParaRPr lang="it-IT" u="none" dirty="0">
              <a:solidFill>
                <a:srgbClr val="002060"/>
              </a:solidFill>
              <a:latin typeface="+mj-lt"/>
              <a:ea typeface="Times New Roman" pitchFamily="18" charset="0"/>
            </a:endParaRPr>
          </a:p>
        </p:txBody>
      </p:sp>
      <p:pic>
        <p:nvPicPr>
          <p:cNvPr id="19459" name="Immagin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4498" y="4004683"/>
            <a:ext cx="8191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883" y="5213837"/>
            <a:ext cx="87947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Immagin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883" y="1748945"/>
            <a:ext cx="8159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olo 1"/>
          <p:cNvSpPr>
            <a:spLocks noGrp="1"/>
          </p:cNvSpPr>
          <p:nvPr>
            <p:ph type="title"/>
          </p:nvPr>
        </p:nvSpPr>
        <p:spPr>
          <a:xfrm>
            <a:off x="785813" y="42280"/>
            <a:ext cx="8135937" cy="1143000"/>
          </a:xfrm>
        </p:spPr>
        <p:txBody>
          <a:bodyPr/>
          <a:lstStyle/>
          <a:p>
            <a:r>
              <a:rPr lang="it-IT" altLang="it-IT" sz="3200" b="1" dirty="0">
                <a:solidFill>
                  <a:srgbClr val="002060"/>
                </a:solidFill>
              </a:rPr>
              <a:t>Disposizioni da osservare </a:t>
            </a:r>
            <a:br>
              <a:rPr lang="it-IT" altLang="it-IT" sz="3200" b="1" dirty="0">
                <a:solidFill>
                  <a:srgbClr val="002060"/>
                </a:solidFill>
              </a:rPr>
            </a:br>
            <a:r>
              <a:rPr lang="it-IT" altLang="it-IT" sz="3200" b="1" dirty="0">
                <a:solidFill>
                  <a:srgbClr val="002060"/>
                </a:solidFill>
              </a:rPr>
              <a:t>da parte dell’equipaggio</a:t>
            </a:r>
          </a:p>
        </p:txBody>
      </p:sp>
    </p:spTree>
    <p:extLst>
      <p:ext uri="{BB962C8B-B14F-4D97-AF65-F5344CB8AC3E}">
        <p14:creationId xmlns:p14="http://schemas.microsoft.com/office/powerpoint/2010/main" val="374158456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12763" y="740308"/>
            <a:ext cx="8286750" cy="6217087"/>
          </a:xfrm>
          <a:prstGeom prst="rect">
            <a:avLst/>
          </a:prstGeom>
          <a:noFill/>
          <a:ln w="9525">
            <a:noFill/>
            <a:miter lim="800000"/>
            <a:headEnd/>
            <a:tailEnd/>
          </a:ln>
          <a:effectLst/>
        </p:spPr>
        <p:txBody>
          <a:bodyPr anchor="ctr">
            <a:spAutoFit/>
          </a:bodyPr>
          <a:lstStyle/>
          <a:p>
            <a:pPr>
              <a:defRPr/>
            </a:pPr>
            <a:r>
              <a:rPr lang="it-IT" b="1" i="1" u="none" dirty="0">
                <a:solidFill>
                  <a:srgbClr val="002060"/>
                </a:solidFill>
                <a:latin typeface="Trebuchet MS" panose="020B0603020202020204" pitchFamily="34" charset="0"/>
              </a:rPr>
              <a:t> </a:t>
            </a:r>
            <a:r>
              <a:rPr lang="it-IT" b="1" u="none" dirty="0">
                <a:solidFill>
                  <a:srgbClr val="002060"/>
                </a:solidFill>
                <a:latin typeface="Trebuchet MS" panose="020B0603020202020204" pitchFamily="34" charset="0"/>
              </a:rPr>
              <a:t> 	8.3.4 </a:t>
            </a:r>
            <a:r>
              <a:rPr lang="it-IT" u="none" dirty="0" bmk="">
                <a:solidFill>
                  <a:srgbClr val="002060"/>
                </a:solidFill>
                <a:latin typeface="+mj-lt"/>
                <a:ea typeface="Times New Roman" pitchFamily="18" charset="0"/>
                <a:cs typeface="Times New Roman" pitchFamily="18" charset="0"/>
              </a:rPr>
              <a:t>Apparecchi portatili di illuminazione</a:t>
            </a:r>
          </a:p>
          <a:p>
            <a:pPr>
              <a:defRPr/>
            </a:pPr>
            <a:r>
              <a:rPr lang="it-IT" u="none" dirty="0" bmk="">
                <a:solidFill>
                  <a:srgbClr val="002060"/>
                </a:solidFill>
                <a:latin typeface="+mj-lt"/>
                <a:ea typeface="Times New Roman" pitchFamily="18" charset="0"/>
                <a:cs typeface="Times New Roman" pitchFamily="18" charset="0"/>
              </a:rPr>
              <a:t>             Gli apparecchi di illuminazione utilizzati non devono presentare </a:t>
            </a:r>
          </a:p>
          <a:p>
            <a:pPr>
              <a:defRPr/>
            </a:pPr>
            <a:r>
              <a:rPr lang="it-IT" u="none" dirty="0" bmk="">
                <a:solidFill>
                  <a:srgbClr val="002060"/>
                </a:solidFill>
                <a:latin typeface="+mj-lt"/>
                <a:ea typeface="Times New Roman" pitchFamily="18" charset="0"/>
                <a:cs typeface="Times New Roman" pitchFamily="18" charset="0"/>
              </a:rPr>
              <a:t>             nessuna superficie metallica suscettibile di produrre scintille.</a:t>
            </a:r>
          </a:p>
          <a:p>
            <a:pPr>
              <a:defRPr/>
            </a:pPr>
            <a:endParaRPr lang="it-IT" b="1" u="none" dirty="0">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a typeface="Times New Roman" pitchFamily="18" charset="0"/>
              <a:cs typeface="Times New Roman" pitchFamily="18" charset="0"/>
            </a:endParaRPr>
          </a:p>
          <a:p>
            <a:pPr>
              <a:defRPr/>
            </a:pPr>
            <a:r>
              <a:rPr lang="it-IT" b="1" u="none" dirty="0">
                <a:solidFill>
                  <a:srgbClr val="002060"/>
                </a:solidFill>
                <a:latin typeface="+mj-lt"/>
                <a:ea typeface="Times New Roman" pitchFamily="18" charset="0"/>
                <a:cs typeface="Times New Roman" pitchFamily="18" charset="0"/>
              </a:rPr>
              <a:t>	8.3.5 Divieto di fumare</a:t>
            </a:r>
            <a:r>
              <a:rPr lang="it-IT" b="1" u="none" dirty="0" bmk="">
                <a:solidFill>
                  <a:srgbClr val="002060"/>
                </a:solidFill>
                <a:latin typeface="+mj-lt"/>
                <a:ea typeface="Times New Roman" pitchFamily="18" charset="0"/>
                <a:cs typeface="Times New Roman" pitchFamily="18" charset="0"/>
              </a:rPr>
              <a:t> </a:t>
            </a:r>
          </a:p>
          <a:p>
            <a:pPr lvl="2">
              <a:buSzPct val="100000"/>
              <a:tabLst>
                <a:tab pos="676275" algn="l"/>
              </a:tabLst>
              <a:defRPr/>
            </a:pPr>
            <a:r>
              <a:rPr lang="it-IT" u="none" dirty="0" bmk="">
                <a:solidFill>
                  <a:srgbClr val="002060"/>
                </a:solidFill>
                <a:latin typeface="+mj-lt"/>
                <a:ea typeface="Times New Roman" pitchFamily="18" charset="0"/>
                <a:cs typeface="Times New Roman" pitchFamily="18" charset="0"/>
              </a:rPr>
              <a:t>Durante la movimentazione è vietato fumare nelle vicinanze dei veicoli e nei veicoli. Il divieto di fumare si applica anche all’uso delle sigarette elettroniche e dispositivi similari.</a:t>
            </a:r>
          </a:p>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lvl="2">
              <a:buSzPct val="100000"/>
              <a:tabLst>
                <a:tab pos="676275" algn="l"/>
              </a:tabLst>
              <a:defRPr/>
            </a:pPr>
            <a:r>
              <a:rPr lang="it-IT" b="1" u="none" dirty="0">
                <a:solidFill>
                  <a:srgbClr val="002060"/>
                </a:solidFill>
                <a:latin typeface="+mj-lt"/>
                <a:ea typeface="Times New Roman" pitchFamily="18" charset="0"/>
              </a:rPr>
              <a:t>8.3.6 Funzionamento del motore durante il carico e lo scarico.</a:t>
            </a:r>
          </a:p>
          <a:p>
            <a:pPr lvl="2">
              <a:buSzPct val="100000"/>
              <a:tabLst>
                <a:tab pos="676275" algn="l"/>
              </a:tabLst>
              <a:defRPr/>
            </a:pPr>
            <a:r>
              <a:rPr lang="it-IT" u="none" dirty="0">
                <a:solidFill>
                  <a:srgbClr val="002060"/>
                </a:solidFill>
                <a:latin typeface="+mj-lt"/>
                <a:ea typeface="Times New Roman" pitchFamily="18" charset="0"/>
              </a:rPr>
              <a:t>Salvo quando l’utilizzo del motore è necessario per il funzionamento di pompe o di altri meccanismi per il carico o lo scarico del veicolo e quando il Codice della Strada lo permetta, il motore deve essere spento durante  tutto il periodo.</a:t>
            </a:r>
          </a:p>
          <a:p>
            <a:pPr lvl="2">
              <a:buSzPct val="100000"/>
              <a:tabLst>
                <a:tab pos="676275" algn="l"/>
              </a:tabLst>
              <a:defRPr/>
            </a:pPr>
            <a:endParaRPr lang="it-IT" u="none" dirty="0">
              <a:solidFill>
                <a:srgbClr val="002060"/>
              </a:solidFill>
              <a:latin typeface="+mj-lt"/>
              <a:ea typeface="Times New Roman" pitchFamily="18" charset="0"/>
            </a:endParaRPr>
          </a:p>
          <a:p>
            <a:pPr>
              <a:defRPr/>
            </a:pPr>
            <a:r>
              <a:rPr lang="it-IT" b="1" i="1" u="none" dirty="0">
                <a:solidFill>
                  <a:srgbClr val="002060"/>
                </a:solidFill>
                <a:latin typeface="+mj-lt"/>
              </a:rPr>
              <a:t>              </a:t>
            </a:r>
            <a:endParaRPr lang="it-IT" b="1" u="none" dirty="0">
              <a:solidFill>
                <a:srgbClr val="002060"/>
              </a:solidFill>
              <a:latin typeface="+mj-lt"/>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20483" name="AutoShape 4" descr="Risultati immagini per divieto di fumare"/>
          <p:cNvSpPr>
            <a:spLocks noChangeAspect="1" noChangeArrowheads="1"/>
          </p:cNvSpPr>
          <p:nvPr/>
        </p:nvSpPr>
        <p:spPr bwMode="auto">
          <a:xfrm>
            <a:off x="63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endParaRPr lang="it-IT" altLang="it-IT" dirty="0">
              <a:solidFill>
                <a:srgbClr val="002060"/>
              </a:solidFill>
              <a:latin typeface="Trebuchet MS" panose="020B0603020202020204" pitchFamily="34" charset="0"/>
            </a:endParaRPr>
          </a:p>
        </p:txBody>
      </p:sp>
      <p:sp>
        <p:nvSpPr>
          <p:cNvPr id="20484" name="AutoShape 6" descr="Risultati immagini per divieto di fumare"/>
          <p:cNvSpPr>
            <a:spLocks noChangeAspect="1" noChangeArrowheads="1"/>
          </p:cNvSpPr>
          <p:nvPr/>
        </p:nvSpPr>
        <p:spPr bwMode="auto">
          <a:xfrm>
            <a:off x="2159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endParaRPr lang="it-IT" altLang="it-IT" dirty="0">
              <a:solidFill>
                <a:srgbClr val="002060"/>
              </a:solidFill>
              <a:latin typeface="Trebuchet MS" panose="020B0603020202020204" pitchFamily="34" charset="0"/>
            </a:endParaRPr>
          </a:p>
        </p:txBody>
      </p:sp>
      <p:sp>
        <p:nvSpPr>
          <p:cNvPr id="20485" name="AutoShape 8" descr="Risultati immagini per divieto di fumare"/>
          <p:cNvSpPr>
            <a:spLocks noChangeAspect="1" noChangeArrowheads="1"/>
          </p:cNvSpPr>
          <p:nvPr/>
        </p:nvSpPr>
        <p:spPr bwMode="auto">
          <a:xfrm>
            <a:off x="368301" y="160354"/>
            <a:ext cx="820738"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rial" charset="0"/>
              </a:defRPr>
            </a:lvl1pPr>
            <a:lvl2pPr marL="742950" indent="-285750">
              <a:defRPr u="sng">
                <a:solidFill>
                  <a:schemeClr val="tx1"/>
                </a:solidFill>
                <a:latin typeface="Arial" charset="0"/>
              </a:defRPr>
            </a:lvl2pPr>
            <a:lvl3pPr marL="1143000" indent="-228600">
              <a:defRPr u="sng">
                <a:solidFill>
                  <a:schemeClr val="tx1"/>
                </a:solidFill>
                <a:latin typeface="Arial" charset="0"/>
              </a:defRPr>
            </a:lvl3pPr>
            <a:lvl4pPr marL="1600200" indent="-228600">
              <a:defRPr u="sng">
                <a:solidFill>
                  <a:schemeClr val="tx1"/>
                </a:solidFill>
                <a:latin typeface="Arial" charset="0"/>
              </a:defRPr>
            </a:lvl4pPr>
            <a:lvl5pPr marL="2057400" indent="-22860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endParaRPr lang="it-IT" altLang="it-IT" dirty="0">
              <a:solidFill>
                <a:srgbClr val="002060"/>
              </a:solidFill>
              <a:latin typeface="Trebuchet MS" panose="020B0603020202020204" pitchFamily="34" charset="0"/>
            </a:endParaRPr>
          </a:p>
        </p:txBody>
      </p:sp>
      <p:pic>
        <p:nvPicPr>
          <p:cNvPr id="20486"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2764" y="2202756"/>
            <a:ext cx="90170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Immagin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439" y="3861048"/>
            <a:ext cx="10223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352" y="907521"/>
            <a:ext cx="874713"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0955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467544" y="1844832"/>
            <a:ext cx="8286750" cy="4832092"/>
          </a:xfrm>
          <a:prstGeom prst="rect">
            <a:avLst/>
          </a:prstGeom>
          <a:noFill/>
          <a:ln w="9525">
            <a:noFill/>
            <a:miter lim="800000"/>
            <a:headEnd/>
            <a:tailEnd/>
          </a:ln>
          <a:effectLst/>
        </p:spPr>
        <p:txBody>
          <a:bodyPr anchor="ctr">
            <a:spAutoFit/>
          </a:bodyPr>
          <a:lstStyle/>
          <a:p>
            <a:pPr indent="900113">
              <a:defRPr/>
            </a:pPr>
            <a:r>
              <a:rPr lang="it-IT" b="1" u="none" dirty="0">
                <a:solidFill>
                  <a:srgbClr val="002060"/>
                </a:solidFill>
                <a:latin typeface="Trebuchet MS" panose="020B0603020202020204" pitchFamily="34" charset="0"/>
              </a:rPr>
              <a:t>8.3.7 Uso del freno di stazionamento e dei ceppi bloccaruota</a:t>
            </a:r>
          </a:p>
          <a:p>
            <a:pPr>
              <a:defRPr/>
            </a:pPr>
            <a:r>
              <a:rPr lang="it-IT" u="none" dirty="0">
                <a:solidFill>
                  <a:srgbClr val="002060"/>
                </a:solidFill>
                <a:latin typeface="Trebuchet MS" panose="020B0603020202020204" pitchFamily="34" charset="0"/>
              </a:rPr>
              <a:t>               </a:t>
            </a:r>
            <a:r>
              <a:rPr lang="it-IT" u="none" dirty="0" bmk="">
                <a:solidFill>
                  <a:srgbClr val="002060"/>
                </a:solidFill>
                <a:latin typeface="+mj-lt"/>
                <a:ea typeface="Times New Roman" pitchFamily="18" charset="0"/>
                <a:cs typeface="Times New Roman" pitchFamily="18" charset="0"/>
              </a:rPr>
              <a:t>Nessuna unità di trasporto di merci pericolose deve sostare senza </a:t>
            </a:r>
          </a:p>
          <a:p>
            <a:pPr>
              <a:defRPr/>
            </a:pPr>
            <a:r>
              <a:rPr lang="it-IT" u="none" dirty="0" bmk="">
                <a:solidFill>
                  <a:srgbClr val="002060"/>
                </a:solidFill>
                <a:latin typeface="+mj-lt"/>
                <a:ea typeface="Times New Roman" pitchFamily="18" charset="0"/>
                <a:cs typeface="Times New Roman" pitchFamily="18" charset="0"/>
              </a:rPr>
              <a:t>              che il freno di stazionamento sia inserito. Ai rimorchi senza </a:t>
            </a:r>
          </a:p>
          <a:p>
            <a:pPr>
              <a:defRPr/>
            </a:pPr>
            <a:r>
              <a:rPr lang="it-IT" u="none" dirty="0" bmk="">
                <a:solidFill>
                  <a:srgbClr val="002060"/>
                </a:solidFill>
                <a:latin typeface="+mj-lt"/>
                <a:ea typeface="Times New Roman" pitchFamily="18" charset="0"/>
                <a:cs typeface="Times New Roman" pitchFamily="18" charset="0"/>
              </a:rPr>
              <a:t>              dispositivi di frenatura deve essere impedito di muoversi utilizzando  </a:t>
            </a:r>
          </a:p>
          <a:p>
            <a:pPr>
              <a:defRPr/>
            </a:pPr>
            <a:r>
              <a:rPr lang="it-IT" u="none" dirty="0" bmk="">
                <a:solidFill>
                  <a:srgbClr val="002060"/>
                </a:solidFill>
                <a:latin typeface="+mj-lt"/>
                <a:ea typeface="Times New Roman" pitchFamily="18" charset="0"/>
                <a:cs typeface="Times New Roman" pitchFamily="18" charset="0"/>
              </a:rPr>
              <a:t>              almeno un ceppo bloccaruota , come descritto la 8.1.5.2. </a:t>
            </a:r>
          </a:p>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lvl="2">
              <a:buSzPct val="100000"/>
              <a:tabLst>
                <a:tab pos="676275" algn="l"/>
              </a:tabLst>
              <a:defRPr/>
            </a:pPr>
            <a:r>
              <a:rPr lang="it-IT" b="1" u="none" dirty="0">
                <a:solidFill>
                  <a:srgbClr val="002060"/>
                </a:solidFill>
                <a:latin typeface="+mj-lt"/>
                <a:ea typeface="Times New Roman" pitchFamily="18" charset="0"/>
                <a:cs typeface="Times New Roman" pitchFamily="18" charset="0"/>
              </a:rPr>
              <a:t>8.3.8 Uso dei connettori</a:t>
            </a:r>
            <a:r>
              <a:rPr lang="it-IT" b="1" u="none" dirty="0" bmk="">
                <a:solidFill>
                  <a:srgbClr val="002060"/>
                </a:solidFill>
                <a:latin typeface="+mj-lt"/>
                <a:ea typeface="Times New Roman" pitchFamily="18" charset="0"/>
                <a:cs typeface="Times New Roman" pitchFamily="18" charset="0"/>
              </a:rPr>
              <a:t> </a:t>
            </a:r>
          </a:p>
          <a:p>
            <a:pPr lvl="2">
              <a:buSzPct val="100000"/>
              <a:tabLst>
                <a:tab pos="676275" algn="l"/>
              </a:tabLst>
              <a:defRPr/>
            </a:pPr>
            <a:r>
              <a:rPr lang="it-IT" u="none" dirty="0" bmk="">
                <a:solidFill>
                  <a:srgbClr val="002060"/>
                </a:solidFill>
                <a:latin typeface="+mj-lt"/>
                <a:ea typeface="Times New Roman" pitchFamily="18" charset="0"/>
                <a:cs typeface="Times New Roman" pitchFamily="18" charset="0"/>
              </a:rPr>
              <a:t>Nel caso di  unità di trasporto dotata di un  sistema di frenatura antibloccaggio, consistente in un veicolo a motore e in un rimorchio con una massa massima superiore a 3,5 ton, i connettori di cui alla </a:t>
            </a:r>
            <a:r>
              <a:rPr lang="it-IT" u="none" dirty="0" bmk="">
                <a:solidFill>
                  <a:srgbClr val="008000"/>
                </a:solidFill>
                <a:latin typeface="+mj-lt"/>
                <a:ea typeface="Times New Roman" pitchFamily="18" charset="0"/>
                <a:cs typeface="Times New Roman" pitchFamily="18" charset="0"/>
              </a:rPr>
              <a:t>sotto-sezione  9.2.2.6 </a:t>
            </a:r>
            <a:r>
              <a:rPr lang="it-IT" u="none" dirty="0" bmk="">
                <a:solidFill>
                  <a:srgbClr val="002060"/>
                </a:solidFill>
                <a:latin typeface="+mj-lt"/>
                <a:ea typeface="Times New Roman" pitchFamily="18" charset="0"/>
                <a:cs typeface="Times New Roman" pitchFamily="18" charset="0"/>
              </a:rPr>
              <a:t>devono, durante il trasporto,  collegare in  permanenza il veicolo e il rimorchio.</a:t>
            </a:r>
          </a:p>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pic>
        <p:nvPicPr>
          <p:cNvPr id="21507" name="Immagine 1"/>
          <p:cNvPicPr>
            <a:picLocks noChangeAspect="1"/>
          </p:cNvPicPr>
          <p:nvPr/>
        </p:nvPicPr>
        <p:blipFill rotWithShape="1">
          <a:blip r:embed="rId2">
            <a:extLst>
              <a:ext uri="{28A0092B-C50C-407E-A947-70E740481C1C}">
                <a14:useLocalDpi xmlns:a14="http://schemas.microsoft.com/office/drawing/2010/main" val="0"/>
              </a:ext>
            </a:extLst>
          </a:blip>
          <a:srcRect t="12144" b="12522"/>
          <a:stretch/>
        </p:blipFill>
        <p:spPr bwMode="auto">
          <a:xfrm>
            <a:off x="1475657" y="5349296"/>
            <a:ext cx="2466975" cy="139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4788" y="235099"/>
            <a:ext cx="22860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65650" y="130324"/>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7514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55297" name="Rectangle 1"/>
          <p:cNvSpPr>
            <a:spLocks noChangeArrowheads="1"/>
          </p:cNvSpPr>
          <p:nvPr/>
        </p:nvSpPr>
        <p:spPr bwMode="auto">
          <a:xfrm>
            <a:off x="785813" y="1199651"/>
            <a:ext cx="7715250" cy="5262979"/>
          </a:xfrm>
          <a:prstGeom prst="rect">
            <a:avLst/>
          </a:prstGeom>
          <a:noFill/>
          <a:ln w="9525">
            <a:noFill/>
            <a:miter lim="800000"/>
            <a:headEnd/>
            <a:tailEnd/>
          </a:ln>
          <a:effectLst/>
        </p:spPr>
        <p:txBody>
          <a:bodyPr anchor="ctr">
            <a:spAutoFit/>
          </a:bodyPr>
          <a:lstStyle/>
          <a:p>
            <a:pPr>
              <a:defRPr/>
            </a:pPr>
            <a:r>
              <a:rPr lang="it-IT" sz="2400" u="none" dirty="0">
                <a:solidFill>
                  <a:srgbClr val="002060"/>
                </a:solidFill>
                <a:latin typeface="+mj-lt"/>
                <a:ea typeface="Times New Roman" pitchFamily="18" charset="0"/>
              </a:rPr>
              <a:t>I veicoli che trasportano merci pericolose devono essere sorvegliati quando è indicata una disposizione speciale S nella colonna 19 della tabella A del capitolo 3.2. Alternativamente possono essere parcheggiati, senza sorveglianza, in un deposito o nelle pertinenze di uno stabilimento che offra tutte le garanzie di sicurezza.</a:t>
            </a:r>
          </a:p>
          <a:p>
            <a:pPr>
              <a:defRPr/>
            </a:pPr>
            <a:r>
              <a:rPr lang="it-IT" sz="2400" u="none" dirty="0">
                <a:solidFill>
                  <a:srgbClr val="002060"/>
                </a:solidFill>
                <a:latin typeface="+mj-lt"/>
                <a:ea typeface="Times New Roman" pitchFamily="18" charset="0"/>
              </a:rPr>
              <a:t>Per la Classe 2 le disposizioni speciali sono:</a:t>
            </a:r>
          </a:p>
          <a:p>
            <a:pPr marL="342900" indent="-342900">
              <a:buFont typeface="Arial" panose="020B0604020202020204" pitchFamily="34" charset="0"/>
              <a:buChar char="•"/>
              <a:defRPr/>
            </a:pPr>
            <a:r>
              <a:rPr lang="it-IT" sz="2400" u="none" dirty="0">
                <a:solidFill>
                  <a:srgbClr val="002060"/>
                </a:solidFill>
                <a:latin typeface="+mj-lt"/>
                <a:ea typeface="Times New Roman" pitchFamily="18" charset="0"/>
              </a:rPr>
              <a:t>S14 per qualsiasi quantità di gas tossici, </a:t>
            </a:r>
          </a:p>
          <a:p>
            <a:pPr marL="342900" indent="-342900">
              <a:buFont typeface="Arial" panose="020B0604020202020204" pitchFamily="34" charset="0"/>
              <a:buChar char="•"/>
              <a:defRPr/>
            </a:pPr>
            <a:r>
              <a:rPr lang="it-IT" sz="2400" u="none" dirty="0">
                <a:solidFill>
                  <a:srgbClr val="002060"/>
                </a:solidFill>
                <a:latin typeface="+mj-lt"/>
                <a:ea typeface="Times New Roman" pitchFamily="18" charset="0"/>
              </a:rPr>
              <a:t>S17 per gas liquefatti refrigerati infiammabili sopra 1.000 kg e </a:t>
            </a:r>
          </a:p>
          <a:p>
            <a:pPr marL="342900" indent="-342900">
              <a:buFont typeface="Arial" panose="020B0604020202020204" pitchFamily="34" charset="0"/>
              <a:buChar char="•"/>
              <a:defRPr/>
            </a:pPr>
            <a:r>
              <a:rPr lang="it-IT" sz="2400" u="none" dirty="0">
                <a:solidFill>
                  <a:srgbClr val="002060"/>
                </a:solidFill>
                <a:latin typeface="+mj-lt"/>
                <a:ea typeface="Times New Roman" pitchFamily="18" charset="0"/>
              </a:rPr>
              <a:t>S20 per gas infiammabili e gas liquefatti refrigerati A e O, sopra 10.000 kg in colli o sopra 3.000 litri in cisterne.</a:t>
            </a:r>
          </a:p>
        </p:txBody>
      </p:sp>
      <p:sp>
        <p:nvSpPr>
          <p:cNvPr id="5" name="Titolo 1"/>
          <p:cNvSpPr>
            <a:spLocks noGrp="1"/>
          </p:cNvSpPr>
          <p:nvPr>
            <p:ph type="title"/>
          </p:nvPr>
        </p:nvSpPr>
        <p:spPr>
          <a:xfrm>
            <a:off x="539552" y="42280"/>
            <a:ext cx="8135937" cy="1143000"/>
          </a:xfrm>
        </p:spPr>
        <p:txBody>
          <a:bodyPr/>
          <a:lstStyle/>
          <a:p>
            <a:r>
              <a:rPr lang="it-IT" altLang="it-IT" b="1" dirty="0">
                <a:solidFill>
                  <a:srgbClr val="002060"/>
                </a:solidFill>
              </a:rPr>
              <a:t>Sorveglianza dei veicoli</a:t>
            </a:r>
          </a:p>
        </p:txBody>
      </p:sp>
    </p:spTree>
    <p:extLst>
      <p:ext uri="{BB962C8B-B14F-4D97-AF65-F5344CB8AC3E}">
        <p14:creationId xmlns:p14="http://schemas.microsoft.com/office/powerpoint/2010/main" val="24637011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55297" name="Rectangle 1"/>
          <p:cNvSpPr>
            <a:spLocks noChangeArrowheads="1"/>
          </p:cNvSpPr>
          <p:nvPr/>
        </p:nvSpPr>
        <p:spPr bwMode="auto">
          <a:xfrm>
            <a:off x="755585" y="2632550"/>
            <a:ext cx="5658395" cy="3970318"/>
          </a:xfrm>
          <a:prstGeom prst="rect">
            <a:avLst/>
          </a:prstGeom>
          <a:noFill/>
          <a:ln w="9525">
            <a:noFill/>
            <a:miter lim="800000"/>
            <a:headEnd/>
            <a:tailEnd/>
          </a:ln>
          <a:effectLst/>
        </p:spPr>
        <p:txBody>
          <a:bodyPr wrap="square" anchor="ctr">
            <a:spAutoFit/>
          </a:bodyPr>
          <a:lstStyle/>
          <a:p>
            <a:pPr algn="just">
              <a:defRPr/>
            </a:pPr>
            <a:r>
              <a:rPr lang="it-IT" u="none" dirty="0">
                <a:solidFill>
                  <a:srgbClr val="002060"/>
                </a:solidFill>
                <a:latin typeface="+mj-lt"/>
                <a:ea typeface="Times New Roman" pitchFamily="18" charset="0"/>
              </a:rPr>
              <a:t>a) Un parcheggio per veicoli sorvegliato da un addetto che sia stato informato della natura del carico e del luogo dove si trova il conducente;</a:t>
            </a:r>
            <a:endParaRPr lang="it-IT" u="none" dirty="0">
              <a:solidFill>
                <a:srgbClr val="002060"/>
              </a:solidFill>
              <a:latin typeface="+mj-lt"/>
            </a:endParaRPr>
          </a:p>
          <a:p>
            <a:pPr algn="just">
              <a:defRPr/>
            </a:pPr>
            <a:r>
              <a:rPr lang="it-IT" u="none" dirty="0">
                <a:solidFill>
                  <a:srgbClr val="002060"/>
                </a:solidFill>
                <a:latin typeface="+mj-lt"/>
                <a:ea typeface="Times New Roman" pitchFamily="18" charset="0"/>
              </a:rPr>
              <a:t>b) Un parcheggio pubblico o privato dove il veicolo non corra il rischio di essere danneggiato da altri veicoli; o</a:t>
            </a:r>
            <a:endParaRPr lang="it-IT" u="none" dirty="0">
              <a:solidFill>
                <a:srgbClr val="002060"/>
              </a:solidFill>
              <a:latin typeface="+mj-lt"/>
            </a:endParaRPr>
          </a:p>
          <a:p>
            <a:pPr algn="just">
              <a:defRPr/>
            </a:pPr>
            <a:r>
              <a:rPr lang="it-IT" u="none" dirty="0">
                <a:solidFill>
                  <a:srgbClr val="002060"/>
                </a:solidFill>
                <a:latin typeface="+mj-lt"/>
                <a:ea typeface="Times New Roman" pitchFamily="18" charset="0"/>
              </a:rPr>
              <a:t>c) Un idoneo spazio aperto, separato dalle strade di grande comunicazione e dalle abitazioni, dove normalmente il pubblico non passa e non si riunisce.</a:t>
            </a:r>
          </a:p>
          <a:p>
            <a:pPr algn="just">
              <a:defRPr/>
            </a:pPr>
            <a:endParaRPr lang="it-IT" u="none" dirty="0">
              <a:solidFill>
                <a:srgbClr val="002060"/>
              </a:solidFill>
              <a:latin typeface="+mj-lt"/>
            </a:endParaRPr>
          </a:p>
          <a:p>
            <a:pPr algn="just">
              <a:defRPr/>
            </a:pPr>
            <a:r>
              <a:rPr lang="it-IT" u="none" dirty="0">
                <a:solidFill>
                  <a:srgbClr val="002060"/>
                </a:solidFill>
                <a:latin typeface="+mj-lt"/>
                <a:ea typeface="Times New Roman" pitchFamily="18" charset="0"/>
              </a:rPr>
              <a:t>I parcheggi autorizzati secondo b) saranno utilizzati solamente in mancanza di quelli secondo a), e quelli secondo c) non possono essere utilizzati che in mancanza di quelli di cui ad a) e b).</a:t>
            </a:r>
          </a:p>
        </p:txBody>
      </p:sp>
      <p:pic>
        <p:nvPicPr>
          <p:cNvPr id="23556"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81399" y="3717048"/>
            <a:ext cx="2232917" cy="297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p:nvPr/>
        </p:nvSpPr>
        <p:spPr>
          <a:xfrm>
            <a:off x="755584" y="1572177"/>
            <a:ext cx="8144627" cy="1200329"/>
          </a:xfrm>
          <a:prstGeom prst="rect">
            <a:avLst/>
          </a:prstGeom>
          <a:noFill/>
          <a:ln w="9525">
            <a:noFill/>
            <a:miter lim="800000"/>
            <a:headEnd/>
            <a:tailEnd/>
          </a:ln>
          <a:effectLst/>
        </p:spPr>
        <p:txBody>
          <a:bodyPr wrap="square" anchor="ctr">
            <a:spAutoFit/>
          </a:bodyPr>
          <a:lstStyle>
            <a:defPPr>
              <a:defRPr lang="en-US"/>
            </a:defPPr>
            <a:lvl1pPr algn="just">
              <a:defRPr u="none">
                <a:solidFill>
                  <a:srgbClr val="002060"/>
                </a:solidFill>
                <a:latin typeface="+mj-lt"/>
                <a:ea typeface="Times New Roman" pitchFamily="18" charset="0"/>
              </a:defRPr>
            </a:lvl1pPr>
          </a:lstStyle>
          <a:p>
            <a:r>
              <a:rPr lang="it-IT" dirty="0"/>
              <a:t>Se queste possibilità di parcheggio non esistono, il veicolo, dopo che siano state prese adeguate misure di sicurezza, può essere parcheggiato in un luogo isolato che risponda alle condizioni a), b) o c) qui di seguito riportate:</a:t>
            </a:r>
          </a:p>
          <a:p>
            <a:endParaRPr lang="it-IT" dirty="0"/>
          </a:p>
        </p:txBody>
      </p:sp>
      <p:sp>
        <p:nvSpPr>
          <p:cNvPr id="6" name="Titolo 1"/>
          <p:cNvSpPr>
            <a:spLocks noGrp="1"/>
          </p:cNvSpPr>
          <p:nvPr>
            <p:ph type="title"/>
          </p:nvPr>
        </p:nvSpPr>
        <p:spPr>
          <a:xfrm>
            <a:off x="539552" y="42280"/>
            <a:ext cx="8135937" cy="1143000"/>
          </a:xfrm>
        </p:spPr>
        <p:txBody>
          <a:bodyPr/>
          <a:lstStyle/>
          <a:p>
            <a:r>
              <a:rPr lang="it-IT" altLang="it-IT" b="1" dirty="0">
                <a:solidFill>
                  <a:srgbClr val="002060"/>
                </a:solidFill>
              </a:rPr>
              <a:t>Sorveglianza dei veicoli</a:t>
            </a:r>
          </a:p>
        </p:txBody>
      </p:sp>
    </p:spTree>
    <p:extLst>
      <p:ext uri="{BB962C8B-B14F-4D97-AF65-F5344CB8AC3E}">
        <p14:creationId xmlns:p14="http://schemas.microsoft.com/office/powerpoint/2010/main" val="16871305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33799" y="2187448"/>
            <a:ext cx="7272337" cy="1439862"/>
          </a:xfrm>
        </p:spPr>
        <p:txBody>
          <a:bodyPr/>
          <a:lstStyle/>
          <a:p>
            <a:pPr algn="l"/>
            <a:r>
              <a:rPr lang="it-IT" sz="4800" dirty="0"/>
              <a:t>Il trasporto in colli</a:t>
            </a:r>
            <a:endParaRPr lang="it-IT" sz="4800" i="1" dirty="0"/>
          </a:p>
        </p:txBody>
      </p:sp>
      <p:sp>
        <p:nvSpPr>
          <p:cNvPr id="4" name="CasellaDiTesto 3"/>
          <p:cNvSpPr txBox="1"/>
          <p:nvPr/>
        </p:nvSpPr>
        <p:spPr>
          <a:xfrm>
            <a:off x="1617336" y="3699616"/>
            <a:ext cx="3617529" cy="1754326"/>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Carico e scarico</a:t>
            </a:r>
          </a:p>
          <a:p>
            <a:pPr marL="450850" lvl="1" indent="-450850">
              <a:lnSpc>
                <a:spcPct val="150000"/>
              </a:lnSpc>
              <a:buFont typeface="Arial" panose="020B0604020202020204" pitchFamily="34" charset="0"/>
              <a:buChar char="•"/>
            </a:pPr>
            <a:r>
              <a:rPr lang="it-IT" b="1" u="none" dirty="0">
                <a:solidFill>
                  <a:schemeClr val="bg1"/>
                </a:solidFill>
                <a:latin typeface="+mj-lt"/>
              </a:rPr>
              <a:t>Movimentazione e stivaggio</a:t>
            </a:r>
          </a:p>
          <a:p>
            <a:pPr marL="450850" lvl="1" indent="-450850">
              <a:lnSpc>
                <a:spcPct val="150000"/>
              </a:lnSpc>
              <a:buFont typeface="Arial" panose="020B0604020202020204" pitchFamily="34" charset="0"/>
              <a:buChar char="•"/>
            </a:pPr>
            <a:r>
              <a:rPr lang="it-IT" b="1" u="none" dirty="0">
                <a:solidFill>
                  <a:schemeClr val="bg1"/>
                </a:solidFill>
                <a:latin typeface="+mj-lt"/>
              </a:rPr>
              <a:t>Aerazione</a:t>
            </a:r>
          </a:p>
          <a:p>
            <a:pPr marL="450850" lvl="1" indent="-450850">
              <a:lnSpc>
                <a:spcPct val="150000"/>
              </a:lnSpc>
              <a:buFont typeface="Arial" panose="020B0604020202020204" pitchFamily="34" charset="0"/>
              <a:buChar char="•"/>
            </a:pPr>
            <a:r>
              <a:rPr lang="it-IT" b="1" u="none" dirty="0">
                <a:solidFill>
                  <a:schemeClr val="bg1"/>
                </a:solidFill>
                <a:latin typeface="+mj-lt"/>
              </a:rPr>
              <a:t>Divieto di carico in comune</a:t>
            </a:r>
          </a:p>
        </p:txBody>
      </p:sp>
      <p:sp>
        <p:nvSpPr>
          <p:cNvPr id="6"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175355004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a:xfrm>
            <a:off x="684215" y="188640"/>
            <a:ext cx="8135937" cy="1143000"/>
          </a:xfrm>
        </p:spPr>
        <p:txBody>
          <a:bodyPr/>
          <a:lstStyle/>
          <a:p>
            <a:r>
              <a:rPr lang="it-IT" altLang="it-IT" b="1" dirty="0">
                <a:solidFill>
                  <a:srgbClr val="002060"/>
                </a:solidFill>
              </a:rPr>
              <a:t>Segnalazione arancio</a:t>
            </a:r>
            <a:br>
              <a:rPr lang="it-IT" altLang="it-IT" b="1" dirty="0">
                <a:solidFill>
                  <a:srgbClr val="002060"/>
                </a:solidFill>
              </a:rPr>
            </a:br>
            <a:r>
              <a:rPr lang="it-IT" altLang="it-IT" b="1" dirty="0">
                <a:solidFill>
                  <a:srgbClr val="002060"/>
                </a:solidFill>
              </a:rPr>
              <a:t>per trasporto in colli</a:t>
            </a:r>
          </a:p>
        </p:txBody>
      </p:sp>
      <p:sp>
        <p:nvSpPr>
          <p:cNvPr id="8195" name="Segnaposto contenuto 2"/>
          <p:cNvSpPr>
            <a:spLocks noGrp="1"/>
          </p:cNvSpPr>
          <p:nvPr>
            <p:ph idx="1"/>
          </p:nvPr>
        </p:nvSpPr>
        <p:spPr>
          <a:xfrm>
            <a:off x="684215" y="1412776"/>
            <a:ext cx="8135937" cy="2664296"/>
          </a:xfrm>
        </p:spPr>
        <p:txBody>
          <a:bodyPr/>
          <a:lstStyle/>
          <a:p>
            <a:pPr algn="just"/>
            <a:r>
              <a:rPr lang="it-IT" altLang="it-IT" sz="2000" dirty="0">
                <a:solidFill>
                  <a:srgbClr val="002060"/>
                </a:solidFill>
              </a:rPr>
              <a:t>Ogni unità di trasporto caricata con merci pericolose deve essere munita di numero 2 pannelli di forma rettangolare, di colore arancione retro-riflettente, con base di cm 40 e altezza di cm 30. Essi hanno un bordo nero di larghezza di 15 mm. Sono fissati uno sulla parte anteriore dell’unità di trasporto e l’altro su quella posteriore, perpendicolarmente all’asse longitudinale del veicolo.</a:t>
            </a:r>
          </a:p>
          <a:p>
            <a:pPr algn="just"/>
            <a:r>
              <a:rPr lang="it-IT" altLang="it-IT" sz="2000" dirty="0">
                <a:solidFill>
                  <a:srgbClr val="002060"/>
                </a:solidFill>
              </a:rPr>
              <a:t>Questi pannelli possono riportare una riga di spessore 15 mm a mezz’altezza.</a:t>
            </a:r>
          </a:p>
          <a:p>
            <a:pPr algn="just"/>
            <a:r>
              <a:rPr lang="it-IT" altLang="it-IT" sz="2000" dirty="0">
                <a:solidFill>
                  <a:srgbClr val="002060"/>
                </a:solidFill>
              </a:rPr>
              <a:t>Il pannello non si deve staccare dal suo fissaggio dopo un incendio di una durata di 15 minuti.</a:t>
            </a:r>
          </a:p>
          <a:p>
            <a:endParaRPr lang="it-IT" altLang="it-IT" sz="3600" dirty="0">
              <a:solidFill>
                <a:srgbClr val="002060"/>
              </a:solidFill>
            </a:endParaRPr>
          </a:p>
        </p:txBody>
      </p:sp>
      <p:pic>
        <p:nvPicPr>
          <p:cNvPr id="5" name="Picture 2" descr="D:\ITALIA\backup\davide.italia\0users\Progetti\Sicurezza Trasporto bombole\Documentazione\Pannelli arancione trasporto colli.gif"/>
          <p:cNvPicPr>
            <a:picLocks noChangeAspect="1" noChangeArrowheads="1"/>
          </p:cNvPicPr>
          <p:nvPr/>
        </p:nvPicPr>
        <p:blipFill>
          <a:blip r:embed="rId2" cstate="print"/>
          <a:srcRect/>
          <a:stretch>
            <a:fillRect/>
          </a:stretch>
        </p:blipFill>
        <p:spPr bwMode="auto">
          <a:xfrm>
            <a:off x="2483768" y="4581128"/>
            <a:ext cx="5120562" cy="1541140"/>
          </a:xfrm>
          <a:prstGeom prst="rect">
            <a:avLst/>
          </a:prstGeom>
          <a:noFill/>
        </p:spPr>
      </p:pic>
      <p:sp>
        <p:nvSpPr>
          <p:cNvPr id="6" name="Rettangolo 5"/>
          <p:cNvSpPr/>
          <p:nvPr/>
        </p:nvSpPr>
        <p:spPr bwMode="auto">
          <a:xfrm>
            <a:off x="4499992" y="5157192"/>
            <a:ext cx="2160240" cy="360040"/>
          </a:xfrm>
          <a:prstGeom prst="rect">
            <a:avLst/>
          </a:prstGeom>
          <a:solidFill>
            <a:schemeClr val="accent3">
              <a:lumMod val="75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Tree>
    <p:extLst>
      <p:ext uri="{BB962C8B-B14F-4D97-AF65-F5344CB8AC3E}">
        <p14:creationId xmlns:p14="http://schemas.microsoft.com/office/powerpoint/2010/main" val="9285855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27384"/>
            <a:ext cx="8135937" cy="1143000"/>
          </a:xfrm>
        </p:spPr>
        <p:txBody>
          <a:bodyPr>
            <a:normAutofit/>
          </a:bodyPr>
          <a:lstStyle/>
          <a:p>
            <a:r>
              <a:rPr lang="it-IT" b="1" dirty="0">
                <a:solidFill>
                  <a:srgbClr val="002060"/>
                </a:solidFill>
              </a:rPr>
              <a:t>Trasporto in colli </a:t>
            </a:r>
            <a:r>
              <a:rPr lang="it-IT" sz="2800" b="1" dirty="0">
                <a:solidFill>
                  <a:srgbClr val="002060"/>
                </a:solidFill>
              </a:rPr>
              <a:t>(cap. 7)</a:t>
            </a:r>
          </a:p>
        </p:txBody>
      </p:sp>
      <p:sp>
        <p:nvSpPr>
          <p:cNvPr id="3" name="Segnaposto contenuto 2"/>
          <p:cNvSpPr>
            <a:spLocks noGrp="1"/>
          </p:cNvSpPr>
          <p:nvPr>
            <p:ph idx="1"/>
          </p:nvPr>
        </p:nvSpPr>
        <p:spPr>
          <a:xfrm>
            <a:off x="734888" y="1196752"/>
            <a:ext cx="8229600" cy="5400600"/>
          </a:xfrm>
        </p:spPr>
        <p:txBody>
          <a:bodyPr>
            <a:noAutofit/>
          </a:bodyPr>
          <a:lstStyle/>
          <a:p>
            <a:pPr marL="0" lvl="0" indent="0">
              <a:buNone/>
            </a:pPr>
            <a:r>
              <a:rPr lang="it-IT" sz="1800" b="1" i="1" dirty="0">
                <a:solidFill>
                  <a:srgbClr val="002060"/>
                </a:solidFill>
              </a:rPr>
              <a:t>Carico, scarico, movimentazione e stivaggio </a:t>
            </a:r>
          </a:p>
          <a:p>
            <a:pPr marL="0" indent="0">
              <a:buNone/>
            </a:pPr>
            <a:r>
              <a:rPr lang="it-IT" sz="1600" dirty="0">
                <a:solidFill>
                  <a:srgbClr val="002060"/>
                </a:solidFill>
              </a:rPr>
              <a:t>All’arrivo nei luoghi di carico e di scarico, che comprendono i terminal per container, il veicolo e il suo conducente come pure i container e i container cisterna devono soddisfare le disposizioni regolamentari. </a:t>
            </a:r>
          </a:p>
          <a:p>
            <a:pPr marL="0" indent="0" algn="just">
              <a:buNone/>
            </a:pPr>
            <a:r>
              <a:rPr lang="it-IT" sz="1600" b="1" dirty="0">
                <a:solidFill>
                  <a:srgbClr val="002060"/>
                </a:solidFill>
              </a:rPr>
              <a:t>Le operazioni di carico e scarico delle merci pericolose non possono essere effettuate se da un’ispezione visiva del veicolo e del suo equipaggiamento, i requisiti di idoneità non risultino soddisfatti e rivelino deficienze che possono pregiudicare la sicurezza del veicolo stesso</a:t>
            </a:r>
            <a:r>
              <a:rPr lang="it-IT" sz="1600" dirty="0">
                <a:solidFill>
                  <a:srgbClr val="002060"/>
                </a:solidFill>
              </a:rPr>
              <a:t>.</a:t>
            </a:r>
          </a:p>
          <a:p>
            <a:pPr marL="0" indent="0">
              <a:buNone/>
            </a:pPr>
            <a:r>
              <a:rPr lang="it-IT" sz="1600" dirty="0">
                <a:solidFill>
                  <a:srgbClr val="002060"/>
                </a:solidFill>
              </a:rPr>
              <a:t>L’azione di caricare o scaricare un container dal veicolo è considerata come operazione di carico o scarico.</a:t>
            </a:r>
          </a:p>
          <a:p>
            <a:pPr marL="0" indent="0">
              <a:buNone/>
            </a:pPr>
            <a:r>
              <a:rPr lang="it-IT" sz="1600" dirty="0">
                <a:solidFill>
                  <a:srgbClr val="002060"/>
                </a:solidFill>
              </a:rPr>
              <a:t>Tutti i mezzi di contenimento devono essere caricati e scaricati secondo il metodo di movimentazione per cui sono stati progettati e, dove previsto, provati.</a:t>
            </a:r>
          </a:p>
          <a:p>
            <a:pPr marL="0" indent="0" algn="just">
              <a:buNone/>
            </a:pPr>
            <a:r>
              <a:rPr lang="it-IT" sz="1600" i="1" dirty="0">
                <a:solidFill>
                  <a:srgbClr val="002060"/>
                </a:solidFill>
              </a:rPr>
              <a:t>I controlli relativi ai trasporti su strada effettuati dalla Polizia Stradale prevedono anche la “manipolazione e sistemazione” della merce trasportata (DM 3 marzo 97, come modificato con DM 6 maggio 2005 che recepisce la Direttiva 2004/112/CE ed anche Decreto Legislativo n. 286/05, Art. 12 e relativo al Decreto Dirigenziale del 22 febbraio 2006). Il Decreto prevede la possibilità per gli organi di Polizia di effettuare dei controlli presso le imprese che “… carichino, scarichino o facciano trasportare merci pericolose..” sia a scopo preventivo sia in conseguenza di constatate infrazioni su strada che compromettano la sicurezza del veicolo caricato</a:t>
            </a:r>
            <a:r>
              <a:rPr lang="it-IT" sz="1600" dirty="0">
                <a:solidFill>
                  <a:srgbClr val="002060"/>
                </a:solidFill>
              </a:rPr>
              <a:t>. </a:t>
            </a:r>
          </a:p>
        </p:txBody>
      </p:sp>
    </p:spTree>
    <p:extLst>
      <p:ext uri="{BB962C8B-B14F-4D97-AF65-F5344CB8AC3E}">
        <p14:creationId xmlns:p14="http://schemas.microsoft.com/office/powerpoint/2010/main" val="104661537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27384" y="1512168"/>
            <a:ext cx="8409112" cy="5157192"/>
          </a:xfrm>
        </p:spPr>
        <p:txBody>
          <a:bodyPr>
            <a:noAutofit/>
          </a:bodyPr>
          <a:lstStyle/>
          <a:p>
            <a:pPr marL="0" indent="0">
              <a:lnSpc>
                <a:spcPts val="2700"/>
              </a:lnSpc>
              <a:buNone/>
            </a:pPr>
            <a:r>
              <a:rPr lang="it-IT" sz="1800" dirty="0">
                <a:solidFill>
                  <a:srgbClr val="002060"/>
                </a:solidFill>
              </a:rPr>
              <a:t>Il controllo del carico richiede un’ispezione visiva delle attrezzature di cui è equipaggiato il veicolo per lo stivaggio dei colli. Per il trasporto dei colli contenenti gas dell’1 (gas compressi), 2 (gas liquefatti), 3 (gas liquefatti refrigerati), o del 4 F (acetilene disciolto), in un veicolo chiuso, la sezione 7.5.11 disposizione speciale CV36 prescrive che lo stesso sia preferibilmente dotato di un’</a:t>
            </a:r>
            <a:r>
              <a:rPr lang="it-IT" sz="1800" b="1" dirty="0">
                <a:solidFill>
                  <a:srgbClr val="002060"/>
                </a:solidFill>
              </a:rPr>
              <a:t>adeguata aerazione</a:t>
            </a:r>
            <a:r>
              <a:rPr lang="it-IT" sz="1800" dirty="0">
                <a:solidFill>
                  <a:srgbClr val="002060"/>
                </a:solidFill>
              </a:rPr>
              <a:t>.</a:t>
            </a:r>
          </a:p>
          <a:p>
            <a:pPr marL="0" indent="0">
              <a:lnSpc>
                <a:spcPts val="2700"/>
              </a:lnSpc>
              <a:buNone/>
            </a:pPr>
            <a:r>
              <a:rPr lang="it-IT" sz="1800" dirty="0">
                <a:solidFill>
                  <a:srgbClr val="002060"/>
                </a:solidFill>
              </a:rPr>
              <a:t>Generalmente, si può ritenere adeguata un’apertura pari ad almeno un decimo dell’area della superficie occupata dalla merce trasportata. </a:t>
            </a:r>
          </a:p>
          <a:p>
            <a:pPr marL="0" indent="0">
              <a:lnSpc>
                <a:spcPts val="2700"/>
              </a:lnSpc>
              <a:buNone/>
            </a:pPr>
            <a:r>
              <a:rPr lang="it-IT" sz="1800" dirty="0">
                <a:solidFill>
                  <a:srgbClr val="002060"/>
                </a:solidFill>
              </a:rPr>
              <a:t>In alternativa, se il vano del carico è separato, è possibile etichettare le porte dei veicoli o dei container, in caratteri non inferiori a 25 mm di altezza, con la seguente avvertenza: </a:t>
            </a:r>
          </a:p>
          <a:p>
            <a:pPr marL="0" indent="0" algn="ctr">
              <a:lnSpc>
                <a:spcPts val="2700"/>
              </a:lnSpc>
              <a:buNone/>
            </a:pPr>
            <a:r>
              <a:rPr lang="it-IT" sz="1800" dirty="0">
                <a:solidFill>
                  <a:srgbClr val="002060"/>
                </a:solidFill>
              </a:rPr>
              <a:t>“ATTENZIONE</a:t>
            </a:r>
          </a:p>
          <a:p>
            <a:pPr marL="0" indent="0" algn="ctr">
              <a:lnSpc>
                <a:spcPts val="2700"/>
              </a:lnSpc>
              <a:buNone/>
            </a:pPr>
            <a:r>
              <a:rPr lang="it-IT" sz="1800" dirty="0">
                <a:solidFill>
                  <a:srgbClr val="002060"/>
                </a:solidFill>
              </a:rPr>
              <a:t>SPAZIO NON VENTILATO</a:t>
            </a:r>
          </a:p>
          <a:p>
            <a:pPr marL="0" indent="0" algn="ctr">
              <a:lnSpc>
                <a:spcPts val="2700"/>
              </a:lnSpc>
              <a:buNone/>
            </a:pPr>
            <a:r>
              <a:rPr lang="it-IT" sz="1800" dirty="0">
                <a:solidFill>
                  <a:srgbClr val="002060"/>
                </a:solidFill>
              </a:rPr>
              <a:t>APRIRE CON PRECAUZIONE”    </a:t>
            </a:r>
          </a:p>
          <a:p>
            <a:pPr marL="0" indent="0">
              <a:lnSpc>
                <a:spcPts val="2700"/>
              </a:lnSpc>
              <a:buNone/>
            </a:pPr>
            <a:endParaRPr lang="it-IT" sz="1800" dirty="0">
              <a:solidFill>
                <a:srgbClr val="002060"/>
              </a:solidFill>
            </a:endParaRPr>
          </a:p>
        </p:txBody>
      </p:sp>
      <p:sp>
        <p:nvSpPr>
          <p:cNvPr id="5" name="Titolo 3"/>
          <p:cNvSpPr>
            <a:spLocks noGrp="1"/>
          </p:cNvSpPr>
          <p:nvPr>
            <p:ph type="title"/>
          </p:nvPr>
        </p:nvSpPr>
        <p:spPr>
          <a:xfrm>
            <a:off x="684215" y="341784"/>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(sez. 7.2)</a:t>
            </a:r>
            <a:br>
              <a:rPr lang="it-IT" sz="2800" b="1" dirty="0">
                <a:solidFill>
                  <a:srgbClr val="002060"/>
                </a:solidFill>
              </a:rPr>
            </a:br>
            <a:r>
              <a:rPr lang="it-IT" sz="2800" b="1" dirty="0">
                <a:solidFill>
                  <a:srgbClr val="002060"/>
                </a:solidFill>
              </a:rPr>
              <a:t>Garantire un’adeguata aerazione</a:t>
            </a:r>
            <a:endParaRPr lang="it-IT" dirty="0"/>
          </a:p>
        </p:txBody>
      </p:sp>
    </p:spTree>
    <p:extLst>
      <p:ext uri="{BB962C8B-B14F-4D97-AF65-F5344CB8AC3E}">
        <p14:creationId xmlns:p14="http://schemas.microsoft.com/office/powerpoint/2010/main" val="168235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txBox="1">
            <a:spLocks/>
          </p:cNvSpPr>
          <p:nvPr/>
        </p:nvSpPr>
        <p:spPr bwMode="auto">
          <a:xfrm>
            <a:off x="684215" y="341784"/>
            <a:ext cx="81359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a:lnSpc>
                <a:spcPts val="5000"/>
              </a:lnSpc>
              <a:spcBef>
                <a:spcPts val="1800"/>
              </a:spcBef>
            </a:pPr>
            <a:r>
              <a:rPr lang="it-IT" b="1" u="none" kern="0" dirty="0">
                <a:solidFill>
                  <a:srgbClr val="002060"/>
                </a:solidFill>
              </a:rPr>
              <a:t>Trasporto in colli </a:t>
            </a:r>
            <a:r>
              <a:rPr lang="it-IT" sz="2800" b="1" u="none" kern="0" dirty="0">
                <a:solidFill>
                  <a:srgbClr val="002060"/>
                </a:solidFill>
              </a:rPr>
              <a:t>(sez. 5.5.3)</a:t>
            </a:r>
            <a:br>
              <a:rPr lang="it-IT" sz="2800" b="1" u="none" kern="0" dirty="0">
                <a:solidFill>
                  <a:srgbClr val="002060"/>
                </a:solidFill>
              </a:rPr>
            </a:br>
            <a:endParaRPr lang="it-IT" u="none" kern="0" dirty="0">
              <a:solidFill>
                <a:srgbClr val="008000"/>
              </a:solidFill>
            </a:endParaRPr>
          </a:p>
        </p:txBody>
      </p:sp>
      <p:sp>
        <p:nvSpPr>
          <p:cNvPr id="5" name="Rectangle 2"/>
          <p:cNvSpPr>
            <a:spLocks noGrp="1" noChangeArrowheads="1"/>
          </p:cNvSpPr>
          <p:nvPr>
            <p:ph type="title"/>
          </p:nvPr>
        </p:nvSpPr>
        <p:spPr>
          <a:xfrm>
            <a:off x="712372" y="1052752"/>
            <a:ext cx="5515812" cy="3600475"/>
          </a:xfrm>
        </p:spPr>
        <p:txBody>
          <a:bodyPr/>
          <a:lstStyle/>
          <a:p>
            <a:pPr algn="l" eaLnBrk="1" hangingPunct="1"/>
            <a:r>
              <a:rPr lang="it-IT" altLang="it-IT" sz="2400" dirty="0">
                <a:solidFill>
                  <a:srgbClr val="002060"/>
                </a:solidFill>
              </a:rPr>
              <a:t>I trasporti di </a:t>
            </a:r>
            <a:r>
              <a:rPr lang="it-IT" sz="2400" dirty="0">
                <a:solidFill>
                  <a:srgbClr val="002060"/>
                </a:solidFill>
              </a:rPr>
              <a:t>materie che </a:t>
            </a:r>
            <a:r>
              <a:rPr lang="it-IT" altLang="it-IT" sz="2400" dirty="0">
                <a:solidFill>
                  <a:srgbClr val="002060"/>
                </a:solidFill>
              </a:rPr>
              <a:t>presentano un rischio di asfissia come quelli che </a:t>
            </a:r>
            <a:r>
              <a:rPr lang="it-IT" sz="2400" dirty="0">
                <a:solidFill>
                  <a:srgbClr val="002060"/>
                </a:solidFill>
              </a:rPr>
              <a:t>stanno svolgendo uno scopo di refrigerazione o di condizionamento durante il trasporto (es. embrioni in azoto liquido, pesce nel ghiaccio secco, ecc.)</a:t>
            </a:r>
            <a:r>
              <a:rPr lang="it-IT" sz="2400" dirty="0">
                <a:solidFill>
                  <a:srgbClr val="008000"/>
                </a:solidFill>
              </a:rPr>
              <a:t> </a:t>
            </a:r>
            <a:r>
              <a:rPr lang="it-IT" altLang="it-IT" sz="2400" dirty="0">
                <a:solidFill>
                  <a:srgbClr val="002060"/>
                </a:solidFill>
              </a:rPr>
              <a:t>devono riportare questa etichetta</a:t>
            </a:r>
            <a:endParaRPr lang="it-IT" altLang="it-IT" sz="2000" dirty="0">
              <a:solidFill>
                <a:srgbClr val="002060"/>
              </a:solidFill>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1268760"/>
            <a:ext cx="2618882" cy="298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ChangeArrowheads="1"/>
          </p:cNvSpPr>
          <p:nvPr/>
        </p:nvSpPr>
        <p:spPr bwMode="auto">
          <a:xfrm>
            <a:off x="611560" y="4149080"/>
            <a:ext cx="8064896" cy="864000"/>
          </a:xfrm>
          <a:prstGeom prst="rect">
            <a:avLst/>
          </a:prstGeom>
          <a:noFill/>
          <a:ln w="9525">
            <a:noFill/>
            <a:miter lim="800000"/>
            <a:headEnd/>
            <a:tailEnd/>
          </a:ln>
        </p:spPr>
        <p:txBody>
          <a:bodyPr anchor="ctr"/>
          <a:lstStyle/>
          <a:p>
            <a:pPr algn="just">
              <a:defRPr/>
            </a:pPr>
            <a:endParaRPr lang="it-IT" sz="2400" b="0" u="none" kern="0" dirty="0">
              <a:solidFill>
                <a:srgbClr val="002060"/>
              </a:solidFill>
              <a:latin typeface="+mj-lt"/>
              <a:ea typeface="+mj-ea"/>
              <a:cs typeface="+mj-cs"/>
            </a:endParaRPr>
          </a:p>
          <a:p>
            <a:pPr algn="just">
              <a:defRPr/>
            </a:pPr>
            <a:endParaRPr lang="it-IT" sz="2400" b="0" u="none" kern="0" dirty="0">
              <a:solidFill>
                <a:srgbClr val="002060"/>
              </a:solidFill>
              <a:latin typeface="+mj-lt"/>
              <a:ea typeface="+mj-ea"/>
              <a:cs typeface="+mj-cs"/>
            </a:endParaRPr>
          </a:p>
          <a:p>
            <a:pPr algn="just">
              <a:defRPr/>
            </a:pPr>
            <a:r>
              <a:rPr lang="it-IT" sz="2400" b="0" u="none" kern="0" dirty="0">
                <a:solidFill>
                  <a:srgbClr val="002060"/>
                </a:solidFill>
                <a:latin typeface="+mj-lt"/>
                <a:ea typeface="+mj-ea"/>
                <a:cs typeface="+mj-cs"/>
              </a:rPr>
              <a:t>L’etichetta non è necessaria se i veicoli sono ben ventilati (CO2 &lt; 0,5% in volume e O2 &gt; 19,5% in volume)</a:t>
            </a:r>
          </a:p>
        </p:txBody>
      </p:sp>
      <p:sp>
        <p:nvSpPr>
          <p:cNvPr id="9" name="Rectangle 1"/>
          <p:cNvSpPr>
            <a:spLocks noChangeArrowheads="1"/>
          </p:cNvSpPr>
          <p:nvPr/>
        </p:nvSpPr>
        <p:spPr bwMode="auto">
          <a:xfrm>
            <a:off x="755578" y="5445232"/>
            <a:ext cx="7200800" cy="1107996"/>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lvl="0" algn="just" eaLnBrk="1" hangingPunct="1"/>
            <a:r>
              <a:rPr lang="it-IT" u="none" dirty="0">
                <a:solidFill>
                  <a:srgbClr val="002060"/>
                </a:solidFill>
                <a:latin typeface="+mj-lt"/>
              </a:rPr>
              <a:t>Con l'entrata in vigore dell'ADR 2017, queste disposizioni  si applicano anche al trasporto commerciale di </a:t>
            </a:r>
            <a:r>
              <a:rPr lang="it-IT" b="1" u="none" dirty="0">
                <a:solidFill>
                  <a:srgbClr val="002060"/>
                </a:solidFill>
                <a:latin typeface="+mj-lt"/>
              </a:rPr>
              <a:t>ghiaccio secco </a:t>
            </a:r>
            <a:r>
              <a:rPr lang="it-IT" u="none" dirty="0">
                <a:solidFill>
                  <a:srgbClr val="002060"/>
                </a:solidFill>
                <a:latin typeface="+mj-lt"/>
              </a:rPr>
              <a:t>(anche se non utilizzato come liquido di raffreddamento). Per UN 1845 (ghiaccio secco) non si applicano le altre disposizioni ADR 2017.</a:t>
            </a:r>
          </a:p>
        </p:txBody>
      </p:sp>
    </p:spTree>
    <p:extLst>
      <p:ext uri="{BB962C8B-B14F-4D97-AF65-F5344CB8AC3E}">
        <p14:creationId xmlns:p14="http://schemas.microsoft.com/office/powerpoint/2010/main" val="341550451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611568" y="1268760"/>
            <a:ext cx="7705475" cy="3744416"/>
          </a:xfrm>
          <a:prstGeom prst="rect">
            <a:avLst/>
          </a:prstGeom>
          <a:noFill/>
          <a:ln w="9525">
            <a:noFill/>
            <a:miter lim="800000"/>
            <a:headEnd/>
            <a:tailEnd/>
          </a:ln>
        </p:spPr>
        <p:txBody>
          <a:bodyPr anchor="ctr"/>
          <a:lstStyle/>
          <a:p>
            <a:pPr>
              <a:defRPr/>
            </a:pPr>
            <a:r>
              <a:rPr lang="it-IT" sz="2400" u="none" kern="0" dirty="0">
                <a:solidFill>
                  <a:srgbClr val="002060"/>
                </a:solidFill>
                <a:latin typeface="+mj-lt"/>
                <a:ea typeface="+mj-ea"/>
                <a:cs typeface="+mj-cs"/>
              </a:rPr>
              <a:t>La ventilazione non è richiesta </a:t>
            </a:r>
          </a:p>
          <a:p>
            <a:pPr>
              <a:defRPr/>
            </a:pPr>
            <a:r>
              <a:rPr lang="it-IT" sz="2400" u="none" kern="0" dirty="0">
                <a:solidFill>
                  <a:srgbClr val="002060"/>
                </a:solidFill>
                <a:latin typeface="+mj-lt"/>
                <a:ea typeface="+mj-ea"/>
                <a:cs typeface="+mj-cs"/>
              </a:rPr>
              <a:t>ma la marcatura è necessaria se:</a:t>
            </a:r>
          </a:p>
          <a:p>
            <a:pPr>
              <a:defRPr/>
            </a:pPr>
            <a:r>
              <a:rPr lang="it-IT" sz="2400" u="none" kern="0" dirty="0">
                <a:solidFill>
                  <a:srgbClr val="002060"/>
                </a:solidFill>
                <a:latin typeface="+mj-lt"/>
                <a:ea typeface="+mj-ea"/>
                <a:cs typeface="+mj-cs"/>
              </a:rPr>
              <a:t>è impedito il passaggio del gas </a:t>
            </a:r>
          </a:p>
          <a:p>
            <a:pPr>
              <a:defRPr/>
            </a:pPr>
            <a:r>
              <a:rPr lang="it-IT" sz="2400" u="none" kern="0" dirty="0">
                <a:solidFill>
                  <a:srgbClr val="002060"/>
                </a:solidFill>
                <a:latin typeface="+mj-lt"/>
                <a:ea typeface="+mj-ea"/>
                <a:cs typeface="+mj-cs"/>
              </a:rPr>
              <a:t>tra il vano di carico e la cabina di guida</a:t>
            </a:r>
          </a:p>
          <a:p>
            <a:pPr algn="ctr">
              <a:defRPr/>
            </a:pPr>
            <a:r>
              <a:rPr lang="it-IT" sz="2400" u="none" kern="0" dirty="0">
                <a:solidFill>
                  <a:srgbClr val="002060"/>
                </a:solidFill>
                <a:latin typeface="+mj-lt"/>
                <a:ea typeface="+mj-ea"/>
                <a:cs typeface="+mj-cs"/>
              </a:rPr>
              <a:t>o</a:t>
            </a:r>
          </a:p>
          <a:p>
            <a:pPr>
              <a:defRPr/>
            </a:pPr>
            <a:r>
              <a:rPr lang="it-IT" sz="2400" u="none" kern="0" dirty="0">
                <a:solidFill>
                  <a:srgbClr val="002060"/>
                </a:solidFill>
                <a:latin typeface="+mj-lt"/>
                <a:ea typeface="+mj-ea"/>
                <a:cs typeface="+mj-cs"/>
              </a:rPr>
              <a:t>il vano di carico è isolato , refrigerato o dotato di un sistema di refrigerazione meccanica.</a:t>
            </a:r>
          </a:p>
          <a:p>
            <a:pPr>
              <a:defRPr/>
            </a:pPr>
            <a:r>
              <a:rPr lang="it-IT" sz="2400" u="none" kern="0" dirty="0">
                <a:solidFill>
                  <a:srgbClr val="002060"/>
                </a:solidFill>
                <a:latin typeface="+mj-lt"/>
                <a:ea typeface="+mj-ea"/>
                <a:cs typeface="+mj-cs"/>
              </a:rPr>
              <a:t>L’etichetta va collocata su ogni punto di accesso in una posizione dove sarà facilmente visto dalle persone che aprono o che entrano nel veicolo o container</a:t>
            </a:r>
          </a:p>
        </p:txBody>
      </p:sp>
      <p:sp>
        <p:nvSpPr>
          <p:cNvPr id="7" name="Titolo 3"/>
          <p:cNvSpPr txBox="1">
            <a:spLocks/>
          </p:cNvSpPr>
          <p:nvPr/>
        </p:nvSpPr>
        <p:spPr bwMode="auto">
          <a:xfrm>
            <a:off x="684215" y="341784"/>
            <a:ext cx="8135937" cy="78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a:lnSpc>
                <a:spcPts val="5000"/>
              </a:lnSpc>
              <a:spcBef>
                <a:spcPts val="1800"/>
              </a:spcBef>
            </a:pPr>
            <a:r>
              <a:rPr lang="it-IT" b="1" u="none" kern="0" dirty="0">
                <a:solidFill>
                  <a:srgbClr val="002060"/>
                </a:solidFill>
              </a:rPr>
              <a:t>Trasporto in colli </a:t>
            </a:r>
            <a:r>
              <a:rPr lang="it-IT" sz="2800" b="1" u="none" kern="0" dirty="0">
                <a:solidFill>
                  <a:srgbClr val="002060"/>
                </a:solidFill>
              </a:rPr>
              <a:t>(sez. 5.5.3)</a:t>
            </a:r>
            <a:br>
              <a:rPr lang="it-IT" sz="2800" b="1" u="none" kern="0" dirty="0">
                <a:solidFill>
                  <a:srgbClr val="002060"/>
                </a:solidFill>
              </a:rPr>
            </a:br>
            <a:endParaRPr lang="it-IT" u="none" kern="0" dirty="0">
              <a:solidFill>
                <a:srgbClr val="008000"/>
              </a:solidFill>
            </a:endParaRP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836712"/>
            <a:ext cx="1944216" cy="221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ChangeArrowheads="1"/>
          </p:cNvSpPr>
          <p:nvPr/>
        </p:nvSpPr>
        <p:spPr bwMode="auto">
          <a:xfrm>
            <a:off x="611560" y="4869160"/>
            <a:ext cx="7992888" cy="1584176"/>
          </a:xfrm>
          <a:prstGeom prst="rect">
            <a:avLst/>
          </a:prstGeom>
          <a:noFill/>
          <a:ln w="9525">
            <a:noFill/>
            <a:miter lim="800000"/>
            <a:headEnd/>
            <a:tailEnd/>
          </a:ln>
        </p:spPr>
        <p:txBody>
          <a:bodyPr anchor="ctr"/>
          <a:lstStyle/>
          <a:p>
            <a:pPr>
              <a:defRPr/>
            </a:pPr>
            <a:endParaRPr lang="it-IT" sz="2400" b="0" u="none" kern="0" dirty="0">
              <a:solidFill>
                <a:srgbClr val="002060"/>
              </a:solidFill>
              <a:latin typeface="+mj-lt"/>
              <a:ea typeface="+mj-ea"/>
              <a:cs typeface="+mj-cs"/>
            </a:endParaRPr>
          </a:p>
          <a:p>
            <a:pPr>
              <a:defRPr/>
            </a:pPr>
            <a:endParaRPr lang="it-IT" sz="2400" b="0" u="none" kern="0" dirty="0">
              <a:solidFill>
                <a:srgbClr val="002060"/>
              </a:solidFill>
              <a:latin typeface="+mj-lt"/>
              <a:ea typeface="+mj-ea"/>
              <a:cs typeface="+mj-cs"/>
            </a:endParaRPr>
          </a:p>
          <a:p>
            <a:pPr>
              <a:defRPr/>
            </a:pPr>
            <a:r>
              <a:rPr lang="it-IT" sz="2400" b="0" u="none" kern="0" dirty="0">
                <a:solidFill>
                  <a:srgbClr val="002060"/>
                </a:solidFill>
                <a:latin typeface="+mj-lt"/>
                <a:ea typeface="+mj-ea"/>
                <a:cs typeface="+mj-cs"/>
              </a:rPr>
              <a:t>Prima di accedere </a:t>
            </a:r>
            <a:r>
              <a:rPr lang="it-IT" sz="2400" u="none" kern="0" dirty="0">
                <a:solidFill>
                  <a:srgbClr val="002060"/>
                </a:solidFill>
                <a:latin typeface="+mj-lt"/>
                <a:ea typeface="+mj-ea"/>
                <a:cs typeface="+mj-cs"/>
              </a:rPr>
              <a:t>il vano di carico deve essere ventilato e il personale deve essere istruito sulla procedura da seguire.</a:t>
            </a:r>
            <a:endParaRPr lang="it-IT" sz="2400" b="0" u="none" kern="0" dirty="0">
              <a:solidFill>
                <a:srgbClr val="002060"/>
              </a:solidFill>
              <a:latin typeface="+mj-lt"/>
              <a:ea typeface="+mj-ea"/>
              <a:cs typeface="+mj-cs"/>
            </a:endParaRPr>
          </a:p>
        </p:txBody>
      </p:sp>
    </p:spTree>
    <p:extLst>
      <p:ext uri="{BB962C8B-B14F-4D97-AF65-F5344CB8AC3E}">
        <p14:creationId xmlns:p14="http://schemas.microsoft.com/office/powerpoint/2010/main" val="5721768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11560" y="1628806"/>
            <a:ext cx="8229600" cy="4785395"/>
          </a:xfrm>
        </p:spPr>
        <p:txBody>
          <a:bodyPr>
            <a:noAutofit/>
          </a:bodyPr>
          <a:lstStyle/>
          <a:p>
            <a:pPr marL="0" indent="0" algn="just">
              <a:lnSpc>
                <a:spcPts val="2500"/>
              </a:lnSpc>
              <a:buNone/>
            </a:pPr>
            <a:r>
              <a:rPr lang="it-IT" sz="1800" dirty="0">
                <a:solidFill>
                  <a:srgbClr val="002060"/>
                </a:solidFill>
              </a:rPr>
              <a:t>In relazione allo stivaggio, particolare attenzione dovrà essere posta ai seguenti elementi:</a:t>
            </a:r>
          </a:p>
          <a:p>
            <a:pPr algn="just">
              <a:lnSpc>
                <a:spcPts val="2500"/>
              </a:lnSpc>
            </a:pPr>
            <a:r>
              <a:rPr lang="it-IT" sz="1800" dirty="0">
                <a:solidFill>
                  <a:srgbClr val="002060"/>
                </a:solidFill>
              </a:rPr>
              <a:t>gli equipaggiamenti di fissaggio siano chiaramente adeguati in relazione alla massa ed alle dimensioni dei colli da trasportare;</a:t>
            </a:r>
          </a:p>
          <a:p>
            <a:pPr algn="just">
              <a:lnSpc>
                <a:spcPts val="2500"/>
              </a:lnSpc>
            </a:pPr>
            <a:r>
              <a:rPr lang="it-IT" sz="1800" dirty="0">
                <a:solidFill>
                  <a:srgbClr val="002060"/>
                </a:solidFill>
              </a:rPr>
              <a:t>i punti di ancoraggio delle cinghie o funi di fissaggio siano sufficientemente solidi (cioè quando non siano ancorati saldamente al telaio del cassone o del furgone);</a:t>
            </a:r>
          </a:p>
          <a:p>
            <a:pPr algn="just">
              <a:lnSpc>
                <a:spcPts val="2500"/>
              </a:lnSpc>
            </a:pPr>
            <a:r>
              <a:rPr lang="it-IT" sz="1800" dirty="0">
                <a:solidFill>
                  <a:srgbClr val="002060"/>
                </a:solidFill>
              </a:rPr>
              <a:t>le funi di fissaggio siano sistemate in modo corretto, ovvero ancorate a punti specificatamente previsti allo scopo sui cestelli o pacchi bombole;</a:t>
            </a:r>
          </a:p>
          <a:p>
            <a:pPr algn="just">
              <a:lnSpc>
                <a:spcPts val="2500"/>
              </a:lnSpc>
            </a:pPr>
            <a:r>
              <a:rPr lang="it-IT" sz="1800" dirty="0">
                <a:solidFill>
                  <a:srgbClr val="002060"/>
                </a:solidFill>
              </a:rPr>
              <a:t>venga richiesto il posizionamento del carico sul pianale del veicolo in modo corretto rispetto al peso massimo ammissibile sugli assi (carico sbilanciato);</a:t>
            </a:r>
          </a:p>
          <a:p>
            <a:pPr algn="just">
              <a:lnSpc>
                <a:spcPts val="2500"/>
              </a:lnSpc>
            </a:pPr>
            <a:r>
              <a:rPr lang="it-IT" sz="1800" dirty="0">
                <a:solidFill>
                  <a:srgbClr val="002060"/>
                </a:solidFill>
              </a:rPr>
              <a:t>il carico richiesto (comprendendo altri colli già presenti) non superi la portata massima ammessa del veicolo.</a:t>
            </a:r>
          </a:p>
          <a:p>
            <a:pPr marL="0" indent="0" algn="just">
              <a:lnSpc>
                <a:spcPts val="2500"/>
              </a:lnSpc>
              <a:buNone/>
            </a:pPr>
            <a:endParaRPr lang="it-IT" sz="1800" dirty="0">
              <a:solidFill>
                <a:srgbClr val="002060"/>
              </a:solidFill>
            </a:endParaRPr>
          </a:p>
        </p:txBody>
      </p:sp>
      <p:sp>
        <p:nvSpPr>
          <p:cNvPr id="5" name="Titolo 3"/>
          <p:cNvSpPr>
            <a:spLocks noGrp="1"/>
          </p:cNvSpPr>
          <p:nvPr>
            <p:ph type="title"/>
          </p:nvPr>
        </p:nvSpPr>
        <p:spPr>
          <a:xfrm>
            <a:off x="684215" y="476672"/>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(sez. 7.5)</a:t>
            </a:r>
            <a:br>
              <a:rPr lang="it-IT" sz="2800" b="1" dirty="0">
                <a:solidFill>
                  <a:srgbClr val="002060"/>
                </a:solidFill>
              </a:rPr>
            </a:br>
            <a:r>
              <a:rPr lang="it-IT" sz="2800" b="1" dirty="0">
                <a:solidFill>
                  <a:srgbClr val="002060"/>
                </a:solidFill>
              </a:rPr>
              <a:t>Movimentazione e stivaggio</a:t>
            </a:r>
            <a:br>
              <a:rPr lang="it-IT" sz="2800" b="1" dirty="0">
                <a:solidFill>
                  <a:srgbClr val="002060"/>
                </a:solidFill>
              </a:rPr>
            </a:br>
            <a:endParaRPr lang="it-IT" dirty="0"/>
          </a:p>
        </p:txBody>
      </p:sp>
    </p:spTree>
    <p:extLst>
      <p:ext uri="{BB962C8B-B14F-4D97-AF65-F5344CB8AC3E}">
        <p14:creationId xmlns:p14="http://schemas.microsoft.com/office/powerpoint/2010/main" val="376481344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8865" y="1556792"/>
            <a:ext cx="8373616" cy="5040560"/>
          </a:xfrm>
        </p:spPr>
        <p:txBody>
          <a:bodyPr>
            <a:noAutofit/>
          </a:bodyPr>
          <a:lstStyle/>
          <a:p>
            <a:pPr marL="0" indent="0" algn="just">
              <a:lnSpc>
                <a:spcPts val="2300"/>
              </a:lnSpc>
              <a:buNone/>
            </a:pPr>
            <a:r>
              <a:rPr lang="it-IT" sz="1600" dirty="0">
                <a:solidFill>
                  <a:srgbClr val="002060"/>
                </a:solidFill>
              </a:rPr>
              <a:t>Se è il caso, il veicolo o il container, deve essere munito di </a:t>
            </a:r>
            <a:r>
              <a:rPr lang="it-IT" sz="2000" b="1" dirty="0">
                <a:solidFill>
                  <a:srgbClr val="002060"/>
                </a:solidFill>
              </a:rPr>
              <a:t>dispositivi</a:t>
            </a:r>
            <a:r>
              <a:rPr lang="it-IT" sz="1800" dirty="0">
                <a:solidFill>
                  <a:srgbClr val="002060"/>
                </a:solidFill>
              </a:rPr>
              <a:t> </a:t>
            </a:r>
          </a:p>
          <a:p>
            <a:pPr marL="0" indent="0" algn="just">
              <a:lnSpc>
                <a:spcPts val="2300"/>
              </a:lnSpc>
              <a:spcBef>
                <a:spcPts val="0"/>
              </a:spcBef>
              <a:buNone/>
            </a:pPr>
            <a:r>
              <a:rPr lang="it-IT" sz="1600" dirty="0">
                <a:solidFill>
                  <a:srgbClr val="002060"/>
                </a:solidFill>
              </a:rPr>
              <a:t>atti a facilitare lo stivaggio e la manipolazione delle merci pericolose. </a:t>
            </a:r>
          </a:p>
          <a:p>
            <a:pPr marL="0" indent="0" algn="just">
              <a:lnSpc>
                <a:spcPts val="2300"/>
              </a:lnSpc>
              <a:buNone/>
            </a:pPr>
            <a:r>
              <a:rPr lang="it-IT" sz="1600" dirty="0">
                <a:solidFill>
                  <a:srgbClr val="002060"/>
                </a:solidFill>
              </a:rPr>
              <a:t>I colli non imballati devono essere stivati con mezzi capaci di trattenere le merci (come cinghie di fissaggio, traverse scorrevoli, supporti regolabili) nel veicolo o nel container in modo da impedire, durante il trasporto, ogni movimento suscettibile di modificare l’orientamento dei colli o di danneggiarli. </a:t>
            </a:r>
          </a:p>
          <a:p>
            <a:pPr marL="0" indent="0" algn="just">
              <a:lnSpc>
                <a:spcPts val="2300"/>
              </a:lnSpc>
              <a:buNone/>
            </a:pPr>
            <a:r>
              <a:rPr lang="it-IT" sz="1600" dirty="0">
                <a:solidFill>
                  <a:srgbClr val="002060"/>
                </a:solidFill>
              </a:rPr>
              <a:t>Quando le merci pericolose sono trasportate insieme ad altre merci (grosse macchine o gabbie, per esempio), tutte le merci devono essere solidamente sistemate o inzeppate all’interno dei veicoli o dei container per impedire che le merci pericolose si spandano. Si può ugualmente impedire il movimento dei colli riempiendo i vuoti mediante dispositivi di inzeppatura o di bloccaggio e di stivaggio. Quando sono utilizzati dispositivi di stivaggio come nastri di cerchiatura o cinghie, questi non devono essere troppo serrati al punto di danneggiare e deformare i colli.</a:t>
            </a:r>
          </a:p>
          <a:p>
            <a:pPr marL="0" indent="0" algn="just">
              <a:lnSpc>
                <a:spcPts val="2300"/>
              </a:lnSpc>
              <a:buNone/>
            </a:pPr>
            <a:r>
              <a:rPr lang="it-IT" sz="1600" dirty="0">
                <a:solidFill>
                  <a:srgbClr val="002060"/>
                </a:solidFill>
              </a:rPr>
              <a:t>I colli non devono essere impilati, salvo se sono progettati per questo scopo. </a:t>
            </a:r>
          </a:p>
          <a:p>
            <a:pPr marL="0" indent="0" algn="just">
              <a:lnSpc>
                <a:spcPts val="2300"/>
              </a:lnSpc>
              <a:spcBef>
                <a:spcPts val="0"/>
              </a:spcBef>
              <a:buNone/>
            </a:pPr>
            <a:r>
              <a:rPr lang="it-IT" sz="1600" dirty="0">
                <a:solidFill>
                  <a:srgbClr val="002060"/>
                </a:solidFill>
              </a:rPr>
              <a:t>Se necessario, si utilizzeranno dispositivi portanti per impedire che i colli impilati su altri colli danneggino questi ultimi.</a:t>
            </a:r>
          </a:p>
        </p:txBody>
      </p:sp>
      <p:sp>
        <p:nvSpPr>
          <p:cNvPr id="5" name="Titolo 3"/>
          <p:cNvSpPr>
            <a:spLocks noGrp="1"/>
          </p:cNvSpPr>
          <p:nvPr>
            <p:ph type="title"/>
          </p:nvPr>
        </p:nvSpPr>
        <p:spPr>
          <a:xfrm>
            <a:off x="684215" y="260648"/>
            <a:ext cx="8135937" cy="1143000"/>
          </a:xfrm>
        </p:spPr>
        <p:txBody>
          <a:bodyPr/>
          <a:lstStyle/>
          <a:p>
            <a:pPr>
              <a:lnSpc>
                <a:spcPts val="4000"/>
              </a:lnSpc>
              <a:spcBef>
                <a:spcPts val="1800"/>
              </a:spcBef>
            </a:pPr>
            <a:r>
              <a:rPr lang="it-IT" b="1" dirty="0">
                <a:solidFill>
                  <a:srgbClr val="002060"/>
                </a:solidFill>
              </a:rPr>
              <a:t>Trasporto in colli </a:t>
            </a:r>
            <a:r>
              <a:rPr lang="it-IT" sz="2800" b="1" dirty="0">
                <a:solidFill>
                  <a:srgbClr val="002060"/>
                </a:solidFill>
              </a:rPr>
              <a:t>(sez. 7.5)</a:t>
            </a:r>
            <a:br>
              <a:rPr lang="it-IT" sz="2800" b="1" dirty="0">
                <a:solidFill>
                  <a:srgbClr val="002060"/>
                </a:solidFill>
              </a:rPr>
            </a:br>
            <a:r>
              <a:rPr lang="it-IT" sz="2800" b="1" dirty="0">
                <a:solidFill>
                  <a:srgbClr val="002060"/>
                </a:solidFill>
              </a:rPr>
              <a:t>Movimentazione e stivaggio – </a:t>
            </a:r>
            <a:r>
              <a:rPr lang="it-IT" sz="2400" b="1" dirty="0">
                <a:solidFill>
                  <a:srgbClr val="002060"/>
                </a:solidFill>
              </a:rPr>
              <a:t>disposizioni speciali</a:t>
            </a:r>
            <a:endParaRPr lang="it-IT" dirty="0"/>
          </a:p>
        </p:txBody>
      </p:sp>
    </p:spTree>
    <p:extLst>
      <p:ext uri="{BB962C8B-B14F-4D97-AF65-F5344CB8AC3E}">
        <p14:creationId xmlns:p14="http://schemas.microsoft.com/office/powerpoint/2010/main" val="25084760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34888" y="1700808"/>
            <a:ext cx="8229600" cy="4824536"/>
          </a:xfrm>
        </p:spPr>
        <p:txBody>
          <a:bodyPr>
            <a:noAutofit/>
          </a:bodyPr>
          <a:lstStyle/>
          <a:p>
            <a:pPr marL="0" indent="0">
              <a:lnSpc>
                <a:spcPts val="2700"/>
              </a:lnSpc>
              <a:buNone/>
            </a:pPr>
            <a:r>
              <a:rPr lang="it-IT" sz="1800" dirty="0">
                <a:solidFill>
                  <a:srgbClr val="002060"/>
                </a:solidFill>
              </a:rPr>
              <a:t>Durante il carico e lo scarico, i colli contenenti merci pericolose devono essere protetti contro i danneggiamenti.</a:t>
            </a:r>
          </a:p>
          <a:p>
            <a:pPr marL="0" indent="0">
              <a:lnSpc>
                <a:spcPts val="2700"/>
              </a:lnSpc>
              <a:buNone/>
            </a:pPr>
            <a:r>
              <a:rPr lang="it-IT" sz="1800" dirty="0">
                <a:solidFill>
                  <a:srgbClr val="002060"/>
                </a:solidFill>
              </a:rPr>
              <a:t>Si deve in particolare fare attenzione al modo in cui i colli sono manipolati durante i preparativi in previsione del trasporto, al tipo di veicolo o di contenitore sul quale sono trasportati e al metodo di carico e di scarico per evitare che i colli siano danneggiati da un trascinamento al suolo o da una scorretta manipolazione.</a:t>
            </a:r>
          </a:p>
          <a:p>
            <a:pPr marL="0" indent="0">
              <a:lnSpc>
                <a:spcPts val="2700"/>
              </a:lnSpc>
              <a:buNone/>
            </a:pPr>
            <a:r>
              <a:rPr lang="it-IT" sz="1800" b="1" dirty="0">
                <a:solidFill>
                  <a:srgbClr val="002060"/>
                </a:solidFill>
              </a:rPr>
              <a:t>Le prescrizioni di questo paragrafo si considerano rispettate se il carico viene stivato conformemente alla norma EN 12195-1:2010 </a:t>
            </a:r>
            <a:r>
              <a:rPr lang="it-IT" sz="1800" dirty="0">
                <a:solidFill>
                  <a:srgbClr val="002060"/>
                </a:solidFill>
              </a:rPr>
              <a:t>.</a:t>
            </a:r>
          </a:p>
          <a:p>
            <a:pPr marL="0" indent="0">
              <a:lnSpc>
                <a:spcPts val="2700"/>
              </a:lnSpc>
              <a:buNone/>
            </a:pPr>
            <a:r>
              <a:rPr lang="it-IT" sz="1800" dirty="0">
                <a:solidFill>
                  <a:srgbClr val="002060"/>
                </a:solidFill>
              </a:rPr>
              <a:t>Le disposizioni del 7.5.7.1 si applicano anche al carico e allo stivaggio dei container, container cisterna e CGEM, sui veicoli così come al loro scarico.</a:t>
            </a:r>
          </a:p>
          <a:p>
            <a:pPr marL="0" indent="0">
              <a:lnSpc>
                <a:spcPts val="2700"/>
              </a:lnSpc>
              <a:buNone/>
            </a:pPr>
            <a:r>
              <a:rPr lang="it-IT" sz="1800" dirty="0">
                <a:solidFill>
                  <a:srgbClr val="002060"/>
                </a:solidFill>
              </a:rPr>
              <a:t>È vietato ai membri dell’equipaggio del veicolo di aprire un collo contenente merci pericolose.</a:t>
            </a:r>
          </a:p>
          <a:p>
            <a:pPr marL="0" indent="0">
              <a:lnSpc>
                <a:spcPts val="2700"/>
              </a:lnSpc>
              <a:buNone/>
            </a:pPr>
            <a:endParaRPr lang="it-IT" sz="1800" b="1" dirty="0">
              <a:solidFill>
                <a:srgbClr val="002060"/>
              </a:solidFill>
            </a:endParaRPr>
          </a:p>
        </p:txBody>
      </p:sp>
      <p:sp>
        <p:nvSpPr>
          <p:cNvPr id="5" name="Titolo 3"/>
          <p:cNvSpPr>
            <a:spLocks noGrp="1"/>
          </p:cNvSpPr>
          <p:nvPr>
            <p:ph type="title"/>
          </p:nvPr>
        </p:nvSpPr>
        <p:spPr/>
        <p:txBody>
          <a:bodyPr/>
          <a:lstStyle/>
          <a:p>
            <a:pPr>
              <a:lnSpc>
                <a:spcPts val="4000"/>
              </a:lnSpc>
              <a:spcBef>
                <a:spcPts val="1800"/>
              </a:spcBef>
            </a:pPr>
            <a:r>
              <a:rPr lang="it-IT" b="1" dirty="0">
                <a:solidFill>
                  <a:srgbClr val="002060"/>
                </a:solidFill>
              </a:rPr>
              <a:t>Trasporto in colli </a:t>
            </a:r>
            <a:r>
              <a:rPr lang="it-IT" sz="2800" b="1" dirty="0">
                <a:solidFill>
                  <a:srgbClr val="002060"/>
                </a:solidFill>
              </a:rPr>
              <a:t>(sez. 7.5)</a:t>
            </a:r>
            <a:br>
              <a:rPr lang="it-IT" sz="2800" b="1" dirty="0">
                <a:solidFill>
                  <a:srgbClr val="002060"/>
                </a:solidFill>
              </a:rPr>
            </a:br>
            <a:r>
              <a:rPr lang="it-IT" sz="2800" b="1" dirty="0">
                <a:solidFill>
                  <a:srgbClr val="002060"/>
                </a:solidFill>
              </a:rPr>
              <a:t>Movimentazione e stivaggio – </a:t>
            </a:r>
            <a:r>
              <a:rPr lang="it-IT" sz="2400" b="1" dirty="0">
                <a:solidFill>
                  <a:srgbClr val="002060"/>
                </a:solidFill>
              </a:rPr>
              <a:t>disposizioni speciali</a:t>
            </a:r>
            <a:endParaRPr lang="it-IT" dirty="0"/>
          </a:p>
        </p:txBody>
      </p:sp>
    </p:spTree>
    <p:extLst>
      <p:ext uri="{BB962C8B-B14F-4D97-AF65-F5344CB8AC3E}">
        <p14:creationId xmlns:p14="http://schemas.microsoft.com/office/powerpoint/2010/main" val="210066507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4215" y="1556795"/>
            <a:ext cx="8135937" cy="4237037"/>
          </a:xfrm>
        </p:spPr>
        <p:txBody>
          <a:bodyPr>
            <a:noAutofit/>
          </a:bodyPr>
          <a:lstStyle/>
          <a:p>
            <a:pPr marL="0" indent="0">
              <a:buNone/>
            </a:pPr>
            <a:r>
              <a:rPr lang="it-IT" sz="1800" dirty="0">
                <a:solidFill>
                  <a:srgbClr val="002060"/>
                </a:solidFill>
              </a:rPr>
              <a:t>La movimentazione e stivaggio delle merci pericolose vanno effettuate conformemente alla norma EN 12195-1:2010 (come previsto al capitolo 7.5.7).</a:t>
            </a:r>
          </a:p>
          <a:p>
            <a:pPr marL="0" indent="0">
              <a:buNone/>
            </a:pPr>
            <a:r>
              <a:rPr lang="it-IT" sz="1800" dirty="0">
                <a:solidFill>
                  <a:srgbClr val="002060"/>
                </a:solidFill>
              </a:rPr>
              <a:t> </a:t>
            </a:r>
          </a:p>
          <a:p>
            <a:pPr marL="0" indent="0">
              <a:buNone/>
            </a:pPr>
            <a:r>
              <a:rPr lang="it-IT" sz="1800" dirty="0">
                <a:solidFill>
                  <a:srgbClr val="002060"/>
                </a:solidFill>
              </a:rPr>
              <a:t>La norma tecnica EN 12195-1:2010 fornisce precise istruzioni circa l’ancoraggio sicuro delle merci nei veicoli e nei container, per i carichi con massa totale maggiore di 3.500 kg stabilendo:</a:t>
            </a:r>
          </a:p>
          <a:p>
            <a:pPr marL="0" indent="0">
              <a:buNone/>
            </a:pPr>
            <a:r>
              <a:rPr lang="it-IT" sz="1800" dirty="0">
                <a:solidFill>
                  <a:srgbClr val="002060"/>
                </a:solidFill>
              </a:rPr>
              <a:t>•	le modalità di fissaggio del carico</a:t>
            </a:r>
          </a:p>
          <a:p>
            <a:pPr marL="0" indent="0">
              <a:buNone/>
            </a:pPr>
            <a:r>
              <a:rPr lang="it-IT" sz="1800" dirty="0">
                <a:solidFill>
                  <a:srgbClr val="002060"/>
                </a:solidFill>
              </a:rPr>
              <a:t>•	il numero di cinghie, catene, funi da utilizzare</a:t>
            </a:r>
          </a:p>
          <a:p>
            <a:pPr marL="0" indent="0">
              <a:buNone/>
            </a:pPr>
            <a:r>
              <a:rPr lang="it-IT" sz="1800" dirty="0">
                <a:solidFill>
                  <a:srgbClr val="002060"/>
                </a:solidFill>
              </a:rPr>
              <a:t>•	le loro specifiche in termini di resistenza e funzionalità.</a:t>
            </a:r>
          </a:p>
          <a:p>
            <a:pPr marL="0" indent="0">
              <a:buNone/>
            </a:pPr>
            <a:endParaRPr lang="it-IT" sz="1100" dirty="0">
              <a:solidFill>
                <a:srgbClr val="002060"/>
              </a:solidFill>
            </a:endParaRPr>
          </a:p>
          <a:p>
            <a:pPr marL="0" indent="0">
              <a:buNone/>
            </a:pPr>
            <a:r>
              <a:rPr lang="it-IT" sz="1800" dirty="0">
                <a:solidFill>
                  <a:srgbClr val="002060"/>
                </a:solidFill>
              </a:rPr>
              <a:t>Le operazioni di carico e scarico dovrebbero essere effettuate da personale dotato di adeguata preparazione, perfettamente consapevole dei rischi che si possono correre, con il pieno coinvolgimento del conducente.</a:t>
            </a:r>
          </a:p>
          <a:p>
            <a:pPr marL="0" indent="0">
              <a:buNone/>
            </a:pPr>
            <a:r>
              <a:rPr lang="it-IT" sz="1800" dirty="0">
                <a:solidFill>
                  <a:srgbClr val="002060"/>
                </a:solidFill>
              </a:rPr>
              <a:t> </a:t>
            </a:r>
          </a:p>
          <a:p>
            <a:pPr marL="0" indent="0">
              <a:buNone/>
            </a:pPr>
            <a:endParaRPr lang="it-IT" sz="2000" dirty="0">
              <a:solidFill>
                <a:srgbClr val="002060"/>
              </a:solidFill>
            </a:endParaRPr>
          </a:p>
          <a:p>
            <a:endParaRPr lang="it-IT" sz="3200" dirty="0">
              <a:solidFill>
                <a:srgbClr val="002060"/>
              </a:solidFill>
            </a:endParaRPr>
          </a:p>
        </p:txBody>
      </p:sp>
      <p:sp>
        <p:nvSpPr>
          <p:cNvPr id="4" name="Titolo 3"/>
          <p:cNvSpPr>
            <a:spLocks noGrp="1"/>
          </p:cNvSpPr>
          <p:nvPr>
            <p:ph type="title"/>
          </p:nvPr>
        </p:nvSpPr>
        <p:spPr>
          <a:xfrm>
            <a:off x="684215" y="260648"/>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(cap. 7.5)</a:t>
            </a:r>
            <a:br>
              <a:rPr lang="it-IT" sz="2800" b="1" dirty="0">
                <a:solidFill>
                  <a:srgbClr val="002060"/>
                </a:solidFill>
              </a:rPr>
            </a:br>
            <a:r>
              <a:rPr lang="it-IT" sz="2800" b="1" dirty="0">
                <a:solidFill>
                  <a:srgbClr val="002060"/>
                </a:solidFill>
              </a:rPr>
              <a:t>La norma EN 12195-1:2010</a:t>
            </a:r>
            <a:endParaRPr lang="it-IT" dirty="0"/>
          </a:p>
        </p:txBody>
      </p:sp>
    </p:spTree>
    <p:extLst>
      <p:ext uri="{BB962C8B-B14F-4D97-AF65-F5344CB8AC3E}">
        <p14:creationId xmlns:p14="http://schemas.microsoft.com/office/powerpoint/2010/main" val="79468964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Text Box 4"/>
          <p:cNvSpPr txBox="1">
            <a:spLocks noChangeArrowheads="1"/>
          </p:cNvSpPr>
          <p:nvPr/>
        </p:nvSpPr>
        <p:spPr bwMode="auto">
          <a:xfrm>
            <a:off x="649288" y="1546225"/>
            <a:ext cx="8494712" cy="3106738"/>
          </a:xfrm>
          <a:prstGeom prst="rect">
            <a:avLst/>
          </a:prstGeom>
          <a:noFill/>
          <a:ln w="9525" algn="ctr">
            <a:noFill/>
            <a:miter lim="800000"/>
            <a:headEnd/>
            <a:tailEnd/>
          </a:ln>
          <a:effectLst/>
        </p:spPr>
        <p:txBody>
          <a:bodyPr/>
          <a:lstStyle/>
          <a:p>
            <a:pPr marL="457200" indent="-457200" algn="l" eaLnBrk="0" hangingPunct="0">
              <a:lnSpc>
                <a:spcPct val="90000"/>
              </a:lnSpc>
              <a:spcBef>
                <a:spcPct val="20000"/>
              </a:spcBef>
              <a:buClr>
                <a:srgbClr val="002060"/>
              </a:buClr>
              <a:buSzPct val="80000"/>
              <a:buFont typeface="Wingdings" pitchFamily="2" charset="2"/>
              <a:buChar char="q"/>
            </a:pPr>
            <a:r>
              <a:rPr lang="it-IT" sz="2400" u="none" dirty="0">
                <a:solidFill>
                  <a:srgbClr val="002060"/>
                </a:solidFill>
                <a:latin typeface="+mj-lt"/>
              </a:rPr>
              <a:t>Sono disponibili cinghie in Poliestere (PES), Poliammide e Polipropilene</a:t>
            </a:r>
          </a:p>
          <a:p>
            <a:pPr marL="457200" indent="-457200" algn="l" eaLnBrk="0" hangingPunct="0">
              <a:lnSpc>
                <a:spcPct val="90000"/>
              </a:lnSpc>
              <a:spcBef>
                <a:spcPct val="20000"/>
              </a:spcBef>
              <a:buClr>
                <a:srgbClr val="002060"/>
              </a:buClr>
              <a:buSzPct val="80000"/>
              <a:buFont typeface="Wingdings" pitchFamily="2" charset="2"/>
              <a:buChar char="q"/>
            </a:pPr>
            <a:r>
              <a:rPr lang="it-IT" sz="2400" u="none" dirty="0">
                <a:solidFill>
                  <a:srgbClr val="002060"/>
                </a:solidFill>
                <a:latin typeface="+mj-lt"/>
              </a:rPr>
              <a:t>Per l’ancoraggio del carico su mezzi pesanti sono di solito utilizzate: </a:t>
            </a:r>
          </a:p>
          <a:p>
            <a:pPr marL="930275" lvl="1" indent="-457200" algn="l" eaLnBrk="0" hangingPunct="0">
              <a:lnSpc>
                <a:spcPct val="90000"/>
              </a:lnSpc>
              <a:spcBef>
                <a:spcPct val="20000"/>
              </a:spcBef>
              <a:buClr>
                <a:srgbClr val="002060"/>
              </a:buClr>
              <a:buSzPct val="80000"/>
              <a:buFont typeface="Wingdings" pitchFamily="2" charset="2"/>
              <a:buChar char="q"/>
            </a:pPr>
            <a:r>
              <a:rPr lang="it-IT" sz="2400" u="none" dirty="0">
                <a:solidFill>
                  <a:srgbClr val="002060"/>
                </a:solidFill>
                <a:latin typeface="+mj-lt"/>
              </a:rPr>
              <a:t>cinghie di sicurezza in PES (etichetta di colore blu) conformi alla norma UNI EN 12195-2</a:t>
            </a:r>
          </a:p>
          <a:p>
            <a:pPr marL="930275" lvl="1" indent="-457200" algn="l" eaLnBrk="0" hangingPunct="0">
              <a:lnSpc>
                <a:spcPct val="90000"/>
              </a:lnSpc>
              <a:spcBef>
                <a:spcPct val="20000"/>
              </a:spcBef>
              <a:buClr>
                <a:srgbClr val="002060"/>
              </a:buClr>
              <a:buSzPct val="80000"/>
              <a:buFont typeface="Wingdings" pitchFamily="2" charset="2"/>
              <a:buChar char="q"/>
            </a:pPr>
            <a:r>
              <a:rPr lang="it-IT" sz="2400" u="none" dirty="0">
                <a:solidFill>
                  <a:srgbClr val="002060"/>
                </a:solidFill>
                <a:latin typeface="+mj-lt"/>
              </a:rPr>
              <a:t>cinghie con capacità di lavoro LC (carico massimo in condizioni di trazione)  di 2000 ÷ 2500 </a:t>
            </a:r>
            <a:r>
              <a:rPr lang="it-IT" sz="2400" u="none" dirty="0" err="1">
                <a:solidFill>
                  <a:srgbClr val="002060"/>
                </a:solidFill>
                <a:latin typeface="+mj-lt"/>
              </a:rPr>
              <a:t>daN</a:t>
            </a:r>
            <a:endParaRPr lang="it-IT" sz="2400" u="none" dirty="0">
              <a:solidFill>
                <a:srgbClr val="002060"/>
              </a:solidFill>
              <a:latin typeface="+mj-lt"/>
            </a:endParaRPr>
          </a:p>
        </p:txBody>
      </p:sp>
      <p:pic>
        <p:nvPicPr>
          <p:cNvPr id="132102" name="Picture 6"/>
          <p:cNvPicPr>
            <a:picLocks noChangeAspect="1" noChangeArrowheads="1"/>
          </p:cNvPicPr>
          <p:nvPr/>
        </p:nvPicPr>
        <p:blipFill>
          <a:blip r:embed="rId3" cstate="print"/>
          <a:srcRect/>
          <a:stretch>
            <a:fillRect/>
          </a:stretch>
        </p:blipFill>
        <p:spPr bwMode="auto">
          <a:xfrm>
            <a:off x="1692283" y="4437063"/>
            <a:ext cx="2881313" cy="2159000"/>
          </a:xfrm>
          <a:prstGeom prst="rect">
            <a:avLst/>
          </a:prstGeom>
          <a:noFill/>
          <a:ln w="9525">
            <a:noFill/>
            <a:miter lim="800000"/>
            <a:headEnd/>
            <a:tailEnd/>
          </a:ln>
          <a:effectLst/>
        </p:spPr>
      </p:pic>
      <p:sp>
        <p:nvSpPr>
          <p:cNvPr id="6" name="Titolo 3"/>
          <p:cNvSpPr>
            <a:spLocks noGrp="1"/>
          </p:cNvSpPr>
          <p:nvPr>
            <p:ph type="title"/>
          </p:nvPr>
        </p:nvSpPr>
        <p:spPr>
          <a:xfrm>
            <a:off x="684215" y="260648"/>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(cap. 7)</a:t>
            </a:r>
            <a:br>
              <a:rPr lang="it-IT" sz="2800" b="1" dirty="0">
                <a:solidFill>
                  <a:srgbClr val="002060"/>
                </a:solidFill>
              </a:rPr>
            </a:br>
            <a:r>
              <a:rPr lang="it-IT" sz="2800" b="1" dirty="0">
                <a:solidFill>
                  <a:srgbClr val="002060"/>
                </a:solidFill>
              </a:rPr>
              <a:t>La norma EN 12195-1:2010</a:t>
            </a:r>
            <a:endParaRPr lang="it-IT" dirty="0"/>
          </a:p>
        </p:txBody>
      </p:sp>
    </p:spTree>
    <p:extLst>
      <p:ext uri="{BB962C8B-B14F-4D97-AF65-F5344CB8AC3E}">
        <p14:creationId xmlns:p14="http://schemas.microsoft.com/office/powerpoint/2010/main" val="2135567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p:cNvSpPr txBox="1">
            <a:spLocks noChangeArrowheads="1"/>
          </p:cNvSpPr>
          <p:nvPr/>
        </p:nvSpPr>
        <p:spPr bwMode="auto">
          <a:xfrm>
            <a:off x="649288" y="1546232"/>
            <a:ext cx="8494712" cy="4475063"/>
          </a:xfrm>
          <a:prstGeom prst="rect">
            <a:avLst/>
          </a:prstGeom>
          <a:noFill/>
          <a:ln w="9525" algn="ctr">
            <a:noFill/>
            <a:miter lim="800000"/>
            <a:headEnd/>
            <a:tailEnd/>
          </a:ln>
          <a:effectLst/>
        </p:spPr>
        <p:txBody>
          <a:bodyPr/>
          <a:lstStyle/>
          <a:p>
            <a:pPr marL="419100" indent="-419100" algn="l" eaLnBrk="0" hangingPunct="0">
              <a:lnSpc>
                <a:spcPct val="90000"/>
              </a:lnSpc>
              <a:spcBef>
                <a:spcPct val="20000"/>
              </a:spcBef>
              <a:buClr>
                <a:srgbClr val="002060"/>
              </a:buClr>
              <a:buSzPct val="80000"/>
              <a:buFont typeface="Wingdings" pitchFamily="2" charset="2"/>
              <a:buChar char="q"/>
            </a:pPr>
            <a:r>
              <a:rPr lang="it-IT" sz="2800" u="none" dirty="0">
                <a:solidFill>
                  <a:srgbClr val="002060"/>
                </a:solidFill>
                <a:latin typeface="+mj-lt"/>
              </a:rPr>
              <a:t>Il calcolo del numero di cinghie per la prevenzione dello spostamento e del ribaltamento del carico</a:t>
            </a:r>
          </a:p>
          <a:p>
            <a:pPr marL="419100" indent="-419100" algn="l" eaLnBrk="0" hangingPunct="0">
              <a:lnSpc>
                <a:spcPct val="90000"/>
              </a:lnSpc>
              <a:spcBef>
                <a:spcPct val="20000"/>
              </a:spcBef>
              <a:buClr>
                <a:srgbClr val="002060"/>
              </a:buClr>
              <a:buSzPct val="80000"/>
              <a:buFont typeface="Wingdings" pitchFamily="2" charset="2"/>
              <a:buChar char="q"/>
            </a:pPr>
            <a:r>
              <a:rPr lang="it-IT" sz="2800" u="none" dirty="0">
                <a:solidFill>
                  <a:srgbClr val="002060"/>
                </a:solidFill>
                <a:latin typeface="+mj-lt"/>
              </a:rPr>
              <a:t>Fondamentali per il calcolo sono:</a:t>
            </a:r>
          </a:p>
          <a:p>
            <a:pPr marL="854075" lvl="1" indent="-381000" algn="l" eaLnBrk="0" hangingPunct="0">
              <a:lnSpc>
                <a:spcPct val="90000"/>
              </a:lnSpc>
              <a:spcBef>
                <a:spcPct val="20000"/>
              </a:spcBef>
              <a:buClr>
                <a:srgbClr val="002060"/>
              </a:buClr>
              <a:buSzPct val="80000"/>
              <a:buFont typeface="Wingdings" pitchFamily="2" charset="2"/>
              <a:buChar char="q"/>
            </a:pPr>
            <a:r>
              <a:rPr lang="it-IT" sz="2800" u="none" dirty="0">
                <a:solidFill>
                  <a:srgbClr val="002060"/>
                </a:solidFill>
                <a:latin typeface="+mj-lt"/>
              </a:rPr>
              <a:t>Coefficienti di attrito dinamico</a:t>
            </a:r>
          </a:p>
          <a:p>
            <a:pPr marL="854075" lvl="1" indent="-381000" algn="l" eaLnBrk="0" hangingPunct="0">
              <a:lnSpc>
                <a:spcPct val="90000"/>
              </a:lnSpc>
              <a:spcBef>
                <a:spcPct val="20000"/>
              </a:spcBef>
              <a:buClr>
                <a:srgbClr val="002060"/>
              </a:buClr>
              <a:buSzPct val="80000"/>
              <a:buFont typeface="Wingdings" pitchFamily="2" charset="2"/>
              <a:buChar char="q"/>
            </a:pPr>
            <a:r>
              <a:rPr lang="it-IT" sz="2800" u="none" dirty="0">
                <a:solidFill>
                  <a:srgbClr val="002060"/>
                </a:solidFill>
                <a:latin typeface="+mj-lt"/>
              </a:rPr>
              <a:t>Angolo tra cinghia e piattaforma di carico</a:t>
            </a:r>
          </a:p>
          <a:p>
            <a:pPr marL="854075" lvl="1" indent="-381000" algn="l" eaLnBrk="0" hangingPunct="0">
              <a:lnSpc>
                <a:spcPct val="90000"/>
              </a:lnSpc>
              <a:spcBef>
                <a:spcPct val="20000"/>
              </a:spcBef>
              <a:buClr>
                <a:srgbClr val="002060"/>
              </a:buClr>
              <a:buSzPct val="80000"/>
              <a:buFont typeface="Wingdings" pitchFamily="2" charset="2"/>
              <a:buChar char="q"/>
            </a:pPr>
            <a:r>
              <a:rPr lang="it-IT" sz="2800" u="none" dirty="0" err="1">
                <a:solidFill>
                  <a:srgbClr val="002060"/>
                </a:solidFill>
                <a:latin typeface="+mj-lt"/>
              </a:rPr>
              <a:t>Stf</a:t>
            </a:r>
            <a:r>
              <a:rPr lang="it-IT" sz="2800" u="none" dirty="0">
                <a:solidFill>
                  <a:srgbClr val="002060"/>
                </a:solidFill>
                <a:latin typeface="+mj-lt"/>
              </a:rPr>
              <a:t> della cinghia (forza di </a:t>
            </a:r>
            <a:r>
              <a:rPr lang="it-IT" sz="2800" u="none" dirty="0" err="1">
                <a:solidFill>
                  <a:srgbClr val="002060"/>
                </a:solidFill>
                <a:latin typeface="+mj-lt"/>
              </a:rPr>
              <a:t>tensionamento</a:t>
            </a:r>
            <a:r>
              <a:rPr lang="it-IT" sz="2800" u="none" dirty="0">
                <a:solidFill>
                  <a:srgbClr val="002060"/>
                </a:solidFill>
                <a:latin typeface="+mj-lt"/>
              </a:rPr>
              <a:t>)</a:t>
            </a:r>
          </a:p>
          <a:p>
            <a:pPr marL="854075" lvl="1" indent="-381000" algn="l" eaLnBrk="0" hangingPunct="0">
              <a:lnSpc>
                <a:spcPct val="90000"/>
              </a:lnSpc>
              <a:spcBef>
                <a:spcPct val="20000"/>
              </a:spcBef>
              <a:buClr>
                <a:srgbClr val="C6BE74"/>
              </a:buClr>
              <a:buSzPct val="80000"/>
              <a:buFont typeface="Wingdings 2" pitchFamily="18" charset="2"/>
              <a:buNone/>
            </a:pPr>
            <a:endParaRPr lang="it-IT" sz="2400" u="none" dirty="0">
              <a:solidFill>
                <a:schemeClr val="bg2"/>
              </a:solidFill>
              <a:latin typeface="Trebuchet MS" pitchFamily="34" charset="0"/>
            </a:endParaRPr>
          </a:p>
        </p:txBody>
      </p:sp>
      <p:sp>
        <p:nvSpPr>
          <p:cNvPr id="5" name="Titolo 3"/>
          <p:cNvSpPr>
            <a:spLocks noGrp="1"/>
          </p:cNvSpPr>
          <p:nvPr>
            <p:ph type="title"/>
          </p:nvPr>
        </p:nvSpPr>
        <p:spPr>
          <a:xfrm>
            <a:off x="684215" y="260648"/>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(cap. 7)</a:t>
            </a:r>
            <a:br>
              <a:rPr lang="it-IT" sz="2800" b="1" dirty="0">
                <a:solidFill>
                  <a:srgbClr val="002060"/>
                </a:solidFill>
              </a:rPr>
            </a:br>
            <a:r>
              <a:rPr lang="it-IT" sz="2800" b="1" dirty="0">
                <a:solidFill>
                  <a:srgbClr val="002060"/>
                </a:solidFill>
              </a:rPr>
              <a:t>La norma EN 12195-1:2010</a:t>
            </a:r>
            <a:endParaRPr lang="it-IT" dirty="0"/>
          </a:p>
        </p:txBody>
      </p:sp>
    </p:spTree>
    <p:extLst>
      <p:ext uri="{BB962C8B-B14F-4D97-AF65-F5344CB8AC3E}">
        <p14:creationId xmlns:p14="http://schemas.microsoft.com/office/powerpoint/2010/main" val="2696566747"/>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3" name="Picture 5"/>
          <p:cNvPicPr>
            <a:picLocks noChangeAspect="1" noChangeArrowheads="1"/>
          </p:cNvPicPr>
          <p:nvPr/>
        </p:nvPicPr>
        <p:blipFill>
          <a:blip r:embed="rId3" cstate="print"/>
          <a:srcRect/>
          <a:stretch>
            <a:fillRect/>
          </a:stretch>
        </p:blipFill>
        <p:spPr bwMode="auto">
          <a:xfrm>
            <a:off x="1331915" y="1484313"/>
            <a:ext cx="5400675" cy="3200400"/>
          </a:xfrm>
          <a:prstGeom prst="rect">
            <a:avLst/>
          </a:prstGeom>
          <a:noFill/>
          <a:ln w="9525">
            <a:noFill/>
            <a:miter lim="800000"/>
            <a:headEnd/>
            <a:tailEnd/>
          </a:ln>
          <a:effectLst/>
        </p:spPr>
      </p:pic>
      <p:pic>
        <p:nvPicPr>
          <p:cNvPr id="109574" name="Picture 6"/>
          <p:cNvPicPr>
            <a:picLocks noChangeAspect="1" noChangeArrowheads="1"/>
          </p:cNvPicPr>
          <p:nvPr/>
        </p:nvPicPr>
        <p:blipFill>
          <a:blip r:embed="rId4" cstate="print"/>
          <a:srcRect/>
          <a:stretch>
            <a:fillRect/>
          </a:stretch>
        </p:blipFill>
        <p:spPr bwMode="auto">
          <a:xfrm>
            <a:off x="1258889" y="4508500"/>
            <a:ext cx="5545137" cy="2178050"/>
          </a:xfrm>
          <a:prstGeom prst="rect">
            <a:avLst/>
          </a:prstGeom>
          <a:noFill/>
          <a:ln w="9525">
            <a:noFill/>
            <a:miter lim="800000"/>
            <a:headEnd/>
            <a:tailEnd/>
          </a:ln>
          <a:effectLst/>
        </p:spPr>
      </p:pic>
      <p:sp>
        <p:nvSpPr>
          <p:cNvPr id="109576" name="Oval 8"/>
          <p:cNvSpPr>
            <a:spLocks noChangeArrowheads="1"/>
          </p:cNvSpPr>
          <p:nvPr/>
        </p:nvSpPr>
        <p:spPr bwMode="auto">
          <a:xfrm>
            <a:off x="5435600" y="4149725"/>
            <a:ext cx="1152525" cy="503238"/>
          </a:xfrm>
          <a:prstGeom prst="ellipse">
            <a:avLst/>
          </a:prstGeom>
          <a:noFill/>
          <a:ln w="47625">
            <a:solidFill>
              <a:srgbClr val="FF0000"/>
            </a:solidFill>
            <a:round/>
            <a:headEnd/>
            <a:tailEnd/>
          </a:ln>
          <a:effectLst/>
        </p:spPr>
        <p:txBody>
          <a:bodyPr wrap="none" anchor="ctr"/>
          <a:lstStyle/>
          <a:p>
            <a:endParaRPr lang="it-IT" dirty="0">
              <a:latin typeface="Trebuchet MS" panose="020B0603020202020204" pitchFamily="34" charset="0"/>
            </a:endParaRPr>
          </a:p>
        </p:txBody>
      </p:sp>
      <p:sp>
        <p:nvSpPr>
          <p:cNvPr id="7" name="Titolo 3"/>
          <p:cNvSpPr>
            <a:spLocks noGrp="1"/>
          </p:cNvSpPr>
          <p:nvPr>
            <p:ph type="title"/>
          </p:nvPr>
        </p:nvSpPr>
        <p:spPr>
          <a:xfrm>
            <a:off x="684215" y="260648"/>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(cap. 7)</a:t>
            </a:r>
            <a:br>
              <a:rPr lang="it-IT" sz="2800" b="1" dirty="0">
                <a:solidFill>
                  <a:srgbClr val="002060"/>
                </a:solidFill>
              </a:rPr>
            </a:br>
            <a:r>
              <a:rPr lang="it-IT" sz="2800" b="1" dirty="0">
                <a:solidFill>
                  <a:srgbClr val="002060"/>
                </a:solidFill>
              </a:rPr>
              <a:t>La norma EN 12195-1:2010</a:t>
            </a:r>
            <a:endParaRPr lang="it-IT" dirty="0"/>
          </a:p>
        </p:txBody>
      </p:sp>
    </p:spTree>
    <p:extLst>
      <p:ext uri="{BB962C8B-B14F-4D97-AF65-F5344CB8AC3E}">
        <p14:creationId xmlns:p14="http://schemas.microsoft.com/office/powerpoint/2010/main" val="287165802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1042996" y="1341454"/>
            <a:ext cx="7056437" cy="2663825"/>
            <a:chOff x="567" y="1162"/>
            <a:chExt cx="4581" cy="1788"/>
          </a:xfrm>
        </p:grpSpPr>
        <p:sp>
          <p:nvSpPr>
            <p:cNvPr id="114692" name="Rectangle 4"/>
            <p:cNvSpPr>
              <a:spLocks noChangeArrowheads="1"/>
            </p:cNvSpPr>
            <p:nvPr/>
          </p:nvSpPr>
          <p:spPr bwMode="auto">
            <a:xfrm>
              <a:off x="2795" y="2053"/>
              <a:ext cx="199" cy="229"/>
            </a:xfrm>
            <a:prstGeom prst="rect">
              <a:avLst/>
            </a:prstGeom>
            <a:noFill/>
            <a:ln w="9525">
              <a:noFill/>
              <a:miter lim="800000"/>
              <a:headEnd/>
              <a:tailEnd/>
            </a:ln>
            <a:effectLst/>
          </p:spPr>
          <p:txBody>
            <a:bodyPr wrap="none">
              <a:spAutoFit/>
            </a:bodyPr>
            <a:lstStyle/>
            <a:p>
              <a:pPr>
                <a:lnSpc>
                  <a:spcPct val="90000"/>
                </a:lnSpc>
                <a:spcBef>
                  <a:spcPct val="20000"/>
                </a:spcBef>
                <a:buFontTx/>
                <a:buChar char="•"/>
              </a:pPr>
              <a:endParaRPr lang="it-IT" u="none" dirty="0">
                <a:solidFill>
                  <a:schemeClr val="bg2"/>
                </a:solidFill>
                <a:latin typeface="Trebuchet MS" panose="020B0603020202020204" pitchFamily="34" charset="0"/>
              </a:endParaRPr>
            </a:p>
          </p:txBody>
        </p:sp>
        <p:pic>
          <p:nvPicPr>
            <p:cNvPr id="114694" name="Picture 6"/>
            <p:cNvPicPr>
              <a:picLocks noChangeAspect="1" noChangeArrowheads="1"/>
            </p:cNvPicPr>
            <p:nvPr/>
          </p:nvPicPr>
          <p:blipFill>
            <a:blip r:embed="rId3" cstate="print"/>
            <a:srcRect/>
            <a:stretch>
              <a:fillRect/>
            </a:stretch>
          </p:blipFill>
          <p:spPr bwMode="auto">
            <a:xfrm>
              <a:off x="567" y="1162"/>
              <a:ext cx="4572" cy="462"/>
            </a:xfrm>
            <a:prstGeom prst="rect">
              <a:avLst/>
            </a:prstGeom>
            <a:noFill/>
            <a:ln w="9525">
              <a:noFill/>
              <a:miter lim="800000"/>
              <a:headEnd/>
              <a:tailEnd/>
            </a:ln>
            <a:effectLst/>
          </p:spPr>
        </p:pic>
        <p:pic>
          <p:nvPicPr>
            <p:cNvPr id="114695" name="Picture 7"/>
            <p:cNvPicPr>
              <a:picLocks noChangeAspect="1" noChangeArrowheads="1"/>
            </p:cNvPicPr>
            <p:nvPr/>
          </p:nvPicPr>
          <p:blipFill>
            <a:blip r:embed="rId4" cstate="print"/>
            <a:srcRect/>
            <a:stretch>
              <a:fillRect/>
            </a:stretch>
          </p:blipFill>
          <p:spPr bwMode="auto">
            <a:xfrm>
              <a:off x="606" y="1570"/>
              <a:ext cx="4542" cy="1380"/>
            </a:xfrm>
            <a:prstGeom prst="rect">
              <a:avLst/>
            </a:prstGeom>
            <a:noFill/>
            <a:ln w="9525">
              <a:noFill/>
              <a:miter lim="800000"/>
              <a:headEnd/>
              <a:tailEnd/>
            </a:ln>
            <a:effectLst/>
          </p:spPr>
        </p:pic>
        <p:sp>
          <p:nvSpPr>
            <p:cNvPr id="114696" name="Oval 8"/>
            <p:cNvSpPr>
              <a:spLocks noChangeArrowheads="1"/>
            </p:cNvSpPr>
            <p:nvPr/>
          </p:nvSpPr>
          <p:spPr bwMode="auto">
            <a:xfrm>
              <a:off x="3878" y="1797"/>
              <a:ext cx="544" cy="363"/>
            </a:xfrm>
            <a:prstGeom prst="ellipse">
              <a:avLst/>
            </a:prstGeom>
            <a:noFill/>
            <a:ln w="47625">
              <a:solidFill>
                <a:srgbClr val="FF0000"/>
              </a:solidFill>
              <a:round/>
              <a:headEnd/>
              <a:tailEnd/>
            </a:ln>
            <a:effectLst/>
          </p:spPr>
          <p:txBody>
            <a:bodyPr wrap="none" anchor="ctr"/>
            <a:lstStyle/>
            <a:p>
              <a:endParaRPr lang="it-IT" dirty="0">
                <a:latin typeface="Trebuchet MS" panose="020B0603020202020204" pitchFamily="34" charset="0"/>
              </a:endParaRPr>
            </a:p>
          </p:txBody>
        </p:sp>
      </p:grpSp>
      <p:pic>
        <p:nvPicPr>
          <p:cNvPr id="114698" name="Picture 10"/>
          <p:cNvPicPr>
            <a:picLocks noChangeAspect="1" noChangeArrowheads="1"/>
          </p:cNvPicPr>
          <p:nvPr/>
        </p:nvPicPr>
        <p:blipFill>
          <a:blip r:embed="rId5" cstate="print"/>
          <a:srcRect/>
          <a:stretch>
            <a:fillRect/>
          </a:stretch>
        </p:blipFill>
        <p:spPr bwMode="auto">
          <a:xfrm>
            <a:off x="1116014" y="4221163"/>
            <a:ext cx="3384550" cy="1922462"/>
          </a:xfrm>
          <a:prstGeom prst="rect">
            <a:avLst/>
          </a:prstGeom>
          <a:noFill/>
          <a:ln w="9525">
            <a:noFill/>
            <a:miter lim="800000"/>
            <a:headEnd/>
            <a:tailEnd/>
          </a:ln>
          <a:effectLst/>
        </p:spPr>
      </p:pic>
      <p:pic>
        <p:nvPicPr>
          <p:cNvPr id="114699" name="Picture 11"/>
          <p:cNvPicPr>
            <a:picLocks noChangeAspect="1" noChangeArrowheads="1"/>
          </p:cNvPicPr>
          <p:nvPr/>
        </p:nvPicPr>
        <p:blipFill>
          <a:blip r:embed="rId6" cstate="print"/>
          <a:srcRect/>
          <a:stretch>
            <a:fillRect/>
          </a:stretch>
        </p:blipFill>
        <p:spPr bwMode="auto">
          <a:xfrm>
            <a:off x="5219700" y="4221179"/>
            <a:ext cx="2914650" cy="466725"/>
          </a:xfrm>
          <a:prstGeom prst="rect">
            <a:avLst/>
          </a:prstGeom>
          <a:noFill/>
          <a:ln w="9525">
            <a:noFill/>
            <a:miter lim="800000"/>
            <a:headEnd/>
            <a:tailEnd/>
          </a:ln>
          <a:effectLst/>
        </p:spPr>
      </p:pic>
      <p:sp>
        <p:nvSpPr>
          <p:cNvPr id="114700" name="Text Box 12"/>
          <p:cNvSpPr txBox="1">
            <a:spLocks noChangeArrowheads="1"/>
          </p:cNvSpPr>
          <p:nvPr/>
        </p:nvSpPr>
        <p:spPr bwMode="auto">
          <a:xfrm>
            <a:off x="539750" y="6308725"/>
            <a:ext cx="4032250" cy="336550"/>
          </a:xfrm>
          <a:prstGeom prst="rect">
            <a:avLst/>
          </a:prstGeom>
          <a:noFill/>
          <a:ln w="9525">
            <a:noFill/>
            <a:miter lim="800000"/>
            <a:headEnd/>
            <a:tailEnd/>
          </a:ln>
          <a:effectLst/>
        </p:spPr>
        <p:txBody>
          <a:bodyPr>
            <a:spAutoFit/>
          </a:bodyPr>
          <a:lstStyle/>
          <a:p>
            <a:pPr algn="l">
              <a:spcBef>
                <a:spcPct val="50000"/>
              </a:spcBef>
            </a:pPr>
            <a:r>
              <a:rPr lang="it-IT" sz="1600" dirty="0" err="1">
                <a:solidFill>
                  <a:schemeClr val="bg2"/>
                </a:solidFill>
                <a:latin typeface="Trebuchet MS" panose="020B0603020202020204" pitchFamily="34" charset="0"/>
              </a:rPr>
              <a:t>Appedice</a:t>
            </a:r>
            <a:r>
              <a:rPr lang="it-IT" sz="1600" dirty="0">
                <a:solidFill>
                  <a:schemeClr val="bg2"/>
                </a:solidFill>
                <a:latin typeface="Trebuchet MS" panose="020B0603020202020204" pitchFamily="34" charset="0"/>
              </a:rPr>
              <a:t> B UN 12195</a:t>
            </a:r>
          </a:p>
        </p:txBody>
      </p:sp>
      <p:sp>
        <p:nvSpPr>
          <p:cNvPr id="114703" name="Text Box 15"/>
          <p:cNvSpPr txBox="1">
            <a:spLocks noChangeArrowheads="1"/>
          </p:cNvSpPr>
          <p:nvPr/>
        </p:nvSpPr>
        <p:spPr bwMode="auto">
          <a:xfrm>
            <a:off x="5148263" y="5084772"/>
            <a:ext cx="3240087" cy="923330"/>
          </a:xfrm>
          <a:prstGeom prst="rect">
            <a:avLst/>
          </a:prstGeom>
          <a:solidFill>
            <a:schemeClr val="accent1"/>
          </a:solidFill>
          <a:ln w="9525" algn="ctr">
            <a:noFill/>
            <a:miter lim="800000"/>
            <a:headEnd/>
            <a:tailEnd/>
          </a:ln>
          <a:effectLst/>
        </p:spPr>
        <p:txBody>
          <a:bodyPr>
            <a:spAutoFit/>
          </a:bodyPr>
          <a:lstStyle/>
          <a:p>
            <a:pPr>
              <a:spcBef>
                <a:spcPct val="50000"/>
              </a:spcBef>
            </a:pPr>
            <a:r>
              <a:rPr lang="it-IT" b="1" u="none">
                <a:solidFill>
                  <a:srgbClr val="145092"/>
                </a:solidFill>
                <a:latin typeface="Trebuchet MS" pitchFamily="34" charset="0"/>
              </a:rPr>
              <a:t>Qualora non conosciuti, i coefficienti di attrito devono essere determinati</a:t>
            </a:r>
          </a:p>
        </p:txBody>
      </p:sp>
      <p:sp>
        <p:nvSpPr>
          <p:cNvPr id="13" name="Titolo 3"/>
          <p:cNvSpPr>
            <a:spLocks noGrp="1"/>
          </p:cNvSpPr>
          <p:nvPr>
            <p:ph type="title"/>
          </p:nvPr>
        </p:nvSpPr>
        <p:spPr>
          <a:xfrm>
            <a:off x="684215" y="260648"/>
            <a:ext cx="8135937" cy="1143000"/>
          </a:xfrm>
        </p:spPr>
        <p:txBody>
          <a:bodyPr/>
          <a:lstStyle/>
          <a:p>
            <a:pPr>
              <a:lnSpc>
                <a:spcPts val="5000"/>
              </a:lnSpc>
              <a:spcBef>
                <a:spcPts val="1800"/>
              </a:spcBef>
            </a:pPr>
            <a:r>
              <a:rPr lang="it-IT" b="1" dirty="0">
                <a:solidFill>
                  <a:srgbClr val="002060"/>
                </a:solidFill>
              </a:rPr>
              <a:t>Trasporto in colli </a:t>
            </a:r>
            <a:r>
              <a:rPr lang="it-IT" sz="2800" b="1" dirty="0">
                <a:solidFill>
                  <a:srgbClr val="002060"/>
                </a:solidFill>
              </a:rPr>
              <a:t>(cap. 7)</a:t>
            </a:r>
            <a:br>
              <a:rPr lang="it-IT" sz="2800" b="1" dirty="0">
                <a:solidFill>
                  <a:srgbClr val="002060"/>
                </a:solidFill>
              </a:rPr>
            </a:br>
            <a:r>
              <a:rPr lang="it-IT" sz="2800" b="1" dirty="0">
                <a:solidFill>
                  <a:srgbClr val="002060"/>
                </a:solidFill>
              </a:rPr>
              <a:t>La norma EN 12195-1:2010</a:t>
            </a:r>
            <a:endParaRPr lang="it-IT" dirty="0"/>
          </a:p>
        </p:txBody>
      </p:sp>
    </p:spTree>
    <p:extLst>
      <p:ext uri="{BB962C8B-B14F-4D97-AF65-F5344CB8AC3E}">
        <p14:creationId xmlns:p14="http://schemas.microsoft.com/office/powerpoint/2010/main" val="122162053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757238" y="198438"/>
            <a:ext cx="8135937" cy="1143000"/>
          </a:xfrm>
        </p:spPr>
        <p:txBody>
          <a:bodyPr/>
          <a:lstStyle/>
          <a:p>
            <a:r>
              <a:rPr lang="it-IT" b="1" dirty="0">
                <a:solidFill>
                  <a:srgbClr val="002060"/>
                </a:solidFill>
              </a:rPr>
              <a:t>Metodi di trattenuta del carico</a:t>
            </a:r>
            <a:br>
              <a:rPr lang="it-IT" b="1" dirty="0">
                <a:solidFill>
                  <a:srgbClr val="002060"/>
                </a:solidFill>
              </a:rPr>
            </a:br>
            <a:r>
              <a:rPr lang="it-IT" b="1" dirty="0">
                <a:solidFill>
                  <a:srgbClr val="002060"/>
                </a:solidFill>
              </a:rPr>
              <a:t>Cinghie di ancoraggio del carico</a:t>
            </a:r>
          </a:p>
        </p:txBody>
      </p:sp>
      <p:sp>
        <p:nvSpPr>
          <p:cNvPr id="144387" name="Text Box 3"/>
          <p:cNvSpPr txBox="1">
            <a:spLocks noChangeArrowheads="1"/>
          </p:cNvSpPr>
          <p:nvPr/>
        </p:nvSpPr>
        <p:spPr bwMode="auto">
          <a:xfrm>
            <a:off x="684215" y="6381750"/>
            <a:ext cx="3887787" cy="336550"/>
          </a:xfrm>
          <a:prstGeom prst="rect">
            <a:avLst/>
          </a:prstGeom>
          <a:noFill/>
          <a:ln w="9525">
            <a:noFill/>
            <a:miter lim="800000"/>
            <a:headEnd/>
            <a:tailEnd/>
          </a:ln>
          <a:effectLst/>
        </p:spPr>
        <p:txBody>
          <a:bodyPr>
            <a:spAutoFit/>
          </a:bodyPr>
          <a:lstStyle/>
          <a:p>
            <a:pPr algn="l">
              <a:spcBef>
                <a:spcPct val="50000"/>
              </a:spcBef>
            </a:pPr>
            <a:r>
              <a:rPr lang="it-IT" sz="1600" dirty="0">
                <a:solidFill>
                  <a:schemeClr val="bg2"/>
                </a:solidFill>
                <a:latin typeface="Trebuchet MS" panose="020B0603020202020204" pitchFamily="34" charset="0"/>
              </a:rPr>
              <a:t>EIGA IGC 52 </a:t>
            </a:r>
          </a:p>
        </p:txBody>
      </p:sp>
      <p:pic>
        <p:nvPicPr>
          <p:cNvPr id="144388" name="Picture 4"/>
          <p:cNvPicPr>
            <a:picLocks noChangeAspect="1" noChangeArrowheads="1"/>
          </p:cNvPicPr>
          <p:nvPr/>
        </p:nvPicPr>
        <p:blipFill>
          <a:blip r:embed="rId3" cstate="print"/>
          <a:srcRect/>
          <a:stretch>
            <a:fillRect/>
          </a:stretch>
        </p:blipFill>
        <p:spPr bwMode="auto">
          <a:xfrm>
            <a:off x="971558" y="1628800"/>
            <a:ext cx="3241675" cy="2443162"/>
          </a:xfrm>
          <a:prstGeom prst="rect">
            <a:avLst/>
          </a:prstGeom>
          <a:noFill/>
          <a:ln w="9525">
            <a:noFill/>
            <a:miter lim="800000"/>
            <a:headEnd/>
            <a:tailEnd/>
          </a:ln>
          <a:effectLst/>
        </p:spPr>
      </p:pic>
      <p:pic>
        <p:nvPicPr>
          <p:cNvPr id="144389" name="Picture 5"/>
          <p:cNvPicPr>
            <a:picLocks noChangeAspect="1" noChangeArrowheads="1"/>
          </p:cNvPicPr>
          <p:nvPr/>
        </p:nvPicPr>
        <p:blipFill>
          <a:blip r:embed="rId4" cstate="print"/>
          <a:srcRect/>
          <a:stretch>
            <a:fillRect/>
          </a:stretch>
        </p:blipFill>
        <p:spPr bwMode="auto">
          <a:xfrm>
            <a:off x="5436096" y="1628800"/>
            <a:ext cx="2592388" cy="2443162"/>
          </a:xfrm>
          <a:prstGeom prst="rect">
            <a:avLst/>
          </a:prstGeom>
          <a:noFill/>
          <a:ln w="9525">
            <a:noFill/>
            <a:miter lim="800000"/>
            <a:headEnd/>
            <a:tailEnd/>
          </a:ln>
          <a:effectLst/>
        </p:spPr>
      </p:pic>
      <p:pic>
        <p:nvPicPr>
          <p:cNvPr id="144390" name="Picture 6"/>
          <p:cNvPicPr>
            <a:picLocks noChangeArrowheads="1"/>
          </p:cNvPicPr>
          <p:nvPr/>
        </p:nvPicPr>
        <p:blipFill>
          <a:blip r:embed="rId5" cstate="print"/>
          <a:srcRect/>
          <a:stretch>
            <a:fillRect/>
          </a:stretch>
        </p:blipFill>
        <p:spPr bwMode="auto">
          <a:xfrm>
            <a:off x="2555776" y="4148211"/>
            <a:ext cx="3385542" cy="2305125"/>
          </a:xfrm>
          <a:prstGeom prst="rect">
            <a:avLst/>
          </a:prstGeom>
          <a:noFill/>
          <a:ln w="19050">
            <a:noFill/>
            <a:miter lim="800000"/>
            <a:headEnd/>
            <a:tailEnd/>
          </a:ln>
          <a:effectLst/>
        </p:spPr>
      </p:pic>
    </p:spTree>
    <p:extLst>
      <p:ext uri="{BB962C8B-B14F-4D97-AF65-F5344CB8AC3E}">
        <p14:creationId xmlns:p14="http://schemas.microsoft.com/office/powerpoint/2010/main" val="375134814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4215" y="1784252"/>
            <a:ext cx="8135937" cy="4741093"/>
          </a:xfrm>
        </p:spPr>
        <p:txBody>
          <a:bodyPr>
            <a:noAutofit/>
          </a:bodyPr>
          <a:lstStyle/>
          <a:p>
            <a:pPr marL="0" indent="0" algn="just">
              <a:lnSpc>
                <a:spcPts val="2500"/>
              </a:lnSpc>
              <a:buNone/>
            </a:pPr>
            <a:r>
              <a:rPr lang="it-IT" sz="1800" dirty="0">
                <a:solidFill>
                  <a:srgbClr val="002060"/>
                </a:solidFill>
              </a:rPr>
              <a:t>Secondo le disposizioni della sezione 7.5.9, vige il </a:t>
            </a:r>
            <a:r>
              <a:rPr lang="it-IT" sz="2000" b="1" dirty="0">
                <a:solidFill>
                  <a:srgbClr val="002060"/>
                </a:solidFill>
              </a:rPr>
              <a:t>divieto di fumare </a:t>
            </a:r>
            <a:r>
              <a:rPr lang="it-IT" sz="1800" dirty="0">
                <a:solidFill>
                  <a:srgbClr val="002060"/>
                </a:solidFill>
              </a:rPr>
              <a:t>durante le movimentazione delle merci e nelle vicinanze o all’interno di veicoli o container che contengano le stesse. Questo divieto si applica anche alle sigarette elettroniche e dispositivi simili.</a:t>
            </a:r>
          </a:p>
          <a:p>
            <a:pPr marL="0" indent="0" algn="just">
              <a:lnSpc>
                <a:spcPts val="2500"/>
              </a:lnSpc>
              <a:buNone/>
            </a:pPr>
            <a:r>
              <a:rPr lang="it-IT" sz="1800" dirty="0">
                <a:solidFill>
                  <a:srgbClr val="002060"/>
                </a:solidFill>
              </a:rPr>
              <a:t>I colli (sezione 7.5.11 disposizioni speciali </a:t>
            </a:r>
            <a:r>
              <a:rPr lang="it-IT" sz="1800" b="1" dirty="0">
                <a:solidFill>
                  <a:srgbClr val="002060"/>
                </a:solidFill>
              </a:rPr>
              <a:t>CV10-CV11</a:t>
            </a:r>
            <a:r>
              <a:rPr lang="it-IT" sz="1800" dirty="0">
                <a:solidFill>
                  <a:srgbClr val="002060"/>
                </a:solidFill>
              </a:rPr>
              <a:t>) non devono essere lanciati o sottoposti ad urti.</a:t>
            </a:r>
          </a:p>
          <a:p>
            <a:pPr marL="0" indent="0" algn="just">
              <a:lnSpc>
                <a:spcPts val="2500"/>
              </a:lnSpc>
              <a:buNone/>
            </a:pPr>
            <a:r>
              <a:rPr lang="it-IT" sz="1800" dirty="0">
                <a:solidFill>
                  <a:srgbClr val="002060"/>
                </a:solidFill>
              </a:rPr>
              <a:t>I recipienti devono essere stivati nei veicoli in modo tale da evitare ogni spostamento significativo di questi elementi gli uni in rapporto agli altri ed in rapporto alle pareti del veicolo. Il carico può essere protetto ad esempio per mezzo di cinghie di ancoraggio con cricchetto tenditore di adeguata resistenza collegato al telaio ovvero per mezzo di traverse scorrevoli e di supporti regolabili o dispositivi di bloccaggio antiscivolo. In ogni caso occorre assicurare che i colli non possano rovesciarsi ne cadere ed osservando specificatamente le seguenti prescrizioni.</a:t>
            </a:r>
          </a:p>
          <a:p>
            <a:pPr algn="just">
              <a:lnSpc>
                <a:spcPts val="2500"/>
              </a:lnSpc>
            </a:pPr>
            <a:endParaRPr lang="it-IT" sz="3200" dirty="0">
              <a:solidFill>
                <a:srgbClr val="002060"/>
              </a:solidFill>
            </a:endParaRPr>
          </a:p>
        </p:txBody>
      </p:sp>
      <p:sp>
        <p:nvSpPr>
          <p:cNvPr id="5" name="Titolo 3"/>
          <p:cNvSpPr>
            <a:spLocks noGrp="1"/>
          </p:cNvSpPr>
          <p:nvPr>
            <p:ph type="title"/>
          </p:nvPr>
        </p:nvSpPr>
        <p:spPr>
          <a:xfrm>
            <a:off x="684215" y="404664"/>
            <a:ext cx="8135937" cy="1143000"/>
          </a:xfrm>
        </p:spPr>
        <p:txBody>
          <a:bodyPr/>
          <a:lstStyle/>
          <a:p>
            <a:pPr>
              <a:lnSpc>
                <a:spcPts val="4000"/>
              </a:lnSpc>
              <a:spcBef>
                <a:spcPts val="1800"/>
              </a:spcBef>
            </a:pPr>
            <a:r>
              <a:rPr lang="it-IT" b="1" dirty="0">
                <a:solidFill>
                  <a:srgbClr val="002060"/>
                </a:solidFill>
              </a:rPr>
              <a:t>Trasporto in colli </a:t>
            </a:r>
            <a:r>
              <a:rPr lang="it-IT" sz="2800" b="1" dirty="0">
                <a:solidFill>
                  <a:srgbClr val="002060"/>
                </a:solidFill>
              </a:rPr>
              <a:t>(sez. 7.5)</a:t>
            </a:r>
            <a:br>
              <a:rPr lang="it-IT" sz="2800" b="1" dirty="0">
                <a:solidFill>
                  <a:srgbClr val="002060"/>
                </a:solidFill>
              </a:rPr>
            </a:br>
            <a:r>
              <a:rPr lang="it-IT" sz="2800" b="1" dirty="0">
                <a:solidFill>
                  <a:srgbClr val="002060"/>
                </a:solidFill>
              </a:rPr>
              <a:t>Movimentazione e stivaggio – </a:t>
            </a:r>
            <a:r>
              <a:rPr lang="it-IT" sz="2400" b="1" dirty="0">
                <a:solidFill>
                  <a:srgbClr val="002060"/>
                </a:solidFill>
              </a:rPr>
              <a:t>disposizioni speciali</a:t>
            </a:r>
            <a:endParaRPr lang="it-IT" dirty="0"/>
          </a:p>
        </p:txBody>
      </p:sp>
    </p:spTree>
    <p:extLst>
      <p:ext uri="{BB962C8B-B14F-4D97-AF65-F5344CB8AC3E}">
        <p14:creationId xmlns:p14="http://schemas.microsoft.com/office/powerpoint/2010/main" val="22702062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55576" y="2060849"/>
            <a:ext cx="8135937" cy="4237037"/>
          </a:xfrm>
        </p:spPr>
        <p:txBody>
          <a:bodyPr>
            <a:normAutofit/>
          </a:bodyPr>
          <a:lstStyle/>
          <a:p>
            <a:pPr marL="0" indent="0">
              <a:lnSpc>
                <a:spcPct val="150000"/>
              </a:lnSpc>
              <a:buNone/>
            </a:pPr>
            <a:r>
              <a:rPr lang="it-IT" sz="2000" dirty="0">
                <a:solidFill>
                  <a:srgbClr val="002060"/>
                </a:solidFill>
              </a:rPr>
              <a:t>7.5.2.1 I colli muniti di etichette di pericolo differenti non devono essere caricati in comune nello stesso veicolo container, salvo se il carico in comune sia autorizzato secondo la seguente tabella, che si basa sulle etichette di pericolo di cui i colli sono muniti.</a:t>
            </a:r>
          </a:p>
          <a:p>
            <a:pPr marL="0" indent="0">
              <a:lnSpc>
                <a:spcPct val="150000"/>
              </a:lnSpc>
              <a:buNone/>
            </a:pPr>
            <a:endParaRPr lang="it-IT" sz="2000" dirty="0">
              <a:solidFill>
                <a:srgbClr val="002060"/>
              </a:solidFill>
            </a:endParaRPr>
          </a:p>
          <a:p>
            <a:pPr marL="0" indent="0">
              <a:lnSpc>
                <a:spcPct val="150000"/>
              </a:lnSpc>
              <a:buNone/>
            </a:pPr>
            <a:r>
              <a:rPr lang="it-IT" sz="2000" b="1" i="1" dirty="0">
                <a:solidFill>
                  <a:srgbClr val="002060"/>
                </a:solidFill>
              </a:rPr>
              <a:t>NOTA: </a:t>
            </a:r>
            <a:r>
              <a:rPr lang="it-IT" sz="2000" i="1" dirty="0">
                <a:solidFill>
                  <a:srgbClr val="002060"/>
                </a:solidFill>
              </a:rPr>
              <a:t>Conformemente al 5.4.1.4.2, distinti documenti di trasporto devono essere redatti per le spedizioni che non possono essere caricate in comune nello stesso veicolo o container.</a:t>
            </a:r>
            <a:endParaRPr lang="it-IT" sz="2000" b="1" dirty="0">
              <a:solidFill>
                <a:srgbClr val="002060"/>
              </a:solidFill>
            </a:endParaRPr>
          </a:p>
        </p:txBody>
      </p:sp>
      <p:sp>
        <p:nvSpPr>
          <p:cNvPr id="4" name="Titolo 3"/>
          <p:cNvSpPr>
            <a:spLocks noGrp="1"/>
          </p:cNvSpPr>
          <p:nvPr>
            <p:ph type="title"/>
          </p:nvPr>
        </p:nvSpPr>
        <p:spPr/>
        <p:txBody>
          <a:bodyPr/>
          <a:lstStyle/>
          <a:p>
            <a:pPr>
              <a:lnSpc>
                <a:spcPts val="5000"/>
              </a:lnSpc>
            </a:pPr>
            <a:r>
              <a:rPr lang="it-IT" b="1" dirty="0">
                <a:solidFill>
                  <a:srgbClr val="002060"/>
                </a:solidFill>
              </a:rPr>
              <a:t>Trasporto in colli </a:t>
            </a:r>
            <a:r>
              <a:rPr lang="it-IT" sz="2800" b="1" dirty="0">
                <a:solidFill>
                  <a:srgbClr val="002060"/>
                </a:solidFill>
              </a:rPr>
              <a:t>(cap. 7.5)</a:t>
            </a:r>
            <a:br>
              <a:rPr lang="it-IT" sz="2800" b="1" dirty="0">
                <a:solidFill>
                  <a:srgbClr val="002060"/>
                </a:solidFill>
              </a:rPr>
            </a:br>
            <a:r>
              <a:rPr lang="it-IT" sz="2800" b="1" dirty="0">
                <a:solidFill>
                  <a:srgbClr val="002060"/>
                </a:solidFill>
              </a:rPr>
              <a:t>Divieto di carico in comune</a:t>
            </a:r>
            <a:endParaRPr lang="it-IT" dirty="0"/>
          </a:p>
        </p:txBody>
      </p:sp>
    </p:spTree>
    <p:extLst>
      <p:ext uri="{BB962C8B-B14F-4D97-AF65-F5344CB8AC3E}">
        <p14:creationId xmlns:p14="http://schemas.microsoft.com/office/powerpoint/2010/main" val="179915055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8"/>
          <p:cNvSpPr txBox="1">
            <a:spLocks noChangeArrowheads="1"/>
          </p:cNvSpPr>
          <p:nvPr/>
        </p:nvSpPr>
        <p:spPr bwMode="auto">
          <a:xfrm>
            <a:off x="467554" y="44624"/>
            <a:ext cx="86853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r>
              <a:rPr lang="en-US" altLang="it-IT" sz="4000" u="none" dirty="0" err="1">
                <a:solidFill>
                  <a:srgbClr val="002060"/>
                </a:solidFill>
                <a:latin typeface="+mj-lt"/>
              </a:rPr>
              <a:t>Divieti</a:t>
            </a:r>
            <a:r>
              <a:rPr lang="en-US" altLang="it-IT" sz="4000" u="none" dirty="0">
                <a:solidFill>
                  <a:srgbClr val="002060"/>
                </a:solidFill>
                <a:latin typeface="+mj-lt"/>
              </a:rPr>
              <a:t> di </a:t>
            </a:r>
            <a:r>
              <a:rPr lang="en-US" altLang="it-IT" sz="4000" u="none" dirty="0" err="1">
                <a:solidFill>
                  <a:srgbClr val="002060"/>
                </a:solidFill>
                <a:latin typeface="+mj-lt"/>
              </a:rPr>
              <a:t>carico</a:t>
            </a:r>
            <a:r>
              <a:rPr lang="en-US" altLang="it-IT" sz="4000" u="none" dirty="0">
                <a:solidFill>
                  <a:srgbClr val="002060"/>
                </a:solidFill>
                <a:latin typeface="+mj-lt"/>
              </a:rPr>
              <a:t> in </a:t>
            </a:r>
            <a:r>
              <a:rPr lang="en-US" altLang="it-IT" sz="4000" u="none" dirty="0" err="1">
                <a:solidFill>
                  <a:srgbClr val="002060"/>
                </a:solidFill>
                <a:latin typeface="+mj-lt"/>
              </a:rPr>
              <a:t>comune</a:t>
            </a:r>
            <a:r>
              <a:rPr lang="en-US" altLang="it-IT" sz="2800" u="none" dirty="0">
                <a:solidFill>
                  <a:srgbClr val="002060"/>
                </a:solidFill>
                <a:latin typeface="+mj-lt"/>
              </a:rPr>
              <a:t> (</a:t>
            </a:r>
            <a:r>
              <a:rPr lang="en-US" altLang="it-IT" sz="2800" u="none" dirty="0" err="1">
                <a:solidFill>
                  <a:srgbClr val="002060"/>
                </a:solidFill>
                <a:latin typeface="+mj-lt"/>
              </a:rPr>
              <a:t>sez</a:t>
            </a:r>
            <a:r>
              <a:rPr lang="en-US" altLang="it-IT" sz="2800" u="none" dirty="0">
                <a:solidFill>
                  <a:srgbClr val="002060"/>
                </a:solidFill>
                <a:latin typeface="+mj-lt"/>
              </a:rPr>
              <a:t>. 7.5.2)</a:t>
            </a:r>
          </a:p>
        </p:txBody>
      </p:sp>
      <p:sp>
        <p:nvSpPr>
          <p:cNvPr id="3078" name="Text Box 10"/>
          <p:cNvSpPr txBox="1">
            <a:spLocks noChangeArrowheads="1"/>
          </p:cNvSpPr>
          <p:nvPr/>
        </p:nvSpPr>
        <p:spPr bwMode="auto">
          <a:xfrm>
            <a:off x="7008400" y="4595829"/>
            <a:ext cx="1884080" cy="307777"/>
          </a:xfrm>
          <a:prstGeom prst="rect">
            <a:avLst/>
          </a:prstGeom>
          <a:solidFill>
            <a:schemeClr val="bg1"/>
          </a:solidFill>
          <a:ln w="12700" cap="sq">
            <a:solidFill>
              <a:srgbClr val="234F34"/>
            </a:solidFill>
            <a:miter lim="800000"/>
            <a:headEnd type="none" w="sm" len="sm"/>
            <a:tailEnd type="none" w="sm" len="sm"/>
          </a:ln>
        </p:spPr>
        <p:txBody>
          <a:bodyPr wrap="squar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l"/>
            <a:r>
              <a:rPr lang="en-US" altLang="it-IT" sz="1400" u="none" dirty="0">
                <a:solidFill>
                  <a:srgbClr val="002060"/>
                </a:solidFill>
                <a:latin typeface="+mj-lt"/>
              </a:rPr>
              <a:t>a =  solo con 1.4S </a:t>
            </a:r>
          </a:p>
        </p:txBody>
      </p:sp>
      <p:sp>
        <p:nvSpPr>
          <p:cNvPr id="3079" name="Text Box 11"/>
          <p:cNvSpPr txBox="1">
            <a:spLocks noChangeArrowheads="1"/>
          </p:cNvSpPr>
          <p:nvPr/>
        </p:nvSpPr>
        <p:spPr bwMode="auto">
          <a:xfrm>
            <a:off x="7008400" y="5129215"/>
            <a:ext cx="1884080" cy="523220"/>
          </a:xfrm>
          <a:prstGeom prst="rect">
            <a:avLst/>
          </a:prstGeom>
          <a:solidFill>
            <a:srgbClr val="FFFFFF"/>
          </a:solidFill>
          <a:ln w="12700" cap="sq">
            <a:solidFill>
              <a:srgbClr val="234F34"/>
            </a:solidFill>
            <a:miter lim="800000"/>
            <a:headEnd type="none" w="sm" len="sm"/>
            <a:tailEnd type="none" w="sm" len="sm"/>
          </a:ln>
        </p:spPr>
        <p:txBody>
          <a:bodyPr wrap="squar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l"/>
            <a:r>
              <a:rPr lang="en-US" altLang="it-IT" sz="1400" u="none" dirty="0">
                <a:solidFill>
                  <a:srgbClr val="002060"/>
                </a:solidFill>
                <a:latin typeface="+mj-lt"/>
              </a:rPr>
              <a:t>b = solo UN 2990 e </a:t>
            </a:r>
          </a:p>
          <a:p>
            <a:pPr algn="l"/>
            <a:r>
              <a:rPr lang="en-US" altLang="it-IT" sz="1400" u="none" dirty="0">
                <a:solidFill>
                  <a:srgbClr val="002060"/>
                </a:solidFill>
                <a:latin typeface="+mj-lt"/>
              </a:rPr>
              <a:t>      3072, </a:t>
            </a:r>
            <a:r>
              <a:rPr lang="en-US" altLang="it-IT" sz="1400" u="none" dirty="0" err="1">
                <a:solidFill>
                  <a:srgbClr val="002060"/>
                </a:solidFill>
                <a:latin typeface="+mj-lt"/>
              </a:rPr>
              <a:t>classe</a:t>
            </a:r>
            <a:r>
              <a:rPr lang="en-US" altLang="it-IT" sz="1400" u="none" dirty="0">
                <a:solidFill>
                  <a:srgbClr val="002060"/>
                </a:solidFill>
                <a:latin typeface="+mj-lt"/>
              </a:rPr>
              <a:t> 9</a:t>
            </a:r>
          </a:p>
        </p:txBody>
      </p:sp>
      <p:sp>
        <p:nvSpPr>
          <p:cNvPr id="3080" name="Rectangle 12"/>
          <p:cNvSpPr>
            <a:spLocks noChangeArrowheads="1"/>
          </p:cNvSpPr>
          <p:nvPr/>
        </p:nvSpPr>
        <p:spPr bwMode="auto">
          <a:xfrm>
            <a:off x="7008400" y="4019557"/>
            <a:ext cx="349200" cy="347663"/>
          </a:xfrm>
          <a:prstGeom prst="rect">
            <a:avLst/>
          </a:prstGeom>
          <a:solidFill>
            <a:srgbClr val="92D050"/>
          </a:solidFill>
          <a:ln w="38100" cap="sq" cmpd="dbl">
            <a:solidFill>
              <a:schemeClr val="bg2"/>
            </a:solidFill>
            <a:miter lim="800000"/>
            <a:headEnd type="none" w="sm" len="sm"/>
            <a:tailEnd type="none" w="sm" len="sm"/>
          </a:ln>
        </p:spPr>
        <p:txBody>
          <a:bodyPr wrap="none" anchor="ct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endParaRPr lang="it-IT" altLang="it-IT" u="none">
              <a:solidFill>
                <a:srgbClr val="002060"/>
              </a:solidFill>
              <a:latin typeface="+mj-lt"/>
            </a:endParaRPr>
          </a:p>
        </p:txBody>
      </p:sp>
      <p:sp>
        <p:nvSpPr>
          <p:cNvPr id="3081" name="Text Box 13"/>
          <p:cNvSpPr txBox="1">
            <a:spLocks noChangeArrowheads="1"/>
          </p:cNvSpPr>
          <p:nvPr/>
        </p:nvSpPr>
        <p:spPr bwMode="auto">
          <a:xfrm>
            <a:off x="7637910" y="4049729"/>
            <a:ext cx="1254570" cy="307777"/>
          </a:xfrm>
          <a:prstGeom prst="rect">
            <a:avLst/>
          </a:prstGeom>
          <a:solidFill>
            <a:srgbClr val="FFFFFF"/>
          </a:solidFill>
          <a:ln w="12700" cap="sq">
            <a:solidFill>
              <a:srgbClr val="234F34"/>
            </a:solidFill>
            <a:miter lim="800000"/>
            <a:headEnd type="none" w="sm" len="sm"/>
            <a:tailEnd type="none" w="sm" len="sm"/>
          </a:ln>
        </p:spPr>
        <p:txBody>
          <a:bodyPr wrap="squar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algn="l"/>
            <a:r>
              <a:rPr lang="en-US" altLang="it-IT" sz="1400" u="none" dirty="0" err="1">
                <a:solidFill>
                  <a:srgbClr val="002060"/>
                </a:solidFill>
                <a:latin typeface="+mj-lt"/>
              </a:rPr>
              <a:t>consentito</a:t>
            </a:r>
            <a:endParaRPr lang="en-US" altLang="it-IT" b="0" u="none" dirty="0">
              <a:solidFill>
                <a:srgbClr val="002060"/>
              </a:solidFill>
              <a:latin typeface="+mj-lt"/>
            </a:endParaRPr>
          </a:p>
        </p:txBody>
      </p:sp>
      <p:pic>
        <p:nvPicPr>
          <p:cNvPr id="36925" name="Picture 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449" y="779806"/>
            <a:ext cx="6042528" cy="606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59404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33799" y="2187448"/>
            <a:ext cx="7272337" cy="1439862"/>
          </a:xfrm>
        </p:spPr>
        <p:txBody>
          <a:bodyPr/>
          <a:lstStyle/>
          <a:p>
            <a:pPr algn="l"/>
            <a:r>
              <a:rPr lang="it-IT" sz="4800" dirty="0"/>
              <a:t>Il trasporto in cisterna</a:t>
            </a:r>
            <a:endParaRPr lang="it-IT" sz="4800" i="1" dirty="0"/>
          </a:p>
        </p:txBody>
      </p:sp>
      <p:sp>
        <p:nvSpPr>
          <p:cNvPr id="4" name="CasellaDiTesto 3"/>
          <p:cNvSpPr txBox="1"/>
          <p:nvPr/>
        </p:nvSpPr>
        <p:spPr>
          <a:xfrm>
            <a:off x="1617336" y="3699616"/>
            <a:ext cx="3009927" cy="1754326"/>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Generalità</a:t>
            </a:r>
          </a:p>
          <a:p>
            <a:pPr marL="450850" lvl="1" indent="-450850">
              <a:lnSpc>
                <a:spcPct val="150000"/>
              </a:lnSpc>
              <a:buFont typeface="Arial" panose="020B0604020202020204" pitchFamily="34" charset="0"/>
              <a:buChar char="•"/>
            </a:pPr>
            <a:r>
              <a:rPr lang="it-IT" b="1" u="none" dirty="0">
                <a:solidFill>
                  <a:schemeClr val="bg1"/>
                </a:solidFill>
                <a:latin typeface="+mj-lt"/>
              </a:rPr>
              <a:t>Grado di riempimento</a:t>
            </a:r>
          </a:p>
          <a:p>
            <a:pPr marL="450850" lvl="1" indent="-450850">
              <a:lnSpc>
                <a:spcPct val="150000"/>
              </a:lnSpc>
              <a:buFont typeface="Arial" panose="020B0604020202020204" pitchFamily="34" charset="0"/>
              <a:buChar char="•"/>
            </a:pPr>
            <a:r>
              <a:rPr lang="it-IT" b="1" u="none" dirty="0">
                <a:solidFill>
                  <a:schemeClr val="bg1"/>
                </a:solidFill>
                <a:latin typeface="+mj-lt"/>
              </a:rPr>
              <a:t>I principali rischi</a:t>
            </a:r>
          </a:p>
          <a:p>
            <a:pPr marL="450850" lvl="1" indent="-450850">
              <a:lnSpc>
                <a:spcPct val="150000"/>
              </a:lnSpc>
              <a:buFont typeface="Arial" panose="020B0604020202020204" pitchFamily="34" charset="0"/>
              <a:buChar char="•"/>
            </a:pPr>
            <a:r>
              <a:rPr lang="it-IT" b="1" u="none" dirty="0">
                <a:solidFill>
                  <a:schemeClr val="bg1"/>
                </a:solidFill>
                <a:latin typeface="+mj-lt"/>
              </a:rPr>
              <a:t>I principali soggetti</a:t>
            </a:r>
          </a:p>
        </p:txBody>
      </p:sp>
      <p:sp>
        <p:nvSpPr>
          <p:cNvPr id="6"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40462226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44624"/>
            <a:ext cx="8135937" cy="1143000"/>
          </a:xfrm>
        </p:spPr>
        <p:txBody>
          <a:bodyPr>
            <a:normAutofit/>
          </a:bodyPr>
          <a:lstStyle/>
          <a:p>
            <a:r>
              <a:rPr lang="it-IT" b="1" dirty="0">
                <a:solidFill>
                  <a:srgbClr val="002060"/>
                </a:solidFill>
              </a:rPr>
              <a:t>Trasporto in cisterne</a:t>
            </a:r>
            <a:endParaRPr lang="it-IT" sz="2800" b="1" dirty="0">
              <a:solidFill>
                <a:srgbClr val="002060"/>
              </a:solidFill>
            </a:endParaRPr>
          </a:p>
        </p:txBody>
      </p:sp>
      <p:sp>
        <p:nvSpPr>
          <p:cNvPr id="3" name="Segnaposto contenuto 2"/>
          <p:cNvSpPr>
            <a:spLocks noGrp="1"/>
          </p:cNvSpPr>
          <p:nvPr>
            <p:ph idx="1"/>
          </p:nvPr>
        </p:nvSpPr>
        <p:spPr>
          <a:xfrm>
            <a:off x="590872" y="1240160"/>
            <a:ext cx="8229600" cy="4349080"/>
          </a:xfrm>
        </p:spPr>
        <p:txBody>
          <a:bodyPr>
            <a:noAutofit/>
          </a:bodyPr>
          <a:lstStyle/>
          <a:p>
            <a:pPr algn="just">
              <a:spcBef>
                <a:spcPts val="0"/>
              </a:spcBef>
            </a:pPr>
            <a:r>
              <a:rPr lang="it-IT" sz="1800" dirty="0">
                <a:solidFill>
                  <a:srgbClr val="002060"/>
                </a:solidFill>
              </a:rPr>
              <a:t>I gas e miscele di gas che possono essere </a:t>
            </a:r>
            <a:r>
              <a:rPr lang="it-IT" sz="1800" b="1" dirty="0">
                <a:solidFill>
                  <a:srgbClr val="002060"/>
                </a:solidFill>
              </a:rPr>
              <a:t>ammessi al trasporto in cisterne</a:t>
            </a:r>
            <a:r>
              <a:rPr lang="it-IT" sz="1800" dirty="0">
                <a:solidFill>
                  <a:srgbClr val="002060"/>
                </a:solidFill>
              </a:rPr>
              <a:t> fisse (veicoli cisterna), veicoli batteria, cisterne smontabili, contenitori cisterna e CGEM, sono elencati nella tabella riportata nella sottosezione 4.3.3.2.5 dell’ADR con indicazione della </a:t>
            </a:r>
            <a:r>
              <a:rPr lang="it-IT" sz="1800" b="1" dirty="0">
                <a:solidFill>
                  <a:srgbClr val="002060"/>
                </a:solidFill>
              </a:rPr>
              <a:t>pressione minima di prova applicabile</a:t>
            </a:r>
            <a:r>
              <a:rPr lang="it-IT" sz="1800" dirty="0">
                <a:solidFill>
                  <a:srgbClr val="002060"/>
                </a:solidFill>
              </a:rPr>
              <a:t> alle cisterne e, se indicato, del </a:t>
            </a:r>
            <a:r>
              <a:rPr lang="it-IT" sz="1800" b="1" dirty="0">
                <a:solidFill>
                  <a:srgbClr val="002060"/>
                </a:solidFill>
              </a:rPr>
              <a:t>grado di riempimento</a:t>
            </a:r>
            <a:r>
              <a:rPr lang="it-IT" sz="1800" dirty="0">
                <a:solidFill>
                  <a:srgbClr val="002060"/>
                </a:solidFill>
              </a:rPr>
              <a:t>. </a:t>
            </a:r>
            <a:endParaRPr lang="it-IT" sz="3600" dirty="0">
              <a:solidFill>
                <a:srgbClr val="002060"/>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320" y="2780934"/>
            <a:ext cx="8080439" cy="2626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261399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44624"/>
            <a:ext cx="8135937" cy="1143000"/>
          </a:xfrm>
        </p:spPr>
        <p:txBody>
          <a:bodyPr>
            <a:normAutofit/>
          </a:bodyPr>
          <a:lstStyle/>
          <a:p>
            <a:r>
              <a:rPr lang="it-IT" b="1" dirty="0">
                <a:solidFill>
                  <a:srgbClr val="002060"/>
                </a:solidFill>
              </a:rPr>
              <a:t>Trasporto in cisterne</a:t>
            </a:r>
            <a:endParaRPr lang="it-IT" sz="2800" b="1" dirty="0">
              <a:solidFill>
                <a:srgbClr val="002060"/>
              </a:solidFill>
            </a:endParaRPr>
          </a:p>
        </p:txBody>
      </p:sp>
      <p:sp>
        <p:nvSpPr>
          <p:cNvPr id="3" name="Segnaposto contenuto 2"/>
          <p:cNvSpPr>
            <a:spLocks noGrp="1"/>
          </p:cNvSpPr>
          <p:nvPr>
            <p:ph idx="1"/>
          </p:nvPr>
        </p:nvSpPr>
        <p:spPr>
          <a:xfrm>
            <a:off x="590872" y="1384176"/>
            <a:ext cx="8229600" cy="4925144"/>
          </a:xfrm>
        </p:spPr>
        <p:txBody>
          <a:bodyPr>
            <a:noAutofit/>
          </a:bodyPr>
          <a:lstStyle/>
          <a:p>
            <a:pPr algn="just"/>
            <a:r>
              <a:rPr lang="it-IT" sz="1800" dirty="0">
                <a:solidFill>
                  <a:srgbClr val="002060"/>
                </a:solidFill>
              </a:rPr>
              <a:t>Una merce pericolosa può essere trasportata in cisterna solo quando un codice è indicato alle colonne (10) o (12) della </a:t>
            </a:r>
            <a:r>
              <a:rPr lang="it-IT" sz="1800" u="sng" dirty="0">
                <a:solidFill>
                  <a:srgbClr val="002060"/>
                </a:solidFill>
              </a:rPr>
              <a:t>Tabella A</a:t>
            </a:r>
            <a:r>
              <a:rPr lang="it-IT" sz="1800" dirty="0">
                <a:solidFill>
                  <a:srgbClr val="002060"/>
                </a:solidFill>
              </a:rPr>
              <a:t> del capitolo 3.2 o quando una autorità competente ha rilasciato una autorizzazione alle condizioni del 6.7.1.3.</a:t>
            </a:r>
          </a:p>
          <a:p>
            <a:pPr algn="just"/>
            <a:endParaRPr lang="it-IT" sz="1800" dirty="0">
              <a:solidFill>
                <a:srgbClr val="002060"/>
              </a:solidFill>
            </a:endParaRPr>
          </a:p>
          <a:p>
            <a:pPr algn="just"/>
            <a:endParaRPr lang="it-IT" sz="1800" dirty="0">
              <a:solidFill>
                <a:srgbClr val="002060"/>
              </a:solidFill>
            </a:endParaRPr>
          </a:p>
          <a:p>
            <a:pPr algn="just"/>
            <a:endParaRPr lang="it-IT" sz="1800" dirty="0">
              <a:solidFill>
                <a:srgbClr val="002060"/>
              </a:solidFill>
            </a:endParaRPr>
          </a:p>
          <a:p>
            <a:pPr algn="just"/>
            <a:endParaRPr lang="it-IT" sz="1800" dirty="0">
              <a:solidFill>
                <a:srgbClr val="002060"/>
              </a:solidFill>
            </a:endParaRPr>
          </a:p>
          <a:p>
            <a:pPr algn="just"/>
            <a:endParaRPr lang="it-IT" sz="1800" dirty="0">
              <a:solidFill>
                <a:srgbClr val="002060"/>
              </a:solidFill>
            </a:endParaRPr>
          </a:p>
          <a:p>
            <a:pPr algn="just"/>
            <a:endParaRPr lang="it-IT" sz="1800" dirty="0">
              <a:solidFill>
                <a:srgbClr val="002060"/>
              </a:solidFill>
            </a:endParaRPr>
          </a:p>
          <a:p>
            <a:pPr lvl="1" algn="just"/>
            <a:r>
              <a:rPr lang="it-IT" sz="1600" dirty="0">
                <a:solidFill>
                  <a:srgbClr val="002060"/>
                </a:solidFill>
              </a:rPr>
              <a:t>La colonna (10) indica l’istruzione applicabile per ogni materia autorizzata al trasporto in cisterne mobili fornendo </a:t>
            </a:r>
            <a:r>
              <a:rPr lang="it-IT" sz="1600" b="1" dirty="0">
                <a:solidFill>
                  <a:srgbClr val="002060"/>
                </a:solidFill>
              </a:rPr>
              <a:t>disposizioni specifiche</a:t>
            </a:r>
            <a:r>
              <a:rPr lang="it-IT" sz="1600" dirty="0">
                <a:solidFill>
                  <a:srgbClr val="002060"/>
                </a:solidFill>
              </a:rPr>
              <a:t> per quella determinata materia relativamente alla pressione minima di prova applicabile, lo spessore minimo del serbatoio (in mm di acciaio di riferimento) e le disposizioni relative ai dispositivi di decompressione e alle aperture dal basso. (</a:t>
            </a:r>
            <a:r>
              <a:rPr lang="it-IT" sz="1600" dirty="0" err="1">
                <a:solidFill>
                  <a:srgbClr val="002060"/>
                </a:solidFill>
              </a:rPr>
              <a:t>rif.</a:t>
            </a:r>
            <a:r>
              <a:rPr lang="it-IT" sz="1600" dirty="0">
                <a:solidFill>
                  <a:srgbClr val="002060"/>
                </a:solidFill>
              </a:rPr>
              <a:t> 4.2.5.2 ADR)</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638035"/>
            <a:ext cx="4200150" cy="1727069"/>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079" y="2646314"/>
            <a:ext cx="4110817" cy="1718790"/>
          </a:xfrm>
          <a:prstGeom prst="rect">
            <a:avLst/>
          </a:prstGeom>
        </p:spPr>
      </p:pic>
      <p:sp>
        <p:nvSpPr>
          <p:cNvPr id="7" name="Ovale 6"/>
          <p:cNvSpPr/>
          <p:nvPr/>
        </p:nvSpPr>
        <p:spPr bwMode="auto">
          <a:xfrm>
            <a:off x="4016408" y="2780943"/>
            <a:ext cx="1080120" cy="724781"/>
          </a:xfrm>
          <a:prstGeom prst="ellipse">
            <a:avLst/>
          </a:prstGeom>
          <a:noFill/>
          <a:ln w="2222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Tree>
    <p:extLst>
      <p:ext uri="{BB962C8B-B14F-4D97-AF65-F5344CB8AC3E}">
        <p14:creationId xmlns:p14="http://schemas.microsoft.com/office/powerpoint/2010/main" val="301410309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53752"/>
            <a:ext cx="8135937" cy="1143000"/>
          </a:xfrm>
        </p:spPr>
        <p:txBody>
          <a:bodyPr>
            <a:normAutofit/>
          </a:bodyPr>
          <a:lstStyle/>
          <a:p>
            <a:r>
              <a:rPr lang="it-IT" b="1" dirty="0">
                <a:solidFill>
                  <a:srgbClr val="002060"/>
                </a:solidFill>
              </a:rPr>
              <a:t>Trasporto in cisterne</a:t>
            </a:r>
            <a:endParaRPr lang="it-IT" sz="2800" b="1" dirty="0">
              <a:solidFill>
                <a:srgbClr val="002060"/>
              </a:solidFill>
            </a:endParaRPr>
          </a:p>
        </p:txBody>
      </p:sp>
      <p:sp>
        <p:nvSpPr>
          <p:cNvPr id="3" name="Segnaposto contenuto 2"/>
          <p:cNvSpPr>
            <a:spLocks noGrp="1"/>
          </p:cNvSpPr>
          <p:nvPr>
            <p:ph idx="1"/>
          </p:nvPr>
        </p:nvSpPr>
        <p:spPr>
          <a:xfrm>
            <a:off x="590872" y="1384176"/>
            <a:ext cx="8229600" cy="4349080"/>
          </a:xfrm>
        </p:spPr>
        <p:txBody>
          <a:bodyPr>
            <a:noAutofit/>
          </a:bodyPr>
          <a:lstStyle/>
          <a:p>
            <a:pPr lvl="1" algn="just"/>
            <a:r>
              <a:rPr lang="it-IT" sz="1400" dirty="0">
                <a:solidFill>
                  <a:srgbClr val="002060"/>
                </a:solidFill>
              </a:rPr>
              <a:t>La colonna (12) descrive, tramite un codice, le </a:t>
            </a:r>
            <a:r>
              <a:rPr lang="it-IT" sz="1400" b="1" dirty="0">
                <a:solidFill>
                  <a:srgbClr val="002060"/>
                </a:solidFill>
              </a:rPr>
              <a:t>caratteristiche della cisterna </a:t>
            </a:r>
            <a:r>
              <a:rPr lang="it-IT" sz="1400" dirty="0">
                <a:solidFill>
                  <a:srgbClr val="002060"/>
                </a:solidFill>
              </a:rPr>
              <a:t>come da seguente tabella (</a:t>
            </a:r>
            <a:r>
              <a:rPr lang="it-IT" sz="1400" dirty="0" err="1">
                <a:solidFill>
                  <a:srgbClr val="002060"/>
                </a:solidFill>
              </a:rPr>
              <a:t>rif.</a:t>
            </a:r>
            <a:r>
              <a:rPr lang="it-IT" sz="1400" dirty="0">
                <a:solidFill>
                  <a:srgbClr val="002060"/>
                </a:solidFill>
              </a:rPr>
              <a:t> 4.3.3 </a:t>
            </a:r>
            <a:r>
              <a:rPr lang="it-IT" sz="1400" dirty="0">
                <a:solidFill>
                  <a:srgbClr val="00B050"/>
                </a:solidFill>
              </a:rPr>
              <a:t>e 4.3.4 </a:t>
            </a:r>
            <a:r>
              <a:rPr lang="it-IT" sz="1400" dirty="0">
                <a:solidFill>
                  <a:srgbClr val="002060"/>
                </a:solidFill>
              </a:rPr>
              <a:t>ADR):</a:t>
            </a:r>
          </a:p>
          <a:p>
            <a:pPr lvl="1" algn="just"/>
            <a:endParaRPr lang="it-IT" sz="1400" dirty="0">
              <a:solidFill>
                <a:srgbClr val="002060"/>
              </a:solidFill>
            </a:endParaRPr>
          </a:p>
          <a:p>
            <a:pPr lvl="1" algn="just"/>
            <a:endParaRPr lang="it-IT" sz="1400" dirty="0">
              <a:solidFill>
                <a:srgbClr val="002060"/>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530" y="1988840"/>
            <a:ext cx="7113920"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92720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a:xfrm>
            <a:off x="684215" y="53752"/>
            <a:ext cx="8135937" cy="1143000"/>
          </a:xfrm>
        </p:spPr>
        <p:txBody>
          <a:bodyPr>
            <a:normAutofit/>
          </a:bodyPr>
          <a:lstStyle/>
          <a:p>
            <a:r>
              <a:rPr lang="it-IT" b="1" dirty="0">
                <a:solidFill>
                  <a:srgbClr val="002060"/>
                </a:solidFill>
              </a:rPr>
              <a:t>Trasporto in cisterne</a:t>
            </a:r>
            <a:endParaRPr lang="it-IT" sz="2800" b="1" dirty="0">
              <a:solidFill>
                <a:srgbClr val="002060"/>
              </a:solidFill>
            </a:endParaRPr>
          </a:p>
        </p:txBody>
      </p:sp>
      <p:sp>
        <p:nvSpPr>
          <p:cNvPr id="7" name="Segnaposto contenuto 2"/>
          <p:cNvSpPr>
            <a:spLocks noGrp="1"/>
          </p:cNvSpPr>
          <p:nvPr>
            <p:ph idx="1"/>
          </p:nvPr>
        </p:nvSpPr>
        <p:spPr>
          <a:xfrm>
            <a:off x="590872" y="1196752"/>
            <a:ext cx="8229600" cy="4925144"/>
          </a:xfrm>
        </p:spPr>
        <p:txBody>
          <a:bodyPr>
            <a:noAutofit/>
          </a:bodyPr>
          <a:lstStyle/>
          <a:p>
            <a:pPr algn="just"/>
            <a:r>
              <a:rPr lang="it-IT" sz="1800" dirty="0">
                <a:solidFill>
                  <a:srgbClr val="002060"/>
                </a:solidFill>
              </a:rPr>
              <a:t>Durante il carico e lo scarico delle cisterne, veicoli-batteria e  CGEM, devono essere prese </a:t>
            </a:r>
            <a:r>
              <a:rPr lang="it-IT" sz="1800" b="1" dirty="0">
                <a:solidFill>
                  <a:srgbClr val="002060"/>
                </a:solidFill>
              </a:rPr>
              <a:t>appropriate misure per impedire che siano liberate quantità pericolose di gas e di vapori</a:t>
            </a:r>
            <a:r>
              <a:rPr lang="it-IT" sz="1800" dirty="0">
                <a:solidFill>
                  <a:srgbClr val="002060"/>
                </a:solidFill>
              </a:rPr>
              <a:t>. Le cisterne, veicoli-batteria e CGEM devono essere chiusi in modo che il contenuto non possa spandersi in modo incontrollato all’esterno. </a:t>
            </a:r>
          </a:p>
          <a:p>
            <a:pPr algn="just"/>
            <a:endParaRPr lang="it-IT" sz="1800" dirty="0">
              <a:solidFill>
                <a:srgbClr val="002060"/>
              </a:solidFill>
            </a:endParaRPr>
          </a:p>
          <a:p>
            <a:pPr algn="just"/>
            <a:r>
              <a:rPr lang="it-IT" sz="1800" dirty="0">
                <a:solidFill>
                  <a:srgbClr val="002060"/>
                </a:solidFill>
              </a:rPr>
              <a:t>Dopo il riempimento, </a:t>
            </a:r>
            <a:r>
              <a:rPr lang="it-IT" sz="1800" b="1" dirty="0">
                <a:solidFill>
                  <a:srgbClr val="002060"/>
                </a:solidFill>
              </a:rPr>
              <a:t>il riempitore deve assicurarsi che tutti i dispositivi di chiusura delle cisterne</a:t>
            </a:r>
            <a:r>
              <a:rPr lang="it-IT" sz="1800" dirty="0">
                <a:solidFill>
                  <a:srgbClr val="002060"/>
                </a:solidFill>
              </a:rPr>
              <a:t>, veicoli-batteria e CGEM </a:t>
            </a:r>
            <a:r>
              <a:rPr lang="it-IT" sz="1800" b="1" dirty="0">
                <a:solidFill>
                  <a:srgbClr val="002060"/>
                </a:solidFill>
              </a:rPr>
              <a:t>siano nella posizione di “chiuso” e che non vi siano perdite</a:t>
            </a:r>
            <a:r>
              <a:rPr lang="it-IT" sz="1800" dirty="0">
                <a:solidFill>
                  <a:srgbClr val="002060"/>
                </a:solidFill>
              </a:rPr>
              <a:t>. </a:t>
            </a:r>
          </a:p>
          <a:p>
            <a:pPr marL="0" indent="0" algn="just">
              <a:buNone/>
            </a:pPr>
            <a:endParaRPr lang="it-IT" sz="1800" dirty="0">
              <a:solidFill>
                <a:srgbClr val="002060"/>
              </a:solidFill>
            </a:endParaRPr>
          </a:p>
          <a:p>
            <a:pPr marL="0" indent="0" algn="r">
              <a:buNone/>
            </a:pPr>
            <a:r>
              <a:rPr lang="it-IT" sz="1800" dirty="0">
                <a:solidFill>
                  <a:srgbClr val="002060"/>
                </a:solidFill>
              </a:rPr>
              <a:t>(</a:t>
            </a:r>
            <a:r>
              <a:rPr lang="it-IT" sz="1800" dirty="0" err="1">
                <a:solidFill>
                  <a:srgbClr val="002060"/>
                </a:solidFill>
              </a:rPr>
              <a:t>rif.</a:t>
            </a:r>
            <a:r>
              <a:rPr lang="it-IT" sz="1800" dirty="0">
                <a:solidFill>
                  <a:srgbClr val="002060"/>
                </a:solidFill>
              </a:rPr>
              <a:t> 4.3.2.3.3 ADR)</a:t>
            </a:r>
          </a:p>
          <a:p>
            <a:pPr algn="just"/>
            <a:endParaRPr lang="it-IT" sz="1800" dirty="0">
              <a:solidFill>
                <a:srgbClr val="002060"/>
              </a:solidFill>
            </a:endParaRPr>
          </a:p>
        </p:txBody>
      </p:sp>
    </p:spTree>
    <p:extLst>
      <p:ext uri="{BB962C8B-B14F-4D97-AF65-F5344CB8AC3E}">
        <p14:creationId xmlns:p14="http://schemas.microsoft.com/office/powerpoint/2010/main" val="426292436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a:xfrm>
            <a:off x="684215" y="53752"/>
            <a:ext cx="8135937" cy="1143000"/>
          </a:xfrm>
        </p:spPr>
        <p:txBody>
          <a:bodyPr>
            <a:normAutofit/>
          </a:bodyPr>
          <a:lstStyle/>
          <a:p>
            <a:r>
              <a:rPr lang="it-IT" b="1" dirty="0">
                <a:solidFill>
                  <a:srgbClr val="002060"/>
                </a:solidFill>
              </a:rPr>
              <a:t>Trasporto in cisterne</a:t>
            </a:r>
            <a:endParaRPr lang="it-IT" sz="2800" b="1" dirty="0">
              <a:solidFill>
                <a:srgbClr val="002060"/>
              </a:solidFill>
            </a:endParaRPr>
          </a:p>
        </p:txBody>
      </p:sp>
      <p:sp>
        <p:nvSpPr>
          <p:cNvPr id="7" name="Segnaposto contenuto 2"/>
          <p:cNvSpPr>
            <a:spLocks noGrp="1"/>
          </p:cNvSpPr>
          <p:nvPr>
            <p:ph idx="1"/>
          </p:nvPr>
        </p:nvSpPr>
        <p:spPr>
          <a:xfrm>
            <a:off x="590872" y="1196752"/>
            <a:ext cx="8229600" cy="5184576"/>
          </a:xfrm>
        </p:spPr>
        <p:txBody>
          <a:bodyPr>
            <a:noAutofit/>
          </a:bodyPr>
          <a:lstStyle/>
          <a:p>
            <a:pPr algn="just"/>
            <a:r>
              <a:rPr lang="it-IT" sz="1800" dirty="0">
                <a:solidFill>
                  <a:srgbClr val="002060"/>
                </a:solidFill>
              </a:rPr>
              <a:t>Durante il trasporto, nessun residuo pericoloso della materia di riempimento deve aderire all’esterno delle cisterne. </a:t>
            </a:r>
            <a:r>
              <a:rPr lang="it-IT" sz="1800" b="1" dirty="0">
                <a:solidFill>
                  <a:srgbClr val="002060"/>
                </a:solidFill>
              </a:rPr>
              <a:t>(</a:t>
            </a:r>
            <a:r>
              <a:rPr lang="it-IT" sz="1800" b="1" dirty="0" err="1">
                <a:solidFill>
                  <a:srgbClr val="002060"/>
                </a:solidFill>
              </a:rPr>
              <a:t>rif.</a:t>
            </a:r>
            <a:r>
              <a:rPr lang="it-IT" sz="1800" b="1" dirty="0">
                <a:solidFill>
                  <a:srgbClr val="002060"/>
                </a:solidFill>
              </a:rPr>
              <a:t> 4.3.2.4.1 ADR)</a:t>
            </a:r>
          </a:p>
          <a:p>
            <a:pPr algn="just"/>
            <a:endParaRPr lang="it-IT" sz="1800" dirty="0">
              <a:solidFill>
                <a:srgbClr val="002060"/>
              </a:solidFill>
            </a:endParaRPr>
          </a:p>
          <a:p>
            <a:pPr algn="just"/>
            <a:r>
              <a:rPr lang="it-IT" sz="1800" dirty="0">
                <a:solidFill>
                  <a:srgbClr val="002060"/>
                </a:solidFill>
              </a:rPr>
              <a:t>Le cisterne fisse (veicoli-cisterna), le cisterne smontabili, i veicoli-batteria, i container-cisterna, le casse mobili cisterna e i CGEM, </a:t>
            </a:r>
            <a:r>
              <a:rPr lang="it-IT" sz="1800" b="1" dirty="0">
                <a:solidFill>
                  <a:srgbClr val="002060"/>
                </a:solidFill>
              </a:rPr>
              <a:t>non possono essere riempiti o presentati per il trasporto dopo la scadenza del periodo di validità del controllo prescritto </a:t>
            </a:r>
            <a:r>
              <a:rPr lang="it-IT" sz="1800" dirty="0">
                <a:solidFill>
                  <a:srgbClr val="002060"/>
                </a:solidFill>
              </a:rPr>
              <a:t>dal 6.8.2.4.2, 6.8.3.4.6 e 6.8.3.4.12. </a:t>
            </a:r>
          </a:p>
          <a:p>
            <a:pPr lvl="1" algn="just"/>
            <a:r>
              <a:rPr lang="it-IT" sz="1400" dirty="0">
                <a:solidFill>
                  <a:srgbClr val="002060"/>
                </a:solidFill>
              </a:rPr>
              <a:t>Tuttavia, </a:t>
            </a:r>
            <a:r>
              <a:rPr lang="it-IT" sz="1400" b="1" dirty="0">
                <a:solidFill>
                  <a:srgbClr val="002060"/>
                </a:solidFill>
              </a:rPr>
              <a:t>se sono stati riempiti prima della data di scadenza</a:t>
            </a:r>
            <a:r>
              <a:rPr lang="it-IT" sz="1400" dirty="0">
                <a:solidFill>
                  <a:srgbClr val="002060"/>
                </a:solidFill>
              </a:rPr>
              <a:t> dell’ultimo controllo periodico </a:t>
            </a:r>
            <a:r>
              <a:rPr lang="it-IT" sz="1400" b="1" dirty="0">
                <a:solidFill>
                  <a:srgbClr val="002060"/>
                </a:solidFill>
              </a:rPr>
              <a:t>possono ugualmente essere trasportati</a:t>
            </a:r>
            <a:r>
              <a:rPr lang="it-IT" sz="1400" dirty="0">
                <a:solidFill>
                  <a:srgbClr val="002060"/>
                </a:solidFill>
              </a:rPr>
              <a:t>:</a:t>
            </a:r>
          </a:p>
          <a:p>
            <a:pPr lvl="2" algn="just">
              <a:buFont typeface="+mj-lt"/>
              <a:buAutoNum type="alphaLcParenR"/>
            </a:pPr>
            <a:r>
              <a:rPr lang="it-IT" sz="1400" dirty="0">
                <a:solidFill>
                  <a:srgbClr val="002060"/>
                </a:solidFill>
              </a:rPr>
              <a:t>per un periodo </a:t>
            </a:r>
            <a:r>
              <a:rPr lang="it-IT" sz="1400" b="1" dirty="0">
                <a:solidFill>
                  <a:srgbClr val="002060"/>
                </a:solidFill>
              </a:rPr>
              <a:t>non superiore ad un mese </a:t>
            </a:r>
            <a:r>
              <a:rPr lang="it-IT" sz="1400" dirty="0">
                <a:solidFill>
                  <a:srgbClr val="002060"/>
                </a:solidFill>
              </a:rPr>
              <a:t>dalla scadenza di tale periodo;</a:t>
            </a:r>
          </a:p>
          <a:p>
            <a:pPr lvl="2" algn="just">
              <a:buFont typeface="+mj-lt"/>
              <a:buAutoNum type="alphaLcParenR"/>
            </a:pPr>
            <a:r>
              <a:rPr lang="it-IT" sz="1400" dirty="0">
                <a:solidFill>
                  <a:srgbClr val="002060"/>
                </a:solidFill>
              </a:rPr>
              <a:t>a meno che l’autorità competente non disponga altrimenti, per un periodo non superiore a </a:t>
            </a:r>
            <a:r>
              <a:rPr lang="it-IT" sz="1400" b="1" dirty="0">
                <a:solidFill>
                  <a:srgbClr val="002060"/>
                </a:solidFill>
              </a:rPr>
              <a:t>tre mesi</a:t>
            </a:r>
            <a:r>
              <a:rPr lang="it-IT" sz="1400" dirty="0">
                <a:solidFill>
                  <a:srgbClr val="002060"/>
                </a:solidFill>
              </a:rPr>
              <a:t>, oltre questa data, quando contengano merci pericolose trasportate </a:t>
            </a:r>
            <a:r>
              <a:rPr lang="it-IT" sz="1400" b="1" dirty="0">
                <a:solidFill>
                  <a:srgbClr val="002060"/>
                </a:solidFill>
              </a:rPr>
              <a:t>ai fini dell’eliminazione o del riciclaggio</a:t>
            </a:r>
            <a:r>
              <a:rPr lang="it-IT" sz="1400" dirty="0">
                <a:solidFill>
                  <a:srgbClr val="002060"/>
                </a:solidFill>
              </a:rPr>
              <a:t>. Il documento di trasporto deve fare riferimento a quest’esenzione. </a:t>
            </a:r>
            <a:r>
              <a:rPr lang="it-IT" sz="1400" b="1" dirty="0">
                <a:solidFill>
                  <a:srgbClr val="002060"/>
                </a:solidFill>
              </a:rPr>
              <a:t>(</a:t>
            </a:r>
            <a:r>
              <a:rPr lang="it-IT" sz="1400" b="1" dirty="0" err="1">
                <a:solidFill>
                  <a:srgbClr val="002060"/>
                </a:solidFill>
              </a:rPr>
              <a:t>rif.</a:t>
            </a:r>
            <a:r>
              <a:rPr lang="it-IT" sz="1400" b="1" dirty="0">
                <a:solidFill>
                  <a:srgbClr val="002060"/>
                </a:solidFill>
              </a:rPr>
              <a:t> 4.3.2.3.7 ADR)</a:t>
            </a:r>
          </a:p>
          <a:p>
            <a:pPr marL="342900" lvl="1" indent="-342900" algn="just">
              <a:buFontTx/>
              <a:buChar char="•"/>
            </a:pPr>
            <a:endParaRPr lang="it-IT" sz="1800" dirty="0">
              <a:solidFill>
                <a:srgbClr val="002060"/>
              </a:solidFill>
            </a:endParaRPr>
          </a:p>
          <a:p>
            <a:pPr marL="342900" lvl="1" indent="-342900" algn="just">
              <a:buFontTx/>
              <a:buChar char="•"/>
            </a:pPr>
            <a:r>
              <a:rPr lang="it-IT" sz="1800" dirty="0">
                <a:solidFill>
                  <a:srgbClr val="002060"/>
                </a:solidFill>
              </a:rPr>
              <a:t>La pressione di prova applicabile alle cisterne destinate al trasporto di gas compressi, deve essere almeno uguale a 1,5 volte la pressione di esercizio.</a:t>
            </a:r>
          </a:p>
          <a:p>
            <a:pPr marL="457200" lvl="1" indent="0" algn="just">
              <a:buNone/>
            </a:pPr>
            <a:endParaRPr lang="it-IT" sz="1600" b="1" dirty="0">
              <a:solidFill>
                <a:srgbClr val="002060"/>
              </a:solidFill>
            </a:endParaRPr>
          </a:p>
          <a:p>
            <a:pPr lvl="1" algn="just">
              <a:buFont typeface="+mj-lt"/>
              <a:buAutoNum type="alphaLcParenR"/>
            </a:pPr>
            <a:endParaRPr lang="it-IT" sz="1600" dirty="0">
              <a:solidFill>
                <a:srgbClr val="002060"/>
              </a:solidFill>
            </a:endParaRPr>
          </a:p>
          <a:p>
            <a:pPr algn="just"/>
            <a:endParaRPr lang="it-IT" sz="1800" dirty="0">
              <a:solidFill>
                <a:srgbClr val="002060"/>
              </a:solidFill>
            </a:endParaRPr>
          </a:p>
          <a:p>
            <a:pPr algn="just"/>
            <a:endParaRPr lang="it-IT" sz="1800" dirty="0">
              <a:solidFill>
                <a:srgbClr val="002060"/>
              </a:solidFill>
            </a:endParaRPr>
          </a:p>
        </p:txBody>
      </p:sp>
    </p:spTree>
    <p:extLst>
      <p:ext uri="{BB962C8B-B14F-4D97-AF65-F5344CB8AC3E}">
        <p14:creationId xmlns:p14="http://schemas.microsoft.com/office/powerpoint/2010/main" val="146296681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260648"/>
            <a:ext cx="8135937" cy="1143000"/>
          </a:xfrm>
        </p:spPr>
        <p:txBody>
          <a:bodyPr>
            <a:normAutofit fontScale="90000"/>
          </a:bodyPr>
          <a:lstStyle/>
          <a:p>
            <a:r>
              <a:rPr lang="it-IT" sz="4400" b="1" dirty="0">
                <a:solidFill>
                  <a:srgbClr val="002060"/>
                </a:solidFill>
              </a:rPr>
              <a:t>Trasporto in cisterne </a:t>
            </a:r>
            <a:br>
              <a:rPr lang="it-IT" b="1" dirty="0">
                <a:solidFill>
                  <a:srgbClr val="002060"/>
                </a:solidFill>
              </a:rPr>
            </a:br>
            <a:r>
              <a:rPr lang="it-IT" sz="3100" b="1" dirty="0">
                <a:solidFill>
                  <a:srgbClr val="002060"/>
                </a:solidFill>
              </a:rPr>
              <a:t>Grado di riempimento</a:t>
            </a:r>
          </a:p>
        </p:txBody>
      </p:sp>
      <p:sp>
        <p:nvSpPr>
          <p:cNvPr id="3" name="Segnaposto contenuto 2"/>
          <p:cNvSpPr>
            <a:spLocks noGrp="1"/>
          </p:cNvSpPr>
          <p:nvPr>
            <p:ph idx="1"/>
          </p:nvPr>
        </p:nvSpPr>
        <p:spPr>
          <a:xfrm>
            <a:off x="662880" y="1628800"/>
            <a:ext cx="8229600" cy="4349080"/>
          </a:xfrm>
        </p:spPr>
        <p:txBody>
          <a:bodyPr>
            <a:noAutofit/>
          </a:bodyPr>
          <a:lstStyle/>
          <a:p>
            <a:pPr algn="just">
              <a:lnSpc>
                <a:spcPts val="2800"/>
              </a:lnSpc>
              <a:buFont typeface="Wingdings" panose="05000000000000000000" pitchFamily="2" charset="2"/>
              <a:buChar char="§"/>
            </a:pPr>
            <a:r>
              <a:rPr lang="it-IT" sz="1800" dirty="0">
                <a:solidFill>
                  <a:srgbClr val="002060"/>
                </a:solidFill>
              </a:rPr>
              <a:t>Per i gas e le miscele di gas assegnati a delle rubriche </a:t>
            </a:r>
            <a:r>
              <a:rPr lang="it-IT" sz="1800" dirty="0" err="1">
                <a:solidFill>
                  <a:srgbClr val="002060"/>
                </a:solidFill>
              </a:rPr>
              <a:t>n.a.s</a:t>
            </a:r>
            <a:r>
              <a:rPr lang="it-IT" sz="1800" dirty="0">
                <a:solidFill>
                  <a:srgbClr val="002060"/>
                </a:solidFill>
              </a:rPr>
              <a:t>., i valori della pressione di prova e del grado di riempimento devono essere </a:t>
            </a:r>
            <a:r>
              <a:rPr lang="it-IT" sz="1800" b="1" dirty="0">
                <a:solidFill>
                  <a:srgbClr val="002060"/>
                </a:solidFill>
              </a:rPr>
              <a:t>fissati dall’esperto</a:t>
            </a:r>
            <a:r>
              <a:rPr lang="it-IT" sz="1800" dirty="0">
                <a:solidFill>
                  <a:srgbClr val="002060"/>
                </a:solidFill>
              </a:rPr>
              <a:t> riconosciuto dall’autorità competente (in Italia dal Ministero delle Infrastrutture e dei Trasporti).  </a:t>
            </a:r>
          </a:p>
          <a:p>
            <a:pPr algn="just">
              <a:lnSpc>
                <a:spcPts val="2800"/>
              </a:lnSpc>
              <a:buFont typeface="Wingdings" panose="05000000000000000000" pitchFamily="2" charset="2"/>
              <a:buChar char="§"/>
            </a:pPr>
            <a:r>
              <a:rPr lang="it-IT" sz="1800" dirty="0">
                <a:solidFill>
                  <a:srgbClr val="002060"/>
                </a:solidFill>
              </a:rPr>
              <a:t>Per i gas del 3A (asfissianti) e del 3O (comburenti), il grado di riempimento alla temperatura di </a:t>
            </a:r>
            <a:r>
              <a:rPr lang="it-IT" sz="1800" i="1" dirty="0">
                <a:solidFill>
                  <a:srgbClr val="002060"/>
                </a:solidFill>
              </a:rPr>
              <a:t>carico (temperatura reale del gas liquefatto al momento del carico)</a:t>
            </a:r>
            <a:r>
              <a:rPr lang="it-IT" sz="1800" dirty="0">
                <a:solidFill>
                  <a:srgbClr val="002060"/>
                </a:solidFill>
              </a:rPr>
              <a:t> e ad una pressione di 0,1 </a:t>
            </a:r>
            <a:r>
              <a:rPr lang="it-IT" sz="1800" dirty="0" err="1">
                <a:solidFill>
                  <a:srgbClr val="002060"/>
                </a:solidFill>
              </a:rPr>
              <a:t>MPa</a:t>
            </a:r>
            <a:r>
              <a:rPr lang="it-IT" sz="1800" dirty="0">
                <a:solidFill>
                  <a:srgbClr val="002060"/>
                </a:solidFill>
              </a:rPr>
              <a:t> (1 bar </a:t>
            </a:r>
            <a:r>
              <a:rPr lang="it-IT" sz="1800" dirty="0" err="1">
                <a:solidFill>
                  <a:srgbClr val="002060"/>
                </a:solidFill>
              </a:rPr>
              <a:t>ass</a:t>
            </a:r>
            <a:r>
              <a:rPr lang="it-IT" sz="1800" dirty="0">
                <a:solidFill>
                  <a:srgbClr val="002060"/>
                </a:solidFill>
              </a:rPr>
              <a:t>.) </a:t>
            </a:r>
            <a:r>
              <a:rPr lang="it-IT" sz="1800" b="1" dirty="0">
                <a:solidFill>
                  <a:srgbClr val="002060"/>
                </a:solidFill>
              </a:rPr>
              <a:t>non deve superare il 98% della capacità</a:t>
            </a:r>
            <a:r>
              <a:rPr lang="it-IT" sz="1800" dirty="0">
                <a:solidFill>
                  <a:srgbClr val="002060"/>
                </a:solidFill>
              </a:rPr>
              <a:t>. </a:t>
            </a:r>
          </a:p>
          <a:p>
            <a:pPr algn="just">
              <a:lnSpc>
                <a:spcPts val="2800"/>
              </a:lnSpc>
              <a:buFont typeface="Wingdings" panose="05000000000000000000" pitchFamily="2" charset="2"/>
              <a:buChar char="§"/>
            </a:pPr>
            <a:r>
              <a:rPr lang="it-IT" sz="1800" dirty="0">
                <a:solidFill>
                  <a:srgbClr val="002060"/>
                </a:solidFill>
              </a:rPr>
              <a:t>Per i trasporti via mare (norme della International Maritime Organization) il grado di riempimento si calcola in modo diverso. Questo deve essere tenuto in debito conto in caso di trasporto intermodale. </a:t>
            </a:r>
          </a:p>
          <a:p>
            <a:pPr marL="0" indent="0">
              <a:lnSpc>
                <a:spcPts val="2800"/>
              </a:lnSpc>
              <a:buNone/>
            </a:pPr>
            <a:r>
              <a:rPr lang="it-IT" sz="2400" dirty="0">
                <a:solidFill>
                  <a:srgbClr val="002060"/>
                </a:solidFill>
              </a:rPr>
              <a:t> </a:t>
            </a:r>
          </a:p>
          <a:p>
            <a:pPr>
              <a:lnSpc>
                <a:spcPts val="2800"/>
              </a:lnSpc>
            </a:pPr>
            <a:endParaRPr lang="it-IT" sz="3200" dirty="0">
              <a:solidFill>
                <a:srgbClr val="002060"/>
              </a:solidFill>
            </a:endParaRPr>
          </a:p>
        </p:txBody>
      </p:sp>
    </p:spTree>
    <p:extLst>
      <p:ext uri="{BB962C8B-B14F-4D97-AF65-F5344CB8AC3E}">
        <p14:creationId xmlns:p14="http://schemas.microsoft.com/office/powerpoint/2010/main" val="554793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556792"/>
            <a:ext cx="8229600" cy="4536504"/>
          </a:xfrm>
        </p:spPr>
        <p:txBody>
          <a:bodyPr>
            <a:noAutofit/>
          </a:bodyPr>
          <a:lstStyle/>
          <a:p>
            <a:pPr marL="0" indent="0" algn="just">
              <a:buNone/>
            </a:pPr>
            <a:r>
              <a:rPr lang="it-IT" sz="1800" dirty="0">
                <a:solidFill>
                  <a:srgbClr val="002060"/>
                </a:solidFill>
              </a:rPr>
              <a:t>I principali rischi collegati al carico delle cisterne per il trasporto di gas liquefatti a bassa temperatura sono:</a:t>
            </a:r>
          </a:p>
          <a:p>
            <a:pPr marL="0" indent="0" algn="just">
              <a:buNone/>
            </a:pPr>
            <a:endParaRPr lang="it-IT" sz="1800" dirty="0">
              <a:solidFill>
                <a:srgbClr val="002060"/>
              </a:solidFill>
            </a:endParaRPr>
          </a:p>
          <a:p>
            <a:pPr algn="just"/>
            <a:r>
              <a:rPr lang="it-IT" sz="1800" b="1" u="sng" cap="small" dirty="0" err="1">
                <a:solidFill>
                  <a:srgbClr val="002060"/>
                </a:solidFill>
              </a:rPr>
              <a:t>Sovrariempimento</a:t>
            </a:r>
            <a:r>
              <a:rPr lang="it-IT" sz="1800" b="1" u="sng" cap="small" dirty="0">
                <a:solidFill>
                  <a:srgbClr val="002060"/>
                </a:solidFill>
              </a:rPr>
              <a:t> della Cisterna</a:t>
            </a:r>
            <a:r>
              <a:rPr lang="it-IT" sz="1800" b="1" dirty="0">
                <a:solidFill>
                  <a:srgbClr val="002060"/>
                </a:solidFill>
              </a:rPr>
              <a:t>	</a:t>
            </a:r>
          </a:p>
          <a:p>
            <a:pPr lvl="1" algn="just"/>
            <a:r>
              <a:rPr lang="it-IT" sz="1800" dirty="0">
                <a:solidFill>
                  <a:srgbClr val="002060"/>
                </a:solidFill>
              </a:rPr>
              <a:t>Il superamento del grado di riempimento può provocare il rapido </a:t>
            </a:r>
            <a:r>
              <a:rPr lang="it-IT" sz="1800" b="1" dirty="0">
                <a:solidFill>
                  <a:srgbClr val="002060"/>
                </a:solidFill>
              </a:rPr>
              <a:t>raggiungimento del valore di massima pressione di esercizio </a:t>
            </a:r>
            <a:r>
              <a:rPr lang="it-IT" sz="1800" dirty="0">
                <a:solidFill>
                  <a:srgbClr val="002060"/>
                </a:solidFill>
              </a:rPr>
              <a:t>della cisterna con </a:t>
            </a:r>
            <a:r>
              <a:rPr lang="it-IT" sz="1800" b="1" dirty="0">
                <a:solidFill>
                  <a:srgbClr val="002060"/>
                </a:solidFill>
              </a:rPr>
              <a:t>conseguente apertura delle valvole di sicurezza</a:t>
            </a:r>
            <a:r>
              <a:rPr lang="it-IT" sz="1800" dirty="0">
                <a:solidFill>
                  <a:srgbClr val="002060"/>
                </a:solidFill>
              </a:rPr>
              <a:t> e fuoriuscita di gas e/o di gas liquefatto a bassa temperatura.</a:t>
            </a:r>
          </a:p>
          <a:p>
            <a:pPr lvl="1" algn="just"/>
            <a:r>
              <a:rPr lang="it-IT" sz="1800" dirty="0">
                <a:solidFill>
                  <a:srgbClr val="002060"/>
                </a:solidFill>
              </a:rPr>
              <a:t>Occorre tenere presente che, in caso di scarico prolungato, </a:t>
            </a:r>
            <a:r>
              <a:rPr lang="it-IT" sz="1800" b="1" dirty="0">
                <a:solidFill>
                  <a:srgbClr val="002060"/>
                </a:solidFill>
              </a:rPr>
              <a:t>la funzionalità delle valvole di sicurezza può essere compromessa o ridotta dalla formazione di ghiaccio</a:t>
            </a:r>
            <a:r>
              <a:rPr lang="it-IT" sz="1800" dirty="0">
                <a:solidFill>
                  <a:srgbClr val="002060"/>
                </a:solidFill>
              </a:rPr>
              <a:t> per condensazione dell’umidità atmosferica sulla bocca di uscita. In queste condizioni la pressione non è più sicuramente controllata e le condizioni di sicurezza risultano precarie.</a:t>
            </a:r>
          </a:p>
          <a:p>
            <a:pPr marL="0" indent="0">
              <a:buNone/>
            </a:pPr>
            <a:endParaRPr lang="it-IT" sz="2200" dirty="0">
              <a:solidFill>
                <a:srgbClr val="002060"/>
              </a:solidFill>
            </a:endParaRPr>
          </a:p>
          <a:p>
            <a:pPr marL="0" indent="0">
              <a:buNone/>
            </a:pPr>
            <a:r>
              <a:rPr lang="it-IT" sz="2200" dirty="0">
                <a:solidFill>
                  <a:srgbClr val="002060"/>
                </a:solidFill>
              </a:rPr>
              <a:t> </a:t>
            </a:r>
          </a:p>
        </p:txBody>
      </p:sp>
      <p:sp>
        <p:nvSpPr>
          <p:cNvPr id="5" name="Titolo 1"/>
          <p:cNvSpPr>
            <a:spLocks noGrp="1"/>
          </p:cNvSpPr>
          <p:nvPr>
            <p:ph type="title"/>
          </p:nvPr>
        </p:nvSpPr>
        <p:spPr>
          <a:xfrm>
            <a:off x="684215" y="260648"/>
            <a:ext cx="8135937" cy="1143000"/>
          </a:xfrm>
        </p:spPr>
        <p:txBody>
          <a:bodyPr>
            <a:normAutofit/>
          </a:bodyPr>
          <a:lstStyle/>
          <a:p>
            <a:r>
              <a:rPr lang="it-IT" b="1" dirty="0">
                <a:solidFill>
                  <a:srgbClr val="002060"/>
                </a:solidFill>
              </a:rPr>
              <a:t>Trasporto in cisterne</a:t>
            </a:r>
            <a:br>
              <a:rPr lang="it-IT" sz="2800" b="1" dirty="0">
                <a:solidFill>
                  <a:srgbClr val="002060"/>
                </a:solidFill>
              </a:rPr>
            </a:br>
            <a:r>
              <a:rPr lang="it-IT" sz="2800" b="1" dirty="0">
                <a:solidFill>
                  <a:srgbClr val="002060"/>
                </a:solidFill>
              </a:rPr>
              <a:t>I principali rischi</a:t>
            </a:r>
          </a:p>
        </p:txBody>
      </p:sp>
    </p:spTree>
    <p:extLst>
      <p:ext uri="{BB962C8B-B14F-4D97-AF65-F5344CB8AC3E}">
        <p14:creationId xmlns:p14="http://schemas.microsoft.com/office/powerpoint/2010/main" val="156636445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83568"/>
            <a:ext cx="8229600" cy="3473624"/>
          </a:xfrm>
        </p:spPr>
        <p:txBody>
          <a:bodyPr>
            <a:noAutofit/>
          </a:bodyPr>
          <a:lstStyle/>
          <a:p>
            <a:pPr lvl="1" algn="just">
              <a:buFont typeface="Symbol" panose="05050102010706020507" pitchFamily="18" charset="2"/>
              <a:buChar char=""/>
            </a:pPr>
            <a:r>
              <a:rPr lang="it-IT" sz="1800" dirty="0">
                <a:solidFill>
                  <a:srgbClr val="002060"/>
                </a:solidFill>
              </a:rPr>
              <a:t>Nel caso che il </a:t>
            </a:r>
            <a:r>
              <a:rPr lang="it-IT" sz="1800" dirty="0" err="1">
                <a:solidFill>
                  <a:srgbClr val="002060"/>
                </a:solidFill>
              </a:rPr>
              <a:t>sovrariempimento</a:t>
            </a:r>
            <a:r>
              <a:rPr lang="it-IT" sz="1800" dirty="0">
                <a:solidFill>
                  <a:srgbClr val="002060"/>
                </a:solidFill>
              </a:rPr>
              <a:t> avvenga </a:t>
            </a:r>
            <a:r>
              <a:rPr lang="it-IT" sz="1800" b="1" dirty="0">
                <a:solidFill>
                  <a:srgbClr val="002060"/>
                </a:solidFill>
              </a:rPr>
              <a:t>senza arresto della pompa di carico</a:t>
            </a:r>
            <a:r>
              <a:rPr lang="it-IT" sz="1800" dirty="0">
                <a:solidFill>
                  <a:srgbClr val="002060"/>
                </a:solidFill>
              </a:rPr>
              <a:t>, a completo riempimento della cisterna si raggiungono velocemente valori di pressione idraulica superiori alla pressione di prova della cisterna con </a:t>
            </a:r>
            <a:r>
              <a:rPr lang="it-IT" sz="1800" b="1" dirty="0">
                <a:solidFill>
                  <a:srgbClr val="002060"/>
                </a:solidFill>
              </a:rPr>
              <a:t>grave pericolo di scoppio </a:t>
            </a:r>
            <a:r>
              <a:rPr lang="it-IT" sz="1800" dirty="0">
                <a:solidFill>
                  <a:srgbClr val="002060"/>
                </a:solidFill>
              </a:rPr>
              <a:t>(tasso di aumento della pressione pari a circa 5 bar/sec.).</a:t>
            </a:r>
          </a:p>
          <a:p>
            <a:pPr lvl="1" algn="just">
              <a:buFont typeface="Symbol" panose="05050102010706020507" pitchFamily="18" charset="2"/>
              <a:buChar char=""/>
            </a:pPr>
            <a:endParaRPr lang="it-IT" sz="1800" dirty="0">
              <a:solidFill>
                <a:srgbClr val="002060"/>
              </a:solidFill>
            </a:endParaRPr>
          </a:p>
          <a:p>
            <a:pPr algn="just">
              <a:buFont typeface="Wingdings" panose="05000000000000000000" pitchFamily="2" charset="2"/>
              <a:buChar char="§"/>
            </a:pPr>
            <a:r>
              <a:rPr lang="it-IT" sz="1800" b="1" u="sng" cap="small" dirty="0">
                <a:solidFill>
                  <a:srgbClr val="002060"/>
                </a:solidFill>
              </a:rPr>
              <a:t>Errore di caricamento del tipo di gas</a:t>
            </a:r>
          </a:p>
          <a:p>
            <a:pPr algn="just">
              <a:buFont typeface="Wingdings" panose="05000000000000000000" pitchFamily="2" charset="2"/>
              <a:buChar char="§"/>
            </a:pPr>
            <a:endParaRPr lang="it-IT" sz="1800" b="1" dirty="0">
              <a:solidFill>
                <a:srgbClr val="002060"/>
              </a:solidFill>
            </a:endParaRPr>
          </a:p>
          <a:p>
            <a:pPr algn="just">
              <a:buFont typeface="Wingdings" panose="05000000000000000000" pitchFamily="2" charset="2"/>
              <a:buChar char="§"/>
            </a:pPr>
            <a:r>
              <a:rPr lang="it-IT" sz="1800" b="1" u="sng" cap="small" dirty="0">
                <a:solidFill>
                  <a:srgbClr val="002060"/>
                </a:solidFill>
              </a:rPr>
              <a:t>Inquinamento del prodotto caricato</a:t>
            </a:r>
          </a:p>
          <a:p>
            <a:pPr marL="0" indent="0">
              <a:buNone/>
            </a:pPr>
            <a:endParaRPr lang="it-IT" sz="2400" b="1" dirty="0">
              <a:solidFill>
                <a:srgbClr val="002060"/>
              </a:solidFill>
            </a:endParaRPr>
          </a:p>
          <a:p>
            <a:pPr marL="0" indent="0">
              <a:buNone/>
            </a:pPr>
            <a:r>
              <a:rPr lang="it-IT" sz="2400" b="1" dirty="0">
                <a:solidFill>
                  <a:srgbClr val="002060"/>
                </a:solidFill>
              </a:rPr>
              <a:t> </a:t>
            </a:r>
          </a:p>
          <a:p>
            <a:pPr marL="0" indent="0">
              <a:buNone/>
            </a:pPr>
            <a:r>
              <a:rPr lang="it-IT" sz="2200" dirty="0">
                <a:solidFill>
                  <a:srgbClr val="002060"/>
                </a:solidFill>
              </a:rPr>
              <a:t> </a:t>
            </a:r>
          </a:p>
          <a:p>
            <a:pPr marL="0" indent="0">
              <a:buNone/>
            </a:pPr>
            <a:r>
              <a:rPr lang="it-IT" sz="2200" dirty="0">
                <a:solidFill>
                  <a:srgbClr val="002060"/>
                </a:solidFill>
              </a:rPr>
              <a:t> </a:t>
            </a:r>
          </a:p>
        </p:txBody>
      </p:sp>
      <p:sp>
        <p:nvSpPr>
          <p:cNvPr id="5" name="Titolo 1"/>
          <p:cNvSpPr>
            <a:spLocks noGrp="1"/>
          </p:cNvSpPr>
          <p:nvPr>
            <p:ph type="title"/>
          </p:nvPr>
        </p:nvSpPr>
        <p:spPr>
          <a:xfrm>
            <a:off x="684215" y="269776"/>
            <a:ext cx="8135937" cy="1143000"/>
          </a:xfrm>
        </p:spPr>
        <p:txBody>
          <a:bodyPr>
            <a:normAutofit/>
          </a:bodyPr>
          <a:lstStyle/>
          <a:p>
            <a:r>
              <a:rPr lang="it-IT" b="1" dirty="0">
                <a:solidFill>
                  <a:srgbClr val="002060"/>
                </a:solidFill>
              </a:rPr>
              <a:t>Trasporto in cisterne</a:t>
            </a:r>
            <a:br>
              <a:rPr lang="it-IT" sz="2800" b="1" dirty="0">
                <a:solidFill>
                  <a:srgbClr val="002060"/>
                </a:solidFill>
              </a:rPr>
            </a:br>
            <a:r>
              <a:rPr lang="it-IT" sz="2800" b="1" dirty="0">
                <a:solidFill>
                  <a:srgbClr val="002060"/>
                </a:solidFill>
              </a:rPr>
              <a:t>I principali rischi</a:t>
            </a:r>
          </a:p>
        </p:txBody>
      </p:sp>
    </p:spTree>
    <p:extLst>
      <p:ext uri="{BB962C8B-B14F-4D97-AF65-F5344CB8AC3E}">
        <p14:creationId xmlns:p14="http://schemas.microsoft.com/office/powerpoint/2010/main" val="90499462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412776"/>
            <a:ext cx="8229600" cy="4997152"/>
          </a:xfrm>
        </p:spPr>
        <p:txBody>
          <a:bodyPr>
            <a:noAutofit/>
          </a:bodyPr>
          <a:lstStyle/>
          <a:p>
            <a:pPr>
              <a:buFont typeface="Wingdings" panose="05000000000000000000" pitchFamily="2" charset="2"/>
              <a:buChar char="§"/>
            </a:pPr>
            <a:r>
              <a:rPr lang="it-IT" sz="1800" b="1" u="sng" cap="small" dirty="0">
                <a:solidFill>
                  <a:srgbClr val="002060"/>
                </a:solidFill>
              </a:rPr>
              <a:t>Rottura del flessibile di travaso</a:t>
            </a:r>
          </a:p>
          <a:p>
            <a:pPr marL="641350" indent="-285750" algn="just">
              <a:buFont typeface="Symbol" panose="05050102010706020507" pitchFamily="18" charset="2"/>
              <a:buChar char="-"/>
            </a:pPr>
            <a:r>
              <a:rPr lang="it-IT" sz="1800" dirty="0">
                <a:solidFill>
                  <a:srgbClr val="002060"/>
                </a:solidFill>
              </a:rPr>
              <a:t>Il </a:t>
            </a:r>
            <a:r>
              <a:rPr lang="it-IT" sz="1800" b="1" dirty="0">
                <a:solidFill>
                  <a:srgbClr val="002060"/>
                </a:solidFill>
              </a:rPr>
              <a:t>cedimento del flessibile di travaso </a:t>
            </a:r>
            <a:r>
              <a:rPr lang="it-IT" sz="1800" dirty="0">
                <a:solidFill>
                  <a:srgbClr val="002060"/>
                </a:solidFill>
              </a:rPr>
              <a:t>o </a:t>
            </a:r>
            <a:r>
              <a:rPr lang="it-IT" sz="1800" b="1" dirty="0">
                <a:solidFill>
                  <a:srgbClr val="002060"/>
                </a:solidFill>
              </a:rPr>
              <a:t>la partenza improvvisa del veicolo ancora collegato</a:t>
            </a:r>
            <a:r>
              <a:rPr lang="it-IT" sz="1800" dirty="0">
                <a:solidFill>
                  <a:srgbClr val="002060"/>
                </a:solidFill>
              </a:rPr>
              <a:t> allo stoccaggio del gas nel corso della fase di carico, con conseguente rilascio di prodotto, possono essere causa di </a:t>
            </a:r>
            <a:r>
              <a:rPr lang="it-IT" sz="1800" b="1" dirty="0">
                <a:solidFill>
                  <a:srgbClr val="002060"/>
                </a:solidFill>
              </a:rPr>
              <a:t>gravi conseguenze sia per la sicurezza del personale, sia per i possibili danni agli impianti</a:t>
            </a:r>
            <a:r>
              <a:rPr lang="it-IT" sz="1800" dirty="0">
                <a:solidFill>
                  <a:srgbClr val="002060"/>
                </a:solidFill>
              </a:rPr>
              <a:t>.</a:t>
            </a:r>
          </a:p>
          <a:p>
            <a:pPr>
              <a:buFont typeface="Wingdings" panose="05000000000000000000" pitchFamily="2" charset="2"/>
              <a:buChar char="§"/>
            </a:pPr>
            <a:r>
              <a:rPr lang="it-IT" sz="1800" b="1" u="sng" cap="small" dirty="0">
                <a:solidFill>
                  <a:srgbClr val="002060"/>
                </a:solidFill>
              </a:rPr>
              <a:t>Sovraccarico del veicolo</a:t>
            </a:r>
          </a:p>
          <a:p>
            <a:pPr marL="641350" indent="-285750" algn="just">
              <a:buFont typeface="Symbol" panose="05050102010706020507" pitchFamily="18" charset="2"/>
              <a:buChar char=""/>
            </a:pPr>
            <a:r>
              <a:rPr lang="it-IT" sz="1800" dirty="0">
                <a:solidFill>
                  <a:srgbClr val="002060"/>
                </a:solidFill>
              </a:rPr>
              <a:t>Il sovraccarico del veicolo è molto pericoloso per le potenziali </a:t>
            </a:r>
            <a:r>
              <a:rPr lang="it-IT" sz="1800" b="1" dirty="0">
                <a:solidFill>
                  <a:srgbClr val="002060"/>
                </a:solidFill>
              </a:rPr>
              <a:t>conseguenze sulla stabilità del mezzo </a:t>
            </a:r>
            <a:r>
              <a:rPr lang="it-IT" sz="1800" dirty="0">
                <a:solidFill>
                  <a:srgbClr val="002060"/>
                </a:solidFill>
              </a:rPr>
              <a:t>durante la circolazione su strada. </a:t>
            </a:r>
          </a:p>
          <a:p>
            <a:pPr>
              <a:buFont typeface="Wingdings" panose="05000000000000000000" pitchFamily="2" charset="2"/>
              <a:buChar char="§"/>
            </a:pPr>
            <a:r>
              <a:rPr lang="it-IT" sz="1800" b="1" u="sng" cap="small" dirty="0">
                <a:solidFill>
                  <a:srgbClr val="002060"/>
                </a:solidFill>
              </a:rPr>
              <a:t>Rischio di implosione delle cisterne </a:t>
            </a:r>
          </a:p>
          <a:p>
            <a:pPr lvl="1" algn="just">
              <a:buFont typeface="Symbol" panose="05050102010706020507" pitchFamily="18" charset="2"/>
              <a:buChar char=""/>
            </a:pPr>
            <a:r>
              <a:rPr lang="it-IT" sz="1800" b="1" dirty="0">
                <a:solidFill>
                  <a:srgbClr val="002060"/>
                </a:solidFill>
              </a:rPr>
              <a:t>Quando la sovrappressione esterna può essere superiore alla resistenza della cisterna</a:t>
            </a:r>
            <a:r>
              <a:rPr lang="it-IT" sz="1800" dirty="0">
                <a:solidFill>
                  <a:srgbClr val="002060"/>
                </a:solidFill>
              </a:rPr>
              <a:t>, (p.e. a causa di una temperatura ambiente bassa), devono essere prese misure adeguate per proteggere le cisterne che trasportano gas liquefatti a bassa pressione dai rischi di deformazione, per esempio riempiendole di azoto o di un altro gas inerte per mantenere una pressione sufficiente all’interno della cisterna.</a:t>
            </a:r>
          </a:p>
        </p:txBody>
      </p:sp>
      <p:sp>
        <p:nvSpPr>
          <p:cNvPr id="5" name="Titolo 1"/>
          <p:cNvSpPr>
            <a:spLocks noGrp="1"/>
          </p:cNvSpPr>
          <p:nvPr>
            <p:ph type="title"/>
          </p:nvPr>
        </p:nvSpPr>
        <p:spPr>
          <a:xfrm>
            <a:off x="684215" y="260648"/>
            <a:ext cx="8135937" cy="1143000"/>
          </a:xfrm>
        </p:spPr>
        <p:txBody>
          <a:bodyPr>
            <a:normAutofit/>
          </a:bodyPr>
          <a:lstStyle/>
          <a:p>
            <a:r>
              <a:rPr lang="it-IT" b="1" dirty="0">
                <a:solidFill>
                  <a:srgbClr val="002060"/>
                </a:solidFill>
              </a:rPr>
              <a:t>Trasporto in cisterne</a:t>
            </a:r>
            <a:br>
              <a:rPr lang="it-IT" sz="2800" b="1" dirty="0">
                <a:solidFill>
                  <a:srgbClr val="002060"/>
                </a:solidFill>
              </a:rPr>
            </a:br>
            <a:r>
              <a:rPr lang="it-IT" sz="2800" b="1" dirty="0">
                <a:solidFill>
                  <a:srgbClr val="002060"/>
                </a:solidFill>
              </a:rPr>
              <a:t>I principali rischi</a:t>
            </a:r>
          </a:p>
        </p:txBody>
      </p:sp>
    </p:spTree>
    <p:extLst>
      <p:ext uri="{BB962C8B-B14F-4D97-AF65-F5344CB8AC3E}">
        <p14:creationId xmlns:p14="http://schemas.microsoft.com/office/powerpoint/2010/main" val="211699474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62880" y="1667947"/>
            <a:ext cx="8229600" cy="4785395"/>
          </a:xfrm>
        </p:spPr>
        <p:txBody>
          <a:bodyPr>
            <a:noAutofit/>
          </a:bodyPr>
          <a:lstStyle/>
          <a:p>
            <a:pPr marL="0" indent="0">
              <a:buNone/>
            </a:pPr>
            <a:endParaRPr lang="it-IT" sz="1800" dirty="0">
              <a:solidFill>
                <a:srgbClr val="002060"/>
              </a:solidFill>
            </a:endParaRPr>
          </a:p>
          <a:p>
            <a:pPr marL="0" indent="0" algn="just">
              <a:buNone/>
            </a:pPr>
            <a:r>
              <a:rPr lang="it-IT" sz="1800" dirty="0">
                <a:solidFill>
                  <a:srgbClr val="002060"/>
                </a:solidFill>
              </a:rPr>
              <a:t>Nei punti che seguono si è cercato di individuare i soggetti responsabili delle diverse operazioni coinvolte nelle operazioni di carico e scarico.</a:t>
            </a:r>
          </a:p>
          <a:p>
            <a:pPr algn="just"/>
            <a:r>
              <a:rPr lang="it-IT" sz="1800" b="1" dirty="0">
                <a:solidFill>
                  <a:srgbClr val="002060"/>
                </a:solidFill>
              </a:rPr>
              <a:t>Il riempitore </a:t>
            </a:r>
            <a:r>
              <a:rPr lang="it-IT" sz="1800" dirty="0">
                <a:solidFill>
                  <a:srgbClr val="002060"/>
                </a:solidFill>
              </a:rPr>
              <a:t>(che può coincidere o meno con lo speditore) è responsabile del rispetto del grado di riempimento della cisterna o della massa massima caricabile. </a:t>
            </a:r>
          </a:p>
          <a:p>
            <a:pPr algn="just"/>
            <a:r>
              <a:rPr lang="it-IT" sz="1800" b="1" dirty="0">
                <a:solidFill>
                  <a:srgbClr val="002060"/>
                </a:solidFill>
              </a:rPr>
              <a:t>Il conducente </a:t>
            </a:r>
            <a:r>
              <a:rPr lang="it-IT" sz="1800" dirty="0">
                <a:solidFill>
                  <a:srgbClr val="002060"/>
                </a:solidFill>
              </a:rPr>
              <a:t>deve mostrare al riempitore la documentazione attestante l’idoneità della cisterna in relazione al carico da effettuare.</a:t>
            </a:r>
          </a:p>
          <a:p>
            <a:pPr algn="just"/>
            <a:r>
              <a:rPr lang="it-IT" sz="1800" b="1" dirty="0">
                <a:solidFill>
                  <a:srgbClr val="002060"/>
                </a:solidFill>
              </a:rPr>
              <a:t>Il riempitore </a:t>
            </a:r>
            <a:r>
              <a:rPr lang="it-IT" sz="1800" dirty="0">
                <a:solidFill>
                  <a:srgbClr val="002060"/>
                </a:solidFill>
              </a:rPr>
              <a:t>è responsabile del corretto carico del gas e del controllo della rispondenza della cisterna alla normativa vigente in relazione al gas di cui è richiesto il carico (approvazione, revisione, ecc.).</a:t>
            </a:r>
          </a:p>
          <a:p>
            <a:pPr algn="just"/>
            <a:r>
              <a:rPr lang="it-IT" sz="1800" b="1" dirty="0">
                <a:solidFill>
                  <a:srgbClr val="002060"/>
                </a:solidFill>
              </a:rPr>
              <a:t>Il conducente </a:t>
            </a:r>
            <a:r>
              <a:rPr lang="it-IT" sz="1800" dirty="0">
                <a:solidFill>
                  <a:srgbClr val="002060"/>
                </a:solidFill>
              </a:rPr>
              <a:t>deve dichiarare esplicitamente il gas di cui richiede il carico e dichiarare l’ultimo gas caricato.</a:t>
            </a:r>
          </a:p>
          <a:p>
            <a:pPr algn="just"/>
            <a:r>
              <a:rPr lang="it-IT" sz="1800" b="1" dirty="0">
                <a:solidFill>
                  <a:srgbClr val="002060"/>
                </a:solidFill>
              </a:rPr>
              <a:t>Il riempitore </a:t>
            </a:r>
            <a:r>
              <a:rPr lang="it-IT" sz="1800" dirty="0">
                <a:solidFill>
                  <a:srgbClr val="002060"/>
                </a:solidFill>
              </a:rPr>
              <a:t>è tenuto ad accertarsi se la cisterna necessita di bonifica o lavaggio in relazione all’ultimo gas caricato, alle eventuali analisi della cisterna e alla qualità richiesta dal committente.</a:t>
            </a:r>
          </a:p>
          <a:p>
            <a:pPr marL="0" indent="0">
              <a:buNone/>
            </a:pPr>
            <a:r>
              <a:rPr lang="it-IT" sz="1800" dirty="0">
                <a:solidFill>
                  <a:srgbClr val="002060"/>
                </a:solidFill>
              </a:rPr>
              <a:t> </a:t>
            </a:r>
          </a:p>
        </p:txBody>
      </p:sp>
      <p:sp>
        <p:nvSpPr>
          <p:cNvPr id="5" name="Titolo 1"/>
          <p:cNvSpPr>
            <a:spLocks noGrp="1"/>
          </p:cNvSpPr>
          <p:nvPr>
            <p:ph type="title"/>
          </p:nvPr>
        </p:nvSpPr>
        <p:spPr>
          <a:xfrm>
            <a:off x="684215" y="260648"/>
            <a:ext cx="8135937" cy="1143000"/>
          </a:xfrm>
        </p:spPr>
        <p:txBody>
          <a:bodyPr>
            <a:normAutofit/>
          </a:bodyPr>
          <a:lstStyle/>
          <a:p>
            <a:r>
              <a:rPr lang="it-IT" b="1" dirty="0">
                <a:solidFill>
                  <a:srgbClr val="002060"/>
                </a:solidFill>
              </a:rPr>
              <a:t>Trasporto in cisterne</a:t>
            </a:r>
            <a:br>
              <a:rPr lang="it-IT" sz="2800" b="1" dirty="0">
                <a:solidFill>
                  <a:srgbClr val="002060"/>
                </a:solidFill>
              </a:rPr>
            </a:br>
            <a:r>
              <a:rPr lang="it-IT" sz="2800" b="1" dirty="0">
                <a:solidFill>
                  <a:srgbClr val="002060"/>
                </a:solidFill>
              </a:rPr>
              <a:t>I principali soggetti</a:t>
            </a:r>
          </a:p>
        </p:txBody>
      </p:sp>
    </p:spTree>
    <p:extLst>
      <p:ext uri="{BB962C8B-B14F-4D97-AF65-F5344CB8AC3E}">
        <p14:creationId xmlns:p14="http://schemas.microsoft.com/office/powerpoint/2010/main" val="351472647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883981"/>
            <a:ext cx="8003232" cy="4713387"/>
          </a:xfrm>
        </p:spPr>
        <p:txBody>
          <a:bodyPr>
            <a:noAutofit/>
          </a:bodyPr>
          <a:lstStyle/>
          <a:p>
            <a:pPr algn="just"/>
            <a:r>
              <a:rPr lang="it-IT" sz="1800" b="1" dirty="0">
                <a:solidFill>
                  <a:srgbClr val="002060"/>
                </a:solidFill>
              </a:rPr>
              <a:t>Il conducente </a:t>
            </a:r>
            <a:r>
              <a:rPr lang="it-IT" sz="1800" dirty="0">
                <a:solidFill>
                  <a:srgbClr val="002060"/>
                </a:solidFill>
              </a:rPr>
              <a:t>è tenuto a posizionare i cunei di arresto in modo da bloccare il veicolo durante le operazioni di carico ed a seguire le procedure previste dal riempitore . Il veicolo è autorizzato a lasciare la posizione di carico solo dopo esplicito consenso del riempitore .</a:t>
            </a:r>
          </a:p>
          <a:p>
            <a:pPr algn="just"/>
            <a:r>
              <a:rPr lang="it-IT" sz="1800" b="1" dirty="0">
                <a:solidFill>
                  <a:srgbClr val="002060"/>
                </a:solidFill>
              </a:rPr>
              <a:t>Il riempitore </a:t>
            </a:r>
            <a:r>
              <a:rPr lang="it-IT" sz="1800" dirty="0">
                <a:solidFill>
                  <a:srgbClr val="002060"/>
                </a:solidFill>
              </a:rPr>
              <a:t>è responsabile di consentire l’inizio delle operazioni di travaso solo dopo essersi accertato che tutte le precauzioni di sicurezza previste siano state adottate (DPI, ecc.) e i cunei di arresto siano in posizione.</a:t>
            </a:r>
          </a:p>
          <a:p>
            <a:pPr algn="just"/>
            <a:r>
              <a:rPr lang="it-IT" sz="1800" b="1" dirty="0">
                <a:solidFill>
                  <a:srgbClr val="002060"/>
                </a:solidFill>
              </a:rPr>
              <a:t>Il conducente </a:t>
            </a:r>
            <a:r>
              <a:rPr lang="it-IT" sz="1800" dirty="0">
                <a:solidFill>
                  <a:srgbClr val="002060"/>
                </a:solidFill>
              </a:rPr>
              <a:t>è tenuto a dimostrare la massa massima ammessa su strada del proprio veicolo al riempitore. Questi deve rifiutarsi di caricare un quantitativo di gas che porti a superare il peso massimo ammesso su strada. Comunque non si deve mai superare il valore minore tra la massa massima trasportabile dal veicolo e la somma della tara più la massa massima caricabile dalla cisterna.</a:t>
            </a:r>
          </a:p>
          <a:p>
            <a:endParaRPr lang="it-IT" sz="1800" dirty="0">
              <a:solidFill>
                <a:srgbClr val="002060"/>
              </a:solidFill>
            </a:endParaRPr>
          </a:p>
          <a:p>
            <a:endParaRPr lang="it-IT" sz="1800" dirty="0">
              <a:solidFill>
                <a:srgbClr val="002060"/>
              </a:solidFill>
            </a:endParaRPr>
          </a:p>
          <a:p>
            <a:pPr marL="0" indent="0">
              <a:buNone/>
            </a:pPr>
            <a:r>
              <a:rPr lang="it-IT" sz="1800" dirty="0">
                <a:solidFill>
                  <a:srgbClr val="002060"/>
                </a:solidFill>
              </a:rPr>
              <a:t> </a:t>
            </a:r>
          </a:p>
          <a:p>
            <a:endParaRPr lang="it-IT" sz="3200" dirty="0">
              <a:solidFill>
                <a:srgbClr val="002060"/>
              </a:solidFill>
            </a:endParaRPr>
          </a:p>
        </p:txBody>
      </p:sp>
      <p:sp>
        <p:nvSpPr>
          <p:cNvPr id="5" name="Titolo 1"/>
          <p:cNvSpPr>
            <a:spLocks noGrp="1"/>
          </p:cNvSpPr>
          <p:nvPr>
            <p:ph type="title"/>
          </p:nvPr>
        </p:nvSpPr>
        <p:spPr>
          <a:xfrm>
            <a:off x="684215" y="332656"/>
            <a:ext cx="8135937" cy="1143000"/>
          </a:xfrm>
        </p:spPr>
        <p:txBody>
          <a:bodyPr>
            <a:normAutofit/>
          </a:bodyPr>
          <a:lstStyle/>
          <a:p>
            <a:r>
              <a:rPr lang="it-IT" b="1" dirty="0">
                <a:solidFill>
                  <a:srgbClr val="002060"/>
                </a:solidFill>
              </a:rPr>
              <a:t>Trasporto in cisterne</a:t>
            </a:r>
            <a:br>
              <a:rPr lang="it-IT" sz="2800" b="1" dirty="0">
                <a:solidFill>
                  <a:srgbClr val="002060"/>
                </a:solidFill>
              </a:rPr>
            </a:br>
            <a:r>
              <a:rPr lang="it-IT" sz="2800" b="1" dirty="0">
                <a:solidFill>
                  <a:srgbClr val="002060"/>
                </a:solidFill>
              </a:rPr>
              <a:t>I principali soggetti</a:t>
            </a:r>
          </a:p>
        </p:txBody>
      </p:sp>
    </p:spTree>
    <p:extLst>
      <p:ext uri="{BB962C8B-B14F-4D97-AF65-F5344CB8AC3E}">
        <p14:creationId xmlns:p14="http://schemas.microsoft.com/office/powerpoint/2010/main" val="365102468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47821" y="2565202"/>
            <a:ext cx="7272337" cy="1439862"/>
          </a:xfrm>
        </p:spPr>
        <p:txBody>
          <a:bodyPr/>
          <a:lstStyle/>
          <a:p>
            <a:pPr algn="l"/>
            <a:r>
              <a:rPr lang="it-IT" sz="4800" dirty="0"/>
              <a:t>I documenti di trasporto</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261068011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itolo 1"/>
          <p:cNvSpPr>
            <a:spLocks noGrp="1"/>
          </p:cNvSpPr>
          <p:nvPr>
            <p:ph type="title"/>
          </p:nvPr>
        </p:nvSpPr>
        <p:spPr>
          <a:xfrm>
            <a:off x="683570" y="117005"/>
            <a:ext cx="8135937" cy="647701"/>
          </a:xfrm>
        </p:spPr>
        <p:txBody>
          <a:bodyPr/>
          <a:lstStyle/>
          <a:p>
            <a:r>
              <a:rPr lang="it-IT" altLang="it-IT" b="1" dirty="0">
                <a:solidFill>
                  <a:srgbClr val="002060"/>
                </a:solidFill>
              </a:rPr>
              <a:t>Documentazione</a:t>
            </a:r>
          </a:p>
        </p:txBody>
      </p:sp>
      <p:sp>
        <p:nvSpPr>
          <p:cNvPr id="4" name="CasellaDiTesto 3">
            <a:extLst>
              <a:ext uri="{FF2B5EF4-FFF2-40B4-BE49-F238E27FC236}">
                <a16:creationId xmlns:a16="http://schemas.microsoft.com/office/drawing/2014/main" id="{FF08C0BE-3B28-4239-85F2-2A28D92E0075}"/>
              </a:ext>
            </a:extLst>
          </p:cNvPr>
          <p:cNvSpPr txBox="1"/>
          <p:nvPr/>
        </p:nvSpPr>
        <p:spPr>
          <a:xfrm>
            <a:off x="539752" y="836712"/>
            <a:ext cx="8280722" cy="5940088"/>
          </a:xfrm>
          <a:prstGeom prst="rect">
            <a:avLst/>
          </a:prstGeom>
          <a:noFill/>
        </p:spPr>
        <p:txBody>
          <a:bodyPr wrap="square">
            <a:spAutoFit/>
          </a:bodyPr>
          <a:lstStyle/>
          <a:p>
            <a:pPr algn="just">
              <a:defRPr/>
            </a:pPr>
            <a:r>
              <a:rPr lang="it-IT" sz="1900" u="none" dirty="0">
                <a:solidFill>
                  <a:srgbClr val="002060"/>
                </a:solidFill>
                <a:latin typeface="+mj-lt"/>
              </a:rPr>
              <a:t>Il trasporto di merci pericolose deve essere sempre accompagnato dal documento di trasporto che deve contenente le seguenti informazioni:</a:t>
            </a:r>
          </a:p>
          <a:p>
            <a:pPr algn="just">
              <a:defRPr/>
            </a:pPr>
            <a:endParaRPr lang="it-IT" sz="1900" u="none" dirty="0">
              <a:solidFill>
                <a:srgbClr val="002060"/>
              </a:solidFill>
              <a:latin typeface="+mj-lt"/>
            </a:endParaRPr>
          </a:p>
          <a:p>
            <a:pPr marL="342900" indent="-342900" algn="just">
              <a:buFont typeface="Arial" panose="020B0604020202020204" pitchFamily="34" charset="0"/>
              <a:buChar char="•"/>
              <a:defRPr/>
            </a:pPr>
            <a:r>
              <a:rPr lang="it-IT" sz="1900" u="none" dirty="0">
                <a:solidFill>
                  <a:srgbClr val="002060"/>
                </a:solidFill>
                <a:latin typeface="+mj-lt"/>
              </a:rPr>
              <a:t>Il </a:t>
            </a:r>
            <a:r>
              <a:rPr lang="it-IT" sz="1900" b="1" u="none" dirty="0">
                <a:solidFill>
                  <a:srgbClr val="002060"/>
                </a:solidFill>
                <a:latin typeface="+mj-lt"/>
              </a:rPr>
              <a:t>numero ONU </a:t>
            </a:r>
            <a:r>
              <a:rPr lang="it-IT" sz="1900" u="none" dirty="0">
                <a:solidFill>
                  <a:srgbClr val="002060"/>
                </a:solidFill>
                <a:latin typeface="+mj-lt"/>
              </a:rPr>
              <a:t>preceduto dalle lettere </a:t>
            </a:r>
            <a:r>
              <a:rPr lang="it-IT" sz="1900" b="1" u="none" dirty="0">
                <a:solidFill>
                  <a:srgbClr val="002060"/>
                </a:solidFill>
                <a:latin typeface="+mj-lt"/>
              </a:rPr>
              <a:t>UN</a:t>
            </a:r>
            <a:r>
              <a:rPr lang="it-IT" sz="1900" u="none" dirty="0">
                <a:solidFill>
                  <a:srgbClr val="002060"/>
                </a:solidFill>
                <a:latin typeface="+mj-lt"/>
              </a:rPr>
              <a:t> delle materie pericolose trasportate</a:t>
            </a:r>
          </a:p>
          <a:p>
            <a:pPr marL="342900" indent="-342900" algn="just">
              <a:buFont typeface="Arial" panose="020B0604020202020204" pitchFamily="34" charset="0"/>
              <a:buChar char="•"/>
              <a:defRPr/>
            </a:pPr>
            <a:r>
              <a:rPr lang="it-IT" sz="1900" b="1" u="none" dirty="0">
                <a:solidFill>
                  <a:srgbClr val="002060"/>
                </a:solidFill>
                <a:latin typeface="+mj-lt"/>
              </a:rPr>
              <a:t>Descrizione </a:t>
            </a:r>
            <a:r>
              <a:rPr lang="it-IT" sz="1900" u="none" dirty="0">
                <a:solidFill>
                  <a:srgbClr val="002060"/>
                </a:solidFill>
                <a:latin typeface="+mj-lt"/>
              </a:rPr>
              <a:t>delle merci pericolose seguito tra parentesi dal nome tecnico  se trattasi di miscela NAS (Non Altrimenti Specificate)</a:t>
            </a:r>
          </a:p>
          <a:p>
            <a:pPr marL="342900" indent="-342900" algn="just">
              <a:buFont typeface="Arial" panose="020B0604020202020204" pitchFamily="34" charset="0"/>
              <a:buChar char="•"/>
              <a:defRPr/>
            </a:pPr>
            <a:r>
              <a:rPr lang="it-IT" sz="1900" u="none" dirty="0">
                <a:solidFill>
                  <a:srgbClr val="002060"/>
                </a:solidFill>
                <a:latin typeface="+mj-lt"/>
              </a:rPr>
              <a:t>I modelli di </a:t>
            </a:r>
            <a:r>
              <a:rPr lang="it-IT" sz="1900" b="1" u="none" dirty="0">
                <a:solidFill>
                  <a:srgbClr val="002060"/>
                </a:solidFill>
                <a:latin typeface="+mj-lt"/>
              </a:rPr>
              <a:t>etichette</a:t>
            </a:r>
          </a:p>
          <a:p>
            <a:pPr marL="342900" indent="-342900" algn="just">
              <a:buFont typeface="Arial" panose="020B0604020202020204" pitchFamily="34" charset="0"/>
              <a:buChar char="•"/>
              <a:defRPr/>
            </a:pPr>
            <a:r>
              <a:rPr lang="it-IT" sz="1900" u="none" dirty="0">
                <a:solidFill>
                  <a:srgbClr val="002060"/>
                </a:solidFill>
                <a:latin typeface="+mj-lt"/>
              </a:rPr>
              <a:t>Il </a:t>
            </a:r>
            <a:r>
              <a:rPr lang="it-IT" sz="1900" b="1" u="none" dirty="0">
                <a:solidFill>
                  <a:srgbClr val="002060"/>
                </a:solidFill>
                <a:latin typeface="+mj-lt"/>
              </a:rPr>
              <a:t>gruppo di imballaggio </a:t>
            </a:r>
            <a:r>
              <a:rPr lang="it-IT" sz="1900" u="none" dirty="0">
                <a:solidFill>
                  <a:srgbClr val="002060"/>
                </a:solidFill>
                <a:latin typeface="+mj-lt"/>
              </a:rPr>
              <a:t>(se applicabile)</a:t>
            </a:r>
          </a:p>
          <a:p>
            <a:pPr marL="342900" indent="-342900" algn="just">
              <a:buFont typeface="Arial" panose="020B0604020202020204" pitchFamily="34" charset="0"/>
              <a:buChar char="•"/>
              <a:defRPr/>
            </a:pPr>
            <a:r>
              <a:rPr lang="it-IT" sz="1900" u="none" dirty="0">
                <a:solidFill>
                  <a:srgbClr val="002060"/>
                </a:solidFill>
                <a:latin typeface="+mj-lt"/>
              </a:rPr>
              <a:t>Il codice di restrizione </a:t>
            </a:r>
            <a:r>
              <a:rPr lang="it-IT" sz="1900" b="1" u="none" dirty="0">
                <a:solidFill>
                  <a:srgbClr val="002060"/>
                </a:solidFill>
                <a:latin typeface="+mj-lt"/>
              </a:rPr>
              <a:t>galleria</a:t>
            </a:r>
          </a:p>
          <a:p>
            <a:pPr marL="342900" indent="-342900" algn="just">
              <a:buFont typeface="Arial" panose="020B0604020202020204" pitchFamily="34" charset="0"/>
              <a:buChar char="•"/>
              <a:defRPr/>
            </a:pPr>
            <a:r>
              <a:rPr lang="it-IT" sz="1900" u="none" dirty="0">
                <a:solidFill>
                  <a:srgbClr val="002060"/>
                </a:solidFill>
                <a:latin typeface="+mj-lt"/>
              </a:rPr>
              <a:t>Il </a:t>
            </a:r>
            <a:r>
              <a:rPr lang="it-IT" sz="1900" b="1" u="none" dirty="0">
                <a:solidFill>
                  <a:srgbClr val="002060"/>
                </a:solidFill>
                <a:latin typeface="+mj-lt"/>
              </a:rPr>
              <a:t>numero</a:t>
            </a:r>
            <a:r>
              <a:rPr lang="it-IT" sz="1900" u="none" dirty="0">
                <a:solidFill>
                  <a:srgbClr val="002060"/>
                </a:solidFill>
                <a:latin typeface="+mj-lt"/>
              </a:rPr>
              <a:t> e la descrizione dei colli</a:t>
            </a:r>
          </a:p>
          <a:p>
            <a:pPr marL="342900" indent="-342900" algn="just">
              <a:buFont typeface="Arial" panose="020B0604020202020204" pitchFamily="34" charset="0"/>
              <a:buChar char="•"/>
              <a:defRPr/>
            </a:pPr>
            <a:r>
              <a:rPr lang="it-IT" sz="1900" b="1" u="none" dirty="0">
                <a:solidFill>
                  <a:srgbClr val="002060"/>
                </a:solidFill>
                <a:latin typeface="+mj-lt"/>
              </a:rPr>
              <a:t>Quantità</a:t>
            </a:r>
            <a:r>
              <a:rPr lang="it-IT" sz="1900" u="none" dirty="0">
                <a:solidFill>
                  <a:srgbClr val="002060"/>
                </a:solidFill>
                <a:latin typeface="+mj-lt"/>
              </a:rPr>
              <a:t> totale di merci pericolose, in volume o massa lorda o massa netta come appropriato, differenziate per numero UN, designazione ufficiale, gruppo di imballaggio (se applicabile) e per categoria di trasporto quando si applica l’esenzione parziale secondo 1.1.3.6</a:t>
            </a:r>
          </a:p>
          <a:p>
            <a:pPr marL="342900" indent="-342900" algn="just">
              <a:buFont typeface="Arial" panose="020B0604020202020204" pitchFamily="34" charset="0"/>
              <a:buChar char="•"/>
              <a:defRPr/>
            </a:pPr>
            <a:r>
              <a:rPr lang="it-IT" sz="1900" b="1" u="none" dirty="0">
                <a:solidFill>
                  <a:srgbClr val="002060"/>
                </a:solidFill>
                <a:latin typeface="+mj-lt"/>
              </a:rPr>
              <a:t>In caso di trasporti di gas in esenzione parziale indicare i kg netti o i litri (vedasi slide specifiche)</a:t>
            </a:r>
          </a:p>
          <a:p>
            <a:pPr marL="342900" indent="-342900" algn="just">
              <a:buFont typeface="Arial" panose="020B0604020202020204" pitchFamily="34" charset="0"/>
              <a:buChar char="•"/>
              <a:defRPr/>
            </a:pPr>
            <a:r>
              <a:rPr lang="it-IT" sz="1900" u="none" dirty="0">
                <a:solidFill>
                  <a:srgbClr val="002060"/>
                </a:solidFill>
                <a:latin typeface="+mj-lt"/>
              </a:rPr>
              <a:t>Nome e indirizzo dello </a:t>
            </a:r>
            <a:r>
              <a:rPr lang="it-IT" sz="1900" b="1" u="none" dirty="0">
                <a:solidFill>
                  <a:srgbClr val="002060"/>
                </a:solidFill>
                <a:latin typeface="+mj-lt"/>
              </a:rPr>
              <a:t>speditore</a:t>
            </a:r>
          </a:p>
          <a:p>
            <a:pPr marL="342900" indent="-342900" algn="just">
              <a:buFont typeface="Arial" panose="020B0604020202020204" pitchFamily="34" charset="0"/>
              <a:buChar char="•"/>
              <a:defRPr/>
            </a:pPr>
            <a:r>
              <a:rPr lang="it-IT" sz="1900" u="none" dirty="0">
                <a:solidFill>
                  <a:srgbClr val="002060"/>
                </a:solidFill>
                <a:latin typeface="+mj-lt"/>
              </a:rPr>
              <a:t>Nome e indirizzo del/i </a:t>
            </a:r>
            <a:r>
              <a:rPr lang="it-IT" sz="1900" b="1" u="none" dirty="0">
                <a:solidFill>
                  <a:srgbClr val="002060"/>
                </a:solidFill>
                <a:latin typeface="+mj-lt"/>
              </a:rPr>
              <a:t>destinatario/i</a:t>
            </a:r>
          </a:p>
          <a:p>
            <a:pPr marL="342900" indent="-342900" algn="just">
              <a:buFont typeface="Arial" panose="020B0604020202020204" pitchFamily="34" charset="0"/>
              <a:buChar char="•"/>
              <a:defRPr/>
            </a:pPr>
            <a:r>
              <a:rPr lang="it-IT" sz="1900" b="1" u="none" dirty="0">
                <a:solidFill>
                  <a:srgbClr val="002060"/>
                </a:solidFill>
                <a:latin typeface="+mj-lt"/>
              </a:rPr>
              <a:t>Dichiarazione</a:t>
            </a:r>
            <a:r>
              <a:rPr lang="it-IT" sz="1900" u="none" dirty="0">
                <a:solidFill>
                  <a:srgbClr val="002060"/>
                </a:solidFill>
                <a:latin typeface="+mj-lt"/>
              </a:rPr>
              <a:t>, ove prevista da Accordi speciali</a:t>
            </a:r>
          </a:p>
        </p:txBody>
      </p:sp>
    </p:spTree>
    <p:extLst>
      <p:ext uri="{BB962C8B-B14F-4D97-AF65-F5344CB8AC3E}">
        <p14:creationId xmlns:p14="http://schemas.microsoft.com/office/powerpoint/2010/main" val="86075685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720733" y="3356992"/>
            <a:ext cx="8245475" cy="1008063"/>
          </a:xfrm>
          <a:prstGeom prst="rect">
            <a:avLst/>
          </a:prstGeom>
          <a:noFill/>
        </p:spPr>
        <p:txBody>
          <a:bodyPr bIns="36000"/>
          <a:lstStyle/>
          <a:p>
            <a:pPr algn="just">
              <a:buFont typeface="Arial" pitchFamily="34" charset="0"/>
              <a:buChar char="•"/>
              <a:defRPr/>
            </a:pPr>
            <a:endParaRPr lang="it-IT" sz="1900" u="none" dirty="0">
              <a:solidFill>
                <a:srgbClr val="002060"/>
              </a:solidFill>
              <a:latin typeface="+mj-lt"/>
            </a:endParaRPr>
          </a:p>
          <a:p>
            <a:pPr algn="just">
              <a:buFont typeface="Arial" pitchFamily="34" charset="0"/>
              <a:buChar char="•"/>
              <a:defRPr/>
            </a:pPr>
            <a:endParaRPr lang="it-IT" sz="1900" u="none" dirty="0">
              <a:solidFill>
                <a:srgbClr val="002060"/>
              </a:solidFill>
              <a:latin typeface="+mj-lt"/>
            </a:endParaRPr>
          </a:p>
          <a:p>
            <a:pPr algn="just">
              <a:defRPr/>
            </a:pPr>
            <a:br>
              <a:rPr lang="it-IT" sz="1900" u="none" dirty="0">
                <a:solidFill>
                  <a:srgbClr val="002060"/>
                </a:solidFill>
                <a:latin typeface="+mj-lt"/>
              </a:rPr>
            </a:br>
            <a:endParaRPr lang="it-IT" sz="1900" u="none" dirty="0">
              <a:solidFill>
                <a:srgbClr val="002060"/>
              </a:solidFill>
              <a:latin typeface="+mj-lt"/>
            </a:endParaRPr>
          </a:p>
          <a:p>
            <a:pPr algn="just">
              <a:defRPr/>
            </a:pPr>
            <a:endParaRPr lang="it-IT" sz="1900" u="none" dirty="0">
              <a:solidFill>
                <a:srgbClr val="002060"/>
              </a:solidFill>
              <a:latin typeface="+mj-lt"/>
            </a:endParaRPr>
          </a:p>
        </p:txBody>
      </p:sp>
      <p:sp>
        <p:nvSpPr>
          <p:cNvPr id="5123" name="Titolo 1"/>
          <p:cNvSpPr>
            <a:spLocks noGrp="1"/>
          </p:cNvSpPr>
          <p:nvPr>
            <p:ph type="title"/>
          </p:nvPr>
        </p:nvSpPr>
        <p:spPr>
          <a:xfrm>
            <a:off x="757238" y="259573"/>
            <a:ext cx="8135937" cy="865187"/>
          </a:xfrm>
        </p:spPr>
        <p:txBody>
          <a:bodyPr/>
          <a:lstStyle/>
          <a:p>
            <a:r>
              <a:rPr lang="it-IT" altLang="it-IT" b="1" dirty="0">
                <a:solidFill>
                  <a:srgbClr val="002060"/>
                </a:solidFill>
              </a:rPr>
              <a:t>Documentazione:</a:t>
            </a:r>
            <a:br>
              <a:rPr lang="it-IT" altLang="it-IT" b="1" dirty="0">
                <a:solidFill>
                  <a:srgbClr val="002060"/>
                </a:solidFill>
              </a:rPr>
            </a:br>
            <a:r>
              <a:rPr lang="it-IT" altLang="it-IT" b="1" dirty="0">
                <a:solidFill>
                  <a:srgbClr val="002060"/>
                </a:solidFill>
              </a:rPr>
              <a:t>forma, lingua e conservazione</a:t>
            </a:r>
          </a:p>
        </p:txBody>
      </p:sp>
      <p:sp>
        <p:nvSpPr>
          <p:cNvPr id="9" name="CasellaDiTesto 8"/>
          <p:cNvSpPr txBox="1"/>
          <p:nvPr/>
        </p:nvSpPr>
        <p:spPr>
          <a:xfrm>
            <a:off x="611568" y="1331764"/>
            <a:ext cx="8066087" cy="5324535"/>
          </a:xfrm>
          <a:prstGeom prst="rect">
            <a:avLst/>
          </a:prstGeom>
          <a:noFill/>
        </p:spPr>
        <p:txBody>
          <a:bodyPr>
            <a:spAutoFit/>
          </a:bodyPr>
          <a:lstStyle/>
          <a:p>
            <a:pPr marL="432000" indent="-342900" algn="just">
              <a:buFont typeface="Arial" panose="020B0604020202020204" pitchFamily="34" charset="0"/>
              <a:buChar char="•"/>
              <a:defRPr/>
            </a:pPr>
            <a:r>
              <a:rPr lang="it-IT" sz="1900" u="none" dirty="0">
                <a:solidFill>
                  <a:srgbClr val="002060"/>
                </a:solidFill>
                <a:latin typeface="+mj-lt"/>
                <a:ea typeface="+mj-ea"/>
                <a:cs typeface="+mj-cs"/>
              </a:rPr>
              <a:t>Il modello di documento di trasporto </a:t>
            </a:r>
            <a:r>
              <a:rPr lang="it-IT" sz="1900" u="none" dirty="0">
                <a:solidFill>
                  <a:srgbClr val="002060"/>
                </a:solidFill>
                <a:latin typeface="+mj-lt"/>
              </a:rPr>
              <a:t>non è vincolato a un formato predefinito.</a:t>
            </a:r>
          </a:p>
          <a:p>
            <a:pPr marL="432000" indent="-342900" algn="just">
              <a:spcBef>
                <a:spcPts val="1200"/>
              </a:spcBef>
              <a:buFont typeface="Arial" panose="020B0604020202020204" pitchFamily="34" charset="0"/>
              <a:buChar char="•"/>
              <a:defRPr/>
            </a:pPr>
            <a:r>
              <a:rPr lang="it-IT" sz="1900" u="none" dirty="0">
                <a:solidFill>
                  <a:srgbClr val="002060"/>
                </a:solidFill>
                <a:latin typeface="+mj-lt"/>
              </a:rPr>
              <a:t>Nel caso di </a:t>
            </a:r>
            <a:r>
              <a:rPr lang="it-IT" sz="2400" b="1" u="none" dirty="0">
                <a:solidFill>
                  <a:srgbClr val="002060"/>
                </a:solidFill>
                <a:latin typeface="+mj-lt"/>
              </a:rPr>
              <a:t>destinatari multipli</a:t>
            </a:r>
            <a:r>
              <a:rPr lang="it-IT" sz="1900" u="none" dirty="0">
                <a:solidFill>
                  <a:srgbClr val="002060"/>
                </a:solidFill>
                <a:latin typeface="+mj-lt"/>
              </a:rPr>
              <a:t>, il nome e l’indirizzo dei destinatari possono essere riportati su altri documenti a bordo del veicolo.</a:t>
            </a:r>
          </a:p>
          <a:p>
            <a:pPr marL="432000" indent="-342900" algn="just">
              <a:spcBef>
                <a:spcPts val="1200"/>
              </a:spcBef>
              <a:buFont typeface="Arial" panose="020B0604020202020204" pitchFamily="34" charset="0"/>
              <a:buChar char="•"/>
              <a:defRPr/>
            </a:pPr>
            <a:r>
              <a:rPr lang="it-IT" sz="1900" u="none" dirty="0">
                <a:solidFill>
                  <a:srgbClr val="002060"/>
                </a:solidFill>
                <a:latin typeface="+mj-lt"/>
              </a:rPr>
              <a:t>Nel caso di un trasporto internazionale il documento di trasporto, deve essere redatto nella </a:t>
            </a:r>
            <a:r>
              <a:rPr lang="it-IT" sz="2400" b="1" u="none" dirty="0">
                <a:solidFill>
                  <a:srgbClr val="002060"/>
                </a:solidFill>
                <a:latin typeface="+mj-lt"/>
              </a:rPr>
              <a:t>lingua</a:t>
            </a:r>
            <a:r>
              <a:rPr lang="it-IT" sz="1900" u="none" dirty="0">
                <a:solidFill>
                  <a:srgbClr val="002060"/>
                </a:solidFill>
                <a:latin typeface="+mj-lt"/>
              </a:rPr>
              <a:t> del Paese di origine ma anche in inglese, francese o tedesco.</a:t>
            </a:r>
          </a:p>
          <a:p>
            <a:pPr marL="432000" indent="-342900" algn="just">
              <a:spcBef>
                <a:spcPts val="1200"/>
              </a:spcBef>
              <a:buFont typeface="Arial" panose="020B0604020202020204" pitchFamily="34" charset="0"/>
              <a:buChar char="•"/>
              <a:defRPr/>
            </a:pPr>
            <a:r>
              <a:rPr lang="it-IT" sz="1900" u="none" dirty="0">
                <a:solidFill>
                  <a:srgbClr val="002060"/>
                </a:solidFill>
                <a:latin typeface="+mj-lt"/>
              </a:rPr>
              <a:t>Lo speditore ed il trasportatore devono </a:t>
            </a:r>
            <a:r>
              <a:rPr lang="it-IT" sz="2400" b="1" u="none" dirty="0">
                <a:solidFill>
                  <a:srgbClr val="002060"/>
                </a:solidFill>
                <a:latin typeface="+mj-lt"/>
              </a:rPr>
              <a:t>conservare una copia </a:t>
            </a:r>
            <a:r>
              <a:rPr lang="it-IT" sz="1900" u="none" dirty="0">
                <a:solidFill>
                  <a:srgbClr val="002060"/>
                </a:solidFill>
                <a:latin typeface="+mj-lt"/>
              </a:rPr>
              <a:t>del documento di trasporto delle merci pericolose e le informazioni e la documentazione aggiuntiva come indicato nell’ADR, per un periodo minimo di tre mesi.</a:t>
            </a:r>
          </a:p>
          <a:p>
            <a:pPr marL="432000" indent="-342900" algn="just">
              <a:spcBef>
                <a:spcPts val="1200"/>
              </a:spcBef>
              <a:buFont typeface="Arial" panose="020B0604020202020204" pitchFamily="34" charset="0"/>
              <a:buChar char="•"/>
              <a:defRPr/>
            </a:pPr>
            <a:r>
              <a:rPr lang="it-IT" sz="1900" u="none" dirty="0">
                <a:solidFill>
                  <a:srgbClr val="002060"/>
                </a:solidFill>
                <a:latin typeface="+mj-lt"/>
              </a:rPr>
              <a:t>Quando i documenti sono tenuti in modalità elettronica o in un sistema informatico, lo speditore ed il trasportatore devono essere in grado di stamparli.</a:t>
            </a:r>
          </a:p>
        </p:txBody>
      </p:sp>
    </p:spTree>
    <p:extLst>
      <p:ext uri="{BB962C8B-B14F-4D97-AF65-F5344CB8AC3E}">
        <p14:creationId xmlns:p14="http://schemas.microsoft.com/office/powerpoint/2010/main" val="397480398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115648" y="2117366"/>
            <a:ext cx="7343775" cy="636082"/>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p>
            <a:pPr>
              <a:defRPr/>
            </a:pPr>
            <a:r>
              <a:rPr lang="it-IT" sz="2400" b="1" u="none" dirty="0">
                <a:solidFill>
                  <a:srgbClr val="002060"/>
                </a:solidFill>
                <a:latin typeface="+mj-lt"/>
              </a:rPr>
              <a:t>UN 1072 OSSIGENO COMPRESSO, 2.2 (5.1), (C/E)</a:t>
            </a:r>
          </a:p>
        </p:txBody>
      </p:sp>
      <p:sp>
        <p:nvSpPr>
          <p:cNvPr id="7" name="CasellaDiTesto 6"/>
          <p:cNvSpPr txBox="1"/>
          <p:nvPr/>
        </p:nvSpPr>
        <p:spPr>
          <a:xfrm>
            <a:off x="1115651" y="2916416"/>
            <a:ext cx="7343775" cy="636083"/>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p>
            <a:pPr>
              <a:defRPr/>
            </a:pPr>
            <a:r>
              <a:rPr lang="it-IT" sz="2400" b="1" u="none" dirty="0">
                <a:solidFill>
                  <a:srgbClr val="002060"/>
                </a:solidFill>
                <a:latin typeface="+mj-lt"/>
              </a:rPr>
              <a:t>UN 1977 AZOTO LIQUIDO REFRIGERATO, 2.2 (C/E)</a:t>
            </a:r>
          </a:p>
        </p:txBody>
      </p:sp>
      <p:sp>
        <p:nvSpPr>
          <p:cNvPr id="8" name="CasellaDiTesto 7"/>
          <p:cNvSpPr txBox="1"/>
          <p:nvPr/>
        </p:nvSpPr>
        <p:spPr>
          <a:xfrm>
            <a:off x="1126031" y="3724740"/>
            <a:ext cx="7343775" cy="633354"/>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p>
            <a:pPr>
              <a:defRPr/>
            </a:pPr>
            <a:r>
              <a:rPr lang="it-IT" sz="2400" b="1" u="none" dirty="0">
                <a:solidFill>
                  <a:srgbClr val="002060"/>
                </a:solidFill>
                <a:latin typeface="+mj-lt"/>
              </a:rPr>
              <a:t>UN 1049 IDROGENO COMPRESSO, 2.1 (B/D)</a:t>
            </a:r>
          </a:p>
        </p:txBody>
      </p:sp>
      <p:sp>
        <p:nvSpPr>
          <p:cNvPr id="10" name="CasellaDiTesto 9"/>
          <p:cNvSpPr txBox="1"/>
          <p:nvPr/>
        </p:nvSpPr>
        <p:spPr>
          <a:xfrm>
            <a:off x="1115651" y="4563836"/>
            <a:ext cx="7343775" cy="636082"/>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p>
            <a:pPr>
              <a:defRPr/>
            </a:pPr>
            <a:r>
              <a:rPr lang="it-IT" sz="2400" b="1" u="none" dirty="0">
                <a:solidFill>
                  <a:srgbClr val="002060"/>
                </a:solidFill>
                <a:latin typeface="+mj-lt"/>
              </a:rPr>
              <a:t>UN 1098 ALCOL ALLILICO, 6.1 (3), I, (C/D)</a:t>
            </a:r>
          </a:p>
        </p:txBody>
      </p:sp>
      <p:sp>
        <p:nvSpPr>
          <p:cNvPr id="11" name="CasellaDiTesto 10"/>
          <p:cNvSpPr txBox="1"/>
          <p:nvPr/>
        </p:nvSpPr>
        <p:spPr>
          <a:xfrm>
            <a:off x="916747" y="5365665"/>
            <a:ext cx="7810117" cy="1015663"/>
          </a:xfrm>
          <a:prstGeom prst="rect">
            <a:avLst/>
          </a:prstGeom>
          <a:noFill/>
          <a:ln w="57150">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defRPr/>
            </a:pPr>
            <a:r>
              <a:rPr lang="it-IT" sz="2000" u="none" dirty="0">
                <a:solidFill>
                  <a:srgbClr val="002060"/>
                </a:solidFill>
                <a:latin typeface="+mj-lt"/>
              </a:rPr>
              <a:t>Anche nel caso di cisterna vuota inviata alla bonifica o recipiente vuoto non bonificato restituito dal cliente, è sempre richiesta l’emissione di un documento di trasporto con una precisa dicitura</a:t>
            </a:r>
          </a:p>
        </p:txBody>
      </p:sp>
      <p:sp>
        <p:nvSpPr>
          <p:cNvPr id="6152" name="Titolo 1"/>
          <p:cNvSpPr>
            <a:spLocks noGrp="1"/>
          </p:cNvSpPr>
          <p:nvPr>
            <p:ph type="title"/>
          </p:nvPr>
        </p:nvSpPr>
        <p:spPr>
          <a:xfrm>
            <a:off x="828675" y="188929"/>
            <a:ext cx="8135938" cy="1152525"/>
          </a:xfrm>
        </p:spPr>
        <p:txBody>
          <a:bodyPr/>
          <a:lstStyle/>
          <a:p>
            <a:r>
              <a:rPr lang="it-IT" altLang="it-IT" b="1" dirty="0">
                <a:solidFill>
                  <a:srgbClr val="002060"/>
                </a:solidFill>
              </a:rPr>
              <a:t>Descrizione delle merci pericolose</a:t>
            </a:r>
          </a:p>
        </p:txBody>
      </p:sp>
      <p:sp>
        <p:nvSpPr>
          <p:cNvPr id="9" name="CasellaDiTesto 8"/>
          <p:cNvSpPr txBox="1"/>
          <p:nvPr/>
        </p:nvSpPr>
        <p:spPr>
          <a:xfrm>
            <a:off x="916747" y="1534714"/>
            <a:ext cx="7810117" cy="400110"/>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pPr algn="just">
              <a:defRPr/>
            </a:pPr>
            <a:r>
              <a:rPr lang="it-IT" sz="2000" u="none" dirty="0">
                <a:solidFill>
                  <a:srgbClr val="002060"/>
                </a:solidFill>
                <a:latin typeface="+mj-lt"/>
              </a:rPr>
              <a:t>La sequenza delle informazioni deve rispettare il seguente ordine:</a:t>
            </a:r>
          </a:p>
        </p:txBody>
      </p:sp>
    </p:spTree>
    <p:extLst>
      <p:ext uri="{BB962C8B-B14F-4D97-AF65-F5344CB8AC3E}">
        <p14:creationId xmlns:p14="http://schemas.microsoft.com/office/powerpoint/2010/main" val="269309391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ChangeArrowheads="1"/>
          </p:cNvSpPr>
          <p:nvPr/>
        </p:nvSpPr>
        <p:spPr bwMode="auto">
          <a:xfrm>
            <a:off x="468312" y="1298185"/>
            <a:ext cx="8568184" cy="1661993"/>
          </a:xfrm>
          <a:prstGeom prst="rect">
            <a:avLst/>
          </a:prstGeom>
          <a:noFill/>
          <a:ln w="9525">
            <a:noFill/>
            <a:miter lim="800000"/>
            <a:headEnd/>
            <a:tailEnd/>
          </a:ln>
        </p:spPr>
        <p:txBody>
          <a:bodyPr wrap="square" anchor="ctr">
            <a:spAutoFit/>
          </a:bodyPr>
          <a:lstStyle/>
          <a:p>
            <a:pPr algn="just">
              <a:lnSpc>
                <a:spcPct val="90000"/>
              </a:lnSpc>
              <a:spcBef>
                <a:spcPct val="20000"/>
              </a:spcBef>
              <a:tabLst>
                <a:tab pos="949325" algn="l"/>
                <a:tab pos="1371600" algn="l"/>
              </a:tabLst>
              <a:defRPr/>
            </a:pPr>
            <a:r>
              <a:rPr lang="it-IT" sz="2000" u="none" dirty="0">
                <a:solidFill>
                  <a:srgbClr val="002060"/>
                </a:solidFill>
                <a:latin typeface="+mj-lt"/>
              </a:rPr>
              <a:t>Per gli imballaggi vuoti indicare: </a:t>
            </a:r>
          </a:p>
          <a:p>
            <a:pPr algn="just">
              <a:lnSpc>
                <a:spcPct val="90000"/>
              </a:lnSpc>
              <a:spcBef>
                <a:spcPct val="20000"/>
              </a:spcBef>
              <a:tabLst>
                <a:tab pos="949325" algn="l"/>
                <a:tab pos="1371600" algn="l"/>
              </a:tabLst>
              <a:defRPr/>
            </a:pPr>
            <a:r>
              <a:rPr lang="it-IT" sz="2000" u="none" dirty="0">
                <a:solidFill>
                  <a:srgbClr val="002060"/>
                </a:solidFill>
                <a:latin typeface="+mj-lt"/>
              </a:rPr>
              <a:t>-  imballaggi vuoti, IBC vuoti, oppure,</a:t>
            </a:r>
          </a:p>
          <a:p>
            <a:pPr algn="just">
              <a:lnSpc>
                <a:spcPct val="90000"/>
              </a:lnSpc>
              <a:spcBef>
                <a:spcPct val="20000"/>
              </a:spcBef>
              <a:tabLst>
                <a:tab pos="949325" algn="l"/>
                <a:tab pos="1371600" algn="l"/>
              </a:tabLst>
              <a:defRPr/>
            </a:pPr>
            <a:r>
              <a:rPr lang="it-IT" sz="2000" u="none" dirty="0">
                <a:solidFill>
                  <a:srgbClr val="002060"/>
                </a:solidFill>
                <a:latin typeface="+mj-lt"/>
              </a:rPr>
              <a:t>- recipienti vuoti (applicabile per bombole, tubi, fusti a pressione,            </a:t>
            </a:r>
            <a:r>
              <a:rPr lang="it-IT" sz="2000" u="none" dirty="0">
                <a:solidFill>
                  <a:schemeClr val="bg1"/>
                </a:solidFill>
                <a:latin typeface="+mj-lt"/>
              </a:rPr>
              <a:t>.</a:t>
            </a:r>
            <a:r>
              <a:rPr lang="it-IT" sz="2000" u="none" dirty="0">
                <a:solidFill>
                  <a:srgbClr val="002060"/>
                </a:solidFill>
                <a:latin typeface="+mj-lt"/>
              </a:rPr>
              <a:t>  recipienti criogenici e pacchi della classe 2) e </a:t>
            </a:r>
          </a:p>
          <a:p>
            <a:pPr algn="just">
              <a:lnSpc>
                <a:spcPct val="90000"/>
              </a:lnSpc>
              <a:spcBef>
                <a:spcPct val="20000"/>
              </a:spcBef>
              <a:tabLst>
                <a:tab pos="949325" algn="l"/>
                <a:tab pos="1371600" algn="l"/>
              </a:tabLst>
              <a:defRPr/>
            </a:pPr>
            <a:r>
              <a:rPr lang="it-IT" sz="2000" u="none" dirty="0">
                <a:solidFill>
                  <a:srgbClr val="002060"/>
                </a:solidFill>
                <a:latin typeface="+mj-lt"/>
              </a:rPr>
              <a:t>-  le etichette o la classe (</a:t>
            </a:r>
            <a:r>
              <a:rPr lang="it-IT" sz="2000" b="1" u="none" dirty="0">
                <a:solidFill>
                  <a:srgbClr val="002060"/>
                </a:solidFill>
                <a:latin typeface="+mj-lt"/>
              </a:rPr>
              <a:t>quest’ultima, solo per la classe 2</a:t>
            </a:r>
            <a:r>
              <a:rPr lang="it-IT" sz="2000" u="none" dirty="0">
                <a:solidFill>
                  <a:srgbClr val="002060"/>
                </a:solidFill>
                <a:latin typeface="+mj-lt"/>
              </a:rPr>
              <a:t>)</a:t>
            </a:r>
          </a:p>
        </p:txBody>
      </p:sp>
      <p:sp>
        <p:nvSpPr>
          <p:cNvPr id="66564" name="Text Box 3"/>
          <p:cNvSpPr txBox="1">
            <a:spLocks noChangeArrowheads="1"/>
          </p:cNvSpPr>
          <p:nvPr/>
        </p:nvSpPr>
        <p:spPr bwMode="auto">
          <a:xfrm>
            <a:off x="472745" y="116648"/>
            <a:ext cx="8677275" cy="1200329"/>
          </a:xfrm>
          <a:prstGeom prst="rect">
            <a:avLst/>
          </a:prstGeom>
          <a:noFill/>
          <a:ln w="9525">
            <a:noFill/>
            <a:miter lim="800000"/>
            <a:headEnd/>
            <a:tailEnd/>
          </a:ln>
        </p:spPr>
        <p:txBody>
          <a:bodyPr>
            <a:spAutoFit/>
          </a:bodyPr>
          <a:lstStyle/>
          <a:p>
            <a:pPr algn="ctr" eaLnBrk="0" hangingPunct="0">
              <a:lnSpc>
                <a:spcPct val="90000"/>
              </a:lnSpc>
              <a:defRPr/>
            </a:pPr>
            <a:r>
              <a:rPr lang="it-IT" sz="4000" b="1" u="none" dirty="0">
                <a:solidFill>
                  <a:srgbClr val="002060"/>
                </a:solidFill>
                <a:latin typeface="+mj-lt"/>
                <a:ea typeface="+mj-ea"/>
                <a:cs typeface="+mj-cs"/>
              </a:rPr>
              <a:t>Trasporto in colli – </a:t>
            </a:r>
          </a:p>
          <a:p>
            <a:pPr algn="ctr" eaLnBrk="0" hangingPunct="0">
              <a:lnSpc>
                <a:spcPct val="90000"/>
              </a:lnSpc>
              <a:defRPr/>
            </a:pPr>
            <a:r>
              <a:rPr lang="it-IT" sz="4000" b="1" u="none" dirty="0">
                <a:solidFill>
                  <a:srgbClr val="002060"/>
                </a:solidFill>
                <a:latin typeface="+mj-lt"/>
                <a:ea typeface="+mj-ea"/>
                <a:cs typeface="+mj-cs"/>
              </a:rPr>
              <a:t>recipienti vuoti non ripuliti</a:t>
            </a:r>
            <a:endParaRPr lang="en-US" sz="4000" b="1" u="none" dirty="0">
              <a:solidFill>
                <a:srgbClr val="002060"/>
              </a:solidFill>
              <a:latin typeface="+mj-lt"/>
              <a:ea typeface="+mj-ea"/>
              <a:cs typeface="+mj-cs"/>
            </a:endParaRPr>
          </a:p>
        </p:txBody>
      </p:sp>
      <p:sp>
        <p:nvSpPr>
          <p:cNvPr id="66566" name="Text Box 6"/>
          <p:cNvSpPr txBox="1">
            <a:spLocks noChangeArrowheads="1"/>
          </p:cNvSpPr>
          <p:nvPr/>
        </p:nvSpPr>
        <p:spPr bwMode="auto">
          <a:xfrm>
            <a:off x="2267752" y="3068960"/>
            <a:ext cx="4608511" cy="820368"/>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defPPr>
              <a:defRPr lang="en-US"/>
            </a:defPPr>
            <a:lvl1pPr>
              <a:defRPr b="1" u="none">
                <a:solidFill>
                  <a:srgbClr val="002060"/>
                </a:solidFill>
                <a:latin typeface="+mj-lt"/>
              </a:defRPr>
            </a:lvl1pPr>
          </a:lstStyle>
          <a:p>
            <a:r>
              <a:rPr lang="it-IT" sz="2400" dirty="0"/>
              <a:t>RECIPIENTI VUOTI, 2</a:t>
            </a:r>
          </a:p>
          <a:p>
            <a:r>
              <a:rPr lang="it-IT" sz="2400" dirty="0"/>
              <a:t>IBC VUOTO, 6.1 (8)</a:t>
            </a:r>
          </a:p>
        </p:txBody>
      </p:sp>
      <p:sp>
        <p:nvSpPr>
          <p:cNvPr id="9" name="Rectangle 5"/>
          <p:cNvSpPr>
            <a:spLocks noChangeArrowheads="1"/>
          </p:cNvSpPr>
          <p:nvPr/>
        </p:nvSpPr>
        <p:spPr bwMode="auto">
          <a:xfrm>
            <a:off x="468311" y="3998142"/>
            <a:ext cx="8568183" cy="2092881"/>
          </a:xfrm>
          <a:prstGeom prst="rect">
            <a:avLst/>
          </a:prstGeom>
          <a:noFill/>
          <a:ln w="9525" algn="ctr">
            <a:noFill/>
            <a:miter lim="800000"/>
            <a:headEnd/>
            <a:tailEnd/>
          </a:ln>
        </p:spPr>
        <p:txBody>
          <a:bodyPr wrap="square" anchor="ctr">
            <a:spAutoFit/>
          </a:bodyPr>
          <a:lstStyle/>
          <a:p>
            <a:pPr>
              <a:lnSpc>
                <a:spcPct val="90000"/>
              </a:lnSpc>
              <a:spcBef>
                <a:spcPct val="20000"/>
              </a:spcBef>
              <a:tabLst>
                <a:tab pos="949325" algn="l"/>
                <a:tab pos="1371600" algn="l"/>
              </a:tabLst>
              <a:defRPr/>
            </a:pPr>
            <a:r>
              <a:rPr lang="it-IT" sz="2000" u="none" dirty="0">
                <a:solidFill>
                  <a:srgbClr val="002060"/>
                </a:solidFill>
                <a:latin typeface="+mj-lt"/>
              </a:rPr>
              <a:t>Quando i mezzi di contenimento vuoti non ripuliti, contenenti residui di merci pericolose, ritornano allo speditore, </a:t>
            </a:r>
            <a:r>
              <a:rPr lang="it-IT" sz="2000" b="1" u="none" dirty="0">
                <a:solidFill>
                  <a:srgbClr val="002060"/>
                </a:solidFill>
                <a:latin typeface="+mj-lt"/>
              </a:rPr>
              <a:t>possono essere utilizzati </a:t>
            </a:r>
            <a:r>
              <a:rPr lang="it-IT" sz="2000" u="none" dirty="0">
                <a:solidFill>
                  <a:srgbClr val="002060"/>
                </a:solidFill>
                <a:latin typeface="+mj-lt"/>
              </a:rPr>
              <a:t>i </a:t>
            </a:r>
            <a:r>
              <a:rPr lang="it-IT" sz="2000" b="1" u="none" dirty="0">
                <a:solidFill>
                  <a:srgbClr val="002060"/>
                </a:solidFill>
                <a:latin typeface="+mj-lt"/>
              </a:rPr>
              <a:t>documenti di trasporto preparati per il trasporto dei mezzi di contenimento pieni di queste merci. </a:t>
            </a:r>
          </a:p>
          <a:p>
            <a:pPr>
              <a:lnSpc>
                <a:spcPct val="90000"/>
              </a:lnSpc>
              <a:spcBef>
                <a:spcPct val="20000"/>
              </a:spcBef>
              <a:tabLst>
                <a:tab pos="949325" algn="l"/>
                <a:tab pos="1371600" algn="l"/>
              </a:tabLst>
              <a:defRPr/>
            </a:pPr>
            <a:r>
              <a:rPr lang="it-IT" sz="2000" u="none" dirty="0">
                <a:solidFill>
                  <a:srgbClr val="002060"/>
                </a:solidFill>
                <a:latin typeface="+mj-lt"/>
              </a:rPr>
              <a:t>In questo caso, l’indicazione della quantità deve essere eliminata (mascherandola, cancellandola o con ogni altro mezzo) e sostituita dai termini:</a:t>
            </a:r>
          </a:p>
        </p:txBody>
      </p:sp>
      <p:sp>
        <p:nvSpPr>
          <p:cNvPr id="7" name="Text Box 6"/>
          <p:cNvSpPr txBox="1">
            <a:spLocks noChangeArrowheads="1"/>
          </p:cNvSpPr>
          <p:nvPr/>
        </p:nvSpPr>
        <p:spPr bwMode="auto">
          <a:xfrm>
            <a:off x="1979720" y="6070679"/>
            <a:ext cx="5472607" cy="524891"/>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defPPr>
              <a:defRPr lang="en-US"/>
            </a:defPPr>
            <a:lvl1pPr>
              <a:defRPr b="1" u="none">
                <a:solidFill>
                  <a:srgbClr val="002060"/>
                </a:solidFill>
                <a:latin typeface="+mj-lt"/>
              </a:defRPr>
            </a:lvl1pPr>
          </a:lstStyle>
          <a:p>
            <a:r>
              <a:rPr lang="it-IT" sz="2400" dirty="0"/>
              <a:t>RITORNO A VUOTO, NON RIPULITO</a:t>
            </a:r>
          </a:p>
        </p:txBody>
      </p:sp>
    </p:spTree>
    <p:extLst>
      <p:ext uri="{BB962C8B-B14F-4D97-AF65-F5344CB8AC3E}">
        <p14:creationId xmlns:p14="http://schemas.microsoft.com/office/powerpoint/2010/main" val="4001568560"/>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ChangeArrowheads="1"/>
          </p:cNvSpPr>
          <p:nvPr/>
        </p:nvSpPr>
        <p:spPr bwMode="auto">
          <a:xfrm>
            <a:off x="823736" y="2060856"/>
            <a:ext cx="7632849" cy="1920526"/>
          </a:xfrm>
          <a:prstGeom prst="rect">
            <a:avLst/>
          </a:prstGeom>
          <a:noFill/>
          <a:ln w="9525">
            <a:noFill/>
            <a:miter lim="800000"/>
            <a:headEnd/>
            <a:tailEnd/>
          </a:ln>
        </p:spPr>
        <p:txBody>
          <a:bodyPr wrap="square" anchor="ctr">
            <a:spAutoFit/>
          </a:bodyPr>
          <a:lstStyle/>
          <a:p>
            <a:pPr algn="just">
              <a:lnSpc>
                <a:spcPct val="90000"/>
              </a:lnSpc>
              <a:spcBef>
                <a:spcPct val="20000"/>
              </a:spcBef>
              <a:tabLst>
                <a:tab pos="949325" algn="l"/>
                <a:tab pos="1371600" algn="l"/>
              </a:tabLst>
              <a:defRPr/>
            </a:pPr>
            <a:r>
              <a:rPr lang="it-IT" sz="2200" u="none" dirty="0">
                <a:solidFill>
                  <a:srgbClr val="008000"/>
                </a:solidFill>
                <a:latin typeface="+mj-lt"/>
              </a:rPr>
              <a:t>Per indicare diversi imballaggi vuoti non ripuliti trasportati insieme, appartenenti a merci delle classi 3, 4.1, 4.2, 4.3, 5.1, 5.2, 6.1, 8 o 9, si può indicare “CON RESIDUI DI […]” seguito dalle classi e dai rischi sussidiari che corrispondono ai diversi residui, in ordine numerico di classe. </a:t>
            </a:r>
            <a:r>
              <a:rPr lang="it-IT" sz="2200" b="1" u="none" dirty="0">
                <a:solidFill>
                  <a:srgbClr val="008000"/>
                </a:solidFill>
                <a:latin typeface="+mj-lt"/>
              </a:rPr>
              <a:t>Non si applica alla classe 2 gas. </a:t>
            </a:r>
            <a:r>
              <a:rPr lang="it-IT" sz="2200" u="none" dirty="0">
                <a:solidFill>
                  <a:srgbClr val="008000"/>
                </a:solidFill>
                <a:latin typeface="+mj-lt"/>
              </a:rPr>
              <a:t>Per esempio:</a:t>
            </a:r>
          </a:p>
        </p:txBody>
      </p:sp>
      <p:sp>
        <p:nvSpPr>
          <p:cNvPr id="66564" name="Text Box 3"/>
          <p:cNvSpPr txBox="1">
            <a:spLocks noChangeArrowheads="1"/>
          </p:cNvSpPr>
          <p:nvPr/>
        </p:nvSpPr>
        <p:spPr bwMode="auto">
          <a:xfrm>
            <a:off x="472745" y="116648"/>
            <a:ext cx="8677275" cy="1200329"/>
          </a:xfrm>
          <a:prstGeom prst="rect">
            <a:avLst/>
          </a:prstGeom>
          <a:noFill/>
          <a:ln w="9525">
            <a:noFill/>
            <a:miter lim="800000"/>
            <a:headEnd/>
            <a:tailEnd/>
          </a:ln>
        </p:spPr>
        <p:txBody>
          <a:bodyPr>
            <a:spAutoFit/>
          </a:bodyPr>
          <a:lstStyle/>
          <a:p>
            <a:pPr algn="ctr" eaLnBrk="0" hangingPunct="0">
              <a:lnSpc>
                <a:spcPct val="90000"/>
              </a:lnSpc>
              <a:defRPr/>
            </a:pPr>
            <a:r>
              <a:rPr lang="it-IT" sz="4000" b="1" u="none" dirty="0">
                <a:solidFill>
                  <a:srgbClr val="008000"/>
                </a:solidFill>
                <a:latin typeface="+mj-lt"/>
                <a:ea typeface="+mj-ea"/>
                <a:cs typeface="+mj-cs"/>
              </a:rPr>
              <a:t>Trasporto in colli – </a:t>
            </a:r>
          </a:p>
          <a:p>
            <a:pPr algn="ctr" eaLnBrk="0" hangingPunct="0">
              <a:lnSpc>
                <a:spcPct val="90000"/>
              </a:lnSpc>
              <a:defRPr/>
            </a:pPr>
            <a:r>
              <a:rPr lang="it-IT" sz="4000" b="1" u="none" dirty="0">
                <a:solidFill>
                  <a:srgbClr val="008000"/>
                </a:solidFill>
                <a:latin typeface="+mj-lt"/>
                <a:ea typeface="+mj-ea"/>
                <a:cs typeface="+mj-cs"/>
              </a:rPr>
              <a:t>recipienti vuoti non ripuliti</a:t>
            </a:r>
            <a:endParaRPr lang="en-US" sz="4000" b="1" u="none" dirty="0">
              <a:solidFill>
                <a:srgbClr val="008000"/>
              </a:solidFill>
              <a:latin typeface="+mj-lt"/>
              <a:ea typeface="+mj-ea"/>
              <a:cs typeface="+mj-cs"/>
            </a:endParaRPr>
          </a:p>
        </p:txBody>
      </p:sp>
      <p:sp>
        <p:nvSpPr>
          <p:cNvPr id="66566" name="Text Box 6"/>
          <p:cNvSpPr txBox="1">
            <a:spLocks noChangeArrowheads="1"/>
          </p:cNvSpPr>
          <p:nvPr/>
        </p:nvSpPr>
        <p:spPr bwMode="auto">
          <a:xfrm>
            <a:off x="899592" y="4378671"/>
            <a:ext cx="7560840" cy="1081697"/>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defPPr>
              <a:defRPr lang="en-US"/>
            </a:defPPr>
            <a:lvl1pPr>
              <a:defRPr b="1" u="none">
                <a:solidFill>
                  <a:srgbClr val="002060"/>
                </a:solidFill>
                <a:latin typeface="+mj-lt"/>
              </a:defRPr>
            </a:lvl1pPr>
          </a:lstStyle>
          <a:p>
            <a:r>
              <a:rPr lang="it-IT" sz="2400" dirty="0">
                <a:solidFill>
                  <a:srgbClr val="008000"/>
                </a:solidFill>
              </a:rPr>
              <a:t>IMBALLAGGI VUOTI CON RESIDUI DI 3, 6.1, 8</a:t>
            </a:r>
          </a:p>
        </p:txBody>
      </p:sp>
    </p:spTree>
    <p:extLst>
      <p:ext uri="{BB962C8B-B14F-4D97-AF65-F5344CB8AC3E}">
        <p14:creationId xmlns:p14="http://schemas.microsoft.com/office/powerpoint/2010/main" val="403593540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p:cNvSpPr txBox="1">
            <a:spLocks noChangeArrowheads="1"/>
          </p:cNvSpPr>
          <p:nvPr/>
        </p:nvSpPr>
        <p:spPr bwMode="auto">
          <a:xfrm>
            <a:off x="623771" y="188640"/>
            <a:ext cx="8340725" cy="977900"/>
          </a:xfrm>
          <a:prstGeom prst="rect">
            <a:avLst/>
          </a:prstGeom>
          <a:noFill/>
          <a:ln w="9525">
            <a:noFill/>
            <a:miter lim="800000"/>
            <a:headEnd/>
            <a:tailEnd/>
          </a:ln>
        </p:spPr>
        <p:txBody>
          <a:bodyPr>
            <a:spAutoFit/>
          </a:bodyPr>
          <a:lstStyle/>
          <a:p>
            <a:pPr eaLnBrk="0" hangingPunct="0">
              <a:lnSpc>
                <a:spcPct val="90000"/>
              </a:lnSpc>
              <a:defRPr/>
            </a:pPr>
            <a:r>
              <a:rPr lang="it-IT" sz="3200" b="1" u="none" dirty="0">
                <a:solidFill>
                  <a:srgbClr val="002060"/>
                </a:solidFill>
                <a:latin typeface="+mj-lt"/>
                <a:ea typeface="+mj-ea"/>
                <a:cs typeface="+mj-cs"/>
              </a:rPr>
              <a:t>Trasporto in cisterna/recipienti di capacità superiore a 1000 litri – vuoti non ripuliti</a:t>
            </a:r>
            <a:endParaRPr lang="en-US" sz="3200" b="1" u="none" dirty="0">
              <a:solidFill>
                <a:srgbClr val="002060"/>
              </a:solidFill>
              <a:latin typeface="+mj-lt"/>
              <a:ea typeface="+mj-ea"/>
              <a:cs typeface="+mj-cs"/>
            </a:endParaRPr>
          </a:p>
        </p:txBody>
      </p:sp>
      <p:sp>
        <p:nvSpPr>
          <p:cNvPr id="12" name="CasellaDiTesto 11"/>
          <p:cNvSpPr txBox="1"/>
          <p:nvPr/>
        </p:nvSpPr>
        <p:spPr>
          <a:xfrm>
            <a:off x="623763" y="3924209"/>
            <a:ext cx="8280400" cy="872959"/>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defPPr>
              <a:defRPr lang="en-US"/>
            </a:defPPr>
            <a:lvl1pPr>
              <a:defRPr b="1" u="none">
                <a:solidFill>
                  <a:srgbClr val="002060"/>
                </a:solidFill>
                <a:latin typeface="+mj-lt"/>
              </a:defRPr>
            </a:lvl1pPr>
          </a:lstStyle>
          <a:p>
            <a:r>
              <a:rPr lang="it-IT" sz="2400" dirty="0"/>
              <a:t>VEICOLO BATTERIA VUOTO, ULTIMA MERCE CARICATA: UN 1049 IDROGENO COMPRESSO, 2.1 (B/D)</a:t>
            </a:r>
          </a:p>
        </p:txBody>
      </p:sp>
      <p:sp>
        <p:nvSpPr>
          <p:cNvPr id="9" name="CasellaDiTesto 8"/>
          <p:cNvSpPr txBox="1"/>
          <p:nvPr/>
        </p:nvSpPr>
        <p:spPr>
          <a:xfrm>
            <a:off x="623763" y="5157192"/>
            <a:ext cx="8280400" cy="936104"/>
          </a:xfrm>
          <a:prstGeom prst="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anchor="ctr" anchorCtr="0">
            <a:noAutofit/>
          </a:bodyPr>
          <a:lstStyle>
            <a:defPPr>
              <a:defRPr lang="en-US"/>
            </a:defPPr>
            <a:lvl1pPr>
              <a:defRPr b="1" u="none">
                <a:solidFill>
                  <a:srgbClr val="002060"/>
                </a:solidFill>
                <a:latin typeface="+mj-lt"/>
              </a:defRPr>
            </a:lvl1pPr>
          </a:lstStyle>
          <a:p>
            <a:r>
              <a:rPr lang="it-IT" sz="2400" dirty="0"/>
              <a:t>VEICOLO CISTERNA VUOTO, ULTIMA MERCE CARICATA: UN 1073 OSSIGENO LIQUIDO REFRIGERATO, 2.2 (5.1), (C/E)</a:t>
            </a:r>
          </a:p>
        </p:txBody>
      </p:sp>
      <p:sp>
        <p:nvSpPr>
          <p:cNvPr id="2" name="Rettangolo 1"/>
          <p:cNvSpPr/>
          <p:nvPr/>
        </p:nvSpPr>
        <p:spPr>
          <a:xfrm>
            <a:off x="623770" y="1377057"/>
            <a:ext cx="8340725" cy="2246769"/>
          </a:xfrm>
          <a:prstGeom prst="rect">
            <a:avLst/>
          </a:prstGeom>
        </p:spPr>
        <p:txBody>
          <a:bodyPr wrap="square">
            <a:spAutoFit/>
          </a:bodyPr>
          <a:lstStyle/>
          <a:p>
            <a:r>
              <a:rPr lang="it-IT" sz="2000" u="none" dirty="0">
                <a:solidFill>
                  <a:srgbClr val="002060"/>
                </a:solidFill>
                <a:latin typeface="+mj-lt"/>
              </a:rPr>
              <a:t>Per i mezzi di contenimento vuoti, non ripuliti, compresi i recipienti per gas, vuoti, non ripuliti, di capacità superiore a 1000 litri, indicare:</a:t>
            </a:r>
          </a:p>
          <a:p>
            <a:r>
              <a:rPr lang="it-IT" sz="2000" u="none" dirty="0">
                <a:solidFill>
                  <a:srgbClr val="002060"/>
                </a:solidFill>
                <a:latin typeface="+mj-lt"/>
              </a:rPr>
              <a:t>“VEICOLO-CISTERNA VUOTO”, “CISTERNA SMONTABILE VUOTA”, “CONTAINER-CISTERNA VUOTO”, “CISTERNA MOBILE VUOTA”, “VEICOLO-BATTERIA VUOTO”, “CGEM VUOTO”, “VEICOLO VUOTO”, “CONTAINER VUOTO” o “RECIPIENTE VUOTO”, secondo il caso, seguita dalla indicazione “ULTIMA MERCE CARICATA:”. Esempi:</a:t>
            </a:r>
            <a:endParaRPr lang="it-IT" sz="2000" dirty="0">
              <a:solidFill>
                <a:srgbClr val="002060"/>
              </a:solidFill>
              <a:latin typeface="+mj-lt"/>
            </a:endParaRPr>
          </a:p>
        </p:txBody>
      </p:sp>
    </p:spTree>
    <p:extLst>
      <p:ext uri="{BB962C8B-B14F-4D97-AF65-F5344CB8AC3E}">
        <p14:creationId xmlns:p14="http://schemas.microsoft.com/office/powerpoint/2010/main" val="194519623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6"/>
          <p:cNvSpPr>
            <a:spLocks noChangeArrowheads="1"/>
          </p:cNvSpPr>
          <p:nvPr/>
        </p:nvSpPr>
        <p:spPr bwMode="auto">
          <a:xfrm>
            <a:off x="692603" y="1388970"/>
            <a:ext cx="8424862" cy="4708981"/>
          </a:xfrm>
          <a:prstGeom prst="rect">
            <a:avLst/>
          </a:prstGeom>
          <a:noFill/>
          <a:ln w="9525" algn="ctr">
            <a:noFill/>
            <a:miter lim="800000"/>
            <a:headEnd/>
            <a:tailEnd/>
          </a:ln>
        </p:spPr>
        <p:txBody>
          <a:bodyPr>
            <a:spAutoFit/>
          </a:bodyPr>
          <a:lstStyle/>
          <a:p>
            <a:pPr>
              <a:defRPr/>
            </a:pPr>
            <a:r>
              <a:rPr lang="it-IT" sz="2000" u="none" dirty="0">
                <a:solidFill>
                  <a:srgbClr val="002060"/>
                </a:solidFill>
                <a:latin typeface="Arial" panose="020B0604020202020204" pitchFamily="34" charset="0"/>
                <a:cs typeface="Arial" panose="020B0604020202020204" pitchFamily="34" charset="0"/>
              </a:rPr>
              <a:t>- Nel caso di trasporto di recipienti scaduti di collaudo e destinati al centro di revisione periodica/smaltimento aggiungere la dicitura:</a:t>
            </a:r>
          </a:p>
          <a:p>
            <a:pPr>
              <a:defRPr/>
            </a:pPr>
            <a:r>
              <a:rPr lang="it-IT" sz="2800" u="none" dirty="0">
                <a:solidFill>
                  <a:srgbClr val="002060"/>
                </a:solidFill>
                <a:latin typeface="Arial" panose="020B0604020202020204" pitchFamily="34" charset="0"/>
                <a:cs typeface="Arial" panose="020B0604020202020204" pitchFamily="34" charset="0"/>
              </a:rPr>
              <a:t>"Trasporto secondo 4.1.6.10"</a:t>
            </a:r>
          </a:p>
          <a:p>
            <a:pPr>
              <a:defRPr/>
            </a:pPr>
            <a:endParaRPr lang="it-IT" sz="1600" u="none" dirty="0">
              <a:solidFill>
                <a:srgbClr val="002060"/>
              </a:solidFill>
              <a:latin typeface="Arial" panose="020B0604020202020204" pitchFamily="34" charset="0"/>
              <a:cs typeface="Arial" panose="020B0604020202020204" pitchFamily="34" charset="0"/>
            </a:endParaRPr>
          </a:p>
          <a:p>
            <a:pPr>
              <a:defRPr/>
            </a:pPr>
            <a:r>
              <a:rPr lang="it-IT" sz="2000" u="none" dirty="0">
                <a:solidFill>
                  <a:srgbClr val="002060"/>
                </a:solidFill>
              </a:rPr>
              <a:t>- Quando le merci pericolose sono trasportate in un recipiente a pressione di soccorso, dopo la descrizione delle merci nel documento di trasporto deve essere aggiunta la dicitura </a:t>
            </a:r>
          </a:p>
          <a:p>
            <a:pPr>
              <a:defRPr/>
            </a:pPr>
            <a:r>
              <a:rPr lang="it-IT" sz="2800" u="none" dirty="0">
                <a:solidFill>
                  <a:srgbClr val="002060"/>
                </a:solidFill>
              </a:rPr>
              <a:t>“Recipiente a pressione di soccorso”</a:t>
            </a:r>
          </a:p>
          <a:p>
            <a:pPr>
              <a:defRPr/>
            </a:pPr>
            <a:endParaRPr lang="it-IT" sz="1600" u="none" dirty="0">
              <a:solidFill>
                <a:srgbClr val="002060"/>
              </a:solidFill>
            </a:endParaRPr>
          </a:p>
          <a:p>
            <a:pPr>
              <a:defRPr/>
            </a:pPr>
            <a:r>
              <a:rPr lang="it-IT" sz="2000" u="none" dirty="0">
                <a:solidFill>
                  <a:srgbClr val="002060"/>
                </a:solidFill>
              </a:rPr>
              <a:t>- Nel caso di trasporto di materie pericolose per l’ambiente (es. </a:t>
            </a:r>
            <a:r>
              <a:rPr lang="it-IT" sz="2000" u="none" dirty="0" err="1">
                <a:solidFill>
                  <a:srgbClr val="002060"/>
                </a:solidFill>
              </a:rPr>
              <a:t>am</a:t>
            </a:r>
            <a:r>
              <a:rPr lang="it-IT" sz="2000" u="none" dirty="0">
                <a:solidFill>
                  <a:srgbClr val="002060"/>
                </a:solidFill>
              </a:rPr>
              <a:t>-</a:t>
            </a:r>
          </a:p>
          <a:p>
            <a:pPr>
              <a:defRPr/>
            </a:pPr>
            <a:r>
              <a:rPr lang="it-IT" sz="2000" u="none" dirty="0" err="1">
                <a:solidFill>
                  <a:srgbClr val="002060"/>
                </a:solidFill>
              </a:rPr>
              <a:t>moniaca</a:t>
            </a:r>
            <a:r>
              <a:rPr lang="it-IT" sz="2000" u="none" dirty="0">
                <a:solidFill>
                  <a:srgbClr val="002060"/>
                </a:solidFill>
              </a:rPr>
              <a:t>) aggiungere la dicitura: </a:t>
            </a:r>
            <a:r>
              <a:rPr lang="it-IT" sz="2800" u="none" dirty="0">
                <a:solidFill>
                  <a:srgbClr val="002060"/>
                </a:solidFill>
              </a:rPr>
              <a:t>“Pericoloso per l’ambiente”</a:t>
            </a:r>
          </a:p>
          <a:p>
            <a:pPr>
              <a:defRPr/>
            </a:pPr>
            <a:endParaRPr lang="it-IT" sz="1600" u="none" dirty="0">
              <a:solidFill>
                <a:srgbClr val="002060"/>
              </a:solidFill>
            </a:endParaRPr>
          </a:p>
          <a:p>
            <a:pPr>
              <a:defRPr/>
            </a:pPr>
            <a:r>
              <a:rPr lang="it-IT" sz="2000" u="none" dirty="0">
                <a:solidFill>
                  <a:srgbClr val="002060"/>
                </a:solidFill>
              </a:rPr>
              <a:t>- Nel caso di trasporto di rifiuti pericolosi dopo il numero </a:t>
            </a:r>
          </a:p>
          <a:p>
            <a:pPr>
              <a:defRPr/>
            </a:pPr>
            <a:r>
              <a:rPr lang="it-IT" sz="2000" u="none" dirty="0">
                <a:solidFill>
                  <a:srgbClr val="002060"/>
                </a:solidFill>
              </a:rPr>
              <a:t>ONU indicare: </a:t>
            </a:r>
            <a:r>
              <a:rPr lang="it-IT" sz="2800" u="none" dirty="0">
                <a:solidFill>
                  <a:srgbClr val="002060"/>
                </a:solidFill>
              </a:rPr>
              <a:t>“Rifiuto”</a:t>
            </a:r>
            <a:endParaRPr lang="it-IT" sz="2800" dirty="0">
              <a:solidFill>
                <a:srgbClr val="002060"/>
              </a:solidFill>
            </a:endParaRPr>
          </a:p>
        </p:txBody>
      </p:sp>
      <p:sp>
        <p:nvSpPr>
          <p:cNvPr id="7" name="Text Box 3"/>
          <p:cNvSpPr txBox="1">
            <a:spLocks noChangeArrowheads="1"/>
          </p:cNvSpPr>
          <p:nvPr/>
        </p:nvSpPr>
        <p:spPr bwMode="auto">
          <a:xfrm>
            <a:off x="485777" y="188656"/>
            <a:ext cx="8677275" cy="1200329"/>
          </a:xfrm>
          <a:prstGeom prst="rect">
            <a:avLst/>
          </a:prstGeom>
          <a:noFill/>
          <a:ln w="9525">
            <a:noFill/>
            <a:miter lim="800000"/>
            <a:headEnd/>
            <a:tailEnd/>
          </a:ln>
        </p:spPr>
        <p:txBody>
          <a:bodyPr>
            <a:spAutoFit/>
          </a:bodyPr>
          <a:lstStyle/>
          <a:p>
            <a:pPr algn="ctr" eaLnBrk="0" hangingPunct="0">
              <a:lnSpc>
                <a:spcPct val="90000"/>
              </a:lnSpc>
              <a:defRPr/>
            </a:pPr>
            <a:r>
              <a:rPr lang="it-IT" sz="4000" b="1" u="none" dirty="0">
                <a:solidFill>
                  <a:srgbClr val="002060"/>
                </a:solidFill>
                <a:latin typeface="+mj-lt"/>
                <a:ea typeface="+mj-ea"/>
                <a:cs typeface="+mj-cs"/>
              </a:rPr>
              <a:t>Casi particolari </a:t>
            </a:r>
          </a:p>
          <a:p>
            <a:pPr algn="ctr" eaLnBrk="0" hangingPunct="0">
              <a:lnSpc>
                <a:spcPct val="90000"/>
              </a:lnSpc>
              <a:defRPr/>
            </a:pPr>
            <a:r>
              <a:rPr lang="it-IT" sz="4000" b="1" u="none" dirty="0">
                <a:solidFill>
                  <a:srgbClr val="002060"/>
                </a:solidFill>
                <a:latin typeface="+mj-lt"/>
                <a:ea typeface="+mj-ea"/>
                <a:cs typeface="+mj-cs"/>
              </a:rPr>
              <a:t>con diciture specifiche</a:t>
            </a:r>
            <a:endParaRPr lang="en-US" sz="4000" b="1" u="none" dirty="0">
              <a:solidFill>
                <a:srgbClr val="002060"/>
              </a:solidFill>
              <a:latin typeface="+mj-lt"/>
              <a:ea typeface="+mj-ea"/>
              <a:cs typeface="+mj-cs"/>
            </a:endParaRPr>
          </a:p>
        </p:txBody>
      </p:sp>
    </p:spTree>
    <p:extLst>
      <p:ext uri="{BB962C8B-B14F-4D97-AF65-F5344CB8AC3E}">
        <p14:creationId xmlns:p14="http://schemas.microsoft.com/office/powerpoint/2010/main" val="262474332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6"/>
          <p:cNvSpPr>
            <a:spLocks noChangeArrowheads="1"/>
          </p:cNvSpPr>
          <p:nvPr/>
        </p:nvSpPr>
        <p:spPr bwMode="auto">
          <a:xfrm>
            <a:off x="611560" y="1620083"/>
            <a:ext cx="8424862" cy="4401205"/>
          </a:xfrm>
          <a:prstGeom prst="rect">
            <a:avLst/>
          </a:prstGeom>
          <a:noFill/>
          <a:ln w="9525" algn="ctr">
            <a:noFill/>
            <a:miter lim="800000"/>
            <a:headEnd/>
            <a:tailEnd/>
          </a:ln>
        </p:spPr>
        <p:txBody>
          <a:bodyPr>
            <a:spAutoFit/>
          </a:bodyPr>
          <a:lstStyle/>
          <a:p>
            <a:pPr marL="342900" indent="-342900">
              <a:buFontTx/>
              <a:buChar char="-"/>
              <a:defRPr/>
            </a:pPr>
            <a:r>
              <a:rPr lang="it-IT" sz="2000" u="none" dirty="0">
                <a:solidFill>
                  <a:srgbClr val="002060"/>
                </a:solidFill>
                <a:latin typeface="Arial" panose="020B0604020202020204" pitchFamily="34" charset="0"/>
                <a:cs typeface="Arial" panose="020B0604020202020204" pitchFamily="34" charset="0"/>
              </a:rPr>
              <a:t>Per il trasporto intermodale con colli o cisterne non in regola con ADR indicare: </a:t>
            </a:r>
            <a:r>
              <a:rPr lang="it-IT" sz="2800" u="none" dirty="0">
                <a:solidFill>
                  <a:srgbClr val="002060"/>
                </a:solidFill>
                <a:latin typeface="Arial" panose="020B0604020202020204" pitchFamily="34" charset="0"/>
                <a:cs typeface="Arial" panose="020B0604020202020204" pitchFamily="34" charset="0"/>
              </a:rPr>
              <a:t>"</a:t>
            </a:r>
            <a:r>
              <a:rPr lang="it-IT" sz="2800" b="1" u="none" dirty="0">
                <a:solidFill>
                  <a:srgbClr val="002060"/>
                </a:solidFill>
                <a:latin typeface="Arial" panose="020B0604020202020204" pitchFamily="34" charset="0"/>
                <a:cs typeface="Arial" panose="020B0604020202020204" pitchFamily="34" charset="0"/>
              </a:rPr>
              <a:t>Trasporto secondo 1.1.4.2.1</a:t>
            </a:r>
            <a:r>
              <a:rPr lang="it-IT" sz="2800" u="none" dirty="0">
                <a:solidFill>
                  <a:srgbClr val="002060"/>
                </a:solidFill>
                <a:latin typeface="Arial" panose="020B0604020202020204" pitchFamily="34" charset="0"/>
                <a:cs typeface="Arial" panose="020B0604020202020204" pitchFamily="34" charset="0"/>
              </a:rPr>
              <a:t>"</a:t>
            </a:r>
          </a:p>
          <a:p>
            <a:pPr marL="342900" indent="-342900">
              <a:buFontTx/>
              <a:buChar char="-"/>
              <a:defRPr/>
            </a:pPr>
            <a:endParaRPr lang="it-IT" sz="2000" u="none" dirty="0">
              <a:solidFill>
                <a:srgbClr val="002060"/>
              </a:solidFill>
              <a:latin typeface="Arial" panose="020B0604020202020204" pitchFamily="34" charset="0"/>
              <a:cs typeface="Arial" panose="020B0604020202020204" pitchFamily="34" charset="0"/>
            </a:endParaRPr>
          </a:p>
          <a:p>
            <a:pPr marL="342900" indent="-342900">
              <a:buFontTx/>
              <a:buChar char="-"/>
              <a:defRPr/>
            </a:pPr>
            <a:r>
              <a:rPr lang="it-IT" sz="2000" u="none" dirty="0">
                <a:solidFill>
                  <a:srgbClr val="002060"/>
                </a:solidFill>
                <a:latin typeface="Arial" panose="020B0604020202020204" pitchFamily="34" charset="0"/>
                <a:cs typeface="Arial" panose="020B0604020202020204" pitchFamily="34" charset="0"/>
              </a:rPr>
              <a:t>Nel caso di trasporto in conformità ad esempio all’accordo di deroga M287 indicare: </a:t>
            </a:r>
            <a:r>
              <a:rPr lang="it-IT" sz="2800" u="none" dirty="0">
                <a:solidFill>
                  <a:srgbClr val="002060"/>
                </a:solidFill>
                <a:latin typeface="Arial" panose="020B0604020202020204" pitchFamily="34" charset="0"/>
                <a:cs typeface="Arial" panose="020B0604020202020204" pitchFamily="34" charset="0"/>
              </a:rPr>
              <a:t>"</a:t>
            </a:r>
            <a:r>
              <a:rPr lang="it-IT" sz="2800" b="1" u="none" dirty="0">
                <a:solidFill>
                  <a:srgbClr val="002060"/>
                </a:solidFill>
                <a:latin typeface="Arial" panose="020B0604020202020204" pitchFamily="34" charset="0"/>
                <a:cs typeface="Arial" panose="020B0604020202020204" pitchFamily="34" charset="0"/>
              </a:rPr>
              <a:t>Trasporto sotto le condizioni della sezione 1.5.1 ADR (M 287)</a:t>
            </a:r>
            <a:r>
              <a:rPr lang="it-IT" sz="2800" u="none" dirty="0">
                <a:solidFill>
                  <a:srgbClr val="002060"/>
                </a:solidFill>
                <a:latin typeface="Arial" panose="020B0604020202020204" pitchFamily="34" charset="0"/>
                <a:cs typeface="Arial" panose="020B0604020202020204" pitchFamily="34" charset="0"/>
              </a:rPr>
              <a:t>"</a:t>
            </a:r>
            <a:endParaRPr lang="it-IT" sz="2800" b="1" u="none" dirty="0">
              <a:solidFill>
                <a:srgbClr val="002060"/>
              </a:solidFill>
              <a:latin typeface="Arial" panose="020B0604020202020204" pitchFamily="34" charset="0"/>
              <a:cs typeface="Arial" panose="020B0604020202020204" pitchFamily="34" charset="0"/>
            </a:endParaRPr>
          </a:p>
          <a:p>
            <a:pPr marL="342900" indent="-342900">
              <a:buFontTx/>
              <a:buChar char="-"/>
              <a:defRPr/>
            </a:pPr>
            <a:endParaRPr lang="it-IT" sz="2000" b="1" u="none" dirty="0">
              <a:solidFill>
                <a:srgbClr val="002060"/>
              </a:solidFill>
              <a:latin typeface="Arial" panose="020B0604020202020204" pitchFamily="34" charset="0"/>
              <a:cs typeface="Arial" panose="020B0604020202020204" pitchFamily="34" charset="0"/>
            </a:endParaRPr>
          </a:p>
          <a:p>
            <a:pPr marL="342900" indent="-342900">
              <a:buFontTx/>
              <a:buChar char="-"/>
              <a:defRPr/>
            </a:pPr>
            <a:r>
              <a:rPr lang="it-IT" sz="2000" u="none" dirty="0">
                <a:solidFill>
                  <a:srgbClr val="008000"/>
                </a:solidFill>
              </a:rPr>
              <a:t>Per le materie riclassificate in base a test indicare: </a:t>
            </a:r>
          </a:p>
          <a:p>
            <a:pPr>
              <a:tabLst>
                <a:tab pos="358775" algn="l"/>
              </a:tabLst>
              <a:defRPr/>
            </a:pPr>
            <a:r>
              <a:rPr lang="it-IT" sz="2000" u="none" dirty="0">
                <a:solidFill>
                  <a:srgbClr val="008000"/>
                </a:solidFill>
              </a:rPr>
              <a:t>	</a:t>
            </a:r>
            <a:r>
              <a:rPr lang="it-IT" sz="2800" b="1" u="none" dirty="0">
                <a:solidFill>
                  <a:srgbClr val="008000"/>
                </a:solidFill>
              </a:rPr>
              <a:t>“CLASSIFICATO COMFORMEMENTE 2.1.2.8”</a:t>
            </a:r>
          </a:p>
          <a:p>
            <a:pPr>
              <a:tabLst>
                <a:tab pos="358775" algn="l"/>
              </a:tabLst>
              <a:defRPr/>
            </a:pPr>
            <a:endParaRPr lang="it-IT" sz="2000" b="1" u="none" dirty="0">
              <a:solidFill>
                <a:srgbClr val="008000"/>
              </a:solidFill>
            </a:endParaRPr>
          </a:p>
          <a:p>
            <a:pPr>
              <a:tabLst>
                <a:tab pos="358775" algn="l"/>
              </a:tabLst>
              <a:defRPr/>
            </a:pPr>
            <a:r>
              <a:rPr lang="it-IT" sz="2000" u="none" dirty="0">
                <a:solidFill>
                  <a:srgbClr val="008000"/>
                </a:solidFill>
              </a:rPr>
              <a:t>-	Per container-cisterna di gas liquefatti refrigerati indicare: </a:t>
            </a:r>
          </a:p>
          <a:p>
            <a:pPr defTabSz="358775">
              <a:defRPr/>
            </a:pPr>
            <a:r>
              <a:rPr lang="it-IT" sz="2000" u="none" dirty="0">
                <a:solidFill>
                  <a:srgbClr val="008000"/>
                </a:solidFill>
              </a:rPr>
              <a:t>	</a:t>
            </a:r>
            <a:r>
              <a:rPr lang="it-IT" sz="2800" b="1" u="none" dirty="0">
                <a:solidFill>
                  <a:srgbClr val="008000"/>
                </a:solidFill>
              </a:rPr>
              <a:t>“FINE TEMPO DI TENUTA GG/MM/AAAA”</a:t>
            </a:r>
          </a:p>
        </p:txBody>
      </p:sp>
      <p:sp>
        <p:nvSpPr>
          <p:cNvPr id="7" name="Text Box 3"/>
          <p:cNvSpPr txBox="1">
            <a:spLocks noChangeArrowheads="1"/>
          </p:cNvSpPr>
          <p:nvPr/>
        </p:nvSpPr>
        <p:spPr bwMode="auto">
          <a:xfrm>
            <a:off x="485777" y="188656"/>
            <a:ext cx="8677275" cy="1200329"/>
          </a:xfrm>
          <a:prstGeom prst="rect">
            <a:avLst/>
          </a:prstGeom>
          <a:noFill/>
          <a:ln w="9525">
            <a:noFill/>
            <a:miter lim="800000"/>
            <a:headEnd/>
            <a:tailEnd/>
          </a:ln>
        </p:spPr>
        <p:txBody>
          <a:bodyPr>
            <a:spAutoFit/>
          </a:bodyPr>
          <a:lstStyle/>
          <a:p>
            <a:pPr algn="ctr" eaLnBrk="0" hangingPunct="0">
              <a:lnSpc>
                <a:spcPct val="90000"/>
              </a:lnSpc>
              <a:defRPr/>
            </a:pPr>
            <a:r>
              <a:rPr lang="it-IT" sz="4000" b="1" u="none" dirty="0">
                <a:solidFill>
                  <a:srgbClr val="002060"/>
                </a:solidFill>
                <a:latin typeface="+mj-lt"/>
                <a:ea typeface="+mj-ea"/>
                <a:cs typeface="+mj-cs"/>
              </a:rPr>
              <a:t>Casi particolari </a:t>
            </a:r>
          </a:p>
          <a:p>
            <a:pPr algn="ctr" eaLnBrk="0" hangingPunct="0">
              <a:lnSpc>
                <a:spcPct val="90000"/>
              </a:lnSpc>
              <a:defRPr/>
            </a:pPr>
            <a:r>
              <a:rPr lang="it-IT" sz="4000" b="1" u="none" dirty="0">
                <a:solidFill>
                  <a:srgbClr val="002060"/>
                </a:solidFill>
                <a:latin typeface="+mj-lt"/>
                <a:ea typeface="+mj-ea"/>
                <a:cs typeface="+mj-cs"/>
              </a:rPr>
              <a:t>con diciture specifiche</a:t>
            </a:r>
            <a:endParaRPr lang="en-US" sz="4000" b="1" u="none" dirty="0">
              <a:solidFill>
                <a:srgbClr val="002060"/>
              </a:solidFill>
              <a:latin typeface="+mj-lt"/>
              <a:ea typeface="+mj-ea"/>
              <a:cs typeface="+mj-cs"/>
            </a:endParaRPr>
          </a:p>
        </p:txBody>
      </p:sp>
    </p:spTree>
    <p:extLst>
      <p:ext uri="{BB962C8B-B14F-4D97-AF65-F5344CB8AC3E}">
        <p14:creationId xmlns:p14="http://schemas.microsoft.com/office/powerpoint/2010/main" val="1796961690"/>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485777" y="188656"/>
            <a:ext cx="8677275" cy="1200329"/>
          </a:xfrm>
          <a:prstGeom prst="rect">
            <a:avLst/>
          </a:prstGeom>
          <a:noFill/>
          <a:ln w="9525">
            <a:noFill/>
            <a:miter lim="800000"/>
            <a:headEnd/>
            <a:tailEnd/>
          </a:ln>
        </p:spPr>
        <p:txBody>
          <a:bodyPr>
            <a:spAutoFit/>
          </a:bodyPr>
          <a:lstStyle/>
          <a:p>
            <a:pPr algn="ctr" eaLnBrk="0" hangingPunct="0">
              <a:lnSpc>
                <a:spcPct val="90000"/>
              </a:lnSpc>
              <a:defRPr/>
            </a:pPr>
            <a:r>
              <a:rPr lang="it-IT" sz="4000" b="1" u="none" dirty="0">
                <a:solidFill>
                  <a:srgbClr val="002060"/>
                </a:solidFill>
                <a:latin typeface="+mj-lt"/>
                <a:ea typeface="+mj-ea"/>
                <a:cs typeface="+mj-cs"/>
              </a:rPr>
              <a:t>Casi particolari </a:t>
            </a:r>
          </a:p>
          <a:p>
            <a:pPr algn="ctr" eaLnBrk="0" hangingPunct="0">
              <a:lnSpc>
                <a:spcPct val="90000"/>
              </a:lnSpc>
              <a:defRPr/>
            </a:pPr>
            <a:r>
              <a:rPr lang="it-IT" sz="4000" b="1" u="none" dirty="0">
                <a:solidFill>
                  <a:srgbClr val="002060"/>
                </a:solidFill>
                <a:latin typeface="+mj-lt"/>
                <a:ea typeface="+mj-ea"/>
                <a:cs typeface="+mj-cs"/>
              </a:rPr>
              <a:t>con diciture specifiche</a:t>
            </a:r>
            <a:endParaRPr lang="en-US" sz="4000" b="1" u="none" dirty="0">
              <a:solidFill>
                <a:srgbClr val="002060"/>
              </a:solidFill>
              <a:latin typeface="+mj-lt"/>
              <a:ea typeface="+mj-ea"/>
              <a:cs typeface="+mj-cs"/>
            </a:endParaRPr>
          </a:p>
        </p:txBody>
      </p:sp>
      <p:sp>
        <p:nvSpPr>
          <p:cNvPr id="9" name="Rettangolo 8">
            <a:extLst>
              <a:ext uri="{FF2B5EF4-FFF2-40B4-BE49-F238E27FC236}">
                <a16:creationId xmlns:a16="http://schemas.microsoft.com/office/drawing/2014/main" id="{17A81FC5-3FDA-4433-A458-B0D14A636CF2}"/>
              </a:ext>
            </a:extLst>
          </p:cNvPr>
          <p:cNvSpPr/>
          <p:nvPr/>
        </p:nvSpPr>
        <p:spPr>
          <a:xfrm>
            <a:off x="683568" y="1775697"/>
            <a:ext cx="8208912" cy="3724096"/>
          </a:xfrm>
          <a:prstGeom prst="rect">
            <a:avLst/>
          </a:prstGeom>
        </p:spPr>
        <p:txBody>
          <a:bodyPr wrap="square">
            <a:spAutoFit/>
          </a:bodyPr>
          <a:lstStyle/>
          <a:p>
            <a:r>
              <a:rPr lang="it-IT" sz="2000" u="none" dirty="0">
                <a:solidFill>
                  <a:srgbClr val="002060"/>
                </a:solidFill>
              </a:rPr>
              <a:t>Nel caso di trasporto di </a:t>
            </a:r>
            <a:r>
              <a:rPr lang="it-IT" sz="2000" b="1" u="none" dirty="0">
                <a:solidFill>
                  <a:srgbClr val="002060"/>
                </a:solidFill>
              </a:rPr>
              <a:t>cisterne, veicoli batteria, o CGEM scaduti di collaudo vuoti non ripuliti </a:t>
            </a:r>
            <a:r>
              <a:rPr lang="it-IT" sz="2000" u="none" dirty="0">
                <a:solidFill>
                  <a:srgbClr val="002060"/>
                </a:solidFill>
              </a:rPr>
              <a:t>verso il luogo di ispezione aggiungere la dicitura: </a:t>
            </a:r>
            <a:r>
              <a:rPr lang="it-IT" sz="2800" u="none" dirty="0">
                <a:solidFill>
                  <a:srgbClr val="002060"/>
                </a:solidFill>
              </a:rPr>
              <a:t>"Trasporto secondo 4.3.2.4.4"</a:t>
            </a:r>
          </a:p>
          <a:p>
            <a:endParaRPr lang="it-IT" sz="2000" dirty="0">
              <a:solidFill>
                <a:srgbClr val="008000"/>
              </a:solidFill>
              <a:latin typeface="Trebuchet MS" panose="020B0603020202020204" pitchFamily="34" charset="0"/>
            </a:endParaRPr>
          </a:p>
          <a:p>
            <a:r>
              <a:rPr lang="it-IT" sz="2000" b="1" u="none" dirty="0">
                <a:solidFill>
                  <a:srgbClr val="008000"/>
                </a:solidFill>
                <a:latin typeface="Trebuchet MS" panose="020B0603020202020204" pitchFamily="34" charset="0"/>
              </a:rPr>
              <a:t>Cisterne, veicoli-batteria e CGEM scaduti</a:t>
            </a:r>
            <a:r>
              <a:rPr lang="it-IT" sz="2000" u="none" dirty="0">
                <a:solidFill>
                  <a:srgbClr val="008000"/>
                </a:solidFill>
                <a:latin typeface="Trebuchet MS" panose="020B0603020202020204" pitchFamily="34" charset="0"/>
              </a:rPr>
              <a:t> non possono essere riempiti e avviati al trasporto dopo la scadenza. Tuttavia se riempiti prima, possono essere trasportati per:</a:t>
            </a:r>
          </a:p>
          <a:p>
            <a:endParaRPr lang="it-IT" sz="2000" u="none" dirty="0">
              <a:solidFill>
                <a:srgbClr val="008000"/>
              </a:solidFill>
              <a:latin typeface="Trebuchet MS" panose="020B0603020202020204" pitchFamily="34" charset="0"/>
            </a:endParaRPr>
          </a:p>
          <a:p>
            <a:pPr marL="342900" lvl="0" indent="-342900">
              <a:buFontTx/>
              <a:buChar char="-"/>
            </a:pPr>
            <a:r>
              <a:rPr lang="it-IT" sz="2000" u="none" dirty="0">
                <a:solidFill>
                  <a:srgbClr val="008000"/>
                </a:solidFill>
                <a:latin typeface="Trebuchet MS" panose="020B0603020202020204" pitchFamily="34" charset="0"/>
              </a:rPr>
              <a:t>massimo per 1 mese dalla scadenza del controllo periodico,</a:t>
            </a:r>
          </a:p>
          <a:p>
            <a:pPr marL="342900" lvl="0" indent="-342900">
              <a:buFontTx/>
              <a:buChar char="-"/>
            </a:pPr>
            <a:r>
              <a:rPr lang="it-IT" sz="2000" u="none" dirty="0">
                <a:solidFill>
                  <a:srgbClr val="008000"/>
                </a:solidFill>
                <a:latin typeface="Trebuchet MS" panose="020B0603020202020204" pitchFamily="34" charset="0"/>
              </a:rPr>
              <a:t>massimo per 3 mesi, se per eliminazione o riciclaggio in tal caso </a:t>
            </a:r>
          </a:p>
          <a:p>
            <a:pPr marL="358775" lvl="0"/>
            <a:r>
              <a:rPr lang="it-IT" sz="2000" u="none" dirty="0">
                <a:solidFill>
                  <a:srgbClr val="008000"/>
                </a:solidFill>
                <a:latin typeface="Trebuchet MS" panose="020B0603020202020204" pitchFamily="34" charset="0"/>
              </a:rPr>
              <a:t>indicando </a:t>
            </a:r>
            <a:r>
              <a:rPr lang="it-IT" sz="2800" u="none" dirty="0">
                <a:solidFill>
                  <a:srgbClr val="008000"/>
                </a:solidFill>
                <a:latin typeface="Trebuchet MS" panose="020B0603020202020204" pitchFamily="34" charset="0"/>
              </a:rPr>
              <a:t>“Trasporto secondo 4.3.2.3.7 (b)”</a:t>
            </a:r>
          </a:p>
        </p:txBody>
      </p:sp>
    </p:spTree>
    <p:extLst>
      <p:ext uri="{BB962C8B-B14F-4D97-AF65-F5344CB8AC3E}">
        <p14:creationId xmlns:p14="http://schemas.microsoft.com/office/powerpoint/2010/main" val="3258053148"/>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757238" y="53767"/>
            <a:ext cx="8135937" cy="1143001"/>
          </a:xfrm>
        </p:spPr>
        <p:txBody>
          <a:bodyPr/>
          <a:lstStyle/>
          <a:p>
            <a:r>
              <a:rPr lang="it-IT" altLang="it-IT" b="1" dirty="0">
                <a:solidFill>
                  <a:srgbClr val="002060"/>
                </a:solidFill>
              </a:rPr>
              <a:t>Certificato di carico </a:t>
            </a:r>
            <a:br>
              <a:rPr lang="it-IT" altLang="it-IT" b="1" dirty="0">
                <a:solidFill>
                  <a:srgbClr val="002060"/>
                </a:solidFill>
              </a:rPr>
            </a:br>
            <a:r>
              <a:rPr lang="it-IT" altLang="it-IT" b="1" dirty="0">
                <a:solidFill>
                  <a:srgbClr val="002060"/>
                </a:solidFill>
              </a:rPr>
              <a:t>di un container</a:t>
            </a:r>
          </a:p>
        </p:txBody>
      </p:sp>
      <p:sp>
        <p:nvSpPr>
          <p:cNvPr id="4" name="Rettangolo 3"/>
          <p:cNvSpPr/>
          <p:nvPr/>
        </p:nvSpPr>
        <p:spPr>
          <a:xfrm>
            <a:off x="971558" y="1276176"/>
            <a:ext cx="7777163" cy="1754326"/>
          </a:xfrm>
          <a:prstGeom prst="rect">
            <a:avLst/>
          </a:prstGeom>
        </p:spPr>
        <p:txBody>
          <a:bodyPr>
            <a:spAutoFit/>
          </a:bodyPr>
          <a:lstStyle/>
          <a:p>
            <a:pPr>
              <a:defRPr/>
            </a:pPr>
            <a:r>
              <a:rPr lang="it-IT" u="none" dirty="0">
                <a:solidFill>
                  <a:srgbClr val="002060"/>
                </a:solidFill>
                <a:latin typeface="+mj-lt"/>
              </a:rPr>
              <a:t>Se il trasporto di merci pericolose in un grande container precede un percorso marittimo, deve essere fornito un certificato di carico di container conforme alla sezione 5.4.2 del Codice IMDG in aggiunta al documento di trasporto. Il certificato di carico di un grande contenitore o di un veicolo attesta la conformità del carico ai Regolamenti modali applicabili</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2961192"/>
            <a:ext cx="4895850"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tangolo 5"/>
          <p:cNvSpPr/>
          <p:nvPr/>
        </p:nvSpPr>
        <p:spPr>
          <a:xfrm>
            <a:off x="1692275" y="6105367"/>
            <a:ext cx="5903913" cy="708025"/>
          </a:xfrm>
          <a:prstGeom prst="rect">
            <a:avLst/>
          </a:prstGeom>
        </p:spPr>
        <p:txBody>
          <a:bodyPr>
            <a:spAutoFit/>
          </a:bodyPr>
          <a:lstStyle/>
          <a:p>
            <a:pPr>
              <a:defRPr/>
            </a:pPr>
            <a:r>
              <a:rPr lang="it-IT" sz="2000" u="none" dirty="0">
                <a:solidFill>
                  <a:srgbClr val="002060"/>
                </a:solidFill>
                <a:latin typeface="+mj-lt"/>
              </a:rPr>
              <a:t>Il certificato di carico del container o del veicolo non è richiesto per le cisterne.</a:t>
            </a:r>
          </a:p>
        </p:txBody>
      </p:sp>
    </p:spTree>
    <p:extLst>
      <p:ext uri="{BB962C8B-B14F-4D97-AF65-F5344CB8AC3E}">
        <p14:creationId xmlns:p14="http://schemas.microsoft.com/office/powerpoint/2010/main" val="17650038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p:cNvSpPr>
            <a:spLocks noGrp="1" noChangeArrowheads="1"/>
          </p:cNvSpPr>
          <p:nvPr>
            <p:ph type="title"/>
          </p:nvPr>
        </p:nvSpPr>
        <p:spPr>
          <a:xfrm>
            <a:off x="1440837" y="79446"/>
            <a:ext cx="6659563" cy="707886"/>
          </a:xfrm>
        </p:spPr>
        <p:txBody>
          <a:bodyPr wrap="square">
            <a:spAutoFit/>
          </a:bodyPr>
          <a:lstStyle/>
          <a:p>
            <a:pPr>
              <a:defRPr/>
            </a:pPr>
            <a:r>
              <a:rPr lang="it-IT" b="1" kern="1200" dirty="0">
                <a:solidFill>
                  <a:srgbClr val="002060"/>
                </a:solidFill>
                <a:ea typeface="Times New Roman" pitchFamily="18" charset="0"/>
                <a:cs typeface="Arial" charset="0"/>
              </a:rPr>
              <a:t>Istruzioni scritte </a:t>
            </a:r>
            <a:r>
              <a:rPr lang="it-IT" sz="2800" b="1" kern="1200" dirty="0">
                <a:solidFill>
                  <a:srgbClr val="002060"/>
                </a:solidFill>
                <a:ea typeface="Times New Roman" pitchFamily="18" charset="0"/>
                <a:cs typeface="Arial" charset="0"/>
              </a:rPr>
              <a:t>(sez. 5.4.3)</a:t>
            </a:r>
          </a:p>
        </p:txBody>
      </p:sp>
      <p:sp>
        <p:nvSpPr>
          <p:cNvPr id="79876" name="Rectangle 2"/>
          <p:cNvSpPr txBox="1">
            <a:spLocks noChangeArrowheads="1"/>
          </p:cNvSpPr>
          <p:nvPr/>
        </p:nvSpPr>
        <p:spPr bwMode="auto">
          <a:xfrm>
            <a:off x="611567" y="981478"/>
            <a:ext cx="8267363" cy="1015663"/>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defRPr/>
            </a:pPr>
            <a:r>
              <a:rPr lang="it-IT" sz="2000" u="none" dirty="0">
                <a:solidFill>
                  <a:srgbClr val="002060"/>
                </a:solidFill>
                <a:latin typeface="+mj-lt"/>
              </a:rPr>
              <a:t>L’ADR 2009 ha introdotto un unico modello di “</a:t>
            </a:r>
            <a:r>
              <a:rPr lang="it-IT" sz="2000" b="1" u="none" dirty="0">
                <a:solidFill>
                  <a:srgbClr val="002060"/>
                </a:solidFill>
                <a:latin typeface="+mj-lt"/>
              </a:rPr>
              <a:t>istruzioni scritte secondo l’ADR</a:t>
            </a:r>
            <a:r>
              <a:rPr lang="it-IT" sz="2000" u="none" dirty="0">
                <a:solidFill>
                  <a:srgbClr val="002060"/>
                </a:solidFill>
                <a:latin typeface="+mj-lt"/>
              </a:rPr>
              <a:t>”, su quattro pagine, per tutti i trasporti di merci pericolose, siano essi in cisterna o in colli e per tutte le Classi ADR.</a:t>
            </a:r>
          </a:p>
        </p:txBody>
      </p:sp>
      <p:sp>
        <p:nvSpPr>
          <p:cNvPr id="10" name="CasellaDiTesto 9"/>
          <p:cNvSpPr txBox="1"/>
          <p:nvPr/>
        </p:nvSpPr>
        <p:spPr>
          <a:xfrm>
            <a:off x="611560" y="2191264"/>
            <a:ext cx="8267364" cy="2862322"/>
          </a:xfrm>
          <a:prstGeom prst="rect">
            <a:avLst/>
          </a:prstGeom>
          <a:noFill/>
        </p:spPr>
        <p:txBody>
          <a:bodyPr wrap="square">
            <a:spAutoFit/>
          </a:bodyPr>
          <a:lstStyle/>
          <a:p>
            <a:pPr algn="just">
              <a:defRPr/>
            </a:pPr>
            <a:r>
              <a:rPr lang="it-IT" sz="2000" u="none" dirty="0">
                <a:solidFill>
                  <a:srgbClr val="002060"/>
                </a:solidFill>
                <a:latin typeface="+mj-lt"/>
              </a:rPr>
              <a:t>Devono essere fornite dal Trasportatore </a:t>
            </a:r>
            <a:r>
              <a:rPr lang="it-IT" altLang="it-IT" sz="2000" u="none" dirty="0">
                <a:solidFill>
                  <a:srgbClr val="008000"/>
                </a:solidFill>
                <a:latin typeface="Trebuchet MS" panose="020B0603020202020204" pitchFamily="34" charset="0"/>
              </a:rPr>
              <a:t>a ogni membro dell’equipaggio </a:t>
            </a:r>
            <a:r>
              <a:rPr lang="it-IT" sz="2000" u="none" dirty="0">
                <a:solidFill>
                  <a:srgbClr val="002060"/>
                </a:solidFill>
                <a:latin typeface="+mj-lt"/>
              </a:rPr>
              <a:t>nella loro </a:t>
            </a:r>
            <a:r>
              <a:rPr lang="it-IT" sz="2000" b="1" u="none" dirty="0">
                <a:solidFill>
                  <a:srgbClr val="002060"/>
                </a:solidFill>
                <a:latin typeface="+mj-lt"/>
              </a:rPr>
              <a:t>lingua</a:t>
            </a:r>
            <a:r>
              <a:rPr lang="it-IT" sz="2000" u="none" dirty="0">
                <a:solidFill>
                  <a:srgbClr val="002060"/>
                </a:solidFill>
                <a:latin typeface="+mj-lt"/>
              </a:rPr>
              <a:t> o in una lingua a loro comprensibile. </a:t>
            </a:r>
          </a:p>
          <a:p>
            <a:pPr algn="just">
              <a:defRPr/>
            </a:pPr>
            <a:r>
              <a:rPr lang="it-IT" sz="2000" u="none" dirty="0">
                <a:solidFill>
                  <a:srgbClr val="002060"/>
                </a:solidFill>
                <a:latin typeface="+mj-lt"/>
                <a:ea typeface="Times New Roman" pitchFamily="18" charset="0"/>
                <a:cs typeface="Arial" charset="0"/>
              </a:rPr>
              <a:t>Devono trovarsi all’interno della cabina del veicolo ed essere </a:t>
            </a:r>
            <a:r>
              <a:rPr lang="it-IT" sz="2000" b="1" u="none" dirty="0">
                <a:solidFill>
                  <a:srgbClr val="002060"/>
                </a:solidFill>
                <a:latin typeface="+mj-lt"/>
                <a:ea typeface="Times New Roman" pitchFamily="18" charset="0"/>
                <a:cs typeface="Arial" charset="0"/>
              </a:rPr>
              <a:t>facilmente disponibili</a:t>
            </a:r>
            <a:r>
              <a:rPr lang="it-IT" sz="2000" u="none" dirty="0">
                <a:solidFill>
                  <a:srgbClr val="002060"/>
                </a:solidFill>
                <a:latin typeface="+mj-lt"/>
                <a:ea typeface="Times New Roman" pitchFamily="18" charset="0"/>
                <a:cs typeface="Arial" charset="0"/>
              </a:rPr>
              <a:t>.</a:t>
            </a:r>
            <a:endParaRPr lang="it-IT" sz="2000" u="none" dirty="0">
              <a:solidFill>
                <a:srgbClr val="002060"/>
              </a:solidFill>
              <a:latin typeface="+mj-lt"/>
            </a:endParaRPr>
          </a:p>
          <a:p>
            <a:pPr algn="just">
              <a:defRPr/>
            </a:pPr>
            <a:r>
              <a:rPr lang="it-IT" sz="2000" u="none" dirty="0">
                <a:solidFill>
                  <a:srgbClr val="002060"/>
                </a:solidFill>
                <a:latin typeface="+mj-lt"/>
              </a:rPr>
              <a:t>Contengono informazioni, in base alle caratteristiche di pericolosità del carico evidenziate da etichette e marchi figuranti sul collo o sull’unità di trasporto, relative a comportamenti e misure di intervento da attuare in situazioni di incidente o emergenza che possono verificarsi durante il trasporto</a:t>
            </a:r>
          </a:p>
        </p:txBody>
      </p:sp>
      <p:sp>
        <p:nvSpPr>
          <p:cNvPr id="11" name="CasellaDiTesto 10"/>
          <p:cNvSpPr txBox="1"/>
          <p:nvPr/>
        </p:nvSpPr>
        <p:spPr>
          <a:xfrm>
            <a:off x="631596" y="5221123"/>
            <a:ext cx="8247328" cy="70788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defRPr/>
            </a:pPr>
            <a:r>
              <a:rPr lang="it-IT" sz="2000" u="none" dirty="0">
                <a:solidFill>
                  <a:srgbClr val="002060"/>
                </a:solidFill>
                <a:latin typeface="+mj-lt"/>
              </a:rPr>
              <a:t>Le istruzioni scritte devono corrispondere, sia nella forma che nel contenuto, al modello di quattro pagine contenuto nell’accordo ADR </a:t>
            </a:r>
          </a:p>
        </p:txBody>
      </p:sp>
    </p:spTree>
    <p:extLst>
      <p:ext uri="{BB962C8B-B14F-4D97-AF65-F5344CB8AC3E}">
        <p14:creationId xmlns:p14="http://schemas.microsoft.com/office/powerpoint/2010/main" val="397644822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937677" y="5968900"/>
            <a:ext cx="184731" cy="400110"/>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wrap="none" anchor="ctr">
            <a:spAutoFit/>
          </a:bodyPr>
          <a:lstStyle/>
          <a:p>
            <a:pPr>
              <a:defRPr/>
            </a:pPr>
            <a:endParaRPr lang="it-IT" sz="2000" b="1" u="none" dirty="0">
              <a:solidFill>
                <a:srgbClr val="008000"/>
              </a:solidFill>
              <a:latin typeface="+mj-lt"/>
              <a:ea typeface="+mj-ea"/>
              <a:cs typeface="+mj-cs"/>
            </a:endParaRPr>
          </a:p>
        </p:txBody>
      </p:sp>
      <p:sp>
        <p:nvSpPr>
          <p:cNvPr id="8" name="Rectangle 2"/>
          <p:cNvSpPr>
            <a:spLocks noGrp="1" noChangeArrowheads="1"/>
          </p:cNvSpPr>
          <p:nvPr>
            <p:ph type="title"/>
          </p:nvPr>
        </p:nvSpPr>
        <p:spPr>
          <a:xfrm>
            <a:off x="1440837" y="79446"/>
            <a:ext cx="6659563" cy="707886"/>
          </a:xfrm>
        </p:spPr>
        <p:txBody>
          <a:bodyPr wrap="square">
            <a:spAutoFit/>
          </a:bodyPr>
          <a:lstStyle/>
          <a:p>
            <a:pPr>
              <a:defRPr/>
            </a:pPr>
            <a:r>
              <a:rPr lang="it-IT" b="1" kern="1200" dirty="0">
                <a:solidFill>
                  <a:srgbClr val="008000"/>
                </a:solidFill>
                <a:ea typeface="Times New Roman" pitchFamily="18" charset="0"/>
                <a:cs typeface="Arial" charset="0"/>
              </a:rPr>
              <a:t>Istruzioni scritte </a:t>
            </a:r>
            <a:r>
              <a:rPr lang="it-IT" sz="2800" b="1" kern="1200" dirty="0">
                <a:solidFill>
                  <a:srgbClr val="008000"/>
                </a:solidFill>
                <a:ea typeface="Times New Roman" pitchFamily="18" charset="0"/>
                <a:cs typeface="Arial" charset="0"/>
              </a:rPr>
              <a:t>(sez. 5.4.3)</a:t>
            </a:r>
          </a:p>
        </p:txBody>
      </p:sp>
      <p:pic>
        <p:nvPicPr>
          <p:cNvPr id="10" name="Immagin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3273" y="714121"/>
            <a:ext cx="3651376" cy="472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787349"/>
            <a:ext cx="3205290" cy="4657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txBox="1">
            <a:spLocks noChangeArrowheads="1"/>
          </p:cNvSpPr>
          <p:nvPr/>
        </p:nvSpPr>
        <p:spPr bwMode="auto">
          <a:xfrm>
            <a:off x="523788" y="5469950"/>
            <a:ext cx="8604448" cy="1323439"/>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pPr algn="just">
              <a:defRPr/>
            </a:pPr>
            <a:r>
              <a:rPr lang="it-IT" sz="2000" b="1" u="none" dirty="0">
                <a:solidFill>
                  <a:srgbClr val="008000"/>
                </a:solidFill>
                <a:latin typeface="+mj-lt"/>
                <a:ea typeface="Times New Roman" pitchFamily="18" charset="0"/>
                <a:cs typeface="Arial" charset="0"/>
              </a:rPr>
              <a:t>Le nuove istruzioni scritte 2017 saranno obbligatorie dal 1° luglio 2017 e da questa data non potranno più essere utilizzate le edizioni 2011 e 2015. Le novità introdotte riguardano le materie che polimerizzano e la nuova etichetta di classe 9 per le pile al litio. </a:t>
            </a:r>
          </a:p>
        </p:txBody>
      </p:sp>
    </p:spTree>
    <p:extLst>
      <p:ext uri="{BB962C8B-B14F-4D97-AF65-F5344CB8AC3E}">
        <p14:creationId xmlns:p14="http://schemas.microsoft.com/office/powerpoint/2010/main" val="1944701920"/>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004" y="787332"/>
            <a:ext cx="3681058" cy="553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5154" y="787332"/>
            <a:ext cx="4137333" cy="553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1440837" y="79446"/>
            <a:ext cx="6659563" cy="707886"/>
          </a:xfrm>
          <a:prstGeom prst="rect">
            <a:avLst/>
          </a:prstGeom>
        </p:spPr>
        <p:txBody>
          <a:bodyPr wrap="square">
            <a:spAutoFit/>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pPr>
              <a:defRPr/>
            </a:pPr>
            <a:r>
              <a:rPr lang="it-IT" b="1" u="none" kern="1200" dirty="0">
                <a:solidFill>
                  <a:srgbClr val="008000"/>
                </a:solidFill>
                <a:ea typeface="Times New Roman" pitchFamily="18" charset="0"/>
                <a:cs typeface="Arial" charset="0"/>
              </a:rPr>
              <a:t>Istruzioni scritte </a:t>
            </a:r>
            <a:r>
              <a:rPr lang="it-IT" sz="2800" b="1" u="none" kern="1200" dirty="0">
                <a:solidFill>
                  <a:srgbClr val="008000"/>
                </a:solidFill>
                <a:ea typeface="Times New Roman" pitchFamily="18" charset="0"/>
                <a:cs typeface="Arial" charset="0"/>
              </a:rPr>
              <a:t>(sez. 5.4.3)</a:t>
            </a:r>
          </a:p>
        </p:txBody>
      </p:sp>
    </p:spTree>
    <p:extLst>
      <p:ext uri="{BB962C8B-B14F-4D97-AF65-F5344CB8AC3E}">
        <p14:creationId xmlns:p14="http://schemas.microsoft.com/office/powerpoint/2010/main" val="172426941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04159" y="1988840"/>
            <a:ext cx="7272337" cy="1439862"/>
          </a:xfrm>
        </p:spPr>
        <p:txBody>
          <a:bodyPr/>
          <a:lstStyle/>
          <a:p>
            <a:pPr algn="l"/>
            <a:r>
              <a:rPr lang="it-IT" sz="4400" dirty="0"/>
              <a:t>Esenzioni</a:t>
            </a:r>
            <a:endParaRPr lang="it-IT" sz="4400" i="1" dirty="0"/>
          </a:p>
        </p:txBody>
      </p:sp>
      <p:sp>
        <p:nvSpPr>
          <p:cNvPr id="3" name="Sottotitolo 2"/>
          <p:cNvSpPr>
            <a:spLocks noGrp="1"/>
          </p:cNvSpPr>
          <p:nvPr>
            <p:ph type="subTitle" sz="quarter" idx="1"/>
          </p:nvPr>
        </p:nvSpPr>
        <p:spPr>
          <a:xfrm>
            <a:off x="1547821" y="6380947"/>
            <a:ext cx="7272337" cy="477069"/>
          </a:xfrm>
        </p:spPr>
        <p:txBody>
          <a:bodyPr/>
          <a:lstStyle/>
          <a:p>
            <a:r>
              <a:rPr lang="it-IT" altLang="it-IT" i="1" dirty="0"/>
              <a:t>Corso di formazione ADR 2019</a:t>
            </a:r>
            <a:endParaRPr lang="it-IT" i="1" dirty="0"/>
          </a:p>
        </p:txBody>
      </p:sp>
      <p:sp>
        <p:nvSpPr>
          <p:cNvPr id="4" name="CasellaDiTesto 3"/>
          <p:cNvSpPr txBox="1"/>
          <p:nvPr/>
        </p:nvSpPr>
        <p:spPr>
          <a:xfrm>
            <a:off x="1619680" y="3473728"/>
            <a:ext cx="4203395" cy="2585323"/>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chemeClr val="bg1"/>
                </a:solidFill>
                <a:latin typeface="+mj-lt"/>
              </a:rPr>
              <a:t>Esenzioni parziali dall’ADR</a:t>
            </a:r>
          </a:p>
          <a:p>
            <a:pPr marL="450850" lvl="1" indent="-450850">
              <a:lnSpc>
                <a:spcPct val="150000"/>
              </a:lnSpc>
              <a:buFont typeface="Arial" panose="020B0604020202020204" pitchFamily="34" charset="0"/>
              <a:buChar char="•"/>
            </a:pPr>
            <a:r>
              <a:rPr lang="it-IT" b="1" u="none" dirty="0">
                <a:solidFill>
                  <a:schemeClr val="bg1"/>
                </a:solidFill>
                <a:latin typeface="+mj-lt"/>
              </a:rPr>
              <a:t>Obblighi e prescrizioni rimanenti</a:t>
            </a:r>
          </a:p>
          <a:p>
            <a:pPr marL="450850" lvl="1" indent="-450850">
              <a:lnSpc>
                <a:spcPct val="150000"/>
              </a:lnSpc>
              <a:buFont typeface="Arial" panose="020B0604020202020204" pitchFamily="34" charset="0"/>
              <a:buChar char="•"/>
            </a:pPr>
            <a:r>
              <a:rPr lang="it-IT" b="1" u="none" dirty="0">
                <a:solidFill>
                  <a:schemeClr val="bg1"/>
                </a:solidFill>
                <a:latin typeface="+mj-lt"/>
              </a:rPr>
              <a:t>Calcolo dell’esenzione parziale</a:t>
            </a:r>
          </a:p>
          <a:p>
            <a:pPr marL="450850" lvl="1" indent="-450850">
              <a:lnSpc>
                <a:spcPct val="150000"/>
              </a:lnSpc>
              <a:buFont typeface="Arial" panose="020B0604020202020204" pitchFamily="34" charset="0"/>
              <a:buChar char="•"/>
            </a:pPr>
            <a:r>
              <a:rPr lang="it-IT" b="1" u="none" dirty="0">
                <a:solidFill>
                  <a:schemeClr val="bg1"/>
                </a:solidFill>
                <a:latin typeface="+mj-lt"/>
              </a:rPr>
              <a:t>Esenzioni per quantità limitata</a:t>
            </a:r>
          </a:p>
          <a:p>
            <a:pPr marL="450850" lvl="1" indent="-450850">
              <a:lnSpc>
                <a:spcPct val="150000"/>
              </a:lnSpc>
              <a:buFont typeface="Arial" panose="020B0604020202020204" pitchFamily="34" charset="0"/>
              <a:buChar char="•"/>
            </a:pPr>
            <a:r>
              <a:rPr lang="it-IT" b="1" u="none" dirty="0">
                <a:solidFill>
                  <a:schemeClr val="bg1"/>
                </a:solidFill>
                <a:latin typeface="+mj-lt"/>
              </a:rPr>
              <a:t>Marcatura</a:t>
            </a:r>
          </a:p>
          <a:p>
            <a:pPr marL="450850" lvl="1" indent="-450850">
              <a:lnSpc>
                <a:spcPct val="150000"/>
              </a:lnSpc>
              <a:buFont typeface="Arial" panose="020B0604020202020204" pitchFamily="34" charset="0"/>
              <a:buChar char="•"/>
            </a:pPr>
            <a:r>
              <a:rPr lang="it-IT" b="1" u="none" dirty="0">
                <a:solidFill>
                  <a:schemeClr val="bg1"/>
                </a:solidFill>
                <a:latin typeface="+mj-lt"/>
              </a:rPr>
              <a:t>Accordi multilaterali di deroga</a:t>
            </a:r>
          </a:p>
        </p:txBody>
      </p:sp>
    </p:spTree>
    <p:extLst>
      <p:ext uri="{BB962C8B-B14F-4D97-AF65-F5344CB8AC3E}">
        <p14:creationId xmlns:p14="http://schemas.microsoft.com/office/powerpoint/2010/main" val="25654957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684214" y="1540309"/>
            <a:ext cx="8135937" cy="4346254"/>
          </a:xfrm>
          <a:prstGeom prst="rect">
            <a:avLst/>
          </a:prstGeom>
        </p:spPr>
        <p:txBody>
          <a:bodyPr wrap="square">
            <a:spAutoFit/>
          </a:bodyPr>
          <a:lstStyle/>
          <a:p>
            <a:pPr algn="just" eaLnBrk="1" fontAlgn="auto" hangingPunct="1">
              <a:lnSpc>
                <a:spcPct val="150000"/>
              </a:lnSpc>
              <a:spcBef>
                <a:spcPts val="0"/>
              </a:spcBef>
              <a:spcAft>
                <a:spcPts val="0"/>
              </a:spcAft>
            </a:pPr>
            <a:r>
              <a:rPr lang="it-IT" sz="1600" b="1" u="none" dirty="0">
                <a:solidFill>
                  <a:srgbClr val="008000"/>
                </a:solidFill>
                <a:latin typeface="Trebuchet MS"/>
                <a:ea typeface="Times New Roman" panose="02020603050405020304" pitchFamily="18" charset="0"/>
                <a:cs typeface="ArialNarrow"/>
              </a:rPr>
              <a:t>Soppressa l’esenzione totale per trasporti di macchinari, che tuttavia è utilizzabile fino al 31/12/2022 conformemente alla disposizione transitoria 1.6.1.46.</a:t>
            </a:r>
          </a:p>
          <a:p>
            <a:pPr algn="just" eaLnBrk="1" fontAlgn="auto" hangingPunct="1">
              <a:lnSpc>
                <a:spcPct val="150000"/>
              </a:lnSpc>
              <a:spcBef>
                <a:spcPts val="0"/>
              </a:spcBef>
              <a:spcAft>
                <a:spcPts val="0"/>
              </a:spcAft>
            </a:pPr>
            <a:r>
              <a:rPr lang="it-IT" sz="1600" b="1" u="none" dirty="0">
                <a:solidFill>
                  <a:srgbClr val="008000"/>
                </a:solidFill>
                <a:latin typeface="Trebuchet MS"/>
                <a:ea typeface="Times New Roman" panose="02020603050405020304" pitchFamily="18" charset="0"/>
                <a:cs typeface="ArialNarrow"/>
              </a:rPr>
              <a:t>In sostituzione alla sezione soppressa sono stati aggiunti molteplici numeri UN per i macchinari (</a:t>
            </a:r>
            <a:r>
              <a:rPr lang="it-IT" sz="1600" u="none" dirty="0">
                <a:solidFill>
                  <a:srgbClr val="008000"/>
                </a:solidFill>
                <a:latin typeface="Trebuchet MS"/>
                <a:ea typeface="Times New Roman" panose="02020603050405020304" pitchFamily="18" charset="0"/>
                <a:cs typeface="ArialNarrow"/>
              </a:rPr>
              <a:t>oggetti contenenti merci pericolose)</a:t>
            </a:r>
            <a:r>
              <a:rPr lang="it-IT" sz="1600" b="1" u="none" dirty="0">
                <a:solidFill>
                  <a:srgbClr val="008000"/>
                </a:solidFill>
                <a:latin typeface="Trebuchet MS"/>
                <a:ea typeface="Times New Roman" panose="02020603050405020304" pitchFamily="18" charset="0"/>
                <a:cs typeface="ArialNarrow"/>
              </a:rPr>
              <a:t>, con specifiche disposizioni che dipendono, ad esempio, dal tipo di propellente e </a:t>
            </a:r>
            <a:r>
              <a:rPr lang="it-IT" sz="1600" u="none" dirty="0">
                <a:solidFill>
                  <a:srgbClr val="008000"/>
                </a:solidFill>
                <a:latin typeface="Trebuchet MS"/>
                <a:ea typeface="Times New Roman" panose="02020603050405020304" pitchFamily="18" charset="0"/>
                <a:cs typeface="ArialNarrow"/>
              </a:rPr>
              <a:t>che li identifica all'interno di ogni classe, in base alla natura del contenuto di merce pericolosa</a:t>
            </a:r>
            <a:r>
              <a:rPr lang="it-IT" sz="1600" b="1" u="none" dirty="0">
                <a:solidFill>
                  <a:srgbClr val="008000"/>
                </a:solidFill>
                <a:latin typeface="Trebuchet MS"/>
                <a:ea typeface="Times New Roman" panose="02020603050405020304" pitchFamily="18" charset="0"/>
                <a:cs typeface="ArialNarrow"/>
              </a:rPr>
              <a:t>. Per quelli contenenti gas la Sezione 2.1.5 «Classificazione di oggetti come oggetti contenenti merci pericolose, N.A.S.» indica i seguenti:</a:t>
            </a:r>
          </a:p>
          <a:p>
            <a:pPr algn="just" eaLnBrk="1" fontAlgn="auto" hangingPunct="1">
              <a:lnSpc>
                <a:spcPct val="150000"/>
              </a:lnSpc>
              <a:spcBef>
                <a:spcPts val="0"/>
              </a:spcBef>
              <a:spcAft>
                <a:spcPts val="0"/>
              </a:spcAft>
            </a:pPr>
            <a:endParaRPr lang="it-IT" sz="1600" u="none" dirty="0">
              <a:solidFill>
                <a:srgbClr val="008000"/>
              </a:solidFill>
              <a:latin typeface="Trebuchet MS"/>
              <a:ea typeface="Times New Roman" panose="02020603050405020304" pitchFamily="18" charset="0"/>
            </a:endParaRPr>
          </a:p>
          <a:p>
            <a:pPr algn="just" eaLnBrk="1" fontAlgn="auto" hangingPunct="1">
              <a:lnSpc>
                <a:spcPct val="150000"/>
              </a:lnSpc>
              <a:spcBef>
                <a:spcPts val="0"/>
              </a:spcBef>
              <a:spcAft>
                <a:spcPts val="0"/>
              </a:spcAft>
            </a:pPr>
            <a:r>
              <a:rPr lang="it-IT" sz="1400" u="none" dirty="0">
                <a:solidFill>
                  <a:srgbClr val="008000"/>
                </a:solidFill>
                <a:latin typeface="Trebuchet MS"/>
                <a:ea typeface="Times New Roman" panose="02020603050405020304" pitchFamily="18" charset="0"/>
                <a:cs typeface="ArialNarrow"/>
              </a:rPr>
              <a:t>UN 3537 OGGETTI CONTENENTI UN GAS INFIAMMABILE, N.A.S.,</a:t>
            </a:r>
            <a:endParaRPr lang="it-IT" sz="1400" u="none" dirty="0">
              <a:solidFill>
                <a:srgbClr val="008000"/>
              </a:solidFill>
              <a:latin typeface="Trebuchet MS"/>
              <a:ea typeface="Times New Roman" panose="02020603050405020304" pitchFamily="18" charset="0"/>
            </a:endParaRPr>
          </a:p>
          <a:p>
            <a:pPr algn="just" eaLnBrk="1" fontAlgn="auto" hangingPunct="1">
              <a:lnSpc>
                <a:spcPct val="150000"/>
              </a:lnSpc>
              <a:spcBef>
                <a:spcPts val="0"/>
              </a:spcBef>
              <a:spcAft>
                <a:spcPts val="0"/>
              </a:spcAft>
            </a:pPr>
            <a:r>
              <a:rPr lang="it-IT" sz="1400" u="none" dirty="0">
                <a:solidFill>
                  <a:srgbClr val="008000"/>
                </a:solidFill>
                <a:latin typeface="Trebuchet MS"/>
                <a:ea typeface="Times New Roman" panose="02020603050405020304" pitchFamily="18" charset="0"/>
                <a:cs typeface="ArialNarrow"/>
              </a:rPr>
              <a:t>UN 3538 OGGETTI CONTENENTI UN GAS NON INFIAMMABILE, NON TOSSICO, N.A.S.,</a:t>
            </a:r>
            <a:endParaRPr lang="it-IT" sz="1400" u="none" dirty="0">
              <a:solidFill>
                <a:srgbClr val="008000"/>
              </a:solidFill>
              <a:latin typeface="Trebuchet MS"/>
              <a:ea typeface="Times New Roman" panose="02020603050405020304" pitchFamily="18" charset="0"/>
            </a:endParaRPr>
          </a:p>
          <a:p>
            <a:pPr algn="just" eaLnBrk="1" fontAlgn="auto" hangingPunct="1">
              <a:lnSpc>
                <a:spcPct val="150000"/>
              </a:lnSpc>
              <a:spcBef>
                <a:spcPts val="0"/>
              </a:spcBef>
              <a:spcAft>
                <a:spcPts val="0"/>
              </a:spcAft>
            </a:pPr>
            <a:r>
              <a:rPr lang="it-IT" sz="1400" u="none" dirty="0">
                <a:solidFill>
                  <a:srgbClr val="008000"/>
                </a:solidFill>
                <a:latin typeface="Trebuchet MS"/>
                <a:ea typeface="Times New Roman" panose="02020603050405020304" pitchFamily="18" charset="0"/>
                <a:cs typeface="ArialNarrow"/>
              </a:rPr>
              <a:t>UN 3539 OGGETTI CONTENENTI UN GAS TOSSICO, N.A.S.</a:t>
            </a:r>
            <a:endParaRPr lang="it-IT" sz="1400" u="none" dirty="0">
              <a:solidFill>
                <a:srgbClr val="008000"/>
              </a:solidFill>
              <a:latin typeface="Trebuchet MS"/>
              <a:ea typeface="Times New Roman" panose="02020603050405020304" pitchFamily="18" charset="0"/>
            </a:endParaRPr>
          </a:p>
        </p:txBody>
      </p:sp>
      <p:sp>
        <p:nvSpPr>
          <p:cNvPr id="5" name="Titolo 1"/>
          <p:cNvSpPr txBox="1">
            <a:spLocks/>
          </p:cNvSpPr>
          <p:nvPr/>
        </p:nvSpPr>
        <p:spPr>
          <a:xfrm>
            <a:off x="684215" y="530225"/>
            <a:ext cx="8135937" cy="783420"/>
          </a:xfrm>
          <a:prstGeom prst="rect">
            <a:avLst/>
          </a:prstGeom>
        </p:spPr>
        <p:txBody>
          <a:bodyPr>
            <a:noAutofit/>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sz="3200" b="1" u="none" kern="0" dirty="0">
                <a:solidFill>
                  <a:srgbClr val="008000"/>
                </a:solidFill>
              </a:rPr>
              <a:t>Esenzione totale dall’ADR </a:t>
            </a:r>
            <a:r>
              <a:rPr lang="it-IT" sz="2000" b="1" u="none" kern="0" dirty="0">
                <a:solidFill>
                  <a:srgbClr val="008000"/>
                </a:solidFill>
              </a:rPr>
              <a:t>(sez. 1.1.3.1 b)</a:t>
            </a:r>
          </a:p>
        </p:txBody>
      </p:sp>
    </p:spTree>
    <p:extLst>
      <p:ext uri="{BB962C8B-B14F-4D97-AF65-F5344CB8AC3E}">
        <p14:creationId xmlns:p14="http://schemas.microsoft.com/office/powerpoint/2010/main" val="421771197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218941"/>
            <a:ext cx="8135937" cy="1454284"/>
          </a:xfrm>
        </p:spPr>
        <p:txBody>
          <a:bodyPr>
            <a:noAutofit/>
          </a:bodyPr>
          <a:lstStyle/>
          <a:p>
            <a:r>
              <a:rPr lang="it-IT" sz="3600" b="1" dirty="0">
                <a:solidFill>
                  <a:srgbClr val="002060"/>
                </a:solidFill>
              </a:rPr>
              <a:t>Esenzione parziale dall’ADR  </a:t>
            </a:r>
            <a:r>
              <a:rPr lang="it-IT" sz="2400" b="1" dirty="0">
                <a:solidFill>
                  <a:srgbClr val="002060"/>
                </a:solidFill>
              </a:rPr>
              <a:t>(sez. 1.1.3.6)</a:t>
            </a:r>
          </a:p>
        </p:txBody>
      </p:sp>
      <p:sp>
        <p:nvSpPr>
          <p:cNvPr id="3" name="Segnaposto contenuto 2"/>
          <p:cNvSpPr>
            <a:spLocks noGrp="1"/>
          </p:cNvSpPr>
          <p:nvPr>
            <p:ph idx="1"/>
          </p:nvPr>
        </p:nvSpPr>
        <p:spPr>
          <a:xfrm>
            <a:off x="684215" y="1481070"/>
            <a:ext cx="8135937" cy="4814066"/>
          </a:xfrm>
        </p:spPr>
        <p:txBody>
          <a:bodyPr>
            <a:noAutofit/>
          </a:bodyPr>
          <a:lstStyle/>
          <a:p>
            <a:r>
              <a:rPr lang="it-IT" sz="2000" dirty="0">
                <a:solidFill>
                  <a:srgbClr val="002060"/>
                </a:solidFill>
              </a:rPr>
              <a:t>È possibile svolgere un trasporto in esenzione parziale dall’ADR se non si superano determinati quantitativi di merci pericolose nell’unità di trasporto (1.000 virtuali).</a:t>
            </a:r>
          </a:p>
          <a:p>
            <a:r>
              <a:rPr lang="it-IT" sz="2000" dirty="0">
                <a:solidFill>
                  <a:srgbClr val="002060"/>
                </a:solidFill>
              </a:rPr>
              <a:t>Per il trasporto in esenzioni parziale non servono ad esempio il patentino ADR, la borsa ADR, le istruzioni scritte, i pannelli arancio, il secondo estintore. </a:t>
            </a:r>
          </a:p>
          <a:p>
            <a:r>
              <a:rPr lang="it-IT" sz="2000" dirty="0">
                <a:solidFill>
                  <a:srgbClr val="002060"/>
                </a:solidFill>
              </a:rPr>
              <a:t>Non è più obbligatorio indicare nel DDT la dicitura “Quantità non superiore ai limiti di esenzione prescritti al 1.1.3.6”, tuttavia si suggerisce di continuare ad utilizzarla per agevolare i controlli da parte degli organi competenti.</a:t>
            </a:r>
          </a:p>
          <a:p>
            <a:r>
              <a:rPr lang="it-IT" sz="2000" dirty="0">
                <a:solidFill>
                  <a:srgbClr val="002060"/>
                </a:solidFill>
              </a:rPr>
              <a:t>Sezione 5.4.1.1.1 (f) Nota 1: Nel caso si preveda l’applicazione del 1.1.3.6, la quantità totale </a:t>
            </a:r>
            <a:r>
              <a:rPr lang="it-IT" sz="2000" b="1" dirty="0">
                <a:solidFill>
                  <a:srgbClr val="00B050"/>
                </a:solidFill>
              </a:rPr>
              <a:t>e il valore calcolato </a:t>
            </a:r>
            <a:r>
              <a:rPr lang="it-IT" sz="2000" dirty="0">
                <a:solidFill>
                  <a:srgbClr val="002060"/>
                </a:solidFill>
              </a:rPr>
              <a:t>delle merci pericolose per ciascuna categoria di trasporto devono essere indicate nel documento di trasporto (DDT) conformemente al 1.1.3.6.3 </a:t>
            </a:r>
            <a:r>
              <a:rPr lang="it-IT" sz="2000" dirty="0">
                <a:solidFill>
                  <a:srgbClr val="00B050"/>
                </a:solidFill>
              </a:rPr>
              <a:t>e 1.1.3.6.4.</a:t>
            </a:r>
          </a:p>
        </p:txBody>
      </p:sp>
    </p:spTree>
    <p:extLst>
      <p:ext uri="{BB962C8B-B14F-4D97-AF65-F5344CB8AC3E}">
        <p14:creationId xmlns:p14="http://schemas.microsoft.com/office/powerpoint/2010/main" val="136764026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56164" y="116632"/>
            <a:ext cx="6101953" cy="1143000"/>
          </a:xfrm>
        </p:spPr>
        <p:txBody>
          <a:bodyPr/>
          <a:lstStyle/>
          <a:p>
            <a:r>
              <a:rPr lang="it-IT" b="1" dirty="0">
                <a:solidFill>
                  <a:srgbClr val="002060"/>
                </a:solidFill>
              </a:rPr>
              <a:t>Obblighi</a:t>
            </a:r>
          </a:p>
        </p:txBody>
      </p:sp>
      <p:sp>
        <p:nvSpPr>
          <p:cNvPr id="3" name="Segnaposto contenuto 2"/>
          <p:cNvSpPr>
            <a:spLocks noGrp="1"/>
          </p:cNvSpPr>
          <p:nvPr>
            <p:ph idx="1"/>
          </p:nvPr>
        </p:nvSpPr>
        <p:spPr>
          <a:xfrm>
            <a:off x="755576" y="1196752"/>
            <a:ext cx="8136904" cy="4968552"/>
          </a:xfrm>
        </p:spPr>
        <p:txBody>
          <a:bodyPr>
            <a:noAutofit/>
          </a:bodyPr>
          <a:lstStyle/>
          <a:p>
            <a:pPr marL="0" indent="0">
              <a:buNone/>
            </a:pPr>
            <a:r>
              <a:rPr lang="it-IT" sz="1800" dirty="0">
                <a:solidFill>
                  <a:srgbClr val="002060"/>
                </a:solidFill>
              </a:rPr>
              <a:t>Permane ad esempio l’obbligo di :</a:t>
            </a:r>
          </a:p>
          <a:p>
            <a:pPr marL="0" indent="0">
              <a:buNone/>
            </a:pPr>
            <a:endParaRPr lang="it-IT" sz="1800" dirty="0">
              <a:solidFill>
                <a:srgbClr val="002060"/>
              </a:solidFill>
            </a:endParaRPr>
          </a:p>
          <a:p>
            <a:r>
              <a:rPr lang="it-IT" sz="1800" dirty="0">
                <a:solidFill>
                  <a:srgbClr val="002060"/>
                </a:solidFill>
              </a:rPr>
              <a:t>disporre di </a:t>
            </a:r>
            <a:r>
              <a:rPr lang="it-IT" sz="1800" b="1" dirty="0">
                <a:solidFill>
                  <a:srgbClr val="002060"/>
                </a:solidFill>
              </a:rPr>
              <a:t>DDT</a:t>
            </a:r>
            <a:r>
              <a:rPr lang="it-IT" sz="1800" dirty="0">
                <a:solidFill>
                  <a:srgbClr val="002060"/>
                </a:solidFill>
              </a:rPr>
              <a:t> conforme ADR con unità di misura previste dalla sez. 1.1.3.6 che sono kg o litri secondo il caso, </a:t>
            </a:r>
          </a:p>
          <a:p>
            <a:r>
              <a:rPr lang="it-IT" sz="1800" dirty="0">
                <a:solidFill>
                  <a:srgbClr val="002060"/>
                </a:solidFill>
              </a:rPr>
              <a:t>indicare le </a:t>
            </a:r>
            <a:r>
              <a:rPr lang="it-IT" sz="1800" b="1" dirty="0">
                <a:solidFill>
                  <a:srgbClr val="002060"/>
                </a:solidFill>
              </a:rPr>
              <a:t>quantità</a:t>
            </a:r>
            <a:r>
              <a:rPr lang="it-IT" sz="1800" dirty="0">
                <a:solidFill>
                  <a:srgbClr val="002060"/>
                </a:solidFill>
              </a:rPr>
              <a:t> </a:t>
            </a:r>
            <a:r>
              <a:rPr lang="it-IT" sz="1800" b="1" dirty="0">
                <a:solidFill>
                  <a:srgbClr val="002060"/>
                </a:solidFill>
              </a:rPr>
              <a:t>effettive</a:t>
            </a:r>
            <a:r>
              <a:rPr lang="it-IT" sz="1800" dirty="0">
                <a:solidFill>
                  <a:srgbClr val="002060"/>
                </a:solidFill>
              </a:rPr>
              <a:t> distinte per categoria di trasporto,</a:t>
            </a:r>
          </a:p>
          <a:p>
            <a:r>
              <a:rPr lang="it-IT" sz="1800" dirty="0">
                <a:solidFill>
                  <a:srgbClr val="002060"/>
                </a:solidFill>
              </a:rPr>
              <a:t>utilizzare </a:t>
            </a:r>
            <a:r>
              <a:rPr lang="it-IT" sz="1800" b="1" dirty="0">
                <a:solidFill>
                  <a:srgbClr val="002060"/>
                </a:solidFill>
              </a:rPr>
              <a:t>imballaggi</a:t>
            </a:r>
            <a:r>
              <a:rPr lang="it-IT" sz="1800" dirty="0">
                <a:solidFill>
                  <a:srgbClr val="002060"/>
                </a:solidFill>
              </a:rPr>
              <a:t> etichettati e omologati,</a:t>
            </a:r>
          </a:p>
          <a:p>
            <a:r>
              <a:rPr lang="it-IT" sz="1800" dirty="0">
                <a:solidFill>
                  <a:srgbClr val="002060"/>
                </a:solidFill>
              </a:rPr>
              <a:t>obbligo di </a:t>
            </a:r>
            <a:r>
              <a:rPr lang="it-IT" sz="1800" b="1" dirty="0">
                <a:solidFill>
                  <a:srgbClr val="002060"/>
                </a:solidFill>
              </a:rPr>
              <a:t>formazione</a:t>
            </a:r>
            <a:r>
              <a:rPr lang="it-IT" sz="1800" dirty="0">
                <a:solidFill>
                  <a:srgbClr val="002060"/>
                </a:solidFill>
              </a:rPr>
              <a:t> del personale coinvolto (sezione 1.3),</a:t>
            </a:r>
          </a:p>
          <a:p>
            <a:r>
              <a:rPr lang="it-IT" sz="1800" b="1" dirty="0">
                <a:solidFill>
                  <a:srgbClr val="002060"/>
                </a:solidFill>
              </a:rPr>
              <a:t>aerare</a:t>
            </a:r>
            <a:r>
              <a:rPr lang="it-IT" sz="1800" dirty="0">
                <a:solidFill>
                  <a:srgbClr val="002060"/>
                </a:solidFill>
              </a:rPr>
              <a:t> adeguatamente il vano di carico del veicolo (CV36),</a:t>
            </a:r>
          </a:p>
          <a:p>
            <a:r>
              <a:rPr lang="it-IT" sz="1800" dirty="0">
                <a:solidFill>
                  <a:srgbClr val="002060"/>
                </a:solidFill>
              </a:rPr>
              <a:t>avere a bordo un </a:t>
            </a:r>
            <a:r>
              <a:rPr lang="it-IT" sz="1800" b="1" dirty="0">
                <a:solidFill>
                  <a:srgbClr val="002060"/>
                </a:solidFill>
              </a:rPr>
              <a:t>estintore</a:t>
            </a:r>
            <a:r>
              <a:rPr lang="it-IT" sz="1800" dirty="0">
                <a:solidFill>
                  <a:srgbClr val="002060"/>
                </a:solidFill>
              </a:rPr>
              <a:t> da 2 kg a polvere (sezione 8.1.4),</a:t>
            </a:r>
          </a:p>
          <a:p>
            <a:r>
              <a:rPr lang="it-IT" sz="1800" dirty="0">
                <a:solidFill>
                  <a:srgbClr val="002060"/>
                </a:solidFill>
              </a:rPr>
              <a:t>se si dispone di eventuale </a:t>
            </a:r>
            <a:r>
              <a:rPr lang="it-IT" sz="1800" b="1" dirty="0">
                <a:solidFill>
                  <a:srgbClr val="002060"/>
                </a:solidFill>
              </a:rPr>
              <a:t>torcia</a:t>
            </a:r>
            <a:r>
              <a:rPr lang="it-IT" sz="1800" dirty="0">
                <a:solidFill>
                  <a:srgbClr val="002060"/>
                </a:solidFill>
              </a:rPr>
              <a:t> tascabile deve essere del tipo anti-scintilla, nel caso di gas infiammabili (sezione 8.3.4 e 8.5 S2),</a:t>
            </a:r>
          </a:p>
          <a:p>
            <a:r>
              <a:rPr lang="it-IT" sz="1800" dirty="0">
                <a:solidFill>
                  <a:srgbClr val="002060"/>
                </a:solidFill>
              </a:rPr>
              <a:t>seguire le </a:t>
            </a:r>
            <a:r>
              <a:rPr lang="it-IT" sz="1800" b="1" dirty="0">
                <a:solidFill>
                  <a:srgbClr val="002060"/>
                </a:solidFill>
              </a:rPr>
              <a:t>prescrizioni</a:t>
            </a:r>
            <a:r>
              <a:rPr lang="it-IT" sz="1800" dirty="0">
                <a:solidFill>
                  <a:srgbClr val="002060"/>
                </a:solidFill>
              </a:rPr>
              <a:t> relative a carico, scarico e movimentazione come, controllo del veicolo al carico e allo scarico, pulizia del veicolo e dei recipienti, stivaggio corretto delle bombole, vietato fumare anche le sigarette elettroniche, motore spento al carico e scarico, divieto di apertura dei colli.</a:t>
            </a:r>
          </a:p>
        </p:txBody>
      </p:sp>
    </p:spTree>
    <p:extLst>
      <p:ext uri="{BB962C8B-B14F-4D97-AF65-F5344CB8AC3E}">
        <p14:creationId xmlns:p14="http://schemas.microsoft.com/office/powerpoint/2010/main" val="19660695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210422" y="312961"/>
            <a:ext cx="3429000" cy="654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441325" lvl="1">
              <a:spcBef>
                <a:spcPct val="20000"/>
              </a:spcBef>
            </a:pPr>
            <a:r>
              <a:rPr lang="it-IT" altLang="it-IT" u="none" dirty="0">
                <a:solidFill>
                  <a:srgbClr val="002060"/>
                </a:solidFill>
                <a:latin typeface="Trebuchet MS"/>
              </a:rPr>
              <a:t>Prescrizioni minime </a:t>
            </a:r>
            <a:r>
              <a:rPr lang="it-IT" altLang="it-IT" sz="2000" b="1" u="none" dirty="0">
                <a:solidFill>
                  <a:srgbClr val="002060"/>
                </a:solidFill>
                <a:latin typeface="Trebuchet MS"/>
              </a:rPr>
              <a:t>da rispettare</a:t>
            </a:r>
            <a:r>
              <a:rPr lang="it-IT" altLang="it-IT" u="none" dirty="0">
                <a:solidFill>
                  <a:srgbClr val="002060"/>
                </a:solidFill>
                <a:latin typeface="Trebuchet MS"/>
              </a:rPr>
              <a:t> per trasporti in esenzione parziale</a:t>
            </a:r>
          </a:p>
          <a:p>
            <a:pPr marL="725488" lvl="2" indent="-284163">
              <a:spcBef>
                <a:spcPct val="20000"/>
              </a:spcBef>
              <a:buFontTx/>
              <a:buChar char="•"/>
            </a:pPr>
            <a:r>
              <a:rPr lang="it-IT" altLang="it-IT" sz="1600" u="none" dirty="0">
                <a:solidFill>
                  <a:srgbClr val="002060"/>
                </a:solidFill>
                <a:latin typeface="Trebuchet MS"/>
              </a:rPr>
              <a:t>Documento di trasporto</a:t>
            </a:r>
          </a:p>
          <a:p>
            <a:pPr marL="725488" lvl="2" indent="-284163">
              <a:spcBef>
                <a:spcPct val="20000"/>
              </a:spcBef>
              <a:buFontTx/>
              <a:buChar char="•"/>
            </a:pPr>
            <a:r>
              <a:rPr lang="it-IT" altLang="it-IT" sz="1600" u="none" dirty="0">
                <a:solidFill>
                  <a:srgbClr val="002060"/>
                </a:solidFill>
                <a:latin typeface="Trebuchet MS"/>
              </a:rPr>
              <a:t>Marcatura ed etichettatura dei colli</a:t>
            </a:r>
          </a:p>
          <a:p>
            <a:pPr marL="725488" lvl="2" indent="-284163">
              <a:spcBef>
                <a:spcPct val="20000"/>
              </a:spcBef>
              <a:buFontTx/>
              <a:buChar char="•"/>
            </a:pPr>
            <a:r>
              <a:rPr lang="it-IT" altLang="it-IT" sz="1600" u="none" dirty="0">
                <a:solidFill>
                  <a:srgbClr val="002060"/>
                </a:solidFill>
                <a:latin typeface="Trebuchet MS"/>
              </a:rPr>
              <a:t>Divieti di carico in comune</a:t>
            </a:r>
          </a:p>
          <a:p>
            <a:pPr marL="725488" lvl="2" indent="-284163">
              <a:spcBef>
                <a:spcPct val="20000"/>
              </a:spcBef>
              <a:buFontTx/>
              <a:buChar char="•"/>
            </a:pPr>
            <a:r>
              <a:rPr lang="it-IT" altLang="it-IT" sz="1600" u="none" dirty="0">
                <a:solidFill>
                  <a:srgbClr val="002060"/>
                </a:solidFill>
                <a:latin typeface="Trebuchet MS"/>
              </a:rPr>
              <a:t>Estintore da 2 kg. a bordo</a:t>
            </a:r>
          </a:p>
          <a:p>
            <a:pPr marL="725488" lvl="2" indent="-284163">
              <a:spcBef>
                <a:spcPct val="20000"/>
              </a:spcBef>
              <a:buFontTx/>
              <a:buChar char="•"/>
            </a:pPr>
            <a:r>
              <a:rPr lang="it-IT" altLang="it-IT" sz="1600" u="none" dirty="0">
                <a:solidFill>
                  <a:srgbClr val="002060"/>
                </a:solidFill>
                <a:latin typeface="Trebuchet MS"/>
              </a:rPr>
              <a:t>Prescrizione di carico/scarico e movimentazione</a:t>
            </a:r>
          </a:p>
          <a:p>
            <a:pPr marL="725488" lvl="2" indent="-284163">
              <a:spcBef>
                <a:spcPct val="20000"/>
              </a:spcBef>
              <a:buFontTx/>
              <a:buChar char="•"/>
            </a:pPr>
            <a:r>
              <a:rPr lang="it-IT" altLang="it-IT" sz="1600" u="none" dirty="0">
                <a:solidFill>
                  <a:srgbClr val="002060"/>
                </a:solidFill>
                <a:latin typeface="Trebuchet MS"/>
              </a:rPr>
              <a:t>Restrizioni modalità di trasporto</a:t>
            </a:r>
          </a:p>
          <a:p>
            <a:pPr marL="725488" lvl="2" indent="-284163">
              <a:spcBef>
                <a:spcPct val="20000"/>
              </a:spcBef>
              <a:buFontTx/>
              <a:buChar char="•"/>
            </a:pPr>
            <a:r>
              <a:rPr lang="it-IT" altLang="it-IT" sz="1600" u="none" dirty="0">
                <a:solidFill>
                  <a:srgbClr val="002060"/>
                </a:solidFill>
                <a:latin typeface="Trebuchet MS"/>
              </a:rPr>
              <a:t>Aerazione del mezzo</a:t>
            </a:r>
          </a:p>
          <a:p>
            <a:pPr marL="725488" lvl="2" indent="-284163">
              <a:spcBef>
                <a:spcPct val="20000"/>
              </a:spcBef>
              <a:buFontTx/>
              <a:buChar char="•"/>
            </a:pPr>
            <a:r>
              <a:rPr lang="it-IT" altLang="it-IT" sz="1600" u="none" dirty="0">
                <a:solidFill>
                  <a:srgbClr val="002060"/>
                </a:solidFill>
                <a:latin typeface="Trebuchet MS"/>
              </a:rPr>
              <a:t>Formazione del personale (Par. 1.3)</a:t>
            </a:r>
          </a:p>
          <a:p>
            <a:pPr marL="725488" lvl="2" indent="-284163">
              <a:spcBef>
                <a:spcPct val="20000"/>
              </a:spcBef>
              <a:buFontTx/>
              <a:buChar char="•"/>
            </a:pPr>
            <a:r>
              <a:rPr lang="it-IT" altLang="it-IT" sz="1600" u="none" dirty="0">
                <a:solidFill>
                  <a:srgbClr val="002060"/>
                </a:solidFill>
                <a:latin typeface="Trebuchet MS"/>
              </a:rPr>
              <a:t>Divieto di apertura dei colli</a:t>
            </a:r>
          </a:p>
          <a:p>
            <a:pPr marL="725488" lvl="2" indent="-284163">
              <a:spcBef>
                <a:spcPct val="20000"/>
              </a:spcBef>
              <a:buFontTx/>
              <a:buChar char="•"/>
            </a:pPr>
            <a:r>
              <a:rPr lang="it-IT" altLang="it-IT" sz="1600" u="none" dirty="0">
                <a:solidFill>
                  <a:srgbClr val="002060"/>
                </a:solidFill>
                <a:latin typeface="Trebuchet MS"/>
              </a:rPr>
              <a:t>Divieto di fumare anche le sigarette elettroniche</a:t>
            </a:r>
          </a:p>
          <a:p>
            <a:pPr marL="725488" lvl="2" indent="-284163">
              <a:spcBef>
                <a:spcPct val="20000"/>
              </a:spcBef>
              <a:buFontTx/>
              <a:buChar char="•"/>
            </a:pPr>
            <a:endParaRPr lang="it-IT" altLang="it-IT" sz="1600" u="none" dirty="0">
              <a:solidFill>
                <a:srgbClr val="002060"/>
              </a:solidFill>
              <a:latin typeface="Trebuchet MS"/>
            </a:endParaRPr>
          </a:p>
        </p:txBody>
      </p:sp>
      <p:sp>
        <p:nvSpPr>
          <p:cNvPr id="6" name="Rettangolo 5"/>
          <p:cNvSpPr/>
          <p:nvPr/>
        </p:nvSpPr>
        <p:spPr>
          <a:xfrm>
            <a:off x="4450782" y="310070"/>
            <a:ext cx="342900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1">
              <a:spcBef>
                <a:spcPct val="20000"/>
              </a:spcBef>
            </a:pPr>
            <a:r>
              <a:rPr lang="it-IT" altLang="it-IT" u="none" dirty="0">
                <a:solidFill>
                  <a:srgbClr val="002060"/>
                </a:solidFill>
                <a:latin typeface="Trebuchet MS"/>
              </a:rPr>
              <a:t>Prescrizioni </a:t>
            </a:r>
            <a:r>
              <a:rPr lang="it-IT" altLang="it-IT" sz="2000" b="1" u="none" dirty="0">
                <a:solidFill>
                  <a:srgbClr val="002060"/>
                </a:solidFill>
                <a:latin typeface="Trebuchet MS"/>
              </a:rPr>
              <a:t>non richieste </a:t>
            </a:r>
            <a:r>
              <a:rPr lang="it-IT" altLang="it-IT" u="none" dirty="0">
                <a:solidFill>
                  <a:srgbClr val="002060"/>
                </a:solidFill>
                <a:latin typeface="Trebuchet MS"/>
              </a:rPr>
              <a:t>per il trasporto in esenzione parziale</a:t>
            </a:r>
          </a:p>
          <a:p>
            <a:pPr marL="725488" lvl="2" indent="-284163">
              <a:spcBef>
                <a:spcPct val="20000"/>
              </a:spcBef>
              <a:buFontTx/>
              <a:buChar char="•"/>
            </a:pPr>
            <a:r>
              <a:rPr lang="it-IT" altLang="it-IT" sz="1600" u="none" dirty="0">
                <a:solidFill>
                  <a:srgbClr val="002060"/>
                </a:solidFill>
                <a:latin typeface="Trebuchet MS"/>
              </a:rPr>
              <a:t>CFP ADR («patentino»)</a:t>
            </a:r>
          </a:p>
          <a:p>
            <a:pPr marL="725488" lvl="2" indent="-284163">
              <a:spcBef>
                <a:spcPct val="20000"/>
              </a:spcBef>
              <a:buFontTx/>
              <a:buChar char="•"/>
            </a:pPr>
            <a:r>
              <a:rPr lang="it-IT" altLang="it-IT" sz="1600" u="none" dirty="0">
                <a:solidFill>
                  <a:srgbClr val="002060"/>
                </a:solidFill>
                <a:latin typeface="Trebuchet MS"/>
              </a:rPr>
              <a:t>Borsa ADR</a:t>
            </a:r>
          </a:p>
          <a:p>
            <a:pPr marL="725488" lvl="2" indent="-284163">
              <a:spcBef>
                <a:spcPct val="20000"/>
              </a:spcBef>
              <a:buFontTx/>
              <a:buChar char="•"/>
            </a:pPr>
            <a:r>
              <a:rPr lang="it-IT" altLang="it-IT" sz="1600" u="none" dirty="0">
                <a:solidFill>
                  <a:srgbClr val="002060"/>
                </a:solidFill>
                <a:latin typeface="Trebuchet MS"/>
              </a:rPr>
              <a:t>Istruzioni scritte</a:t>
            </a:r>
          </a:p>
          <a:p>
            <a:pPr marL="725488" lvl="2" indent="-284163">
              <a:spcBef>
                <a:spcPct val="20000"/>
              </a:spcBef>
              <a:buFontTx/>
              <a:buChar char="•"/>
            </a:pPr>
            <a:r>
              <a:rPr lang="it-IT" altLang="it-IT" sz="1600" u="none" dirty="0">
                <a:solidFill>
                  <a:srgbClr val="002060"/>
                </a:solidFill>
                <a:latin typeface="Trebuchet MS"/>
              </a:rPr>
              <a:t>Pannelli arancio</a:t>
            </a:r>
          </a:p>
          <a:p>
            <a:pPr marL="725488" lvl="2" indent="-284163">
              <a:spcBef>
                <a:spcPct val="20000"/>
              </a:spcBef>
              <a:buFontTx/>
              <a:buChar char="•"/>
            </a:pPr>
            <a:r>
              <a:rPr lang="it-IT" altLang="it-IT" sz="1600" u="none" dirty="0">
                <a:solidFill>
                  <a:srgbClr val="002060"/>
                </a:solidFill>
                <a:latin typeface="Trebuchet MS"/>
              </a:rPr>
              <a:t>Il secondo estintore</a:t>
            </a:r>
          </a:p>
          <a:p>
            <a:pPr marL="725488" lvl="2" indent="-284163">
              <a:spcBef>
                <a:spcPct val="20000"/>
              </a:spcBef>
              <a:buFontTx/>
              <a:buChar char="•"/>
            </a:pPr>
            <a:r>
              <a:rPr lang="it-IT" altLang="it-IT" sz="1600" u="none" dirty="0">
                <a:solidFill>
                  <a:srgbClr val="002060"/>
                </a:solidFill>
                <a:latin typeface="Trebuchet MS"/>
              </a:rPr>
              <a:t>Disposizioni di Security (Cap 1.10 ADR)</a:t>
            </a:r>
          </a:p>
        </p:txBody>
      </p:sp>
      <p:sp>
        <p:nvSpPr>
          <p:cNvPr id="7" name="Rettangolo 6"/>
          <p:cNvSpPr/>
          <p:nvPr/>
        </p:nvSpPr>
        <p:spPr bwMode="auto">
          <a:xfrm>
            <a:off x="1507074" y="310068"/>
            <a:ext cx="6264696" cy="571122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it-IT" dirty="0">
              <a:solidFill>
                <a:srgbClr val="000000"/>
              </a:solidFill>
              <a:latin typeface="Trebuchet MS" panose="020B0603020202020204" pitchFamily="34" charset="0"/>
            </a:endParaRPr>
          </a:p>
        </p:txBody>
      </p:sp>
      <p:cxnSp>
        <p:nvCxnSpPr>
          <p:cNvPr id="9" name="Connettore 1 8"/>
          <p:cNvCxnSpPr>
            <a:cxnSpLocks/>
            <a:endCxn id="7" idx="2"/>
          </p:cNvCxnSpPr>
          <p:nvPr/>
        </p:nvCxnSpPr>
        <p:spPr bwMode="auto">
          <a:xfrm>
            <a:off x="4639422" y="310068"/>
            <a:ext cx="0" cy="571122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7900291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513463" y="1052741"/>
            <a:ext cx="2721441"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it-IT" sz="2000" b="1" u="none" dirty="0">
                <a:solidFill>
                  <a:srgbClr val="002060"/>
                </a:solidFill>
                <a:latin typeface="Trebuchet MS"/>
              </a:rPr>
              <a:t>Quantità in litri per  compressi o in kg per altri</a:t>
            </a:r>
          </a:p>
        </p:txBody>
      </p:sp>
      <p:sp>
        <p:nvSpPr>
          <p:cNvPr id="5" name="CasellaDiTesto 4"/>
          <p:cNvSpPr txBox="1"/>
          <p:nvPr/>
        </p:nvSpPr>
        <p:spPr>
          <a:xfrm>
            <a:off x="4185859" y="1052736"/>
            <a:ext cx="2327876" cy="40011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it-IT" sz="2000" b="1" u="none" dirty="0">
                <a:solidFill>
                  <a:srgbClr val="002060"/>
                </a:solidFill>
                <a:latin typeface="Trebuchet MS"/>
              </a:rPr>
              <a:t>Prescrizioni ADR</a:t>
            </a:r>
          </a:p>
        </p:txBody>
      </p:sp>
      <p:sp>
        <p:nvSpPr>
          <p:cNvPr id="6" name="CasellaDiTesto 5"/>
          <p:cNvSpPr txBox="1"/>
          <p:nvPr/>
        </p:nvSpPr>
        <p:spPr>
          <a:xfrm>
            <a:off x="1470756" y="1769055"/>
            <a:ext cx="2713639" cy="1938992"/>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it-IT" sz="1200" b="1" u="none" dirty="0">
                <a:solidFill>
                  <a:srgbClr val="002060"/>
                </a:solidFill>
                <a:latin typeface="Trebuchet MS"/>
              </a:rPr>
              <a:t>maggiore di 20 kg o litri se</a:t>
            </a:r>
          </a:p>
          <a:p>
            <a:pPr lvl="1"/>
            <a:r>
              <a:rPr lang="it-IT" sz="1200" u="none" dirty="0">
                <a:solidFill>
                  <a:srgbClr val="002060"/>
                </a:solidFill>
                <a:latin typeface="Trebuchet MS"/>
              </a:rPr>
              <a:t>- gas tossici e prodotti chimici corrosivi sotto pressione</a:t>
            </a:r>
          </a:p>
          <a:p>
            <a:pPr marL="285750" indent="-285750">
              <a:buFont typeface="Arial" panose="020B0604020202020204" pitchFamily="34" charset="0"/>
              <a:buChar char="•"/>
            </a:pPr>
            <a:r>
              <a:rPr lang="it-IT" sz="1200" b="1" u="none" dirty="0">
                <a:solidFill>
                  <a:srgbClr val="002060"/>
                </a:solidFill>
                <a:latin typeface="Trebuchet MS"/>
              </a:rPr>
              <a:t>maggiore di 50 kg o litri se</a:t>
            </a:r>
          </a:p>
          <a:p>
            <a:pPr marL="742950" lvl="1" indent="-285750">
              <a:buFontTx/>
              <a:buChar char="-"/>
            </a:pPr>
            <a:r>
              <a:rPr lang="it-IT" sz="1200" u="none" dirty="0">
                <a:solidFill>
                  <a:srgbClr val="002060"/>
                </a:solidFill>
                <a:latin typeface="Trebuchet MS"/>
              </a:rPr>
              <a:t>cloro o ammoniaca</a:t>
            </a:r>
          </a:p>
          <a:p>
            <a:pPr marL="285750" indent="-285750">
              <a:buFont typeface="Arial" panose="020B0604020202020204" pitchFamily="34" charset="0"/>
              <a:buChar char="•"/>
            </a:pPr>
            <a:r>
              <a:rPr lang="it-IT" sz="1200" b="1" u="none" dirty="0">
                <a:solidFill>
                  <a:srgbClr val="002060"/>
                </a:solidFill>
                <a:latin typeface="Trebuchet MS"/>
              </a:rPr>
              <a:t>maggiore di 333 kg o litri se</a:t>
            </a:r>
          </a:p>
          <a:p>
            <a:pPr lvl="1"/>
            <a:r>
              <a:rPr lang="it-IT" sz="1200" u="none" dirty="0">
                <a:solidFill>
                  <a:srgbClr val="002060"/>
                </a:solidFill>
                <a:latin typeface="Trebuchet MS"/>
              </a:rPr>
              <a:t>- gas infiammabili</a:t>
            </a:r>
          </a:p>
          <a:p>
            <a:pPr marL="285750" indent="-285750">
              <a:buFont typeface="Arial" panose="020B0604020202020204" pitchFamily="34" charset="0"/>
              <a:buChar char="•"/>
            </a:pPr>
            <a:r>
              <a:rPr lang="it-IT" sz="1200" b="1" u="none" dirty="0">
                <a:solidFill>
                  <a:srgbClr val="002060"/>
                </a:solidFill>
                <a:latin typeface="Trebuchet MS"/>
              </a:rPr>
              <a:t>maggiore di 1000 kg o litri se</a:t>
            </a:r>
          </a:p>
          <a:p>
            <a:pPr lvl="1"/>
            <a:r>
              <a:rPr lang="it-IT" sz="1200" u="none" dirty="0">
                <a:solidFill>
                  <a:srgbClr val="002060"/>
                </a:solidFill>
                <a:latin typeface="Trebuchet MS"/>
              </a:rPr>
              <a:t>- gas asfissianti</a:t>
            </a:r>
          </a:p>
          <a:p>
            <a:pPr lvl="1"/>
            <a:r>
              <a:rPr lang="it-IT" sz="1200" u="none" dirty="0">
                <a:solidFill>
                  <a:srgbClr val="002060"/>
                </a:solidFill>
                <a:latin typeface="Trebuchet MS"/>
              </a:rPr>
              <a:t>- gas comburenti</a:t>
            </a:r>
          </a:p>
        </p:txBody>
      </p:sp>
      <p:sp>
        <p:nvSpPr>
          <p:cNvPr id="7" name="CasellaDiTesto 6"/>
          <p:cNvSpPr txBox="1"/>
          <p:nvPr/>
        </p:nvSpPr>
        <p:spPr>
          <a:xfrm>
            <a:off x="4161095" y="1758887"/>
            <a:ext cx="3813285" cy="249299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it-IT" sz="1200" b="1" u="none" dirty="0">
                <a:solidFill>
                  <a:srgbClr val="002060"/>
                </a:solidFill>
                <a:latin typeface="Trebuchet MS"/>
              </a:rPr>
              <a:t>Tutte le norme ADR, per esempio:</a:t>
            </a:r>
          </a:p>
          <a:p>
            <a:pPr marL="285750" indent="-285750">
              <a:buFont typeface="Arial" panose="020B0604020202020204" pitchFamily="34" charset="0"/>
              <a:buChar char="•"/>
            </a:pPr>
            <a:r>
              <a:rPr lang="it-IT" sz="1200" u="none" dirty="0">
                <a:solidFill>
                  <a:srgbClr val="002060"/>
                </a:solidFill>
                <a:latin typeface="Trebuchet MS"/>
              </a:rPr>
              <a:t>CFP (patentino ADR) che è obbligatorio anche per i veicoli con PTT minore o uguale a 3,5 ton dal 1/1/2007</a:t>
            </a:r>
          </a:p>
          <a:p>
            <a:pPr marL="285750" indent="-285750">
              <a:buFont typeface="Arial" panose="020B0604020202020204" pitchFamily="34" charset="0"/>
              <a:buChar char="•"/>
            </a:pPr>
            <a:r>
              <a:rPr lang="it-IT" sz="1200" u="none" dirty="0">
                <a:solidFill>
                  <a:srgbClr val="002060"/>
                </a:solidFill>
                <a:latin typeface="Trebuchet MS"/>
              </a:rPr>
              <a:t>Veicolo e conducente equipaggiati a norma ADR e istruzioni scritte di sicurezza a bordo</a:t>
            </a:r>
          </a:p>
          <a:p>
            <a:pPr marL="285750" indent="-285750">
              <a:buFont typeface="Arial" panose="020B0604020202020204" pitchFamily="34" charset="0"/>
              <a:buChar char="•"/>
            </a:pPr>
            <a:r>
              <a:rPr lang="it-IT" sz="1200" u="none" dirty="0">
                <a:solidFill>
                  <a:srgbClr val="002060"/>
                </a:solidFill>
                <a:latin typeface="Trebuchet MS"/>
              </a:rPr>
              <a:t>DDT a norma ADR</a:t>
            </a:r>
          </a:p>
          <a:p>
            <a:pPr marL="285750" indent="-285750">
              <a:buFont typeface="Arial" panose="020B0604020202020204" pitchFamily="34" charset="0"/>
              <a:buChar char="•"/>
            </a:pPr>
            <a:r>
              <a:rPr lang="it-IT" sz="1200" u="none" dirty="0">
                <a:solidFill>
                  <a:srgbClr val="002060"/>
                </a:solidFill>
                <a:latin typeface="Trebuchet MS"/>
              </a:rPr>
              <a:t>Estintori: dipende dal peso del veicolo (vedere sezione 8.1.4)</a:t>
            </a:r>
          </a:p>
          <a:p>
            <a:pPr marL="285750" indent="-285750">
              <a:buFont typeface="Arial" panose="020B0604020202020204" pitchFamily="34" charset="0"/>
              <a:buChar char="•"/>
            </a:pPr>
            <a:r>
              <a:rPr lang="it-IT" sz="1200" u="none" dirty="0">
                <a:solidFill>
                  <a:srgbClr val="002060"/>
                </a:solidFill>
                <a:latin typeface="Trebuchet MS"/>
              </a:rPr>
              <a:t>no passeggeri che non sono membri dell’equipaggio</a:t>
            </a:r>
          </a:p>
          <a:p>
            <a:pPr marL="285750" indent="-285750">
              <a:buFont typeface="Arial" panose="020B0604020202020204" pitchFamily="34" charset="0"/>
              <a:buChar char="•"/>
            </a:pPr>
            <a:endParaRPr lang="it-IT" sz="1200" u="none" dirty="0">
              <a:solidFill>
                <a:srgbClr val="002060"/>
              </a:solidFill>
              <a:latin typeface="Trebuchet MS"/>
            </a:endParaRPr>
          </a:p>
          <a:p>
            <a:pPr marL="285750" indent="-285750">
              <a:buFont typeface="Arial" panose="020B0604020202020204" pitchFamily="34" charset="0"/>
              <a:buChar char="•"/>
            </a:pPr>
            <a:endParaRPr lang="it-IT" sz="1200" u="none" dirty="0">
              <a:solidFill>
                <a:srgbClr val="002060"/>
              </a:solidFill>
              <a:latin typeface="Trebuchet MS"/>
            </a:endParaRPr>
          </a:p>
        </p:txBody>
      </p:sp>
      <p:sp>
        <p:nvSpPr>
          <p:cNvPr id="8" name="CasellaDiTesto 7"/>
          <p:cNvSpPr txBox="1"/>
          <p:nvPr/>
        </p:nvSpPr>
        <p:spPr>
          <a:xfrm>
            <a:off x="1470757" y="4135146"/>
            <a:ext cx="2713639" cy="2308324"/>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it-IT" sz="1200" b="1" u="none" dirty="0">
                <a:solidFill>
                  <a:srgbClr val="002060"/>
                </a:solidFill>
                <a:latin typeface="Trebuchet MS"/>
              </a:rPr>
              <a:t>fino a 20 kg o litri se </a:t>
            </a:r>
          </a:p>
          <a:p>
            <a:pPr lvl="1"/>
            <a:r>
              <a:rPr lang="it-IT" sz="1200" u="none" dirty="0">
                <a:solidFill>
                  <a:srgbClr val="002060"/>
                </a:solidFill>
                <a:latin typeface="Trebuchet MS"/>
              </a:rPr>
              <a:t>- gas tossici e prodotti chimici corrosivi sotto pressione </a:t>
            </a:r>
          </a:p>
          <a:p>
            <a:pPr marL="285750" indent="-285750">
              <a:buFont typeface="Arial" panose="020B0604020202020204" pitchFamily="34" charset="0"/>
              <a:buChar char="•"/>
            </a:pPr>
            <a:r>
              <a:rPr lang="it-IT" sz="1200" b="1" u="none" dirty="0">
                <a:solidFill>
                  <a:srgbClr val="002060"/>
                </a:solidFill>
                <a:latin typeface="Trebuchet MS"/>
              </a:rPr>
              <a:t>fino a 50 kg o litri se </a:t>
            </a:r>
          </a:p>
          <a:p>
            <a:pPr lvl="1"/>
            <a:r>
              <a:rPr lang="it-IT" sz="1200" u="none" dirty="0">
                <a:solidFill>
                  <a:srgbClr val="002060"/>
                </a:solidFill>
                <a:latin typeface="Trebuchet MS"/>
              </a:rPr>
              <a:t>- cloro o ammoniaca </a:t>
            </a:r>
          </a:p>
          <a:p>
            <a:pPr marL="285750" indent="-285750">
              <a:buFont typeface="Arial" panose="020B0604020202020204" pitchFamily="34" charset="0"/>
              <a:buChar char="•"/>
            </a:pPr>
            <a:r>
              <a:rPr lang="it-IT" sz="1200" b="1" u="none" dirty="0">
                <a:solidFill>
                  <a:srgbClr val="002060"/>
                </a:solidFill>
                <a:latin typeface="Trebuchet MS" panose="020B0603020202020204" pitchFamily="34" charset="0"/>
              </a:rPr>
              <a:t>fino a </a:t>
            </a:r>
            <a:r>
              <a:rPr lang="it-IT" sz="1200" b="1" u="none" dirty="0">
                <a:solidFill>
                  <a:srgbClr val="002060"/>
                </a:solidFill>
                <a:latin typeface="Trebuchet MS"/>
              </a:rPr>
              <a:t>333 kg o l se </a:t>
            </a:r>
            <a:endParaRPr lang="it-IT" sz="1200" u="none" dirty="0">
              <a:solidFill>
                <a:srgbClr val="002060"/>
              </a:solidFill>
              <a:latin typeface="Trebuchet MS"/>
            </a:endParaRPr>
          </a:p>
          <a:p>
            <a:pPr lvl="1"/>
            <a:r>
              <a:rPr lang="it-IT" sz="1200" u="none" dirty="0">
                <a:solidFill>
                  <a:srgbClr val="002060"/>
                </a:solidFill>
                <a:latin typeface="Trebuchet MS"/>
              </a:rPr>
              <a:t>- gas infiammabili </a:t>
            </a:r>
          </a:p>
          <a:p>
            <a:pPr marL="285750" indent="-285750">
              <a:buFont typeface="Arial" panose="020B0604020202020204" pitchFamily="34" charset="0"/>
              <a:buChar char="•"/>
            </a:pPr>
            <a:r>
              <a:rPr lang="it-IT" sz="1200" b="1" u="none" dirty="0">
                <a:solidFill>
                  <a:srgbClr val="002060"/>
                </a:solidFill>
                <a:latin typeface="Trebuchet MS" panose="020B0603020202020204" pitchFamily="34" charset="0"/>
              </a:rPr>
              <a:t>fino a </a:t>
            </a:r>
            <a:r>
              <a:rPr lang="it-IT" sz="1200" b="1" u="none" dirty="0">
                <a:solidFill>
                  <a:srgbClr val="002060"/>
                </a:solidFill>
                <a:latin typeface="Trebuchet MS"/>
              </a:rPr>
              <a:t>1000 kg o litri se </a:t>
            </a:r>
            <a:endParaRPr lang="it-IT" sz="1200" u="none" dirty="0">
              <a:solidFill>
                <a:srgbClr val="002060"/>
              </a:solidFill>
              <a:latin typeface="Trebuchet MS"/>
            </a:endParaRPr>
          </a:p>
          <a:p>
            <a:pPr marL="742950" lvl="1" indent="-285750">
              <a:buFontTx/>
              <a:buChar char="-"/>
            </a:pPr>
            <a:r>
              <a:rPr lang="it-IT" sz="1200" u="none" dirty="0">
                <a:solidFill>
                  <a:srgbClr val="002060"/>
                </a:solidFill>
                <a:latin typeface="Trebuchet MS"/>
              </a:rPr>
              <a:t>gas asfissianti </a:t>
            </a:r>
          </a:p>
          <a:p>
            <a:pPr marL="742950" lvl="1" indent="-285750">
              <a:buFontTx/>
              <a:buChar char="-"/>
            </a:pPr>
            <a:r>
              <a:rPr lang="it-IT" sz="1200" u="none" dirty="0">
                <a:solidFill>
                  <a:srgbClr val="002060"/>
                </a:solidFill>
                <a:latin typeface="Trebuchet MS"/>
              </a:rPr>
              <a:t>gas comburenti 	</a:t>
            </a:r>
          </a:p>
          <a:p>
            <a:pPr marL="742950" lvl="1" indent="-285750">
              <a:buFontTx/>
              <a:buChar char="-"/>
            </a:pPr>
            <a:endParaRPr lang="it-IT" sz="1200" u="none" dirty="0">
              <a:solidFill>
                <a:srgbClr val="002060"/>
              </a:solidFill>
              <a:latin typeface="Trebuchet MS"/>
            </a:endParaRPr>
          </a:p>
        </p:txBody>
      </p:sp>
      <p:sp>
        <p:nvSpPr>
          <p:cNvPr id="9" name="CasellaDiTesto 8"/>
          <p:cNvSpPr txBox="1"/>
          <p:nvPr/>
        </p:nvSpPr>
        <p:spPr>
          <a:xfrm>
            <a:off x="4184393" y="3920281"/>
            <a:ext cx="3813285" cy="2492990"/>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it-IT" sz="1200" b="1" u="none" dirty="0">
                <a:solidFill>
                  <a:srgbClr val="002060"/>
                </a:solidFill>
                <a:latin typeface="Trebuchet MS"/>
              </a:rPr>
              <a:t>Solamente le seguenti norme ADR:</a:t>
            </a:r>
          </a:p>
          <a:p>
            <a:pPr marL="285750" indent="-285750">
              <a:buFont typeface="Arial" panose="020B0604020202020204" pitchFamily="34" charset="0"/>
              <a:buChar char="•"/>
            </a:pPr>
            <a:r>
              <a:rPr lang="it-IT" sz="1200" u="none" dirty="0">
                <a:solidFill>
                  <a:srgbClr val="002060"/>
                </a:solidFill>
                <a:latin typeface="Trebuchet MS"/>
              </a:rPr>
              <a:t>DDT a norma ADR</a:t>
            </a:r>
          </a:p>
          <a:p>
            <a:pPr marL="285750" indent="-285750">
              <a:buFont typeface="Arial" panose="020B0604020202020204" pitchFamily="34" charset="0"/>
              <a:buChar char="•"/>
            </a:pPr>
            <a:r>
              <a:rPr lang="it-IT" sz="1200" u="none" dirty="0">
                <a:solidFill>
                  <a:srgbClr val="002060"/>
                </a:solidFill>
                <a:latin typeface="Trebuchet MS"/>
              </a:rPr>
              <a:t>Si suggerisce di continuare a indicare nel documento di trasporto la dicitura "quantità non superiore ai limiti di esenzione prescritti al 1.1.3.6" anche se non più riportata sull’ADR</a:t>
            </a:r>
          </a:p>
          <a:p>
            <a:pPr marL="285750" indent="-285750">
              <a:buFont typeface="Arial" panose="020B0604020202020204" pitchFamily="34" charset="0"/>
              <a:buChar char="•"/>
            </a:pPr>
            <a:r>
              <a:rPr lang="it-IT" sz="1200" u="none" dirty="0">
                <a:solidFill>
                  <a:srgbClr val="002060"/>
                </a:solidFill>
                <a:latin typeface="Trebuchet MS"/>
              </a:rPr>
              <a:t>apporre nel DDT kg e/o litri totali per categorie di trasporto</a:t>
            </a:r>
          </a:p>
          <a:p>
            <a:pPr marL="285750" indent="-285750">
              <a:buFont typeface="Arial" panose="020B0604020202020204" pitchFamily="34" charset="0"/>
              <a:buChar char="•"/>
            </a:pPr>
            <a:r>
              <a:rPr lang="it-IT" sz="1200" u="none" dirty="0">
                <a:solidFill>
                  <a:srgbClr val="002060"/>
                </a:solidFill>
                <a:latin typeface="Trebuchet MS"/>
              </a:rPr>
              <a:t>1 estintore da 2 kg</a:t>
            </a:r>
          </a:p>
          <a:p>
            <a:pPr marL="285750" indent="-285750">
              <a:buFont typeface="Arial" panose="020B0604020202020204" pitchFamily="34" charset="0"/>
              <a:buChar char="•"/>
            </a:pPr>
            <a:r>
              <a:rPr lang="it-IT" sz="1200" u="none" dirty="0">
                <a:solidFill>
                  <a:srgbClr val="002060"/>
                </a:solidFill>
                <a:latin typeface="Trebuchet MS"/>
              </a:rPr>
              <a:t>eventuale torcia tascabile anti-scintilla</a:t>
            </a:r>
          </a:p>
          <a:p>
            <a:pPr marL="285750" indent="-285750">
              <a:buFont typeface="Arial" panose="020B0604020202020204" pitchFamily="34" charset="0"/>
              <a:buChar char="•"/>
            </a:pPr>
            <a:r>
              <a:rPr lang="it-IT" sz="1200" u="none" dirty="0">
                <a:solidFill>
                  <a:srgbClr val="002060"/>
                </a:solidFill>
                <a:latin typeface="Trebuchet MS"/>
              </a:rPr>
              <a:t>carico, scarico, movimentazione</a:t>
            </a:r>
          </a:p>
          <a:p>
            <a:pPr marL="285750" indent="-285750">
              <a:buFont typeface="Arial" panose="020B0604020202020204" pitchFamily="34" charset="0"/>
              <a:buChar char="•"/>
            </a:pPr>
            <a:r>
              <a:rPr lang="it-IT" sz="1200" u="none" dirty="0">
                <a:solidFill>
                  <a:srgbClr val="002060"/>
                </a:solidFill>
                <a:latin typeface="Trebuchet MS"/>
              </a:rPr>
              <a:t>sorveglianza</a:t>
            </a:r>
          </a:p>
          <a:p>
            <a:pPr marL="285750" indent="-285750">
              <a:buFont typeface="Arial" panose="020B0604020202020204" pitchFamily="34" charset="0"/>
              <a:buChar char="•"/>
            </a:pPr>
            <a:r>
              <a:rPr lang="it-IT" sz="1200" u="none" dirty="0">
                <a:solidFill>
                  <a:srgbClr val="002060"/>
                </a:solidFill>
                <a:latin typeface="Trebuchet MS"/>
              </a:rPr>
              <a:t>veicolo con adeguata aerazione e/o CV36</a:t>
            </a:r>
          </a:p>
        </p:txBody>
      </p:sp>
      <p:sp>
        <p:nvSpPr>
          <p:cNvPr id="11" name="CasellaDiTesto 10"/>
          <p:cNvSpPr txBox="1"/>
          <p:nvPr/>
        </p:nvSpPr>
        <p:spPr>
          <a:xfrm>
            <a:off x="971600" y="50145"/>
            <a:ext cx="6671720" cy="954107"/>
          </a:xfrm>
          <a:prstGeom prst="rect">
            <a:avLst/>
          </a:prstGeom>
          <a:noFill/>
          <a:ln>
            <a:noFill/>
          </a:ln>
        </p:spPr>
        <p:txBody>
          <a:bodyPr wrap="square" rtlCol="0">
            <a:spAutoFit/>
          </a:bodyPr>
          <a:lstStyle/>
          <a:p>
            <a:pPr algn="ctr"/>
            <a:r>
              <a:rPr lang="it-IT" sz="2800" b="1" u="none" dirty="0">
                <a:solidFill>
                  <a:srgbClr val="002060"/>
                </a:solidFill>
                <a:latin typeface="Trebuchet MS"/>
              </a:rPr>
              <a:t>Prescrizioni applicabili </a:t>
            </a:r>
          </a:p>
          <a:p>
            <a:pPr algn="ctr"/>
            <a:r>
              <a:rPr lang="it-IT" sz="2800" b="1" u="none" dirty="0">
                <a:solidFill>
                  <a:srgbClr val="002060"/>
                </a:solidFill>
                <a:latin typeface="Trebuchet MS"/>
              </a:rPr>
              <a:t>in funzione delle quantità trasportate </a:t>
            </a:r>
          </a:p>
        </p:txBody>
      </p:sp>
      <p:cxnSp>
        <p:nvCxnSpPr>
          <p:cNvPr id="3" name="Connettore 1 2"/>
          <p:cNvCxnSpPr/>
          <p:nvPr/>
        </p:nvCxnSpPr>
        <p:spPr bwMode="auto">
          <a:xfrm>
            <a:off x="1472519" y="1745232"/>
            <a:ext cx="6393849" cy="174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Connettore 1 11"/>
          <p:cNvCxnSpPr/>
          <p:nvPr/>
        </p:nvCxnSpPr>
        <p:spPr bwMode="auto">
          <a:xfrm>
            <a:off x="1472519" y="3958612"/>
            <a:ext cx="6393849" cy="1747"/>
          </a:xfrm>
          <a:prstGeom prst="line">
            <a:avLst/>
          </a:prstGeom>
          <a:solidFill>
            <a:schemeClr val="accent1"/>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45871797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6444208" y="116632"/>
            <a:ext cx="2374049" cy="954107"/>
          </a:xfrm>
          <a:prstGeom prst="rect">
            <a:avLst/>
          </a:prstGeom>
          <a:noFill/>
          <a:ln>
            <a:noFill/>
          </a:ln>
        </p:spPr>
        <p:txBody>
          <a:bodyPr wrap="square" rtlCol="0">
            <a:spAutoFit/>
          </a:bodyPr>
          <a:lstStyle/>
          <a:p>
            <a:pPr algn="ctr"/>
            <a:r>
              <a:rPr lang="it-IT" sz="2800" b="1" u="none" dirty="0">
                <a:solidFill>
                  <a:srgbClr val="002060"/>
                </a:solidFill>
                <a:latin typeface="Trebuchet MS"/>
              </a:rPr>
              <a:t>Tabella </a:t>
            </a:r>
          </a:p>
          <a:p>
            <a:pPr algn="ctr"/>
            <a:r>
              <a:rPr lang="it-IT" sz="2800" b="1" u="none" dirty="0">
                <a:solidFill>
                  <a:srgbClr val="002060"/>
                </a:solidFill>
                <a:latin typeface="Trebuchet MS"/>
              </a:rPr>
              <a:t>1.1.3.6.3</a:t>
            </a:r>
          </a:p>
        </p:txBody>
      </p:sp>
      <p:pic>
        <p:nvPicPr>
          <p:cNvPr id="2" name="Immagine 1"/>
          <p:cNvPicPr>
            <a:picLocks noChangeAspect="1"/>
          </p:cNvPicPr>
          <p:nvPr/>
        </p:nvPicPr>
        <p:blipFill>
          <a:blip r:embed="rId2"/>
          <a:stretch>
            <a:fillRect/>
          </a:stretch>
        </p:blipFill>
        <p:spPr>
          <a:xfrm>
            <a:off x="624507" y="50134"/>
            <a:ext cx="5531669" cy="6807866"/>
          </a:xfrm>
          <a:prstGeom prst="rect">
            <a:avLst/>
          </a:prstGeom>
        </p:spPr>
      </p:pic>
      <p:sp>
        <p:nvSpPr>
          <p:cNvPr id="4" name="Segnaposto contenuto 2">
            <a:extLst>
              <a:ext uri="{FF2B5EF4-FFF2-40B4-BE49-F238E27FC236}">
                <a16:creationId xmlns:a16="http://schemas.microsoft.com/office/drawing/2014/main" id="{94B05183-1592-421E-885D-7CE7FD152492}"/>
              </a:ext>
            </a:extLst>
          </p:cNvPr>
          <p:cNvSpPr txBox="1">
            <a:spLocks/>
          </p:cNvSpPr>
          <p:nvPr/>
        </p:nvSpPr>
        <p:spPr>
          <a:xfrm>
            <a:off x="6156176" y="1052736"/>
            <a:ext cx="2880320" cy="5256584"/>
          </a:xfrm>
          <a:prstGeom prst="rect">
            <a:avLst/>
          </a:prstGeom>
        </p:spPr>
        <p:txBody>
          <a:bodyPr>
            <a:noAutofit/>
          </a:bodyPr>
          <a:lstStyle>
            <a:lvl1pPr marL="342900" indent="-342900" algn="l" rtl="0" eaLnBrk="0" fontAlgn="base" hangingPunct="0">
              <a:spcBef>
                <a:spcPct val="20000"/>
              </a:spcBef>
              <a:spcAft>
                <a:spcPct val="0"/>
              </a:spcAft>
              <a:buChar char="•"/>
              <a:defRPr sz="2800">
                <a:solidFill>
                  <a:srgbClr val="145092"/>
                </a:solidFill>
                <a:latin typeface="+mj-lt"/>
                <a:ea typeface="+mn-ea"/>
                <a:cs typeface="+mn-cs"/>
              </a:defRPr>
            </a:lvl1pPr>
            <a:lvl2pPr marL="742950" indent="-285750" algn="l" rtl="0" eaLnBrk="0" fontAlgn="base" hangingPunct="0">
              <a:spcBef>
                <a:spcPct val="20000"/>
              </a:spcBef>
              <a:spcAft>
                <a:spcPct val="0"/>
              </a:spcAft>
              <a:buChar char="–"/>
              <a:defRPr sz="2400">
                <a:solidFill>
                  <a:srgbClr val="145092"/>
                </a:solidFill>
                <a:latin typeface="+mj-lt"/>
              </a:defRPr>
            </a:lvl2pPr>
            <a:lvl3pPr marL="1143000" indent="-228600" algn="l" rtl="0" eaLnBrk="0" fontAlgn="base" hangingPunct="0">
              <a:spcBef>
                <a:spcPct val="20000"/>
              </a:spcBef>
              <a:spcAft>
                <a:spcPct val="0"/>
              </a:spcAft>
              <a:buChar char="•"/>
              <a:defRPr sz="2000">
                <a:solidFill>
                  <a:srgbClr val="145092"/>
                </a:solidFill>
                <a:latin typeface="+mj-lt"/>
              </a:defRPr>
            </a:lvl3pPr>
            <a:lvl4pPr marL="1600200" indent="-228600" algn="l" rtl="0" eaLnBrk="0" fontAlgn="base" hangingPunct="0">
              <a:spcBef>
                <a:spcPct val="20000"/>
              </a:spcBef>
              <a:spcAft>
                <a:spcPct val="0"/>
              </a:spcAft>
              <a:buChar char="–"/>
              <a:defRPr sz="2000">
                <a:solidFill>
                  <a:srgbClr val="145092"/>
                </a:solidFill>
                <a:latin typeface="+mj-lt"/>
              </a:defRPr>
            </a:lvl4pPr>
            <a:lvl5pPr marL="2057400" indent="-228600" algn="l" rtl="0" eaLnBrk="0" fontAlgn="base" hangingPunct="0">
              <a:spcBef>
                <a:spcPct val="20000"/>
              </a:spcBef>
              <a:spcAft>
                <a:spcPct val="0"/>
              </a:spcAft>
              <a:buChar char="»"/>
              <a:defRPr sz="2000">
                <a:solidFill>
                  <a:srgbClr val="145092"/>
                </a:solidFill>
                <a:latin typeface="+mj-lt"/>
              </a:defRPr>
            </a:lvl5pPr>
            <a:lvl6pPr marL="2514600" indent="-228600" algn="l" rtl="0" fontAlgn="base">
              <a:spcBef>
                <a:spcPct val="20000"/>
              </a:spcBef>
              <a:spcAft>
                <a:spcPct val="0"/>
              </a:spcAft>
              <a:buChar char="»"/>
              <a:defRPr>
                <a:solidFill>
                  <a:schemeClr val="bg2"/>
                </a:solidFill>
                <a:latin typeface="+mn-lt"/>
              </a:defRPr>
            </a:lvl6pPr>
            <a:lvl7pPr marL="2971800" indent="-228600" algn="l" rtl="0" fontAlgn="base">
              <a:spcBef>
                <a:spcPct val="20000"/>
              </a:spcBef>
              <a:spcAft>
                <a:spcPct val="0"/>
              </a:spcAft>
              <a:buChar char="»"/>
              <a:defRPr>
                <a:solidFill>
                  <a:schemeClr val="bg2"/>
                </a:solidFill>
                <a:latin typeface="+mn-lt"/>
              </a:defRPr>
            </a:lvl7pPr>
            <a:lvl8pPr marL="3429000" indent="-228600" algn="l" rtl="0" fontAlgn="base">
              <a:spcBef>
                <a:spcPct val="20000"/>
              </a:spcBef>
              <a:spcAft>
                <a:spcPct val="0"/>
              </a:spcAft>
              <a:buChar char="»"/>
              <a:defRPr>
                <a:solidFill>
                  <a:schemeClr val="bg2"/>
                </a:solidFill>
                <a:latin typeface="+mn-lt"/>
              </a:defRPr>
            </a:lvl8pPr>
            <a:lvl9pPr marL="3886200" indent="-228600" algn="l" rtl="0" fontAlgn="base">
              <a:spcBef>
                <a:spcPct val="20000"/>
              </a:spcBef>
              <a:spcAft>
                <a:spcPct val="0"/>
              </a:spcAft>
              <a:buChar char="»"/>
              <a:defRPr>
                <a:solidFill>
                  <a:schemeClr val="bg2"/>
                </a:solidFill>
                <a:latin typeface="+mn-lt"/>
              </a:defRPr>
            </a:lvl9pPr>
          </a:lstStyle>
          <a:p>
            <a:pPr marL="0" indent="0">
              <a:lnSpc>
                <a:spcPts val="2700"/>
              </a:lnSpc>
              <a:buFontTx/>
              <a:buNone/>
            </a:pPr>
            <a:r>
              <a:rPr lang="it-IT" sz="1800" u="none" kern="0" dirty="0">
                <a:solidFill>
                  <a:srgbClr val="002060"/>
                </a:solidFill>
                <a:latin typeface="Arial" panose="020B0604020202020204" pitchFamily="34" charset="0"/>
                <a:cs typeface="Arial" panose="020B0604020202020204" pitchFamily="34" charset="0"/>
              </a:rPr>
              <a:t>Note:</a:t>
            </a:r>
          </a:p>
          <a:p>
            <a:pPr marL="457200" indent="-457200">
              <a:lnSpc>
                <a:spcPts val="2700"/>
              </a:lnSpc>
              <a:buFontTx/>
              <a:buAutoNum type="alphaLcParenR"/>
            </a:pPr>
            <a:r>
              <a:rPr lang="it-IT" sz="1800" u="none" kern="0" dirty="0">
                <a:solidFill>
                  <a:srgbClr val="002060"/>
                </a:solidFill>
                <a:latin typeface="Arial" panose="020B0604020202020204" pitchFamily="34" charset="0"/>
                <a:cs typeface="Arial" panose="020B0604020202020204" pitchFamily="34" charset="0"/>
              </a:rPr>
              <a:t>Per i Ni ONU 0081, 0082, 0084, 0241, 0331, 0332, 0482, 1005 e 1017, la quantità massima totale per unità di trasporto è di 50 kg</a:t>
            </a:r>
          </a:p>
          <a:p>
            <a:pPr marL="457200" indent="-457200">
              <a:lnSpc>
                <a:spcPts val="2700"/>
              </a:lnSpc>
              <a:buFontTx/>
              <a:buAutoNum type="alphaLcParenR"/>
            </a:pPr>
            <a:r>
              <a:rPr lang="it-IT" sz="1800" u="none" kern="0" dirty="0">
                <a:solidFill>
                  <a:srgbClr val="008000"/>
                </a:solidFill>
                <a:latin typeface="Arial" panose="020B0604020202020204" pitchFamily="34" charset="0"/>
                <a:cs typeface="Arial" panose="020B0604020202020204" pitchFamily="34" charset="0"/>
              </a:rPr>
              <a:t>La quantità massima totale per ogni categoria di trasporto corrisponde ad un valore calcolato di </a:t>
            </a:r>
            <a:r>
              <a:rPr lang="it-IT" sz="1800" u="none" dirty="0">
                <a:solidFill>
                  <a:srgbClr val="008000"/>
                </a:solidFill>
                <a:latin typeface="Arial" panose="020B0604020202020204" pitchFamily="34" charset="0"/>
                <a:cs typeface="Arial" panose="020B0604020202020204" pitchFamily="34" charset="0"/>
              </a:rPr>
              <a:t>"</a:t>
            </a:r>
            <a:r>
              <a:rPr lang="it-IT" sz="1800" u="none" kern="0" dirty="0">
                <a:solidFill>
                  <a:srgbClr val="008000"/>
                </a:solidFill>
                <a:latin typeface="Arial" panose="020B0604020202020204" pitchFamily="34" charset="0"/>
                <a:cs typeface="Arial" panose="020B0604020202020204" pitchFamily="34" charset="0"/>
              </a:rPr>
              <a:t>1000</a:t>
            </a:r>
            <a:r>
              <a:rPr lang="it-IT" sz="1800" u="none" dirty="0">
                <a:solidFill>
                  <a:srgbClr val="008000"/>
                </a:solidFill>
                <a:latin typeface="Arial" panose="020B0604020202020204" pitchFamily="34" charset="0"/>
                <a:cs typeface="Arial" panose="020B0604020202020204" pitchFamily="34" charset="0"/>
              </a:rPr>
              <a:t>"</a:t>
            </a:r>
            <a:r>
              <a:rPr lang="it-IT" sz="1800" u="none" kern="0" dirty="0">
                <a:solidFill>
                  <a:srgbClr val="008000"/>
                </a:solidFill>
                <a:latin typeface="Arial" panose="020B0604020202020204" pitchFamily="34" charset="0"/>
                <a:cs typeface="Arial" panose="020B0604020202020204" pitchFamily="34" charset="0"/>
              </a:rPr>
              <a:t> (vedere anche 1.1.3.6.4) </a:t>
            </a:r>
          </a:p>
        </p:txBody>
      </p:sp>
    </p:spTree>
    <p:extLst>
      <p:ext uri="{BB962C8B-B14F-4D97-AF65-F5344CB8AC3E}">
        <p14:creationId xmlns:p14="http://schemas.microsoft.com/office/powerpoint/2010/main" val="118956535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4624"/>
            <a:ext cx="8136904" cy="1143000"/>
          </a:xfrm>
        </p:spPr>
        <p:txBody>
          <a:bodyPr>
            <a:normAutofit/>
          </a:bodyPr>
          <a:lstStyle/>
          <a:p>
            <a:r>
              <a:rPr lang="it-IT" b="1" dirty="0">
                <a:solidFill>
                  <a:srgbClr val="002060"/>
                </a:solidFill>
              </a:rPr>
              <a:t>Calcolo dell’esenzione parziale</a:t>
            </a:r>
          </a:p>
        </p:txBody>
      </p:sp>
      <p:sp>
        <p:nvSpPr>
          <p:cNvPr id="3" name="Segnaposto contenuto 2"/>
          <p:cNvSpPr>
            <a:spLocks noGrp="1"/>
          </p:cNvSpPr>
          <p:nvPr>
            <p:ph idx="1"/>
          </p:nvPr>
        </p:nvSpPr>
        <p:spPr>
          <a:xfrm>
            <a:off x="683568" y="1124744"/>
            <a:ext cx="8136904" cy="4536504"/>
          </a:xfrm>
        </p:spPr>
        <p:txBody>
          <a:bodyPr>
            <a:noAutofit/>
          </a:bodyPr>
          <a:lstStyle/>
          <a:p>
            <a:pPr marL="0" indent="0">
              <a:lnSpc>
                <a:spcPts val="2700"/>
              </a:lnSpc>
              <a:buNone/>
            </a:pPr>
            <a:r>
              <a:rPr lang="it-IT" sz="2000" dirty="0">
                <a:solidFill>
                  <a:srgbClr val="002060"/>
                </a:solidFill>
                <a:latin typeface="Arial" panose="020B0604020202020204" pitchFamily="34" charset="0"/>
                <a:cs typeface="Arial" panose="020B0604020202020204" pitchFamily="34" charset="0"/>
              </a:rPr>
              <a:t>Per poter usufruire dell’esenzione parziale non si può superare il valore 1.000 risultante dalla somma delle quantità sotto indicate di differenti gas, moltiplicate per i relativi coefficienti di moltiplicazione:</a:t>
            </a:r>
          </a:p>
          <a:p>
            <a:pPr marL="0" indent="0">
              <a:lnSpc>
                <a:spcPts val="2700"/>
              </a:lnSpc>
              <a:buNone/>
            </a:pPr>
            <a:endParaRPr lang="it-IT" sz="2000" dirty="0">
              <a:solidFill>
                <a:srgbClr val="002060"/>
              </a:solidFill>
              <a:latin typeface="Arial" panose="020B0604020202020204" pitchFamily="34" charset="0"/>
              <a:cs typeface="Arial" panose="020B0604020202020204" pitchFamily="34" charset="0"/>
            </a:endParaRPr>
          </a:p>
          <a:p>
            <a:pPr>
              <a:lnSpc>
                <a:spcPts val="2700"/>
              </a:lnSpc>
              <a:buFontTx/>
              <a:buChar char="-"/>
            </a:pPr>
            <a:r>
              <a:rPr lang="it-IT" sz="2000" dirty="0">
                <a:solidFill>
                  <a:srgbClr val="002060"/>
                </a:solidFill>
                <a:latin typeface="Arial" panose="020B0604020202020204" pitchFamily="34" charset="0"/>
                <a:cs typeface="Arial" panose="020B0604020202020204" pitchFamily="34" charset="0"/>
              </a:rPr>
              <a:t>materie e oggetti della categoria di trasporto 1 (gas tossici) moltiplicate per "50", </a:t>
            </a:r>
          </a:p>
          <a:p>
            <a:pPr>
              <a:lnSpc>
                <a:spcPts val="2700"/>
              </a:lnSpc>
              <a:buFontTx/>
              <a:buChar char="-"/>
            </a:pPr>
            <a:r>
              <a:rPr lang="it-IT" sz="2000" dirty="0">
                <a:solidFill>
                  <a:srgbClr val="002060"/>
                </a:solidFill>
                <a:latin typeface="Arial" panose="020B0604020202020204" pitchFamily="34" charset="0"/>
                <a:cs typeface="Arial" panose="020B0604020202020204" pitchFamily="34" charset="0"/>
              </a:rPr>
              <a:t>materie e oggetti della categoria di trasporto 1 (ammoniaca e cloro) moltiplicate per "20",</a:t>
            </a:r>
          </a:p>
          <a:p>
            <a:pPr>
              <a:lnSpc>
                <a:spcPts val="2700"/>
              </a:lnSpc>
              <a:buFontTx/>
              <a:buChar char="-"/>
            </a:pPr>
            <a:r>
              <a:rPr lang="it-IT" sz="2000" dirty="0">
                <a:solidFill>
                  <a:srgbClr val="002060"/>
                </a:solidFill>
                <a:latin typeface="Arial" panose="020B0604020202020204" pitchFamily="34" charset="0"/>
                <a:cs typeface="Arial" panose="020B0604020202020204" pitchFamily="34" charset="0"/>
              </a:rPr>
              <a:t>materie e oggetti della categoria di trasporto 2 (gas infiammabili) moltiplicate per "3", e </a:t>
            </a:r>
          </a:p>
          <a:p>
            <a:pPr>
              <a:lnSpc>
                <a:spcPts val="2700"/>
              </a:lnSpc>
              <a:buFontTx/>
              <a:buChar char="-"/>
            </a:pPr>
            <a:r>
              <a:rPr lang="it-IT" sz="2000" dirty="0">
                <a:solidFill>
                  <a:srgbClr val="002060"/>
                </a:solidFill>
                <a:latin typeface="Arial" panose="020B0604020202020204" pitchFamily="34" charset="0"/>
                <a:cs typeface="Arial" panose="020B0604020202020204" pitchFamily="34" charset="0"/>
              </a:rPr>
              <a:t>materie e oggetti della categoria di trasporto 3 (gas asfissianti e comburenti) moltiplicate per "1"</a:t>
            </a:r>
          </a:p>
          <a:p>
            <a:pPr>
              <a:lnSpc>
                <a:spcPts val="2700"/>
              </a:lnSpc>
              <a:buFontTx/>
              <a:buChar char="-"/>
            </a:pPr>
            <a:endParaRPr lang="it-IT"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630749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56164" y="260648"/>
            <a:ext cx="6101953" cy="1143000"/>
          </a:xfrm>
        </p:spPr>
        <p:txBody>
          <a:bodyPr>
            <a:normAutofit/>
          </a:bodyPr>
          <a:lstStyle/>
          <a:p>
            <a:r>
              <a:rPr lang="it-IT" b="1" dirty="0">
                <a:solidFill>
                  <a:srgbClr val="002060"/>
                </a:solidFill>
              </a:rPr>
              <a:t>Unità di misura</a:t>
            </a:r>
          </a:p>
        </p:txBody>
      </p:sp>
      <p:sp>
        <p:nvSpPr>
          <p:cNvPr id="3" name="Segnaposto contenuto 2"/>
          <p:cNvSpPr>
            <a:spLocks noGrp="1"/>
          </p:cNvSpPr>
          <p:nvPr>
            <p:ph idx="1"/>
          </p:nvPr>
        </p:nvSpPr>
        <p:spPr>
          <a:xfrm>
            <a:off x="755576" y="1700808"/>
            <a:ext cx="8064895" cy="4922016"/>
          </a:xfrm>
        </p:spPr>
        <p:txBody>
          <a:bodyPr>
            <a:normAutofit/>
          </a:bodyPr>
          <a:lstStyle/>
          <a:p>
            <a:pPr marL="0" indent="0">
              <a:buNone/>
            </a:pPr>
            <a:r>
              <a:rPr lang="it-IT" sz="2000" dirty="0">
                <a:solidFill>
                  <a:srgbClr val="002060"/>
                </a:solidFill>
              </a:rPr>
              <a:t>Per “quantità massima totale per unità di trasporto” si intende:</a:t>
            </a:r>
          </a:p>
          <a:p>
            <a:r>
              <a:rPr lang="it-IT" sz="2000" dirty="0">
                <a:solidFill>
                  <a:srgbClr val="002060"/>
                </a:solidFill>
              </a:rPr>
              <a:t>per i gas compressi (gruppo 1), i prodotti chimici sotto pressione (gruppo 8) e i gas adsorbiti (gruppo 9) la </a:t>
            </a:r>
            <a:r>
              <a:rPr lang="it-IT" sz="2000" u="sng" dirty="0">
                <a:solidFill>
                  <a:srgbClr val="002060"/>
                </a:solidFill>
              </a:rPr>
              <a:t>capacità nominale del recipiente in litri</a:t>
            </a:r>
            <a:r>
              <a:rPr lang="it-IT" sz="2000" dirty="0">
                <a:solidFill>
                  <a:srgbClr val="002060"/>
                </a:solidFill>
              </a:rPr>
              <a:t>;</a:t>
            </a:r>
          </a:p>
          <a:p>
            <a:r>
              <a:rPr lang="it-IT" sz="2000" dirty="0">
                <a:solidFill>
                  <a:srgbClr val="002060"/>
                </a:solidFill>
              </a:rPr>
              <a:t>per i gas liquefatti (gruppo 2), i gas liquefatti refrigerati (gruppo 3) e i gas disciolti sotto pressione (gruppo 4), la </a:t>
            </a:r>
            <a:r>
              <a:rPr lang="it-IT" sz="2000" u="sng" dirty="0">
                <a:solidFill>
                  <a:srgbClr val="002060"/>
                </a:solidFill>
              </a:rPr>
              <a:t>massa netta in kg </a:t>
            </a:r>
            <a:r>
              <a:rPr lang="it-IT" sz="2000" dirty="0">
                <a:solidFill>
                  <a:srgbClr val="002060"/>
                </a:solidFill>
              </a:rPr>
              <a:t>(solo il prodotto, escluso il recipiente)</a:t>
            </a:r>
          </a:p>
          <a:p>
            <a:r>
              <a:rPr lang="it-IT" sz="2000" dirty="0">
                <a:solidFill>
                  <a:srgbClr val="002060"/>
                </a:solidFill>
              </a:rPr>
              <a:t>per gli oggetti </a:t>
            </a:r>
            <a:r>
              <a:rPr lang="it-IT" sz="2000" strike="sngStrike" dirty="0">
                <a:solidFill>
                  <a:srgbClr val="FF0000"/>
                </a:solidFill>
              </a:rPr>
              <a:t>la massa lorda in kg</a:t>
            </a:r>
            <a:r>
              <a:rPr lang="it-IT" sz="2000" dirty="0">
                <a:solidFill>
                  <a:srgbClr val="FF0000"/>
                </a:solidFill>
              </a:rPr>
              <a:t> </a:t>
            </a:r>
            <a:r>
              <a:rPr lang="it-IT" sz="2000" dirty="0">
                <a:solidFill>
                  <a:srgbClr val="00B050"/>
                </a:solidFill>
              </a:rPr>
              <a:t>la massa totale in kg degli oggetti senza i loro imballaggi </a:t>
            </a:r>
            <a:r>
              <a:rPr lang="it-IT" sz="2000" dirty="0">
                <a:solidFill>
                  <a:srgbClr val="002060"/>
                </a:solidFill>
              </a:rPr>
              <a:t>(per le merci pericolose contenute in macchine o equipaggiamenti specificati nel presente allegato, la quantità totale di merci pericolose contenute all’interno in kg o litri secondo il caso).</a:t>
            </a:r>
          </a:p>
        </p:txBody>
      </p:sp>
    </p:spTree>
    <p:extLst>
      <p:ext uri="{BB962C8B-B14F-4D97-AF65-F5344CB8AC3E}">
        <p14:creationId xmlns:p14="http://schemas.microsoft.com/office/powerpoint/2010/main" val="216489429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002060"/>
                </a:solidFill>
              </a:rPr>
              <a:t>Esempio di calcolo </a:t>
            </a:r>
            <a:br>
              <a:rPr lang="it-IT" b="1" dirty="0">
                <a:solidFill>
                  <a:srgbClr val="002060"/>
                </a:solidFill>
              </a:rPr>
            </a:br>
            <a:r>
              <a:rPr lang="it-IT" b="1" dirty="0">
                <a:solidFill>
                  <a:srgbClr val="002060"/>
                </a:solidFill>
              </a:rPr>
              <a:t>di esenzione parziale</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061" y="2095680"/>
            <a:ext cx="6634249" cy="3798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69303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8089" y="197768"/>
            <a:ext cx="7379127" cy="1143000"/>
          </a:xfrm>
        </p:spPr>
        <p:txBody>
          <a:bodyPr>
            <a:normAutofit fontScale="90000"/>
          </a:bodyPr>
          <a:lstStyle/>
          <a:p>
            <a:r>
              <a:rPr lang="it-IT" sz="2800" b="1" dirty="0">
                <a:solidFill>
                  <a:srgbClr val="008000"/>
                </a:solidFill>
              </a:rPr>
              <a:t>Nuove indicazioni per il documento di trasporto in esenzione parziale</a:t>
            </a:r>
            <a:r>
              <a:rPr lang="it-IT" sz="3200" b="1" dirty="0">
                <a:solidFill>
                  <a:srgbClr val="008000"/>
                </a:solidFill>
              </a:rPr>
              <a:t> </a:t>
            </a:r>
            <a:r>
              <a:rPr lang="it-IT" sz="2400" b="1" dirty="0">
                <a:solidFill>
                  <a:srgbClr val="008000"/>
                </a:solidFill>
              </a:rPr>
              <a:t>Sezione 5.4.1.1.1 (f) Nota 1 </a:t>
            </a:r>
          </a:p>
        </p:txBody>
      </p:sp>
      <p:sp>
        <p:nvSpPr>
          <p:cNvPr id="3" name="Segnaposto contenuto 2"/>
          <p:cNvSpPr>
            <a:spLocks noGrp="1"/>
          </p:cNvSpPr>
          <p:nvPr>
            <p:ph idx="1"/>
          </p:nvPr>
        </p:nvSpPr>
        <p:spPr>
          <a:xfrm>
            <a:off x="755576" y="1436352"/>
            <a:ext cx="7992888" cy="5088992"/>
          </a:xfrm>
        </p:spPr>
        <p:txBody>
          <a:bodyPr>
            <a:normAutofit/>
          </a:bodyPr>
          <a:lstStyle/>
          <a:p>
            <a:pPr marL="0" indent="0">
              <a:buNone/>
            </a:pPr>
            <a:r>
              <a:rPr lang="it-IT" sz="1800" dirty="0">
                <a:solidFill>
                  <a:srgbClr val="008000"/>
                </a:solidFill>
              </a:rPr>
              <a:t>Nel caso si preveda l’applicazione del 1.1.3.6, </a:t>
            </a:r>
            <a:r>
              <a:rPr lang="it-IT" sz="1800" u="sng" dirty="0">
                <a:solidFill>
                  <a:srgbClr val="008000"/>
                </a:solidFill>
              </a:rPr>
              <a:t>la quantità totale </a:t>
            </a:r>
            <a:r>
              <a:rPr lang="it-IT" sz="1800" b="1" u="sng" dirty="0">
                <a:solidFill>
                  <a:srgbClr val="008000"/>
                </a:solidFill>
              </a:rPr>
              <a:t>e il valore calcolato </a:t>
            </a:r>
            <a:r>
              <a:rPr lang="it-IT" sz="1800" dirty="0">
                <a:solidFill>
                  <a:srgbClr val="008000"/>
                </a:solidFill>
              </a:rPr>
              <a:t>delle merci pericolose </a:t>
            </a:r>
            <a:r>
              <a:rPr lang="it-IT" sz="1800" u="sng" dirty="0">
                <a:solidFill>
                  <a:srgbClr val="008000"/>
                </a:solidFill>
              </a:rPr>
              <a:t>per ciascuna categoria di trasporto </a:t>
            </a:r>
            <a:r>
              <a:rPr lang="it-IT" sz="1800" dirty="0">
                <a:solidFill>
                  <a:srgbClr val="008000"/>
                </a:solidFill>
              </a:rPr>
              <a:t>devono essere indicate nel documento di trasporto (DDT) conformemente al 1.1.3.6.3 e 1.1.3.6.4. </a:t>
            </a:r>
          </a:p>
          <a:p>
            <a:pPr marL="0" indent="0">
              <a:buNone/>
            </a:pPr>
            <a:r>
              <a:rPr lang="it-IT" sz="1800" dirty="0">
                <a:solidFill>
                  <a:srgbClr val="008000"/>
                </a:solidFill>
              </a:rPr>
              <a:t>Esempio di indicazioni da apporre nel documento di trasporto DDT per un carico in esenzione parziale costituito da: 100 litri di azoto (1066 Azoto compresso, 2.2), 200 litri di aria compressa (1002 Aria compressa, 2.2) entrambi appartenenti alla categoria di trasporto 3, e 200 kg di GPL (1965 Gpl, 2.1) appartenente alla categoria di trasporto 2:</a:t>
            </a:r>
          </a:p>
          <a:p>
            <a:pPr marL="0" indent="0">
              <a:buNone/>
            </a:pPr>
            <a:endParaRPr lang="it-IT" sz="1800" dirty="0">
              <a:solidFill>
                <a:srgbClr val="008000"/>
              </a:solidFill>
            </a:endParaRPr>
          </a:p>
        </p:txBody>
      </p:sp>
      <p:graphicFrame>
        <p:nvGraphicFramePr>
          <p:cNvPr id="4" name="Tabella 3"/>
          <p:cNvGraphicFramePr>
            <a:graphicFrameLocks noGrp="1"/>
          </p:cNvGraphicFramePr>
          <p:nvPr>
            <p:extLst>
              <p:ext uri="{D42A27DB-BD31-4B8C-83A1-F6EECF244321}">
                <p14:modId xmlns:p14="http://schemas.microsoft.com/office/powerpoint/2010/main" val="2397755679"/>
              </p:ext>
            </p:extLst>
          </p:nvPr>
        </p:nvGraphicFramePr>
        <p:xfrm>
          <a:off x="1243658" y="4360479"/>
          <a:ext cx="6727986" cy="2007387"/>
        </p:xfrm>
        <a:graphic>
          <a:graphicData uri="http://schemas.openxmlformats.org/drawingml/2006/table">
            <a:tbl>
              <a:tblPr firstRow="1" firstCol="1" bandRow="1"/>
              <a:tblGrid>
                <a:gridCol w="1658796">
                  <a:extLst>
                    <a:ext uri="{9D8B030D-6E8A-4147-A177-3AD203B41FA5}">
                      <a16:colId xmlns:a16="http://schemas.microsoft.com/office/drawing/2014/main" val="20000"/>
                    </a:ext>
                  </a:extLst>
                </a:gridCol>
                <a:gridCol w="1756100">
                  <a:extLst>
                    <a:ext uri="{9D8B030D-6E8A-4147-A177-3AD203B41FA5}">
                      <a16:colId xmlns:a16="http://schemas.microsoft.com/office/drawing/2014/main" val="20001"/>
                    </a:ext>
                  </a:extLst>
                </a:gridCol>
                <a:gridCol w="1555124">
                  <a:extLst>
                    <a:ext uri="{9D8B030D-6E8A-4147-A177-3AD203B41FA5}">
                      <a16:colId xmlns:a16="http://schemas.microsoft.com/office/drawing/2014/main" val="20002"/>
                    </a:ext>
                  </a:extLst>
                </a:gridCol>
                <a:gridCol w="1757966">
                  <a:extLst>
                    <a:ext uri="{9D8B030D-6E8A-4147-A177-3AD203B41FA5}">
                      <a16:colId xmlns:a16="http://schemas.microsoft.com/office/drawing/2014/main" val="20003"/>
                    </a:ext>
                  </a:extLst>
                </a:gridCol>
              </a:tblGrid>
              <a:tr h="605307">
                <a:tc>
                  <a:txBody>
                    <a:bodyPr/>
                    <a:lstStyle/>
                    <a:p>
                      <a:pPr algn="ctr">
                        <a:lnSpc>
                          <a:spcPct val="115000"/>
                        </a:lnSpc>
                        <a:spcAft>
                          <a:spcPts val="0"/>
                        </a:spcAft>
                      </a:pPr>
                      <a:r>
                        <a:rPr lang="it-IT" sz="2000" b="1" dirty="0">
                          <a:solidFill>
                            <a:srgbClr val="008000"/>
                          </a:solidFill>
                          <a:effectLst/>
                          <a:latin typeface="+mj-lt"/>
                          <a:ea typeface="Times New Roman" panose="02020603050405020304" pitchFamily="18" charset="0"/>
                        </a:rPr>
                        <a:t>Categoria di trasporto</a:t>
                      </a:r>
                      <a:endParaRPr lang="it-IT" sz="2000" dirty="0">
                        <a:solidFill>
                          <a:srgbClr val="008000"/>
                        </a:solidFill>
                        <a:effectLst/>
                        <a:latin typeface="+mj-lt"/>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b="1" dirty="0">
                          <a:solidFill>
                            <a:srgbClr val="008000"/>
                          </a:solidFill>
                          <a:effectLst/>
                          <a:latin typeface="+mj-lt"/>
                          <a:ea typeface="Times New Roman" panose="02020603050405020304" pitchFamily="18" charset="0"/>
                        </a:rPr>
                        <a:t>Merce</a:t>
                      </a:r>
                      <a:endParaRPr lang="it-IT" sz="2000" dirty="0">
                        <a:solidFill>
                          <a:srgbClr val="008000"/>
                        </a:solidFill>
                        <a:effectLst/>
                        <a:latin typeface="+mj-lt"/>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b="1">
                          <a:solidFill>
                            <a:srgbClr val="008000"/>
                          </a:solidFill>
                          <a:effectLst/>
                          <a:latin typeface="+mj-lt"/>
                          <a:ea typeface="Times New Roman" panose="02020603050405020304" pitchFamily="18" charset="0"/>
                        </a:rPr>
                        <a:t>Quantità totale</a:t>
                      </a:r>
                      <a:endParaRPr lang="it-IT" sz="2000">
                        <a:solidFill>
                          <a:srgbClr val="008000"/>
                        </a:solidFill>
                        <a:effectLst/>
                        <a:latin typeface="+mj-lt"/>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b="1" dirty="0">
                          <a:solidFill>
                            <a:srgbClr val="008000"/>
                          </a:solidFill>
                          <a:effectLst/>
                          <a:latin typeface="+mj-lt"/>
                          <a:ea typeface="Times New Roman" panose="02020603050405020304" pitchFamily="18" charset="0"/>
                        </a:rPr>
                        <a:t>Valore calcolato</a:t>
                      </a:r>
                      <a:endParaRPr lang="it-IT" sz="2000" dirty="0">
                        <a:solidFill>
                          <a:srgbClr val="008000"/>
                        </a:solidFill>
                        <a:effectLst/>
                        <a:latin typeface="+mj-lt"/>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5307">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UN 1066, UN 1002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a:solidFill>
                            <a:srgbClr val="008000"/>
                          </a:solidFill>
                          <a:effectLst/>
                          <a:latin typeface="+mj-lt"/>
                          <a:ea typeface="Times New Roman" panose="02020603050405020304" pitchFamily="18" charset="0"/>
                        </a:rPr>
                        <a:t>300 l</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300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5307">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UN 1965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200 kg</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t-IT" sz="2000" dirty="0">
                          <a:solidFill>
                            <a:srgbClr val="008000"/>
                          </a:solidFill>
                          <a:effectLst/>
                          <a:latin typeface="+mj-lt"/>
                          <a:ea typeface="Times New Roman" panose="02020603050405020304" pitchFamily="18" charset="0"/>
                        </a:rPr>
                        <a:t>600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2132153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56164" y="260648"/>
            <a:ext cx="6101953" cy="1143000"/>
          </a:xfrm>
        </p:spPr>
        <p:txBody>
          <a:bodyPr>
            <a:noAutofit/>
          </a:bodyPr>
          <a:lstStyle/>
          <a:p>
            <a:r>
              <a:rPr lang="it-IT" sz="3200" b="1" dirty="0">
                <a:solidFill>
                  <a:srgbClr val="002060"/>
                </a:solidFill>
              </a:rPr>
              <a:t>Esenzioni per merci imballate in quantità limitate (LQ)</a:t>
            </a:r>
            <a:r>
              <a:rPr lang="it-IT" sz="2800" b="1" dirty="0">
                <a:solidFill>
                  <a:srgbClr val="002060"/>
                </a:solidFill>
              </a:rPr>
              <a:t> </a:t>
            </a:r>
            <a:r>
              <a:rPr lang="it-IT" sz="2000" b="1" dirty="0">
                <a:solidFill>
                  <a:srgbClr val="002060"/>
                </a:solidFill>
              </a:rPr>
              <a:t>(sez. 3.4)</a:t>
            </a:r>
          </a:p>
        </p:txBody>
      </p:sp>
      <p:sp>
        <p:nvSpPr>
          <p:cNvPr id="3" name="Segnaposto contenuto 2"/>
          <p:cNvSpPr>
            <a:spLocks noGrp="1"/>
          </p:cNvSpPr>
          <p:nvPr>
            <p:ph idx="1"/>
          </p:nvPr>
        </p:nvSpPr>
        <p:spPr>
          <a:xfrm>
            <a:off x="755576" y="1720580"/>
            <a:ext cx="8064896" cy="4968551"/>
          </a:xfrm>
        </p:spPr>
        <p:txBody>
          <a:bodyPr>
            <a:noAutofit/>
          </a:bodyPr>
          <a:lstStyle/>
          <a:p>
            <a:r>
              <a:rPr lang="it-IT" sz="2000" dirty="0">
                <a:solidFill>
                  <a:srgbClr val="002060"/>
                </a:solidFill>
              </a:rPr>
              <a:t>È possibile trasportare notevoli quantità di merci pericolose senza rispettare molte delle prescrizioni ADR se si fraziona la merce in piccoli imballaggi.</a:t>
            </a:r>
          </a:p>
          <a:p>
            <a:r>
              <a:rPr lang="it-IT" sz="2000" dirty="0">
                <a:solidFill>
                  <a:srgbClr val="002060"/>
                </a:solidFill>
              </a:rPr>
              <a:t>Questi piccoli imballaggi devono essere inseriti, ad esempio, in una scatola di cartone che può avere la massa lorda totale massima di 30 kg, oppure, per esempio gli aerosol, devono essere collocati su vassoi </a:t>
            </a:r>
            <a:r>
              <a:rPr lang="it-IT" sz="2000" dirty="0" err="1">
                <a:solidFill>
                  <a:srgbClr val="002060"/>
                </a:solidFill>
              </a:rPr>
              <a:t>reggiati</a:t>
            </a:r>
            <a:r>
              <a:rPr lang="it-IT" sz="2000" dirty="0">
                <a:solidFill>
                  <a:srgbClr val="002060"/>
                </a:solidFill>
              </a:rPr>
              <a:t> con pellicola termoretraibile, in tal caso possono avere massa lorda totale massima di 20 kg. </a:t>
            </a:r>
          </a:p>
          <a:p>
            <a:r>
              <a:rPr lang="it-IT" altLang="it-IT" sz="2000" dirty="0">
                <a:solidFill>
                  <a:srgbClr val="002060"/>
                </a:solidFill>
              </a:rPr>
              <a:t>Prima di un trasporto gli speditori devono informare i trasportatori, in modo che rimanga traccia della massa totale lorda di merci LQ. </a:t>
            </a:r>
          </a:p>
          <a:p>
            <a:r>
              <a:rPr lang="it-IT" altLang="it-IT" sz="2000" dirty="0">
                <a:solidFill>
                  <a:srgbClr val="002060"/>
                </a:solidFill>
              </a:rPr>
              <a:t>Non è richiesta alcuna menzione ADR sui documenti di trasporto.</a:t>
            </a:r>
          </a:p>
        </p:txBody>
      </p:sp>
    </p:spTree>
    <p:extLst>
      <p:ext uri="{BB962C8B-B14F-4D97-AF65-F5344CB8AC3E}">
        <p14:creationId xmlns:p14="http://schemas.microsoft.com/office/powerpoint/2010/main" val="79775332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160" y="2330411"/>
            <a:ext cx="6406217" cy="3978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sellaDiTesto 5"/>
          <p:cNvSpPr txBox="1"/>
          <p:nvPr/>
        </p:nvSpPr>
        <p:spPr>
          <a:xfrm>
            <a:off x="1601670" y="322377"/>
            <a:ext cx="6210690" cy="123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75000" lnSpcReduction="20000"/>
          </a:bodyPr>
          <a:lstStyle>
            <a:lvl1pPr algn="ctr">
              <a:defRPr sz="4400" b="1">
                <a:solidFill>
                  <a:srgbClr val="002060"/>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altLang="it-IT" u="none" dirty="0"/>
              <a:t>Quantità massima consentita </a:t>
            </a:r>
          </a:p>
          <a:p>
            <a:r>
              <a:rPr lang="it-IT" altLang="it-IT" u="none" dirty="0"/>
              <a:t>per l’imballaggio interno</a:t>
            </a:r>
            <a:endParaRPr lang="it-IT" u="none" dirty="0"/>
          </a:p>
        </p:txBody>
      </p:sp>
      <p:sp>
        <p:nvSpPr>
          <p:cNvPr id="7" name="CasellaDiTesto 6"/>
          <p:cNvSpPr txBox="1"/>
          <p:nvPr/>
        </p:nvSpPr>
        <p:spPr>
          <a:xfrm>
            <a:off x="1530723" y="1484784"/>
            <a:ext cx="6318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spcBef>
                <a:spcPct val="20000"/>
              </a:spcBef>
              <a:buChar char="•"/>
              <a:defRPr sz="2000">
                <a:solidFill>
                  <a:srgbClr val="002060"/>
                </a:solidFill>
                <a:latin typeface="+mj-lt"/>
              </a:defRPr>
            </a:lvl1pPr>
            <a:lvl2pPr marL="742950" indent="-285750">
              <a:spcBef>
                <a:spcPct val="20000"/>
              </a:spcBef>
              <a:buChar char="–"/>
              <a:defRPr sz="2400">
                <a:solidFill>
                  <a:srgbClr val="145092"/>
                </a:solidFill>
                <a:latin typeface="+mj-lt"/>
              </a:defRPr>
            </a:lvl2pPr>
            <a:lvl3pPr marL="1143000" indent="-228600">
              <a:spcBef>
                <a:spcPct val="20000"/>
              </a:spcBef>
              <a:buChar char="•"/>
              <a:defRPr sz="2000">
                <a:solidFill>
                  <a:srgbClr val="145092"/>
                </a:solidFill>
                <a:latin typeface="+mj-lt"/>
              </a:defRPr>
            </a:lvl3pPr>
            <a:lvl4pPr marL="1600200" indent="-228600">
              <a:spcBef>
                <a:spcPct val="20000"/>
              </a:spcBef>
              <a:buChar char="–"/>
              <a:defRPr sz="2000">
                <a:solidFill>
                  <a:srgbClr val="145092"/>
                </a:solidFill>
                <a:latin typeface="+mj-lt"/>
              </a:defRPr>
            </a:lvl4pPr>
            <a:lvl5pPr marL="2057400" indent="-228600">
              <a:spcBef>
                <a:spcPct val="20000"/>
              </a:spcBef>
              <a:buChar char="»"/>
              <a:defRPr sz="2000">
                <a:solidFill>
                  <a:srgbClr val="145092"/>
                </a:solidFill>
                <a:latin typeface="+mj-lt"/>
              </a:defRPr>
            </a:lvl5pPr>
            <a:lvl6pPr marL="2514600" indent="-228600" fontAlgn="base">
              <a:spcBef>
                <a:spcPct val="20000"/>
              </a:spcBef>
              <a:spcAft>
                <a:spcPct val="0"/>
              </a:spcAft>
              <a:buChar char="»"/>
              <a:defRPr>
                <a:solidFill>
                  <a:schemeClr val="bg2"/>
                </a:solidFill>
                <a:latin typeface="+mn-lt"/>
              </a:defRPr>
            </a:lvl6pPr>
            <a:lvl7pPr marL="2971800" indent="-228600" fontAlgn="base">
              <a:spcBef>
                <a:spcPct val="20000"/>
              </a:spcBef>
              <a:spcAft>
                <a:spcPct val="0"/>
              </a:spcAft>
              <a:buChar char="»"/>
              <a:defRPr>
                <a:solidFill>
                  <a:schemeClr val="bg2"/>
                </a:solidFill>
                <a:latin typeface="+mn-lt"/>
              </a:defRPr>
            </a:lvl7pPr>
            <a:lvl8pPr marL="3429000" indent="-228600" fontAlgn="base">
              <a:spcBef>
                <a:spcPct val="20000"/>
              </a:spcBef>
              <a:spcAft>
                <a:spcPct val="0"/>
              </a:spcAft>
              <a:buChar char="»"/>
              <a:defRPr>
                <a:solidFill>
                  <a:schemeClr val="bg2"/>
                </a:solidFill>
                <a:latin typeface="+mn-lt"/>
              </a:defRPr>
            </a:lvl8pPr>
            <a:lvl9pPr marL="3886200" indent="-228600" fontAlgn="base">
              <a:spcBef>
                <a:spcPct val="20000"/>
              </a:spcBef>
              <a:spcAft>
                <a:spcPct val="0"/>
              </a:spcAft>
              <a:buChar char="»"/>
              <a:defRPr>
                <a:solidFill>
                  <a:schemeClr val="bg2"/>
                </a:solidFill>
                <a:latin typeface="+mn-lt"/>
              </a:defRPr>
            </a:lvl9pPr>
          </a:lstStyle>
          <a:p>
            <a:pPr marL="0" indent="0">
              <a:buFontTx/>
              <a:buNone/>
            </a:pPr>
            <a:r>
              <a:rPr lang="it-IT" altLang="it-IT" sz="2400" u="none" dirty="0"/>
              <a:t>E’ indicata nella colonna 7a della Tabella A del cap. 3.2 ADR</a:t>
            </a:r>
            <a:endParaRPr lang="it-IT" sz="2400" u="none" dirty="0"/>
          </a:p>
        </p:txBody>
      </p:sp>
      <p:sp>
        <p:nvSpPr>
          <p:cNvPr id="8" name="Ovale 7"/>
          <p:cNvSpPr/>
          <p:nvPr/>
        </p:nvSpPr>
        <p:spPr bwMode="auto">
          <a:xfrm>
            <a:off x="6348803" y="4367169"/>
            <a:ext cx="653473" cy="405285"/>
          </a:xfrm>
          <a:prstGeom prst="ellipse">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it-IT" dirty="0">
              <a:solidFill>
                <a:srgbClr val="000000"/>
              </a:solidFill>
              <a:latin typeface="Trebuchet MS" panose="020B0603020202020204" pitchFamily="34" charset="0"/>
            </a:endParaRPr>
          </a:p>
        </p:txBody>
      </p:sp>
      <p:sp>
        <p:nvSpPr>
          <p:cNvPr id="10" name="Ovale 9"/>
          <p:cNvSpPr/>
          <p:nvPr/>
        </p:nvSpPr>
        <p:spPr bwMode="auto">
          <a:xfrm>
            <a:off x="6342380" y="5199733"/>
            <a:ext cx="653473" cy="405285"/>
          </a:xfrm>
          <a:prstGeom prst="ellipse">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it-IT" dirty="0">
              <a:solidFill>
                <a:srgbClr val="000000"/>
              </a:solidFill>
              <a:latin typeface="Trebuchet MS" panose="020B0603020202020204" pitchFamily="34" charset="0"/>
            </a:endParaRPr>
          </a:p>
        </p:txBody>
      </p:sp>
    </p:spTree>
    <p:extLst>
      <p:ext uri="{BB962C8B-B14F-4D97-AF65-F5344CB8AC3E}">
        <p14:creationId xmlns:p14="http://schemas.microsoft.com/office/powerpoint/2010/main" val="115261171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8" name="Text Box 13"/>
          <p:cNvSpPr txBox="1">
            <a:spLocks noChangeArrowheads="1"/>
          </p:cNvSpPr>
          <p:nvPr/>
        </p:nvSpPr>
        <p:spPr bwMode="auto">
          <a:xfrm>
            <a:off x="1925706" y="796642"/>
            <a:ext cx="58866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wrap="squar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spcBef>
                <a:spcPct val="50000"/>
              </a:spcBef>
            </a:pPr>
            <a:r>
              <a:rPr lang="it-IT" altLang="it-IT" sz="2000" b="0" u="none" dirty="0">
                <a:solidFill>
                  <a:srgbClr val="002060"/>
                </a:solidFill>
                <a:latin typeface="Trebuchet MS"/>
                <a:ea typeface="Times New Roman" panose="02020603050405020304" pitchFamily="18" charset="0"/>
                <a:cs typeface="Arial" panose="020B0604020202020204" pitchFamily="34" charset="0"/>
              </a:rPr>
              <a:t>I colli devono essere etichettati col marchio sotto riportato:</a:t>
            </a:r>
          </a:p>
        </p:txBody>
      </p:sp>
      <p:pic>
        <p:nvPicPr>
          <p:cNvPr id="993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587872"/>
            <a:ext cx="1782198"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603" y="1301726"/>
            <a:ext cx="3856033" cy="27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3"/>
          <p:cNvSpPr txBox="1">
            <a:spLocks noChangeArrowheads="1"/>
          </p:cNvSpPr>
          <p:nvPr/>
        </p:nvSpPr>
        <p:spPr bwMode="auto">
          <a:xfrm>
            <a:off x="3545886" y="1765277"/>
            <a:ext cx="17281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wrap="square">
            <a:spAutoFit/>
          </a:bodyPr>
          <a:lstStyle>
            <a:lvl1pPr eaLnBrk="0" hangingPunct="0">
              <a:defRPr sz="2400" b="1">
                <a:solidFill>
                  <a:srgbClr val="5F5F5F"/>
                </a:solidFill>
                <a:latin typeface="Verdana" panose="020B0604030504040204" pitchFamily="34" charset="0"/>
                <a:cs typeface="Times New Roman" panose="02020603050405020304" pitchFamily="18" charset="0"/>
              </a:defRPr>
            </a:lvl1pPr>
            <a:lvl2pPr marL="742950" indent="-285750" eaLnBrk="0" hangingPunct="0">
              <a:defRPr sz="2400" b="1">
                <a:solidFill>
                  <a:srgbClr val="5F5F5F"/>
                </a:solidFill>
                <a:latin typeface="Verdana" panose="020B0604030504040204" pitchFamily="34" charset="0"/>
                <a:cs typeface="Times New Roman" panose="02020603050405020304" pitchFamily="18" charset="0"/>
              </a:defRPr>
            </a:lvl2pPr>
            <a:lvl3pPr marL="1143000" indent="-228600" eaLnBrk="0" hangingPunct="0">
              <a:defRPr sz="2400" b="1">
                <a:solidFill>
                  <a:srgbClr val="5F5F5F"/>
                </a:solidFill>
                <a:latin typeface="Verdana" panose="020B0604030504040204" pitchFamily="34" charset="0"/>
                <a:cs typeface="Times New Roman" panose="02020603050405020304" pitchFamily="18" charset="0"/>
              </a:defRPr>
            </a:lvl3pPr>
            <a:lvl4pPr marL="1600200" indent="-228600" eaLnBrk="0" hangingPunct="0">
              <a:defRPr sz="2400" b="1">
                <a:solidFill>
                  <a:srgbClr val="5F5F5F"/>
                </a:solidFill>
                <a:latin typeface="Verdana" panose="020B0604030504040204" pitchFamily="34" charset="0"/>
                <a:cs typeface="Times New Roman" panose="02020603050405020304" pitchFamily="18" charset="0"/>
              </a:defRPr>
            </a:lvl4pPr>
            <a:lvl5pPr marL="2057400" indent="-228600" eaLnBrk="0" hangingPunct="0">
              <a:defRPr sz="2400" b="1">
                <a:solidFill>
                  <a:srgbClr val="5F5F5F"/>
                </a:solidFill>
                <a:latin typeface="Verdana" panose="020B060403050404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rgbClr val="5F5F5F"/>
                </a:solidFill>
                <a:latin typeface="Verdana" panose="020B0604030504040204" pitchFamily="34" charset="0"/>
                <a:cs typeface="Times New Roman" panose="02020603050405020304" pitchFamily="18" charset="0"/>
              </a:defRPr>
            </a:lvl9pPr>
          </a:lstStyle>
          <a:p>
            <a:pPr eaLnBrk="1" hangingPunct="1">
              <a:spcBef>
                <a:spcPct val="50000"/>
              </a:spcBef>
            </a:pPr>
            <a:r>
              <a:rPr lang="it-IT" altLang="it-IT" sz="2000" b="0" u="none" dirty="0">
                <a:solidFill>
                  <a:srgbClr val="002060"/>
                </a:solidFill>
                <a:latin typeface="Trebuchet MS"/>
                <a:ea typeface="Times New Roman" panose="02020603050405020304" pitchFamily="18" charset="0"/>
                <a:cs typeface="Arial" panose="020B0604020202020204" pitchFamily="34" charset="0"/>
              </a:rPr>
              <a:t>oppure con la Y per le spedizioni aeree:</a:t>
            </a:r>
          </a:p>
        </p:txBody>
      </p:sp>
      <p:sp>
        <p:nvSpPr>
          <p:cNvPr id="7" name="Rettangolo 6"/>
          <p:cNvSpPr/>
          <p:nvPr/>
        </p:nvSpPr>
        <p:spPr>
          <a:xfrm>
            <a:off x="1817700" y="4103206"/>
            <a:ext cx="6126935" cy="2554545"/>
          </a:xfrm>
          <a:prstGeom prst="rect">
            <a:avLst/>
          </a:prstGeom>
        </p:spPr>
        <p:txBody>
          <a:bodyPr wrap="square">
            <a:spAutoFit/>
          </a:bodyPr>
          <a:lstStyle/>
          <a:p>
            <a:pPr>
              <a:lnSpc>
                <a:spcPct val="80000"/>
              </a:lnSpc>
            </a:pPr>
            <a:r>
              <a:rPr lang="it-IT" altLang="it-IT" sz="2000" u="none" dirty="0">
                <a:solidFill>
                  <a:srgbClr val="002060"/>
                </a:solidFill>
                <a:latin typeface="Trebuchet MS"/>
              </a:rPr>
              <a:t>La dimensione del marchio per i colli è 10*10 cm, ma se la dimensione del collo lo richiede, il marchio può essere ridotto fino a 5*5 cm, a condizione che la marcatura rimanga chiaramente visibile.</a:t>
            </a:r>
          </a:p>
          <a:p>
            <a:pPr>
              <a:lnSpc>
                <a:spcPct val="80000"/>
              </a:lnSpc>
            </a:pPr>
            <a:endParaRPr lang="it-IT" altLang="it-IT" sz="2000" u="none" dirty="0">
              <a:solidFill>
                <a:srgbClr val="002060"/>
              </a:solidFill>
              <a:latin typeface="Trebuchet MS"/>
            </a:endParaRPr>
          </a:p>
          <a:p>
            <a:pPr>
              <a:lnSpc>
                <a:spcPct val="80000"/>
              </a:lnSpc>
            </a:pPr>
            <a:r>
              <a:rPr lang="it-IT" altLang="it-IT" sz="2000" u="none" dirty="0">
                <a:solidFill>
                  <a:srgbClr val="002060"/>
                </a:solidFill>
                <a:latin typeface="Trebuchet MS"/>
              </a:rPr>
              <a:t>Se i colli LQ sono inseriti in un sovrimballaggio che copre i marchi, occorre indicare le scritte “sovrimballaggio” e “overpack” </a:t>
            </a:r>
            <a:r>
              <a:rPr lang="it-IT" altLang="it-IT" sz="2000" u="none" dirty="0">
                <a:solidFill>
                  <a:srgbClr val="008000"/>
                </a:solidFill>
                <a:latin typeface="Trebuchet MS"/>
              </a:rPr>
              <a:t>con altezza di 12 mm </a:t>
            </a:r>
            <a:r>
              <a:rPr lang="it-IT" altLang="it-IT" sz="2000" u="none" dirty="0">
                <a:solidFill>
                  <a:srgbClr val="002060"/>
                </a:solidFill>
                <a:latin typeface="Trebuchet MS"/>
              </a:rPr>
              <a:t>e riportare il marchio sul sovrimballaggio.</a:t>
            </a:r>
          </a:p>
        </p:txBody>
      </p:sp>
      <p:sp>
        <p:nvSpPr>
          <p:cNvPr id="9" name="Titolo 1"/>
          <p:cNvSpPr txBox="1">
            <a:spLocks/>
          </p:cNvSpPr>
          <p:nvPr/>
        </p:nvSpPr>
        <p:spPr>
          <a:xfrm>
            <a:off x="1656164" y="-27384"/>
            <a:ext cx="6101953" cy="1143000"/>
          </a:xfrm>
          <a:prstGeom prst="rect">
            <a:avLst/>
          </a:prstGeom>
        </p:spPr>
        <p:txBody>
          <a:bodyPr>
            <a:normAutofit fontScale="97500"/>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sz="4400" b="1" u="none" kern="0" dirty="0">
                <a:solidFill>
                  <a:srgbClr val="002060"/>
                </a:solidFill>
              </a:rPr>
              <a:t>Marchio</a:t>
            </a:r>
            <a:endParaRPr lang="it-IT" sz="3100" b="1" u="none" kern="0" dirty="0">
              <a:solidFill>
                <a:srgbClr val="002060"/>
              </a:solidFill>
            </a:endParaRPr>
          </a:p>
        </p:txBody>
      </p:sp>
    </p:spTree>
    <p:extLst>
      <p:ext uri="{BB962C8B-B14F-4D97-AF65-F5344CB8AC3E}">
        <p14:creationId xmlns:p14="http://schemas.microsoft.com/office/powerpoint/2010/main" val="199318407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82" name="Rectangle 10"/>
          <p:cNvSpPr>
            <a:spLocks noChangeArrowheads="1"/>
          </p:cNvSpPr>
          <p:nvPr/>
        </p:nvSpPr>
        <p:spPr bwMode="auto">
          <a:xfrm>
            <a:off x="1493658" y="1003089"/>
            <a:ext cx="5994666" cy="2585323"/>
          </a:xfrm>
          <a:prstGeom prst="rect">
            <a:avLst/>
          </a:prstGeom>
          <a:noFill/>
          <a:ln w="0" algn="ctr">
            <a:noFill/>
            <a:miter lim="800000"/>
            <a:headEnd/>
            <a:tailEnd/>
          </a:ln>
          <a:effectLst/>
        </p:spPr>
        <p:txBody>
          <a:bodyPr wrap="square" anchor="ctr">
            <a:spAutoFit/>
          </a:bodyPr>
          <a:lstStyle/>
          <a:p>
            <a:pPr>
              <a:defRPr/>
            </a:pPr>
            <a:r>
              <a:rPr lang="it-IT" u="none" dirty="0">
                <a:solidFill>
                  <a:srgbClr val="002060"/>
                </a:solidFill>
                <a:latin typeface="Trebuchet MS"/>
                <a:ea typeface="Times New Roman" pitchFamily="18" charset="0"/>
                <a:cs typeface="Arial" pitchFamily="34" charset="0"/>
              </a:rPr>
              <a:t>Obbligo di marcatura per i veicoli per le unità di trasporto &gt; di 12 ton con massa lorda dei colli LQ &gt; di 8 ton.</a:t>
            </a:r>
          </a:p>
          <a:p>
            <a:pPr>
              <a:defRPr/>
            </a:pPr>
            <a:r>
              <a:rPr lang="it-IT" u="none" dirty="0">
                <a:solidFill>
                  <a:srgbClr val="002060"/>
                </a:solidFill>
                <a:latin typeface="Trebuchet MS"/>
                <a:ea typeface="Times New Roman" pitchFamily="18" charset="0"/>
                <a:cs typeface="Arial" pitchFamily="34" charset="0"/>
              </a:rPr>
              <a:t>La dimensione </a:t>
            </a:r>
            <a:r>
              <a:rPr lang="it-IT" u="none" dirty="0">
                <a:solidFill>
                  <a:srgbClr val="008000"/>
                </a:solidFill>
                <a:latin typeface="Trebuchet MS"/>
                <a:ea typeface="Times New Roman" pitchFamily="18" charset="0"/>
                <a:cs typeface="Arial" pitchFamily="34" charset="0"/>
              </a:rPr>
              <a:t>dalla placca </a:t>
            </a:r>
            <a:r>
              <a:rPr lang="it-IT" u="none" dirty="0">
                <a:solidFill>
                  <a:srgbClr val="002060"/>
                </a:solidFill>
                <a:latin typeface="Trebuchet MS"/>
                <a:ea typeface="Times New Roman" pitchFamily="18" charset="0"/>
                <a:cs typeface="Arial" pitchFamily="34" charset="0"/>
              </a:rPr>
              <a:t>sui veicoli e sui container è 25*25 cm e deve essere posta:</a:t>
            </a:r>
          </a:p>
          <a:p>
            <a:pPr>
              <a:defRPr/>
            </a:pPr>
            <a:r>
              <a:rPr lang="it-IT" u="none" dirty="0">
                <a:solidFill>
                  <a:srgbClr val="002060"/>
                </a:solidFill>
                <a:latin typeface="Trebuchet MS"/>
                <a:ea typeface="Times New Roman" pitchFamily="18" charset="0"/>
                <a:cs typeface="Arial" pitchFamily="34" charset="0"/>
              </a:rPr>
              <a:t>- avanti e dietro al veicolo, a meno che per altri motivi non vi sia già il   pannello arancio.</a:t>
            </a:r>
          </a:p>
          <a:p>
            <a:pPr>
              <a:defRPr/>
            </a:pPr>
            <a:r>
              <a:rPr lang="it-IT" u="none" dirty="0">
                <a:solidFill>
                  <a:srgbClr val="002060"/>
                </a:solidFill>
                <a:latin typeface="Trebuchet MS"/>
                <a:ea typeface="Times New Roman" pitchFamily="18" charset="0"/>
                <a:cs typeface="Arial" pitchFamily="34" charset="0"/>
              </a:rPr>
              <a:t>- su 4 lati  container, se non riportano già per altri motivi le etichette (placche) di pericolo.</a:t>
            </a:r>
          </a:p>
        </p:txBody>
      </p:sp>
      <p:sp>
        <p:nvSpPr>
          <p:cNvPr id="9" name="Rettangolo 8"/>
          <p:cNvSpPr/>
          <p:nvPr/>
        </p:nvSpPr>
        <p:spPr>
          <a:xfrm>
            <a:off x="1493664" y="5589252"/>
            <a:ext cx="5886653" cy="923330"/>
          </a:xfrm>
          <a:prstGeom prst="rect">
            <a:avLst/>
          </a:prstGeom>
        </p:spPr>
        <p:txBody>
          <a:bodyPr wrap="square">
            <a:spAutoFit/>
          </a:bodyPr>
          <a:lstStyle/>
          <a:p>
            <a:pPr>
              <a:defRPr/>
            </a:pPr>
            <a:r>
              <a:rPr lang="en-GB" u="none" kern="0" dirty="0">
                <a:solidFill>
                  <a:srgbClr val="002060"/>
                </a:solidFill>
                <a:latin typeface="Trebuchet MS"/>
                <a:cs typeface="Arial" panose="020B0604020202020204" pitchFamily="34" charset="0"/>
              </a:rPr>
              <a:t>Le </a:t>
            </a:r>
            <a:r>
              <a:rPr lang="en-GB" u="none" kern="0" dirty="0" err="1">
                <a:solidFill>
                  <a:srgbClr val="002060"/>
                </a:solidFill>
                <a:latin typeface="Trebuchet MS"/>
                <a:cs typeface="Arial" panose="020B0604020202020204" pitchFamily="34" charset="0"/>
              </a:rPr>
              <a:t>restrizioni</a:t>
            </a:r>
            <a:r>
              <a:rPr lang="en-GB" u="none" kern="0" dirty="0">
                <a:solidFill>
                  <a:srgbClr val="002060"/>
                </a:solidFill>
                <a:latin typeface="Trebuchet MS"/>
                <a:cs typeface="Arial" panose="020B0604020202020204" pitchFamily="34" charset="0"/>
              </a:rPr>
              <a:t> sui tunnel  di </a:t>
            </a:r>
            <a:r>
              <a:rPr lang="en-GB" u="none" kern="0" dirty="0" err="1">
                <a:solidFill>
                  <a:srgbClr val="002060"/>
                </a:solidFill>
                <a:latin typeface="Trebuchet MS"/>
                <a:cs typeface="Arial" panose="020B0604020202020204" pitchFamily="34" charset="0"/>
              </a:rPr>
              <a:t>categoria</a:t>
            </a:r>
            <a:r>
              <a:rPr lang="en-GB" u="none" kern="0" dirty="0">
                <a:solidFill>
                  <a:srgbClr val="002060"/>
                </a:solidFill>
                <a:latin typeface="Trebuchet MS"/>
                <a:cs typeface="Arial" panose="020B0604020202020204" pitchFamily="34" charset="0"/>
              </a:rPr>
              <a:t> E </a:t>
            </a:r>
            <a:r>
              <a:rPr lang="en-GB" u="none" kern="0" dirty="0" err="1">
                <a:solidFill>
                  <a:srgbClr val="002060"/>
                </a:solidFill>
                <a:latin typeface="Trebuchet MS"/>
                <a:cs typeface="Arial" panose="020B0604020202020204" pitchFamily="34" charset="0"/>
              </a:rPr>
              <a:t>si</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applicano</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alle</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unità</a:t>
            </a:r>
            <a:r>
              <a:rPr lang="en-GB" u="none" kern="0" dirty="0">
                <a:solidFill>
                  <a:srgbClr val="002060"/>
                </a:solidFill>
                <a:latin typeface="Trebuchet MS"/>
                <a:cs typeface="Arial" panose="020B0604020202020204" pitchFamily="34" charset="0"/>
              </a:rPr>
              <a:t> di </a:t>
            </a:r>
            <a:r>
              <a:rPr lang="en-GB" u="none" kern="0" dirty="0" err="1">
                <a:solidFill>
                  <a:srgbClr val="002060"/>
                </a:solidFill>
                <a:latin typeface="Trebuchet MS"/>
                <a:cs typeface="Arial" panose="020B0604020202020204" pitchFamily="34" charset="0"/>
              </a:rPr>
              <a:t>trasporto</a:t>
            </a:r>
            <a:r>
              <a:rPr lang="en-GB" u="none" kern="0" dirty="0">
                <a:solidFill>
                  <a:srgbClr val="002060"/>
                </a:solidFill>
                <a:latin typeface="Trebuchet MS"/>
                <a:cs typeface="Arial" panose="020B0604020202020204" pitchFamily="34" charset="0"/>
              </a:rPr>
              <a:t> o </a:t>
            </a:r>
            <a:r>
              <a:rPr lang="en-GB" u="none" kern="0" dirty="0" err="1">
                <a:solidFill>
                  <a:srgbClr val="002060"/>
                </a:solidFill>
                <a:latin typeface="Trebuchet MS"/>
                <a:cs typeface="Arial" panose="020B0604020202020204" pitchFamily="34" charset="0"/>
              </a:rPr>
              <a:t>ai</a:t>
            </a:r>
            <a:r>
              <a:rPr lang="en-GB" u="none" kern="0" dirty="0">
                <a:solidFill>
                  <a:srgbClr val="002060"/>
                </a:solidFill>
                <a:latin typeface="Trebuchet MS"/>
                <a:cs typeface="Arial" panose="020B0604020202020204" pitchFamily="34" charset="0"/>
              </a:rPr>
              <a:t> container con </a:t>
            </a:r>
            <a:r>
              <a:rPr lang="en-GB" u="none" kern="0" dirty="0" err="1">
                <a:solidFill>
                  <a:srgbClr val="002060"/>
                </a:solidFill>
                <a:latin typeface="Trebuchet MS"/>
                <a:cs typeface="Arial" panose="020B0604020202020204" pitchFamily="34" charset="0"/>
              </a:rPr>
              <a:t>il</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marchio</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bianco</a:t>
            </a:r>
            <a:r>
              <a:rPr lang="en-GB" u="none" kern="0" dirty="0">
                <a:solidFill>
                  <a:srgbClr val="002060"/>
                </a:solidFill>
                <a:latin typeface="Trebuchet MS"/>
                <a:cs typeface="Arial" panose="020B0604020202020204" pitchFamily="34" charset="0"/>
              </a:rPr>
              <a:t> e </a:t>
            </a:r>
            <a:r>
              <a:rPr lang="en-GB" u="none" kern="0" dirty="0" err="1">
                <a:solidFill>
                  <a:srgbClr val="002060"/>
                </a:solidFill>
                <a:latin typeface="Trebuchet MS"/>
                <a:cs typeface="Arial" panose="020B0604020202020204" pitchFamily="34" charset="0"/>
              </a:rPr>
              <a:t>nero</a:t>
            </a:r>
            <a:r>
              <a:rPr lang="en-GB" u="none" kern="0" dirty="0">
                <a:solidFill>
                  <a:srgbClr val="002060"/>
                </a:solidFill>
                <a:latin typeface="Trebuchet MS"/>
                <a:cs typeface="Arial" panose="020B0604020202020204" pitchFamily="34" charset="0"/>
              </a:rPr>
              <a:t> di </a:t>
            </a:r>
            <a:r>
              <a:rPr lang="en-GB" u="none" kern="0" dirty="0" err="1">
                <a:solidFill>
                  <a:srgbClr val="002060"/>
                </a:solidFill>
                <a:latin typeface="Trebuchet MS"/>
                <a:cs typeface="Arial" panose="020B0604020202020204" pitchFamily="34" charset="0"/>
              </a:rPr>
              <a:t>esenzione</a:t>
            </a:r>
            <a:r>
              <a:rPr lang="en-GB" u="none" kern="0" dirty="0">
                <a:solidFill>
                  <a:srgbClr val="002060"/>
                </a:solidFill>
                <a:latin typeface="Trebuchet MS"/>
                <a:cs typeface="Arial" panose="020B0604020202020204" pitchFamily="34" charset="0"/>
              </a:rPr>
              <a:t> per </a:t>
            </a:r>
            <a:r>
              <a:rPr lang="en-GB" u="none" kern="0" dirty="0" err="1">
                <a:solidFill>
                  <a:srgbClr val="002060"/>
                </a:solidFill>
                <a:latin typeface="Trebuchet MS"/>
                <a:cs typeface="Arial" panose="020B0604020202020204" pitchFamily="34" charset="0"/>
              </a:rPr>
              <a:t>quantità</a:t>
            </a:r>
            <a:r>
              <a:rPr lang="en-GB" u="none" kern="0" dirty="0">
                <a:solidFill>
                  <a:srgbClr val="002060"/>
                </a:solidFill>
                <a:latin typeface="Trebuchet MS"/>
                <a:cs typeface="Arial" panose="020B0604020202020204" pitchFamily="34" charset="0"/>
              </a:rPr>
              <a:t> </a:t>
            </a:r>
            <a:r>
              <a:rPr lang="en-GB" u="none" kern="0" dirty="0" err="1">
                <a:solidFill>
                  <a:srgbClr val="002060"/>
                </a:solidFill>
                <a:latin typeface="Trebuchet MS"/>
                <a:cs typeface="Arial" panose="020B0604020202020204" pitchFamily="34" charset="0"/>
              </a:rPr>
              <a:t>limitate</a:t>
            </a:r>
            <a:r>
              <a:rPr lang="en-GB" u="none" kern="0" dirty="0">
                <a:solidFill>
                  <a:srgbClr val="002060"/>
                </a:solidFill>
                <a:latin typeface="Trebuchet MS"/>
                <a:cs typeface="Arial" panose="020B0604020202020204" pitchFamily="34" charset="0"/>
              </a:rPr>
              <a:t> (&gt; 8 t)</a:t>
            </a:r>
            <a:endParaRPr lang="it-IT" u="none" dirty="0">
              <a:solidFill>
                <a:srgbClr val="002060"/>
              </a:solidFill>
              <a:latin typeface="Trebuchet MS"/>
              <a:cs typeface="Arial" panose="020B0604020202020204" pitchFamily="34" charset="0"/>
            </a:endParaRPr>
          </a:p>
        </p:txBody>
      </p:sp>
      <p:grpSp>
        <p:nvGrpSpPr>
          <p:cNvPr id="2" name="Gruppo 1"/>
          <p:cNvGrpSpPr/>
          <p:nvPr/>
        </p:nvGrpSpPr>
        <p:grpSpPr>
          <a:xfrm>
            <a:off x="3292858" y="3574775"/>
            <a:ext cx="2467274" cy="1942469"/>
            <a:chOff x="2627783" y="3030077"/>
            <a:chExt cx="3289698" cy="1942469"/>
          </a:xfrm>
        </p:grpSpPr>
        <p:pic>
          <p:nvPicPr>
            <p:cNvPr id="10035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3030077"/>
              <a:ext cx="3289697"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6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3" y="4175140"/>
              <a:ext cx="663519" cy="69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1716" y="4293096"/>
              <a:ext cx="6477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itolo 1"/>
          <p:cNvSpPr txBox="1">
            <a:spLocks/>
          </p:cNvSpPr>
          <p:nvPr/>
        </p:nvSpPr>
        <p:spPr>
          <a:xfrm>
            <a:off x="1656164" y="260648"/>
            <a:ext cx="6101953" cy="1143000"/>
          </a:xfrm>
          <a:prstGeom prst="rect">
            <a:avLst/>
          </a:prstGeom>
        </p:spPr>
        <p:txBody>
          <a:bodyPr>
            <a:normAutofit fontScale="97500"/>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sz="4400" b="1" u="none" kern="0" dirty="0">
                <a:solidFill>
                  <a:srgbClr val="002060"/>
                </a:solidFill>
              </a:rPr>
              <a:t>Placche</a:t>
            </a:r>
            <a:endParaRPr lang="it-IT" sz="3100" b="1" u="none" kern="0" dirty="0">
              <a:solidFill>
                <a:srgbClr val="002060"/>
              </a:solidFill>
            </a:endParaRPr>
          </a:p>
        </p:txBody>
      </p:sp>
    </p:spTree>
    <p:extLst>
      <p:ext uri="{BB962C8B-B14F-4D97-AF65-F5344CB8AC3E}">
        <p14:creationId xmlns:p14="http://schemas.microsoft.com/office/powerpoint/2010/main" val="223230511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82" name="Rectangle 10"/>
          <p:cNvSpPr>
            <a:spLocks noChangeArrowheads="1"/>
          </p:cNvSpPr>
          <p:nvPr/>
        </p:nvSpPr>
        <p:spPr bwMode="auto">
          <a:xfrm>
            <a:off x="1381261" y="1974140"/>
            <a:ext cx="6954591" cy="3785652"/>
          </a:xfrm>
          <a:prstGeom prst="rect">
            <a:avLst/>
          </a:prstGeom>
          <a:noFill/>
          <a:ln w="0" algn="ctr">
            <a:noFill/>
            <a:miter lim="800000"/>
            <a:headEnd/>
            <a:tailEnd/>
          </a:ln>
          <a:effectLst/>
        </p:spPr>
        <p:txBody>
          <a:bodyPr wrap="square" anchor="ctr">
            <a:spAutoFit/>
          </a:bodyPr>
          <a:lstStyle/>
          <a:p>
            <a:pPr>
              <a:defRPr/>
            </a:pPr>
            <a:r>
              <a:rPr lang="en-US" sz="2400" u="none" dirty="0">
                <a:solidFill>
                  <a:srgbClr val="002060"/>
                </a:solidFill>
                <a:latin typeface="Trebuchet MS"/>
                <a:ea typeface="Times New Roman" pitchFamily="18" charset="0"/>
                <a:cs typeface="Arial" pitchFamily="34" charset="0"/>
              </a:rPr>
              <a:t>M287 </a:t>
            </a:r>
            <a:r>
              <a:rPr lang="it-IT" sz="2400" u="none" dirty="0">
                <a:solidFill>
                  <a:srgbClr val="002060"/>
                </a:solidFill>
                <a:latin typeface="Trebuchet MS"/>
                <a:ea typeface="Times New Roman" pitchFamily="18" charset="0"/>
                <a:cs typeface="Arial" pitchFamily="34" charset="0"/>
              </a:rPr>
              <a:t>Trasporto di determinati </a:t>
            </a:r>
            <a:r>
              <a:rPr lang="it-IT" sz="2400" b="1" dirty="0">
                <a:solidFill>
                  <a:srgbClr val="002060"/>
                </a:solidFill>
                <a:latin typeface="Trebuchet MS"/>
                <a:ea typeface="Times New Roman" pitchFamily="18" charset="0"/>
                <a:cs typeface="Arial" pitchFamily="34" charset="0"/>
              </a:rPr>
              <a:t>rifiuti</a:t>
            </a:r>
            <a:r>
              <a:rPr lang="it-IT" sz="2400" u="none" dirty="0">
                <a:solidFill>
                  <a:srgbClr val="002060"/>
                </a:solidFill>
                <a:latin typeface="Trebuchet MS"/>
                <a:ea typeface="Times New Roman" pitchFamily="18" charset="0"/>
                <a:cs typeface="Arial" pitchFamily="34" charset="0"/>
              </a:rPr>
              <a:t> contenenti merci pericolose</a:t>
            </a:r>
          </a:p>
          <a:p>
            <a:pPr>
              <a:defRPr/>
            </a:pPr>
            <a:endParaRPr lang="en-US" sz="2400" u="none" dirty="0">
              <a:solidFill>
                <a:srgbClr val="002060"/>
              </a:solidFill>
              <a:latin typeface="Trebuchet MS"/>
              <a:ea typeface="Times New Roman" pitchFamily="18" charset="0"/>
              <a:cs typeface="Arial" pitchFamily="34" charset="0"/>
            </a:endParaRPr>
          </a:p>
          <a:p>
            <a:pPr>
              <a:defRPr/>
            </a:pPr>
            <a:r>
              <a:rPr lang="en-US" sz="2400" u="none" dirty="0">
                <a:solidFill>
                  <a:srgbClr val="002060"/>
                </a:solidFill>
                <a:latin typeface="Trebuchet MS"/>
                <a:ea typeface="Times New Roman" pitchFamily="18" charset="0"/>
                <a:cs typeface="Arial" pitchFamily="34" charset="0"/>
              </a:rPr>
              <a:t>NAZIONE			DATA FIRMA		</a:t>
            </a:r>
          </a:p>
          <a:p>
            <a:pPr>
              <a:defRPr/>
            </a:pPr>
            <a:r>
              <a:rPr lang="en-US" sz="2400" u="none" dirty="0">
                <a:solidFill>
                  <a:srgbClr val="002060"/>
                </a:solidFill>
                <a:latin typeface="Trebuchet MS"/>
                <a:ea typeface="Times New Roman" pitchFamily="18" charset="0"/>
                <a:cs typeface="Arial" pitchFamily="34" charset="0"/>
              </a:rPr>
              <a:t>Austria			26/6/2015	</a:t>
            </a:r>
          </a:p>
          <a:p>
            <a:pPr>
              <a:defRPr/>
            </a:pPr>
            <a:r>
              <a:rPr lang="en-US" sz="2400" u="none" dirty="0" err="1">
                <a:solidFill>
                  <a:srgbClr val="002060"/>
                </a:solidFill>
                <a:latin typeface="Trebuchet MS"/>
                <a:ea typeface="Times New Roman" pitchFamily="18" charset="0"/>
                <a:cs typeface="Arial" pitchFamily="34" charset="0"/>
              </a:rPr>
              <a:t>Repubblica</a:t>
            </a:r>
            <a:r>
              <a:rPr lang="en-US" sz="2400" u="none" dirty="0">
                <a:solidFill>
                  <a:srgbClr val="002060"/>
                </a:solidFill>
                <a:latin typeface="Trebuchet MS"/>
                <a:ea typeface="Times New Roman" pitchFamily="18" charset="0"/>
                <a:cs typeface="Arial" pitchFamily="34" charset="0"/>
              </a:rPr>
              <a:t> Ceca		2/07/2015	</a:t>
            </a:r>
          </a:p>
          <a:p>
            <a:pPr>
              <a:defRPr/>
            </a:pPr>
            <a:r>
              <a:rPr lang="en-US" sz="2400" u="none" dirty="0">
                <a:solidFill>
                  <a:srgbClr val="002060"/>
                </a:solidFill>
                <a:latin typeface="Trebuchet MS"/>
                <a:ea typeface="Times New Roman" pitchFamily="18" charset="0"/>
                <a:cs typeface="Arial" pitchFamily="34" charset="0"/>
              </a:rPr>
              <a:t>Liechtenstein		15/09/2015	</a:t>
            </a:r>
          </a:p>
          <a:p>
            <a:pPr>
              <a:defRPr/>
            </a:pPr>
            <a:r>
              <a:rPr lang="en-US" sz="2400" u="none" dirty="0">
                <a:solidFill>
                  <a:srgbClr val="002060"/>
                </a:solidFill>
                <a:latin typeface="Trebuchet MS"/>
                <a:ea typeface="Times New Roman" pitchFamily="18" charset="0"/>
                <a:cs typeface="Arial" pitchFamily="34" charset="0"/>
              </a:rPr>
              <a:t>Italia				10/06/2016	</a:t>
            </a:r>
          </a:p>
          <a:p>
            <a:pPr>
              <a:defRPr/>
            </a:pPr>
            <a:endParaRPr lang="en-US" sz="2400" u="none" dirty="0">
              <a:solidFill>
                <a:srgbClr val="002060"/>
              </a:solidFill>
              <a:latin typeface="Trebuchet MS"/>
              <a:ea typeface="Times New Roman" pitchFamily="18" charset="0"/>
              <a:cs typeface="Arial" pitchFamily="34" charset="0"/>
            </a:endParaRPr>
          </a:p>
          <a:p>
            <a:pPr>
              <a:defRPr/>
            </a:pPr>
            <a:r>
              <a:rPr lang="en-US" sz="2400" u="none" dirty="0">
                <a:solidFill>
                  <a:srgbClr val="002060"/>
                </a:solidFill>
                <a:latin typeface="Trebuchet MS"/>
                <a:ea typeface="Times New Roman" pitchFamily="18" charset="0"/>
                <a:cs typeface="Arial" pitchFamily="34" charset="0"/>
              </a:rPr>
              <a:t>Data di </a:t>
            </a:r>
            <a:r>
              <a:rPr lang="en-US" sz="2400" u="none" dirty="0" err="1">
                <a:solidFill>
                  <a:srgbClr val="002060"/>
                </a:solidFill>
                <a:latin typeface="Trebuchet MS"/>
                <a:ea typeface="Times New Roman" pitchFamily="18" charset="0"/>
                <a:cs typeface="Arial" pitchFamily="34" charset="0"/>
              </a:rPr>
              <a:t>scadenza</a:t>
            </a:r>
            <a:r>
              <a:rPr lang="en-US" sz="2400" u="none" dirty="0">
                <a:solidFill>
                  <a:srgbClr val="002060"/>
                </a:solidFill>
                <a:latin typeface="Trebuchet MS"/>
                <a:ea typeface="Times New Roman" pitchFamily="18" charset="0"/>
                <a:cs typeface="Arial" pitchFamily="34" charset="0"/>
              </a:rPr>
              <a:t>: 1 Agosto 2020</a:t>
            </a:r>
          </a:p>
        </p:txBody>
      </p:sp>
      <p:sp>
        <p:nvSpPr>
          <p:cNvPr id="8" name="Titolo 1"/>
          <p:cNvSpPr txBox="1">
            <a:spLocks/>
          </p:cNvSpPr>
          <p:nvPr/>
        </p:nvSpPr>
        <p:spPr>
          <a:xfrm>
            <a:off x="1313646" y="711409"/>
            <a:ext cx="6809704" cy="1143000"/>
          </a:xfrm>
          <a:prstGeom prst="rect">
            <a:avLst/>
          </a:prstGeom>
        </p:spPr>
        <p:txBody>
          <a:bodyPr>
            <a:noAutofit/>
          </a:bodyPr>
          <a:lstStyle>
            <a:defPPr>
              <a:defRPr lang="en-US"/>
            </a:defPPr>
            <a:lvl1pPr algn="ctr">
              <a:defRPr sz="3200" b="1" u="none" kern="0">
                <a:solidFill>
                  <a:srgbClr val="008000"/>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dirty="0"/>
              <a:t>Accordi multilaterali di deroga: M287</a:t>
            </a:r>
          </a:p>
        </p:txBody>
      </p:sp>
    </p:spTree>
    <p:extLst>
      <p:ext uri="{BB962C8B-B14F-4D97-AF65-F5344CB8AC3E}">
        <p14:creationId xmlns:p14="http://schemas.microsoft.com/office/powerpoint/2010/main" val="244901518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txBox="1">
            <a:spLocks/>
          </p:cNvSpPr>
          <p:nvPr/>
        </p:nvSpPr>
        <p:spPr>
          <a:xfrm>
            <a:off x="956257" y="188640"/>
            <a:ext cx="7379594" cy="1143000"/>
          </a:xfrm>
          <a:prstGeom prst="rect">
            <a:avLst/>
          </a:prstGeom>
        </p:spPr>
        <p:txBody>
          <a:bodyPr>
            <a:noAutofit/>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sz="3200" b="1" u="none" kern="0" dirty="0">
                <a:solidFill>
                  <a:srgbClr val="008000"/>
                </a:solidFill>
              </a:rPr>
              <a:t>Accordi multilaterali di deroga: M299</a:t>
            </a:r>
            <a:endParaRPr lang="it-IT" sz="2000" b="1" u="none" kern="0" dirty="0">
              <a:solidFill>
                <a:srgbClr val="008000"/>
              </a:solidFill>
            </a:endParaRPr>
          </a:p>
        </p:txBody>
      </p:sp>
      <p:sp>
        <p:nvSpPr>
          <p:cNvPr id="2" name="Rettangolo 1"/>
          <p:cNvSpPr/>
          <p:nvPr/>
        </p:nvSpPr>
        <p:spPr>
          <a:xfrm>
            <a:off x="1091486" y="979920"/>
            <a:ext cx="6629695" cy="5632311"/>
          </a:xfrm>
          <a:prstGeom prst="rect">
            <a:avLst/>
          </a:prstGeom>
        </p:spPr>
        <p:txBody>
          <a:bodyPr wrap="square">
            <a:spAutoFit/>
          </a:bodyPr>
          <a:lstStyle/>
          <a:p>
            <a:pPr eaLnBrk="1" fontAlgn="auto" hangingPunct="1">
              <a:spcBef>
                <a:spcPts val="0"/>
              </a:spcBef>
              <a:spcAft>
                <a:spcPts val="0"/>
              </a:spcAft>
            </a:pPr>
            <a:r>
              <a:rPr lang="en-US" u="none" dirty="0">
                <a:solidFill>
                  <a:srgbClr val="002060"/>
                </a:solidFill>
                <a:latin typeface="Trebuchet MS" panose="020B0603020202020204" pitchFamily="34" charset="0"/>
              </a:rPr>
              <a:t>M299 </a:t>
            </a:r>
            <a:r>
              <a:rPr lang="it-IT" u="none" dirty="0">
                <a:solidFill>
                  <a:srgbClr val="002060"/>
                </a:solidFill>
                <a:latin typeface="Trebuchet MS" panose="020B0603020202020204" pitchFamily="34" charset="0"/>
              </a:rPr>
              <a:t>Trasporto di diversi gas della classe 2 nei recipienti a pressione del Ministero dei trasporti degli Stati Uniti (</a:t>
            </a:r>
            <a:r>
              <a:rPr lang="it-IT" b="1" dirty="0">
                <a:solidFill>
                  <a:srgbClr val="002060"/>
                </a:solidFill>
                <a:latin typeface="Trebuchet MS" panose="020B0603020202020204" pitchFamily="34" charset="0"/>
              </a:rPr>
              <a:t>DOT</a:t>
            </a:r>
            <a:r>
              <a:rPr lang="it-IT" u="none" dirty="0">
                <a:solidFill>
                  <a:srgbClr val="002060"/>
                </a:solidFill>
                <a:latin typeface="Trebuchet MS" panose="020B0603020202020204" pitchFamily="34" charset="0"/>
              </a:rPr>
              <a:t>) in relazione al punto 1.1.4.2</a:t>
            </a:r>
            <a:endParaRPr lang="en-US" u="none" dirty="0">
              <a:solidFill>
                <a:srgbClr val="002060"/>
              </a:solidFill>
              <a:latin typeface="Trebuchet MS" panose="020B0603020202020204" pitchFamily="34" charset="0"/>
            </a:endParaRPr>
          </a:p>
          <a:p>
            <a:pPr eaLnBrk="1" fontAlgn="auto" hangingPunct="1">
              <a:spcBef>
                <a:spcPts val="0"/>
              </a:spcBef>
              <a:spcAft>
                <a:spcPts val="0"/>
              </a:spcAft>
            </a:pPr>
            <a:endParaRPr lang="en-US" u="none" dirty="0">
              <a:solidFill>
                <a:srgbClr val="002060"/>
              </a:solidFill>
              <a:latin typeface="Trebuchet MS" panose="020B0603020202020204" pitchFamily="34" charset="0"/>
            </a:endParaRPr>
          </a:p>
          <a:p>
            <a:pPr eaLnBrk="1" fontAlgn="auto" hangingPunct="1">
              <a:spcBef>
                <a:spcPts val="0"/>
              </a:spcBef>
              <a:spcAft>
                <a:spcPts val="0"/>
              </a:spcAft>
            </a:pPr>
            <a:r>
              <a:rPr lang="en-US" u="none" dirty="0">
                <a:solidFill>
                  <a:srgbClr val="002060"/>
                </a:solidFill>
                <a:latin typeface="Trebuchet MS" panose="020B0603020202020204" pitchFamily="34" charset="0"/>
              </a:rPr>
              <a:t>NAZIONE			DATA FIRMA	</a:t>
            </a:r>
          </a:p>
          <a:p>
            <a:pPr eaLnBrk="1" fontAlgn="auto" hangingPunct="1">
              <a:spcBef>
                <a:spcPts val="0"/>
              </a:spcBef>
              <a:spcAft>
                <a:spcPts val="0"/>
              </a:spcAft>
            </a:pPr>
            <a:r>
              <a:rPr lang="en-US" u="none" dirty="0" err="1">
                <a:solidFill>
                  <a:srgbClr val="002060"/>
                </a:solidFill>
                <a:latin typeface="Trebuchet MS" panose="020B0603020202020204" pitchFamily="34" charset="0"/>
              </a:rPr>
              <a:t>Regno</a:t>
            </a:r>
            <a:r>
              <a:rPr lang="en-US" u="none" dirty="0">
                <a:solidFill>
                  <a:srgbClr val="002060"/>
                </a:solidFill>
                <a:latin typeface="Trebuchet MS" panose="020B0603020202020204" pitchFamily="34" charset="0"/>
              </a:rPr>
              <a:t> </a:t>
            </a:r>
            <a:r>
              <a:rPr lang="en-US" u="none" dirty="0" err="1">
                <a:solidFill>
                  <a:srgbClr val="002060"/>
                </a:solidFill>
                <a:latin typeface="Trebuchet MS" panose="020B0603020202020204" pitchFamily="34" charset="0"/>
              </a:rPr>
              <a:t>Unito</a:t>
            </a:r>
            <a:r>
              <a:rPr lang="en-US" u="none" dirty="0">
                <a:solidFill>
                  <a:srgbClr val="002060"/>
                </a:solidFill>
                <a:latin typeface="Trebuchet MS" panose="020B0603020202020204" pitchFamily="34" charset="0"/>
              </a:rPr>
              <a:t>			24/05/2016	</a:t>
            </a:r>
          </a:p>
          <a:p>
            <a:pPr eaLnBrk="1" fontAlgn="auto" hangingPunct="1">
              <a:spcBef>
                <a:spcPts val="0"/>
              </a:spcBef>
              <a:spcAft>
                <a:spcPts val="0"/>
              </a:spcAft>
            </a:pPr>
            <a:r>
              <a:rPr lang="en-US" u="none" dirty="0">
                <a:solidFill>
                  <a:srgbClr val="002060"/>
                </a:solidFill>
                <a:latin typeface="Trebuchet MS" panose="020B0603020202020204" pitchFamily="34" charset="0"/>
              </a:rPr>
              <a:t>Francia				27/05/2016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Irlanda</a:t>
            </a:r>
            <a:r>
              <a:rPr lang="en-US" u="none" dirty="0">
                <a:solidFill>
                  <a:srgbClr val="002060"/>
                </a:solidFill>
                <a:latin typeface="Trebuchet MS" panose="020B0603020202020204" pitchFamily="34" charset="0"/>
              </a:rPr>
              <a:t>				31/05/2016	</a:t>
            </a:r>
          </a:p>
          <a:p>
            <a:pPr eaLnBrk="1" fontAlgn="auto" hangingPunct="1">
              <a:spcBef>
                <a:spcPts val="0"/>
              </a:spcBef>
              <a:spcAft>
                <a:spcPts val="0"/>
              </a:spcAft>
            </a:pPr>
            <a:r>
              <a:rPr lang="en-US" u="none" dirty="0">
                <a:solidFill>
                  <a:srgbClr val="002060"/>
                </a:solidFill>
                <a:latin typeface="Trebuchet MS" panose="020B0603020202020204" pitchFamily="34" charset="0"/>
              </a:rPr>
              <a:t>Germania			3/06/2016	</a:t>
            </a:r>
          </a:p>
          <a:p>
            <a:pPr eaLnBrk="1" fontAlgn="auto" hangingPunct="1">
              <a:spcBef>
                <a:spcPts val="0"/>
              </a:spcBef>
              <a:spcAft>
                <a:spcPts val="0"/>
              </a:spcAft>
            </a:pPr>
            <a:r>
              <a:rPr lang="en-US" u="none" dirty="0">
                <a:solidFill>
                  <a:srgbClr val="002060"/>
                </a:solidFill>
                <a:latin typeface="Trebuchet MS" panose="020B0603020202020204" pitchFamily="34" charset="0"/>
              </a:rPr>
              <a:t>Austria				7/06/2016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Svizzera</a:t>
            </a:r>
            <a:r>
              <a:rPr lang="en-US" u="none" dirty="0">
                <a:solidFill>
                  <a:srgbClr val="002060"/>
                </a:solidFill>
                <a:latin typeface="Trebuchet MS" panose="020B0603020202020204" pitchFamily="34" charset="0"/>
              </a:rPr>
              <a:t>				17/06/2016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Portogallo</a:t>
            </a:r>
            <a:r>
              <a:rPr lang="en-US" u="none" dirty="0">
                <a:solidFill>
                  <a:srgbClr val="002060"/>
                </a:solidFill>
                <a:latin typeface="Trebuchet MS" panose="020B0603020202020204" pitchFamily="34" charset="0"/>
              </a:rPr>
              <a:t>			22/06/2016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Svezia</a:t>
            </a:r>
            <a:r>
              <a:rPr lang="en-US" u="none" dirty="0">
                <a:solidFill>
                  <a:srgbClr val="002060"/>
                </a:solidFill>
                <a:latin typeface="Trebuchet MS" panose="020B0603020202020204" pitchFamily="34" charset="0"/>
              </a:rPr>
              <a:t>				28/06/2016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Olanda</a:t>
            </a:r>
            <a:r>
              <a:rPr lang="en-US" u="none" dirty="0">
                <a:solidFill>
                  <a:srgbClr val="002060"/>
                </a:solidFill>
                <a:latin typeface="Trebuchet MS" panose="020B0603020202020204" pitchFamily="34" charset="0"/>
              </a:rPr>
              <a:t>				5/07/2016	</a:t>
            </a:r>
          </a:p>
          <a:p>
            <a:pPr eaLnBrk="1" fontAlgn="auto" hangingPunct="1">
              <a:spcBef>
                <a:spcPts val="0"/>
              </a:spcBef>
              <a:spcAft>
                <a:spcPts val="0"/>
              </a:spcAft>
            </a:pPr>
            <a:r>
              <a:rPr lang="en-US" u="none" dirty="0">
                <a:solidFill>
                  <a:srgbClr val="002060"/>
                </a:solidFill>
                <a:latin typeface="Trebuchet MS" panose="020B0603020202020204" pitchFamily="34" charset="0"/>
              </a:rPr>
              <a:t>Italia				19/08/2016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Finlandia</a:t>
            </a:r>
            <a:r>
              <a:rPr lang="en-US" u="none" dirty="0">
                <a:solidFill>
                  <a:srgbClr val="002060"/>
                </a:solidFill>
                <a:latin typeface="Trebuchet MS" panose="020B0603020202020204" pitchFamily="34" charset="0"/>
              </a:rPr>
              <a:t>			19/09/2016	</a:t>
            </a:r>
          </a:p>
          <a:p>
            <a:pPr eaLnBrk="1" fontAlgn="auto" hangingPunct="1">
              <a:spcBef>
                <a:spcPts val="0"/>
              </a:spcBef>
              <a:spcAft>
                <a:spcPts val="0"/>
              </a:spcAft>
            </a:pPr>
            <a:r>
              <a:rPr lang="en-US" u="none" dirty="0" err="1">
                <a:solidFill>
                  <a:srgbClr val="002060"/>
                </a:solidFill>
                <a:latin typeface="Trebuchet MS" panose="020B0603020202020204" pitchFamily="34" charset="0"/>
              </a:rPr>
              <a:t>Lussenburgo</a:t>
            </a:r>
            <a:r>
              <a:rPr lang="en-US" u="none" dirty="0">
                <a:solidFill>
                  <a:srgbClr val="002060"/>
                </a:solidFill>
                <a:latin typeface="Trebuchet MS" panose="020B0603020202020204" pitchFamily="34" charset="0"/>
              </a:rPr>
              <a:t>			18/01/2017	</a:t>
            </a:r>
          </a:p>
          <a:p>
            <a:pPr eaLnBrk="1" fontAlgn="auto" hangingPunct="1">
              <a:spcBef>
                <a:spcPts val="0"/>
              </a:spcBef>
              <a:spcAft>
                <a:spcPts val="0"/>
              </a:spcAft>
            </a:pPr>
            <a:r>
              <a:rPr lang="en-US" u="none" dirty="0" err="1">
                <a:solidFill>
                  <a:srgbClr val="002060"/>
                </a:solidFill>
                <a:latin typeface="Trebuchet MS" panose="020B0603020202020204" pitchFamily="34" charset="0"/>
              </a:rPr>
              <a:t>Danimarca</a:t>
            </a:r>
            <a:r>
              <a:rPr lang="en-US" u="none" dirty="0">
                <a:solidFill>
                  <a:srgbClr val="002060"/>
                </a:solidFill>
                <a:latin typeface="Trebuchet MS" panose="020B0603020202020204" pitchFamily="34" charset="0"/>
              </a:rPr>
              <a:t>			31/07/2017	</a:t>
            </a:r>
          </a:p>
          <a:p>
            <a:pPr eaLnBrk="1" fontAlgn="auto" hangingPunct="1">
              <a:spcBef>
                <a:spcPts val="0"/>
              </a:spcBef>
              <a:spcAft>
                <a:spcPts val="0"/>
              </a:spcAft>
            </a:pPr>
            <a:r>
              <a:rPr lang="en-US" u="none" dirty="0" err="1">
                <a:solidFill>
                  <a:srgbClr val="002060"/>
                </a:solidFill>
                <a:latin typeface="Trebuchet MS" panose="020B0603020202020204" pitchFamily="34" charset="0"/>
              </a:rPr>
              <a:t>Polonia</a:t>
            </a:r>
            <a:r>
              <a:rPr lang="en-US" u="none" dirty="0">
                <a:solidFill>
                  <a:srgbClr val="002060"/>
                </a:solidFill>
                <a:latin typeface="Trebuchet MS" panose="020B0603020202020204" pitchFamily="34" charset="0"/>
              </a:rPr>
              <a:t>				08/08/2018	</a:t>
            </a:r>
          </a:p>
          <a:p>
            <a:pPr eaLnBrk="1" fontAlgn="auto" hangingPunct="1">
              <a:spcBef>
                <a:spcPts val="0"/>
              </a:spcBef>
              <a:spcAft>
                <a:spcPts val="0"/>
              </a:spcAft>
            </a:pPr>
            <a:r>
              <a:rPr lang="en-US" u="none" dirty="0">
                <a:solidFill>
                  <a:srgbClr val="002060"/>
                </a:solidFill>
                <a:latin typeface="Trebuchet MS" panose="020B0603020202020204" pitchFamily="34" charset="0"/>
              </a:rPr>
              <a:t>Data di </a:t>
            </a:r>
            <a:r>
              <a:rPr lang="en-US" u="none" dirty="0" err="1">
                <a:solidFill>
                  <a:srgbClr val="002060"/>
                </a:solidFill>
                <a:latin typeface="Trebuchet MS" panose="020B0603020202020204" pitchFamily="34" charset="0"/>
              </a:rPr>
              <a:t>scadenza</a:t>
            </a:r>
            <a:r>
              <a:rPr lang="en-US" u="none" dirty="0">
                <a:solidFill>
                  <a:srgbClr val="002060"/>
                </a:solidFill>
                <a:latin typeface="Trebuchet MS" panose="020B0603020202020204" pitchFamily="34" charset="0"/>
              </a:rPr>
              <a:t>: 1 </a:t>
            </a:r>
            <a:r>
              <a:rPr lang="en-US" u="none" dirty="0" err="1">
                <a:solidFill>
                  <a:srgbClr val="002060"/>
                </a:solidFill>
                <a:latin typeface="Trebuchet MS" panose="020B0603020202020204" pitchFamily="34" charset="0"/>
              </a:rPr>
              <a:t>Giugno</a:t>
            </a:r>
            <a:r>
              <a:rPr lang="en-US" u="none" dirty="0">
                <a:solidFill>
                  <a:srgbClr val="002060"/>
                </a:solidFill>
                <a:latin typeface="Trebuchet MS" panose="020B0603020202020204" pitchFamily="34" charset="0"/>
              </a:rPr>
              <a:t> 2019</a:t>
            </a:r>
            <a:endParaRPr lang="it-IT" u="none" dirty="0">
              <a:solidFill>
                <a:srgbClr val="002060"/>
              </a:solidFill>
              <a:latin typeface="Trebuchet MS" panose="020B0603020202020204" pitchFamily="34" charset="0"/>
            </a:endParaRPr>
          </a:p>
        </p:txBody>
      </p:sp>
    </p:spTree>
    <p:extLst>
      <p:ext uri="{BB962C8B-B14F-4D97-AF65-F5344CB8AC3E}">
        <p14:creationId xmlns:p14="http://schemas.microsoft.com/office/powerpoint/2010/main" val="297479903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txBox="1">
            <a:spLocks/>
          </p:cNvSpPr>
          <p:nvPr/>
        </p:nvSpPr>
        <p:spPr>
          <a:xfrm>
            <a:off x="1110803" y="476672"/>
            <a:ext cx="6973910" cy="1143000"/>
          </a:xfrm>
          <a:prstGeom prst="rect">
            <a:avLst/>
          </a:prstGeom>
        </p:spPr>
        <p:txBody>
          <a:bodyPr>
            <a:normAutofit fontScale="90000" lnSpcReduction="20000"/>
          </a:bodyPr>
          <a:lstStyle>
            <a:lvl1pPr algn="ctr" rtl="0" eaLnBrk="0" fontAlgn="base" hangingPunct="0">
              <a:spcBef>
                <a:spcPct val="0"/>
              </a:spcBef>
              <a:spcAft>
                <a:spcPct val="0"/>
              </a:spcAft>
              <a:defRPr sz="4000">
                <a:solidFill>
                  <a:srgbClr val="145092"/>
                </a:solidFill>
                <a:latin typeface="+mj-lt"/>
                <a:ea typeface="+mj-ea"/>
                <a:cs typeface="+mj-cs"/>
              </a:defRPr>
            </a:lvl1pPr>
            <a:lvl2pPr algn="ctr" rtl="0" eaLnBrk="0" fontAlgn="base" hangingPunct="0">
              <a:spcBef>
                <a:spcPct val="0"/>
              </a:spcBef>
              <a:spcAft>
                <a:spcPct val="0"/>
              </a:spcAft>
              <a:defRPr sz="4000">
                <a:solidFill>
                  <a:srgbClr val="145092"/>
                </a:solidFill>
                <a:latin typeface="Trebuchet MS" pitchFamily="34" charset="0"/>
              </a:defRPr>
            </a:lvl2pPr>
            <a:lvl3pPr algn="ctr" rtl="0" eaLnBrk="0" fontAlgn="base" hangingPunct="0">
              <a:spcBef>
                <a:spcPct val="0"/>
              </a:spcBef>
              <a:spcAft>
                <a:spcPct val="0"/>
              </a:spcAft>
              <a:defRPr sz="4000">
                <a:solidFill>
                  <a:srgbClr val="145092"/>
                </a:solidFill>
                <a:latin typeface="Trebuchet MS" pitchFamily="34" charset="0"/>
              </a:defRPr>
            </a:lvl3pPr>
            <a:lvl4pPr algn="ctr" rtl="0" eaLnBrk="0" fontAlgn="base" hangingPunct="0">
              <a:spcBef>
                <a:spcPct val="0"/>
              </a:spcBef>
              <a:spcAft>
                <a:spcPct val="0"/>
              </a:spcAft>
              <a:defRPr sz="4000">
                <a:solidFill>
                  <a:srgbClr val="145092"/>
                </a:solidFill>
                <a:latin typeface="Trebuchet MS" pitchFamily="34" charset="0"/>
              </a:defRPr>
            </a:lvl4pPr>
            <a:lvl5pPr algn="ctr" rtl="0" eaLnBrk="0" fontAlgn="base" hangingPunct="0">
              <a:spcBef>
                <a:spcPct val="0"/>
              </a:spcBef>
              <a:spcAft>
                <a:spcPct val="0"/>
              </a:spcAft>
              <a:defRPr sz="4000">
                <a:solidFill>
                  <a:srgbClr val="145092"/>
                </a:solidFill>
                <a:latin typeface="Trebuchet MS" pitchFamily="34" charset="0"/>
              </a:defRPr>
            </a:lvl5pPr>
            <a:lvl6pPr marL="457200" algn="ctr" rtl="0" fontAlgn="base">
              <a:spcBef>
                <a:spcPct val="0"/>
              </a:spcBef>
              <a:spcAft>
                <a:spcPct val="0"/>
              </a:spcAft>
              <a:defRPr sz="4000">
                <a:solidFill>
                  <a:srgbClr val="145092"/>
                </a:solidFill>
                <a:latin typeface="Trebuchet MS" pitchFamily="34" charset="0"/>
              </a:defRPr>
            </a:lvl6pPr>
            <a:lvl7pPr marL="914400" algn="ctr" rtl="0" fontAlgn="base">
              <a:spcBef>
                <a:spcPct val="0"/>
              </a:spcBef>
              <a:spcAft>
                <a:spcPct val="0"/>
              </a:spcAft>
              <a:defRPr sz="4000">
                <a:solidFill>
                  <a:srgbClr val="145092"/>
                </a:solidFill>
                <a:latin typeface="Trebuchet MS" pitchFamily="34" charset="0"/>
              </a:defRPr>
            </a:lvl7pPr>
            <a:lvl8pPr marL="1371600" algn="ctr" rtl="0" fontAlgn="base">
              <a:spcBef>
                <a:spcPct val="0"/>
              </a:spcBef>
              <a:spcAft>
                <a:spcPct val="0"/>
              </a:spcAft>
              <a:defRPr sz="4000">
                <a:solidFill>
                  <a:srgbClr val="145092"/>
                </a:solidFill>
                <a:latin typeface="Trebuchet MS" pitchFamily="34" charset="0"/>
              </a:defRPr>
            </a:lvl8pPr>
            <a:lvl9pPr marL="1828800" algn="ctr" rtl="0" fontAlgn="base">
              <a:spcBef>
                <a:spcPct val="0"/>
              </a:spcBef>
              <a:spcAft>
                <a:spcPct val="0"/>
              </a:spcAft>
              <a:defRPr sz="4000">
                <a:solidFill>
                  <a:srgbClr val="145092"/>
                </a:solidFill>
                <a:latin typeface="Trebuchet MS" pitchFamily="34" charset="0"/>
              </a:defRPr>
            </a:lvl9pPr>
          </a:lstStyle>
          <a:p>
            <a:r>
              <a:rPr lang="it-IT" sz="4400" b="1" u="none" kern="0" dirty="0">
                <a:solidFill>
                  <a:srgbClr val="008000"/>
                </a:solidFill>
              </a:rPr>
              <a:t>Accordi multilaterali di deroga: M300</a:t>
            </a:r>
            <a:endParaRPr lang="it-IT" sz="3100" b="1" u="none" kern="0" dirty="0">
              <a:solidFill>
                <a:srgbClr val="008000"/>
              </a:solidFill>
            </a:endParaRPr>
          </a:p>
        </p:txBody>
      </p:sp>
      <p:sp>
        <p:nvSpPr>
          <p:cNvPr id="2" name="Rettangolo 1"/>
          <p:cNvSpPr/>
          <p:nvPr/>
        </p:nvSpPr>
        <p:spPr>
          <a:xfrm>
            <a:off x="1067338" y="2060848"/>
            <a:ext cx="7060843" cy="3970318"/>
          </a:xfrm>
          <a:prstGeom prst="rect">
            <a:avLst/>
          </a:prstGeom>
        </p:spPr>
        <p:txBody>
          <a:bodyPr wrap="square">
            <a:spAutoFit/>
          </a:bodyPr>
          <a:lstStyle/>
          <a:p>
            <a:pPr eaLnBrk="1" fontAlgn="auto" hangingPunct="1">
              <a:spcBef>
                <a:spcPts val="0"/>
              </a:spcBef>
              <a:spcAft>
                <a:spcPts val="0"/>
              </a:spcAft>
            </a:pPr>
            <a:r>
              <a:rPr lang="en-US" sz="2800" u="none" dirty="0">
                <a:solidFill>
                  <a:srgbClr val="002060"/>
                </a:solidFill>
                <a:latin typeface="Trebuchet MS" panose="020B0603020202020204" pitchFamily="34" charset="0"/>
              </a:rPr>
              <a:t>M300 </a:t>
            </a:r>
            <a:r>
              <a:rPr lang="en-US" sz="2800" u="none" dirty="0" err="1">
                <a:solidFill>
                  <a:srgbClr val="002060"/>
                </a:solidFill>
                <a:latin typeface="Trebuchet MS" panose="020B0603020202020204" pitchFamily="34" charset="0"/>
              </a:rPr>
              <a:t>Documento</a:t>
            </a:r>
            <a:r>
              <a:rPr lang="en-US" sz="2800" u="none" dirty="0">
                <a:solidFill>
                  <a:srgbClr val="002060"/>
                </a:solidFill>
                <a:latin typeface="Trebuchet MS" panose="020B0603020202020204" pitchFamily="34" charset="0"/>
              </a:rPr>
              <a:t> di </a:t>
            </a:r>
            <a:r>
              <a:rPr lang="en-US" sz="2800" u="none" dirty="0" err="1">
                <a:solidFill>
                  <a:srgbClr val="002060"/>
                </a:solidFill>
                <a:latin typeface="Trebuchet MS" panose="020B0603020202020204" pitchFamily="34" charset="0"/>
              </a:rPr>
              <a:t>trasporto</a:t>
            </a:r>
            <a:r>
              <a:rPr lang="en-US" sz="2800" u="none" dirty="0">
                <a:solidFill>
                  <a:srgbClr val="002060"/>
                </a:solidFill>
                <a:latin typeface="Trebuchet MS" panose="020B0603020202020204" pitchFamily="34" charset="0"/>
              </a:rPr>
              <a:t> </a:t>
            </a:r>
            <a:r>
              <a:rPr lang="en-US" sz="2800" u="none" dirty="0" err="1">
                <a:solidFill>
                  <a:srgbClr val="002060"/>
                </a:solidFill>
                <a:latin typeface="Trebuchet MS" panose="020B0603020202020204" pitchFamily="34" charset="0"/>
              </a:rPr>
              <a:t>nelle</a:t>
            </a:r>
            <a:r>
              <a:rPr lang="en-US" sz="2800" u="none" dirty="0">
                <a:solidFill>
                  <a:srgbClr val="002060"/>
                </a:solidFill>
                <a:latin typeface="Trebuchet MS" panose="020B0603020202020204" pitchFamily="34" charset="0"/>
              </a:rPr>
              <a:t> </a:t>
            </a:r>
            <a:r>
              <a:rPr lang="en-US" sz="2800" u="none" dirty="0" err="1">
                <a:solidFill>
                  <a:srgbClr val="002060"/>
                </a:solidFill>
                <a:latin typeface="Trebuchet MS" panose="020B0603020202020204" pitchFamily="34" charset="0"/>
              </a:rPr>
              <a:t>operazioni</a:t>
            </a:r>
            <a:r>
              <a:rPr lang="en-US" sz="2800" u="none" dirty="0">
                <a:solidFill>
                  <a:srgbClr val="002060"/>
                </a:solidFill>
                <a:latin typeface="Trebuchet MS" panose="020B0603020202020204" pitchFamily="34" charset="0"/>
              </a:rPr>
              <a:t> di </a:t>
            </a:r>
            <a:r>
              <a:rPr lang="en-US" sz="2800" b="1" dirty="0" err="1">
                <a:solidFill>
                  <a:srgbClr val="002060"/>
                </a:solidFill>
                <a:latin typeface="Trebuchet MS" panose="020B0603020202020204" pitchFamily="34" charset="0"/>
              </a:rPr>
              <a:t>tentata</a:t>
            </a:r>
            <a:r>
              <a:rPr lang="en-US" sz="2800" b="1" dirty="0">
                <a:solidFill>
                  <a:srgbClr val="002060"/>
                </a:solidFill>
                <a:latin typeface="Trebuchet MS" panose="020B0603020202020204" pitchFamily="34" charset="0"/>
              </a:rPr>
              <a:t> </a:t>
            </a:r>
            <a:r>
              <a:rPr lang="en-US" sz="2800" b="1" dirty="0" err="1">
                <a:solidFill>
                  <a:srgbClr val="002060"/>
                </a:solidFill>
                <a:latin typeface="Trebuchet MS" panose="020B0603020202020204" pitchFamily="34" charset="0"/>
              </a:rPr>
              <a:t>vendita</a:t>
            </a:r>
            <a:r>
              <a:rPr lang="en-US" sz="2800" u="none" dirty="0">
                <a:solidFill>
                  <a:srgbClr val="002060"/>
                </a:solidFill>
                <a:latin typeface="Trebuchet MS" panose="020B0603020202020204" pitchFamily="34" charset="0"/>
              </a:rPr>
              <a:t> </a:t>
            </a:r>
          </a:p>
          <a:p>
            <a:pPr eaLnBrk="1" fontAlgn="auto" hangingPunct="1">
              <a:spcBef>
                <a:spcPts val="0"/>
              </a:spcBef>
              <a:spcAft>
                <a:spcPts val="0"/>
              </a:spcAft>
            </a:pPr>
            <a:endParaRPr lang="en-US" sz="2800" u="none" dirty="0">
              <a:solidFill>
                <a:srgbClr val="002060"/>
              </a:solidFill>
              <a:latin typeface="Trebuchet MS" panose="020B0603020202020204" pitchFamily="34" charset="0"/>
            </a:endParaRPr>
          </a:p>
          <a:p>
            <a:pPr eaLnBrk="1" fontAlgn="auto" hangingPunct="1">
              <a:spcBef>
                <a:spcPts val="0"/>
              </a:spcBef>
              <a:spcAft>
                <a:spcPts val="0"/>
              </a:spcAft>
            </a:pPr>
            <a:r>
              <a:rPr lang="en-US" sz="2800" u="none" dirty="0">
                <a:solidFill>
                  <a:srgbClr val="002060"/>
                </a:solidFill>
                <a:latin typeface="Trebuchet MS" panose="020B0603020202020204" pitchFamily="34" charset="0"/>
              </a:rPr>
              <a:t>NAZIONE			DATA FIRMA	</a:t>
            </a:r>
          </a:p>
          <a:p>
            <a:pPr eaLnBrk="1" fontAlgn="auto" hangingPunct="1">
              <a:spcBef>
                <a:spcPts val="0"/>
              </a:spcBef>
              <a:spcAft>
                <a:spcPts val="0"/>
              </a:spcAft>
            </a:pPr>
            <a:r>
              <a:rPr lang="en-US" sz="2800" u="none" dirty="0" err="1">
                <a:solidFill>
                  <a:srgbClr val="002060"/>
                </a:solidFill>
                <a:latin typeface="Trebuchet MS" panose="020B0603020202020204" pitchFamily="34" charset="0"/>
              </a:rPr>
              <a:t>Portogallo</a:t>
            </a:r>
            <a:r>
              <a:rPr lang="en-US" sz="2800" u="none" dirty="0">
                <a:solidFill>
                  <a:srgbClr val="002060"/>
                </a:solidFill>
                <a:latin typeface="Trebuchet MS" panose="020B0603020202020204" pitchFamily="34" charset="0"/>
              </a:rPr>
              <a:t>			29/06/2016	</a:t>
            </a:r>
          </a:p>
          <a:p>
            <a:pPr eaLnBrk="1" fontAlgn="auto" hangingPunct="1">
              <a:spcBef>
                <a:spcPts val="0"/>
              </a:spcBef>
              <a:spcAft>
                <a:spcPts val="0"/>
              </a:spcAft>
            </a:pPr>
            <a:r>
              <a:rPr lang="en-US" sz="2800" u="none" dirty="0" err="1">
                <a:solidFill>
                  <a:srgbClr val="002060"/>
                </a:solidFill>
                <a:latin typeface="Trebuchet MS" panose="020B0603020202020204" pitchFamily="34" charset="0"/>
              </a:rPr>
              <a:t>Spagna</a:t>
            </a:r>
            <a:r>
              <a:rPr lang="en-US" sz="2800" u="none" dirty="0">
                <a:solidFill>
                  <a:srgbClr val="002060"/>
                </a:solidFill>
                <a:latin typeface="Trebuchet MS" panose="020B0603020202020204" pitchFamily="34" charset="0"/>
              </a:rPr>
              <a:t>			11/07/2016	</a:t>
            </a:r>
          </a:p>
          <a:p>
            <a:pPr eaLnBrk="1" fontAlgn="auto" hangingPunct="1">
              <a:spcBef>
                <a:spcPts val="0"/>
              </a:spcBef>
              <a:spcAft>
                <a:spcPts val="0"/>
              </a:spcAft>
            </a:pPr>
            <a:r>
              <a:rPr lang="en-US" sz="2800" u="none" dirty="0">
                <a:solidFill>
                  <a:srgbClr val="002060"/>
                </a:solidFill>
                <a:latin typeface="Trebuchet MS" panose="020B0603020202020204" pitchFamily="34" charset="0"/>
              </a:rPr>
              <a:t>Italia				22/05/2017	</a:t>
            </a:r>
          </a:p>
          <a:p>
            <a:pPr eaLnBrk="1" fontAlgn="auto" hangingPunct="1">
              <a:spcBef>
                <a:spcPts val="0"/>
              </a:spcBef>
              <a:spcAft>
                <a:spcPts val="0"/>
              </a:spcAft>
            </a:pPr>
            <a:endParaRPr lang="en-US" sz="2800" u="none" dirty="0">
              <a:solidFill>
                <a:srgbClr val="002060"/>
              </a:solidFill>
              <a:latin typeface="Trebuchet MS" panose="020B0603020202020204" pitchFamily="34" charset="0"/>
            </a:endParaRPr>
          </a:p>
          <a:p>
            <a:pPr eaLnBrk="1" fontAlgn="auto" hangingPunct="1">
              <a:spcBef>
                <a:spcPts val="0"/>
              </a:spcBef>
              <a:spcAft>
                <a:spcPts val="0"/>
              </a:spcAft>
            </a:pPr>
            <a:r>
              <a:rPr lang="en-US" sz="2800" u="none" dirty="0">
                <a:solidFill>
                  <a:srgbClr val="002060"/>
                </a:solidFill>
                <a:latin typeface="Trebuchet MS" panose="020B0603020202020204" pitchFamily="34" charset="0"/>
              </a:rPr>
              <a:t>Data di </a:t>
            </a:r>
            <a:r>
              <a:rPr lang="en-US" sz="2800" u="none" dirty="0" err="1">
                <a:solidFill>
                  <a:srgbClr val="002060"/>
                </a:solidFill>
                <a:latin typeface="Trebuchet MS" panose="020B0603020202020204" pitchFamily="34" charset="0"/>
              </a:rPr>
              <a:t>Scadenza</a:t>
            </a:r>
            <a:r>
              <a:rPr lang="en-US" sz="2800" u="none" dirty="0">
                <a:solidFill>
                  <a:srgbClr val="002060"/>
                </a:solidFill>
                <a:latin typeface="Trebuchet MS" panose="020B0603020202020204" pitchFamily="34" charset="0"/>
              </a:rPr>
              <a:t>: 12 Maggio 2021</a:t>
            </a:r>
            <a:endParaRPr lang="it-IT" sz="2800" u="none" dirty="0">
              <a:solidFill>
                <a:srgbClr val="002060"/>
              </a:solidFill>
              <a:latin typeface="Trebuchet MS" panose="020B0603020202020204" pitchFamily="34" charset="0"/>
            </a:endParaRPr>
          </a:p>
        </p:txBody>
      </p:sp>
    </p:spTree>
    <p:extLst>
      <p:ext uri="{BB962C8B-B14F-4D97-AF65-F5344CB8AC3E}">
        <p14:creationId xmlns:p14="http://schemas.microsoft.com/office/powerpoint/2010/main" val="39476118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04159" y="1988840"/>
            <a:ext cx="7272337" cy="1439862"/>
          </a:xfrm>
        </p:spPr>
        <p:txBody>
          <a:bodyPr/>
          <a:lstStyle/>
          <a:p>
            <a:pPr algn="l"/>
            <a:r>
              <a:rPr lang="it-IT" sz="4400" dirty="0"/>
              <a:t>Esenzioni</a:t>
            </a:r>
            <a:endParaRPr lang="it-IT" sz="4400" i="1" dirty="0"/>
          </a:p>
        </p:txBody>
      </p:sp>
      <p:sp>
        <p:nvSpPr>
          <p:cNvPr id="3" name="Sottotitolo 2"/>
          <p:cNvSpPr>
            <a:spLocks noGrp="1"/>
          </p:cNvSpPr>
          <p:nvPr>
            <p:ph type="subTitle" sz="quarter" idx="1"/>
          </p:nvPr>
        </p:nvSpPr>
        <p:spPr>
          <a:xfrm>
            <a:off x="1547821" y="6380947"/>
            <a:ext cx="7272337" cy="477069"/>
          </a:xfrm>
        </p:spPr>
        <p:txBody>
          <a:bodyPr/>
          <a:lstStyle/>
          <a:p>
            <a:r>
              <a:rPr lang="it-IT" altLang="it-IT" i="1" dirty="0"/>
              <a:t>Corso di formazione ADR 2019</a:t>
            </a:r>
            <a:endParaRPr lang="it-IT" i="1" dirty="0"/>
          </a:p>
        </p:txBody>
      </p:sp>
      <p:sp>
        <p:nvSpPr>
          <p:cNvPr id="4" name="CasellaDiTesto 3"/>
          <p:cNvSpPr txBox="1"/>
          <p:nvPr/>
        </p:nvSpPr>
        <p:spPr>
          <a:xfrm>
            <a:off x="1619672" y="3473713"/>
            <a:ext cx="3931654" cy="923330"/>
          </a:xfrm>
          <a:prstGeom prst="rect">
            <a:avLst/>
          </a:prstGeom>
          <a:noFill/>
        </p:spPr>
        <p:txBody>
          <a:bodyPr wrap="none" rtlCol="0">
            <a:spAutoFit/>
          </a:bodyPr>
          <a:lstStyle/>
          <a:p>
            <a:pPr marL="450850" lvl="1" indent="-450850">
              <a:lnSpc>
                <a:spcPct val="150000"/>
              </a:lnSpc>
              <a:buFont typeface="Arial" panose="020B0604020202020204" pitchFamily="34" charset="0"/>
              <a:buChar char="•"/>
            </a:pPr>
            <a:r>
              <a:rPr lang="it-IT" b="1" u="none" dirty="0">
                <a:solidFill>
                  <a:srgbClr val="FFFFFF"/>
                </a:solidFill>
                <a:latin typeface="Trebuchet MS"/>
              </a:rPr>
              <a:t>Trasporti multimodali</a:t>
            </a:r>
          </a:p>
          <a:p>
            <a:pPr marL="450850" lvl="1" indent="-450850">
              <a:lnSpc>
                <a:spcPct val="150000"/>
              </a:lnSpc>
              <a:buFont typeface="Arial" panose="020B0604020202020204" pitchFamily="34" charset="0"/>
              <a:buChar char="•"/>
            </a:pPr>
            <a:r>
              <a:rPr lang="it-IT" b="1" u="none" dirty="0">
                <a:solidFill>
                  <a:srgbClr val="FFFFFF"/>
                </a:solidFill>
                <a:latin typeface="Trebuchet MS"/>
              </a:rPr>
              <a:t>Accordi multilaterali di deroga</a:t>
            </a:r>
          </a:p>
        </p:txBody>
      </p:sp>
    </p:spTree>
    <p:extLst>
      <p:ext uri="{BB962C8B-B14F-4D97-AF65-F5344CB8AC3E}">
        <p14:creationId xmlns:p14="http://schemas.microsoft.com/office/powerpoint/2010/main" val="173535965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630830"/>
            <a:ext cx="7886700" cy="1574034"/>
          </a:xfrm>
        </p:spPr>
        <p:txBody>
          <a:bodyPr>
            <a:normAutofit fontScale="90000"/>
          </a:bodyPr>
          <a:lstStyle/>
          <a:p>
            <a:r>
              <a:rPr lang="it-IT" b="1" dirty="0">
                <a:solidFill>
                  <a:srgbClr val="002060"/>
                </a:solidFill>
              </a:rPr>
              <a:t>Trasporti su strada che seguono o precedono trasporti aerei o marittimi </a:t>
            </a:r>
            <a:r>
              <a:rPr lang="it-IT" sz="3100" b="1" dirty="0">
                <a:solidFill>
                  <a:srgbClr val="002060"/>
                </a:solidFill>
              </a:rPr>
              <a:t>(sez. 1.1.4, 5.4.1.1.7, 5.4.2)</a:t>
            </a:r>
          </a:p>
        </p:txBody>
      </p:sp>
      <p:sp>
        <p:nvSpPr>
          <p:cNvPr id="3" name="Segnaposto contenuto 2"/>
          <p:cNvSpPr>
            <a:spLocks noGrp="1"/>
          </p:cNvSpPr>
          <p:nvPr>
            <p:ph idx="1"/>
          </p:nvPr>
        </p:nvSpPr>
        <p:spPr>
          <a:xfrm>
            <a:off x="628650" y="2727434"/>
            <a:ext cx="7886700" cy="3449528"/>
          </a:xfrm>
        </p:spPr>
        <p:txBody>
          <a:bodyPr>
            <a:normAutofit fontScale="85000" lnSpcReduction="10000"/>
          </a:bodyPr>
          <a:lstStyle/>
          <a:p>
            <a:pPr marL="0" indent="0">
              <a:lnSpc>
                <a:spcPts val="3000"/>
              </a:lnSpc>
              <a:buNone/>
            </a:pPr>
            <a:r>
              <a:rPr lang="it-IT" dirty="0">
                <a:solidFill>
                  <a:srgbClr val="002060"/>
                </a:solidFill>
              </a:rPr>
              <a:t>I colli, i container, i container-cisterna e i CGEM che non rispondono interamente all’ADR ma che sono conformi alle prescrizioni per il trasporto marittimo od aereo di merci pericolose, per i trasporti che precedono o seguono un percorso marittimo o aereo, possono essere trasportati su strada alle condizioni indicate nelle sezioni 1.1.4, e 5.4.2, indicando la frase: «trasporto secondo 1.1.4.2.1».</a:t>
            </a:r>
          </a:p>
        </p:txBody>
      </p:sp>
    </p:spTree>
    <p:extLst>
      <p:ext uri="{BB962C8B-B14F-4D97-AF65-F5344CB8AC3E}">
        <p14:creationId xmlns:p14="http://schemas.microsoft.com/office/powerpoint/2010/main" val="425444004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365125"/>
            <a:ext cx="7886700" cy="1637096"/>
          </a:xfrm>
        </p:spPr>
        <p:txBody>
          <a:bodyPr/>
          <a:lstStyle/>
          <a:p>
            <a:r>
              <a:rPr lang="it-IT" b="1" dirty="0">
                <a:solidFill>
                  <a:srgbClr val="002060"/>
                </a:solidFill>
              </a:rPr>
              <a:t>Accordi multilaterali di deroga tra Paesi contraenti </a:t>
            </a:r>
            <a:br>
              <a:rPr lang="it-IT" b="1" dirty="0">
                <a:solidFill>
                  <a:srgbClr val="002060"/>
                </a:solidFill>
              </a:rPr>
            </a:br>
            <a:r>
              <a:rPr lang="it-IT" sz="2800" b="1" dirty="0">
                <a:solidFill>
                  <a:srgbClr val="002060"/>
                </a:solidFill>
              </a:rPr>
              <a:t>(sez.1.5.1.1 e 1.5.1.2)</a:t>
            </a:r>
          </a:p>
        </p:txBody>
      </p:sp>
      <p:sp>
        <p:nvSpPr>
          <p:cNvPr id="3" name="Segnaposto contenuto 2"/>
          <p:cNvSpPr>
            <a:spLocks noGrp="1"/>
          </p:cNvSpPr>
          <p:nvPr>
            <p:ph idx="1"/>
          </p:nvPr>
        </p:nvSpPr>
        <p:spPr>
          <a:xfrm>
            <a:off x="789756" y="2407286"/>
            <a:ext cx="7886700" cy="3686010"/>
          </a:xfrm>
        </p:spPr>
        <p:txBody>
          <a:bodyPr/>
          <a:lstStyle/>
          <a:p>
            <a:r>
              <a:rPr lang="it-IT" sz="2400" dirty="0">
                <a:solidFill>
                  <a:srgbClr val="002060"/>
                </a:solidFill>
              </a:rPr>
              <a:t>Per adattare l’evoluzione delle tecniche e dell’industria, i paesi contraenti dell’ADR possono stipulare accordi temporanei di deroga dell’ADR, informando l’ufficio competente del Segretariato delle Nazioni Unite.</a:t>
            </a:r>
          </a:p>
          <a:p>
            <a:r>
              <a:rPr lang="it-IT" sz="2400" dirty="0">
                <a:solidFill>
                  <a:srgbClr val="002060"/>
                </a:solidFill>
              </a:rPr>
              <a:t>A partire dal 1° gennaio 2007, gli accordi in deroga non devono più essere tenuti a bordo del veicolo (8.1.2.1.c). Permane l’obbligo di indicare l’apposita frase sul DDT, per esempio: "</a:t>
            </a:r>
            <a:r>
              <a:rPr lang="it-IT" sz="2400" b="1" dirty="0">
                <a:solidFill>
                  <a:srgbClr val="002060"/>
                </a:solidFill>
              </a:rPr>
              <a:t>Trasporto sotto le condizioni della sezione 1.5.1 ADR (M 287)</a:t>
            </a:r>
            <a:r>
              <a:rPr lang="it-IT" sz="2400" dirty="0">
                <a:solidFill>
                  <a:srgbClr val="002060"/>
                </a:solidFill>
              </a:rPr>
              <a:t>"</a:t>
            </a:r>
          </a:p>
        </p:txBody>
      </p:sp>
    </p:spTree>
    <p:extLst>
      <p:ext uri="{BB962C8B-B14F-4D97-AF65-F5344CB8AC3E}">
        <p14:creationId xmlns:p14="http://schemas.microsoft.com/office/powerpoint/2010/main" val="141895829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330858"/>
            <a:ext cx="7272337" cy="2690430"/>
          </a:xfrm>
        </p:spPr>
        <p:txBody>
          <a:bodyPr anchor="t"/>
          <a:lstStyle/>
          <a:p>
            <a:pPr algn="l"/>
            <a:r>
              <a:rPr lang="it-IT" sz="4800" dirty="0"/>
              <a:t>Restrizioni e gallerie</a:t>
            </a:r>
            <a:endParaRPr lang="it-IT" sz="4800" i="1" dirty="0"/>
          </a:p>
        </p:txBody>
      </p:sp>
      <p:sp>
        <p:nvSpPr>
          <p:cNvPr id="3" name="Sottotitolo 2"/>
          <p:cNvSpPr>
            <a:spLocks noGrp="1"/>
          </p:cNvSpPr>
          <p:nvPr>
            <p:ph type="subTitle" sz="quarter" idx="1"/>
          </p:nvPr>
        </p:nvSpPr>
        <p:spPr>
          <a:xfrm>
            <a:off x="1044079"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231362200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188640"/>
            <a:ext cx="8135937" cy="1143000"/>
          </a:xfrm>
        </p:spPr>
        <p:txBody>
          <a:bodyPr/>
          <a:lstStyle/>
          <a:p>
            <a:r>
              <a:rPr lang="it-IT" b="1" dirty="0">
                <a:solidFill>
                  <a:srgbClr val="002060"/>
                </a:solidFill>
              </a:rPr>
              <a:t>Gallerie: restrizioni al trasporto</a:t>
            </a:r>
          </a:p>
        </p:txBody>
      </p:sp>
      <p:sp>
        <p:nvSpPr>
          <p:cNvPr id="3" name="Segnaposto contenuto 2"/>
          <p:cNvSpPr>
            <a:spLocks noGrp="1"/>
          </p:cNvSpPr>
          <p:nvPr>
            <p:ph idx="1"/>
          </p:nvPr>
        </p:nvSpPr>
        <p:spPr>
          <a:xfrm>
            <a:off x="684215" y="1340768"/>
            <a:ext cx="8135937" cy="1440160"/>
          </a:xfrm>
        </p:spPr>
        <p:txBody>
          <a:bodyPr/>
          <a:lstStyle/>
          <a:p>
            <a:pPr marL="0" indent="0">
              <a:buNone/>
            </a:pPr>
            <a:r>
              <a:rPr lang="it-IT" dirty="0">
                <a:solidFill>
                  <a:srgbClr val="002060"/>
                </a:solidFill>
              </a:rPr>
              <a:t>Le restrizioni al trasporto di merci pericolose in galleria dipendono dalla presenza di tre principali pericoli:</a:t>
            </a:r>
          </a:p>
        </p:txBody>
      </p:sp>
      <p:sp>
        <p:nvSpPr>
          <p:cNvPr id="5" name="Text Box 9"/>
          <p:cNvSpPr txBox="1">
            <a:spLocks noChangeArrowheads="1"/>
          </p:cNvSpPr>
          <p:nvPr/>
        </p:nvSpPr>
        <p:spPr bwMode="auto">
          <a:xfrm>
            <a:off x="683569" y="2977787"/>
            <a:ext cx="3706526" cy="523220"/>
          </a:xfrm>
          <a:prstGeom prst="rect">
            <a:avLst/>
          </a:prstGeom>
          <a:noFill/>
          <a:ln w="9525">
            <a:noFill/>
            <a:miter lim="800000"/>
            <a:headEnd/>
            <a:tailEnd/>
          </a:ln>
          <a:effectLst/>
        </p:spPr>
        <p:txBody>
          <a:bodyPr>
            <a:spAutoFit/>
          </a:bodyPr>
          <a:lstStyle>
            <a:defPPr>
              <a:defRPr lang="en-US"/>
            </a:defPPr>
            <a:lvl1pPr marL="457200" indent="-457200" algn="just">
              <a:spcBef>
                <a:spcPct val="50000"/>
              </a:spcBef>
              <a:buClr>
                <a:srgbClr val="FF0000"/>
              </a:buClr>
              <a:buSzPct val="150000"/>
              <a:buFont typeface="Arial" panose="020B0604020202020204" pitchFamily="34" charset="0"/>
              <a:buChar char="•"/>
              <a:defRPr sz="2800" b="1" u="none">
                <a:solidFill>
                  <a:srgbClr val="002060"/>
                </a:solidFill>
                <a:latin typeface="+mj-lt"/>
              </a:defRPr>
            </a:lvl1pPr>
          </a:lstStyle>
          <a:p>
            <a:r>
              <a:rPr lang="fr-FR" dirty="0" err="1"/>
              <a:t>Esplosione</a:t>
            </a:r>
            <a:endParaRPr lang="fr-FR" dirty="0"/>
          </a:p>
        </p:txBody>
      </p:sp>
      <p:sp>
        <p:nvSpPr>
          <p:cNvPr id="6" name="Text Box 10"/>
          <p:cNvSpPr txBox="1">
            <a:spLocks noChangeArrowheads="1"/>
          </p:cNvSpPr>
          <p:nvPr/>
        </p:nvSpPr>
        <p:spPr bwMode="auto">
          <a:xfrm>
            <a:off x="678609" y="3947294"/>
            <a:ext cx="5701630" cy="954107"/>
          </a:xfrm>
          <a:prstGeom prst="rect">
            <a:avLst/>
          </a:prstGeom>
          <a:noFill/>
          <a:ln w="9525">
            <a:noFill/>
            <a:miter lim="800000"/>
            <a:headEnd/>
            <a:tailEnd/>
          </a:ln>
          <a:effectLst/>
        </p:spPr>
        <p:txBody>
          <a:bodyPr wrap="square">
            <a:spAutoFit/>
          </a:bodyPr>
          <a:lstStyle>
            <a:defPPr>
              <a:defRPr lang="en-US"/>
            </a:defPPr>
            <a:lvl1pPr marL="457200" indent="-457200" algn="just">
              <a:spcBef>
                <a:spcPct val="50000"/>
              </a:spcBef>
              <a:buClr>
                <a:srgbClr val="FF0000"/>
              </a:buClr>
              <a:buSzPct val="150000"/>
              <a:buFont typeface="Arial" panose="020B0604020202020204" pitchFamily="34" charset="0"/>
              <a:buChar char="•"/>
              <a:defRPr sz="2800" b="1" u="none">
                <a:solidFill>
                  <a:srgbClr val="002060"/>
                </a:solidFill>
                <a:latin typeface="+mj-lt"/>
              </a:defRPr>
            </a:lvl1pPr>
          </a:lstStyle>
          <a:p>
            <a:pPr algn="l"/>
            <a:r>
              <a:rPr lang="fr-FR" dirty="0" err="1"/>
              <a:t>Rilascio</a:t>
            </a:r>
            <a:r>
              <a:rPr lang="fr-FR" dirty="0"/>
              <a:t> di </a:t>
            </a:r>
            <a:r>
              <a:rPr lang="fr-FR" dirty="0" err="1"/>
              <a:t>gas</a:t>
            </a:r>
            <a:r>
              <a:rPr lang="fr-FR" dirty="0"/>
              <a:t> </a:t>
            </a:r>
            <a:r>
              <a:rPr lang="fr-FR" dirty="0" err="1"/>
              <a:t>tossici</a:t>
            </a:r>
            <a:r>
              <a:rPr lang="fr-FR" dirty="0"/>
              <a:t> o                    di </a:t>
            </a:r>
            <a:r>
              <a:rPr lang="fr-FR" dirty="0" err="1"/>
              <a:t>liquidi</a:t>
            </a:r>
            <a:r>
              <a:rPr lang="fr-FR" dirty="0"/>
              <a:t> </a:t>
            </a:r>
            <a:r>
              <a:rPr lang="fr-FR" dirty="0" err="1"/>
              <a:t>volatili</a:t>
            </a:r>
            <a:r>
              <a:rPr lang="fr-FR" dirty="0"/>
              <a:t> </a:t>
            </a:r>
            <a:r>
              <a:rPr lang="fr-FR" dirty="0" err="1"/>
              <a:t>tossici</a:t>
            </a:r>
            <a:endParaRPr lang="fr-FR" dirty="0"/>
          </a:p>
        </p:txBody>
      </p:sp>
      <p:sp>
        <p:nvSpPr>
          <p:cNvPr id="7" name="Text Box 11"/>
          <p:cNvSpPr txBox="1">
            <a:spLocks noChangeArrowheads="1"/>
          </p:cNvSpPr>
          <p:nvPr/>
        </p:nvSpPr>
        <p:spPr bwMode="auto">
          <a:xfrm>
            <a:off x="678615" y="5282043"/>
            <a:ext cx="1665287" cy="523220"/>
          </a:xfrm>
          <a:prstGeom prst="rect">
            <a:avLst/>
          </a:prstGeom>
          <a:noFill/>
          <a:ln w="9525">
            <a:noFill/>
            <a:miter lim="800000"/>
            <a:headEnd/>
            <a:tailEnd/>
          </a:ln>
          <a:effectLst/>
        </p:spPr>
        <p:txBody>
          <a:bodyPr>
            <a:spAutoFit/>
          </a:bodyPr>
          <a:lstStyle/>
          <a:p>
            <a:pPr marL="457200" indent="-457200" algn="just">
              <a:spcBef>
                <a:spcPct val="50000"/>
              </a:spcBef>
              <a:buClr>
                <a:srgbClr val="FF0000"/>
              </a:buClr>
              <a:buSzPct val="150000"/>
              <a:buFont typeface="Arial" panose="020B0604020202020204" pitchFamily="34" charset="0"/>
              <a:buChar char="•"/>
            </a:pPr>
            <a:r>
              <a:rPr lang="fr-FR" sz="2800" b="1" u="none" dirty="0">
                <a:solidFill>
                  <a:srgbClr val="002060"/>
                </a:solidFill>
                <a:latin typeface="+mj-lt"/>
              </a:rPr>
              <a:t>Fuoco</a:t>
            </a:r>
          </a:p>
        </p:txBody>
      </p:sp>
      <p:sp>
        <p:nvSpPr>
          <p:cNvPr id="8" name="Text Box 12"/>
          <p:cNvSpPr txBox="1">
            <a:spLocks noChangeArrowheads="1"/>
          </p:cNvSpPr>
          <p:nvPr/>
        </p:nvSpPr>
        <p:spPr bwMode="auto">
          <a:xfrm>
            <a:off x="615329" y="5589255"/>
            <a:ext cx="8331969" cy="1200329"/>
          </a:xfrm>
          <a:prstGeom prst="rect">
            <a:avLst/>
          </a:prstGeom>
          <a:noFill/>
          <a:ln w="9525">
            <a:noFill/>
            <a:miter lim="800000"/>
            <a:headEnd/>
            <a:tailEnd/>
          </a:ln>
          <a:effectLst/>
        </p:spPr>
        <p:txBody>
          <a:bodyPr wrap="square">
            <a:spAutoFit/>
          </a:bodyPr>
          <a:lstStyle/>
          <a:p>
            <a:pPr algn="just">
              <a:spcBef>
                <a:spcPct val="50000"/>
              </a:spcBef>
              <a:buFontTx/>
              <a:buNone/>
            </a:pPr>
            <a:r>
              <a:rPr lang="fr-FR" sz="7200" b="1" u="none" dirty="0">
                <a:solidFill>
                  <a:srgbClr val="FF0000"/>
                </a:solidFill>
                <a:latin typeface="+mj-lt"/>
                <a:sym typeface="Wingdings" pitchFamily="2" charset="2"/>
              </a:rPr>
              <a:t></a:t>
            </a:r>
            <a:r>
              <a:rPr lang="fr-FR" sz="2800" b="1" u="none" dirty="0">
                <a:solidFill>
                  <a:srgbClr val="002060"/>
                </a:solidFill>
                <a:latin typeface="+mj-lt"/>
                <a:sym typeface="Wingdings" pitchFamily="2" charset="2"/>
              </a:rPr>
              <a:t> </a:t>
            </a:r>
            <a:r>
              <a:rPr lang="fr-FR" sz="4800" b="1" u="none" baseline="30000" dirty="0">
                <a:solidFill>
                  <a:srgbClr val="002060"/>
                </a:solidFill>
                <a:latin typeface="+mj-lt"/>
              </a:rPr>
              <a:t>5 </a:t>
            </a:r>
            <a:r>
              <a:rPr lang="fr-FR" sz="4800" b="1" u="none" baseline="30000" dirty="0" err="1">
                <a:solidFill>
                  <a:srgbClr val="002060"/>
                </a:solidFill>
                <a:latin typeface="+mj-lt"/>
              </a:rPr>
              <a:t>classi</a:t>
            </a:r>
            <a:r>
              <a:rPr lang="fr-FR" sz="4800" b="1" u="none" baseline="30000" dirty="0">
                <a:solidFill>
                  <a:srgbClr val="002060"/>
                </a:solidFill>
                <a:latin typeface="+mj-lt"/>
              </a:rPr>
              <a:t> di </a:t>
            </a:r>
            <a:r>
              <a:rPr lang="fr-FR" sz="4800" b="1" u="none" baseline="30000" dirty="0" err="1">
                <a:solidFill>
                  <a:srgbClr val="002060"/>
                </a:solidFill>
                <a:latin typeface="+mj-lt"/>
              </a:rPr>
              <a:t>gallerie</a:t>
            </a:r>
            <a:endParaRPr lang="fr-FR" sz="4800" b="1" u="none" baseline="30000" dirty="0">
              <a:solidFill>
                <a:srgbClr val="002060"/>
              </a:solidFill>
              <a:latin typeface="+mj-lt"/>
            </a:endParaRPr>
          </a:p>
        </p:txBody>
      </p:sp>
      <p:grpSp>
        <p:nvGrpSpPr>
          <p:cNvPr id="9" name="Group 18"/>
          <p:cNvGrpSpPr>
            <a:grpSpLocks/>
          </p:cNvGrpSpPr>
          <p:nvPr/>
        </p:nvGrpSpPr>
        <p:grpSpPr bwMode="auto">
          <a:xfrm>
            <a:off x="3797803" y="4941183"/>
            <a:ext cx="1638301" cy="830263"/>
            <a:chOff x="354" y="1392"/>
            <a:chExt cx="1337" cy="728"/>
          </a:xfrm>
        </p:grpSpPr>
        <p:sp>
          <p:nvSpPr>
            <p:cNvPr id="10" name="Freeform 19"/>
            <p:cNvSpPr>
              <a:spLocks/>
            </p:cNvSpPr>
            <p:nvPr/>
          </p:nvSpPr>
          <p:spPr bwMode="auto">
            <a:xfrm>
              <a:off x="354" y="1761"/>
              <a:ext cx="296" cy="333"/>
            </a:xfrm>
            <a:custGeom>
              <a:avLst/>
              <a:gdLst/>
              <a:ahLst/>
              <a:cxnLst>
                <a:cxn ang="0">
                  <a:pos x="277" y="166"/>
                </a:cxn>
                <a:cxn ang="0">
                  <a:pos x="260" y="115"/>
                </a:cxn>
                <a:cxn ang="0">
                  <a:pos x="241" y="85"/>
                </a:cxn>
                <a:cxn ang="0">
                  <a:pos x="217" y="66"/>
                </a:cxn>
                <a:cxn ang="0">
                  <a:pos x="182" y="53"/>
                </a:cxn>
                <a:cxn ang="0">
                  <a:pos x="156" y="49"/>
                </a:cxn>
                <a:cxn ang="0">
                  <a:pos x="137" y="40"/>
                </a:cxn>
                <a:cxn ang="0">
                  <a:pos x="125" y="19"/>
                </a:cxn>
                <a:cxn ang="0">
                  <a:pos x="116" y="9"/>
                </a:cxn>
                <a:cxn ang="0">
                  <a:pos x="115" y="36"/>
                </a:cxn>
                <a:cxn ang="0">
                  <a:pos x="118" y="53"/>
                </a:cxn>
                <a:cxn ang="0">
                  <a:pos x="99" y="48"/>
                </a:cxn>
                <a:cxn ang="0">
                  <a:pos x="84" y="25"/>
                </a:cxn>
                <a:cxn ang="0">
                  <a:pos x="75" y="10"/>
                </a:cxn>
                <a:cxn ang="0">
                  <a:pos x="70" y="33"/>
                </a:cxn>
                <a:cxn ang="0">
                  <a:pos x="75" y="68"/>
                </a:cxn>
                <a:cxn ang="0">
                  <a:pos x="89" y="94"/>
                </a:cxn>
                <a:cxn ang="0">
                  <a:pos x="64" y="80"/>
                </a:cxn>
                <a:cxn ang="0">
                  <a:pos x="36" y="79"/>
                </a:cxn>
                <a:cxn ang="0">
                  <a:pos x="17" y="92"/>
                </a:cxn>
                <a:cxn ang="0">
                  <a:pos x="17" y="109"/>
                </a:cxn>
                <a:cxn ang="0">
                  <a:pos x="37" y="110"/>
                </a:cxn>
                <a:cxn ang="0">
                  <a:pos x="58" y="131"/>
                </a:cxn>
                <a:cxn ang="0">
                  <a:pos x="54" y="156"/>
                </a:cxn>
                <a:cxn ang="0">
                  <a:pos x="36" y="176"/>
                </a:cxn>
                <a:cxn ang="0">
                  <a:pos x="19" y="177"/>
                </a:cxn>
                <a:cxn ang="0">
                  <a:pos x="13" y="160"/>
                </a:cxn>
                <a:cxn ang="0">
                  <a:pos x="4" y="165"/>
                </a:cxn>
                <a:cxn ang="0">
                  <a:pos x="0" y="186"/>
                </a:cxn>
                <a:cxn ang="0">
                  <a:pos x="10" y="218"/>
                </a:cxn>
                <a:cxn ang="0">
                  <a:pos x="33" y="249"/>
                </a:cxn>
                <a:cxn ang="0">
                  <a:pos x="47" y="252"/>
                </a:cxn>
                <a:cxn ang="0">
                  <a:pos x="77" y="259"/>
                </a:cxn>
                <a:cxn ang="0">
                  <a:pos x="96" y="272"/>
                </a:cxn>
                <a:cxn ang="0">
                  <a:pos x="115" y="296"/>
                </a:cxn>
                <a:cxn ang="0">
                  <a:pos x="136" y="324"/>
                </a:cxn>
                <a:cxn ang="0">
                  <a:pos x="156" y="330"/>
                </a:cxn>
                <a:cxn ang="0">
                  <a:pos x="186" y="327"/>
                </a:cxn>
                <a:cxn ang="0">
                  <a:pos x="224" y="320"/>
                </a:cxn>
                <a:cxn ang="0">
                  <a:pos x="268" y="294"/>
                </a:cxn>
                <a:cxn ang="0">
                  <a:pos x="292" y="267"/>
                </a:cxn>
                <a:cxn ang="0">
                  <a:pos x="293" y="238"/>
                </a:cxn>
              </a:cxnLst>
              <a:rect l="0" t="0" r="r" b="b"/>
              <a:pathLst>
                <a:path w="296" h="333">
                  <a:moveTo>
                    <a:pt x="288" y="207"/>
                  </a:moveTo>
                  <a:lnTo>
                    <a:pt x="282" y="185"/>
                  </a:lnTo>
                  <a:lnTo>
                    <a:pt x="277" y="166"/>
                  </a:lnTo>
                  <a:lnTo>
                    <a:pt x="272" y="148"/>
                  </a:lnTo>
                  <a:lnTo>
                    <a:pt x="265" y="130"/>
                  </a:lnTo>
                  <a:lnTo>
                    <a:pt x="260" y="115"/>
                  </a:lnTo>
                  <a:lnTo>
                    <a:pt x="253" y="103"/>
                  </a:lnTo>
                  <a:lnTo>
                    <a:pt x="248" y="93"/>
                  </a:lnTo>
                  <a:lnTo>
                    <a:pt x="241" y="85"/>
                  </a:lnTo>
                  <a:lnTo>
                    <a:pt x="233" y="79"/>
                  </a:lnTo>
                  <a:lnTo>
                    <a:pt x="224" y="71"/>
                  </a:lnTo>
                  <a:lnTo>
                    <a:pt x="217" y="66"/>
                  </a:lnTo>
                  <a:lnTo>
                    <a:pt x="205" y="60"/>
                  </a:lnTo>
                  <a:lnTo>
                    <a:pt x="192" y="56"/>
                  </a:lnTo>
                  <a:lnTo>
                    <a:pt x="182" y="53"/>
                  </a:lnTo>
                  <a:lnTo>
                    <a:pt x="173" y="53"/>
                  </a:lnTo>
                  <a:lnTo>
                    <a:pt x="162" y="50"/>
                  </a:lnTo>
                  <a:lnTo>
                    <a:pt x="156" y="49"/>
                  </a:lnTo>
                  <a:lnTo>
                    <a:pt x="146" y="45"/>
                  </a:lnTo>
                  <a:lnTo>
                    <a:pt x="141" y="42"/>
                  </a:lnTo>
                  <a:lnTo>
                    <a:pt x="137" y="40"/>
                  </a:lnTo>
                  <a:lnTo>
                    <a:pt x="133" y="35"/>
                  </a:lnTo>
                  <a:lnTo>
                    <a:pt x="128" y="26"/>
                  </a:lnTo>
                  <a:lnTo>
                    <a:pt x="125" y="19"/>
                  </a:lnTo>
                  <a:lnTo>
                    <a:pt x="124" y="9"/>
                  </a:lnTo>
                  <a:lnTo>
                    <a:pt x="121" y="0"/>
                  </a:lnTo>
                  <a:lnTo>
                    <a:pt x="116" y="9"/>
                  </a:lnTo>
                  <a:lnTo>
                    <a:pt x="112" y="16"/>
                  </a:lnTo>
                  <a:lnTo>
                    <a:pt x="112" y="27"/>
                  </a:lnTo>
                  <a:lnTo>
                    <a:pt x="115" y="36"/>
                  </a:lnTo>
                  <a:lnTo>
                    <a:pt x="119" y="42"/>
                  </a:lnTo>
                  <a:lnTo>
                    <a:pt x="124" y="50"/>
                  </a:lnTo>
                  <a:lnTo>
                    <a:pt x="118" y="53"/>
                  </a:lnTo>
                  <a:lnTo>
                    <a:pt x="111" y="54"/>
                  </a:lnTo>
                  <a:lnTo>
                    <a:pt x="104" y="50"/>
                  </a:lnTo>
                  <a:lnTo>
                    <a:pt x="99" y="48"/>
                  </a:lnTo>
                  <a:lnTo>
                    <a:pt x="92" y="43"/>
                  </a:lnTo>
                  <a:lnTo>
                    <a:pt x="87" y="36"/>
                  </a:lnTo>
                  <a:lnTo>
                    <a:pt x="84" y="25"/>
                  </a:lnTo>
                  <a:lnTo>
                    <a:pt x="82" y="15"/>
                  </a:lnTo>
                  <a:lnTo>
                    <a:pt x="82" y="7"/>
                  </a:lnTo>
                  <a:lnTo>
                    <a:pt x="75" y="10"/>
                  </a:lnTo>
                  <a:lnTo>
                    <a:pt x="69" y="16"/>
                  </a:lnTo>
                  <a:lnTo>
                    <a:pt x="68" y="25"/>
                  </a:lnTo>
                  <a:lnTo>
                    <a:pt x="70" y="33"/>
                  </a:lnTo>
                  <a:lnTo>
                    <a:pt x="69" y="43"/>
                  </a:lnTo>
                  <a:lnTo>
                    <a:pt x="72" y="56"/>
                  </a:lnTo>
                  <a:lnTo>
                    <a:pt x="75" y="68"/>
                  </a:lnTo>
                  <a:lnTo>
                    <a:pt x="80" y="80"/>
                  </a:lnTo>
                  <a:lnTo>
                    <a:pt x="85" y="86"/>
                  </a:lnTo>
                  <a:lnTo>
                    <a:pt x="89" y="94"/>
                  </a:lnTo>
                  <a:lnTo>
                    <a:pt x="80" y="89"/>
                  </a:lnTo>
                  <a:lnTo>
                    <a:pt x="71" y="82"/>
                  </a:lnTo>
                  <a:lnTo>
                    <a:pt x="64" y="80"/>
                  </a:lnTo>
                  <a:lnTo>
                    <a:pt x="53" y="78"/>
                  </a:lnTo>
                  <a:lnTo>
                    <a:pt x="45" y="78"/>
                  </a:lnTo>
                  <a:lnTo>
                    <a:pt x="36" y="79"/>
                  </a:lnTo>
                  <a:lnTo>
                    <a:pt x="27" y="82"/>
                  </a:lnTo>
                  <a:lnTo>
                    <a:pt x="21" y="85"/>
                  </a:lnTo>
                  <a:lnTo>
                    <a:pt x="17" y="92"/>
                  </a:lnTo>
                  <a:lnTo>
                    <a:pt x="12" y="99"/>
                  </a:lnTo>
                  <a:lnTo>
                    <a:pt x="9" y="112"/>
                  </a:lnTo>
                  <a:lnTo>
                    <a:pt x="17" y="109"/>
                  </a:lnTo>
                  <a:lnTo>
                    <a:pt x="22" y="107"/>
                  </a:lnTo>
                  <a:lnTo>
                    <a:pt x="31" y="108"/>
                  </a:lnTo>
                  <a:lnTo>
                    <a:pt x="37" y="110"/>
                  </a:lnTo>
                  <a:lnTo>
                    <a:pt x="47" y="116"/>
                  </a:lnTo>
                  <a:lnTo>
                    <a:pt x="52" y="121"/>
                  </a:lnTo>
                  <a:lnTo>
                    <a:pt x="58" y="131"/>
                  </a:lnTo>
                  <a:lnTo>
                    <a:pt x="59" y="142"/>
                  </a:lnTo>
                  <a:lnTo>
                    <a:pt x="58" y="148"/>
                  </a:lnTo>
                  <a:lnTo>
                    <a:pt x="54" y="156"/>
                  </a:lnTo>
                  <a:lnTo>
                    <a:pt x="46" y="165"/>
                  </a:lnTo>
                  <a:lnTo>
                    <a:pt x="41" y="171"/>
                  </a:lnTo>
                  <a:lnTo>
                    <a:pt x="36" y="176"/>
                  </a:lnTo>
                  <a:lnTo>
                    <a:pt x="33" y="178"/>
                  </a:lnTo>
                  <a:lnTo>
                    <a:pt x="23" y="179"/>
                  </a:lnTo>
                  <a:lnTo>
                    <a:pt x="19" y="177"/>
                  </a:lnTo>
                  <a:lnTo>
                    <a:pt x="15" y="170"/>
                  </a:lnTo>
                  <a:lnTo>
                    <a:pt x="13" y="165"/>
                  </a:lnTo>
                  <a:lnTo>
                    <a:pt x="13" y="160"/>
                  </a:lnTo>
                  <a:lnTo>
                    <a:pt x="11" y="156"/>
                  </a:lnTo>
                  <a:lnTo>
                    <a:pt x="7" y="160"/>
                  </a:lnTo>
                  <a:lnTo>
                    <a:pt x="4" y="165"/>
                  </a:lnTo>
                  <a:lnTo>
                    <a:pt x="4" y="171"/>
                  </a:lnTo>
                  <a:lnTo>
                    <a:pt x="1" y="178"/>
                  </a:lnTo>
                  <a:lnTo>
                    <a:pt x="0" y="186"/>
                  </a:lnTo>
                  <a:lnTo>
                    <a:pt x="2" y="195"/>
                  </a:lnTo>
                  <a:lnTo>
                    <a:pt x="4" y="206"/>
                  </a:lnTo>
                  <a:lnTo>
                    <a:pt x="10" y="218"/>
                  </a:lnTo>
                  <a:lnTo>
                    <a:pt x="15" y="229"/>
                  </a:lnTo>
                  <a:lnTo>
                    <a:pt x="23" y="242"/>
                  </a:lnTo>
                  <a:lnTo>
                    <a:pt x="33" y="249"/>
                  </a:lnTo>
                  <a:lnTo>
                    <a:pt x="38" y="251"/>
                  </a:lnTo>
                  <a:lnTo>
                    <a:pt x="42" y="252"/>
                  </a:lnTo>
                  <a:lnTo>
                    <a:pt x="47" y="252"/>
                  </a:lnTo>
                  <a:lnTo>
                    <a:pt x="56" y="255"/>
                  </a:lnTo>
                  <a:lnTo>
                    <a:pt x="69" y="258"/>
                  </a:lnTo>
                  <a:lnTo>
                    <a:pt x="77" y="259"/>
                  </a:lnTo>
                  <a:lnTo>
                    <a:pt x="84" y="263"/>
                  </a:lnTo>
                  <a:lnTo>
                    <a:pt x="89" y="266"/>
                  </a:lnTo>
                  <a:lnTo>
                    <a:pt x="96" y="272"/>
                  </a:lnTo>
                  <a:lnTo>
                    <a:pt x="104" y="280"/>
                  </a:lnTo>
                  <a:lnTo>
                    <a:pt x="109" y="287"/>
                  </a:lnTo>
                  <a:lnTo>
                    <a:pt x="115" y="296"/>
                  </a:lnTo>
                  <a:lnTo>
                    <a:pt x="123" y="308"/>
                  </a:lnTo>
                  <a:lnTo>
                    <a:pt x="128" y="317"/>
                  </a:lnTo>
                  <a:lnTo>
                    <a:pt x="136" y="324"/>
                  </a:lnTo>
                  <a:lnTo>
                    <a:pt x="143" y="326"/>
                  </a:lnTo>
                  <a:lnTo>
                    <a:pt x="149" y="329"/>
                  </a:lnTo>
                  <a:lnTo>
                    <a:pt x="156" y="330"/>
                  </a:lnTo>
                  <a:lnTo>
                    <a:pt x="166" y="332"/>
                  </a:lnTo>
                  <a:lnTo>
                    <a:pt x="176" y="329"/>
                  </a:lnTo>
                  <a:lnTo>
                    <a:pt x="186" y="327"/>
                  </a:lnTo>
                  <a:lnTo>
                    <a:pt x="201" y="325"/>
                  </a:lnTo>
                  <a:lnTo>
                    <a:pt x="210" y="323"/>
                  </a:lnTo>
                  <a:lnTo>
                    <a:pt x="224" y="320"/>
                  </a:lnTo>
                  <a:lnTo>
                    <a:pt x="241" y="312"/>
                  </a:lnTo>
                  <a:lnTo>
                    <a:pt x="255" y="305"/>
                  </a:lnTo>
                  <a:lnTo>
                    <a:pt x="268" y="294"/>
                  </a:lnTo>
                  <a:lnTo>
                    <a:pt x="279" y="284"/>
                  </a:lnTo>
                  <a:lnTo>
                    <a:pt x="288" y="275"/>
                  </a:lnTo>
                  <a:lnTo>
                    <a:pt x="292" y="267"/>
                  </a:lnTo>
                  <a:lnTo>
                    <a:pt x="295" y="259"/>
                  </a:lnTo>
                  <a:lnTo>
                    <a:pt x="293" y="250"/>
                  </a:lnTo>
                  <a:lnTo>
                    <a:pt x="293" y="238"/>
                  </a:lnTo>
                  <a:lnTo>
                    <a:pt x="291" y="221"/>
                  </a:lnTo>
                  <a:lnTo>
                    <a:pt x="288" y="207"/>
                  </a:lnTo>
                </a:path>
              </a:pathLst>
            </a:custGeom>
            <a:solidFill>
              <a:srgbClr val="FF0000"/>
            </a:solidFill>
            <a:ln w="9525" cap="rnd">
              <a:noFill/>
              <a:round/>
              <a:headEnd/>
              <a:tailEnd/>
            </a:ln>
            <a:effectLst/>
          </p:spPr>
          <p:txBody>
            <a:bodyPr/>
            <a:lstStyle/>
            <a:p>
              <a:endParaRPr lang="it-IT" sz="3600" b="1" u="none">
                <a:solidFill>
                  <a:srgbClr val="002060"/>
                </a:solidFill>
                <a:latin typeface="+mj-lt"/>
              </a:endParaRPr>
            </a:p>
          </p:txBody>
        </p:sp>
        <p:sp>
          <p:nvSpPr>
            <p:cNvPr id="11" name="Freeform 20"/>
            <p:cNvSpPr>
              <a:spLocks/>
            </p:cNvSpPr>
            <p:nvPr/>
          </p:nvSpPr>
          <p:spPr bwMode="auto">
            <a:xfrm>
              <a:off x="384" y="1570"/>
              <a:ext cx="443" cy="520"/>
            </a:xfrm>
            <a:custGeom>
              <a:avLst/>
              <a:gdLst/>
              <a:ahLst/>
              <a:cxnLst>
                <a:cxn ang="0">
                  <a:pos x="206" y="504"/>
                </a:cxn>
                <a:cxn ang="0">
                  <a:pos x="154" y="461"/>
                </a:cxn>
                <a:cxn ang="0">
                  <a:pos x="124" y="412"/>
                </a:cxn>
                <a:cxn ang="0">
                  <a:pos x="102" y="346"/>
                </a:cxn>
                <a:cxn ang="0">
                  <a:pos x="89" y="292"/>
                </a:cxn>
                <a:cxn ang="0">
                  <a:pos x="94" y="238"/>
                </a:cxn>
                <a:cxn ang="0">
                  <a:pos x="77" y="186"/>
                </a:cxn>
                <a:cxn ang="0">
                  <a:pos x="61" y="158"/>
                </a:cxn>
                <a:cxn ang="0">
                  <a:pos x="34" y="127"/>
                </a:cxn>
                <a:cxn ang="0">
                  <a:pos x="34" y="115"/>
                </a:cxn>
                <a:cxn ang="0">
                  <a:pos x="64" y="131"/>
                </a:cxn>
                <a:cxn ang="0">
                  <a:pos x="82" y="134"/>
                </a:cxn>
                <a:cxn ang="0">
                  <a:pos x="62" y="82"/>
                </a:cxn>
                <a:cxn ang="0">
                  <a:pos x="17" y="30"/>
                </a:cxn>
                <a:cxn ang="0">
                  <a:pos x="10" y="10"/>
                </a:cxn>
                <a:cxn ang="0">
                  <a:pos x="49" y="4"/>
                </a:cxn>
                <a:cxn ang="0">
                  <a:pos x="95" y="23"/>
                </a:cxn>
                <a:cxn ang="0">
                  <a:pos x="140" y="67"/>
                </a:cxn>
                <a:cxn ang="0">
                  <a:pos x="161" y="82"/>
                </a:cxn>
                <a:cxn ang="0">
                  <a:pos x="173" y="40"/>
                </a:cxn>
                <a:cxn ang="0">
                  <a:pos x="204" y="7"/>
                </a:cxn>
                <a:cxn ang="0">
                  <a:pos x="238" y="2"/>
                </a:cxn>
                <a:cxn ang="0">
                  <a:pos x="265" y="28"/>
                </a:cxn>
                <a:cxn ang="0">
                  <a:pos x="240" y="37"/>
                </a:cxn>
                <a:cxn ang="0">
                  <a:pos x="230" y="51"/>
                </a:cxn>
                <a:cxn ang="0">
                  <a:pos x="231" y="81"/>
                </a:cxn>
                <a:cxn ang="0">
                  <a:pos x="245" y="101"/>
                </a:cxn>
                <a:cxn ang="0">
                  <a:pos x="271" y="114"/>
                </a:cxn>
                <a:cxn ang="0">
                  <a:pos x="298" y="104"/>
                </a:cxn>
                <a:cxn ang="0">
                  <a:pos x="284" y="66"/>
                </a:cxn>
                <a:cxn ang="0">
                  <a:pos x="314" y="85"/>
                </a:cxn>
                <a:cxn ang="0">
                  <a:pos x="348" y="122"/>
                </a:cxn>
                <a:cxn ang="0">
                  <a:pos x="362" y="159"/>
                </a:cxn>
                <a:cxn ang="0">
                  <a:pos x="359" y="199"/>
                </a:cxn>
                <a:cxn ang="0">
                  <a:pos x="345" y="236"/>
                </a:cxn>
                <a:cxn ang="0">
                  <a:pos x="343" y="265"/>
                </a:cxn>
                <a:cxn ang="0">
                  <a:pos x="364" y="298"/>
                </a:cxn>
                <a:cxn ang="0">
                  <a:pos x="397" y="312"/>
                </a:cxn>
                <a:cxn ang="0">
                  <a:pos x="412" y="300"/>
                </a:cxn>
                <a:cxn ang="0">
                  <a:pos x="434" y="330"/>
                </a:cxn>
                <a:cxn ang="0">
                  <a:pos x="440" y="382"/>
                </a:cxn>
                <a:cxn ang="0">
                  <a:pos x="438" y="428"/>
                </a:cxn>
                <a:cxn ang="0">
                  <a:pos x="422" y="466"/>
                </a:cxn>
                <a:cxn ang="0">
                  <a:pos x="397" y="494"/>
                </a:cxn>
                <a:cxn ang="0">
                  <a:pos x="360" y="509"/>
                </a:cxn>
                <a:cxn ang="0">
                  <a:pos x="304" y="509"/>
                </a:cxn>
                <a:cxn ang="0">
                  <a:pos x="237" y="517"/>
                </a:cxn>
              </a:cxnLst>
              <a:rect l="0" t="0" r="r" b="b"/>
              <a:pathLst>
                <a:path w="443" h="520">
                  <a:moveTo>
                    <a:pt x="237" y="517"/>
                  </a:moveTo>
                  <a:lnTo>
                    <a:pt x="224" y="512"/>
                  </a:lnTo>
                  <a:lnTo>
                    <a:pt x="206" y="504"/>
                  </a:lnTo>
                  <a:lnTo>
                    <a:pt x="189" y="492"/>
                  </a:lnTo>
                  <a:lnTo>
                    <a:pt x="170" y="478"/>
                  </a:lnTo>
                  <a:lnTo>
                    <a:pt x="154" y="461"/>
                  </a:lnTo>
                  <a:lnTo>
                    <a:pt x="144" y="448"/>
                  </a:lnTo>
                  <a:lnTo>
                    <a:pt x="131" y="428"/>
                  </a:lnTo>
                  <a:lnTo>
                    <a:pt x="124" y="412"/>
                  </a:lnTo>
                  <a:lnTo>
                    <a:pt x="114" y="387"/>
                  </a:lnTo>
                  <a:lnTo>
                    <a:pt x="106" y="365"/>
                  </a:lnTo>
                  <a:lnTo>
                    <a:pt x="102" y="346"/>
                  </a:lnTo>
                  <a:lnTo>
                    <a:pt x="96" y="333"/>
                  </a:lnTo>
                  <a:lnTo>
                    <a:pt x="90" y="312"/>
                  </a:lnTo>
                  <a:lnTo>
                    <a:pt x="89" y="292"/>
                  </a:lnTo>
                  <a:lnTo>
                    <a:pt x="90" y="274"/>
                  </a:lnTo>
                  <a:lnTo>
                    <a:pt x="94" y="255"/>
                  </a:lnTo>
                  <a:lnTo>
                    <a:pt x="94" y="238"/>
                  </a:lnTo>
                  <a:lnTo>
                    <a:pt x="89" y="218"/>
                  </a:lnTo>
                  <a:lnTo>
                    <a:pt x="85" y="202"/>
                  </a:lnTo>
                  <a:lnTo>
                    <a:pt x="77" y="186"/>
                  </a:lnTo>
                  <a:lnTo>
                    <a:pt x="71" y="176"/>
                  </a:lnTo>
                  <a:lnTo>
                    <a:pt x="65" y="169"/>
                  </a:lnTo>
                  <a:lnTo>
                    <a:pt x="61" y="158"/>
                  </a:lnTo>
                  <a:lnTo>
                    <a:pt x="51" y="149"/>
                  </a:lnTo>
                  <a:lnTo>
                    <a:pt x="40" y="137"/>
                  </a:lnTo>
                  <a:lnTo>
                    <a:pt x="34" y="127"/>
                  </a:lnTo>
                  <a:lnTo>
                    <a:pt x="24" y="121"/>
                  </a:lnTo>
                  <a:lnTo>
                    <a:pt x="17" y="114"/>
                  </a:lnTo>
                  <a:lnTo>
                    <a:pt x="34" y="115"/>
                  </a:lnTo>
                  <a:lnTo>
                    <a:pt x="46" y="117"/>
                  </a:lnTo>
                  <a:lnTo>
                    <a:pt x="59" y="124"/>
                  </a:lnTo>
                  <a:lnTo>
                    <a:pt x="64" y="131"/>
                  </a:lnTo>
                  <a:lnTo>
                    <a:pt x="74" y="141"/>
                  </a:lnTo>
                  <a:lnTo>
                    <a:pt x="85" y="153"/>
                  </a:lnTo>
                  <a:lnTo>
                    <a:pt x="82" y="134"/>
                  </a:lnTo>
                  <a:lnTo>
                    <a:pt x="77" y="115"/>
                  </a:lnTo>
                  <a:lnTo>
                    <a:pt x="71" y="100"/>
                  </a:lnTo>
                  <a:lnTo>
                    <a:pt x="62" y="82"/>
                  </a:lnTo>
                  <a:lnTo>
                    <a:pt x="46" y="62"/>
                  </a:lnTo>
                  <a:lnTo>
                    <a:pt x="32" y="46"/>
                  </a:lnTo>
                  <a:lnTo>
                    <a:pt x="17" y="30"/>
                  </a:lnTo>
                  <a:lnTo>
                    <a:pt x="7" y="20"/>
                  </a:lnTo>
                  <a:lnTo>
                    <a:pt x="0" y="14"/>
                  </a:lnTo>
                  <a:lnTo>
                    <a:pt x="10" y="10"/>
                  </a:lnTo>
                  <a:lnTo>
                    <a:pt x="24" y="8"/>
                  </a:lnTo>
                  <a:lnTo>
                    <a:pt x="39" y="5"/>
                  </a:lnTo>
                  <a:lnTo>
                    <a:pt x="49" y="4"/>
                  </a:lnTo>
                  <a:lnTo>
                    <a:pt x="67" y="8"/>
                  </a:lnTo>
                  <a:lnTo>
                    <a:pt x="81" y="16"/>
                  </a:lnTo>
                  <a:lnTo>
                    <a:pt x="95" y="23"/>
                  </a:lnTo>
                  <a:lnTo>
                    <a:pt x="109" y="36"/>
                  </a:lnTo>
                  <a:lnTo>
                    <a:pt x="123" y="52"/>
                  </a:lnTo>
                  <a:lnTo>
                    <a:pt x="140" y="67"/>
                  </a:lnTo>
                  <a:lnTo>
                    <a:pt x="153" y="85"/>
                  </a:lnTo>
                  <a:lnTo>
                    <a:pt x="165" y="108"/>
                  </a:lnTo>
                  <a:lnTo>
                    <a:pt x="161" y="82"/>
                  </a:lnTo>
                  <a:lnTo>
                    <a:pt x="163" y="67"/>
                  </a:lnTo>
                  <a:lnTo>
                    <a:pt x="168" y="55"/>
                  </a:lnTo>
                  <a:lnTo>
                    <a:pt x="173" y="40"/>
                  </a:lnTo>
                  <a:lnTo>
                    <a:pt x="181" y="26"/>
                  </a:lnTo>
                  <a:lnTo>
                    <a:pt x="193" y="14"/>
                  </a:lnTo>
                  <a:lnTo>
                    <a:pt x="204" y="7"/>
                  </a:lnTo>
                  <a:lnTo>
                    <a:pt x="215" y="1"/>
                  </a:lnTo>
                  <a:lnTo>
                    <a:pt x="229" y="0"/>
                  </a:lnTo>
                  <a:lnTo>
                    <a:pt x="238" y="2"/>
                  </a:lnTo>
                  <a:lnTo>
                    <a:pt x="249" y="7"/>
                  </a:lnTo>
                  <a:lnTo>
                    <a:pt x="257" y="14"/>
                  </a:lnTo>
                  <a:lnTo>
                    <a:pt x="265" y="28"/>
                  </a:lnTo>
                  <a:lnTo>
                    <a:pt x="256" y="27"/>
                  </a:lnTo>
                  <a:lnTo>
                    <a:pt x="246" y="29"/>
                  </a:lnTo>
                  <a:lnTo>
                    <a:pt x="240" y="37"/>
                  </a:lnTo>
                  <a:lnTo>
                    <a:pt x="237" y="40"/>
                  </a:lnTo>
                  <a:lnTo>
                    <a:pt x="232" y="43"/>
                  </a:lnTo>
                  <a:lnTo>
                    <a:pt x="230" y="51"/>
                  </a:lnTo>
                  <a:lnTo>
                    <a:pt x="228" y="60"/>
                  </a:lnTo>
                  <a:lnTo>
                    <a:pt x="230" y="70"/>
                  </a:lnTo>
                  <a:lnTo>
                    <a:pt x="231" y="81"/>
                  </a:lnTo>
                  <a:lnTo>
                    <a:pt x="235" y="90"/>
                  </a:lnTo>
                  <a:lnTo>
                    <a:pt x="240" y="97"/>
                  </a:lnTo>
                  <a:lnTo>
                    <a:pt x="245" y="101"/>
                  </a:lnTo>
                  <a:lnTo>
                    <a:pt x="252" y="106"/>
                  </a:lnTo>
                  <a:lnTo>
                    <a:pt x="261" y="110"/>
                  </a:lnTo>
                  <a:lnTo>
                    <a:pt x="271" y="114"/>
                  </a:lnTo>
                  <a:lnTo>
                    <a:pt x="280" y="115"/>
                  </a:lnTo>
                  <a:lnTo>
                    <a:pt x="290" y="113"/>
                  </a:lnTo>
                  <a:lnTo>
                    <a:pt x="298" y="104"/>
                  </a:lnTo>
                  <a:lnTo>
                    <a:pt x="296" y="93"/>
                  </a:lnTo>
                  <a:lnTo>
                    <a:pt x="290" y="79"/>
                  </a:lnTo>
                  <a:lnTo>
                    <a:pt x="284" y="66"/>
                  </a:lnTo>
                  <a:lnTo>
                    <a:pt x="294" y="70"/>
                  </a:lnTo>
                  <a:lnTo>
                    <a:pt x="305" y="78"/>
                  </a:lnTo>
                  <a:lnTo>
                    <a:pt x="314" y="85"/>
                  </a:lnTo>
                  <a:lnTo>
                    <a:pt x="329" y="97"/>
                  </a:lnTo>
                  <a:lnTo>
                    <a:pt x="338" y="109"/>
                  </a:lnTo>
                  <a:lnTo>
                    <a:pt x="348" y="122"/>
                  </a:lnTo>
                  <a:lnTo>
                    <a:pt x="355" y="135"/>
                  </a:lnTo>
                  <a:lnTo>
                    <a:pt x="359" y="146"/>
                  </a:lnTo>
                  <a:lnTo>
                    <a:pt x="362" y="159"/>
                  </a:lnTo>
                  <a:lnTo>
                    <a:pt x="363" y="172"/>
                  </a:lnTo>
                  <a:lnTo>
                    <a:pt x="362" y="185"/>
                  </a:lnTo>
                  <a:lnTo>
                    <a:pt x="359" y="199"/>
                  </a:lnTo>
                  <a:lnTo>
                    <a:pt x="354" y="211"/>
                  </a:lnTo>
                  <a:lnTo>
                    <a:pt x="349" y="223"/>
                  </a:lnTo>
                  <a:lnTo>
                    <a:pt x="345" y="236"/>
                  </a:lnTo>
                  <a:lnTo>
                    <a:pt x="342" y="245"/>
                  </a:lnTo>
                  <a:lnTo>
                    <a:pt x="342" y="254"/>
                  </a:lnTo>
                  <a:lnTo>
                    <a:pt x="343" y="265"/>
                  </a:lnTo>
                  <a:lnTo>
                    <a:pt x="347" y="278"/>
                  </a:lnTo>
                  <a:lnTo>
                    <a:pt x="354" y="288"/>
                  </a:lnTo>
                  <a:lnTo>
                    <a:pt x="364" y="298"/>
                  </a:lnTo>
                  <a:lnTo>
                    <a:pt x="377" y="306"/>
                  </a:lnTo>
                  <a:lnTo>
                    <a:pt x="385" y="309"/>
                  </a:lnTo>
                  <a:lnTo>
                    <a:pt x="397" y="312"/>
                  </a:lnTo>
                  <a:lnTo>
                    <a:pt x="401" y="302"/>
                  </a:lnTo>
                  <a:lnTo>
                    <a:pt x="402" y="291"/>
                  </a:lnTo>
                  <a:lnTo>
                    <a:pt x="412" y="300"/>
                  </a:lnTo>
                  <a:lnTo>
                    <a:pt x="419" y="308"/>
                  </a:lnTo>
                  <a:lnTo>
                    <a:pt x="427" y="317"/>
                  </a:lnTo>
                  <a:lnTo>
                    <a:pt x="434" y="330"/>
                  </a:lnTo>
                  <a:lnTo>
                    <a:pt x="438" y="346"/>
                  </a:lnTo>
                  <a:lnTo>
                    <a:pt x="439" y="365"/>
                  </a:lnTo>
                  <a:lnTo>
                    <a:pt x="440" y="382"/>
                  </a:lnTo>
                  <a:lnTo>
                    <a:pt x="442" y="396"/>
                  </a:lnTo>
                  <a:lnTo>
                    <a:pt x="442" y="410"/>
                  </a:lnTo>
                  <a:lnTo>
                    <a:pt x="438" y="428"/>
                  </a:lnTo>
                  <a:lnTo>
                    <a:pt x="431" y="443"/>
                  </a:lnTo>
                  <a:lnTo>
                    <a:pt x="426" y="455"/>
                  </a:lnTo>
                  <a:lnTo>
                    <a:pt x="422" y="466"/>
                  </a:lnTo>
                  <a:lnTo>
                    <a:pt x="415" y="476"/>
                  </a:lnTo>
                  <a:lnTo>
                    <a:pt x="407" y="486"/>
                  </a:lnTo>
                  <a:lnTo>
                    <a:pt x="397" y="494"/>
                  </a:lnTo>
                  <a:lnTo>
                    <a:pt x="386" y="503"/>
                  </a:lnTo>
                  <a:lnTo>
                    <a:pt x="373" y="509"/>
                  </a:lnTo>
                  <a:lnTo>
                    <a:pt x="360" y="509"/>
                  </a:lnTo>
                  <a:lnTo>
                    <a:pt x="343" y="503"/>
                  </a:lnTo>
                  <a:lnTo>
                    <a:pt x="323" y="505"/>
                  </a:lnTo>
                  <a:lnTo>
                    <a:pt x="304" y="509"/>
                  </a:lnTo>
                  <a:lnTo>
                    <a:pt x="279" y="516"/>
                  </a:lnTo>
                  <a:lnTo>
                    <a:pt x="256" y="519"/>
                  </a:lnTo>
                  <a:lnTo>
                    <a:pt x="237" y="517"/>
                  </a:lnTo>
                </a:path>
              </a:pathLst>
            </a:custGeom>
            <a:solidFill>
              <a:srgbClr val="E00000"/>
            </a:solidFill>
            <a:ln w="9525" cap="rnd">
              <a:noFill/>
              <a:round/>
              <a:headEnd/>
              <a:tailEnd/>
            </a:ln>
            <a:effectLst/>
          </p:spPr>
          <p:txBody>
            <a:bodyPr/>
            <a:lstStyle/>
            <a:p>
              <a:endParaRPr lang="it-IT" sz="3600" b="1" u="none">
                <a:solidFill>
                  <a:srgbClr val="002060"/>
                </a:solidFill>
                <a:latin typeface="+mj-lt"/>
              </a:endParaRPr>
            </a:p>
          </p:txBody>
        </p:sp>
        <p:sp>
          <p:nvSpPr>
            <p:cNvPr id="12" name="Freeform 21"/>
            <p:cNvSpPr>
              <a:spLocks/>
            </p:cNvSpPr>
            <p:nvPr/>
          </p:nvSpPr>
          <p:spPr bwMode="auto">
            <a:xfrm>
              <a:off x="586" y="1392"/>
              <a:ext cx="1105" cy="708"/>
            </a:xfrm>
            <a:custGeom>
              <a:avLst/>
              <a:gdLst/>
              <a:ahLst/>
              <a:cxnLst>
                <a:cxn ang="0">
                  <a:pos x="9" y="544"/>
                </a:cxn>
                <a:cxn ang="0">
                  <a:pos x="0" y="459"/>
                </a:cxn>
                <a:cxn ang="0">
                  <a:pos x="12" y="403"/>
                </a:cxn>
                <a:cxn ang="0">
                  <a:pos x="67" y="363"/>
                </a:cxn>
                <a:cxn ang="0">
                  <a:pos x="128" y="320"/>
                </a:cxn>
                <a:cxn ang="0">
                  <a:pos x="162" y="277"/>
                </a:cxn>
                <a:cxn ang="0">
                  <a:pos x="169" y="212"/>
                </a:cxn>
                <a:cxn ang="0">
                  <a:pos x="143" y="137"/>
                </a:cxn>
                <a:cxn ang="0">
                  <a:pos x="134" y="70"/>
                </a:cxn>
                <a:cxn ang="0">
                  <a:pos x="155" y="17"/>
                </a:cxn>
                <a:cxn ang="0">
                  <a:pos x="179" y="29"/>
                </a:cxn>
                <a:cxn ang="0">
                  <a:pos x="201" y="74"/>
                </a:cxn>
                <a:cxn ang="0">
                  <a:pos x="237" y="93"/>
                </a:cxn>
                <a:cxn ang="0">
                  <a:pos x="277" y="83"/>
                </a:cxn>
                <a:cxn ang="0">
                  <a:pos x="303" y="79"/>
                </a:cxn>
                <a:cxn ang="0">
                  <a:pos x="335" y="105"/>
                </a:cxn>
                <a:cxn ang="0">
                  <a:pos x="366" y="156"/>
                </a:cxn>
                <a:cxn ang="0">
                  <a:pos x="375" y="77"/>
                </a:cxn>
                <a:cxn ang="0">
                  <a:pos x="405" y="79"/>
                </a:cxn>
                <a:cxn ang="0">
                  <a:pos x="450" y="123"/>
                </a:cxn>
                <a:cxn ang="0">
                  <a:pos x="491" y="175"/>
                </a:cxn>
                <a:cxn ang="0">
                  <a:pos x="508" y="241"/>
                </a:cxn>
                <a:cxn ang="0">
                  <a:pos x="532" y="184"/>
                </a:cxn>
                <a:cxn ang="0">
                  <a:pos x="543" y="123"/>
                </a:cxn>
                <a:cxn ang="0">
                  <a:pos x="594" y="101"/>
                </a:cxn>
                <a:cxn ang="0">
                  <a:pos x="611" y="123"/>
                </a:cxn>
                <a:cxn ang="0">
                  <a:pos x="616" y="159"/>
                </a:cxn>
                <a:cxn ang="0">
                  <a:pos x="646" y="178"/>
                </a:cxn>
                <a:cxn ang="0">
                  <a:pos x="692" y="164"/>
                </a:cxn>
                <a:cxn ang="0">
                  <a:pos x="712" y="130"/>
                </a:cxn>
                <a:cxn ang="0">
                  <a:pos x="702" y="77"/>
                </a:cxn>
                <a:cxn ang="0">
                  <a:pos x="663" y="31"/>
                </a:cxn>
                <a:cxn ang="0">
                  <a:pos x="702" y="26"/>
                </a:cxn>
                <a:cxn ang="0">
                  <a:pos x="770" y="59"/>
                </a:cxn>
                <a:cxn ang="0">
                  <a:pos x="822" y="110"/>
                </a:cxn>
                <a:cxn ang="0">
                  <a:pos x="868" y="179"/>
                </a:cxn>
                <a:cxn ang="0">
                  <a:pos x="897" y="252"/>
                </a:cxn>
                <a:cxn ang="0">
                  <a:pos x="908" y="355"/>
                </a:cxn>
                <a:cxn ang="0">
                  <a:pos x="920" y="429"/>
                </a:cxn>
                <a:cxn ang="0">
                  <a:pos x="947" y="425"/>
                </a:cxn>
                <a:cxn ang="0">
                  <a:pos x="984" y="373"/>
                </a:cxn>
                <a:cxn ang="0">
                  <a:pos x="1010" y="431"/>
                </a:cxn>
                <a:cxn ang="0">
                  <a:pos x="1048" y="479"/>
                </a:cxn>
                <a:cxn ang="0">
                  <a:pos x="1068" y="446"/>
                </a:cxn>
                <a:cxn ang="0">
                  <a:pos x="1099" y="511"/>
                </a:cxn>
                <a:cxn ang="0">
                  <a:pos x="1097" y="570"/>
                </a:cxn>
                <a:cxn ang="0">
                  <a:pos x="1088" y="638"/>
                </a:cxn>
                <a:cxn ang="0">
                  <a:pos x="1039" y="699"/>
                </a:cxn>
                <a:cxn ang="0">
                  <a:pos x="943" y="702"/>
                </a:cxn>
                <a:cxn ang="0">
                  <a:pos x="867" y="691"/>
                </a:cxn>
                <a:cxn ang="0">
                  <a:pos x="787" y="685"/>
                </a:cxn>
                <a:cxn ang="0">
                  <a:pos x="685" y="650"/>
                </a:cxn>
                <a:cxn ang="0">
                  <a:pos x="560" y="650"/>
                </a:cxn>
                <a:cxn ang="0">
                  <a:pos x="203" y="653"/>
                </a:cxn>
              </a:cxnLst>
              <a:rect l="0" t="0" r="r" b="b"/>
              <a:pathLst>
                <a:path w="1105" h="708">
                  <a:moveTo>
                    <a:pt x="47" y="627"/>
                  </a:moveTo>
                  <a:lnTo>
                    <a:pt x="29" y="604"/>
                  </a:lnTo>
                  <a:lnTo>
                    <a:pt x="18" y="573"/>
                  </a:lnTo>
                  <a:lnTo>
                    <a:pt x="9" y="544"/>
                  </a:lnTo>
                  <a:lnTo>
                    <a:pt x="4" y="522"/>
                  </a:lnTo>
                  <a:lnTo>
                    <a:pt x="1" y="498"/>
                  </a:lnTo>
                  <a:lnTo>
                    <a:pt x="0" y="477"/>
                  </a:lnTo>
                  <a:lnTo>
                    <a:pt x="0" y="459"/>
                  </a:lnTo>
                  <a:lnTo>
                    <a:pt x="0" y="445"/>
                  </a:lnTo>
                  <a:lnTo>
                    <a:pt x="1" y="429"/>
                  </a:lnTo>
                  <a:lnTo>
                    <a:pt x="6" y="417"/>
                  </a:lnTo>
                  <a:lnTo>
                    <a:pt x="12" y="403"/>
                  </a:lnTo>
                  <a:lnTo>
                    <a:pt x="25" y="389"/>
                  </a:lnTo>
                  <a:lnTo>
                    <a:pt x="35" y="378"/>
                  </a:lnTo>
                  <a:lnTo>
                    <a:pt x="48" y="371"/>
                  </a:lnTo>
                  <a:lnTo>
                    <a:pt x="67" y="363"/>
                  </a:lnTo>
                  <a:lnTo>
                    <a:pt x="80" y="354"/>
                  </a:lnTo>
                  <a:lnTo>
                    <a:pt x="98" y="341"/>
                  </a:lnTo>
                  <a:lnTo>
                    <a:pt x="118" y="328"/>
                  </a:lnTo>
                  <a:lnTo>
                    <a:pt x="128" y="320"/>
                  </a:lnTo>
                  <a:lnTo>
                    <a:pt x="138" y="314"/>
                  </a:lnTo>
                  <a:lnTo>
                    <a:pt x="148" y="301"/>
                  </a:lnTo>
                  <a:lnTo>
                    <a:pt x="156" y="289"/>
                  </a:lnTo>
                  <a:lnTo>
                    <a:pt x="162" y="277"/>
                  </a:lnTo>
                  <a:lnTo>
                    <a:pt x="168" y="262"/>
                  </a:lnTo>
                  <a:lnTo>
                    <a:pt x="170" y="246"/>
                  </a:lnTo>
                  <a:lnTo>
                    <a:pt x="171" y="232"/>
                  </a:lnTo>
                  <a:lnTo>
                    <a:pt x="169" y="212"/>
                  </a:lnTo>
                  <a:lnTo>
                    <a:pt x="163" y="192"/>
                  </a:lnTo>
                  <a:lnTo>
                    <a:pt x="159" y="176"/>
                  </a:lnTo>
                  <a:lnTo>
                    <a:pt x="153" y="156"/>
                  </a:lnTo>
                  <a:lnTo>
                    <a:pt x="143" y="137"/>
                  </a:lnTo>
                  <a:lnTo>
                    <a:pt x="138" y="122"/>
                  </a:lnTo>
                  <a:lnTo>
                    <a:pt x="134" y="100"/>
                  </a:lnTo>
                  <a:lnTo>
                    <a:pt x="134" y="85"/>
                  </a:lnTo>
                  <a:lnTo>
                    <a:pt x="134" y="70"/>
                  </a:lnTo>
                  <a:lnTo>
                    <a:pt x="137" y="53"/>
                  </a:lnTo>
                  <a:lnTo>
                    <a:pt x="140" y="42"/>
                  </a:lnTo>
                  <a:lnTo>
                    <a:pt x="147" y="29"/>
                  </a:lnTo>
                  <a:lnTo>
                    <a:pt x="155" y="17"/>
                  </a:lnTo>
                  <a:lnTo>
                    <a:pt x="169" y="5"/>
                  </a:lnTo>
                  <a:lnTo>
                    <a:pt x="177" y="0"/>
                  </a:lnTo>
                  <a:lnTo>
                    <a:pt x="178" y="15"/>
                  </a:lnTo>
                  <a:lnTo>
                    <a:pt x="179" y="29"/>
                  </a:lnTo>
                  <a:lnTo>
                    <a:pt x="184" y="42"/>
                  </a:lnTo>
                  <a:lnTo>
                    <a:pt x="187" y="51"/>
                  </a:lnTo>
                  <a:lnTo>
                    <a:pt x="193" y="64"/>
                  </a:lnTo>
                  <a:lnTo>
                    <a:pt x="201" y="74"/>
                  </a:lnTo>
                  <a:lnTo>
                    <a:pt x="210" y="81"/>
                  </a:lnTo>
                  <a:lnTo>
                    <a:pt x="218" y="86"/>
                  </a:lnTo>
                  <a:lnTo>
                    <a:pt x="227" y="89"/>
                  </a:lnTo>
                  <a:lnTo>
                    <a:pt x="237" y="93"/>
                  </a:lnTo>
                  <a:lnTo>
                    <a:pt x="248" y="94"/>
                  </a:lnTo>
                  <a:lnTo>
                    <a:pt x="261" y="95"/>
                  </a:lnTo>
                  <a:lnTo>
                    <a:pt x="270" y="92"/>
                  </a:lnTo>
                  <a:lnTo>
                    <a:pt x="277" y="83"/>
                  </a:lnTo>
                  <a:lnTo>
                    <a:pt x="281" y="77"/>
                  </a:lnTo>
                  <a:lnTo>
                    <a:pt x="280" y="66"/>
                  </a:lnTo>
                  <a:lnTo>
                    <a:pt x="292" y="71"/>
                  </a:lnTo>
                  <a:lnTo>
                    <a:pt x="303" y="79"/>
                  </a:lnTo>
                  <a:lnTo>
                    <a:pt x="314" y="87"/>
                  </a:lnTo>
                  <a:lnTo>
                    <a:pt x="321" y="94"/>
                  </a:lnTo>
                  <a:lnTo>
                    <a:pt x="329" y="102"/>
                  </a:lnTo>
                  <a:lnTo>
                    <a:pt x="335" y="105"/>
                  </a:lnTo>
                  <a:lnTo>
                    <a:pt x="341" y="115"/>
                  </a:lnTo>
                  <a:lnTo>
                    <a:pt x="350" y="127"/>
                  </a:lnTo>
                  <a:lnTo>
                    <a:pt x="358" y="138"/>
                  </a:lnTo>
                  <a:lnTo>
                    <a:pt x="366" y="156"/>
                  </a:lnTo>
                  <a:lnTo>
                    <a:pt x="364" y="132"/>
                  </a:lnTo>
                  <a:lnTo>
                    <a:pt x="364" y="109"/>
                  </a:lnTo>
                  <a:lnTo>
                    <a:pt x="372" y="88"/>
                  </a:lnTo>
                  <a:lnTo>
                    <a:pt x="375" y="77"/>
                  </a:lnTo>
                  <a:lnTo>
                    <a:pt x="384" y="57"/>
                  </a:lnTo>
                  <a:lnTo>
                    <a:pt x="400" y="43"/>
                  </a:lnTo>
                  <a:lnTo>
                    <a:pt x="400" y="65"/>
                  </a:lnTo>
                  <a:lnTo>
                    <a:pt x="405" y="79"/>
                  </a:lnTo>
                  <a:lnTo>
                    <a:pt x="418" y="92"/>
                  </a:lnTo>
                  <a:lnTo>
                    <a:pt x="428" y="103"/>
                  </a:lnTo>
                  <a:lnTo>
                    <a:pt x="438" y="113"/>
                  </a:lnTo>
                  <a:lnTo>
                    <a:pt x="450" y="123"/>
                  </a:lnTo>
                  <a:lnTo>
                    <a:pt x="461" y="136"/>
                  </a:lnTo>
                  <a:lnTo>
                    <a:pt x="471" y="143"/>
                  </a:lnTo>
                  <a:lnTo>
                    <a:pt x="482" y="159"/>
                  </a:lnTo>
                  <a:lnTo>
                    <a:pt x="491" y="175"/>
                  </a:lnTo>
                  <a:lnTo>
                    <a:pt x="497" y="191"/>
                  </a:lnTo>
                  <a:lnTo>
                    <a:pt x="504" y="209"/>
                  </a:lnTo>
                  <a:lnTo>
                    <a:pt x="505" y="223"/>
                  </a:lnTo>
                  <a:lnTo>
                    <a:pt x="508" y="241"/>
                  </a:lnTo>
                  <a:lnTo>
                    <a:pt x="519" y="225"/>
                  </a:lnTo>
                  <a:lnTo>
                    <a:pt x="527" y="214"/>
                  </a:lnTo>
                  <a:lnTo>
                    <a:pt x="532" y="200"/>
                  </a:lnTo>
                  <a:lnTo>
                    <a:pt x="532" y="184"/>
                  </a:lnTo>
                  <a:lnTo>
                    <a:pt x="532" y="164"/>
                  </a:lnTo>
                  <a:lnTo>
                    <a:pt x="535" y="150"/>
                  </a:lnTo>
                  <a:lnTo>
                    <a:pt x="537" y="135"/>
                  </a:lnTo>
                  <a:lnTo>
                    <a:pt x="543" y="123"/>
                  </a:lnTo>
                  <a:lnTo>
                    <a:pt x="554" y="114"/>
                  </a:lnTo>
                  <a:lnTo>
                    <a:pt x="567" y="110"/>
                  </a:lnTo>
                  <a:lnTo>
                    <a:pt x="579" y="106"/>
                  </a:lnTo>
                  <a:lnTo>
                    <a:pt x="594" y="101"/>
                  </a:lnTo>
                  <a:lnTo>
                    <a:pt x="607" y="101"/>
                  </a:lnTo>
                  <a:lnTo>
                    <a:pt x="627" y="107"/>
                  </a:lnTo>
                  <a:lnTo>
                    <a:pt x="617" y="116"/>
                  </a:lnTo>
                  <a:lnTo>
                    <a:pt x="611" y="123"/>
                  </a:lnTo>
                  <a:lnTo>
                    <a:pt x="608" y="133"/>
                  </a:lnTo>
                  <a:lnTo>
                    <a:pt x="608" y="142"/>
                  </a:lnTo>
                  <a:lnTo>
                    <a:pt x="611" y="155"/>
                  </a:lnTo>
                  <a:lnTo>
                    <a:pt x="616" y="159"/>
                  </a:lnTo>
                  <a:lnTo>
                    <a:pt x="618" y="164"/>
                  </a:lnTo>
                  <a:lnTo>
                    <a:pt x="626" y="169"/>
                  </a:lnTo>
                  <a:lnTo>
                    <a:pt x="638" y="176"/>
                  </a:lnTo>
                  <a:lnTo>
                    <a:pt x="646" y="178"/>
                  </a:lnTo>
                  <a:lnTo>
                    <a:pt x="659" y="178"/>
                  </a:lnTo>
                  <a:lnTo>
                    <a:pt x="669" y="175"/>
                  </a:lnTo>
                  <a:lnTo>
                    <a:pt x="683" y="170"/>
                  </a:lnTo>
                  <a:lnTo>
                    <a:pt x="692" y="164"/>
                  </a:lnTo>
                  <a:lnTo>
                    <a:pt x="701" y="157"/>
                  </a:lnTo>
                  <a:lnTo>
                    <a:pt x="707" y="150"/>
                  </a:lnTo>
                  <a:lnTo>
                    <a:pt x="711" y="139"/>
                  </a:lnTo>
                  <a:lnTo>
                    <a:pt x="712" y="130"/>
                  </a:lnTo>
                  <a:lnTo>
                    <a:pt x="716" y="118"/>
                  </a:lnTo>
                  <a:lnTo>
                    <a:pt x="712" y="104"/>
                  </a:lnTo>
                  <a:lnTo>
                    <a:pt x="708" y="91"/>
                  </a:lnTo>
                  <a:lnTo>
                    <a:pt x="702" y="77"/>
                  </a:lnTo>
                  <a:lnTo>
                    <a:pt x="691" y="63"/>
                  </a:lnTo>
                  <a:lnTo>
                    <a:pt x="684" y="52"/>
                  </a:lnTo>
                  <a:lnTo>
                    <a:pt x="674" y="44"/>
                  </a:lnTo>
                  <a:lnTo>
                    <a:pt x="663" y="31"/>
                  </a:lnTo>
                  <a:lnTo>
                    <a:pt x="651" y="22"/>
                  </a:lnTo>
                  <a:lnTo>
                    <a:pt x="666" y="21"/>
                  </a:lnTo>
                  <a:lnTo>
                    <a:pt x="684" y="23"/>
                  </a:lnTo>
                  <a:lnTo>
                    <a:pt x="702" y="26"/>
                  </a:lnTo>
                  <a:lnTo>
                    <a:pt x="720" y="31"/>
                  </a:lnTo>
                  <a:lnTo>
                    <a:pt x="737" y="39"/>
                  </a:lnTo>
                  <a:lnTo>
                    <a:pt x="754" y="47"/>
                  </a:lnTo>
                  <a:lnTo>
                    <a:pt x="770" y="59"/>
                  </a:lnTo>
                  <a:lnTo>
                    <a:pt x="783" y="71"/>
                  </a:lnTo>
                  <a:lnTo>
                    <a:pt x="798" y="84"/>
                  </a:lnTo>
                  <a:lnTo>
                    <a:pt x="811" y="97"/>
                  </a:lnTo>
                  <a:lnTo>
                    <a:pt x="822" y="110"/>
                  </a:lnTo>
                  <a:lnTo>
                    <a:pt x="833" y="121"/>
                  </a:lnTo>
                  <a:lnTo>
                    <a:pt x="844" y="135"/>
                  </a:lnTo>
                  <a:lnTo>
                    <a:pt x="857" y="156"/>
                  </a:lnTo>
                  <a:lnTo>
                    <a:pt x="868" y="179"/>
                  </a:lnTo>
                  <a:lnTo>
                    <a:pt x="880" y="204"/>
                  </a:lnTo>
                  <a:lnTo>
                    <a:pt x="883" y="213"/>
                  </a:lnTo>
                  <a:lnTo>
                    <a:pt x="891" y="233"/>
                  </a:lnTo>
                  <a:lnTo>
                    <a:pt x="897" y="252"/>
                  </a:lnTo>
                  <a:lnTo>
                    <a:pt x="901" y="272"/>
                  </a:lnTo>
                  <a:lnTo>
                    <a:pt x="906" y="301"/>
                  </a:lnTo>
                  <a:lnTo>
                    <a:pt x="907" y="322"/>
                  </a:lnTo>
                  <a:lnTo>
                    <a:pt x="908" y="355"/>
                  </a:lnTo>
                  <a:lnTo>
                    <a:pt x="911" y="378"/>
                  </a:lnTo>
                  <a:lnTo>
                    <a:pt x="914" y="400"/>
                  </a:lnTo>
                  <a:lnTo>
                    <a:pt x="915" y="415"/>
                  </a:lnTo>
                  <a:lnTo>
                    <a:pt x="920" y="429"/>
                  </a:lnTo>
                  <a:lnTo>
                    <a:pt x="928" y="443"/>
                  </a:lnTo>
                  <a:lnTo>
                    <a:pt x="941" y="452"/>
                  </a:lnTo>
                  <a:lnTo>
                    <a:pt x="944" y="438"/>
                  </a:lnTo>
                  <a:lnTo>
                    <a:pt x="947" y="425"/>
                  </a:lnTo>
                  <a:lnTo>
                    <a:pt x="955" y="411"/>
                  </a:lnTo>
                  <a:lnTo>
                    <a:pt x="964" y="399"/>
                  </a:lnTo>
                  <a:lnTo>
                    <a:pt x="972" y="386"/>
                  </a:lnTo>
                  <a:lnTo>
                    <a:pt x="984" y="373"/>
                  </a:lnTo>
                  <a:lnTo>
                    <a:pt x="997" y="364"/>
                  </a:lnTo>
                  <a:lnTo>
                    <a:pt x="1009" y="353"/>
                  </a:lnTo>
                  <a:lnTo>
                    <a:pt x="1007" y="410"/>
                  </a:lnTo>
                  <a:lnTo>
                    <a:pt x="1010" y="431"/>
                  </a:lnTo>
                  <a:lnTo>
                    <a:pt x="1021" y="456"/>
                  </a:lnTo>
                  <a:lnTo>
                    <a:pt x="1030" y="473"/>
                  </a:lnTo>
                  <a:lnTo>
                    <a:pt x="1040" y="488"/>
                  </a:lnTo>
                  <a:lnTo>
                    <a:pt x="1048" y="479"/>
                  </a:lnTo>
                  <a:lnTo>
                    <a:pt x="1050" y="467"/>
                  </a:lnTo>
                  <a:lnTo>
                    <a:pt x="1052" y="456"/>
                  </a:lnTo>
                  <a:lnTo>
                    <a:pt x="1052" y="430"/>
                  </a:lnTo>
                  <a:lnTo>
                    <a:pt x="1068" y="446"/>
                  </a:lnTo>
                  <a:lnTo>
                    <a:pt x="1076" y="460"/>
                  </a:lnTo>
                  <a:lnTo>
                    <a:pt x="1085" y="478"/>
                  </a:lnTo>
                  <a:lnTo>
                    <a:pt x="1093" y="495"/>
                  </a:lnTo>
                  <a:lnTo>
                    <a:pt x="1099" y="511"/>
                  </a:lnTo>
                  <a:lnTo>
                    <a:pt x="1102" y="526"/>
                  </a:lnTo>
                  <a:lnTo>
                    <a:pt x="1104" y="545"/>
                  </a:lnTo>
                  <a:lnTo>
                    <a:pt x="1101" y="556"/>
                  </a:lnTo>
                  <a:lnTo>
                    <a:pt x="1097" y="570"/>
                  </a:lnTo>
                  <a:lnTo>
                    <a:pt x="1093" y="588"/>
                  </a:lnTo>
                  <a:lnTo>
                    <a:pt x="1092" y="603"/>
                  </a:lnTo>
                  <a:lnTo>
                    <a:pt x="1091" y="618"/>
                  </a:lnTo>
                  <a:lnTo>
                    <a:pt x="1088" y="638"/>
                  </a:lnTo>
                  <a:lnTo>
                    <a:pt x="1089" y="663"/>
                  </a:lnTo>
                  <a:lnTo>
                    <a:pt x="1092" y="681"/>
                  </a:lnTo>
                  <a:lnTo>
                    <a:pt x="1071" y="689"/>
                  </a:lnTo>
                  <a:lnTo>
                    <a:pt x="1039" y="699"/>
                  </a:lnTo>
                  <a:lnTo>
                    <a:pt x="1008" y="704"/>
                  </a:lnTo>
                  <a:lnTo>
                    <a:pt x="980" y="707"/>
                  </a:lnTo>
                  <a:lnTo>
                    <a:pt x="966" y="705"/>
                  </a:lnTo>
                  <a:lnTo>
                    <a:pt x="943" y="702"/>
                  </a:lnTo>
                  <a:lnTo>
                    <a:pt x="923" y="698"/>
                  </a:lnTo>
                  <a:lnTo>
                    <a:pt x="903" y="694"/>
                  </a:lnTo>
                  <a:lnTo>
                    <a:pt x="884" y="691"/>
                  </a:lnTo>
                  <a:lnTo>
                    <a:pt x="867" y="691"/>
                  </a:lnTo>
                  <a:lnTo>
                    <a:pt x="851" y="692"/>
                  </a:lnTo>
                  <a:lnTo>
                    <a:pt x="829" y="692"/>
                  </a:lnTo>
                  <a:lnTo>
                    <a:pt x="809" y="692"/>
                  </a:lnTo>
                  <a:lnTo>
                    <a:pt x="787" y="685"/>
                  </a:lnTo>
                  <a:lnTo>
                    <a:pt x="765" y="680"/>
                  </a:lnTo>
                  <a:lnTo>
                    <a:pt x="746" y="673"/>
                  </a:lnTo>
                  <a:lnTo>
                    <a:pt x="708" y="658"/>
                  </a:lnTo>
                  <a:lnTo>
                    <a:pt x="685" y="650"/>
                  </a:lnTo>
                  <a:lnTo>
                    <a:pt x="661" y="648"/>
                  </a:lnTo>
                  <a:lnTo>
                    <a:pt x="632" y="643"/>
                  </a:lnTo>
                  <a:lnTo>
                    <a:pt x="596" y="643"/>
                  </a:lnTo>
                  <a:lnTo>
                    <a:pt x="560" y="650"/>
                  </a:lnTo>
                  <a:lnTo>
                    <a:pt x="463" y="669"/>
                  </a:lnTo>
                  <a:lnTo>
                    <a:pt x="369" y="647"/>
                  </a:lnTo>
                  <a:lnTo>
                    <a:pt x="296" y="626"/>
                  </a:lnTo>
                  <a:lnTo>
                    <a:pt x="203" y="653"/>
                  </a:lnTo>
                  <a:lnTo>
                    <a:pt x="109" y="661"/>
                  </a:lnTo>
                  <a:lnTo>
                    <a:pt x="47" y="627"/>
                  </a:lnTo>
                </a:path>
              </a:pathLst>
            </a:custGeom>
            <a:solidFill>
              <a:srgbClr val="FF0000"/>
            </a:solidFill>
            <a:ln w="9525" cap="rnd">
              <a:noFill/>
              <a:round/>
              <a:headEnd/>
              <a:tailEnd/>
            </a:ln>
            <a:effectLst/>
          </p:spPr>
          <p:txBody>
            <a:bodyPr/>
            <a:lstStyle/>
            <a:p>
              <a:endParaRPr lang="it-IT" sz="3600" b="1" u="none">
                <a:solidFill>
                  <a:srgbClr val="002060"/>
                </a:solidFill>
                <a:latin typeface="+mj-lt"/>
              </a:endParaRPr>
            </a:p>
          </p:txBody>
        </p:sp>
        <p:sp>
          <p:nvSpPr>
            <p:cNvPr id="13" name="Freeform 22"/>
            <p:cNvSpPr>
              <a:spLocks/>
            </p:cNvSpPr>
            <p:nvPr/>
          </p:nvSpPr>
          <p:spPr bwMode="auto">
            <a:xfrm>
              <a:off x="566" y="1836"/>
              <a:ext cx="186" cy="233"/>
            </a:xfrm>
            <a:custGeom>
              <a:avLst/>
              <a:gdLst/>
              <a:ahLst/>
              <a:cxnLst>
                <a:cxn ang="0">
                  <a:pos x="93" y="225"/>
                </a:cxn>
                <a:cxn ang="0">
                  <a:pos x="70" y="205"/>
                </a:cxn>
                <a:cxn ang="0">
                  <a:pos x="57" y="182"/>
                </a:cxn>
                <a:cxn ang="0">
                  <a:pos x="46" y="152"/>
                </a:cxn>
                <a:cxn ang="0">
                  <a:pos x="40" y="128"/>
                </a:cxn>
                <a:cxn ang="0">
                  <a:pos x="41" y="104"/>
                </a:cxn>
                <a:cxn ang="0">
                  <a:pos x="35" y="81"/>
                </a:cxn>
                <a:cxn ang="0">
                  <a:pos x="26" y="68"/>
                </a:cxn>
                <a:cxn ang="0">
                  <a:pos x="17" y="54"/>
                </a:cxn>
                <a:cxn ang="0">
                  <a:pos x="14" y="47"/>
                </a:cxn>
                <a:cxn ang="0">
                  <a:pos x="28" y="56"/>
                </a:cxn>
                <a:cxn ang="0">
                  <a:pos x="35" y="59"/>
                </a:cxn>
                <a:cxn ang="0">
                  <a:pos x="26" y="33"/>
                </a:cxn>
                <a:cxn ang="0">
                  <a:pos x="7" y="11"/>
                </a:cxn>
                <a:cxn ang="0">
                  <a:pos x="3" y="1"/>
                </a:cxn>
                <a:cxn ang="0">
                  <a:pos x="19" y="0"/>
                </a:cxn>
                <a:cxn ang="0">
                  <a:pos x="38" y="9"/>
                </a:cxn>
                <a:cxn ang="0">
                  <a:pos x="56" y="28"/>
                </a:cxn>
                <a:cxn ang="0">
                  <a:pos x="66" y="37"/>
                </a:cxn>
                <a:cxn ang="0">
                  <a:pos x="70" y="16"/>
                </a:cxn>
                <a:cxn ang="0">
                  <a:pos x="82" y="3"/>
                </a:cxn>
                <a:cxn ang="0">
                  <a:pos x="96" y="1"/>
                </a:cxn>
                <a:cxn ang="0">
                  <a:pos x="107" y="13"/>
                </a:cxn>
                <a:cxn ang="0">
                  <a:pos x="97" y="18"/>
                </a:cxn>
                <a:cxn ang="0">
                  <a:pos x="93" y="23"/>
                </a:cxn>
                <a:cxn ang="0">
                  <a:pos x="94" y="36"/>
                </a:cxn>
                <a:cxn ang="0">
                  <a:pos x="101" y="45"/>
                </a:cxn>
                <a:cxn ang="0">
                  <a:pos x="111" y="52"/>
                </a:cxn>
                <a:cxn ang="0">
                  <a:pos x="122" y="48"/>
                </a:cxn>
                <a:cxn ang="0">
                  <a:pos x="115" y="30"/>
                </a:cxn>
                <a:cxn ang="0">
                  <a:pos x="128" y="40"/>
                </a:cxn>
                <a:cxn ang="0">
                  <a:pos x="141" y="57"/>
                </a:cxn>
                <a:cxn ang="0">
                  <a:pos x="147" y="73"/>
                </a:cxn>
                <a:cxn ang="0">
                  <a:pos x="148" y="91"/>
                </a:cxn>
                <a:cxn ang="0">
                  <a:pos x="144" y="108"/>
                </a:cxn>
                <a:cxn ang="0">
                  <a:pos x="143" y="119"/>
                </a:cxn>
                <a:cxn ang="0">
                  <a:pos x="150" y="135"/>
                </a:cxn>
                <a:cxn ang="0">
                  <a:pos x="165" y="141"/>
                </a:cxn>
                <a:cxn ang="0">
                  <a:pos x="171" y="136"/>
                </a:cxn>
                <a:cxn ang="0">
                  <a:pos x="180" y="151"/>
                </a:cxn>
                <a:cxn ang="0">
                  <a:pos x="185" y="173"/>
                </a:cxn>
                <a:cxn ang="0">
                  <a:pos x="185" y="195"/>
                </a:cxn>
                <a:cxn ang="0">
                  <a:pos x="178" y="211"/>
                </a:cxn>
                <a:cxn ang="0">
                  <a:pos x="169" y="223"/>
                </a:cxn>
                <a:cxn ang="0">
                  <a:pos x="154" y="230"/>
                </a:cxn>
                <a:cxn ang="0">
                  <a:pos x="130" y="228"/>
                </a:cxn>
                <a:cxn ang="0">
                  <a:pos x="105" y="232"/>
                </a:cxn>
              </a:cxnLst>
              <a:rect l="0" t="0" r="r" b="b"/>
              <a:pathLst>
                <a:path w="186" h="233">
                  <a:moveTo>
                    <a:pt x="105" y="232"/>
                  </a:moveTo>
                  <a:lnTo>
                    <a:pt x="97" y="228"/>
                  </a:lnTo>
                  <a:lnTo>
                    <a:pt x="93" y="225"/>
                  </a:lnTo>
                  <a:lnTo>
                    <a:pt x="83" y="219"/>
                  </a:lnTo>
                  <a:lnTo>
                    <a:pt x="77" y="213"/>
                  </a:lnTo>
                  <a:lnTo>
                    <a:pt x="70" y="205"/>
                  </a:lnTo>
                  <a:lnTo>
                    <a:pt x="65" y="198"/>
                  </a:lnTo>
                  <a:lnTo>
                    <a:pt x="60" y="190"/>
                  </a:lnTo>
                  <a:lnTo>
                    <a:pt x="57" y="182"/>
                  </a:lnTo>
                  <a:lnTo>
                    <a:pt x="53" y="170"/>
                  </a:lnTo>
                  <a:lnTo>
                    <a:pt x="48" y="162"/>
                  </a:lnTo>
                  <a:lnTo>
                    <a:pt x="46" y="152"/>
                  </a:lnTo>
                  <a:lnTo>
                    <a:pt x="44" y="146"/>
                  </a:lnTo>
                  <a:lnTo>
                    <a:pt x="41" y="136"/>
                  </a:lnTo>
                  <a:lnTo>
                    <a:pt x="40" y="128"/>
                  </a:lnTo>
                  <a:lnTo>
                    <a:pt x="40" y="118"/>
                  </a:lnTo>
                  <a:lnTo>
                    <a:pt x="43" y="112"/>
                  </a:lnTo>
                  <a:lnTo>
                    <a:pt x="41" y="104"/>
                  </a:lnTo>
                  <a:lnTo>
                    <a:pt x="39" y="96"/>
                  </a:lnTo>
                  <a:lnTo>
                    <a:pt x="37" y="90"/>
                  </a:lnTo>
                  <a:lnTo>
                    <a:pt x="35" y="81"/>
                  </a:lnTo>
                  <a:lnTo>
                    <a:pt x="31" y="77"/>
                  </a:lnTo>
                  <a:lnTo>
                    <a:pt x="29" y="74"/>
                  </a:lnTo>
                  <a:lnTo>
                    <a:pt x="26" y="68"/>
                  </a:lnTo>
                  <a:lnTo>
                    <a:pt x="23" y="63"/>
                  </a:lnTo>
                  <a:lnTo>
                    <a:pt x="19" y="59"/>
                  </a:lnTo>
                  <a:lnTo>
                    <a:pt x="17" y="54"/>
                  </a:lnTo>
                  <a:lnTo>
                    <a:pt x="12" y="51"/>
                  </a:lnTo>
                  <a:lnTo>
                    <a:pt x="9" y="47"/>
                  </a:lnTo>
                  <a:lnTo>
                    <a:pt x="14" y="47"/>
                  </a:lnTo>
                  <a:lnTo>
                    <a:pt x="19" y="49"/>
                  </a:lnTo>
                  <a:lnTo>
                    <a:pt x="26" y="52"/>
                  </a:lnTo>
                  <a:lnTo>
                    <a:pt x="28" y="56"/>
                  </a:lnTo>
                  <a:lnTo>
                    <a:pt x="32" y="60"/>
                  </a:lnTo>
                  <a:lnTo>
                    <a:pt x="36" y="67"/>
                  </a:lnTo>
                  <a:lnTo>
                    <a:pt x="35" y="59"/>
                  </a:lnTo>
                  <a:lnTo>
                    <a:pt x="31" y="50"/>
                  </a:lnTo>
                  <a:lnTo>
                    <a:pt x="30" y="42"/>
                  </a:lnTo>
                  <a:lnTo>
                    <a:pt x="26" y="33"/>
                  </a:lnTo>
                  <a:lnTo>
                    <a:pt x="19" y="24"/>
                  </a:lnTo>
                  <a:lnTo>
                    <a:pt x="13" y="16"/>
                  </a:lnTo>
                  <a:lnTo>
                    <a:pt x="7" y="11"/>
                  </a:lnTo>
                  <a:lnTo>
                    <a:pt x="3" y="6"/>
                  </a:lnTo>
                  <a:lnTo>
                    <a:pt x="0" y="3"/>
                  </a:lnTo>
                  <a:lnTo>
                    <a:pt x="3" y="1"/>
                  </a:lnTo>
                  <a:lnTo>
                    <a:pt x="9" y="0"/>
                  </a:lnTo>
                  <a:lnTo>
                    <a:pt x="15" y="0"/>
                  </a:lnTo>
                  <a:lnTo>
                    <a:pt x="19" y="0"/>
                  </a:lnTo>
                  <a:lnTo>
                    <a:pt x="27" y="1"/>
                  </a:lnTo>
                  <a:lnTo>
                    <a:pt x="34" y="4"/>
                  </a:lnTo>
                  <a:lnTo>
                    <a:pt x="38" y="9"/>
                  </a:lnTo>
                  <a:lnTo>
                    <a:pt x="45" y="14"/>
                  </a:lnTo>
                  <a:lnTo>
                    <a:pt x="51" y="22"/>
                  </a:lnTo>
                  <a:lnTo>
                    <a:pt x="56" y="28"/>
                  </a:lnTo>
                  <a:lnTo>
                    <a:pt x="63" y="37"/>
                  </a:lnTo>
                  <a:lnTo>
                    <a:pt x="68" y="47"/>
                  </a:lnTo>
                  <a:lnTo>
                    <a:pt x="66" y="37"/>
                  </a:lnTo>
                  <a:lnTo>
                    <a:pt x="68" y="28"/>
                  </a:lnTo>
                  <a:lnTo>
                    <a:pt x="68" y="23"/>
                  </a:lnTo>
                  <a:lnTo>
                    <a:pt x="70" y="16"/>
                  </a:lnTo>
                  <a:lnTo>
                    <a:pt x="74" y="11"/>
                  </a:lnTo>
                  <a:lnTo>
                    <a:pt x="78" y="6"/>
                  </a:lnTo>
                  <a:lnTo>
                    <a:pt x="82" y="3"/>
                  </a:lnTo>
                  <a:lnTo>
                    <a:pt x="87" y="1"/>
                  </a:lnTo>
                  <a:lnTo>
                    <a:pt x="91" y="0"/>
                  </a:lnTo>
                  <a:lnTo>
                    <a:pt x="96" y="1"/>
                  </a:lnTo>
                  <a:lnTo>
                    <a:pt x="99" y="2"/>
                  </a:lnTo>
                  <a:lnTo>
                    <a:pt x="105" y="7"/>
                  </a:lnTo>
                  <a:lnTo>
                    <a:pt x="107" y="13"/>
                  </a:lnTo>
                  <a:lnTo>
                    <a:pt x="104" y="12"/>
                  </a:lnTo>
                  <a:lnTo>
                    <a:pt x="99" y="13"/>
                  </a:lnTo>
                  <a:lnTo>
                    <a:pt x="97" y="18"/>
                  </a:lnTo>
                  <a:lnTo>
                    <a:pt x="96" y="18"/>
                  </a:lnTo>
                  <a:lnTo>
                    <a:pt x="95" y="20"/>
                  </a:lnTo>
                  <a:lnTo>
                    <a:pt x="93" y="23"/>
                  </a:lnTo>
                  <a:lnTo>
                    <a:pt x="93" y="26"/>
                  </a:lnTo>
                  <a:lnTo>
                    <a:pt x="94" y="31"/>
                  </a:lnTo>
                  <a:lnTo>
                    <a:pt x="94" y="36"/>
                  </a:lnTo>
                  <a:lnTo>
                    <a:pt x="96" y="40"/>
                  </a:lnTo>
                  <a:lnTo>
                    <a:pt x="98" y="44"/>
                  </a:lnTo>
                  <a:lnTo>
                    <a:pt x="101" y="45"/>
                  </a:lnTo>
                  <a:lnTo>
                    <a:pt x="104" y="47"/>
                  </a:lnTo>
                  <a:lnTo>
                    <a:pt x="107" y="49"/>
                  </a:lnTo>
                  <a:lnTo>
                    <a:pt x="111" y="52"/>
                  </a:lnTo>
                  <a:lnTo>
                    <a:pt x="114" y="51"/>
                  </a:lnTo>
                  <a:lnTo>
                    <a:pt x="119" y="51"/>
                  </a:lnTo>
                  <a:lnTo>
                    <a:pt x="122" y="48"/>
                  </a:lnTo>
                  <a:lnTo>
                    <a:pt x="121" y="42"/>
                  </a:lnTo>
                  <a:lnTo>
                    <a:pt x="119" y="37"/>
                  </a:lnTo>
                  <a:lnTo>
                    <a:pt x="115" y="30"/>
                  </a:lnTo>
                  <a:lnTo>
                    <a:pt x="119" y="32"/>
                  </a:lnTo>
                  <a:lnTo>
                    <a:pt x="124" y="36"/>
                  </a:lnTo>
                  <a:lnTo>
                    <a:pt x="128" y="40"/>
                  </a:lnTo>
                  <a:lnTo>
                    <a:pt x="135" y="45"/>
                  </a:lnTo>
                  <a:lnTo>
                    <a:pt x="139" y="50"/>
                  </a:lnTo>
                  <a:lnTo>
                    <a:pt x="141" y="57"/>
                  </a:lnTo>
                  <a:lnTo>
                    <a:pt x="145" y="62"/>
                  </a:lnTo>
                  <a:lnTo>
                    <a:pt x="147" y="66"/>
                  </a:lnTo>
                  <a:lnTo>
                    <a:pt x="147" y="73"/>
                  </a:lnTo>
                  <a:lnTo>
                    <a:pt x="149" y="78"/>
                  </a:lnTo>
                  <a:lnTo>
                    <a:pt x="149" y="84"/>
                  </a:lnTo>
                  <a:lnTo>
                    <a:pt x="148" y="91"/>
                  </a:lnTo>
                  <a:lnTo>
                    <a:pt x="147" y="96"/>
                  </a:lnTo>
                  <a:lnTo>
                    <a:pt x="145" y="101"/>
                  </a:lnTo>
                  <a:lnTo>
                    <a:pt x="144" y="108"/>
                  </a:lnTo>
                  <a:lnTo>
                    <a:pt x="141" y="111"/>
                  </a:lnTo>
                  <a:lnTo>
                    <a:pt x="141" y="115"/>
                  </a:lnTo>
                  <a:lnTo>
                    <a:pt x="143" y="119"/>
                  </a:lnTo>
                  <a:lnTo>
                    <a:pt x="145" y="127"/>
                  </a:lnTo>
                  <a:lnTo>
                    <a:pt x="148" y="131"/>
                  </a:lnTo>
                  <a:lnTo>
                    <a:pt x="150" y="135"/>
                  </a:lnTo>
                  <a:lnTo>
                    <a:pt x="157" y="138"/>
                  </a:lnTo>
                  <a:lnTo>
                    <a:pt x="162" y="139"/>
                  </a:lnTo>
                  <a:lnTo>
                    <a:pt x="165" y="141"/>
                  </a:lnTo>
                  <a:lnTo>
                    <a:pt x="167" y="138"/>
                  </a:lnTo>
                  <a:lnTo>
                    <a:pt x="166" y="132"/>
                  </a:lnTo>
                  <a:lnTo>
                    <a:pt x="171" y="136"/>
                  </a:lnTo>
                  <a:lnTo>
                    <a:pt x="173" y="139"/>
                  </a:lnTo>
                  <a:lnTo>
                    <a:pt x="177" y="145"/>
                  </a:lnTo>
                  <a:lnTo>
                    <a:pt x="180" y="151"/>
                  </a:lnTo>
                  <a:lnTo>
                    <a:pt x="183" y="158"/>
                  </a:lnTo>
                  <a:lnTo>
                    <a:pt x="183" y="166"/>
                  </a:lnTo>
                  <a:lnTo>
                    <a:pt x="185" y="173"/>
                  </a:lnTo>
                  <a:lnTo>
                    <a:pt x="185" y="179"/>
                  </a:lnTo>
                  <a:lnTo>
                    <a:pt x="185" y="185"/>
                  </a:lnTo>
                  <a:lnTo>
                    <a:pt x="185" y="195"/>
                  </a:lnTo>
                  <a:lnTo>
                    <a:pt x="181" y="202"/>
                  </a:lnTo>
                  <a:lnTo>
                    <a:pt x="180" y="206"/>
                  </a:lnTo>
                  <a:lnTo>
                    <a:pt x="178" y="211"/>
                  </a:lnTo>
                  <a:lnTo>
                    <a:pt x="177" y="215"/>
                  </a:lnTo>
                  <a:lnTo>
                    <a:pt x="173" y="220"/>
                  </a:lnTo>
                  <a:lnTo>
                    <a:pt x="169" y="223"/>
                  </a:lnTo>
                  <a:lnTo>
                    <a:pt x="164" y="227"/>
                  </a:lnTo>
                  <a:lnTo>
                    <a:pt x="160" y="228"/>
                  </a:lnTo>
                  <a:lnTo>
                    <a:pt x="154" y="230"/>
                  </a:lnTo>
                  <a:lnTo>
                    <a:pt x="146" y="226"/>
                  </a:lnTo>
                  <a:lnTo>
                    <a:pt x="139" y="226"/>
                  </a:lnTo>
                  <a:lnTo>
                    <a:pt x="130" y="228"/>
                  </a:lnTo>
                  <a:lnTo>
                    <a:pt x="122" y="230"/>
                  </a:lnTo>
                  <a:lnTo>
                    <a:pt x="113" y="232"/>
                  </a:lnTo>
                  <a:lnTo>
                    <a:pt x="105" y="232"/>
                  </a:lnTo>
                </a:path>
              </a:pathLst>
            </a:custGeom>
            <a:solidFill>
              <a:srgbClr val="FF8000"/>
            </a:solidFill>
            <a:ln w="9525" cap="rnd">
              <a:noFill/>
              <a:round/>
              <a:headEnd/>
              <a:tailEnd/>
            </a:ln>
            <a:effectLst/>
          </p:spPr>
          <p:txBody>
            <a:bodyPr/>
            <a:lstStyle/>
            <a:p>
              <a:endParaRPr lang="it-IT" sz="3600" b="1" u="none">
                <a:solidFill>
                  <a:srgbClr val="002060"/>
                </a:solidFill>
                <a:latin typeface="+mj-lt"/>
              </a:endParaRPr>
            </a:p>
          </p:txBody>
        </p:sp>
        <p:sp>
          <p:nvSpPr>
            <p:cNvPr id="14" name="Freeform 23"/>
            <p:cNvSpPr>
              <a:spLocks/>
            </p:cNvSpPr>
            <p:nvPr/>
          </p:nvSpPr>
          <p:spPr bwMode="auto">
            <a:xfrm>
              <a:off x="703" y="1482"/>
              <a:ext cx="641" cy="628"/>
            </a:xfrm>
            <a:custGeom>
              <a:avLst/>
              <a:gdLst/>
              <a:ahLst/>
              <a:cxnLst>
                <a:cxn ang="0">
                  <a:pos x="32" y="528"/>
                </a:cxn>
                <a:cxn ang="0">
                  <a:pos x="22" y="434"/>
                </a:cxn>
                <a:cxn ang="0">
                  <a:pos x="26" y="355"/>
                </a:cxn>
                <a:cxn ang="0">
                  <a:pos x="0" y="285"/>
                </a:cxn>
                <a:cxn ang="0">
                  <a:pos x="70" y="318"/>
                </a:cxn>
                <a:cxn ang="0">
                  <a:pos x="37" y="158"/>
                </a:cxn>
                <a:cxn ang="0">
                  <a:pos x="42" y="112"/>
                </a:cxn>
                <a:cxn ang="0">
                  <a:pos x="79" y="121"/>
                </a:cxn>
                <a:cxn ang="0">
                  <a:pos x="90" y="62"/>
                </a:cxn>
                <a:cxn ang="0">
                  <a:pos x="146" y="69"/>
                </a:cxn>
                <a:cxn ang="0">
                  <a:pos x="184" y="123"/>
                </a:cxn>
                <a:cxn ang="0">
                  <a:pos x="246" y="129"/>
                </a:cxn>
                <a:cxn ang="0">
                  <a:pos x="292" y="93"/>
                </a:cxn>
                <a:cxn ang="0">
                  <a:pos x="312" y="34"/>
                </a:cxn>
                <a:cxn ang="0">
                  <a:pos x="333" y="33"/>
                </a:cxn>
                <a:cxn ang="0">
                  <a:pos x="346" y="124"/>
                </a:cxn>
                <a:cxn ang="0">
                  <a:pos x="297" y="205"/>
                </a:cxn>
                <a:cxn ang="0">
                  <a:pos x="303" y="233"/>
                </a:cxn>
                <a:cxn ang="0">
                  <a:pos x="385" y="187"/>
                </a:cxn>
                <a:cxn ang="0">
                  <a:pos x="446" y="165"/>
                </a:cxn>
                <a:cxn ang="0">
                  <a:pos x="449" y="219"/>
                </a:cxn>
                <a:cxn ang="0">
                  <a:pos x="427" y="259"/>
                </a:cxn>
                <a:cxn ang="0">
                  <a:pos x="434" y="303"/>
                </a:cxn>
                <a:cxn ang="0">
                  <a:pos x="449" y="328"/>
                </a:cxn>
                <a:cxn ang="0">
                  <a:pos x="487" y="326"/>
                </a:cxn>
                <a:cxn ang="0">
                  <a:pos x="491" y="275"/>
                </a:cxn>
                <a:cxn ang="0">
                  <a:pos x="495" y="240"/>
                </a:cxn>
                <a:cxn ang="0">
                  <a:pos x="516" y="253"/>
                </a:cxn>
                <a:cxn ang="0">
                  <a:pos x="536" y="294"/>
                </a:cxn>
                <a:cxn ang="0">
                  <a:pos x="536" y="320"/>
                </a:cxn>
                <a:cxn ang="0">
                  <a:pos x="534" y="365"/>
                </a:cxn>
                <a:cxn ang="0">
                  <a:pos x="543" y="410"/>
                </a:cxn>
                <a:cxn ang="0">
                  <a:pos x="564" y="427"/>
                </a:cxn>
                <a:cxn ang="0">
                  <a:pos x="589" y="414"/>
                </a:cxn>
                <a:cxn ang="0">
                  <a:pos x="611" y="387"/>
                </a:cxn>
                <a:cxn ang="0">
                  <a:pos x="619" y="357"/>
                </a:cxn>
                <a:cxn ang="0">
                  <a:pos x="632" y="367"/>
                </a:cxn>
                <a:cxn ang="0">
                  <a:pos x="640" y="411"/>
                </a:cxn>
                <a:cxn ang="0">
                  <a:pos x="617" y="478"/>
                </a:cxn>
                <a:cxn ang="0">
                  <a:pos x="576" y="560"/>
                </a:cxn>
                <a:cxn ang="0">
                  <a:pos x="537" y="624"/>
                </a:cxn>
                <a:cxn ang="0">
                  <a:pos x="455" y="620"/>
                </a:cxn>
                <a:cxn ang="0">
                  <a:pos x="393" y="578"/>
                </a:cxn>
                <a:cxn ang="0">
                  <a:pos x="298" y="596"/>
                </a:cxn>
                <a:cxn ang="0">
                  <a:pos x="229" y="595"/>
                </a:cxn>
                <a:cxn ang="0">
                  <a:pos x="105" y="599"/>
                </a:cxn>
              </a:cxnLst>
              <a:rect l="0" t="0" r="r" b="b"/>
              <a:pathLst>
                <a:path w="641" h="628">
                  <a:moveTo>
                    <a:pt x="75" y="592"/>
                  </a:moveTo>
                  <a:lnTo>
                    <a:pt x="53" y="571"/>
                  </a:lnTo>
                  <a:lnTo>
                    <a:pt x="32" y="528"/>
                  </a:lnTo>
                  <a:lnTo>
                    <a:pt x="20" y="489"/>
                  </a:lnTo>
                  <a:lnTo>
                    <a:pt x="14" y="453"/>
                  </a:lnTo>
                  <a:lnTo>
                    <a:pt x="22" y="434"/>
                  </a:lnTo>
                  <a:lnTo>
                    <a:pt x="54" y="408"/>
                  </a:lnTo>
                  <a:lnTo>
                    <a:pt x="43" y="385"/>
                  </a:lnTo>
                  <a:lnTo>
                    <a:pt x="26" y="355"/>
                  </a:lnTo>
                  <a:lnTo>
                    <a:pt x="14" y="337"/>
                  </a:lnTo>
                  <a:lnTo>
                    <a:pt x="5" y="313"/>
                  </a:lnTo>
                  <a:lnTo>
                    <a:pt x="0" y="285"/>
                  </a:lnTo>
                  <a:lnTo>
                    <a:pt x="3" y="249"/>
                  </a:lnTo>
                  <a:lnTo>
                    <a:pt x="31" y="277"/>
                  </a:lnTo>
                  <a:lnTo>
                    <a:pt x="70" y="318"/>
                  </a:lnTo>
                  <a:lnTo>
                    <a:pt x="87" y="321"/>
                  </a:lnTo>
                  <a:lnTo>
                    <a:pt x="67" y="238"/>
                  </a:lnTo>
                  <a:lnTo>
                    <a:pt x="37" y="158"/>
                  </a:lnTo>
                  <a:lnTo>
                    <a:pt x="1" y="104"/>
                  </a:lnTo>
                  <a:lnTo>
                    <a:pt x="18" y="105"/>
                  </a:lnTo>
                  <a:lnTo>
                    <a:pt x="42" y="112"/>
                  </a:lnTo>
                  <a:lnTo>
                    <a:pt x="65" y="127"/>
                  </a:lnTo>
                  <a:lnTo>
                    <a:pt x="88" y="151"/>
                  </a:lnTo>
                  <a:lnTo>
                    <a:pt x="79" y="121"/>
                  </a:lnTo>
                  <a:lnTo>
                    <a:pt x="79" y="99"/>
                  </a:lnTo>
                  <a:lnTo>
                    <a:pt x="84" y="80"/>
                  </a:lnTo>
                  <a:lnTo>
                    <a:pt x="90" y="62"/>
                  </a:lnTo>
                  <a:lnTo>
                    <a:pt x="118" y="21"/>
                  </a:lnTo>
                  <a:lnTo>
                    <a:pt x="134" y="51"/>
                  </a:lnTo>
                  <a:lnTo>
                    <a:pt x="146" y="69"/>
                  </a:lnTo>
                  <a:lnTo>
                    <a:pt x="154" y="84"/>
                  </a:lnTo>
                  <a:lnTo>
                    <a:pt x="163" y="100"/>
                  </a:lnTo>
                  <a:lnTo>
                    <a:pt x="184" y="123"/>
                  </a:lnTo>
                  <a:lnTo>
                    <a:pt x="202" y="135"/>
                  </a:lnTo>
                  <a:lnTo>
                    <a:pt x="221" y="136"/>
                  </a:lnTo>
                  <a:lnTo>
                    <a:pt x="246" y="129"/>
                  </a:lnTo>
                  <a:lnTo>
                    <a:pt x="262" y="120"/>
                  </a:lnTo>
                  <a:lnTo>
                    <a:pt x="279" y="108"/>
                  </a:lnTo>
                  <a:lnTo>
                    <a:pt x="292" y="93"/>
                  </a:lnTo>
                  <a:lnTo>
                    <a:pt x="300" y="72"/>
                  </a:lnTo>
                  <a:lnTo>
                    <a:pt x="308" y="52"/>
                  </a:lnTo>
                  <a:lnTo>
                    <a:pt x="312" y="34"/>
                  </a:lnTo>
                  <a:lnTo>
                    <a:pt x="316" y="20"/>
                  </a:lnTo>
                  <a:lnTo>
                    <a:pt x="323" y="0"/>
                  </a:lnTo>
                  <a:lnTo>
                    <a:pt x="333" y="33"/>
                  </a:lnTo>
                  <a:lnTo>
                    <a:pt x="339" y="58"/>
                  </a:lnTo>
                  <a:lnTo>
                    <a:pt x="346" y="88"/>
                  </a:lnTo>
                  <a:lnTo>
                    <a:pt x="346" y="124"/>
                  </a:lnTo>
                  <a:lnTo>
                    <a:pt x="335" y="160"/>
                  </a:lnTo>
                  <a:lnTo>
                    <a:pt x="319" y="188"/>
                  </a:lnTo>
                  <a:lnTo>
                    <a:pt x="297" y="205"/>
                  </a:lnTo>
                  <a:lnTo>
                    <a:pt x="287" y="225"/>
                  </a:lnTo>
                  <a:lnTo>
                    <a:pt x="272" y="258"/>
                  </a:lnTo>
                  <a:lnTo>
                    <a:pt x="303" y="233"/>
                  </a:lnTo>
                  <a:lnTo>
                    <a:pt x="337" y="211"/>
                  </a:lnTo>
                  <a:lnTo>
                    <a:pt x="360" y="200"/>
                  </a:lnTo>
                  <a:lnTo>
                    <a:pt x="385" y="187"/>
                  </a:lnTo>
                  <a:lnTo>
                    <a:pt x="408" y="177"/>
                  </a:lnTo>
                  <a:lnTo>
                    <a:pt x="431" y="170"/>
                  </a:lnTo>
                  <a:lnTo>
                    <a:pt x="446" y="165"/>
                  </a:lnTo>
                  <a:lnTo>
                    <a:pt x="450" y="186"/>
                  </a:lnTo>
                  <a:lnTo>
                    <a:pt x="452" y="203"/>
                  </a:lnTo>
                  <a:lnTo>
                    <a:pt x="449" y="219"/>
                  </a:lnTo>
                  <a:lnTo>
                    <a:pt x="442" y="229"/>
                  </a:lnTo>
                  <a:lnTo>
                    <a:pt x="436" y="241"/>
                  </a:lnTo>
                  <a:lnTo>
                    <a:pt x="427" y="259"/>
                  </a:lnTo>
                  <a:lnTo>
                    <a:pt x="426" y="278"/>
                  </a:lnTo>
                  <a:lnTo>
                    <a:pt x="429" y="293"/>
                  </a:lnTo>
                  <a:lnTo>
                    <a:pt x="434" y="303"/>
                  </a:lnTo>
                  <a:lnTo>
                    <a:pt x="438" y="313"/>
                  </a:lnTo>
                  <a:lnTo>
                    <a:pt x="443" y="321"/>
                  </a:lnTo>
                  <a:lnTo>
                    <a:pt x="449" y="328"/>
                  </a:lnTo>
                  <a:lnTo>
                    <a:pt x="455" y="331"/>
                  </a:lnTo>
                  <a:lnTo>
                    <a:pt x="475" y="333"/>
                  </a:lnTo>
                  <a:lnTo>
                    <a:pt x="487" y="326"/>
                  </a:lnTo>
                  <a:lnTo>
                    <a:pt x="493" y="308"/>
                  </a:lnTo>
                  <a:lnTo>
                    <a:pt x="491" y="283"/>
                  </a:lnTo>
                  <a:lnTo>
                    <a:pt x="491" y="275"/>
                  </a:lnTo>
                  <a:lnTo>
                    <a:pt x="491" y="265"/>
                  </a:lnTo>
                  <a:lnTo>
                    <a:pt x="491" y="254"/>
                  </a:lnTo>
                  <a:lnTo>
                    <a:pt x="495" y="240"/>
                  </a:lnTo>
                  <a:lnTo>
                    <a:pt x="499" y="228"/>
                  </a:lnTo>
                  <a:lnTo>
                    <a:pt x="508" y="240"/>
                  </a:lnTo>
                  <a:lnTo>
                    <a:pt x="516" y="253"/>
                  </a:lnTo>
                  <a:lnTo>
                    <a:pt x="525" y="265"/>
                  </a:lnTo>
                  <a:lnTo>
                    <a:pt x="533" y="278"/>
                  </a:lnTo>
                  <a:lnTo>
                    <a:pt x="536" y="294"/>
                  </a:lnTo>
                  <a:lnTo>
                    <a:pt x="537" y="309"/>
                  </a:lnTo>
                  <a:lnTo>
                    <a:pt x="536" y="331"/>
                  </a:lnTo>
                  <a:lnTo>
                    <a:pt x="536" y="320"/>
                  </a:lnTo>
                  <a:lnTo>
                    <a:pt x="533" y="344"/>
                  </a:lnTo>
                  <a:lnTo>
                    <a:pt x="533" y="350"/>
                  </a:lnTo>
                  <a:lnTo>
                    <a:pt x="534" y="365"/>
                  </a:lnTo>
                  <a:lnTo>
                    <a:pt x="537" y="386"/>
                  </a:lnTo>
                  <a:lnTo>
                    <a:pt x="538" y="397"/>
                  </a:lnTo>
                  <a:lnTo>
                    <a:pt x="543" y="410"/>
                  </a:lnTo>
                  <a:lnTo>
                    <a:pt x="546" y="421"/>
                  </a:lnTo>
                  <a:lnTo>
                    <a:pt x="554" y="430"/>
                  </a:lnTo>
                  <a:lnTo>
                    <a:pt x="564" y="427"/>
                  </a:lnTo>
                  <a:lnTo>
                    <a:pt x="576" y="424"/>
                  </a:lnTo>
                  <a:lnTo>
                    <a:pt x="582" y="420"/>
                  </a:lnTo>
                  <a:lnTo>
                    <a:pt x="589" y="414"/>
                  </a:lnTo>
                  <a:lnTo>
                    <a:pt x="596" y="407"/>
                  </a:lnTo>
                  <a:lnTo>
                    <a:pt x="604" y="399"/>
                  </a:lnTo>
                  <a:lnTo>
                    <a:pt x="611" y="387"/>
                  </a:lnTo>
                  <a:lnTo>
                    <a:pt x="613" y="380"/>
                  </a:lnTo>
                  <a:lnTo>
                    <a:pt x="617" y="368"/>
                  </a:lnTo>
                  <a:lnTo>
                    <a:pt x="619" y="357"/>
                  </a:lnTo>
                  <a:lnTo>
                    <a:pt x="618" y="344"/>
                  </a:lnTo>
                  <a:lnTo>
                    <a:pt x="627" y="356"/>
                  </a:lnTo>
                  <a:lnTo>
                    <a:pt x="632" y="367"/>
                  </a:lnTo>
                  <a:lnTo>
                    <a:pt x="636" y="381"/>
                  </a:lnTo>
                  <a:lnTo>
                    <a:pt x="640" y="398"/>
                  </a:lnTo>
                  <a:lnTo>
                    <a:pt x="640" y="411"/>
                  </a:lnTo>
                  <a:lnTo>
                    <a:pt x="634" y="430"/>
                  </a:lnTo>
                  <a:lnTo>
                    <a:pt x="627" y="448"/>
                  </a:lnTo>
                  <a:lnTo>
                    <a:pt x="617" y="478"/>
                  </a:lnTo>
                  <a:lnTo>
                    <a:pt x="596" y="513"/>
                  </a:lnTo>
                  <a:lnTo>
                    <a:pt x="580" y="533"/>
                  </a:lnTo>
                  <a:lnTo>
                    <a:pt x="576" y="560"/>
                  </a:lnTo>
                  <a:lnTo>
                    <a:pt x="587" y="602"/>
                  </a:lnTo>
                  <a:lnTo>
                    <a:pt x="563" y="615"/>
                  </a:lnTo>
                  <a:lnTo>
                    <a:pt x="537" y="624"/>
                  </a:lnTo>
                  <a:lnTo>
                    <a:pt x="510" y="627"/>
                  </a:lnTo>
                  <a:lnTo>
                    <a:pt x="481" y="627"/>
                  </a:lnTo>
                  <a:lnTo>
                    <a:pt x="455" y="620"/>
                  </a:lnTo>
                  <a:lnTo>
                    <a:pt x="433" y="612"/>
                  </a:lnTo>
                  <a:lnTo>
                    <a:pt x="408" y="594"/>
                  </a:lnTo>
                  <a:lnTo>
                    <a:pt x="393" y="578"/>
                  </a:lnTo>
                  <a:lnTo>
                    <a:pt x="368" y="593"/>
                  </a:lnTo>
                  <a:lnTo>
                    <a:pt x="330" y="598"/>
                  </a:lnTo>
                  <a:lnTo>
                    <a:pt x="298" y="596"/>
                  </a:lnTo>
                  <a:lnTo>
                    <a:pt x="278" y="588"/>
                  </a:lnTo>
                  <a:lnTo>
                    <a:pt x="260" y="572"/>
                  </a:lnTo>
                  <a:lnTo>
                    <a:pt x="229" y="595"/>
                  </a:lnTo>
                  <a:lnTo>
                    <a:pt x="187" y="603"/>
                  </a:lnTo>
                  <a:lnTo>
                    <a:pt x="142" y="603"/>
                  </a:lnTo>
                  <a:lnTo>
                    <a:pt x="105" y="599"/>
                  </a:lnTo>
                  <a:lnTo>
                    <a:pt x="75" y="592"/>
                  </a:lnTo>
                </a:path>
              </a:pathLst>
            </a:custGeom>
            <a:solidFill>
              <a:srgbClr val="E00000"/>
            </a:solidFill>
            <a:ln w="9525" cap="rnd">
              <a:noFill/>
              <a:round/>
              <a:headEnd/>
              <a:tailEnd/>
            </a:ln>
            <a:effectLst/>
          </p:spPr>
          <p:txBody>
            <a:bodyPr/>
            <a:lstStyle/>
            <a:p>
              <a:endParaRPr lang="it-IT" sz="3600" b="1" u="none">
                <a:solidFill>
                  <a:srgbClr val="002060"/>
                </a:solidFill>
                <a:latin typeface="+mj-lt"/>
              </a:endParaRPr>
            </a:p>
          </p:txBody>
        </p:sp>
        <p:sp>
          <p:nvSpPr>
            <p:cNvPr id="15" name="Freeform 24"/>
            <p:cNvSpPr>
              <a:spLocks/>
            </p:cNvSpPr>
            <p:nvPr/>
          </p:nvSpPr>
          <p:spPr bwMode="auto">
            <a:xfrm>
              <a:off x="738" y="1648"/>
              <a:ext cx="458" cy="456"/>
            </a:xfrm>
            <a:custGeom>
              <a:avLst/>
              <a:gdLst/>
              <a:ahLst/>
              <a:cxnLst>
                <a:cxn ang="0">
                  <a:pos x="38" y="413"/>
                </a:cxn>
                <a:cxn ang="0">
                  <a:pos x="15" y="354"/>
                </a:cxn>
                <a:cxn ang="0">
                  <a:pos x="15" y="315"/>
                </a:cxn>
                <a:cxn ang="0">
                  <a:pos x="30" y="278"/>
                </a:cxn>
                <a:cxn ang="0">
                  <a:pos x="10" y="245"/>
                </a:cxn>
                <a:cxn ang="0">
                  <a:pos x="0" y="206"/>
                </a:cxn>
                <a:cxn ang="0">
                  <a:pos x="21" y="199"/>
                </a:cxn>
                <a:cxn ang="0">
                  <a:pos x="63" y="232"/>
                </a:cxn>
                <a:cxn ang="0">
                  <a:pos x="26" y="115"/>
                </a:cxn>
                <a:cxn ang="0">
                  <a:pos x="11" y="77"/>
                </a:cxn>
                <a:cxn ang="0">
                  <a:pos x="45" y="92"/>
                </a:cxn>
                <a:cxn ang="0">
                  <a:pos x="56" y="88"/>
                </a:cxn>
                <a:cxn ang="0">
                  <a:pos x="60" y="58"/>
                </a:cxn>
                <a:cxn ang="0">
                  <a:pos x="84" y="15"/>
                </a:cxn>
                <a:cxn ang="0">
                  <a:pos x="104" y="50"/>
                </a:cxn>
                <a:cxn ang="0">
                  <a:pos x="117" y="71"/>
                </a:cxn>
                <a:cxn ang="0">
                  <a:pos x="144" y="98"/>
                </a:cxn>
                <a:cxn ang="0">
                  <a:pos x="177" y="94"/>
                </a:cxn>
                <a:cxn ang="0">
                  <a:pos x="200" y="79"/>
                </a:cxn>
                <a:cxn ang="0">
                  <a:pos x="215" y="51"/>
                </a:cxn>
                <a:cxn ang="0">
                  <a:pos x="222" y="26"/>
                </a:cxn>
                <a:cxn ang="0">
                  <a:pos x="231" y="0"/>
                </a:cxn>
                <a:cxn ang="0">
                  <a:pos x="243" y="43"/>
                </a:cxn>
                <a:cxn ang="0">
                  <a:pos x="248" y="91"/>
                </a:cxn>
                <a:cxn ang="0">
                  <a:pos x="229" y="136"/>
                </a:cxn>
                <a:cxn ang="0">
                  <a:pos x="205" y="164"/>
                </a:cxn>
                <a:cxn ang="0">
                  <a:pos x="219" y="170"/>
                </a:cxn>
                <a:cxn ang="0">
                  <a:pos x="256" y="146"/>
                </a:cxn>
                <a:cxn ang="0">
                  <a:pos x="292" y="130"/>
                </a:cxn>
                <a:cxn ang="0">
                  <a:pos x="318" y="144"/>
                </a:cxn>
                <a:cxn ang="0">
                  <a:pos x="306" y="188"/>
                </a:cxn>
                <a:cxn ang="0">
                  <a:pos x="291" y="214"/>
                </a:cxn>
                <a:cxn ang="0">
                  <a:pos x="293" y="228"/>
                </a:cxn>
                <a:cxn ang="0">
                  <a:pos x="309" y="240"/>
                </a:cxn>
                <a:cxn ang="0">
                  <a:pos x="339" y="244"/>
                </a:cxn>
                <a:cxn ang="0">
                  <a:pos x="353" y="224"/>
                </a:cxn>
                <a:cxn ang="0">
                  <a:pos x="352" y="185"/>
                </a:cxn>
                <a:cxn ang="0">
                  <a:pos x="372" y="186"/>
                </a:cxn>
                <a:cxn ang="0">
                  <a:pos x="385" y="225"/>
                </a:cxn>
                <a:cxn ang="0">
                  <a:pos x="386" y="281"/>
                </a:cxn>
                <a:cxn ang="0">
                  <a:pos x="413" y="307"/>
                </a:cxn>
                <a:cxn ang="0">
                  <a:pos x="434" y="290"/>
                </a:cxn>
                <a:cxn ang="0">
                  <a:pos x="445" y="251"/>
                </a:cxn>
                <a:cxn ang="0">
                  <a:pos x="457" y="287"/>
                </a:cxn>
                <a:cxn ang="0">
                  <a:pos x="450" y="326"/>
                </a:cxn>
                <a:cxn ang="0">
                  <a:pos x="428" y="372"/>
                </a:cxn>
                <a:cxn ang="0">
                  <a:pos x="413" y="407"/>
                </a:cxn>
                <a:cxn ang="0">
                  <a:pos x="406" y="447"/>
                </a:cxn>
                <a:cxn ang="0">
                  <a:pos x="368" y="455"/>
                </a:cxn>
                <a:cxn ang="0">
                  <a:pos x="328" y="450"/>
                </a:cxn>
                <a:cxn ang="0">
                  <a:pos x="293" y="431"/>
                </a:cxn>
                <a:cxn ang="0">
                  <a:pos x="263" y="430"/>
                </a:cxn>
                <a:cxn ang="0">
                  <a:pos x="214" y="433"/>
                </a:cxn>
                <a:cxn ang="0">
                  <a:pos x="185" y="415"/>
                </a:cxn>
                <a:cxn ang="0">
                  <a:pos x="136" y="437"/>
                </a:cxn>
                <a:cxn ang="0">
                  <a:pos x="76" y="434"/>
                </a:cxn>
              </a:cxnLst>
              <a:rect l="0" t="0" r="r" b="b"/>
              <a:pathLst>
                <a:path w="458" h="456">
                  <a:moveTo>
                    <a:pt x="54" y="429"/>
                  </a:moveTo>
                  <a:lnTo>
                    <a:pt x="38" y="413"/>
                  </a:lnTo>
                  <a:lnTo>
                    <a:pt x="25" y="383"/>
                  </a:lnTo>
                  <a:lnTo>
                    <a:pt x="15" y="354"/>
                  </a:lnTo>
                  <a:lnTo>
                    <a:pt x="10" y="328"/>
                  </a:lnTo>
                  <a:lnTo>
                    <a:pt x="15" y="315"/>
                  </a:lnTo>
                  <a:lnTo>
                    <a:pt x="38" y="296"/>
                  </a:lnTo>
                  <a:lnTo>
                    <a:pt x="30" y="278"/>
                  </a:lnTo>
                  <a:lnTo>
                    <a:pt x="18" y="258"/>
                  </a:lnTo>
                  <a:lnTo>
                    <a:pt x="10" y="245"/>
                  </a:lnTo>
                  <a:lnTo>
                    <a:pt x="3" y="227"/>
                  </a:lnTo>
                  <a:lnTo>
                    <a:pt x="0" y="206"/>
                  </a:lnTo>
                  <a:lnTo>
                    <a:pt x="0" y="182"/>
                  </a:lnTo>
                  <a:lnTo>
                    <a:pt x="21" y="199"/>
                  </a:lnTo>
                  <a:lnTo>
                    <a:pt x="50" y="230"/>
                  </a:lnTo>
                  <a:lnTo>
                    <a:pt x="63" y="232"/>
                  </a:lnTo>
                  <a:lnTo>
                    <a:pt x="47" y="173"/>
                  </a:lnTo>
                  <a:lnTo>
                    <a:pt x="26" y="115"/>
                  </a:lnTo>
                  <a:lnTo>
                    <a:pt x="0" y="77"/>
                  </a:lnTo>
                  <a:lnTo>
                    <a:pt x="11" y="77"/>
                  </a:lnTo>
                  <a:lnTo>
                    <a:pt x="29" y="81"/>
                  </a:lnTo>
                  <a:lnTo>
                    <a:pt x="45" y="92"/>
                  </a:lnTo>
                  <a:lnTo>
                    <a:pt x="63" y="108"/>
                  </a:lnTo>
                  <a:lnTo>
                    <a:pt x="56" y="88"/>
                  </a:lnTo>
                  <a:lnTo>
                    <a:pt x="55" y="73"/>
                  </a:lnTo>
                  <a:lnTo>
                    <a:pt x="60" y="58"/>
                  </a:lnTo>
                  <a:lnTo>
                    <a:pt x="64" y="44"/>
                  </a:lnTo>
                  <a:lnTo>
                    <a:pt x="84" y="15"/>
                  </a:lnTo>
                  <a:lnTo>
                    <a:pt x="95" y="38"/>
                  </a:lnTo>
                  <a:lnTo>
                    <a:pt x="104" y="50"/>
                  </a:lnTo>
                  <a:lnTo>
                    <a:pt x="109" y="61"/>
                  </a:lnTo>
                  <a:lnTo>
                    <a:pt x="117" y="71"/>
                  </a:lnTo>
                  <a:lnTo>
                    <a:pt x="130" y="89"/>
                  </a:lnTo>
                  <a:lnTo>
                    <a:pt x="144" y="98"/>
                  </a:lnTo>
                  <a:lnTo>
                    <a:pt x="156" y="100"/>
                  </a:lnTo>
                  <a:lnTo>
                    <a:pt x="177" y="94"/>
                  </a:lnTo>
                  <a:lnTo>
                    <a:pt x="188" y="86"/>
                  </a:lnTo>
                  <a:lnTo>
                    <a:pt x="200" y="79"/>
                  </a:lnTo>
                  <a:lnTo>
                    <a:pt x="208" y="66"/>
                  </a:lnTo>
                  <a:lnTo>
                    <a:pt x="215" y="51"/>
                  </a:lnTo>
                  <a:lnTo>
                    <a:pt x="220" y="40"/>
                  </a:lnTo>
                  <a:lnTo>
                    <a:pt x="222" y="26"/>
                  </a:lnTo>
                  <a:lnTo>
                    <a:pt x="226" y="14"/>
                  </a:lnTo>
                  <a:lnTo>
                    <a:pt x="231" y="0"/>
                  </a:lnTo>
                  <a:lnTo>
                    <a:pt x="237" y="25"/>
                  </a:lnTo>
                  <a:lnTo>
                    <a:pt x="243" y="43"/>
                  </a:lnTo>
                  <a:lnTo>
                    <a:pt x="248" y="64"/>
                  </a:lnTo>
                  <a:lnTo>
                    <a:pt x="248" y="91"/>
                  </a:lnTo>
                  <a:lnTo>
                    <a:pt x="239" y="116"/>
                  </a:lnTo>
                  <a:lnTo>
                    <a:pt x="229" y="136"/>
                  </a:lnTo>
                  <a:lnTo>
                    <a:pt x="213" y="149"/>
                  </a:lnTo>
                  <a:lnTo>
                    <a:pt x="205" y="164"/>
                  </a:lnTo>
                  <a:lnTo>
                    <a:pt x="194" y="187"/>
                  </a:lnTo>
                  <a:lnTo>
                    <a:pt x="219" y="170"/>
                  </a:lnTo>
                  <a:lnTo>
                    <a:pt x="242" y="154"/>
                  </a:lnTo>
                  <a:lnTo>
                    <a:pt x="256" y="146"/>
                  </a:lnTo>
                  <a:lnTo>
                    <a:pt x="276" y="136"/>
                  </a:lnTo>
                  <a:lnTo>
                    <a:pt x="292" y="130"/>
                  </a:lnTo>
                  <a:lnTo>
                    <a:pt x="320" y="121"/>
                  </a:lnTo>
                  <a:lnTo>
                    <a:pt x="318" y="144"/>
                  </a:lnTo>
                  <a:lnTo>
                    <a:pt x="316" y="164"/>
                  </a:lnTo>
                  <a:lnTo>
                    <a:pt x="306" y="188"/>
                  </a:lnTo>
                  <a:lnTo>
                    <a:pt x="298" y="201"/>
                  </a:lnTo>
                  <a:lnTo>
                    <a:pt x="291" y="214"/>
                  </a:lnTo>
                  <a:lnTo>
                    <a:pt x="288" y="221"/>
                  </a:lnTo>
                  <a:lnTo>
                    <a:pt x="293" y="228"/>
                  </a:lnTo>
                  <a:lnTo>
                    <a:pt x="296" y="234"/>
                  </a:lnTo>
                  <a:lnTo>
                    <a:pt x="309" y="240"/>
                  </a:lnTo>
                  <a:lnTo>
                    <a:pt x="322" y="243"/>
                  </a:lnTo>
                  <a:lnTo>
                    <a:pt x="339" y="244"/>
                  </a:lnTo>
                  <a:lnTo>
                    <a:pt x="351" y="237"/>
                  </a:lnTo>
                  <a:lnTo>
                    <a:pt x="353" y="224"/>
                  </a:lnTo>
                  <a:lnTo>
                    <a:pt x="354" y="203"/>
                  </a:lnTo>
                  <a:lnTo>
                    <a:pt x="352" y="185"/>
                  </a:lnTo>
                  <a:lnTo>
                    <a:pt x="358" y="168"/>
                  </a:lnTo>
                  <a:lnTo>
                    <a:pt x="372" y="186"/>
                  </a:lnTo>
                  <a:lnTo>
                    <a:pt x="383" y="204"/>
                  </a:lnTo>
                  <a:lnTo>
                    <a:pt x="385" y="225"/>
                  </a:lnTo>
                  <a:lnTo>
                    <a:pt x="383" y="247"/>
                  </a:lnTo>
                  <a:lnTo>
                    <a:pt x="386" y="281"/>
                  </a:lnTo>
                  <a:lnTo>
                    <a:pt x="397" y="313"/>
                  </a:lnTo>
                  <a:lnTo>
                    <a:pt x="413" y="307"/>
                  </a:lnTo>
                  <a:lnTo>
                    <a:pt x="426" y="302"/>
                  </a:lnTo>
                  <a:lnTo>
                    <a:pt x="434" y="290"/>
                  </a:lnTo>
                  <a:lnTo>
                    <a:pt x="441" y="276"/>
                  </a:lnTo>
                  <a:lnTo>
                    <a:pt x="445" y="251"/>
                  </a:lnTo>
                  <a:lnTo>
                    <a:pt x="454" y="267"/>
                  </a:lnTo>
                  <a:lnTo>
                    <a:pt x="457" y="287"/>
                  </a:lnTo>
                  <a:lnTo>
                    <a:pt x="457" y="312"/>
                  </a:lnTo>
                  <a:lnTo>
                    <a:pt x="450" y="326"/>
                  </a:lnTo>
                  <a:lnTo>
                    <a:pt x="443" y="348"/>
                  </a:lnTo>
                  <a:lnTo>
                    <a:pt x="428" y="372"/>
                  </a:lnTo>
                  <a:lnTo>
                    <a:pt x="417" y="388"/>
                  </a:lnTo>
                  <a:lnTo>
                    <a:pt x="413" y="407"/>
                  </a:lnTo>
                  <a:lnTo>
                    <a:pt x="421" y="438"/>
                  </a:lnTo>
                  <a:lnTo>
                    <a:pt x="406" y="447"/>
                  </a:lnTo>
                  <a:lnTo>
                    <a:pt x="387" y="452"/>
                  </a:lnTo>
                  <a:lnTo>
                    <a:pt x="368" y="455"/>
                  </a:lnTo>
                  <a:lnTo>
                    <a:pt x="347" y="455"/>
                  </a:lnTo>
                  <a:lnTo>
                    <a:pt x="328" y="450"/>
                  </a:lnTo>
                  <a:lnTo>
                    <a:pt x="311" y="444"/>
                  </a:lnTo>
                  <a:lnTo>
                    <a:pt x="293" y="431"/>
                  </a:lnTo>
                  <a:lnTo>
                    <a:pt x="281" y="420"/>
                  </a:lnTo>
                  <a:lnTo>
                    <a:pt x="263" y="430"/>
                  </a:lnTo>
                  <a:lnTo>
                    <a:pt x="238" y="433"/>
                  </a:lnTo>
                  <a:lnTo>
                    <a:pt x="214" y="433"/>
                  </a:lnTo>
                  <a:lnTo>
                    <a:pt x="201" y="426"/>
                  </a:lnTo>
                  <a:lnTo>
                    <a:pt x="185" y="415"/>
                  </a:lnTo>
                  <a:lnTo>
                    <a:pt x="164" y="432"/>
                  </a:lnTo>
                  <a:lnTo>
                    <a:pt x="136" y="437"/>
                  </a:lnTo>
                  <a:lnTo>
                    <a:pt x="103" y="438"/>
                  </a:lnTo>
                  <a:lnTo>
                    <a:pt x="76" y="434"/>
                  </a:lnTo>
                  <a:lnTo>
                    <a:pt x="54" y="429"/>
                  </a:lnTo>
                </a:path>
              </a:pathLst>
            </a:custGeom>
            <a:solidFill>
              <a:srgbClr val="FF8000"/>
            </a:solidFill>
            <a:ln w="9525" cap="rnd">
              <a:noFill/>
              <a:round/>
              <a:headEnd/>
              <a:tailEnd/>
            </a:ln>
            <a:effectLst/>
          </p:spPr>
          <p:txBody>
            <a:bodyPr/>
            <a:lstStyle/>
            <a:p>
              <a:endParaRPr lang="it-IT" sz="3600" b="1" u="none">
                <a:solidFill>
                  <a:srgbClr val="002060"/>
                </a:solidFill>
                <a:latin typeface="+mj-lt"/>
              </a:endParaRPr>
            </a:p>
          </p:txBody>
        </p:sp>
        <p:sp>
          <p:nvSpPr>
            <p:cNvPr id="16" name="Freeform 25"/>
            <p:cNvSpPr>
              <a:spLocks/>
            </p:cNvSpPr>
            <p:nvPr/>
          </p:nvSpPr>
          <p:spPr bwMode="auto">
            <a:xfrm>
              <a:off x="839" y="1806"/>
              <a:ext cx="281" cy="279"/>
            </a:xfrm>
            <a:custGeom>
              <a:avLst/>
              <a:gdLst/>
              <a:ahLst/>
              <a:cxnLst>
                <a:cxn ang="0">
                  <a:pos x="26" y="251"/>
                </a:cxn>
                <a:cxn ang="0">
                  <a:pos x="11" y="215"/>
                </a:cxn>
                <a:cxn ang="0">
                  <a:pos x="11" y="191"/>
                </a:cxn>
                <a:cxn ang="0">
                  <a:pos x="20" y="170"/>
                </a:cxn>
                <a:cxn ang="0">
                  <a:pos x="6" y="149"/>
                </a:cxn>
                <a:cxn ang="0">
                  <a:pos x="0" y="125"/>
                </a:cxn>
                <a:cxn ang="0">
                  <a:pos x="14" y="122"/>
                </a:cxn>
                <a:cxn ang="0">
                  <a:pos x="38" y="141"/>
                </a:cxn>
                <a:cxn ang="0">
                  <a:pos x="17" y="69"/>
                </a:cxn>
                <a:cxn ang="0">
                  <a:pos x="7" y="47"/>
                </a:cxn>
                <a:cxn ang="0">
                  <a:pos x="28" y="56"/>
                </a:cxn>
                <a:cxn ang="0">
                  <a:pos x="36" y="53"/>
                </a:cxn>
                <a:cxn ang="0">
                  <a:pos x="37" y="35"/>
                </a:cxn>
                <a:cxn ang="0">
                  <a:pos x="51" y="10"/>
                </a:cxn>
                <a:cxn ang="0">
                  <a:pos x="63" y="31"/>
                </a:cxn>
                <a:cxn ang="0">
                  <a:pos x="71" y="43"/>
                </a:cxn>
                <a:cxn ang="0">
                  <a:pos x="88" y="59"/>
                </a:cxn>
                <a:cxn ang="0">
                  <a:pos x="109" y="58"/>
                </a:cxn>
                <a:cxn ang="0">
                  <a:pos x="122" y="47"/>
                </a:cxn>
                <a:cxn ang="0">
                  <a:pos x="132" y="31"/>
                </a:cxn>
                <a:cxn ang="0">
                  <a:pos x="136" y="16"/>
                </a:cxn>
                <a:cxn ang="0">
                  <a:pos x="141" y="0"/>
                </a:cxn>
                <a:cxn ang="0">
                  <a:pos x="149" y="27"/>
                </a:cxn>
                <a:cxn ang="0">
                  <a:pos x="152" y="56"/>
                </a:cxn>
                <a:cxn ang="0">
                  <a:pos x="141" y="83"/>
                </a:cxn>
                <a:cxn ang="0">
                  <a:pos x="126" y="99"/>
                </a:cxn>
                <a:cxn ang="0">
                  <a:pos x="134" y="104"/>
                </a:cxn>
                <a:cxn ang="0">
                  <a:pos x="157" y="88"/>
                </a:cxn>
                <a:cxn ang="0">
                  <a:pos x="178" y="79"/>
                </a:cxn>
                <a:cxn ang="0">
                  <a:pos x="195" y="88"/>
                </a:cxn>
                <a:cxn ang="0">
                  <a:pos x="187" y="115"/>
                </a:cxn>
                <a:cxn ang="0">
                  <a:pos x="177" y="132"/>
                </a:cxn>
                <a:cxn ang="0">
                  <a:pos x="179" y="139"/>
                </a:cxn>
                <a:cxn ang="0">
                  <a:pos x="188" y="146"/>
                </a:cxn>
                <a:cxn ang="0">
                  <a:pos x="209" y="149"/>
                </a:cxn>
                <a:cxn ang="0">
                  <a:pos x="216" y="137"/>
                </a:cxn>
                <a:cxn ang="0">
                  <a:pos x="217" y="114"/>
                </a:cxn>
                <a:cxn ang="0">
                  <a:pos x="228" y="114"/>
                </a:cxn>
                <a:cxn ang="0">
                  <a:pos x="235" y="138"/>
                </a:cxn>
                <a:cxn ang="0">
                  <a:pos x="236" y="171"/>
                </a:cxn>
                <a:cxn ang="0">
                  <a:pos x="252" y="188"/>
                </a:cxn>
                <a:cxn ang="0">
                  <a:pos x="265" y="176"/>
                </a:cxn>
                <a:cxn ang="0">
                  <a:pos x="272" y="153"/>
                </a:cxn>
                <a:cxn ang="0">
                  <a:pos x="278" y="175"/>
                </a:cxn>
                <a:cxn ang="0">
                  <a:pos x="275" y="199"/>
                </a:cxn>
                <a:cxn ang="0">
                  <a:pos x="262" y="227"/>
                </a:cxn>
                <a:cxn ang="0">
                  <a:pos x="253" y="246"/>
                </a:cxn>
                <a:cxn ang="0">
                  <a:pos x="248" y="272"/>
                </a:cxn>
                <a:cxn ang="0">
                  <a:pos x="225" y="278"/>
                </a:cxn>
                <a:cxn ang="0">
                  <a:pos x="202" y="273"/>
                </a:cxn>
                <a:cxn ang="0">
                  <a:pos x="180" y="263"/>
                </a:cxn>
                <a:cxn ang="0">
                  <a:pos x="162" y="262"/>
                </a:cxn>
                <a:cxn ang="0">
                  <a:pos x="132" y="263"/>
                </a:cxn>
                <a:cxn ang="0">
                  <a:pos x="114" y="253"/>
                </a:cxn>
                <a:cxn ang="0">
                  <a:pos x="83" y="267"/>
                </a:cxn>
                <a:cxn ang="0">
                  <a:pos x="47" y="264"/>
                </a:cxn>
              </a:cxnLst>
              <a:rect l="0" t="0" r="r" b="b"/>
              <a:pathLst>
                <a:path w="281" h="279">
                  <a:moveTo>
                    <a:pt x="35" y="260"/>
                  </a:moveTo>
                  <a:lnTo>
                    <a:pt x="26" y="251"/>
                  </a:lnTo>
                  <a:lnTo>
                    <a:pt x="15" y="233"/>
                  </a:lnTo>
                  <a:lnTo>
                    <a:pt x="11" y="215"/>
                  </a:lnTo>
                  <a:lnTo>
                    <a:pt x="6" y="200"/>
                  </a:lnTo>
                  <a:lnTo>
                    <a:pt x="11" y="191"/>
                  </a:lnTo>
                  <a:lnTo>
                    <a:pt x="25" y="180"/>
                  </a:lnTo>
                  <a:lnTo>
                    <a:pt x="20" y="170"/>
                  </a:lnTo>
                  <a:lnTo>
                    <a:pt x="11" y="157"/>
                  </a:lnTo>
                  <a:lnTo>
                    <a:pt x="6" y="149"/>
                  </a:lnTo>
                  <a:lnTo>
                    <a:pt x="3" y="138"/>
                  </a:lnTo>
                  <a:lnTo>
                    <a:pt x="0" y="125"/>
                  </a:lnTo>
                  <a:lnTo>
                    <a:pt x="2" y="110"/>
                  </a:lnTo>
                  <a:lnTo>
                    <a:pt x="14" y="122"/>
                  </a:lnTo>
                  <a:lnTo>
                    <a:pt x="33" y="141"/>
                  </a:lnTo>
                  <a:lnTo>
                    <a:pt x="38" y="141"/>
                  </a:lnTo>
                  <a:lnTo>
                    <a:pt x="29" y="105"/>
                  </a:lnTo>
                  <a:lnTo>
                    <a:pt x="17" y="69"/>
                  </a:lnTo>
                  <a:lnTo>
                    <a:pt x="0" y="47"/>
                  </a:lnTo>
                  <a:lnTo>
                    <a:pt x="7" y="47"/>
                  </a:lnTo>
                  <a:lnTo>
                    <a:pt x="19" y="49"/>
                  </a:lnTo>
                  <a:lnTo>
                    <a:pt x="28" y="56"/>
                  </a:lnTo>
                  <a:lnTo>
                    <a:pt x="38" y="66"/>
                  </a:lnTo>
                  <a:lnTo>
                    <a:pt x="36" y="53"/>
                  </a:lnTo>
                  <a:lnTo>
                    <a:pt x="35" y="44"/>
                  </a:lnTo>
                  <a:lnTo>
                    <a:pt x="37" y="35"/>
                  </a:lnTo>
                  <a:lnTo>
                    <a:pt x="39" y="28"/>
                  </a:lnTo>
                  <a:lnTo>
                    <a:pt x="51" y="10"/>
                  </a:lnTo>
                  <a:lnTo>
                    <a:pt x="58" y="23"/>
                  </a:lnTo>
                  <a:lnTo>
                    <a:pt x="63" y="31"/>
                  </a:lnTo>
                  <a:lnTo>
                    <a:pt x="68" y="36"/>
                  </a:lnTo>
                  <a:lnTo>
                    <a:pt x="71" y="43"/>
                  </a:lnTo>
                  <a:lnTo>
                    <a:pt x="80" y="53"/>
                  </a:lnTo>
                  <a:lnTo>
                    <a:pt x="88" y="59"/>
                  </a:lnTo>
                  <a:lnTo>
                    <a:pt x="97" y="61"/>
                  </a:lnTo>
                  <a:lnTo>
                    <a:pt x="109" y="58"/>
                  </a:lnTo>
                  <a:lnTo>
                    <a:pt x="114" y="52"/>
                  </a:lnTo>
                  <a:lnTo>
                    <a:pt x="122" y="47"/>
                  </a:lnTo>
                  <a:lnTo>
                    <a:pt x="127" y="42"/>
                  </a:lnTo>
                  <a:lnTo>
                    <a:pt x="132" y="31"/>
                  </a:lnTo>
                  <a:lnTo>
                    <a:pt x="135" y="23"/>
                  </a:lnTo>
                  <a:lnTo>
                    <a:pt x="136" y="16"/>
                  </a:lnTo>
                  <a:lnTo>
                    <a:pt x="138" y="10"/>
                  </a:lnTo>
                  <a:lnTo>
                    <a:pt x="141" y="0"/>
                  </a:lnTo>
                  <a:lnTo>
                    <a:pt x="145" y="15"/>
                  </a:lnTo>
                  <a:lnTo>
                    <a:pt x="149" y="27"/>
                  </a:lnTo>
                  <a:lnTo>
                    <a:pt x="152" y="39"/>
                  </a:lnTo>
                  <a:lnTo>
                    <a:pt x="152" y="56"/>
                  </a:lnTo>
                  <a:lnTo>
                    <a:pt x="146" y="71"/>
                  </a:lnTo>
                  <a:lnTo>
                    <a:pt x="141" y="83"/>
                  </a:lnTo>
                  <a:lnTo>
                    <a:pt x="129" y="90"/>
                  </a:lnTo>
                  <a:lnTo>
                    <a:pt x="126" y="99"/>
                  </a:lnTo>
                  <a:lnTo>
                    <a:pt x="119" y="114"/>
                  </a:lnTo>
                  <a:lnTo>
                    <a:pt x="134" y="104"/>
                  </a:lnTo>
                  <a:lnTo>
                    <a:pt x="149" y="94"/>
                  </a:lnTo>
                  <a:lnTo>
                    <a:pt x="157" y="88"/>
                  </a:lnTo>
                  <a:lnTo>
                    <a:pt x="170" y="83"/>
                  </a:lnTo>
                  <a:lnTo>
                    <a:pt x="178" y="79"/>
                  </a:lnTo>
                  <a:lnTo>
                    <a:pt x="196" y="75"/>
                  </a:lnTo>
                  <a:lnTo>
                    <a:pt x="195" y="88"/>
                  </a:lnTo>
                  <a:lnTo>
                    <a:pt x="193" y="100"/>
                  </a:lnTo>
                  <a:lnTo>
                    <a:pt x="187" y="115"/>
                  </a:lnTo>
                  <a:lnTo>
                    <a:pt x="183" y="122"/>
                  </a:lnTo>
                  <a:lnTo>
                    <a:pt x="177" y="132"/>
                  </a:lnTo>
                  <a:lnTo>
                    <a:pt x="177" y="134"/>
                  </a:lnTo>
                  <a:lnTo>
                    <a:pt x="179" y="139"/>
                  </a:lnTo>
                  <a:lnTo>
                    <a:pt x="182" y="142"/>
                  </a:lnTo>
                  <a:lnTo>
                    <a:pt x="188" y="146"/>
                  </a:lnTo>
                  <a:lnTo>
                    <a:pt x="198" y="149"/>
                  </a:lnTo>
                  <a:lnTo>
                    <a:pt x="209" y="149"/>
                  </a:lnTo>
                  <a:lnTo>
                    <a:pt x="215" y="144"/>
                  </a:lnTo>
                  <a:lnTo>
                    <a:pt x="216" y="137"/>
                  </a:lnTo>
                  <a:lnTo>
                    <a:pt x="217" y="124"/>
                  </a:lnTo>
                  <a:lnTo>
                    <a:pt x="217" y="114"/>
                  </a:lnTo>
                  <a:lnTo>
                    <a:pt x="219" y="103"/>
                  </a:lnTo>
                  <a:lnTo>
                    <a:pt x="228" y="114"/>
                  </a:lnTo>
                  <a:lnTo>
                    <a:pt x="234" y="124"/>
                  </a:lnTo>
                  <a:lnTo>
                    <a:pt x="235" y="138"/>
                  </a:lnTo>
                  <a:lnTo>
                    <a:pt x="234" y="151"/>
                  </a:lnTo>
                  <a:lnTo>
                    <a:pt x="236" y="171"/>
                  </a:lnTo>
                  <a:lnTo>
                    <a:pt x="243" y="190"/>
                  </a:lnTo>
                  <a:lnTo>
                    <a:pt x="252" y="188"/>
                  </a:lnTo>
                  <a:lnTo>
                    <a:pt x="261" y="183"/>
                  </a:lnTo>
                  <a:lnTo>
                    <a:pt x="265" y="176"/>
                  </a:lnTo>
                  <a:lnTo>
                    <a:pt x="270" y="168"/>
                  </a:lnTo>
                  <a:lnTo>
                    <a:pt x="272" y="153"/>
                  </a:lnTo>
                  <a:lnTo>
                    <a:pt x="277" y="163"/>
                  </a:lnTo>
                  <a:lnTo>
                    <a:pt x="278" y="175"/>
                  </a:lnTo>
                  <a:lnTo>
                    <a:pt x="280" y="191"/>
                  </a:lnTo>
                  <a:lnTo>
                    <a:pt x="275" y="199"/>
                  </a:lnTo>
                  <a:lnTo>
                    <a:pt x="272" y="211"/>
                  </a:lnTo>
                  <a:lnTo>
                    <a:pt x="262" y="227"/>
                  </a:lnTo>
                  <a:lnTo>
                    <a:pt x="254" y="236"/>
                  </a:lnTo>
                  <a:lnTo>
                    <a:pt x="253" y="246"/>
                  </a:lnTo>
                  <a:lnTo>
                    <a:pt x="258" y="267"/>
                  </a:lnTo>
                  <a:lnTo>
                    <a:pt x="248" y="272"/>
                  </a:lnTo>
                  <a:lnTo>
                    <a:pt x="236" y="275"/>
                  </a:lnTo>
                  <a:lnTo>
                    <a:pt x="225" y="278"/>
                  </a:lnTo>
                  <a:lnTo>
                    <a:pt x="212" y="276"/>
                  </a:lnTo>
                  <a:lnTo>
                    <a:pt x="202" y="273"/>
                  </a:lnTo>
                  <a:lnTo>
                    <a:pt x="191" y="270"/>
                  </a:lnTo>
                  <a:lnTo>
                    <a:pt x="180" y="263"/>
                  </a:lnTo>
                  <a:lnTo>
                    <a:pt x="173" y="256"/>
                  </a:lnTo>
                  <a:lnTo>
                    <a:pt x="162" y="262"/>
                  </a:lnTo>
                  <a:lnTo>
                    <a:pt x="145" y="264"/>
                  </a:lnTo>
                  <a:lnTo>
                    <a:pt x="132" y="263"/>
                  </a:lnTo>
                  <a:lnTo>
                    <a:pt x="125" y="260"/>
                  </a:lnTo>
                  <a:lnTo>
                    <a:pt x="114" y="253"/>
                  </a:lnTo>
                  <a:lnTo>
                    <a:pt x="101" y="262"/>
                  </a:lnTo>
                  <a:lnTo>
                    <a:pt x="83" y="267"/>
                  </a:lnTo>
                  <a:lnTo>
                    <a:pt x="64" y="267"/>
                  </a:lnTo>
                  <a:lnTo>
                    <a:pt x="47" y="264"/>
                  </a:lnTo>
                  <a:lnTo>
                    <a:pt x="35" y="260"/>
                  </a:lnTo>
                </a:path>
              </a:pathLst>
            </a:custGeom>
            <a:solidFill>
              <a:srgbClr val="FFFF00"/>
            </a:solidFill>
            <a:ln w="9525" cap="rnd">
              <a:noFill/>
              <a:round/>
              <a:headEnd/>
              <a:tailEnd/>
            </a:ln>
            <a:effectLst/>
          </p:spPr>
          <p:txBody>
            <a:bodyPr/>
            <a:lstStyle/>
            <a:p>
              <a:endParaRPr lang="it-IT" sz="3600" b="1" u="none">
                <a:solidFill>
                  <a:srgbClr val="002060"/>
                </a:solidFill>
                <a:latin typeface="+mj-lt"/>
              </a:endParaRPr>
            </a:p>
          </p:txBody>
        </p:sp>
        <p:grpSp>
          <p:nvGrpSpPr>
            <p:cNvPr id="17" name="Group 26"/>
            <p:cNvGrpSpPr>
              <a:grpSpLocks/>
            </p:cNvGrpSpPr>
            <p:nvPr/>
          </p:nvGrpSpPr>
          <p:grpSpPr bwMode="auto">
            <a:xfrm>
              <a:off x="1197" y="1730"/>
              <a:ext cx="423" cy="390"/>
              <a:chOff x="1197" y="1730"/>
              <a:chExt cx="423" cy="390"/>
            </a:xfrm>
          </p:grpSpPr>
          <p:sp>
            <p:nvSpPr>
              <p:cNvPr id="20" name="Freeform 27"/>
              <p:cNvSpPr>
                <a:spLocks/>
              </p:cNvSpPr>
              <p:nvPr/>
            </p:nvSpPr>
            <p:spPr bwMode="auto">
              <a:xfrm>
                <a:off x="1197" y="1730"/>
                <a:ext cx="423" cy="390"/>
              </a:xfrm>
              <a:custGeom>
                <a:avLst/>
                <a:gdLst/>
                <a:ahLst/>
                <a:cxnLst>
                  <a:cxn ang="0">
                    <a:pos x="27" y="288"/>
                  </a:cxn>
                  <a:cxn ang="0">
                    <a:pos x="4" y="232"/>
                  </a:cxn>
                  <a:cxn ang="0">
                    <a:pos x="4" y="191"/>
                  </a:cxn>
                  <a:cxn ang="0">
                    <a:pos x="15" y="156"/>
                  </a:cxn>
                  <a:cxn ang="0">
                    <a:pos x="50" y="119"/>
                  </a:cxn>
                  <a:cxn ang="0">
                    <a:pos x="81" y="95"/>
                  </a:cxn>
                  <a:cxn ang="0">
                    <a:pos x="95" y="75"/>
                  </a:cxn>
                  <a:cxn ang="0">
                    <a:pos x="94" y="48"/>
                  </a:cxn>
                  <a:cxn ang="0">
                    <a:pos x="96" y="32"/>
                  </a:cxn>
                  <a:cxn ang="0">
                    <a:pos x="121" y="52"/>
                  </a:cxn>
                  <a:cxn ang="0">
                    <a:pos x="133" y="70"/>
                  </a:cxn>
                  <a:cxn ang="0">
                    <a:pos x="154" y="50"/>
                  </a:cxn>
                  <a:cxn ang="0">
                    <a:pos x="153" y="20"/>
                  </a:cxn>
                  <a:cxn ang="0">
                    <a:pos x="149" y="0"/>
                  </a:cxn>
                  <a:cxn ang="0">
                    <a:pos x="178" y="15"/>
                  </a:cxn>
                  <a:cxn ang="0">
                    <a:pos x="202" y="50"/>
                  </a:cxn>
                  <a:cxn ang="0">
                    <a:pos x="205" y="83"/>
                  </a:cxn>
                  <a:cxn ang="0">
                    <a:pos x="225" y="52"/>
                  </a:cxn>
                  <a:cxn ang="0">
                    <a:pos x="262" y="29"/>
                  </a:cxn>
                  <a:cxn ang="0">
                    <a:pos x="299" y="24"/>
                  </a:cxn>
                  <a:cxn ang="0">
                    <a:pos x="313" y="39"/>
                  </a:cxn>
                  <a:cxn ang="0">
                    <a:pos x="287" y="57"/>
                  </a:cxn>
                  <a:cxn ang="0">
                    <a:pos x="280" y="89"/>
                  </a:cxn>
                  <a:cxn ang="0">
                    <a:pos x="308" y="107"/>
                  </a:cxn>
                  <a:cxn ang="0">
                    <a:pos x="344" y="109"/>
                  </a:cxn>
                  <a:cxn ang="0">
                    <a:pos x="368" y="98"/>
                  </a:cxn>
                  <a:cxn ang="0">
                    <a:pos x="365" y="80"/>
                  </a:cxn>
                  <a:cxn ang="0">
                    <a:pos x="377" y="77"/>
                  </a:cxn>
                  <a:cxn ang="0">
                    <a:pos x="402" y="90"/>
                  </a:cxn>
                  <a:cxn ang="0">
                    <a:pos x="418" y="123"/>
                  </a:cxn>
                  <a:cxn ang="0">
                    <a:pos x="416" y="168"/>
                  </a:cxn>
                  <a:cxn ang="0">
                    <a:pos x="400" y="183"/>
                  </a:cxn>
                  <a:cxn ang="0">
                    <a:pos x="369" y="211"/>
                  </a:cxn>
                  <a:cxn ang="0">
                    <a:pos x="356" y="236"/>
                  </a:cxn>
                  <a:cxn ang="0">
                    <a:pos x="352" y="271"/>
                  </a:cxn>
                  <a:cxn ang="0">
                    <a:pos x="350" y="308"/>
                  </a:cxn>
                  <a:cxn ang="0">
                    <a:pos x="329" y="332"/>
                  </a:cxn>
                  <a:cxn ang="0">
                    <a:pos x="290" y="353"/>
                  </a:cxn>
                  <a:cxn ang="0">
                    <a:pos x="234" y="373"/>
                  </a:cxn>
                  <a:cxn ang="0">
                    <a:pos x="153" y="389"/>
                  </a:cxn>
                  <a:cxn ang="0">
                    <a:pos x="97" y="383"/>
                  </a:cxn>
                  <a:cxn ang="0">
                    <a:pos x="70" y="360"/>
                  </a:cxn>
                </a:cxnLst>
                <a:rect l="0" t="0" r="r" b="b"/>
                <a:pathLst>
                  <a:path w="423" h="390">
                    <a:moveTo>
                      <a:pt x="53" y="330"/>
                    </a:moveTo>
                    <a:lnTo>
                      <a:pt x="39" y="309"/>
                    </a:lnTo>
                    <a:lnTo>
                      <a:pt x="27" y="288"/>
                    </a:lnTo>
                    <a:lnTo>
                      <a:pt x="17" y="268"/>
                    </a:lnTo>
                    <a:lnTo>
                      <a:pt x="11" y="249"/>
                    </a:lnTo>
                    <a:lnTo>
                      <a:pt x="4" y="232"/>
                    </a:lnTo>
                    <a:lnTo>
                      <a:pt x="1" y="217"/>
                    </a:lnTo>
                    <a:lnTo>
                      <a:pt x="0" y="205"/>
                    </a:lnTo>
                    <a:lnTo>
                      <a:pt x="4" y="191"/>
                    </a:lnTo>
                    <a:lnTo>
                      <a:pt x="5" y="180"/>
                    </a:lnTo>
                    <a:lnTo>
                      <a:pt x="11" y="169"/>
                    </a:lnTo>
                    <a:lnTo>
                      <a:pt x="15" y="156"/>
                    </a:lnTo>
                    <a:lnTo>
                      <a:pt x="27" y="142"/>
                    </a:lnTo>
                    <a:lnTo>
                      <a:pt x="38" y="130"/>
                    </a:lnTo>
                    <a:lnTo>
                      <a:pt x="50" y="119"/>
                    </a:lnTo>
                    <a:lnTo>
                      <a:pt x="61" y="113"/>
                    </a:lnTo>
                    <a:lnTo>
                      <a:pt x="72" y="104"/>
                    </a:lnTo>
                    <a:lnTo>
                      <a:pt x="81" y="95"/>
                    </a:lnTo>
                    <a:lnTo>
                      <a:pt x="89" y="87"/>
                    </a:lnTo>
                    <a:lnTo>
                      <a:pt x="95" y="79"/>
                    </a:lnTo>
                    <a:lnTo>
                      <a:pt x="95" y="75"/>
                    </a:lnTo>
                    <a:lnTo>
                      <a:pt x="97" y="65"/>
                    </a:lnTo>
                    <a:lnTo>
                      <a:pt x="96" y="56"/>
                    </a:lnTo>
                    <a:lnTo>
                      <a:pt x="94" y="48"/>
                    </a:lnTo>
                    <a:lnTo>
                      <a:pt x="85" y="38"/>
                    </a:lnTo>
                    <a:lnTo>
                      <a:pt x="81" y="29"/>
                    </a:lnTo>
                    <a:lnTo>
                      <a:pt x="96" y="32"/>
                    </a:lnTo>
                    <a:lnTo>
                      <a:pt x="108" y="36"/>
                    </a:lnTo>
                    <a:lnTo>
                      <a:pt x="117" y="45"/>
                    </a:lnTo>
                    <a:lnTo>
                      <a:pt x="121" y="52"/>
                    </a:lnTo>
                    <a:lnTo>
                      <a:pt x="123" y="62"/>
                    </a:lnTo>
                    <a:lnTo>
                      <a:pt x="125" y="72"/>
                    </a:lnTo>
                    <a:lnTo>
                      <a:pt x="133" y="70"/>
                    </a:lnTo>
                    <a:lnTo>
                      <a:pt x="143" y="64"/>
                    </a:lnTo>
                    <a:lnTo>
                      <a:pt x="149" y="59"/>
                    </a:lnTo>
                    <a:lnTo>
                      <a:pt x="154" y="50"/>
                    </a:lnTo>
                    <a:lnTo>
                      <a:pt x="158" y="42"/>
                    </a:lnTo>
                    <a:lnTo>
                      <a:pt x="158" y="32"/>
                    </a:lnTo>
                    <a:lnTo>
                      <a:pt x="153" y="20"/>
                    </a:lnTo>
                    <a:lnTo>
                      <a:pt x="146" y="11"/>
                    </a:lnTo>
                    <a:lnTo>
                      <a:pt x="137" y="4"/>
                    </a:lnTo>
                    <a:lnTo>
                      <a:pt x="149" y="0"/>
                    </a:lnTo>
                    <a:lnTo>
                      <a:pt x="162" y="3"/>
                    </a:lnTo>
                    <a:lnTo>
                      <a:pt x="171" y="8"/>
                    </a:lnTo>
                    <a:lnTo>
                      <a:pt x="178" y="15"/>
                    </a:lnTo>
                    <a:lnTo>
                      <a:pt x="188" y="25"/>
                    </a:lnTo>
                    <a:lnTo>
                      <a:pt x="195" y="36"/>
                    </a:lnTo>
                    <a:lnTo>
                      <a:pt x="202" y="50"/>
                    </a:lnTo>
                    <a:lnTo>
                      <a:pt x="204" y="62"/>
                    </a:lnTo>
                    <a:lnTo>
                      <a:pt x="207" y="73"/>
                    </a:lnTo>
                    <a:lnTo>
                      <a:pt x="205" y="83"/>
                    </a:lnTo>
                    <a:lnTo>
                      <a:pt x="213" y="71"/>
                    </a:lnTo>
                    <a:lnTo>
                      <a:pt x="219" y="61"/>
                    </a:lnTo>
                    <a:lnTo>
                      <a:pt x="225" y="52"/>
                    </a:lnTo>
                    <a:lnTo>
                      <a:pt x="237" y="43"/>
                    </a:lnTo>
                    <a:lnTo>
                      <a:pt x="250" y="35"/>
                    </a:lnTo>
                    <a:lnTo>
                      <a:pt x="262" y="29"/>
                    </a:lnTo>
                    <a:lnTo>
                      <a:pt x="276" y="26"/>
                    </a:lnTo>
                    <a:lnTo>
                      <a:pt x="287" y="25"/>
                    </a:lnTo>
                    <a:lnTo>
                      <a:pt x="299" y="24"/>
                    </a:lnTo>
                    <a:lnTo>
                      <a:pt x="311" y="27"/>
                    </a:lnTo>
                    <a:lnTo>
                      <a:pt x="326" y="36"/>
                    </a:lnTo>
                    <a:lnTo>
                      <a:pt x="313" y="39"/>
                    </a:lnTo>
                    <a:lnTo>
                      <a:pt x="302" y="42"/>
                    </a:lnTo>
                    <a:lnTo>
                      <a:pt x="294" y="48"/>
                    </a:lnTo>
                    <a:lnTo>
                      <a:pt x="287" y="57"/>
                    </a:lnTo>
                    <a:lnTo>
                      <a:pt x="280" y="68"/>
                    </a:lnTo>
                    <a:lnTo>
                      <a:pt x="278" y="78"/>
                    </a:lnTo>
                    <a:lnTo>
                      <a:pt x="280" y="89"/>
                    </a:lnTo>
                    <a:lnTo>
                      <a:pt x="285" y="98"/>
                    </a:lnTo>
                    <a:lnTo>
                      <a:pt x="294" y="103"/>
                    </a:lnTo>
                    <a:lnTo>
                      <a:pt x="308" y="107"/>
                    </a:lnTo>
                    <a:lnTo>
                      <a:pt x="323" y="109"/>
                    </a:lnTo>
                    <a:lnTo>
                      <a:pt x="336" y="110"/>
                    </a:lnTo>
                    <a:lnTo>
                      <a:pt x="344" y="109"/>
                    </a:lnTo>
                    <a:lnTo>
                      <a:pt x="353" y="108"/>
                    </a:lnTo>
                    <a:lnTo>
                      <a:pt x="367" y="103"/>
                    </a:lnTo>
                    <a:lnTo>
                      <a:pt x="368" y="98"/>
                    </a:lnTo>
                    <a:lnTo>
                      <a:pt x="369" y="91"/>
                    </a:lnTo>
                    <a:lnTo>
                      <a:pt x="367" y="84"/>
                    </a:lnTo>
                    <a:lnTo>
                      <a:pt x="365" y="80"/>
                    </a:lnTo>
                    <a:lnTo>
                      <a:pt x="362" y="73"/>
                    </a:lnTo>
                    <a:lnTo>
                      <a:pt x="369" y="75"/>
                    </a:lnTo>
                    <a:lnTo>
                      <a:pt x="377" y="77"/>
                    </a:lnTo>
                    <a:lnTo>
                      <a:pt x="386" y="81"/>
                    </a:lnTo>
                    <a:lnTo>
                      <a:pt x="394" y="85"/>
                    </a:lnTo>
                    <a:lnTo>
                      <a:pt x="402" y="90"/>
                    </a:lnTo>
                    <a:lnTo>
                      <a:pt x="409" y="99"/>
                    </a:lnTo>
                    <a:lnTo>
                      <a:pt x="415" y="110"/>
                    </a:lnTo>
                    <a:lnTo>
                      <a:pt x="418" y="123"/>
                    </a:lnTo>
                    <a:lnTo>
                      <a:pt x="420" y="137"/>
                    </a:lnTo>
                    <a:lnTo>
                      <a:pt x="422" y="155"/>
                    </a:lnTo>
                    <a:lnTo>
                      <a:pt x="416" y="168"/>
                    </a:lnTo>
                    <a:lnTo>
                      <a:pt x="411" y="173"/>
                    </a:lnTo>
                    <a:lnTo>
                      <a:pt x="407" y="178"/>
                    </a:lnTo>
                    <a:lnTo>
                      <a:pt x="400" y="183"/>
                    </a:lnTo>
                    <a:lnTo>
                      <a:pt x="391" y="193"/>
                    </a:lnTo>
                    <a:lnTo>
                      <a:pt x="377" y="204"/>
                    </a:lnTo>
                    <a:lnTo>
                      <a:pt x="369" y="211"/>
                    </a:lnTo>
                    <a:lnTo>
                      <a:pt x="361" y="220"/>
                    </a:lnTo>
                    <a:lnTo>
                      <a:pt x="359" y="226"/>
                    </a:lnTo>
                    <a:lnTo>
                      <a:pt x="356" y="236"/>
                    </a:lnTo>
                    <a:lnTo>
                      <a:pt x="353" y="249"/>
                    </a:lnTo>
                    <a:lnTo>
                      <a:pt x="352" y="258"/>
                    </a:lnTo>
                    <a:lnTo>
                      <a:pt x="352" y="271"/>
                    </a:lnTo>
                    <a:lnTo>
                      <a:pt x="354" y="287"/>
                    </a:lnTo>
                    <a:lnTo>
                      <a:pt x="353" y="299"/>
                    </a:lnTo>
                    <a:lnTo>
                      <a:pt x="350" y="308"/>
                    </a:lnTo>
                    <a:lnTo>
                      <a:pt x="344" y="318"/>
                    </a:lnTo>
                    <a:lnTo>
                      <a:pt x="338" y="325"/>
                    </a:lnTo>
                    <a:lnTo>
                      <a:pt x="329" y="332"/>
                    </a:lnTo>
                    <a:lnTo>
                      <a:pt x="318" y="339"/>
                    </a:lnTo>
                    <a:lnTo>
                      <a:pt x="304" y="346"/>
                    </a:lnTo>
                    <a:lnTo>
                      <a:pt x="290" y="353"/>
                    </a:lnTo>
                    <a:lnTo>
                      <a:pt x="269" y="362"/>
                    </a:lnTo>
                    <a:lnTo>
                      <a:pt x="254" y="366"/>
                    </a:lnTo>
                    <a:lnTo>
                      <a:pt x="234" y="373"/>
                    </a:lnTo>
                    <a:lnTo>
                      <a:pt x="207" y="382"/>
                    </a:lnTo>
                    <a:lnTo>
                      <a:pt x="180" y="385"/>
                    </a:lnTo>
                    <a:lnTo>
                      <a:pt x="153" y="389"/>
                    </a:lnTo>
                    <a:lnTo>
                      <a:pt x="131" y="389"/>
                    </a:lnTo>
                    <a:lnTo>
                      <a:pt x="111" y="386"/>
                    </a:lnTo>
                    <a:lnTo>
                      <a:pt x="97" y="383"/>
                    </a:lnTo>
                    <a:lnTo>
                      <a:pt x="88" y="379"/>
                    </a:lnTo>
                    <a:lnTo>
                      <a:pt x="80" y="371"/>
                    </a:lnTo>
                    <a:lnTo>
                      <a:pt x="70" y="360"/>
                    </a:lnTo>
                    <a:lnTo>
                      <a:pt x="58" y="344"/>
                    </a:lnTo>
                    <a:lnTo>
                      <a:pt x="53" y="330"/>
                    </a:lnTo>
                  </a:path>
                </a:pathLst>
              </a:custGeom>
              <a:solidFill>
                <a:srgbClr val="E00000"/>
              </a:solidFill>
              <a:ln w="9525" cap="rnd">
                <a:noFill/>
                <a:round/>
                <a:headEnd/>
                <a:tailEnd/>
              </a:ln>
              <a:effectLst/>
            </p:spPr>
            <p:txBody>
              <a:bodyPr/>
              <a:lstStyle/>
              <a:p>
                <a:endParaRPr lang="it-IT" sz="3600" b="1" u="none">
                  <a:solidFill>
                    <a:srgbClr val="002060"/>
                  </a:solidFill>
                  <a:latin typeface="+mj-lt"/>
                </a:endParaRPr>
              </a:p>
            </p:txBody>
          </p:sp>
          <p:sp>
            <p:nvSpPr>
              <p:cNvPr id="21" name="Freeform 28"/>
              <p:cNvSpPr>
                <a:spLocks/>
              </p:cNvSpPr>
              <p:nvPr/>
            </p:nvSpPr>
            <p:spPr bwMode="auto">
              <a:xfrm>
                <a:off x="1275" y="1797"/>
                <a:ext cx="295" cy="311"/>
              </a:xfrm>
              <a:custGeom>
                <a:avLst/>
                <a:gdLst/>
                <a:ahLst/>
                <a:cxnLst>
                  <a:cxn ang="0">
                    <a:pos x="21" y="226"/>
                  </a:cxn>
                  <a:cxn ang="0">
                    <a:pos x="4" y="180"/>
                  </a:cxn>
                  <a:cxn ang="0">
                    <a:pos x="1" y="147"/>
                  </a:cxn>
                  <a:cxn ang="0">
                    <a:pos x="9" y="120"/>
                  </a:cxn>
                  <a:cxn ang="0">
                    <a:pos x="31" y="90"/>
                  </a:cxn>
                  <a:cxn ang="0">
                    <a:pos x="52" y="73"/>
                  </a:cxn>
                  <a:cxn ang="0">
                    <a:pos x="61" y="57"/>
                  </a:cxn>
                  <a:cxn ang="0">
                    <a:pos x="59" y="34"/>
                  </a:cxn>
                  <a:cxn ang="0">
                    <a:pos x="61" y="24"/>
                  </a:cxn>
                  <a:cxn ang="0">
                    <a:pos x="78" y="41"/>
                  </a:cxn>
                  <a:cxn ang="0">
                    <a:pos x="88" y="55"/>
                  </a:cxn>
                  <a:cxn ang="0">
                    <a:pos x="101" y="40"/>
                  </a:cxn>
                  <a:cxn ang="0">
                    <a:pos x="99" y="15"/>
                  </a:cxn>
                  <a:cxn ang="0">
                    <a:pos x="96" y="0"/>
                  </a:cxn>
                  <a:cxn ang="0">
                    <a:pos x="117" y="11"/>
                  </a:cxn>
                  <a:cxn ang="0">
                    <a:pos x="135" y="41"/>
                  </a:cxn>
                  <a:cxn ang="0">
                    <a:pos x="139" y="68"/>
                  </a:cxn>
                  <a:cxn ang="0">
                    <a:pos x="152" y="42"/>
                  </a:cxn>
                  <a:cxn ang="0">
                    <a:pos x="177" y="26"/>
                  </a:cxn>
                  <a:cxn ang="0">
                    <a:pos x="202" y="24"/>
                  </a:cxn>
                  <a:cxn ang="0">
                    <a:pos x="214" y="34"/>
                  </a:cxn>
                  <a:cxn ang="0">
                    <a:pos x="195" y="47"/>
                  </a:cxn>
                  <a:cxn ang="0">
                    <a:pos x="192" y="74"/>
                  </a:cxn>
                  <a:cxn ang="0">
                    <a:pos x="212" y="89"/>
                  </a:cxn>
                  <a:cxn ang="0">
                    <a:pos x="239" y="93"/>
                  </a:cxn>
                  <a:cxn ang="0">
                    <a:pos x="253" y="84"/>
                  </a:cxn>
                  <a:cxn ang="0">
                    <a:pos x="252" y="68"/>
                  </a:cxn>
                  <a:cxn ang="0">
                    <a:pos x="261" y="66"/>
                  </a:cxn>
                  <a:cxn ang="0">
                    <a:pos x="278" y="80"/>
                  </a:cxn>
                  <a:cxn ang="0">
                    <a:pos x="291" y="106"/>
                  </a:cxn>
                  <a:cxn ang="0">
                    <a:pos x="291" y="140"/>
                  </a:cxn>
                  <a:cxn ang="0">
                    <a:pos x="279" y="154"/>
                  </a:cxn>
                  <a:cxn ang="0">
                    <a:pos x="258" y="175"/>
                  </a:cxn>
                  <a:cxn ang="0">
                    <a:pos x="249" y="194"/>
                  </a:cxn>
                  <a:cxn ang="0">
                    <a:pos x="251" y="223"/>
                  </a:cxn>
                  <a:cxn ang="0">
                    <a:pos x="249" y="252"/>
                  </a:cxn>
                  <a:cxn ang="0">
                    <a:pos x="237" y="270"/>
                  </a:cxn>
                  <a:cxn ang="0">
                    <a:pos x="209" y="285"/>
                  </a:cxn>
                  <a:cxn ang="0">
                    <a:pos x="169" y="301"/>
                  </a:cxn>
                  <a:cxn ang="0">
                    <a:pos x="114" y="308"/>
                  </a:cxn>
                  <a:cxn ang="0">
                    <a:pos x="74" y="304"/>
                  </a:cxn>
                  <a:cxn ang="0">
                    <a:pos x="54" y="286"/>
                  </a:cxn>
                </a:cxnLst>
                <a:rect l="0" t="0" r="r" b="b"/>
                <a:pathLst>
                  <a:path w="295" h="311">
                    <a:moveTo>
                      <a:pt x="40" y="261"/>
                    </a:moveTo>
                    <a:lnTo>
                      <a:pt x="30" y="243"/>
                    </a:lnTo>
                    <a:lnTo>
                      <a:pt x="21" y="226"/>
                    </a:lnTo>
                    <a:lnTo>
                      <a:pt x="14" y="208"/>
                    </a:lnTo>
                    <a:lnTo>
                      <a:pt x="9" y="193"/>
                    </a:lnTo>
                    <a:lnTo>
                      <a:pt x="4" y="180"/>
                    </a:lnTo>
                    <a:lnTo>
                      <a:pt x="0" y="168"/>
                    </a:lnTo>
                    <a:lnTo>
                      <a:pt x="0" y="157"/>
                    </a:lnTo>
                    <a:lnTo>
                      <a:pt x="1" y="147"/>
                    </a:lnTo>
                    <a:lnTo>
                      <a:pt x="3" y="138"/>
                    </a:lnTo>
                    <a:lnTo>
                      <a:pt x="6" y="128"/>
                    </a:lnTo>
                    <a:lnTo>
                      <a:pt x="9" y="120"/>
                    </a:lnTo>
                    <a:lnTo>
                      <a:pt x="15" y="107"/>
                    </a:lnTo>
                    <a:lnTo>
                      <a:pt x="24" y="98"/>
                    </a:lnTo>
                    <a:lnTo>
                      <a:pt x="31" y="90"/>
                    </a:lnTo>
                    <a:lnTo>
                      <a:pt x="39" y="86"/>
                    </a:lnTo>
                    <a:lnTo>
                      <a:pt x="46" y="79"/>
                    </a:lnTo>
                    <a:lnTo>
                      <a:pt x="52" y="73"/>
                    </a:lnTo>
                    <a:lnTo>
                      <a:pt x="57" y="66"/>
                    </a:lnTo>
                    <a:lnTo>
                      <a:pt x="61" y="60"/>
                    </a:lnTo>
                    <a:lnTo>
                      <a:pt x="61" y="57"/>
                    </a:lnTo>
                    <a:lnTo>
                      <a:pt x="62" y="50"/>
                    </a:lnTo>
                    <a:lnTo>
                      <a:pt x="61" y="42"/>
                    </a:lnTo>
                    <a:lnTo>
                      <a:pt x="59" y="34"/>
                    </a:lnTo>
                    <a:lnTo>
                      <a:pt x="53" y="27"/>
                    </a:lnTo>
                    <a:lnTo>
                      <a:pt x="49" y="20"/>
                    </a:lnTo>
                    <a:lnTo>
                      <a:pt x="61" y="24"/>
                    </a:lnTo>
                    <a:lnTo>
                      <a:pt x="67" y="26"/>
                    </a:lnTo>
                    <a:lnTo>
                      <a:pt x="74" y="34"/>
                    </a:lnTo>
                    <a:lnTo>
                      <a:pt x="78" y="41"/>
                    </a:lnTo>
                    <a:lnTo>
                      <a:pt x="79" y="48"/>
                    </a:lnTo>
                    <a:lnTo>
                      <a:pt x="81" y="57"/>
                    </a:lnTo>
                    <a:lnTo>
                      <a:pt x="88" y="55"/>
                    </a:lnTo>
                    <a:lnTo>
                      <a:pt x="94" y="50"/>
                    </a:lnTo>
                    <a:lnTo>
                      <a:pt x="99" y="45"/>
                    </a:lnTo>
                    <a:lnTo>
                      <a:pt x="101" y="40"/>
                    </a:lnTo>
                    <a:lnTo>
                      <a:pt x="105" y="32"/>
                    </a:lnTo>
                    <a:lnTo>
                      <a:pt x="104" y="25"/>
                    </a:lnTo>
                    <a:lnTo>
                      <a:pt x="99" y="15"/>
                    </a:lnTo>
                    <a:lnTo>
                      <a:pt x="96" y="7"/>
                    </a:lnTo>
                    <a:lnTo>
                      <a:pt x="88" y="2"/>
                    </a:lnTo>
                    <a:lnTo>
                      <a:pt x="96" y="0"/>
                    </a:lnTo>
                    <a:lnTo>
                      <a:pt x="106" y="1"/>
                    </a:lnTo>
                    <a:lnTo>
                      <a:pt x="111" y="7"/>
                    </a:lnTo>
                    <a:lnTo>
                      <a:pt x="117" y="11"/>
                    </a:lnTo>
                    <a:lnTo>
                      <a:pt x="124" y="20"/>
                    </a:lnTo>
                    <a:lnTo>
                      <a:pt x="131" y="30"/>
                    </a:lnTo>
                    <a:lnTo>
                      <a:pt x="135" y="41"/>
                    </a:lnTo>
                    <a:lnTo>
                      <a:pt x="139" y="51"/>
                    </a:lnTo>
                    <a:lnTo>
                      <a:pt x="139" y="60"/>
                    </a:lnTo>
                    <a:lnTo>
                      <a:pt x="139" y="68"/>
                    </a:lnTo>
                    <a:lnTo>
                      <a:pt x="143" y="58"/>
                    </a:lnTo>
                    <a:lnTo>
                      <a:pt x="148" y="50"/>
                    </a:lnTo>
                    <a:lnTo>
                      <a:pt x="152" y="42"/>
                    </a:lnTo>
                    <a:lnTo>
                      <a:pt x="159" y="37"/>
                    </a:lnTo>
                    <a:lnTo>
                      <a:pt x="167" y="30"/>
                    </a:lnTo>
                    <a:lnTo>
                      <a:pt x="177" y="26"/>
                    </a:lnTo>
                    <a:lnTo>
                      <a:pt x="186" y="23"/>
                    </a:lnTo>
                    <a:lnTo>
                      <a:pt x="194" y="22"/>
                    </a:lnTo>
                    <a:lnTo>
                      <a:pt x="202" y="24"/>
                    </a:lnTo>
                    <a:lnTo>
                      <a:pt x="211" y="26"/>
                    </a:lnTo>
                    <a:lnTo>
                      <a:pt x="223" y="33"/>
                    </a:lnTo>
                    <a:lnTo>
                      <a:pt x="214" y="34"/>
                    </a:lnTo>
                    <a:lnTo>
                      <a:pt x="208" y="38"/>
                    </a:lnTo>
                    <a:lnTo>
                      <a:pt x="201" y="43"/>
                    </a:lnTo>
                    <a:lnTo>
                      <a:pt x="195" y="47"/>
                    </a:lnTo>
                    <a:lnTo>
                      <a:pt x="192" y="58"/>
                    </a:lnTo>
                    <a:lnTo>
                      <a:pt x="189" y="65"/>
                    </a:lnTo>
                    <a:lnTo>
                      <a:pt x="192" y="74"/>
                    </a:lnTo>
                    <a:lnTo>
                      <a:pt x="196" y="81"/>
                    </a:lnTo>
                    <a:lnTo>
                      <a:pt x="202" y="86"/>
                    </a:lnTo>
                    <a:lnTo>
                      <a:pt x="212" y="89"/>
                    </a:lnTo>
                    <a:lnTo>
                      <a:pt x="223" y="92"/>
                    </a:lnTo>
                    <a:lnTo>
                      <a:pt x="231" y="92"/>
                    </a:lnTo>
                    <a:lnTo>
                      <a:pt x="239" y="93"/>
                    </a:lnTo>
                    <a:lnTo>
                      <a:pt x="246" y="92"/>
                    </a:lnTo>
                    <a:lnTo>
                      <a:pt x="254" y="88"/>
                    </a:lnTo>
                    <a:lnTo>
                      <a:pt x="253" y="84"/>
                    </a:lnTo>
                    <a:lnTo>
                      <a:pt x="255" y="78"/>
                    </a:lnTo>
                    <a:lnTo>
                      <a:pt x="253" y="71"/>
                    </a:lnTo>
                    <a:lnTo>
                      <a:pt x="252" y="68"/>
                    </a:lnTo>
                    <a:lnTo>
                      <a:pt x="249" y="63"/>
                    </a:lnTo>
                    <a:lnTo>
                      <a:pt x="255" y="66"/>
                    </a:lnTo>
                    <a:lnTo>
                      <a:pt x="261" y="66"/>
                    </a:lnTo>
                    <a:lnTo>
                      <a:pt x="265" y="71"/>
                    </a:lnTo>
                    <a:lnTo>
                      <a:pt x="273" y="74"/>
                    </a:lnTo>
                    <a:lnTo>
                      <a:pt x="278" y="80"/>
                    </a:lnTo>
                    <a:lnTo>
                      <a:pt x="282" y="87"/>
                    </a:lnTo>
                    <a:lnTo>
                      <a:pt x="288" y="97"/>
                    </a:lnTo>
                    <a:lnTo>
                      <a:pt x="291" y="106"/>
                    </a:lnTo>
                    <a:lnTo>
                      <a:pt x="292" y="118"/>
                    </a:lnTo>
                    <a:lnTo>
                      <a:pt x="294" y="132"/>
                    </a:lnTo>
                    <a:lnTo>
                      <a:pt x="291" y="140"/>
                    </a:lnTo>
                    <a:lnTo>
                      <a:pt x="290" y="146"/>
                    </a:lnTo>
                    <a:lnTo>
                      <a:pt x="286" y="151"/>
                    </a:lnTo>
                    <a:lnTo>
                      <a:pt x="279" y="154"/>
                    </a:lnTo>
                    <a:lnTo>
                      <a:pt x="273" y="161"/>
                    </a:lnTo>
                    <a:lnTo>
                      <a:pt x="265" y="170"/>
                    </a:lnTo>
                    <a:lnTo>
                      <a:pt x="258" y="175"/>
                    </a:lnTo>
                    <a:lnTo>
                      <a:pt x="255" y="183"/>
                    </a:lnTo>
                    <a:lnTo>
                      <a:pt x="253" y="186"/>
                    </a:lnTo>
                    <a:lnTo>
                      <a:pt x="249" y="194"/>
                    </a:lnTo>
                    <a:lnTo>
                      <a:pt x="249" y="205"/>
                    </a:lnTo>
                    <a:lnTo>
                      <a:pt x="248" y="213"/>
                    </a:lnTo>
                    <a:lnTo>
                      <a:pt x="251" y="223"/>
                    </a:lnTo>
                    <a:lnTo>
                      <a:pt x="251" y="235"/>
                    </a:lnTo>
                    <a:lnTo>
                      <a:pt x="251" y="245"/>
                    </a:lnTo>
                    <a:lnTo>
                      <a:pt x="249" y="252"/>
                    </a:lnTo>
                    <a:lnTo>
                      <a:pt x="247" y="259"/>
                    </a:lnTo>
                    <a:lnTo>
                      <a:pt x="243" y="264"/>
                    </a:lnTo>
                    <a:lnTo>
                      <a:pt x="237" y="270"/>
                    </a:lnTo>
                    <a:lnTo>
                      <a:pt x="227" y="277"/>
                    </a:lnTo>
                    <a:lnTo>
                      <a:pt x="219" y="281"/>
                    </a:lnTo>
                    <a:lnTo>
                      <a:pt x="209" y="285"/>
                    </a:lnTo>
                    <a:lnTo>
                      <a:pt x="193" y="293"/>
                    </a:lnTo>
                    <a:lnTo>
                      <a:pt x="185" y="296"/>
                    </a:lnTo>
                    <a:lnTo>
                      <a:pt x="169" y="301"/>
                    </a:lnTo>
                    <a:lnTo>
                      <a:pt x="150" y="306"/>
                    </a:lnTo>
                    <a:lnTo>
                      <a:pt x="132" y="310"/>
                    </a:lnTo>
                    <a:lnTo>
                      <a:pt x="114" y="308"/>
                    </a:lnTo>
                    <a:lnTo>
                      <a:pt x="99" y="308"/>
                    </a:lnTo>
                    <a:lnTo>
                      <a:pt x="85" y="306"/>
                    </a:lnTo>
                    <a:lnTo>
                      <a:pt x="74" y="304"/>
                    </a:lnTo>
                    <a:lnTo>
                      <a:pt x="70" y="300"/>
                    </a:lnTo>
                    <a:lnTo>
                      <a:pt x="61" y="294"/>
                    </a:lnTo>
                    <a:lnTo>
                      <a:pt x="54" y="286"/>
                    </a:lnTo>
                    <a:lnTo>
                      <a:pt x="46" y="271"/>
                    </a:lnTo>
                    <a:lnTo>
                      <a:pt x="40" y="261"/>
                    </a:lnTo>
                  </a:path>
                </a:pathLst>
              </a:custGeom>
              <a:solidFill>
                <a:srgbClr val="FF0000"/>
              </a:solidFill>
              <a:ln w="9525" cap="rnd">
                <a:noFill/>
                <a:round/>
                <a:headEnd/>
                <a:tailEnd/>
              </a:ln>
              <a:effectLst/>
            </p:spPr>
            <p:txBody>
              <a:bodyPr/>
              <a:lstStyle/>
              <a:p>
                <a:endParaRPr lang="it-IT" sz="3600" b="1" u="none">
                  <a:solidFill>
                    <a:srgbClr val="002060"/>
                  </a:solidFill>
                  <a:latin typeface="+mj-lt"/>
                </a:endParaRPr>
              </a:p>
            </p:txBody>
          </p:sp>
          <p:sp>
            <p:nvSpPr>
              <p:cNvPr id="22" name="Freeform 29"/>
              <p:cNvSpPr>
                <a:spLocks/>
              </p:cNvSpPr>
              <p:nvPr/>
            </p:nvSpPr>
            <p:spPr bwMode="auto">
              <a:xfrm>
                <a:off x="1350" y="1915"/>
                <a:ext cx="164" cy="170"/>
              </a:xfrm>
              <a:custGeom>
                <a:avLst/>
                <a:gdLst/>
                <a:ahLst/>
                <a:cxnLst>
                  <a:cxn ang="0">
                    <a:pos x="11" y="123"/>
                  </a:cxn>
                  <a:cxn ang="0">
                    <a:pos x="2" y="98"/>
                  </a:cxn>
                  <a:cxn ang="0">
                    <a:pos x="0" y="80"/>
                  </a:cxn>
                  <a:cxn ang="0">
                    <a:pos x="4" y="65"/>
                  </a:cxn>
                  <a:cxn ang="0">
                    <a:pos x="17" y="49"/>
                  </a:cxn>
                  <a:cxn ang="0">
                    <a:pos x="28" y="39"/>
                  </a:cxn>
                  <a:cxn ang="0">
                    <a:pos x="33" y="30"/>
                  </a:cxn>
                  <a:cxn ang="0">
                    <a:pos x="31" y="19"/>
                  </a:cxn>
                  <a:cxn ang="0">
                    <a:pos x="31" y="11"/>
                  </a:cxn>
                  <a:cxn ang="0">
                    <a:pos x="42" y="22"/>
                  </a:cxn>
                  <a:cxn ang="0">
                    <a:pos x="47" y="30"/>
                  </a:cxn>
                  <a:cxn ang="0">
                    <a:pos x="55" y="22"/>
                  </a:cxn>
                  <a:cxn ang="0">
                    <a:pos x="54" y="8"/>
                  </a:cxn>
                  <a:cxn ang="0">
                    <a:pos x="52" y="0"/>
                  </a:cxn>
                  <a:cxn ang="0">
                    <a:pos x="64" y="6"/>
                  </a:cxn>
                  <a:cxn ang="0">
                    <a:pos x="72" y="22"/>
                  </a:cxn>
                  <a:cxn ang="0">
                    <a:pos x="76" y="36"/>
                  </a:cxn>
                  <a:cxn ang="0">
                    <a:pos x="83" y="23"/>
                  </a:cxn>
                  <a:cxn ang="0">
                    <a:pos x="98" y="14"/>
                  </a:cxn>
                  <a:cxn ang="0">
                    <a:pos x="111" y="12"/>
                  </a:cxn>
                  <a:cxn ang="0">
                    <a:pos x="117" y="19"/>
                  </a:cxn>
                  <a:cxn ang="0">
                    <a:pos x="107" y="26"/>
                  </a:cxn>
                  <a:cxn ang="0">
                    <a:pos x="106" y="40"/>
                  </a:cxn>
                  <a:cxn ang="0">
                    <a:pos x="116" y="49"/>
                  </a:cxn>
                  <a:cxn ang="0">
                    <a:pos x="129" y="50"/>
                  </a:cxn>
                  <a:cxn ang="0">
                    <a:pos x="139" y="46"/>
                  </a:cxn>
                  <a:cxn ang="0">
                    <a:pos x="137" y="36"/>
                  </a:cxn>
                  <a:cxn ang="0">
                    <a:pos x="142" y="36"/>
                  </a:cxn>
                  <a:cxn ang="0">
                    <a:pos x="152" y="43"/>
                  </a:cxn>
                  <a:cxn ang="0">
                    <a:pos x="160" y="58"/>
                  </a:cxn>
                  <a:cxn ang="0">
                    <a:pos x="159" y="78"/>
                  </a:cxn>
                  <a:cxn ang="0">
                    <a:pos x="153" y="84"/>
                  </a:cxn>
                  <a:cxn ang="0">
                    <a:pos x="142" y="96"/>
                  </a:cxn>
                  <a:cxn ang="0">
                    <a:pos x="137" y="106"/>
                  </a:cxn>
                  <a:cxn ang="0">
                    <a:pos x="136" y="121"/>
                  </a:cxn>
                  <a:cxn ang="0">
                    <a:pos x="136" y="139"/>
                  </a:cxn>
                  <a:cxn ang="0">
                    <a:pos x="129" y="147"/>
                  </a:cxn>
                  <a:cxn ang="0">
                    <a:pos x="115" y="156"/>
                  </a:cxn>
                  <a:cxn ang="0">
                    <a:pos x="93" y="164"/>
                  </a:cxn>
                  <a:cxn ang="0">
                    <a:pos x="62" y="169"/>
                  </a:cxn>
                  <a:cxn ang="0">
                    <a:pos x="41" y="166"/>
                  </a:cxn>
                  <a:cxn ang="0">
                    <a:pos x="28" y="156"/>
                  </a:cxn>
                </a:cxnLst>
                <a:rect l="0" t="0" r="r" b="b"/>
                <a:pathLst>
                  <a:path w="164" h="170">
                    <a:moveTo>
                      <a:pt x="21" y="142"/>
                    </a:moveTo>
                    <a:lnTo>
                      <a:pt x="17" y="132"/>
                    </a:lnTo>
                    <a:lnTo>
                      <a:pt x="11" y="123"/>
                    </a:lnTo>
                    <a:lnTo>
                      <a:pt x="7" y="114"/>
                    </a:lnTo>
                    <a:lnTo>
                      <a:pt x="4" y="105"/>
                    </a:lnTo>
                    <a:lnTo>
                      <a:pt x="2" y="98"/>
                    </a:lnTo>
                    <a:lnTo>
                      <a:pt x="0" y="90"/>
                    </a:lnTo>
                    <a:lnTo>
                      <a:pt x="0" y="85"/>
                    </a:lnTo>
                    <a:lnTo>
                      <a:pt x="0" y="80"/>
                    </a:lnTo>
                    <a:lnTo>
                      <a:pt x="0" y="74"/>
                    </a:lnTo>
                    <a:lnTo>
                      <a:pt x="2" y="70"/>
                    </a:lnTo>
                    <a:lnTo>
                      <a:pt x="4" y="65"/>
                    </a:lnTo>
                    <a:lnTo>
                      <a:pt x="7" y="58"/>
                    </a:lnTo>
                    <a:lnTo>
                      <a:pt x="12" y="53"/>
                    </a:lnTo>
                    <a:lnTo>
                      <a:pt x="17" y="49"/>
                    </a:lnTo>
                    <a:lnTo>
                      <a:pt x="20" y="46"/>
                    </a:lnTo>
                    <a:lnTo>
                      <a:pt x="25" y="42"/>
                    </a:lnTo>
                    <a:lnTo>
                      <a:pt x="28" y="39"/>
                    </a:lnTo>
                    <a:lnTo>
                      <a:pt x="30" y="35"/>
                    </a:lnTo>
                    <a:lnTo>
                      <a:pt x="33" y="31"/>
                    </a:lnTo>
                    <a:lnTo>
                      <a:pt x="33" y="30"/>
                    </a:lnTo>
                    <a:lnTo>
                      <a:pt x="34" y="28"/>
                    </a:lnTo>
                    <a:lnTo>
                      <a:pt x="33" y="23"/>
                    </a:lnTo>
                    <a:lnTo>
                      <a:pt x="31" y="19"/>
                    </a:lnTo>
                    <a:lnTo>
                      <a:pt x="28" y="14"/>
                    </a:lnTo>
                    <a:lnTo>
                      <a:pt x="26" y="9"/>
                    </a:lnTo>
                    <a:lnTo>
                      <a:pt x="31" y="11"/>
                    </a:lnTo>
                    <a:lnTo>
                      <a:pt x="36" y="13"/>
                    </a:lnTo>
                    <a:lnTo>
                      <a:pt x="41" y="17"/>
                    </a:lnTo>
                    <a:lnTo>
                      <a:pt x="42" y="22"/>
                    </a:lnTo>
                    <a:lnTo>
                      <a:pt x="44" y="26"/>
                    </a:lnTo>
                    <a:lnTo>
                      <a:pt x="44" y="31"/>
                    </a:lnTo>
                    <a:lnTo>
                      <a:pt x="47" y="30"/>
                    </a:lnTo>
                    <a:lnTo>
                      <a:pt x="51" y="26"/>
                    </a:lnTo>
                    <a:lnTo>
                      <a:pt x="52" y="24"/>
                    </a:lnTo>
                    <a:lnTo>
                      <a:pt x="55" y="22"/>
                    </a:lnTo>
                    <a:lnTo>
                      <a:pt x="56" y="17"/>
                    </a:lnTo>
                    <a:lnTo>
                      <a:pt x="55" y="13"/>
                    </a:lnTo>
                    <a:lnTo>
                      <a:pt x="54" y="8"/>
                    </a:lnTo>
                    <a:lnTo>
                      <a:pt x="51" y="3"/>
                    </a:lnTo>
                    <a:lnTo>
                      <a:pt x="47" y="1"/>
                    </a:lnTo>
                    <a:lnTo>
                      <a:pt x="52" y="0"/>
                    </a:lnTo>
                    <a:lnTo>
                      <a:pt x="56" y="1"/>
                    </a:lnTo>
                    <a:lnTo>
                      <a:pt x="61" y="2"/>
                    </a:lnTo>
                    <a:lnTo>
                      <a:pt x="64" y="6"/>
                    </a:lnTo>
                    <a:lnTo>
                      <a:pt x="68" y="10"/>
                    </a:lnTo>
                    <a:lnTo>
                      <a:pt x="71" y="16"/>
                    </a:lnTo>
                    <a:lnTo>
                      <a:pt x="72" y="22"/>
                    </a:lnTo>
                    <a:lnTo>
                      <a:pt x="76" y="28"/>
                    </a:lnTo>
                    <a:lnTo>
                      <a:pt x="76" y="32"/>
                    </a:lnTo>
                    <a:lnTo>
                      <a:pt x="76" y="36"/>
                    </a:lnTo>
                    <a:lnTo>
                      <a:pt x="78" y="31"/>
                    </a:lnTo>
                    <a:lnTo>
                      <a:pt x="82" y="25"/>
                    </a:lnTo>
                    <a:lnTo>
                      <a:pt x="83" y="23"/>
                    </a:lnTo>
                    <a:lnTo>
                      <a:pt x="86" y="19"/>
                    </a:lnTo>
                    <a:lnTo>
                      <a:pt x="91" y="16"/>
                    </a:lnTo>
                    <a:lnTo>
                      <a:pt x="98" y="14"/>
                    </a:lnTo>
                    <a:lnTo>
                      <a:pt x="102" y="13"/>
                    </a:lnTo>
                    <a:lnTo>
                      <a:pt x="106" y="11"/>
                    </a:lnTo>
                    <a:lnTo>
                      <a:pt x="111" y="12"/>
                    </a:lnTo>
                    <a:lnTo>
                      <a:pt x="115" y="12"/>
                    </a:lnTo>
                    <a:lnTo>
                      <a:pt x="123" y="17"/>
                    </a:lnTo>
                    <a:lnTo>
                      <a:pt x="117" y="19"/>
                    </a:lnTo>
                    <a:lnTo>
                      <a:pt x="112" y="21"/>
                    </a:lnTo>
                    <a:lnTo>
                      <a:pt x="110" y="23"/>
                    </a:lnTo>
                    <a:lnTo>
                      <a:pt x="107" y="26"/>
                    </a:lnTo>
                    <a:lnTo>
                      <a:pt x="104" y="30"/>
                    </a:lnTo>
                    <a:lnTo>
                      <a:pt x="104" y="34"/>
                    </a:lnTo>
                    <a:lnTo>
                      <a:pt x="106" y="40"/>
                    </a:lnTo>
                    <a:lnTo>
                      <a:pt x="109" y="44"/>
                    </a:lnTo>
                    <a:lnTo>
                      <a:pt x="111" y="46"/>
                    </a:lnTo>
                    <a:lnTo>
                      <a:pt x="116" y="49"/>
                    </a:lnTo>
                    <a:lnTo>
                      <a:pt x="121" y="50"/>
                    </a:lnTo>
                    <a:lnTo>
                      <a:pt x="126" y="50"/>
                    </a:lnTo>
                    <a:lnTo>
                      <a:pt x="129" y="50"/>
                    </a:lnTo>
                    <a:lnTo>
                      <a:pt x="134" y="50"/>
                    </a:lnTo>
                    <a:lnTo>
                      <a:pt x="139" y="47"/>
                    </a:lnTo>
                    <a:lnTo>
                      <a:pt x="139" y="46"/>
                    </a:lnTo>
                    <a:lnTo>
                      <a:pt x="141" y="43"/>
                    </a:lnTo>
                    <a:lnTo>
                      <a:pt x="139" y="39"/>
                    </a:lnTo>
                    <a:lnTo>
                      <a:pt x="137" y="36"/>
                    </a:lnTo>
                    <a:lnTo>
                      <a:pt x="137" y="34"/>
                    </a:lnTo>
                    <a:lnTo>
                      <a:pt x="140" y="34"/>
                    </a:lnTo>
                    <a:lnTo>
                      <a:pt x="142" y="36"/>
                    </a:lnTo>
                    <a:lnTo>
                      <a:pt x="145" y="39"/>
                    </a:lnTo>
                    <a:lnTo>
                      <a:pt x="150" y="41"/>
                    </a:lnTo>
                    <a:lnTo>
                      <a:pt x="152" y="43"/>
                    </a:lnTo>
                    <a:lnTo>
                      <a:pt x="155" y="47"/>
                    </a:lnTo>
                    <a:lnTo>
                      <a:pt x="158" y="52"/>
                    </a:lnTo>
                    <a:lnTo>
                      <a:pt x="160" y="58"/>
                    </a:lnTo>
                    <a:lnTo>
                      <a:pt x="161" y="64"/>
                    </a:lnTo>
                    <a:lnTo>
                      <a:pt x="163" y="71"/>
                    </a:lnTo>
                    <a:lnTo>
                      <a:pt x="159" y="78"/>
                    </a:lnTo>
                    <a:lnTo>
                      <a:pt x="157" y="80"/>
                    </a:lnTo>
                    <a:lnTo>
                      <a:pt x="157" y="81"/>
                    </a:lnTo>
                    <a:lnTo>
                      <a:pt x="153" y="84"/>
                    </a:lnTo>
                    <a:lnTo>
                      <a:pt x="150" y="87"/>
                    </a:lnTo>
                    <a:lnTo>
                      <a:pt x="145" y="92"/>
                    </a:lnTo>
                    <a:lnTo>
                      <a:pt x="142" y="96"/>
                    </a:lnTo>
                    <a:lnTo>
                      <a:pt x="139" y="99"/>
                    </a:lnTo>
                    <a:lnTo>
                      <a:pt x="140" y="102"/>
                    </a:lnTo>
                    <a:lnTo>
                      <a:pt x="137" y="106"/>
                    </a:lnTo>
                    <a:lnTo>
                      <a:pt x="136" y="113"/>
                    </a:lnTo>
                    <a:lnTo>
                      <a:pt x="137" y="116"/>
                    </a:lnTo>
                    <a:lnTo>
                      <a:pt x="136" y="121"/>
                    </a:lnTo>
                    <a:lnTo>
                      <a:pt x="139" y="128"/>
                    </a:lnTo>
                    <a:lnTo>
                      <a:pt x="137" y="133"/>
                    </a:lnTo>
                    <a:lnTo>
                      <a:pt x="136" y="139"/>
                    </a:lnTo>
                    <a:lnTo>
                      <a:pt x="134" y="141"/>
                    </a:lnTo>
                    <a:lnTo>
                      <a:pt x="133" y="143"/>
                    </a:lnTo>
                    <a:lnTo>
                      <a:pt x="129" y="147"/>
                    </a:lnTo>
                    <a:lnTo>
                      <a:pt x="125" y="151"/>
                    </a:lnTo>
                    <a:lnTo>
                      <a:pt x="120" y="154"/>
                    </a:lnTo>
                    <a:lnTo>
                      <a:pt x="115" y="156"/>
                    </a:lnTo>
                    <a:lnTo>
                      <a:pt x="107" y="160"/>
                    </a:lnTo>
                    <a:lnTo>
                      <a:pt x="101" y="161"/>
                    </a:lnTo>
                    <a:lnTo>
                      <a:pt x="93" y="164"/>
                    </a:lnTo>
                    <a:lnTo>
                      <a:pt x="83" y="167"/>
                    </a:lnTo>
                    <a:lnTo>
                      <a:pt x="72" y="169"/>
                    </a:lnTo>
                    <a:lnTo>
                      <a:pt x="62" y="169"/>
                    </a:lnTo>
                    <a:lnTo>
                      <a:pt x="54" y="167"/>
                    </a:lnTo>
                    <a:lnTo>
                      <a:pt x="46" y="167"/>
                    </a:lnTo>
                    <a:lnTo>
                      <a:pt x="41" y="166"/>
                    </a:lnTo>
                    <a:lnTo>
                      <a:pt x="37" y="163"/>
                    </a:lnTo>
                    <a:lnTo>
                      <a:pt x="33" y="160"/>
                    </a:lnTo>
                    <a:lnTo>
                      <a:pt x="28" y="156"/>
                    </a:lnTo>
                    <a:lnTo>
                      <a:pt x="25" y="147"/>
                    </a:lnTo>
                    <a:lnTo>
                      <a:pt x="21" y="142"/>
                    </a:lnTo>
                  </a:path>
                </a:pathLst>
              </a:custGeom>
              <a:solidFill>
                <a:srgbClr val="FF8000"/>
              </a:solidFill>
              <a:ln w="9525" cap="rnd">
                <a:noFill/>
                <a:round/>
                <a:headEnd/>
                <a:tailEnd/>
              </a:ln>
              <a:effectLst/>
            </p:spPr>
            <p:txBody>
              <a:bodyPr/>
              <a:lstStyle/>
              <a:p>
                <a:endParaRPr lang="it-IT" sz="3600" b="1" u="none">
                  <a:solidFill>
                    <a:srgbClr val="002060"/>
                  </a:solidFill>
                  <a:latin typeface="+mj-lt"/>
                </a:endParaRPr>
              </a:p>
            </p:txBody>
          </p:sp>
          <p:sp>
            <p:nvSpPr>
              <p:cNvPr id="23" name="Freeform 30"/>
              <p:cNvSpPr>
                <a:spLocks/>
              </p:cNvSpPr>
              <p:nvPr/>
            </p:nvSpPr>
            <p:spPr bwMode="auto">
              <a:xfrm>
                <a:off x="1386" y="1961"/>
                <a:ext cx="108" cy="118"/>
              </a:xfrm>
              <a:custGeom>
                <a:avLst/>
                <a:gdLst/>
                <a:ahLst/>
                <a:cxnLst>
                  <a:cxn ang="0">
                    <a:pos x="7" y="85"/>
                  </a:cxn>
                  <a:cxn ang="0">
                    <a:pos x="1" y="67"/>
                  </a:cxn>
                  <a:cxn ang="0">
                    <a:pos x="0" y="55"/>
                  </a:cxn>
                  <a:cxn ang="0">
                    <a:pos x="2" y="44"/>
                  </a:cxn>
                  <a:cxn ang="0">
                    <a:pos x="10" y="34"/>
                  </a:cxn>
                  <a:cxn ang="0">
                    <a:pos x="18" y="27"/>
                  </a:cxn>
                  <a:cxn ang="0">
                    <a:pos x="21" y="21"/>
                  </a:cxn>
                  <a:cxn ang="0">
                    <a:pos x="21" y="13"/>
                  </a:cxn>
                  <a:cxn ang="0">
                    <a:pos x="22" y="8"/>
                  </a:cxn>
                  <a:cxn ang="0">
                    <a:pos x="27" y="14"/>
                  </a:cxn>
                  <a:cxn ang="0">
                    <a:pos x="30" y="20"/>
                  </a:cxn>
                  <a:cxn ang="0">
                    <a:pos x="36" y="15"/>
                  </a:cxn>
                  <a:cxn ang="0">
                    <a:pos x="35" y="6"/>
                  </a:cxn>
                  <a:cxn ang="0">
                    <a:pos x="34" y="1"/>
                  </a:cxn>
                  <a:cxn ang="0">
                    <a:pos x="42" y="4"/>
                  </a:cxn>
                  <a:cxn ang="0">
                    <a:pos x="47" y="15"/>
                  </a:cxn>
                  <a:cxn ang="0">
                    <a:pos x="48" y="25"/>
                  </a:cxn>
                  <a:cxn ang="0">
                    <a:pos x="54" y="15"/>
                  </a:cxn>
                  <a:cxn ang="0">
                    <a:pos x="63" y="9"/>
                  </a:cxn>
                  <a:cxn ang="0">
                    <a:pos x="72" y="9"/>
                  </a:cxn>
                  <a:cxn ang="0">
                    <a:pos x="76" y="13"/>
                  </a:cxn>
                  <a:cxn ang="0">
                    <a:pos x="70" y="19"/>
                  </a:cxn>
                  <a:cxn ang="0">
                    <a:pos x="69" y="28"/>
                  </a:cxn>
                  <a:cxn ang="0">
                    <a:pos x="76" y="35"/>
                  </a:cxn>
                  <a:cxn ang="0">
                    <a:pos x="85" y="35"/>
                  </a:cxn>
                  <a:cxn ang="0">
                    <a:pos x="92" y="31"/>
                  </a:cxn>
                  <a:cxn ang="0">
                    <a:pos x="91" y="26"/>
                  </a:cxn>
                  <a:cxn ang="0">
                    <a:pos x="93" y="25"/>
                  </a:cxn>
                  <a:cxn ang="0">
                    <a:pos x="100" y="30"/>
                  </a:cxn>
                  <a:cxn ang="0">
                    <a:pos x="104" y="40"/>
                  </a:cxn>
                  <a:cxn ang="0">
                    <a:pos x="105" y="53"/>
                  </a:cxn>
                  <a:cxn ang="0">
                    <a:pos x="101" y="58"/>
                  </a:cxn>
                  <a:cxn ang="0">
                    <a:pos x="94" y="67"/>
                  </a:cxn>
                  <a:cxn ang="0">
                    <a:pos x="91" y="74"/>
                  </a:cxn>
                  <a:cxn ang="0">
                    <a:pos x="89" y="85"/>
                  </a:cxn>
                  <a:cxn ang="0">
                    <a:pos x="91" y="96"/>
                  </a:cxn>
                  <a:cxn ang="0">
                    <a:pos x="86" y="101"/>
                  </a:cxn>
                  <a:cxn ang="0">
                    <a:pos x="75" y="106"/>
                  </a:cxn>
                  <a:cxn ang="0">
                    <a:pos x="62" y="112"/>
                  </a:cxn>
                  <a:cxn ang="0">
                    <a:pos x="42" y="115"/>
                  </a:cxn>
                  <a:cxn ang="0">
                    <a:pos x="28" y="113"/>
                  </a:cxn>
                  <a:cxn ang="0">
                    <a:pos x="20" y="106"/>
                  </a:cxn>
                </a:cxnLst>
                <a:rect l="0" t="0" r="r" b="b"/>
                <a:pathLst>
                  <a:path w="108" h="118">
                    <a:moveTo>
                      <a:pt x="15" y="97"/>
                    </a:moveTo>
                    <a:lnTo>
                      <a:pt x="11" y="90"/>
                    </a:lnTo>
                    <a:lnTo>
                      <a:pt x="7" y="85"/>
                    </a:lnTo>
                    <a:lnTo>
                      <a:pt x="4" y="78"/>
                    </a:lnTo>
                    <a:lnTo>
                      <a:pt x="3" y="72"/>
                    </a:lnTo>
                    <a:lnTo>
                      <a:pt x="1" y="67"/>
                    </a:lnTo>
                    <a:lnTo>
                      <a:pt x="0" y="62"/>
                    </a:lnTo>
                    <a:lnTo>
                      <a:pt x="0" y="58"/>
                    </a:lnTo>
                    <a:lnTo>
                      <a:pt x="0" y="55"/>
                    </a:lnTo>
                    <a:lnTo>
                      <a:pt x="1" y="52"/>
                    </a:lnTo>
                    <a:lnTo>
                      <a:pt x="2" y="47"/>
                    </a:lnTo>
                    <a:lnTo>
                      <a:pt x="2" y="44"/>
                    </a:lnTo>
                    <a:lnTo>
                      <a:pt x="6" y="40"/>
                    </a:lnTo>
                    <a:lnTo>
                      <a:pt x="7" y="36"/>
                    </a:lnTo>
                    <a:lnTo>
                      <a:pt x="10" y="34"/>
                    </a:lnTo>
                    <a:lnTo>
                      <a:pt x="13" y="31"/>
                    </a:lnTo>
                    <a:lnTo>
                      <a:pt x="17" y="29"/>
                    </a:lnTo>
                    <a:lnTo>
                      <a:pt x="18" y="27"/>
                    </a:lnTo>
                    <a:lnTo>
                      <a:pt x="20" y="24"/>
                    </a:lnTo>
                    <a:lnTo>
                      <a:pt x="21" y="22"/>
                    </a:lnTo>
                    <a:lnTo>
                      <a:pt x="21" y="21"/>
                    </a:lnTo>
                    <a:lnTo>
                      <a:pt x="22" y="19"/>
                    </a:lnTo>
                    <a:lnTo>
                      <a:pt x="21" y="15"/>
                    </a:lnTo>
                    <a:lnTo>
                      <a:pt x="21" y="13"/>
                    </a:lnTo>
                    <a:lnTo>
                      <a:pt x="19" y="9"/>
                    </a:lnTo>
                    <a:lnTo>
                      <a:pt x="17" y="6"/>
                    </a:lnTo>
                    <a:lnTo>
                      <a:pt x="22" y="8"/>
                    </a:lnTo>
                    <a:lnTo>
                      <a:pt x="25" y="10"/>
                    </a:lnTo>
                    <a:lnTo>
                      <a:pt x="27" y="12"/>
                    </a:lnTo>
                    <a:lnTo>
                      <a:pt x="27" y="14"/>
                    </a:lnTo>
                    <a:lnTo>
                      <a:pt x="29" y="18"/>
                    </a:lnTo>
                    <a:lnTo>
                      <a:pt x="29" y="21"/>
                    </a:lnTo>
                    <a:lnTo>
                      <a:pt x="30" y="20"/>
                    </a:lnTo>
                    <a:lnTo>
                      <a:pt x="34" y="20"/>
                    </a:lnTo>
                    <a:lnTo>
                      <a:pt x="34" y="17"/>
                    </a:lnTo>
                    <a:lnTo>
                      <a:pt x="36" y="15"/>
                    </a:lnTo>
                    <a:lnTo>
                      <a:pt x="37" y="11"/>
                    </a:lnTo>
                    <a:lnTo>
                      <a:pt x="36" y="10"/>
                    </a:lnTo>
                    <a:lnTo>
                      <a:pt x="35" y="6"/>
                    </a:lnTo>
                    <a:lnTo>
                      <a:pt x="34" y="3"/>
                    </a:lnTo>
                    <a:lnTo>
                      <a:pt x="31" y="1"/>
                    </a:lnTo>
                    <a:lnTo>
                      <a:pt x="34" y="1"/>
                    </a:lnTo>
                    <a:lnTo>
                      <a:pt x="38" y="0"/>
                    </a:lnTo>
                    <a:lnTo>
                      <a:pt x="39" y="3"/>
                    </a:lnTo>
                    <a:lnTo>
                      <a:pt x="42" y="4"/>
                    </a:lnTo>
                    <a:lnTo>
                      <a:pt x="44" y="7"/>
                    </a:lnTo>
                    <a:lnTo>
                      <a:pt x="46" y="12"/>
                    </a:lnTo>
                    <a:lnTo>
                      <a:pt x="47" y="15"/>
                    </a:lnTo>
                    <a:lnTo>
                      <a:pt x="50" y="19"/>
                    </a:lnTo>
                    <a:lnTo>
                      <a:pt x="50" y="22"/>
                    </a:lnTo>
                    <a:lnTo>
                      <a:pt x="48" y="25"/>
                    </a:lnTo>
                    <a:lnTo>
                      <a:pt x="52" y="21"/>
                    </a:lnTo>
                    <a:lnTo>
                      <a:pt x="52" y="18"/>
                    </a:lnTo>
                    <a:lnTo>
                      <a:pt x="54" y="15"/>
                    </a:lnTo>
                    <a:lnTo>
                      <a:pt x="56" y="13"/>
                    </a:lnTo>
                    <a:lnTo>
                      <a:pt x="59" y="11"/>
                    </a:lnTo>
                    <a:lnTo>
                      <a:pt x="63" y="9"/>
                    </a:lnTo>
                    <a:lnTo>
                      <a:pt x="67" y="9"/>
                    </a:lnTo>
                    <a:lnTo>
                      <a:pt x="69" y="8"/>
                    </a:lnTo>
                    <a:lnTo>
                      <a:pt x="72" y="9"/>
                    </a:lnTo>
                    <a:lnTo>
                      <a:pt x="75" y="10"/>
                    </a:lnTo>
                    <a:lnTo>
                      <a:pt x="79" y="12"/>
                    </a:lnTo>
                    <a:lnTo>
                      <a:pt x="76" y="13"/>
                    </a:lnTo>
                    <a:lnTo>
                      <a:pt x="73" y="14"/>
                    </a:lnTo>
                    <a:lnTo>
                      <a:pt x="71" y="15"/>
                    </a:lnTo>
                    <a:lnTo>
                      <a:pt x="70" y="19"/>
                    </a:lnTo>
                    <a:lnTo>
                      <a:pt x="68" y="22"/>
                    </a:lnTo>
                    <a:lnTo>
                      <a:pt x="68" y="24"/>
                    </a:lnTo>
                    <a:lnTo>
                      <a:pt x="69" y="28"/>
                    </a:lnTo>
                    <a:lnTo>
                      <a:pt x="70" y="30"/>
                    </a:lnTo>
                    <a:lnTo>
                      <a:pt x="72" y="32"/>
                    </a:lnTo>
                    <a:lnTo>
                      <a:pt x="76" y="35"/>
                    </a:lnTo>
                    <a:lnTo>
                      <a:pt x="79" y="36"/>
                    </a:lnTo>
                    <a:lnTo>
                      <a:pt x="84" y="36"/>
                    </a:lnTo>
                    <a:lnTo>
                      <a:pt x="85" y="35"/>
                    </a:lnTo>
                    <a:lnTo>
                      <a:pt x="89" y="36"/>
                    </a:lnTo>
                    <a:lnTo>
                      <a:pt x="91" y="34"/>
                    </a:lnTo>
                    <a:lnTo>
                      <a:pt x="92" y="31"/>
                    </a:lnTo>
                    <a:lnTo>
                      <a:pt x="92" y="29"/>
                    </a:lnTo>
                    <a:lnTo>
                      <a:pt x="92" y="28"/>
                    </a:lnTo>
                    <a:lnTo>
                      <a:pt x="91" y="26"/>
                    </a:lnTo>
                    <a:lnTo>
                      <a:pt x="89" y="25"/>
                    </a:lnTo>
                    <a:lnTo>
                      <a:pt x="92" y="26"/>
                    </a:lnTo>
                    <a:lnTo>
                      <a:pt x="93" y="25"/>
                    </a:lnTo>
                    <a:lnTo>
                      <a:pt x="96" y="27"/>
                    </a:lnTo>
                    <a:lnTo>
                      <a:pt x="97" y="29"/>
                    </a:lnTo>
                    <a:lnTo>
                      <a:pt x="100" y="30"/>
                    </a:lnTo>
                    <a:lnTo>
                      <a:pt x="101" y="34"/>
                    </a:lnTo>
                    <a:lnTo>
                      <a:pt x="103" y="38"/>
                    </a:lnTo>
                    <a:lnTo>
                      <a:pt x="104" y="40"/>
                    </a:lnTo>
                    <a:lnTo>
                      <a:pt x="107" y="44"/>
                    </a:lnTo>
                    <a:lnTo>
                      <a:pt x="105" y="49"/>
                    </a:lnTo>
                    <a:lnTo>
                      <a:pt x="105" y="53"/>
                    </a:lnTo>
                    <a:lnTo>
                      <a:pt x="104" y="57"/>
                    </a:lnTo>
                    <a:lnTo>
                      <a:pt x="103" y="57"/>
                    </a:lnTo>
                    <a:lnTo>
                      <a:pt x="101" y="58"/>
                    </a:lnTo>
                    <a:lnTo>
                      <a:pt x="99" y="61"/>
                    </a:lnTo>
                    <a:lnTo>
                      <a:pt x="95" y="64"/>
                    </a:lnTo>
                    <a:lnTo>
                      <a:pt x="94" y="67"/>
                    </a:lnTo>
                    <a:lnTo>
                      <a:pt x="92" y="70"/>
                    </a:lnTo>
                    <a:lnTo>
                      <a:pt x="92" y="71"/>
                    </a:lnTo>
                    <a:lnTo>
                      <a:pt x="91" y="74"/>
                    </a:lnTo>
                    <a:lnTo>
                      <a:pt x="91" y="77"/>
                    </a:lnTo>
                    <a:lnTo>
                      <a:pt x="89" y="79"/>
                    </a:lnTo>
                    <a:lnTo>
                      <a:pt x="89" y="85"/>
                    </a:lnTo>
                    <a:lnTo>
                      <a:pt x="91" y="89"/>
                    </a:lnTo>
                    <a:lnTo>
                      <a:pt x="92" y="93"/>
                    </a:lnTo>
                    <a:lnTo>
                      <a:pt x="91" y="96"/>
                    </a:lnTo>
                    <a:lnTo>
                      <a:pt x="89" y="97"/>
                    </a:lnTo>
                    <a:lnTo>
                      <a:pt x="87" y="99"/>
                    </a:lnTo>
                    <a:lnTo>
                      <a:pt x="86" y="101"/>
                    </a:lnTo>
                    <a:lnTo>
                      <a:pt x="83" y="104"/>
                    </a:lnTo>
                    <a:lnTo>
                      <a:pt x="79" y="105"/>
                    </a:lnTo>
                    <a:lnTo>
                      <a:pt x="75" y="106"/>
                    </a:lnTo>
                    <a:lnTo>
                      <a:pt x="71" y="110"/>
                    </a:lnTo>
                    <a:lnTo>
                      <a:pt x="68" y="110"/>
                    </a:lnTo>
                    <a:lnTo>
                      <a:pt x="62" y="112"/>
                    </a:lnTo>
                    <a:lnTo>
                      <a:pt x="55" y="114"/>
                    </a:lnTo>
                    <a:lnTo>
                      <a:pt x="48" y="114"/>
                    </a:lnTo>
                    <a:lnTo>
                      <a:pt x="42" y="115"/>
                    </a:lnTo>
                    <a:lnTo>
                      <a:pt x="36" y="114"/>
                    </a:lnTo>
                    <a:lnTo>
                      <a:pt x="30" y="117"/>
                    </a:lnTo>
                    <a:lnTo>
                      <a:pt x="28" y="113"/>
                    </a:lnTo>
                    <a:lnTo>
                      <a:pt x="26" y="111"/>
                    </a:lnTo>
                    <a:lnTo>
                      <a:pt x="22" y="109"/>
                    </a:lnTo>
                    <a:lnTo>
                      <a:pt x="20" y="106"/>
                    </a:lnTo>
                    <a:lnTo>
                      <a:pt x="18" y="102"/>
                    </a:lnTo>
                    <a:lnTo>
                      <a:pt x="15" y="97"/>
                    </a:lnTo>
                  </a:path>
                </a:pathLst>
              </a:custGeom>
              <a:solidFill>
                <a:srgbClr val="FFFF00"/>
              </a:solidFill>
              <a:ln w="9525" cap="rnd">
                <a:noFill/>
                <a:round/>
                <a:headEnd/>
                <a:tailEnd/>
              </a:ln>
              <a:effectLst/>
            </p:spPr>
            <p:txBody>
              <a:bodyPr/>
              <a:lstStyle/>
              <a:p>
                <a:endParaRPr lang="it-IT" sz="3600" b="1" u="none">
                  <a:solidFill>
                    <a:srgbClr val="002060"/>
                  </a:solidFill>
                  <a:latin typeface="+mj-lt"/>
                </a:endParaRPr>
              </a:p>
            </p:txBody>
          </p:sp>
        </p:grpSp>
        <p:sp>
          <p:nvSpPr>
            <p:cNvPr id="18" name="Freeform 31"/>
            <p:cNvSpPr>
              <a:spLocks/>
            </p:cNvSpPr>
            <p:nvPr/>
          </p:nvSpPr>
          <p:spPr bwMode="auto">
            <a:xfrm>
              <a:off x="657" y="1984"/>
              <a:ext cx="69" cy="84"/>
            </a:xfrm>
            <a:custGeom>
              <a:avLst/>
              <a:gdLst/>
              <a:ahLst/>
              <a:cxnLst>
                <a:cxn ang="0">
                  <a:pos x="32" y="79"/>
                </a:cxn>
                <a:cxn ang="0">
                  <a:pos x="26" y="73"/>
                </a:cxn>
                <a:cxn ang="0">
                  <a:pos x="21" y="64"/>
                </a:cxn>
                <a:cxn ang="0">
                  <a:pos x="17" y="54"/>
                </a:cxn>
                <a:cxn ang="0">
                  <a:pos x="14" y="46"/>
                </a:cxn>
                <a:cxn ang="0">
                  <a:pos x="15" y="38"/>
                </a:cxn>
                <a:cxn ang="0">
                  <a:pos x="12" y="29"/>
                </a:cxn>
                <a:cxn ang="0">
                  <a:pos x="10" y="24"/>
                </a:cxn>
                <a:cxn ang="0">
                  <a:pos x="4" y="19"/>
                </a:cxn>
                <a:cxn ang="0">
                  <a:pos x="5" y="16"/>
                </a:cxn>
                <a:cxn ang="0">
                  <a:pos x="10" y="19"/>
                </a:cxn>
                <a:cxn ang="0">
                  <a:pos x="12" y="21"/>
                </a:cxn>
                <a:cxn ang="0">
                  <a:pos x="10" y="12"/>
                </a:cxn>
                <a:cxn ang="0">
                  <a:pos x="3" y="5"/>
                </a:cxn>
                <a:cxn ang="0">
                  <a:pos x="2" y="2"/>
                </a:cxn>
                <a:cxn ang="0">
                  <a:pos x="6" y="0"/>
                </a:cxn>
                <a:cxn ang="0">
                  <a:pos x="14" y="3"/>
                </a:cxn>
                <a:cxn ang="0">
                  <a:pos x="20" y="10"/>
                </a:cxn>
                <a:cxn ang="0">
                  <a:pos x="23" y="13"/>
                </a:cxn>
                <a:cxn ang="0">
                  <a:pos x="27" y="6"/>
                </a:cxn>
                <a:cxn ang="0">
                  <a:pos x="30" y="1"/>
                </a:cxn>
                <a:cxn ang="0">
                  <a:pos x="36" y="1"/>
                </a:cxn>
                <a:cxn ang="0">
                  <a:pos x="39" y="5"/>
                </a:cxn>
                <a:cxn ang="0">
                  <a:pos x="36" y="6"/>
                </a:cxn>
                <a:cxn ang="0">
                  <a:pos x="32" y="8"/>
                </a:cxn>
                <a:cxn ang="0">
                  <a:pos x="34" y="13"/>
                </a:cxn>
                <a:cxn ang="0">
                  <a:pos x="36" y="17"/>
                </a:cxn>
                <a:cxn ang="0">
                  <a:pos x="40" y="18"/>
                </a:cxn>
                <a:cxn ang="0">
                  <a:pos x="44" y="17"/>
                </a:cxn>
                <a:cxn ang="0">
                  <a:pos x="41" y="10"/>
                </a:cxn>
                <a:cxn ang="0">
                  <a:pos x="46" y="15"/>
                </a:cxn>
                <a:cxn ang="0">
                  <a:pos x="52" y="21"/>
                </a:cxn>
                <a:cxn ang="0">
                  <a:pos x="53" y="27"/>
                </a:cxn>
                <a:cxn ang="0">
                  <a:pos x="53" y="32"/>
                </a:cxn>
                <a:cxn ang="0">
                  <a:pos x="52" y="38"/>
                </a:cxn>
                <a:cxn ang="0">
                  <a:pos x="52" y="43"/>
                </a:cxn>
                <a:cxn ang="0">
                  <a:pos x="55" y="47"/>
                </a:cxn>
                <a:cxn ang="0">
                  <a:pos x="60" y="51"/>
                </a:cxn>
                <a:cxn ang="0">
                  <a:pos x="61" y="48"/>
                </a:cxn>
                <a:cxn ang="0">
                  <a:pos x="64" y="53"/>
                </a:cxn>
                <a:cxn ang="0">
                  <a:pos x="66" y="61"/>
                </a:cxn>
                <a:cxn ang="0">
                  <a:pos x="65" y="68"/>
                </a:cxn>
                <a:cxn ang="0">
                  <a:pos x="64" y="74"/>
                </a:cxn>
                <a:cxn ang="0">
                  <a:pos x="62" y="80"/>
                </a:cxn>
                <a:cxn ang="0">
                  <a:pos x="56" y="81"/>
                </a:cxn>
                <a:cxn ang="0">
                  <a:pos x="47" y="81"/>
                </a:cxn>
                <a:cxn ang="0">
                  <a:pos x="37" y="83"/>
                </a:cxn>
              </a:cxnLst>
              <a:rect l="0" t="0" r="r" b="b"/>
              <a:pathLst>
                <a:path w="69" h="84">
                  <a:moveTo>
                    <a:pt x="37" y="83"/>
                  </a:moveTo>
                  <a:lnTo>
                    <a:pt x="36" y="81"/>
                  </a:lnTo>
                  <a:lnTo>
                    <a:pt x="32" y="79"/>
                  </a:lnTo>
                  <a:lnTo>
                    <a:pt x="30" y="78"/>
                  </a:lnTo>
                  <a:lnTo>
                    <a:pt x="27" y="76"/>
                  </a:lnTo>
                  <a:lnTo>
                    <a:pt x="26" y="73"/>
                  </a:lnTo>
                  <a:lnTo>
                    <a:pt x="24" y="71"/>
                  </a:lnTo>
                  <a:lnTo>
                    <a:pt x="21" y="67"/>
                  </a:lnTo>
                  <a:lnTo>
                    <a:pt x="21" y="64"/>
                  </a:lnTo>
                  <a:lnTo>
                    <a:pt x="19" y="60"/>
                  </a:lnTo>
                  <a:lnTo>
                    <a:pt x="18" y="57"/>
                  </a:lnTo>
                  <a:lnTo>
                    <a:pt x="17" y="54"/>
                  </a:lnTo>
                  <a:lnTo>
                    <a:pt x="17" y="52"/>
                  </a:lnTo>
                  <a:lnTo>
                    <a:pt x="14" y="49"/>
                  </a:lnTo>
                  <a:lnTo>
                    <a:pt x="14" y="46"/>
                  </a:lnTo>
                  <a:lnTo>
                    <a:pt x="15" y="43"/>
                  </a:lnTo>
                  <a:lnTo>
                    <a:pt x="14" y="40"/>
                  </a:lnTo>
                  <a:lnTo>
                    <a:pt x="15" y="38"/>
                  </a:lnTo>
                  <a:lnTo>
                    <a:pt x="14" y="34"/>
                  </a:lnTo>
                  <a:lnTo>
                    <a:pt x="13" y="32"/>
                  </a:lnTo>
                  <a:lnTo>
                    <a:pt x="12" y="29"/>
                  </a:lnTo>
                  <a:lnTo>
                    <a:pt x="12" y="28"/>
                  </a:lnTo>
                  <a:lnTo>
                    <a:pt x="10" y="26"/>
                  </a:lnTo>
                  <a:lnTo>
                    <a:pt x="10" y="24"/>
                  </a:lnTo>
                  <a:lnTo>
                    <a:pt x="9" y="22"/>
                  </a:lnTo>
                  <a:lnTo>
                    <a:pt x="6" y="21"/>
                  </a:lnTo>
                  <a:lnTo>
                    <a:pt x="4" y="19"/>
                  </a:lnTo>
                  <a:lnTo>
                    <a:pt x="4" y="18"/>
                  </a:lnTo>
                  <a:lnTo>
                    <a:pt x="3" y="17"/>
                  </a:lnTo>
                  <a:lnTo>
                    <a:pt x="5" y="16"/>
                  </a:lnTo>
                  <a:lnTo>
                    <a:pt x="6" y="17"/>
                  </a:lnTo>
                  <a:lnTo>
                    <a:pt x="9" y="18"/>
                  </a:lnTo>
                  <a:lnTo>
                    <a:pt x="10" y="19"/>
                  </a:lnTo>
                  <a:lnTo>
                    <a:pt x="12" y="22"/>
                  </a:lnTo>
                  <a:lnTo>
                    <a:pt x="14" y="24"/>
                  </a:lnTo>
                  <a:lnTo>
                    <a:pt x="12" y="21"/>
                  </a:lnTo>
                  <a:lnTo>
                    <a:pt x="11" y="18"/>
                  </a:lnTo>
                  <a:lnTo>
                    <a:pt x="11" y="15"/>
                  </a:lnTo>
                  <a:lnTo>
                    <a:pt x="10" y="12"/>
                  </a:lnTo>
                  <a:lnTo>
                    <a:pt x="6" y="8"/>
                  </a:lnTo>
                  <a:lnTo>
                    <a:pt x="5" y="6"/>
                  </a:lnTo>
                  <a:lnTo>
                    <a:pt x="3" y="5"/>
                  </a:lnTo>
                  <a:lnTo>
                    <a:pt x="2" y="3"/>
                  </a:lnTo>
                  <a:lnTo>
                    <a:pt x="0" y="2"/>
                  </a:lnTo>
                  <a:lnTo>
                    <a:pt x="2" y="2"/>
                  </a:lnTo>
                  <a:lnTo>
                    <a:pt x="3" y="1"/>
                  </a:lnTo>
                  <a:lnTo>
                    <a:pt x="5" y="0"/>
                  </a:lnTo>
                  <a:lnTo>
                    <a:pt x="6" y="0"/>
                  </a:lnTo>
                  <a:lnTo>
                    <a:pt x="10" y="1"/>
                  </a:lnTo>
                  <a:lnTo>
                    <a:pt x="12" y="3"/>
                  </a:lnTo>
                  <a:lnTo>
                    <a:pt x="14" y="3"/>
                  </a:lnTo>
                  <a:lnTo>
                    <a:pt x="17" y="5"/>
                  </a:lnTo>
                  <a:lnTo>
                    <a:pt x="19" y="8"/>
                  </a:lnTo>
                  <a:lnTo>
                    <a:pt x="20" y="10"/>
                  </a:lnTo>
                  <a:lnTo>
                    <a:pt x="22" y="13"/>
                  </a:lnTo>
                  <a:lnTo>
                    <a:pt x="24" y="17"/>
                  </a:lnTo>
                  <a:lnTo>
                    <a:pt x="23" y="13"/>
                  </a:lnTo>
                  <a:lnTo>
                    <a:pt x="24" y="11"/>
                  </a:lnTo>
                  <a:lnTo>
                    <a:pt x="24" y="8"/>
                  </a:lnTo>
                  <a:lnTo>
                    <a:pt x="27" y="6"/>
                  </a:lnTo>
                  <a:lnTo>
                    <a:pt x="27" y="4"/>
                  </a:lnTo>
                  <a:lnTo>
                    <a:pt x="29" y="2"/>
                  </a:lnTo>
                  <a:lnTo>
                    <a:pt x="30" y="1"/>
                  </a:lnTo>
                  <a:lnTo>
                    <a:pt x="32" y="1"/>
                  </a:lnTo>
                  <a:lnTo>
                    <a:pt x="34" y="0"/>
                  </a:lnTo>
                  <a:lnTo>
                    <a:pt x="36" y="1"/>
                  </a:lnTo>
                  <a:lnTo>
                    <a:pt x="37" y="2"/>
                  </a:lnTo>
                  <a:lnTo>
                    <a:pt x="37" y="4"/>
                  </a:lnTo>
                  <a:lnTo>
                    <a:pt x="39" y="5"/>
                  </a:lnTo>
                  <a:lnTo>
                    <a:pt x="38" y="4"/>
                  </a:lnTo>
                  <a:lnTo>
                    <a:pt x="37" y="5"/>
                  </a:lnTo>
                  <a:lnTo>
                    <a:pt x="36" y="6"/>
                  </a:lnTo>
                  <a:lnTo>
                    <a:pt x="35" y="7"/>
                  </a:lnTo>
                  <a:lnTo>
                    <a:pt x="34" y="8"/>
                  </a:lnTo>
                  <a:lnTo>
                    <a:pt x="32" y="8"/>
                  </a:lnTo>
                  <a:lnTo>
                    <a:pt x="34" y="10"/>
                  </a:lnTo>
                  <a:lnTo>
                    <a:pt x="34" y="11"/>
                  </a:lnTo>
                  <a:lnTo>
                    <a:pt x="34" y="13"/>
                  </a:lnTo>
                  <a:lnTo>
                    <a:pt x="35" y="14"/>
                  </a:lnTo>
                  <a:lnTo>
                    <a:pt x="36" y="16"/>
                  </a:lnTo>
                  <a:lnTo>
                    <a:pt x="36" y="17"/>
                  </a:lnTo>
                  <a:lnTo>
                    <a:pt x="37" y="18"/>
                  </a:lnTo>
                  <a:lnTo>
                    <a:pt x="38" y="17"/>
                  </a:lnTo>
                  <a:lnTo>
                    <a:pt x="40" y="18"/>
                  </a:lnTo>
                  <a:lnTo>
                    <a:pt x="41" y="18"/>
                  </a:lnTo>
                  <a:lnTo>
                    <a:pt x="43" y="18"/>
                  </a:lnTo>
                  <a:lnTo>
                    <a:pt x="44" y="17"/>
                  </a:lnTo>
                  <a:lnTo>
                    <a:pt x="44" y="15"/>
                  </a:lnTo>
                  <a:lnTo>
                    <a:pt x="44" y="13"/>
                  </a:lnTo>
                  <a:lnTo>
                    <a:pt x="41" y="10"/>
                  </a:lnTo>
                  <a:lnTo>
                    <a:pt x="43" y="11"/>
                  </a:lnTo>
                  <a:lnTo>
                    <a:pt x="45" y="13"/>
                  </a:lnTo>
                  <a:lnTo>
                    <a:pt x="46" y="15"/>
                  </a:lnTo>
                  <a:lnTo>
                    <a:pt x="48" y="15"/>
                  </a:lnTo>
                  <a:lnTo>
                    <a:pt x="48" y="17"/>
                  </a:lnTo>
                  <a:lnTo>
                    <a:pt x="52" y="21"/>
                  </a:lnTo>
                  <a:lnTo>
                    <a:pt x="53" y="23"/>
                  </a:lnTo>
                  <a:lnTo>
                    <a:pt x="53" y="24"/>
                  </a:lnTo>
                  <a:lnTo>
                    <a:pt x="53" y="27"/>
                  </a:lnTo>
                  <a:lnTo>
                    <a:pt x="53" y="29"/>
                  </a:lnTo>
                  <a:lnTo>
                    <a:pt x="54" y="30"/>
                  </a:lnTo>
                  <a:lnTo>
                    <a:pt x="53" y="32"/>
                  </a:lnTo>
                  <a:lnTo>
                    <a:pt x="53" y="33"/>
                  </a:lnTo>
                  <a:lnTo>
                    <a:pt x="52" y="36"/>
                  </a:lnTo>
                  <a:lnTo>
                    <a:pt x="52" y="38"/>
                  </a:lnTo>
                  <a:lnTo>
                    <a:pt x="52" y="39"/>
                  </a:lnTo>
                  <a:lnTo>
                    <a:pt x="52" y="40"/>
                  </a:lnTo>
                  <a:lnTo>
                    <a:pt x="52" y="43"/>
                  </a:lnTo>
                  <a:lnTo>
                    <a:pt x="53" y="44"/>
                  </a:lnTo>
                  <a:lnTo>
                    <a:pt x="53" y="46"/>
                  </a:lnTo>
                  <a:lnTo>
                    <a:pt x="55" y="47"/>
                  </a:lnTo>
                  <a:lnTo>
                    <a:pt x="56" y="49"/>
                  </a:lnTo>
                  <a:lnTo>
                    <a:pt x="58" y="50"/>
                  </a:lnTo>
                  <a:lnTo>
                    <a:pt x="60" y="51"/>
                  </a:lnTo>
                  <a:lnTo>
                    <a:pt x="60" y="49"/>
                  </a:lnTo>
                  <a:lnTo>
                    <a:pt x="60" y="48"/>
                  </a:lnTo>
                  <a:lnTo>
                    <a:pt x="61" y="48"/>
                  </a:lnTo>
                  <a:lnTo>
                    <a:pt x="63" y="49"/>
                  </a:lnTo>
                  <a:lnTo>
                    <a:pt x="64" y="51"/>
                  </a:lnTo>
                  <a:lnTo>
                    <a:pt x="64" y="53"/>
                  </a:lnTo>
                  <a:lnTo>
                    <a:pt x="65" y="57"/>
                  </a:lnTo>
                  <a:lnTo>
                    <a:pt x="68" y="59"/>
                  </a:lnTo>
                  <a:lnTo>
                    <a:pt x="66" y="61"/>
                  </a:lnTo>
                  <a:lnTo>
                    <a:pt x="66" y="64"/>
                  </a:lnTo>
                  <a:lnTo>
                    <a:pt x="66" y="67"/>
                  </a:lnTo>
                  <a:lnTo>
                    <a:pt x="65" y="68"/>
                  </a:lnTo>
                  <a:lnTo>
                    <a:pt x="65" y="72"/>
                  </a:lnTo>
                  <a:lnTo>
                    <a:pt x="64" y="73"/>
                  </a:lnTo>
                  <a:lnTo>
                    <a:pt x="64" y="74"/>
                  </a:lnTo>
                  <a:lnTo>
                    <a:pt x="63" y="76"/>
                  </a:lnTo>
                  <a:lnTo>
                    <a:pt x="62" y="78"/>
                  </a:lnTo>
                  <a:lnTo>
                    <a:pt x="62" y="80"/>
                  </a:lnTo>
                  <a:lnTo>
                    <a:pt x="60" y="80"/>
                  </a:lnTo>
                  <a:lnTo>
                    <a:pt x="58" y="80"/>
                  </a:lnTo>
                  <a:lnTo>
                    <a:pt x="56" y="81"/>
                  </a:lnTo>
                  <a:lnTo>
                    <a:pt x="53" y="79"/>
                  </a:lnTo>
                  <a:lnTo>
                    <a:pt x="51" y="80"/>
                  </a:lnTo>
                  <a:lnTo>
                    <a:pt x="47" y="81"/>
                  </a:lnTo>
                  <a:lnTo>
                    <a:pt x="44" y="81"/>
                  </a:lnTo>
                  <a:lnTo>
                    <a:pt x="40" y="83"/>
                  </a:lnTo>
                  <a:lnTo>
                    <a:pt x="37" y="83"/>
                  </a:lnTo>
                </a:path>
              </a:pathLst>
            </a:custGeom>
            <a:solidFill>
              <a:srgbClr val="FFFF00"/>
            </a:solidFill>
            <a:ln w="9525" cap="rnd">
              <a:noFill/>
              <a:round/>
              <a:headEnd/>
              <a:tailEnd/>
            </a:ln>
            <a:effectLst/>
          </p:spPr>
          <p:txBody>
            <a:bodyPr/>
            <a:lstStyle/>
            <a:p>
              <a:endParaRPr lang="it-IT" sz="3600" b="1" u="none">
                <a:solidFill>
                  <a:srgbClr val="002060"/>
                </a:solidFill>
                <a:latin typeface="+mj-lt"/>
              </a:endParaRPr>
            </a:p>
          </p:txBody>
        </p:sp>
        <p:sp>
          <p:nvSpPr>
            <p:cNvPr id="19" name="Freeform 32"/>
            <p:cNvSpPr>
              <a:spLocks/>
            </p:cNvSpPr>
            <p:nvPr/>
          </p:nvSpPr>
          <p:spPr bwMode="auto">
            <a:xfrm>
              <a:off x="917" y="1947"/>
              <a:ext cx="141" cy="140"/>
            </a:xfrm>
            <a:custGeom>
              <a:avLst/>
              <a:gdLst/>
              <a:ahLst/>
              <a:cxnLst>
                <a:cxn ang="0">
                  <a:pos x="12" y="125"/>
                </a:cxn>
                <a:cxn ang="0">
                  <a:pos x="5" y="107"/>
                </a:cxn>
                <a:cxn ang="0">
                  <a:pos x="5" y="95"/>
                </a:cxn>
                <a:cxn ang="0">
                  <a:pos x="10" y="85"/>
                </a:cxn>
                <a:cxn ang="0">
                  <a:pos x="5" y="74"/>
                </a:cxn>
                <a:cxn ang="0">
                  <a:pos x="1" y="63"/>
                </a:cxn>
                <a:cxn ang="0">
                  <a:pos x="7" y="61"/>
                </a:cxn>
                <a:cxn ang="0">
                  <a:pos x="20" y="70"/>
                </a:cxn>
                <a:cxn ang="0">
                  <a:pos x="7" y="34"/>
                </a:cxn>
                <a:cxn ang="0">
                  <a:pos x="4" y="23"/>
                </a:cxn>
                <a:cxn ang="0">
                  <a:pos x="14" y="28"/>
                </a:cxn>
                <a:cxn ang="0">
                  <a:pos x="19" y="26"/>
                </a:cxn>
                <a:cxn ang="0">
                  <a:pos x="19" y="16"/>
                </a:cxn>
                <a:cxn ang="0">
                  <a:pos x="25" y="4"/>
                </a:cxn>
                <a:cxn ang="0">
                  <a:pos x="31" y="14"/>
                </a:cxn>
                <a:cxn ang="0">
                  <a:pos x="36" y="22"/>
                </a:cxn>
                <a:cxn ang="0">
                  <a:pos x="45" y="30"/>
                </a:cxn>
                <a:cxn ang="0">
                  <a:pos x="55" y="27"/>
                </a:cxn>
                <a:cxn ang="0">
                  <a:pos x="62" y="23"/>
                </a:cxn>
                <a:cxn ang="0">
                  <a:pos x="67" y="15"/>
                </a:cxn>
                <a:cxn ang="0">
                  <a:pos x="68" y="8"/>
                </a:cxn>
                <a:cxn ang="0">
                  <a:pos x="71" y="0"/>
                </a:cxn>
                <a:cxn ang="0">
                  <a:pos x="74" y="12"/>
                </a:cxn>
                <a:cxn ang="0">
                  <a:pos x="76" y="27"/>
                </a:cxn>
                <a:cxn ang="0">
                  <a:pos x="70" y="42"/>
                </a:cxn>
                <a:cxn ang="0">
                  <a:pos x="63" y="49"/>
                </a:cxn>
                <a:cxn ang="0">
                  <a:pos x="67" y="52"/>
                </a:cxn>
                <a:cxn ang="0">
                  <a:pos x="79" y="45"/>
                </a:cxn>
                <a:cxn ang="0">
                  <a:pos x="90" y="40"/>
                </a:cxn>
                <a:cxn ang="0">
                  <a:pos x="98" y="44"/>
                </a:cxn>
                <a:cxn ang="0">
                  <a:pos x="93" y="57"/>
                </a:cxn>
                <a:cxn ang="0">
                  <a:pos x="89" y="65"/>
                </a:cxn>
                <a:cxn ang="0">
                  <a:pos x="90" y="68"/>
                </a:cxn>
                <a:cxn ang="0">
                  <a:pos x="93" y="72"/>
                </a:cxn>
                <a:cxn ang="0">
                  <a:pos x="105" y="73"/>
                </a:cxn>
                <a:cxn ang="0">
                  <a:pos x="107" y="67"/>
                </a:cxn>
                <a:cxn ang="0">
                  <a:pos x="107" y="56"/>
                </a:cxn>
                <a:cxn ang="0">
                  <a:pos x="112" y="56"/>
                </a:cxn>
                <a:cxn ang="0">
                  <a:pos x="117" y="67"/>
                </a:cxn>
                <a:cxn ang="0">
                  <a:pos x="118" y="85"/>
                </a:cxn>
                <a:cxn ang="0">
                  <a:pos x="126" y="94"/>
                </a:cxn>
                <a:cxn ang="0">
                  <a:pos x="133" y="87"/>
                </a:cxn>
                <a:cxn ang="0">
                  <a:pos x="135" y="75"/>
                </a:cxn>
                <a:cxn ang="0">
                  <a:pos x="140" y="87"/>
                </a:cxn>
                <a:cxn ang="0">
                  <a:pos x="137" y="98"/>
                </a:cxn>
                <a:cxn ang="0">
                  <a:pos x="132" y="113"/>
                </a:cxn>
                <a:cxn ang="0">
                  <a:pos x="127" y="124"/>
                </a:cxn>
                <a:cxn ang="0">
                  <a:pos x="124" y="135"/>
                </a:cxn>
                <a:cxn ang="0">
                  <a:pos x="112" y="137"/>
                </a:cxn>
                <a:cxn ang="0">
                  <a:pos x="100" y="136"/>
                </a:cxn>
                <a:cxn ang="0">
                  <a:pos x="90" y="130"/>
                </a:cxn>
                <a:cxn ang="0">
                  <a:pos x="81" y="130"/>
                </a:cxn>
                <a:cxn ang="0">
                  <a:pos x="65" y="131"/>
                </a:cxn>
                <a:cxn ang="0">
                  <a:pos x="58" y="125"/>
                </a:cxn>
                <a:cxn ang="0">
                  <a:pos x="40" y="133"/>
                </a:cxn>
                <a:cxn ang="0">
                  <a:pos x="23" y="131"/>
                </a:cxn>
              </a:cxnLst>
              <a:rect l="0" t="0" r="r" b="b"/>
              <a:pathLst>
                <a:path w="141" h="140">
                  <a:moveTo>
                    <a:pt x="18" y="131"/>
                  </a:moveTo>
                  <a:lnTo>
                    <a:pt x="12" y="125"/>
                  </a:lnTo>
                  <a:lnTo>
                    <a:pt x="7" y="116"/>
                  </a:lnTo>
                  <a:lnTo>
                    <a:pt x="5" y="107"/>
                  </a:lnTo>
                  <a:lnTo>
                    <a:pt x="5" y="100"/>
                  </a:lnTo>
                  <a:lnTo>
                    <a:pt x="5" y="95"/>
                  </a:lnTo>
                  <a:lnTo>
                    <a:pt x="13" y="89"/>
                  </a:lnTo>
                  <a:lnTo>
                    <a:pt x="10" y="85"/>
                  </a:lnTo>
                  <a:lnTo>
                    <a:pt x="6" y="78"/>
                  </a:lnTo>
                  <a:lnTo>
                    <a:pt x="5" y="74"/>
                  </a:lnTo>
                  <a:lnTo>
                    <a:pt x="3" y="68"/>
                  </a:lnTo>
                  <a:lnTo>
                    <a:pt x="1" y="63"/>
                  </a:lnTo>
                  <a:lnTo>
                    <a:pt x="1" y="54"/>
                  </a:lnTo>
                  <a:lnTo>
                    <a:pt x="7" y="61"/>
                  </a:lnTo>
                  <a:lnTo>
                    <a:pt x="16" y="70"/>
                  </a:lnTo>
                  <a:lnTo>
                    <a:pt x="20" y="70"/>
                  </a:lnTo>
                  <a:lnTo>
                    <a:pt x="14" y="52"/>
                  </a:lnTo>
                  <a:lnTo>
                    <a:pt x="7" y="34"/>
                  </a:lnTo>
                  <a:lnTo>
                    <a:pt x="0" y="23"/>
                  </a:lnTo>
                  <a:lnTo>
                    <a:pt x="4" y="23"/>
                  </a:lnTo>
                  <a:lnTo>
                    <a:pt x="10" y="24"/>
                  </a:lnTo>
                  <a:lnTo>
                    <a:pt x="14" y="28"/>
                  </a:lnTo>
                  <a:lnTo>
                    <a:pt x="19" y="33"/>
                  </a:lnTo>
                  <a:lnTo>
                    <a:pt x="19" y="26"/>
                  </a:lnTo>
                  <a:lnTo>
                    <a:pt x="18" y="21"/>
                  </a:lnTo>
                  <a:lnTo>
                    <a:pt x="19" y="16"/>
                  </a:lnTo>
                  <a:lnTo>
                    <a:pt x="19" y="13"/>
                  </a:lnTo>
                  <a:lnTo>
                    <a:pt x="25" y="4"/>
                  </a:lnTo>
                  <a:lnTo>
                    <a:pt x="29" y="11"/>
                  </a:lnTo>
                  <a:lnTo>
                    <a:pt x="31" y="14"/>
                  </a:lnTo>
                  <a:lnTo>
                    <a:pt x="33" y="18"/>
                  </a:lnTo>
                  <a:lnTo>
                    <a:pt x="36" y="22"/>
                  </a:lnTo>
                  <a:lnTo>
                    <a:pt x="41" y="26"/>
                  </a:lnTo>
                  <a:lnTo>
                    <a:pt x="45" y="30"/>
                  </a:lnTo>
                  <a:lnTo>
                    <a:pt x="48" y="30"/>
                  </a:lnTo>
                  <a:lnTo>
                    <a:pt x="55" y="27"/>
                  </a:lnTo>
                  <a:lnTo>
                    <a:pt x="58" y="27"/>
                  </a:lnTo>
                  <a:lnTo>
                    <a:pt x="62" y="23"/>
                  </a:lnTo>
                  <a:lnTo>
                    <a:pt x="64" y="20"/>
                  </a:lnTo>
                  <a:lnTo>
                    <a:pt x="67" y="15"/>
                  </a:lnTo>
                  <a:lnTo>
                    <a:pt x="66" y="11"/>
                  </a:lnTo>
                  <a:lnTo>
                    <a:pt x="68" y="8"/>
                  </a:lnTo>
                  <a:lnTo>
                    <a:pt x="70" y="3"/>
                  </a:lnTo>
                  <a:lnTo>
                    <a:pt x="71" y="0"/>
                  </a:lnTo>
                  <a:lnTo>
                    <a:pt x="72" y="7"/>
                  </a:lnTo>
                  <a:lnTo>
                    <a:pt x="74" y="12"/>
                  </a:lnTo>
                  <a:lnTo>
                    <a:pt x="76" y="20"/>
                  </a:lnTo>
                  <a:lnTo>
                    <a:pt x="76" y="27"/>
                  </a:lnTo>
                  <a:lnTo>
                    <a:pt x="74" y="35"/>
                  </a:lnTo>
                  <a:lnTo>
                    <a:pt x="70" y="42"/>
                  </a:lnTo>
                  <a:lnTo>
                    <a:pt x="65" y="45"/>
                  </a:lnTo>
                  <a:lnTo>
                    <a:pt x="63" y="49"/>
                  </a:lnTo>
                  <a:lnTo>
                    <a:pt x="59" y="57"/>
                  </a:lnTo>
                  <a:lnTo>
                    <a:pt x="67" y="52"/>
                  </a:lnTo>
                  <a:lnTo>
                    <a:pt x="75" y="46"/>
                  </a:lnTo>
                  <a:lnTo>
                    <a:pt x="79" y="45"/>
                  </a:lnTo>
                  <a:lnTo>
                    <a:pt x="84" y="41"/>
                  </a:lnTo>
                  <a:lnTo>
                    <a:pt x="90" y="40"/>
                  </a:lnTo>
                  <a:lnTo>
                    <a:pt x="99" y="36"/>
                  </a:lnTo>
                  <a:lnTo>
                    <a:pt x="98" y="44"/>
                  </a:lnTo>
                  <a:lnTo>
                    <a:pt x="95" y="49"/>
                  </a:lnTo>
                  <a:lnTo>
                    <a:pt x="93" y="57"/>
                  </a:lnTo>
                  <a:lnTo>
                    <a:pt x="91" y="62"/>
                  </a:lnTo>
                  <a:lnTo>
                    <a:pt x="89" y="65"/>
                  </a:lnTo>
                  <a:lnTo>
                    <a:pt x="88" y="67"/>
                  </a:lnTo>
                  <a:lnTo>
                    <a:pt x="90" y="68"/>
                  </a:lnTo>
                  <a:lnTo>
                    <a:pt x="90" y="70"/>
                  </a:lnTo>
                  <a:lnTo>
                    <a:pt x="93" y="72"/>
                  </a:lnTo>
                  <a:lnTo>
                    <a:pt x="99" y="73"/>
                  </a:lnTo>
                  <a:lnTo>
                    <a:pt x="105" y="73"/>
                  </a:lnTo>
                  <a:lnTo>
                    <a:pt x="106" y="70"/>
                  </a:lnTo>
                  <a:lnTo>
                    <a:pt x="107" y="67"/>
                  </a:lnTo>
                  <a:lnTo>
                    <a:pt x="108" y="60"/>
                  </a:lnTo>
                  <a:lnTo>
                    <a:pt x="107" y="56"/>
                  </a:lnTo>
                  <a:lnTo>
                    <a:pt x="109" y="50"/>
                  </a:lnTo>
                  <a:lnTo>
                    <a:pt x="112" y="56"/>
                  </a:lnTo>
                  <a:lnTo>
                    <a:pt x="117" y="61"/>
                  </a:lnTo>
                  <a:lnTo>
                    <a:pt x="117" y="67"/>
                  </a:lnTo>
                  <a:lnTo>
                    <a:pt x="117" y="73"/>
                  </a:lnTo>
                  <a:lnTo>
                    <a:pt x="118" y="85"/>
                  </a:lnTo>
                  <a:lnTo>
                    <a:pt x="121" y="94"/>
                  </a:lnTo>
                  <a:lnTo>
                    <a:pt x="126" y="94"/>
                  </a:lnTo>
                  <a:lnTo>
                    <a:pt x="129" y="91"/>
                  </a:lnTo>
                  <a:lnTo>
                    <a:pt x="133" y="87"/>
                  </a:lnTo>
                  <a:lnTo>
                    <a:pt x="134" y="84"/>
                  </a:lnTo>
                  <a:lnTo>
                    <a:pt x="135" y="75"/>
                  </a:lnTo>
                  <a:lnTo>
                    <a:pt x="140" y="80"/>
                  </a:lnTo>
                  <a:lnTo>
                    <a:pt x="140" y="87"/>
                  </a:lnTo>
                  <a:lnTo>
                    <a:pt x="140" y="94"/>
                  </a:lnTo>
                  <a:lnTo>
                    <a:pt x="137" y="98"/>
                  </a:lnTo>
                  <a:lnTo>
                    <a:pt x="135" y="105"/>
                  </a:lnTo>
                  <a:lnTo>
                    <a:pt x="132" y="113"/>
                  </a:lnTo>
                  <a:lnTo>
                    <a:pt x="127" y="117"/>
                  </a:lnTo>
                  <a:lnTo>
                    <a:pt x="127" y="124"/>
                  </a:lnTo>
                  <a:lnTo>
                    <a:pt x="129" y="133"/>
                  </a:lnTo>
                  <a:lnTo>
                    <a:pt x="124" y="135"/>
                  </a:lnTo>
                  <a:lnTo>
                    <a:pt x="118" y="137"/>
                  </a:lnTo>
                  <a:lnTo>
                    <a:pt x="112" y="137"/>
                  </a:lnTo>
                  <a:lnTo>
                    <a:pt x="106" y="139"/>
                  </a:lnTo>
                  <a:lnTo>
                    <a:pt x="100" y="136"/>
                  </a:lnTo>
                  <a:lnTo>
                    <a:pt x="95" y="134"/>
                  </a:lnTo>
                  <a:lnTo>
                    <a:pt x="90" y="130"/>
                  </a:lnTo>
                  <a:lnTo>
                    <a:pt x="85" y="128"/>
                  </a:lnTo>
                  <a:lnTo>
                    <a:pt x="81" y="130"/>
                  </a:lnTo>
                  <a:lnTo>
                    <a:pt x="73" y="133"/>
                  </a:lnTo>
                  <a:lnTo>
                    <a:pt x="65" y="131"/>
                  </a:lnTo>
                  <a:lnTo>
                    <a:pt x="62" y="130"/>
                  </a:lnTo>
                  <a:lnTo>
                    <a:pt x="58" y="125"/>
                  </a:lnTo>
                  <a:lnTo>
                    <a:pt x="50" y="131"/>
                  </a:lnTo>
                  <a:lnTo>
                    <a:pt x="40" y="133"/>
                  </a:lnTo>
                  <a:lnTo>
                    <a:pt x="32" y="133"/>
                  </a:lnTo>
                  <a:lnTo>
                    <a:pt x="23" y="131"/>
                  </a:lnTo>
                  <a:lnTo>
                    <a:pt x="18" y="131"/>
                  </a:lnTo>
                </a:path>
              </a:pathLst>
            </a:custGeom>
            <a:solidFill>
              <a:srgbClr val="FF0000"/>
            </a:solidFill>
            <a:ln w="9525" cap="rnd">
              <a:noFill/>
              <a:round/>
              <a:headEnd/>
              <a:tailEnd/>
            </a:ln>
            <a:effectLst/>
          </p:spPr>
          <p:txBody>
            <a:bodyPr/>
            <a:lstStyle/>
            <a:p>
              <a:endParaRPr lang="it-IT" sz="3600" b="1" u="none">
                <a:solidFill>
                  <a:srgbClr val="002060"/>
                </a:solidFill>
                <a:latin typeface="+mj-lt"/>
              </a:endParaRPr>
            </a:p>
          </p:txBody>
        </p:sp>
      </p:grpSp>
      <p:grpSp>
        <p:nvGrpSpPr>
          <p:cNvPr id="24" name="Group 67"/>
          <p:cNvGrpSpPr>
            <a:grpSpLocks noChangeAspect="1"/>
          </p:cNvGrpSpPr>
          <p:nvPr/>
        </p:nvGrpSpPr>
        <p:grpSpPr bwMode="auto">
          <a:xfrm>
            <a:off x="4990587" y="2919948"/>
            <a:ext cx="517525" cy="835025"/>
            <a:chOff x="4281" y="2850"/>
            <a:chExt cx="723" cy="1166"/>
          </a:xfrm>
        </p:grpSpPr>
        <p:sp>
          <p:nvSpPr>
            <p:cNvPr id="25" name="Freeform 61"/>
            <p:cNvSpPr>
              <a:spLocks noChangeAspect="1"/>
            </p:cNvSpPr>
            <p:nvPr/>
          </p:nvSpPr>
          <p:spPr bwMode="auto">
            <a:xfrm>
              <a:off x="4660" y="2896"/>
              <a:ext cx="228" cy="298"/>
            </a:xfrm>
            <a:custGeom>
              <a:avLst/>
              <a:gdLst/>
              <a:ahLst/>
              <a:cxnLst>
                <a:cxn ang="0">
                  <a:pos x="30" y="285"/>
                </a:cxn>
                <a:cxn ang="0">
                  <a:pos x="65" y="200"/>
                </a:cxn>
                <a:cxn ang="0">
                  <a:pos x="136" y="111"/>
                </a:cxn>
                <a:cxn ang="0">
                  <a:pos x="208" y="56"/>
                </a:cxn>
                <a:cxn ang="0">
                  <a:pos x="287" y="11"/>
                </a:cxn>
                <a:cxn ang="0">
                  <a:pos x="362" y="0"/>
                </a:cxn>
                <a:cxn ang="0">
                  <a:pos x="413" y="19"/>
                </a:cxn>
                <a:cxn ang="0">
                  <a:pos x="444" y="63"/>
                </a:cxn>
                <a:cxn ang="0">
                  <a:pos x="454" y="119"/>
                </a:cxn>
                <a:cxn ang="0">
                  <a:pos x="444" y="189"/>
                </a:cxn>
                <a:cxn ang="0">
                  <a:pos x="420" y="267"/>
                </a:cxn>
                <a:cxn ang="0">
                  <a:pos x="362" y="341"/>
                </a:cxn>
                <a:cxn ang="0">
                  <a:pos x="297" y="422"/>
                </a:cxn>
                <a:cxn ang="0">
                  <a:pos x="338" y="567"/>
                </a:cxn>
                <a:cxn ang="0">
                  <a:pos x="328" y="595"/>
                </a:cxn>
                <a:cxn ang="0">
                  <a:pos x="307" y="589"/>
                </a:cxn>
                <a:cxn ang="0">
                  <a:pos x="256" y="474"/>
                </a:cxn>
                <a:cxn ang="0">
                  <a:pos x="184" y="522"/>
                </a:cxn>
                <a:cxn ang="0">
                  <a:pos x="95" y="541"/>
                </a:cxn>
                <a:cxn ang="0">
                  <a:pos x="41" y="534"/>
                </a:cxn>
                <a:cxn ang="0">
                  <a:pos x="3" y="489"/>
                </a:cxn>
                <a:cxn ang="0">
                  <a:pos x="0" y="419"/>
                </a:cxn>
                <a:cxn ang="0">
                  <a:pos x="0" y="356"/>
                </a:cxn>
                <a:cxn ang="0">
                  <a:pos x="30" y="285"/>
                </a:cxn>
              </a:cxnLst>
              <a:rect l="0" t="0" r="r" b="b"/>
              <a:pathLst>
                <a:path w="454" h="595">
                  <a:moveTo>
                    <a:pt x="30" y="285"/>
                  </a:moveTo>
                  <a:lnTo>
                    <a:pt x="65" y="200"/>
                  </a:lnTo>
                  <a:lnTo>
                    <a:pt x="136" y="111"/>
                  </a:lnTo>
                  <a:lnTo>
                    <a:pt x="208" y="56"/>
                  </a:lnTo>
                  <a:lnTo>
                    <a:pt x="287" y="11"/>
                  </a:lnTo>
                  <a:lnTo>
                    <a:pt x="362" y="0"/>
                  </a:lnTo>
                  <a:lnTo>
                    <a:pt x="413" y="19"/>
                  </a:lnTo>
                  <a:lnTo>
                    <a:pt x="444" y="63"/>
                  </a:lnTo>
                  <a:lnTo>
                    <a:pt x="454" y="119"/>
                  </a:lnTo>
                  <a:lnTo>
                    <a:pt x="444" y="189"/>
                  </a:lnTo>
                  <a:lnTo>
                    <a:pt x="420" y="267"/>
                  </a:lnTo>
                  <a:lnTo>
                    <a:pt x="362" y="341"/>
                  </a:lnTo>
                  <a:lnTo>
                    <a:pt x="297" y="422"/>
                  </a:lnTo>
                  <a:lnTo>
                    <a:pt x="338" y="567"/>
                  </a:lnTo>
                  <a:lnTo>
                    <a:pt x="328" y="595"/>
                  </a:lnTo>
                  <a:lnTo>
                    <a:pt x="307" y="589"/>
                  </a:lnTo>
                  <a:lnTo>
                    <a:pt x="256" y="474"/>
                  </a:lnTo>
                  <a:lnTo>
                    <a:pt x="184" y="522"/>
                  </a:lnTo>
                  <a:lnTo>
                    <a:pt x="95" y="541"/>
                  </a:lnTo>
                  <a:lnTo>
                    <a:pt x="41" y="534"/>
                  </a:lnTo>
                  <a:lnTo>
                    <a:pt x="3" y="489"/>
                  </a:lnTo>
                  <a:lnTo>
                    <a:pt x="0" y="419"/>
                  </a:lnTo>
                  <a:lnTo>
                    <a:pt x="0" y="356"/>
                  </a:lnTo>
                  <a:lnTo>
                    <a:pt x="30" y="285"/>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26" name="Freeform 62"/>
            <p:cNvSpPr>
              <a:spLocks noChangeAspect="1"/>
            </p:cNvSpPr>
            <p:nvPr/>
          </p:nvSpPr>
          <p:spPr bwMode="auto">
            <a:xfrm>
              <a:off x="4467" y="2850"/>
              <a:ext cx="255" cy="334"/>
            </a:xfrm>
            <a:custGeom>
              <a:avLst/>
              <a:gdLst/>
              <a:ahLst/>
              <a:cxnLst>
                <a:cxn ang="0">
                  <a:pos x="211" y="479"/>
                </a:cxn>
                <a:cxn ang="0">
                  <a:pos x="232" y="501"/>
                </a:cxn>
                <a:cxn ang="0">
                  <a:pos x="245" y="542"/>
                </a:cxn>
                <a:cxn ang="0">
                  <a:pos x="252" y="623"/>
                </a:cxn>
                <a:cxn ang="0">
                  <a:pos x="204" y="667"/>
                </a:cxn>
                <a:cxn ang="0">
                  <a:pos x="139" y="631"/>
                </a:cxn>
                <a:cxn ang="0">
                  <a:pos x="113" y="520"/>
                </a:cxn>
                <a:cxn ang="0">
                  <a:pos x="48" y="343"/>
                </a:cxn>
                <a:cxn ang="0">
                  <a:pos x="17" y="189"/>
                </a:cxn>
                <a:cxn ang="0">
                  <a:pos x="0" y="44"/>
                </a:cxn>
                <a:cxn ang="0">
                  <a:pos x="17" y="0"/>
                </a:cxn>
                <a:cxn ang="0">
                  <a:pos x="41" y="0"/>
                </a:cxn>
                <a:cxn ang="0">
                  <a:pos x="160" y="37"/>
                </a:cxn>
                <a:cxn ang="0">
                  <a:pos x="314" y="100"/>
                </a:cxn>
                <a:cxn ang="0">
                  <a:pos x="355" y="104"/>
                </a:cxn>
                <a:cxn ang="0">
                  <a:pos x="388" y="92"/>
                </a:cxn>
                <a:cxn ang="0">
                  <a:pos x="415" y="144"/>
                </a:cxn>
                <a:cxn ang="0">
                  <a:pos x="511" y="221"/>
                </a:cxn>
                <a:cxn ang="0">
                  <a:pos x="511" y="243"/>
                </a:cxn>
                <a:cxn ang="0">
                  <a:pos x="490" y="254"/>
                </a:cxn>
                <a:cxn ang="0">
                  <a:pos x="419" y="189"/>
                </a:cxn>
                <a:cxn ang="0">
                  <a:pos x="395" y="211"/>
                </a:cxn>
                <a:cxn ang="0">
                  <a:pos x="307" y="236"/>
                </a:cxn>
                <a:cxn ang="0">
                  <a:pos x="256" y="211"/>
                </a:cxn>
                <a:cxn ang="0">
                  <a:pos x="262" y="159"/>
                </a:cxn>
                <a:cxn ang="0">
                  <a:pos x="215" y="122"/>
                </a:cxn>
                <a:cxn ang="0">
                  <a:pos x="129" y="89"/>
                </a:cxn>
                <a:cxn ang="0">
                  <a:pos x="69" y="70"/>
                </a:cxn>
                <a:cxn ang="0">
                  <a:pos x="69" y="122"/>
                </a:cxn>
                <a:cxn ang="0">
                  <a:pos x="82" y="236"/>
                </a:cxn>
                <a:cxn ang="0">
                  <a:pos x="110" y="321"/>
                </a:cxn>
                <a:cxn ang="0">
                  <a:pos x="150" y="413"/>
                </a:cxn>
                <a:cxn ang="0">
                  <a:pos x="211" y="479"/>
                </a:cxn>
              </a:cxnLst>
              <a:rect l="0" t="0" r="r" b="b"/>
              <a:pathLst>
                <a:path w="511" h="667">
                  <a:moveTo>
                    <a:pt x="211" y="479"/>
                  </a:moveTo>
                  <a:lnTo>
                    <a:pt x="232" y="501"/>
                  </a:lnTo>
                  <a:lnTo>
                    <a:pt x="245" y="542"/>
                  </a:lnTo>
                  <a:lnTo>
                    <a:pt x="252" y="623"/>
                  </a:lnTo>
                  <a:lnTo>
                    <a:pt x="204" y="667"/>
                  </a:lnTo>
                  <a:lnTo>
                    <a:pt x="139" y="631"/>
                  </a:lnTo>
                  <a:lnTo>
                    <a:pt x="113" y="520"/>
                  </a:lnTo>
                  <a:lnTo>
                    <a:pt x="48" y="343"/>
                  </a:lnTo>
                  <a:lnTo>
                    <a:pt x="17" y="189"/>
                  </a:lnTo>
                  <a:lnTo>
                    <a:pt x="0" y="44"/>
                  </a:lnTo>
                  <a:lnTo>
                    <a:pt x="17" y="0"/>
                  </a:lnTo>
                  <a:lnTo>
                    <a:pt x="41" y="0"/>
                  </a:lnTo>
                  <a:lnTo>
                    <a:pt x="160" y="37"/>
                  </a:lnTo>
                  <a:lnTo>
                    <a:pt x="314" y="100"/>
                  </a:lnTo>
                  <a:lnTo>
                    <a:pt x="355" y="104"/>
                  </a:lnTo>
                  <a:lnTo>
                    <a:pt x="388" y="92"/>
                  </a:lnTo>
                  <a:lnTo>
                    <a:pt x="415" y="144"/>
                  </a:lnTo>
                  <a:lnTo>
                    <a:pt x="511" y="221"/>
                  </a:lnTo>
                  <a:lnTo>
                    <a:pt x="511" y="243"/>
                  </a:lnTo>
                  <a:lnTo>
                    <a:pt x="490" y="254"/>
                  </a:lnTo>
                  <a:lnTo>
                    <a:pt x="419" y="189"/>
                  </a:lnTo>
                  <a:lnTo>
                    <a:pt x="395" y="211"/>
                  </a:lnTo>
                  <a:lnTo>
                    <a:pt x="307" y="236"/>
                  </a:lnTo>
                  <a:lnTo>
                    <a:pt x="256" y="211"/>
                  </a:lnTo>
                  <a:lnTo>
                    <a:pt x="262" y="159"/>
                  </a:lnTo>
                  <a:lnTo>
                    <a:pt x="215" y="122"/>
                  </a:lnTo>
                  <a:lnTo>
                    <a:pt x="129" y="89"/>
                  </a:lnTo>
                  <a:lnTo>
                    <a:pt x="69" y="70"/>
                  </a:lnTo>
                  <a:lnTo>
                    <a:pt x="69" y="122"/>
                  </a:lnTo>
                  <a:lnTo>
                    <a:pt x="82" y="236"/>
                  </a:lnTo>
                  <a:lnTo>
                    <a:pt x="110" y="321"/>
                  </a:lnTo>
                  <a:lnTo>
                    <a:pt x="150" y="413"/>
                  </a:lnTo>
                  <a:lnTo>
                    <a:pt x="211" y="479"/>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27" name="Freeform 63"/>
            <p:cNvSpPr>
              <a:spLocks noChangeAspect="1"/>
            </p:cNvSpPr>
            <p:nvPr/>
          </p:nvSpPr>
          <p:spPr bwMode="auto">
            <a:xfrm>
              <a:off x="4647" y="3066"/>
              <a:ext cx="357" cy="282"/>
            </a:xfrm>
            <a:custGeom>
              <a:avLst/>
              <a:gdLst/>
              <a:ahLst/>
              <a:cxnLst>
                <a:cxn ang="0">
                  <a:pos x="109" y="341"/>
                </a:cxn>
                <a:cxn ang="0">
                  <a:pos x="61" y="300"/>
                </a:cxn>
                <a:cxn ang="0">
                  <a:pos x="16" y="300"/>
                </a:cxn>
                <a:cxn ang="0">
                  <a:pos x="0" y="344"/>
                </a:cxn>
                <a:cxn ang="0">
                  <a:pos x="16" y="429"/>
                </a:cxn>
                <a:cxn ang="0">
                  <a:pos x="119" y="496"/>
                </a:cxn>
                <a:cxn ang="0">
                  <a:pos x="306" y="555"/>
                </a:cxn>
                <a:cxn ang="0">
                  <a:pos x="343" y="564"/>
                </a:cxn>
                <a:cxn ang="0">
                  <a:pos x="384" y="564"/>
                </a:cxn>
                <a:cxn ang="0">
                  <a:pos x="460" y="564"/>
                </a:cxn>
                <a:cxn ang="0">
                  <a:pos x="592" y="518"/>
                </a:cxn>
                <a:cxn ang="0">
                  <a:pos x="711" y="478"/>
                </a:cxn>
                <a:cxn ang="0">
                  <a:pos x="715" y="452"/>
                </a:cxn>
                <a:cxn ang="0">
                  <a:pos x="653" y="300"/>
                </a:cxn>
                <a:cxn ang="0">
                  <a:pos x="582" y="185"/>
                </a:cxn>
                <a:cxn ang="0">
                  <a:pos x="541" y="129"/>
                </a:cxn>
                <a:cxn ang="0">
                  <a:pos x="541" y="89"/>
                </a:cxn>
                <a:cxn ang="0">
                  <a:pos x="479" y="89"/>
                </a:cxn>
                <a:cxn ang="0">
                  <a:pos x="388" y="0"/>
                </a:cxn>
                <a:cxn ang="0">
                  <a:pos x="364" y="0"/>
                </a:cxn>
                <a:cxn ang="0">
                  <a:pos x="364" y="29"/>
                </a:cxn>
                <a:cxn ang="0">
                  <a:pos x="449" y="96"/>
                </a:cxn>
                <a:cxn ang="0">
                  <a:pos x="449" y="133"/>
                </a:cxn>
                <a:cxn ang="0">
                  <a:pos x="470" y="229"/>
                </a:cxn>
                <a:cxn ang="0">
                  <a:pos x="510" y="240"/>
                </a:cxn>
                <a:cxn ang="0">
                  <a:pos x="551" y="244"/>
                </a:cxn>
                <a:cxn ang="0">
                  <a:pos x="599" y="307"/>
                </a:cxn>
                <a:cxn ang="0">
                  <a:pos x="629" y="418"/>
                </a:cxn>
                <a:cxn ang="0">
                  <a:pos x="609" y="455"/>
                </a:cxn>
                <a:cxn ang="0">
                  <a:pos x="517" y="485"/>
                </a:cxn>
                <a:cxn ang="0">
                  <a:pos x="429" y="489"/>
                </a:cxn>
                <a:cxn ang="0">
                  <a:pos x="357" y="489"/>
                </a:cxn>
                <a:cxn ang="0">
                  <a:pos x="265" y="463"/>
                </a:cxn>
                <a:cxn ang="0">
                  <a:pos x="180" y="411"/>
                </a:cxn>
                <a:cxn ang="0">
                  <a:pos x="109" y="341"/>
                </a:cxn>
              </a:cxnLst>
              <a:rect l="0" t="0" r="r" b="b"/>
              <a:pathLst>
                <a:path w="715" h="564">
                  <a:moveTo>
                    <a:pt x="109" y="341"/>
                  </a:moveTo>
                  <a:lnTo>
                    <a:pt x="61" y="300"/>
                  </a:lnTo>
                  <a:lnTo>
                    <a:pt x="16" y="300"/>
                  </a:lnTo>
                  <a:lnTo>
                    <a:pt x="0" y="344"/>
                  </a:lnTo>
                  <a:lnTo>
                    <a:pt x="16" y="429"/>
                  </a:lnTo>
                  <a:lnTo>
                    <a:pt x="119" y="496"/>
                  </a:lnTo>
                  <a:lnTo>
                    <a:pt x="306" y="555"/>
                  </a:lnTo>
                  <a:lnTo>
                    <a:pt x="343" y="564"/>
                  </a:lnTo>
                  <a:lnTo>
                    <a:pt x="384" y="564"/>
                  </a:lnTo>
                  <a:lnTo>
                    <a:pt x="460" y="564"/>
                  </a:lnTo>
                  <a:lnTo>
                    <a:pt x="592" y="518"/>
                  </a:lnTo>
                  <a:lnTo>
                    <a:pt x="711" y="478"/>
                  </a:lnTo>
                  <a:lnTo>
                    <a:pt x="715" y="452"/>
                  </a:lnTo>
                  <a:lnTo>
                    <a:pt x="653" y="300"/>
                  </a:lnTo>
                  <a:lnTo>
                    <a:pt x="582" y="185"/>
                  </a:lnTo>
                  <a:lnTo>
                    <a:pt x="541" y="129"/>
                  </a:lnTo>
                  <a:lnTo>
                    <a:pt x="541" y="89"/>
                  </a:lnTo>
                  <a:lnTo>
                    <a:pt x="479" y="89"/>
                  </a:lnTo>
                  <a:lnTo>
                    <a:pt x="388" y="0"/>
                  </a:lnTo>
                  <a:lnTo>
                    <a:pt x="364" y="0"/>
                  </a:lnTo>
                  <a:lnTo>
                    <a:pt x="364" y="29"/>
                  </a:lnTo>
                  <a:lnTo>
                    <a:pt x="449" y="96"/>
                  </a:lnTo>
                  <a:lnTo>
                    <a:pt x="449" y="133"/>
                  </a:lnTo>
                  <a:lnTo>
                    <a:pt x="470" y="229"/>
                  </a:lnTo>
                  <a:lnTo>
                    <a:pt x="510" y="240"/>
                  </a:lnTo>
                  <a:lnTo>
                    <a:pt x="551" y="244"/>
                  </a:lnTo>
                  <a:lnTo>
                    <a:pt x="599" y="307"/>
                  </a:lnTo>
                  <a:lnTo>
                    <a:pt x="629" y="418"/>
                  </a:lnTo>
                  <a:lnTo>
                    <a:pt x="609" y="455"/>
                  </a:lnTo>
                  <a:lnTo>
                    <a:pt x="517" y="485"/>
                  </a:lnTo>
                  <a:lnTo>
                    <a:pt x="429" y="489"/>
                  </a:lnTo>
                  <a:lnTo>
                    <a:pt x="357" y="489"/>
                  </a:lnTo>
                  <a:lnTo>
                    <a:pt x="265" y="463"/>
                  </a:lnTo>
                  <a:lnTo>
                    <a:pt x="180" y="411"/>
                  </a:lnTo>
                  <a:lnTo>
                    <a:pt x="109" y="341"/>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28" name="Freeform 64"/>
            <p:cNvSpPr>
              <a:spLocks noChangeAspect="1"/>
            </p:cNvSpPr>
            <p:nvPr/>
          </p:nvSpPr>
          <p:spPr bwMode="auto">
            <a:xfrm>
              <a:off x="4389" y="3131"/>
              <a:ext cx="282" cy="455"/>
            </a:xfrm>
            <a:custGeom>
              <a:avLst/>
              <a:gdLst/>
              <a:ahLst/>
              <a:cxnLst>
                <a:cxn ang="0">
                  <a:pos x="154" y="58"/>
                </a:cxn>
                <a:cxn ang="0">
                  <a:pos x="229" y="21"/>
                </a:cxn>
                <a:cxn ang="0">
                  <a:pos x="318" y="2"/>
                </a:cxn>
                <a:cxn ang="0">
                  <a:pos x="424" y="0"/>
                </a:cxn>
                <a:cxn ang="0">
                  <a:pos x="486" y="13"/>
                </a:cxn>
                <a:cxn ang="0">
                  <a:pos x="554" y="58"/>
                </a:cxn>
                <a:cxn ang="0">
                  <a:pos x="564" y="102"/>
                </a:cxn>
                <a:cxn ang="0">
                  <a:pos x="557" y="158"/>
                </a:cxn>
                <a:cxn ang="0">
                  <a:pos x="527" y="210"/>
                </a:cxn>
                <a:cxn ang="0">
                  <a:pos x="492" y="235"/>
                </a:cxn>
                <a:cxn ang="0">
                  <a:pos x="434" y="265"/>
                </a:cxn>
                <a:cxn ang="0">
                  <a:pos x="380" y="310"/>
                </a:cxn>
                <a:cxn ang="0">
                  <a:pos x="352" y="358"/>
                </a:cxn>
                <a:cxn ang="0">
                  <a:pos x="339" y="447"/>
                </a:cxn>
                <a:cxn ang="0">
                  <a:pos x="359" y="513"/>
                </a:cxn>
                <a:cxn ang="0">
                  <a:pos x="400" y="580"/>
                </a:cxn>
                <a:cxn ang="0">
                  <a:pos x="431" y="676"/>
                </a:cxn>
                <a:cxn ang="0">
                  <a:pos x="434" y="787"/>
                </a:cxn>
                <a:cxn ang="0">
                  <a:pos x="414" y="854"/>
                </a:cxn>
                <a:cxn ang="0">
                  <a:pos x="363" y="899"/>
                </a:cxn>
                <a:cxn ang="0">
                  <a:pos x="301" y="910"/>
                </a:cxn>
                <a:cxn ang="0">
                  <a:pos x="209" y="880"/>
                </a:cxn>
                <a:cxn ang="0">
                  <a:pos x="127" y="813"/>
                </a:cxn>
                <a:cxn ang="0">
                  <a:pos x="72" y="732"/>
                </a:cxn>
                <a:cxn ang="0">
                  <a:pos x="21" y="602"/>
                </a:cxn>
                <a:cxn ang="0">
                  <a:pos x="0" y="443"/>
                </a:cxn>
                <a:cxn ang="0">
                  <a:pos x="14" y="302"/>
                </a:cxn>
                <a:cxn ang="0">
                  <a:pos x="51" y="180"/>
                </a:cxn>
                <a:cxn ang="0">
                  <a:pos x="103" y="109"/>
                </a:cxn>
                <a:cxn ang="0">
                  <a:pos x="154" y="58"/>
                </a:cxn>
              </a:cxnLst>
              <a:rect l="0" t="0" r="r" b="b"/>
              <a:pathLst>
                <a:path w="564" h="910">
                  <a:moveTo>
                    <a:pt x="154" y="58"/>
                  </a:moveTo>
                  <a:lnTo>
                    <a:pt x="229" y="21"/>
                  </a:lnTo>
                  <a:lnTo>
                    <a:pt x="318" y="2"/>
                  </a:lnTo>
                  <a:lnTo>
                    <a:pt x="424" y="0"/>
                  </a:lnTo>
                  <a:lnTo>
                    <a:pt x="486" y="13"/>
                  </a:lnTo>
                  <a:lnTo>
                    <a:pt x="554" y="58"/>
                  </a:lnTo>
                  <a:lnTo>
                    <a:pt x="564" y="102"/>
                  </a:lnTo>
                  <a:lnTo>
                    <a:pt x="557" y="158"/>
                  </a:lnTo>
                  <a:lnTo>
                    <a:pt x="527" y="210"/>
                  </a:lnTo>
                  <a:lnTo>
                    <a:pt x="492" y="235"/>
                  </a:lnTo>
                  <a:lnTo>
                    <a:pt x="434" y="265"/>
                  </a:lnTo>
                  <a:lnTo>
                    <a:pt x="380" y="310"/>
                  </a:lnTo>
                  <a:lnTo>
                    <a:pt x="352" y="358"/>
                  </a:lnTo>
                  <a:lnTo>
                    <a:pt x="339" y="447"/>
                  </a:lnTo>
                  <a:lnTo>
                    <a:pt x="359" y="513"/>
                  </a:lnTo>
                  <a:lnTo>
                    <a:pt x="400" y="580"/>
                  </a:lnTo>
                  <a:lnTo>
                    <a:pt x="431" y="676"/>
                  </a:lnTo>
                  <a:lnTo>
                    <a:pt x="434" y="787"/>
                  </a:lnTo>
                  <a:lnTo>
                    <a:pt x="414" y="854"/>
                  </a:lnTo>
                  <a:lnTo>
                    <a:pt x="363" y="899"/>
                  </a:lnTo>
                  <a:lnTo>
                    <a:pt x="301" y="910"/>
                  </a:lnTo>
                  <a:lnTo>
                    <a:pt x="209" y="880"/>
                  </a:lnTo>
                  <a:lnTo>
                    <a:pt x="127" y="813"/>
                  </a:lnTo>
                  <a:lnTo>
                    <a:pt x="72" y="732"/>
                  </a:lnTo>
                  <a:lnTo>
                    <a:pt x="21" y="602"/>
                  </a:lnTo>
                  <a:lnTo>
                    <a:pt x="0" y="443"/>
                  </a:lnTo>
                  <a:lnTo>
                    <a:pt x="14" y="302"/>
                  </a:lnTo>
                  <a:lnTo>
                    <a:pt x="51" y="180"/>
                  </a:lnTo>
                  <a:lnTo>
                    <a:pt x="103" y="109"/>
                  </a:lnTo>
                  <a:lnTo>
                    <a:pt x="154" y="58"/>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29" name="Freeform 65"/>
            <p:cNvSpPr>
              <a:spLocks noChangeAspect="1"/>
            </p:cNvSpPr>
            <p:nvPr/>
          </p:nvSpPr>
          <p:spPr bwMode="auto">
            <a:xfrm>
              <a:off x="4281" y="3494"/>
              <a:ext cx="314" cy="522"/>
            </a:xfrm>
            <a:custGeom>
              <a:avLst/>
              <a:gdLst/>
              <a:ahLst/>
              <a:cxnLst>
                <a:cxn ang="0">
                  <a:pos x="547" y="226"/>
                </a:cxn>
                <a:cxn ang="0">
                  <a:pos x="482" y="137"/>
                </a:cxn>
                <a:cxn ang="0">
                  <a:pos x="393" y="12"/>
                </a:cxn>
                <a:cxn ang="0">
                  <a:pos x="321" y="0"/>
                </a:cxn>
                <a:cxn ang="0">
                  <a:pos x="270" y="12"/>
                </a:cxn>
                <a:cxn ang="0">
                  <a:pos x="256" y="67"/>
                </a:cxn>
                <a:cxn ang="0">
                  <a:pos x="290" y="149"/>
                </a:cxn>
                <a:cxn ang="0">
                  <a:pos x="400" y="249"/>
                </a:cxn>
                <a:cxn ang="0">
                  <a:pos x="496" y="347"/>
                </a:cxn>
                <a:cxn ang="0">
                  <a:pos x="537" y="399"/>
                </a:cxn>
                <a:cxn ang="0">
                  <a:pos x="537" y="425"/>
                </a:cxn>
                <a:cxn ang="0">
                  <a:pos x="506" y="488"/>
                </a:cxn>
                <a:cxn ang="0">
                  <a:pos x="434" y="559"/>
                </a:cxn>
                <a:cxn ang="0">
                  <a:pos x="342" y="603"/>
                </a:cxn>
                <a:cxn ang="0">
                  <a:pos x="239" y="625"/>
                </a:cxn>
                <a:cxn ang="0">
                  <a:pos x="143" y="644"/>
                </a:cxn>
                <a:cxn ang="0">
                  <a:pos x="85" y="655"/>
                </a:cxn>
                <a:cxn ang="0">
                  <a:pos x="31" y="647"/>
                </a:cxn>
                <a:cxn ang="0">
                  <a:pos x="0" y="670"/>
                </a:cxn>
                <a:cxn ang="0">
                  <a:pos x="0" y="713"/>
                </a:cxn>
                <a:cxn ang="0">
                  <a:pos x="20" y="731"/>
                </a:cxn>
                <a:cxn ang="0">
                  <a:pos x="143" y="776"/>
                </a:cxn>
                <a:cxn ang="0">
                  <a:pos x="246" y="843"/>
                </a:cxn>
                <a:cxn ang="0">
                  <a:pos x="331" y="946"/>
                </a:cxn>
                <a:cxn ang="0">
                  <a:pos x="359" y="1002"/>
                </a:cxn>
                <a:cxn ang="0">
                  <a:pos x="369" y="1043"/>
                </a:cxn>
                <a:cxn ang="0">
                  <a:pos x="410" y="1045"/>
                </a:cxn>
                <a:cxn ang="0">
                  <a:pos x="475" y="1024"/>
                </a:cxn>
                <a:cxn ang="0">
                  <a:pos x="472" y="968"/>
                </a:cxn>
                <a:cxn ang="0">
                  <a:pos x="403" y="887"/>
                </a:cxn>
                <a:cxn ang="0">
                  <a:pos x="318" y="813"/>
                </a:cxn>
                <a:cxn ang="0">
                  <a:pos x="246" y="768"/>
                </a:cxn>
                <a:cxn ang="0">
                  <a:pos x="167" y="735"/>
                </a:cxn>
                <a:cxn ang="0">
                  <a:pos x="113" y="713"/>
                </a:cxn>
                <a:cxn ang="0">
                  <a:pos x="116" y="702"/>
                </a:cxn>
                <a:cxn ang="0">
                  <a:pos x="229" y="688"/>
                </a:cxn>
                <a:cxn ang="0">
                  <a:pos x="342" y="666"/>
                </a:cxn>
                <a:cxn ang="0">
                  <a:pos x="444" y="633"/>
                </a:cxn>
                <a:cxn ang="0">
                  <a:pos x="506" y="603"/>
                </a:cxn>
                <a:cxn ang="0">
                  <a:pos x="574" y="533"/>
                </a:cxn>
                <a:cxn ang="0">
                  <a:pos x="608" y="455"/>
                </a:cxn>
                <a:cxn ang="0">
                  <a:pos x="627" y="381"/>
                </a:cxn>
                <a:cxn ang="0">
                  <a:pos x="615" y="323"/>
                </a:cxn>
                <a:cxn ang="0">
                  <a:pos x="578" y="278"/>
                </a:cxn>
                <a:cxn ang="0">
                  <a:pos x="547" y="226"/>
                </a:cxn>
              </a:cxnLst>
              <a:rect l="0" t="0" r="r" b="b"/>
              <a:pathLst>
                <a:path w="627" h="1045">
                  <a:moveTo>
                    <a:pt x="547" y="226"/>
                  </a:moveTo>
                  <a:lnTo>
                    <a:pt x="482" y="137"/>
                  </a:lnTo>
                  <a:lnTo>
                    <a:pt x="393" y="12"/>
                  </a:lnTo>
                  <a:lnTo>
                    <a:pt x="321" y="0"/>
                  </a:lnTo>
                  <a:lnTo>
                    <a:pt x="270" y="12"/>
                  </a:lnTo>
                  <a:lnTo>
                    <a:pt x="256" y="67"/>
                  </a:lnTo>
                  <a:lnTo>
                    <a:pt x="290" y="149"/>
                  </a:lnTo>
                  <a:lnTo>
                    <a:pt x="400" y="249"/>
                  </a:lnTo>
                  <a:lnTo>
                    <a:pt x="496" y="347"/>
                  </a:lnTo>
                  <a:lnTo>
                    <a:pt x="537" y="399"/>
                  </a:lnTo>
                  <a:lnTo>
                    <a:pt x="537" y="425"/>
                  </a:lnTo>
                  <a:lnTo>
                    <a:pt x="506" y="488"/>
                  </a:lnTo>
                  <a:lnTo>
                    <a:pt x="434" y="559"/>
                  </a:lnTo>
                  <a:lnTo>
                    <a:pt x="342" y="603"/>
                  </a:lnTo>
                  <a:lnTo>
                    <a:pt x="239" y="625"/>
                  </a:lnTo>
                  <a:lnTo>
                    <a:pt x="143" y="644"/>
                  </a:lnTo>
                  <a:lnTo>
                    <a:pt x="85" y="655"/>
                  </a:lnTo>
                  <a:lnTo>
                    <a:pt x="31" y="647"/>
                  </a:lnTo>
                  <a:lnTo>
                    <a:pt x="0" y="670"/>
                  </a:lnTo>
                  <a:lnTo>
                    <a:pt x="0" y="713"/>
                  </a:lnTo>
                  <a:lnTo>
                    <a:pt x="20" y="731"/>
                  </a:lnTo>
                  <a:lnTo>
                    <a:pt x="143" y="776"/>
                  </a:lnTo>
                  <a:lnTo>
                    <a:pt x="246" y="843"/>
                  </a:lnTo>
                  <a:lnTo>
                    <a:pt x="331" y="946"/>
                  </a:lnTo>
                  <a:lnTo>
                    <a:pt x="359" y="1002"/>
                  </a:lnTo>
                  <a:lnTo>
                    <a:pt x="369" y="1043"/>
                  </a:lnTo>
                  <a:lnTo>
                    <a:pt x="410" y="1045"/>
                  </a:lnTo>
                  <a:lnTo>
                    <a:pt x="475" y="1024"/>
                  </a:lnTo>
                  <a:lnTo>
                    <a:pt x="472" y="968"/>
                  </a:lnTo>
                  <a:lnTo>
                    <a:pt x="403" y="887"/>
                  </a:lnTo>
                  <a:lnTo>
                    <a:pt x="318" y="813"/>
                  </a:lnTo>
                  <a:lnTo>
                    <a:pt x="246" y="768"/>
                  </a:lnTo>
                  <a:lnTo>
                    <a:pt x="167" y="735"/>
                  </a:lnTo>
                  <a:lnTo>
                    <a:pt x="113" y="713"/>
                  </a:lnTo>
                  <a:lnTo>
                    <a:pt x="116" y="702"/>
                  </a:lnTo>
                  <a:lnTo>
                    <a:pt x="229" y="688"/>
                  </a:lnTo>
                  <a:lnTo>
                    <a:pt x="342" y="666"/>
                  </a:lnTo>
                  <a:lnTo>
                    <a:pt x="444" y="633"/>
                  </a:lnTo>
                  <a:lnTo>
                    <a:pt x="506" y="603"/>
                  </a:lnTo>
                  <a:lnTo>
                    <a:pt x="574" y="533"/>
                  </a:lnTo>
                  <a:lnTo>
                    <a:pt x="608" y="455"/>
                  </a:lnTo>
                  <a:lnTo>
                    <a:pt x="627" y="381"/>
                  </a:lnTo>
                  <a:lnTo>
                    <a:pt x="615" y="323"/>
                  </a:lnTo>
                  <a:lnTo>
                    <a:pt x="578" y="278"/>
                  </a:lnTo>
                  <a:lnTo>
                    <a:pt x="547" y="226"/>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0" name="Freeform 66"/>
            <p:cNvSpPr>
              <a:spLocks noChangeAspect="1"/>
            </p:cNvSpPr>
            <p:nvPr/>
          </p:nvSpPr>
          <p:spPr bwMode="auto">
            <a:xfrm>
              <a:off x="4542" y="3454"/>
              <a:ext cx="262" cy="550"/>
            </a:xfrm>
            <a:custGeom>
              <a:avLst/>
              <a:gdLst/>
              <a:ahLst/>
              <a:cxnLst>
                <a:cxn ang="0">
                  <a:pos x="65" y="0"/>
                </a:cxn>
                <a:cxn ang="0">
                  <a:pos x="3" y="3"/>
                </a:cxn>
                <a:cxn ang="0">
                  <a:pos x="0" y="54"/>
                </a:cxn>
                <a:cxn ang="0">
                  <a:pos x="20" y="110"/>
                </a:cxn>
                <a:cxn ang="0">
                  <a:pos x="72" y="177"/>
                </a:cxn>
                <a:cxn ang="0">
                  <a:pos x="123" y="247"/>
                </a:cxn>
                <a:cxn ang="0">
                  <a:pos x="176" y="401"/>
                </a:cxn>
                <a:cxn ang="0">
                  <a:pos x="193" y="509"/>
                </a:cxn>
                <a:cxn ang="0">
                  <a:pos x="187" y="609"/>
                </a:cxn>
                <a:cxn ang="0">
                  <a:pos x="156" y="741"/>
                </a:cxn>
                <a:cxn ang="0">
                  <a:pos x="123" y="856"/>
                </a:cxn>
                <a:cxn ang="0">
                  <a:pos x="92" y="974"/>
                </a:cxn>
                <a:cxn ang="0">
                  <a:pos x="72" y="1030"/>
                </a:cxn>
                <a:cxn ang="0">
                  <a:pos x="61" y="1085"/>
                </a:cxn>
                <a:cxn ang="0">
                  <a:pos x="85" y="1100"/>
                </a:cxn>
                <a:cxn ang="0">
                  <a:pos x="146" y="1078"/>
                </a:cxn>
                <a:cxn ang="0">
                  <a:pos x="258" y="1056"/>
                </a:cxn>
                <a:cxn ang="0">
                  <a:pos x="361" y="1067"/>
                </a:cxn>
                <a:cxn ang="0">
                  <a:pos x="462" y="1100"/>
                </a:cxn>
                <a:cxn ang="0">
                  <a:pos x="483" y="1097"/>
                </a:cxn>
                <a:cxn ang="0">
                  <a:pos x="524" y="1030"/>
                </a:cxn>
                <a:cxn ang="0">
                  <a:pos x="524" y="1000"/>
                </a:cxn>
                <a:cxn ang="0">
                  <a:pos x="438" y="985"/>
                </a:cxn>
                <a:cxn ang="0">
                  <a:pos x="330" y="985"/>
                </a:cxn>
                <a:cxn ang="0">
                  <a:pos x="228" y="1008"/>
                </a:cxn>
                <a:cxn ang="0">
                  <a:pos x="132" y="1041"/>
                </a:cxn>
                <a:cxn ang="0">
                  <a:pos x="123" y="1023"/>
                </a:cxn>
                <a:cxn ang="0">
                  <a:pos x="142" y="974"/>
                </a:cxn>
                <a:cxn ang="0">
                  <a:pos x="197" y="834"/>
                </a:cxn>
                <a:cxn ang="0">
                  <a:pos x="234" y="690"/>
                </a:cxn>
                <a:cxn ang="0">
                  <a:pos x="255" y="564"/>
                </a:cxn>
                <a:cxn ang="0">
                  <a:pos x="255" y="498"/>
                </a:cxn>
                <a:cxn ang="0">
                  <a:pos x="245" y="398"/>
                </a:cxn>
                <a:cxn ang="0">
                  <a:pos x="217" y="303"/>
                </a:cxn>
                <a:cxn ang="0">
                  <a:pos x="193" y="236"/>
                </a:cxn>
                <a:cxn ang="0">
                  <a:pos x="156" y="147"/>
                </a:cxn>
                <a:cxn ang="0">
                  <a:pos x="116" y="43"/>
                </a:cxn>
                <a:cxn ang="0">
                  <a:pos x="65" y="0"/>
                </a:cxn>
              </a:cxnLst>
              <a:rect l="0" t="0" r="r" b="b"/>
              <a:pathLst>
                <a:path w="524" h="1100">
                  <a:moveTo>
                    <a:pt x="65" y="0"/>
                  </a:moveTo>
                  <a:lnTo>
                    <a:pt x="3" y="3"/>
                  </a:lnTo>
                  <a:lnTo>
                    <a:pt x="0" y="54"/>
                  </a:lnTo>
                  <a:lnTo>
                    <a:pt x="20" y="110"/>
                  </a:lnTo>
                  <a:lnTo>
                    <a:pt x="72" y="177"/>
                  </a:lnTo>
                  <a:lnTo>
                    <a:pt x="123" y="247"/>
                  </a:lnTo>
                  <a:lnTo>
                    <a:pt x="176" y="401"/>
                  </a:lnTo>
                  <a:lnTo>
                    <a:pt x="193" y="509"/>
                  </a:lnTo>
                  <a:lnTo>
                    <a:pt x="187" y="609"/>
                  </a:lnTo>
                  <a:lnTo>
                    <a:pt x="156" y="741"/>
                  </a:lnTo>
                  <a:lnTo>
                    <a:pt x="123" y="856"/>
                  </a:lnTo>
                  <a:lnTo>
                    <a:pt x="92" y="974"/>
                  </a:lnTo>
                  <a:lnTo>
                    <a:pt x="72" y="1030"/>
                  </a:lnTo>
                  <a:lnTo>
                    <a:pt x="61" y="1085"/>
                  </a:lnTo>
                  <a:lnTo>
                    <a:pt x="85" y="1100"/>
                  </a:lnTo>
                  <a:lnTo>
                    <a:pt x="146" y="1078"/>
                  </a:lnTo>
                  <a:lnTo>
                    <a:pt x="258" y="1056"/>
                  </a:lnTo>
                  <a:lnTo>
                    <a:pt x="361" y="1067"/>
                  </a:lnTo>
                  <a:lnTo>
                    <a:pt x="462" y="1100"/>
                  </a:lnTo>
                  <a:lnTo>
                    <a:pt x="483" y="1097"/>
                  </a:lnTo>
                  <a:lnTo>
                    <a:pt x="524" y="1030"/>
                  </a:lnTo>
                  <a:lnTo>
                    <a:pt x="524" y="1000"/>
                  </a:lnTo>
                  <a:lnTo>
                    <a:pt x="438" y="985"/>
                  </a:lnTo>
                  <a:lnTo>
                    <a:pt x="330" y="985"/>
                  </a:lnTo>
                  <a:lnTo>
                    <a:pt x="228" y="1008"/>
                  </a:lnTo>
                  <a:lnTo>
                    <a:pt x="132" y="1041"/>
                  </a:lnTo>
                  <a:lnTo>
                    <a:pt x="123" y="1023"/>
                  </a:lnTo>
                  <a:lnTo>
                    <a:pt x="142" y="974"/>
                  </a:lnTo>
                  <a:lnTo>
                    <a:pt x="197" y="834"/>
                  </a:lnTo>
                  <a:lnTo>
                    <a:pt x="234" y="690"/>
                  </a:lnTo>
                  <a:lnTo>
                    <a:pt x="255" y="564"/>
                  </a:lnTo>
                  <a:lnTo>
                    <a:pt x="255" y="498"/>
                  </a:lnTo>
                  <a:lnTo>
                    <a:pt x="245" y="398"/>
                  </a:lnTo>
                  <a:lnTo>
                    <a:pt x="217" y="303"/>
                  </a:lnTo>
                  <a:lnTo>
                    <a:pt x="193" y="236"/>
                  </a:lnTo>
                  <a:lnTo>
                    <a:pt x="156" y="147"/>
                  </a:lnTo>
                  <a:lnTo>
                    <a:pt x="116" y="43"/>
                  </a:lnTo>
                  <a:lnTo>
                    <a:pt x="65" y="0"/>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grpSp>
      <p:sp>
        <p:nvSpPr>
          <p:cNvPr id="31" name="AutoShape 16"/>
          <p:cNvSpPr>
            <a:spLocks noChangeArrowheads="1"/>
          </p:cNvSpPr>
          <p:nvPr/>
        </p:nvSpPr>
        <p:spPr bwMode="auto">
          <a:xfrm rot="-2192090">
            <a:off x="3516916" y="2696326"/>
            <a:ext cx="1728788" cy="968375"/>
          </a:xfrm>
          <a:prstGeom prst="irregularSeal1">
            <a:avLst/>
          </a:prstGeom>
          <a:solidFill>
            <a:srgbClr val="FF0000"/>
          </a:solidFill>
          <a:ln w="57150">
            <a:solidFill>
              <a:schemeClr val="accent2"/>
            </a:solidFill>
            <a:miter lim="800000"/>
            <a:headEnd/>
            <a:tailEnd/>
          </a:ln>
          <a:effectLst/>
        </p:spPr>
        <p:txBody>
          <a:bodyPr wrap="none" anchor="ctr"/>
          <a:lstStyle/>
          <a:p>
            <a:pPr eaLnBrk="1" hangingPunct="1">
              <a:spcBef>
                <a:spcPct val="0"/>
              </a:spcBef>
              <a:buClrTx/>
              <a:buFontTx/>
              <a:buNone/>
            </a:pPr>
            <a:endParaRPr lang="en-US" sz="3200" b="1" u="none">
              <a:solidFill>
                <a:srgbClr val="002060"/>
              </a:solidFill>
              <a:effectLst>
                <a:outerShdw blurRad="38100" dist="38100" dir="2700000" algn="tl">
                  <a:srgbClr val="000000"/>
                </a:outerShdw>
              </a:effectLst>
              <a:latin typeface="+mj-lt"/>
            </a:endParaRPr>
          </a:p>
        </p:txBody>
      </p:sp>
      <p:grpSp>
        <p:nvGrpSpPr>
          <p:cNvPr id="32" name="Group 83"/>
          <p:cNvGrpSpPr>
            <a:grpSpLocks/>
          </p:cNvGrpSpPr>
          <p:nvPr/>
        </p:nvGrpSpPr>
        <p:grpSpPr bwMode="auto">
          <a:xfrm>
            <a:off x="5820494" y="3209899"/>
            <a:ext cx="1847850" cy="2019300"/>
            <a:chOff x="3156" y="2489"/>
            <a:chExt cx="1164" cy="1272"/>
          </a:xfrm>
        </p:grpSpPr>
        <p:sp>
          <p:nvSpPr>
            <p:cNvPr id="33" name="Freeform 84"/>
            <p:cNvSpPr>
              <a:spLocks/>
            </p:cNvSpPr>
            <p:nvPr/>
          </p:nvSpPr>
          <p:spPr bwMode="auto">
            <a:xfrm>
              <a:off x="3474" y="2921"/>
              <a:ext cx="506" cy="473"/>
            </a:xfrm>
            <a:custGeom>
              <a:avLst/>
              <a:gdLst/>
              <a:ahLst/>
              <a:cxnLst>
                <a:cxn ang="0">
                  <a:pos x="530" y="81"/>
                </a:cxn>
                <a:cxn ang="0">
                  <a:pos x="438" y="37"/>
                </a:cxn>
                <a:cxn ang="0">
                  <a:pos x="335" y="37"/>
                </a:cxn>
                <a:cxn ang="0">
                  <a:pos x="215" y="126"/>
                </a:cxn>
                <a:cxn ang="0">
                  <a:pos x="185" y="243"/>
                </a:cxn>
                <a:cxn ang="0">
                  <a:pos x="257" y="354"/>
                </a:cxn>
                <a:cxn ang="0">
                  <a:pos x="185" y="376"/>
                </a:cxn>
                <a:cxn ang="0">
                  <a:pos x="72" y="469"/>
                </a:cxn>
                <a:cxn ang="0">
                  <a:pos x="41" y="602"/>
                </a:cxn>
                <a:cxn ang="0">
                  <a:pos x="99" y="643"/>
                </a:cxn>
                <a:cxn ang="0">
                  <a:pos x="181" y="610"/>
                </a:cxn>
                <a:cxn ang="0">
                  <a:pos x="140" y="702"/>
                </a:cxn>
                <a:cxn ang="0">
                  <a:pos x="171" y="768"/>
                </a:cxn>
                <a:cxn ang="0">
                  <a:pos x="222" y="801"/>
                </a:cxn>
                <a:cxn ang="0">
                  <a:pos x="277" y="890"/>
                </a:cxn>
                <a:cxn ang="0">
                  <a:pos x="410" y="908"/>
                </a:cxn>
                <a:cxn ang="0">
                  <a:pos x="499" y="823"/>
                </a:cxn>
                <a:cxn ang="0">
                  <a:pos x="513" y="712"/>
                </a:cxn>
                <a:cxn ang="0">
                  <a:pos x="472" y="613"/>
                </a:cxn>
                <a:cxn ang="0">
                  <a:pos x="458" y="543"/>
                </a:cxn>
                <a:cxn ang="0">
                  <a:pos x="530" y="591"/>
                </a:cxn>
                <a:cxn ang="0">
                  <a:pos x="626" y="602"/>
                </a:cxn>
                <a:cxn ang="0">
                  <a:pos x="677" y="502"/>
                </a:cxn>
                <a:cxn ang="0">
                  <a:pos x="622" y="413"/>
                </a:cxn>
                <a:cxn ang="0">
                  <a:pos x="509" y="313"/>
                </a:cxn>
                <a:cxn ang="0">
                  <a:pos x="431" y="291"/>
                </a:cxn>
                <a:cxn ang="0">
                  <a:pos x="592" y="235"/>
                </a:cxn>
                <a:cxn ang="0">
                  <a:pos x="790" y="137"/>
                </a:cxn>
                <a:cxn ang="0">
                  <a:pos x="851" y="133"/>
                </a:cxn>
                <a:cxn ang="0">
                  <a:pos x="653" y="235"/>
                </a:cxn>
                <a:cxn ang="0">
                  <a:pos x="592" y="324"/>
                </a:cxn>
                <a:cxn ang="0">
                  <a:pos x="892" y="498"/>
                </a:cxn>
                <a:cxn ang="0">
                  <a:pos x="1002" y="554"/>
                </a:cxn>
                <a:cxn ang="0">
                  <a:pos x="698" y="443"/>
                </a:cxn>
                <a:cxn ang="0">
                  <a:pos x="708" y="510"/>
                </a:cxn>
                <a:cxn ang="0">
                  <a:pos x="684" y="632"/>
                </a:cxn>
                <a:cxn ang="0">
                  <a:pos x="561" y="647"/>
                </a:cxn>
                <a:cxn ang="0">
                  <a:pos x="564" y="719"/>
                </a:cxn>
                <a:cxn ang="0">
                  <a:pos x="520" y="875"/>
                </a:cxn>
                <a:cxn ang="0">
                  <a:pos x="386" y="945"/>
                </a:cxn>
                <a:cxn ang="0">
                  <a:pos x="236" y="912"/>
                </a:cxn>
                <a:cxn ang="0">
                  <a:pos x="195" y="819"/>
                </a:cxn>
                <a:cxn ang="0">
                  <a:pos x="133" y="801"/>
                </a:cxn>
                <a:cxn ang="0">
                  <a:pos x="113" y="734"/>
                </a:cxn>
                <a:cxn ang="0">
                  <a:pos x="123" y="665"/>
                </a:cxn>
                <a:cxn ang="0">
                  <a:pos x="21" y="647"/>
                </a:cxn>
                <a:cxn ang="0">
                  <a:pos x="0" y="532"/>
                </a:cxn>
                <a:cxn ang="0">
                  <a:pos x="62" y="413"/>
                </a:cxn>
                <a:cxn ang="0">
                  <a:pos x="151" y="347"/>
                </a:cxn>
                <a:cxn ang="0">
                  <a:pos x="164" y="287"/>
                </a:cxn>
                <a:cxn ang="0">
                  <a:pos x="164" y="200"/>
                </a:cxn>
                <a:cxn ang="0">
                  <a:pos x="215" y="70"/>
                </a:cxn>
                <a:cxn ang="0">
                  <a:pos x="349" y="0"/>
                </a:cxn>
                <a:cxn ang="0">
                  <a:pos x="509" y="11"/>
                </a:cxn>
                <a:cxn ang="0">
                  <a:pos x="551" y="48"/>
                </a:cxn>
              </a:cxnLst>
              <a:rect l="0" t="0" r="r" b="b"/>
              <a:pathLst>
                <a:path w="1012" h="945">
                  <a:moveTo>
                    <a:pt x="551" y="48"/>
                  </a:moveTo>
                  <a:lnTo>
                    <a:pt x="530" y="81"/>
                  </a:lnTo>
                  <a:lnTo>
                    <a:pt x="472" y="66"/>
                  </a:lnTo>
                  <a:lnTo>
                    <a:pt x="438" y="37"/>
                  </a:lnTo>
                  <a:lnTo>
                    <a:pt x="400" y="25"/>
                  </a:lnTo>
                  <a:lnTo>
                    <a:pt x="335" y="37"/>
                  </a:lnTo>
                  <a:lnTo>
                    <a:pt x="263" y="77"/>
                  </a:lnTo>
                  <a:lnTo>
                    <a:pt x="215" y="126"/>
                  </a:lnTo>
                  <a:lnTo>
                    <a:pt x="195" y="181"/>
                  </a:lnTo>
                  <a:lnTo>
                    <a:pt x="185" y="243"/>
                  </a:lnTo>
                  <a:lnTo>
                    <a:pt x="212" y="321"/>
                  </a:lnTo>
                  <a:lnTo>
                    <a:pt x="257" y="354"/>
                  </a:lnTo>
                  <a:lnTo>
                    <a:pt x="253" y="369"/>
                  </a:lnTo>
                  <a:lnTo>
                    <a:pt x="185" y="376"/>
                  </a:lnTo>
                  <a:lnTo>
                    <a:pt x="113" y="409"/>
                  </a:lnTo>
                  <a:lnTo>
                    <a:pt x="72" y="469"/>
                  </a:lnTo>
                  <a:lnTo>
                    <a:pt x="41" y="543"/>
                  </a:lnTo>
                  <a:lnTo>
                    <a:pt x="41" y="602"/>
                  </a:lnTo>
                  <a:lnTo>
                    <a:pt x="62" y="635"/>
                  </a:lnTo>
                  <a:lnTo>
                    <a:pt x="99" y="643"/>
                  </a:lnTo>
                  <a:lnTo>
                    <a:pt x="161" y="624"/>
                  </a:lnTo>
                  <a:lnTo>
                    <a:pt x="181" y="610"/>
                  </a:lnTo>
                  <a:lnTo>
                    <a:pt x="164" y="632"/>
                  </a:lnTo>
                  <a:lnTo>
                    <a:pt x="140" y="702"/>
                  </a:lnTo>
                  <a:lnTo>
                    <a:pt x="140" y="734"/>
                  </a:lnTo>
                  <a:lnTo>
                    <a:pt x="171" y="768"/>
                  </a:lnTo>
                  <a:lnTo>
                    <a:pt x="222" y="768"/>
                  </a:lnTo>
                  <a:lnTo>
                    <a:pt x="222" y="801"/>
                  </a:lnTo>
                  <a:lnTo>
                    <a:pt x="236" y="864"/>
                  </a:lnTo>
                  <a:lnTo>
                    <a:pt x="277" y="890"/>
                  </a:lnTo>
                  <a:lnTo>
                    <a:pt x="349" y="908"/>
                  </a:lnTo>
                  <a:lnTo>
                    <a:pt x="410" y="908"/>
                  </a:lnTo>
                  <a:lnTo>
                    <a:pt x="472" y="868"/>
                  </a:lnTo>
                  <a:lnTo>
                    <a:pt x="499" y="823"/>
                  </a:lnTo>
                  <a:lnTo>
                    <a:pt x="513" y="768"/>
                  </a:lnTo>
                  <a:lnTo>
                    <a:pt x="513" y="712"/>
                  </a:lnTo>
                  <a:lnTo>
                    <a:pt x="509" y="658"/>
                  </a:lnTo>
                  <a:lnTo>
                    <a:pt x="472" y="613"/>
                  </a:lnTo>
                  <a:lnTo>
                    <a:pt x="448" y="554"/>
                  </a:lnTo>
                  <a:lnTo>
                    <a:pt x="458" y="543"/>
                  </a:lnTo>
                  <a:lnTo>
                    <a:pt x="499" y="569"/>
                  </a:lnTo>
                  <a:lnTo>
                    <a:pt x="530" y="591"/>
                  </a:lnTo>
                  <a:lnTo>
                    <a:pt x="581" y="602"/>
                  </a:lnTo>
                  <a:lnTo>
                    <a:pt x="626" y="602"/>
                  </a:lnTo>
                  <a:lnTo>
                    <a:pt x="667" y="569"/>
                  </a:lnTo>
                  <a:lnTo>
                    <a:pt x="677" y="502"/>
                  </a:lnTo>
                  <a:lnTo>
                    <a:pt x="663" y="458"/>
                  </a:lnTo>
                  <a:lnTo>
                    <a:pt x="622" y="413"/>
                  </a:lnTo>
                  <a:lnTo>
                    <a:pt x="574" y="358"/>
                  </a:lnTo>
                  <a:lnTo>
                    <a:pt x="509" y="313"/>
                  </a:lnTo>
                  <a:lnTo>
                    <a:pt x="462" y="298"/>
                  </a:lnTo>
                  <a:lnTo>
                    <a:pt x="431" y="291"/>
                  </a:lnTo>
                  <a:lnTo>
                    <a:pt x="458" y="269"/>
                  </a:lnTo>
                  <a:lnTo>
                    <a:pt x="592" y="235"/>
                  </a:lnTo>
                  <a:lnTo>
                    <a:pt x="677" y="200"/>
                  </a:lnTo>
                  <a:lnTo>
                    <a:pt x="790" y="137"/>
                  </a:lnTo>
                  <a:lnTo>
                    <a:pt x="848" y="103"/>
                  </a:lnTo>
                  <a:lnTo>
                    <a:pt x="851" y="133"/>
                  </a:lnTo>
                  <a:lnTo>
                    <a:pt x="728" y="192"/>
                  </a:lnTo>
                  <a:lnTo>
                    <a:pt x="653" y="235"/>
                  </a:lnTo>
                  <a:lnTo>
                    <a:pt x="571" y="291"/>
                  </a:lnTo>
                  <a:lnTo>
                    <a:pt x="592" y="324"/>
                  </a:lnTo>
                  <a:lnTo>
                    <a:pt x="749" y="421"/>
                  </a:lnTo>
                  <a:lnTo>
                    <a:pt x="892" y="498"/>
                  </a:lnTo>
                  <a:lnTo>
                    <a:pt x="1012" y="543"/>
                  </a:lnTo>
                  <a:lnTo>
                    <a:pt x="1002" y="554"/>
                  </a:lnTo>
                  <a:lnTo>
                    <a:pt x="817" y="487"/>
                  </a:lnTo>
                  <a:lnTo>
                    <a:pt x="698" y="443"/>
                  </a:lnTo>
                  <a:lnTo>
                    <a:pt x="687" y="458"/>
                  </a:lnTo>
                  <a:lnTo>
                    <a:pt x="708" y="510"/>
                  </a:lnTo>
                  <a:lnTo>
                    <a:pt x="708" y="569"/>
                  </a:lnTo>
                  <a:lnTo>
                    <a:pt x="684" y="632"/>
                  </a:lnTo>
                  <a:lnTo>
                    <a:pt x="626" y="647"/>
                  </a:lnTo>
                  <a:lnTo>
                    <a:pt x="561" y="647"/>
                  </a:lnTo>
                  <a:lnTo>
                    <a:pt x="544" y="647"/>
                  </a:lnTo>
                  <a:lnTo>
                    <a:pt x="564" y="719"/>
                  </a:lnTo>
                  <a:lnTo>
                    <a:pt x="551" y="790"/>
                  </a:lnTo>
                  <a:lnTo>
                    <a:pt x="520" y="875"/>
                  </a:lnTo>
                  <a:lnTo>
                    <a:pt x="458" y="934"/>
                  </a:lnTo>
                  <a:lnTo>
                    <a:pt x="386" y="945"/>
                  </a:lnTo>
                  <a:lnTo>
                    <a:pt x="284" y="942"/>
                  </a:lnTo>
                  <a:lnTo>
                    <a:pt x="236" y="912"/>
                  </a:lnTo>
                  <a:lnTo>
                    <a:pt x="205" y="875"/>
                  </a:lnTo>
                  <a:lnTo>
                    <a:pt x="195" y="819"/>
                  </a:lnTo>
                  <a:lnTo>
                    <a:pt x="195" y="801"/>
                  </a:lnTo>
                  <a:lnTo>
                    <a:pt x="133" y="801"/>
                  </a:lnTo>
                  <a:lnTo>
                    <a:pt x="113" y="768"/>
                  </a:lnTo>
                  <a:lnTo>
                    <a:pt x="113" y="734"/>
                  </a:lnTo>
                  <a:lnTo>
                    <a:pt x="113" y="698"/>
                  </a:lnTo>
                  <a:lnTo>
                    <a:pt x="123" y="665"/>
                  </a:lnTo>
                  <a:lnTo>
                    <a:pt x="79" y="669"/>
                  </a:lnTo>
                  <a:lnTo>
                    <a:pt x="21" y="647"/>
                  </a:lnTo>
                  <a:lnTo>
                    <a:pt x="7" y="598"/>
                  </a:lnTo>
                  <a:lnTo>
                    <a:pt x="0" y="532"/>
                  </a:lnTo>
                  <a:lnTo>
                    <a:pt x="21" y="469"/>
                  </a:lnTo>
                  <a:lnTo>
                    <a:pt x="62" y="413"/>
                  </a:lnTo>
                  <a:lnTo>
                    <a:pt x="103" y="380"/>
                  </a:lnTo>
                  <a:lnTo>
                    <a:pt x="151" y="347"/>
                  </a:lnTo>
                  <a:lnTo>
                    <a:pt x="192" y="347"/>
                  </a:lnTo>
                  <a:lnTo>
                    <a:pt x="164" y="287"/>
                  </a:lnTo>
                  <a:lnTo>
                    <a:pt x="161" y="243"/>
                  </a:lnTo>
                  <a:lnTo>
                    <a:pt x="164" y="200"/>
                  </a:lnTo>
                  <a:lnTo>
                    <a:pt x="185" y="133"/>
                  </a:lnTo>
                  <a:lnTo>
                    <a:pt x="215" y="70"/>
                  </a:lnTo>
                  <a:lnTo>
                    <a:pt x="267" y="37"/>
                  </a:lnTo>
                  <a:lnTo>
                    <a:pt x="349" y="0"/>
                  </a:lnTo>
                  <a:lnTo>
                    <a:pt x="441" y="3"/>
                  </a:lnTo>
                  <a:lnTo>
                    <a:pt x="509" y="11"/>
                  </a:lnTo>
                  <a:lnTo>
                    <a:pt x="540" y="25"/>
                  </a:lnTo>
                  <a:lnTo>
                    <a:pt x="551" y="48"/>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4" name="Freeform 85"/>
            <p:cNvSpPr>
              <a:spLocks/>
            </p:cNvSpPr>
            <p:nvPr/>
          </p:nvSpPr>
          <p:spPr bwMode="auto">
            <a:xfrm>
              <a:off x="3620" y="3095"/>
              <a:ext cx="59" cy="62"/>
            </a:xfrm>
            <a:custGeom>
              <a:avLst/>
              <a:gdLst/>
              <a:ahLst/>
              <a:cxnLst>
                <a:cxn ang="0">
                  <a:pos x="3" y="44"/>
                </a:cxn>
                <a:cxn ang="0">
                  <a:pos x="41" y="78"/>
                </a:cxn>
                <a:cxn ang="0">
                  <a:pos x="51" y="111"/>
                </a:cxn>
                <a:cxn ang="0">
                  <a:pos x="75" y="123"/>
                </a:cxn>
                <a:cxn ang="0">
                  <a:pos x="82" y="89"/>
                </a:cxn>
                <a:cxn ang="0">
                  <a:pos x="117" y="66"/>
                </a:cxn>
                <a:cxn ang="0">
                  <a:pos x="82" y="41"/>
                </a:cxn>
                <a:cxn ang="0">
                  <a:pos x="85" y="0"/>
                </a:cxn>
                <a:cxn ang="0">
                  <a:pos x="51" y="11"/>
                </a:cxn>
                <a:cxn ang="0">
                  <a:pos x="0" y="18"/>
                </a:cxn>
                <a:cxn ang="0">
                  <a:pos x="3" y="44"/>
                </a:cxn>
              </a:cxnLst>
              <a:rect l="0" t="0" r="r" b="b"/>
              <a:pathLst>
                <a:path w="117" h="123">
                  <a:moveTo>
                    <a:pt x="3" y="44"/>
                  </a:moveTo>
                  <a:lnTo>
                    <a:pt x="41" y="78"/>
                  </a:lnTo>
                  <a:lnTo>
                    <a:pt x="51" y="111"/>
                  </a:lnTo>
                  <a:lnTo>
                    <a:pt x="75" y="123"/>
                  </a:lnTo>
                  <a:lnTo>
                    <a:pt x="82" y="89"/>
                  </a:lnTo>
                  <a:lnTo>
                    <a:pt x="117" y="66"/>
                  </a:lnTo>
                  <a:lnTo>
                    <a:pt x="82" y="41"/>
                  </a:lnTo>
                  <a:lnTo>
                    <a:pt x="85" y="0"/>
                  </a:lnTo>
                  <a:lnTo>
                    <a:pt x="51" y="11"/>
                  </a:lnTo>
                  <a:lnTo>
                    <a:pt x="0" y="18"/>
                  </a:lnTo>
                  <a:lnTo>
                    <a:pt x="3" y="44"/>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5" name="Freeform 86"/>
            <p:cNvSpPr>
              <a:spLocks/>
            </p:cNvSpPr>
            <p:nvPr/>
          </p:nvSpPr>
          <p:spPr bwMode="auto">
            <a:xfrm>
              <a:off x="3789" y="2794"/>
              <a:ext cx="359" cy="612"/>
            </a:xfrm>
            <a:custGeom>
              <a:avLst/>
              <a:gdLst/>
              <a:ahLst/>
              <a:cxnLst>
                <a:cxn ang="0">
                  <a:pos x="196" y="45"/>
                </a:cxn>
                <a:cxn ang="0">
                  <a:pos x="35" y="49"/>
                </a:cxn>
                <a:cxn ang="0">
                  <a:pos x="0" y="123"/>
                </a:cxn>
                <a:cxn ang="0">
                  <a:pos x="73" y="100"/>
                </a:cxn>
                <a:cxn ang="0">
                  <a:pos x="155" y="67"/>
                </a:cxn>
                <a:cxn ang="0">
                  <a:pos x="230" y="123"/>
                </a:cxn>
                <a:cxn ang="0">
                  <a:pos x="169" y="226"/>
                </a:cxn>
                <a:cxn ang="0">
                  <a:pos x="179" y="304"/>
                </a:cxn>
                <a:cxn ang="0">
                  <a:pos x="241" y="223"/>
                </a:cxn>
                <a:cxn ang="0">
                  <a:pos x="292" y="226"/>
                </a:cxn>
                <a:cxn ang="0">
                  <a:pos x="391" y="245"/>
                </a:cxn>
                <a:cxn ang="0">
                  <a:pos x="504" y="310"/>
                </a:cxn>
                <a:cxn ang="0">
                  <a:pos x="538" y="392"/>
                </a:cxn>
                <a:cxn ang="0">
                  <a:pos x="528" y="466"/>
                </a:cxn>
                <a:cxn ang="0">
                  <a:pos x="446" y="492"/>
                </a:cxn>
                <a:cxn ang="0">
                  <a:pos x="381" y="525"/>
                </a:cxn>
                <a:cxn ang="0">
                  <a:pos x="565" y="544"/>
                </a:cxn>
                <a:cxn ang="0">
                  <a:pos x="668" y="647"/>
                </a:cxn>
                <a:cxn ang="0">
                  <a:pos x="668" y="866"/>
                </a:cxn>
                <a:cxn ang="0">
                  <a:pos x="610" y="924"/>
                </a:cxn>
                <a:cxn ang="0">
                  <a:pos x="641" y="957"/>
                </a:cxn>
                <a:cxn ang="0">
                  <a:pos x="688" y="1057"/>
                </a:cxn>
                <a:cxn ang="0">
                  <a:pos x="637" y="1165"/>
                </a:cxn>
                <a:cxn ang="0">
                  <a:pos x="497" y="1198"/>
                </a:cxn>
                <a:cxn ang="0">
                  <a:pos x="353" y="1120"/>
                </a:cxn>
                <a:cxn ang="0">
                  <a:pos x="288" y="1146"/>
                </a:cxn>
                <a:cxn ang="0">
                  <a:pos x="463" y="1220"/>
                </a:cxn>
                <a:cxn ang="0">
                  <a:pos x="658" y="1191"/>
                </a:cxn>
                <a:cxn ang="0">
                  <a:pos x="719" y="1080"/>
                </a:cxn>
                <a:cxn ang="0">
                  <a:pos x="699" y="946"/>
                </a:cxn>
                <a:cxn ang="0">
                  <a:pos x="692" y="877"/>
                </a:cxn>
                <a:cxn ang="0">
                  <a:pos x="702" y="659"/>
                </a:cxn>
                <a:cxn ang="0">
                  <a:pos x="620" y="525"/>
                </a:cxn>
                <a:cxn ang="0">
                  <a:pos x="579" y="410"/>
                </a:cxn>
                <a:cxn ang="0">
                  <a:pos x="494" y="249"/>
                </a:cxn>
                <a:cxn ang="0">
                  <a:pos x="364" y="200"/>
                </a:cxn>
                <a:cxn ang="0">
                  <a:pos x="292" y="156"/>
                </a:cxn>
                <a:cxn ang="0">
                  <a:pos x="350" y="0"/>
                </a:cxn>
                <a:cxn ang="0">
                  <a:pos x="247" y="71"/>
                </a:cxn>
              </a:cxnLst>
              <a:rect l="0" t="0" r="r" b="b"/>
              <a:pathLst>
                <a:path w="719" h="1224">
                  <a:moveTo>
                    <a:pt x="247" y="71"/>
                  </a:moveTo>
                  <a:lnTo>
                    <a:pt x="196" y="45"/>
                  </a:lnTo>
                  <a:lnTo>
                    <a:pt x="76" y="23"/>
                  </a:lnTo>
                  <a:lnTo>
                    <a:pt x="35" y="49"/>
                  </a:lnTo>
                  <a:lnTo>
                    <a:pt x="0" y="82"/>
                  </a:lnTo>
                  <a:lnTo>
                    <a:pt x="0" y="123"/>
                  </a:lnTo>
                  <a:lnTo>
                    <a:pt x="32" y="134"/>
                  </a:lnTo>
                  <a:lnTo>
                    <a:pt x="73" y="100"/>
                  </a:lnTo>
                  <a:lnTo>
                    <a:pt x="114" y="67"/>
                  </a:lnTo>
                  <a:lnTo>
                    <a:pt x="155" y="67"/>
                  </a:lnTo>
                  <a:lnTo>
                    <a:pt x="196" y="89"/>
                  </a:lnTo>
                  <a:lnTo>
                    <a:pt x="230" y="123"/>
                  </a:lnTo>
                  <a:lnTo>
                    <a:pt x="230" y="137"/>
                  </a:lnTo>
                  <a:lnTo>
                    <a:pt x="169" y="226"/>
                  </a:lnTo>
                  <a:lnTo>
                    <a:pt x="159" y="282"/>
                  </a:lnTo>
                  <a:lnTo>
                    <a:pt x="179" y="304"/>
                  </a:lnTo>
                  <a:lnTo>
                    <a:pt x="217" y="278"/>
                  </a:lnTo>
                  <a:lnTo>
                    <a:pt x="241" y="223"/>
                  </a:lnTo>
                  <a:lnTo>
                    <a:pt x="261" y="200"/>
                  </a:lnTo>
                  <a:lnTo>
                    <a:pt x="292" y="226"/>
                  </a:lnTo>
                  <a:lnTo>
                    <a:pt x="319" y="238"/>
                  </a:lnTo>
                  <a:lnTo>
                    <a:pt x="391" y="245"/>
                  </a:lnTo>
                  <a:lnTo>
                    <a:pt x="463" y="271"/>
                  </a:lnTo>
                  <a:lnTo>
                    <a:pt x="504" y="310"/>
                  </a:lnTo>
                  <a:lnTo>
                    <a:pt x="528" y="347"/>
                  </a:lnTo>
                  <a:lnTo>
                    <a:pt x="538" y="392"/>
                  </a:lnTo>
                  <a:lnTo>
                    <a:pt x="535" y="433"/>
                  </a:lnTo>
                  <a:lnTo>
                    <a:pt x="528" y="466"/>
                  </a:lnTo>
                  <a:lnTo>
                    <a:pt x="504" y="481"/>
                  </a:lnTo>
                  <a:lnTo>
                    <a:pt x="446" y="492"/>
                  </a:lnTo>
                  <a:lnTo>
                    <a:pt x="381" y="510"/>
                  </a:lnTo>
                  <a:lnTo>
                    <a:pt x="381" y="525"/>
                  </a:lnTo>
                  <a:lnTo>
                    <a:pt x="466" y="525"/>
                  </a:lnTo>
                  <a:lnTo>
                    <a:pt x="565" y="544"/>
                  </a:lnTo>
                  <a:lnTo>
                    <a:pt x="630" y="588"/>
                  </a:lnTo>
                  <a:lnTo>
                    <a:pt x="668" y="647"/>
                  </a:lnTo>
                  <a:lnTo>
                    <a:pt x="682" y="766"/>
                  </a:lnTo>
                  <a:lnTo>
                    <a:pt x="668" y="866"/>
                  </a:lnTo>
                  <a:lnTo>
                    <a:pt x="641" y="899"/>
                  </a:lnTo>
                  <a:lnTo>
                    <a:pt x="610" y="924"/>
                  </a:lnTo>
                  <a:lnTo>
                    <a:pt x="589" y="943"/>
                  </a:lnTo>
                  <a:lnTo>
                    <a:pt x="641" y="957"/>
                  </a:lnTo>
                  <a:lnTo>
                    <a:pt x="678" y="998"/>
                  </a:lnTo>
                  <a:lnTo>
                    <a:pt x="688" y="1057"/>
                  </a:lnTo>
                  <a:lnTo>
                    <a:pt x="671" y="1131"/>
                  </a:lnTo>
                  <a:lnTo>
                    <a:pt x="637" y="1165"/>
                  </a:lnTo>
                  <a:lnTo>
                    <a:pt x="579" y="1198"/>
                  </a:lnTo>
                  <a:lnTo>
                    <a:pt x="497" y="1198"/>
                  </a:lnTo>
                  <a:lnTo>
                    <a:pt x="412" y="1169"/>
                  </a:lnTo>
                  <a:lnTo>
                    <a:pt x="353" y="1120"/>
                  </a:lnTo>
                  <a:lnTo>
                    <a:pt x="309" y="1087"/>
                  </a:lnTo>
                  <a:lnTo>
                    <a:pt x="288" y="1146"/>
                  </a:lnTo>
                  <a:lnTo>
                    <a:pt x="312" y="1187"/>
                  </a:lnTo>
                  <a:lnTo>
                    <a:pt x="463" y="1220"/>
                  </a:lnTo>
                  <a:lnTo>
                    <a:pt x="576" y="1224"/>
                  </a:lnTo>
                  <a:lnTo>
                    <a:pt x="658" y="1191"/>
                  </a:lnTo>
                  <a:lnTo>
                    <a:pt x="699" y="1143"/>
                  </a:lnTo>
                  <a:lnTo>
                    <a:pt x="719" y="1080"/>
                  </a:lnTo>
                  <a:lnTo>
                    <a:pt x="712" y="1002"/>
                  </a:lnTo>
                  <a:lnTo>
                    <a:pt x="699" y="946"/>
                  </a:lnTo>
                  <a:lnTo>
                    <a:pt x="678" y="924"/>
                  </a:lnTo>
                  <a:lnTo>
                    <a:pt x="692" y="877"/>
                  </a:lnTo>
                  <a:lnTo>
                    <a:pt x="709" y="788"/>
                  </a:lnTo>
                  <a:lnTo>
                    <a:pt x="702" y="659"/>
                  </a:lnTo>
                  <a:lnTo>
                    <a:pt x="671" y="588"/>
                  </a:lnTo>
                  <a:lnTo>
                    <a:pt x="620" y="525"/>
                  </a:lnTo>
                  <a:lnTo>
                    <a:pt x="565" y="481"/>
                  </a:lnTo>
                  <a:lnTo>
                    <a:pt x="579" y="410"/>
                  </a:lnTo>
                  <a:lnTo>
                    <a:pt x="555" y="304"/>
                  </a:lnTo>
                  <a:lnTo>
                    <a:pt x="494" y="249"/>
                  </a:lnTo>
                  <a:lnTo>
                    <a:pt x="432" y="226"/>
                  </a:lnTo>
                  <a:lnTo>
                    <a:pt x="364" y="200"/>
                  </a:lnTo>
                  <a:lnTo>
                    <a:pt x="319" y="189"/>
                  </a:lnTo>
                  <a:lnTo>
                    <a:pt x="292" y="156"/>
                  </a:lnTo>
                  <a:lnTo>
                    <a:pt x="292" y="134"/>
                  </a:lnTo>
                  <a:lnTo>
                    <a:pt x="350" y="0"/>
                  </a:lnTo>
                  <a:lnTo>
                    <a:pt x="261" y="93"/>
                  </a:lnTo>
                  <a:lnTo>
                    <a:pt x="247" y="71"/>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6" name="Freeform 87"/>
            <p:cNvSpPr>
              <a:spLocks/>
            </p:cNvSpPr>
            <p:nvPr/>
          </p:nvSpPr>
          <p:spPr bwMode="auto">
            <a:xfrm>
              <a:off x="4118" y="2868"/>
              <a:ext cx="97" cy="63"/>
            </a:xfrm>
            <a:custGeom>
              <a:avLst/>
              <a:gdLst/>
              <a:ahLst/>
              <a:cxnLst>
                <a:cxn ang="0">
                  <a:pos x="20" y="109"/>
                </a:cxn>
                <a:cxn ang="0">
                  <a:pos x="167" y="0"/>
                </a:cxn>
                <a:cxn ang="0">
                  <a:pos x="193" y="11"/>
                </a:cxn>
                <a:cxn ang="0">
                  <a:pos x="188" y="40"/>
                </a:cxn>
                <a:cxn ang="0">
                  <a:pos x="0" y="128"/>
                </a:cxn>
                <a:cxn ang="0">
                  <a:pos x="20" y="109"/>
                </a:cxn>
              </a:cxnLst>
              <a:rect l="0" t="0" r="r" b="b"/>
              <a:pathLst>
                <a:path w="193" h="128">
                  <a:moveTo>
                    <a:pt x="20" y="109"/>
                  </a:moveTo>
                  <a:lnTo>
                    <a:pt x="167" y="0"/>
                  </a:lnTo>
                  <a:lnTo>
                    <a:pt x="193" y="11"/>
                  </a:lnTo>
                  <a:lnTo>
                    <a:pt x="188" y="40"/>
                  </a:lnTo>
                  <a:lnTo>
                    <a:pt x="0" y="128"/>
                  </a:lnTo>
                  <a:lnTo>
                    <a:pt x="20" y="109"/>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7" name="Freeform 88"/>
            <p:cNvSpPr>
              <a:spLocks/>
            </p:cNvSpPr>
            <p:nvPr/>
          </p:nvSpPr>
          <p:spPr bwMode="auto">
            <a:xfrm>
              <a:off x="3944" y="3575"/>
              <a:ext cx="93" cy="169"/>
            </a:xfrm>
            <a:custGeom>
              <a:avLst/>
              <a:gdLst/>
              <a:ahLst/>
              <a:cxnLst>
                <a:cxn ang="0">
                  <a:pos x="187" y="337"/>
                </a:cxn>
                <a:cxn ang="0">
                  <a:pos x="116" y="123"/>
                </a:cxn>
                <a:cxn ang="0">
                  <a:pos x="41" y="0"/>
                </a:cxn>
                <a:cxn ang="0">
                  <a:pos x="10" y="0"/>
                </a:cxn>
                <a:cxn ang="0">
                  <a:pos x="0" y="34"/>
                </a:cxn>
                <a:cxn ang="0">
                  <a:pos x="62" y="112"/>
                </a:cxn>
                <a:cxn ang="0">
                  <a:pos x="123" y="215"/>
                </a:cxn>
                <a:cxn ang="0">
                  <a:pos x="187" y="337"/>
                </a:cxn>
              </a:cxnLst>
              <a:rect l="0" t="0" r="r" b="b"/>
              <a:pathLst>
                <a:path w="187" h="337">
                  <a:moveTo>
                    <a:pt x="187" y="337"/>
                  </a:moveTo>
                  <a:lnTo>
                    <a:pt x="116" y="123"/>
                  </a:lnTo>
                  <a:lnTo>
                    <a:pt x="41" y="0"/>
                  </a:lnTo>
                  <a:lnTo>
                    <a:pt x="10" y="0"/>
                  </a:lnTo>
                  <a:lnTo>
                    <a:pt x="0" y="34"/>
                  </a:lnTo>
                  <a:lnTo>
                    <a:pt x="62" y="112"/>
                  </a:lnTo>
                  <a:lnTo>
                    <a:pt x="123" y="215"/>
                  </a:lnTo>
                  <a:lnTo>
                    <a:pt x="187" y="337"/>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8" name="Freeform 89"/>
            <p:cNvSpPr>
              <a:spLocks/>
            </p:cNvSpPr>
            <p:nvPr/>
          </p:nvSpPr>
          <p:spPr bwMode="auto">
            <a:xfrm>
              <a:off x="3412" y="3308"/>
              <a:ext cx="506" cy="453"/>
            </a:xfrm>
            <a:custGeom>
              <a:avLst/>
              <a:gdLst/>
              <a:ahLst/>
              <a:cxnLst>
                <a:cxn ang="0">
                  <a:pos x="982" y="126"/>
                </a:cxn>
                <a:cxn ang="0">
                  <a:pos x="1012" y="304"/>
                </a:cxn>
                <a:cxn ang="0">
                  <a:pos x="951" y="426"/>
                </a:cxn>
                <a:cxn ang="0">
                  <a:pos x="832" y="422"/>
                </a:cxn>
                <a:cxn ang="0">
                  <a:pos x="863" y="645"/>
                </a:cxn>
                <a:cxn ang="0">
                  <a:pos x="801" y="804"/>
                </a:cxn>
                <a:cxn ang="0">
                  <a:pos x="698" y="882"/>
                </a:cxn>
                <a:cxn ang="0">
                  <a:pos x="494" y="905"/>
                </a:cxn>
                <a:cxn ang="0">
                  <a:pos x="290" y="882"/>
                </a:cxn>
                <a:cxn ang="0">
                  <a:pos x="174" y="745"/>
                </a:cxn>
                <a:cxn ang="0">
                  <a:pos x="96" y="626"/>
                </a:cxn>
                <a:cxn ang="0">
                  <a:pos x="14" y="504"/>
                </a:cxn>
                <a:cxn ang="0">
                  <a:pos x="0" y="337"/>
                </a:cxn>
                <a:cxn ang="0">
                  <a:pos x="82" y="233"/>
                </a:cxn>
                <a:cxn ang="0">
                  <a:pos x="72" y="304"/>
                </a:cxn>
                <a:cxn ang="0">
                  <a:pos x="34" y="448"/>
                </a:cxn>
                <a:cxn ang="0">
                  <a:pos x="92" y="567"/>
                </a:cxn>
                <a:cxn ang="0">
                  <a:pos x="205" y="545"/>
                </a:cxn>
                <a:cxn ang="0">
                  <a:pos x="277" y="533"/>
                </a:cxn>
                <a:cxn ang="0">
                  <a:pos x="178" y="648"/>
                </a:cxn>
                <a:cxn ang="0">
                  <a:pos x="219" y="759"/>
                </a:cxn>
                <a:cxn ang="0">
                  <a:pos x="351" y="856"/>
                </a:cxn>
                <a:cxn ang="0">
                  <a:pos x="419" y="789"/>
                </a:cxn>
                <a:cxn ang="0">
                  <a:pos x="460" y="859"/>
                </a:cxn>
                <a:cxn ang="0">
                  <a:pos x="577" y="878"/>
                </a:cxn>
                <a:cxn ang="0">
                  <a:pos x="709" y="822"/>
                </a:cxn>
                <a:cxn ang="0">
                  <a:pos x="811" y="726"/>
                </a:cxn>
                <a:cxn ang="0">
                  <a:pos x="822" y="593"/>
                </a:cxn>
                <a:cxn ang="0">
                  <a:pos x="808" y="448"/>
                </a:cxn>
                <a:cxn ang="0">
                  <a:pos x="760" y="326"/>
                </a:cxn>
                <a:cxn ang="0">
                  <a:pos x="849" y="378"/>
                </a:cxn>
                <a:cxn ang="0">
                  <a:pos x="924" y="393"/>
                </a:cxn>
                <a:cxn ang="0">
                  <a:pos x="982" y="326"/>
                </a:cxn>
                <a:cxn ang="0">
                  <a:pos x="965" y="193"/>
                </a:cxn>
                <a:cxn ang="0">
                  <a:pos x="910" y="37"/>
                </a:cxn>
                <a:cxn ang="0">
                  <a:pos x="921" y="0"/>
                </a:cxn>
              </a:cxnLst>
              <a:rect l="0" t="0" r="r" b="b"/>
              <a:pathLst>
                <a:path w="1012" h="905">
                  <a:moveTo>
                    <a:pt x="921" y="0"/>
                  </a:moveTo>
                  <a:lnTo>
                    <a:pt x="982" y="126"/>
                  </a:lnTo>
                  <a:lnTo>
                    <a:pt x="996" y="211"/>
                  </a:lnTo>
                  <a:lnTo>
                    <a:pt x="1012" y="304"/>
                  </a:lnTo>
                  <a:lnTo>
                    <a:pt x="996" y="393"/>
                  </a:lnTo>
                  <a:lnTo>
                    <a:pt x="951" y="426"/>
                  </a:lnTo>
                  <a:lnTo>
                    <a:pt x="893" y="437"/>
                  </a:lnTo>
                  <a:lnTo>
                    <a:pt x="832" y="422"/>
                  </a:lnTo>
                  <a:lnTo>
                    <a:pt x="859" y="504"/>
                  </a:lnTo>
                  <a:lnTo>
                    <a:pt x="863" y="645"/>
                  </a:lnTo>
                  <a:lnTo>
                    <a:pt x="849" y="737"/>
                  </a:lnTo>
                  <a:lnTo>
                    <a:pt x="801" y="804"/>
                  </a:lnTo>
                  <a:lnTo>
                    <a:pt x="750" y="845"/>
                  </a:lnTo>
                  <a:lnTo>
                    <a:pt x="698" y="882"/>
                  </a:lnTo>
                  <a:lnTo>
                    <a:pt x="624" y="900"/>
                  </a:lnTo>
                  <a:lnTo>
                    <a:pt x="494" y="905"/>
                  </a:lnTo>
                  <a:lnTo>
                    <a:pt x="392" y="905"/>
                  </a:lnTo>
                  <a:lnTo>
                    <a:pt x="290" y="882"/>
                  </a:lnTo>
                  <a:lnTo>
                    <a:pt x="208" y="815"/>
                  </a:lnTo>
                  <a:lnTo>
                    <a:pt x="174" y="745"/>
                  </a:lnTo>
                  <a:lnTo>
                    <a:pt x="157" y="659"/>
                  </a:lnTo>
                  <a:lnTo>
                    <a:pt x="96" y="626"/>
                  </a:lnTo>
                  <a:lnTo>
                    <a:pt x="34" y="567"/>
                  </a:lnTo>
                  <a:lnTo>
                    <a:pt x="14" y="504"/>
                  </a:lnTo>
                  <a:lnTo>
                    <a:pt x="0" y="426"/>
                  </a:lnTo>
                  <a:lnTo>
                    <a:pt x="0" y="337"/>
                  </a:lnTo>
                  <a:lnTo>
                    <a:pt x="31" y="233"/>
                  </a:lnTo>
                  <a:lnTo>
                    <a:pt x="82" y="233"/>
                  </a:lnTo>
                  <a:lnTo>
                    <a:pt x="92" y="267"/>
                  </a:lnTo>
                  <a:lnTo>
                    <a:pt x="72" y="304"/>
                  </a:lnTo>
                  <a:lnTo>
                    <a:pt x="44" y="348"/>
                  </a:lnTo>
                  <a:lnTo>
                    <a:pt x="34" y="448"/>
                  </a:lnTo>
                  <a:lnTo>
                    <a:pt x="44" y="511"/>
                  </a:lnTo>
                  <a:lnTo>
                    <a:pt x="92" y="567"/>
                  </a:lnTo>
                  <a:lnTo>
                    <a:pt x="143" y="567"/>
                  </a:lnTo>
                  <a:lnTo>
                    <a:pt x="205" y="545"/>
                  </a:lnTo>
                  <a:lnTo>
                    <a:pt x="287" y="489"/>
                  </a:lnTo>
                  <a:lnTo>
                    <a:pt x="277" y="533"/>
                  </a:lnTo>
                  <a:lnTo>
                    <a:pt x="188" y="600"/>
                  </a:lnTo>
                  <a:lnTo>
                    <a:pt x="178" y="648"/>
                  </a:lnTo>
                  <a:lnTo>
                    <a:pt x="198" y="700"/>
                  </a:lnTo>
                  <a:lnTo>
                    <a:pt x="219" y="759"/>
                  </a:lnTo>
                  <a:lnTo>
                    <a:pt x="270" y="826"/>
                  </a:lnTo>
                  <a:lnTo>
                    <a:pt x="351" y="856"/>
                  </a:lnTo>
                  <a:lnTo>
                    <a:pt x="402" y="833"/>
                  </a:lnTo>
                  <a:lnTo>
                    <a:pt x="419" y="789"/>
                  </a:lnTo>
                  <a:lnTo>
                    <a:pt x="440" y="789"/>
                  </a:lnTo>
                  <a:lnTo>
                    <a:pt x="460" y="859"/>
                  </a:lnTo>
                  <a:lnTo>
                    <a:pt x="512" y="878"/>
                  </a:lnTo>
                  <a:lnTo>
                    <a:pt x="577" y="878"/>
                  </a:lnTo>
                  <a:lnTo>
                    <a:pt x="648" y="859"/>
                  </a:lnTo>
                  <a:lnTo>
                    <a:pt x="709" y="822"/>
                  </a:lnTo>
                  <a:lnTo>
                    <a:pt x="780" y="778"/>
                  </a:lnTo>
                  <a:lnTo>
                    <a:pt x="811" y="726"/>
                  </a:lnTo>
                  <a:lnTo>
                    <a:pt x="822" y="667"/>
                  </a:lnTo>
                  <a:lnTo>
                    <a:pt x="822" y="593"/>
                  </a:lnTo>
                  <a:lnTo>
                    <a:pt x="818" y="511"/>
                  </a:lnTo>
                  <a:lnTo>
                    <a:pt x="808" y="448"/>
                  </a:lnTo>
                  <a:lnTo>
                    <a:pt x="787" y="400"/>
                  </a:lnTo>
                  <a:lnTo>
                    <a:pt x="760" y="326"/>
                  </a:lnTo>
                  <a:lnTo>
                    <a:pt x="777" y="311"/>
                  </a:lnTo>
                  <a:lnTo>
                    <a:pt x="849" y="378"/>
                  </a:lnTo>
                  <a:lnTo>
                    <a:pt x="883" y="393"/>
                  </a:lnTo>
                  <a:lnTo>
                    <a:pt x="924" y="393"/>
                  </a:lnTo>
                  <a:lnTo>
                    <a:pt x="955" y="370"/>
                  </a:lnTo>
                  <a:lnTo>
                    <a:pt x="982" y="326"/>
                  </a:lnTo>
                  <a:lnTo>
                    <a:pt x="975" y="259"/>
                  </a:lnTo>
                  <a:lnTo>
                    <a:pt x="965" y="193"/>
                  </a:lnTo>
                  <a:lnTo>
                    <a:pt x="934" y="111"/>
                  </a:lnTo>
                  <a:lnTo>
                    <a:pt x="910" y="37"/>
                  </a:lnTo>
                  <a:lnTo>
                    <a:pt x="900" y="0"/>
                  </a:lnTo>
                  <a:lnTo>
                    <a:pt x="921" y="0"/>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39" name="Freeform 90"/>
            <p:cNvSpPr>
              <a:spLocks/>
            </p:cNvSpPr>
            <p:nvPr/>
          </p:nvSpPr>
          <p:spPr bwMode="auto">
            <a:xfrm>
              <a:off x="3689" y="2489"/>
              <a:ext cx="92" cy="212"/>
            </a:xfrm>
            <a:custGeom>
              <a:avLst/>
              <a:gdLst/>
              <a:ahLst/>
              <a:cxnLst>
                <a:cxn ang="0">
                  <a:pos x="7" y="367"/>
                </a:cxn>
                <a:cxn ang="0">
                  <a:pos x="62" y="193"/>
                </a:cxn>
                <a:cxn ang="0">
                  <a:pos x="124" y="67"/>
                </a:cxn>
                <a:cxn ang="0">
                  <a:pos x="183" y="0"/>
                </a:cxn>
                <a:cxn ang="0">
                  <a:pos x="146" y="93"/>
                </a:cxn>
                <a:cxn ang="0">
                  <a:pos x="93" y="234"/>
                </a:cxn>
                <a:cxn ang="0">
                  <a:pos x="62" y="356"/>
                </a:cxn>
                <a:cxn ang="0">
                  <a:pos x="37" y="415"/>
                </a:cxn>
                <a:cxn ang="0">
                  <a:pos x="7" y="425"/>
                </a:cxn>
                <a:cxn ang="0">
                  <a:pos x="0" y="389"/>
                </a:cxn>
                <a:cxn ang="0">
                  <a:pos x="7" y="367"/>
                </a:cxn>
              </a:cxnLst>
              <a:rect l="0" t="0" r="r" b="b"/>
              <a:pathLst>
                <a:path w="183" h="425">
                  <a:moveTo>
                    <a:pt x="7" y="367"/>
                  </a:moveTo>
                  <a:lnTo>
                    <a:pt x="62" y="193"/>
                  </a:lnTo>
                  <a:lnTo>
                    <a:pt x="124" y="67"/>
                  </a:lnTo>
                  <a:lnTo>
                    <a:pt x="183" y="0"/>
                  </a:lnTo>
                  <a:lnTo>
                    <a:pt x="146" y="93"/>
                  </a:lnTo>
                  <a:lnTo>
                    <a:pt x="93" y="234"/>
                  </a:lnTo>
                  <a:lnTo>
                    <a:pt x="62" y="356"/>
                  </a:lnTo>
                  <a:lnTo>
                    <a:pt x="37" y="415"/>
                  </a:lnTo>
                  <a:lnTo>
                    <a:pt x="7" y="425"/>
                  </a:lnTo>
                  <a:lnTo>
                    <a:pt x="0" y="389"/>
                  </a:lnTo>
                  <a:lnTo>
                    <a:pt x="7" y="367"/>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40" name="Freeform 91"/>
            <p:cNvSpPr>
              <a:spLocks/>
            </p:cNvSpPr>
            <p:nvPr/>
          </p:nvSpPr>
          <p:spPr bwMode="auto">
            <a:xfrm>
              <a:off x="3687" y="2766"/>
              <a:ext cx="42" cy="32"/>
            </a:xfrm>
            <a:custGeom>
              <a:avLst/>
              <a:gdLst/>
              <a:ahLst/>
              <a:cxnLst>
                <a:cxn ang="0">
                  <a:pos x="84" y="24"/>
                </a:cxn>
                <a:cxn ang="0">
                  <a:pos x="56" y="0"/>
                </a:cxn>
                <a:cxn ang="0">
                  <a:pos x="10" y="0"/>
                </a:cxn>
                <a:cxn ang="0">
                  <a:pos x="0" y="32"/>
                </a:cxn>
                <a:cxn ang="0">
                  <a:pos x="22" y="64"/>
                </a:cxn>
                <a:cxn ang="0">
                  <a:pos x="64" y="64"/>
                </a:cxn>
                <a:cxn ang="0">
                  <a:pos x="84" y="24"/>
                </a:cxn>
              </a:cxnLst>
              <a:rect l="0" t="0" r="r" b="b"/>
              <a:pathLst>
                <a:path w="84" h="64">
                  <a:moveTo>
                    <a:pt x="84" y="24"/>
                  </a:moveTo>
                  <a:lnTo>
                    <a:pt x="56" y="0"/>
                  </a:lnTo>
                  <a:lnTo>
                    <a:pt x="10" y="0"/>
                  </a:lnTo>
                  <a:lnTo>
                    <a:pt x="0" y="32"/>
                  </a:lnTo>
                  <a:lnTo>
                    <a:pt x="22" y="64"/>
                  </a:lnTo>
                  <a:lnTo>
                    <a:pt x="64" y="64"/>
                  </a:lnTo>
                  <a:lnTo>
                    <a:pt x="84" y="24"/>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41" name="Oval 92"/>
            <p:cNvSpPr>
              <a:spLocks noChangeArrowheads="1"/>
            </p:cNvSpPr>
            <p:nvPr/>
          </p:nvSpPr>
          <p:spPr bwMode="auto">
            <a:xfrm>
              <a:off x="3983" y="2544"/>
              <a:ext cx="44" cy="33"/>
            </a:xfrm>
            <a:prstGeom prst="ellipse">
              <a:avLst/>
            </a:prstGeom>
            <a:solidFill>
              <a:srgbClr val="000000"/>
            </a:solidFill>
            <a:ln w="9525">
              <a:noFill/>
              <a:round/>
              <a:headEnd/>
              <a:tailEnd/>
            </a:ln>
          </p:spPr>
          <p:txBody>
            <a:bodyPr/>
            <a:lstStyle/>
            <a:p>
              <a:endParaRPr lang="it-IT" sz="3600" b="1" u="none">
                <a:solidFill>
                  <a:srgbClr val="002060"/>
                </a:solidFill>
                <a:latin typeface="+mj-lt"/>
              </a:endParaRPr>
            </a:p>
          </p:txBody>
        </p:sp>
        <p:sp>
          <p:nvSpPr>
            <p:cNvPr id="42" name="Freeform 93"/>
            <p:cNvSpPr>
              <a:spLocks/>
            </p:cNvSpPr>
            <p:nvPr/>
          </p:nvSpPr>
          <p:spPr bwMode="auto">
            <a:xfrm>
              <a:off x="4273" y="2644"/>
              <a:ext cx="47" cy="40"/>
            </a:xfrm>
            <a:custGeom>
              <a:avLst/>
              <a:gdLst/>
              <a:ahLst/>
              <a:cxnLst>
                <a:cxn ang="0">
                  <a:pos x="58" y="12"/>
                </a:cxn>
                <a:cxn ang="0">
                  <a:pos x="31" y="0"/>
                </a:cxn>
                <a:cxn ang="0">
                  <a:pos x="17" y="4"/>
                </a:cxn>
                <a:cxn ang="0">
                  <a:pos x="0" y="49"/>
                </a:cxn>
                <a:cxn ang="0">
                  <a:pos x="31" y="79"/>
                </a:cxn>
                <a:cxn ang="0">
                  <a:pos x="92" y="45"/>
                </a:cxn>
                <a:cxn ang="0">
                  <a:pos x="82" y="23"/>
                </a:cxn>
                <a:cxn ang="0">
                  <a:pos x="58" y="12"/>
                </a:cxn>
              </a:cxnLst>
              <a:rect l="0" t="0" r="r" b="b"/>
              <a:pathLst>
                <a:path w="92" h="79">
                  <a:moveTo>
                    <a:pt x="58" y="12"/>
                  </a:moveTo>
                  <a:lnTo>
                    <a:pt x="31" y="0"/>
                  </a:lnTo>
                  <a:lnTo>
                    <a:pt x="17" y="4"/>
                  </a:lnTo>
                  <a:lnTo>
                    <a:pt x="0" y="49"/>
                  </a:lnTo>
                  <a:lnTo>
                    <a:pt x="31" y="79"/>
                  </a:lnTo>
                  <a:lnTo>
                    <a:pt x="92" y="45"/>
                  </a:lnTo>
                  <a:lnTo>
                    <a:pt x="82" y="23"/>
                  </a:lnTo>
                  <a:lnTo>
                    <a:pt x="58" y="12"/>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43" name="Freeform 94"/>
            <p:cNvSpPr>
              <a:spLocks/>
            </p:cNvSpPr>
            <p:nvPr/>
          </p:nvSpPr>
          <p:spPr bwMode="auto">
            <a:xfrm>
              <a:off x="3978" y="2750"/>
              <a:ext cx="29" cy="32"/>
            </a:xfrm>
            <a:custGeom>
              <a:avLst/>
              <a:gdLst/>
              <a:ahLst/>
              <a:cxnLst>
                <a:cxn ang="0">
                  <a:pos x="60" y="0"/>
                </a:cxn>
                <a:cxn ang="0">
                  <a:pos x="20" y="8"/>
                </a:cxn>
                <a:cxn ang="0">
                  <a:pos x="0" y="64"/>
                </a:cxn>
                <a:cxn ang="0">
                  <a:pos x="60" y="0"/>
                </a:cxn>
              </a:cxnLst>
              <a:rect l="0" t="0" r="r" b="b"/>
              <a:pathLst>
                <a:path w="60" h="64">
                  <a:moveTo>
                    <a:pt x="60" y="0"/>
                  </a:moveTo>
                  <a:lnTo>
                    <a:pt x="20" y="8"/>
                  </a:lnTo>
                  <a:lnTo>
                    <a:pt x="0" y="64"/>
                  </a:lnTo>
                  <a:lnTo>
                    <a:pt x="60" y="0"/>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44" name="Freeform 95"/>
            <p:cNvSpPr>
              <a:spLocks/>
            </p:cNvSpPr>
            <p:nvPr/>
          </p:nvSpPr>
          <p:spPr bwMode="auto">
            <a:xfrm>
              <a:off x="3156" y="2691"/>
              <a:ext cx="373" cy="654"/>
            </a:xfrm>
            <a:custGeom>
              <a:avLst/>
              <a:gdLst/>
              <a:ahLst/>
              <a:cxnLst>
                <a:cxn ang="0">
                  <a:pos x="144" y="1197"/>
                </a:cxn>
                <a:cxn ang="0">
                  <a:pos x="267" y="1308"/>
                </a:cxn>
                <a:cxn ang="0">
                  <a:pos x="339" y="1274"/>
                </a:cxn>
                <a:cxn ang="0">
                  <a:pos x="270" y="1241"/>
                </a:cxn>
                <a:cxn ang="0">
                  <a:pos x="188" y="1208"/>
                </a:cxn>
                <a:cxn ang="0">
                  <a:pos x="164" y="1112"/>
                </a:cxn>
                <a:cxn ang="0">
                  <a:pos x="274" y="1078"/>
                </a:cxn>
                <a:cxn ang="0">
                  <a:pos x="315" y="1011"/>
                </a:cxn>
                <a:cxn ang="0">
                  <a:pos x="219" y="1030"/>
                </a:cxn>
                <a:cxn ang="0">
                  <a:pos x="181" y="989"/>
                </a:cxn>
                <a:cxn ang="0">
                  <a:pos x="120" y="908"/>
                </a:cxn>
                <a:cxn ang="0">
                  <a:pos x="75" y="774"/>
                </a:cxn>
                <a:cxn ang="0">
                  <a:pos x="96" y="689"/>
                </a:cxn>
                <a:cxn ang="0">
                  <a:pos x="151" y="641"/>
                </a:cxn>
                <a:cxn ang="0">
                  <a:pos x="226" y="682"/>
                </a:cxn>
                <a:cxn ang="0">
                  <a:pos x="298" y="700"/>
                </a:cxn>
                <a:cxn ang="0">
                  <a:pos x="168" y="556"/>
                </a:cxn>
                <a:cxn ang="0">
                  <a:pos x="154" y="404"/>
                </a:cxn>
                <a:cxn ang="0">
                  <a:pos x="287" y="241"/>
                </a:cxn>
                <a:cxn ang="0">
                  <a:pos x="366" y="237"/>
                </a:cxn>
                <a:cxn ang="0">
                  <a:pos x="363" y="189"/>
                </a:cxn>
                <a:cxn ang="0">
                  <a:pos x="386" y="78"/>
                </a:cxn>
                <a:cxn ang="0">
                  <a:pos x="492" y="34"/>
                </a:cxn>
                <a:cxn ang="0">
                  <a:pos x="615" y="111"/>
                </a:cxn>
                <a:cxn ang="0">
                  <a:pos x="677" y="271"/>
                </a:cxn>
                <a:cxn ang="0">
                  <a:pos x="742" y="297"/>
                </a:cxn>
                <a:cxn ang="0">
                  <a:pos x="656" y="119"/>
                </a:cxn>
                <a:cxn ang="0">
                  <a:pos x="492" y="0"/>
                </a:cxn>
                <a:cxn ang="0">
                  <a:pos x="376" y="41"/>
                </a:cxn>
                <a:cxn ang="0">
                  <a:pos x="311" y="156"/>
                </a:cxn>
                <a:cxn ang="0">
                  <a:pos x="274" y="215"/>
                </a:cxn>
                <a:cxn ang="0">
                  <a:pos x="133" y="371"/>
                </a:cxn>
                <a:cxn ang="0">
                  <a:pos x="116" y="530"/>
                </a:cxn>
                <a:cxn ang="0">
                  <a:pos x="79" y="648"/>
                </a:cxn>
                <a:cxn ang="0">
                  <a:pos x="45" y="830"/>
                </a:cxn>
                <a:cxn ang="0">
                  <a:pos x="113" y="960"/>
                </a:cxn>
                <a:cxn ang="0">
                  <a:pos x="140" y="1045"/>
                </a:cxn>
                <a:cxn ang="0">
                  <a:pos x="0" y="1119"/>
                </a:cxn>
                <a:cxn ang="0">
                  <a:pos x="120" y="1141"/>
                </a:cxn>
              </a:cxnLst>
              <a:rect l="0" t="0" r="r" b="b"/>
              <a:pathLst>
                <a:path w="748" h="1308">
                  <a:moveTo>
                    <a:pt x="120" y="1141"/>
                  </a:moveTo>
                  <a:lnTo>
                    <a:pt x="144" y="1197"/>
                  </a:lnTo>
                  <a:lnTo>
                    <a:pt x="222" y="1297"/>
                  </a:lnTo>
                  <a:lnTo>
                    <a:pt x="267" y="1308"/>
                  </a:lnTo>
                  <a:lnTo>
                    <a:pt x="315" y="1308"/>
                  </a:lnTo>
                  <a:lnTo>
                    <a:pt x="339" y="1274"/>
                  </a:lnTo>
                  <a:lnTo>
                    <a:pt x="321" y="1245"/>
                  </a:lnTo>
                  <a:lnTo>
                    <a:pt x="270" y="1241"/>
                  </a:lnTo>
                  <a:lnTo>
                    <a:pt x="219" y="1237"/>
                  </a:lnTo>
                  <a:lnTo>
                    <a:pt x="188" y="1208"/>
                  </a:lnTo>
                  <a:lnTo>
                    <a:pt x="171" y="1163"/>
                  </a:lnTo>
                  <a:lnTo>
                    <a:pt x="164" y="1112"/>
                  </a:lnTo>
                  <a:lnTo>
                    <a:pt x="174" y="1100"/>
                  </a:lnTo>
                  <a:lnTo>
                    <a:pt x="274" y="1078"/>
                  </a:lnTo>
                  <a:lnTo>
                    <a:pt x="315" y="1045"/>
                  </a:lnTo>
                  <a:lnTo>
                    <a:pt x="315" y="1011"/>
                  </a:lnTo>
                  <a:lnTo>
                    <a:pt x="270" y="1004"/>
                  </a:lnTo>
                  <a:lnTo>
                    <a:pt x="219" y="1030"/>
                  </a:lnTo>
                  <a:lnTo>
                    <a:pt x="188" y="1034"/>
                  </a:lnTo>
                  <a:lnTo>
                    <a:pt x="181" y="989"/>
                  </a:lnTo>
                  <a:lnTo>
                    <a:pt x="168" y="963"/>
                  </a:lnTo>
                  <a:lnTo>
                    <a:pt x="120" y="908"/>
                  </a:lnTo>
                  <a:lnTo>
                    <a:pt x="79" y="837"/>
                  </a:lnTo>
                  <a:lnTo>
                    <a:pt x="75" y="774"/>
                  </a:lnTo>
                  <a:lnTo>
                    <a:pt x="79" y="730"/>
                  </a:lnTo>
                  <a:lnTo>
                    <a:pt x="96" y="689"/>
                  </a:lnTo>
                  <a:lnTo>
                    <a:pt x="123" y="663"/>
                  </a:lnTo>
                  <a:lnTo>
                    <a:pt x="151" y="641"/>
                  </a:lnTo>
                  <a:lnTo>
                    <a:pt x="178" y="648"/>
                  </a:lnTo>
                  <a:lnTo>
                    <a:pt x="226" y="682"/>
                  </a:lnTo>
                  <a:lnTo>
                    <a:pt x="287" y="711"/>
                  </a:lnTo>
                  <a:lnTo>
                    <a:pt x="298" y="700"/>
                  </a:lnTo>
                  <a:lnTo>
                    <a:pt x="233" y="641"/>
                  </a:lnTo>
                  <a:lnTo>
                    <a:pt x="168" y="556"/>
                  </a:lnTo>
                  <a:lnTo>
                    <a:pt x="147" y="474"/>
                  </a:lnTo>
                  <a:lnTo>
                    <a:pt x="154" y="404"/>
                  </a:lnTo>
                  <a:lnTo>
                    <a:pt x="216" y="304"/>
                  </a:lnTo>
                  <a:lnTo>
                    <a:pt x="287" y="241"/>
                  </a:lnTo>
                  <a:lnTo>
                    <a:pt x="328" y="234"/>
                  </a:lnTo>
                  <a:lnTo>
                    <a:pt x="366" y="237"/>
                  </a:lnTo>
                  <a:lnTo>
                    <a:pt x="393" y="237"/>
                  </a:lnTo>
                  <a:lnTo>
                    <a:pt x="363" y="189"/>
                  </a:lnTo>
                  <a:lnTo>
                    <a:pt x="359" y="134"/>
                  </a:lnTo>
                  <a:lnTo>
                    <a:pt x="386" y="78"/>
                  </a:lnTo>
                  <a:lnTo>
                    <a:pt x="445" y="37"/>
                  </a:lnTo>
                  <a:lnTo>
                    <a:pt x="492" y="34"/>
                  </a:lnTo>
                  <a:lnTo>
                    <a:pt x="554" y="52"/>
                  </a:lnTo>
                  <a:lnTo>
                    <a:pt x="615" y="111"/>
                  </a:lnTo>
                  <a:lnTo>
                    <a:pt x="663" y="193"/>
                  </a:lnTo>
                  <a:lnTo>
                    <a:pt x="677" y="271"/>
                  </a:lnTo>
                  <a:lnTo>
                    <a:pt x="691" y="326"/>
                  </a:lnTo>
                  <a:lnTo>
                    <a:pt x="742" y="297"/>
                  </a:lnTo>
                  <a:lnTo>
                    <a:pt x="748" y="248"/>
                  </a:lnTo>
                  <a:lnTo>
                    <a:pt x="656" y="119"/>
                  </a:lnTo>
                  <a:lnTo>
                    <a:pt x="574" y="34"/>
                  </a:lnTo>
                  <a:lnTo>
                    <a:pt x="492" y="0"/>
                  </a:lnTo>
                  <a:lnTo>
                    <a:pt x="431" y="8"/>
                  </a:lnTo>
                  <a:lnTo>
                    <a:pt x="376" y="41"/>
                  </a:lnTo>
                  <a:lnTo>
                    <a:pt x="335" y="104"/>
                  </a:lnTo>
                  <a:lnTo>
                    <a:pt x="311" y="156"/>
                  </a:lnTo>
                  <a:lnTo>
                    <a:pt x="315" y="189"/>
                  </a:lnTo>
                  <a:lnTo>
                    <a:pt x="274" y="215"/>
                  </a:lnTo>
                  <a:lnTo>
                    <a:pt x="209" y="271"/>
                  </a:lnTo>
                  <a:lnTo>
                    <a:pt x="133" y="371"/>
                  </a:lnTo>
                  <a:lnTo>
                    <a:pt x="116" y="448"/>
                  </a:lnTo>
                  <a:lnTo>
                    <a:pt x="116" y="530"/>
                  </a:lnTo>
                  <a:lnTo>
                    <a:pt x="130" y="604"/>
                  </a:lnTo>
                  <a:lnTo>
                    <a:pt x="79" y="648"/>
                  </a:lnTo>
                  <a:lnTo>
                    <a:pt x="31" y="745"/>
                  </a:lnTo>
                  <a:lnTo>
                    <a:pt x="45" y="830"/>
                  </a:lnTo>
                  <a:lnTo>
                    <a:pt x="75" y="889"/>
                  </a:lnTo>
                  <a:lnTo>
                    <a:pt x="113" y="960"/>
                  </a:lnTo>
                  <a:lnTo>
                    <a:pt x="140" y="1000"/>
                  </a:lnTo>
                  <a:lnTo>
                    <a:pt x="140" y="1045"/>
                  </a:lnTo>
                  <a:lnTo>
                    <a:pt x="127" y="1060"/>
                  </a:lnTo>
                  <a:lnTo>
                    <a:pt x="0" y="1119"/>
                  </a:lnTo>
                  <a:lnTo>
                    <a:pt x="123" y="1112"/>
                  </a:lnTo>
                  <a:lnTo>
                    <a:pt x="120" y="1141"/>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sp>
          <p:nvSpPr>
            <p:cNvPr id="45" name="Freeform 96"/>
            <p:cNvSpPr>
              <a:spLocks/>
            </p:cNvSpPr>
            <p:nvPr/>
          </p:nvSpPr>
          <p:spPr bwMode="auto">
            <a:xfrm>
              <a:off x="3344" y="2944"/>
              <a:ext cx="165" cy="118"/>
            </a:xfrm>
            <a:custGeom>
              <a:avLst/>
              <a:gdLst/>
              <a:ahLst/>
              <a:cxnLst>
                <a:cxn ang="0">
                  <a:pos x="324" y="235"/>
                </a:cxn>
                <a:cxn ang="0">
                  <a:pos x="331" y="204"/>
                </a:cxn>
                <a:cxn ang="0">
                  <a:pos x="310" y="171"/>
                </a:cxn>
                <a:cxn ang="0">
                  <a:pos x="165" y="67"/>
                </a:cxn>
                <a:cxn ang="0">
                  <a:pos x="0" y="0"/>
                </a:cxn>
                <a:cxn ang="0">
                  <a:pos x="124" y="89"/>
                </a:cxn>
                <a:cxn ang="0">
                  <a:pos x="227" y="160"/>
                </a:cxn>
                <a:cxn ang="0">
                  <a:pos x="290" y="226"/>
                </a:cxn>
                <a:cxn ang="0">
                  <a:pos x="324" y="235"/>
                </a:cxn>
              </a:cxnLst>
              <a:rect l="0" t="0" r="r" b="b"/>
              <a:pathLst>
                <a:path w="331" h="235">
                  <a:moveTo>
                    <a:pt x="324" y="235"/>
                  </a:moveTo>
                  <a:lnTo>
                    <a:pt x="331" y="204"/>
                  </a:lnTo>
                  <a:lnTo>
                    <a:pt x="310" y="171"/>
                  </a:lnTo>
                  <a:lnTo>
                    <a:pt x="165" y="67"/>
                  </a:lnTo>
                  <a:lnTo>
                    <a:pt x="0" y="0"/>
                  </a:lnTo>
                  <a:lnTo>
                    <a:pt x="124" y="89"/>
                  </a:lnTo>
                  <a:lnTo>
                    <a:pt x="227" y="160"/>
                  </a:lnTo>
                  <a:lnTo>
                    <a:pt x="290" y="226"/>
                  </a:lnTo>
                  <a:lnTo>
                    <a:pt x="324" y="235"/>
                  </a:lnTo>
                  <a:close/>
                </a:path>
              </a:pathLst>
            </a:custGeom>
            <a:solidFill>
              <a:srgbClr val="000000"/>
            </a:solidFill>
            <a:ln w="9525">
              <a:noFill/>
              <a:round/>
              <a:headEnd/>
              <a:tailEnd/>
            </a:ln>
          </p:spPr>
          <p:txBody>
            <a:bodyPr/>
            <a:lstStyle/>
            <a:p>
              <a:endParaRPr lang="it-IT" sz="3600" b="1" u="none">
                <a:solidFill>
                  <a:srgbClr val="002060"/>
                </a:solidFill>
                <a:latin typeface="+mj-lt"/>
              </a:endParaRPr>
            </a:p>
          </p:txBody>
        </p:sp>
      </p:grpSp>
    </p:spTree>
    <p:extLst>
      <p:ext uri="{BB962C8B-B14F-4D97-AF65-F5344CB8AC3E}">
        <p14:creationId xmlns:p14="http://schemas.microsoft.com/office/powerpoint/2010/main" val="218487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5" presetClass="entr" presetSubtype="1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checkerboard(across)">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heel(4)">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000" fill="hold"/>
                                        <p:tgtEl>
                                          <p:spTgt spid="8"/>
                                        </p:tgtEl>
                                        <p:attrNameLst>
                                          <p:attrName>ppt_x</p:attrName>
                                        </p:attrNameLst>
                                      </p:cBhvr>
                                      <p:tavLst>
                                        <p:tav tm="0">
                                          <p:val>
                                            <p:strVal val="0-#ppt_w/2"/>
                                          </p:val>
                                        </p:tav>
                                        <p:tav tm="100000">
                                          <p:val>
                                            <p:strVal val="#ppt_x"/>
                                          </p:val>
                                        </p:tav>
                                      </p:tavLst>
                                    </p:anim>
                                    <p:anim calcmode="lin" valueType="num">
                                      <p:cBhvr additive="base">
                                        <p:cTn id="39"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1"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188640"/>
            <a:ext cx="8135937" cy="1143000"/>
          </a:xfrm>
        </p:spPr>
        <p:txBody>
          <a:bodyPr/>
          <a:lstStyle/>
          <a:p>
            <a:r>
              <a:rPr lang="it-IT" b="1" dirty="0">
                <a:solidFill>
                  <a:srgbClr val="002060"/>
                </a:solidFill>
              </a:rPr>
              <a:t>Classificazione delle gallerie</a:t>
            </a:r>
          </a:p>
        </p:txBody>
      </p:sp>
      <p:sp>
        <p:nvSpPr>
          <p:cNvPr id="46" name="Text Box 4"/>
          <p:cNvSpPr txBox="1">
            <a:spLocks noChangeArrowheads="1"/>
          </p:cNvSpPr>
          <p:nvPr/>
        </p:nvSpPr>
        <p:spPr bwMode="auto">
          <a:xfrm>
            <a:off x="510270" y="1340768"/>
            <a:ext cx="8618537" cy="338554"/>
          </a:xfrm>
          <a:prstGeom prst="rect">
            <a:avLst/>
          </a:prstGeom>
          <a:noFill/>
          <a:ln w="9525">
            <a:noFill/>
            <a:miter lim="800000"/>
            <a:headEnd/>
            <a:tailEnd/>
          </a:ln>
          <a:effectLst/>
        </p:spPr>
        <p:txBody>
          <a:bodyPr>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sz="1600" b="1" i="0" u="none" strike="noStrike" kern="0" cap="none" spc="0" normalizeH="0" baseline="0" noProof="0" dirty="0">
                <a:ln>
                  <a:noFill/>
                </a:ln>
                <a:solidFill>
                  <a:srgbClr val="145092"/>
                </a:solidFill>
                <a:effectLst/>
                <a:uLnTx/>
                <a:uFillTx/>
                <a:latin typeface="+mj-lt"/>
              </a:rPr>
              <a:t>Classe A</a:t>
            </a:r>
            <a:r>
              <a:rPr kumimoji="0" lang="fr-FR" sz="1600" b="0" i="0" u="none" strike="noStrike" kern="0" cap="none" spc="0" normalizeH="0" baseline="0" noProof="0" dirty="0">
                <a:ln>
                  <a:noFill/>
                </a:ln>
                <a:solidFill>
                  <a:srgbClr val="145092"/>
                </a:solidFill>
                <a:effectLst/>
                <a:uLnTx/>
                <a:uFillTx/>
                <a:latin typeface="+mj-lt"/>
              </a:rPr>
              <a:t> : </a:t>
            </a:r>
            <a:r>
              <a:rPr lang="it-IT" sz="1600" u="none" kern="0" dirty="0">
                <a:solidFill>
                  <a:srgbClr val="145092"/>
                </a:solidFill>
                <a:latin typeface="+mj-lt"/>
              </a:rPr>
              <a:t>Nessuna restrizione al trasporto di merci pericolose </a:t>
            </a:r>
            <a:r>
              <a:rPr kumimoji="0" lang="fr-FR" sz="1600" b="0" i="1" u="none" strike="noStrike" kern="0" cap="none" spc="0" normalizeH="0" baseline="0" noProof="0" dirty="0">
                <a:ln>
                  <a:noFill/>
                </a:ln>
                <a:solidFill>
                  <a:srgbClr val="145092"/>
                </a:solidFill>
                <a:effectLst/>
                <a:uLnTx/>
                <a:uFillTx/>
                <a:latin typeface="+mj-lt"/>
              </a:rPr>
              <a:t>(</a:t>
            </a:r>
            <a:r>
              <a:rPr kumimoji="0" lang="fr-FR" sz="1600" b="0" i="1" u="none" strike="noStrike" kern="0" cap="none" spc="0" normalizeH="0" baseline="0" noProof="0" dirty="0" err="1">
                <a:ln>
                  <a:noFill/>
                </a:ln>
                <a:solidFill>
                  <a:srgbClr val="145092"/>
                </a:solidFill>
                <a:effectLst/>
                <a:uLnTx/>
                <a:uFillTx/>
                <a:latin typeface="+mj-lt"/>
              </a:rPr>
              <a:t>salvo</a:t>
            </a:r>
            <a:r>
              <a:rPr kumimoji="0" lang="fr-FR" sz="1600" b="0" i="1" u="none" strike="noStrike" kern="0" cap="none" spc="0" normalizeH="0" noProof="0" dirty="0">
                <a:ln>
                  <a:noFill/>
                </a:ln>
                <a:solidFill>
                  <a:srgbClr val="145092"/>
                </a:solidFill>
                <a:effectLst/>
                <a:uLnTx/>
                <a:uFillTx/>
                <a:latin typeface="+mj-lt"/>
              </a:rPr>
              <a:t> </a:t>
            </a:r>
            <a:r>
              <a:rPr kumimoji="0" lang="fr-FR" sz="1600" b="0" i="1" u="none" strike="noStrike" kern="0" cap="none" spc="0" normalizeH="0" noProof="0" dirty="0" err="1">
                <a:ln>
                  <a:noFill/>
                </a:ln>
                <a:solidFill>
                  <a:srgbClr val="145092"/>
                </a:solidFill>
                <a:effectLst/>
                <a:uLnTx/>
                <a:uFillTx/>
                <a:latin typeface="+mj-lt"/>
              </a:rPr>
              <a:t>disposizioni</a:t>
            </a:r>
            <a:r>
              <a:rPr kumimoji="0" lang="fr-FR" sz="1600" b="0" i="1" u="none" strike="noStrike" kern="0" cap="none" spc="0" normalizeH="0" noProof="0" dirty="0">
                <a:ln>
                  <a:noFill/>
                </a:ln>
                <a:solidFill>
                  <a:srgbClr val="145092"/>
                </a:solidFill>
                <a:effectLst/>
                <a:uLnTx/>
                <a:uFillTx/>
                <a:latin typeface="+mj-lt"/>
              </a:rPr>
              <a:t> </a:t>
            </a:r>
            <a:r>
              <a:rPr kumimoji="0" lang="fr-FR" sz="1600" b="0" i="1" u="none" strike="noStrike" kern="0" cap="none" spc="0" normalizeH="0" noProof="0" dirty="0" err="1">
                <a:ln>
                  <a:noFill/>
                </a:ln>
                <a:solidFill>
                  <a:srgbClr val="145092"/>
                </a:solidFill>
                <a:effectLst/>
                <a:uLnTx/>
                <a:uFillTx/>
                <a:latin typeface="+mj-lt"/>
              </a:rPr>
              <a:t>locali</a:t>
            </a:r>
            <a:r>
              <a:rPr kumimoji="0" lang="fr-FR" sz="1600" b="0" i="1" u="none" strike="noStrike" kern="0" cap="none" spc="0" normalizeH="0" noProof="0" dirty="0">
                <a:ln>
                  <a:noFill/>
                </a:ln>
                <a:solidFill>
                  <a:srgbClr val="145092"/>
                </a:solidFill>
                <a:effectLst/>
                <a:uLnTx/>
                <a:uFillTx/>
                <a:latin typeface="+mj-lt"/>
              </a:rPr>
              <a:t>)</a:t>
            </a:r>
            <a:endParaRPr kumimoji="0" lang="fr-FR" sz="1600" b="0" i="1" u="none" strike="noStrike" kern="0" cap="none" spc="0" normalizeH="0" baseline="0" noProof="0" dirty="0">
              <a:ln>
                <a:noFill/>
              </a:ln>
              <a:solidFill>
                <a:srgbClr val="145092"/>
              </a:solidFill>
              <a:effectLst/>
              <a:uLnTx/>
              <a:uFillTx/>
              <a:latin typeface="+mj-lt"/>
            </a:endParaRPr>
          </a:p>
        </p:txBody>
      </p:sp>
      <p:sp>
        <p:nvSpPr>
          <p:cNvPr id="47" name="Text Box 5"/>
          <p:cNvSpPr txBox="1">
            <a:spLocks noChangeArrowheads="1"/>
          </p:cNvSpPr>
          <p:nvPr/>
        </p:nvSpPr>
        <p:spPr bwMode="auto">
          <a:xfrm>
            <a:off x="510264" y="1672380"/>
            <a:ext cx="8022178" cy="830997"/>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sz="1600" b="1" i="0" u="none" strike="noStrike" kern="0" cap="none" spc="0" normalizeH="0" baseline="0" noProof="0" dirty="0">
                <a:ln>
                  <a:noFill/>
                </a:ln>
                <a:solidFill>
                  <a:srgbClr val="145092"/>
                </a:solidFill>
                <a:effectLst/>
                <a:uLnTx/>
                <a:uFillTx/>
                <a:latin typeface="+mj-lt"/>
              </a:rPr>
              <a:t>Classe B</a:t>
            </a:r>
            <a:r>
              <a:rPr kumimoji="0" lang="fr-FR" sz="1600" b="0" i="0" u="none" strike="noStrike" kern="0" cap="none" spc="0" normalizeH="0" baseline="0" noProof="0" dirty="0">
                <a:ln>
                  <a:noFill/>
                </a:ln>
                <a:solidFill>
                  <a:srgbClr val="145092"/>
                </a:solidFill>
                <a:effectLst/>
                <a:uLnTx/>
                <a:uFillTx/>
                <a:latin typeface="+mj-lt"/>
              </a:rPr>
              <a:t> : </a:t>
            </a:r>
            <a:r>
              <a:rPr lang="it-IT" sz="1600" u="none" kern="0" dirty="0">
                <a:solidFill>
                  <a:srgbClr val="145092"/>
                </a:solidFill>
                <a:latin typeface="+mj-lt"/>
              </a:rPr>
              <a:t>Restrizioni al trasporto di merci pericolose suscettibili di provocare un’esplosione molto importante</a:t>
            </a:r>
            <a:r>
              <a:rPr kumimoji="0" lang="fr-FR" sz="1600" b="0" i="1" u="none" strike="noStrike" kern="0" cap="none" spc="0" normalizeH="0" baseline="0" noProof="0" dirty="0">
                <a:ln>
                  <a:noFill/>
                </a:ln>
                <a:solidFill>
                  <a:srgbClr val="145092"/>
                </a:solidFill>
                <a:effectLst/>
                <a:uLnTx/>
                <a:uFillTx/>
                <a:latin typeface="+mj-lt"/>
              </a:rPr>
              <a:t> (</a:t>
            </a:r>
            <a:r>
              <a:rPr kumimoji="0" lang="fr-FR" sz="1600" b="0" i="1" u="none" strike="noStrike" kern="0" cap="none" spc="0" normalizeH="0" baseline="0" noProof="0" dirty="0" err="1">
                <a:ln>
                  <a:noFill/>
                </a:ln>
                <a:solidFill>
                  <a:srgbClr val="145092"/>
                </a:solidFill>
                <a:effectLst/>
                <a:uLnTx/>
                <a:uFillTx/>
                <a:latin typeface="+mj-lt"/>
              </a:rPr>
              <a:t>Codice</a:t>
            </a:r>
            <a:r>
              <a:rPr kumimoji="0" lang="fr-FR" sz="1600" b="0" i="1" u="none" strike="noStrike" kern="0" cap="none" spc="0" normalizeH="0" baseline="0" noProof="0" dirty="0">
                <a:ln>
                  <a:noFill/>
                </a:ln>
                <a:solidFill>
                  <a:srgbClr val="145092"/>
                </a:solidFill>
                <a:effectLst/>
                <a:uLnTx/>
                <a:uFillTx/>
                <a:latin typeface="+mj-lt"/>
              </a:rPr>
              <a:t> di </a:t>
            </a:r>
            <a:r>
              <a:rPr kumimoji="0" lang="fr-FR" sz="1600" b="0" i="1" u="none" strike="noStrike" kern="0" cap="none" spc="0" normalizeH="0" baseline="0" noProof="0" dirty="0" err="1">
                <a:ln>
                  <a:noFill/>
                </a:ln>
                <a:solidFill>
                  <a:srgbClr val="145092"/>
                </a:solidFill>
                <a:effectLst/>
                <a:uLnTx/>
                <a:uFillTx/>
                <a:latin typeface="+mj-lt"/>
              </a:rPr>
              <a:t>classificazione</a:t>
            </a:r>
            <a:r>
              <a:rPr kumimoji="0" lang="fr-FR" sz="1600" b="0" i="1" u="none" strike="noStrike" kern="0" cap="none" spc="0" normalizeH="0" baseline="0" noProof="0" dirty="0">
                <a:ln>
                  <a:noFill/>
                </a:ln>
                <a:solidFill>
                  <a:srgbClr val="145092"/>
                </a:solidFill>
                <a:effectLst/>
                <a:uLnTx/>
                <a:uFillTx/>
                <a:latin typeface="+mj-lt"/>
              </a:rPr>
              <a:t> </a:t>
            </a:r>
            <a:r>
              <a:rPr kumimoji="0" lang="fr-FR" sz="1600" b="0" i="1" u="none" strike="noStrike" kern="0" cap="none" spc="0" normalizeH="0" baseline="0" noProof="0" dirty="0" err="1">
                <a:ln>
                  <a:noFill/>
                </a:ln>
                <a:solidFill>
                  <a:srgbClr val="145092"/>
                </a:solidFill>
                <a:effectLst/>
                <a:uLnTx/>
                <a:uFillTx/>
                <a:latin typeface="+mj-lt"/>
              </a:rPr>
              <a:t>merce</a:t>
            </a:r>
            <a:r>
              <a:rPr kumimoji="0" lang="fr-FR" sz="1600" b="0" i="1" u="none" strike="noStrike" kern="0" cap="none" spc="0" normalizeH="0" baseline="0" noProof="0" dirty="0">
                <a:ln>
                  <a:noFill/>
                </a:ln>
                <a:solidFill>
                  <a:srgbClr val="145092"/>
                </a:solidFill>
                <a:effectLst/>
                <a:uLnTx/>
                <a:uFillTx/>
                <a:latin typeface="+mj-lt"/>
              </a:rPr>
              <a:t> </a:t>
            </a:r>
            <a:r>
              <a:rPr kumimoji="0" lang="fr-FR" sz="1600" b="0" i="1" u="none" strike="noStrike" kern="0" cap="none" spc="0" normalizeH="0" baseline="0" noProof="0" dirty="0" err="1">
                <a:ln>
                  <a:noFill/>
                </a:ln>
                <a:solidFill>
                  <a:srgbClr val="145092"/>
                </a:solidFill>
                <a:effectLst/>
                <a:uLnTx/>
                <a:uFillTx/>
                <a:latin typeface="+mj-lt"/>
              </a:rPr>
              <a:t>pericolosa</a:t>
            </a:r>
            <a:r>
              <a:rPr kumimoji="0" lang="fr-FR" sz="1600" b="0" i="1" u="none" strike="noStrike" kern="0" cap="none" spc="0" normalizeH="0" baseline="0" noProof="0" dirty="0">
                <a:ln>
                  <a:noFill/>
                </a:ln>
                <a:solidFill>
                  <a:srgbClr val="145092"/>
                </a:solidFill>
                <a:effectLst/>
                <a:uLnTx/>
                <a:uFillTx/>
                <a:latin typeface="+mj-lt"/>
              </a:rPr>
              <a:t>, se </a:t>
            </a:r>
            <a:r>
              <a:rPr kumimoji="0" lang="fr-FR" sz="1600" b="0" i="1" u="none" strike="noStrike" kern="0" cap="none" spc="0" normalizeH="0" baseline="0" noProof="0" dirty="0" err="1">
                <a:ln>
                  <a:noFill/>
                </a:ln>
                <a:solidFill>
                  <a:srgbClr val="145092"/>
                </a:solidFill>
                <a:effectLst/>
                <a:uLnTx/>
                <a:uFillTx/>
                <a:latin typeface="+mj-lt"/>
              </a:rPr>
              <a:t>trasportata</a:t>
            </a:r>
            <a:r>
              <a:rPr kumimoji="0" lang="fr-FR" sz="1600" b="0" i="1" u="none" strike="noStrike" kern="0" cap="none" spc="0" normalizeH="0" baseline="0" noProof="0" dirty="0">
                <a:ln>
                  <a:noFill/>
                </a:ln>
                <a:solidFill>
                  <a:srgbClr val="145092"/>
                </a:solidFill>
                <a:effectLst/>
                <a:uLnTx/>
                <a:uFillTx/>
                <a:latin typeface="+mj-lt"/>
              </a:rPr>
              <a:t> con </a:t>
            </a:r>
            <a:r>
              <a:rPr kumimoji="0" lang="fr-FR" sz="1600" b="0" i="1" u="none" strike="noStrike" kern="0" cap="none" spc="0" normalizeH="0" baseline="0" noProof="0" dirty="0" err="1">
                <a:ln>
                  <a:noFill/>
                </a:ln>
                <a:solidFill>
                  <a:srgbClr val="145092"/>
                </a:solidFill>
                <a:effectLst/>
                <a:uLnTx/>
                <a:uFillTx/>
                <a:latin typeface="+mj-lt"/>
              </a:rPr>
              <a:t>cisterna</a:t>
            </a:r>
            <a:r>
              <a:rPr kumimoji="0" lang="fr-FR" sz="1600" b="0" i="1" u="none" strike="noStrike" kern="0" cap="none" spc="0" normalizeH="0" baseline="0" noProof="0" dirty="0">
                <a:ln>
                  <a:noFill/>
                </a:ln>
                <a:solidFill>
                  <a:srgbClr val="145092"/>
                </a:solidFill>
                <a:effectLst/>
                <a:uLnTx/>
                <a:uFillTx/>
                <a:latin typeface="+mj-lt"/>
              </a:rPr>
              <a:t>:</a:t>
            </a:r>
            <a:r>
              <a:rPr kumimoji="0" lang="fr-FR" sz="1600" b="0" i="1" u="none" strike="noStrike" kern="0" cap="none" spc="0" normalizeH="0" noProof="0" dirty="0">
                <a:ln>
                  <a:noFill/>
                </a:ln>
                <a:solidFill>
                  <a:srgbClr val="145092"/>
                </a:solidFill>
                <a:effectLst/>
                <a:uLnTx/>
                <a:uFillTx/>
                <a:latin typeface="+mj-lt"/>
              </a:rPr>
              <a:t> </a:t>
            </a:r>
            <a:r>
              <a:rPr kumimoji="0" lang="fr-FR" sz="1600" b="0" i="1" u="none" strike="noStrike" kern="0" cap="none" spc="0" normalizeH="0" baseline="0" noProof="0" dirty="0">
                <a:ln>
                  <a:noFill/>
                </a:ln>
                <a:solidFill>
                  <a:srgbClr val="145092"/>
                </a:solidFill>
                <a:effectLst/>
                <a:uLnTx/>
                <a:uFillTx/>
                <a:latin typeface="+mj-lt"/>
              </a:rPr>
              <a:t>F – TF – TFC)</a:t>
            </a:r>
          </a:p>
        </p:txBody>
      </p:sp>
      <p:sp>
        <p:nvSpPr>
          <p:cNvPr id="48" name="Text Box 6"/>
          <p:cNvSpPr txBox="1">
            <a:spLocks noChangeArrowheads="1"/>
          </p:cNvSpPr>
          <p:nvPr/>
        </p:nvSpPr>
        <p:spPr bwMode="auto">
          <a:xfrm>
            <a:off x="510264" y="2497725"/>
            <a:ext cx="8022178" cy="1077218"/>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sz="1600" b="1" i="0" u="none" strike="noStrike" kern="0" cap="none" spc="0" normalizeH="0" baseline="0" noProof="0" dirty="0">
                <a:ln>
                  <a:noFill/>
                </a:ln>
                <a:solidFill>
                  <a:srgbClr val="145092"/>
                </a:solidFill>
                <a:effectLst/>
                <a:uLnTx/>
                <a:uFillTx/>
                <a:latin typeface="+mj-lt"/>
              </a:rPr>
              <a:t>Classe C</a:t>
            </a:r>
            <a:r>
              <a:rPr kumimoji="0" lang="fr-FR" sz="1600" b="0" i="0" u="none" strike="noStrike" kern="0" cap="none" spc="0" normalizeH="0" baseline="0" noProof="0" dirty="0">
                <a:ln>
                  <a:noFill/>
                </a:ln>
                <a:solidFill>
                  <a:srgbClr val="145092"/>
                </a:solidFill>
                <a:effectLst/>
                <a:uLnTx/>
                <a:uFillTx/>
                <a:latin typeface="+mj-lt"/>
              </a:rPr>
              <a:t> : </a:t>
            </a:r>
            <a:r>
              <a:rPr lang="it-IT" sz="1600" u="none" kern="0" dirty="0">
                <a:solidFill>
                  <a:srgbClr val="145092"/>
                </a:solidFill>
                <a:latin typeface="+mj-lt"/>
              </a:rPr>
              <a:t>Restrizioni al trasporto di merci pericolose suscettibili di provocare un’esplosione molto importante, un’esplosione importante o una perdita importante di materie tossiche</a:t>
            </a:r>
            <a:r>
              <a:rPr kumimoji="0" lang="fr-FR" sz="1600" b="0" i="1" u="none" strike="noStrike" kern="0" cap="none" spc="0" normalizeH="0" baseline="0" noProof="0" dirty="0">
                <a:ln>
                  <a:noFill/>
                </a:ln>
                <a:solidFill>
                  <a:srgbClr val="145092"/>
                </a:solidFill>
                <a:effectLst/>
                <a:uLnTx/>
                <a:uFillTx/>
                <a:latin typeface="+mj-lt"/>
              </a:rPr>
              <a:t> </a:t>
            </a:r>
            <a:r>
              <a:rPr lang="fr-FR" sz="1600" i="1" u="none" kern="0" dirty="0">
                <a:solidFill>
                  <a:srgbClr val="145092"/>
                </a:solidFill>
                <a:latin typeface="+mj-lt"/>
              </a:rPr>
              <a:t>(</a:t>
            </a:r>
            <a:r>
              <a:rPr lang="fr-FR" sz="1600" i="1" u="none" kern="0" dirty="0" err="1">
                <a:solidFill>
                  <a:srgbClr val="145092"/>
                </a:solidFill>
                <a:latin typeface="+mj-lt"/>
              </a:rPr>
              <a:t>Codice</a:t>
            </a:r>
            <a:r>
              <a:rPr lang="fr-FR" sz="1600" i="1" u="none" kern="0" dirty="0">
                <a:solidFill>
                  <a:srgbClr val="145092"/>
                </a:solidFill>
                <a:latin typeface="+mj-lt"/>
              </a:rPr>
              <a:t> di </a:t>
            </a:r>
            <a:r>
              <a:rPr lang="fr-FR" sz="1600" i="1" u="none" kern="0" dirty="0" err="1">
                <a:solidFill>
                  <a:srgbClr val="145092"/>
                </a:solidFill>
                <a:latin typeface="+mj-lt"/>
              </a:rPr>
              <a:t>classificazione</a:t>
            </a:r>
            <a:r>
              <a:rPr lang="fr-FR" sz="1600" i="1" u="none" kern="0" dirty="0">
                <a:solidFill>
                  <a:srgbClr val="145092"/>
                </a:solidFill>
                <a:latin typeface="+mj-lt"/>
              </a:rPr>
              <a:t> </a:t>
            </a:r>
            <a:r>
              <a:rPr lang="fr-FR" sz="1600" i="1" u="none" kern="0" dirty="0" err="1">
                <a:solidFill>
                  <a:srgbClr val="145092"/>
                </a:solidFill>
                <a:latin typeface="+mj-lt"/>
              </a:rPr>
              <a:t>merce</a:t>
            </a:r>
            <a:r>
              <a:rPr lang="fr-FR" sz="1600" i="1" u="none" kern="0" dirty="0">
                <a:solidFill>
                  <a:srgbClr val="145092"/>
                </a:solidFill>
                <a:latin typeface="+mj-lt"/>
              </a:rPr>
              <a:t> </a:t>
            </a:r>
            <a:r>
              <a:rPr lang="fr-FR" sz="1600" i="1" u="none" kern="0" dirty="0" err="1">
                <a:solidFill>
                  <a:srgbClr val="145092"/>
                </a:solidFill>
                <a:latin typeface="+mj-lt"/>
              </a:rPr>
              <a:t>pericolosa</a:t>
            </a:r>
            <a:r>
              <a:rPr lang="fr-FR" sz="1600" i="1" u="none" kern="0" dirty="0">
                <a:solidFill>
                  <a:srgbClr val="145092"/>
                </a:solidFill>
                <a:latin typeface="+mj-lt"/>
              </a:rPr>
              <a:t>, </a:t>
            </a:r>
            <a:r>
              <a:rPr lang="fr-FR" sz="1600" i="1" u="none" kern="0" dirty="0">
                <a:solidFill>
                  <a:srgbClr val="145092"/>
                </a:solidFill>
                <a:latin typeface="Trebuchet MS" panose="020B0603020202020204" pitchFamily="34" charset="0"/>
              </a:rPr>
              <a:t>se </a:t>
            </a:r>
            <a:r>
              <a:rPr lang="fr-FR" sz="1600" i="1" u="none" kern="0" dirty="0" err="1">
                <a:solidFill>
                  <a:srgbClr val="145092"/>
                </a:solidFill>
                <a:latin typeface="Trebuchet MS" panose="020B0603020202020204" pitchFamily="34" charset="0"/>
              </a:rPr>
              <a:t>trasportata</a:t>
            </a:r>
            <a:r>
              <a:rPr lang="fr-FR" sz="1600" i="1" u="none" kern="0" dirty="0">
                <a:solidFill>
                  <a:srgbClr val="145092"/>
                </a:solidFill>
                <a:latin typeface="Trebuchet MS" panose="020B0603020202020204" pitchFamily="34" charset="0"/>
              </a:rPr>
              <a:t> con </a:t>
            </a:r>
            <a:r>
              <a:rPr lang="fr-FR" sz="1600" i="1" u="none" kern="0" dirty="0" err="1">
                <a:solidFill>
                  <a:srgbClr val="145092"/>
                </a:solidFill>
                <a:latin typeface="Trebuchet MS" panose="020B0603020202020204" pitchFamily="34" charset="0"/>
              </a:rPr>
              <a:t>cisterna</a:t>
            </a:r>
            <a:r>
              <a:rPr lang="fr-FR" sz="1600" i="1" u="none" kern="0" dirty="0">
                <a:solidFill>
                  <a:srgbClr val="145092"/>
                </a:solidFill>
                <a:latin typeface="Trebuchet MS" panose="020B0603020202020204" pitchFamily="34" charset="0"/>
              </a:rPr>
              <a:t> </a:t>
            </a:r>
            <a:r>
              <a:rPr lang="fr-FR" sz="1600" i="1" u="none" kern="0" dirty="0">
                <a:solidFill>
                  <a:srgbClr val="145092"/>
                </a:solidFill>
                <a:latin typeface="+mj-lt"/>
              </a:rPr>
              <a:t>: </a:t>
            </a:r>
            <a:r>
              <a:rPr kumimoji="0" lang="fr-FR" sz="1600" b="0" i="1" u="none" strike="noStrike" kern="0" cap="none" spc="0" normalizeH="0" baseline="0" noProof="0" dirty="0">
                <a:ln>
                  <a:noFill/>
                </a:ln>
                <a:solidFill>
                  <a:srgbClr val="145092"/>
                </a:solidFill>
                <a:effectLst/>
                <a:uLnTx/>
                <a:uFillTx/>
                <a:latin typeface="+mj-lt"/>
              </a:rPr>
              <a:t>T – TC – TO – and TOC) </a:t>
            </a:r>
          </a:p>
        </p:txBody>
      </p:sp>
      <p:sp>
        <p:nvSpPr>
          <p:cNvPr id="49" name="Text Box 9"/>
          <p:cNvSpPr txBox="1">
            <a:spLocks noChangeArrowheads="1"/>
          </p:cNvSpPr>
          <p:nvPr/>
        </p:nvSpPr>
        <p:spPr bwMode="auto">
          <a:xfrm>
            <a:off x="510265" y="3575926"/>
            <a:ext cx="8166194" cy="1077218"/>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sz="1600" b="1" i="0" u="none" strike="noStrike" kern="0" cap="none" spc="0" normalizeH="0" baseline="0" noProof="0" dirty="0">
                <a:ln>
                  <a:noFill/>
                </a:ln>
                <a:solidFill>
                  <a:srgbClr val="145092"/>
                </a:solidFill>
                <a:effectLst/>
                <a:uLnTx/>
                <a:uFillTx/>
                <a:latin typeface="+mj-lt"/>
              </a:rPr>
              <a:t>Classe D</a:t>
            </a:r>
            <a:r>
              <a:rPr kumimoji="0" lang="fr-FR" sz="1600" b="0" i="0" u="none" strike="noStrike" kern="0" cap="none" spc="0" normalizeH="0" baseline="0" noProof="0" dirty="0">
                <a:ln>
                  <a:noFill/>
                </a:ln>
                <a:solidFill>
                  <a:srgbClr val="145092"/>
                </a:solidFill>
                <a:effectLst/>
                <a:uLnTx/>
                <a:uFillTx/>
                <a:latin typeface="+mj-lt"/>
              </a:rPr>
              <a:t> : </a:t>
            </a:r>
            <a:r>
              <a:rPr lang="it-IT" sz="1600" u="none" kern="0" dirty="0">
                <a:solidFill>
                  <a:srgbClr val="145092"/>
                </a:solidFill>
                <a:latin typeface="+mj-lt"/>
              </a:rPr>
              <a:t>Restrizioni al trasporto di merci pericolose suscettibili di provocare un’esplosione molto importante, un’esplosione importante, una perdita importante di materie tossiche o un incendio importante</a:t>
            </a:r>
            <a:r>
              <a:rPr kumimoji="0" lang="fr-FR" sz="1600" b="0" i="1" u="none" strike="noStrike" kern="0" cap="none" spc="0" normalizeH="0" baseline="0" noProof="0" dirty="0">
                <a:ln>
                  <a:noFill/>
                </a:ln>
                <a:solidFill>
                  <a:srgbClr val="145092"/>
                </a:solidFill>
                <a:effectLst/>
                <a:uLnTx/>
                <a:uFillTx/>
                <a:latin typeface="+mj-lt"/>
              </a:rPr>
              <a:t> </a:t>
            </a:r>
            <a:r>
              <a:rPr lang="fr-FR" sz="1600" i="1" u="none" kern="0" dirty="0">
                <a:solidFill>
                  <a:srgbClr val="145092"/>
                </a:solidFill>
                <a:latin typeface="+mj-lt"/>
              </a:rPr>
              <a:t>(</a:t>
            </a:r>
            <a:r>
              <a:rPr lang="fr-FR" sz="1600" i="1" u="none" kern="0" dirty="0" err="1">
                <a:solidFill>
                  <a:srgbClr val="145092"/>
                </a:solidFill>
                <a:latin typeface="+mj-lt"/>
              </a:rPr>
              <a:t>Codice</a:t>
            </a:r>
            <a:r>
              <a:rPr lang="fr-FR" sz="1600" i="1" u="none" kern="0" dirty="0">
                <a:solidFill>
                  <a:srgbClr val="145092"/>
                </a:solidFill>
                <a:latin typeface="+mj-lt"/>
              </a:rPr>
              <a:t> di </a:t>
            </a:r>
            <a:r>
              <a:rPr lang="fr-FR" sz="1600" i="1" u="none" kern="0" dirty="0" err="1">
                <a:solidFill>
                  <a:srgbClr val="145092"/>
                </a:solidFill>
                <a:latin typeface="+mj-lt"/>
              </a:rPr>
              <a:t>classificazione</a:t>
            </a:r>
            <a:r>
              <a:rPr lang="fr-FR" sz="1600" i="1" u="none" kern="0" dirty="0">
                <a:solidFill>
                  <a:srgbClr val="145092"/>
                </a:solidFill>
                <a:latin typeface="+mj-lt"/>
              </a:rPr>
              <a:t> </a:t>
            </a:r>
            <a:r>
              <a:rPr lang="fr-FR" sz="1600" i="1" u="none" kern="0" dirty="0" err="1">
                <a:solidFill>
                  <a:srgbClr val="145092"/>
                </a:solidFill>
                <a:latin typeface="+mj-lt"/>
              </a:rPr>
              <a:t>merce</a:t>
            </a:r>
            <a:r>
              <a:rPr lang="fr-FR" sz="1600" i="1" u="none" kern="0" dirty="0">
                <a:solidFill>
                  <a:srgbClr val="145092"/>
                </a:solidFill>
                <a:latin typeface="+mj-lt"/>
              </a:rPr>
              <a:t> </a:t>
            </a:r>
            <a:r>
              <a:rPr lang="fr-FR" sz="1600" i="1" u="none" kern="0" dirty="0" err="1">
                <a:solidFill>
                  <a:srgbClr val="145092"/>
                </a:solidFill>
                <a:latin typeface="+mj-lt"/>
              </a:rPr>
              <a:t>pericolosa</a:t>
            </a:r>
            <a:r>
              <a:rPr lang="fr-FR" sz="1600" i="1" u="none" kern="0" dirty="0">
                <a:solidFill>
                  <a:srgbClr val="145092"/>
                </a:solidFill>
                <a:latin typeface="+mj-lt"/>
              </a:rPr>
              <a:t>, : </a:t>
            </a:r>
            <a:r>
              <a:rPr kumimoji="0" lang="fr-FR" sz="1600" b="0" i="1" u="none" strike="noStrike" kern="0" cap="none" spc="0" normalizeH="0" baseline="0" noProof="0" dirty="0">
                <a:ln>
                  <a:noFill/>
                </a:ln>
                <a:solidFill>
                  <a:srgbClr val="145092"/>
                </a:solidFill>
                <a:effectLst/>
                <a:uLnTx/>
                <a:uFillTx/>
                <a:latin typeface="+mj-lt"/>
              </a:rPr>
              <a:t>F – FC – T – TF – TC – TO – TFC – and TOC)</a:t>
            </a:r>
          </a:p>
        </p:txBody>
      </p:sp>
      <p:sp>
        <p:nvSpPr>
          <p:cNvPr id="50" name="Text Box 10"/>
          <p:cNvSpPr txBox="1">
            <a:spLocks noChangeArrowheads="1"/>
          </p:cNvSpPr>
          <p:nvPr/>
        </p:nvSpPr>
        <p:spPr bwMode="auto">
          <a:xfrm>
            <a:off x="525466" y="4611704"/>
            <a:ext cx="8006978" cy="584775"/>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sz="1600" b="1" i="0" u="none" strike="noStrike" kern="0" cap="none" spc="0" normalizeH="0" baseline="0" noProof="0" dirty="0">
                <a:ln>
                  <a:noFill/>
                </a:ln>
                <a:solidFill>
                  <a:srgbClr val="145092"/>
                </a:solidFill>
                <a:effectLst/>
                <a:uLnTx/>
                <a:uFillTx/>
                <a:latin typeface="+mj-lt"/>
              </a:rPr>
              <a:t>Classe E</a:t>
            </a:r>
            <a:r>
              <a:rPr kumimoji="0" lang="fr-FR" sz="1600" b="0" i="0" u="none" strike="noStrike" kern="0" cap="none" spc="0" normalizeH="0" baseline="0" noProof="0" dirty="0">
                <a:ln>
                  <a:noFill/>
                </a:ln>
                <a:solidFill>
                  <a:srgbClr val="145092"/>
                </a:solidFill>
                <a:effectLst/>
                <a:uLnTx/>
                <a:uFillTx/>
                <a:latin typeface="+mj-lt"/>
              </a:rPr>
              <a:t> : </a:t>
            </a:r>
            <a:r>
              <a:rPr lang="it-IT" sz="1600" u="none" kern="0" dirty="0">
                <a:solidFill>
                  <a:srgbClr val="145092"/>
                </a:solidFill>
                <a:latin typeface="+mj-lt"/>
              </a:rPr>
              <a:t>Restrizione al trasporto di tutte le merci pericolose salvo alcuni numeri ONU</a:t>
            </a:r>
            <a:r>
              <a:rPr kumimoji="0" lang="fr-FR" sz="1050" b="0" i="1" u="none" strike="noStrike" kern="0" cap="none" spc="0" normalizeH="0" baseline="0" noProof="0" dirty="0">
                <a:ln>
                  <a:noFill/>
                </a:ln>
                <a:solidFill>
                  <a:srgbClr val="145092"/>
                </a:solidFill>
                <a:effectLst/>
                <a:uLnTx/>
                <a:uFillTx/>
                <a:latin typeface="+mj-lt"/>
              </a:rPr>
              <a:t> </a:t>
            </a:r>
            <a:r>
              <a:rPr kumimoji="0" lang="fr-FR" sz="1600" b="0" i="1" u="none" strike="noStrike" kern="0" cap="none" spc="0" normalizeH="0" baseline="0" noProof="0" dirty="0">
                <a:ln>
                  <a:noFill/>
                </a:ln>
                <a:solidFill>
                  <a:srgbClr val="145092"/>
                </a:solidFill>
                <a:effectLst/>
                <a:uLnTx/>
                <a:uFillTx/>
                <a:latin typeface="+mj-lt"/>
              </a:rPr>
              <a:t>(</a:t>
            </a:r>
            <a:r>
              <a:rPr lang="fr-FR" sz="1600" i="1" u="none" kern="0" dirty="0" err="1">
                <a:solidFill>
                  <a:srgbClr val="145092"/>
                </a:solidFill>
                <a:latin typeface="+mj-lt"/>
              </a:rPr>
              <a:t>fatte</a:t>
            </a:r>
            <a:r>
              <a:rPr lang="fr-FR" sz="1600" i="1" u="none" kern="0" dirty="0">
                <a:solidFill>
                  <a:srgbClr val="145092"/>
                </a:solidFill>
                <a:latin typeface="+mj-lt"/>
              </a:rPr>
              <a:t> salve le </a:t>
            </a:r>
            <a:r>
              <a:rPr lang="fr-FR" sz="1600" i="1" u="none" kern="0" dirty="0" err="1">
                <a:solidFill>
                  <a:srgbClr val="145092"/>
                </a:solidFill>
                <a:latin typeface="+mj-lt"/>
              </a:rPr>
              <a:t>disposizioni</a:t>
            </a:r>
            <a:r>
              <a:rPr lang="fr-FR" sz="1600" i="1" u="none" kern="0" dirty="0">
                <a:solidFill>
                  <a:srgbClr val="145092"/>
                </a:solidFill>
                <a:latin typeface="+mj-lt"/>
              </a:rPr>
              <a:t> </a:t>
            </a:r>
            <a:r>
              <a:rPr lang="fr-FR" sz="1600" i="1" u="none" kern="0" dirty="0" err="1">
                <a:solidFill>
                  <a:srgbClr val="145092"/>
                </a:solidFill>
                <a:latin typeface="+mj-lt"/>
              </a:rPr>
              <a:t>locali</a:t>
            </a:r>
            <a:r>
              <a:rPr kumimoji="0" lang="fr-FR" sz="1600" b="0" i="1" u="none" strike="noStrike" kern="0" cap="none" spc="0" normalizeH="0" baseline="0" noProof="0" dirty="0">
                <a:ln>
                  <a:noFill/>
                </a:ln>
                <a:solidFill>
                  <a:srgbClr val="145092"/>
                </a:solidFill>
                <a:effectLst/>
                <a:uLnTx/>
                <a:uFillTx/>
                <a:latin typeface="+mj-lt"/>
              </a:rPr>
              <a:t>)</a:t>
            </a:r>
          </a:p>
        </p:txBody>
      </p:sp>
      <p:sp>
        <p:nvSpPr>
          <p:cNvPr id="51" name="Text Box 11"/>
          <p:cNvSpPr txBox="1">
            <a:spLocks noChangeArrowheads="1"/>
          </p:cNvSpPr>
          <p:nvPr/>
        </p:nvSpPr>
        <p:spPr bwMode="auto">
          <a:xfrm>
            <a:off x="1547664" y="5602022"/>
            <a:ext cx="6840760" cy="923330"/>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ct val="50000"/>
              </a:spcBef>
              <a:spcAft>
                <a:spcPts val="0"/>
              </a:spcAft>
              <a:buClr>
                <a:srgbClr val="C6BE74"/>
              </a:buClr>
              <a:buSzTx/>
              <a:buFontTx/>
              <a:buNone/>
              <a:tabLst/>
              <a:defRPr/>
            </a:pPr>
            <a:r>
              <a:rPr kumimoji="0" lang="fr-FR" b="1" i="0" u="none" strike="noStrike" kern="0" cap="none" spc="0" normalizeH="0" baseline="0" noProof="0" dirty="0" err="1">
                <a:ln>
                  <a:noFill/>
                </a:ln>
                <a:solidFill>
                  <a:srgbClr val="145092"/>
                </a:solidFill>
                <a:effectLst/>
                <a:uLnTx/>
                <a:uFillTx/>
                <a:latin typeface="+mj-lt"/>
              </a:rPr>
              <a:t>Attenzione</a:t>
            </a:r>
            <a:r>
              <a:rPr kumimoji="0" lang="fr-FR" b="1" i="0" u="none" strike="noStrike" kern="0" cap="none" spc="0" normalizeH="0" baseline="0" noProof="0" dirty="0">
                <a:ln>
                  <a:noFill/>
                </a:ln>
                <a:solidFill>
                  <a:srgbClr val="145092"/>
                </a:solidFill>
                <a:effectLst/>
                <a:uLnTx/>
                <a:uFillTx/>
                <a:latin typeface="+mj-lt"/>
              </a:rPr>
              <a:t>:</a:t>
            </a:r>
            <a:r>
              <a:rPr kumimoji="0" lang="fr-FR" b="0" i="0" u="none" strike="noStrike" kern="0" cap="none" spc="0" normalizeH="0" baseline="0" noProof="0" dirty="0">
                <a:ln>
                  <a:noFill/>
                </a:ln>
                <a:solidFill>
                  <a:srgbClr val="145092"/>
                </a:solidFill>
                <a:effectLst/>
                <a:uLnTx/>
                <a:uFillTx/>
                <a:latin typeface="+mj-lt"/>
              </a:rPr>
              <a:t> E’ </a:t>
            </a:r>
            <a:r>
              <a:rPr kumimoji="0" lang="fr-FR" b="0" i="0" u="none" strike="noStrike" kern="0" cap="none" spc="0" normalizeH="0" baseline="0" noProof="0" dirty="0" err="1">
                <a:ln>
                  <a:noFill/>
                </a:ln>
                <a:solidFill>
                  <a:srgbClr val="145092"/>
                </a:solidFill>
                <a:effectLst/>
                <a:uLnTx/>
                <a:uFillTx/>
                <a:latin typeface="+mj-lt"/>
              </a:rPr>
              <a:t>responsabilità</a:t>
            </a:r>
            <a:r>
              <a:rPr kumimoji="0" lang="fr-FR" b="0" i="0" u="none" strike="noStrike" kern="0" cap="none" spc="0" normalizeH="0" baseline="0" noProof="0" dirty="0">
                <a:ln>
                  <a:noFill/>
                </a:ln>
                <a:solidFill>
                  <a:srgbClr val="145092"/>
                </a:solidFill>
                <a:effectLst/>
                <a:uLnTx/>
                <a:uFillTx/>
                <a:latin typeface="+mj-lt"/>
              </a:rPr>
              <a:t> </a:t>
            </a:r>
            <a:r>
              <a:rPr kumimoji="0" lang="fr-FR" b="0" i="0" u="none" strike="noStrike" kern="0" cap="none" spc="0" normalizeH="0" baseline="0" noProof="0" dirty="0" err="1">
                <a:ln>
                  <a:noFill/>
                </a:ln>
                <a:solidFill>
                  <a:srgbClr val="145092"/>
                </a:solidFill>
                <a:effectLst/>
                <a:uLnTx/>
                <a:uFillTx/>
                <a:latin typeface="+mj-lt"/>
              </a:rPr>
              <a:t>dell’autista</a:t>
            </a:r>
            <a:r>
              <a:rPr kumimoji="0" lang="fr-FR" b="0" i="0" u="none" strike="noStrike" kern="0" cap="none" spc="0" normalizeH="0" baseline="0" noProof="0" dirty="0">
                <a:ln>
                  <a:noFill/>
                </a:ln>
                <a:solidFill>
                  <a:srgbClr val="145092"/>
                </a:solidFill>
                <a:effectLst/>
                <a:uLnTx/>
                <a:uFillTx/>
                <a:latin typeface="+mj-lt"/>
              </a:rPr>
              <a:t> </a:t>
            </a:r>
            <a:r>
              <a:rPr kumimoji="0" lang="fr-FR" b="0" i="0" u="none" strike="noStrike" kern="0" cap="none" spc="0" normalizeH="0" baseline="0" noProof="0" dirty="0" err="1">
                <a:ln>
                  <a:noFill/>
                </a:ln>
                <a:solidFill>
                  <a:srgbClr val="145092"/>
                </a:solidFill>
                <a:effectLst/>
                <a:uLnTx/>
                <a:uFillTx/>
                <a:latin typeface="+mj-lt"/>
              </a:rPr>
              <a:t>accedere</a:t>
            </a:r>
            <a:r>
              <a:rPr kumimoji="0" lang="fr-FR" b="0" i="0" u="none" strike="noStrike" kern="0" cap="none" spc="0" normalizeH="0" baseline="0" noProof="0" dirty="0">
                <a:ln>
                  <a:noFill/>
                </a:ln>
                <a:solidFill>
                  <a:srgbClr val="145092"/>
                </a:solidFill>
                <a:effectLst/>
                <a:uLnTx/>
                <a:uFillTx/>
                <a:latin typeface="+mj-lt"/>
              </a:rPr>
              <a:t> alla </a:t>
            </a:r>
            <a:r>
              <a:rPr kumimoji="0" lang="fr-FR" b="0" i="0" u="none" strike="noStrike" kern="0" cap="none" spc="0" normalizeH="0" baseline="0" noProof="0" dirty="0" err="1">
                <a:ln>
                  <a:noFill/>
                </a:ln>
                <a:solidFill>
                  <a:srgbClr val="145092"/>
                </a:solidFill>
                <a:effectLst/>
                <a:uLnTx/>
                <a:uFillTx/>
                <a:latin typeface="+mj-lt"/>
              </a:rPr>
              <a:t>galleria</a:t>
            </a:r>
            <a:r>
              <a:rPr kumimoji="0" lang="fr-FR" b="0" i="0" u="none" strike="noStrike" kern="0" cap="none" spc="0" normalizeH="0" baseline="0" noProof="0" dirty="0">
                <a:ln>
                  <a:noFill/>
                </a:ln>
                <a:solidFill>
                  <a:srgbClr val="145092"/>
                </a:solidFill>
                <a:effectLst/>
                <a:uLnTx/>
                <a:uFillTx/>
                <a:latin typeface="+mj-lt"/>
              </a:rPr>
              <a:t> in base al</a:t>
            </a:r>
            <a:r>
              <a:rPr kumimoji="0" lang="fr-FR" b="0" i="0" u="none" strike="noStrike" kern="0" cap="none" spc="0" normalizeH="0" noProof="0" dirty="0">
                <a:ln>
                  <a:noFill/>
                </a:ln>
                <a:solidFill>
                  <a:srgbClr val="145092"/>
                </a:solidFill>
                <a:effectLst/>
                <a:uLnTx/>
                <a:uFillTx/>
                <a:latin typeface="+mj-lt"/>
              </a:rPr>
              <a:t> nome </a:t>
            </a:r>
            <a:r>
              <a:rPr kumimoji="0" lang="fr-FR" b="0" i="0" u="none" strike="noStrike" kern="0" cap="none" spc="0" normalizeH="0" noProof="0" dirty="0" err="1">
                <a:ln>
                  <a:noFill/>
                </a:ln>
                <a:solidFill>
                  <a:srgbClr val="145092"/>
                </a:solidFill>
                <a:effectLst/>
                <a:uLnTx/>
                <a:uFillTx/>
                <a:latin typeface="+mj-lt"/>
              </a:rPr>
              <a:t>del</a:t>
            </a:r>
            <a:r>
              <a:rPr kumimoji="0" lang="fr-FR" b="0" i="0" u="none" strike="noStrike" kern="0" cap="none" spc="0" normalizeH="0" noProof="0" dirty="0">
                <a:ln>
                  <a:noFill/>
                </a:ln>
                <a:solidFill>
                  <a:srgbClr val="145092"/>
                </a:solidFill>
                <a:effectLst/>
                <a:uLnTx/>
                <a:uFillTx/>
                <a:latin typeface="+mj-lt"/>
              </a:rPr>
              <a:t> </a:t>
            </a:r>
            <a:r>
              <a:rPr kumimoji="0" lang="fr-FR" b="0" i="0" u="none" strike="noStrike" kern="0" cap="none" spc="0" normalizeH="0" noProof="0" dirty="0" err="1">
                <a:ln>
                  <a:noFill/>
                </a:ln>
                <a:solidFill>
                  <a:srgbClr val="145092"/>
                </a:solidFill>
                <a:effectLst/>
                <a:uLnTx/>
                <a:uFillTx/>
                <a:latin typeface="+mj-lt"/>
              </a:rPr>
              <a:t>prodotto</a:t>
            </a:r>
            <a:r>
              <a:rPr kumimoji="0" lang="fr-FR" b="0" i="0" u="none" strike="noStrike" kern="0" cap="none" spc="0" normalizeH="0" noProof="0" dirty="0">
                <a:ln>
                  <a:noFill/>
                </a:ln>
                <a:solidFill>
                  <a:srgbClr val="145092"/>
                </a:solidFill>
                <a:effectLst/>
                <a:uLnTx/>
                <a:uFillTx/>
                <a:latin typeface="+mj-lt"/>
              </a:rPr>
              <a:t> </a:t>
            </a:r>
            <a:r>
              <a:rPr kumimoji="0" lang="fr-FR" b="0" i="0" u="none" strike="noStrike" kern="0" cap="none" spc="0" normalizeH="0" noProof="0" dirty="0" err="1">
                <a:ln>
                  <a:noFill/>
                </a:ln>
                <a:solidFill>
                  <a:srgbClr val="145092"/>
                </a:solidFill>
                <a:effectLst/>
                <a:uLnTx/>
                <a:uFillTx/>
                <a:latin typeface="+mj-lt"/>
              </a:rPr>
              <a:t>dichiarato</a:t>
            </a:r>
            <a:r>
              <a:rPr kumimoji="0" lang="fr-FR" b="0" i="0" u="none" strike="noStrike" kern="0" cap="none" spc="0" normalizeH="0" noProof="0" dirty="0">
                <a:ln>
                  <a:noFill/>
                </a:ln>
                <a:solidFill>
                  <a:srgbClr val="145092"/>
                </a:solidFill>
                <a:effectLst/>
                <a:uLnTx/>
                <a:uFillTx/>
                <a:latin typeface="+mj-lt"/>
              </a:rPr>
              <a:t> </a:t>
            </a:r>
            <a:r>
              <a:rPr kumimoji="0" lang="fr-FR" b="0" i="0" u="none" strike="noStrike" kern="0" cap="none" spc="0" normalizeH="0" noProof="0" dirty="0" err="1">
                <a:ln>
                  <a:noFill/>
                </a:ln>
                <a:solidFill>
                  <a:srgbClr val="145092"/>
                </a:solidFill>
                <a:effectLst/>
                <a:uLnTx/>
                <a:uFillTx/>
                <a:latin typeface="+mj-lt"/>
              </a:rPr>
              <a:t>sul</a:t>
            </a:r>
            <a:r>
              <a:rPr kumimoji="0" lang="fr-FR" b="0" i="0" u="none" strike="noStrike" kern="0" cap="none" spc="0" normalizeH="0" noProof="0" dirty="0">
                <a:ln>
                  <a:noFill/>
                </a:ln>
                <a:solidFill>
                  <a:srgbClr val="145092"/>
                </a:solidFill>
                <a:effectLst/>
                <a:uLnTx/>
                <a:uFillTx/>
                <a:latin typeface="+mj-lt"/>
              </a:rPr>
              <a:t> </a:t>
            </a:r>
            <a:r>
              <a:rPr kumimoji="0" lang="fr-FR" b="0" i="0" u="none" strike="noStrike" kern="0" cap="none" spc="0" normalizeH="0" noProof="0" dirty="0" err="1">
                <a:ln>
                  <a:noFill/>
                </a:ln>
                <a:solidFill>
                  <a:srgbClr val="145092"/>
                </a:solidFill>
                <a:effectLst/>
                <a:uLnTx/>
                <a:uFillTx/>
                <a:latin typeface="+mj-lt"/>
              </a:rPr>
              <a:t>Documento</a:t>
            </a:r>
            <a:r>
              <a:rPr kumimoji="0" lang="fr-FR" b="0" i="0" u="none" strike="noStrike" kern="0" cap="none" spc="0" normalizeH="0" noProof="0" dirty="0">
                <a:ln>
                  <a:noFill/>
                </a:ln>
                <a:solidFill>
                  <a:srgbClr val="145092"/>
                </a:solidFill>
                <a:effectLst/>
                <a:uLnTx/>
                <a:uFillTx/>
                <a:latin typeface="+mj-lt"/>
              </a:rPr>
              <a:t> di </a:t>
            </a:r>
            <a:r>
              <a:rPr kumimoji="0" lang="fr-FR" b="0" i="0" u="none" strike="noStrike" kern="0" cap="none" spc="0" normalizeH="0" noProof="0" dirty="0" err="1">
                <a:ln>
                  <a:noFill/>
                </a:ln>
                <a:solidFill>
                  <a:srgbClr val="145092"/>
                </a:solidFill>
                <a:effectLst/>
                <a:uLnTx/>
                <a:uFillTx/>
                <a:latin typeface="+mj-lt"/>
              </a:rPr>
              <a:t>trasposto</a:t>
            </a:r>
            <a:endParaRPr kumimoji="0" lang="fr-FR" b="0" i="0" u="none" strike="noStrike" kern="0" cap="none" spc="0" normalizeH="0" baseline="0" noProof="0" dirty="0">
              <a:ln>
                <a:noFill/>
              </a:ln>
              <a:solidFill>
                <a:srgbClr val="145092"/>
              </a:solidFill>
              <a:effectLst/>
              <a:uLnTx/>
              <a:uFillTx/>
              <a:latin typeface="+mj-lt"/>
            </a:endParaRPr>
          </a:p>
        </p:txBody>
      </p:sp>
      <p:pic>
        <p:nvPicPr>
          <p:cNvPr id="52" name="Picture 12"/>
          <p:cNvPicPr>
            <a:picLocks noChangeAspect="1" noChangeArrowheads="1"/>
          </p:cNvPicPr>
          <p:nvPr/>
        </p:nvPicPr>
        <p:blipFill>
          <a:blip r:embed="rId3" cstate="print"/>
          <a:srcRect/>
          <a:stretch>
            <a:fillRect/>
          </a:stretch>
        </p:blipFill>
        <p:spPr bwMode="auto">
          <a:xfrm>
            <a:off x="720585" y="5726277"/>
            <a:ext cx="827087" cy="727075"/>
          </a:xfrm>
          <a:prstGeom prst="rect">
            <a:avLst/>
          </a:prstGeom>
          <a:noFill/>
          <a:ln w="9525">
            <a:noFill/>
            <a:miter lim="800000"/>
            <a:headEnd/>
            <a:tailEnd/>
          </a:ln>
          <a:effectLst/>
        </p:spPr>
      </p:pic>
    </p:spTree>
    <p:extLst>
      <p:ext uri="{BB962C8B-B14F-4D97-AF65-F5344CB8AC3E}">
        <p14:creationId xmlns:p14="http://schemas.microsoft.com/office/powerpoint/2010/main" val="49705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1000" fill="hold"/>
                                        <p:tgtEl>
                                          <p:spTgt spid="47"/>
                                        </p:tgtEl>
                                        <p:attrNameLst>
                                          <p:attrName>ppt_x</p:attrName>
                                        </p:attrNameLst>
                                      </p:cBhvr>
                                      <p:tavLst>
                                        <p:tav tm="0">
                                          <p:val>
                                            <p:strVal val="0-#ppt_w/2"/>
                                          </p:val>
                                        </p:tav>
                                        <p:tav tm="100000">
                                          <p:val>
                                            <p:strVal val="#ppt_x"/>
                                          </p:val>
                                        </p:tav>
                                      </p:tavLst>
                                    </p:anim>
                                    <p:anim calcmode="lin" valueType="num">
                                      <p:cBhvr additive="base">
                                        <p:cTn id="14"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000" fill="hold"/>
                                        <p:tgtEl>
                                          <p:spTgt spid="48"/>
                                        </p:tgtEl>
                                        <p:attrNameLst>
                                          <p:attrName>ppt_x</p:attrName>
                                        </p:attrNameLst>
                                      </p:cBhvr>
                                      <p:tavLst>
                                        <p:tav tm="0">
                                          <p:val>
                                            <p:strVal val="0-#ppt_w/2"/>
                                          </p:val>
                                        </p:tav>
                                        <p:tav tm="100000">
                                          <p:val>
                                            <p:strVal val="#ppt_x"/>
                                          </p:val>
                                        </p:tav>
                                      </p:tavLst>
                                    </p:anim>
                                    <p:anim calcmode="lin" valueType="num">
                                      <p:cBhvr additive="base">
                                        <p:cTn id="20" dur="10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1000" fill="hold"/>
                                        <p:tgtEl>
                                          <p:spTgt spid="49"/>
                                        </p:tgtEl>
                                        <p:attrNameLst>
                                          <p:attrName>ppt_x</p:attrName>
                                        </p:attrNameLst>
                                      </p:cBhvr>
                                      <p:tavLst>
                                        <p:tav tm="0">
                                          <p:val>
                                            <p:strVal val="0-#ppt_w/2"/>
                                          </p:val>
                                        </p:tav>
                                        <p:tav tm="100000">
                                          <p:val>
                                            <p:strVal val="#ppt_x"/>
                                          </p:val>
                                        </p:tav>
                                      </p:tavLst>
                                    </p:anim>
                                    <p:anim calcmode="lin" valueType="num">
                                      <p:cBhvr additive="base">
                                        <p:cTn id="26" dur="10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1000" fill="hold"/>
                                        <p:tgtEl>
                                          <p:spTgt spid="50"/>
                                        </p:tgtEl>
                                        <p:attrNameLst>
                                          <p:attrName>ppt_x</p:attrName>
                                        </p:attrNameLst>
                                      </p:cBhvr>
                                      <p:tavLst>
                                        <p:tav tm="0">
                                          <p:val>
                                            <p:strVal val="0-#ppt_w/2"/>
                                          </p:val>
                                        </p:tav>
                                        <p:tav tm="100000">
                                          <p:val>
                                            <p:strVal val="#ppt_x"/>
                                          </p:val>
                                        </p:tav>
                                      </p:tavLst>
                                    </p:anim>
                                    <p:anim calcmode="lin" valueType="num">
                                      <p:cBhvr additive="base">
                                        <p:cTn id="32" dur="10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circle(in)">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a 6"/>
          <p:cNvGraphicFramePr>
            <a:graphicFrameLocks noGrp="1"/>
          </p:cNvGraphicFramePr>
          <p:nvPr>
            <p:extLst>
              <p:ext uri="{D42A27DB-BD31-4B8C-83A1-F6EECF244321}">
                <p14:modId xmlns:p14="http://schemas.microsoft.com/office/powerpoint/2010/main" val="4220369540"/>
              </p:ext>
            </p:extLst>
          </p:nvPr>
        </p:nvGraphicFramePr>
        <p:xfrm>
          <a:off x="539554" y="116633"/>
          <a:ext cx="8496944" cy="6671439"/>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val="20000"/>
                    </a:ext>
                  </a:extLst>
                </a:gridCol>
                <a:gridCol w="5976664">
                  <a:extLst>
                    <a:ext uri="{9D8B030D-6E8A-4147-A177-3AD203B41FA5}">
                      <a16:colId xmlns:a16="http://schemas.microsoft.com/office/drawing/2014/main" val="20001"/>
                    </a:ext>
                  </a:extLst>
                </a:gridCol>
              </a:tblGrid>
              <a:tr h="929570">
                <a:tc>
                  <a:txBody>
                    <a:bodyPr/>
                    <a:lstStyle/>
                    <a:p>
                      <a:pPr algn="ctr"/>
                      <a:r>
                        <a:rPr lang="it-IT" sz="1600" b="1" i="0" u="none" strike="noStrike" kern="1200" baseline="0" dirty="0">
                          <a:solidFill>
                            <a:srgbClr val="002060"/>
                          </a:solidFill>
                          <a:latin typeface="+mn-lt"/>
                          <a:ea typeface="+mn-ea"/>
                          <a:cs typeface="+mn-cs"/>
                        </a:rPr>
                        <a:t>Codice di restrizione in galleria applicabile</a:t>
                      </a:r>
                    </a:p>
                    <a:p>
                      <a:pPr algn="ctr"/>
                      <a:r>
                        <a:rPr lang="it-IT" sz="1600" b="1" i="0" u="none" strike="noStrike" kern="1200" baseline="0" dirty="0">
                          <a:solidFill>
                            <a:srgbClr val="002060"/>
                          </a:solidFill>
                          <a:latin typeface="+mn-lt"/>
                          <a:ea typeface="+mn-ea"/>
                          <a:cs typeface="+mn-cs"/>
                        </a:rPr>
                        <a:t>all’insieme del carico</a:t>
                      </a:r>
                    </a:p>
                    <a:p>
                      <a:pPr algn="ctr"/>
                      <a:r>
                        <a:rPr lang="it-IT" sz="1600" b="1" i="0" u="none" strike="noStrike" kern="1200" baseline="0" dirty="0">
                          <a:solidFill>
                            <a:srgbClr val="002060"/>
                          </a:solidFill>
                          <a:latin typeface="+mn-lt"/>
                          <a:ea typeface="+mn-ea"/>
                          <a:cs typeface="+mn-cs"/>
                        </a:rPr>
                        <a:t>dell’unità di trasporto</a:t>
                      </a:r>
                      <a:endParaRPr lang="it-IT" sz="1600" dirty="0">
                        <a:solidFill>
                          <a:srgbClr val="002060"/>
                        </a:solidFill>
                      </a:endParaRPr>
                    </a:p>
                  </a:txBody>
                  <a:tcPr/>
                </a:tc>
                <a:tc>
                  <a:txBody>
                    <a:bodyPr/>
                    <a:lstStyle/>
                    <a:p>
                      <a:pPr algn="ctr"/>
                      <a:endParaRPr lang="it-IT" sz="2000" b="1" i="0" u="none" strike="noStrike" kern="1200" baseline="0" dirty="0">
                        <a:solidFill>
                          <a:srgbClr val="002060"/>
                        </a:solidFill>
                        <a:latin typeface="+mn-lt"/>
                        <a:ea typeface="+mn-ea"/>
                        <a:cs typeface="+mn-cs"/>
                      </a:endParaRPr>
                    </a:p>
                    <a:p>
                      <a:pPr algn="ctr"/>
                      <a:r>
                        <a:rPr lang="it-IT" sz="2000" b="1" i="0" u="none" strike="noStrike" kern="1200" baseline="0" dirty="0">
                          <a:solidFill>
                            <a:srgbClr val="002060"/>
                          </a:solidFill>
                          <a:latin typeface="+mn-lt"/>
                          <a:ea typeface="+mn-ea"/>
                          <a:cs typeface="+mn-cs"/>
                        </a:rPr>
                        <a:t>Restrizione</a:t>
                      </a:r>
                      <a:endParaRPr lang="it-IT" sz="2000" dirty="0">
                        <a:solidFill>
                          <a:srgbClr val="002060"/>
                        </a:solidFill>
                      </a:endParaRPr>
                    </a:p>
                  </a:txBody>
                  <a:tcPr/>
                </a:tc>
                <a:extLst>
                  <a:ext uri="{0D108BD9-81ED-4DB2-BD59-A6C34878D82A}">
                    <a16:rowId xmlns:a16="http://schemas.microsoft.com/office/drawing/2014/main" val="10000"/>
                  </a:ext>
                </a:extLst>
              </a:tr>
              <a:tr h="355568">
                <a:tc>
                  <a:txBody>
                    <a:bodyPr/>
                    <a:lstStyle/>
                    <a:p>
                      <a:pPr algn="ctr"/>
                      <a:r>
                        <a:rPr lang="it-IT" sz="1600" b="0" i="0" u="none" strike="noStrike" kern="1200" baseline="0" dirty="0">
                          <a:solidFill>
                            <a:srgbClr val="002060"/>
                          </a:solidFill>
                          <a:latin typeface="+mn-lt"/>
                          <a:ea typeface="+mn-ea"/>
                          <a:cs typeface="+mn-cs"/>
                        </a:rPr>
                        <a:t>B</a:t>
                      </a:r>
                      <a:endParaRPr lang="it-IT" sz="1600" dirty="0">
                        <a:solidFill>
                          <a:srgbClr val="002060"/>
                        </a:solidFill>
                      </a:endParaRPr>
                    </a:p>
                  </a:txBody>
                  <a:tcPr/>
                </a:tc>
                <a:tc>
                  <a:txBody>
                    <a:bodyPr/>
                    <a:lstStyle/>
                    <a:p>
                      <a:r>
                        <a:rPr lang="it-IT" sz="1600" dirty="0">
                          <a:solidFill>
                            <a:srgbClr val="002060"/>
                          </a:solidFill>
                        </a:rPr>
                        <a:t>Passaggio vietato nelle gallerie di categoria B, C, D ed E</a:t>
                      </a:r>
                    </a:p>
                  </a:txBody>
                  <a:tcPr/>
                </a:tc>
                <a:extLst>
                  <a:ext uri="{0D108BD9-81ED-4DB2-BD59-A6C34878D82A}">
                    <a16:rowId xmlns:a16="http://schemas.microsoft.com/office/drawing/2014/main" val="10001"/>
                  </a:ext>
                </a:extLst>
              </a:tr>
              <a:tr h="681507">
                <a:tc>
                  <a:txBody>
                    <a:bodyPr/>
                    <a:lstStyle/>
                    <a:p>
                      <a:pPr algn="ctr"/>
                      <a:r>
                        <a:rPr lang="it-IT" sz="1600" b="0" i="0" u="none" strike="noStrike" kern="1200" baseline="0" dirty="0">
                          <a:solidFill>
                            <a:srgbClr val="002060"/>
                          </a:solidFill>
                          <a:latin typeface="+mn-lt"/>
                          <a:ea typeface="+mn-ea"/>
                          <a:cs typeface="+mn-cs"/>
                        </a:rPr>
                        <a:t>B1000C</a:t>
                      </a:r>
                      <a:endParaRPr lang="it-IT" sz="1600" dirty="0">
                        <a:solidFill>
                          <a:srgbClr val="002060"/>
                        </a:solidFill>
                      </a:endParaRPr>
                    </a:p>
                  </a:txBody>
                  <a:tcPr/>
                </a:tc>
                <a:tc>
                  <a:txBody>
                    <a:bodyPr/>
                    <a:lstStyle/>
                    <a:p>
                      <a:r>
                        <a:rPr lang="it-IT" sz="1200" dirty="0">
                          <a:solidFill>
                            <a:srgbClr val="002060"/>
                          </a:solidFill>
                        </a:rPr>
                        <a:t>Trasporto per il quale la massa netta totale di materie esplosive per unità di trasporto:</a:t>
                      </a:r>
                    </a:p>
                    <a:p>
                      <a:r>
                        <a:rPr lang="it-IT" sz="1200" dirty="0">
                          <a:solidFill>
                            <a:srgbClr val="002060"/>
                          </a:solidFill>
                        </a:rPr>
                        <a:t>- supera 1000 kg: passaggio vietato nelle gallerie di categoria B, C, D e </a:t>
                      </a:r>
                      <a:r>
                        <a:rPr lang="it-IT" sz="1200" dirty="0" err="1">
                          <a:solidFill>
                            <a:srgbClr val="002060"/>
                          </a:solidFill>
                        </a:rPr>
                        <a:t>E</a:t>
                      </a:r>
                      <a:r>
                        <a:rPr lang="it-IT" sz="1200" dirty="0">
                          <a:solidFill>
                            <a:srgbClr val="002060"/>
                          </a:solidFill>
                        </a:rPr>
                        <a:t>;</a:t>
                      </a:r>
                    </a:p>
                    <a:p>
                      <a:r>
                        <a:rPr lang="it-IT" sz="1200" dirty="0">
                          <a:solidFill>
                            <a:srgbClr val="002060"/>
                          </a:solidFill>
                        </a:rPr>
                        <a:t>- non supera 1000 kg: passaggio vietato nelle gallerie di categoria C, D e </a:t>
                      </a:r>
                      <a:r>
                        <a:rPr lang="it-IT" sz="1200" dirty="0" err="1">
                          <a:solidFill>
                            <a:srgbClr val="002060"/>
                          </a:solidFill>
                        </a:rPr>
                        <a:t>E</a:t>
                      </a:r>
                      <a:endParaRPr lang="it-IT" sz="1200" dirty="0">
                        <a:solidFill>
                          <a:srgbClr val="002060"/>
                        </a:solidFill>
                      </a:endParaRPr>
                    </a:p>
                  </a:txBody>
                  <a:tcPr/>
                </a:tc>
                <a:extLst>
                  <a:ext uri="{0D108BD9-81ED-4DB2-BD59-A6C34878D82A}">
                    <a16:rowId xmlns:a16="http://schemas.microsoft.com/office/drawing/2014/main" val="10002"/>
                  </a:ext>
                </a:extLst>
              </a:tr>
              <a:tr h="389820">
                <a:tc>
                  <a:txBody>
                    <a:bodyPr/>
                    <a:lstStyle/>
                    <a:p>
                      <a:pPr algn="ctr"/>
                      <a:r>
                        <a:rPr lang="it-IT" sz="1600" b="0" i="0" u="none" strike="noStrike" kern="1200" baseline="0" dirty="0">
                          <a:solidFill>
                            <a:srgbClr val="002060"/>
                          </a:solidFill>
                          <a:latin typeface="+mn-lt"/>
                          <a:ea typeface="+mn-ea"/>
                          <a:cs typeface="+mn-cs"/>
                        </a:rPr>
                        <a:t>B/D</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in cisterna: passaggio vietato nelle gallerie di categoria B, C,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Altro trasporto: passaggio vietato nelle gallerie di categoria D ed E</a:t>
                      </a:r>
                      <a:endParaRPr lang="it-IT" sz="1200" dirty="0">
                        <a:solidFill>
                          <a:srgbClr val="002060"/>
                        </a:solidFill>
                      </a:endParaRPr>
                    </a:p>
                  </a:txBody>
                  <a:tcPr/>
                </a:tc>
                <a:extLst>
                  <a:ext uri="{0D108BD9-81ED-4DB2-BD59-A6C34878D82A}">
                    <a16:rowId xmlns:a16="http://schemas.microsoft.com/office/drawing/2014/main" val="10003"/>
                  </a:ext>
                </a:extLst>
              </a:tr>
              <a:tr h="389820">
                <a:tc>
                  <a:txBody>
                    <a:bodyPr/>
                    <a:lstStyle/>
                    <a:p>
                      <a:pPr algn="ctr"/>
                      <a:r>
                        <a:rPr lang="it-IT" sz="1600" b="0" i="0" u="none" strike="noStrike" kern="1200" baseline="0" dirty="0">
                          <a:solidFill>
                            <a:srgbClr val="002060"/>
                          </a:solidFill>
                          <a:latin typeface="+mn-lt"/>
                          <a:ea typeface="+mn-ea"/>
                          <a:cs typeface="+mn-cs"/>
                        </a:rPr>
                        <a:t>B/E</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in cisterna: passaggio vietato nelle gallerie di categoria B, C,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Altro trasporto: passaggio vietato nelle gallerie di categoria E</a:t>
                      </a:r>
                      <a:endParaRPr lang="it-IT" sz="1200" dirty="0">
                        <a:solidFill>
                          <a:srgbClr val="002060"/>
                        </a:solidFill>
                      </a:endParaRPr>
                    </a:p>
                  </a:txBody>
                  <a:tcPr/>
                </a:tc>
                <a:extLst>
                  <a:ext uri="{0D108BD9-81ED-4DB2-BD59-A6C34878D82A}">
                    <a16:rowId xmlns:a16="http://schemas.microsoft.com/office/drawing/2014/main" val="10004"/>
                  </a:ext>
                </a:extLst>
              </a:tr>
              <a:tr h="355568">
                <a:tc>
                  <a:txBody>
                    <a:bodyPr/>
                    <a:lstStyle/>
                    <a:p>
                      <a:pPr algn="ctr"/>
                      <a:r>
                        <a:rPr lang="it-IT" sz="1600" b="0" i="0" u="none" strike="noStrike" kern="1200" baseline="0" dirty="0">
                          <a:solidFill>
                            <a:srgbClr val="002060"/>
                          </a:solidFill>
                          <a:latin typeface="+mn-lt"/>
                          <a:ea typeface="+mn-ea"/>
                          <a:cs typeface="+mn-cs"/>
                        </a:rPr>
                        <a:t>C</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Passaggio vietato nelle gallerie di categoria C, D ed E</a:t>
                      </a:r>
                      <a:endParaRPr lang="it-IT" sz="1200" dirty="0">
                        <a:solidFill>
                          <a:srgbClr val="002060"/>
                        </a:solidFill>
                      </a:endParaRPr>
                    </a:p>
                  </a:txBody>
                  <a:tcPr/>
                </a:tc>
                <a:extLst>
                  <a:ext uri="{0D108BD9-81ED-4DB2-BD59-A6C34878D82A}">
                    <a16:rowId xmlns:a16="http://schemas.microsoft.com/office/drawing/2014/main" val="10005"/>
                  </a:ext>
                </a:extLst>
              </a:tr>
              <a:tr h="681507">
                <a:tc>
                  <a:txBody>
                    <a:bodyPr/>
                    <a:lstStyle/>
                    <a:p>
                      <a:pPr algn="ctr"/>
                      <a:r>
                        <a:rPr lang="it-IT" sz="1600" b="0" i="0" u="none" strike="noStrike" kern="1200" baseline="0" dirty="0">
                          <a:solidFill>
                            <a:srgbClr val="002060"/>
                          </a:solidFill>
                          <a:latin typeface="+mn-lt"/>
                          <a:ea typeface="+mn-ea"/>
                          <a:cs typeface="+mn-cs"/>
                        </a:rPr>
                        <a:t>C5000D</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per il quale la massa netta totale di materie esplosive per unità di trasporto:</a:t>
                      </a:r>
                    </a:p>
                    <a:p>
                      <a:r>
                        <a:rPr lang="it-IT" sz="1200" b="0" i="0" u="none" strike="noStrike" kern="1200" baseline="0" dirty="0">
                          <a:solidFill>
                            <a:srgbClr val="002060"/>
                          </a:solidFill>
                          <a:latin typeface="+mn-lt"/>
                          <a:ea typeface="+mn-ea"/>
                          <a:cs typeface="+mn-cs"/>
                        </a:rPr>
                        <a:t>- supera 5000 kg: passaggio vietato nelle gallerie di categoria C,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 non supera 5000 kg: passaggio vietato nelle gallerie di categoria D e </a:t>
                      </a:r>
                      <a:r>
                        <a:rPr lang="it-IT" sz="1200" b="0" i="0" u="none" strike="noStrike" kern="1200" baseline="0" dirty="0" err="1">
                          <a:solidFill>
                            <a:srgbClr val="002060"/>
                          </a:solidFill>
                          <a:latin typeface="+mn-lt"/>
                          <a:ea typeface="+mn-ea"/>
                          <a:cs typeface="+mn-cs"/>
                        </a:rPr>
                        <a:t>E</a:t>
                      </a:r>
                      <a:endParaRPr lang="it-IT" sz="1200" dirty="0">
                        <a:solidFill>
                          <a:srgbClr val="002060"/>
                        </a:solidFill>
                      </a:endParaRPr>
                    </a:p>
                  </a:txBody>
                  <a:tcPr/>
                </a:tc>
                <a:extLst>
                  <a:ext uri="{0D108BD9-81ED-4DB2-BD59-A6C34878D82A}">
                    <a16:rowId xmlns:a16="http://schemas.microsoft.com/office/drawing/2014/main" val="10006"/>
                  </a:ext>
                </a:extLst>
              </a:tr>
              <a:tr h="389820">
                <a:tc>
                  <a:txBody>
                    <a:bodyPr/>
                    <a:lstStyle/>
                    <a:p>
                      <a:pPr algn="ctr"/>
                      <a:r>
                        <a:rPr lang="it-IT" sz="1600" b="0" i="0" u="none" strike="noStrike" kern="1200" baseline="0" dirty="0">
                          <a:solidFill>
                            <a:srgbClr val="002060"/>
                          </a:solidFill>
                          <a:latin typeface="+mn-lt"/>
                          <a:ea typeface="+mn-ea"/>
                          <a:cs typeface="+mn-cs"/>
                        </a:rPr>
                        <a:t>C/D</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in cisterna: passaggio vietato nelle gallerie di categoria C,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Altro trasporto: passaggio vietato nelle gallerie di categoria D e </a:t>
                      </a:r>
                      <a:r>
                        <a:rPr lang="it-IT" sz="1200" b="0" i="0" u="none" strike="noStrike" kern="1200" baseline="0" dirty="0" err="1">
                          <a:solidFill>
                            <a:srgbClr val="002060"/>
                          </a:solidFill>
                          <a:latin typeface="+mn-lt"/>
                          <a:ea typeface="+mn-ea"/>
                          <a:cs typeface="+mn-cs"/>
                        </a:rPr>
                        <a:t>E</a:t>
                      </a:r>
                      <a:endParaRPr lang="it-IT" sz="1200" dirty="0">
                        <a:solidFill>
                          <a:srgbClr val="002060"/>
                        </a:solidFill>
                      </a:endParaRPr>
                    </a:p>
                  </a:txBody>
                  <a:tcPr/>
                </a:tc>
                <a:extLst>
                  <a:ext uri="{0D108BD9-81ED-4DB2-BD59-A6C34878D82A}">
                    <a16:rowId xmlns:a16="http://schemas.microsoft.com/office/drawing/2014/main" val="10007"/>
                  </a:ext>
                </a:extLst>
              </a:tr>
              <a:tr h="389820">
                <a:tc>
                  <a:txBody>
                    <a:bodyPr/>
                    <a:lstStyle/>
                    <a:p>
                      <a:pPr algn="ctr"/>
                      <a:r>
                        <a:rPr lang="it-IT" sz="1600" b="0" i="0" u="none" strike="noStrike" kern="1200" baseline="0" dirty="0">
                          <a:solidFill>
                            <a:srgbClr val="002060"/>
                          </a:solidFill>
                          <a:latin typeface="+mn-lt"/>
                          <a:ea typeface="+mn-ea"/>
                          <a:cs typeface="+mn-cs"/>
                        </a:rPr>
                        <a:t>C/E</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in cisterna: passaggio vietato nelle gallerie di categoria C,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Altro trasporto: passaggio vietato nelle gallerie di categoria E</a:t>
                      </a:r>
                      <a:endParaRPr lang="it-IT" sz="1200" dirty="0">
                        <a:solidFill>
                          <a:srgbClr val="002060"/>
                        </a:solidFill>
                      </a:endParaRPr>
                    </a:p>
                  </a:txBody>
                  <a:tcPr/>
                </a:tc>
                <a:extLst>
                  <a:ext uri="{0D108BD9-81ED-4DB2-BD59-A6C34878D82A}">
                    <a16:rowId xmlns:a16="http://schemas.microsoft.com/office/drawing/2014/main" val="10008"/>
                  </a:ext>
                </a:extLst>
              </a:tr>
              <a:tr h="355568">
                <a:tc>
                  <a:txBody>
                    <a:bodyPr/>
                    <a:lstStyle/>
                    <a:p>
                      <a:pPr algn="ctr"/>
                      <a:r>
                        <a:rPr lang="it-IT" sz="1600" b="0" i="0" u="none" strike="noStrike" kern="1200" baseline="0" dirty="0">
                          <a:solidFill>
                            <a:srgbClr val="002060"/>
                          </a:solidFill>
                          <a:latin typeface="+mn-lt"/>
                          <a:ea typeface="+mn-ea"/>
                          <a:cs typeface="+mn-cs"/>
                        </a:rPr>
                        <a:t>D</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Passaggio vietato nelle gallerie di categoria D ed E</a:t>
                      </a:r>
                      <a:endParaRPr lang="it-IT" sz="1200" dirty="0">
                        <a:solidFill>
                          <a:srgbClr val="002060"/>
                        </a:solidFill>
                      </a:endParaRPr>
                    </a:p>
                  </a:txBody>
                  <a:tcPr/>
                </a:tc>
                <a:extLst>
                  <a:ext uri="{0D108BD9-81ED-4DB2-BD59-A6C34878D82A}">
                    <a16:rowId xmlns:a16="http://schemas.microsoft.com/office/drawing/2014/main" val="10009"/>
                  </a:ext>
                </a:extLst>
              </a:tr>
              <a:tr h="533353">
                <a:tc>
                  <a:txBody>
                    <a:bodyPr/>
                    <a:lstStyle/>
                    <a:p>
                      <a:pPr algn="ctr"/>
                      <a:r>
                        <a:rPr lang="it-IT" sz="1600" b="0" i="0" u="none" strike="noStrike" kern="1200" baseline="0" dirty="0">
                          <a:solidFill>
                            <a:srgbClr val="002060"/>
                          </a:solidFill>
                          <a:latin typeface="+mn-lt"/>
                          <a:ea typeface="+mn-ea"/>
                          <a:cs typeface="+mn-cs"/>
                        </a:rPr>
                        <a:t>D/E</a:t>
                      </a:r>
                      <a:endParaRPr lang="it-IT" sz="16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Trasporto alla rinfusa o in cisterna: passaggio vietato nelle gallerie di categoria D e </a:t>
                      </a:r>
                      <a:r>
                        <a:rPr lang="it-IT" sz="1200" b="0" i="0" u="none" strike="noStrike" kern="1200" baseline="0" dirty="0" err="1">
                          <a:solidFill>
                            <a:srgbClr val="002060"/>
                          </a:solidFill>
                          <a:latin typeface="+mn-lt"/>
                          <a:ea typeface="+mn-ea"/>
                          <a:cs typeface="+mn-cs"/>
                        </a:rPr>
                        <a:t>E</a:t>
                      </a:r>
                      <a:r>
                        <a:rPr lang="it-IT" sz="1200" b="0" i="0" u="none" strike="noStrike" kern="1200" baseline="0" dirty="0">
                          <a:solidFill>
                            <a:srgbClr val="002060"/>
                          </a:solidFill>
                          <a:latin typeface="+mn-lt"/>
                          <a:ea typeface="+mn-ea"/>
                          <a:cs typeface="+mn-cs"/>
                        </a:rPr>
                        <a:t>;</a:t>
                      </a:r>
                    </a:p>
                    <a:p>
                      <a:r>
                        <a:rPr lang="it-IT" sz="1200" b="0" i="0" u="none" strike="noStrike" kern="1200" baseline="0" dirty="0">
                          <a:solidFill>
                            <a:srgbClr val="002060"/>
                          </a:solidFill>
                          <a:latin typeface="+mn-lt"/>
                          <a:ea typeface="+mn-ea"/>
                          <a:cs typeface="+mn-cs"/>
                        </a:rPr>
                        <a:t>Altro trasporto: passaggio vietato nelle gallerie di categoria E</a:t>
                      </a:r>
                      <a:endParaRPr lang="it-IT" sz="1200" dirty="0">
                        <a:solidFill>
                          <a:srgbClr val="002060"/>
                        </a:solidFill>
                      </a:endParaRPr>
                    </a:p>
                  </a:txBody>
                  <a:tcPr/>
                </a:tc>
                <a:extLst>
                  <a:ext uri="{0D108BD9-81ED-4DB2-BD59-A6C34878D82A}">
                    <a16:rowId xmlns:a16="http://schemas.microsoft.com/office/drawing/2014/main" val="10010"/>
                  </a:ext>
                </a:extLst>
              </a:tr>
              <a:tr h="355568">
                <a:tc>
                  <a:txBody>
                    <a:bodyPr/>
                    <a:lstStyle/>
                    <a:p>
                      <a:pPr algn="ctr"/>
                      <a:r>
                        <a:rPr lang="it-IT" sz="1600" dirty="0">
                          <a:solidFill>
                            <a:srgbClr val="002060"/>
                          </a:solidFill>
                        </a:rPr>
                        <a:t>E</a:t>
                      </a:r>
                    </a:p>
                  </a:txBody>
                  <a:tcPr/>
                </a:tc>
                <a:tc>
                  <a:txBody>
                    <a:bodyPr/>
                    <a:lstStyle/>
                    <a:p>
                      <a:r>
                        <a:rPr lang="it-IT" sz="1200" b="0" i="0" u="none" strike="noStrike" kern="1200" baseline="0" dirty="0">
                          <a:solidFill>
                            <a:srgbClr val="002060"/>
                          </a:solidFill>
                          <a:latin typeface="+mn-lt"/>
                          <a:ea typeface="+mn-ea"/>
                          <a:cs typeface="+mn-cs"/>
                        </a:rPr>
                        <a:t>Passaggio vietato nelle gallerie di categoria E</a:t>
                      </a:r>
                      <a:endParaRPr lang="it-IT" sz="1200" dirty="0">
                        <a:solidFill>
                          <a:srgbClr val="002060"/>
                        </a:solidFill>
                      </a:endParaRPr>
                    </a:p>
                  </a:txBody>
                  <a:tcPr/>
                </a:tc>
                <a:extLst>
                  <a:ext uri="{0D108BD9-81ED-4DB2-BD59-A6C34878D82A}">
                    <a16:rowId xmlns:a16="http://schemas.microsoft.com/office/drawing/2014/main" val="10011"/>
                  </a:ext>
                </a:extLst>
              </a:tr>
              <a:tr h="385199">
                <a:tc>
                  <a:txBody>
                    <a:bodyPr/>
                    <a:lstStyle/>
                    <a:p>
                      <a:pPr algn="ctr"/>
                      <a:r>
                        <a:rPr lang="it-IT" sz="2000" b="0" i="0" u="none" strike="noStrike" kern="1200" baseline="0" dirty="0">
                          <a:solidFill>
                            <a:srgbClr val="002060"/>
                          </a:solidFill>
                          <a:latin typeface="+mn-lt"/>
                          <a:ea typeface="+mn-ea"/>
                          <a:cs typeface="+mn-cs"/>
                        </a:rPr>
                        <a:t>-</a:t>
                      </a:r>
                      <a:endParaRPr lang="it-IT" sz="2000" dirty="0">
                        <a:solidFill>
                          <a:srgbClr val="002060"/>
                        </a:solidFill>
                      </a:endParaRPr>
                    </a:p>
                  </a:txBody>
                  <a:tcPr/>
                </a:tc>
                <a:tc>
                  <a:txBody>
                    <a:bodyPr/>
                    <a:lstStyle/>
                    <a:p>
                      <a:r>
                        <a:rPr lang="it-IT" sz="1200" b="0" i="0" u="none" strike="noStrike" kern="1200" baseline="0" dirty="0">
                          <a:solidFill>
                            <a:srgbClr val="002060"/>
                          </a:solidFill>
                          <a:latin typeface="+mn-lt"/>
                          <a:ea typeface="+mn-ea"/>
                          <a:cs typeface="+mn-cs"/>
                        </a:rPr>
                        <a:t>Passaggio autorizzato in tutte le gallerie (Per i numeri ONU 2919 e 3331, vedere anche 8.6.3.1)</a:t>
                      </a:r>
                      <a:endParaRPr lang="it-IT" sz="1200" dirty="0">
                        <a:solidFill>
                          <a:srgbClr val="002060"/>
                        </a:solidFill>
                      </a:endParaRP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32180480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contenuto 3"/>
          <p:cNvSpPr>
            <a:spLocks noGrp="1"/>
          </p:cNvSpPr>
          <p:nvPr>
            <p:ph sz="half" idx="2"/>
          </p:nvPr>
        </p:nvSpPr>
        <p:spPr>
          <a:xfrm>
            <a:off x="457200" y="332656"/>
            <a:ext cx="8363272" cy="1080120"/>
          </a:xfrm>
        </p:spPr>
        <p:txBody>
          <a:bodyPr/>
          <a:lstStyle/>
          <a:p>
            <a:r>
              <a:rPr lang="it-IT" altLang="it-IT" sz="2200" dirty="0">
                <a:solidFill>
                  <a:srgbClr val="002060"/>
                </a:solidFill>
              </a:rPr>
              <a:t>In Italia, ad esclusione del </a:t>
            </a:r>
            <a:r>
              <a:rPr lang="it-IT" altLang="it-IT" sz="2200" dirty="0" err="1">
                <a:solidFill>
                  <a:srgbClr val="002060"/>
                </a:solidFill>
              </a:rPr>
              <a:t>Frejus</a:t>
            </a:r>
            <a:r>
              <a:rPr lang="it-IT" altLang="it-IT" sz="2200" dirty="0">
                <a:solidFill>
                  <a:srgbClr val="002060"/>
                </a:solidFill>
              </a:rPr>
              <a:t> e del Monte Bianco, le gallerie non sono state classificate nelle cinque categorie (A, B, C, D ed E). </a:t>
            </a:r>
          </a:p>
        </p:txBody>
      </p:sp>
      <p:sp>
        <p:nvSpPr>
          <p:cNvPr id="2" name="Freccia a destra 1"/>
          <p:cNvSpPr/>
          <p:nvPr/>
        </p:nvSpPr>
        <p:spPr bwMode="auto">
          <a:xfrm rot="8419428">
            <a:off x="7947450" y="2754903"/>
            <a:ext cx="716380" cy="456057"/>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dirty="0">
              <a:ln>
                <a:noFill/>
              </a:ln>
              <a:solidFill>
                <a:schemeClr val="tx1"/>
              </a:solidFill>
              <a:effectLst/>
              <a:latin typeface="Trebuchet MS" panose="020B0603020202020204" pitchFamily="34" charset="0"/>
            </a:endParaRPr>
          </a:p>
        </p:txBody>
      </p:sp>
      <p:sp>
        <p:nvSpPr>
          <p:cNvPr id="3" name="Rettangolo 2"/>
          <p:cNvSpPr/>
          <p:nvPr/>
        </p:nvSpPr>
        <p:spPr>
          <a:xfrm>
            <a:off x="467545" y="1363417"/>
            <a:ext cx="8064896" cy="769441"/>
          </a:xfrm>
          <a:prstGeom prst="rect">
            <a:avLst/>
          </a:prstGeom>
        </p:spPr>
        <p:txBody>
          <a:bodyPr wrap="square">
            <a:spAutoFit/>
          </a:bodyPr>
          <a:lstStyle/>
          <a:p>
            <a:pPr marL="342900" indent="-342900">
              <a:buFont typeface="Arial" panose="020B0604020202020204" pitchFamily="34" charset="0"/>
              <a:buChar char="•"/>
            </a:pPr>
            <a:r>
              <a:rPr lang="it-IT" altLang="it-IT" sz="2200" u="none" dirty="0">
                <a:solidFill>
                  <a:srgbClr val="002060"/>
                </a:solidFill>
                <a:latin typeface="+mj-lt"/>
              </a:rPr>
              <a:t>La categoria A corrisponde alle gallerie più attrezzate (ed è quindi la meno restrittiva).</a:t>
            </a:r>
          </a:p>
        </p:txBody>
      </p:sp>
      <p:sp>
        <p:nvSpPr>
          <p:cNvPr id="5" name="Rettangolo 4"/>
          <p:cNvSpPr/>
          <p:nvPr/>
        </p:nvSpPr>
        <p:spPr>
          <a:xfrm>
            <a:off x="467545" y="2132864"/>
            <a:ext cx="8064896" cy="1384995"/>
          </a:xfrm>
          <a:prstGeom prst="rect">
            <a:avLst/>
          </a:prstGeom>
        </p:spPr>
        <p:txBody>
          <a:bodyPr wrap="square">
            <a:spAutoFit/>
          </a:bodyPr>
          <a:lstStyle/>
          <a:p>
            <a:pPr marL="342900" indent="-342900">
              <a:buFont typeface="Arial" panose="020B0604020202020204" pitchFamily="34" charset="0"/>
              <a:buChar char="•"/>
            </a:pPr>
            <a:r>
              <a:rPr lang="it-IT" altLang="it-IT" sz="2200" u="none" dirty="0">
                <a:solidFill>
                  <a:srgbClr val="002060"/>
                </a:solidFill>
                <a:latin typeface="+mj-lt"/>
              </a:rPr>
              <a:t>E’ obbligatorio indicare il codice galleria nella descrizione ADR della materia trasportata riportata nel documento di trasporto. Per esempio:</a:t>
            </a:r>
          </a:p>
          <a:p>
            <a:endParaRPr lang="it-IT" altLang="it-IT" u="none" dirty="0">
              <a:solidFill>
                <a:srgbClr val="002060"/>
              </a:solidFill>
              <a:latin typeface="Trebuchet MS" panose="020B0603020202020204" pitchFamily="34" charset="0"/>
            </a:endParaRPr>
          </a:p>
        </p:txBody>
      </p:sp>
      <p:sp>
        <p:nvSpPr>
          <p:cNvPr id="7" name="Rettangolo 6"/>
          <p:cNvSpPr/>
          <p:nvPr/>
        </p:nvSpPr>
        <p:spPr>
          <a:xfrm>
            <a:off x="395536" y="3202518"/>
            <a:ext cx="8064896" cy="1415772"/>
          </a:xfrm>
          <a:prstGeom prst="rect">
            <a:avLst/>
          </a:prstGeom>
        </p:spPr>
        <p:txBody>
          <a:bodyPr wrap="square">
            <a:spAutoFit/>
          </a:bodyPr>
          <a:lstStyle/>
          <a:p>
            <a:pPr marL="355600"/>
            <a:r>
              <a:rPr lang="it-IT" sz="2000" u="none" dirty="0">
                <a:solidFill>
                  <a:srgbClr val="002060"/>
                </a:solidFill>
                <a:latin typeface="Trebuchet MS" panose="020B0603020202020204" pitchFamily="34" charset="0"/>
              </a:rPr>
              <a:t>UN 1073 OSSIGENO LIQUIDO REFRIGERATO, 2.2 (5.1), (C/E)</a:t>
            </a:r>
          </a:p>
          <a:p>
            <a:pPr marL="355600"/>
            <a:r>
              <a:rPr lang="it-IT" sz="2200" u="none" dirty="0">
                <a:solidFill>
                  <a:srgbClr val="002060"/>
                </a:solidFill>
                <a:latin typeface="Trebuchet MS" panose="020B0603020202020204" pitchFamily="34" charset="0"/>
              </a:rPr>
              <a:t>Si precisa che quando il codice galleria è formato da due lettere: la prima lettera si riferisce alle cisterne e la seconda ai colli.</a:t>
            </a:r>
          </a:p>
        </p:txBody>
      </p:sp>
      <p:sp>
        <p:nvSpPr>
          <p:cNvPr id="8" name="Rettangolo 7"/>
          <p:cNvSpPr/>
          <p:nvPr/>
        </p:nvSpPr>
        <p:spPr>
          <a:xfrm>
            <a:off x="395536" y="4618306"/>
            <a:ext cx="8064896" cy="2062103"/>
          </a:xfrm>
          <a:prstGeom prst="rect">
            <a:avLst/>
          </a:prstGeom>
        </p:spPr>
        <p:txBody>
          <a:bodyPr wrap="square">
            <a:spAutoFit/>
          </a:bodyPr>
          <a:lstStyle/>
          <a:p>
            <a:pPr marL="355600"/>
            <a:r>
              <a:rPr lang="it-IT" sz="2200" u="none" dirty="0">
                <a:solidFill>
                  <a:srgbClr val="002060"/>
                </a:solidFill>
                <a:latin typeface="Trebuchet MS" panose="020B0603020202020204" pitchFamily="34" charset="0"/>
              </a:rPr>
              <a:t>Nel caso di codice unico vale sia per cisterne che per colli.</a:t>
            </a:r>
          </a:p>
          <a:p>
            <a:pPr marL="355600"/>
            <a:r>
              <a:rPr lang="it-IT" sz="2200" u="none" dirty="0">
                <a:solidFill>
                  <a:srgbClr val="002060"/>
                </a:solidFill>
                <a:latin typeface="Trebuchet MS" panose="020B0603020202020204" pitchFamily="34" charset="0"/>
              </a:rPr>
              <a:t>La lettera citata è il primo tipo di galleria dove non si può accedere. Per esempio, nel caso di lettera C si può accedere alle gallerie relativamente più attrezzate, ovvero A e B.</a:t>
            </a:r>
          </a:p>
          <a:p>
            <a:endParaRPr lang="it-IT" altLang="it-IT" u="none" dirty="0">
              <a:solidFill>
                <a:srgbClr val="002060"/>
              </a:solidFill>
              <a:latin typeface="Trebuchet MS" panose="020B0603020202020204" pitchFamily="34" charset="0"/>
            </a:endParaRPr>
          </a:p>
        </p:txBody>
      </p:sp>
    </p:spTree>
    <p:extLst>
      <p:ext uri="{BB962C8B-B14F-4D97-AF65-F5344CB8AC3E}">
        <p14:creationId xmlns:p14="http://schemas.microsoft.com/office/powerpoint/2010/main" val="354478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P spid="2" grpId="0" animBg="1"/>
      <p:bldP spid="3" grpId="0"/>
      <p:bldP spid="5" grpId="0"/>
      <p:bldP spid="7" grpId="0"/>
      <p:bldP spid="8"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188640"/>
            <a:ext cx="8135937" cy="1143000"/>
          </a:xfrm>
        </p:spPr>
        <p:txBody>
          <a:bodyPr/>
          <a:lstStyle/>
          <a:p>
            <a:r>
              <a:rPr lang="it-IT" b="1" dirty="0">
                <a:solidFill>
                  <a:srgbClr val="002060"/>
                </a:solidFill>
              </a:rPr>
              <a:t>Esempi di restrizione</a:t>
            </a:r>
          </a:p>
        </p:txBody>
      </p:sp>
      <p:graphicFrame>
        <p:nvGraphicFramePr>
          <p:cNvPr id="8" name="Group 1238"/>
          <p:cNvGraphicFramePr>
            <a:graphicFrameLocks/>
          </p:cNvGraphicFramePr>
          <p:nvPr>
            <p:extLst>
              <p:ext uri="{D42A27DB-BD31-4B8C-83A1-F6EECF244321}">
                <p14:modId xmlns:p14="http://schemas.microsoft.com/office/powerpoint/2010/main" val="2095182164"/>
              </p:ext>
            </p:extLst>
          </p:nvPr>
        </p:nvGraphicFramePr>
        <p:xfrm>
          <a:off x="508002" y="1534319"/>
          <a:ext cx="8368582" cy="4611689"/>
        </p:xfrm>
        <a:graphic>
          <a:graphicData uri="http://schemas.openxmlformats.org/drawingml/2006/table">
            <a:tbl>
              <a:tblPr/>
              <a:tblGrid>
                <a:gridCol w="472511">
                  <a:extLst>
                    <a:ext uri="{9D8B030D-6E8A-4147-A177-3AD203B41FA5}">
                      <a16:colId xmlns:a16="http://schemas.microsoft.com/office/drawing/2014/main" val="20000"/>
                    </a:ext>
                  </a:extLst>
                </a:gridCol>
                <a:gridCol w="1082420">
                  <a:extLst>
                    <a:ext uri="{9D8B030D-6E8A-4147-A177-3AD203B41FA5}">
                      <a16:colId xmlns:a16="http://schemas.microsoft.com/office/drawing/2014/main" val="20001"/>
                    </a:ext>
                  </a:extLst>
                </a:gridCol>
                <a:gridCol w="1276786">
                  <a:extLst>
                    <a:ext uri="{9D8B030D-6E8A-4147-A177-3AD203B41FA5}">
                      <a16:colId xmlns:a16="http://schemas.microsoft.com/office/drawing/2014/main" val="20002"/>
                    </a:ext>
                  </a:extLst>
                </a:gridCol>
                <a:gridCol w="116840">
                  <a:extLst>
                    <a:ext uri="{9D8B030D-6E8A-4147-A177-3AD203B41FA5}">
                      <a16:colId xmlns:a16="http://schemas.microsoft.com/office/drawing/2014/main" val="20003"/>
                    </a:ext>
                  </a:extLst>
                </a:gridCol>
                <a:gridCol w="1271760">
                  <a:extLst>
                    <a:ext uri="{9D8B030D-6E8A-4147-A177-3AD203B41FA5}">
                      <a16:colId xmlns:a16="http://schemas.microsoft.com/office/drawing/2014/main" val="20004"/>
                    </a:ext>
                  </a:extLst>
                </a:gridCol>
                <a:gridCol w="116840">
                  <a:extLst>
                    <a:ext uri="{9D8B030D-6E8A-4147-A177-3AD203B41FA5}">
                      <a16:colId xmlns:a16="http://schemas.microsoft.com/office/drawing/2014/main" val="20005"/>
                    </a:ext>
                  </a:extLst>
                </a:gridCol>
                <a:gridCol w="1216465">
                  <a:extLst>
                    <a:ext uri="{9D8B030D-6E8A-4147-A177-3AD203B41FA5}">
                      <a16:colId xmlns:a16="http://schemas.microsoft.com/office/drawing/2014/main" val="20006"/>
                    </a:ext>
                  </a:extLst>
                </a:gridCol>
                <a:gridCol w="1387373">
                  <a:extLst>
                    <a:ext uri="{9D8B030D-6E8A-4147-A177-3AD203B41FA5}">
                      <a16:colId xmlns:a16="http://schemas.microsoft.com/office/drawing/2014/main" val="20007"/>
                    </a:ext>
                  </a:extLst>
                </a:gridCol>
                <a:gridCol w="1427587">
                  <a:extLst>
                    <a:ext uri="{9D8B030D-6E8A-4147-A177-3AD203B41FA5}">
                      <a16:colId xmlns:a16="http://schemas.microsoft.com/office/drawing/2014/main" val="20008"/>
                    </a:ext>
                  </a:extLst>
                </a:gridCol>
              </a:tblGrid>
              <a:tr h="392113">
                <a:tc gridSpan="2">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marL="90000" marR="90000" marT="46800" marB="46800" vert="eaVert" anchor="ctr" horzOverflow="overflow">
                    <a:lnL cap="flat">
                      <a:noFill/>
                    </a:lnL>
                    <a:lnR w="12700" cap="flat" cmpd="sng" algn="ctr">
                      <a:solidFill>
                        <a:schemeClr val="bg2"/>
                      </a:solidFill>
                      <a:prstDash val="solid"/>
                      <a:round/>
                      <a:headEnd type="none" w="med" len="med"/>
                      <a:tailEnd type="none" w="med" len="med"/>
                    </a:lnR>
                    <a:lnT cap="flat">
                      <a:noFill/>
                    </a:lnT>
                    <a:lnB>
                      <a:noFill/>
                    </a:lnB>
                    <a:lnTlToBr>
                      <a:noFill/>
                    </a:lnTlToBr>
                    <a:lnBlToTr>
                      <a:noFill/>
                    </a:lnBlToTr>
                    <a:noFill/>
                  </a:tcPr>
                </a:tc>
                <a:tc hMerge="1">
                  <a:txBody>
                    <a:bodyPr/>
                    <a:lstStyle/>
                    <a:p>
                      <a:endParaRPr lang="it-IT"/>
                    </a:p>
                  </a:txBody>
                  <a:tcPr/>
                </a:tc>
                <a:tc gridSpan="7">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400" b="1" i="0" u="none" strike="noStrike" cap="none" normalizeH="0" baseline="0" dirty="0">
                          <a:ln>
                            <a:noFill/>
                          </a:ln>
                          <a:solidFill>
                            <a:schemeClr val="bg2"/>
                          </a:solidFill>
                          <a:effectLst/>
                          <a:latin typeface="Trebuchet MS" panose="020B0603020202020204" pitchFamily="34" charset="0"/>
                        </a:rPr>
                        <a:t>CODICE RESTRIZIONE GALLERIA</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0FC4E"/>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703263">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marL="90000" marR="90000" marT="46800" marB="46800" vert="eaVert" anchor="ctr" horzOverflow="overflow">
                    <a:lnL cap="flat">
                      <a:noFill/>
                    </a:lnL>
                    <a:lnR>
                      <a:noFill/>
                    </a:lnR>
                    <a:ln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a:noFill/>
                    </a:lnL>
                    <a:lnR w="12700" cap="flat" cmpd="sng" algn="ctr">
                      <a:solidFill>
                        <a:schemeClr val="bg2"/>
                      </a:solidFill>
                      <a:prstDash val="solid"/>
                      <a:round/>
                      <a:headEnd type="none" w="med" len="med"/>
                      <a:tailEnd type="none" w="med" len="med"/>
                    </a:lnR>
                    <a:ln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400" b="0" i="0" u="none" strike="noStrike" cap="none" normalizeH="0" baseline="0" dirty="0" err="1">
                          <a:ln>
                            <a:noFill/>
                          </a:ln>
                          <a:solidFill>
                            <a:schemeClr val="bg2"/>
                          </a:solidFill>
                          <a:effectLst/>
                          <a:latin typeface="Trebuchet MS" panose="020B0603020202020204" pitchFamily="34" charset="0"/>
                        </a:rPr>
                        <a:t>Nessuna</a:t>
                      </a:r>
                      <a:r>
                        <a:rPr kumimoji="0" lang="fr-FR" sz="1400" b="0" i="0" u="none" strike="noStrike" cap="none" normalizeH="0" baseline="0" dirty="0">
                          <a:ln>
                            <a:noFill/>
                          </a:ln>
                          <a:solidFill>
                            <a:schemeClr val="bg2"/>
                          </a:solidFill>
                          <a:effectLst/>
                          <a:latin typeface="Trebuchet MS" panose="020B0603020202020204" pitchFamily="34" charset="0"/>
                        </a:rPr>
                        <a:t> </a:t>
                      </a:r>
                      <a:r>
                        <a:rPr kumimoji="0" lang="fr-FR" sz="1400" b="0" i="0" u="none" strike="noStrike" cap="none" normalizeH="0" baseline="0" dirty="0" err="1">
                          <a:ln>
                            <a:noFill/>
                          </a:ln>
                          <a:solidFill>
                            <a:schemeClr val="bg2"/>
                          </a:solidFill>
                          <a:effectLst/>
                          <a:latin typeface="Trebuchet MS" panose="020B0603020202020204" pitchFamily="34" charset="0"/>
                        </a:rPr>
                        <a:t>lettera</a:t>
                      </a:r>
                      <a:endParaRPr kumimoji="0" lang="fr-FR" sz="1400" b="0" i="0" u="none" strike="noStrike" cap="none" normalizeH="0" baseline="0" dirty="0">
                        <a:ln>
                          <a:noFill/>
                        </a:ln>
                        <a:solidFill>
                          <a:schemeClr val="bg2"/>
                        </a:solidFill>
                        <a:effectLst/>
                        <a:latin typeface="Trebuchet MS" panose="020B0603020202020204" pitchFamily="34" charset="0"/>
                      </a:endParaRP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(B)</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(C)</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(D)</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(E)</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9288">
                <a:tc rowSpan="5">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400" b="1" i="0" u="none" strike="noStrike" cap="none" normalizeH="0" baseline="0" dirty="0">
                          <a:ln>
                            <a:noFill/>
                          </a:ln>
                          <a:solidFill>
                            <a:schemeClr val="bg2"/>
                          </a:solidFill>
                          <a:effectLst/>
                          <a:latin typeface="Trebuchet MS" panose="020B0603020202020204" pitchFamily="34" charset="0"/>
                        </a:rPr>
                        <a:t>CODICE DI RESTRIZIONE MERCE PERICOLOSA </a:t>
                      </a:r>
                    </a:p>
                  </a:txBody>
                  <a:tcPr marL="90000" marR="90000" marT="46800" marB="46800" vert="eaVert" anchor="ctr" anchorCtr="1"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0FC4E"/>
                    </a:solidFill>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1.1.3</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7">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2"/>
                  </a:ext>
                </a:extLst>
              </a:tr>
              <a:tr h="685800">
                <a:tc vMerge="1">
                  <a:txBody>
                    <a:bodyPr/>
                    <a:lstStyle/>
                    <a:p>
                      <a:endParaRPr lang="it-IT"/>
                    </a:p>
                  </a:txBody>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(B)</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38100" cap="flat" cmpd="sng" algn="ctr">
                      <a:solidFill>
                        <a:srgbClr val="FF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Arial" charset="0"/>
                      </a:endParaRPr>
                    </a:p>
                  </a:txBody>
                  <a:tcPr horzOverflow="overflow">
                    <a:lnL w="38100" cap="flat" cmpd="sng" algn="ctr">
                      <a:solidFill>
                        <a:srgbClr val="FF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vMerge="1">
                  <a:txBody>
                    <a:bodyPr/>
                    <a:lstStyle/>
                    <a:p>
                      <a:endParaRPr lang="it-IT"/>
                    </a:p>
                  </a:txBody>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(C)</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38100" cap="flat" cmpd="sng" algn="ctr">
                      <a:solidFill>
                        <a:srgbClr val="FF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81050">
                <a:tc vMerge="1">
                  <a:txBody>
                    <a:bodyPr/>
                    <a:lstStyle/>
                    <a:p>
                      <a:endParaRPr lang="it-IT"/>
                    </a:p>
                  </a:txBody>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(D)</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5">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38100" cap="flat" cmpd="sng" algn="ctr">
                      <a:solidFill>
                        <a:srgbClr val="FF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14375">
                <a:tc vMerge="1">
                  <a:txBody>
                    <a:bodyPr/>
                    <a:lstStyle/>
                    <a:p>
                      <a:endParaRPr lang="it-IT"/>
                    </a:p>
                  </a:txBody>
                  <a:tcPr/>
                </a:tc>
                <a:tc>
                  <a:txBody>
                    <a:body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chemeClr val="bg2"/>
                          </a:solidFill>
                          <a:effectLst/>
                          <a:latin typeface="Trebuchet MS" panose="020B0603020202020204" pitchFamily="34" charset="0"/>
                        </a:rPr>
                        <a:t>(E)</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6">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chemeClr val="bg2"/>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38100" cap="flat" cmpd="sng" algn="ctr">
                      <a:solidFill>
                        <a:srgbClr val="FF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9" name="AutoShape 882"/>
          <p:cNvSpPr>
            <a:spLocks noChangeArrowheads="1"/>
          </p:cNvSpPr>
          <p:nvPr/>
        </p:nvSpPr>
        <p:spPr bwMode="auto">
          <a:xfrm>
            <a:off x="2257427" y="3076591"/>
            <a:ext cx="6219825" cy="1619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endParaRPr lang="it-IT" u="none" dirty="0">
              <a:solidFill>
                <a:srgbClr val="002060"/>
              </a:solidFill>
              <a:latin typeface="Trebuchet MS" panose="020B0603020202020204" pitchFamily="34" charset="0"/>
            </a:endParaRPr>
          </a:p>
        </p:txBody>
      </p:sp>
      <p:sp>
        <p:nvSpPr>
          <p:cNvPr id="11" name="AutoShape 883"/>
          <p:cNvSpPr>
            <a:spLocks noChangeArrowheads="1"/>
          </p:cNvSpPr>
          <p:nvPr/>
        </p:nvSpPr>
        <p:spPr bwMode="auto">
          <a:xfrm>
            <a:off x="2292350" y="3787775"/>
            <a:ext cx="1152525" cy="1524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endParaRPr lang="it-IT" u="none" dirty="0">
              <a:solidFill>
                <a:srgbClr val="002060"/>
              </a:solidFill>
              <a:latin typeface="Trebuchet MS" panose="020B0603020202020204" pitchFamily="34" charset="0"/>
            </a:endParaRPr>
          </a:p>
        </p:txBody>
      </p:sp>
      <p:sp>
        <p:nvSpPr>
          <p:cNvPr id="15" name="AutoShape 884"/>
          <p:cNvSpPr>
            <a:spLocks noChangeArrowheads="1"/>
          </p:cNvSpPr>
          <p:nvPr/>
        </p:nvSpPr>
        <p:spPr bwMode="auto">
          <a:xfrm>
            <a:off x="2298701" y="4489450"/>
            <a:ext cx="2428875" cy="13335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endParaRPr lang="it-IT" u="none" dirty="0">
              <a:solidFill>
                <a:srgbClr val="002060"/>
              </a:solidFill>
              <a:latin typeface="Trebuchet MS" panose="020B0603020202020204" pitchFamily="34" charset="0"/>
            </a:endParaRPr>
          </a:p>
        </p:txBody>
      </p:sp>
      <p:sp>
        <p:nvSpPr>
          <p:cNvPr id="16" name="AutoShape 885"/>
          <p:cNvSpPr>
            <a:spLocks noChangeArrowheads="1"/>
          </p:cNvSpPr>
          <p:nvPr/>
        </p:nvSpPr>
        <p:spPr bwMode="auto">
          <a:xfrm>
            <a:off x="2286002" y="5219716"/>
            <a:ext cx="3590925" cy="1428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endParaRPr lang="it-IT" u="none" dirty="0">
              <a:solidFill>
                <a:srgbClr val="002060"/>
              </a:solidFill>
              <a:latin typeface="Trebuchet MS" panose="020B0603020202020204" pitchFamily="34" charset="0"/>
            </a:endParaRPr>
          </a:p>
        </p:txBody>
      </p:sp>
      <p:sp>
        <p:nvSpPr>
          <p:cNvPr id="17" name="AutoShape 886"/>
          <p:cNvSpPr>
            <a:spLocks noChangeArrowheads="1"/>
          </p:cNvSpPr>
          <p:nvPr/>
        </p:nvSpPr>
        <p:spPr bwMode="auto">
          <a:xfrm>
            <a:off x="2263775" y="5921391"/>
            <a:ext cx="4933950" cy="1428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endParaRPr lang="it-IT" u="none" dirty="0">
              <a:solidFill>
                <a:srgbClr val="002060"/>
              </a:solidFill>
              <a:latin typeface="Trebuchet MS" panose="020B0603020202020204" pitchFamily="34" charset="0"/>
            </a:endParaRPr>
          </a:p>
        </p:txBody>
      </p:sp>
      <p:grpSp>
        <p:nvGrpSpPr>
          <p:cNvPr id="18" name="Group 1044"/>
          <p:cNvGrpSpPr>
            <a:grpSpLocks/>
          </p:cNvGrpSpPr>
          <p:nvPr/>
        </p:nvGrpSpPr>
        <p:grpSpPr bwMode="auto">
          <a:xfrm>
            <a:off x="3679825" y="3485871"/>
            <a:ext cx="4700588" cy="441325"/>
            <a:chOff x="2294" y="2242"/>
            <a:chExt cx="2961" cy="278"/>
          </a:xfrm>
        </p:grpSpPr>
        <p:grpSp>
          <p:nvGrpSpPr>
            <p:cNvPr id="19" name="Group 1022"/>
            <p:cNvGrpSpPr>
              <a:grpSpLocks/>
            </p:cNvGrpSpPr>
            <p:nvPr/>
          </p:nvGrpSpPr>
          <p:grpSpPr bwMode="auto">
            <a:xfrm>
              <a:off x="2294" y="2242"/>
              <a:ext cx="497" cy="278"/>
              <a:chOff x="2294" y="2252"/>
              <a:chExt cx="497" cy="278"/>
            </a:xfrm>
          </p:grpSpPr>
          <p:pic>
            <p:nvPicPr>
              <p:cNvPr id="29" name="Picture 1001"/>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30" name="Picture 1021"/>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20" name="Group 1023"/>
            <p:cNvGrpSpPr>
              <a:grpSpLocks/>
            </p:cNvGrpSpPr>
            <p:nvPr/>
          </p:nvGrpSpPr>
          <p:grpSpPr bwMode="auto">
            <a:xfrm>
              <a:off x="3108" y="2242"/>
              <a:ext cx="497" cy="278"/>
              <a:chOff x="2294" y="2252"/>
              <a:chExt cx="497" cy="278"/>
            </a:xfrm>
          </p:grpSpPr>
          <p:pic>
            <p:nvPicPr>
              <p:cNvPr id="27" name="Picture 1024"/>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28" name="Picture 1025"/>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21" name="Group 1026"/>
            <p:cNvGrpSpPr>
              <a:grpSpLocks/>
            </p:cNvGrpSpPr>
            <p:nvPr/>
          </p:nvGrpSpPr>
          <p:grpSpPr bwMode="auto">
            <a:xfrm>
              <a:off x="3882" y="2242"/>
              <a:ext cx="497" cy="278"/>
              <a:chOff x="2294" y="2252"/>
              <a:chExt cx="497" cy="278"/>
            </a:xfrm>
          </p:grpSpPr>
          <p:pic>
            <p:nvPicPr>
              <p:cNvPr id="25" name="Picture 1027"/>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26" name="Picture 1028"/>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22" name="Group 1029"/>
            <p:cNvGrpSpPr>
              <a:grpSpLocks/>
            </p:cNvGrpSpPr>
            <p:nvPr/>
          </p:nvGrpSpPr>
          <p:grpSpPr bwMode="auto">
            <a:xfrm>
              <a:off x="4758" y="2242"/>
              <a:ext cx="497" cy="278"/>
              <a:chOff x="2294" y="2252"/>
              <a:chExt cx="497" cy="278"/>
            </a:xfrm>
          </p:grpSpPr>
          <p:pic>
            <p:nvPicPr>
              <p:cNvPr id="23" name="Picture 1030"/>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24" name="Picture 1031"/>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grpSp>
        <p:nvGrpSpPr>
          <p:cNvPr id="31" name="Group 1052"/>
          <p:cNvGrpSpPr>
            <a:grpSpLocks/>
          </p:cNvGrpSpPr>
          <p:nvPr/>
        </p:nvGrpSpPr>
        <p:grpSpPr bwMode="auto">
          <a:xfrm>
            <a:off x="4948238" y="4114816"/>
            <a:ext cx="3408363" cy="441325"/>
            <a:chOff x="3100" y="2684"/>
            <a:chExt cx="2147" cy="278"/>
          </a:xfrm>
        </p:grpSpPr>
        <p:grpSp>
          <p:nvGrpSpPr>
            <p:cNvPr id="32" name="Group 1035"/>
            <p:cNvGrpSpPr>
              <a:grpSpLocks/>
            </p:cNvGrpSpPr>
            <p:nvPr/>
          </p:nvGrpSpPr>
          <p:grpSpPr bwMode="auto">
            <a:xfrm>
              <a:off x="3100" y="2684"/>
              <a:ext cx="497" cy="278"/>
              <a:chOff x="2294" y="2252"/>
              <a:chExt cx="497" cy="278"/>
            </a:xfrm>
          </p:grpSpPr>
          <p:pic>
            <p:nvPicPr>
              <p:cNvPr id="39" name="Picture 1036"/>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0" name="Picture 1037"/>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33" name="Group 1038"/>
            <p:cNvGrpSpPr>
              <a:grpSpLocks/>
            </p:cNvGrpSpPr>
            <p:nvPr/>
          </p:nvGrpSpPr>
          <p:grpSpPr bwMode="auto">
            <a:xfrm>
              <a:off x="3874" y="2684"/>
              <a:ext cx="497" cy="278"/>
              <a:chOff x="2294" y="2252"/>
              <a:chExt cx="497" cy="278"/>
            </a:xfrm>
          </p:grpSpPr>
          <p:pic>
            <p:nvPicPr>
              <p:cNvPr id="37" name="Picture 1039"/>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38" name="Picture 1040"/>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34" name="Group 1041"/>
            <p:cNvGrpSpPr>
              <a:grpSpLocks/>
            </p:cNvGrpSpPr>
            <p:nvPr/>
          </p:nvGrpSpPr>
          <p:grpSpPr bwMode="auto">
            <a:xfrm>
              <a:off x="4750" y="2684"/>
              <a:ext cx="497" cy="278"/>
              <a:chOff x="2294" y="2252"/>
              <a:chExt cx="497" cy="278"/>
            </a:xfrm>
          </p:grpSpPr>
          <p:pic>
            <p:nvPicPr>
              <p:cNvPr id="35" name="Picture 1042"/>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36" name="Picture 1043"/>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grpSp>
        <p:nvGrpSpPr>
          <p:cNvPr id="41" name="Group 1056"/>
          <p:cNvGrpSpPr>
            <a:grpSpLocks/>
          </p:cNvGrpSpPr>
          <p:nvPr/>
        </p:nvGrpSpPr>
        <p:grpSpPr bwMode="auto">
          <a:xfrm>
            <a:off x="6194425" y="4933966"/>
            <a:ext cx="2151063" cy="441325"/>
            <a:chOff x="3902" y="3144"/>
            <a:chExt cx="1355" cy="278"/>
          </a:xfrm>
        </p:grpSpPr>
        <p:grpSp>
          <p:nvGrpSpPr>
            <p:cNvPr id="42" name="Group 1045"/>
            <p:cNvGrpSpPr>
              <a:grpSpLocks/>
            </p:cNvGrpSpPr>
            <p:nvPr/>
          </p:nvGrpSpPr>
          <p:grpSpPr bwMode="auto">
            <a:xfrm>
              <a:off x="3902" y="3144"/>
              <a:ext cx="497" cy="278"/>
              <a:chOff x="2294" y="2252"/>
              <a:chExt cx="497" cy="278"/>
            </a:xfrm>
          </p:grpSpPr>
          <p:pic>
            <p:nvPicPr>
              <p:cNvPr id="46" name="Picture 1046"/>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7" name="Picture 1047"/>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43" name="Group 1048"/>
            <p:cNvGrpSpPr>
              <a:grpSpLocks/>
            </p:cNvGrpSpPr>
            <p:nvPr/>
          </p:nvGrpSpPr>
          <p:grpSpPr bwMode="auto">
            <a:xfrm>
              <a:off x="4760" y="3144"/>
              <a:ext cx="497" cy="278"/>
              <a:chOff x="2294" y="2252"/>
              <a:chExt cx="497" cy="278"/>
            </a:xfrm>
          </p:grpSpPr>
          <p:pic>
            <p:nvPicPr>
              <p:cNvPr id="44" name="Picture 1049"/>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5" name="Picture 1050"/>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grpSp>
        <p:nvGrpSpPr>
          <p:cNvPr id="48" name="Group 1053"/>
          <p:cNvGrpSpPr>
            <a:grpSpLocks/>
          </p:cNvGrpSpPr>
          <p:nvPr/>
        </p:nvGrpSpPr>
        <p:grpSpPr bwMode="auto">
          <a:xfrm>
            <a:off x="7591425" y="5673741"/>
            <a:ext cx="788988" cy="441325"/>
            <a:chOff x="2294" y="2252"/>
            <a:chExt cx="497" cy="278"/>
          </a:xfrm>
        </p:grpSpPr>
        <p:pic>
          <p:nvPicPr>
            <p:cNvPr id="49" name="Picture 1054"/>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50" name="Picture 1055"/>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sp>
        <p:nvSpPr>
          <p:cNvPr id="51" name="Text Box 1073"/>
          <p:cNvSpPr txBox="1">
            <a:spLocks noChangeArrowheads="1"/>
          </p:cNvSpPr>
          <p:nvPr/>
        </p:nvSpPr>
        <p:spPr bwMode="auto">
          <a:xfrm>
            <a:off x="508000" y="1047750"/>
            <a:ext cx="8096448" cy="369332"/>
          </a:xfrm>
          <a:prstGeom prst="rect">
            <a:avLst/>
          </a:prstGeom>
          <a:noFill/>
          <a:ln w="9525">
            <a:noFill/>
            <a:miter lim="800000"/>
            <a:headEnd/>
            <a:tailEnd/>
          </a:ln>
          <a:effectLst/>
        </p:spPr>
        <p:txBody>
          <a:bodyPr wrap="square">
            <a:spAutoFit/>
          </a:bodyPr>
          <a:lstStyle/>
          <a:p>
            <a:pPr algn="l">
              <a:spcBef>
                <a:spcPct val="50000"/>
              </a:spcBef>
              <a:buFontTx/>
              <a:buNone/>
            </a:pPr>
            <a:r>
              <a:rPr lang="fr-FR" b="1" u="none" dirty="0" err="1">
                <a:solidFill>
                  <a:srgbClr val="002060"/>
                </a:solidFill>
                <a:latin typeface="+mj-lt"/>
              </a:rPr>
              <a:t>Caso</a:t>
            </a:r>
            <a:r>
              <a:rPr lang="fr-FR" b="1" u="none" dirty="0">
                <a:solidFill>
                  <a:srgbClr val="002060"/>
                </a:solidFill>
                <a:latin typeface="+mj-lt"/>
              </a:rPr>
              <a:t> 1</a:t>
            </a:r>
            <a:r>
              <a:rPr lang="fr-FR" u="none" dirty="0">
                <a:solidFill>
                  <a:srgbClr val="002060"/>
                </a:solidFill>
                <a:latin typeface="+mj-lt"/>
              </a:rPr>
              <a:t>) </a:t>
            </a:r>
            <a:r>
              <a:rPr lang="fr-FR" u="none" dirty="0" err="1">
                <a:solidFill>
                  <a:srgbClr val="002060"/>
                </a:solidFill>
                <a:latin typeface="+mj-lt"/>
              </a:rPr>
              <a:t>Quando</a:t>
            </a:r>
            <a:r>
              <a:rPr lang="fr-FR" u="none" dirty="0">
                <a:solidFill>
                  <a:srgbClr val="002060"/>
                </a:solidFill>
                <a:latin typeface="+mj-lt"/>
              </a:rPr>
              <a:t> la </a:t>
            </a:r>
            <a:r>
              <a:rPr lang="fr-FR" u="none" dirty="0" err="1">
                <a:solidFill>
                  <a:srgbClr val="002060"/>
                </a:solidFill>
                <a:latin typeface="+mj-lt"/>
              </a:rPr>
              <a:t>merce</a:t>
            </a:r>
            <a:r>
              <a:rPr lang="fr-FR" u="none" dirty="0">
                <a:solidFill>
                  <a:srgbClr val="002060"/>
                </a:solidFill>
                <a:latin typeface="+mj-lt"/>
              </a:rPr>
              <a:t> </a:t>
            </a:r>
            <a:r>
              <a:rPr lang="fr-FR" u="none" dirty="0" err="1">
                <a:solidFill>
                  <a:srgbClr val="002060"/>
                </a:solidFill>
                <a:latin typeface="+mj-lt"/>
              </a:rPr>
              <a:t>pericolosa</a:t>
            </a:r>
            <a:r>
              <a:rPr lang="fr-FR" u="none" dirty="0">
                <a:solidFill>
                  <a:srgbClr val="002060"/>
                </a:solidFill>
                <a:latin typeface="+mj-lt"/>
              </a:rPr>
              <a:t> </a:t>
            </a:r>
            <a:r>
              <a:rPr lang="fr-FR" u="none" dirty="0" err="1">
                <a:solidFill>
                  <a:srgbClr val="002060"/>
                </a:solidFill>
                <a:latin typeface="+mj-lt"/>
              </a:rPr>
              <a:t>possiede</a:t>
            </a:r>
            <a:r>
              <a:rPr lang="fr-FR" u="none" dirty="0">
                <a:solidFill>
                  <a:srgbClr val="002060"/>
                </a:solidFill>
                <a:latin typeface="+mj-lt"/>
              </a:rPr>
              <a:t> un </a:t>
            </a:r>
            <a:r>
              <a:rPr lang="fr-FR" u="none" dirty="0" err="1">
                <a:solidFill>
                  <a:srgbClr val="002060"/>
                </a:solidFill>
                <a:latin typeface="+mj-lt"/>
              </a:rPr>
              <a:t>codice</a:t>
            </a:r>
            <a:r>
              <a:rPr lang="fr-FR" u="none" dirty="0">
                <a:solidFill>
                  <a:srgbClr val="002060"/>
                </a:solidFill>
                <a:latin typeface="+mj-lt"/>
              </a:rPr>
              <a:t> con </a:t>
            </a:r>
            <a:r>
              <a:rPr lang="fr-FR" u="none" dirty="0" err="1">
                <a:solidFill>
                  <a:srgbClr val="002060"/>
                </a:solidFill>
                <a:latin typeface="+mj-lt"/>
              </a:rPr>
              <a:t>un’unica</a:t>
            </a:r>
            <a:r>
              <a:rPr lang="fr-FR" u="none" dirty="0">
                <a:solidFill>
                  <a:srgbClr val="002060"/>
                </a:solidFill>
                <a:latin typeface="+mj-lt"/>
              </a:rPr>
              <a:t> </a:t>
            </a:r>
            <a:r>
              <a:rPr lang="fr-FR" u="none" dirty="0" err="1">
                <a:solidFill>
                  <a:srgbClr val="002060"/>
                </a:solidFill>
                <a:latin typeface="+mj-lt"/>
              </a:rPr>
              <a:t>lettera</a:t>
            </a:r>
            <a:endParaRPr lang="fr-FR" u="none" dirty="0">
              <a:solidFill>
                <a:srgbClr val="002060"/>
              </a:solidFill>
              <a:latin typeface="+mj-lt"/>
            </a:endParaRPr>
          </a:p>
        </p:txBody>
      </p:sp>
      <p:grpSp>
        <p:nvGrpSpPr>
          <p:cNvPr id="52" name="Group 1077"/>
          <p:cNvGrpSpPr>
            <a:grpSpLocks noChangeAspect="1"/>
          </p:cNvGrpSpPr>
          <p:nvPr/>
        </p:nvGrpSpPr>
        <p:grpSpPr bwMode="auto">
          <a:xfrm>
            <a:off x="2297113" y="2879725"/>
            <a:ext cx="539750" cy="230188"/>
            <a:chOff x="465" y="3642"/>
            <a:chExt cx="927" cy="390"/>
          </a:xfrm>
        </p:grpSpPr>
        <p:sp>
          <p:nvSpPr>
            <p:cNvPr id="53" name="Rectangle 1078"/>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54" name="Freeform 1079"/>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55" name="Rectangle 1080"/>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56" name="Freeform 1081"/>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57" name="Rectangle 1082"/>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58" name="Rectangle 1083"/>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59" name="Freeform 1084"/>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60" name="Rectangle 1085"/>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61" name="Rectangle 1086"/>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62" name="Rectangle 1087"/>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63" name="Oval 1088"/>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64" name="Oval 1089"/>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65" name="Rectangle 1090"/>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66" name="Line 1091"/>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67" name="Line 1092"/>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68" name="Line 1093"/>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69" name="Line 1094"/>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70" name="Freeform 1095"/>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1" name="Oval 1096"/>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72" name="Oval 1097"/>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endParaRPr lang="it-IT" u="none" dirty="0">
                <a:solidFill>
                  <a:srgbClr val="002060"/>
                </a:solidFill>
                <a:latin typeface="Trebuchet MS" panose="020B0603020202020204" pitchFamily="34" charset="0"/>
              </a:endParaRPr>
            </a:p>
          </p:txBody>
        </p:sp>
        <p:sp>
          <p:nvSpPr>
            <p:cNvPr id="73" name="Line 1098"/>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74" name="Freeform 1099"/>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5" name="Freeform 1100"/>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6" name="Freeform 1101"/>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7" name="Freeform 1102"/>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8" name="Freeform 1103"/>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79" name="Line 1104"/>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80" name="Rectangle 1105"/>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81" name="Freeform 1106"/>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2" name="Rectangle 1107"/>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83" name="Freeform 1108"/>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4" name="Rectangle 1109"/>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85" name="Freeform 1110"/>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6" name="Freeform 1111"/>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7" name="Freeform 1112"/>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8" name="Freeform 1113"/>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89" name="Rectangle 1114"/>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0" name="Rectangle 1115"/>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1" name="Freeform 1116"/>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92" name="Rectangle 1117"/>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3" name="Rectangle 1118"/>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4" name="Rectangle 1119"/>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5" name="Rectangle 1120"/>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6" name="Freeform 1121"/>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97" name="Freeform 1122"/>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98" name="Rectangle 1123"/>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99" name="Rectangle 1124"/>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00" name="Freeform 1125"/>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1" name="Freeform 1126"/>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2" name="Rectangle 1127"/>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03" name="Rectangle 1128"/>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04" name="Rectangle 1129"/>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05" name="Freeform 1130"/>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6" name="Freeform 1131"/>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7" name="Freeform 1132"/>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8" name="Freeform 1133"/>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09" name="Freeform 1134"/>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0" name="Freeform 1135"/>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1" name="Freeform 1136"/>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2" name="Freeform 1137"/>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3" name="Freeform 1138"/>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4" name="Freeform 1139"/>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5" name="Freeform 1140"/>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6" name="Freeform 1141"/>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17" name="Freeform 1142"/>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18" name="Line 1143"/>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grpSp>
      <p:grpSp>
        <p:nvGrpSpPr>
          <p:cNvPr id="119" name="Group 1239"/>
          <p:cNvGrpSpPr>
            <a:grpSpLocks noChangeAspect="1"/>
          </p:cNvGrpSpPr>
          <p:nvPr/>
        </p:nvGrpSpPr>
        <p:grpSpPr bwMode="auto">
          <a:xfrm>
            <a:off x="2274888" y="3581400"/>
            <a:ext cx="539750" cy="230188"/>
            <a:chOff x="465" y="3642"/>
            <a:chExt cx="927" cy="390"/>
          </a:xfrm>
        </p:grpSpPr>
        <p:sp>
          <p:nvSpPr>
            <p:cNvPr id="120" name="Rectangle 1240"/>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1" name="Freeform 1241"/>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22" name="Rectangle 1242"/>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3" name="Freeform 1243"/>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24" name="Rectangle 1244"/>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5" name="Rectangle 1245"/>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6" name="Freeform 1246"/>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27" name="Rectangle 1247"/>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8" name="Rectangle 1248"/>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29" name="Rectangle 1249"/>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30" name="Oval 1250"/>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1" name="Oval 1251"/>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2" name="Rectangle 1252"/>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33" name="Line 1253"/>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134" name="Line 1254"/>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5" name="Line 1255"/>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6" name="Line 1256"/>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7" name="Freeform 1257"/>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38" name="Oval 1258"/>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39" name="Oval 1259"/>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endParaRPr lang="it-IT" u="none" dirty="0">
                <a:solidFill>
                  <a:srgbClr val="002060"/>
                </a:solidFill>
                <a:latin typeface="Trebuchet MS" panose="020B0603020202020204" pitchFamily="34" charset="0"/>
              </a:endParaRPr>
            </a:p>
          </p:txBody>
        </p:sp>
        <p:sp>
          <p:nvSpPr>
            <p:cNvPr id="140" name="Line 1260"/>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141" name="Freeform 1261"/>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2" name="Freeform 1262"/>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3" name="Freeform 1263"/>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4" name="Freeform 1264"/>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5" name="Freeform 1265"/>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6" name="Line 1266"/>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147" name="Rectangle 1267"/>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48" name="Freeform 1268"/>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49" name="Rectangle 1269"/>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50" name="Freeform 1270"/>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1" name="Rectangle 1271"/>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52" name="Freeform 1272"/>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3" name="Freeform 1273"/>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4" name="Freeform 1274"/>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5" name="Freeform 1275"/>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6" name="Rectangle 1276"/>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57" name="Rectangle 1277"/>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58" name="Freeform 1278"/>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59" name="Rectangle 1279"/>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0" name="Rectangle 1280"/>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1" name="Rectangle 1281"/>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2" name="Rectangle 1282"/>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3" name="Freeform 1283"/>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64" name="Freeform 1284"/>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65" name="Rectangle 1285"/>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6" name="Rectangle 1286"/>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67" name="Freeform 1287"/>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68" name="Freeform 1288"/>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69" name="Rectangle 1289"/>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70" name="Rectangle 1290"/>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71" name="Rectangle 1291"/>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72" name="Freeform 1292"/>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3" name="Freeform 1293"/>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4" name="Freeform 1294"/>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5" name="Freeform 1295"/>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6" name="Freeform 1296"/>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7" name="Freeform 1297"/>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8" name="Freeform 1298"/>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79" name="Freeform 1299"/>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80" name="Freeform 1300"/>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81" name="Freeform 1301"/>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82" name="Freeform 1302"/>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83" name="Freeform 1303"/>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184" name="Freeform 1304"/>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85" name="Line 1305"/>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grpSp>
      <p:grpSp>
        <p:nvGrpSpPr>
          <p:cNvPr id="186" name="Group 1306"/>
          <p:cNvGrpSpPr>
            <a:grpSpLocks noChangeAspect="1"/>
          </p:cNvGrpSpPr>
          <p:nvPr/>
        </p:nvGrpSpPr>
        <p:grpSpPr bwMode="auto">
          <a:xfrm>
            <a:off x="2284414" y="4279900"/>
            <a:ext cx="539750" cy="230188"/>
            <a:chOff x="465" y="3642"/>
            <a:chExt cx="927" cy="390"/>
          </a:xfrm>
        </p:grpSpPr>
        <p:sp>
          <p:nvSpPr>
            <p:cNvPr id="187" name="Rectangle 1307"/>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88" name="Freeform 1308"/>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89" name="Rectangle 1309"/>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0" name="Freeform 1310"/>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91" name="Rectangle 1311"/>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2" name="Rectangle 1312"/>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3" name="Freeform 1313"/>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194" name="Rectangle 1314"/>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5" name="Rectangle 1315"/>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6" name="Rectangle 1316"/>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197" name="Oval 1317"/>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98" name="Oval 1318"/>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199" name="Rectangle 1319"/>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00" name="Line 1320"/>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01" name="Line 1321"/>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02" name="Line 1322"/>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03" name="Line 1323"/>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04" name="Freeform 1324"/>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05" name="Oval 1325"/>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06" name="Oval 1326"/>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07" name="Line 1327"/>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08" name="Freeform 1328"/>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09" name="Freeform 1329"/>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0" name="Freeform 1330"/>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1" name="Freeform 1331"/>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2" name="Freeform 1332"/>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3" name="Line 1333"/>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14" name="Rectangle 1334"/>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15" name="Freeform 1335"/>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6" name="Rectangle 1336"/>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17" name="Freeform 1337"/>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18" name="Rectangle 1338"/>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19" name="Freeform 1339"/>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20" name="Freeform 1340"/>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21" name="Freeform 1341"/>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22" name="Freeform 1342"/>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23" name="Rectangle 1343"/>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24" name="Rectangle 1344"/>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25" name="Freeform 1345"/>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26" name="Rectangle 1346"/>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27" name="Rectangle 1347"/>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28" name="Rectangle 1348"/>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29" name="Rectangle 1349"/>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0" name="Freeform 1350"/>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31" name="Freeform 1351"/>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32" name="Rectangle 1352"/>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3" name="Rectangle 1353"/>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4" name="Freeform 1354"/>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35" name="Freeform 1355"/>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36" name="Rectangle 1356"/>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7" name="Rectangle 1357"/>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8" name="Rectangle 1358"/>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39" name="Freeform 1359"/>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0" name="Freeform 1360"/>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1" name="Freeform 1361"/>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2" name="Freeform 1362"/>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3" name="Freeform 1363"/>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4" name="Freeform 1364"/>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5" name="Freeform 1365"/>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6" name="Freeform 1366"/>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7" name="Freeform 1367"/>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8" name="Freeform 1368"/>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49" name="Freeform 1369"/>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50" name="Freeform 1370"/>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51" name="Freeform 1371"/>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52" name="Line 1372"/>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grpSp>
      <p:grpSp>
        <p:nvGrpSpPr>
          <p:cNvPr id="253" name="Group 1373"/>
          <p:cNvGrpSpPr>
            <a:grpSpLocks noChangeAspect="1"/>
          </p:cNvGrpSpPr>
          <p:nvPr/>
        </p:nvGrpSpPr>
        <p:grpSpPr bwMode="auto">
          <a:xfrm>
            <a:off x="2284414" y="5010150"/>
            <a:ext cx="539750" cy="230188"/>
            <a:chOff x="465" y="3642"/>
            <a:chExt cx="927" cy="390"/>
          </a:xfrm>
        </p:grpSpPr>
        <p:sp>
          <p:nvSpPr>
            <p:cNvPr id="254" name="Rectangle 1374"/>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55" name="Freeform 1375"/>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56" name="Rectangle 1376"/>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57" name="Freeform 1377"/>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58" name="Rectangle 1378"/>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59" name="Rectangle 1379"/>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60" name="Freeform 1380"/>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61" name="Rectangle 1381"/>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62" name="Rectangle 1382"/>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63" name="Rectangle 1383"/>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64" name="Oval 1384"/>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65" name="Oval 1385"/>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66" name="Rectangle 1386"/>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67" name="Line 1387"/>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68" name="Line 1388"/>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69" name="Line 1389"/>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70" name="Line 1390"/>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71" name="Freeform 1391"/>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72" name="Oval 1392"/>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273" name="Oval 1393"/>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74" name="Line 1394"/>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75" name="Freeform 1395"/>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76" name="Freeform 1396"/>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77" name="Freeform 1397"/>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78" name="Freeform 1398"/>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79" name="Freeform 1399"/>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0" name="Line 1400"/>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281" name="Rectangle 1401"/>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82" name="Freeform 1402"/>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3" name="Rectangle 1403"/>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84" name="Freeform 1404"/>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5" name="Rectangle 1405"/>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86" name="Freeform 1406"/>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7" name="Freeform 1407"/>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8" name="Freeform 1408"/>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89" name="Freeform 1409"/>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90" name="Rectangle 1410"/>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1" name="Rectangle 1411"/>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2" name="Freeform 1412"/>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93" name="Rectangle 1413"/>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4" name="Rectangle 1414"/>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5" name="Rectangle 1415"/>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6" name="Rectangle 1416"/>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297" name="Freeform 1417"/>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298" name="Freeform 1418"/>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299" name="Rectangle 1419"/>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00" name="Rectangle 1420"/>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01" name="Freeform 1421"/>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02" name="Freeform 1422"/>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03" name="Rectangle 1423"/>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04" name="Rectangle 1424"/>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05" name="Rectangle 1425"/>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06" name="Freeform 1426"/>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07" name="Freeform 1427"/>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08" name="Freeform 1428"/>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09" name="Freeform 1429"/>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0" name="Freeform 1430"/>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1" name="Freeform 1431"/>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2" name="Freeform 1432"/>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3" name="Freeform 1433"/>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4" name="Freeform 1434"/>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5" name="Freeform 1435"/>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6" name="Freeform 1436"/>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7" name="Freeform 1437"/>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18" name="Freeform 1438"/>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19" name="Line 1439"/>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grpSp>
      <p:grpSp>
        <p:nvGrpSpPr>
          <p:cNvPr id="320" name="Group 1440"/>
          <p:cNvGrpSpPr>
            <a:grpSpLocks noChangeAspect="1"/>
          </p:cNvGrpSpPr>
          <p:nvPr/>
        </p:nvGrpSpPr>
        <p:grpSpPr bwMode="auto">
          <a:xfrm>
            <a:off x="2274888" y="5715000"/>
            <a:ext cx="539750" cy="230188"/>
            <a:chOff x="465" y="3642"/>
            <a:chExt cx="927" cy="390"/>
          </a:xfrm>
        </p:grpSpPr>
        <p:sp>
          <p:nvSpPr>
            <p:cNvPr id="321" name="Rectangle 1441"/>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22" name="Freeform 1442"/>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23" name="Rectangle 1443"/>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24" name="Freeform 1444"/>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25" name="Rectangle 1445"/>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26" name="Rectangle 1446"/>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27" name="Freeform 1447"/>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28" name="Rectangle 1448"/>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29" name="Rectangle 1449"/>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30" name="Rectangle 1450"/>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31" name="Oval 1451"/>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32" name="Oval 1452"/>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33" name="Rectangle 1453"/>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34" name="Line 1454"/>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335" name="Line 1455"/>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36" name="Line 1456"/>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37" name="Line 1457"/>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38" name="Freeform 1458"/>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39" name="Oval 1459"/>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endParaRPr lang="it-IT" u="none" dirty="0">
                <a:solidFill>
                  <a:srgbClr val="002060"/>
                </a:solidFill>
                <a:latin typeface="Trebuchet MS" panose="020B0603020202020204" pitchFamily="34" charset="0"/>
              </a:endParaRPr>
            </a:p>
          </p:txBody>
        </p:sp>
        <p:sp>
          <p:nvSpPr>
            <p:cNvPr id="340" name="Oval 1460"/>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endParaRPr lang="it-IT" u="none" dirty="0">
                <a:solidFill>
                  <a:srgbClr val="002060"/>
                </a:solidFill>
                <a:latin typeface="Trebuchet MS" panose="020B0603020202020204" pitchFamily="34" charset="0"/>
              </a:endParaRPr>
            </a:p>
          </p:txBody>
        </p:sp>
        <p:sp>
          <p:nvSpPr>
            <p:cNvPr id="341" name="Line 1461"/>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342" name="Freeform 1462"/>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43" name="Freeform 1463"/>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44" name="Freeform 1464"/>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45" name="Freeform 1465"/>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46" name="Freeform 1466"/>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47" name="Line 1467"/>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sp>
          <p:nvSpPr>
            <p:cNvPr id="348" name="Rectangle 1468"/>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49" name="Freeform 1469"/>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0" name="Rectangle 1470"/>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51" name="Freeform 1471"/>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2" name="Rectangle 1472"/>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53" name="Freeform 1473"/>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4" name="Freeform 1474"/>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5" name="Freeform 1475"/>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6" name="Freeform 1476"/>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57" name="Rectangle 1477"/>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58" name="Rectangle 1478"/>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59" name="Freeform 1479"/>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60" name="Rectangle 1480"/>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1" name="Rectangle 1481"/>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2" name="Rectangle 1482"/>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3" name="Rectangle 1483"/>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4" name="Freeform 1484"/>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65" name="Freeform 1485"/>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66" name="Rectangle 1486"/>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7" name="Rectangle 1487"/>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68" name="Freeform 1488"/>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69" name="Freeform 1489"/>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0" name="Rectangle 1490"/>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71" name="Rectangle 1491"/>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72" name="Rectangle 1492"/>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endParaRPr lang="it-IT" u="none" dirty="0">
                <a:solidFill>
                  <a:srgbClr val="002060"/>
                </a:solidFill>
                <a:latin typeface="Trebuchet MS" panose="020B0603020202020204" pitchFamily="34" charset="0"/>
              </a:endParaRPr>
            </a:p>
          </p:txBody>
        </p:sp>
        <p:sp>
          <p:nvSpPr>
            <p:cNvPr id="373" name="Freeform 1493"/>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4" name="Freeform 1494"/>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5" name="Freeform 1495"/>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6" name="Freeform 1496"/>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7" name="Freeform 1497"/>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8" name="Freeform 1498"/>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79" name="Freeform 1499"/>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0" name="Freeform 1500"/>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1" name="Freeform 1501"/>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2" name="Freeform 1502"/>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3" name="Freeform 1503"/>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4" name="Freeform 1504"/>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endParaRPr lang="it-IT" u="none" dirty="0">
                <a:solidFill>
                  <a:srgbClr val="002060"/>
                </a:solidFill>
                <a:latin typeface="Trebuchet MS" panose="020B0603020202020204" pitchFamily="34" charset="0"/>
              </a:endParaRPr>
            </a:p>
          </p:txBody>
        </p:sp>
        <p:sp>
          <p:nvSpPr>
            <p:cNvPr id="385" name="Freeform 1505"/>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endParaRPr lang="it-IT" u="none" dirty="0">
                <a:solidFill>
                  <a:srgbClr val="002060"/>
                </a:solidFill>
                <a:latin typeface="Trebuchet MS" panose="020B0603020202020204" pitchFamily="34" charset="0"/>
              </a:endParaRPr>
            </a:p>
          </p:txBody>
        </p:sp>
        <p:sp>
          <p:nvSpPr>
            <p:cNvPr id="386" name="Line 1506"/>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endParaRPr lang="it-IT" u="none" dirty="0">
                <a:solidFill>
                  <a:srgbClr val="002060"/>
                </a:solidFill>
                <a:latin typeface="Trebuchet MS" panose="020B0603020202020204" pitchFamily="34" charset="0"/>
              </a:endParaRPr>
            </a:p>
          </p:txBody>
        </p:sp>
      </p:grpSp>
      <p:sp>
        <p:nvSpPr>
          <p:cNvPr id="387" name="AutoShape 1507"/>
          <p:cNvSpPr>
            <a:spLocks noChangeArrowheads="1"/>
          </p:cNvSpPr>
          <p:nvPr/>
        </p:nvSpPr>
        <p:spPr bwMode="auto">
          <a:xfrm>
            <a:off x="107512" y="1468958"/>
            <a:ext cx="2279885" cy="1023938"/>
          </a:xfrm>
          <a:prstGeom prst="wedgeEllipseCallout">
            <a:avLst>
              <a:gd name="adj1" fmla="val 52681"/>
              <a:gd name="adj2" fmla="val 77597"/>
            </a:avLst>
          </a:prstGeom>
          <a:solidFill>
            <a:schemeClr val="accent2"/>
          </a:solidFill>
          <a:ln w="9525">
            <a:noFill/>
            <a:miter lim="800000"/>
            <a:headEnd/>
            <a:tailEnd/>
          </a:ln>
          <a:effectLst/>
        </p:spPr>
        <p:txBody>
          <a:bodyPr/>
          <a:lstStyle/>
          <a:p>
            <a:pPr algn="ctr"/>
            <a:r>
              <a:rPr lang="fr-FR" sz="1100" b="1" u="none" dirty="0" err="1">
                <a:solidFill>
                  <a:schemeClr val="bg1"/>
                </a:solidFill>
                <a:latin typeface="+mj-lt"/>
              </a:rPr>
              <a:t>Secondo</a:t>
            </a:r>
            <a:r>
              <a:rPr lang="fr-FR" sz="1100" b="1" u="none" dirty="0">
                <a:solidFill>
                  <a:schemeClr val="bg1"/>
                </a:solidFill>
                <a:latin typeface="+mj-lt"/>
              </a:rPr>
              <a:t> il par.  1.1.3 (</a:t>
            </a:r>
            <a:r>
              <a:rPr lang="fr-FR" sz="1100" b="1" u="none" dirty="0" err="1">
                <a:solidFill>
                  <a:schemeClr val="bg1"/>
                </a:solidFill>
                <a:latin typeface="+mj-lt"/>
              </a:rPr>
              <a:t>esenzioni</a:t>
            </a:r>
            <a:r>
              <a:rPr lang="fr-FR" sz="1100" b="1" u="none" dirty="0">
                <a:solidFill>
                  <a:schemeClr val="bg1"/>
                </a:solidFill>
                <a:latin typeface="+mj-lt"/>
              </a:rPr>
              <a:t>) </a:t>
            </a:r>
            <a:r>
              <a:rPr lang="fr-FR" sz="1100" b="1" u="none" dirty="0" err="1">
                <a:solidFill>
                  <a:schemeClr val="bg1"/>
                </a:solidFill>
                <a:latin typeface="+mj-lt"/>
              </a:rPr>
              <a:t>può</a:t>
            </a:r>
            <a:r>
              <a:rPr lang="fr-FR" sz="1100" b="1" u="none" dirty="0">
                <a:solidFill>
                  <a:schemeClr val="bg1"/>
                </a:solidFill>
                <a:latin typeface="+mj-lt"/>
              </a:rPr>
              <a:t> </a:t>
            </a:r>
            <a:r>
              <a:rPr lang="fr-FR" sz="1100" b="1" u="none" dirty="0" err="1">
                <a:solidFill>
                  <a:schemeClr val="bg1"/>
                </a:solidFill>
                <a:latin typeface="+mj-lt"/>
              </a:rPr>
              <a:t>transitare</a:t>
            </a:r>
            <a:r>
              <a:rPr lang="fr-FR" sz="1100" b="1" u="none" dirty="0">
                <a:solidFill>
                  <a:schemeClr val="bg1"/>
                </a:solidFill>
                <a:latin typeface="+mj-lt"/>
              </a:rPr>
              <a:t> di </a:t>
            </a:r>
            <a:r>
              <a:rPr lang="fr-FR" sz="1100" b="1" u="none" dirty="0" err="1">
                <a:solidFill>
                  <a:schemeClr val="bg1"/>
                </a:solidFill>
                <a:latin typeface="+mj-lt"/>
              </a:rPr>
              <a:t>tutto</a:t>
            </a:r>
            <a:r>
              <a:rPr lang="fr-FR" sz="1100" b="1" u="none" dirty="0">
                <a:solidFill>
                  <a:schemeClr val="bg1"/>
                </a:solidFill>
                <a:latin typeface="+mj-lt"/>
              </a:rPr>
              <a:t> </a:t>
            </a:r>
            <a:r>
              <a:rPr lang="fr-FR" sz="1100" b="1" u="none" dirty="0" err="1">
                <a:solidFill>
                  <a:schemeClr val="bg1"/>
                </a:solidFill>
                <a:latin typeface="+mj-lt"/>
              </a:rPr>
              <a:t>salvo</a:t>
            </a:r>
            <a:r>
              <a:rPr lang="fr-FR" sz="1100" b="1" u="none" dirty="0">
                <a:solidFill>
                  <a:schemeClr val="bg1"/>
                </a:solidFill>
                <a:latin typeface="+mj-lt"/>
              </a:rPr>
              <a:t> </a:t>
            </a:r>
            <a:r>
              <a:rPr lang="fr-FR" sz="1100" b="1" u="none" dirty="0" err="1">
                <a:solidFill>
                  <a:schemeClr val="bg1"/>
                </a:solidFill>
                <a:latin typeface="+mj-lt"/>
              </a:rPr>
              <a:t>restrizioni</a:t>
            </a:r>
            <a:r>
              <a:rPr lang="fr-FR" sz="1100" b="1" u="none" dirty="0">
                <a:solidFill>
                  <a:schemeClr val="bg1"/>
                </a:solidFill>
                <a:latin typeface="+mj-lt"/>
              </a:rPr>
              <a:t> </a:t>
            </a:r>
            <a:r>
              <a:rPr lang="fr-FR" sz="1100" b="1" u="none" dirty="0" err="1">
                <a:solidFill>
                  <a:schemeClr val="bg1"/>
                </a:solidFill>
                <a:latin typeface="+mj-lt"/>
              </a:rPr>
              <a:t>locali</a:t>
            </a:r>
            <a:endParaRPr lang="fr-FR" sz="1100" b="1" u="none" dirty="0">
              <a:solidFill>
                <a:srgbClr val="145092"/>
              </a:solidFill>
              <a:latin typeface="+mj-lt"/>
            </a:endParaRPr>
          </a:p>
        </p:txBody>
      </p:sp>
    </p:spTree>
    <p:extLst>
      <p:ext uri="{BB962C8B-B14F-4D97-AF65-F5344CB8AC3E}">
        <p14:creationId xmlns:p14="http://schemas.microsoft.com/office/powerpoint/2010/main" val="378932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4)">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8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2"/>
                                        </p:tgtEl>
                                        <p:attrNameLst>
                                          <p:attrName>style.visibility</p:attrName>
                                        </p:attrNameLst>
                                      </p:cBhvr>
                                      <p:to>
                                        <p:strVal val="visible"/>
                                      </p:to>
                                    </p:set>
                                  </p:childTnLst>
                                </p:cTn>
                              </p:par>
                              <p:par>
                                <p:cTn id="26" presetID="63" presetClass="path" presetSubtype="0" accel="50000" decel="50000" fill="hold" nodeType="withEffect">
                                  <p:stCondLst>
                                    <p:cond delay="0"/>
                                  </p:stCondLst>
                                  <p:childTnLst>
                                    <p:animMotion origin="layout" path="M 8.33333E-7 -4.07407E-6 L 0.64271 0.00139 " pathEditMode="relative" rAng="0" ptsTypes="AA">
                                      <p:cBhvr>
                                        <p:cTn id="27" dur="2000" fill="hold"/>
                                        <p:tgtEl>
                                          <p:spTgt spid="52"/>
                                        </p:tgtEl>
                                        <p:attrNameLst>
                                          <p:attrName>ppt_x</p:attrName>
                                          <p:attrName>ppt_y</p:attrName>
                                        </p:attrNameLst>
                                      </p:cBhvr>
                                      <p:rCtr x="32100" y="100"/>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2000" fill="hold"/>
                                        <p:tgtEl>
                                          <p:spTgt spid="11"/>
                                        </p:tgtEl>
                                        <p:attrNameLst>
                                          <p:attrName>ppt_x</p:attrName>
                                        </p:attrNameLst>
                                      </p:cBhvr>
                                      <p:tavLst>
                                        <p:tav tm="0">
                                          <p:val>
                                            <p:strVal val="0-#ppt_w/2"/>
                                          </p:val>
                                        </p:tav>
                                        <p:tav tm="100000">
                                          <p:val>
                                            <p:strVal val="#ppt_x"/>
                                          </p:val>
                                        </p:tav>
                                      </p:tavLst>
                                    </p:anim>
                                    <p:anim calcmode="lin" valueType="num">
                                      <p:cBhvr additive="base">
                                        <p:cTn id="33" dur="2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3" presetClass="path" presetSubtype="0" accel="50000" decel="50000" fill="hold" nodeType="clickEffect">
                                  <p:stCondLst>
                                    <p:cond delay="0"/>
                                  </p:stCondLst>
                                  <p:childTnLst>
                                    <p:animMotion origin="layout" path="M -3.88889E-6 2.96296E-6 L 0.07084 -0.00139 " pathEditMode="relative" rAng="0" ptsTypes="AA">
                                      <p:cBhvr>
                                        <p:cTn id="41" dur="2000" fill="hold"/>
                                        <p:tgtEl>
                                          <p:spTgt spid="119"/>
                                        </p:tgtEl>
                                        <p:attrNameLst>
                                          <p:attrName>ppt_x</p:attrName>
                                          <p:attrName>ppt_y</p:attrName>
                                        </p:attrNameLst>
                                      </p:cBhvr>
                                      <p:rCtr x="3542" y="-69"/>
                                    </p:animMotion>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2000" fill="hold"/>
                                        <p:tgtEl>
                                          <p:spTgt spid="15"/>
                                        </p:tgtEl>
                                        <p:attrNameLst>
                                          <p:attrName>ppt_x</p:attrName>
                                        </p:attrNameLst>
                                      </p:cBhvr>
                                      <p:tavLst>
                                        <p:tav tm="0">
                                          <p:val>
                                            <p:strVal val="0-#ppt_w/2"/>
                                          </p:val>
                                        </p:tav>
                                        <p:tav tm="100000">
                                          <p:val>
                                            <p:strVal val="#ppt_x"/>
                                          </p:val>
                                        </p:tav>
                                      </p:tavLst>
                                    </p:anim>
                                    <p:anim calcmode="lin" valueType="num">
                                      <p:cBhvr additive="base">
                                        <p:cTn id="51"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8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63" presetClass="path" presetSubtype="0" accel="50000" decel="50000" fill="hold" nodeType="clickEffect">
                                  <p:stCondLst>
                                    <p:cond delay="0"/>
                                  </p:stCondLst>
                                  <p:childTnLst>
                                    <p:animMotion origin="layout" path="M -0.00764 -0.00417 L 0.21319 0.00232 " pathEditMode="relative" rAng="0" ptsTypes="AA">
                                      <p:cBhvr>
                                        <p:cTn id="59" dur="2000" fill="hold"/>
                                        <p:tgtEl>
                                          <p:spTgt spid="186"/>
                                        </p:tgtEl>
                                        <p:attrNameLst>
                                          <p:attrName>ppt_x</p:attrName>
                                          <p:attrName>ppt_y</p:attrName>
                                        </p:attrNameLst>
                                      </p:cBhvr>
                                      <p:rCtr x="11042" y="324"/>
                                    </p:animMotion>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2000" fill="hold"/>
                                        <p:tgtEl>
                                          <p:spTgt spid="16"/>
                                        </p:tgtEl>
                                        <p:attrNameLst>
                                          <p:attrName>ppt_x</p:attrName>
                                        </p:attrNameLst>
                                      </p:cBhvr>
                                      <p:tavLst>
                                        <p:tav tm="0">
                                          <p:val>
                                            <p:strVal val="0-#ppt_w/2"/>
                                          </p:val>
                                        </p:tav>
                                        <p:tav tm="100000">
                                          <p:val>
                                            <p:strVal val="#ppt_x"/>
                                          </p:val>
                                        </p:tav>
                                      </p:tavLst>
                                    </p:anim>
                                    <p:anim calcmode="lin" valueType="num">
                                      <p:cBhvr additive="base">
                                        <p:cTn id="69"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53"/>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63" presetClass="path" presetSubtype="0" accel="50000" decel="50000" fill="hold" nodeType="clickEffect">
                                  <p:stCondLst>
                                    <p:cond delay="0"/>
                                  </p:stCondLst>
                                  <p:childTnLst>
                                    <p:animMotion origin="layout" path="M 0.00799 0.00486 L 0.33889 0.00972 " pathEditMode="relative" rAng="0" ptsTypes="AA">
                                      <p:cBhvr>
                                        <p:cTn id="77" dur="2000" fill="hold"/>
                                        <p:tgtEl>
                                          <p:spTgt spid="253"/>
                                        </p:tgtEl>
                                        <p:attrNameLst>
                                          <p:attrName>ppt_x</p:attrName>
                                          <p:attrName>ppt_y</p:attrName>
                                        </p:attrNameLst>
                                      </p:cBhvr>
                                      <p:rCtr x="16545" y="231"/>
                                    </p:animMotion>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41"/>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2000" fill="hold"/>
                                        <p:tgtEl>
                                          <p:spTgt spid="17"/>
                                        </p:tgtEl>
                                        <p:attrNameLst>
                                          <p:attrName>ppt_x</p:attrName>
                                        </p:attrNameLst>
                                      </p:cBhvr>
                                      <p:tavLst>
                                        <p:tav tm="0">
                                          <p:val>
                                            <p:strVal val="0-#ppt_w/2"/>
                                          </p:val>
                                        </p:tav>
                                        <p:tav tm="100000">
                                          <p:val>
                                            <p:strVal val="#ppt_x"/>
                                          </p:val>
                                        </p:tav>
                                      </p:tavLst>
                                    </p:anim>
                                    <p:anim calcmode="lin" valueType="num">
                                      <p:cBhvr additive="base">
                                        <p:cTn id="87" dur="2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320"/>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63" presetClass="path" presetSubtype="0" accel="50000" decel="50000" fill="hold" nodeType="clickEffect">
                                  <p:stCondLst>
                                    <p:cond delay="0"/>
                                  </p:stCondLst>
                                  <p:childTnLst>
                                    <p:animMotion origin="layout" path="M -0.01458 -0.00347 L 0.4875 0.00069 " pathEditMode="relative" rAng="0" ptsTypes="AA">
                                      <p:cBhvr>
                                        <p:cTn id="95" dur="2000" fill="hold"/>
                                        <p:tgtEl>
                                          <p:spTgt spid="320"/>
                                        </p:tgtEl>
                                        <p:attrNameLst>
                                          <p:attrName>ppt_x</p:attrName>
                                          <p:attrName>ppt_y</p:attrName>
                                        </p:attrNameLst>
                                      </p:cBhvr>
                                      <p:rCtr x="25104" y="208"/>
                                    </p:animMotion>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5" grpId="0" animBg="1"/>
      <p:bldP spid="16" grpId="0" animBg="1"/>
      <p:bldP spid="17" grpId="0" animBg="1"/>
      <p:bldP spid="51" grpId="0"/>
      <p:bldP spid="387"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5" y="188640"/>
            <a:ext cx="8135937" cy="1143000"/>
          </a:xfrm>
        </p:spPr>
        <p:txBody>
          <a:bodyPr/>
          <a:lstStyle/>
          <a:p>
            <a:r>
              <a:rPr lang="it-IT" b="1" dirty="0">
                <a:solidFill>
                  <a:srgbClr val="002060"/>
                </a:solidFill>
              </a:rPr>
              <a:t>Esempi di restrizione</a:t>
            </a:r>
          </a:p>
        </p:txBody>
      </p:sp>
      <p:graphicFrame>
        <p:nvGraphicFramePr>
          <p:cNvPr id="389" name="Group 925"/>
          <p:cNvGraphicFramePr>
            <a:graphicFrameLocks/>
          </p:cNvGraphicFramePr>
          <p:nvPr>
            <p:extLst>
              <p:ext uri="{D42A27DB-BD31-4B8C-83A1-F6EECF244321}">
                <p14:modId xmlns:p14="http://schemas.microsoft.com/office/powerpoint/2010/main" val="1975039127"/>
              </p:ext>
            </p:extLst>
          </p:nvPr>
        </p:nvGraphicFramePr>
        <p:xfrm>
          <a:off x="826202" y="1361595"/>
          <a:ext cx="7807325" cy="4106843"/>
        </p:xfrm>
        <a:graphic>
          <a:graphicData uri="http://schemas.openxmlformats.org/drawingml/2006/table">
            <a:tbl>
              <a:tblPr/>
              <a:tblGrid>
                <a:gridCol w="4445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392238">
                  <a:extLst>
                    <a:ext uri="{9D8B030D-6E8A-4147-A177-3AD203B41FA5}">
                      <a16:colId xmlns:a16="http://schemas.microsoft.com/office/drawing/2014/main" val="20002"/>
                    </a:ext>
                  </a:extLst>
                </a:gridCol>
                <a:gridCol w="668337">
                  <a:extLst>
                    <a:ext uri="{9D8B030D-6E8A-4147-A177-3AD203B41FA5}">
                      <a16:colId xmlns:a16="http://schemas.microsoft.com/office/drawing/2014/main" val="20003"/>
                    </a:ext>
                  </a:extLst>
                </a:gridCol>
                <a:gridCol w="1001713">
                  <a:extLst>
                    <a:ext uri="{9D8B030D-6E8A-4147-A177-3AD203B41FA5}">
                      <a16:colId xmlns:a16="http://schemas.microsoft.com/office/drawing/2014/main" val="20004"/>
                    </a:ext>
                  </a:extLst>
                </a:gridCol>
                <a:gridCol w="365125">
                  <a:extLst>
                    <a:ext uri="{9D8B030D-6E8A-4147-A177-3AD203B41FA5}">
                      <a16:colId xmlns:a16="http://schemas.microsoft.com/office/drawing/2014/main" val="20005"/>
                    </a:ext>
                  </a:extLst>
                </a:gridCol>
                <a:gridCol w="658812">
                  <a:extLst>
                    <a:ext uri="{9D8B030D-6E8A-4147-A177-3AD203B41FA5}">
                      <a16:colId xmlns:a16="http://schemas.microsoft.com/office/drawing/2014/main" val="20006"/>
                    </a:ext>
                  </a:extLst>
                </a:gridCol>
                <a:gridCol w="365125">
                  <a:extLst>
                    <a:ext uri="{9D8B030D-6E8A-4147-A177-3AD203B41FA5}">
                      <a16:colId xmlns:a16="http://schemas.microsoft.com/office/drawing/2014/main" val="20007"/>
                    </a:ext>
                  </a:extLst>
                </a:gridCol>
                <a:gridCol w="712788">
                  <a:extLst>
                    <a:ext uri="{9D8B030D-6E8A-4147-A177-3AD203B41FA5}">
                      <a16:colId xmlns:a16="http://schemas.microsoft.com/office/drawing/2014/main" val="20008"/>
                    </a:ext>
                  </a:extLst>
                </a:gridCol>
                <a:gridCol w="1169987">
                  <a:extLst>
                    <a:ext uri="{9D8B030D-6E8A-4147-A177-3AD203B41FA5}">
                      <a16:colId xmlns:a16="http://schemas.microsoft.com/office/drawing/2014/main" val="20009"/>
                    </a:ext>
                  </a:extLst>
                </a:gridCol>
              </a:tblGrid>
              <a:tr h="392113">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400" b="1" i="0" u="none" strike="noStrike" cap="none" normalizeH="0" baseline="0" dirty="0">
                        <a:ln>
                          <a:noFill/>
                        </a:ln>
                        <a:solidFill>
                          <a:srgbClr val="CC0099"/>
                        </a:solidFill>
                        <a:effectLst/>
                        <a:latin typeface="Trebuchet MS" panose="020B0603020202020204" pitchFamily="34" charset="0"/>
                      </a:endParaRPr>
                    </a:p>
                  </a:txBody>
                  <a:tcPr anchor="ctr" horzOverflow="overflow">
                    <a:lnL cap="flat">
                      <a:noFill/>
                    </a:lnL>
                    <a:lnR w="12700" cap="flat" cmpd="sng" algn="ctr">
                      <a:solidFill>
                        <a:srgbClr val="000066"/>
                      </a:solidFill>
                      <a:prstDash val="solid"/>
                      <a:round/>
                      <a:headEnd type="none" w="med" len="med"/>
                      <a:tailEnd type="none" w="med" len="med"/>
                    </a:lnR>
                    <a:lnT cap="flat">
                      <a:noFill/>
                    </a:lnT>
                    <a:lnB>
                      <a:noFill/>
                    </a:lnB>
                    <a:lnTlToBr>
                      <a:noFill/>
                    </a:lnTlToBr>
                    <a:lnBlToTr>
                      <a:noFill/>
                    </a:lnBlToTr>
                    <a:noFill/>
                  </a:tcPr>
                </a:tc>
                <a:tc hMerge="1">
                  <a:txBody>
                    <a:bodyPr/>
                    <a:lstStyle/>
                    <a:p>
                      <a:endParaRPr lang="it-IT"/>
                    </a:p>
                  </a:txBody>
                  <a:tcPr/>
                </a:tc>
                <a:tc gridSpan="8">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400" b="1" i="0" u="none" strike="noStrike" cap="none" normalizeH="0" baseline="0" dirty="0">
                          <a:ln>
                            <a:noFill/>
                          </a:ln>
                          <a:solidFill>
                            <a:srgbClr val="CC0099"/>
                          </a:solidFill>
                          <a:effectLst/>
                          <a:latin typeface="Trebuchet MS" panose="020B0603020202020204" pitchFamily="34" charset="0"/>
                        </a:rPr>
                        <a:t>CODICE DI RESTRIZIONE GALLERIA</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solidFill>
                      <a:srgbClr val="F0FC4E"/>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498475">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200" b="1" i="0" u="none" strike="noStrike" cap="none" normalizeH="0" baseline="0" dirty="0">
                        <a:ln>
                          <a:noFill/>
                        </a:ln>
                        <a:solidFill>
                          <a:srgbClr val="CC0099"/>
                        </a:solidFill>
                        <a:effectLst/>
                        <a:latin typeface="Trebuchet MS" panose="020B0603020202020204" pitchFamily="34" charset="0"/>
                      </a:endParaRPr>
                    </a:p>
                  </a:txBody>
                  <a:tcPr marL="90000" marR="90000" marT="46800" marB="46800" vert="eaVert" anchor="ctr" anchorCtr="1" horzOverflow="overflow">
                    <a:lnL cap="flat">
                      <a:noFill/>
                    </a:lnL>
                    <a:lnR>
                      <a:noFill/>
                    </a:lnR>
                    <a:lnT>
                      <a:noFill/>
                    </a:lnT>
                    <a:lnB w="12700" cap="flat" cmpd="sng" algn="ctr">
                      <a:solidFill>
                        <a:srgbClr val="000066"/>
                      </a:solidFill>
                      <a:prstDash val="solid"/>
                      <a:round/>
                      <a:headEnd type="none" w="med" len="med"/>
                      <a:tailEnd type="none" w="med" len="med"/>
                    </a:lnB>
                    <a:lnTlToBr>
                      <a:noFill/>
                    </a:lnTlToBr>
                    <a:lnBlToTr>
                      <a:noFill/>
                    </a:lnBlToTr>
                    <a:noFill/>
                  </a:tcPr>
                </a:tc>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a:noFill/>
                    </a:lnL>
                    <a:lnR w="12700" cap="flat" cmpd="sng" algn="ctr">
                      <a:solidFill>
                        <a:srgbClr val="000066"/>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400" b="1" i="0" u="none" strike="noStrike" cap="none" normalizeH="0" baseline="0" dirty="0" err="1">
                          <a:ln>
                            <a:noFill/>
                          </a:ln>
                          <a:solidFill>
                            <a:srgbClr val="0033CC"/>
                          </a:solidFill>
                          <a:effectLst/>
                          <a:latin typeface="Trebuchet MS" panose="020B0603020202020204" pitchFamily="34" charset="0"/>
                        </a:rPr>
                        <a:t>Nessuna</a:t>
                      </a:r>
                      <a:r>
                        <a:rPr kumimoji="0" lang="fr-FR" sz="1400" b="1" i="0" u="none" strike="noStrike" cap="none" normalizeH="0" baseline="0" dirty="0">
                          <a:ln>
                            <a:noFill/>
                          </a:ln>
                          <a:solidFill>
                            <a:srgbClr val="0033CC"/>
                          </a:solidFill>
                          <a:effectLst/>
                          <a:latin typeface="Trebuchet MS" panose="020B0603020202020204" pitchFamily="34" charset="0"/>
                        </a:rPr>
                        <a:t> </a:t>
                      </a:r>
                      <a:r>
                        <a:rPr kumimoji="0" lang="fr-FR" sz="1400" b="1" i="0" u="none" strike="noStrike" cap="none" normalizeH="0" baseline="0" dirty="0" err="1">
                          <a:ln>
                            <a:noFill/>
                          </a:ln>
                          <a:solidFill>
                            <a:srgbClr val="0033CC"/>
                          </a:solidFill>
                          <a:effectLst/>
                          <a:latin typeface="Trebuchet MS" panose="020B0603020202020204" pitchFamily="34" charset="0"/>
                        </a:rPr>
                        <a:t>lettera</a:t>
                      </a:r>
                      <a:endParaRPr kumimoji="0" lang="fr-FR" sz="1400" b="1" i="0" u="none" strike="noStrike" cap="none" normalizeH="0" baseline="0" dirty="0">
                        <a:ln>
                          <a:noFill/>
                        </a:ln>
                        <a:solidFill>
                          <a:srgbClr val="0033CC"/>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(B)</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(C)</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(D)</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(E)</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0975">
                <a:tc vMerge="1">
                  <a:txBody>
                    <a:bodyPr/>
                    <a:lstStyle/>
                    <a:p>
                      <a:endParaRPr lang="it-IT"/>
                    </a:p>
                  </a:txBody>
                  <a:tcPr/>
                </a:tc>
                <a:tc vMerge="1">
                  <a:txBody>
                    <a:bodyPr/>
                    <a:lstStyle/>
                    <a:p>
                      <a:endParaRPr lang="it-IT"/>
                    </a:p>
                  </a:txBody>
                  <a:tcPr/>
                </a:tc>
                <a:tc gridSpan="8">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200" b="1" i="0" u="none" strike="noStrike" cap="none" normalizeH="0" baseline="0" dirty="0" err="1">
                          <a:ln>
                            <a:noFill/>
                          </a:ln>
                          <a:solidFill>
                            <a:schemeClr val="bg1"/>
                          </a:solidFill>
                          <a:effectLst/>
                          <a:latin typeface="Trebuchet MS" panose="020B0603020202020204" pitchFamily="34" charset="0"/>
                        </a:rPr>
                        <a:t>Esempio</a:t>
                      </a:r>
                      <a:r>
                        <a:rPr kumimoji="0" lang="fr-FR" sz="1200" b="1" i="0" u="none" strike="noStrike" cap="none" normalizeH="0" baseline="0" dirty="0">
                          <a:ln>
                            <a:noFill/>
                          </a:ln>
                          <a:solidFill>
                            <a:schemeClr val="bg1"/>
                          </a:solidFill>
                          <a:effectLst/>
                          <a:latin typeface="Trebuchet MS" panose="020B0603020202020204" pitchFamily="34" charset="0"/>
                        </a:rPr>
                        <a:t> : H2L, H2G, ETHYLENE, </a:t>
                      </a:r>
                      <a:r>
                        <a:rPr kumimoji="0" lang="fr-FR" sz="1200" b="1" i="0" u="none" strike="noStrike" cap="none" normalizeH="0" baseline="0" dirty="0" err="1">
                          <a:ln>
                            <a:noFill/>
                          </a:ln>
                          <a:solidFill>
                            <a:schemeClr val="bg1"/>
                          </a:solidFill>
                          <a:effectLst/>
                          <a:latin typeface="Trebuchet MS" panose="020B0603020202020204" pitchFamily="34" charset="0"/>
                        </a:rPr>
                        <a:t>altri</a:t>
                      </a:r>
                      <a:r>
                        <a:rPr kumimoji="0" lang="fr-FR" sz="1200" b="1" i="0" u="none" strike="noStrike" cap="none" normalizeH="0" baseline="0" dirty="0">
                          <a:ln>
                            <a:noFill/>
                          </a:ln>
                          <a:solidFill>
                            <a:schemeClr val="bg1"/>
                          </a:solidFill>
                          <a:effectLst/>
                          <a:latin typeface="Trebuchet MS" panose="020B0603020202020204" pitchFamily="34" charset="0"/>
                        </a:rPr>
                        <a:t> </a:t>
                      </a:r>
                      <a:r>
                        <a:rPr kumimoji="0" lang="fr-FR" sz="1200" b="1" i="0" u="none" strike="noStrike" cap="none" normalizeH="0" baseline="0" dirty="0" err="1">
                          <a:ln>
                            <a:noFill/>
                          </a:ln>
                          <a:solidFill>
                            <a:schemeClr val="bg1"/>
                          </a:solidFill>
                          <a:effectLst/>
                          <a:latin typeface="Trebuchet MS" panose="020B0603020202020204" pitchFamily="34" charset="0"/>
                        </a:rPr>
                        <a:t>infiammabili</a:t>
                      </a:r>
                      <a:endParaRPr kumimoji="0" lang="fr-FR" sz="1200" b="1" i="0" u="none" strike="noStrike" cap="none" normalizeH="0" baseline="0" dirty="0">
                        <a:ln>
                          <a:noFill/>
                        </a:ln>
                        <a:solidFill>
                          <a:schemeClr val="bg1"/>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solidFill>
                      <a:srgbClr val="00206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2"/>
                  </a:ext>
                </a:extLst>
              </a:tr>
              <a:tr h="741363">
                <a:tc rowSpan="5">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200" b="1" i="0" u="none" strike="noStrike" cap="none" normalizeH="0" baseline="0" dirty="0">
                          <a:ln>
                            <a:noFill/>
                          </a:ln>
                          <a:solidFill>
                            <a:srgbClr val="CC0099"/>
                          </a:solidFill>
                          <a:effectLst/>
                          <a:latin typeface="Trebuchet MS" panose="020B0603020202020204" pitchFamily="34" charset="0"/>
                        </a:rPr>
                        <a:t>CODICE RESTRIZIONE MERCE PERICOLOSA</a:t>
                      </a:r>
                    </a:p>
                  </a:txBody>
                  <a:tcPr marL="90000" marR="90000" marT="46800" marB="46800" vert="eaVert" anchor="ctr" anchorCtr="1"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solidFill>
                      <a:srgbClr val="F0FC4E"/>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(B/D)</a:t>
                      </a:r>
                      <a:r>
                        <a:rPr kumimoji="0" lang="fr-FR" sz="2000" b="1" i="0" u="none" strike="noStrike" cap="none" normalizeH="0" baseline="0" dirty="0">
                          <a:ln>
                            <a:noFill/>
                          </a:ln>
                          <a:solidFill>
                            <a:srgbClr val="FF0000"/>
                          </a:solidFill>
                          <a:effectLst/>
                          <a:latin typeface="Trebuchet MS" panose="020B0603020202020204" pitchFamily="34" charset="0"/>
                        </a:rPr>
                        <a:t>*</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57150" cap="flat" cmpd="sng" algn="ctr">
                      <a:solidFill>
                        <a:srgbClr val="FF0000"/>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57150" cap="flat" cmpd="sng" algn="ctr">
                      <a:solidFill>
                        <a:srgbClr val="FF0000"/>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7214">
                <a:tc v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(B/D)</a:t>
                      </a:r>
                      <a:r>
                        <a:rPr kumimoji="0" lang="fr-FR" sz="2000" b="1" i="0" u="none" strike="noStrike" cap="none" normalizeH="0" baseline="0" dirty="0">
                          <a:ln>
                            <a:noFill/>
                          </a:ln>
                          <a:solidFill>
                            <a:srgbClr val="FF0000"/>
                          </a:solidFill>
                          <a:effectLst/>
                          <a:latin typeface="Trebuchet MS" panose="020B0603020202020204" pitchFamily="34" charset="0"/>
                        </a:rPr>
                        <a:t>*</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5">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57150" cap="flat" cmpd="sng" algn="ctr">
                      <a:solidFill>
                        <a:srgbClr val="FF0000"/>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57150" cap="flat" cmpd="sng" algn="ctr">
                      <a:solidFill>
                        <a:srgbClr val="FF0000"/>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2000" b="0" i="0" u="none" strike="noStrike" cap="none" normalizeH="0" baseline="0" dirty="0">
                        <a:ln>
                          <a:noFill/>
                        </a:ln>
                        <a:solidFill>
                          <a:schemeClr val="bg2"/>
                        </a:solidFill>
                        <a:effectLst/>
                        <a:latin typeface="Trebuchet MS" panose="020B0603020202020204" pitchFamily="34" charset="0"/>
                      </a:endParaRP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0975">
                <a:tc v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2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8">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1200" b="1" i="0" u="none" strike="noStrike" cap="none" normalizeH="0" baseline="0" dirty="0" err="1">
                          <a:ln>
                            <a:noFill/>
                          </a:ln>
                          <a:solidFill>
                            <a:schemeClr val="bg1"/>
                          </a:solidFill>
                          <a:effectLst/>
                          <a:latin typeface="Trebuchet MS" panose="020B0603020202020204" pitchFamily="34" charset="0"/>
                        </a:rPr>
                        <a:t>Esempio</a:t>
                      </a:r>
                      <a:r>
                        <a:rPr kumimoji="0" lang="fr-FR" sz="1200" b="1" i="0" u="none" strike="noStrike" cap="none" normalizeH="0" baseline="0" dirty="0">
                          <a:ln>
                            <a:noFill/>
                          </a:ln>
                          <a:solidFill>
                            <a:schemeClr val="bg1"/>
                          </a:solidFill>
                          <a:effectLst/>
                          <a:latin typeface="Trebuchet MS" panose="020B0603020202020204" pitchFamily="34" charset="0"/>
                        </a:rPr>
                        <a:t> : </a:t>
                      </a:r>
                      <a:r>
                        <a:rPr kumimoji="0" lang="fr-FR" sz="1200" b="1" i="0" u="none" strike="noStrike" cap="none" normalizeH="0" baseline="0" dirty="0" err="1">
                          <a:ln>
                            <a:noFill/>
                          </a:ln>
                          <a:solidFill>
                            <a:schemeClr val="bg1"/>
                          </a:solidFill>
                          <a:effectLst/>
                          <a:latin typeface="Trebuchet MS" panose="020B0603020202020204" pitchFamily="34" charset="0"/>
                        </a:rPr>
                        <a:t>Azoto</a:t>
                      </a:r>
                      <a:r>
                        <a:rPr kumimoji="0" lang="fr-FR" sz="1200" b="1" i="0" u="none" strike="noStrike" cap="none" normalizeH="0" baseline="0" dirty="0">
                          <a:ln>
                            <a:noFill/>
                          </a:ln>
                          <a:solidFill>
                            <a:schemeClr val="bg1"/>
                          </a:solidFill>
                          <a:effectLst/>
                          <a:latin typeface="Trebuchet MS" panose="020B0603020202020204" pitchFamily="34" charset="0"/>
                        </a:rPr>
                        <a:t> </a:t>
                      </a:r>
                      <a:r>
                        <a:rPr kumimoji="0" lang="fr-FR" sz="1200" b="1" i="0" u="none" strike="noStrike" cap="none" normalizeH="0" baseline="0" dirty="0" err="1">
                          <a:ln>
                            <a:noFill/>
                          </a:ln>
                          <a:solidFill>
                            <a:schemeClr val="bg1"/>
                          </a:solidFill>
                          <a:effectLst/>
                          <a:latin typeface="Trebuchet MS" panose="020B0603020202020204" pitchFamily="34" charset="0"/>
                        </a:rPr>
                        <a:t>liquido</a:t>
                      </a:r>
                      <a:r>
                        <a:rPr kumimoji="0" lang="fr-FR" sz="1200" b="1" i="0" u="none" strike="noStrike" cap="none" normalizeH="0" baseline="0" dirty="0">
                          <a:ln>
                            <a:noFill/>
                          </a:ln>
                          <a:solidFill>
                            <a:schemeClr val="bg1"/>
                          </a:solidFill>
                          <a:effectLst/>
                          <a:latin typeface="Trebuchet MS" panose="020B0603020202020204" pitchFamily="34" charset="0"/>
                        </a:rPr>
                        <a:t> </a:t>
                      </a:r>
                      <a:r>
                        <a:rPr kumimoji="0" lang="fr-FR" sz="1200" b="1" i="0" u="none" strike="noStrike" cap="none" normalizeH="0" baseline="0" dirty="0" err="1">
                          <a:ln>
                            <a:noFill/>
                          </a:ln>
                          <a:solidFill>
                            <a:schemeClr val="bg1"/>
                          </a:solidFill>
                          <a:effectLst/>
                          <a:latin typeface="Trebuchet MS" panose="020B0603020202020204" pitchFamily="34" charset="0"/>
                        </a:rPr>
                        <a:t>refrigerato</a:t>
                      </a:r>
                      <a:endParaRPr kumimoji="0" lang="fr-FR" sz="1200" b="1" i="0" u="none" strike="noStrike" cap="none" normalizeH="0" baseline="0" dirty="0">
                        <a:ln>
                          <a:noFill/>
                        </a:ln>
                        <a:solidFill>
                          <a:schemeClr val="bg1"/>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solidFill>
                      <a:srgbClr val="00206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5"/>
                  </a:ext>
                </a:extLst>
              </a:tr>
              <a:tr h="542925">
                <a:tc v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(C/E)</a:t>
                      </a:r>
                      <a:r>
                        <a:rPr kumimoji="0" lang="fr-FR" sz="2000" b="1" i="0" u="none" strike="noStrike" cap="none" normalizeH="0" baseline="0" dirty="0">
                          <a:ln>
                            <a:noFill/>
                          </a:ln>
                          <a:solidFill>
                            <a:srgbClr val="FF0000"/>
                          </a:solidFill>
                          <a:effectLst/>
                          <a:latin typeface="Trebuchet MS" panose="020B0603020202020204" pitchFamily="34" charset="0"/>
                        </a:rPr>
                        <a:t>**</a:t>
                      </a: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57150" cap="flat" cmpd="sng" algn="ctr">
                      <a:solidFill>
                        <a:srgbClr val="FF0000"/>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57150" cap="flat" cmpd="sng" algn="ctr">
                      <a:solidFill>
                        <a:srgbClr val="FF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46113">
                <a:tc v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r>
                        <a:rPr kumimoji="0" lang="fr-FR" sz="2000" b="1" i="0" u="none" strike="noStrike" cap="none" normalizeH="0" baseline="0" dirty="0">
                          <a:ln>
                            <a:noFill/>
                          </a:ln>
                          <a:solidFill>
                            <a:srgbClr val="0000FF"/>
                          </a:solidFill>
                          <a:effectLst/>
                          <a:latin typeface="Trebuchet MS" panose="020B0603020202020204" pitchFamily="34" charset="0"/>
                        </a:rPr>
                        <a:t>(C/E)</a:t>
                      </a:r>
                      <a:r>
                        <a:rPr kumimoji="0" lang="fr-FR" sz="2000" b="1" i="0" u="none" strike="noStrike" cap="none" normalizeH="0" baseline="0" dirty="0">
                          <a:ln>
                            <a:noFill/>
                          </a:ln>
                          <a:solidFill>
                            <a:srgbClr val="FF0000"/>
                          </a:solidFill>
                          <a:effectLst/>
                          <a:latin typeface="Trebuchet MS" panose="020B0603020202020204" pitchFamily="34" charset="0"/>
                        </a:rPr>
                        <a:t>**</a:t>
                      </a:r>
                      <a:endParaRPr kumimoji="0" lang="fr-FR" sz="1600" b="1" i="0" u="none" strike="noStrike" cap="none" normalizeH="0" baseline="0" dirty="0">
                        <a:ln>
                          <a:noFill/>
                        </a:ln>
                        <a:solidFill>
                          <a:srgbClr val="FF0000"/>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000066"/>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12700" cap="flat" cmpd="sng" algn="ctr">
                      <a:solidFill>
                        <a:srgbClr val="FFFFFF"/>
                      </a:solidFill>
                      <a:prstDash val="solid"/>
                      <a:round/>
                      <a:headEnd type="none" w="med" len="med"/>
                      <a:tailEnd type="none" w="med" len="med"/>
                    </a:lnL>
                    <a:lnR w="57150" cap="flat" cmpd="sng" algn="ctr">
                      <a:solidFill>
                        <a:srgbClr val="FF0000"/>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
                          <a:srgbClr val="40DBFA"/>
                        </a:buClr>
                        <a:buSzTx/>
                        <a:buFont typeface="Wingdings 2" pitchFamily="18" charset="2"/>
                        <a:buNone/>
                        <a:tabLst/>
                      </a:pPr>
                      <a:endParaRPr kumimoji="0" lang="en-US" sz="1600" b="1" i="0" u="none" strike="noStrike" cap="none" normalizeH="0" baseline="0" dirty="0">
                        <a:ln>
                          <a:noFill/>
                        </a:ln>
                        <a:solidFill>
                          <a:srgbClr val="0000FF"/>
                        </a:solidFill>
                        <a:effectLst/>
                        <a:latin typeface="Trebuchet MS" panose="020B0603020202020204" pitchFamily="34" charset="0"/>
                      </a:endParaRPr>
                    </a:p>
                  </a:txBody>
                  <a:tcPr anchor="ctr" horzOverflow="overflow">
                    <a:lnL w="57150" cap="flat" cmpd="sng" algn="ctr">
                      <a:solidFill>
                        <a:srgbClr val="FF0000"/>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pSp>
        <p:nvGrpSpPr>
          <p:cNvPr id="390" name="Group 97"/>
          <p:cNvGrpSpPr>
            <a:grpSpLocks/>
          </p:cNvGrpSpPr>
          <p:nvPr/>
        </p:nvGrpSpPr>
        <p:grpSpPr bwMode="auto">
          <a:xfrm>
            <a:off x="6572944" y="3376122"/>
            <a:ext cx="788988" cy="441325"/>
            <a:chOff x="2294" y="2252"/>
            <a:chExt cx="497" cy="278"/>
          </a:xfrm>
        </p:grpSpPr>
        <p:pic>
          <p:nvPicPr>
            <p:cNvPr id="391" name="Picture 98"/>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392" name="Picture 99"/>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393" name="Group 119"/>
          <p:cNvGrpSpPr>
            <a:grpSpLocks noChangeAspect="1"/>
          </p:cNvGrpSpPr>
          <p:nvPr/>
        </p:nvGrpSpPr>
        <p:grpSpPr bwMode="auto">
          <a:xfrm>
            <a:off x="3477327" y="3404699"/>
            <a:ext cx="709613" cy="303213"/>
            <a:chOff x="465" y="3642"/>
            <a:chExt cx="927" cy="390"/>
          </a:xfrm>
        </p:grpSpPr>
        <p:sp>
          <p:nvSpPr>
            <p:cNvPr id="394" name="Rectangle 120"/>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395" name="Freeform 121"/>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396" name="Rectangle 122"/>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397" name="Freeform 123"/>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398" name="Rectangle 124"/>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399" name="Rectangle 125"/>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0" name="Freeform 126"/>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1" name="Rectangle 127"/>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2" name="Rectangle 128"/>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3" name="Rectangle 129"/>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4" name="Oval 130"/>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5" name="Oval 131"/>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6" name="Rectangle 132"/>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7" name="Line 133"/>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8" name="Line 134"/>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09" name="Line 135"/>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0" name="Line 136"/>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1" name="Freeform 137"/>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2" name="Oval 138"/>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3" name="Oval 139"/>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4" name="Line 140"/>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5" name="Freeform 141"/>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6" name="Freeform 142"/>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7" name="Freeform 143"/>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8" name="Freeform 144"/>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19" name="Freeform 145"/>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0" name="Line 146"/>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1" name="Rectangle 147"/>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2" name="Freeform 148"/>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3" name="Rectangle 149"/>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4" name="Freeform 150"/>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5" name="Rectangle 151"/>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6" name="Freeform 152"/>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7" name="Freeform 153"/>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8" name="Freeform 154"/>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29" name="Freeform 155"/>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0" name="Rectangle 156"/>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1" name="Rectangle 157"/>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2" name="Freeform 158"/>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3" name="Rectangle 159"/>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4" name="Rectangle 160"/>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5" name="Rectangle 161"/>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6" name="Rectangle 162"/>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7" name="Freeform 163"/>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8" name="Freeform 164"/>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39" name="Rectangle 165"/>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0" name="Rectangle 166"/>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1" name="Freeform 167"/>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2" name="Freeform 168"/>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3" name="Rectangle 169"/>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4" name="Rectangle 170"/>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5" name="Rectangle 171"/>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6" name="Freeform 172"/>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7" name="Freeform 173"/>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8" name="Freeform 174"/>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49" name="Freeform 175"/>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0" name="Freeform 176"/>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1" name="Freeform 177"/>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2" name="Freeform 178"/>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3" name="Freeform 179"/>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4" name="Freeform 180"/>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5" name="Freeform 181"/>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6" name="Freeform 182"/>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7" name="Freeform 183"/>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8" name="Freeform 184"/>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59" name="Line 185"/>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grpSp>
      <p:sp>
        <p:nvSpPr>
          <p:cNvPr id="460" name="AutoShape 187"/>
          <p:cNvSpPr>
            <a:spLocks noChangeArrowheads="1"/>
          </p:cNvSpPr>
          <p:nvPr/>
        </p:nvSpPr>
        <p:spPr bwMode="auto">
          <a:xfrm>
            <a:off x="2315269" y="3680919"/>
            <a:ext cx="4000500" cy="1238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pic>
        <p:nvPicPr>
          <p:cNvPr id="461" name="Picture 190"/>
          <p:cNvPicPr>
            <a:picLocks noChangeAspect="1" noChangeArrowheads="1"/>
          </p:cNvPicPr>
          <p:nvPr/>
        </p:nvPicPr>
        <p:blipFill>
          <a:blip r:embed="rId5" cstate="print"/>
          <a:srcRect/>
          <a:stretch>
            <a:fillRect/>
          </a:stretch>
        </p:blipFill>
        <p:spPr bwMode="auto">
          <a:xfrm>
            <a:off x="2377190" y="2787170"/>
            <a:ext cx="835025" cy="255587"/>
          </a:xfrm>
          <a:prstGeom prst="rect">
            <a:avLst/>
          </a:prstGeom>
          <a:noFill/>
          <a:ln w="9525">
            <a:noFill/>
            <a:miter lim="800000"/>
            <a:headEnd/>
            <a:tailEnd/>
          </a:ln>
          <a:effectLst/>
        </p:spPr>
      </p:pic>
      <p:grpSp>
        <p:nvGrpSpPr>
          <p:cNvPr id="462" name="Group 191"/>
          <p:cNvGrpSpPr>
            <a:grpSpLocks/>
          </p:cNvGrpSpPr>
          <p:nvPr/>
        </p:nvGrpSpPr>
        <p:grpSpPr bwMode="auto">
          <a:xfrm>
            <a:off x="7646094" y="3376122"/>
            <a:ext cx="788988" cy="441325"/>
            <a:chOff x="2294" y="2252"/>
            <a:chExt cx="497" cy="278"/>
          </a:xfrm>
        </p:grpSpPr>
        <p:pic>
          <p:nvPicPr>
            <p:cNvPr id="463" name="Picture 192"/>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64" name="Picture 193"/>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465" name="Group 342"/>
          <p:cNvGrpSpPr>
            <a:grpSpLocks/>
          </p:cNvGrpSpPr>
          <p:nvPr/>
        </p:nvGrpSpPr>
        <p:grpSpPr bwMode="auto">
          <a:xfrm>
            <a:off x="6541194" y="2737957"/>
            <a:ext cx="788988" cy="441325"/>
            <a:chOff x="2294" y="2252"/>
            <a:chExt cx="497" cy="278"/>
          </a:xfrm>
        </p:grpSpPr>
        <p:pic>
          <p:nvPicPr>
            <p:cNvPr id="466" name="Picture 343"/>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67" name="Picture 344"/>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sp>
        <p:nvSpPr>
          <p:cNvPr id="468" name="AutoShape 412"/>
          <p:cNvSpPr>
            <a:spLocks noChangeArrowheads="1"/>
          </p:cNvSpPr>
          <p:nvPr/>
        </p:nvSpPr>
        <p:spPr bwMode="auto">
          <a:xfrm>
            <a:off x="2312094" y="3020532"/>
            <a:ext cx="2038350" cy="1047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grpSp>
        <p:nvGrpSpPr>
          <p:cNvPr id="469" name="Group 413"/>
          <p:cNvGrpSpPr>
            <a:grpSpLocks/>
          </p:cNvGrpSpPr>
          <p:nvPr/>
        </p:nvGrpSpPr>
        <p:grpSpPr bwMode="auto">
          <a:xfrm>
            <a:off x="7633394" y="2737957"/>
            <a:ext cx="788988" cy="441325"/>
            <a:chOff x="2294" y="2252"/>
            <a:chExt cx="497" cy="278"/>
          </a:xfrm>
        </p:grpSpPr>
        <p:pic>
          <p:nvPicPr>
            <p:cNvPr id="470" name="Picture 414"/>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71" name="Picture 415"/>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472" name="Group 416"/>
          <p:cNvGrpSpPr>
            <a:grpSpLocks/>
          </p:cNvGrpSpPr>
          <p:nvPr/>
        </p:nvGrpSpPr>
        <p:grpSpPr bwMode="auto">
          <a:xfrm>
            <a:off x="5461694" y="2699857"/>
            <a:ext cx="788988" cy="441325"/>
            <a:chOff x="2294" y="2252"/>
            <a:chExt cx="497" cy="278"/>
          </a:xfrm>
        </p:grpSpPr>
        <p:pic>
          <p:nvPicPr>
            <p:cNvPr id="473" name="Picture 417"/>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74" name="Picture 418"/>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475" name="Group 419"/>
          <p:cNvGrpSpPr>
            <a:grpSpLocks/>
          </p:cNvGrpSpPr>
          <p:nvPr/>
        </p:nvGrpSpPr>
        <p:grpSpPr bwMode="auto">
          <a:xfrm>
            <a:off x="4467919" y="2728432"/>
            <a:ext cx="788988" cy="441325"/>
            <a:chOff x="2294" y="2252"/>
            <a:chExt cx="497" cy="278"/>
          </a:xfrm>
        </p:grpSpPr>
        <p:pic>
          <p:nvPicPr>
            <p:cNvPr id="476" name="Picture 420"/>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477" name="Picture 421"/>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sp>
        <p:nvSpPr>
          <p:cNvPr id="478" name="AutoShape 632"/>
          <p:cNvSpPr>
            <a:spLocks noChangeArrowheads="1"/>
          </p:cNvSpPr>
          <p:nvPr/>
        </p:nvSpPr>
        <p:spPr bwMode="auto">
          <a:xfrm>
            <a:off x="2318444" y="4598491"/>
            <a:ext cx="2495550" cy="8255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9525">
            <a:solidFill>
              <a:srgbClr val="00FF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pic>
        <p:nvPicPr>
          <p:cNvPr id="479" name="Picture 636"/>
          <p:cNvPicPr>
            <a:picLocks noChangeAspect="1" noChangeArrowheads="1"/>
          </p:cNvPicPr>
          <p:nvPr/>
        </p:nvPicPr>
        <p:blipFill>
          <a:blip r:embed="rId5" cstate="print"/>
          <a:srcRect/>
          <a:stretch>
            <a:fillRect/>
          </a:stretch>
        </p:blipFill>
        <p:spPr bwMode="auto">
          <a:xfrm>
            <a:off x="3345565" y="4355620"/>
            <a:ext cx="835025" cy="255587"/>
          </a:xfrm>
          <a:prstGeom prst="rect">
            <a:avLst/>
          </a:prstGeom>
          <a:noFill/>
          <a:ln w="9525">
            <a:noFill/>
            <a:miter lim="800000"/>
            <a:headEnd/>
            <a:tailEnd/>
          </a:ln>
          <a:effectLst/>
        </p:spPr>
      </p:pic>
      <p:sp>
        <p:nvSpPr>
          <p:cNvPr id="480" name="AutoShape 637"/>
          <p:cNvSpPr>
            <a:spLocks noChangeArrowheads="1"/>
          </p:cNvSpPr>
          <p:nvPr/>
        </p:nvSpPr>
        <p:spPr bwMode="auto">
          <a:xfrm>
            <a:off x="2311171" y="5040158"/>
            <a:ext cx="4999268" cy="40506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 name="connsiteX0" fmla="*/ 16200 w 21600"/>
              <a:gd name="connsiteY0" fmla="*/ 0 h 21600"/>
              <a:gd name="connsiteX1" fmla="*/ 16200 w 21600"/>
              <a:gd name="connsiteY1" fmla="*/ 5400 h 21600"/>
              <a:gd name="connsiteX2" fmla="*/ 3375 w 21600"/>
              <a:gd name="connsiteY2" fmla="*/ 5400 h 21600"/>
              <a:gd name="connsiteX3" fmla="*/ 3375 w 21600"/>
              <a:gd name="connsiteY3" fmla="*/ 16200 h 21600"/>
              <a:gd name="connsiteX4" fmla="*/ 20628 w 21600"/>
              <a:gd name="connsiteY4" fmla="*/ 14801 h 21600"/>
              <a:gd name="connsiteX5" fmla="*/ 16200 w 21600"/>
              <a:gd name="connsiteY5" fmla="*/ 21600 h 21600"/>
              <a:gd name="connsiteX6" fmla="*/ 21600 w 21600"/>
              <a:gd name="connsiteY6" fmla="*/ 10800 h 21600"/>
              <a:gd name="connsiteX7" fmla="*/ 16200 w 21600"/>
              <a:gd name="connsiteY7" fmla="*/ 0 h 21600"/>
              <a:gd name="connsiteX0" fmla="*/ 1350 w 21600"/>
              <a:gd name="connsiteY0" fmla="*/ 5400 h 21600"/>
              <a:gd name="connsiteX1" fmla="*/ 1350 w 21600"/>
              <a:gd name="connsiteY1" fmla="*/ 16200 h 21600"/>
              <a:gd name="connsiteX2" fmla="*/ 2700 w 21600"/>
              <a:gd name="connsiteY2" fmla="*/ 16200 h 21600"/>
              <a:gd name="connsiteX3" fmla="*/ 2700 w 21600"/>
              <a:gd name="connsiteY3" fmla="*/ 5400 h 21600"/>
              <a:gd name="connsiteX4" fmla="*/ 1350 w 21600"/>
              <a:gd name="connsiteY4" fmla="*/ 5400 h 21600"/>
              <a:gd name="connsiteX0" fmla="*/ 0 w 21600"/>
              <a:gd name="connsiteY0" fmla="*/ 5400 h 21600"/>
              <a:gd name="connsiteX1" fmla="*/ 0 w 21600"/>
              <a:gd name="connsiteY1" fmla="*/ 16200 h 21600"/>
              <a:gd name="connsiteX2" fmla="*/ 675 w 21600"/>
              <a:gd name="connsiteY2" fmla="*/ 16200 h 21600"/>
              <a:gd name="connsiteX3" fmla="*/ 675 w 21600"/>
              <a:gd name="connsiteY3" fmla="*/ 5400 h 21600"/>
              <a:gd name="connsiteX4" fmla="*/ 0 w 21600"/>
              <a:gd name="connsiteY4" fmla="*/ 5400 h 21600"/>
              <a:gd name="connsiteX0" fmla="*/ 16200 w 21600"/>
              <a:gd name="connsiteY0" fmla="*/ 0 h 36991"/>
              <a:gd name="connsiteX1" fmla="*/ 16200 w 21600"/>
              <a:gd name="connsiteY1" fmla="*/ 5400 h 36991"/>
              <a:gd name="connsiteX2" fmla="*/ 3375 w 21600"/>
              <a:gd name="connsiteY2" fmla="*/ 5400 h 36991"/>
              <a:gd name="connsiteX3" fmla="*/ 3375 w 21600"/>
              <a:gd name="connsiteY3" fmla="*/ 16200 h 36991"/>
              <a:gd name="connsiteX4" fmla="*/ 20628 w 21600"/>
              <a:gd name="connsiteY4" fmla="*/ 14801 h 36991"/>
              <a:gd name="connsiteX5" fmla="*/ 20662 w 21600"/>
              <a:gd name="connsiteY5" fmla="*/ 36991 h 36991"/>
              <a:gd name="connsiteX6" fmla="*/ 21600 w 21600"/>
              <a:gd name="connsiteY6" fmla="*/ 10800 h 36991"/>
              <a:gd name="connsiteX7" fmla="*/ 16200 w 21600"/>
              <a:gd name="connsiteY7" fmla="*/ 0 h 36991"/>
              <a:gd name="connsiteX0" fmla="*/ 1350 w 21600"/>
              <a:gd name="connsiteY0" fmla="*/ 5400 h 36991"/>
              <a:gd name="connsiteX1" fmla="*/ 1350 w 21600"/>
              <a:gd name="connsiteY1" fmla="*/ 16200 h 36991"/>
              <a:gd name="connsiteX2" fmla="*/ 2700 w 21600"/>
              <a:gd name="connsiteY2" fmla="*/ 16200 h 36991"/>
              <a:gd name="connsiteX3" fmla="*/ 2700 w 21600"/>
              <a:gd name="connsiteY3" fmla="*/ 5400 h 36991"/>
              <a:gd name="connsiteX4" fmla="*/ 1350 w 21600"/>
              <a:gd name="connsiteY4" fmla="*/ 5400 h 36991"/>
              <a:gd name="connsiteX0" fmla="*/ 0 w 21600"/>
              <a:gd name="connsiteY0" fmla="*/ 5400 h 36991"/>
              <a:gd name="connsiteX1" fmla="*/ 0 w 21600"/>
              <a:gd name="connsiteY1" fmla="*/ 16200 h 36991"/>
              <a:gd name="connsiteX2" fmla="*/ 675 w 21600"/>
              <a:gd name="connsiteY2" fmla="*/ 16200 h 36991"/>
              <a:gd name="connsiteX3" fmla="*/ 675 w 21600"/>
              <a:gd name="connsiteY3" fmla="*/ 5400 h 36991"/>
              <a:gd name="connsiteX4" fmla="*/ 0 w 21600"/>
              <a:gd name="connsiteY4" fmla="*/ 5400 h 36991"/>
              <a:gd name="connsiteX0" fmla="*/ 20816 w 21600"/>
              <a:gd name="connsiteY0" fmla="*/ 0 h 62176"/>
              <a:gd name="connsiteX1" fmla="*/ 16200 w 21600"/>
              <a:gd name="connsiteY1" fmla="*/ 30585 h 62176"/>
              <a:gd name="connsiteX2" fmla="*/ 3375 w 21600"/>
              <a:gd name="connsiteY2" fmla="*/ 30585 h 62176"/>
              <a:gd name="connsiteX3" fmla="*/ 3375 w 21600"/>
              <a:gd name="connsiteY3" fmla="*/ 41385 h 62176"/>
              <a:gd name="connsiteX4" fmla="*/ 20628 w 21600"/>
              <a:gd name="connsiteY4" fmla="*/ 39986 h 62176"/>
              <a:gd name="connsiteX5" fmla="*/ 20662 w 21600"/>
              <a:gd name="connsiteY5" fmla="*/ 62176 h 62176"/>
              <a:gd name="connsiteX6" fmla="*/ 21600 w 21600"/>
              <a:gd name="connsiteY6" fmla="*/ 35985 h 62176"/>
              <a:gd name="connsiteX7" fmla="*/ 20816 w 21600"/>
              <a:gd name="connsiteY7" fmla="*/ 0 h 62176"/>
              <a:gd name="connsiteX0" fmla="*/ 1350 w 21600"/>
              <a:gd name="connsiteY0" fmla="*/ 30585 h 62176"/>
              <a:gd name="connsiteX1" fmla="*/ 1350 w 21600"/>
              <a:gd name="connsiteY1" fmla="*/ 41385 h 62176"/>
              <a:gd name="connsiteX2" fmla="*/ 2700 w 21600"/>
              <a:gd name="connsiteY2" fmla="*/ 41385 h 62176"/>
              <a:gd name="connsiteX3" fmla="*/ 2700 w 21600"/>
              <a:gd name="connsiteY3" fmla="*/ 30585 h 62176"/>
              <a:gd name="connsiteX4" fmla="*/ 1350 w 21600"/>
              <a:gd name="connsiteY4" fmla="*/ 30585 h 62176"/>
              <a:gd name="connsiteX0" fmla="*/ 0 w 21600"/>
              <a:gd name="connsiteY0" fmla="*/ 30585 h 62176"/>
              <a:gd name="connsiteX1" fmla="*/ 0 w 21600"/>
              <a:gd name="connsiteY1" fmla="*/ 41385 h 62176"/>
              <a:gd name="connsiteX2" fmla="*/ 675 w 21600"/>
              <a:gd name="connsiteY2" fmla="*/ 41385 h 62176"/>
              <a:gd name="connsiteX3" fmla="*/ 675 w 21600"/>
              <a:gd name="connsiteY3" fmla="*/ 30585 h 62176"/>
              <a:gd name="connsiteX4" fmla="*/ 0 w 21600"/>
              <a:gd name="connsiteY4" fmla="*/ 30585 h 62176"/>
              <a:gd name="connsiteX0" fmla="*/ 20816 w 21600"/>
              <a:gd name="connsiteY0" fmla="*/ 0 h 62176"/>
              <a:gd name="connsiteX1" fmla="*/ 20628 w 21600"/>
              <a:gd name="connsiteY1" fmla="*/ 26387 h 62176"/>
              <a:gd name="connsiteX2" fmla="*/ 3375 w 21600"/>
              <a:gd name="connsiteY2" fmla="*/ 30585 h 62176"/>
              <a:gd name="connsiteX3" fmla="*/ 3375 w 21600"/>
              <a:gd name="connsiteY3" fmla="*/ 41385 h 62176"/>
              <a:gd name="connsiteX4" fmla="*/ 20628 w 21600"/>
              <a:gd name="connsiteY4" fmla="*/ 39986 h 62176"/>
              <a:gd name="connsiteX5" fmla="*/ 20662 w 21600"/>
              <a:gd name="connsiteY5" fmla="*/ 62176 h 62176"/>
              <a:gd name="connsiteX6" fmla="*/ 21600 w 21600"/>
              <a:gd name="connsiteY6" fmla="*/ 35985 h 62176"/>
              <a:gd name="connsiteX7" fmla="*/ 20816 w 21600"/>
              <a:gd name="connsiteY7" fmla="*/ 0 h 62176"/>
              <a:gd name="connsiteX0" fmla="*/ 1350 w 21600"/>
              <a:gd name="connsiteY0" fmla="*/ 30585 h 62176"/>
              <a:gd name="connsiteX1" fmla="*/ 1350 w 21600"/>
              <a:gd name="connsiteY1" fmla="*/ 41385 h 62176"/>
              <a:gd name="connsiteX2" fmla="*/ 2700 w 21600"/>
              <a:gd name="connsiteY2" fmla="*/ 41385 h 62176"/>
              <a:gd name="connsiteX3" fmla="*/ 2700 w 21600"/>
              <a:gd name="connsiteY3" fmla="*/ 30585 h 62176"/>
              <a:gd name="connsiteX4" fmla="*/ 1350 w 21600"/>
              <a:gd name="connsiteY4" fmla="*/ 30585 h 62176"/>
              <a:gd name="connsiteX0" fmla="*/ 0 w 21600"/>
              <a:gd name="connsiteY0" fmla="*/ 30585 h 62176"/>
              <a:gd name="connsiteX1" fmla="*/ 0 w 21600"/>
              <a:gd name="connsiteY1" fmla="*/ 41385 h 62176"/>
              <a:gd name="connsiteX2" fmla="*/ 675 w 21600"/>
              <a:gd name="connsiteY2" fmla="*/ 41385 h 62176"/>
              <a:gd name="connsiteX3" fmla="*/ 675 w 21600"/>
              <a:gd name="connsiteY3" fmla="*/ 30585 h 62176"/>
              <a:gd name="connsiteX4" fmla="*/ 0 w 21600"/>
              <a:gd name="connsiteY4" fmla="*/ 30585 h 62176"/>
              <a:gd name="connsiteX0" fmla="*/ 20645 w 21600"/>
              <a:gd name="connsiteY0" fmla="*/ 0 h 60777"/>
              <a:gd name="connsiteX1" fmla="*/ 20628 w 21600"/>
              <a:gd name="connsiteY1" fmla="*/ 24988 h 60777"/>
              <a:gd name="connsiteX2" fmla="*/ 3375 w 21600"/>
              <a:gd name="connsiteY2" fmla="*/ 29186 h 60777"/>
              <a:gd name="connsiteX3" fmla="*/ 3375 w 21600"/>
              <a:gd name="connsiteY3" fmla="*/ 39986 h 60777"/>
              <a:gd name="connsiteX4" fmla="*/ 20628 w 21600"/>
              <a:gd name="connsiteY4" fmla="*/ 38587 h 60777"/>
              <a:gd name="connsiteX5" fmla="*/ 20662 w 21600"/>
              <a:gd name="connsiteY5" fmla="*/ 60777 h 60777"/>
              <a:gd name="connsiteX6" fmla="*/ 21600 w 21600"/>
              <a:gd name="connsiteY6" fmla="*/ 34586 h 60777"/>
              <a:gd name="connsiteX7" fmla="*/ 20645 w 21600"/>
              <a:gd name="connsiteY7" fmla="*/ 0 h 60777"/>
              <a:gd name="connsiteX0" fmla="*/ 1350 w 21600"/>
              <a:gd name="connsiteY0" fmla="*/ 29186 h 60777"/>
              <a:gd name="connsiteX1" fmla="*/ 1350 w 21600"/>
              <a:gd name="connsiteY1" fmla="*/ 39986 h 60777"/>
              <a:gd name="connsiteX2" fmla="*/ 2700 w 21600"/>
              <a:gd name="connsiteY2" fmla="*/ 39986 h 60777"/>
              <a:gd name="connsiteX3" fmla="*/ 2700 w 21600"/>
              <a:gd name="connsiteY3" fmla="*/ 29186 h 60777"/>
              <a:gd name="connsiteX4" fmla="*/ 1350 w 21600"/>
              <a:gd name="connsiteY4" fmla="*/ 29186 h 60777"/>
              <a:gd name="connsiteX0" fmla="*/ 0 w 21600"/>
              <a:gd name="connsiteY0" fmla="*/ 29186 h 60777"/>
              <a:gd name="connsiteX1" fmla="*/ 0 w 21600"/>
              <a:gd name="connsiteY1" fmla="*/ 39986 h 60777"/>
              <a:gd name="connsiteX2" fmla="*/ 675 w 21600"/>
              <a:gd name="connsiteY2" fmla="*/ 39986 h 60777"/>
              <a:gd name="connsiteX3" fmla="*/ 675 w 21600"/>
              <a:gd name="connsiteY3" fmla="*/ 29186 h 60777"/>
              <a:gd name="connsiteX4" fmla="*/ 0 w 21600"/>
              <a:gd name="connsiteY4" fmla="*/ 29186 h 60777"/>
              <a:gd name="connsiteX0" fmla="*/ 20679 w 21600"/>
              <a:gd name="connsiteY0" fmla="*/ 0 h 60077"/>
              <a:gd name="connsiteX1" fmla="*/ 20628 w 21600"/>
              <a:gd name="connsiteY1" fmla="*/ 24288 h 60077"/>
              <a:gd name="connsiteX2" fmla="*/ 3375 w 21600"/>
              <a:gd name="connsiteY2" fmla="*/ 28486 h 60077"/>
              <a:gd name="connsiteX3" fmla="*/ 3375 w 21600"/>
              <a:gd name="connsiteY3" fmla="*/ 39286 h 60077"/>
              <a:gd name="connsiteX4" fmla="*/ 20628 w 21600"/>
              <a:gd name="connsiteY4" fmla="*/ 37887 h 60077"/>
              <a:gd name="connsiteX5" fmla="*/ 20662 w 21600"/>
              <a:gd name="connsiteY5" fmla="*/ 60077 h 60077"/>
              <a:gd name="connsiteX6" fmla="*/ 21600 w 21600"/>
              <a:gd name="connsiteY6" fmla="*/ 33886 h 60077"/>
              <a:gd name="connsiteX7" fmla="*/ 20679 w 21600"/>
              <a:gd name="connsiteY7" fmla="*/ 0 h 60077"/>
              <a:gd name="connsiteX0" fmla="*/ 1350 w 21600"/>
              <a:gd name="connsiteY0" fmla="*/ 28486 h 60077"/>
              <a:gd name="connsiteX1" fmla="*/ 1350 w 21600"/>
              <a:gd name="connsiteY1" fmla="*/ 39286 h 60077"/>
              <a:gd name="connsiteX2" fmla="*/ 2700 w 21600"/>
              <a:gd name="connsiteY2" fmla="*/ 39286 h 60077"/>
              <a:gd name="connsiteX3" fmla="*/ 2700 w 21600"/>
              <a:gd name="connsiteY3" fmla="*/ 28486 h 60077"/>
              <a:gd name="connsiteX4" fmla="*/ 1350 w 21600"/>
              <a:gd name="connsiteY4" fmla="*/ 28486 h 60077"/>
              <a:gd name="connsiteX0" fmla="*/ 0 w 21600"/>
              <a:gd name="connsiteY0" fmla="*/ 28486 h 60077"/>
              <a:gd name="connsiteX1" fmla="*/ 0 w 21600"/>
              <a:gd name="connsiteY1" fmla="*/ 39286 h 60077"/>
              <a:gd name="connsiteX2" fmla="*/ 675 w 21600"/>
              <a:gd name="connsiteY2" fmla="*/ 39286 h 60077"/>
              <a:gd name="connsiteX3" fmla="*/ 675 w 21600"/>
              <a:gd name="connsiteY3" fmla="*/ 28486 h 60077"/>
              <a:gd name="connsiteX4" fmla="*/ 0 w 21600"/>
              <a:gd name="connsiteY4" fmla="*/ 28486 h 60077"/>
              <a:gd name="connsiteX0" fmla="*/ 20679 w 21207"/>
              <a:gd name="connsiteY0" fmla="*/ 0 h 60077"/>
              <a:gd name="connsiteX1" fmla="*/ 20628 w 21207"/>
              <a:gd name="connsiteY1" fmla="*/ 24288 h 60077"/>
              <a:gd name="connsiteX2" fmla="*/ 3375 w 21207"/>
              <a:gd name="connsiteY2" fmla="*/ 28486 h 60077"/>
              <a:gd name="connsiteX3" fmla="*/ 3375 w 21207"/>
              <a:gd name="connsiteY3" fmla="*/ 39286 h 60077"/>
              <a:gd name="connsiteX4" fmla="*/ 20628 w 21207"/>
              <a:gd name="connsiteY4" fmla="*/ 37887 h 60077"/>
              <a:gd name="connsiteX5" fmla="*/ 20662 w 21207"/>
              <a:gd name="connsiteY5" fmla="*/ 60077 h 60077"/>
              <a:gd name="connsiteX6" fmla="*/ 21207 w 21207"/>
              <a:gd name="connsiteY6" fmla="*/ 28989 h 60077"/>
              <a:gd name="connsiteX7" fmla="*/ 20679 w 21207"/>
              <a:gd name="connsiteY7" fmla="*/ 0 h 60077"/>
              <a:gd name="connsiteX0" fmla="*/ 1350 w 21207"/>
              <a:gd name="connsiteY0" fmla="*/ 28486 h 60077"/>
              <a:gd name="connsiteX1" fmla="*/ 1350 w 21207"/>
              <a:gd name="connsiteY1" fmla="*/ 39286 h 60077"/>
              <a:gd name="connsiteX2" fmla="*/ 2700 w 21207"/>
              <a:gd name="connsiteY2" fmla="*/ 39286 h 60077"/>
              <a:gd name="connsiteX3" fmla="*/ 2700 w 21207"/>
              <a:gd name="connsiteY3" fmla="*/ 28486 h 60077"/>
              <a:gd name="connsiteX4" fmla="*/ 1350 w 21207"/>
              <a:gd name="connsiteY4" fmla="*/ 28486 h 60077"/>
              <a:gd name="connsiteX0" fmla="*/ 0 w 21207"/>
              <a:gd name="connsiteY0" fmla="*/ 28486 h 60077"/>
              <a:gd name="connsiteX1" fmla="*/ 0 w 21207"/>
              <a:gd name="connsiteY1" fmla="*/ 39286 h 60077"/>
              <a:gd name="connsiteX2" fmla="*/ 675 w 21207"/>
              <a:gd name="connsiteY2" fmla="*/ 39286 h 60077"/>
              <a:gd name="connsiteX3" fmla="*/ 675 w 21207"/>
              <a:gd name="connsiteY3" fmla="*/ 28486 h 60077"/>
              <a:gd name="connsiteX4" fmla="*/ 0 w 21207"/>
              <a:gd name="connsiteY4" fmla="*/ 28486 h 60077"/>
              <a:gd name="connsiteX0" fmla="*/ 20679 w 21275"/>
              <a:gd name="connsiteY0" fmla="*/ 0 h 60077"/>
              <a:gd name="connsiteX1" fmla="*/ 20628 w 21275"/>
              <a:gd name="connsiteY1" fmla="*/ 24288 h 60077"/>
              <a:gd name="connsiteX2" fmla="*/ 3375 w 21275"/>
              <a:gd name="connsiteY2" fmla="*/ 28486 h 60077"/>
              <a:gd name="connsiteX3" fmla="*/ 3375 w 21275"/>
              <a:gd name="connsiteY3" fmla="*/ 39286 h 60077"/>
              <a:gd name="connsiteX4" fmla="*/ 20628 w 21275"/>
              <a:gd name="connsiteY4" fmla="*/ 37887 h 60077"/>
              <a:gd name="connsiteX5" fmla="*/ 20662 w 21275"/>
              <a:gd name="connsiteY5" fmla="*/ 60077 h 60077"/>
              <a:gd name="connsiteX6" fmla="*/ 21275 w 21275"/>
              <a:gd name="connsiteY6" fmla="*/ 32487 h 60077"/>
              <a:gd name="connsiteX7" fmla="*/ 20679 w 21275"/>
              <a:gd name="connsiteY7" fmla="*/ 0 h 60077"/>
              <a:gd name="connsiteX0" fmla="*/ 1350 w 21275"/>
              <a:gd name="connsiteY0" fmla="*/ 28486 h 60077"/>
              <a:gd name="connsiteX1" fmla="*/ 1350 w 21275"/>
              <a:gd name="connsiteY1" fmla="*/ 39286 h 60077"/>
              <a:gd name="connsiteX2" fmla="*/ 2700 w 21275"/>
              <a:gd name="connsiteY2" fmla="*/ 39286 h 60077"/>
              <a:gd name="connsiteX3" fmla="*/ 2700 w 21275"/>
              <a:gd name="connsiteY3" fmla="*/ 28486 h 60077"/>
              <a:gd name="connsiteX4" fmla="*/ 1350 w 21275"/>
              <a:gd name="connsiteY4" fmla="*/ 28486 h 60077"/>
              <a:gd name="connsiteX0" fmla="*/ 0 w 21275"/>
              <a:gd name="connsiteY0" fmla="*/ 28486 h 60077"/>
              <a:gd name="connsiteX1" fmla="*/ 0 w 21275"/>
              <a:gd name="connsiteY1" fmla="*/ 39286 h 60077"/>
              <a:gd name="connsiteX2" fmla="*/ 675 w 21275"/>
              <a:gd name="connsiteY2" fmla="*/ 39286 h 60077"/>
              <a:gd name="connsiteX3" fmla="*/ 675 w 21275"/>
              <a:gd name="connsiteY3" fmla="*/ 28486 h 60077"/>
              <a:gd name="connsiteX4" fmla="*/ 0 w 21275"/>
              <a:gd name="connsiteY4" fmla="*/ 28486 h 60077"/>
              <a:gd name="connsiteX0" fmla="*/ 20679 w 21275"/>
              <a:gd name="connsiteY0" fmla="*/ 0 h 60077"/>
              <a:gd name="connsiteX1" fmla="*/ 20628 w 21275"/>
              <a:gd name="connsiteY1" fmla="*/ 24288 h 60077"/>
              <a:gd name="connsiteX2" fmla="*/ 3375 w 21275"/>
              <a:gd name="connsiteY2" fmla="*/ 28486 h 60077"/>
              <a:gd name="connsiteX3" fmla="*/ 3375 w 21275"/>
              <a:gd name="connsiteY3" fmla="*/ 39286 h 60077"/>
              <a:gd name="connsiteX4" fmla="*/ 20628 w 21275"/>
              <a:gd name="connsiteY4" fmla="*/ 37887 h 60077"/>
              <a:gd name="connsiteX5" fmla="*/ 20662 w 21275"/>
              <a:gd name="connsiteY5" fmla="*/ 60077 h 60077"/>
              <a:gd name="connsiteX6" fmla="*/ 21275 w 21275"/>
              <a:gd name="connsiteY6" fmla="*/ 32487 h 60077"/>
              <a:gd name="connsiteX7" fmla="*/ 20679 w 21275"/>
              <a:gd name="connsiteY7" fmla="*/ 0 h 60077"/>
              <a:gd name="connsiteX0" fmla="*/ 1350 w 21275"/>
              <a:gd name="connsiteY0" fmla="*/ 28486 h 60077"/>
              <a:gd name="connsiteX1" fmla="*/ 1350 w 21275"/>
              <a:gd name="connsiteY1" fmla="*/ 39286 h 60077"/>
              <a:gd name="connsiteX2" fmla="*/ 2700 w 21275"/>
              <a:gd name="connsiteY2" fmla="*/ 39286 h 60077"/>
              <a:gd name="connsiteX3" fmla="*/ 2700 w 21275"/>
              <a:gd name="connsiteY3" fmla="*/ 28486 h 60077"/>
              <a:gd name="connsiteX4" fmla="*/ 1350 w 21275"/>
              <a:gd name="connsiteY4" fmla="*/ 28486 h 60077"/>
              <a:gd name="connsiteX0" fmla="*/ 0 w 21275"/>
              <a:gd name="connsiteY0" fmla="*/ 28486 h 60077"/>
              <a:gd name="connsiteX1" fmla="*/ 0 w 21275"/>
              <a:gd name="connsiteY1" fmla="*/ 39286 h 60077"/>
              <a:gd name="connsiteX2" fmla="*/ 675 w 21275"/>
              <a:gd name="connsiteY2" fmla="*/ 39286 h 60077"/>
              <a:gd name="connsiteX3" fmla="*/ 675 w 21275"/>
              <a:gd name="connsiteY3" fmla="*/ 28486 h 60077"/>
              <a:gd name="connsiteX4" fmla="*/ 0 w 21275"/>
              <a:gd name="connsiteY4" fmla="*/ 28486 h 60077"/>
              <a:gd name="connsiteX0" fmla="*/ 20679 w 21275"/>
              <a:gd name="connsiteY0" fmla="*/ 0 h 60077"/>
              <a:gd name="connsiteX1" fmla="*/ 20628 w 21275"/>
              <a:gd name="connsiteY1" fmla="*/ 24288 h 60077"/>
              <a:gd name="connsiteX2" fmla="*/ 3375 w 21275"/>
              <a:gd name="connsiteY2" fmla="*/ 28486 h 60077"/>
              <a:gd name="connsiteX3" fmla="*/ 3375 w 21275"/>
              <a:gd name="connsiteY3" fmla="*/ 39286 h 60077"/>
              <a:gd name="connsiteX4" fmla="*/ 20628 w 21275"/>
              <a:gd name="connsiteY4" fmla="*/ 37887 h 60077"/>
              <a:gd name="connsiteX5" fmla="*/ 20662 w 21275"/>
              <a:gd name="connsiteY5" fmla="*/ 60077 h 60077"/>
              <a:gd name="connsiteX6" fmla="*/ 21275 w 21275"/>
              <a:gd name="connsiteY6" fmla="*/ 32487 h 60077"/>
              <a:gd name="connsiteX7" fmla="*/ 20679 w 21275"/>
              <a:gd name="connsiteY7" fmla="*/ 0 h 60077"/>
              <a:gd name="connsiteX0" fmla="*/ 1350 w 21275"/>
              <a:gd name="connsiteY0" fmla="*/ 28486 h 60077"/>
              <a:gd name="connsiteX1" fmla="*/ 1350 w 21275"/>
              <a:gd name="connsiteY1" fmla="*/ 39286 h 60077"/>
              <a:gd name="connsiteX2" fmla="*/ 2700 w 21275"/>
              <a:gd name="connsiteY2" fmla="*/ 39286 h 60077"/>
              <a:gd name="connsiteX3" fmla="*/ 2700 w 21275"/>
              <a:gd name="connsiteY3" fmla="*/ 28486 h 60077"/>
              <a:gd name="connsiteX4" fmla="*/ 1350 w 21275"/>
              <a:gd name="connsiteY4" fmla="*/ 28486 h 60077"/>
              <a:gd name="connsiteX0" fmla="*/ 0 w 21275"/>
              <a:gd name="connsiteY0" fmla="*/ 28486 h 60077"/>
              <a:gd name="connsiteX1" fmla="*/ 0 w 21275"/>
              <a:gd name="connsiteY1" fmla="*/ 39286 h 60077"/>
              <a:gd name="connsiteX2" fmla="*/ 675 w 21275"/>
              <a:gd name="connsiteY2" fmla="*/ 39286 h 60077"/>
              <a:gd name="connsiteX3" fmla="*/ 675 w 21275"/>
              <a:gd name="connsiteY3" fmla="*/ 28486 h 60077"/>
              <a:gd name="connsiteX4" fmla="*/ 0 w 21275"/>
              <a:gd name="connsiteY4" fmla="*/ 28486 h 60077"/>
              <a:gd name="connsiteX0" fmla="*/ 20679 w 21343"/>
              <a:gd name="connsiteY0" fmla="*/ 0 h 60077"/>
              <a:gd name="connsiteX1" fmla="*/ 20628 w 21343"/>
              <a:gd name="connsiteY1" fmla="*/ 24288 h 60077"/>
              <a:gd name="connsiteX2" fmla="*/ 3375 w 21343"/>
              <a:gd name="connsiteY2" fmla="*/ 28486 h 60077"/>
              <a:gd name="connsiteX3" fmla="*/ 3375 w 21343"/>
              <a:gd name="connsiteY3" fmla="*/ 39286 h 60077"/>
              <a:gd name="connsiteX4" fmla="*/ 20628 w 21343"/>
              <a:gd name="connsiteY4" fmla="*/ 37887 h 60077"/>
              <a:gd name="connsiteX5" fmla="*/ 20662 w 21343"/>
              <a:gd name="connsiteY5" fmla="*/ 60077 h 60077"/>
              <a:gd name="connsiteX6" fmla="*/ 21343 w 21343"/>
              <a:gd name="connsiteY6" fmla="*/ 30388 h 60077"/>
              <a:gd name="connsiteX7" fmla="*/ 20679 w 21343"/>
              <a:gd name="connsiteY7" fmla="*/ 0 h 60077"/>
              <a:gd name="connsiteX0" fmla="*/ 1350 w 21343"/>
              <a:gd name="connsiteY0" fmla="*/ 28486 h 60077"/>
              <a:gd name="connsiteX1" fmla="*/ 1350 w 21343"/>
              <a:gd name="connsiteY1" fmla="*/ 39286 h 60077"/>
              <a:gd name="connsiteX2" fmla="*/ 2700 w 21343"/>
              <a:gd name="connsiteY2" fmla="*/ 39286 h 60077"/>
              <a:gd name="connsiteX3" fmla="*/ 2700 w 21343"/>
              <a:gd name="connsiteY3" fmla="*/ 28486 h 60077"/>
              <a:gd name="connsiteX4" fmla="*/ 1350 w 21343"/>
              <a:gd name="connsiteY4" fmla="*/ 28486 h 60077"/>
              <a:gd name="connsiteX0" fmla="*/ 0 w 21343"/>
              <a:gd name="connsiteY0" fmla="*/ 28486 h 60077"/>
              <a:gd name="connsiteX1" fmla="*/ 0 w 21343"/>
              <a:gd name="connsiteY1" fmla="*/ 39286 h 60077"/>
              <a:gd name="connsiteX2" fmla="*/ 675 w 21343"/>
              <a:gd name="connsiteY2" fmla="*/ 39286 h 60077"/>
              <a:gd name="connsiteX3" fmla="*/ 675 w 21343"/>
              <a:gd name="connsiteY3" fmla="*/ 28486 h 60077"/>
              <a:gd name="connsiteX4" fmla="*/ 0 w 21343"/>
              <a:gd name="connsiteY4" fmla="*/ 28486 h 60077"/>
              <a:gd name="connsiteX0" fmla="*/ 20730 w 21343"/>
              <a:gd name="connsiteY0" fmla="*/ 0 h 57978"/>
              <a:gd name="connsiteX1" fmla="*/ 20628 w 21343"/>
              <a:gd name="connsiteY1" fmla="*/ 22189 h 57978"/>
              <a:gd name="connsiteX2" fmla="*/ 3375 w 21343"/>
              <a:gd name="connsiteY2" fmla="*/ 26387 h 57978"/>
              <a:gd name="connsiteX3" fmla="*/ 3375 w 21343"/>
              <a:gd name="connsiteY3" fmla="*/ 37187 h 57978"/>
              <a:gd name="connsiteX4" fmla="*/ 20628 w 21343"/>
              <a:gd name="connsiteY4" fmla="*/ 35788 h 57978"/>
              <a:gd name="connsiteX5" fmla="*/ 20662 w 21343"/>
              <a:gd name="connsiteY5" fmla="*/ 57978 h 57978"/>
              <a:gd name="connsiteX6" fmla="*/ 21343 w 21343"/>
              <a:gd name="connsiteY6" fmla="*/ 28289 h 57978"/>
              <a:gd name="connsiteX7" fmla="*/ 20730 w 21343"/>
              <a:gd name="connsiteY7" fmla="*/ 0 h 57978"/>
              <a:gd name="connsiteX0" fmla="*/ 1350 w 21343"/>
              <a:gd name="connsiteY0" fmla="*/ 26387 h 57978"/>
              <a:gd name="connsiteX1" fmla="*/ 1350 w 21343"/>
              <a:gd name="connsiteY1" fmla="*/ 37187 h 57978"/>
              <a:gd name="connsiteX2" fmla="*/ 2700 w 21343"/>
              <a:gd name="connsiteY2" fmla="*/ 37187 h 57978"/>
              <a:gd name="connsiteX3" fmla="*/ 2700 w 21343"/>
              <a:gd name="connsiteY3" fmla="*/ 26387 h 57978"/>
              <a:gd name="connsiteX4" fmla="*/ 1350 w 21343"/>
              <a:gd name="connsiteY4" fmla="*/ 26387 h 57978"/>
              <a:gd name="connsiteX0" fmla="*/ 0 w 21343"/>
              <a:gd name="connsiteY0" fmla="*/ 26387 h 57978"/>
              <a:gd name="connsiteX1" fmla="*/ 0 w 21343"/>
              <a:gd name="connsiteY1" fmla="*/ 37187 h 57978"/>
              <a:gd name="connsiteX2" fmla="*/ 675 w 21343"/>
              <a:gd name="connsiteY2" fmla="*/ 37187 h 57978"/>
              <a:gd name="connsiteX3" fmla="*/ 675 w 21343"/>
              <a:gd name="connsiteY3" fmla="*/ 26387 h 57978"/>
              <a:gd name="connsiteX4" fmla="*/ 0 w 21343"/>
              <a:gd name="connsiteY4" fmla="*/ 26387 h 57978"/>
              <a:gd name="connsiteX0" fmla="*/ 20660 w 21343"/>
              <a:gd name="connsiteY0" fmla="*/ 0 h 58693"/>
              <a:gd name="connsiteX1" fmla="*/ 20628 w 21343"/>
              <a:gd name="connsiteY1" fmla="*/ 22904 h 58693"/>
              <a:gd name="connsiteX2" fmla="*/ 3375 w 21343"/>
              <a:gd name="connsiteY2" fmla="*/ 27102 h 58693"/>
              <a:gd name="connsiteX3" fmla="*/ 3375 w 21343"/>
              <a:gd name="connsiteY3" fmla="*/ 37902 h 58693"/>
              <a:gd name="connsiteX4" fmla="*/ 20628 w 21343"/>
              <a:gd name="connsiteY4" fmla="*/ 36503 h 58693"/>
              <a:gd name="connsiteX5" fmla="*/ 20662 w 21343"/>
              <a:gd name="connsiteY5" fmla="*/ 58693 h 58693"/>
              <a:gd name="connsiteX6" fmla="*/ 21343 w 21343"/>
              <a:gd name="connsiteY6" fmla="*/ 29004 h 58693"/>
              <a:gd name="connsiteX7" fmla="*/ 20660 w 21343"/>
              <a:gd name="connsiteY7" fmla="*/ 0 h 58693"/>
              <a:gd name="connsiteX0" fmla="*/ 1350 w 21343"/>
              <a:gd name="connsiteY0" fmla="*/ 27102 h 58693"/>
              <a:gd name="connsiteX1" fmla="*/ 1350 w 21343"/>
              <a:gd name="connsiteY1" fmla="*/ 37902 h 58693"/>
              <a:gd name="connsiteX2" fmla="*/ 2700 w 21343"/>
              <a:gd name="connsiteY2" fmla="*/ 37902 h 58693"/>
              <a:gd name="connsiteX3" fmla="*/ 2700 w 21343"/>
              <a:gd name="connsiteY3" fmla="*/ 27102 h 58693"/>
              <a:gd name="connsiteX4" fmla="*/ 1350 w 21343"/>
              <a:gd name="connsiteY4" fmla="*/ 27102 h 58693"/>
              <a:gd name="connsiteX0" fmla="*/ 0 w 21343"/>
              <a:gd name="connsiteY0" fmla="*/ 27102 h 58693"/>
              <a:gd name="connsiteX1" fmla="*/ 0 w 21343"/>
              <a:gd name="connsiteY1" fmla="*/ 37902 h 58693"/>
              <a:gd name="connsiteX2" fmla="*/ 675 w 21343"/>
              <a:gd name="connsiteY2" fmla="*/ 37902 h 58693"/>
              <a:gd name="connsiteX3" fmla="*/ 675 w 21343"/>
              <a:gd name="connsiteY3" fmla="*/ 27102 h 58693"/>
              <a:gd name="connsiteX4" fmla="*/ 0 w 21343"/>
              <a:gd name="connsiteY4" fmla="*/ 27102 h 58693"/>
              <a:gd name="connsiteX0" fmla="*/ 20660 w 21570"/>
              <a:gd name="connsiteY0" fmla="*/ 0 h 58693"/>
              <a:gd name="connsiteX1" fmla="*/ 20628 w 21570"/>
              <a:gd name="connsiteY1" fmla="*/ 22904 h 58693"/>
              <a:gd name="connsiteX2" fmla="*/ 3375 w 21570"/>
              <a:gd name="connsiteY2" fmla="*/ 27102 h 58693"/>
              <a:gd name="connsiteX3" fmla="*/ 3375 w 21570"/>
              <a:gd name="connsiteY3" fmla="*/ 37902 h 58693"/>
              <a:gd name="connsiteX4" fmla="*/ 20628 w 21570"/>
              <a:gd name="connsiteY4" fmla="*/ 36503 h 58693"/>
              <a:gd name="connsiteX5" fmla="*/ 20662 w 21570"/>
              <a:gd name="connsiteY5" fmla="*/ 58693 h 58693"/>
              <a:gd name="connsiteX6" fmla="*/ 21570 w 21570"/>
              <a:gd name="connsiteY6" fmla="*/ 27573 h 58693"/>
              <a:gd name="connsiteX7" fmla="*/ 20660 w 21570"/>
              <a:gd name="connsiteY7" fmla="*/ 0 h 58693"/>
              <a:gd name="connsiteX0" fmla="*/ 1350 w 21570"/>
              <a:gd name="connsiteY0" fmla="*/ 27102 h 58693"/>
              <a:gd name="connsiteX1" fmla="*/ 1350 w 21570"/>
              <a:gd name="connsiteY1" fmla="*/ 37902 h 58693"/>
              <a:gd name="connsiteX2" fmla="*/ 2700 w 21570"/>
              <a:gd name="connsiteY2" fmla="*/ 37902 h 58693"/>
              <a:gd name="connsiteX3" fmla="*/ 2700 w 21570"/>
              <a:gd name="connsiteY3" fmla="*/ 27102 h 58693"/>
              <a:gd name="connsiteX4" fmla="*/ 1350 w 21570"/>
              <a:gd name="connsiteY4" fmla="*/ 27102 h 58693"/>
              <a:gd name="connsiteX0" fmla="*/ 0 w 21570"/>
              <a:gd name="connsiteY0" fmla="*/ 27102 h 58693"/>
              <a:gd name="connsiteX1" fmla="*/ 0 w 21570"/>
              <a:gd name="connsiteY1" fmla="*/ 37902 h 58693"/>
              <a:gd name="connsiteX2" fmla="*/ 675 w 21570"/>
              <a:gd name="connsiteY2" fmla="*/ 37902 h 58693"/>
              <a:gd name="connsiteX3" fmla="*/ 675 w 21570"/>
              <a:gd name="connsiteY3" fmla="*/ 27102 h 58693"/>
              <a:gd name="connsiteX4" fmla="*/ 0 w 21570"/>
              <a:gd name="connsiteY4" fmla="*/ 27102 h 58693"/>
              <a:gd name="connsiteX0" fmla="*/ 20660 w 21570"/>
              <a:gd name="connsiteY0" fmla="*/ 0 h 58693"/>
              <a:gd name="connsiteX1" fmla="*/ 20628 w 21570"/>
              <a:gd name="connsiteY1" fmla="*/ 22904 h 58693"/>
              <a:gd name="connsiteX2" fmla="*/ 3375 w 21570"/>
              <a:gd name="connsiteY2" fmla="*/ 27102 h 58693"/>
              <a:gd name="connsiteX3" fmla="*/ 3375 w 21570"/>
              <a:gd name="connsiteY3" fmla="*/ 37902 h 58693"/>
              <a:gd name="connsiteX4" fmla="*/ 20628 w 21570"/>
              <a:gd name="connsiteY4" fmla="*/ 36503 h 58693"/>
              <a:gd name="connsiteX5" fmla="*/ 20662 w 21570"/>
              <a:gd name="connsiteY5" fmla="*/ 58693 h 58693"/>
              <a:gd name="connsiteX6" fmla="*/ 21570 w 21570"/>
              <a:gd name="connsiteY6" fmla="*/ 27573 h 58693"/>
              <a:gd name="connsiteX7" fmla="*/ 20660 w 21570"/>
              <a:gd name="connsiteY7" fmla="*/ 0 h 58693"/>
              <a:gd name="connsiteX0" fmla="*/ 1350 w 21570"/>
              <a:gd name="connsiteY0" fmla="*/ 27102 h 58693"/>
              <a:gd name="connsiteX1" fmla="*/ 1350 w 21570"/>
              <a:gd name="connsiteY1" fmla="*/ 37902 h 58693"/>
              <a:gd name="connsiteX2" fmla="*/ 2700 w 21570"/>
              <a:gd name="connsiteY2" fmla="*/ 37902 h 58693"/>
              <a:gd name="connsiteX3" fmla="*/ 2700 w 21570"/>
              <a:gd name="connsiteY3" fmla="*/ 27102 h 58693"/>
              <a:gd name="connsiteX4" fmla="*/ 1350 w 21570"/>
              <a:gd name="connsiteY4" fmla="*/ 27102 h 58693"/>
              <a:gd name="connsiteX0" fmla="*/ 0 w 21570"/>
              <a:gd name="connsiteY0" fmla="*/ 27102 h 58693"/>
              <a:gd name="connsiteX1" fmla="*/ 0 w 21570"/>
              <a:gd name="connsiteY1" fmla="*/ 37902 h 58693"/>
              <a:gd name="connsiteX2" fmla="*/ 675 w 21570"/>
              <a:gd name="connsiteY2" fmla="*/ 37902 h 58693"/>
              <a:gd name="connsiteX3" fmla="*/ 675 w 21570"/>
              <a:gd name="connsiteY3" fmla="*/ 27102 h 58693"/>
              <a:gd name="connsiteX4" fmla="*/ 0 w 21570"/>
              <a:gd name="connsiteY4" fmla="*/ 27102 h 58693"/>
              <a:gd name="connsiteX0" fmla="*/ 20660 w 21570"/>
              <a:gd name="connsiteY0" fmla="*/ 0 h 58693"/>
              <a:gd name="connsiteX1" fmla="*/ 20628 w 21570"/>
              <a:gd name="connsiteY1" fmla="*/ 22904 h 58693"/>
              <a:gd name="connsiteX2" fmla="*/ 3375 w 21570"/>
              <a:gd name="connsiteY2" fmla="*/ 27102 h 58693"/>
              <a:gd name="connsiteX3" fmla="*/ 3375 w 21570"/>
              <a:gd name="connsiteY3" fmla="*/ 37902 h 58693"/>
              <a:gd name="connsiteX4" fmla="*/ 20628 w 21570"/>
              <a:gd name="connsiteY4" fmla="*/ 36503 h 58693"/>
              <a:gd name="connsiteX5" fmla="*/ 20662 w 21570"/>
              <a:gd name="connsiteY5" fmla="*/ 58693 h 58693"/>
              <a:gd name="connsiteX6" fmla="*/ 21570 w 21570"/>
              <a:gd name="connsiteY6" fmla="*/ 27573 h 58693"/>
              <a:gd name="connsiteX7" fmla="*/ 20660 w 21570"/>
              <a:gd name="connsiteY7" fmla="*/ 0 h 58693"/>
              <a:gd name="connsiteX0" fmla="*/ 1350 w 21570"/>
              <a:gd name="connsiteY0" fmla="*/ 27102 h 58693"/>
              <a:gd name="connsiteX1" fmla="*/ 1350 w 21570"/>
              <a:gd name="connsiteY1" fmla="*/ 37902 h 58693"/>
              <a:gd name="connsiteX2" fmla="*/ 2700 w 21570"/>
              <a:gd name="connsiteY2" fmla="*/ 37902 h 58693"/>
              <a:gd name="connsiteX3" fmla="*/ 2700 w 21570"/>
              <a:gd name="connsiteY3" fmla="*/ 27102 h 58693"/>
              <a:gd name="connsiteX4" fmla="*/ 1350 w 21570"/>
              <a:gd name="connsiteY4" fmla="*/ 27102 h 58693"/>
              <a:gd name="connsiteX0" fmla="*/ 0 w 21570"/>
              <a:gd name="connsiteY0" fmla="*/ 27102 h 58693"/>
              <a:gd name="connsiteX1" fmla="*/ 0 w 21570"/>
              <a:gd name="connsiteY1" fmla="*/ 37902 h 58693"/>
              <a:gd name="connsiteX2" fmla="*/ 675 w 21570"/>
              <a:gd name="connsiteY2" fmla="*/ 37902 h 58693"/>
              <a:gd name="connsiteX3" fmla="*/ 675 w 21570"/>
              <a:gd name="connsiteY3" fmla="*/ 27102 h 58693"/>
              <a:gd name="connsiteX4" fmla="*/ 0 w 21570"/>
              <a:gd name="connsiteY4" fmla="*/ 27102 h 58693"/>
              <a:gd name="connsiteX0" fmla="*/ 20660 w 21570"/>
              <a:gd name="connsiteY0" fmla="*/ 0 h 58693"/>
              <a:gd name="connsiteX1" fmla="*/ 20663 w 21570"/>
              <a:gd name="connsiteY1" fmla="*/ 22189 h 58693"/>
              <a:gd name="connsiteX2" fmla="*/ 3375 w 21570"/>
              <a:gd name="connsiteY2" fmla="*/ 27102 h 58693"/>
              <a:gd name="connsiteX3" fmla="*/ 3375 w 21570"/>
              <a:gd name="connsiteY3" fmla="*/ 37902 h 58693"/>
              <a:gd name="connsiteX4" fmla="*/ 20628 w 21570"/>
              <a:gd name="connsiteY4" fmla="*/ 36503 h 58693"/>
              <a:gd name="connsiteX5" fmla="*/ 20662 w 21570"/>
              <a:gd name="connsiteY5" fmla="*/ 58693 h 58693"/>
              <a:gd name="connsiteX6" fmla="*/ 21570 w 21570"/>
              <a:gd name="connsiteY6" fmla="*/ 27573 h 58693"/>
              <a:gd name="connsiteX7" fmla="*/ 20660 w 21570"/>
              <a:gd name="connsiteY7" fmla="*/ 0 h 58693"/>
              <a:gd name="connsiteX0" fmla="*/ 1350 w 21570"/>
              <a:gd name="connsiteY0" fmla="*/ 27102 h 58693"/>
              <a:gd name="connsiteX1" fmla="*/ 1350 w 21570"/>
              <a:gd name="connsiteY1" fmla="*/ 37902 h 58693"/>
              <a:gd name="connsiteX2" fmla="*/ 2700 w 21570"/>
              <a:gd name="connsiteY2" fmla="*/ 37902 h 58693"/>
              <a:gd name="connsiteX3" fmla="*/ 2700 w 21570"/>
              <a:gd name="connsiteY3" fmla="*/ 27102 h 58693"/>
              <a:gd name="connsiteX4" fmla="*/ 1350 w 21570"/>
              <a:gd name="connsiteY4" fmla="*/ 27102 h 58693"/>
              <a:gd name="connsiteX0" fmla="*/ 0 w 21570"/>
              <a:gd name="connsiteY0" fmla="*/ 27102 h 58693"/>
              <a:gd name="connsiteX1" fmla="*/ 0 w 21570"/>
              <a:gd name="connsiteY1" fmla="*/ 37902 h 58693"/>
              <a:gd name="connsiteX2" fmla="*/ 675 w 21570"/>
              <a:gd name="connsiteY2" fmla="*/ 37902 h 58693"/>
              <a:gd name="connsiteX3" fmla="*/ 675 w 21570"/>
              <a:gd name="connsiteY3" fmla="*/ 27102 h 58693"/>
              <a:gd name="connsiteX4" fmla="*/ 0 w 21570"/>
              <a:gd name="connsiteY4" fmla="*/ 27102 h 58693"/>
              <a:gd name="connsiteX0" fmla="*/ 20712 w 21570"/>
              <a:gd name="connsiteY0" fmla="*/ 0 h 57262"/>
              <a:gd name="connsiteX1" fmla="*/ 20663 w 21570"/>
              <a:gd name="connsiteY1" fmla="*/ 20758 h 57262"/>
              <a:gd name="connsiteX2" fmla="*/ 3375 w 21570"/>
              <a:gd name="connsiteY2" fmla="*/ 25671 h 57262"/>
              <a:gd name="connsiteX3" fmla="*/ 3375 w 21570"/>
              <a:gd name="connsiteY3" fmla="*/ 36471 h 57262"/>
              <a:gd name="connsiteX4" fmla="*/ 20628 w 21570"/>
              <a:gd name="connsiteY4" fmla="*/ 35072 h 57262"/>
              <a:gd name="connsiteX5" fmla="*/ 20662 w 21570"/>
              <a:gd name="connsiteY5" fmla="*/ 57262 h 57262"/>
              <a:gd name="connsiteX6" fmla="*/ 21570 w 21570"/>
              <a:gd name="connsiteY6" fmla="*/ 26142 h 57262"/>
              <a:gd name="connsiteX7" fmla="*/ 20712 w 21570"/>
              <a:gd name="connsiteY7" fmla="*/ 0 h 57262"/>
              <a:gd name="connsiteX0" fmla="*/ 1350 w 21570"/>
              <a:gd name="connsiteY0" fmla="*/ 25671 h 57262"/>
              <a:gd name="connsiteX1" fmla="*/ 1350 w 21570"/>
              <a:gd name="connsiteY1" fmla="*/ 36471 h 57262"/>
              <a:gd name="connsiteX2" fmla="*/ 2700 w 21570"/>
              <a:gd name="connsiteY2" fmla="*/ 36471 h 57262"/>
              <a:gd name="connsiteX3" fmla="*/ 2700 w 21570"/>
              <a:gd name="connsiteY3" fmla="*/ 25671 h 57262"/>
              <a:gd name="connsiteX4" fmla="*/ 1350 w 21570"/>
              <a:gd name="connsiteY4" fmla="*/ 25671 h 57262"/>
              <a:gd name="connsiteX0" fmla="*/ 0 w 21570"/>
              <a:gd name="connsiteY0" fmla="*/ 25671 h 57262"/>
              <a:gd name="connsiteX1" fmla="*/ 0 w 21570"/>
              <a:gd name="connsiteY1" fmla="*/ 36471 h 57262"/>
              <a:gd name="connsiteX2" fmla="*/ 675 w 21570"/>
              <a:gd name="connsiteY2" fmla="*/ 36471 h 57262"/>
              <a:gd name="connsiteX3" fmla="*/ 675 w 21570"/>
              <a:gd name="connsiteY3" fmla="*/ 25671 h 57262"/>
              <a:gd name="connsiteX4" fmla="*/ 0 w 21570"/>
              <a:gd name="connsiteY4" fmla="*/ 25671 h 57262"/>
              <a:gd name="connsiteX0" fmla="*/ 20712 w 21570"/>
              <a:gd name="connsiteY0" fmla="*/ 0 h 45898"/>
              <a:gd name="connsiteX1" fmla="*/ 20663 w 21570"/>
              <a:gd name="connsiteY1" fmla="*/ 9394 h 45898"/>
              <a:gd name="connsiteX2" fmla="*/ 3375 w 21570"/>
              <a:gd name="connsiteY2" fmla="*/ 14307 h 45898"/>
              <a:gd name="connsiteX3" fmla="*/ 3375 w 21570"/>
              <a:gd name="connsiteY3" fmla="*/ 25107 h 45898"/>
              <a:gd name="connsiteX4" fmla="*/ 20628 w 21570"/>
              <a:gd name="connsiteY4" fmla="*/ 23708 h 45898"/>
              <a:gd name="connsiteX5" fmla="*/ 20662 w 21570"/>
              <a:gd name="connsiteY5" fmla="*/ 45898 h 45898"/>
              <a:gd name="connsiteX6" fmla="*/ 21570 w 21570"/>
              <a:gd name="connsiteY6" fmla="*/ 14778 h 45898"/>
              <a:gd name="connsiteX7" fmla="*/ 20712 w 21570"/>
              <a:gd name="connsiteY7" fmla="*/ 0 h 45898"/>
              <a:gd name="connsiteX0" fmla="*/ 1350 w 21570"/>
              <a:gd name="connsiteY0" fmla="*/ 14307 h 45898"/>
              <a:gd name="connsiteX1" fmla="*/ 1350 w 21570"/>
              <a:gd name="connsiteY1" fmla="*/ 25107 h 45898"/>
              <a:gd name="connsiteX2" fmla="*/ 2700 w 21570"/>
              <a:gd name="connsiteY2" fmla="*/ 25107 h 45898"/>
              <a:gd name="connsiteX3" fmla="*/ 2700 w 21570"/>
              <a:gd name="connsiteY3" fmla="*/ 14307 h 45898"/>
              <a:gd name="connsiteX4" fmla="*/ 1350 w 21570"/>
              <a:gd name="connsiteY4" fmla="*/ 14307 h 45898"/>
              <a:gd name="connsiteX0" fmla="*/ 0 w 21570"/>
              <a:gd name="connsiteY0" fmla="*/ 14307 h 45898"/>
              <a:gd name="connsiteX1" fmla="*/ 0 w 21570"/>
              <a:gd name="connsiteY1" fmla="*/ 25107 h 45898"/>
              <a:gd name="connsiteX2" fmla="*/ 675 w 21570"/>
              <a:gd name="connsiteY2" fmla="*/ 25107 h 45898"/>
              <a:gd name="connsiteX3" fmla="*/ 675 w 21570"/>
              <a:gd name="connsiteY3" fmla="*/ 14307 h 45898"/>
              <a:gd name="connsiteX4" fmla="*/ 0 w 21570"/>
              <a:gd name="connsiteY4" fmla="*/ 14307 h 45898"/>
              <a:gd name="connsiteX0" fmla="*/ 20712 w 21570"/>
              <a:gd name="connsiteY0" fmla="*/ 0 h 45898"/>
              <a:gd name="connsiteX1" fmla="*/ 20663 w 21570"/>
              <a:gd name="connsiteY1" fmla="*/ 9394 h 45898"/>
              <a:gd name="connsiteX2" fmla="*/ 3375 w 21570"/>
              <a:gd name="connsiteY2" fmla="*/ 14307 h 45898"/>
              <a:gd name="connsiteX3" fmla="*/ 3375 w 21570"/>
              <a:gd name="connsiteY3" fmla="*/ 25107 h 45898"/>
              <a:gd name="connsiteX4" fmla="*/ 20628 w 21570"/>
              <a:gd name="connsiteY4" fmla="*/ 23708 h 45898"/>
              <a:gd name="connsiteX5" fmla="*/ 20662 w 21570"/>
              <a:gd name="connsiteY5" fmla="*/ 45898 h 45898"/>
              <a:gd name="connsiteX6" fmla="*/ 21570 w 21570"/>
              <a:gd name="connsiteY6" fmla="*/ 14778 h 45898"/>
              <a:gd name="connsiteX7" fmla="*/ 20712 w 21570"/>
              <a:gd name="connsiteY7" fmla="*/ 0 h 45898"/>
              <a:gd name="connsiteX0" fmla="*/ 1350 w 21570"/>
              <a:gd name="connsiteY0" fmla="*/ 14307 h 45898"/>
              <a:gd name="connsiteX1" fmla="*/ 1350 w 21570"/>
              <a:gd name="connsiteY1" fmla="*/ 25107 h 45898"/>
              <a:gd name="connsiteX2" fmla="*/ 2700 w 21570"/>
              <a:gd name="connsiteY2" fmla="*/ 25107 h 45898"/>
              <a:gd name="connsiteX3" fmla="*/ 2700 w 21570"/>
              <a:gd name="connsiteY3" fmla="*/ 14307 h 45898"/>
              <a:gd name="connsiteX4" fmla="*/ 1350 w 21570"/>
              <a:gd name="connsiteY4" fmla="*/ 14307 h 45898"/>
              <a:gd name="connsiteX0" fmla="*/ 0 w 21570"/>
              <a:gd name="connsiteY0" fmla="*/ 14307 h 45898"/>
              <a:gd name="connsiteX1" fmla="*/ 0 w 21570"/>
              <a:gd name="connsiteY1" fmla="*/ 25107 h 45898"/>
              <a:gd name="connsiteX2" fmla="*/ 675 w 21570"/>
              <a:gd name="connsiteY2" fmla="*/ 25107 h 45898"/>
              <a:gd name="connsiteX3" fmla="*/ 675 w 21570"/>
              <a:gd name="connsiteY3" fmla="*/ 14307 h 45898"/>
              <a:gd name="connsiteX4" fmla="*/ 0 w 21570"/>
              <a:gd name="connsiteY4" fmla="*/ 14307 h 45898"/>
              <a:gd name="connsiteX0" fmla="*/ 20712 w 21310"/>
              <a:gd name="connsiteY0" fmla="*/ 0 h 45898"/>
              <a:gd name="connsiteX1" fmla="*/ 20663 w 21310"/>
              <a:gd name="connsiteY1" fmla="*/ 9394 h 45898"/>
              <a:gd name="connsiteX2" fmla="*/ 3375 w 21310"/>
              <a:gd name="connsiteY2" fmla="*/ 14307 h 45898"/>
              <a:gd name="connsiteX3" fmla="*/ 3375 w 21310"/>
              <a:gd name="connsiteY3" fmla="*/ 25107 h 45898"/>
              <a:gd name="connsiteX4" fmla="*/ 20628 w 21310"/>
              <a:gd name="connsiteY4" fmla="*/ 23708 h 45898"/>
              <a:gd name="connsiteX5" fmla="*/ 20662 w 21310"/>
              <a:gd name="connsiteY5" fmla="*/ 45898 h 45898"/>
              <a:gd name="connsiteX6" fmla="*/ 21310 w 21310"/>
              <a:gd name="connsiteY6" fmla="*/ 17786 h 45898"/>
              <a:gd name="connsiteX7" fmla="*/ 20712 w 21310"/>
              <a:gd name="connsiteY7" fmla="*/ 0 h 45898"/>
              <a:gd name="connsiteX0" fmla="*/ 1350 w 21310"/>
              <a:gd name="connsiteY0" fmla="*/ 14307 h 45898"/>
              <a:gd name="connsiteX1" fmla="*/ 1350 w 21310"/>
              <a:gd name="connsiteY1" fmla="*/ 25107 h 45898"/>
              <a:gd name="connsiteX2" fmla="*/ 2700 w 21310"/>
              <a:gd name="connsiteY2" fmla="*/ 25107 h 45898"/>
              <a:gd name="connsiteX3" fmla="*/ 2700 w 21310"/>
              <a:gd name="connsiteY3" fmla="*/ 14307 h 45898"/>
              <a:gd name="connsiteX4" fmla="*/ 1350 w 21310"/>
              <a:gd name="connsiteY4" fmla="*/ 14307 h 45898"/>
              <a:gd name="connsiteX0" fmla="*/ 0 w 21310"/>
              <a:gd name="connsiteY0" fmla="*/ 14307 h 45898"/>
              <a:gd name="connsiteX1" fmla="*/ 0 w 21310"/>
              <a:gd name="connsiteY1" fmla="*/ 25107 h 45898"/>
              <a:gd name="connsiteX2" fmla="*/ 675 w 21310"/>
              <a:gd name="connsiteY2" fmla="*/ 25107 h 45898"/>
              <a:gd name="connsiteX3" fmla="*/ 675 w 21310"/>
              <a:gd name="connsiteY3" fmla="*/ 14307 h 45898"/>
              <a:gd name="connsiteX4" fmla="*/ 0 w 21310"/>
              <a:gd name="connsiteY4" fmla="*/ 14307 h 45898"/>
              <a:gd name="connsiteX0" fmla="*/ 20712 w 21310"/>
              <a:gd name="connsiteY0" fmla="*/ 0 h 35536"/>
              <a:gd name="connsiteX1" fmla="*/ 20663 w 21310"/>
              <a:gd name="connsiteY1" fmla="*/ 9394 h 35536"/>
              <a:gd name="connsiteX2" fmla="*/ 3375 w 21310"/>
              <a:gd name="connsiteY2" fmla="*/ 14307 h 35536"/>
              <a:gd name="connsiteX3" fmla="*/ 3375 w 21310"/>
              <a:gd name="connsiteY3" fmla="*/ 25107 h 35536"/>
              <a:gd name="connsiteX4" fmla="*/ 20628 w 21310"/>
              <a:gd name="connsiteY4" fmla="*/ 23708 h 35536"/>
              <a:gd name="connsiteX5" fmla="*/ 20646 w 21310"/>
              <a:gd name="connsiteY5" fmla="*/ 35536 h 35536"/>
              <a:gd name="connsiteX6" fmla="*/ 21310 w 21310"/>
              <a:gd name="connsiteY6" fmla="*/ 17786 h 35536"/>
              <a:gd name="connsiteX7" fmla="*/ 20712 w 21310"/>
              <a:gd name="connsiteY7" fmla="*/ 0 h 35536"/>
              <a:gd name="connsiteX0" fmla="*/ 1350 w 21310"/>
              <a:gd name="connsiteY0" fmla="*/ 14307 h 35536"/>
              <a:gd name="connsiteX1" fmla="*/ 1350 w 21310"/>
              <a:gd name="connsiteY1" fmla="*/ 25107 h 35536"/>
              <a:gd name="connsiteX2" fmla="*/ 2700 w 21310"/>
              <a:gd name="connsiteY2" fmla="*/ 25107 h 35536"/>
              <a:gd name="connsiteX3" fmla="*/ 2700 w 21310"/>
              <a:gd name="connsiteY3" fmla="*/ 14307 h 35536"/>
              <a:gd name="connsiteX4" fmla="*/ 1350 w 21310"/>
              <a:gd name="connsiteY4" fmla="*/ 14307 h 35536"/>
              <a:gd name="connsiteX0" fmla="*/ 0 w 21310"/>
              <a:gd name="connsiteY0" fmla="*/ 14307 h 35536"/>
              <a:gd name="connsiteX1" fmla="*/ 0 w 21310"/>
              <a:gd name="connsiteY1" fmla="*/ 25107 h 35536"/>
              <a:gd name="connsiteX2" fmla="*/ 675 w 21310"/>
              <a:gd name="connsiteY2" fmla="*/ 25107 h 35536"/>
              <a:gd name="connsiteX3" fmla="*/ 675 w 21310"/>
              <a:gd name="connsiteY3" fmla="*/ 14307 h 35536"/>
              <a:gd name="connsiteX4" fmla="*/ 0 w 21310"/>
              <a:gd name="connsiteY4" fmla="*/ 14307 h 35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0" h="35536">
                <a:moveTo>
                  <a:pt x="20712" y="0"/>
                </a:moveTo>
                <a:cubicBezTo>
                  <a:pt x="20649" y="8796"/>
                  <a:pt x="20726" y="598"/>
                  <a:pt x="20663" y="9394"/>
                </a:cubicBezTo>
                <a:lnTo>
                  <a:pt x="3375" y="14307"/>
                </a:lnTo>
                <a:lnTo>
                  <a:pt x="3375" y="25107"/>
                </a:lnTo>
                <a:lnTo>
                  <a:pt x="20628" y="23708"/>
                </a:lnTo>
                <a:cubicBezTo>
                  <a:pt x="20639" y="31105"/>
                  <a:pt x="20635" y="28139"/>
                  <a:pt x="20646" y="35536"/>
                </a:cubicBezTo>
                <a:cubicBezTo>
                  <a:pt x="20959" y="26806"/>
                  <a:pt x="20840" y="32066"/>
                  <a:pt x="21310" y="17786"/>
                </a:cubicBezTo>
                <a:cubicBezTo>
                  <a:pt x="20618" y="-3131"/>
                  <a:pt x="21363" y="20017"/>
                  <a:pt x="20712" y="0"/>
                </a:cubicBezTo>
                <a:close/>
              </a:path>
              <a:path w="21310" h="35536">
                <a:moveTo>
                  <a:pt x="1350" y="14307"/>
                </a:moveTo>
                <a:lnTo>
                  <a:pt x="1350" y="25107"/>
                </a:lnTo>
                <a:lnTo>
                  <a:pt x="2700" y="25107"/>
                </a:lnTo>
                <a:lnTo>
                  <a:pt x="2700" y="14307"/>
                </a:lnTo>
                <a:lnTo>
                  <a:pt x="1350" y="14307"/>
                </a:lnTo>
                <a:close/>
              </a:path>
              <a:path w="21310" h="35536">
                <a:moveTo>
                  <a:pt x="0" y="14307"/>
                </a:moveTo>
                <a:lnTo>
                  <a:pt x="0" y="25107"/>
                </a:lnTo>
                <a:lnTo>
                  <a:pt x="675" y="25107"/>
                </a:lnTo>
                <a:lnTo>
                  <a:pt x="675" y="14307"/>
                </a:lnTo>
                <a:lnTo>
                  <a:pt x="0" y="14307"/>
                </a:lnTo>
                <a:close/>
              </a:path>
            </a:pathLst>
          </a:custGeom>
          <a:solidFill>
            <a:srgbClr val="00FF00"/>
          </a:solidFill>
          <a:ln w="9525">
            <a:solidFill>
              <a:srgbClr val="00FF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grpSp>
        <p:nvGrpSpPr>
          <p:cNvPr id="481" name="Group 638"/>
          <p:cNvGrpSpPr>
            <a:grpSpLocks noChangeAspect="1"/>
          </p:cNvGrpSpPr>
          <p:nvPr/>
        </p:nvGrpSpPr>
        <p:grpSpPr bwMode="auto">
          <a:xfrm>
            <a:off x="3477327" y="4858857"/>
            <a:ext cx="709613" cy="303213"/>
            <a:chOff x="465" y="3642"/>
            <a:chExt cx="927" cy="390"/>
          </a:xfrm>
        </p:grpSpPr>
        <p:sp>
          <p:nvSpPr>
            <p:cNvPr id="482" name="Rectangle 639"/>
            <p:cNvSpPr>
              <a:spLocks noChangeAspect="1" noChangeArrowheads="1"/>
            </p:cNvSpPr>
            <p:nvPr/>
          </p:nvSpPr>
          <p:spPr bwMode="auto">
            <a:xfrm flipH="1">
              <a:off x="869" y="3700"/>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3" name="Freeform 640"/>
            <p:cNvSpPr>
              <a:spLocks noChangeAspect="1"/>
            </p:cNvSpPr>
            <p:nvPr/>
          </p:nvSpPr>
          <p:spPr bwMode="auto">
            <a:xfrm flipH="1">
              <a:off x="870" y="3642"/>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10" y="28"/>
                </a:cxn>
                <a:cxn ang="0">
                  <a:pos x="12" y="25"/>
                </a:cxn>
                <a:cxn ang="0">
                  <a:pos x="14" y="23"/>
                </a:cxn>
                <a:cxn ang="0">
                  <a:pos x="16" y="22"/>
                </a:cxn>
                <a:cxn ang="0">
                  <a:pos x="13" y="0"/>
                </a:cxn>
                <a:cxn ang="0">
                  <a:pos x="29" y="0"/>
                </a:cxn>
                <a:cxn ang="0">
                  <a:pos x="27" y="23"/>
                </a:cxn>
                <a:cxn ang="0">
                  <a:pos x="30" y="24"/>
                </a:cxn>
                <a:cxn ang="0">
                  <a:pos x="33" y="28"/>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10" y="28"/>
                  </a:lnTo>
                  <a:lnTo>
                    <a:pt x="12" y="25"/>
                  </a:lnTo>
                  <a:lnTo>
                    <a:pt x="14" y="23"/>
                  </a:lnTo>
                  <a:lnTo>
                    <a:pt x="16" y="22"/>
                  </a:lnTo>
                  <a:lnTo>
                    <a:pt x="13" y="0"/>
                  </a:lnTo>
                  <a:lnTo>
                    <a:pt x="29" y="0"/>
                  </a:lnTo>
                  <a:lnTo>
                    <a:pt x="27" y="23"/>
                  </a:lnTo>
                  <a:lnTo>
                    <a:pt x="30" y="24"/>
                  </a:lnTo>
                  <a:lnTo>
                    <a:pt x="33" y="28"/>
                  </a:lnTo>
                  <a:lnTo>
                    <a:pt x="35" y="31"/>
                  </a:lnTo>
                  <a:lnTo>
                    <a:pt x="38" y="36"/>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4" name="Rectangle 641"/>
            <p:cNvSpPr>
              <a:spLocks noChangeAspect="1" noChangeArrowheads="1"/>
            </p:cNvSpPr>
            <p:nvPr/>
          </p:nvSpPr>
          <p:spPr bwMode="auto">
            <a:xfrm flipH="1">
              <a:off x="704" y="3701"/>
              <a:ext cx="42" cy="210"/>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5" name="Freeform 642"/>
            <p:cNvSpPr>
              <a:spLocks noChangeAspect="1"/>
            </p:cNvSpPr>
            <p:nvPr/>
          </p:nvSpPr>
          <p:spPr bwMode="auto">
            <a:xfrm flipH="1">
              <a:off x="705" y="3644"/>
              <a:ext cx="41" cy="57"/>
            </a:xfrm>
            <a:custGeom>
              <a:avLst/>
              <a:gdLst/>
              <a:ahLst/>
              <a:cxnLst>
                <a:cxn ang="0">
                  <a:pos x="0" y="57"/>
                </a:cxn>
                <a:cxn ang="0">
                  <a:pos x="0" y="55"/>
                </a:cxn>
                <a:cxn ang="0">
                  <a:pos x="1" y="51"/>
                </a:cxn>
                <a:cxn ang="0">
                  <a:pos x="1" y="47"/>
                </a:cxn>
                <a:cxn ang="0">
                  <a:pos x="3" y="43"/>
                </a:cxn>
                <a:cxn ang="0">
                  <a:pos x="4" y="39"/>
                </a:cxn>
                <a:cxn ang="0">
                  <a:pos x="5" y="35"/>
                </a:cxn>
                <a:cxn ang="0">
                  <a:pos x="7" y="32"/>
                </a:cxn>
                <a:cxn ang="0">
                  <a:pos x="10" y="28"/>
                </a:cxn>
                <a:cxn ang="0">
                  <a:pos x="11" y="25"/>
                </a:cxn>
                <a:cxn ang="0">
                  <a:pos x="14" y="23"/>
                </a:cxn>
                <a:cxn ang="0">
                  <a:pos x="16" y="22"/>
                </a:cxn>
                <a:cxn ang="0">
                  <a:pos x="13" y="0"/>
                </a:cxn>
                <a:cxn ang="0">
                  <a:pos x="29" y="0"/>
                </a:cxn>
                <a:cxn ang="0">
                  <a:pos x="27" y="22"/>
                </a:cxn>
                <a:cxn ang="0">
                  <a:pos x="30" y="24"/>
                </a:cxn>
                <a:cxn ang="0">
                  <a:pos x="33" y="28"/>
                </a:cxn>
                <a:cxn ang="0">
                  <a:pos x="35" y="31"/>
                </a:cxn>
                <a:cxn ang="0">
                  <a:pos x="37" y="35"/>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5" y="35"/>
                  </a:lnTo>
                  <a:lnTo>
                    <a:pt x="7" y="32"/>
                  </a:lnTo>
                  <a:lnTo>
                    <a:pt x="10" y="28"/>
                  </a:lnTo>
                  <a:lnTo>
                    <a:pt x="11" y="25"/>
                  </a:lnTo>
                  <a:lnTo>
                    <a:pt x="14" y="23"/>
                  </a:lnTo>
                  <a:lnTo>
                    <a:pt x="16" y="22"/>
                  </a:lnTo>
                  <a:lnTo>
                    <a:pt x="13" y="0"/>
                  </a:lnTo>
                  <a:lnTo>
                    <a:pt x="29" y="0"/>
                  </a:lnTo>
                  <a:lnTo>
                    <a:pt x="27" y="22"/>
                  </a:lnTo>
                  <a:lnTo>
                    <a:pt x="30" y="24"/>
                  </a:lnTo>
                  <a:lnTo>
                    <a:pt x="33" y="28"/>
                  </a:lnTo>
                  <a:lnTo>
                    <a:pt x="35" y="31"/>
                  </a:lnTo>
                  <a:lnTo>
                    <a:pt x="37" y="35"/>
                  </a:lnTo>
                  <a:lnTo>
                    <a:pt x="39" y="42"/>
                  </a:lnTo>
                  <a:lnTo>
                    <a:pt x="40" y="46"/>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6" name="Rectangle 643"/>
            <p:cNvSpPr>
              <a:spLocks noChangeAspect="1" noChangeArrowheads="1"/>
            </p:cNvSpPr>
            <p:nvPr/>
          </p:nvSpPr>
          <p:spPr bwMode="auto">
            <a:xfrm flipH="1">
              <a:off x="616" y="3700"/>
              <a:ext cx="41"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7" name="Rectangle 644"/>
            <p:cNvSpPr>
              <a:spLocks noChangeAspect="1" noChangeArrowheads="1"/>
            </p:cNvSpPr>
            <p:nvPr/>
          </p:nvSpPr>
          <p:spPr bwMode="auto">
            <a:xfrm flipH="1">
              <a:off x="568" y="3700"/>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8" name="Freeform 645"/>
            <p:cNvSpPr>
              <a:spLocks noChangeAspect="1"/>
            </p:cNvSpPr>
            <p:nvPr/>
          </p:nvSpPr>
          <p:spPr bwMode="auto">
            <a:xfrm flipH="1">
              <a:off x="569" y="3643"/>
              <a:ext cx="41" cy="57"/>
            </a:xfrm>
            <a:custGeom>
              <a:avLst/>
              <a:gdLst/>
              <a:ahLst/>
              <a:cxnLst>
                <a:cxn ang="0">
                  <a:pos x="0" y="57"/>
                </a:cxn>
                <a:cxn ang="0">
                  <a:pos x="0" y="54"/>
                </a:cxn>
                <a:cxn ang="0">
                  <a:pos x="1" y="50"/>
                </a:cxn>
                <a:cxn ang="0">
                  <a:pos x="1" y="46"/>
                </a:cxn>
                <a:cxn ang="0">
                  <a:pos x="3" y="42"/>
                </a:cxn>
                <a:cxn ang="0">
                  <a:pos x="4" y="38"/>
                </a:cxn>
                <a:cxn ang="0">
                  <a:pos x="6" y="35"/>
                </a:cxn>
                <a:cxn ang="0">
                  <a:pos x="7" y="31"/>
                </a:cxn>
                <a:cxn ang="0">
                  <a:pos x="9" y="28"/>
                </a:cxn>
                <a:cxn ang="0">
                  <a:pos x="12" y="25"/>
                </a:cxn>
                <a:cxn ang="0">
                  <a:pos x="14" y="23"/>
                </a:cxn>
                <a:cxn ang="0">
                  <a:pos x="16" y="22"/>
                </a:cxn>
                <a:cxn ang="0">
                  <a:pos x="13" y="0"/>
                </a:cxn>
                <a:cxn ang="0">
                  <a:pos x="29" y="0"/>
                </a:cxn>
                <a:cxn ang="0">
                  <a:pos x="28" y="22"/>
                </a:cxn>
                <a:cxn ang="0">
                  <a:pos x="30" y="24"/>
                </a:cxn>
                <a:cxn ang="0">
                  <a:pos x="33" y="28"/>
                </a:cxn>
                <a:cxn ang="0">
                  <a:pos x="35" y="31"/>
                </a:cxn>
                <a:cxn ang="0">
                  <a:pos x="38" y="35"/>
                </a:cxn>
                <a:cxn ang="0">
                  <a:pos x="39" y="41"/>
                </a:cxn>
                <a:cxn ang="0">
                  <a:pos x="40" y="45"/>
                </a:cxn>
                <a:cxn ang="0">
                  <a:pos x="41" y="50"/>
                </a:cxn>
                <a:cxn ang="0">
                  <a:pos x="41" y="53"/>
                </a:cxn>
                <a:cxn ang="0">
                  <a:pos x="41" y="57"/>
                </a:cxn>
                <a:cxn ang="0">
                  <a:pos x="0" y="57"/>
                </a:cxn>
              </a:cxnLst>
              <a:rect l="0" t="0" r="r" b="b"/>
              <a:pathLst>
                <a:path w="41" h="57">
                  <a:moveTo>
                    <a:pt x="0" y="57"/>
                  </a:moveTo>
                  <a:lnTo>
                    <a:pt x="0" y="54"/>
                  </a:lnTo>
                  <a:lnTo>
                    <a:pt x="1" y="50"/>
                  </a:lnTo>
                  <a:lnTo>
                    <a:pt x="1" y="46"/>
                  </a:lnTo>
                  <a:lnTo>
                    <a:pt x="3" y="42"/>
                  </a:lnTo>
                  <a:lnTo>
                    <a:pt x="4" y="38"/>
                  </a:lnTo>
                  <a:lnTo>
                    <a:pt x="6" y="35"/>
                  </a:lnTo>
                  <a:lnTo>
                    <a:pt x="7" y="31"/>
                  </a:lnTo>
                  <a:lnTo>
                    <a:pt x="9" y="28"/>
                  </a:lnTo>
                  <a:lnTo>
                    <a:pt x="12" y="25"/>
                  </a:lnTo>
                  <a:lnTo>
                    <a:pt x="14" y="23"/>
                  </a:lnTo>
                  <a:lnTo>
                    <a:pt x="16" y="22"/>
                  </a:lnTo>
                  <a:lnTo>
                    <a:pt x="13" y="0"/>
                  </a:lnTo>
                  <a:lnTo>
                    <a:pt x="29" y="0"/>
                  </a:lnTo>
                  <a:lnTo>
                    <a:pt x="28" y="22"/>
                  </a:lnTo>
                  <a:lnTo>
                    <a:pt x="30" y="24"/>
                  </a:lnTo>
                  <a:lnTo>
                    <a:pt x="33" y="28"/>
                  </a:lnTo>
                  <a:lnTo>
                    <a:pt x="35" y="31"/>
                  </a:lnTo>
                  <a:lnTo>
                    <a:pt x="38" y="35"/>
                  </a:lnTo>
                  <a:lnTo>
                    <a:pt x="39" y="41"/>
                  </a:lnTo>
                  <a:lnTo>
                    <a:pt x="40" y="45"/>
                  </a:lnTo>
                  <a:lnTo>
                    <a:pt x="41"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89" name="Rectangle 646"/>
            <p:cNvSpPr>
              <a:spLocks noChangeAspect="1" noChangeArrowheads="1"/>
            </p:cNvSpPr>
            <p:nvPr/>
          </p:nvSpPr>
          <p:spPr bwMode="auto">
            <a:xfrm flipH="1">
              <a:off x="662" y="3700"/>
              <a:ext cx="41" cy="20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0" name="Rectangle 647"/>
            <p:cNvSpPr>
              <a:spLocks noChangeAspect="1" noChangeArrowheads="1"/>
            </p:cNvSpPr>
            <p:nvPr/>
          </p:nvSpPr>
          <p:spPr bwMode="auto">
            <a:xfrm flipH="1">
              <a:off x="749" y="3700"/>
              <a:ext cx="41" cy="210"/>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1" name="Rectangle 648"/>
            <p:cNvSpPr>
              <a:spLocks noChangeAspect="1" noChangeArrowheads="1"/>
            </p:cNvSpPr>
            <p:nvPr/>
          </p:nvSpPr>
          <p:spPr bwMode="auto">
            <a:xfrm flipH="1">
              <a:off x="1007" y="3912"/>
              <a:ext cx="111" cy="3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2" name="Oval 649"/>
            <p:cNvSpPr>
              <a:spLocks noChangeAspect="1" noChangeArrowheads="1"/>
            </p:cNvSpPr>
            <p:nvPr/>
          </p:nvSpPr>
          <p:spPr bwMode="auto">
            <a:xfrm flipH="1">
              <a:off x="1220" y="3929"/>
              <a:ext cx="108" cy="103"/>
            </a:xfrm>
            <a:prstGeom prst="ellipse">
              <a:avLst/>
            </a:prstGeom>
            <a:solidFill>
              <a:srgbClr val="000000"/>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3" name="Oval 650"/>
            <p:cNvSpPr>
              <a:spLocks noChangeAspect="1" noChangeArrowheads="1"/>
            </p:cNvSpPr>
            <p:nvPr/>
          </p:nvSpPr>
          <p:spPr bwMode="auto">
            <a:xfrm flipH="1">
              <a:off x="1252" y="3955"/>
              <a:ext cx="44" cy="53"/>
            </a:xfrm>
            <a:prstGeom prst="ellipse">
              <a:avLst/>
            </a:prstGeom>
            <a:solidFill>
              <a:srgbClr val="FFFFFF"/>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4" name="Rectangle 651"/>
            <p:cNvSpPr>
              <a:spLocks noChangeAspect="1" noChangeArrowheads="1"/>
            </p:cNvSpPr>
            <p:nvPr/>
          </p:nvSpPr>
          <p:spPr bwMode="auto">
            <a:xfrm flipH="1">
              <a:off x="1382" y="3919"/>
              <a:ext cx="10" cy="34"/>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5" name="Line 652"/>
            <p:cNvSpPr>
              <a:spLocks noChangeAspect="1" noChangeShapeType="1"/>
            </p:cNvSpPr>
            <p:nvPr/>
          </p:nvSpPr>
          <p:spPr bwMode="auto">
            <a:xfrm>
              <a:off x="1363" y="3937"/>
              <a:ext cx="16" cy="1"/>
            </a:xfrm>
            <a:prstGeom prst="line">
              <a:avLst/>
            </a:prstGeom>
            <a:noFill/>
            <a:ln w="9525">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6" name="Line 653"/>
            <p:cNvSpPr>
              <a:spLocks noChangeAspect="1" noChangeShapeType="1"/>
            </p:cNvSpPr>
            <p:nvPr/>
          </p:nvSpPr>
          <p:spPr bwMode="auto">
            <a:xfrm flipH="1">
              <a:off x="834" y="3726"/>
              <a:ext cx="25" cy="115"/>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7" name="Line 654"/>
            <p:cNvSpPr>
              <a:spLocks noChangeAspect="1" noChangeShapeType="1"/>
            </p:cNvSpPr>
            <p:nvPr/>
          </p:nvSpPr>
          <p:spPr bwMode="auto">
            <a:xfrm>
              <a:off x="801" y="3722"/>
              <a:ext cx="27" cy="119"/>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8" name="Line 655"/>
            <p:cNvSpPr>
              <a:spLocks noChangeAspect="1" noChangeShapeType="1"/>
            </p:cNvSpPr>
            <p:nvPr/>
          </p:nvSpPr>
          <p:spPr bwMode="auto">
            <a:xfrm flipH="1">
              <a:off x="487" y="3724"/>
              <a:ext cx="69" cy="120"/>
            </a:xfrm>
            <a:prstGeom prst="line">
              <a:avLst/>
            </a:prstGeom>
            <a:noFill/>
            <a:ln w="4763">
              <a:solidFill>
                <a:srgbClr val="FF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499" name="Freeform 656"/>
            <p:cNvSpPr>
              <a:spLocks noChangeAspect="1"/>
            </p:cNvSpPr>
            <p:nvPr/>
          </p:nvSpPr>
          <p:spPr bwMode="auto">
            <a:xfrm flipH="1">
              <a:off x="747" y="3914"/>
              <a:ext cx="116" cy="17"/>
            </a:xfrm>
            <a:custGeom>
              <a:avLst/>
              <a:gdLst/>
              <a:ahLst/>
              <a:cxnLst>
                <a:cxn ang="0">
                  <a:pos x="0" y="17"/>
                </a:cxn>
                <a:cxn ang="0">
                  <a:pos x="28" y="4"/>
                </a:cxn>
                <a:cxn ang="0">
                  <a:pos x="58" y="0"/>
                </a:cxn>
                <a:cxn ang="0">
                  <a:pos x="65" y="0"/>
                </a:cxn>
                <a:cxn ang="0">
                  <a:pos x="73" y="1"/>
                </a:cxn>
                <a:cxn ang="0">
                  <a:pos x="88" y="4"/>
                </a:cxn>
                <a:cxn ang="0">
                  <a:pos x="116" y="17"/>
                </a:cxn>
              </a:cxnLst>
              <a:rect l="0" t="0" r="r" b="b"/>
              <a:pathLst>
                <a:path w="116" h="17">
                  <a:moveTo>
                    <a:pt x="0" y="17"/>
                  </a:moveTo>
                  <a:lnTo>
                    <a:pt x="28" y="4"/>
                  </a:lnTo>
                  <a:lnTo>
                    <a:pt x="58" y="0"/>
                  </a:lnTo>
                  <a:lnTo>
                    <a:pt x="65" y="0"/>
                  </a:lnTo>
                  <a:lnTo>
                    <a:pt x="73" y="1"/>
                  </a:lnTo>
                  <a:lnTo>
                    <a:pt x="88" y="4"/>
                  </a:lnTo>
                  <a:lnTo>
                    <a:pt x="116" y="17"/>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0" name="Oval 657"/>
            <p:cNvSpPr>
              <a:spLocks noChangeAspect="1" noChangeArrowheads="1"/>
            </p:cNvSpPr>
            <p:nvPr/>
          </p:nvSpPr>
          <p:spPr bwMode="auto">
            <a:xfrm flipH="1">
              <a:off x="625" y="3929"/>
              <a:ext cx="106" cy="103"/>
            </a:xfrm>
            <a:prstGeom prst="ellipse">
              <a:avLst/>
            </a:prstGeom>
            <a:solidFill>
              <a:srgbClr val="000000"/>
            </a:solidFill>
            <a:ln w="0">
              <a:solidFill>
                <a:srgbClr val="000000"/>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1" name="Oval 658"/>
            <p:cNvSpPr>
              <a:spLocks noChangeAspect="1" noChangeArrowheads="1"/>
            </p:cNvSpPr>
            <p:nvPr/>
          </p:nvSpPr>
          <p:spPr bwMode="auto">
            <a:xfrm flipH="1">
              <a:off x="655" y="3955"/>
              <a:ext cx="47" cy="53"/>
            </a:xfrm>
            <a:prstGeom prst="ellipse">
              <a:avLst/>
            </a:prstGeom>
            <a:solidFill>
              <a:srgbClr val="FFFFFF"/>
            </a:solidFill>
            <a:ln w="0">
              <a:solidFill>
                <a:srgbClr val="FFFF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2" name="Line 659"/>
            <p:cNvSpPr>
              <a:spLocks noChangeAspect="1" noChangeShapeType="1"/>
            </p:cNvSpPr>
            <p:nvPr/>
          </p:nvSpPr>
          <p:spPr bwMode="auto">
            <a:xfrm>
              <a:off x="733" y="3930"/>
              <a:ext cx="16" cy="1"/>
            </a:xfrm>
            <a:prstGeom prst="line">
              <a:avLst/>
            </a:prstGeom>
            <a:noFill/>
            <a:ln w="4763">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3" name="Freeform 660"/>
            <p:cNvSpPr>
              <a:spLocks noChangeAspect="1"/>
            </p:cNvSpPr>
            <p:nvPr/>
          </p:nvSpPr>
          <p:spPr bwMode="auto">
            <a:xfrm flipH="1">
              <a:off x="1247" y="3771"/>
              <a:ext cx="63" cy="41"/>
            </a:xfrm>
            <a:custGeom>
              <a:avLst/>
              <a:gdLst/>
              <a:ahLst/>
              <a:cxnLst>
                <a:cxn ang="0">
                  <a:pos x="63" y="41"/>
                </a:cxn>
                <a:cxn ang="0">
                  <a:pos x="0" y="41"/>
                </a:cxn>
                <a:cxn ang="0">
                  <a:pos x="9" y="0"/>
                </a:cxn>
                <a:cxn ang="0">
                  <a:pos x="63" y="0"/>
                </a:cxn>
                <a:cxn ang="0">
                  <a:pos x="63" y="41"/>
                </a:cxn>
              </a:cxnLst>
              <a:rect l="0" t="0" r="r" b="b"/>
              <a:pathLst>
                <a:path w="63" h="41">
                  <a:moveTo>
                    <a:pt x="63" y="41"/>
                  </a:moveTo>
                  <a:lnTo>
                    <a:pt x="0" y="41"/>
                  </a:lnTo>
                  <a:lnTo>
                    <a:pt x="9" y="0"/>
                  </a:lnTo>
                  <a:lnTo>
                    <a:pt x="63" y="0"/>
                  </a:lnTo>
                  <a:lnTo>
                    <a:pt x="63" y="4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4" name="Freeform 661"/>
            <p:cNvSpPr>
              <a:spLocks noChangeAspect="1"/>
            </p:cNvSpPr>
            <p:nvPr/>
          </p:nvSpPr>
          <p:spPr bwMode="auto">
            <a:xfrm flipH="1">
              <a:off x="1154" y="3726"/>
              <a:ext cx="207" cy="245"/>
            </a:xfrm>
            <a:custGeom>
              <a:avLst/>
              <a:gdLst/>
              <a:ahLst/>
              <a:cxnLst>
                <a:cxn ang="0">
                  <a:pos x="171" y="245"/>
                </a:cxn>
                <a:cxn ang="0">
                  <a:pos x="207" y="245"/>
                </a:cxn>
                <a:cxn ang="0">
                  <a:pos x="207" y="0"/>
                </a:cxn>
                <a:cxn ang="0">
                  <a:pos x="34" y="0"/>
                </a:cxn>
                <a:cxn ang="0">
                  <a:pos x="0" y="124"/>
                </a:cxn>
                <a:cxn ang="0">
                  <a:pos x="0" y="245"/>
                </a:cxn>
                <a:cxn ang="0">
                  <a:pos x="13" y="245"/>
                </a:cxn>
              </a:cxnLst>
              <a:rect l="0" t="0" r="r" b="b"/>
              <a:pathLst>
                <a:path w="207" h="245">
                  <a:moveTo>
                    <a:pt x="171" y="245"/>
                  </a:moveTo>
                  <a:lnTo>
                    <a:pt x="207" y="245"/>
                  </a:lnTo>
                  <a:lnTo>
                    <a:pt x="207" y="0"/>
                  </a:lnTo>
                  <a:lnTo>
                    <a:pt x="34" y="0"/>
                  </a:lnTo>
                  <a:lnTo>
                    <a:pt x="0" y="124"/>
                  </a:lnTo>
                  <a:lnTo>
                    <a:pt x="0" y="245"/>
                  </a:lnTo>
                  <a:lnTo>
                    <a:pt x="13" y="245"/>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5" name="Freeform 662"/>
            <p:cNvSpPr>
              <a:spLocks noChangeAspect="1"/>
            </p:cNvSpPr>
            <p:nvPr/>
          </p:nvSpPr>
          <p:spPr bwMode="auto">
            <a:xfrm flipH="1">
              <a:off x="1189" y="3899"/>
              <a:ext cx="162" cy="71"/>
            </a:xfrm>
            <a:custGeom>
              <a:avLst/>
              <a:gdLst/>
              <a:ahLst/>
              <a:cxnLst>
                <a:cxn ang="0">
                  <a:pos x="0" y="71"/>
                </a:cxn>
                <a:cxn ang="0">
                  <a:pos x="12" y="40"/>
                </a:cxn>
                <a:cxn ang="0">
                  <a:pos x="31" y="18"/>
                </a:cxn>
                <a:cxn ang="0">
                  <a:pos x="55" y="5"/>
                </a:cxn>
                <a:cxn ang="0">
                  <a:pos x="81" y="0"/>
                </a:cxn>
                <a:cxn ang="0">
                  <a:pos x="94" y="1"/>
                </a:cxn>
                <a:cxn ang="0">
                  <a:pos x="106" y="4"/>
                </a:cxn>
                <a:cxn ang="0">
                  <a:pos x="130" y="18"/>
                </a:cxn>
                <a:cxn ang="0">
                  <a:pos x="149" y="40"/>
                </a:cxn>
                <a:cxn ang="0">
                  <a:pos x="162" y="71"/>
                </a:cxn>
              </a:cxnLst>
              <a:rect l="0" t="0" r="r" b="b"/>
              <a:pathLst>
                <a:path w="162" h="71">
                  <a:moveTo>
                    <a:pt x="0" y="71"/>
                  </a:moveTo>
                  <a:lnTo>
                    <a:pt x="12" y="40"/>
                  </a:lnTo>
                  <a:lnTo>
                    <a:pt x="31" y="18"/>
                  </a:lnTo>
                  <a:lnTo>
                    <a:pt x="55" y="5"/>
                  </a:lnTo>
                  <a:lnTo>
                    <a:pt x="81" y="0"/>
                  </a:lnTo>
                  <a:lnTo>
                    <a:pt x="94" y="1"/>
                  </a:lnTo>
                  <a:lnTo>
                    <a:pt x="106" y="4"/>
                  </a:lnTo>
                  <a:lnTo>
                    <a:pt x="130" y="18"/>
                  </a:lnTo>
                  <a:lnTo>
                    <a:pt x="149" y="40"/>
                  </a:lnTo>
                  <a:lnTo>
                    <a:pt x="162" y="7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6" name="Freeform 663"/>
            <p:cNvSpPr>
              <a:spLocks noChangeAspect="1"/>
            </p:cNvSpPr>
            <p:nvPr/>
          </p:nvSpPr>
          <p:spPr bwMode="auto">
            <a:xfrm flipH="1">
              <a:off x="1159" y="3694"/>
              <a:ext cx="43" cy="31"/>
            </a:xfrm>
            <a:custGeom>
              <a:avLst/>
              <a:gdLst/>
              <a:ahLst/>
              <a:cxnLst>
                <a:cxn ang="0">
                  <a:pos x="31" y="31"/>
                </a:cxn>
                <a:cxn ang="0">
                  <a:pos x="31" y="13"/>
                </a:cxn>
                <a:cxn ang="0">
                  <a:pos x="43" y="13"/>
                </a:cxn>
                <a:cxn ang="0">
                  <a:pos x="43" y="0"/>
                </a:cxn>
                <a:cxn ang="0">
                  <a:pos x="0" y="0"/>
                </a:cxn>
                <a:cxn ang="0">
                  <a:pos x="0" y="13"/>
                </a:cxn>
                <a:cxn ang="0">
                  <a:pos x="13" y="13"/>
                </a:cxn>
                <a:cxn ang="0">
                  <a:pos x="13" y="31"/>
                </a:cxn>
              </a:cxnLst>
              <a:rect l="0" t="0" r="r" b="b"/>
              <a:pathLst>
                <a:path w="43" h="31">
                  <a:moveTo>
                    <a:pt x="31" y="31"/>
                  </a:moveTo>
                  <a:lnTo>
                    <a:pt x="31" y="13"/>
                  </a:lnTo>
                  <a:lnTo>
                    <a:pt x="43" y="13"/>
                  </a:lnTo>
                  <a:lnTo>
                    <a:pt x="43" y="0"/>
                  </a:lnTo>
                  <a:lnTo>
                    <a:pt x="0" y="0"/>
                  </a:lnTo>
                  <a:lnTo>
                    <a:pt x="0" y="13"/>
                  </a:lnTo>
                  <a:lnTo>
                    <a:pt x="13" y="13"/>
                  </a:lnTo>
                  <a:lnTo>
                    <a:pt x="13" y="31"/>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7" name="Freeform 664"/>
            <p:cNvSpPr>
              <a:spLocks noChangeAspect="1"/>
            </p:cNvSpPr>
            <p:nvPr/>
          </p:nvSpPr>
          <p:spPr bwMode="auto">
            <a:xfrm flipH="1">
              <a:off x="1234" y="3755"/>
              <a:ext cx="89" cy="126"/>
            </a:xfrm>
            <a:custGeom>
              <a:avLst/>
              <a:gdLst/>
              <a:ahLst/>
              <a:cxnLst>
                <a:cxn ang="0">
                  <a:pos x="89" y="126"/>
                </a:cxn>
                <a:cxn ang="0">
                  <a:pos x="89" y="0"/>
                </a:cxn>
                <a:cxn ang="0">
                  <a:pos x="12" y="0"/>
                </a:cxn>
                <a:cxn ang="0">
                  <a:pos x="0" y="57"/>
                </a:cxn>
                <a:cxn ang="0">
                  <a:pos x="0" y="126"/>
                </a:cxn>
                <a:cxn ang="0">
                  <a:pos x="88" y="126"/>
                </a:cxn>
              </a:cxnLst>
              <a:rect l="0" t="0" r="r" b="b"/>
              <a:pathLst>
                <a:path w="89" h="126">
                  <a:moveTo>
                    <a:pt x="89" y="126"/>
                  </a:moveTo>
                  <a:lnTo>
                    <a:pt x="89" y="0"/>
                  </a:lnTo>
                  <a:lnTo>
                    <a:pt x="12" y="0"/>
                  </a:lnTo>
                  <a:lnTo>
                    <a:pt x="0" y="57"/>
                  </a:lnTo>
                  <a:lnTo>
                    <a:pt x="0" y="126"/>
                  </a:lnTo>
                  <a:lnTo>
                    <a:pt x="88" y="126"/>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8" name="Line 665"/>
            <p:cNvSpPr>
              <a:spLocks noChangeAspect="1" noChangeShapeType="1"/>
            </p:cNvSpPr>
            <p:nvPr/>
          </p:nvSpPr>
          <p:spPr bwMode="auto">
            <a:xfrm flipH="1">
              <a:off x="1285" y="3771"/>
              <a:ext cx="1" cy="41"/>
            </a:xfrm>
            <a:prstGeom prst="line">
              <a:avLst/>
            </a:prstGeom>
            <a:noFill/>
            <a:ln w="4763">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09" name="Rectangle 666"/>
            <p:cNvSpPr>
              <a:spLocks noChangeAspect="1" noChangeArrowheads="1"/>
            </p:cNvSpPr>
            <p:nvPr/>
          </p:nvSpPr>
          <p:spPr bwMode="auto">
            <a:xfrm flipH="1">
              <a:off x="1051" y="3700"/>
              <a:ext cx="42"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0" name="Freeform 667"/>
            <p:cNvSpPr>
              <a:spLocks noChangeAspect="1"/>
            </p:cNvSpPr>
            <p:nvPr/>
          </p:nvSpPr>
          <p:spPr bwMode="auto">
            <a:xfrm flipH="1">
              <a:off x="1051" y="3643"/>
              <a:ext cx="42" cy="57"/>
            </a:xfrm>
            <a:custGeom>
              <a:avLst/>
              <a:gdLst/>
              <a:ahLst/>
              <a:cxnLst>
                <a:cxn ang="0">
                  <a:pos x="0" y="57"/>
                </a:cxn>
                <a:cxn ang="0">
                  <a:pos x="0" y="55"/>
                </a:cxn>
                <a:cxn ang="0">
                  <a:pos x="1" y="51"/>
                </a:cxn>
                <a:cxn ang="0">
                  <a:pos x="2" y="47"/>
                </a:cxn>
                <a:cxn ang="0">
                  <a:pos x="3" y="43"/>
                </a:cxn>
                <a:cxn ang="0">
                  <a:pos x="4" y="39"/>
                </a:cxn>
                <a:cxn ang="0">
                  <a:pos x="6" y="36"/>
                </a:cxn>
                <a:cxn ang="0">
                  <a:pos x="8" y="32"/>
                </a:cxn>
                <a:cxn ang="0">
                  <a:pos x="10" y="29"/>
                </a:cxn>
                <a:cxn ang="0">
                  <a:pos x="12" y="26"/>
                </a:cxn>
                <a:cxn ang="0">
                  <a:pos x="14" y="23"/>
                </a:cxn>
                <a:cxn ang="0">
                  <a:pos x="16" y="22"/>
                </a:cxn>
                <a:cxn ang="0">
                  <a:pos x="13" y="0"/>
                </a:cxn>
                <a:cxn ang="0">
                  <a:pos x="29" y="0"/>
                </a:cxn>
                <a:cxn ang="0">
                  <a:pos x="28" y="23"/>
                </a:cxn>
                <a:cxn ang="0">
                  <a:pos x="30" y="25"/>
                </a:cxn>
                <a:cxn ang="0">
                  <a:pos x="33" y="29"/>
                </a:cxn>
                <a:cxn ang="0">
                  <a:pos x="35" y="31"/>
                </a:cxn>
                <a:cxn ang="0">
                  <a:pos x="38" y="36"/>
                </a:cxn>
                <a:cxn ang="0">
                  <a:pos x="40" y="42"/>
                </a:cxn>
                <a:cxn ang="0">
                  <a:pos x="40" y="46"/>
                </a:cxn>
                <a:cxn ang="0">
                  <a:pos x="41" y="50"/>
                </a:cxn>
                <a:cxn ang="0">
                  <a:pos x="42" y="53"/>
                </a:cxn>
                <a:cxn ang="0">
                  <a:pos x="42" y="57"/>
                </a:cxn>
                <a:cxn ang="0">
                  <a:pos x="0" y="57"/>
                </a:cxn>
              </a:cxnLst>
              <a:rect l="0" t="0" r="r" b="b"/>
              <a:pathLst>
                <a:path w="42" h="57">
                  <a:moveTo>
                    <a:pt x="0" y="57"/>
                  </a:moveTo>
                  <a:lnTo>
                    <a:pt x="0" y="55"/>
                  </a:lnTo>
                  <a:lnTo>
                    <a:pt x="1" y="51"/>
                  </a:lnTo>
                  <a:lnTo>
                    <a:pt x="2" y="47"/>
                  </a:lnTo>
                  <a:lnTo>
                    <a:pt x="3" y="43"/>
                  </a:lnTo>
                  <a:lnTo>
                    <a:pt x="4" y="39"/>
                  </a:lnTo>
                  <a:lnTo>
                    <a:pt x="6" y="36"/>
                  </a:lnTo>
                  <a:lnTo>
                    <a:pt x="8" y="32"/>
                  </a:lnTo>
                  <a:lnTo>
                    <a:pt x="10" y="29"/>
                  </a:lnTo>
                  <a:lnTo>
                    <a:pt x="12" y="26"/>
                  </a:lnTo>
                  <a:lnTo>
                    <a:pt x="14" y="23"/>
                  </a:lnTo>
                  <a:lnTo>
                    <a:pt x="16" y="22"/>
                  </a:lnTo>
                  <a:lnTo>
                    <a:pt x="13" y="0"/>
                  </a:lnTo>
                  <a:lnTo>
                    <a:pt x="29" y="0"/>
                  </a:lnTo>
                  <a:lnTo>
                    <a:pt x="28" y="23"/>
                  </a:lnTo>
                  <a:lnTo>
                    <a:pt x="30" y="25"/>
                  </a:lnTo>
                  <a:lnTo>
                    <a:pt x="33" y="29"/>
                  </a:lnTo>
                  <a:lnTo>
                    <a:pt x="35" y="31"/>
                  </a:lnTo>
                  <a:lnTo>
                    <a:pt x="38" y="36"/>
                  </a:lnTo>
                  <a:lnTo>
                    <a:pt x="40" y="42"/>
                  </a:lnTo>
                  <a:lnTo>
                    <a:pt x="40" y="46"/>
                  </a:lnTo>
                  <a:lnTo>
                    <a:pt x="41" y="50"/>
                  </a:lnTo>
                  <a:lnTo>
                    <a:pt x="42" y="53"/>
                  </a:lnTo>
                  <a:lnTo>
                    <a:pt x="42"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1" name="Rectangle 668"/>
            <p:cNvSpPr>
              <a:spLocks noChangeAspect="1" noChangeArrowheads="1"/>
            </p:cNvSpPr>
            <p:nvPr/>
          </p:nvSpPr>
          <p:spPr bwMode="auto">
            <a:xfrm flipH="1">
              <a:off x="918" y="3700"/>
              <a:ext cx="42" cy="209"/>
            </a:xfrm>
            <a:prstGeom prst="rect">
              <a:avLst/>
            </a:prstGeom>
            <a:solidFill>
              <a:srgbClr val="C0C0C0"/>
            </a:solidFill>
            <a:ln w="0">
              <a:solidFill>
                <a:srgbClr val="C0C0C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2" name="Freeform 669"/>
            <p:cNvSpPr>
              <a:spLocks noChangeAspect="1"/>
            </p:cNvSpPr>
            <p:nvPr/>
          </p:nvSpPr>
          <p:spPr bwMode="auto">
            <a:xfrm flipH="1">
              <a:off x="919" y="3643"/>
              <a:ext cx="41" cy="57"/>
            </a:xfrm>
            <a:custGeom>
              <a:avLst/>
              <a:gdLst/>
              <a:ahLst/>
              <a:cxnLst>
                <a:cxn ang="0">
                  <a:pos x="0" y="57"/>
                </a:cxn>
                <a:cxn ang="0">
                  <a:pos x="0" y="55"/>
                </a:cxn>
                <a:cxn ang="0">
                  <a:pos x="1" y="50"/>
                </a:cxn>
                <a:cxn ang="0">
                  <a:pos x="2" y="47"/>
                </a:cxn>
                <a:cxn ang="0">
                  <a:pos x="3" y="43"/>
                </a:cxn>
                <a:cxn ang="0">
                  <a:pos x="4" y="39"/>
                </a:cxn>
                <a:cxn ang="0">
                  <a:pos x="6" y="36"/>
                </a:cxn>
                <a:cxn ang="0">
                  <a:pos x="8" y="32"/>
                </a:cxn>
                <a:cxn ang="0">
                  <a:pos x="10" y="28"/>
                </a:cxn>
                <a:cxn ang="0">
                  <a:pos x="12" y="25"/>
                </a:cxn>
                <a:cxn ang="0">
                  <a:pos x="14" y="23"/>
                </a:cxn>
                <a:cxn ang="0">
                  <a:pos x="16" y="22"/>
                </a:cxn>
                <a:cxn ang="0">
                  <a:pos x="13" y="0"/>
                </a:cxn>
                <a:cxn ang="0">
                  <a:pos x="29" y="0"/>
                </a:cxn>
                <a:cxn ang="0">
                  <a:pos x="27" y="22"/>
                </a:cxn>
                <a:cxn ang="0">
                  <a:pos x="30" y="24"/>
                </a:cxn>
                <a:cxn ang="0">
                  <a:pos x="33" y="28"/>
                </a:cxn>
                <a:cxn ang="0">
                  <a:pos x="35" y="31"/>
                </a:cxn>
                <a:cxn ang="0">
                  <a:pos x="38" y="36"/>
                </a:cxn>
                <a:cxn ang="0">
                  <a:pos x="39" y="41"/>
                </a:cxn>
                <a:cxn ang="0">
                  <a:pos x="40" y="46"/>
                </a:cxn>
                <a:cxn ang="0">
                  <a:pos x="41" y="50"/>
                </a:cxn>
                <a:cxn ang="0">
                  <a:pos x="41" y="53"/>
                </a:cxn>
                <a:cxn ang="0">
                  <a:pos x="41" y="57"/>
                </a:cxn>
                <a:cxn ang="0">
                  <a:pos x="0" y="57"/>
                </a:cxn>
              </a:cxnLst>
              <a:rect l="0" t="0" r="r" b="b"/>
              <a:pathLst>
                <a:path w="41" h="57">
                  <a:moveTo>
                    <a:pt x="0" y="57"/>
                  </a:moveTo>
                  <a:lnTo>
                    <a:pt x="0" y="55"/>
                  </a:lnTo>
                  <a:lnTo>
                    <a:pt x="1" y="50"/>
                  </a:lnTo>
                  <a:lnTo>
                    <a:pt x="2" y="47"/>
                  </a:lnTo>
                  <a:lnTo>
                    <a:pt x="3" y="43"/>
                  </a:lnTo>
                  <a:lnTo>
                    <a:pt x="4" y="39"/>
                  </a:lnTo>
                  <a:lnTo>
                    <a:pt x="6" y="36"/>
                  </a:lnTo>
                  <a:lnTo>
                    <a:pt x="8" y="32"/>
                  </a:lnTo>
                  <a:lnTo>
                    <a:pt x="10" y="28"/>
                  </a:lnTo>
                  <a:lnTo>
                    <a:pt x="12" y="25"/>
                  </a:lnTo>
                  <a:lnTo>
                    <a:pt x="14" y="23"/>
                  </a:lnTo>
                  <a:lnTo>
                    <a:pt x="16" y="22"/>
                  </a:lnTo>
                  <a:lnTo>
                    <a:pt x="13" y="0"/>
                  </a:lnTo>
                  <a:lnTo>
                    <a:pt x="29" y="0"/>
                  </a:lnTo>
                  <a:lnTo>
                    <a:pt x="27" y="22"/>
                  </a:lnTo>
                  <a:lnTo>
                    <a:pt x="30" y="24"/>
                  </a:lnTo>
                  <a:lnTo>
                    <a:pt x="33" y="28"/>
                  </a:lnTo>
                  <a:lnTo>
                    <a:pt x="35" y="31"/>
                  </a:lnTo>
                  <a:lnTo>
                    <a:pt x="38" y="36"/>
                  </a:lnTo>
                  <a:lnTo>
                    <a:pt x="39" y="41"/>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3" name="Rectangle 670"/>
            <p:cNvSpPr>
              <a:spLocks noChangeAspect="1" noChangeArrowheads="1"/>
            </p:cNvSpPr>
            <p:nvPr/>
          </p:nvSpPr>
          <p:spPr bwMode="auto">
            <a:xfrm flipH="1">
              <a:off x="964" y="3700"/>
              <a:ext cx="42" cy="209"/>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4" name="Freeform 671"/>
            <p:cNvSpPr>
              <a:spLocks noChangeAspect="1"/>
            </p:cNvSpPr>
            <p:nvPr/>
          </p:nvSpPr>
          <p:spPr bwMode="auto">
            <a:xfrm flipH="1">
              <a:off x="964"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6"/>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6"/>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5" name="Freeform 672"/>
            <p:cNvSpPr>
              <a:spLocks noChangeAspect="1"/>
            </p:cNvSpPr>
            <p:nvPr/>
          </p:nvSpPr>
          <p:spPr bwMode="auto">
            <a:xfrm flipH="1">
              <a:off x="749" y="3643"/>
              <a:ext cx="41" cy="57"/>
            </a:xfrm>
            <a:custGeom>
              <a:avLst/>
              <a:gdLst/>
              <a:ahLst/>
              <a:cxnLst>
                <a:cxn ang="0">
                  <a:pos x="0" y="57"/>
                </a:cxn>
                <a:cxn ang="0">
                  <a:pos x="0" y="55"/>
                </a:cxn>
                <a:cxn ang="0">
                  <a:pos x="0" y="51"/>
                </a:cxn>
                <a:cxn ang="0">
                  <a:pos x="1" y="47"/>
                </a:cxn>
                <a:cxn ang="0">
                  <a:pos x="2" y="43"/>
                </a:cxn>
                <a:cxn ang="0">
                  <a:pos x="4" y="39"/>
                </a:cxn>
                <a:cxn ang="0">
                  <a:pos x="5" y="36"/>
                </a:cxn>
                <a:cxn ang="0">
                  <a:pos x="7" y="32"/>
                </a:cxn>
                <a:cxn ang="0">
                  <a:pos x="9" y="29"/>
                </a:cxn>
                <a:cxn ang="0">
                  <a:pos x="11" y="25"/>
                </a:cxn>
                <a:cxn ang="0">
                  <a:pos x="14" y="23"/>
                </a:cxn>
                <a:cxn ang="0">
                  <a:pos x="15" y="22"/>
                </a:cxn>
                <a:cxn ang="0">
                  <a:pos x="12" y="0"/>
                </a:cxn>
                <a:cxn ang="0">
                  <a:pos x="28" y="0"/>
                </a:cxn>
                <a:cxn ang="0">
                  <a:pos x="27" y="23"/>
                </a:cxn>
                <a:cxn ang="0">
                  <a:pos x="30" y="25"/>
                </a:cxn>
                <a:cxn ang="0">
                  <a:pos x="33" y="29"/>
                </a:cxn>
                <a:cxn ang="0">
                  <a:pos x="35" y="31"/>
                </a:cxn>
                <a:cxn ang="0">
                  <a:pos x="37"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0" y="51"/>
                  </a:lnTo>
                  <a:lnTo>
                    <a:pt x="1" y="47"/>
                  </a:lnTo>
                  <a:lnTo>
                    <a:pt x="2" y="43"/>
                  </a:lnTo>
                  <a:lnTo>
                    <a:pt x="4" y="39"/>
                  </a:lnTo>
                  <a:lnTo>
                    <a:pt x="5" y="36"/>
                  </a:lnTo>
                  <a:lnTo>
                    <a:pt x="7" y="32"/>
                  </a:lnTo>
                  <a:lnTo>
                    <a:pt x="9" y="29"/>
                  </a:lnTo>
                  <a:lnTo>
                    <a:pt x="11" y="25"/>
                  </a:lnTo>
                  <a:lnTo>
                    <a:pt x="14" y="23"/>
                  </a:lnTo>
                  <a:lnTo>
                    <a:pt x="15" y="22"/>
                  </a:lnTo>
                  <a:lnTo>
                    <a:pt x="12" y="0"/>
                  </a:lnTo>
                  <a:lnTo>
                    <a:pt x="28" y="0"/>
                  </a:lnTo>
                  <a:lnTo>
                    <a:pt x="27" y="23"/>
                  </a:lnTo>
                  <a:lnTo>
                    <a:pt x="30" y="25"/>
                  </a:lnTo>
                  <a:lnTo>
                    <a:pt x="33" y="29"/>
                  </a:lnTo>
                  <a:lnTo>
                    <a:pt x="35" y="31"/>
                  </a:lnTo>
                  <a:lnTo>
                    <a:pt x="37" y="36"/>
                  </a:lnTo>
                  <a:lnTo>
                    <a:pt x="39" y="42"/>
                  </a:lnTo>
                  <a:lnTo>
                    <a:pt x="40" y="46"/>
                  </a:lnTo>
                  <a:lnTo>
                    <a:pt x="41" y="50"/>
                  </a:lnTo>
                  <a:lnTo>
                    <a:pt x="41" y="53"/>
                  </a:lnTo>
                  <a:lnTo>
                    <a:pt x="41" y="57"/>
                  </a:lnTo>
                  <a:lnTo>
                    <a:pt x="0" y="57"/>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6" name="Freeform 673"/>
            <p:cNvSpPr>
              <a:spLocks noChangeAspect="1"/>
            </p:cNvSpPr>
            <p:nvPr/>
          </p:nvSpPr>
          <p:spPr bwMode="auto">
            <a:xfrm flipH="1">
              <a:off x="616" y="3644"/>
              <a:ext cx="41" cy="56"/>
            </a:xfrm>
            <a:custGeom>
              <a:avLst/>
              <a:gdLst/>
              <a:ahLst/>
              <a:cxnLst>
                <a:cxn ang="0">
                  <a:pos x="0" y="56"/>
                </a:cxn>
                <a:cxn ang="0">
                  <a:pos x="0" y="54"/>
                </a:cxn>
                <a:cxn ang="0">
                  <a:pos x="0" y="50"/>
                </a:cxn>
                <a:cxn ang="0">
                  <a:pos x="1" y="46"/>
                </a:cxn>
                <a:cxn ang="0">
                  <a:pos x="3" y="42"/>
                </a:cxn>
                <a:cxn ang="0">
                  <a:pos x="4" y="38"/>
                </a:cxn>
                <a:cxn ang="0">
                  <a:pos x="5" y="35"/>
                </a:cxn>
                <a:cxn ang="0">
                  <a:pos x="7" y="31"/>
                </a:cxn>
                <a:cxn ang="0">
                  <a:pos x="10" y="28"/>
                </a:cxn>
                <a:cxn ang="0">
                  <a:pos x="11" y="25"/>
                </a:cxn>
                <a:cxn ang="0">
                  <a:pos x="14" y="23"/>
                </a:cxn>
                <a:cxn ang="0">
                  <a:pos x="15" y="22"/>
                </a:cxn>
                <a:cxn ang="0">
                  <a:pos x="13" y="0"/>
                </a:cxn>
                <a:cxn ang="0">
                  <a:pos x="29" y="0"/>
                </a:cxn>
                <a:cxn ang="0">
                  <a:pos x="27" y="22"/>
                </a:cxn>
                <a:cxn ang="0">
                  <a:pos x="30" y="24"/>
                </a:cxn>
                <a:cxn ang="0">
                  <a:pos x="33" y="28"/>
                </a:cxn>
                <a:cxn ang="0">
                  <a:pos x="35" y="31"/>
                </a:cxn>
                <a:cxn ang="0">
                  <a:pos x="37" y="35"/>
                </a:cxn>
                <a:cxn ang="0">
                  <a:pos x="39" y="41"/>
                </a:cxn>
                <a:cxn ang="0">
                  <a:pos x="40" y="45"/>
                </a:cxn>
                <a:cxn ang="0">
                  <a:pos x="41" y="49"/>
                </a:cxn>
                <a:cxn ang="0">
                  <a:pos x="41" y="53"/>
                </a:cxn>
                <a:cxn ang="0">
                  <a:pos x="41" y="56"/>
                </a:cxn>
                <a:cxn ang="0">
                  <a:pos x="0" y="56"/>
                </a:cxn>
              </a:cxnLst>
              <a:rect l="0" t="0" r="r" b="b"/>
              <a:pathLst>
                <a:path w="41" h="56">
                  <a:moveTo>
                    <a:pt x="0" y="56"/>
                  </a:moveTo>
                  <a:lnTo>
                    <a:pt x="0" y="54"/>
                  </a:lnTo>
                  <a:lnTo>
                    <a:pt x="0" y="50"/>
                  </a:lnTo>
                  <a:lnTo>
                    <a:pt x="1" y="46"/>
                  </a:lnTo>
                  <a:lnTo>
                    <a:pt x="3" y="42"/>
                  </a:lnTo>
                  <a:lnTo>
                    <a:pt x="4" y="38"/>
                  </a:lnTo>
                  <a:lnTo>
                    <a:pt x="5" y="35"/>
                  </a:lnTo>
                  <a:lnTo>
                    <a:pt x="7" y="31"/>
                  </a:lnTo>
                  <a:lnTo>
                    <a:pt x="10" y="28"/>
                  </a:lnTo>
                  <a:lnTo>
                    <a:pt x="11" y="25"/>
                  </a:lnTo>
                  <a:lnTo>
                    <a:pt x="14" y="23"/>
                  </a:lnTo>
                  <a:lnTo>
                    <a:pt x="15" y="22"/>
                  </a:lnTo>
                  <a:lnTo>
                    <a:pt x="13" y="0"/>
                  </a:lnTo>
                  <a:lnTo>
                    <a:pt x="29" y="0"/>
                  </a:lnTo>
                  <a:lnTo>
                    <a:pt x="27" y="22"/>
                  </a:lnTo>
                  <a:lnTo>
                    <a:pt x="30" y="24"/>
                  </a:lnTo>
                  <a:lnTo>
                    <a:pt x="33" y="28"/>
                  </a:lnTo>
                  <a:lnTo>
                    <a:pt x="35" y="31"/>
                  </a:lnTo>
                  <a:lnTo>
                    <a:pt x="37" y="35"/>
                  </a:lnTo>
                  <a:lnTo>
                    <a:pt x="39" y="41"/>
                  </a:lnTo>
                  <a:lnTo>
                    <a:pt x="40" y="45"/>
                  </a:lnTo>
                  <a:lnTo>
                    <a:pt x="41" y="49"/>
                  </a:lnTo>
                  <a:lnTo>
                    <a:pt x="41" y="53"/>
                  </a:lnTo>
                  <a:lnTo>
                    <a:pt x="41" y="56"/>
                  </a:lnTo>
                  <a:lnTo>
                    <a:pt x="0" y="56"/>
                  </a:lnTo>
                  <a:close/>
                </a:path>
              </a:pathLst>
            </a:custGeom>
            <a:solidFill>
              <a:srgbClr val="FFFF00"/>
            </a:solidFill>
            <a:ln w="4763">
              <a:solidFill>
                <a:srgbClr val="FFFF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7" name="Freeform 674"/>
            <p:cNvSpPr>
              <a:spLocks noChangeAspect="1"/>
            </p:cNvSpPr>
            <p:nvPr/>
          </p:nvSpPr>
          <p:spPr bwMode="auto">
            <a:xfrm flipH="1">
              <a:off x="662" y="3643"/>
              <a:ext cx="41" cy="57"/>
            </a:xfrm>
            <a:custGeom>
              <a:avLst/>
              <a:gdLst/>
              <a:ahLst/>
              <a:cxnLst>
                <a:cxn ang="0">
                  <a:pos x="0" y="57"/>
                </a:cxn>
                <a:cxn ang="0">
                  <a:pos x="0" y="55"/>
                </a:cxn>
                <a:cxn ang="0">
                  <a:pos x="1" y="51"/>
                </a:cxn>
                <a:cxn ang="0">
                  <a:pos x="1" y="47"/>
                </a:cxn>
                <a:cxn ang="0">
                  <a:pos x="3" y="43"/>
                </a:cxn>
                <a:cxn ang="0">
                  <a:pos x="4" y="39"/>
                </a:cxn>
                <a:cxn ang="0">
                  <a:pos x="6" y="36"/>
                </a:cxn>
                <a:cxn ang="0">
                  <a:pos x="8" y="32"/>
                </a:cxn>
                <a:cxn ang="0">
                  <a:pos x="10" y="29"/>
                </a:cxn>
                <a:cxn ang="0">
                  <a:pos x="12" y="25"/>
                </a:cxn>
                <a:cxn ang="0">
                  <a:pos x="14" y="23"/>
                </a:cxn>
                <a:cxn ang="0">
                  <a:pos x="16" y="22"/>
                </a:cxn>
                <a:cxn ang="0">
                  <a:pos x="13" y="0"/>
                </a:cxn>
                <a:cxn ang="0">
                  <a:pos x="29" y="0"/>
                </a:cxn>
                <a:cxn ang="0">
                  <a:pos x="28" y="23"/>
                </a:cxn>
                <a:cxn ang="0">
                  <a:pos x="30" y="25"/>
                </a:cxn>
                <a:cxn ang="0">
                  <a:pos x="33" y="29"/>
                </a:cxn>
                <a:cxn ang="0">
                  <a:pos x="35" y="31"/>
                </a:cxn>
                <a:cxn ang="0">
                  <a:pos x="38" y="36"/>
                </a:cxn>
                <a:cxn ang="0">
                  <a:pos x="39" y="42"/>
                </a:cxn>
                <a:cxn ang="0">
                  <a:pos x="40" y="46"/>
                </a:cxn>
                <a:cxn ang="0">
                  <a:pos x="41" y="50"/>
                </a:cxn>
                <a:cxn ang="0">
                  <a:pos x="41" y="53"/>
                </a:cxn>
                <a:cxn ang="0">
                  <a:pos x="41" y="57"/>
                </a:cxn>
                <a:cxn ang="0">
                  <a:pos x="0" y="57"/>
                </a:cxn>
              </a:cxnLst>
              <a:rect l="0" t="0" r="r" b="b"/>
              <a:pathLst>
                <a:path w="41" h="57">
                  <a:moveTo>
                    <a:pt x="0" y="57"/>
                  </a:moveTo>
                  <a:lnTo>
                    <a:pt x="0" y="55"/>
                  </a:lnTo>
                  <a:lnTo>
                    <a:pt x="1" y="51"/>
                  </a:lnTo>
                  <a:lnTo>
                    <a:pt x="1" y="47"/>
                  </a:lnTo>
                  <a:lnTo>
                    <a:pt x="3" y="43"/>
                  </a:lnTo>
                  <a:lnTo>
                    <a:pt x="4" y="39"/>
                  </a:lnTo>
                  <a:lnTo>
                    <a:pt x="6" y="36"/>
                  </a:lnTo>
                  <a:lnTo>
                    <a:pt x="8" y="32"/>
                  </a:lnTo>
                  <a:lnTo>
                    <a:pt x="10" y="29"/>
                  </a:lnTo>
                  <a:lnTo>
                    <a:pt x="12" y="25"/>
                  </a:lnTo>
                  <a:lnTo>
                    <a:pt x="14" y="23"/>
                  </a:lnTo>
                  <a:lnTo>
                    <a:pt x="16" y="22"/>
                  </a:lnTo>
                  <a:lnTo>
                    <a:pt x="13" y="0"/>
                  </a:lnTo>
                  <a:lnTo>
                    <a:pt x="29" y="0"/>
                  </a:lnTo>
                  <a:lnTo>
                    <a:pt x="28" y="23"/>
                  </a:lnTo>
                  <a:lnTo>
                    <a:pt x="30" y="25"/>
                  </a:lnTo>
                  <a:lnTo>
                    <a:pt x="33" y="29"/>
                  </a:lnTo>
                  <a:lnTo>
                    <a:pt x="35" y="31"/>
                  </a:lnTo>
                  <a:lnTo>
                    <a:pt x="38" y="36"/>
                  </a:lnTo>
                  <a:lnTo>
                    <a:pt x="39" y="42"/>
                  </a:lnTo>
                  <a:lnTo>
                    <a:pt x="40" y="46"/>
                  </a:lnTo>
                  <a:lnTo>
                    <a:pt x="41" y="50"/>
                  </a:lnTo>
                  <a:lnTo>
                    <a:pt x="41" y="53"/>
                  </a:lnTo>
                  <a:lnTo>
                    <a:pt x="41" y="57"/>
                  </a:lnTo>
                  <a:lnTo>
                    <a:pt x="0" y="57"/>
                  </a:lnTo>
                  <a:close/>
                </a:path>
              </a:pathLst>
            </a:custGeom>
            <a:solidFill>
              <a:srgbClr val="C0C0C0"/>
            </a:solidFill>
            <a:ln w="4763">
              <a:solidFill>
                <a:srgbClr val="C0C0C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8" name="Rectangle 675"/>
            <p:cNvSpPr>
              <a:spLocks noChangeAspect="1" noChangeArrowheads="1"/>
            </p:cNvSpPr>
            <p:nvPr/>
          </p:nvSpPr>
          <p:spPr bwMode="auto">
            <a:xfrm flipH="1">
              <a:off x="561" y="3725"/>
              <a:ext cx="236" cy="180"/>
            </a:xfrm>
            <a:prstGeom prst="rect">
              <a:avLst/>
            </a:prstGeom>
            <a:noFill/>
            <a:ln w="9525">
              <a:solidFill>
                <a:srgbClr val="0000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19" name="Rectangle 676"/>
            <p:cNvSpPr>
              <a:spLocks noChangeAspect="1" noChangeArrowheads="1"/>
            </p:cNvSpPr>
            <p:nvPr/>
          </p:nvSpPr>
          <p:spPr bwMode="auto">
            <a:xfrm flipH="1">
              <a:off x="1007" y="3699"/>
              <a:ext cx="42" cy="209"/>
            </a:xfrm>
            <a:prstGeom prst="rect">
              <a:avLst/>
            </a:prstGeom>
            <a:solidFill>
              <a:srgbClr val="BF4100"/>
            </a:solidFill>
            <a:ln w="0">
              <a:solidFill>
                <a:srgbClr val="BF41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0" name="Freeform 677"/>
            <p:cNvSpPr>
              <a:spLocks noChangeAspect="1"/>
            </p:cNvSpPr>
            <p:nvPr/>
          </p:nvSpPr>
          <p:spPr bwMode="auto">
            <a:xfrm flipH="1">
              <a:off x="1007" y="3642"/>
              <a:ext cx="41" cy="57"/>
            </a:xfrm>
            <a:custGeom>
              <a:avLst/>
              <a:gdLst/>
              <a:ahLst/>
              <a:cxnLst>
                <a:cxn ang="0">
                  <a:pos x="0" y="57"/>
                </a:cxn>
                <a:cxn ang="0">
                  <a:pos x="0" y="54"/>
                </a:cxn>
                <a:cxn ang="0">
                  <a:pos x="0" y="50"/>
                </a:cxn>
                <a:cxn ang="0">
                  <a:pos x="1" y="46"/>
                </a:cxn>
                <a:cxn ang="0">
                  <a:pos x="2" y="42"/>
                </a:cxn>
                <a:cxn ang="0">
                  <a:pos x="4" y="38"/>
                </a:cxn>
                <a:cxn ang="0">
                  <a:pos x="5" y="35"/>
                </a:cxn>
                <a:cxn ang="0">
                  <a:pos x="7" y="32"/>
                </a:cxn>
                <a:cxn ang="0">
                  <a:pos x="9" y="28"/>
                </a:cxn>
                <a:cxn ang="0">
                  <a:pos x="11" y="25"/>
                </a:cxn>
                <a:cxn ang="0">
                  <a:pos x="13" y="23"/>
                </a:cxn>
                <a:cxn ang="0">
                  <a:pos x="15" y="22"/>
                </a:cxn>
                <a:cxn ang="0">
                  <a:pos x="12" y="0"/>
                </a:cxn>
                <a:cxn ang="0">
                  <a:pos x="28" y="0"/>
                </a:cxn>
                <a:cxn ang="0">
                  <a:pos x="27" y="22"/>
                </a:cxn>
                <a:cxn ang="0">
                  <a:pos x="30" y="24"/>
                </a:cxn>
                <a:cxn ang="0">
                  <a:pos x="33" y="28"/>
                </a:cxn>
                <a:cxn ang="0">
                  <a:pos x="35" y="31"/>
                </a:cxn>
                <a:cxn ang="0">
                  <a:pos x="37" y="35"/>
                </a:cxn>
                <a:cxn ang="0">
                  <a:pos x="39" y="41"/>
                </a:cxn>
                <a:cxn ang="0">
                  <a:pos x="40" y="46"/>
                </a:cxn>
                <a:cxn ang="0">
                  <a:pos x="40" y="50"/>
                </a:cxn>
                <a:cxn ang="0">
                  <a:pos x="41" y="53"/>
                </a:cxn>
                <a:cxn ang="0">
                  <a:pos x="41" y="57"/>
                </a:cxn>
                <a:cxn ang="0">
                  <a:pos x="0" y="57"/>
                </a:cxn>
              </a:cxnLst>
              <a:rect l="0" t="0" r="r" b="b"/>
              <a:pathLst>
                <a:path w="41" h="57">
                  <a:moveTo>
                    <a:pt x="0" y="57"/>
                  </a:moveTo>
                  <a:lnTo>
                    <a:pt x="0" y="54"/>
                  </a:lnTo>
                  <a:lnTo>
                    <a:pt x="0" y="50"/>
                  </a:lnTo>
                  <a:lnTo>
                    <a:pt x="1" y="46"/>
                  </a:lnTo>
                  <a:lnTo>
                    <a:pt x="2" y="42"/>
                  </a:lnTo>
                  <a:lnTo>
                    <a:pt x="4" y="38"/>
                  </a:lnTo>
                  <a:lnTo>
                    <a:pt x="5" y="35"/>
                  </a:lnTo>
                  <a:lnTo>
                    <a:pt x="7" y="32"/>
                  </a:lnTo>
                  <a:lnTo>
                    <a:pt x="9" y="28"/>
                  </a:lnTo>
                  <a:lnTo>
                    <a:pt x="11" y="25"/>
                  </a:lnTo>
                  <a:lnTo>
                    <a:pt x="13" y="23"/>
                  </a:lnTo>
                  <a:lnTo>
                    <a:pt x="15" y="22"/>
                  </a:lnTo>
                  <a:lnTo>
                    <a:pt x="12" y="0"/>
                  </a:lnTo>
                  <a:lnTo>
                    <a:pt x="28" y="0"/>
                  </a:lnTo>
                  <a:lnTo>
                    <a:pt x="27" y="22"/>
                  </a:lnTo>
                  <a:lnTo>
                    <a:pt x="30" y="24"/>
                  </a:lnTo>
                  <a:lnTo>
                    <a:pt x="33" y="28"/>
                  </a:lnTo>
                  <a:lnTo>
                    <a:pt x="35" y="31"/>
                  </a:lnTo>
                  <a:lnTo>
                    <a:pt x="37" y="35"/>
                  </a:lnTo>
                  <a:lnTo>
                    <a:pt x="39" y="41"/>
                  </a:lnTo>
                  <a:lnTo>
                    <a:pt x="40" y="46"/>
                  </a:lnTo>
                  <a:lnTo>
                    <a:pt x="40" y="50"/>
                  </a:lnTo>
                  <a:lnTo>
                    <a:pt x="41" y="53"/>
                  </a:lnTo>
                  <a:lnTo>
                    <a:pt x="41" y="57"/>
                  </a:lnTo>
                  <a:lnTo>
                    <a:pt x="0" y="57"/>
                  </a:lnTo>
                  <a:close/>
                </a:path>
              </a:pathLst>
            </a:custGeom>
            <a:solidFill>
              <a:srgbClr val="BF4100"/>
            </a:solidFill>
            <a:ln w="4763">
              <a:solidFill>
                <a:srgbClr val="BF4100"/>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1" name="Rectangle 678"/>
            <p:cNvSpPr>
              <a:spLocks noChangeAspect="1" noChangeArrowheads="1"/>
            </p:cNvSpPr>
            <p:nvPr/>
          </p:nvSpPr>
          <p:spPr bwMode="auto">
            <a:xfrm flipH="1">
              <a:off x="865" y="3725"/>
              <a:ext cx="236" cy="180"/>
            </a:xfrm>
            <a:prstGeom prst="rect">
              <a:avLst/>
            </a:prstGeom>
            <a:noFill/>
            <a:ln w="9525">
              <a:solidFill>
                <a:srgbClr val="000000"/>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2" name="Rectangle 679"/>
            <p:cNvSpPr>
              <a:spLocks noChangeAspect="1" noChangeArrowheads="1"/>
            </p:cNvSpPr>
            <p:nvPr/>
          </p:nvSpPr>
          <p:spPr bwMode="auto">
            <a:xfrm flipH="1">
              <a:off x="633" y="3838"/>
              <a:ext cx="111" cy="77"/>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3" name="Rectangle 680"/>
            <p:cNvSpPr>
              <a:spLocks noChangeAspect="1" noChangeArrowheads="1"/>
            </p:cNvSpPr>
            <p:nvPr/>
          </p:nvSpPr>
          <p:spPr bwMode="auto">
            <a:xfrm flipH="1">
              <a:off x="465" y="3838"/>
              <a:ext cx="689" cy="88"/>
            </a:xfrm>
            <a:prstGeom prst="rect">
              <a:avLst/>
            </a:prstGeom>
            <a:solidFill>
              <a:srgbClr val="0000FF"/>
            </a:solidFill>
            <a:ln w="0">
              <a:solidFill>
                <a:srgbClr val="0000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4" name="Rectangle 681"/>
            <p:cNvSpPr>
              <a:spLocks noChangeAspect="1" noChangeArrowheads="1"/>
            </p:cNvSpPr>
            <p:nvPr/>
          </p:nvSpPr>
          <p:spPr bwMode="auto">
            <a:xfrm flipH="1">
              <a:off x="660" y="3845"/>
              <a:ext cx="404" cy="55"/>
            </a:xfrm>
            <a:prstGeom prst="rect">
              <a:avLst/>
            </a:prstGeom>
            <a:solidFill>
              <a:srgbClr val="FFFFFF"/>
            </a:solidFill>
            <a:ln w="0">
              <a:solidFill>
                <a:srgbClr val="FFFFFF"/>
              </a:solid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5" name="Freeform 682"/>
            <p:cNvSpPr>
              <a:spLocks noChangeAspect="1"/>
            </p:cNvSpPr>
            <p:nvPr/>
          </p:nvSpPr>
          <p:spPr bwMode="auto">
            <a:xfrm flipH="1">
              <a:off x="617" y="3913"/>
              <a:ext cx="116" cy="16"/>
            </a:xfrm>
            <a:custGeom>
              <a:avLst/>
              <a:gdLst/>
              <a:ahLst/>
              <a:cxnLst>
                <a:cxn ang="0">
                  <a:pos x="0" y="16"/>
                </a:cxn>
                <a:cxn ang="0">
                  <a:pos x="28" y="4"/>
                </a:cxn>
                <a:cxn ang="0">
                  <a:pos x="58" y="0"/>
                </a:cxn>
                <a:cxn ang="0">
                  <a:pos x="65" y="0"/>
                </a:cxn>
                <a:cxn ang="0">
                  <a:pos x="72" y="0"/>
                </a:cxn>
                <a:cxn ang="0">
                  <a:pos x="87" y="4"/>
                </a:cxn>
                <a:cxn ang="0">
                  <a:pos x="116" y="16"/>
                </a:cxn>
              </a:cxnLst>
              <a:rect l="0" t="0" r="r" b="b"/>
              <a:pathLst>
                <a:path w="116" h="16">
                  <a:moveTo>
                    <a:pt x="0" y="16"/>
                  </a:moveTo>
                  <a:lnTo>
                    <a:pt x="28" y="4"/>
                  </a:lnTo>
                  <a:lnTo>
                    <a:pt x="58" y="0"/>
                  </a:lnTo>
                  <a:lnTo>
                    <a:pt x="65" y="0"/>
                  </a:lnTo>
                  <a:lnTo>
                    <a:pt x="72" y="0"/>
                  </a:lnTo>
                  <a:lnTo>
                    <a:pt x="87" y="4"/>
                  </a:lnTo>
                  <a:lnTo>
                    <a:pt x="116" y="16"/>
                  </a:lnTo>
                </a:path>
              </a:pathLst>
            </a:custGeom>
            <a:noFill/>
            <a:ln w="4763">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6" name="Freeform 683"/>
            <p:cNvSpPr>
              <a:spLocks noChangeAspect="1"/>
            </p:cNvSpPr>
            <p:nvPr/>
          </p:nvSpPr>
          <p:spPr bwMode="auto">
            <a:xfrm flipH="1">
              <a:off x="829" y="3847"/>
              <a:ext cx="164" cy="49"/>
            </a:xfrm>
            <a:custGeom>
              <a:avLst/>
              <a:gdLst/>
              <a:ahLst/>
              <a:cxnLst>
                <a:cxn ang="0">
                  <a:pos x="0" y="19"/>
                </a:cxn>
                <a:cxn ang="0">
                  <a:pos x="0" y="49"/>
                </a:cxn>
                <a:cxn ang="0">
                  <a:pos x="31" y="49"/>
                </a:cxn>
                <a:cxn ang="0">
                  <a:pos x="31" y="40"/>
                </a:cxn>
                <a:cxn ang="0">
                  <a:pos x="164" y="40"/>
                </a:cxn>
                <a:cxn ang="0">
                  <a:pos x="164" y="0"/>
                </a:cxn>
                <a:cxn ang="0">
                  <a:pos x="19" y="0"/>
                </a:cxn>
                <a:cxn ang="0">
                  <a:pos x="19" y="19"/>
                </a:cxn>
                <a:cxn ang="0">
                  <a:pos x="0" y="19"/>
                </a:cxn>
              </a:cxnLst>
              <a:rect l="0" t="0" r="r" b="b"/>
              <a:pathLst>
                <a:path w="164" h="49">
                  <a:moveTo>
                    <a:pt x="0" y="19"/>
                  </a:moveTo>
                  <a:lnTo>
                    <a:pt x="0" y="49"/>
                  </a:lnTo>
                  <a:lnTo>
                    <a:pt x="31" y="49"/>
                  </a:lnTo>
                  <a:lnTo>
                    <a:pt x="31" y="40"/>
                  </a:lnTo>
                  <a:lnTo>
                    <a:pt x="164" y="40"/>
                  </a:lnTo>
                  <a:lnTo>
                    <a:pt x="164" y="0"/>
                  </a:lnTo>
                  <a:lnTo>
                    <a:pt x="19" y="0"/>
                  </a:lnTo>
                  <a:lnTo>
                    <a:pt x="19" y="19"/>
                  </a:lnTo>
                  <a:lnTo>
                    <a:pt x="0" y="19"/>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7" name="Rectangle 684"/>
            <p:cNvSpPr>
              <a:spLocks noChangeAspect="1" noChangeArrowheads="1"/>
            </p:cNvSpPr>
            <p:nvPr/>
          </p:nvSpPr>
          <p:spPr bwMode="auto">
            <a:xfrm flipH="1">
              <a:off x="828" y="3847"/>
              <a:ext cx="147" cy="41"/>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8" name="Rectangle 685"/>
            <p:cNvSpPr>
              <a:spLocks noChangeAspect="1" noChangeArrowheads="1"/>
            </p:cNvSpPr>
            <p:nvPr/>
          </p:nvSpPr>
          <p:spPr bwMode="auto">
            <a:xfrm flipH="1">
              <a:off x="961" y="3866"/>
              <a:ext cx="32" cy="30"/>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29" name="Freeform 686"/>
            <p:cNvSpPr>
              <a:spLocks noChangeAspect="1"/>
            </p:cNvSpPr>
            <p:nvPr/>
          </p:nvSpPr>
          <p:spPr bwMode="auto">
            <a:xfrm flipH="1">
              <a:off x="965" y="3870"/>
              <a:ext cx="24" cy="20"/>
            </a:xfrm>
            <a:custGeom>
              <a:avLst/>
              <a:gdLst/>
              <a:ahLst/>
              <a:cxnLst>
                <a:cxn ang="0">
                  <a:pos x="0" y="20"/>
                </a:cxn>
                <a:cxn ang="0">
                  <a:pos x="10" y="0"/>
                </a:cxn>
                <a:cxn ang="0">
                  <a:pos x="17" y="0"/>
                </a:cxn>
                <a:cxn ang="0">
                  <a:pos x="17" y="16"/>
                </a:cxn>
                <a:cxn ang="0">
                  <a:pos x="24" y="16"/>
                </a:cxn>
                <a:cxn ang="0">
                  <a:pos x="24" y="20"/>
                </a:cxn>
                <a:cxn ang="0">
                  <a:pos x="24" y="20"/>
                </a:cxn>
                <a:cxn ang="0">
                  <a:pos x="24" y="20"/>
                </a:cxn>
                <a:cxn ang="0">
                  <a:pos x="23" y="20"/>
                </a:cxn>
                <a:cxn ang="0">
                  <a:pos x="22" y="20"/>
                </a:cxn>
                <a:cxn ang="0">
                  <a:pos x="21" y="20"/>
                </a:cxn>
                <a:cxn ang="0">
                  <a:pos x="20" y="20"/>
                </a:cxn>
                <a:cxn ang="0">
                  <a:pos x="19" y="20"/>
                </a:cxn>
                <a:cxn ang="0">
                  <a:pos x="18" y="20"/>
                </a:cxn>
                <a:cxn ang="0">
                  <a:pos x="17" y="20"/>
                </a:cxn>
                <a:cxn ang="0">
                  <a:pos x="16" y="20"/>
                </a:cxn>
                <a:cxn ang="0">
                  <a:pos x="15" y="20"/>
                </a:cxn>
                <a:cxn ang="0">
                  <a:pos x="14" y="20"/>
                </a:cxn>
                <a:cxn ang="0">
                  <a:pos x="13" y="20"/>
                </a:cxn>
                <a:cxn ang="0">
                  <a:pos x="12" y="20"/>
                </a:cxn>
                <a:cxn ang="0">
                  <a:pos x="12" y="20"/>
                </a:cxn>
                <a:cxn ang="0">
                  <a:pos x="12" y="20"/>
                </a:cxn>
                <a:cxn ang="0">
                  <a:pos x="12" y="20"/>
                </a:cxn>
                <a:cxn ang="0">
                  <a:pos x="12" y="20"/>
                </a:cxn>
                <a:cxn ang="0">
                  <a:pos x="12" y="19"/>
                </a:cxn>
                <a:cxn ang="0">
                  <a:pos x="12" y="18"/>
                </a:cxn>
                <a:cxn ang="0">
                  <a:pos x="12" y="17"/>
                </a:cxn>
                <a:cxn ang="0">
                  <a:pos x="12" y="16"/>
                </a:cxn>
                <a:cxn ang="0">
                  <a:pos x="12" y="15"/>
                </a:cxn>
                <a:cxn ang="0">
                  <a:pos x="12" y="14"/>
                </a:cxn>
                <a:cxn ang="0">
                  <a:pos x="12" y="13"/>
                </a:cxn>
                <a:cxn ang="0">
                  <a:pos x="12" y="12"/>
                </a:cxn>
                <a:cxn ang="0">
                  <a:pos x="12" y="11"/>
                </a:cxn>
                <a:cxn ang="0">
                  <a:pos x="12" y="10"/>
                </a:cxn>
                <a:cxn ang="0">
                  <a:pos x="12" y="9"/>
                </a:cxn>
                <a:cxn ang="0">
                  <a:pos x="12" y="9"/>
                </a:cxn>
                <a:cxn ang="0">
                  <a:pos x="12" y="8"/>
                </a:cxn>
                <a:cxn ang="0">
                  <a:pos x="12" y="8"/>
                </a:cxn>
                <a:cxn ang="0">
                  <a:pos x="5" y="20"/>
                </a:cxn>
                <a:cxn ang="0">
                  <a:pos x="0" y="20"/>
                </a:cxn>
              </a:cxnLst>
              <a:rect l="0" t="0" r="r" b="b"/>
              <a:pathLst>
                <a:path w="24" h="20">
                  <a:moveTo>
                    <a:pt x="0" y="20"/>
                  </a:moveTo>
                  <a:lnTo>
                    <a:pt x="10" y="0"/>
                  </a:lnTo>
                  <a:lnTo>
                    <a:pt x="17" y="0"/>
                  </a:lnTo>
                  <a:lnTo>
                    <a:pt x="17" y="16"/>
                  </a:lnTo>
                  <a:lnTo>
                    <a:pt x="24" y="16"/>
                  </a:lnTo>
                  <a:lnTo>
                    <a:pt x="24" y="20"/>
                  </a:lnTo>
                  <a:lnTo>
                    <a:pt x="24" y="20"/>
                  </a:lnTo>
                  <a:lnTo>
                    <a:pt x="24" y="20"/>
                  </a:lnTo>
                  <a:lnTo>
                    <a:pt x="23" y="20"/>
                  </a:lnTo>
                  <a:lnTo>
                    <a:pt x="22" y="20"/>
                  </a:lnTo>
                  <a:lnTo>
                    <a:pt x="21" y="20"/>
                  </a:lnTo>
                  <a:lnTo>
                    <a:pt x="20" y="20"/>
                  </a:lnTo>
                  <a:lnTo>
                    <a:pt x="19" y="20"/>
                  </a:lnTo>
                  <a:lnTo>
                    <a:pt x="18" y="20"/>
                  </a:lnTo>
                  <a:lnTo>
                    <a:pt x="17" y="20"/>
                  </a:lnTo>
                  <a:lnTo>
                    <a:pt x="16" y="20"/>
                  </a:lnTo>
                  <a:lnTo>
                    <a:pt x="15" y="20"/>
                  </a:lnTo>
                  <a:lnTo>
                    <a:pt x="14" y="20"/>
                  </a:lnTo>
                  <a:lnTo>
                    <a:pt x="13" y="20"/>
                  </a:lnTo>
                  <a:lnTo>
                    <a:pt x="12" y="20"/>
                  </a:lnTo>
                  <a:lnTo>
                    <a:pt x="12" y="20"/>
                  </a:lnTo>
                  <a:lnTo>
                    <a:pt x="12" y="20"/>
                  </a:lnTo>
                  <a:lnTo>
                    <a:pt x="12" y="20"/>
                  </a:lnTo>
                  <a:lnTo>
                    <a:pt x="12" y="20"/>
                  </a:lnTo>
                  <a:lnTo>
                    <a:pt x="12" y="19"/>
                  </a:lnTo>
                  <a:lnTo>
                    <a:pt x="12" y="18"/>
                  </a:lnTo>
                  <a:lnTo>
                    <a:pt x="12" y="17"/>
                  </a:lnTo>
                  <a:lnTo>
                    <a:pt x="12" y="16"/>
                  </a:lnTo>
                  <a:lnTo>
                    <a:pt x="12" y="15"/>
                  </a:lnTo>
                  <a:lnTo>
                    <a:pt x="12" y="14"/>
                  </a:lnTo>
                  <a:lnTo>
                    <a:pt x="12" y="13"/>
                  </a:lnTo>
                  <a:lnTo>
                    <a:pt x="12" y="12"/>
                  </a:lnTo>
                  <a:lnTo>
                    <a:pt x="12" y="11"/>
                  </a:lnTo>
                  <a:lnTo>
                    <a:pt x="12" y="10"/>
                  </a:lnTo>
                  <a:lnTo>
                    <a:pt x="12" y="9"/>
                  </a:lnTo>
                  <a:lnTo>
                    <a:pt x="12" y="9"/>
                  </a:lnTo>
                  <a:lnTo>
                    <a:pt x="12" y="8"/>
                  </a:lnTo>
                  <a:lnTo>
                    <a:pt x="12" y="8"/>
                  </a:lnTo>
                  <a:lnTo>
                    <a:pt x="5" y="20"/>
                  </a:lnTo>
                  <a:lnTo>
                    <a:pt x="0" y="20"/>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0" name="Freeform 687"/>
            <p:cNvSpPr>
              <a:spLocks noChangeAspect="1"/>
            </p:cNvSpPr>
            <p:nvPr/>
          </p:nvSpPr>
          <p:spPr bwMode="auto">
            <a:xfrm flipH="1">
              <a:off x="820" y="3852"/>
              <a:ext cx="171" cy="44"/>
            </a:xfrm>
            <a:custGeom>
              <a:avLst/>
              <a:gdLst/>
              <a:ahLst/>
              <a:cxnLst>
                <a:cxn ang="0">
                  <a:pos x="0" y="17"/>
                </a:cxn>
                <a:cxn ang="0">
                  <a:pos x="0" y="44"/>
                </a:cxn>
                <a:cxn ang="0">
                  <a:pos x="33" y="44"/>
                </a:cxn>
                <a:cxn ang="0">
                  <a:pos x="33" y="36"/>
                </a:cxn>
                <a:cxn ang="0">
                  <a:pos x="171" y="36"/>
                </a:cxn>
                <a:cxn ang="0">
                  <a:pos x="171" y="0"/>
                </a:cxn>
                <a:cxn ang="0">
                  <a:pos x="20" y="0"/>
                </a:cxn>
                <a:cxn ang="0">
                  <a:pos x="20" y="17"/>
                </a:cxn>
                <a:cxn ang="0">
                  <a:pos x="0" y="17"/>
                </a:cxn>
              </a:cxnLst>
              <a:rect l="0" t="0" r="r" b="b"/>
              <a:pathLst>
                <a:path w="171" h="44">
                  <a:moveTo>
                    <a:pt x="0" y="17"/>
                  </a:moveTo>
                  <a:lnTo>
                    <a:pt x="0" y="44"/>
                  </a:lnTo>
                  <a:lnTo>
                    <a:pt x="33" y="44"/>
                  </a:lnTo>
                  <a:lnTo>
                    <a:pt x="33" y="36"/>
                  </a:lnTo>
                  <a:lnTo>
                    <a:pt x="171" y="36"/>
                  </a:lnTo>
                  <a:lnTo>
                    <a:pt x="171" y="0"/>
                  </a:lnTo>
                  <a:lnTo>
                    <a:pt x="20" y="0"/>
                  </a:lnTo>
                  <a:lnTo>
                    <a:pt x="20" y="17"/>
                  </a:lnTo>
                  <a:lnTo>
                    <a:pt x="0" y="17"/>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1" name="Rectangle 688"/>
            <p:cNvSpPr>
              <a:spLocks noChangeAspect="1" noChangeArrowheads="1"/>
            </p:cNvSpPr>
            <p:nvPr/>
          </p:nvSpPr>
          <p:spPr bwMode="auto">
            <a:xfrm flipH="1">
              <a:off x="957" y="3869"/>
              <a:ext cx="34" cy="27"/>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2" name="Rectangle 689"/>
            <p:cNvSpPr>
              <a:spLocks noChangeAspect="1" noChangeArrowheads="1"/>
            </p:cNvSpPr>
            <p:nvPr/>
          </p:nvSpPr>
          <p:spPr bwMode="auto">
            <a:xfrm flipH="1">
              <a:off x="820" y="3851"/>
              <a:ext cx="152" cy="38"/>
            </a:xfrm>
            <a:prstGeom prst="rect">
              <a:avLst/>
            </a:prstGeom>
            <a:solidFill>
              <a:srgbClr val="FFFF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3" name="Rectangle 690"/>
            <p:cNvSpPr>
              <a:spLocks noChangeAspect="1" noChangeArrowheads="1"/>
            </p:cNvSpPr>
            <p:nvPr/>
          </p:nvSpPr>
          <p:spPr bwMode="auto">
            <a:xfrm flipH="1">
              <a:off x="959" y="3870"/>
              <a:ext cx="30" cy="25"/>
            </a:xfrm>
            <a:prstGeom prst="rect">
              <a:avLst/>
            </a:prstGeom>
            <a:solidFill>
              <a:srgbClr val="0000FF"/>
            </a:solidFill>
            <a:ln w="9525">
              <a:noFill/>
              <a:miter lim="800000"/>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4" name="Freeform 691"/>
            <p:cNvSpPr>
              <a:spLocks noChangeAspect="1"/>
            </p:cNvSpPr>
            <p:nvPr/>
          </p:nvSpPr>
          <p:spPr bwMode="auto">
            <a:xfrm flipH="1">
              <a:off x="961" y="3873"/>
              <a:ext cx="26" cy="18"/>
            </a:xfrm>
            <a:custGeom>
              <a:avLst/>
              <a:gdLst/>
              <a:ahLst/>
              <a:cxnLst>
                <a:cxn ang="0">
                  <a:pos x="0" y="18"/>
                </a:cxn>
                <a:cxn ang="0">
                  <a:pos x="11" y="0"/>
                </a:cxn>
                <a:cxn ang="0">
                  <a:pos x="18" y="0"/>
                </a:cxn>
                <a:cxn ang="0">
                  <a:pos x="18" y="14"/>
                </a:cxn>
                <a:cxn ang="0">
                  <a:pos x="26" y="14"/>
                </a:cxn>
                <a:cxn ang="0">
                  <a:pos x="26" y="18"/>
                </a:cxn>
                <a:cxn ang="0">
                  <a:pos x="25" y="18"/>
                </a:cxn>
                <a:cxn ang="0">
                  <a:pos x="25" y="18"/>
                </a:cxn>
                <a:cxn ang="0">
                  <a:pos x="24" y="18"/>
                </a:cxn>
                <a:cxn ang="0">
                  <a:pos x="24" y="18"/>
                </a:cxn>
                <a:cxn ang="0">
                  <a:pos x="23" y="18"/>
                </a:cxn>
                <a:cxn ang="0">
                  <a:pos x="22" y="18"/>
                </a:cxn>
                <a:cxn ang="0">
                  <a:pos x="20" y="18"/>
                </a:cxn>
                <a:cxn ang="0">
                  <a:pos x="19" y="18"/>
                </a:cxn>
                <a:cxn ang="0">
                  <a:pos x="18" y="18"/>
                </a:cxn>
                <a:cxn ang="0">
                  <a:pos x="17" y="18"/>
                </a:cxn>
                <a:cxn ang="0">
                  <a:pos x="16" y="18"/>
                </a:cxn>
                <a:cxn ang="0">
                  <a:pos x="15" y="18"/>
                </a:cxn>
                <a:cxn ang="0">
                  <a:pos x="14" y="18"/>
                </a:cxn>
                <a:cxn ang="0">
                  <a:pos x="13" y="18"/>
                </a:cxn>
                <a:cxn ang="0">
                  <a:pos x="13" y="18"/>
                </a:cxn>
                <a:cxn ang="0">
                  <a:pos x="13" y="18"/>
                </a:cxn>
                <a:cxn ang="0">
                  <a:pos x="13" y="18"/>
                </a:cxn>
                <a:cxn ang="0">
                  <a:pos x="13" y="17"/>
                </a:cxn>
                <a:cxn ang="0">
                  <a:pos x="13" y="17"/>
                </a:cxn>
                <a:cxn ang="0">
                  <a:pos x="13" y="16"/>
                </a:cxn>
                <a:cxn ang="0">
                  <a:pos x="13" y="15"/>
                </a:cxn>
                <a:cxn ang="0">
                  <a:pos x="13" y="14"/>
                </a:cxn>
                <a:cxn ang="0">
                  <a:pos x="13" y="13"/>
                </a:cxn>
                <a:cxn ang="0">
                  <a:pos x="13" y="12"/>
                </a:cxn>
                <a:cxn ang="0">
                  <a:pos x="13" y="11"/>
                </a:cxn>
                <a:cxn ang="0">
                  <a:pos x="13" y="11"/>
                </a:cxn>
                <a:cxn ang="0">
                  <a:pos x="13" y="10"/>
                </a:cxn>
                <a:cxn ang="0">
                  <a:pos x="13" y="9"/>
                </a:cxn>
                <a:cxn ang="0">
                  <a:pos x="13" y="8"/>
                </a:cxn>
                <a:cxn ang="0">
                  <a:pos x="13" y="8"/>
                </a:cxn>
                <a:cxn ang="0">
                  <a:pos x="13" y="7"/>
                </a:cxn>
                <a:cxn ang="0">
                  <a:pos x="6" y="18"/>
                </a:cxn>
                <a:cxn ang="0">
                  <a:pos x="0" y="18"/>
                </a:cxn>
              </a:cxnLst>
              <a:rect l="0" t="0" r="r" b="b"/>
              <a:pathLst>
                <a:path w="26" h="18">
                  <a:moveTo>
                    <a:pt x="0" y="18"/>
                  </a:moveTo>
                  <a:lnTo>
                    <a:pt x="11" y="0"/>
                  </a:lnTo>
                  <a:lnTo>
                    <a:pt x="18" y="0"/>
                  </a:lnTo>
                  <a:lnTo>
                    <a:pt x="18" y="14"/>
                  </a:lnTo>
                  <a:lnTo>
                    <a:pt x="26" y="14"/>
                  </a:lnTo>
                  <a:lnTo>
                    <a:pt x="26" y="18"/>
                  </a:lnTo>
                  <a:lnTo>
                    <a:pt x="25" y="18"/>
                  </a:lnTo>
                  <a:lnTo>
                    <a:pt x="25" y="18"/>
                  </a:lnTo>
                  <a:lnTo>
                    <a:pt x="24" y="18"/>
                  </a:lnTo>
                  <a:lnTo>
                    <a:pt x="24" y="18"/>
                  </a:lnTo>
                  <a:lnTo>
                    <a:pt x="23" y="18"/>
                  </a:lnTo>
                  <a:lnTo>
                    <a:pt x="22" y="18"/>
                  </a:lnTo>
                  <a:lnTo>
                    <a:pt x="20" y="18"/>
                  </a:lnTo>
                  <a:lnTo>
                    <a:pt x="19" y="18"/>
                  </a:lnTo>
                  <a:lnTo>
                    <a:pt x="18" y="18"/>
                  </a:lnTo>
                  <a:lnTo>
                    <a:pt x="17" y="18"/>
                  </a:lnTo>
                  <a:lnTo>
                    <a:pt x="16" y="18"/>
                  </a:lnTo>
                  <a:lnTo>
                    <a:pt x="15" y="18"/>
                  </a:lnTo>
                  <a:lnTo>
                    <a:pt x="14" y="18"/>
                  </a:lnTo>
                  <a:lnTo>
                    <a:pt x="13" y="18"/>
                  </a:lnTo>
                  <a:lnTo>
                    <a:pt x="13" y="18"/>
                  </a:lnTo>
                  <a:lnTo>
                    <a:pt x="13" y="18"/>
                  </a:lnTo>
                  <a:lnTo>
                    <a:pt x="13" y="18"/>
                  </a:lnTo>
                  <a:lnTo>
                    <a:pt x="13" y="17"/>
                  </a:lnTo>
                  <a:lnTo>
                    <a:pt x="13" y="17"/>
                  </a:lnTo>
                  <a:lnTo>
                    <a:pt x="13" y="16"/>
                  </a:lnTo>
                  <a:lnTo>
                    <a:pt x="13" y="15"/>
                  </a:lnTo>
                  <a:lnTo>
                    <a:pt x="13" y="14"/>
                  </a:lnTo>
                  <a:lnTo>
                    <a:pt x="13" y="13"/>
                  </a:lnTo>
                  <a:lnTo>
                    <a:pt x="13" y="12"/>
                  </a:lnTo>
                  <a:lnTo>
                    <a:pt x="13" y="11"/>
                  </a:lnTo>
                  <a:lnTo>
                    <a:pt x="13" y="11"/>
                  </a:lnTo>
                  <a:lnTo>
                    <a:pt x="13" y="10"/>
                  </a:lnTo>
                  <a:lnTo>
                    <a:pt x="13" y="9"/>
                  </a:lnTo>
                  <a:lnTo>
                    <a:pt x="13" y="8"/>
                  </a:lnTo>
                  <a:lnTo>
                    <a:pt x="13" y="8"/>
                  </a:lnTo>
                  <a:lnTo>
                    <a:pt x="13" y="7"/>
                  </a:lnTo>
                  <a:lnTo>
                    <a:pt x="6" y="18"/>
                  </a:lnTo>
                  <a:lnTo>
                    <a:pt x="0" y="18"/>
                  </a:lnTo>
                  <a:close/>
                </a:path>
              </a:pathLst>
            </a:custGeom>
            <a:solidFill>
              <a:srgbClr val="FFFF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5" name="Freeform 692"/>
            <p:cNvSpPr>
              <a:spLocks noChangeAspect="1"/>
            </p:cNvSpPr>
            <p:nvPr/>
          </p:nvSpPr>
          <p:spPr bwMode="auto">
            <a:xfrm flipH="1">
              <a:off x="822" y="3885"/>
              <a:ext cx="2" cy="2"/>
            </a:xfrm>
            <a:custGeom>
              <a:avLst/>
              <a:gdLst/>
              <a:ahLst/>
              <a:cxnLst>
                <a:cxn ang="0">
                  <a:pos x="0" y="0"/>
                </a:cxn>
                <a:cxn ang="0">
                  <a:pos x="0" y="0"/>
                </a:cxn>
                <a:cxn ang="0">
                  <a:pos x="1" y="2"/>
                </a:cxn>
                <a:cxn ang="0">
                  <a:pos x="1" y="2"/>
                </a:cxn>
                <a:cxn ang="0">
                  <a:pos x="1" y="1"/>
                </a:cxn>
                <a:cxn ang="0">
                  <a:pos x="1" y="1"/>
                </a:cxn>
                <a:cxn ang="0">
                  <a:pos x="2" y="1"/>
                </a:cxn>
                <a:cxn ang="0">
                  <a:pos x="2" y="0"/>
                </a:cxn>
                <a:cxn ang="0">
                  <a:pos x="2" y="0"/>
                </a:cxn>
                <a:cxn ang="0">
                  <a:pos x="2" y="0"/>
                </a:cxn>
                <a:cxn ang="0">
                  <a:pos x="2" y="0"/>
                </a:cxn>
                <a:cxn ang="0">
                  <a:pos x="2" y="0"/>
                </a:cxn>
                <a:cxn ang="0">
                  <a:pos x="2" y="0"/>
                </a:cxn>
                <a:cxn ang="0">
                  <a:pos x="2" y="0"/>
                </a:cxn>
                <a:cxn ang="0">
                  <a:pos x="2" y="1"/>
                </a:cxn>
                <a:cxn ang="0">
                  <a:pos x="2" y="1"/>
                </a:cxn>
                <a:cxn ang="0">
                  <a:pos x="2" y="2"/>
                </a:cxn>
                <a:cxn ang="0">
                  <a:pos x="2" y="2"/>
                </a:cxn>
                <a:cxn ang="0">
                  <a:pos x="1" y="2"/>
                </a:cxn>
                <a:cxn ang="0">
                  <a:pos x="1" y="2"/>
                </a:cxn>
                <a:cxn ang="0">
                  <a:pos x="1" y="2"/>
                </a:cxn>
                <a:cxn ang="0">
                  <a:pos x="1" y="2"/>
                </a:cxn>
                <a:cxn ang="0">
                  <a:pos x="1" y="2"/>
                </a:cxn>
                <a:cxn ang="0">
                  <a:pos x="1" y="1"/>
                </a:cxn>
                <a:cxn ang="0">
                  <a:pos x="0" y="1"/>
                </a:cxn>
                <a:cxn ang="0">
                  <a:pos x="0" y="1"/>
                </a:cxn>
                <a:cxn ang="0">
                  <a:pos x="0" y="0"/>
                </a:cxn>
                <a:cxn ang="0">
                  <a:pos x="0" y="0"/>
                </a:cxn>
              </a:cxnLst>
              <a:rect l="0" t="0" r="r" b="b"/>
              <a:pathLst>
                <a:path w="2" h="2">
                  <a:moveTo>
                    <a:pt x="0" y="0"/>
                  </a:moveTo>
                  <a:lnTo>
                    <a:pt x="0" y="0"/>
                  </a:lnTo>
                  <a:lnTo>
                    <a:pt x="1" y="2"/>
                  </a:lnTo>
                  <a:lnTo>
                    <a:pt x="1" y="2"/>
                  </a:lnTo>
                  <a:lnTo>
                    <a:pt x="1" y="1"/>
                  </a:lnTo>
                  <a:lnTo>
                    <a:pt x="1" y="1"/>
                  </a:lnTo>
                  <a:lnTo>
                    <a:pt x="2" y="1"/>
                  </a:lnTo>
                  <a:lnTo>
                    <a:pt x="2" y="0"/>
                  </a:lnTo>
                  <a:lnTo>
                    <a:pt x="2" y="0"/>
                  </a:lnTo>
                  <a:lnTo>
                    <a:pt x="2" y="0"/>
                  </a:lnTo>
                  <a:lnTo>
                    <a:pt x="2" y="0"/>
                  </a:lnTo>
                  <a:lnTo>
                    <a:pt x="2" y="0"/>
                  </a:lnTo>
                  <a:lnTo>
                    <a:pt x="2" y="0"/>
                  </a:lnTo>
                  <a:lnTo>
                    <a:pt x="2" y="0"/>
                  </a:lnTo>
                  <a:lnTo>
                    <a:pt x="2" y="1"/>
                  </a:lnTo>
                  <a:lnTo>
                    <a:pt x="2" y="1"/>
                  </a:lnTo>
                  <a:lnTo>
                    <a:pt x="2" y="2"/>
                  </a:lnTo>
                  <a:lnTo>
                    <a:pt x="2" y="2"/>
                  </a:lnTo>
                  <a:lnTo>
                    <a:pt x="1" y="2"/>
                  </a:lnTo>
                  <a:lnTo>
                    <a:pt x="1" y="2"/>
                  </a:lnTo>
                  <a:lnTo>
                    <a:pt x="1" y="2"/>
                  </a:lnTo>
                  <a:lnTo>
                    <a:pt x="1" y="2"/>
                  </a:lnTo>
                  <a:lnTo>
                    <a:pt x="1" y="2"/>
                  </a:lnTo>
                  <a:lnTo>
                    <a:pt x="1" y="1"/>
                  </a:lnTo>
                  <a:lnTo>
                    <a:pt x="0" y="1"/>
                  </a:lnTo>
                  <a:lnTo>
                    <a:pt x="0" y="1"/>
                  </a:lnTo>
                  <a:lnTo>
                    <a:pt x="0" y="0"/>
                  </a:lnTo>
                  <a:lnTo>
                    <a:pt x="0" y="0"/>
                  </a:lnTo>
                  <a:close/>
                </a:path>
              </a:pathLst>
            </a:custGeom>
            <a:solidFill>
              <a:srgbClr val="0000FF"/>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6" name="Freeform 693"/>
            <p:cNvSpPr>
              <a:spLocks noChangeAspect="1"/>
            </p:cNvSpPr>
            <p:nvPr/>
          </p:nvSpPr>
          <p:spPr bwMode="auto">
            <a:xfrm flipH="1">
              <a:off x="939" y="3865"/>
              <a:ext cx="16" cy="11"/>
            </a:xfrm>
            <a:custGeom>
              <a:avLst/>
              <a:gdLst/>
              <a:ahLst/>
              <a:cxnLst>
                <a:cxn ang="0">
                  <a:pos x="0" y="11"/>
                </a:cxn>
                <a:cxn ang="0">
                  <a:pos x="6" y="0"/>
                </a:cxn>
                <a:cxn ang="0">
                  <a:pos x="10" y="0"/>
                </a:cxn>
                <a:cxn ang="0">
                  <a:pos x="16" y="11"/>
                </a:cxn>
                <a:cxn ang="0">
                  <a:pos x="12" y="11"/>
                </a:cxn>
                <a:cxn ang="0">
                  <a:pos x="11" y="8"/>
                </a:cxn>
                <a:cxn ang="0">
                  <a:pos x="4" y="8"/>
                </a:cxn>
                <a:cxn ang="0">
                  <a:pos x="3" y="11"/>
                </a:cxn>
                <a:cxn ang="0">
                  <a:pos x="0" y="11"/>
                </a:cxn>
                <a:cxn ang="0">
                  <a:pos x="5" y="6"/>
                </a:cxn>
                <a:cxn ang="0">
                  <a:pos x="8" y="2"/>
                </a:cxn>
                <a:cxn ang="0">
                  <a:pos x="10" y="6"/>
                </a:cxn>
                <a:cxn ang="0">
                  <a:pos x="5" y="6"/>
                </a:cxn>
                <a:cxn ang="0">
                  <a:pos x="0" y="11"/>
                </a:cxn>
              </a:cxnLst>
              <a:rect l="0" t="0" r="r" b="b"/>
              <a:pathLst>
                <a:path w="16" h="11">
                  <a:moveTo>
                    <a:pt x="0" y="11"/>
                  </a:moveTo>
                  <a:lnTo>
                    <a:pt x="6" y="0"/>
                  </a:lnTo>
                  <a:lnTo>
                    <a:pt x="10" y="0"/>
                  </a:lnTo>
                  <a:lnTo>
                    <a:pt x="16" y="11"/>
                  </a:lnTo>
                  <a:lnTo>
                    <a:pt x="12" y="11"/>
                  </a:lnTo>
                  <a:lnTo>
                    <a:pt x="11" y="8"/>
                  </a:lnTo>
                  <a:lnTo>
                    <a:pt x="4" y="8"/>
                  </a:lnTo>
                  <a:lnTo>
                    <a:pt x="3" y="11"/>
                  </a:lnTo>
                  <a:lnTo>
                    <a:pt x="0" y="11"/>
                  </a:lnTo>
                  <a:lnTo>
                    <a:pt x="5" y="6"/>
                  </a:lnTo>
                  <a:lnTo>
                    <a:pt x="8" y="2"/>
                  </a:lnTo>
                  <a:lnTo>
                    <a:pt x="10" y="6"/>
                  </a:lnTo>
                  <a:lnTo>
                    <a:pt x="5" y="6"/>
                  </a:lnTo>
                  <a:lnTo>
                    <a:pt x="0" y="11"/>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7" name="Freeform 694"/>
            <p:cNvSpPr>
              <a:spLocks noChangeAspect="1"/>
            </p:cNvSpPr>
            <p:nvPr/>
          </p:nvSpPr>
          <p:spPr bwMode="auto">
            <a:xfrm flipH="1">
              <a:off x="920" y="3864"/>
              <a:ext cx="13" cy="12"/>
            </a:xfrm>
            <a:custGeom>
              <a:avLst/>
              <a:gdLst/>
              <a:ahLst/>
              <a:cxnLst>
                <a:cxn ang="0">
                  <a:pos x="8" y="0"/>
                </a:cxn>
                <a:cxn ang="0">
                  <a:pos x="9" y="1"/>
                </a:cxn>
                <a:cxn ang="0">
                  <a:pos x="9" y="1"/>
                </a:cxn>
                <a:cxn ang="0">
                  <a:pos x="10" y="1"/>
                </a:cxn>
                <a:cxn ang="0">
                  <a:pos x="11" y="1"/>
                </a:cxn>
                <a:cxn ang="0">
                  <a:pos x="12" y="2"/>
                </a:cxn>
                <a:cxn ang="0">
                  <a:pos x="12" y="2"/>
                </a:cxn>
                <a:cxn ang="0">
                  <a:pos x="12" y="3"/>
                </a:cxn>
                <a:cxn ang="0">
                  <a:pos x="12" y="4"/>
                </a:cxn>
                <a:cxn ang="0">
                  <a:pos x="12" y="4"/>
                </a:cxn>
                <a:cxn ang="0">
                  <a:pos x="12" y="5"/>
                </a:cxn>
                <a:cxn ang="0">
                  <a:pos x="12" y="5"/>
                </a:cxn>
                <a:cxn ang="0">
                  <a:pos x="11" y="6"/>
                </a:cxn>
                <a:cxn ang="0">
                  <a:pos x="11" y="6"/>
                </a:cxn>
                <a:cxn ang="0">
                  <a:pos x="10" y="6"/>
                </a:cxn>
                <a:cxn ang="0">
                  <a:pos x="9" y="6"/>
                </a:cxn>
                <a:cxn ang="0">
                  <a:pos x="10" y="6"/>
                </a:cxn>
                <a:cxn ang="0">
                  <a:pos x="10" y="6"/>
                </a:cxn>
                <a:cxn ang="0">
                  <a:pos x="11" y="7"/>
                </a:cxn>
                <a:cxn ang="0">
                  <a:pos x="12" y="7"/>
                </a:cxn>
                <a:cxn ang="0">
                  <a:pos x="12" y="8"/>
                </a:cxn>
                <a:cxn ang="0">
                  <a:pos x="12" y="9"/>
                </a:cxn>
                <a:cxn ang="0">
                  <a:pos x="12" y="9"/>
                </a:cxn>
                <a:cxn ang="0">
                  <a:pos x="12" y="10"/>
                </a:cxn>
                <a:cxn ang="0">
                  <a:pos x="12" y="11"/>
                </a:cxn>
                <a:cxn ang="0">
                  <a:pos x="13" y="11"/>
                </a:cxn>
                <a:cxn ang="0">
                  <a:pos x="13" y="12"/>
                </a:cxn>
                <a:cxn ang="0">
                  <a:pos x="12" y="12"/>
                </a:cxn>
                <a:cxn ang="0">
                  <a:pos x="11" y="12"/>
                </a:cxn>
                <a:cxn ang="0">
                  <a:pos x="9" y="12"/>
                </a:cxn>
                <a:cxn ang="0">
                  <a:pos x="9" y="11"/>
                </a:cxn>
                <a:cxn ang="0">
                  <a:pos x="9" y="10"/>
                </a:cxn>
                <a:cxn ang="0">
                  <a:pos x="9" y="10"/>
                </a:cxn>
                <a:cxn ang="0">
                  <a:pos x="9" y="9"/>
                </a:cxn>
                <a:cxn ang="0">
                  <a:pos x="9" y="8"/>
                </a:cxn>
                <a:cxn ang="0">
                  <a:pos x="8" y="7"/>
                </a:cxn>
                <a:cxn ang="0">
                  <a:pos x="7" y="7"/>
                </a:cxn>
                <a:cxn ang="0">
                  <a:pos x="5" y="7"/>
                </a:cxn>
                <a:cxn ang="0">
                  <a:pos x="3" y="7"/>
                </a:cxn>
                <a:cxn ang="0">
                  <a:pos x="3" y="9"/>
                </a:cxn>
                <a:cxn ang="0">
                  <a:pos x="3" y="11"/>
                </a:cxn>
                <a:cxn ang="0">
                  <a:pos x="0" y="12"/>
                </a:cxn>
                <a:cxn ang="0">
                  <a:pos x="3" y="6"/>
                </a:cxn>
                <a:cxn ang="0">
                  <a:pos x="8" y="5"/>
                </a:cxn>
                <a:cxn ang="0">
                  <a:pos x="8" y="5"/>
                </a:cxn>
                <a:cxn ang="0">
                  <a:pos x="9" y="5"/>
                </a:cxn>
                <a:cxn ang="0">
                  <a:pos x="9" y="4"/>
                </a:cxn>
                <a:cxn ang="0">
                  <a:pos x="9" y="3"/>
                </a:cxn>
                <a:cxn ang="0">
                  <a:pos x="8" y="3"/>
                </a:cxn>
                <a:cxn ang="0">
                  <a:pos x="8" y="3"/>
                </a:cxn>
                <a:cxn ang="0">
                  <a:pos x="7" y="2"/>
                </a:cxn>
                <a:cxn ang="0">
                  <a:pos x="3" y="2"/>
                </a:cxn>
              </a:cxnLst>
              <a:rect l="0" t="0" r="r" b="b"/>
              <a:pathLst>
                <a:path w="13" h="12">
                  <a:moveTo>
                    <a:pt x="0" y="0"/>
                  </a:moveTo>
                  <a:lnTo>
                    <a:pt x="7" y="0"/>
                  </a:lnTo>
                  <a:lnTo>
                    <a:pt x="8" y="0"/>
                  </a:lnTo>
                  <a:lnTo>
                    <a:pt x="8" y="1"/>
                  </a:lnTo>
                  <a:lnTo>
                    <a:pt x="8" y="1"/>
                  </a:lnTo>
                  <a:lnTo>
                    <a:pt x="9" y="1"/>
                  </a:lnTo>
                  <a:lnTo>
                    <a:pt x="9" y="1"/>
                  </a:lnTo>
                  <a:lnTo>
                    <a:pt x="9" y="1"/>
                  </a:lnTo>
                  <a:lnTo>
                    <a:pt x="9" y="1"/>
                  </a:lnTo>
                  <a:lnTo>
                    <a:pt x="10" y="1"/>
                  </a:lnTo>
                  <a:lnTo>
                    <a:pt x="10" y="1"/>
                  </a:lnTo>
                  <a:lnTo>
                    <a:pt x="10" y="1"/>
                  </a:lnTo>
                  <a:lnTo>
                    <a:pt x="10" y="1"/>
                  </a:lnTo>
                  <a:lnTo>
                    <a:pt x="11" y="1"/>
                  </a:lnTo>
                  <a:lnTo>
                    <a:pt x="11" y="1"/>
                  </a:lnTo>
                  <a:lnTo>
                    <a:pt x="11" y="1"/>
                  </a:lnTo>
                  <a:lnTo>
                    <a:pt x="11" y="1"/>
                  </a:lnTo>
                  <a:lnTo>
                    <a:pt x="12" y="2"/>
                  </a:lnTo>
                  <a:lnTo>
                    <a:pt x="12" y="2"/>
                  </a:lnTo>
                  <a:lnTo>
                    <a:pt x="12" y="2"/>
                  </a:lnTo>
                  <a:lnTo>
                    <a:pt x="12" y="2"/>
                  </a:lnTo>
                  <a:lnTo>
                    <a:pt x="12" y="2"/>
                  </a:lnTo>
                  <a:lnTo>
                    <a:pt x="12" y="3"/>
                  </a:lnTo>
                  <a:lnTo>
                    <a:pt x="12" y="3"/>
                  </a:lnTo>
                  <a:lnTo>
                    <a:pt x="12" y="3"/>
                  </a:lnTo>
                  <a:lnTo>
                    <a:pt x="12" y="3"/>
                  </a:lnTo>
                  <a:lnTo>
                    <a:pt x="12" y="4"/>
                  </a:lnTo>
                  <a:lnTo>
                    <a:pt x="13" y="4"/>
                  </a:lnTo>
                  <a:lnTo>
                    <a:pt x="13" y="4"/>
                  </a:lnTo>
                  <a:lnTo>
                    <a:pt x="12" y="4"/>
                  </a:lnTo>
                  <a:lnTo>
                    <a:pt x="12" y="4"/>
                  </a:lnTo>
                  <a:lnTo>
                    <a:pt x="12" y="5"/>
                  </a:lnTo>
                  <a:lnTo>
                    <a:pt x="12" y="5"/>
                  </a:lnTo>
                  <a:lnTo>
                    <a:pt x="12" y="5"/>
                  </a:lnTo>
                  <a:lnTo>
                    <a:pt x="12" y="5"/>
                  </a:lnTo>
                  <a:lnTo>
                    <a:pt x="12" y="5"/>
                  </a:lnTo>
                  <a:lnTo>
                    <a:pt x="12" y="5"/>
                  </a:lnTo>
                  <a:lnTo>
                    <a:pt x="12" y="6"/>
                  </a:lnTo>
                  <a:lnTo>
                    <a:pt x="11" y="6"/>
                  </a:lnTo>
                  <a:lnTo>
                    <a:pt x="11" y="6"/>
                  </a:lnTo>
                  <a:lnTo>
                    <a:pt x="11" y="6"/>
                  </a:lnTo>
                  <a:lnTo>
                    <a:pt x="11" y="6"/>
                  </a:lnTo>
                  <a:lnTo>
                    <a:pt x="11" y="6"/>
                  </a:lnTo>
                  <a:lnTo>
                    <a:pt x="10" y="6"/>
                  </a:lnTo>
                  <a:lnTo>
                    <a:pt x="10" y="6"/>
                  </a:lnTo>
                  <a:lnTo>
                    <a:pt x="10" y="6"/>
                  </a:lnTo>
                  <a:lnTo>
                    <a:pt x="10" y="6"/>
                  </a:lnTo>
                  <a:lnTo>
                    <a:pt x="9" y="6"/>
                  </a:lnTo>
                  <a:lnTo>
                    <a:pt x="9" y="6"/>
                  </a:lnTo>
                  <a:lnTo>
                    <a:pt x="9" y="6"/>
                  </a:lnTo>
                  <a:lnTo>
                    <a:pt x="10" y="6"/>
                  </a:lnTo>
                  <a:lnTo>
                    <a:pt x="10" y="6"/>
                  </a:lnTo>
                  <a:lnTo>
                    <a:pt x="10" y="6"/>
                  </a:lnTo>
                  <a:lnTo>
                    <a:pt x="10" y="6"/>
                  </a:lnTo>
                  <a:lnTo>
                    <a:pt x="11" y="6"/>
                  </a:lnTo>
                  <a:lnTo>
                    <a:pt x="11" y="6"/>
                  </a:lnTo>
                  <a:lnTo>
                    <a:pt x="11" y="7"/>
                  </a:lnTo>
                  <a:lnTo>
                    <a:pt x="11" y="7"/>
                  </a:lnTo>
                  <a:lnTo>
                    <a:pt x="12" y="7"/>
                  </a:lnTo>
                  <a:lnTo>
                    <a:pt x="12" y="7"/>
                  </a:lnTo>
                  <a:lnTo>
                    <a:pt x="12" y="7"/>
                  </a:lnTo>
                  <a:lnTo>
                    <a:pt x="12" y="8"/>
                  </a:lnTo>
                  <a:lnTo>
                    <a:pt x="12" y="8"/>
                  </a:lnTo>
                  <a:lnTo>
                    <a:pt x="12" y="8"/>
                  </a:lnTo>
                  <a:lnTo>
                    <a:pt x="12" y="8"/>
                  </a:lnTo>
                  <a:lnTo>
                    <a:pt x="12" y="9"/>
                  </a:lnTo>
                  <a:lnTo>
                    <a:pt x="12" y="9"/>
                  </a:lnTo>
                  <a:lnTo>
                    <a:pt x="12" y="9"/>
                  </a:lnTo>
                  <a:lnTo>
                    <a:pt x="12" y="9"/>
                  </a:lnTo>
                  <a:lnTo>
                    <a:pt x="12" y="10"/>
                  </a:lnTo>
                  <a:lnTo>
                    <a:pt x="12" y="10"/>
                  </a:lnTo>
                  <a:lnTo>
                    <a:pt x="12" y="10"/>
                  </a:lnTo>
                  <a:lnTo>
                    <a:pt x="12" y="10"/>
                  </a:lnTo>
                  <a:lnTo>
                    <a:pt x="12" y="10"/>
                  </a:lnTo>
                  <a:lnTo>
                    <a:pt x="12" y="11"/>
                  </a:lnTo>
                  <a:lnTo>
                    <a:pt x="12" y="11"/>
                  </a:lnTo>
                  <a:lnTo>
                    <a:pt x="13" y="11"/>
                  </a:lnTo>
                  <a:lnTo>
                    <a:pt x="13" y="11"/>
                  </a:lnTo>
                  <a:lnTo>
                    <a:pt x="13" y="11"/>
                  </a:lnTo>
                  <a:lnTo>
                    <a:pt x="13" y="11"/>
                  </a:lnTo>
                  <a:lnTo>
                    <a:pt x="13" y="12"/>
                  </a:lnTo>
                  <a:lnTo>
                    <a:pt x="13" y="12"/>
                  </a:lnTo>
                  <a:lnTo>
                    <a:pt x="13" y="12"/>
                  </a:lnTo>
                  <a:lnTo>
                    <a:pt x="12" y="12"/>
                  </a:lnTo>
                  <a:lnTo>
                    <a:pt x="12" y="12"/>
                  </a:lnTo>
                  <a:lnTo>
                    <a:pt x="11" y="12"/>
                  </a:lnTo>
                  <a:lnTo>
                    <a:pt x="11" y="12"/>
                  </a:lnTo>
                  <a:lnTo>
                    <a:pt x="10" y="12"/>
                  </a:lnTo>
                  <a:lnTo>
                    <a:pt x="9" y="12"/>
                  </a:lnTo>
                  <a:lnTo>
                    <a:pt x="9" y="12"/>
                  </a:lnTo>
                  <a:lnTo>
                    <a:pt x="9" y="11"/>
                  </a:lnTo>
                  <a:lnTo>
                    <a:pt x="9" y="11"/>
                  </a:lnTo>
                  <a:lnTo>
                    <a:pt x="9" y="11"/>
                  </a:lnTo>
                  <a:lnTo>
                    <a:pt x="9" y="11"/>
                  </a:lnTo>
                  <a:lnTo>
                    <a:pt x="9" y="11"/>
                  </a:lnTo>
                  <a:lnTo>
                    <a:pt x="9" y="10"/>
                  </a:lnTo>
                  <a:lnTo>
                    <a:pt x="9" y="10"/>
                  </a:lnTo>
                  <a:lnTo>
                    <a:pt x="9" y="10"/>
                  </a:lnTo>
                  <a:lnTo>
                    <a:pt x="9" y="10"/>
                  </a:lnTo>
                  <a:lnTo>
                    <a:pt x="9" y="9"/>
                  </a:lnTo>
                  <a:lnTo>
                    <a:pt x="9" y="9"/>
                  </a:lnTo>
                  <a:lnTo>
                    <a:pt x="9" y="9"/>
                  </a:lnTo>
                  <a:lnTo>
                    <a:pt x="9" y="9"/>
                  </a:lnTo>
                  <a:lnTo>
                    <a:pt x="9" y="8"/>
                  </a:lnTo>
                  <a:lnTo>
                    <a:pt x="9" y="8"/>
                  </a:lnTo>
                  <a:lnTo>
                    <a:pt x="9" y="8"/>
                  </a:lnTo>
                  <a:lnTo>
                    <a:pt x="8" y="8"/>
                  </a:lnTo>
                  <a:lnTo>
                    <a:pt x="8" y="7"/>
                  </a:lnTo>
                  <a:lnTo>
                    <a:pt x="8" y="7"/>
                  </a:lnTo>
                  <a:lnTo>
                    <a:pt x="7" y="7"/>
                  </a:lnTo>
                  <a:lnTo>
                    <a:pt x="7" y="7"/>
                  </a:lnTo>
                  <a:lnTo>
                    <a:pt x="6" y="7"/>
                  </a:lnTo>
                  <a:lnTo>
                    <a:pt x="5" y="7"/>
                  </a:lnTo>
                  <a:lnTo>
                    <a:pt x="5" y="7"/>
                  </a:lnTo>
                  <a:lnTo>
                    <a:pt x="4" y="7"/>
                  </a:lnTo>
                  <a:lnTo>
                    <a:pt x="4" y="7"/>
                  </a:lnTo>
                  <a:lnTo>
                    <a:pt x="3" y="7"/>
                  </a:lnTo>
                  <a:lnTo>
                    <a:pt x="3" y="7"/>
                  </a:lnTo>
                  <a:lnTo>
                    <a:pt x="3" y="8"/>
                  </a:lnTo>
                  <a:lnTo>
                    <a:pt x="3" y="9"/>
                  </a:lnTo>
                  <a:lnTo>
                    <a:pt x="3" y="9"/>
                  </a:lnTo>
                  <a:lnTo>
                    <a:pt x="3" y="10"/>
                  </a:lnTo>
                  <a:lnTo>
                    <a:pt x="3" y="11"/>
                  </a:lnTo>
                  <a:lnTo>
                    <a:pt x="3" y="12"/>
                  </a:lnTo>
                  <a:lnTo>
                    <a:pt x="3" y="12"/>
                  </a:lnTo>
                  <a:lnTo>
                    <a:pt x="0" y="12"/>
                  </a:lnTo>
                  <a:lnTo>
                    <a:pt x="0" y="0"/>
                  </a:lnTo>
                  <a:lnTo>
                    <a:pt x="3" y="2"/>
                  </a:lnTo>
                  <a:lnTo>
                    <a:pt x="3" y="6"/>
                  </a:lnTo>
                  <a:lnTo>
                    <a:pt x="7" y="6"/>
                  </a:lnTo>
                  <a:lnTo>
                    <a:pt x="7" y="5"/>
                  </a:lnTo>
                  <a:lnTo>
                    <a:pt x="8" y="5"/>
                  </a:lnTo>
                  <a:lnTo>
                    <a:pt x="8" y="5"/>
                  </a:lnTo>
                  <a:lnTo>
                    <a:pt x="8" y="5"/>
                  </a:lnTo>
                  <a:lnTo>
                    <a:pt x="8" y="5"/>
                  </a:lnTo>
                  <a:lnTo>
                    <a:pt x="8" y="5"/>
                  </a:lnTo>
                  <a:lnTo>
                    <a:pt x="9" y="5"/>
                  </a:lnTo>
                  <a:lnTo>
                    <a:pt x="9" y="5"/>
                  </a:lnTo>
                  <a:lnTo>
                    <a:pt x="9" y="5"/>
                  </a:lnTo>
                  <a:lnTo>
                    <a:pt x="9" y="4"/>
                  </a:lnTo>
                  <a:lnTo>
                    <a:pt x="9" y="4"/>
                  </a:lnTo>
                  <a:lnTo>
                    <a:pt x="9" y="4"/>
                  </a:lnTo>
                  <a:lnTo>
                    <a:pt x="9" y="4"/>
                  </a:lnTo>
                  <a:lnTo>
                    <a:pt x="9" y="3"/>
                  </a:lnTo>
                  <a:lnTo>
                    <a:pt x="9" y="3"/>
                  </a:lnTo>
                  <a:lnTo>
                    <a:pt x="9" y="3"/>
                  </a:lnTo>
                  <a:lnTo>
                    <a:pt x="8" y="3"/>
                  </a:lnTo>
                  <a:lnTo>
                    <a:pt x="8" y="3"/>
                  </a:lnTo>
                  <a:lnTo>
                    <a:pt x="8" y="3"/>
                  </a:lnTo>
                  <a:lnTo>
                    <a:pt x="8" y="3"/>
                  </a:lnTo>
                  <a:lnTo>
                    <a:pt x="8" y="2"/>
                  </a:lnTo>
                  <a:lnTo>
                    <a:pt x="8" y="2"/>
                  </a:lnTo>
                  <a:lnTo>
                    <a:pt x="7" y="2"/>
                  </a:lnTo>
                  <a:lnTo>
                    <a:pt x="7" y="2"/>
                  </a:lnTo>
                  <a:lnTo>
                    <a:pt x="7" y="2"/>
                  </a:lnTo>
                  <a:lnTo>
                    <a:pt x="3" y="2"/>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8" name="Freeform 695"/>
            <p:cNvSpPr>
              <a:spLocks noChangeAspect="1"/>
            </p:cNvSpPr>
            <p:nvPr/>
          </p:nvSpPr>
          <p:spPr bwMode="auto">
            <a:xfrm flipH="1">
              <a:off x="900" y="3865"/>
              <a:ext cx="10" cy="11"/>
            </a:xfrm>
            <a:custGeom>
              <a:avLst/>
              <a:gdLst/>
              <a:ahLst/>
              <a:cxnLst>
                <a:cxn ang="0">
                  <a:pos x="0" y="0"/>
                </a:cxn>
                <a:cxn ang="0">
                  <a:pos x="0" y="11"/>
                </a:cxn>
                <a:cxn ang="0">
                  <a:pos x="10" y="11"/>
                </a:cxn>
                <a:cxn ang="0">
                  <a:pos x="10" y="9"/>
                </a:cxn>
                <a:cxn ang="0">
                  <a:pos x="3" y="9"/>
                </a:cxn>
                <a:cxn ang="0">
                  <a:pos x="3" y="0"/>
                </a:cxn>
                <a:cxn ang="0">
                  <a:pos x="0" y="0"/>
                </a:cxn>
              </a:cxnLst>
              <a:rect l="0" t="0" r="r" b="b"/>
              <a:pathLst>
                <a:path w="10" h="11">
                  <a:moveTo>
                    <a:pt x="0" y="0"/>
                  </a:moveTo>
                  <a:lnTo>
                    <a:pt x="0" y="11"/>
                  </a:lnTo>
                  <a:lnTo>
                    <a:pt x="10" y="11"/>
                  </a:lnTo>
                  <a:lnTo>
                    <a:pt x="10" y="9"/>
                  </a:lnTo>
                  <a:lnTo>
                    <a:pt x="3" y="9"/>
                  </a:lnTo>
                  <a:lnTo>
                    <a:pt x="3" y="0"/>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39" name="Freeform 696"/>
            <p:cNvSpPr>
              <a:spLocks noChangeAspect="1"/>
            </p:cNvSpPr>
            <p:nvPr/>
          </p:nvSpPr>
          <p:spPr bwMode="auto">
            <a:xfrm flipH="1">
              <a:off x="882" y="3874"/>
              <a:ext cx="1" cy="1"/>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1F35"/>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0" name="Freeform 697"/>
            <p:cNvSpPr>
              <a:spLocks noChangeAspect="1"/>
            </p:cNvSpPr>
            <p:nvPr/>
          </p:nvSpPr>
          <p:spPr bwMode="auto">
            <a:xfrm flipH="1">
              <a:off x="878" y="3864"/>
              <a:ext cx="8" cy="12"/>
            </a:xfrm>
            <a:custGeom>
              <a:avLst/>
              <a:gdLst/>
              <a:ahLst/>
              <a:cxnLst>
                <a:cxn ang="0">
                  <a:pos x="3" y="1"/>
                </a:cxn>
                <a:cxn ang="0">
                  <a:pos x="3" y="1"/>
                </a:cxn>
                <a:cxn ang="0">
                  <a:pos x="4" y="1"/>
                </a:cxn>
                <a:cxn ang="0">
                  <a:pos x="5" y="1"/>
                </a:cxn>
                <a:cxn ang="0">
                  <a:pos x="5" y="2"/>
                </a:cxn>
                <a:cxn ang="0">
                  <a:pos x="6" y="2"/>
                </a:cxn>
                <a:cxn ang="0">
                  <a:pos x="7" y="2"/>
                </a:cxn>
                <a:cxn ang="0">
                  <a:pos x="7" y="3"/>
                </a:cxn>
                <a:cxn ang="0">
                  <a:pos x="7" y="4"/>
                </a:cxn>
                <a:cxn ang="0">
                  <a:pos x="8" y="4"/>
                </a:cxn>
                <a:cxn ang="0">
                  <a:pos x="8" y="5"/>
                </a:cxn>
                <a:cxn ang="0">
                  <a:pos x="8" y="6"/>
                </a:cxn>
                <a:cxn ang="0">
                  <a:pos x="8" y="6"/>
                </a:cxn>
                <a:cxn ang="0">
                  <a:pos x="8" y="7"/>
                </a:cxn>
                <a:cxn ang="0">
                  <a:pos x="8" y="8"/>
                </a:cxn>
                <a:cxn ang="0">
                  <a:pos x="8" y="8"/>
                </a:cxn>
                <a:cxn ang="0">
                  <a:pos x="7" y="9"/>
                </a:cxn>
                <a:cxn ang="0">
                  <a:pos x="7" y="10"/>
                </a:cxn>
                <a:cxn ang="0">
                  <a:pos x="7" y="10"/>
                </a:cxn>
                <a:cxn ang="0">
                  <a:pos x="6" y="11"/>
                </a:cxn>
                <a:cxn ang="0">
                  <a:pos x="5" y="11"/>
                </a:cxn>
                <a:cxn ang="0">
                  <a:pos x="5" y="11"/>
                </a:cxn>
                <a:cxn ang="0">
                  <a:pos x="4" y="11"/>
                </a:cxn>
                <a:cxn ang="0">
                  <a:pos x="3" y="12"/>
                </a:cxn>
                <a:cxn ang="0">
                  <a:pos x="3" y="12"/>
                </a:cxn>
                <a:cxn ang="0">
                  <a:pos x="2" y="12"/>
                </a:cxn>
                <a:cxn ang="0">
                  <a:pos x="1" y="12"/>
                </a:cxn>
                <a:cxn ang="0">
                  <a:pos x="0" y="12"/>
                </a:cxn>
                <a:cxn ang="0">
                  <a:pos x="0" y="11"/>
                </a:cxn>
                <a:cxn ang="0">
                  <a:pos x="0" y="10"/>
                </a:cxn>
                <a:cxn ang="0">
                  <a:pos x="1" y="10"/>
                </a:cxn>
                <a:cxn ang="0">
                  <a:pos x="2" y="10"/>
                </a:cxn>
                <a:cxn ang="0">
                  <a:pos x="2" y="10"/>
                </a:cxn>
                <a:cxn ang="0">
                  <a:pos x="3" y="10"/>
                </a:cxn>
                <a:cxn ang="0">
                  <a:pos x="4" y="9"/>
                </a:cxn>
                <a:cxn ang="0">
                  <a:pos x="4" y="8"/>
                </a:cxn>
                <a:cxn ang="0">
                  <a:pos x="4" y="8"/>
                </a:cxn>
                <a:cxn ang="0">
                  <a:pos x="4" y="7"/>
                </a:cxn>
                <a:cxn ang="0">
                  <a:pos x="4" y="6"/>
                </a:cxn>
                <a:cxn ang="0">
                  <a:pos x="4" y="6"/>
                </a:cxn>
                <a:cxn ang="0">
                  <a:pos x="4" y="5"/>
                </a:cxn>
                <a:cxn ang="0">
                  <a:pos x="4" y="4"/>
                </a:cxn>
                <a:cxn ang="0">
                  <a:pos x="4" y="4"/>
                </a:cxn>
                <a:cxn ang="0">
                  <a:pos x="3" y="3"/>
                </a:cxn>
                <a:cxn ang="0">
                  <a:pos x="3" y="3"/>
                </a:cxn>
                <a:cxn ang="0">
                  <a:pos x="2" y="2"/>
                </a:cxn>
                <a:cxn ang="0">
                  <a:pos x="1" y="2"/>
                </a:cxn>
                <a:cxn ang="0">
                  <a:pos x="1" y="2"/>
                </a:cxn>
              </a:cxnLst>
              <a:rect l="0" t="0" r="r" b="b"/>
              <a:pathLst>
                <a:path w="8" h="12">
                  <a:moveTo>
                    <a:pt x="0" y="0"/>
                  </a:moveTo>
                  <a:lnTo>
                    <a:pt x="2" y="0"/>
                  </a:lnTo>
                  <a:lnTo>
                    <a:pt x="3" y="1"/>
                  </a:lnTo>
                  <a:lnTo>
                    <a:pt x="3" y="1"/>
                  </a:lnTo>
                  <a:lnTo>
                    <a:pt x="3" y="1"/>
                  </a:lnTo>
                  <a:lnTo>
                    <a:pt x="3" y="1"/>
                  </a:lnTo>
                  <a:lnTo>
                    <a:pt x="4" y="1"/>
                  </a:lnTo>
                  <a:lnTo>
                    <a:pt x="4" y="1"/>
                  </a:lnTo>
                  <a:lnTo>
                    <a:pt x="4" y="1"/>
                  </a:lnTo>
                  <a:lnTo>
                    <a:pt x="4" y="1"/>
                  </a:lnTo>
                  <a:lnTo>
                    <a:pt x="4" y="1"/>
                  </a:lnTo>
                  <a:lnTo>
                    <a:pt x="5" y="1"/>
                  </a:lnTo>
                  <a:lnTo>
                    <a:pt x="5" y="1"/>
                  </a:lnTo>
                  <a:lnTo>
                    <a:pt x="5" y="1"/>
                  </a:lnTo>
                  <a:lnTo>
                    <a:pt x="5" y="2"/>
                  </a:lnTo>
                  <a:lnTo>
                    <a:pt x="6" y="2"/>
                  </a:lnTo>
                  <a:lnTo>
                    <a:pt x="6" y="2"/>
                  </a:lnTo>
                  <a:lnTo>
                    <a:pt x="6" y="2"/>
                  </a:lnTo>
                  <a:lnTo>
                    <a:pt x="6" y="2"/>
                  </a:lnTo>
                  <a:lnTo>
                    <a:pt x="6" y="2"/>
                  </a:lnTo>
                  <a:lnTo>
                    <a:pt x="7" y="2"/>
                  </a:lnTo>
                  <a:lnTo>
                    <a:pt x="7" y="3"/>
                  </a:lnTo>
                  <a:lnTo>
                    <a:pt x="7" y="3"/>
                  </a:lnTo>
                  <a:lnTo>
                    <a:pt x="7" y="3"/>
                  </a:lnTo>
                  <a:lnTo>
                    <a:pt x="7" y="3"/>
                  </a:lnTo>
                  <a:lnTo>
                    <a:pt x="7" y="3"/>
                  </a:lnTo>
                  <a:lnTo>
                    <a:pt x="7" y="4"/>
                  </a:lnTo>
                  <a:lnTo>
                    <a:pt x="7" y="4"/>
                  </a:lnTo>
                  <a:lnTo>
                    <a:pt x="8" y="4"/>
                  </a:lnTo>
                  <a:lnTo>
                    <a:pt x="8" y="4"/>
                  </a:lnTo>
                  <a:lnTo>
                    <a:pt x="8" y="5"/>
                  </a:lnTo>
                  <a:lnTo>
                    <a:pt x="8" y="5"/>
                  </a:lnTo>
                  <a:lnTo>
                    <a:pt x="8" y="5"/>
                  </a:lnTo>
                  <a:lnTo>
                    <a:pt x="8" y="5"/>
                  </a:lnTo>
                  <a:lnTo>
                    <a:pt x="8" y="5"/>
                  </a:lnTo>
                  <a:lnTo>
                    <a:pt x="8" y="6"/>
                  </a:lnTo>
                  <a:lnTo>
                    <a:pt x="8" y="6"/>
                  </a:lnTo>
                  <a:lnTo>
                    <a:pt x="8" y="6"/>
                  </a:lnTo>
                  <a:lnTo>
                    <a:pt x="8" y="6"/>
                  </a:lnTo>
                  <a:lnTo>
                    <a:pt x="8" y="6"/>
                  </a:lnTo>
                  <a:lnTo>
                    <a:pt x="8" y="7"/>
                  </a:lnTo>
                  <a:lnTo>
                    <a:pt x="8" y="7"/>
                  </a:lnTo>
                  <a:lnTo>
                    <a:pt x="8" y="7"/>
                  </a:lnTo>
                  <a:lnTo>
                    <a:pt x="8" y="7"/>
                  </a:lnTo>
                  <a:lnTo>
                    <a:pt x="8" y="8"/>
                  </a:lnTo>
                  <a:lnTo>
                    <a:pt x="8" y="8"/>
                  </a:lnTo>
                  <a:lnTo>
                    <a:pt x="8" y="8"/>
                  </a:lnTo>
                  <a:lnTo>
                    <a:pt x="8" y="8"/>
                  </a:lnTo>
                  <a:lnTo>
                    <a:pt x="7" y="9"/>
                  </a:lnTo>
                  <a:lnTo>
                    <a:pt x="7" y="9"/>
                  </a:lnTo>
                  <a:lnTo>
                    <a:pt x="7" y="9"/>
                  </a:lnTo>
                  <a:lnTo>
                    <a:pt x="7" y="9"/>
                  </a:lnTo>
                  <a:lnTo>
                    <a:pt x="7" y="9"/>
                  </a:lnTo>
                  <a:lnTo>
                    <a:pt x="7" y="10"/>
                  </a:lnTo>
                  <a:lnTo>
                    <a:pt x="7" y="10"/>
                  </a:lnTo>
                  <a:lnTo>
                    <a:pt x="7" y="10"/>
                  </a:lnTo>
                  <a:lnTo>
                    <a:pt x="7" y="10"/>
                  </a:lnTo>
                  <a:lnTo>
                    <a:pt x="6" y="10"/>
                  </a:lnTo>
                  <a:lnTo>
                    <a:pt x="6" y="10"/>
                  </a:lnTo>
                  <a:lnTo>
                    <a:pt x="6" y="11"/>
                  </a:lnTo>
                  <a:lnTo>
                    <a:pt x="6" y="11"/>
                  </a:lnTo>
                  <a:lnTo>
                    <a:pt x="6" y="11"/>
                  </a:lnTo>
                  <a:lnTo>
                    <a:pt x="5" y="11"/>
                  </a:lnTo>
                  <a:lnTo>
                    <a:pt x="5" y="11"/>
                  </a:lnTo>
                  <a:lnTo>
                    <a:pt x="5" y="11"/>
                  </a:lnTo>
                  <a:lnTo>
                    <a:pt x="5" y="11"/>
                  </a:lnTo>
                  <a:lnTo>
                    <a:pt x="5" y="11"/>
                  </a:lnTo>
                  <a:lnTo>
                    <a:pt x="4" y="11"/>
                  </a:lnTo>
                  <a:lnTo>
                    <a:pt x="4" y="11"/>
                  </a:lnTo>
                  <a:lnTo>
                    <a:pt x="4" y="12"/>
                  </a:lnTo>
                  <a:lnTo>
                    <a:pt x="4" y="12"/>
                  </a:lnTo>
                  <a:lnTo>
                    <a:pt x="3" y="12"/>
                  </a:lnTo>
                  <a:lnTo>
                    <a:pt x="3" y="12"/>
                  </a:lnTo>
                  <a:lnTo>
                    <a:pt x="3" y="12"/>
                  </a:lnTo>
                  <a:lnTo>
                    <a:pt x="3" y="12"/>
                  </a:lnTo>
                  <a:lnTo>
                    <a:pt x="2" y="12"/>
                  </a:lnTo>
                  <a:lnTo>
                    <a:pt x="2" y="12"/>
                  </a:lnTo>
                  <a:lnTo>
                    <a:pt x="2" y="12"/>
                  </a:lnTo>
                  <a:lnTo>
                    <a:pt x="1" y="12"/>
                  </a:lnTo>
                  <a:lnTo>
                    <a:pt x="1" y="12"/>
                  </a:lnTo>
                  <a:lnTo>
                    <a:pt x="1" y="12"/>
                  </a:lnTo>
                  <a:lnTo>
                    <a:pt x="1" y="12"/>
                  </a:lnTo>
                  <a:lnTo>
                    <a:pt x="0" y="12"/>
                  </a:lnTo>
                  <a:lnTo>
                    <a:pt x="0" y="12"/>
                  </a:lnTo>
                  <a:lnTo>
                    <a:pt x="0" y="12"/>
                  </a:lnTo>
                  <a:lnTo>
                    <a:pt x="0" y="12"/>
                  </a:lnTo>
                  <a:lnTo>
                    <a:pt x="0" y="11"/>
                  </a:lnTo>
                  <a:lnTo>
                    <a:pt x="0" y="11"/>
                  </a:lnTo>
                  <a:lnTo>
                    <a:pt x="0" y="11"/>
                  </a:lnTo>
                  <a:lnTo>
                    <a:pt x="0" y="10"/>
                  </a:lnTo>
                  <a:lnTo>
                    <a:pt x="0" y="10"/>
                  </a:lnTo>
                  <a:lnTo>
                    <a:pt x="1" y="10"/>
                  </a:lnTo>
                  <a:lnTo>
                    <a:pt x="1" y="10"/>
                  </a:lnTo>
                  <a:lnTo>
                    <a:pt x="1" y="10"/>
                  </a:lnTo>
                  <a:lnTo>
                    <a:pt x="1" y="10"/>
                  </a:lnTo>
                  <a:lnTo>
                    <a:pt x="2" y="10"/>
                  </a:lnTo>
                  <a:lnTo>
                    <a:pt x="2" y="10"/>
                  </a:lnTo>
                  <a:lnTo>
                    <a:pt x="2" y="10"/>
                  </a:lnTo>
                  <a:lnTo>
                    <a:pt x="2" y="10"/>
                  </a:lnTo>
                  <a:lnTo>
                    <a:pt x="2" y="10"/>
                  </a:lnTo>
                  <a:lnTo>
                    <a:pt x="3" y="10"/>
                  </a:lnTo>
                  <a:lnTo>
                    <a:pt x="3" y="10"/>
                  </a:lnTo>
                  <a:lnTo>
                    <a:pt x="3" y="9"/>
                  </a:lnTo>
                  <a:lnTo>
                    <a:pt x="3" y="9"/>
                  </a:lnTo>
                  <a:lnTo>
                    <a:pt x="4" y="9"/>
                  </a:lnTo>
                  <a:lnTo>
                    <a:pt x="4" y="9"/>
                  </a:lnTo>
                  <a:lnTo>
                    <a:pt x="4" y="9"/>
                  </a:lnTo>
                  <a:lnTo>
                    <a:pt x="4" y="8"/>
                  </a:lnTo>
                  <a:lnTo>
                    <a:pt x="4" y="8"/>
                  </a:lnTo>
                  <a:lnTo>
                    <a:pt x="4" y="8"/>
                  </a:lnTo>
                  <a:lnTo>
                    <a:pt x="4" y="8"/>
                  </a:lnTo>
                  <a:lnTo>
                    <a:pt x="4" y="8"/>
                  </a:lnTo>
                  <a:lnTo>
                    <a:pt x="4" y="7"/>
                  </a:lnTo>
                  <a:lnTo>
                    <a:pt x="4" y="7"/>
                  </a:lnTo>
                  <a:lnTo>
                    <a:pt x="4" y="7"/>
                  </a:lnTo>
                  <a:lnTo>
                    <a:pt x="4" y="7"/>
                  </a:lnTo>
                  <a:lnTo>
                    <a:pt x="4" y="6"/>
                  </a:lnTo>
                  <a:lnTo>
                    <a:pt x="4" y="6"/>
                  </a:lnTo>
                  <a:lnTo>
                    <a:pt x="4" y="6"/>
                  </a:lnTo>
                  <a:lnTo>
                    <a:pt x="4" y="6"/>
                  </a:lnTo>
                  <a:lnTo>
                    <a:pt x="4" y="5"/>
                  </a:lnTo>
                  <a:lnTo>
                    <a:pt x="4" y="5"/>
                  </a:lnTo>
                  <a:lnTo>
                    <a:pt x="4" y="5"/>
                  </a:lnTo>
                  <a:lnTo>
                    <a:pt x="4" y="5"/>
                  </a:lnTo>
                  <a:lnTo>
                    <a:pt x="4" y="4"/>
                  </a:lnTo>
                  <a:lnTo>
                    <a:pt x="4" y="4"/>
                  </a:lnTo>
                  <a:lnTo>
                    <a:pt x="4" y="4"/>
                  </a:lnTo>
                  <a:lnTo>
                    <a:pt x="4" y="4"/>
                  </a:lnTo>
                  <a:lnTo>
                    <a:pt x="4" y="4"/>
                  </a:lnTo>
                  <a:lnTo>
                    <a:pt x="3" y="4"/>
                  </a:lnTo>
                  <a:lnTo>
                    <a:pt x="3" y="3"/>
                  </a:lnTo>
                  <a:lnTo>
                    <a:pt x="3" y="3"/>
                  </a:lnTo>
                  <a:lnTo>
                    <a:pt x="3" y="3"/>
                  </a:lnTo>
                  <a:lnTo>
                    <a:pt x="3" y="3"/>
                  </a:lnTo>
                  <a:lnTo>
                    <a:pt x="3" y="3"/>
                  </a:lnTo>
                  <a:lnTo>
                    <a:pt x="3" y="3"/>
                  </a:lnTo>
                  <a:lnTo>
                    <a:pt x="2" y="3"/>
                  </a:lnTo>
                  <a:lnTo>
                    <a:pt x="2" y="2"/>
                  </a:lnTo>
                  <a:lnTo>
                    <a:pt x="2" y="2"/>
                  </a:lnTo>
                  <a:lnTo>
                    <a:pt x="2" y="2"/>
                  </a:lnTo>
                  <a:lnTo>
                    <a:pt x="1" y="2"/>
                  </a:lnTo>
                  <a:lnTo>
                    <a:pt x="1" y="2"/>
                  </a:lnTo>
                  <a:lnTo>
                    <a:pt x="1" y="2"/>
                  </a:lnTo>
                  <a:lnTo>
                    <a:pt x="1" y="2"/>
                  </a:lnTo>
                  <a:lnTo>
                    <a:pt x="0" y="2"/>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1" name="Freeform 698"/>
            <p:cNvSpPr>
              <a:spLocks noChangeAspect="1"/>
            </p:cNvSpPr>
            <p:nvPr/>
          </p:nvSpPr>
          <p:spPr bwMode="auto">
            <a:xfrm flipH="1">
              <a:off x="886" y="3864"/>
              <a:ext cx="7" cy="12"/>
            </a:xfrm>
            <a:custGeom>
              <a:avLst/>
              <a:gdLst/>
              <a:ahLst/>
              <a:cxnLst>
                <a:cxn ang="0">
                  <a:pos x="5" y="1"/>
                </a:cxn>
                <a:cxn ang="0">
                  <a:pos x="4" y="1"/>
                </a:cxn>
                <a:cxn ang="0">
                  <a:pos x="3" y="1"/>
                </a:cxn>
                <a:cxn ang="0">
                  <a:pos x="3" y="1"/>
                </a:cxn>
                <a:cxn ang="0">
                  <a:pos x="2" y="2"/>
                </a:cxn>
                <a:cxn ang="0">
                  <a:pos x="1" y="2"/>
                </a:cxn>
                <a:cxn ang="0">
                  <a:pos x="1" y="2"/>
                </a:cxn>
                <a:cxn ang="0">
                  <a:pos x="1" y="3"/>
                </a:cxn>
                <a:cxn ang="0">
                  <a:pos x="0" y="4"/>
                </a:cxn>
                <a:cxn ang="0">
                  <a:pos x="0" y="4"/>
                </a:cxn>
                <a:cxn ang="0">
                  <a:pos x="0" y="5"/>
                </a:cxn>
                <a:cxn ang="0">
                  <a:pos x="0" y="6"/>
                </a:cxn>
                <a:cxn ang="0">
                  <a:pos x="0" y="6"/>
                </a:cxn>
                <a:cxn ang="0">
                  <a:pos x="0" y="7"/>
                </a:cxn>
                <a:cxn ang="0">
                  <a:pos x="0" y="8"/>
                </a:cxn>
                <a:cxn ang="0">
                  <a:pos x="0" y="8"/>
                </a:cxn>
                <a:cxn ang="0">
                  <a:pos x="0" y="9"/>
                </a:cxn>
                <a:cxn ang="0">
                  <a:pos x="1" y="10"/>
                </a:cxn>
                <a:cxn ang="0">
                  <a:pos x="1" y="10"/>
                </a:cxn>
                <a:cxn ang="0">
                  <a:pos x="2" y="11"/>
                </a:cxn>
                <a:cxn ang="0">
                  <a:pos x="2" y="11"/>
                </a:cxn>
                <a:cxn ang="0">
                  <a:pos x="3" y="11"/>
                </a:cxn>
                <a:cxn ang="0">
                  <a:pos x="3" y="11"/>
                </a:cxn>
                <a:cxn ang="0">
                  <a:pos x="4" y="12"/>
                </a:cxn>
                <a:cxn ang="0">
                  <a:pos x="5" y="12"/>
                </a:cxn>
                <a:cxn ang="0">
                  <a:pos x="6" y="12"/>
                </a:cxn>
                <a:cxn ang="0">
                  <a:pos x="7" y="12"/>
                </a:cxn>
                <a:cxn ang="0">
                  <a:pos x="7" y="12"/>
                </a:cxn>
                <a:cxn ang="0">
                  <a:pos x="7" y="11"/>
                </a:cxn>
                <a:cxn ang="0">
                  <a:pos x="7" y="10"/>
                </a:cxn>
                <a:cxn ang="0">
                  <a:pos x="6" y="10"/>
                </a:cxn>
                <a:cxn ang="0">
                  <a:pos x="6" y="10"/>
                </a:cxn>
                <a:cxn ang="0">
                  <a:pos x="5" y="10"/>
                </a:cxn>
                <a:cxn ang="0">
                  <a:pos x="4" y="10"/>
                </a:cxn>
                <a:cxn ang="0">
                  <a:pos x="4" y="9"/>
                </a:cxn>
                <a:cxn ang="0">
                  <a:pos x="3" y="8"/>
                </a:cxn>
                <a:cxn ang="0">
                  <a:pos x="3" y="8"/>
                </a:cxn>
                <a:cxn ang="0">
                  <a:pos x="3" y="7"/>
                </a:cxn>
                <a:cxn ang="0">
                  <a:pos x="3" y="6"/>
                </a:cxn>
                <a:cxn ang="0">
                  <a:pos x="3" y="6"/>
                </a:cxn>
                <a:cxn ang="0">
                  <a:pos x="3" y="5"/>
                </a:cxn>
                <a:cxn ang="0">
                  <a:pos x="3" y="4"/>
                </a:cxn>
                <a:cxn ang="0">
                  <a:pos x="4" y="4"/>
                </a:cxn>
                <a:cxn ang="0">
                  <a:pos x="4" y="3"/>
                </a:cxn>
                <a:cxn ang="0">
                  <a:pos x="4" y="3"/>
                </a:cxn>
                <a:cxn ang="0">
                  <a:pos x="5" y="3"/>
                </a:cxn>
                <a:cxn ang="0">
                  <a:pos x="6" y="2"/>
                </a:cxn>
                <a:cxn ang="0">
                  <a:pos x="6" y="2"/>
                </a:cxn>
                <a:cxn ang="0">
                  <a:pos x="7" y="2"/>
                </a:cxn>
              </a:cxnLst>
              <a:rect l="0" t="0" r="r" b="b"/>
              <a:pathLst>
                <a:path w="7" h="12">
                  <a:moveTo>
                    <a:pt x="7" y="0"/>
                  </a:moveTo>
                  <a:lnTo>
                    <a:pt x="6" y="0"/>
                  </a:lnTo>
                  <a:lnTo>
                    <a:pt x="5" y="1"/>
                  </a:lnTo>
                  <a:lnTo>
                    <a:pt x="4" y="1"/>
                  </a:lnTo>
                  <a:lnTo>
                    <a:pt x="4" y="1"/>
                  </a:lnTo>
                  <a:lnTo>
                    <a:pt x="4" y="1"/>
                  </a:lnTo>
                  <a:lnTo>
                    <a:pt x="4" y="1"/>
                  </a:lnTo>
                  <a:lnTo>
                    <a:pt x="3" y="1"/>
                  </a:lnTo>
                  <a:lnTo>
                    <a:pt x="3" y="1"/>
                  </a:lnTo>
                  <a:lnTo>
                    <a:pt x="3" y="1"/>
                  </a:lnTo>
                  <a:lnTo>
                    <a:pt x="3" y="1"/>
                  </a:lnTo>
                  <a:lnTo>
                    <a:pt x="3" y="1"/>
                  </a:lnTo>
                  <a:lnTo>
                    <a:pt x="2" y="2"/>
                  </a:lnTo>
                  <a:lnTo>
                    <a:pt x="2" y="2"/>
                  </a:lnTo>
                  <a:lnTo>
                    <a:pt x="2" y="2"/>
                  </a:lnTo>
                  <a:lnTo>
                    <a:pt x="2" y="2"/>
                  </a:lnTo>
                  <a:lnTo>
                    <a:pt x="2" y="2"/>
                  </a:lnTo>
                  <a:lnTo>
                    <a:pt x="1" y="2"/>
                  </a:lnTo>
                  <a:lnTo>
                    <a:pt x="1" y="2"/>
                  </a:lnTo>
                  <a:lnTo>
                    <a:pt x="1" y="2"/>
                  </a:lnTo>
                  <a:lnTo>
                    <a:pt x="1" y="2"/>
                  </a:lnTo>
                  <a:lnTo>
                    <a:pt x="1" y="3"/>
                  </a:lnTo>
                  <a:lnTo>
                    <a:pt x="1" y="3"/>
                  </a:lnTo>
                  <a:lnTo>
                    <a:pt x="1" y="3"/>
                  </a:lnTo>
                  <a:lnTo>
                    <a:pt x="0" y="3"/>
                  </a:lnTo>
                  <a:lnTo>
                    <a:pt x="0" y="3"/>
                  </a:lnTo>
                  <a:lnTo>
                    <a:pt x="0" y="4"/>
                  </a:lnTo>
                  <a:lnTo>
                    <a:pt x="0" y="4"/>
                  </a:lnTo>
                  <a:lnTo>
                    <a:pt x="0" y="4"/>
                  </a:lnTo>
                  <a:lnTo>
                    <a:pt x="0" y="4"/>
                  </a:lnTo>
                  <a:lnTo>
                    <a:pt x="0" y="4"/>
                  </a:lnTo>
                  <a:lnTo>
                    <a:pt x="0" y="5"/>
                  </a:lnTo>
                  <a:lnTo>
                    <a:pt x="0" y="5"/>
                  </a:lnTo>
                  <a:lnTo>
                    <a:pt x="0" y="5"/>
                  </a:lnTo>
                  <a:lnTo>
                    <a:pt x="0" y="5"/>
                  </a:lnTo>
                  <a:lnTo>
                    <a:pt x="0" y="6"/>
                  </a:lnTo>
                  <a:lnTo>
                    <a:pt x="0" y="6"/>
                  </a:lnTo>
                  <a:lnTo>
                    <a:pt x="0" y="6"/>
                  </a:lnTo>
                  <a:lnTo>
                    <a:pt x="0" y="6"/>
                  </a:lnTo>
                  <a:lnTo>
                    <a:pt x="0" y="6"/>
                  </a:lnTo>
                  <a:lnTo>
                    <a:pt x="0" y="7"/>
                  </a:lnTo>
                  <a:lnTo>
                    <a:pt x="0" y="7"/>
                  </a:lnTo>
                  <a:lnTo>
                    <a:pt x="0" y="7"/>
                  </a:lnTo>
                  <a:lnTo>
                    <a:pt x="0" y="7"/>
                  </a:lnTo>
                  <a:lnTo>
                    <a:pt x="0" y="8"/>
                  </a:lnTo>
                  <a:lnTo>
                    <a:pt x="0" y="8"/>
                  </a:lnTo>
                  <a:lnTo>
                    <a:pt x="0" y="8"/>
                  </a:lnTo>
                  <a:lnTo>
                    <a:pt x="0" y="8"/>
                  </a:lnTo>
                  <a:lnTo>
                    <a:pt x="0" y="8"/>
                  </a:lnTo>
                  <a:lnTo>
                    <a:pt x="0" y="9"/>
                  </a:lnTo>
                  <a:lnTo>
                    <a:pt x="0" y="9"/>
                  </a:lnTo>
                  <a:lnTo>
                    <a:pt x="0" y="9"/>
                  </a:lnTo>
                  <a:lnTo>
                    <a:pt x="0" y="9"/>
                  </a:lnTo>
                  <a:lnTo>
                    <a:pt x="1" y="10"/>
                  </a:lnTo>
                  <a:lnTo>
                    <a:pt x="1" y="10"/>
                  </a:lnTo>
                  <a:lnTo>
                    <a:pt x="1" y="10"/>
                  </a:lnTo>
                  <a:lnTo>
                    <a:pt x="1" y="10"/>
                  </a:lnTo>
                  <a:lnTo>
                    <a:pt x="1" y="10"/>
                  </a:lnTo>
                  <a:lnTo>
                    <a:pt x="1" y="10"/>
                  </a:lnTo>
                  <a:lnTo>
                    <a:pt x="2" y="11"/>
                  </a:lnTo>
                  <a:lnTo>
                    <a:pt x="2" y="11"/>
                  </a:lnTo>
                  <a:lnTo>
                    <a:pt x="2" y="11"/>
                  </a:lnTo>
                  <a:lnTo>
                    <a:pt x="2" y="11"/>
                  </a:lnTo>
                  <a:lnTo>
                    <a:pt x="2" y="11"/>
                  </a:lnTo>
                  <a:lnTo>
                    <a:pt x="2" y="11"/>
                  </a:lnTo>
                  <a:lnTo>
                    <a:pt x="3" y="11"/>
                  </a:lnTo>
                  <a:lnTo>
                    <a:pt x="3" y="11"/>
                  </a:lnTo>
                  <a:lnTo>
                    <a:pt x="3" y="11"/>
                  </a:lnTo>
                  <a:lnTo>
                    <a:pt x="3" y="11"/>
                  </a:lnTo>
                  <a:lnTo>
                    <a:pt x="3" y="12"/>
                  </a:lnTo>
                  <a:lnTo>
                    <a:pt x="4" y="12"/>
                  </a:lnTo>
                  <a:lnTo>
                    <a:pt x="4" y="12"/>
                  </a:lnTo>
                  <a:lnTo>
                    <a:pt x="4" y="12"/>
                  </a:lnTo>
                  <a:lnTo>
                    <a:pt x="5" y="12"/>
                  </a:lnTo>
                  <a:lnTo>
                    <a:pt x="5" y="12"/>
                  </a:lnTo>
                  <a:lnTo>
                    <a:pt x="5" y="12"/>
                  </a:lnTo>
                  <a:lnTo>
                    <a:pt x="5" y="12"/>
                  </a:lnTo>
                  <a:lnTo>
                    <a:pt x="6" y="12"/>
                  </a:lnTo>
                  <a:lnTo>
                    <a:pt x="6" y="12"/>
                  </a:lnTo>
                  <a:lnTo>
                    <a:pt x="6" y="12"/>
                  </a:lnTo>
                  <a:lnTo>
                    <a:pt x="7" y="12"/>
                  </a:lnTo>
                  <a:lnTo>
                    <a:pt x="7" y="12"/>
                  </a:lnTo>
                  <a:lnTo>
                    <a:pt x="7" y="12"/>
                  </a:lnTo>
                  <a:lnTo>
                    <a:pt x="7" y="12"/>
                  </a:lnTo>
                  <a:lnTo>
                    <a:pt x="7" y="12"/>
                  </a:lnTo>
                  <a:lnTo>
                    <a:pt x="7" y="12"/>
                  </a:lnTo>
                  <a:lnTo>
                    <a:pt x="7" y="11"/>
                  </a:lnTo>
                  <a:lnTo>
                    <a:pt x="7" y="11"/>
                  </a:lnTo>
                  <a:lnTo>
                    <a:pt x="7" y="11"/>
                  </a:lnTo>
                  <a:lnTo>
                    <a:pt x="7" y="10"/>
                  </a:lnTo>
                  <a:lnTo>
                    <a:pt x="7" y="10"/>
                  </a:lnTo>
                  <a:lnTo>
                    <a:pt x="7" y="10"/>
                  </a:lnTo>
                  <a:lnTo>
                    <a:pt x="6" y="10"/>
                  </a:lnTo>
                  <a:lnTo>
                    <a:pt x="6" y="10"/>
                  </a:lnTo>
                  <a:lnTo>
                    <a:pt x="6" y="10"/>
                  </a:lnTo>
                  <a:lnTo>
                    <a:pt x="6" y="10"/>
                  </a:lnTo>
                  <a:lnTo>
                    <a:pt x="5" y="10"/>
                  </a:lnTo>
                  <a:lnTo>
                    <a:pt x="5" y="10"/>
                  </a:lnTo>
                  <a:lnTo>
                    <a:pt x="5" y="10"/>
                  </a:lnTo>
                  <a:lnTo>
                    <a:pt x="5" y="10"/>
                  </a:lnTo>
                  <a:lnTo>
                    <a:pt x="5" y="10"/>
                  </a:lnTo>
                  <a:lnTo>
                    <a:pt x="4" y="10"/>
                  </a:lnTo>
                  <a:lnTo>
                    <a:pt x="4" y="9"/>
                  </a:lnTo>
                  <a:lnTo>
                    <a:pt x="4" y="9"/>
                  </a:lnTo>
                  <a:lnTo>
                    <a:pt x="4" y="9"/>
                  </a:lnTo>
                  <a:lnTo>
                    <a:pt x="4" y="9"/>
                  </a:lnTo>
                  <a:lnTo>
                    <a:pt x="4" y="9"/>
                  </a:lnTo>
                  <a:lnTo>
                    <a:pt x="3" y="8"/>
                  </a:lnTo>
                  <a:lnTo>
                    <a:pt x="3" y="8"/>
                  </a:lnTo>
                  <a:lnTo>
                    <a:pt x="3" y="8"/>
                  </a:lnTo>
                  <a:lnTo>
                    <a:pt x="3" y="8"/>
                  </a:lnTo>
                  <a:lnTo>
                    <a:pt x="3" y="8"/>
                  </a:lnTo>
                  <a:lnTo>
                    <a:pt x="3" y="7"/>
                  </a:lnTo>
                  <a:lnTo>
                    <a:pt x="3" y="7"/>
                  </a:lnTo>
                  <a:lnTo>
                    <a:pt x="3" y="7"/>
                  </a:lnTo>
                  <a:lnTo>
                    <a:pt x="3" y="7"/>
                  </a:lnTo>
                  <a:lnTo>
                    <a:pt x="3" y="6"/>
                  </a:lnTo>
                  <a:lnTo>
                    <a:pt x="3" y="6"/>
                  </a:lnTo>
                  <a:lnTo>
                    <a:pt x="3" y="6"/>
                  </a:lnTo>
                  <a:lnTo>
                    <a:pt x="3" y="6"/>
                  </a:lnTo>
                  <a:lnTo>
                    <a:pt x="3" y="5"/>
                  </a:lnTo>
                  <a:lnTo>
                    <a:pt x="3" y="5"/>
                  </a:lnTo>
                  <a:lnTo>
                    <a:pt x="3" y="5"/>
                  </a:lnTo>
                  <a:lnTo>
                    <a:pt x="3" y="5"/>
                  </a:lnTo>
                  <a:lnTo>
                    <a:pt x="3" y="5"/>
                  </a:lnTo>
                  <a:lnTo>
                    <a:pt x="3" y="4"/>
                  </a:lnTo>
                  <a:lnTo>
                    <a:pt x="3" y="4"/>
                  </a:lnTo>
                  <a:lnTo>
                    <a:pt x="4" y="4"/>
                  </a:lnTo>
                  <a:lnTo>
                    <a:pt x="4" y="4"/>
                  </a:lnTo>
                  <a:lnTo>
                    <a:pt x="4" y="4"/>
                  </a:lnTo>
                  <a:lnTo>
                    <a:pt x="4" y="3"/>
                  </a:lnTo>
                  <a:lnTo>
                    <a:pt x="4" y="3"/>
                  </a:lnTo>
                  <a:lnTo>
                    <a:pt x="4" y="3"/>
                  </a:lnTo>
                  <a:lnTo>
                    <a:pt x="4" y="3"/>
                  </a:lnTo>
                  <a:lnTo>
                    <a:pt x="4" y="3"/>
                  </a:lnTo>
                  <a:lnTo>
                    <a:pt x="5" y="3"/>
                  </a:lnTo>
                  <a:lnTo>
                    <a:pt x="5" y="3"/>
                  </a:lnTo>
                  <a:lnTo>
                    <a:pt x="5" y="3"/>
                  </a:lnTo>
                  <a:lnTo>
                    <a:pt x="5" y="2"/>
                  </a:lnTo>
                  <a:lnTo>
                    <a:pt x="5" y="2"/>
                  </a:lnTo>
                  <a:lnTo>
                    <a:pt x="6" y="2"/>
                  </a:lnTo>
                  <a:lnTo>
                    <a:pt x="6" y="2"/>
                  </a:lnTo>
                  <a:lnTo>
                    <a:pt x="6" y="2"/>
                  </a:lnTo>
                  <a:lnTo>
                    <a:pt x="6" y="2"/>
                  </a:lnTo>
                  <a:lnTo>
                    <a:pt x="7" y="2"/>
                  </a:lnTo>
                  <a:lnTo>
                    <a:pt x="7" y="2"/>
                  </a:lnTo>
                  <a:lnTo>
                    <a:pt x="7" y="2"/>
                  </a:lnTo>
                  <a:lnTo>
                    <a:pt x="7"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2" name="Freeform 699"/>
            <p:cNvSpPr>
              <a:spLocks noChangeAspect="1"/>
            </p:cNvSpPr>
            <p:nvPr/>
          </p:nvSpPr>
          <p:spPr bwMode="auto">
            <a:xfrm flipH="1">
              <a:off x="869" y="3865"/>
              <a:ext cx="7" cy="11"/>
            </a:xfrm>
            <a:custGeom>
              <a:avLst/>
              <a:gdLst/>
              <a:ahLst/>
              <a:cxnLst>
                <a:cxn ang="0">
                  <a:pos x="0" y="7"/>
                </a:cxn>
                <a:cxn ang="0">
                  <a:pos x="0" y="8"/>
                </a:cxn>
                <a:cxn ang="0">
                  <a:pos x="0" y="8"/>
                </a:cxn>
                <a:cxn ang="0">
                  <a:pos x="0" y="9"/>
                </a:cxn>
                <a:cxn ang="0">
                  <a:pos x="1" y="9"/>
                </a:cxn>
                <a:cxn ang="0">
                  <a:pos x="1" y="9"/>
                </a:cxn>
                <a:cxn ang="0">
                  <a:pos x="1" y="10"/>
                </a:cxn>
                <a:cxn ang="0">
                  <a:pos x="2" y="10"/>
                </a:cxn>
                <a:cxn ang="0">
                  <a:pos x="2" y="10"/>
                </a:cxn>
                <a:cxn ang="0">
                  <a:pos x="3" y="10"/>
                </a:cxn>
                <a:cxn ang="0">
                  <a:pos x="3" y="11"/>
                </a:cxn>
                <a:cxn ang="0">
                  <a:pos x="4" y="11"/>
                </a:cxn>
                <a:cxn ang="0">
                  <a:pos x="4" y="11"/>
                </a:cxn>
                <a:cxn ang="0">
                  <a:pos x="5" y="11"/>
                </a:cxn>
                <a:cxn ang="0">
                  <a:pos x="6" y="11"/>
                </a:cxn>
                <a:cxn ang="0">
                  <a:pos x="6" y="11"/>
                </a:cxn>
                <a:cxn ang="0">
                  <a:pos x="7" y="11"/>
                </a:cxn>
                <a:cxn ang="0">
                  <a:pos x="7" y="11"/>
                </a:cxn>
                <a:cxn ang="0">
                  <a:pos x="7" y="11"/>
                </a:cxn>
                <a:cxn ang="0">
                  <a:pos x="7" y="10"/>
                </a:cxn>
                <a:cxn ang="0">
                  <a:pos x="7" y="10"/>
                </a:cxn>
                <a:cxn ang="0">
                  <a:pos x="7" y="9"/>
                </a:cxn>
                <a:cxn ang="0">
                  <a:pos x="6" y="9"/>
                </a:cxn>
                <a:cxn ang="0">
                  <a:pos x="6" y="9"/>
                </a:cxn>
                <a:cxn ang="0">
                  <a:pos x="5" y="9"/>
                </a:cxn>
                <a:cxn ang="0">
                  <a:pos x="5" y="9"/>
                </a:cxn>
                <a:cxn ang="0">
                  <a:pos x="4" y="9"/>
                </a:cxn>
                <a:cxn ang="0">
                  <a:pos x="4" y="8"/>
                </a:cxn>
                <a:cxn ang="0">
                  <a:pos x="4" y="8"/>
                </a:cxn>
                <a:cxn ang="0">
                  <a:pos x="4"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0" y="0"/>
                  </a:moveTo>
                  <a:lnTo>
                    <a:pt x="0" y="7"/>
                  </a:lnTo>
                  <a:lnTo>
                    <a:pt x="0" y="7"/>
                  </a:lnTo>
                  <a:lnTo>
                    <a:pt x="0" y="8"/>
                  </a:lnTo>
                  <a:lnTo>
                    <a:pt x="0" y="8"/>
                  </a:lnTo>
                  <a:lnTo>
                    <a:pt x="0" y="8"/>
                  </a:lnTo>
                  <a:lnTo>
                    <a:pt x="0" y="8"/>
                  </a:lnTo>
                  <a:lnTo>
                    <a:pt x="0" y="9"/>
                  </a:lnTo>
                  <a:lnTo>
                    <a:pt x="1" y="9"/>
                  </a:lnTo>
                  <a:lnTo>
                    <a:pt x="1" y="9"/>
                  </a:lnTo>
                  <a:lnTo>
                    <a:pt x="1" y="9"/>
                  </a:lnTo>
                  <a:lnTo>
                    <a:pt x="1" y="9"/>
                  </a:lnTo>
                  <a:lnTo>
                    <a:pt x="1" y="10"/>
                  </a:lnTo>
                  <a:lnTo>
                    <a:pt x="1" y="10"/>
                  </a:lnTo>
                  <a:lnTo>
                    <a:pt x="1" y="10"/>
                  </a:lnTo>
                  <a:lnTo>
                    <a:pt x="2" y="10"/>
                  </a:lnTo>
                  <a:lnTo>
                    <a:pt x="2" y="10"/>
                  </a:lnTo>
                  <a:lnTo>
                    <a:pt x="2" y="10"/>
                  </a:lnTo>
                  <a:lnTo>
                    <a:pt x="2" y="10"/>
                  </a:lnTo>
                  <a:lnTo>
                    <a:pt x="3" y="10"/>
                  </a:lnTo>
                  <a:lnTo>
                    <a:pt x="3" y="10"/>
                  </a:lnTo>
                  <a:lnTo>
                    <a:pt x="3" y="11"/>
                  </a:lnTo>
                  <a:lnTo>
                    <a:pt x="3" y="11"/>
                  </a:lnTo>
                  <a:lnTo>
                    <a:pt x="4" y="11"/>
                  </a:lnTo>
                  <a:lnTo>
                    <a:pt x="4" y="11"/>
                  </a:lnTo>
                  <a:lnTo>
                    <a:pt x="4" y="11"/>
                  </a:lnTo>
                  <a:lnTo>
                    <a:pt x="5" y="11"/>
                  </a:lnTo>
                  <a:lnTo>
                    <a:pt x="5" y="11"/>
                  </a:lnTo>
                  <a:lnTo>
                    <a:pt x="5" y="11"/>
                  </a:lnTo>
                  <a:lnTo>
                    <a:pt x="6" y="11"/>
                  </a:lnTo>
                  <a:lnTo>
                    <a:pt x="6" y="11"/>
                  </a:lnTo>
                  <a:lnTo>
                    <a:pt x="6" y="11"/>
                  </a:lnTo>
                  <a:lnTo>
                    <a:pt x="6" y="11"/>
                  </a:lnTo>
                  <a:lnTo>
                    <a:pt x="7" y="11"/>
                  </a:lnTo>
                  <a:lnTo>
                    <a:pt x="7" y="11"/>
                  </a:lnTo>
                  <a:lnTo>
                    <a:pt x="7" y="11"/>
                  </a:lnTo>
                  <a:lnTo>
                    <a:pt x="7" y="11"/>
                  </a:lnTo>
                  <a:lnTo>
                    <a:pt x="7" y="11"/>
                  </a:lnTo>
                  <a:lnTo>
                    <a:pt x="7" y="11"/>
                  </a:lnTo>
                  <a:lnTo>
                    <a:pt x="7" y="10"/>
                  </a:lnTo>
                  <a:lnTo>
                    <a:pt x="7" y="10"/>
                  </a:lnTo>
                  <a:lnTo>
                    <a:pt x="7" y="10"/>
                  </a:lnTo>
                  <a:lnTo>
                    <a:pt x="7" y="9"/>
                  </a:lnTo>
                  <a:lnTo>
                    <a:pt x="7" y="9"/>
                  </a:lnTo>
                  <a:lnTo>
                    <a:pt x="7" y="9"/>
                  </a:lnTo>
                  <a:lnTo>
                    <a:pt x="6" y="9"/>
                  </a:lnTo>
                  <a:lnTo>
                    <a:pt x="6" y="9"/>
                  </a:lnTo>
                  <a:lnTo>
                    <a:pt x="6" y="9"/>
                  </a:lnTo>
                  <a:lnTo>
                    <a:pt x="6" y="9"/>
                  </a:lnTo>
                  <a:lnTo>
                    <a:pt x="5" y="9"/>
                  </a:lnTo>
                  <a:lnTo>
                    <a:pt x="5" y="9"/>
                  </a:lnTo>
                  <a:lnTo>
                    <a:pt x="5" y="9"/>
                  </a:lnTo>
                  <a:lnTo>
                    <a:pt x="5" y="9"/>
                  </a:lnTo>
                  <a:lnTo>
                    <a:pt x="4" y="9"/>
                  </a:lnTo>
                  <a:lnTo>
                    <a:pt x="4" y="9"/>
                  </a:lnTo>
                  <a:lnTo>
                    <a:pt x="4" y="8"/>
                  </a:lnTo>
                  <a:lnTo>
                    <a:pt x="4" y="8"/>
                  </a:lnTo>
                  <a:lnTo>
                    <a:pt x="4" y="8"/>
                  </a:lnTo>
                  <a:lnTo>
                    <a:pt x="4" y="8"/>
                  </a:lnTo>
                  <a:lnTo>
                    <a:pt x="4"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3" name="Freeform 700"/>
            <p:cNvSpPr>
              <a:spLocks noChangeAspect="1"/>
            </p:cNvSpPr>
            <p:nvPr/>
          </p:nvSpPr>
          <p:spPr bwMode="auto">
            <a:xfrm flipH="1">
              <a:off x="862" y="3865"/>
              <a:ext cx="7" cy="11"/>
            </a:xfrm>
            <a:custGeom>
              <a:avLst/>
              <a:gdLst/>
              <a:ahLst/>
              <a:cxnLst>
                <a:cxn ang="0">
                  <a:pos x="7" y="7"/>
                </a:cxn>
                <a:cxn ang="0">
                  <a:pos x="7" y="8"/>
                </a:cxn>
                <a:cxn ang="0">
                  <a:pos x="7" y="8"/>
                </a:cxn>
                <a:cxn ang="0">
                  <a:pos x="6" y="9"/>
                </a:cxn>
                <a:cxn ang="0">
                  <a:pos x="6" y="9"/>
                </a:cxn>
                <a:cxn ang="0">
                  <a:pos x="5" y="10"/>
                </a:cxn>
                <a:cxn ang="0">
                  <a:pos x="5" y="10"/>
                </a:cxn>
                <a:cxn ang="0">
                  <a:pos x="5" y="10"/>
                </a:cxn>
                <a:cxn ang="0">
                  <a:pos x="4" y="10"/>
                </a:cxn>
                <a:cxn ang="0">
                  <a:pos x="4" y="11"/>
                </a:cxn>
                <a:cxn ang="0">
                  <a:pos x="3" y="11"/>
                </a:cxn>
                <a:cxn ang="0">
                  <a:pos x="2" y="11"/>
                </a:cxn>
                <a:cxn ang="0">
                  <a:pos x="2" y="11"/>
                </a:cxn>
                <a:cxn ang="0">
                  <a:pos x="1" y="11"/>
                </a:cxn>
                <a:cxn ang="0">
                  <a:pos x="1" y="11"/>
                </a:cxn>
                <a:cxn ang="0">
                  <a:pos x="0" y="11"/>
                </a:cxn>
                <a:cxn ang="0">
                  <a:pos x="0" y="11"/>
                </a:cxn>
                <a:cxn ang="0">
                  <a:pos x="0" y="11"/>
                </a:cxn>
                <a:cxn ang="0">
                  <a:pos x="0" y="10"/>
                </a:cxn>
                <a:cxn ang="0">
                  <a:pos x="0" y="10"/>
                </a:cxn>
                <a:cxn ang="0">
                  <a:pos x="0" y="9"/>
                </a:cxn>
                <a:cxn ang="0">
                  <a:pos x="1" y="9"/>
                </a:cxn>
                <a:cxn ang="0">
                  <a:pos x="1" y="9"/>
                </a:cxn>
                <a:cxn ang="0">
                  <a:pos x="1" y="9"/>
                </a:cxn>
                <a:cxn ang="0">
                  <a:pos x="2" y="9"/>
                </a:cxn>
                <a:cxn ang="0">
                  <a:pos x="2" y="9"/>
                </a:cxn>
                <a:cxn ang="0">
                  <a:pos x="3" y="8"/>
                </a:cxn>
                <a:cxn ang="0">
                  <a:pos x="3" y="8"/>
                </a:cxn>
                <a:cxn ang="0">
                  <a:pos x="3" y="8"/>
                </a:cxn>
                <a:cxn ang="0">
                  <a:pos x="3" y="7"/>
                </a:cxn>
                <a:cxn ang="0">
                  <a:pos x="3" y="7"/>
                </a:cxn>
                <a:cxn ang="0">
                  <a:pos x="3" y="6"/>
                </a:cxn>
                <a:cxn ang="0">
                  <a:pos x="3" y="5"/>
                </a:cxn>
                <a:cxn ang="0">
                  <a:pos x="3" y="3"/>
                </a:cxn>
                <a:cxn ang="0">
                  <a:pos x="3" y="2"/>
                </a:cxn>
                <a:cxn ang="0">
                  <a:pos x="3" y="1"/>
                </a:cxn>
                <a:cxn ang="0">
                  <a:pos x="3" y="0"/>
                </a:cxn>
                <a:cxn ang="0">
                  <a:pos x="3" y="0"/>
                </a:cxn>
              </a:cxnLst>
              <a:rect l="0" t="0" r="r" b="b"/>
              <a:pathLst>
                <a:path w="7" h="11">
                  <a:moveTo>
                    <a:pt x="7" y="0"/>
                  </a:moveTo>
                  <a:lnTo>
                    <a:pt x="7" y="7"/>
                  </a:lnTo>
                  <a:lnTo>
                    <a:pt x="7" y="7"/>
                  </a:lnTo>
                  <a:lnTo>
                    <a:pt x="7" y="8"/>
                  </a:lnTo>
                  <a:lnTo>
                    <a:pt x="7" y="8"/>
                  </a:lnTo>
                  <a:lnTo>
                    <a:pt x="7" y="8"/>
                  </a:lnTo>
                  <a:lnTo>
                    <a:pt x="6" y="9"/>
                  </a:lnTo>
                  <a:lnTo>
                    <a:pt x="6" y="9"/>
                  </a:lnTo>
                  <a:lnTo>
                    <a:pt x="6" y="9"/>
                  </a:lnTo>
                  <a:lnTo>
                    <a:pt x="6" y="9"/>
                  </a:lnTo>
                  <a:lnTo>
                    <a:pt x="6" y="10"/>
                  </a:lnTo>
                  <a:lnTo>
                    <a:pt x="5" y="10"/>
                  </a:lnTo>
                  <a:lnTo>
                    <a:pt x="5" y="10"/>
                  </a:lnTo>
                  <a:lnTo>
                    <a:pt x="5" y="10"/>
                  </a:lnTo>
                  <a:lnTo>
                    <a:pt x="5" y="10"/>
                  </a:lnTo>
                  <a:lnTo>
                    <a:pt x="5" y="10"/>
                  </a:lnTo>
                  <a:lnTo>
                    <a:pt x="4" y="10"/>
                  </a:lnTo>
                  <a:lnTo>
                    <a:pt x="4" y="10"/>
                  </a:lnTo>
                  <a:lnTo>
                    <a:pt x="4" y="10"/>
                  </a:lnTo>
                  <a:lnTo>
                    <a:pt x="4" y="11"/>
                  </a:lnTo>
                  <a:lnTo>
                    <a:pt x="3" y="11"/>
                  </a:lnTo>
                  <a:lnTo>
                    <a:pt x="3" y="11"/>
                  </a:lnTo>
                  <a:lnTo>
                    <a:pt x="3" y="11"/>
                  </a:lnTo>
                  <a:lnTo>
                    <a:pt x="2" y="11"/>
                  </a:lnTo>
                  <a:lnTo>
                    <a:pt x="2" y="11"/>
                  </a:lnTo>
                  <a:lnTo>
                    <a:pt x="2" y="11"/>
                  </a:lnTo>
                  <a:lnTo>
                    <a:pt x="2" y="11"/>
                  </a:lnTo>
                  <a:lnTo>
                    <a:pt x="1" y="11"/>
                  </a:lnTo>
                  <a:lnTo>
                    <a:pt x="1" y="11"/>
                  </a:lnTo>
                  <a:lnTo>
                    <a:pt x="1" y="11"/>
                  </a:lnTo>
                  <a:lnTo>
                    <a:pt x="1" y="11"/>
                  </a:lnTo>
                  <a:lnTo>
                    <a:pt x="0" y="11"/>
                  </a:lnTo>
                  <a:lnTo>
                    <a:pt x="0" y="11"/>
                  </a:lnTo>
                  <a:lnTo>
                    <a:pt x="0" y="11"/>
                  </a:lnTo>
                  <a:lnTo>
                    <a:pt x="0" y="11"/>
                  </a:lnTo>
                  <a:lnTo>
                    <a:pt x="0" y="11"/>
                  </a:lnTo>
                  <a:lnTo>
                    <a:pt x="0" y="11"/>
                  </a:lnTo>
                  <a:lnTo>
                    <a:pt x="0" y="10"/>
                  </a:lnTo>
                  <a:lnTo>
                    <a:pt x="0" y="10"/>
                  </a:lnTo>
                  <a:lnTo>
                    <a:pt x="0" y="10"/>
                  </a:lnTo>
                  <a:lnTo>
                    <a:pt x="0" y="9"/>
                  </a:lnTo>
                  <a:lnTo>
                    <a:pt x="0" y="9"/>
                  </a:lnTo>
                  <a:lnTo>
                    <a:pt x="0" y="9"/>
                  </a:lnTo>
                  <a:lnTo>
                    <a:pt x="1" y="9"/>
                  </a:lnTo>
                  <a:lnTo>
                    <a:pt x="1" y="9"/>
                  </a:lnTo>
                  <a:lnTo>
                    <a:pt x="1" y="9"/>
                  </a:lnTo>
                  <a:lnTo>
                    <a:pt x="1" y="9"/>
                  </a:lnTo>
                  <a:lnTo>
                    <a:pt x="1" y="9"/>
                  </a:lnTo>
                  <a:lnTo>
                    <a:pt x="2" y="9"/>
                  </a:lnTo>
                  <a:lnTo>
                    <a:pt x="2" y="9"/>
                  </a:lnTo>
                  <a:lnTo>
                    <a:pt x="2" y="9"/>
                  </a:lnTo>
                  <a:lnTo>
                    <a:pt x="2" y="9"/>
                  </a:lnTo>
                  <a:lnTo>
                    <a:pt x="3" y="9"/>
                  </a:lnTo>
                  <a:lnTo>
                    <a:pt x="3" y="8"/>
                  </a:lnTo>
                  <a:lnTo>
                    <a:pt x="3" y="8"/>
                  </a:lnTo>
                  <a:lnTo>
                    <a:pt x="3" y="8"/>
                  </a:lnTo>
                  <a:lnTo>
                    <a:pt x="3" y="8"/>
                  </a:lnTo>
                  <a:lnTo>
                    <a:pt x="3" y="8"/>
                  </a:lnTo>
                  <a:lnTo>
                    <a:pt x="3" y="7"/>
                  </a:lnTo>
                  <a:lnTo>
                    <a:pt x="3" y="7"/>
                  </a:lnTo>
                  <a:lnTo>
                    <a:pt x="3" y="7"/>
                  </a:lnTo>
                  <a:lnTo>
                    <a:pt x="3" y="7"/>
                  </a:lnTo>
                  <a:lnTo>
                    <a:pt x="3" y="6"/>
                  </a:lnTo>
                  <a:lnTo>
                    <a:pt x="3" y="6"/>
                  </a:lnTo>
                  <a:lnTo>
                    <a:pt x="3" y="5"/>
                  </a:lnTo>
                  <a:lnTo>
                    <a:pt x="3" y="5"/>
                  </a:lnTo>
                  <a:lnTo>
                    <a:pt x="3" y="4"/>
                  </a:lnTo>
                  <a:lnTo>
                    <a:pt x="3" y="3"/>
                  </a:lnTo>
                  <a:lnTo>
                    <a:pt x="3" y="3"/>
                  </a:lnTo>
                  <a:lnTo>
                    <a:pt x="3" y="2"/>
                  </a:lnTo>
                  <a:lnTo>
                    <a:pt x="3" y="1"/>
                  </a:lnTo>
                  <a:lnTo>
                    <a:pt x="3" y="1"/>
                  </a:lnTo>
                  <a:lnTo>
                    <a:pt x="3" y="0"/>
                  </a:lnTo>
                  <a:lnTo>
                    <a:pt x="3" y="0"/>
                  </a:lnTo>
                  <a:lnTo>
                    <a:pt x="3" y="0"/>
                  </a:lnTo>
                  <a:lnTo>
                    <a:pt x="3" y="0"/>
                  </a:lnTo>
                  <a:lnTo>
                    <a:pt x="7"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4" name="Freeform 701"/>
            <p:cNvSpPr>
              <a:spLocks noChangeAspect="1"/>
            </p:cNvSpPr>
            <p:nvPr/>
          </p:nvSpPr>
          <p:spPr bwMode="auto">
            <a:xfrm flipH="1">
              <a:off x="840" y="3865"/>
              <a:ext cx="14" cy="11"/>
            </a:xfrm>
            <a:custGeom>
              <a:avLst/>
              <a:gdLst/>
              <a:ahLst/>
              <a:cxnLst>
                <a:cxn ang="0">
                  <a:pos x="7" y="11"/>
                </a:cxn>
                <a:cxn ang="0">
                  <a:pos x="8" y="11"/>
                </a:cxn>
                <a:cxn ang="0">
                  <a:pos x="8" y="11"/>
                </a:cxn>
                <a:cxn ang="0">
                  <a:pos x="9" y="11"/>
                </a:cxn>
                <a:cxn ang="0">
                  <a:pos x="10" y="10"/>
                </a:cxn>
                <a:cxn ang="0">
                  <a:pos x="11" y="10"/>
                </a:cxn>
                <a:cxn ang="0">
                  <a:pos x="11" y="10"/>
                </a:cxn>
                <a:cxn ang="0">
                  <a:pos x="12" y="9"/>
                </a:cxn>
                <a:cxn ang="0">
                  <a:pos x="13" y="9"/>
                </a:cxn>
                <a:cxn ang="0">
                  <a:pos x="13" y="8"/>
                </a:cxn>
                <a:cxn ang="0">
                  <a:pos x="13" y="8"/>
                </a:cxn>
                <a:cxn ang="0">
                  <a:pos x="14" y="7"/>
                </a:cxn>
                <a:cxn ang="0">
                  <a:pos x="14" y="6"/>
                </a:cxn>
                <a:cxn ang="0">
                  <a:pos x="14" y="6"/>
                </a:cxn>
                <a:cxn ang="0">
                  <a:pos x="14" y="5"/>
                </a:cxn>
                <a:cxn ang="0">
                  <a:pos x="14" y="4"/>
                </a:cxn>
                <a:cxn ang="0">
                  <a:pos x="14" y="4"/>
                </a:cxn>
                <a:cxn ang="0">
                  <a:pos x="13" y="3"/>
                </a:cxn>
                <a:cxn ang="0">
                  <a:pos x="13" y="2"/>
                </a:cxn>
                <a:cxn ang="0">
                  <a:pos x="13" y="2"/>
                </a:cxn>
                <a:cxn ang="0">
                  <a:pos x="12" y="1"/>
                </a:cxn>
                <a:cxn ang="0">
                  <a:pos x="11" y="0"/>
                </a:cxn>
                <a:cxn ang="0">
                  <a:pos x="10" y="0"/>
                </a:cxn>
                <a:cxn ang="0">
                  <a:pos x="9" y="0"/>
                </a:cxn>
                <a:cxn ang="0">
                  <a:pos x="8" y="0"/>
                </a:cxn>
                <a:cxn ang="0">
                  <a:pos x="0" y="0"/>
                </a:cxn>
                <a:cxn ang="0">
                  <a:pos x="4" y="9"/>
                </a:cxn>
                <a:cxn ang="0">
                  <a:pos x="7" y="9"/>
                </a:cxn>
                <a:cxn ang="0">
                  <a:pos x="8" y="9"/>
                </a:cxn>
                <a:cxn ang="0">
                  <a:pos x="8" y="9"/>
                </a:cxn>
                <a:cxn ang="0">
                  <a:pos x="9" y="8"/>
                </a:cxn>
                <a:cxn ang="0">
                  <a:pos x="10" y="7"/>
                </a:cxn>
                <a:cxn ang="0">
                  <a:pos x="10" y="7"/>
                </a:cxn>
                <a:cxn ang="0">
                  <a:pos x="10" y="6"/>
                </a:cxn>
                <a:cxn ang="0">
                  <a:pos x="10" y="5"/>
                </a:cxn>
                <a:cxn ang="0">
                  <a:pos x="10" y="5"/>
                </a:cxn>
                <a:cxn ang="0">
                  <a:pos x="10" y="4"/>
                </a:cxn>
                <a:cxn ang="0">
                  <a:pos x="10" y="3"/>
                </a:cxn>
                <a:cxn ang="0">
                  <a:pos x="10" y="3"/>
                </a:cxn>
                <a:cxn ang="0">
                  <a:pos x="9" y="3"/>
                </a:cxn>
                <a:cxn ang="0">
                  <a:pos x="9" y="2"/>
                </a:cxn>
                <a:cxn ang="0">
                  <a:pos x="8" y="2"/>
                </a:cxn>
                <a:cxn ang="0">
                  <a:pos x="8" y="2"/>
                </a:cxn>
                <a:cxn ang="0">
                  <a:pos x="7" y="2"/>
                </a:cxn>
                <a:cxn ang="0">
                  <a:pos x="6" y="2"/>
                </a:cxn>
                <a:cxn ang="0">
                  <a:pos x="4" y="2"/>
                </a:cxn>
                <a:cxn ang="0">
                  <a:pos x="4" y="9"/>
                </a:cxn>
              </a:cxnLst>
              <a:rect l="0" t="0" r="r" b="b"/>
              <a:pathLst>
                <a:path w="14" h="11">
                  <a:moveTo>
                    <a:pt x="0" y="0"/>
                  </a:moveTo>
                  <a:lnTo>
                    <a:pt x="0" y="11"/>
                  </a:lnTo>
                  <a:lnTo>
                    <a:pt x="7" y="11"/>
                  </a:lnTo>
                  <a:lnTo>
                    <a:pt x="7" y="11"/>
                  </a:lnTo>
                  <a:lnTo>
                    <a:pt x="7" y="11"/>
                  </a:lnTo>
                  <a:lnTo>
                    <a:pt x="8" y="11"/>
                  </a:lnTo>
                  <a:lnTo>
                    <a:pt x="8" y="11"/>
                  </a:lnTo>
                  <a:lnTo>
                    <a:pt x="8" y="11"/>
                  </a:lnTo>
                  <a:lnTo>
                    <a:pt x="8" y="11"/>
                  </a:lnTo>
                  <a:lnTo>
                    <a:pt x="9" y="11"/>
                  </a:lnTo>
                  <a:lnTo>
                    <a:pt x="9" y="11"/>
                  </a:lnTo>
                  <a:lnTo>
                    <a:pt x="9" y="11"/>
                  </a:lnTo>
                  <a:lnTo>
                    <a:pt x="10" y="10"/>
                  </a:lnTo>
                  <a:lnTo>
                    <a:pt x="10" y="10"/>
                  </a:lnTo>
                  <a:lnTo>
                    <a:pt x="10" y="10"/>
                  </a:lnTo>
                  <a:lnTo>
                    <a:pt x="10" y="10"/>
                  </a:lnTo>
                  <a:lnTo>
                    <a:pt x="11" y="10"/>
                  </a:lnTo>
                  <a:lnTo>
                    <a:pt x="11" y="10"/>
                  </a:lnTo>
                  <a:lnTo>
                    <a:pt x="11" y="10"/>
                  </a:lnTo>
                  <a:lnTo>
                    <a:pt x="11" y="10"/>
                  </a:lnTo>
                  <a:lnTo>
                    <a:pt x="11" y="10"/>
                  </a:lnTo>
                  <a:lnTo>
                    <a:pt x="12" y="10"/>
                  </a:lnTo>
                  <a:lnTo>
                    <a:pt x="12" y="10"/>
                  </a:lnTo>
                  <a:lnTo>
                    <a:pt x="12" y="9"/>
                  </a:lnTo>
                  <a:lnTo>
                    <a:pt x="12" y="9"/>
                  </a:lnTo>
                  <a:lnTo>
                    <a:pt x="12" y="9"/>
                  </a:lnTo>
                  <a:lnTo>
                    <a:pt x="13" y="9"/>
                  </a:lnTo>
                  <a:lnTo>
                    <a:pt x="13" y="9"/>
                  </a:lnTo>
                  <a:lnTo>
                    <a:pt x="13" y="8"/>
                  </a:lnTo>
                  <a:lnTo>
                    <a:pt x="13" y="8"/>
                  </a:lnTo>
                  <a:lnTo>
                    <a:pt x="13" y="8"/>
                  </a:lnTo>
                  <a:lnTo>
                    <a:pt x="13" y="8"/>
                  </a:lnTo>
                  <a:lnTo>
                    <a:pt x="13" y="8"/>
                  </a:lnTo>
                  <a:lnTo>
                    <a:pt x="14" y="7"/>
                  </a:lnTo>
                  <a:lnTo>
                    <a:pt x="14" y="7"/>
                  </a:lnTo>
                  <a:lnTo>
                    <a:pt x="14" y="7"/>
                  </a:lnTo>
                  <a:lnTo>
                    <a:pt x="14" y="7"/>
                  </a:lnTo>
                  <a:lnTo>
                    <a:pt x="14" y="6"/>
                  </a:lnTo>
                  <a:lnTo>
                    <a:pt x="14" y="6"/>
                  </a:lnTo>
                  <a:lnTo>
                    <a:pt x="14" y="6"/>
                  </a:lnTo>
                  <a:lnTo>
                    <a:pt x="14" y="6"/>
                  </a:lnTo>
                  <a:lnTo>
                    <a:pt x="14" y="6"/>
                  </a:lnTo>
                  <a:lnTo>
                    <a:pt x="14" y="5"/>
                  </a:lnTo>
                  <a:lnTo>
                    <a:pt x="14" y="5"/>
                  </a:lnTo>
                  <a:lnTo>
                    <a:pt x="14" y="5"/>
                  </a:lnTo>
                  <a:lnTo>
                    <a:pt x="14" y="5"/>
                  </a:lnTo>
                  <a:lnTo>
                    <a:pt x="14" y="5"/>
                  </a:lnTo>
                  <a:lnTo>
                    <a:pt x="14" y="4"/>
                  </a:lnTo>
                  <a:lnTo>
                    <a:pt x="14" y="4"/>
                  </a:lnTo>
                  <a:lnTo>
                    <a:pt x="14" y="4"/>
                  </a:lnTo>
                  <a:lnTo>
                    <a:pt x="14" y="4"/>
                  </a:lnTo>
                  <a:lnTo>
                    <a:pt x="14" y="3"/>
                  </a:lnTo>
                  <a:lnTo>
                    <a:pt x="14" y="3"/>
                  </a:lnTo>
                  <a:lnTo>
                    <a:pt x="13" y="3"/>
                  </a:lnTo>
                  <a:lnTo>
                    <a:pt x="13" y="3"/>
                  </a:lnTo>
                  <a:lnTo>
                    <a:pt x="13" y="3"/>
                  </a:lnTo>
                  <a:lnTo>
                    <a:pt x="13" y="2"/>
                  </a:lnTo>
                  <a:lnTo>
                    <a:pt x="13" y="2"/>
                  </a:lnTo>
                  <a:lnTo>
                    <a:pt x="13" y="2"/>
                  </a:lnTo>
                  <a:lnTo>
                    <a:pt x="13" y="2"/>
                  </a:lnTo>
                  <a:lnTo>
                    <a:pt x="12" y="1"/>
                  </a:lnTo>
                  <a:lnTo>
                    <a:pt x="12" y="1"/>
                  </a:lnTo>
                  <a:lnTo>
                    <a:pt x="12" y="1"/>
                  </a:lnTo>
                  <a:lnTo>
                    <a:pt x="12" y="1"/>
                  </a:lnTo>
                  <a:lnTo>
                    <a:pt x="11" y="1"/>
                  </a:lnTo>
                  <a:lnTo>
                    <a:pt x="11" y="0"/>
                  </a:lnTo>
                  <a:lnTo>
                    <a:pt x="11" y="0"/>
                  </a:lnTo>
                  <a:lnTo>
                    <a:pt x="10" y="0"/>
                  </a:lnTo>
                  <a:lnTo>
                    <a:pt x="10" y="0"/>
                  </a:lnTo>
                  <a:lnTo>
                    <a:pt x="10" y="0"/>
                  </a:lnTo>
                  <a:lnTo>
                    <a:pt x="9" y="0"/>
                  </a:lnTo>
                  <a:lnTo>
                    <a:pt x="9" y="0"/>
                  </a:lnTo>
                  <a:lnTo>
                    <a:pt x="9" y="0"/>
                  </a:lnTo>
                  <a:lnTo>
                    <a:pt x="9" y="0"/>
                  </a:lnTo>
                  <a:lnTo>
                    <a:pt x="8" y="0"/>
                  </a:lnTo>
                  <a:lnTo>
                    <a:pt x="8" y="0"/>
                  </a:lnTo>
                  <a:lnTo>
                    <a:pt x="8" y="0"/>
                  </a:lnTo>
                  <a:lnTo>
                    <a:pt x="0" y="0"/>
                  </a:lnTo>
                  <a:lnTo>
                    <a:pt x="4" y="9"/>
                  </a:lnTo>
                  <a:lnTo>
                    <a:pt x="4" y="2"/>
                  </a:lnTo>
                  <a:lnTo>
                    <a:pt x="4" y="9"/>
                  </a:lnTo>
                  <a:lnTo>
                    <a:pt x="7" y="9"/>
                  </a:lnTo>
                  <a:lnTo>
                    <a:pt x="7" y="9"/>
                  </a:lnTo>
                  <a:lnTo>
                    <a:pt x="7" y="9"/>
                  </a:lnTo>
                  <a:lnTo>
                    <a:pt x="7" y="9"/>
                  </a:lnTo>
                  <a:lnTo>
                    <a:pt x="8" y="9"/>
                  </a:lnTo>
                  <a:lnTo>
                    <a:pt x="8" y="9"/>
                  </a:lnTo>
                  <a:lnTo>
                    <a:pt x="8" y="9"/>
                  </a:lnTo>
                  <a:lnTo>
                    <a:pt x="8" y="9"/>
                  </a:lnTo>
                  <a:lnTo>
                    <a:pt x="8" y="9"/>
                  </a:lnTo>
                  <a:lnTo>
                    <a:pt x="9" y="9"/>
                  </a:lnTo>
                  <a:lnTo>
                    <a:pt x="9" y="8"/>
                  </a:lnTo>
                  <a:lnTo>
                    <a:pt x="9" y="8"/>
                  </a:lnTo>
                  <a:lnTo>
                    <a:pt x="9" y="8"/>
                  </a:lnTo>
                  <a:lnTo>
                    <a:pt x="10" y="8"/>
                  </a:lnTo>
                  <a:lnTo>
                    <a:pt x="10" y="7"/>
                  </a:lnTo>
                  <a:lnTo>
                    <a:pt x="10" y="7"/>
                  </a:lnTo>
                  <a:lnTo>
                    <a:pt x="10" y="7"/>
                  </a:lnTo>
                  <a:lnTo>
                    <a:pt x="10" y="7"/>
                  </a:lnTo>
                  <a:lnTo>
                    <a:pt x="10" y="7"/>
                  </a:lnTo>
                  <a:lnTo>
                    <a:pt x="10" y="6"/>
                  </a:lnTo>
                  <a:lnTo>
                    <a:pt x="10" y="6"/>
                  </a:lnTo>
                  <a:lnTo>
                    <a:pt x="10" y="6"/>
                  </a:lnTo>
                  <a:lnTo>
                    <a:pt x="10" y="6"/>
                  </a:lnTo>
                  <a:lnTo>
                    <a:pt x="10" y="5"/>
                  </a:lnTo>
                  <a:lnTo>
                    <a:pt x="10" y="5"/>
                  </a:lnTo>
                  <a:lnTo>
                    <a:pt x="10" y="5"/>
                  </a:lnTo>
                  <a:lnTo>
                    <a:pt x="10" y="5"/>
                  </a:lnTo>
                  <a:lnTo>
                    <a:pt x="10" y="5"/>
                  </a:lnTo>
                  <a:lnTo>
                    <a:pt x="10" y="4"/>
                  </a:lnTo>
                  <a:lnTo>
                    <a:pt x="10" y="4"/>
                  </a:lnTo>
                  <a:lnTo>
                    <a:pt x="10" y="4"/>
                  </a:lnTo>
                  <a:lnTo>
                    <a:pt x="10" y="4"/>
                  </a:lnTo>
                  <a:lnTo>
                    <a:pt x="10" y="3"/>
                  </a:lnTo>
                  <a:lnTo>
                    <a:pt x="10" y="3"/>
                  </a:lnTo>
                  <a:lnTo>
                    <a:pt x="10" y="3"/>
                  </a:lnTo>
                  <a:lnTo>
                    <a:pt x="10" y="3"/>
                  </a:lnTo>
                  <a:lnTo>
                    <a:pt x="9" y="3"/>
                  </a:lnTo>
                  <a:lnTo>
                    <a:pt x="9" y="3"/>
                  </a:lnTo>
                  <a:lnTo>
                    <a:pt x="9" y="3"/>
                  </a:lnTo>
                  <a:lnTo>
                    <a:pt x="9" y="2"/>
                  </a:lnTo>
                  <a:lnTo>
                    <a:pt x="9" y="2"/>
                  </a:lnTo>
                  <a:lnTo>
                    <a:pt x="9" y="2"/>
                  </a:lnTo>
                  <a:lnTo>
                    <a:pt x="8" y="2"/>
                  </a:lnTo>
                  <a:lnTo>
                    <a:pt x="8" y="2"/>
                  </a:lnTo>
                  <a:lnTo>
                    <a:pt x="8" y="2"/>
                  </a:lnTo>
                  <a:lnTo>
                    <a:pt x="8" y="2"/>
                  </a:lnTo>
                  <a:lnTo>
                    <a:pt x="8" y="2"/>
                  </a:lnTo>
                  <a:lnTo>
                    <a:pt x="8" y="2"/>
                  </a:lnTo>
                  <a:lnTo>
                    <a:pt x="8" y="2"/>
                  </a:lnTo>
                  <a:lnTo>
                    <a:pt x="7" y="2"/>
                  </a:lnTo>
                  <a:lnTo>
                    <a:pt x="7" y="2"/>
                  </a:lnTo>
                  <a:lnTo>
                    <a:pt x="7" y="2"/>
                  </a:lnTo>
                  <a:lnTo>
                    <a:pt x="7" y="2"/>
                  </a:lnTo>
                  <a:lnTo>
                    <a:pt x="6" y="2"/>
                  </a:lnTo>
                  <a:lnTo>
                    <a:pt x="5" y="2"/>
                  </a:lnTo>
                  <a:lnTo>
                    <a:pt x="5" y="2"/>
                  </a:lnTo>
                  <a:lnTo>
                    <a:pt x="4" y="2"/>
                  </a:lnTo>
                  <a:lnTo>
                    <a:pt x="4" y="2"/>
                  </a:lnTo>
                  <a:lnTo>
                    <a:pt x="4" y="2"/>
                  </a:lnTo>
                  <a:lnTo>
                    <a:pt x="4" y="9"/>
                  </a:lnTo>
                  <a:lnTo>
                    <a:pt x="0" y="0"/>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5" name="Freeform 702"/>
            <p:cNvSpPr>
              <a:spLocks noChangeAspect="1"/>
            </p:cNvSpPr>
            <p:nvPr/>
          </p:nvSpPr>
          <p:spPr bwMode="auto">
            <a:xfrm flipH="1">
              <a:off x="828" y="3865"/>
              <a:ext cx="11" cy="11"/>
            </a:xfrm>
            <a:custGeom>
              <a:avLst/>
              <a:gdLst/>
              <a:ahLst/>
              <a:cxnLst>
                <a:cxn ang="0">
                  <a:pos x="4" y="4"/>
                </a:cxn>
                <a:cxn ang="0">
                  <a:pos x="11" y="4"/>
                </a:cxn>
                <a:cxn ang="0">
                  <a:pos x="11" y="6"/>
                </a:cxn>
                <a:cxn ang="0">
                  <a:pos x="4" y="6"/>
                </a:cxn>
                <a:cxn ang="0">
                  <a:pos x="4" y="9"/>
                </a:cxn>
                <a:cxn ang="0">
                  <a:pos x="11" y="9"/>
                </a:cxn>
                <a:cxn ang="0">
                  <a:pos x="11" y="11"/>
                </a:cxn>
                <a:cxn ang="0">
                  <a:pos x="0" y="11"/>
                </a:cxn>
                <a:cxn ang="0">
                  <a:pos x="0" y="0"/>
                </a:cxn>
                <a:cxn ang="0">
                  <a:pos x="11" y="0"/>
                </a:cxn>
                <a:cxn ang="0">
                  <a:pos x="11" y="2"/>
                </a:cxn>
                <a:cxn ang="0">
                  <a:pos x="4" y="2"/>
                </a:cxn>
                <a:cxn ang="0">
                  <a:pos x="4" y="4"/>
                </a:cxn>
              </a:cxnLst>
              <a:rect l="0" t="0" r="r" b="b"/>
              <a:pathLst>
                <a:path w="11" h="11">
                  <a:moveTo>
                    <a:pt x="4" y="4"/>
                  </a:moveTo>
                  <a:lnTo>
                    <a:pt x="11" y="4"/>
                  </a:lnTo>
                  <a:lnTo>
                    <a:pt x="11" y="6"/>
                  </a:lnTo>
                  <a:lnTo>
                    <a:pt x="4" y="6"/>
                  </a:lnTo>
                  <a:lnTo>
                    <a:pt x="4" y="9"/>
                  </a:lnTo>
                  <a:lnTo>
                    <a:pt x="11" y="9"/>
                  </a:lnTo>
                  <a:lnTo>
                    <a:pt x="11" y="11"/>
                  </a:lnTo>
                  <a:lnTo>
                    <a:pt x="0" y="11"/>
                  </a:lnTo>
                  <a:lnTo>
                    <a:pt x="0" y="0"/>
                  </a:lnTo>
                  <a:lnTo>
                    <a:pt x="11" y="0"/>
                  </a:lnTo>
                  <a:lnTo>
                    <a:pt x="11" y="2"/>
                  </a:lnTo>
                  <a:lnTo>
                    <a:pt x="4" y="2"/>
                  </a:lnTo>
                  <a:lnTo>
                    <a:pt x="4" y="4"/>
                  </a:lnTo>
                  <a:close/>
                </a:path>
              </a:pathLst>
            </a:custGeom>
            <a:solidFill>
              <a:srgbClr val="FF0000"/>
            </a:solidFill>
            <a:ln w="9525">
              <a:no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6" name="Freeform 703"/>
            <p:cNvSpPr>
              <a:spLocks noChangeAspect="1"/>
            </p:cNvSpPr>
            <p:nvPr/>
          </p:nvSpPr>
          <p:spPr bwMode="auto">
            <a:xfrm flipH="1">
              <a:off x="821" y="3854"/>
              <a:ext cx="148" cy="31"/>
            </a:xfrm>
            <a:custGeom>
              <a:avLst/>
              <a:gdLst/>
              <a:ahLst/>
              <a:cxnLst>
                <a:cxn ang="0">
                  <a:pos x="0" y="16"/>
                </a:cxn>
                <a:cxn ang="0">
                  <a:pos x="0" y="0"/>
                </a:cxn>
                <a:cxn ang="0">
                  <a:pos x="148" y="0"/>
                </a:cxn>
                <a:cxn ang="0">
                  <a:pos x="148" y="31"/>
                </a:cxn>
              </a:cxnLst>
              <a:rect l="0" t="0" r="r" b="b"/>
              <a:pathLst>
                <a:path w="148" h="31">
                  <a:moveTo>
                    <a:pt x="0" y="16"/>
                  </a:moveTo>
                  <a:lnTo>
                    <a:pt x="0" y="0"/>
                  </a:lnTo>
                  <a:lnTo>
                    <a:pt x="148" y="0"/>
                  </a:lnTo>
                  <a:lnTo>
                    <a:pt x="148" y="31"/>
                  </a:lnTo>
                </a:path>
              </a:pathLst>
            </a:custGeom>
            <a:noFill/>
            <a:ln w="0">
              <a:solidFill>
                <a:srgbClr val="0000FF"/>
              </a:solidFill>
              <a:prstDash val="solid"/>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sp>
          <p:nvSpPr>
            <p:cNvPr id="547" name="Line 704"/>
            <p:cNvSpPr>
              <a:spLocks noChangeAspect="1" noChangeShapeType="1"/>
            </p:cNvSpPr>
            <p:nvPr/>
          </p:nvSpPr>
          <p:spPr bwMode="auto">
            <a:xfrm flipH="1">
              <a:off x="827" y="3887"/>
              <a:ext cx="131" cy="1"/>
            </a:xfrm>
            <a:prstGeom prst="line">
              <a:avLst/>
            </a:prstGeom>
            <a:noFill/>
            <a:ln w="0">
              <a:solidFill>
                <a:srgbClr val="0000FF"/>
              </a:solidFill>
              <a:round/>
              <a:headEnd/>
              <a:tailEnd/>
            </a:ln>
          </p:spPr>
          <p:txBody>
            <a:bodyPr/>
            <a:lstStyle/>
            <a:p>
              <a:pPr marL="0" marR="0" lvl="0" indent="0" algn="ctr" defTabSz="914400" eaLnBrk="1" fontAlgn="auto" latinLnBrk="0" hangingPunct="1">
                <a:lnSpc>
                  <a:spcPct val="100000"/>
                </a:lnSpc>
                <a:spcBef>
                  <a:spcPct val="20000"/>
                </a:spcBef>
                <a:spcAft>
                  <a:spcPts val="0"/>
                </a:spcAft>
                <a:buClr>
                  <a:srgbClr val="C6BE74"/>
                </a:buClr>
                <a:buSzTx/>
                <a:buFontTx/>
                <a:buChar char="•"/>
                <a:tabLst/>
                <a:defRPr/>
              </a:pPr>
              <a:endParaRPr kumimoji="0" lang="it-IT" sz="1000" b="1" i="0" u="none" strike="noStrike" kern="0" cap="none" spc="0" normalizeH="0" baseline="0" noProof="0" dirty="0">
                <a:ln>
                  <a:noFill/>
                </a:ln>
                <a:solidFill>
                  <a:srgbClr val="000066"/>
                </a:solidFill>
                <a:effectLst/>
                <a:uLnTx/>
                <a:uFillTx/>
                <a:latin typeface="Trebuchet MS" panose="020B0603020202020204" pitchFamily="34" charset="0"/>
              </a:endParaRPr>
            </a:p>
          </p:txBody>
        </p:sp>
      </p:grpSp>
      <p:grpSp>
        <p:nvGrpSpPr>
          <p:cNvPr id="548" name="Group 705"/>
          <p:cNvGrpSpPr>
            <a:grpSpLocks/>
          </p:cNvGrpSpPr>
          <p:nvPr/>
        </p:nvGrpSpPr>
        <p:grpSpPr bwMode="auto">
          <a:xfrm>
            <a:off x="5493444" y="4334321"/>
            <a:ext cx="788988" cy="441325"/>
            <a:chOff x="2294" y="2252"/>
            <a:chExt cx="497" cy="278"/>
          </a:xfrm>
        </p:grpSpPr>
        <p:pic>
          <p:nvPicPr>
            <p:cNvPr id="549" name="Picture 706"/>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550" name="Picture 707"/>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551" name="Group 708"/>
          <p:cNvGrpSpPr>
            <a:grpSpLocks/>
          </p:cNvGrpSpPr>
          <p:nvPr/>
        </p:nvGrpSpPr>
        <p:grpSpPr bwMode="auto">
          <a:xfrm>
            <a:off x="6579294" y="4353371"/>
            <a:ext cx="788988" cy="441325"/>
            <a:chOff x="2294" y="2252"/>
            <a:chExt cx="497" cy="278"/>
          </a:xfrm>
        </p:grpSpPr>
        <p:pic>
          <p:nvPicPr>
            <p:cNvPr id="552" name="Picture 709"/>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553" name="Picture 710"/>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554" name="Group 711"/>
          <p:cNvGrpSpPr>
            <a:grpSpLocks/>
          </p:cNvGrpSpPr>
          <p:nvPr/>
        </p:nvGrpSpPr>
        <p:grpSpPr bwMode="auto">
          <a:xfrm>
            <a:off x="7604819" y="4343846"/>
            <a:ext cx="788988" cy="441325"/>
            <a:chOff x="2294" y="2252"/>
            <a:chExt cx="497" cy="278"/>
          </a:xfrm>
        </p:grpSpPr>
        <p:pic>
          <p:nvPicPr>
            <p:cNvPr id="555" name="Picture 712"/>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556" name="Picture 713"/>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grpSp>
        <p:nvGrpSpPr>
          <p:cNvPr id="557" name="Group 717"/>
          <p:cNvGrpSpPr>
            <a:grpSpLocks/>
          </p:cNvGrpSpPr>
          <p:nvPr/>
        </p:nvGrpSpPr>
        <p:grpSpPr bwMode="auto">
          <a:xfrm>
            <a:off x="7639744" y="4884257"/>
            <a:ext cx="788988" cy="441325"/>
            <a:chOff x="2294" y="2252"/>
            <a:chExt cx="497" cy="278"/>
          </a:xfrm>
        </p:grpSpPr>
        <p:pic>
          <p:nvPicPr>
            <p:cNvPr id="558" name="Picture 718"/>
            <p:cNvPicPr>
              <a:picLocks noChangeAspect="1" noChangeArrowheads="1"/>
            </p:cNvPicPr>
            <p:nvPr/>
          </p:nvPicPr>
          <p:blipFill>
            <a:blip r:embed="rId3" cstate="print"/>
            <a:srcRect/>
            <a:stretch>
              <a:fillRect/>
            </a:stretch>
          </p:blipFill>
          <p:spPr bwMode="auto">
            <a:xfrm>
              <a:off x="2294" y="2263"/>
              <a:ext cx="311" cy="248"/>
            </a:xfrm>
            <a:prstGeom prst="rect">
              <a:avLst/>
            </a:prstGeom>
            <a:noFill/>
            <a:ln w="9525">
              <a:noFill/>
              <a:miter lim="800000"/>
              <a:headEnd/>
              <a:tailEnd/>
            </a:ln>
            <a:effectLst/>
          </p:spPr>
        </p:pic>
        <p:pic>
          <p:nvPicPr>
            <p:cNvPr id="559" name="Picture 719"/>
            <p:cNvPicPr>
              <a:picLocks noChangeAspect="1" noChangeArrowheads="1"/>
            </p:cNvPicPr>
            <p:nvPr/>
          </p:nvPicPr>
          <p:blipFill>
            <a:blip r:embed="rId4" cstate="print"/>
            <a:srcRect/>
            <a:stretch>
              <a:fillRect/>
            </a:stretch>
          </p:blipFill>
          <p:spPr bwMode="auto">
            <a:xfrm>
              <a:off x="2593" y="2252"/>
              <a:ext cx="198" cy="278"/>
            </a:xfrm>
            <a:prstGeom prst="rect">
              <a:avLst/>
            </a:prstGeom>
            <a:noFill/>
            <a:ln w="9525">
              <a:noFill/>
              <a:miter lim="800000"/>
              <a:headEnd/>
              <a:tailEnd/>
            </a:ln>
            <a:effectLst/>
          </p:spPr>
        </p:pic>
      </p:grpSp>
      <p:sp>
        <p:nvSpPr>
          <p:cNvPr id="560" name="Text Box 731"/>
          <p:cNvSpPr txBox="1">
            <a:spLocks noChangeArrowheads="1"/>
          </p:cNvSpPr>
          <p:nvPr/>
        </p:nvSpPr>
        <p:spPr bwMode="auto">
          <a:xfrm>
            <a:off x="626171" y="982166"/>
            <a:ext cx="8050287" cy="369332"/>
          </a:xfrm>
          <a:prstGeom prst="rect">
            <a:avLst/>
          </a:prstGeom>
          <a:noFill/>
          <a:ln w="9525">
            <a:noFill/>
            <a:miter lim="800000"/>
            <a:headEnd/>
            <a:tailEnd/>
          </a:ln>
          <a:effectLst/>
        </p:spPr>
        <p:txBody>
          <a:bodyPr wrap="square">
            <a:spAutoFit/>
          </a:bodyPr>
          <a:lstStyle>
            <a:defPPr>
              <a:defRPr lang="en-US"/>
            </a:defPPr>
            <a:lvl1pPr>
              <a:spcBef>
                <a:spcPct val="50000"/>
              </a:spcBef>
              <a:buFontTx/>
              <a:buNone/>
              <a:defRPr b="1" u="none">
                <a:solidFill>
                  <a:srgbClr val="002060"/>
                </a:solidFill>
                <a:latin typeface="+mj-lt"/>
              </a:defRPr>
            </a:lvl1pPr>
          </a:lstStyle>
          <a:p>
            <a:r>
              <a:rPr lang="fr-FR" dirty="0" err="1"/>
              <a:t>Caso</a:t>
            </a:r>
            <a:r>
              <a:rPr lang="fr-FR" dirty="0"/>
              <a:t> 2) </a:t>
            </a:r>
            <a:r>
              <a:rPr lang="fr-FR" dirty="0" err="1"/>
              <a:t>Quando</a:t>
            </a:r>
            <a:r>
              <a:rPr lang="fr-FR" dirty="0"/>
              <a:t> la </a:t>
            </a:r>
            <a:r>
              <a:rPr lang="fr-FR" dirty="0" err="1"/>
              <a:t>merce</a:t>
            </a:r>
            <a:r>
              <a:rPr lang="fr-FR" dirty="0"/>
              <a:t> </a:t>
            </a:r>
            <a:r>
              <a:rPr lang="fr-FR" dirty="0" err="1"/>
              <a:t>pericolosa</a:t>
            </a:r>
            <a:r>
              <a:rPr lang="fr-FR" dirty="0"/>
              <a:t> </a:t>
            </a:r>
            <a:r>
              <a:rPr lang="fr-FR" dirty="0" err="1"/>
              <a:t>possiede</a:t>
            </a:r>
            <a:r>
              <a:rPr lang="fr-FR" dirty="0"/>
              <a:t> un </a:t>
            </a:r>
            <a:r>
              <a:rPr lang="fr-FR" dirty="0" err="1"/>
              <a:t>codice</a:t>
            </a:r>
            <a:r>
              <a:rPr lang="fr-FR" dirty="0"/>
              <a:t> con due </a:t>
            </a:r>
            <a:r>
              <a:rPr lang="fr-FR" dirty="0" err="1"/>
              <a:t>lettere</a:t>
            </a:r>
            <a:endParaRPr lang="fr-FR" dirty="0"/>
          </a:p>
        </p:txBody>
      </p:sp>
      <p:grpSp>
        <p:nvGrpSpPr>
          <p:cNvPr id="561" name="Group 924"/>
          <p:cNvGrpSpPr>
            <a:grpSpLocks/>
          </p:cNvGrpSpPr>
          <p:nvPr/>
        </p:nvGrpSpPr>
        <p:grpSpPr bwMode="auto">
          <a:xfrm>
            <a:off x="502592" y="6300291"/>
            <a:ext cx="8828088" cy="560388"/>
            <a:chOff x="0" y="3770"/>
            <a:chExt cx="5561" cy="353"/>
          </a:xfrm>
        </p:grpSpPr>
        <p:sp>
          <p:nvSpPr>
            <p:cNvPr id="562" name="Rectangle 916"/>
            <p:cNvSpPr>
              <a:spLocks noChangeArrowheads="1"/>
            </p:cNvSpPr>
            <p:nvPr/>
          </p:nvSpPr>
          <p:spPr bwMode="auto">
            <a:xfrm>
              <a:off x="318" y="3770"/>
              <a:ext cx="5243" cy="353"/>
            </a:xfrm>
            <a:prstGeom prst="rect">
              <a:avLst/>
            </a:prstGeom>
            <a:noFill/>
            <a:ln w="9525">
              <a:noFill/>
              <a:miter lim="800000"/>
              <a:headEnd/>
              <a:tailEnd/>
            </a:ln>
            <a:effectLst/>
          </p:spPr>
          <p:txBody>
            <a:bodyPr>
              <a:spAutoFit/>
            </a:bodyPr>
            <a:lstStyle/>
            <a:p>
              <a:pPr marL="0" marR="0" lvl="0" indent="0" defTabSz="914400" eaLnBrk="1" fontAlgn="auto" latinLnBrk="0" hangingPunct="1">
                <a:lnSpc>
                  <a:spcPct val="70000"/>
                </a:lnSpc>
                <a:spcBef>
                  <a:spcPts val="0"/>
                </a:spcBef>
                <a:spcAft>
                  <a:spcPts val="0"/>
                </a:spcAft>
                <a:buClr>
                  <a:srgbClr val="C6BE74"/>
                </a:buClr>
                <a:buSzTx/>
                <a:buFontTx/>
                <a:buNone/>
                <a:tabLst/>
                <a:defRPr/>
              </a:pPr>
              <a:r>
                <a:rPr lang="fr-FR" sz="1600" i="1" u="none" kern="0" dirty="0" err="1">
                  <a:solidFill>
                    <a:srgbClr val="002060"/>
                  </a:solidFill>
                  <a:latin typeface="+mj-lt"/>
                </a:rPr>
                <a:t>Gallerie</a:t>
              </a:r>
              <a:r>
                <a:rPr lang="fr-FR" sz="1600" i="1" u="none" kern="0" dirty="0">
                  <a:solidFill>
                    <a:srgbClr val="002060"/>
                  </a:solidFill>
                  <a:latin typeface="+mj-lt"/>
                </a:rPr>
                <a:t> </a:t>
              </a:r>
              <a:r>
                <a:rPr lang="fr-FR" sz="1600" i="1" u="none" kern="0" dirty="0" err="1">
                  <a:solidFill>
                    <a:srgbClr val="002060"/>
                  </a:solidFill>
                  <a:latin typeface="+mj-lt"/>
                </a:rPr>
                <a:t>vietate</a:t>
              </a:r>
              <a:r>
                <a:rPr lang="fr-FR" sz="1600" i="1" u="none" kern="0" dirty="0">
                  <a:solidFill>
                    <a:srgbClr val="002060"/>
                  </a:solidFill>
                  <a:latin typeface="+mj-lt"/>
                </a:rPr>
                <a:t> </a:t>
              </a:r>
              <a:r>
                <a:rPr kumimoji="0" lang="fr-FR" sz="1600" b="0" i="1" u="none" strike="noStrike" kern="0" cap="none" spc="0" normalizeH="0" baseline="0" noProof="0" dirty="0">
                  <a:ln>
                    <a:noFill/>
                  </a:ln>
                  <a:solidFill>
                    <a:srgbClr val="002060"/>
                  </a:solidFill>
                  <a:effectLst/>
                  <a:uLnTx/>
                  <a:uFillTx/>
                  <a:latin typeface="+mj-lt"/>
                  <a:sym typeface="Wingdings" pitchFamily="2" charset="2"/>
                </a:rPr>
                <a:t> </a:t>
              </a:r>
              <a:r>
                <a:rPr kumimoji="0" lang="fr-FR" sz="1600" b="0" i="1" u="none" strike="noStrike" kern="0" cap="none" spc="0" normalizeH="0" baseline="0" noProof="0" dirty="0">
                  <a:ln>
                    <a:noFill/>
                  </a:ln>
                  <a:solidFill>
                    <a:srgbClr val="002060"/>
                  </a:solidFill>
                  <a:effectLst/>
                  <a:uLnTx/>
                  <a:uFillTx/>
                  <a:latin typeface="+mj-lt"/>
                </a:rPr>
                <a:t>C, D, E </a:t>
              </a:r>
              <a:r>
                <a:rPr lang="fr-FR" sz="1600" i="1" u="none" kern="0" dirty="0">
                  <a:solidFill>
                    <a:srgbClr val="002060"/>
                  </a:solidFill>
                  <a:latin typeface="+mj-lt"/>
                </a:rPr>
                <a:t>classe </a:t>
              </a:r>
              <a:r>
                <a:rPr lang="fr-FR" sz="1600" i="1" u="none" kern="0" dirty="0" err="1">
                  <a:solidFill>
                    <a:srgbClr val="002060"/>
                  </a:solidFill>
                  <a:latin typeface="+mj-lt"/>
                </a:rPr>
                <a:t>merce</a:t>
              </a:r>
              <a:r>
                <a:rPr lang="fr-FR" sz="1600" i="1" u="none" kern="0" dirty="0">
                  <a:solidFill>
                    <a:srgbClr val="002060"/>
                  </a:solidFill>
                  <a:latin typeface="+mj-lt"/>
                </a:rPr>
                <a:t> </a:t>
              </a:r>
              <a:r>
                <a:rPr lang="fr-FR" sz="1600" i="1" u="none" kern="0" dirty="0" err="1">
                  <a:solidFill>
                    <a:srgbClr val="002060"/>
                  </a:solidFill>
                  <a:latin typeface="+mj-lt"/>
                </a:rPr>
                <a:t>pericolosa</a:t>
              </a:r>
              <a:r>
                <a:rPr lang="fr-FR" sz="1600" i="1" u="none" kern="0" dirty="0">
                  <a:solidFill>
                    <a:srgbClr val="002060"/>
                  </a:solidFill>
                  <a:latin typeface="+mj-lt"/>
                </a:rPr>
                <a:t> per </a:t>
              </a:r>
              <a:r>
                <a:rPr lang="fr-FR" sz="1600" i="1" u="none" kern="0" dirty="0" err="1">
                  <a:solidFill>
                    <a:srgbClr val="002060"/>
                  </a:solidFill>
                  <a:latin typeface="+mj-lt"/>
                </a:rPr>
                <a:t>trasporti</a:t>
              </a:r>
              <a:r>
                <a:rPr lang="fr-FR" sz="1600" i="1" u="none" kern="0" dirty="0">
                  <a:solidFill>
                    <a:srgbClr val="002060"/>
                  </a:solidFill>
                  <a:latin typeface="+mj-lt"/>
                </a:rPr>
                <a:t> in </a:t>
              </a:r>
              <a:r>
                <a:rPr lang="fr-FR" sz="1600" i="1" u="none" kern="0" dirty="0" err="1">
                  <a:solidFill>
                    <a:srgbClr val="002060"/>
                  </a:solidFill>
                  <a:latin typeface="+mj-lt"/>
                </a:rPr>
                <a:t>cisterna</a:t>
              </a:r>
              <a:endParaRPr kumimoji="0" lang="fr-FR" sz="1600" b="0" i="1" u="none" strike="noStrike" kern="0" cap="none" spc="0" normalizeH="0" baseline="0" noProof="0" dirty="0">
                <a:ln>
                  <a:noFill/>
                </a:ln>
                <a:solidFill>
                  <a:srgbClr val="002060"/>
                </a:solidFill>
                <a:effectLst/>
                <a:uLnTx/>
                <a:uFillTx/>
                <a:latin typeface="+mj-lt"/>
              </a:endParaRPr>
            </a:p>
            <a:p>
              <a:pPr marL="0" marR="0" lvl="0" indent="0" defTabSz="914400" eaLnBrk="1" fontAlgn="auto" latinLnBrk="0" hangingPunct="1">
                <a:lnSpc>
                  <a:spcPts val="2300"/>
                </a:lnSpc>
                <a:spcBef>
                  <a:spcPts val="0"/>
                </a:spcBef>
                <a:spcAft>
                  <a:spcPts val="0"/>
                </a:spcAft>
                <a:buClr>
                  <a:srgbClr val="C6BE74"/>
                </a:buClr>
                <a:buSzTx/>
                <a:buFontTx/>
                <a:buNone/>
                <a:tabLst/>
                <a:defRPr/>
              </a:pPr>
              <a:r>
                <a:rPr kumimoji="0" lang="fr-FR" sz="1600" b="0" i="1" u="none" strike="noStrike" kern="0" cap="none" spc="0" normalizeH="0" baseline="0" noProof="0" dirty="0" err="1">
                  <a:ln>
                    <a:noFill/>
                  </a:ln>
                  <a:solidFill>
                    <a:srgbClr val="002060"/>
                  </a:solidFill>
                  <a:effectLst/>
                  <a:uLnTx/>
                  <a:uFillTx/>
                  <a:latin typeface="+mj-lt"/>
                  <a:sym typeface="Wingdings" pitchFamily="2" charset="2"/>
                </a:rPr>
                <a:t>Gallerie</a:t>
              </a:r>
              <a:r>
                <a:rPr kumimoji="0" lang="fr-FR" sz="1600" b="0" i="1" u="none" strike="noStrike" kern="0" cap="none" spc="0" normalizeH="0" baseline="0" noProof="0" dirty="0">
                  <a:ln>
                    <a:noFill/>
                  </a:ln>
                  <a:solidFill>
                    <a:srgbClr val="002060"/>
                  </a:solidFill>
                  <a:effectLst/>
                  <a:uLnTx/>
                  <a:uFillTx/>
                  <a:latin typeface="+mj-lt"/>
                  <a:sym typeface="Wingdings" pitchFamily="2" charset="2"/>
                </a:rPr>
                <a:t> </a:t>
              </a:r>
              <a:r>
                <a:rPr kumimoji="0" lang="fr-FR" sz="1600" b="0" i="1" u="none" strike="noStrike" kern="0" cap="none" spc="0" normalizeH="0" baseline="0" noProof="0" dirty="0" err="1">
                  <a:ln>
                    <a:noFill/>
                  </a:ln>
                  <a:solidFill>
                    <a:srgbClr val="002060"/>
                  </a:solidFill>
                  <a:effectLst/>
                  <a:uLnTx/>
                  <a:uFillTx/>
                  <a:latin typeface="+mj-lt"/>
                  <a:sym typeface="Wingdings" pitchFamily="2" charset="2"/>
                </a:rPr>
                <a:t>vietate</a:t>
              </a:r>
              <a:r>
                <a:rPr kumimoji="0" lang="fr-FR" sz="1600" b="0" i="1" u="none" strike="noStrike" kern="0" cap="none" spc="0" normalizeH="0" baseline="0" noProof="0" dirty="0">
                  <a:ln>
                    <a:noFill/>
                  </a:ln>
                  <a:solidFill>
                    <a:srgbClr val="002060"/>
                  </a:solidFill>
                  <a:effectLst/>
                  <a:uLnTx/>
                  <a:uFillTx/>
                  <a:latin typeface="+mj-lt"/>
                  <a:sym typeface="Wingdings" pitchFamily="2" charset="2"/>
                </a:rPr>
                <a:t> </a:t>
              </a:r>
              <a:r>
                <a:rPr kumimoji="0" lang="fr-FR" sz="1600" b="0" i="1" u="none" strike="noStrike" kern="0" cap="none" spc="0" normalizeH="0" baseline="0" noProof="0" dirty="0">
                  <a:ln>
                    <a:noFill/>
                  </a:ln>
                  <a:solidFill>
                    <a:srgbClr val="002060"/>
                  </a:solidFill>
                  <a:effectLst/>
                  <a:uLnTx/>
                  <a:uFillTx/>
                  <a:latin typeface="+mj-lt"/>
                </a:rPr>
                <a:t>E</a:t>
              </a:r>
              <a:r>
                <a:rPr kumimoji="0" lang="fr-FR" sz="2800" b="0" i="1" u="none" strike="noStrike" kern="0" cap="none" spc="0" normalizeH="0" baseline="0" noProof="0" dirty="0">
                  <a:ln>
                    <a:noFill/>
                  </a:ln>
                  <a:solidFill>
                    <a:srgbClr val="002060"/>
                  </a:solidFill>
                  <a:effectLst/>
                  <a:uLnTx/>
                  <a:uFillTx/>
                  <a:latin typeface="+mj-lt"/>
                </a:rPr>
                <a:t> </a:t>
              </a:r>
              <a:r>
                <a:rPr lang="fr-FR" sz="1600" i="1" u="none" kern="0" dirty="0">
                  <a:solidFill>
                    <a:srgbClr val="002060"/>
                  </a:solidFill>
                  <a:latin typeface="+mj-lt"/>
                </a:rPr>
                <a:t>classe </a:t>
              </a:r>
              <a:r>
                <a:rPr lang="fr-FR" sz="1600" i="1" u="none" kern="0" dirty="0" err="1">
                  <a:solidFill>
                    <a:srgbClr val="002060"/>
                  </a:solidFill>
                  <a:latin typeface="+mj-lt"/>
                </a:rPr>
                <a:t>merce</a:t>
              </a:r>
              <a:r>
                <a:rPr lang="fr-FR" sz="1600" i="1" u="none" kern="0" dirty="0">
                  <a:solidFill>
                    <a:srgbClr val="002060"/>
                  </a:solidFill>
                  <a:latin typeface="+mj-lt"/>
                </a:rPr>
                <a:t> </a:t>
              </a:r>
              <a:r>
                <a:rPr lang="fr-FR" sz="1600" i="1" u="none" kern="0" dirty="0" err="1">
                  <a:solidFill>
                    <a:srgbClr val="002060"/>
                  </a:solidFill>
                  <a:latin typeface="+mj-lt"/>
                </a:rPr>
                <a:t>pericolosa</a:t>
              </a:r>
              <a:r>
                <a:rPr lang="fr-FR" sz="1600" i="1" u="none" kern="0" dirty="0">
                  <a:solidFill>
                    <a:srgbClr val="002060"/>
                  </a:solidFill>
                  <a:latin typeface="+mj-lt"/>
                </a:rPr>
                <a:t> per </a:t>
              </a:r>
              <a:r>
                <a:rPr lang="fr-FR" sz="1600" i="1" u="none" kern="0" dirty="0" err="1">
                  <a:solidFill>
                    <a:srgbClr val="002060"/>
                  </a:solidFill>
                  <a:latin typeface="+mj-lt"/>
                </a:rPr>
                <a:t>trasporti</a:t>
              </a:r>
              <a:r>
                <a:rPr lang="fr-FR" sz="1600" i="1" u="none" kern="0" dirty="0">
                  <a:solidFill>
                    <a:srgbClr val="002060"/>
                  </a:solidFill>
                  <a:latin typeface="+mj-lt"/>
                </a:rPr>
                <a:t> </a:t>
              </a:r>
              <a:r>
                <a:rPr lang="fr-FR" sz="1600" i="1" u="none" kern="0" dirty="0" err="1">
                  <a:solidFill>
                    <a:srgbClr val="002060"/>
                  </a:solidFill>
                  <a:latin typeface="+mj-lt"/>
                </a:rPr>
                <a:t>diversi</a:t>
              </a:r>
              <a:r>
                <a:rPr lang="fr-FR" sz="1600" i="1" u="none" kern="0" dirty="0">
                  <a:solidFill>
                    <a:srgbClr val="002060"/>
                  </a:solidFill>
                  <a:latin typeface="+mj-lt"/>
                </a:rPr>
                <a:t> da </a:t>
              </a:r>
              <a:r>
                <a:rPr lang="fr-FR" sz="1600" i="1" u="none" kern="0" dirty="0" err="1">
                  <a:solidFill>
                    <a:srgbClr val="002060"/>
                  </a:solidFill>
                  <a:latin typeface="+mj-lt"/>
                </a:rPr>
                <a:t>cisterne</a:t>
              </a:r>
              <a:endParaRPr kumimoji="0" lang="fr-FR" sz="1600" b="0" i="1" u="none" strike="noStrike" kern="0" cap="none" spc="0" normalizeH="0" baseline="0" noProof="0" dirty="0">
                <a:ln>
                  <a:noFill/>
                </a:ln>
                <a:solidFill>
                  <a:srgbClr val="002060"/>
                </a:solidFill>
                <a:effectLst/>
                <a:uLnTx/>
                <a:uFillTx/>
                <a:latin typeface="+mj-lt"/>
              </a:endParaRPr>
            </a:p>
          </p:txBody>
        </p:sp>
        <p:sp>
          <p:nvSpPr>
            <p:cNvPr id="563" name="AutoShape 920"/>
            <p:cNvSpPr>
              <a:spLocks noChangeArrowheads="1"/>
            </p:cNvSpPr>
            <p:nvPr/>
          </p:nvSpPr>
          <p:spPr bwMode="auto">
            <a:xfrm>
              <a:off x="0" y="3885"/>
              <a:ext cx="306" cy="192"/>
            </a:xfrm>
            <a:prstGeom prst="homePlate">
              <a:avLst>
                <a:gd name="adj" fmla="val 39844"/>
              </a:avLst>
            </a:prstGeom>
            <a:noFill/>
            <a:ln w="9525">
              <a:solidFill>
                <a:srgbClr val="FF00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None/>
                <a:tabLst/>
                <a:defRPr/>
              </a:pPr>
              <a:r>
                <a:rPr kumimoji="0" lang="fr-FR" sz="2800" b="1" i="0" u="none" strike="noStrike" kern="0" cap="none" spc="0" normalizeH="0" baseline="0" noProof="0">
                  <a:ln>
                    <a:noFill/>
                  </a:ln>
                  <a:solidFill>
                    <a:srgbClr val="002060"/>
                  </a:solidFill>
                  <a:effectLst/>
                  <a:uLnTx/>
                  <a:uFillTx/>
                  <a:latin typeface="+mj-lt"/>
                </a:rPr>
                <a:t>**</a:t>
              </a:r>
            </a:p>
          </p:txBody>
        </p:sp>
      </p:grpSp>
      <p:grpSp>
        <p:nvGrpSpPr>
          <p:cNvPr id="564" name="Group 923"/>
          <p:cNvGrpSpPr>
            <a:grpSpLocks/>
          </p:cNvGrpSpPr>
          <p:nvPr/>
        </p:nvGrpSpPr>
        <p:grpSpPr bwMode="auto">
          <a:xfrm>
            <a:off x="502592" y="5641470"/>
            <a:ext cx="8828088" cy="566736"/>
            <a:chOff x="0" y="3355"/>
            <a:chExt cx="5561" cy="357"/>
          </a:xfrm>
        </p:grpSpPr>
        <p:sp>
          <p:nvSpPr>
            <p:cNvPr id="565" name="Rectangle 732"/>
            <p:cNvSpPr>
              <a:spLocks noChangeArrowheads="1"/>
            </p:cNvSpPr>
            <p:nvPr/>
          </p:nvSpPr>
          <p:spPr bwMode="auto">
            <a:xfrm>
              <a:off x="312" y="3355"/>
              <a:ext cx="5249" cy="357"/>
            </a:xfrm>
            <a:prstGeom prst="rect">
              <a:avLst/>
            </a:prstGeom>
            <a:noFill/>
            <a:ln w="9525">
              <a:noFill/>
              <a:miter lim="800000"/>
              <a:headEnd/>
              <a:tailEnd/>
            </a:ln>
            <a:effectLst/>
          </p:spPr>
          <p:txBody>
            <a:bodyPr>
              <a:spAutoFit/>
            </a:bodyPr>
            <a:lstStyle/>
            <a:p>
              <a:pPr marL="0" marR="0" lvl="0" indent="0" defTabSz="914400" eaLnBrk="1" fontAlgn="auto" latinLnBrk="0" hangingPunct="1">
                <a:lnSpc>
                  <a:spcPct val="70000"/>
                </a:lnSpc>
                <a:spcBef>
                  <a:spcPts val="0"/>
                </a:spcBef>
                <a:spcAft>
                  <a:spcPts val="0"/>
                </a:spcAft>
                <a:buClr>
                  <a:srgbClr val="C6BE74"/>
                </a:buClr>
                <a:buSzTx/>
                <a:buFontTx/>
                <a:buNone/>
                <a:tabLst/>
                <a:defRPr/>
              </a:pPr>
              <a:r>
                <a:rPr kumimoji="0" lang="fr-FR" sz="1600" b="0" i="1" u="none" strike="noStrike" kern="0" cap="none" spc="0" normalizeH="0" baseline="0" noProof="0" dirty="0" err="1">
                  <a:ln>
                    <a:noFill/>
                  </a:ln>
                  <a:solidFill>
                    <a:srgbClr val="002060"/>
                  </a:solidFill>
                  <a:effectLst/>
                  <a:uLnTx/>
                  <a:uFillTx/>
                  <a:latin typeface="+mj-lt"/>
                </a:rPr>
                <a:t>Gallerie</a:t>
              </a:r>
              <a:r>
                <a:rPr kumimoji="0" lang="fr-FR" sz="1600" b="0" i="1" u="none" strike="noStrike" kern="0" cap="none" spc="0" normalizeH="0" baseline="0" noProof="0" dirty="0">
                  <a:ln>
                    <a:noFill/>
                  </a:ln>
                  <a:solidFill>
                    <a:srgbClr val="002060"/>
                  </a:solidFill>
                  <a:effectLst/>
                  <a:uLnTx/>
                  <a:uFillTx/>
                  <a:latin typeface="+mj-lt"/>
                </a:rPr>
                <a:t> </a:t>
              </a:r>
              <a:r>
                <a:rPr kumimoji="0" lang="fr-FR" sz="1600" b="0" i="1" u="none" strike="noStrike" kern="0" cap="none" spc="0" normalizeH="0" baseline="0" noProof="0" dirty="0" err="1">
                  <a:ln>
                    <a:noFill/>
                  </a:ln>
                  <a:solidFill>
                    <a:srgbClr val="002060"/>
                  </a:solidFill>
                  <a:effectLst/>
                  <a:uLnTx/>
                  <a:uFillTx/>
                  <a:latin typeface="+mj-lt"/>
                </a:rPr>
                <a:t>vietate</a:t>
              </a:r>
              <a:r>
                <a:rPr kumimoji="0" lang="fr-FR" sz="1600" b="0" i="1" u="none" strike="noStrike" kern="0" cap="none" spc="0" normalizeH="0" baseline="0" noProof="0" dirty="0">
                  <a:ln>
                    <a:noFill/>
                  </a:ln>
                  <a:solidFill>
                    <a:srgbClr val="002060"/>
                  </a:solidFill>
                  <a:effectLst/>
                  <a:uLnTx/>
                  <a:uFillTx/>
                  <a:latin typeface="+mj-lt"/>
                </a:rPr>
                <a:t>  </a:t>
              </a:r>
              <a:r>
                <a:rPr kumimoji="0" lang="fr-FR" sz="1600" b="0" i="1" u="none" strike="noStrike" kern="0" cap="none" spc="0" normalizeH="0" baseline="0" noProof="0" dirty="0">
                  <a:ln>
                    <a:noFill/>
                  </a:ln>
                  <a:solidFill>
                    <a:srgbClr val="002060"/>
                  </a:solidFill>
                  <a:effectLst/>
                  <a:uLnTx/>
                  <a:uFillTx/>
                  <a:latin typeface="+mj-lt"/>
                  <a:sym typeface="Wingdings" pitchFamily="2" charset="2"/>
                </a:rPr>
                <a:t> </a:t>
              </a:r>
              <a:r>
                <a:rPr kumimoji="0" lang="fr-FR" sz="1600" b="0" i="1" u="none" strike="noStrike" kern="0" cap="none" spc="0" normalizeH="0" baseline="0" noProof="0" dirty="0">
                  <a:ln>
                    <a:noFill/>
                  </a:ln>
                  <a:solidFill>
                    <a:srgbClr val="002060"/>
                  </a:solidFill>
                  <a:effectLst/>
                  <a:uLnTx/>
                  <a:uFillTx/>
                  <a:latin typeface="+mj-lt"/>
                </a:rPr>
                <a:t>B, C, D, E, classe </a:t>
              </a:r>
              <a:r>
                <a:rPr kumimoji="0" lang="fr-FR" sz="1600" b="0" i="1" u="none" strike="noStrike" kern="0" cap="none" spc="0" normalizeH="0" baseline="0" noProof="0" dirty="0" err="1">
                  <a:ln>
                    <a:noFill/>
                  </a:ln>
                  <a:solidFill>
                    <a:srgbClr val="002060"/>
                  </a:solidFill>
                  <a:effectLst/>
                  <a:uLnTx/>
                  <a:uFillTx/>
                  <a:latin typeface="+mj-lt"/>
                </a:rPr>
                <a:t>merce</a:t>
              </a:r>
              <a:r>
                <a:rPr kumimoji="0" lang="fr-FR" sz="1600" b="0" i="1" u="none" strike="noStrike" kern="0" cap="none" spc="0" normalizeH="0" baseline="0" noProof="0" dirty="0">
                  <a:ln>
                    <a:noFill/>
                  </a:ln>
                  <a:solidFill>
                    <a:srgbClr val="002060"/>
                  </a:solidFill>
                  <a:effectLst/>
                  <a:uLnTx/>
                  <a:uFillTx/>
                  <a:latin typeface="+mj-lt"/>
                </a:rPr>
                <a:t> </a:t>
              </a:r>
              <a:r>
                <a:rPr kumimoji="0" lang="fr-FR" sz="1600" b="0" i="1" u="none" strike="noStrike" kern="0" cap="none" spc="0" normalizeH="0" baseline="0" noProof="0" dirty="0" err="1">
                  <a:ln>
                    <a:noFill/>
                  </a:ln>
                  <a:solidFill>
                    <a:srgbClr val="002060"/>
                  </a:solidFill>
                  <a:effectLst/>
                  <a:uLnTx/>
                  <a:uFillTx/>
                  <a:latin typeface="+mj-lt"/>
                </a:rPr>
                <a:t>pericolosa</a:t>
              </a:r>
              <a:r>
                <a:rPr kumimoji="0" lang="fr-FR" sz="1600" b="0" i="1" u="none" strike="noStrike" kern="0" cap="none" spc="0" normalizeH="0" baseline="0" noProof="0" dirty="0">
                  <a:ln>
                    <a:noFill/>
                  </a:ln>
                  <a:solidFill>
                    <a:srgbClr val="002060"/>
                  </a:solidFill>
                  <a:effectLst/>
                  <a:uLnTx/>
                  <a:uFillTx/>
                  <a:latin typeface="+mj-lt"/>
                </a:rPr>
                <a:t> per </a:t>
              </a:r>
              <a:r>
                <a:rPr kumimoji="0" lang="fr-FR" sz="1600" b="0" i="1" u="none" strike="noStrike" kern="0" cap="none" spc="0" normalizeH="0" baseline="0" noProof="0" dirty="0" err="1">
                  <a:ln>
                    <a:noFill/>
                  </a:ln>
                  <a:solidFill>
                    <a:srgbClr val="002060"/>
                  </a:solidFill>
                  <a:effectLst/>
                  <a:uLnTx/>
                  <a:uFillTx/>
                  <a:latin typeface="+mj-lt"/>
                </a:rPr>
                <a:t>trasporti</a:t>
              </a:r>
              <a:r>
                <a:rPr kumimoji="0" lang="fr-FR" sz="1600" b="0" i="1" u="none" strike="noStrike" kern="0" cap="none" spc="0" normalizeH="0" baseline="0" noProof="0" dirty="0">
                  <a:ln>
                    <a:noFill/>
                  </a:ln>
                  <a:solidFill>
                    <a:srgbClr val="002060"/>
                  </a:solidFill>
                  <a:effectLst/>
                  <a:uLnTx/>
                  <a:uFillTx/>
                  <a:latin typeface="+mj-lt"/>
                </a:rPr>
                <a:t> in </a:t>
              </a:r>
              <a:r>
                <a:rPr kumimoji="0" lang="fr-FR" sz="1600" b="0" i="1" u="none" strike="noStrike" kern="0" cap="none" spc="0" normalizeH="0" baseline="0" noProof="0" dirty="0" err="1">
                  <a:ln>
                    <a:noFill/>
                  </a:ln>
                  <a:solidFill>
                    <a:srgbClr val="002060"/>
                  </a:solidFill>
                  <a:effectLst/>
                  <a:uLnTx/>
                  <a:uFillTx/>
                  <a:latin typeface="+mj-lt"/>
                </a:rPr>
                <a:t>cisterna</a:t>
              </a:r>
              <a:endParaRPr kumimoji="0" lang="fr-FR" sz="1600" b="0" i="1" u="none" strike="noStrike" kern="0" cap="none" spc="0" normalizeH="0" baseline="0" noProof="0" dirty="0">
                <a:ln>
                  <a:noFill/>
                </a:ln>
                <a:solidFill>
                  <a:srgbClr val="002060"/>
                </a:solidFill>
                <a:effectLst/>
                <a:uLnTx/>
                <a:uFillTx/>
                <a:latin typeface="+mj-lt"/>
              </a:endParaRPr>
            </a:p>
            <a:p>
              <a:pPr marL="0" marR="0" lvl="0" indent="0" defTabSz="914400" eaLnBrk="1" fontAlgn="auto" latinLnBrk="0" hangingPunct="1">
                <a:lnSpc>
                  <a:spcPct val="70000"/>
                </a:lnSpc>
                <a:spcBef>
                  <a:spcPts val="0"/>
                </a:spcBef>
                <a:spcAft>
                  <a:spcPts val="0"/>
                </a:spcAft>
                <a:buClr>
                  <a:srgbClr val="C6BE74"/>
                </a:buClr>
                <a:buSzTx/>
                <a:buFontTx/>
                <a:buNone/>
                <a:tabLst/>
                <a:defRPr/>
              </a:pPr>
              <a:r>
                <a:rPr lang="fr-FR" sz="1600" i="1" u="none" kern="0" dirty="0" err="1">
                  <a:solidFill>
                    <a:srgbClr val="002060"/>
                  </a:solidFill>
                  <a:latin typeface="+mj-lt"/>
                </a:rPr>
                <a:t>Gallerie</a:t>
              </a:r>
              <a:r>
                <a:rPr lang="fr-FR" sz="1600" i="1" u="none" kern="0" dirty="0">
                  <a:solidFill>
                    <a:srgbClr val="002060"/>
                  </a:solidFill>
                  <a:latin typeface="+mj-lt"/>
                </a:rPr>
                <a:t> </a:t>
              </a:r>
              <a:r>
                <a:rPr lang="fr-FR" sz="1600" i="1" u="none" kern="0" dirty="0" err="1">
                  <a:solidFill>
                    <a:srgbClr val="002060"/>
                  </a:solidFill>
                  <a:latin typeface="+mj-lt"/>
                </a:rPr>
                <a:t>vietate</a:t>
              </a:r>
              <a:r>
                <a:rPr kumimoji="0" lang="fr-FR" sz="1600" b="0" i="1" u="none" strike="noStrike" kern="0" cap="none" spc="0" normalizeH="0" baseline="0" noProof="0" dirty="0">
                  <a:ln>
                    <a:noFill/>
                  </a:ln>
                  <a:solidFill>
                    <a:srgbClr val="002060"/>
                  </a:solidFill>
                  <a:effectLst/>
                  <a:uLnTx/>
                  <a:uFillTx/>
                  <a:latin typeface="+mj-lt"/>
                  <a:sym typeface="Wingdings" pitchFamily="2" charset="2"/>
                </a:rPr>
                <a:t>  </a:t>
              </a:r>
              <a:r>
                <a:rPr kumimoji="0" lang="fr-FR" sz="1600" b="0" i="1" u="none" strike="noStrike" kern="0" cap="none" spc="0" normalizeH="0" baseline="0" noProof="0" dirty="0">
                  <a:ln>
                    <a:noFill/>
                  </a:ln>
                  <a:solidFill>
                    <a:srgbClr val="002060"/>
                  </a:solidFill>
                  <a:effectLst/>
                  <a:uLnTx/>
                  <a:uFillTx/>
                  <a:latin typeface="+mj-lt"/>
                </a:rPr>
                <a:t>D and E</a:t>
              </a:r>
              <a:r>
                <a:rPr kumimoji="0" lang="fr-FR" sz="2800" b="0" i="1" u="none" strike="noStrike" kern="0" cap="none" spc="0" normalizeH="0" baseline="0" noProof="0" dirty="0">
                  <a:ln>
                    <a:noFill/>
                  </a:ln>
                  <a:solidFill>
                    <a:srgbClr val="002060"/>
                  </a:solidFill>
                  <a:effectLst/>
                  <a:uLnTx/>
                  <a:uFillTx/>
                  <a:latin typeface="+mj-lt"/>
                </a:rPr>
                <a:t> </a:t>
              </a:r>
              <a:r>
                <a:rPr kumimoji="0" lang="fr-FR" sz="1600" b="0" i="1" u="none" strike="noStrike" kern="0" cap="none" spc="0" normalizeH="0" baseline="0" noProof="0" dirty="0">
                  <a:ln>
                    <a:noFill/>
                  </a:ln>
                  <a:solidFill>
                    <a:srgbClr val="002060"/>
                  </a:solidFill>
                  <a:effectLst/>
                  <a:uLnTx/>
                  <a:uFillTx/>
                  <a:latin typeface="+mj-lt"/>
                </a:rPr>
                <a:t>classe </a:t>
              </a:r>
              <a:r>
                <a:rPr kumimoji="0" lang="fr-FR" sz="1600" b="0" i="1" u="none" strike="noStrike" kern="0" cap="none" spc="0" normalizeH="0" baseline="0" noProof="0" dirty="0" err="1">
                  <a:ln>
                    <a:noFill/>
                  </a:ln>
                  <a:solidFill>
                    <a:srgbClr val="002060"/>
                  </a:solidFill>
                  <a:effectLst/>
                  <a:uLnTx/>
                  <a:uFillTx/>
                  <a:latin typeface="+mj-lt"/>
                </a:rPr>
                <a:t>merce</a:t>
              </a:r>
              <a:r>
                <a:rPr kumimoji="0" lang="fr-FR" sz="1600" b="0" i="1" u="none" strike="noStrike" kern="0" cap="none" spc="0" normalizeH="0" baseline="0" noProof="0" dirty="0">
                  <a:ln>
                    <a:noFill/>
                  </a:ln>
                  <a:solidFill>
                    <a:srgbClr val="002060"/>
                  </a:solidFill>
                  <a:effectLst/>
                  <a:uLnTx/>
                  <a:uFillTx/>
                  <a:latin typeface="+mj-lt"/>
                </a:rPr>
                <a:t> </a:t>
              </a:r>
              <a:r>
                <a:rPr kumimoji="0" lang="fr-FR" sz="1600" b="0" i="1" u="none" strike="noStrike" kern="0" cap="none" spc="0" normalizeH="0" baseline="0" noProof="0" dirty="0" err="1">
                  <a:ln>
                    <a:noFill/>
                  </a:ln>
                  <a:solidFill>
                    <a:srgbClr val="002060"/>
                  </a:solidFill>
                  <a:effectLst/>
                  <a:uLnTx/>
                  <a:uFillTx/>
                  <a:latin typeface="+mj-lt"/>
                </a:rPr>
                <a:t>pericolosa</a:t>
              </a:r>
              <a:r>
                <a:rPr kumimoji="0" lang="fr-FR" sz="1600" b="0" i="1" u="none" strike="noStrike" kern="0" cap="none" spc="0" normalizeH="0" noProof="0" dirty="0">
                  <a:ln>
                    <a:noFill/>
                  </a:ln>
                  <a:solidFill>
                    <a:srgbClr val="002060"/>
                  </a:solidFill>
                  <a:effectLst/>
                  <a:uLnTx/>
                  <a:uFillTx/>
                  <a:latin typeface="+mj-lt"/>
                </a:rPr>
                <a:t> per </a:t>
              </a:r>
              <a:r>
                <a:rPr kumimoji="0" lang="fr-FR" sz="1600" b="0" i="1" u="none" strike="noStrike" kern="0" cap="none" spc="0" normalizeH="0" noProof="0" dirty="0" err="1">
                  <a:ln>
                    <a:noFill/>
                  </a:ln>
                  <a:solidFill>
                    <a:srgbClr val="002060"/>
                  </a:solidFill>
                  <a:effectLst/>
                  <a:uLnTx/>
                  <a:uFillTx/>
                  <a:latin typeface="+mj-lt"/>
                </a:rPr>
                <a:t>trasporti</a:t>
              </a:r>
              <a:r>
                <a:rPr kumimoji="0" lang="fr-FR" sz="1600" b="0" i="1" u="none" strike="noStrike" kern="0" cap="none" spc="0" normalizeH="0" noProof="0" dirty="0">
                  <a:ln>
                    <a:noFill/>
                  </a:ln>
                  <a:solidFill>
                    <a:srgbClr val="002060"/>
                  </a:solidFill>
                  <a:effectLst/>
                  <a:uLnTx/>
                  <a:uFillTx/>
                  <a:latin typeface="+mj-lt"/>
                </a:rPr>
                <a:t> </a:t>
              </a:r>
              <a:r>
                <a:rPr kumimoji="0" lang="fr-FR" sz="1600" b="0" i="1" u="none" strike="noStrike" kern="0" cap="none" spc="0" normalizeH="0" noProof="0" dirty="0" err="1">
                  <a:ln>
                    <a:noFill/>
                  </a:ln>
                  <a:solidFill>
                    <a:srgbClr val="002060"/>
                  </a:solidFill>
                  <a:effectLst/>
                  <a:uLnTx/>
                  <a:uFillTx/>
                  <a:latin typeface="+mj-lt"/>
                </a:rPr>
                <a:t>diversi</a:t>
              </a:r>
              <a:r>
                <a:rPr kumimoji="0" lang="fr-FR" sz="1600" b="0" i="1" u="none" strike="noStrike" kern="0" cap="none" spc="0" normalizeH="0" noProof="0" dirty="0">
                  <a:ln>
                    <a:noFill/>
                  </a:ln>
                  <a:solidFill>
                    <a:srgbClr val="002060"/>
                  </a:solidFill>
                  <a:effectLst/>
                  <a:uLnTx/>
                  <a:uFillTx/>
                  <a:latin typeface="+mj-lt"/>
                </a:rPr>
                <a:t> da </a:t>
              </a:r>
              <a:r>
                <a:rPr kumimoji="0" lang="fr-FR" sz="1600" b="0" i="1" u="none" strike="noStrike" kern="0" cap="none" spc="0" normalizeH="0" noProof="0" dirty="0" err="1">
                  <a:ln>
                    <a:noFill/>
                  </a:ln>
                  <a:solidFill>
                    <a:srgbClr val="002060"/>
                  </a:solidFill>
                  <a:effectLst/>
                  <a:uLnTx/>
                  <a:uFillTx/>
                  <a:latin typeface="+mj-lt"/>
                </a:rPr>
                <a:t>cisterne</a:t>
              </a:r>
              <a:endParaRPr kumimoji="0" lang="fr-FR" sz="1600" b="0" i="1" u="none" strike="noStrike" kern="0" cap="none" spc="0" normalizeH="0" baseline="0" noProof="0" dirty="0">
                <a:ln>
                  <a:noFill/>
                </a:ln>
                <a:solidFill>
                  <a:srgbClr val="002060"/>
                </a:solidFill>
                <a:effectLst/>
                <a:uLnTx/>
                <a:uFillTx/>
                <a:latin typeface="+mj-lt"/>
              </a:endParaRPr>
            </a:p>
          </p:txBody>
        </p:sp>
        <p:sp>
          <p:nvSpPr>
            <p:cNvPr id="566" name="AutoShape 922"/>
            <p:cNvSpPr>
              <a:spLocks noChangeArrowheads="1"/>
            </p:cNvSpPr>
            <p:nvPr/>
          </p:nvSpPr>
          <p:spPr bwMode="auto">
            <a:xfrm>
              <a:off x="0" y="3435"/>
              <a:ext cx="306" cy="192"/>
            </a:xfrm>
            <a:prstGeom prst="homePlate">
              <a:avLst>
                <a:gd name="adj" fmla="val 39844"/>
              </a:avLst>
            </a:prstGeom>
            <a:solidFill>
              <a:srgbClr val="FFFFFF"/>
            </a:solidFill>
            <a:ln w="9525">
              <a:solidFill>
                <a:srgbClr val="FF0000"/>
              </a:solidFill>
              <a:miter lim="800000"/>
              <a:headEnd/>
              <a:tailEnd/>
            </a:ln>
            <a:effectLst/>
          </p:spPr>
          <p:txBody>
            <a:bodyPr wrap="none" anchor="ctr"/>
            <a:lstStyle/>
            <a:p>
              <a:pPr marL="0" marR="0" lvl="0" indent="0" algn="ctr" defTabSz="914400" eaLnBrk="1" fontAlgn="auto" latinLnBrk="0" hangingPunct="1">
                <a:lnSpc>
                  <a:spcPct val="100000"/>
                </a:lnSpc>
                <a:spcBef>
                  <a:spcPct val="20000"/>
                </a:spcBef>
                <a:spcAft>
                  <a:spcPts val="0"/>
                </a:spcAft>
                <a:buClr>
                  <a:srgbClr val="C6BE74"/>
                </a:buClr>
                <a:buSzTx/>
                <a:buFontTx/>
                <a:buNone/>
                <a:tabLst/>
                <a:defRPr/>
              </a:pPr>
              <a:r>
                <a:rPr kumimoji="0" lang="fr-FR" sz="2800" b="1" i="0" u="none" strike="noStrike" kern="0" cap="none" spc="0" normalizeH="0" baseline="0" noProof="0" dirty="0">
                  <a:ln>
                    <a:noFill/>
                  </a:ln>
                  <a:solidFill>
                    <a:srgbClr val="002060"/>
                  </a:solidFill>
                  <a:effectLst/>
                  <a:uLnTx/>
                  <a:uFillTx/>
                  <a:latin typeface="+mj-lt"/>
                </a:rPr>
                <a:t>*</a:t>
              </a:r>
            </a:p>
          </p:txBody>
        </p:sp>
      </p:grpSp>
    </p:spTree>
    <p:extLst>
      <p:ext uri="{BB962C8B-B14F-4D97-AF65-F5344CB8AC3E}">
        <p14:creationId xmlns:p14="http://schemas.microsoft.com/office/powerpoint/2010/main" val="393143154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l"/>
            <a:r>
              <a:rPr lang="it-IT" sz="4800" dirty="0"/>
              <a:t>Periodi di riposo conducenti</a:t>
            </a:r>
            <a:endParaRPr lang="it-IT" sz="4800" i="1" dirty="0"/>
          </a:p>
        </p:txBody>
      </p:sp>
      <p:sp>
        <p:nvSpPr>
          <p:cNvPr id="5"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98883072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55297" name="Rectangle 1"/>
          <p:cNvSpPr>
            <a:spLocks noChangeArrowheads="1"/>
          </p:cNvSpPr>
          <p:nvPr/>
        </p:nvSpPr>
        <p:spPr bwMode="auto">
          <a:xfrm>
            <a:off x="785813" y="1254126"/>
            <a:ext cx="7715250" cy="1477328"/>
          </a:xfrm>
          <a:prstGeom prst="rect">
            <a:avLst/>
          </a:prstGeom>
          <a:noFill/>
          <a:ln w="9525">
            <a:noFill/>
            <a:miter lim="800000"/>
            <a:headEnd/>
            <a:tailEnd/>
          </a:ln>
          <a:effectLst/>
        </p:spPr>
        <p:txBody>
          <a:bodyPr anchor="ctr">
            <a:spAutoFit/>
          </a:bodyPr>
          <a:lstStyle/>
          <a:p>
            <a:pPr algn="just">
              <a:defRPr/>
            </a:pPr>
            <a:r>
              <a:rPr lang="it-IT" u="none" dirty="0">
                <a:solidFill>
                  <a:srgbClr val="002060"/>
                </a:solidFill>
                <a:latin typeface="+mj-lt"/>
              </a:rPr>
              <a:t>L’Art. 174 del nuovo Codice della Strada interamente sostituito dalla legge 29 luglio 2010, n. 120 (G.U. n. 175 del 29 luglio 2010) ed il Regolamento CE 561/06 in vigore dall’11 aprile 2007 disciplinano la durata dei periodi di guida e di riposo dei conducenti di autoveicoli adibiti al trasporto di persone e/o cose secondo i seguenti criteri:</a:t>
            </a:r>
          </a:p>
        </p:txBody>
      </p:sp>
      <p:sp>
        <p:nvSpPr>
          <p:cNvPr id="4" name="CasellaDiTesto 3"/>
          <p:cNvSpPr txBox="1"/>
          <p:nvPr/>
        </p:nvSpPr>
        <p:spPr>
          <a:xfrm>
            <a:off x="1145855" y="286978"/>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Periodi di guida e di riposo</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905" y="3140968"/>
            <a:ext cx="7885937"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
          <p:cNvSpPr>
            <a:spLocks noChangeArrowheads="1"/>
          </p:cNvSpPr>
          <p:nvPr/>
        </p:nvSpPr>
        <p:spPr bwMode="auto">
          <a:xfrm>
            <a:off x="874905" y="2754458"/>
            <a:ext cx="7715250" cy="369332"/>
          </a:xfrm>
          <a:prstGeom prst="rect">
            <a:avLst/>
          </a:prstGeom>
          <a:noFill/>
          <a:ln w="9525">
            <a:noFill/>
            <a:miter lim="800000"/>
            <a:headEnd/>
            <a:tailEnd/>
          </a:ln>
          <a:effectLst/>
        </p:spPr>
        <p:txBody>
          <a:bodyPr anchor="ctr">
            <a:spAutoFit/>
          </a:bodyPr>
          <a:lstStyle/>
          <a:p>
            <a:pPr algn="ctr">
              <a:defRPr/>
            </a:pPr>
            <a:r>
              <a:rPr lang="it-IT" u="none" dirty="0">
                <a:solidFill>
                  <a:srgbClr val="002060"/>
                </a:solidFill>
                <a:latin typeface="+mj-lt"/>
              </a:rPr>
              <a:t>Periodi di guida</a:t>
            </a:r>
          </a:p>
        </p:txBody>
      </p:sp>
    </p:spTree>
    <p:extLst>
      <p:ext uri="{BB962C8B-B14F-4D97-AF65-F5344CB8AC3E}">
        <p14:creationId xmlns:p14="http://schemas.microsoft.com/office/powerpoint/2010/main" val="385278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4" name="CasellaDiTesto 3"/>
          <p:cNvSpPr txBox="1"/>
          <p:nvPr/>
        </p:nvSpPr>
        <p:spPr>
          <a:xfrm>
            <a:off x="1145855" y="286978"/>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Periodi di guida</a:t>
            </a:r>
          </a:p>
        </p:txBody>
      </p:sp>
      <p:sp>
        <p:nvSpPr>
          <p:cNvPr id="2" name="Rettangolo 1"/>
          <p:cNvSpPr/>
          <p:nvPr/>
        </p:nvSpPr>
        <p:spPr>
          <a:xfrm>
            <a:off x="907150" y="1428455"/>
            <a:ext cx="7473714" cy="646331"/>
          </a:xfrm>
          <a:prstGeom prst="rect">
            <a:avLst/>
          </a:prstGeom>
        </p:spPr>
        <p:txBody>
          <a:bodyPr wrap="square">
            <a:spAutoFit/>
          </a:bodyPr>
          <a:lstStyle/>
          <a:p>
            <a:pPr>
              <a:defRPr/>
            </a:pPr>
            <a:r>
              <a:rPr lang="it-IT" u="none" dirty="0">
                <a:solidFill>
                  <a:srgbClr val="002060"/>
                </a:solidFill>
                <a:latin typeface="+mj-lt"/>
              </a:rPr>
              <a:t>Periodo complessivo di </a:t>
            </a:r>
            <a:r>
              <a:rPr lang="it-IT" b="1" u="none" dirty="0">
                <a:solidFill>
                  <a:srgbClr val="002060"/>
                </a:solidFill>
                <a:latin typeface="+mj-lt"/>
              </a:rPr>
              <a:t>guida consecutiva </a:t>
            </a:r>
            <a:r>
              <a:rPr lang="it-IT" b="1" u="none" dirty="0" err="1">
                <a:solidFill>
                  <a:srgbClr val="002060"/>
                </a:solidFill>
                <a:latin typeface="+mj-lt"/>
              </a:rPr>
              <a:t>max</a:t>
            </a:r>
            <a:r>
              <a:rPr lang="it-IT" b="1" u="none" dirty="0">
                <a:solidFill>
                  <a:srgbClr val="002060"/>
                </a:solidFill>
                <a:latin typeface="+mj-lt"/>
              </a:rPr>
              <a:t> </a:t>
            </a:r>
            <a:r>
              <a:rPr lang="it-IT" u="none" dirty="0">
                <a:solidFill>
                  <a:srgbClr val="002060"/>
                </a:solidFill>
                <a:latin typeface="+mj-lt"/>
              </a:rPr>
              <a:t>è di </a:t>
            </a:r>
            <a:r>
              <a:rPr lang="it-IT" b="1" u="none" dirty="0">
                <a:solidFill>
                  <a:srgbClr val="002060"/>
                </a:solidFill>
                <a:latin typeface="+mj-lt"/>
              </a:rPr>
              <a:t>4 ore e 30 </a:t>
            </a:r>
            <a:r>
              <a:rPr lang="it-IT" b="1" u="none" dirty="0" err="1">
                <a:solidFill>
                  <a:srgbClr val="002060"/>
                </a:solidFill>
                <a:latin typeface="+mj-lt"/>
              </a:rPr>
              <a:t>min</a:t>
            </a:r>
            <a:r>
              <a:rPr lang="it-IT" u="none" dirty="0">
                <a:solidFill>
                  <a:srgbClr val="002060"/>
                </a:solidFill>
                <a:latin typeface="+mj-lt"/>
              </a:rPr>
              <a:t>, al termine del quale il conducente deve effettuare una pausa di riposo. </a:t>
            </a:r>
          </a:p>
        </p:txBody>
      </p:sp>
      <p:sp>
        <p:nvSpPr>
          <p:cNvPr id="3" name="Rettangolo 2"/>
          <p:cNvSpPr/>
          <p:nvPr/>
        </p:nvSpPr>
        <p:spPr>
          <a:xfrm>
            <a:off x="992889" y="2228687"/>
            <a:ext cx="7488832" cy="1200329"/>
          </a:xfrm>
          <a:prstGeom prst="rect">
            <a:avLst/>
          </a:prstGeom>
        </p:spPr>
        <p:txBody>
          <a:bodyPr wrap="square">
            <a:spAutoFit/>
          </a:bodyPr>
          <a:lstStyle/>
          <a:p>
            <a:pPr>
              <a:defRPr/>
            </a:pPr>
            <a:r>
              <a:rPr lang="it-IT" u="none" dirty="0">
                <a:solidFill>
                  <a:srgbClr val="002060"/>
                </a:solidFill>
                <a:latin typeface="+mj-lt"/>
              </a:rPr>
              <a:t>La</a:t>
            </a:r>
            <a:r>
              <a:rPr lang="it-IT" b="1" u="none" dirty="0">
                <a:solidFill>
                  <a:srgbClr val="002060"/>
                </a:solidFill>
                <a:latin typeface="+mj-lt"/>
              </a:rPr>
              <a:t> pausa </a:t>
            </a:r>
            <a:r>
              <a:rPr lang="it-IT" u="none" dirty="0">
                <a:solidFill>
                  <a:srgbClr val="002060"/>
                </a:solidFill>
                <a:latin typeface="+mj-lt"/>
              </a:rPr>
              <a:t>deve essere così articolata, in alternativa: </a:t>
            </a:r>
          </a:p>
          <a:p>
            <a:pPr marL="342900" indent="-342900">
              <a:buFont typeface="+mj-lt"/>
              <a:buAutoNum type="alphaUcPeriod"/>
              <a:defRPr/>
            </a:pPr>
            <a:r>
              <a:rPr lang="it-IT" u="none" dirty="0">
                <a:solidFill>
                  <a:srgbClr val="002060"/>
                </a:solidFill>
                <a:latin typeface="+mj-lt"/>
              </a:rPr>
              <a:t>una pausa di </a:t>
            </a:r>
            <a:r>
              <a:rPr lang="it-IT" b="1" u="none" dirty="0">
                <a:solidFill>
                  <a:srgbClr val="002060"/>
                </a:solidFill>
                <a:latin typeface="+mj-lt"/>
              </a:rPr>
              <a:t>45 minuti consecutivi</a:t>
            </a:r>
          </a:p>
          <a:p>
            <a:pPr marL="342900" indent="-342900">
              <a:buFont typeface="+mj-lt"/>
              <a:buAutoNum type="alphaUcPeriod"/>
              <a:defRPr/>
            </a:pPr>
            <a:r>
              <a:rPr lang="it-IT" u="none" dirty="0">
                <a:solidFill>
                  <a:srgbClr val="002060"/>
                </a:solidFill>
                <a:latin typeface="+mj-lt"/>
              </a:rPr>
              <a:t>due pause, la prima di almeno </a:t>
            </a:r>
            <a:r>
              <a:rPr lang="it-IT" b="1" u="none" dirty="0">
                <a:solidFill>
                  <a:srgbClr val="002060"/>
                </a:solidFill>
                <a:latin typeface="+mj-lt"/>
              </a:rPr>
              <a:t>15 minuti</a:t>
            </a:r>
            <a:r>
              <a:rPr lang="it-IT" u="none" dirty="0">
                <a:solidFill>
                  <a:srgbClr val="002060"/>
                </a:solidFill>
                <a:latin typeface="+mj-lt"/>
              </a:rPr>
              <a:t>, la seconda di almeno </a:t>
            </a:r>
            <a:r>
              <a:rPr lang="it-IT" b="1" u="none" dirty="0">
                <a:solidFill>
                  <a:srgbClr val="002060"/>
                </a:solidFill>
                <a:latin typeface="+mj-lt"/>
              </a:rPr>
              <a:t>30 minuti</a:t>
            </a:r>
            <a:r>
              <a:rPr lang="it-IT" u="none" dirty="0">
                <a:solidFill>
                  <a:srgbClr val="002060"/>
                </a:solidFill>
                <a:latin typeface="+mj-lt"/>
              </a:rPr>
              <a:t>, senza alcuna possibilità di inversione o modificazione.</a:t>
            </a:r>
          </a:p>
        </p:txBody>
      </p:sp>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835" y="3717032"/>
            <a:ext cx="7529463"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sellaDiTesto 4"/>
          <p:cNvSpPr txBox="1"/>
          <p:nvPr/>
        </p:nvSpPr>
        <p:spPr>
          <a:xfrm>
            <a:off x="659764" y="4091595"/>
            <a:ext cx="494772" cy="369332"/>
          </a:xfrm>
          <a:prstGeom prst="rect">
            <a:avLst/>
          </a:prstGeom>
          <a:noFill/>
        </p:spPr>
        <p:txBody>
          <a:bodyPr wrap="square" rtlCol="0">
            <a:spAutoFit/>
          </a:bodyPr>
          <a:lstStyle/>
          <a:p>
            <a:r>
              <a:rPr lang="it-IT" u="none" dirty="0">
                <a:solidFill>
                  <a:srgbClr val="002060"/>
                </a:solidFill>
                <a:latin typeface="+mj-lt"/>
              </a:rPr>
              <a:t>A.</a:t>
            </a:r>
          </a:p>
        </p:txBody>
      </p:sp>
      <p:sp>
        <p:nvSpPr>
          <p:cNvPr id="9" name="CasellaDiTesto 8"/>
          <p:cNvSpPr txBox="1"/>
          <p:nvPr/>
        </p:nvSpPr>
        <p:spPr>
          <a:xfrm>
            <a:off x="651081" y="5481228"/>
            <a:ext cx="494772" cy="369332"/>
          </a:xfrm>
          <a:prstGeom prst="rect">
            <a:avLst/>
          </a:prstGeom>
          <a:noFill/>
        </p:spPr>
        <p:txBody>
          <a:bodyPr wrap="square" rtlCol="0">
            <a:spAutoFit/>
          </a:bodyPr>
          <a:lstStyle/>
          <a:p>
            <a:r>
              <a:rPr lang="it-IT" u="none" dirty="0">
                <a:solidFill>
                  <a:srgbClr val="002060"/>
                </a:solidFill>
                <a:latin typeface="+mj-lt"/>
              </a:rPr>
              <a:t>B.</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316" y="5082195"/>
            <a:ext cx="7511654" cy="869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798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9"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4" name="CasellaDiTesto 3"/>
          <p:cNvSpPr txBox="1"/>
          <p:nvPr/>
        </p:nvSpPr>
        <p:spPr>
          <a:xfrm>
            <a:off x="1145855" y="286978"/>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Periodi di guida</a:t>
            </a:r>
          </a:p>
        </p:txBody>
      </p:sp>
      <p:sp>
        <p:nvSpPr>
          <p:cNvPr id="6" name="Rettangolo 5"/>
          <p:cNvSpPr/>
          <p:nvPr/>
        </p:nvSpPr>
        <p:spPr>
          <a:xfrm>
            <a:off x="841909" y="1412776"/>
            <a:ext cx="7458596" cy="646331"/>
          </a:xfrm>
          <a:prstGeom prst="rect">
            <a:avLst/>
          </a:prstGeom>
        </p:spPr>
        <p:txBody>
          <a:bodyPr wrap="square">
            <a:spAutoFit/>
          </a:bodyPr>
          <a:lstStyle/>
          <a:p>
            <a:pPr>
              <a:defRPr/>
            </a:pPr>
            <a:r>
              <a:rPr lang="it-IT" b="1" u="none" dirty="0">
                <a:solidFill>
                  <a:srgbClr val="002060"/>
                </a:solidFill>
                <a:latin typeface="+mj-lt"/>
              </a:rPr>
              <a:t>Periodo di guida giornaliero massimo è di 9 ore </a:t>
            </a:r>
          </a:p>
          <a:p>
            <a:pPr>
              <a:defRPr/>
            </a:pPr>
            <a:r>
              <a:rPr lang="it-IT" u="none" dirty="0">
                <a:solidFill>
                  <a:srgbClr val="002060"/>
                </a:solidFill>
                <a:latin typeface="+mj-lt"/>
              </a:rPr>
              <a:t>(10 ore per 2 volte nella stessa settimana)</a:t>
            </a:r>
          </a:p>
        </p:txBody>
      </p:sp>
      <p:sp>
        <p:nvSpPr>
          <p:cNvPr id="7" name="Rettangolo 6"/>
          <p:cNvSpPr/>
          <p:nvPr/>
        </p:nvSpPr>
        <p:spPr>
          <a:xfrm>
            <a:off x="888121" y="2202121"/>
            <a:ext cx="7458596" cy="646331"/>
          </a:xfrm>
          <a:prstGeom prst="rect">
            <a:avLst/>
          </a:prstGeom>
        </p:spPr>
        <p:txBody>
          <a:bodyPr wrap="square">
            <a:spAutoFit/>
          </a:bodyPr>
          <a:lstStyle/>
          <a:p>
            <a:pPr>
              <a:defRPr/>
            </a:pPr>
            <a:r>
              <a:rPr lang="it-IT" b="1" u="none" dirty="0">
                <a:solidFill>
                  <a:srgbClr val="002060"/>
                </a:solidFill>
                <a:latin typeface="+mj-lt"/>
              </a:rPr>
              <a:t>Periodo di guida settimanale massimo è di 56 ore </a:t>
            </a:r>
          </a:p>
          <a:p>
            <a:pPr>
              <a:defRPr/>
            </a:pPr>
            <a:r>
              <a:rPr lang="it-IT" u="none" dirty="0">
                <a:solidFill>
                  <a:srgbClr val="002060"/>
                </a:solidFill>
                <a:latin typeface="+mj-lt"/>
              </a:rPr>
              <a:t>(90 ore per 2 settimane consecutive)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803" y="3068966"/>
            <a:ext cx="7513637"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803" y="5085184"/>
            <a:ext cx="7513637"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ttangolo 8"/>
          <p:cNvSpPr/>
          <p:nvPr/>
        </p:nvSpPr>
        <p:spPr>
          <a:xfrm>
            <a:off x="914140" y="4293096"/>
            <a:ext cx="7458596" cy="369332"/>
          </a:xfrm>
          <a:prstGeom prst="rect">
            <a:avLst/>
          </a:prstGeom>
        </p:spPr>
        <p:txBody>
          <a:bodyPr wrap="square">
            <a:spAutoFit/>
          </a:bodyPr>
          <a:lstStyle/>
          <a:p>
            <a:pPr algn="ctr">
              <a:defRPr/>
            </a:pPr>
            <a:r>
              <a:rPr lang="it-IT" b="1" u="none" dirty="0" err="1">
                <a:solidFill>
                  <a:srgbClr val="002060"/>
                </a:solidFill>
                <a:latin typeface="+mj-lt"/>
              </a:rPr>
              <a:t>Max</a:t>
            </a:r>
            <a:r>
              <a:rPr lang="it-IT" b="1" u="none" dirty="0">
                <a:solidFill>
                  <a:srgbClr val="002060"/>
                </a:solidFill>
                <a:latin typeface="+mj-lt"/>
              </a:rPr>
              <a:t> 90 ore guida settimanali</a:t>
            </a:r>
            <a:endParaRPr lang="it-IT" u="none" dirty="0">
              <a:solidFill>
                <a:srgbClr val="002060"/>
              </a:solidFill>
              <a:latin typeface="+mj-lt"/>
            </a:endParaRPr>
          </a:p>
        </p:txBody>
      </p:sp>
    </p:spTree>
    <p:extLst>
      <p:ext uri="{BB962C8B-B14F-4D97-AF65-F5344CB8AC3E}">
        <p14:creationId xmlns:p14="http://schemas.microsoft.com/office/powerpoint/2010/main" val="67524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145855" y="286978"/>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Periodi di riposo</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3" y="1484784"/>
            <a:ext cx="8168870" cy="2724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1"/>
          <p:cNvSpPr/>
          <p:nvPr/>
        </p:nvSpPr>
        <p:spPr>
          <a:xfrm>
            <a:off x="1331640" y="4581128"/>
            <a:ext cx="7128794" cy="1754326"/>
          </a:xfrm>
          <a:prstGeom prst="rect">
            <a:avLst/>
          </a:prstGeom>
        </p:spPr>
        <p:txBody>
          <a:bodyPr wrap="square">
            <a:spAutoFit/>
          </a:bodyPr>
          <a:lstStyle/>
          <a:p>
            <a:endParaRPr lang="it-IT" dirty="0">
              <a:solidFill>
                <a:srgbClr val="00B050"/>
              </a:solidFill>
            </a:endParaRPr>
          </a:p>
          <a:p>
            <a:endParaRPr lang="it-IT" dirty="0">
              <a:solidFill>
                <a:srgbClr val="00B050"/>
              </a:solidFill>
            </a:endParaRPr>
          </a:p>
          <a:p>
            <a:r>
              <a:rPr lang="it-IT" sz="2400" dirty="0">
                <a:solidFill>
                  <a:srgbClr val="00B050"/>
                </a:solidFill>
              </a:rPr>
              <a:t>Non può essere effettuato a bordo veicolo. Si noti che in alcuni Paesi europei è richiesta la ricevuta del soggiorno in albergo.</a:t>
            </a:r>
          </a:p>
        </p:txBody>
      </p:sp>
      <p:sp>
        <p:nvSpPr>
          <p:cNvPr id="3" name="Freccia in giù 2"/>
          <p:cNvSpPr/>
          <p:nvPr/>
        </p:nvSpPr>
        <p:spPr bwMode="auto">
          <a:xfrm rot="20602365">
            <a:off x="2614292" y="3611277"/>
            <a:ext cx="484632" cy="1486415"/>
          </a:xfrm>
          <a:prstGeom prst="down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sng"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02120761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solidFill>
                <a:srgbClr val="002060"/>
              </a:solidFill>
              <a:latin typeface="+mj-lt"/>
              <a:ea typeface="Times New Roman" pitchFamily="18" charset="0"/>
              <a:cs typeface="Times New Roman" pitchFamily="18" charset="0"/>
            </a:endParaRPr>
          </a:p>
          <a:p>
            <a:pPr>
              <a:defRPr/>
            </a:pPr>
            <a:endParaRPr lang="it-IT" b="1" u="none" dirty="0">
              <a:solidFill>
                <a:srgbClr val="002060"/>
              </a:solidFill>
              <a:latin typeface="+mj-lt"/>
            </a:endParaRPr>
          </a:p>
          <a:p>
            <a:pPr>
              <a:defRPr/>
            </a:pPr>
            <a:r>
              <a:rPr lang="it-IT" b="1" u="none" dirty="0">
                <a:solidFill>
                  <a:srgbClr val="002060"/>
                </a:solidFill>
                <a:latin typeface="+mj-lt"/>
              </a:rPr>
              <a:t>              </a:t>
            </a:r>
          </a:p>
          <a:p>
            <a:pPr>
              <a:defRPr/>
            </a:pPr>
            <a:r>
              <a:rPr lang="it-IT" u="none" dirty="0">
                <a:solidFill>
                  <a:srgbClr val="002060"/>
                </a:solidFill>
                <a:latin typeface="+mj-lt"/>
              </a:rPr>
              <a:t> </a:t>
            </a:r>
            <a:endParaRPr lang="it-IT" sz="2000" u="none" dirty="0">
              <a:solidFill>
                <a:srgbClr val="002060"/>
              </a:solidFill>
              <a:latin typeface="+mj-lt"/>
            </a:endParaRPr>
          </a:p>
          <a:p>
            <a:pPr>
              <a:tabLst>
                <a:tab pos="676275" algn="l"/>
              </a:tabLst>
              <a:defRPr/>
            </a:pPr>
            <a:endParaRPr lang="it-IT" dirty="0">
              <a:solidFill>
                <a:srgbClr val="002060"/>
              </a:solidFill>
              <a:latin typeface="Trebuchet MS" panose="020B0603020202020204" pitchFamily="34" charset="0"/>
            </a:endParaRPr>
          </a:p>
        </p:txBody>
      </p:sp>
      <p:sp>
        <p:nvSpPr>
          <p:cNvPr id="38913" name="Rectangle 1"/>
          <p:cNvSpPr>
            <a:spLocks noChangeArrowheads="1"/>
          </p:cNvSpPr>
          <p:nvPr/>
        </p:nvSpPr>
        <p:spPr bwMode="auto">
          <a:xfrm>
            <a:off x="733016" y="1242919"/>
            <a:ext cx="8143875" cy="1046440"/>
          </a:xfrm>
          <a:prstGeom prst="rect">
            <a:avLst/>
          </a:prstGeom>
          <a:noFill/>
          <a:ln w="9525">
            <a:noFill/>
            <a:miter lim="800000"/>
            <a:headEnd/>
            <a:tailEnd/>
          </a:ln>
          <a:effectLst/>
        </p:spPr>
        <p:txBody>
          <a:bodyPr anchor="ctr">
            <a:spAutoFit/>
          </a:bodyPr>
          <a:lstStyle/>
          <a:p>
            <a:pPr algn="just">
              <a:defRPr/>
            </a:pPr>
            <a:r>
              <a:rPr lang="it-IT" u="none" dirty="0">
                <a:solidFill>
                  <a:srgbClr val="002060"/>
                </a:solidFill>
                <a:latin typeface="+mj-lt"/>
                <a:ea typeface="Times New Roman" pitchFamily="18" charset="0"/>
              </a:rPr>
              <a:t>Il </a:t>
            </a:r>
            <a:r>
              <a:rPr lang="it-IT" b="1" u="none" dirty="0">
                <a:solidFill>
                  <a:srgbClr val="002060"/>
                </a:solidFill>
                <a:latin typeface="+mj-lt"/>
                <a:ea typeface="Times New Roman" pitchFamily="18" charset="0"/>
              </a:rPr>
              <a:t>periodo di riposo giornaliero </a:t>
            </a:r>
            <a:r>
              <a:rPr lang="it-IT" u="none" dirty="0">
                <a:solidFill>
                  <a:srgbClr val="002060"/>
                </a:solidFill>
                <a:latin typeface="+mj-lt"/>
                <a:ea typeface="Times New Roman" pitchFamily="18" charset="0"/>
              </a:rPr>
              <a:t>può essere effettuato anche a bordo del veicolo in sosta, se munito di cuccette, e può essere intero o frazionato secondo quanto segue:</a:t>
            </a:r>
          </a:p>
          <a:p>
            <a:pPr algn="just">
              <a:defRPr/>
            </a:pPr>
            <a:endParaRPr lang="it-IT" sz="800" u="none" dirty="0">
              <a:solidFill>
                <a:srgbClr val="002060"/>
              </a:solidFill>
              <a:latin typeface="+mj-lt"/>
            </a:endParaRPr>
          </a:p>
        </p:txBody>
      </p:sp>
      <p:sp>
        <p:nvSpPr>
          <p:cNvPr id="4" name="CasellaDiTesto 3"/>
          <p:cNvSpPr txBox="1"/>
          <p:nvPr/>
        </p:nvSpPr>
        <p:spPr>
          <a:xfrm>
            <a:off x="1145855" y="44624"/>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Riposo giornaliero</a:t>
            </a:r>
          </a:p>
        </p:txBody>
      </p:sp>
      <p:sp>
        <p:nvSpPr>
          <p:cNvPr id="2" name="Rettangolo 1"/>
          <p:cNvSpPr/>
          <p:nvPr/>
        </p:nvSpPr>
        <p:spPr>
          <a:xfrm>
            <a:off x="781717" y="4172895"/>
            <a:ext cx="7961510" cy="1200329"/>
          </a:xfrm>
          <a:prstGeom prst="rect">
            <a:avLst/>
          </a:prstGeom>
        </p:spPr>
        <p:txBody>
          <a:bodyPr wrap="square">
            <a:spAutoFit/>
          </a:bodyPr>
          <a:lstStyle/>
          <a:p>
            <a:pPr marL="285750" indent="-285750" algn="just">
              <a:buFont typeface="Arial" panose="020B0604020202020204" pitchFamily="34" charset="0"/>
              <a:buChar char="•"/>
              <a:defRPr/>
            </a:pPr>
            <a:r>
              <a:rPr lang="it-IT" b="1" u="none" dirty="0">
                <a:solidFill>
                  <a:srgbClr val="002060"/>
                </a:solidFill>
                <a:latin typeface="+mj-lt"/>
                <a:ea typeface="Times New Roman" pitchFamily="18" charset="0"/>
              </a:rPr>
              <a:t>Periodo di riposo frazionato </a:t>
            </a:r>
            <a:r>
              <a:rPr lang="it-IT" u="none" dirty="0">
                <a:solidFill>
                  <a:srgbClr val="002060"/>
                </a:solidFill>
                <a:latin typeface="+mj-lt"/>
                <a:ea typeface="Times New Roman" pitchFamily="18" charset="0"/>
              </a:rPr>
              <a:t>che può essere goduto in due periodo, di cui il primo deve essere di almeno 3 ore, il secondo di almeno 9 ore consecutive.</a:t>
            </a:r>
          </a:p>
          <a:p>
            <a:pPr algn="just">
              <a:defRPr/>
            </a:pPr>
            <a:r>
              <a:rPr lang="it-IT" u="none" dirty="0">
                <a:solidFill>
                  <a:srgbClr val="002060"/>
                </a:solidFill>
                <a:latin typeface="+mj-lt"/>
                <a:ea typeface="Times New Roman" pitchFamily="18" charset="0"/>
              </a:rPr>
              <a:t>     La somma dei due periodi frazionati deve essere almeno di 12 ore.</a:t>
            </a:r>
            <a:endParaRPr lang="it-IT" u="none" dirty="0">
              <a:solidFill>
                <a:srgbClr val="002060"/>
              </a:solidFill>
              <a:latin typeface="+mj-lt"/>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853" y="3068966"/>
            <a:ext cx="7597374" cy="902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1"/>
          <p:cNvSpPr>
            <a:spLocks noChangeArrowheads="1"/>
          </p:cNvSpPr>
          <p:nvPr/>
        </p:nvSpPr>
        <p:spPr bwMode="auto">
          <a:xfrm>
            <a:off x="733016" y="2187201"/>
            <a:ext cx="8143875" cy="769441"/>
          </a:xfrm>
          <a:prstGeom prst="rect">
            <a:avLst/>
          </a:prstGeom>
          <a:noFill/>
          <a:ln w="9525">
            <a:noFill/>
            <a:miter lim="800000"/>
            <a:headEnd/>
            <a:tailEnd/>
          </a:ln>
          <a:effectLst/>
        </p:spPr>
        <p:txBody>
          <a:bodyPr anchor="ctr">
            <a:spAutoFit/>
          </a:bodyPr>
          <a:lstStyle/>
          <a:p>
            <a:pPr algn="just">
              <a:defRPr/>
            </a:pPr>
            <a:endParaRPr lang="it-IT" sz="800" u="none" dirty="0">
              <a:solidFill>
                <a:srgbClr val="002060"/>
              </a:solidFill>
              <a:latin typeface="+mj-lt"/>
            </a:endParaRPr>
          </a:p>
          <a:p>
            <a:pPr marL="285750" indent="-285750" algn="just">
              <a:buFont typeface="Arial" panose="020B0604020202020204" pitchFamily="34" charset="0"/>
              <a:buChar char="•"/>
              <a:defRPr/>
            </a:pPr>
            <a:r>
              <a:rPr lang="it-IT" b="1" u="none" dirty="0">
                <a:solidFill>
                  <a:srgbClr val="002060"/>
                </a:solidFill>
                <a:latin typeface="+mj-lt"/>
                <a:ea typeface="Times New Roman" pitchFamily="18" charset="0"/>
              </a:rPr>
              <a:t>Periodo di riposo unico </a:t>
            </a:r>
            <a:r>
              <a:rPr lang="it-IT" u="none" dirty="0">
                <a:solidFill>
                  <a:srgbClr val="002060"/>
                </a:solidFill>
                <a:latin typeface="+mj-lt"/>
                <a:ea typeface="Times New Roman" pitchFamily="18" charset="0"/>
              </a:rPr>
              <a:t>di almeno </a:t>
            </a:r>
            <a:r>
              <a:rPr lang="it-IT" b="1" u="none" dirty="0">
                <a:solidFill>
                  <a:srgbClr val="002060"/>
                </a:solidFill>
                <a:latin typeface="+mj-lt"/>
                <a:ea typeface="Times New Roman" pitchFamily="18" charset="0"/>
              </a:rPr>
              <a:t>11 ore consecutive </a:t>
            </a:r>
            <a:r>
              <a:rPr lang="it-IT" u="none" dirty="0">
                <a:solidFill>
                  <a:srgbClr val="002060"/>
                </a:solidFill>
                <a:latin typeface="+mj-lt"/>
                <a:ea typeface="Times New Roman" pitchFamily="18" charset="0"/>
              </a:rPr>
              <a:t>(eccezioni: 3 volte alla settimana può essere ridotto a 9 ore, senza alcuna compensazione).</a:t>
            </a:r>
          </a:p>
        </p:txBody>
      </p:sp>
      <p:sp>
        <p:nvSpPr>
          <p:cNvPr id="3" name="Rettangolo 2"/>
          <p:cNvSpPr/>
          <p:nvPr/>
        </p:nvSpPr>
        <p:spPr>
          <a:xfrm>
            <a:off x="781717" y="5373216"/>
            <a:ext cx="8018396" cy="923330"/>
          </a:xfrm>
          <a:prstGeom prst="rect">
            <a:avLst/>
          </a:prstGeom>
        </p:spPr>
        <p:txBody>
          <a:bodyPr wrap="square">
            <a:spAutoFit/>
          </a:bodyPr>
          <a:lstStyle/>
          <a:p>
            <a:pPr algn="just">
              <a:spcBef>
                <a:spcPts val="600"/>
              </a:spcBef>
              <a:defRPr/>
            </a:pPr>
            <a:r>
              <a:rPr lang="it-IT" u="none" dirty="0">
                <a:solidFill>
                  <a:srgbClr val="002060"/>
                </a:solidFill>
                <a:latin typeface="Trebuchet MS" panose="020B0603020202020204" pitchFamily="34" charset="0"/>
                <a:ea typeface="Times New Roman" pitchFamily="18" charset="0"/>
              </a:rPr>
              <a:t>Il numero di ore nell’arco del quale deve essere effettuato il riposo giornaliero deve essere: entro 24 ore dal termine del precedente periodo di riposo giornaliero o settimanale se alla guida vi è un solo conducente.</a:t>
            </a:r>
            <a:endParaRPr lang="it-IT" u="none" dirty="0">
              <a:solidFill>
                <a:srgbClr val="002060"/>
              </a:solidFill>
              <a:latin typeface="Trebuchet MS" panose="020B0603020202020204" pitchFamily="34" charset="0"/>
            </a:endParaRPr>
          </a:p>
        </p:txBody>
      </p:sp>
    </p:spTree>
    <p:extLst>
      <p:ext uri="{BB962C8B-B14F-4D97-AF65-F5344CB8AC3E}">
        <p14:creationId xmlns:p14="http://schemas.microsoft.com/office/powerpoint/2010/main" val="127381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p:bldP spid="2" grpId="0"/>
      <p:bldP spid="7" grpId="0"/>
      <p:bldP spid="3"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3" y="500079"/>
            <a:ext cx="8286750" cy="1508125"/>
          </a:xfrm>
          <a:prstGeom prst="rect">
            <a:avLst/>
          </a:prstGeom>
          <a:noFill/>
          <a:ln w="9525">
            <a:noFill/>
            <a:miter lim="800000"/>
            <a:headEnd/>
            <a:tailEnd/>
          </a:ln>
          <a:effectLst/>
        </p:spPr>
        <p:txBody>
          <a:bodyPr anchor="ctr">
            <a:spAutoFit/>
          </a:bodyPr>
          <a:lstStyle/>
          <a:p>
            <a:pPr lvl="2">
              <a:buSzPct val="100000"/>
              <a:tabLst>
                <a:tab pos="676275" algn="l"/>
              </a:tabLst>
              <a:defRPr/>
            </a:pPr>
            <a:endParaRPr lang="it-IT" u="none" dirty="0" bmk="">
              <a:latin typeface="+mj-lt"/>
              <a:ea typeface="Times New Roman" pitchFamily="18" charset="0"/>
              <a:cs typeface="Times New Roman" pitchFamily="18" charset="0"/>
            </a:endParaRPr>
          </a:p>
          <a:p>
            <a:pPr>
              <a:defRPr/>
            </a:pPr>
            <a:endParaRPr lang="it-IT" b="1" u="none" dirty="0">
              <a:latin typeface="+mj-lt"/>
            </a:endParaRPr>
          </a:p>
          <a:p>
            <a:pPr>
              <a:defRPr/>
            </a:pPr>
            <a:r>
              <a:rPr lang="it-IT" b="1" u="none" dirty="0">
                <a:latin typeface="+mj-lt"/>
              </a:rPr>
              <a:t>              </a:t>
            </a:r>
          </a:p>
          <a:p>
            <a:pPr>
              <a:defRPr/>
            </a:pPr>
            <a:r>
              <a:rPr lang="it-IT" u="none" dirty="0">
                <a:latin typeface="+mj-lt"/>
              </a:rPr>
              <a:t> </a:t>
            </a:r>
            <a:endParaRPr lang="it-IT" sz="2000" u="none" dirty="0">
              <a:latin typeface="+mj-lt"/>
            </a:endParaRPr>
          </a:p>
          <a:p>
            <a:pPr>
              <a:tabLst>
                <a:tab pos="676275" algn="l"/>
              </a:tabLst>
              <a:defRPr/>
            </a:pPr>
            <a:endParaRPr lang="it-IT" dirty="0">
              <a:latin typeface="Trebuchet MS" panose="020B0603020202020204" pitchFamily="34" charset="0"/>
            </a:endParaRPr>
          </a:p>
        </p:txBody>
      </p:sp>
      <p:sp>
        <p:nvSpPr>
          <p:cNvPr id="52225" name="Rectangle 1"/>
          <p:cNvSpPr>
            <a:spLocks noChangeArrowheads="1"/>
          </p:cNvSpPr>
          <p:nvPr/>
        </p:nvSpPr>
        <p:spPr bwMode="auto">
          <a:xfrm>
            <a:off x="802642" y="1097449"/>
            <a:ext cx="8001000" cy="1323439"/>
          </a:xfrm>
          <a:prstGeom prst="rect">
            <a:avLst/>
          </a:prstGeom>
          <a:noFill/>
          <a:ln w="9525">
            <a:noFill/>
            <a:miter lim="800000"/>
            <a:headEnd/>
            <a:tailEnd/>
          </a:ln>
          <a:effectLst/>
        </p:spPr>
        <p:txBody>
          <a:bodyPr anchor="ctr">
            <a:spAutoFit/>
          </a:bodyPr>
          <a:lstStyle/>
          <a:p>
            <a:pPr algn="just">
              <a:tabLst>
                <a:tab pos="990600" algn="l"/>
              </a:tabLst>
              <a:defRPr/>
            </a:pPr>
            <a:r>
              <a:rPr lang="it-IT" sz="2000" u="none" dirty="0">
                <a:solidFill>
                  <a:srgbClr val="002060"/>
                </a:solidFill>
                <a:latin typeface="+mj-lt"/>
                <a:ea typeface="Times New Roman" pitchFamily="18" charset="0"/>
              </a:rPr>
              <a:t>Ogni settimana, o comunque dopo un massimo di 6 giorni di guida, deve essere previsto un periodo di 45 ore consecutive di riposo </a:t>
            </a:r>
            <a:r>
              <a:rPr lang="it-IT" sz="2000" u="none" dirty="0">
                <a:solidFill>
                  <a:srgbClr val="008000"/>
                </a:solidFill>
                <a:latin typeface="+mj-lt"/>
                <a:ea typeface="Times New Roman" pitchFamily="18" charset="0"/>
              </a:rPr>
              <a:t>che non può essere effettuato a bordo veicolo. Si noti che in alcuni Paesi europei è richiesta la ricevuta del soggiorno in albergo.</a:t>
            </a:r>
            <a:endParaRPr lang="it-IT" sz="2000" u="none" dirty="0">
              <a:solidFill>
                <a:srgbClr val="008000"/>
              </a:solidFill>
              <a:latin typeface="+mj-lt"/>
            </a:endParaRPr>
          </a:p>
        </p:txBody>
      </p:sp>
      <p:pic>
        <p:nvPicPr>
          <p:cNvPr id="29700" name="Segnaposto contenuto 6"/>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51038" y="3646253"/>
            <a:ext cx="2735783" cy="2951099"/>
          </a:xfrm>
        </p:spPr>
      </p:pic>
      <p:sp>
        <p:nvSpPr>
          <p:cNvPr id="6" name="CasellaDiTesto 5"/>
          <p:cNvSpPr txBox="1"/>
          <p:nvPr/>
        </p:nvSpPr>
        <p:spPr>
          <a:xfrm>
            <a:off x="1145855" y="286978"/>
            <a:ext cx="7314579" cy="98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Riposo settimanale</a:t>
            </a:r>
          </a:p>
        </p:txBody>
      </p:sp>
      <p:pic>
        <p:nvPicPr>
          <p:cNvPr id="7"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507" y="4044029"/>
            <a:ext cx="4607614" cy="2697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p:cNvSpPr>
            <a:spLocks noChangeArrowheads="1"/>
          </p:cNvSpPr>
          <p:nvPr/>
        </p:nvSpPr>
        <p:spPr bwMode="auto">
          <a:xfrm>
            <a:off x="827584" y="2276872"/>
            <a:ext cx="8001000" cy="707886"/>
          </a:xfrm>
          <a:prstGeom prst="rect">
            <a:avLst/>
          </a:prstGeom>
          <a:noFill/>
          <a:ln w="9525">
            <a:noFill/>
            <a:miter lim="800000"/>
            <a:headEnd/>
            <a:tailEnd/>
          </a:ln>
          <a:effectLst/>
        </p:spPr>
        <p:txBody>
          <a:bodyPr anchor="ctr">
            <a:spAutoFit/>
          </a:bodyPr>
          <a:lstStyle/>
          <a:p>
            <a:pPr algn="just">
              <a:tabLst>
                <a:tab pos="990600" algn="l"/>
              </a:tabLst>
              <a:defRPr/>
            </a:pPr>
            <a:r>
              <a:rPr lang="it-IT" sz="2000" u="none" dirty="0">
                <a:solidFill>
                  <a:srgbClr val="002060"/>
                </a:solidFill>
                <a:latin typeface="+mj-lt"/>
                <a:ea typeface="Times New Roman" pitchFamily="18" charset="0"/>
              </a:rPr>
              <a:t>E’ consentita la riduzione del riposo settimanale ad almeno 24 ore consecutive, in qualunque luogo. </a:t>
            </a:r>
            <a:endParaRPr lang="it-IT" sz="2000" u="none" dirty="0">
              <a:solidFill>
                <a:srgbClr val="002060"/>
              </a:solidFill>
              <a:latin typeface="+mj-lt"/>
            </a:endParaRPr>
          </a:p>
        </p:txBody>
      </p:sp>
      <p:sp>
        <p:nvSpPr>
          <p:cNvPr id="9" name="Rectangle 1"/>
          <p:cNvSpPr>
            <a:spLocks noChangeArrowheads="1"/>
          </p:cNvSpPr>
          <p:nvPr/>
        </p:nvSpPr>
        <p:spPr bwMode="auto">
          <a:xfrm>
            <a:off x="827584" y="2852936"/>
            <a:ext cx="8001000" cy="1015663"/>
          </a:xfrm>
          <a:prstGeom prst="rect">
            <a:avLst/>
          </a:prstGeom>
          <a:noFill/>
          <a:ln w="9525">
            <a:noFill/>
            <a:miter lim="800000"/>
            <a:headEnd/>
            <a:tailEnd/>
          </a:ln>
          <a:effectLst/>
        </p:spPr>
        <p:txBody>
          <a:bodyPr anchor="ctr">
            <a:spAutoFit/>
          </a:bodyPr>
          <a:lstStyle/>
          <a:p>
            <a:pPr algn="just">
              <a:tabLst>
                <a:tab pos="990600" algn="l"/>
              </a:tabLst>
              <a:defRPr/>
            </a:pPr>
            <a:r>
              <a:rPr lang="it-IT" sz="2000" u="none" dirty="0">
                <a:solidFill>
                  <a:srgbClr val="002060"/>
                </a:solidFill>
                <a:latin typeface="+mj-lt"/>
                <a:ea typeface="Times New Roman" pitchFamily="18" charset="0"/>
              </a:rPr>
              <a:t>La riduzione così realizzata deve essere compensata da un periodo di riposo continuo prima della fine della terza settimana seguente a quella in cui è avvenuta la riduzione.</a:t>
            </a:r>
          </a:p>
        </p:txBody>
      </p:sp>
    </p:spTree>
    <p:extLst>
      <p:ext uri="{BB962C8B-B14F-4D97-AF65-F5344CB8AC3E}">
        <p14:creationId xmlns:p14="http://schemas.microsoft.com/office/powerpoint/2010/main" val="246140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5" grpId="0"/>
      <p:bldP spid="8" grpId="0"/>
      <p:bldP spid="9"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92384" y="3186842"/>
            <a:ext cx="7272337" cy="2690430"/>
          </a:xfrm>
        </p:spPr>
        <p:txBody>
          <a:bodyPr anchor="t"/>
          <a:lstStyle/>
          <a:p>
            <a:pPr algn="l"/>
            <a:r>
              <a:rPr lang="it-IT" sz="4800" dirty="0"/>
              <a:t>Le sanzioni</a:t>
            </a:r>
            <a:endParaRPr lang="it-IT" sz="4800" i="1" dirty="0"/>
          </a:p>
        </p:txBody>
      </p:sp>
      <p:sp>
        <p:nvSpPr>
          <p:cNvPr id="3" name="Sottotitolo 2"/>
          <p:cNvSpPr>
            <a:spLocks noGrp="1"/>
          </p:cNvSpPr>
          <p:nvPr>
            <p:ph type="subTitle" sz="quarter" idx="1"/>
          </p:nvPr>
        </p:nvSpPr>
        <p:spPr>
          <a:xfrm>
            <a:off x="1547821" y="5732875"/>
            <a:ext cx="7272337" cy="1152525"/>
          </a:xfrm>
        </p:spPr>
        <p:txBody>
          <a:bodyPr/>
          <a:lstStyle/>
          <a:p>
            <a:r>
              <a:rPr lang="it-IT" altLang="it-IT" i="1" dirty="0"/>
              <a:t>Corso di formazione ADR 2019</a:t>
            </a:r>
            <a:endParaRPr lang="it-IT" i="1" dirty="0"/>
          </a:p>
        </p:txBody>
      </p:sp>
    </p:spTree>
    <p:extLst>
      <p:ext uri="{BB962C8B-B14F-4D97-AF65-F5344CB8AC3E}">
        <p14:creationId xmlns:p14="http://schemas.microsoft.com/office/powerpoint/2010/main" val="12345890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2592918558"/>
              </p:ext>
            </p:extLst>
          </p:nvPr>
        </p:nvGraphicFramePr>
        <p:xfrm>
          <a:off x="539553" y="1022560"/>
          <a:ext cx="8604448" cy="5735204"/>
        </p:xfrm>
        <a:graphic>
          <a:graphicData uri="http://schemas.openxmlformats.org/drawingml/2006/table">
            <a:tbl>
              <a:tblPr firstRow="1" firstCol="1" lastRow="1" lastCol="1" bandRow="1" bandCol="1"/>
              <a:tblGrid>
                <a:gridCol w="2808312">
                  <a:extLst>
                    <a:ext uri="{9D8B030D-6E8A-4147-A177-3AD203B41FA5}">
                      <a16:colId xmlns:a16="http://schemas.microsoft.com/office/drawing/2014/main" val="20000"/>
                    </a:ext>
                  </a:extLst>
                </a:gridCol>
                <a:gridCol w="5796136">
                  <a:extLst>
                    <a:ext uri="{9D8B030D-6E8A-4147-A177-3AD203B41FA5}">
                      <a16:colId xmlns:a16="http://schemas.microsoft.com/office/drawing/2014/main" val="20001"/>
                    </a:ext>
                  </a:extLst>
                </a:gridCol>
              </a:tblGrid>
              <a:tr h="309764">
                <a:tc>
                  <a:txBody>
                    <a:bodyPr/>
                    <a:lstStyle/>
                    <a:p>
                      <a:pPr algn="ctr">
                        <a:spcAft>
                          <a:spcPts val="0"/>
                        </a:spcAft>
                      </a:pPr>
                      <a:r>
                        <a:rPr lang="it-IT" sz="1800" b="1" dirty="0">
                          <a:solidFill>
                            <a:srgbClr val="002060"/>
                          </a:solidFill>
                          <a:effectLst/>
                          <a:latin typeface="+mj-lt"/>
                          <a:ea typeface="Times New Roman"/>
                        </a:rPr>
                        <a:t>VIOLAZIONI</a:t>
                      </a:r>
                      <a:endParaRPr lang="it-IT" sz="1800" dirty="0">
                        <a:solidFill>
                          <a:srgbClr val="002060"/>
                        </a:solidFill>
                        <a:effectLst/>
                        <a:latin typeface="+mj-lt"/>
                        <a:ea typeface="Times New Roman"/>
                      </a:endParaRPr>
                    </a:p>
                  </a:txBody>
                  <a:tcPr marL="37653" marR="37653" marT="0" marB="0" anchor="ctr">
                    <a:lnL>
                      <a:noFill/>
                    </a:lnL>
                    <a:lnR>
                      <a:noFill/>
                    </a:lnR>
                    <a:lnT>
                      <a:noFill/>
                    </a:lnT>
                    <a:lnB w="12700" cap="flat" cmpd="sng" algn="ctr">
                      <a:solidFill>
                        <a:srgbClr val="C0C0C0"/>
                      </a:solidFill>
                      <a:prstDash val="solid"/>
                      <a:round/>
                      <a:headEnd type="none" w="med" len="med"/>
                      <a:tailEnd type="none" w="med" len="med"/>
                    </a:lnB>
                  </a:tcPr>
                </a:tc>
                <a:tc>
                  <a:txBody>
                    <a:bodyPr/>
                    <a:lstStyle/>
                    <a:p>
                      <a:pPr algn="ctr">
                        <a:spcAft>
                          <a:spcPts val="0"/>
                        </a:spcAft>
                      </a:pPr>
                      <a:r>
                        <a:rPr lang="it-IT" sz="1800" b="1" dirty="0">
                          <a:solidFill>
                            <a:srgbClr val="002060"/>
                          </a:solidFill>
                          <a:effectLst/>
                          <a:latin typeface="+mj-lt"/>
                          <a:ea typeface="Times New Roman"/>
                        </a:rPr>
                        <a:t>SANZIONI</a:t>
                      </a:r>
                      <a:endParaRPr lang="it-IT" sz="1800" dirty="0">
                        <a:solidFill>
                          <a:srgbClr val="002060"/>
                        </a:solidFill>
                        <a:effectLst/>
                        <a:latin typeface="+mj-lt"/>
                        <a:ea typeface="Times New Roman"/>
                      </a:endParaRPr>
                    </a:p>
                  </a:txBody>
                  <a:tcPr marL="37653" marR="37653" marT="0" marB="0" anchor="ctr">
                    <a:lnL>
                      <a:noFill/>
                    </a:lnL>
                    <a:lnR>
                      <a:noFill/>
                    </a:lnR>
                    <a:lnT>
                      <a:noFill/>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0"/>
                  </a:ext>
                </a:extLst>
              </a:tr>
              <a:tr h="1427131">
                <a:tc>
                  <a:txBody>
                    <a:bodyPr/>
                    <a:lstStyle/>
                    <a:p>
                      <a:pPr algn="l">
                        <a:spcBef>
                          <a:spcPts val="1200"/>
                        </a:spcBef>
                        <a:spcAft>
                          <a:spcPts val="0"/>
                        </a:spcAft>
                      </a:pPr>
                      <a:r>
                        <a:rPr lang="it-IT" sz="1400" dirty="0">
                          <a:solidFill>
                            <a:srgbClr val="002060"/>
                          </a:solidFill>
                          <a:effectLst/>
                          <a:latin typeface="+mj-lt"/>
                          <a:ea typeface="Times New Roman"/>
                          <a:cs typeface="Times New Roman"/>
                        </a:rPr>
                        <a:t>Sovraccarico (no tolleranza)  </a:t>
                      </a:r>
                      <a:endParaRPr lang="it-IT" sz="1800" dirty="0">
                        <a:solidFill>
                          <a:srgbClr val="002060"/>
                        </a:solidFill>
                        <a:effectLst/>
                        <a:latin typeface="+mj-lt"/>
                        <a:ea typeface="Times New Roman"/>
                      </a:endParaRPr>
                    </a:p>
                    <a:p>
                      <a:pPr marR="86360" algn="ctr">
                        <a:spcBef>
                          <a:spcPts val="1200"/>
                        </a:spcBef>
                        <a:spcAft>
                          <a:spcPts val="0"/>
                        </a:spcAft>
                      </a:pPr>
                      <a:r>
                        <a:rPr lang="it-IT" sz="1400" dirty="0">
                          <a:solidFill>
                            <a:srgbClr val="002060"/>
                          </a:solidFill>
                          <a:effectLst/>
                          <a:latin typeface="+mj-lt"/>
                          <a:ea typeface="Times New Roman"/>
                          <a:cs typeface="Times New Roman"/>
                        </a:rPr>
                        <a:t>(art. 168, </a:t>
                      </a:r>
                      <a:r>
                        <a:rPr lang="it-IT" sz="1400" i="1" dirty="0">
                          <a:solidFill>
                            <a:srgbClr val="002060"/>
                          </a:solidFill>
                          <a:effectLst/>
                          <a:latin typeface="+mj-lt"/>
                          <a:ea typeface="Times New Roman"/>
                          <a:cs typeface="Times New Roman"/>
                        </a:rPr>
                        <a:t>comma</a:t>
                      </a:r>
                      <a:r>
                        <a:rPr lang="it-IT" sz="1400" dirty="0">
                          <a:solidFill>
                            <a:srgbClr val="002060"/>
                          </a:solidFill>
                          <a:effectLst/>
                          <a:latin typeface="+mj-lt"/>
                          <a:ea typeface="Times New Roman"/>
                          <a:cs typeface="Times New Roman"/>
                        </a:rPr>
                        <a:t> 7)</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L="0" marR="86360" lvl="0" indent="0" algn="l" defTabSz="914400" rtl="0" eaLnBrk="1" fontAlgn="auto" latinLnBrk="0" hangingPunct="1">
                        <a:lnSpc>
                          <a:spcPct val="100000"/>
                        </a:lnSpc>
                        <a:spcBef>
                          <a:spcPts val="600"/>
                        </a:spcBef>
                        <a:spcAft>
                          <a:spcPts val="0"/>
                        </a:spcAft>
                        <a:buClrTx/>
                        <a:buSzTx/>
                        <a:buFontTx/>
                        <a:buNone/>
                        <a:tabLst/>
                        <a:defRPr/>
                      </a:pPr>
                      <a:r>
                        <a:rPr kumimoji="0" lang="it-IT" sz="1400" b="0" i="0" u="sng" strike="noStrike" kern="1200" cap="none" spc="0" normalizeH="0" baseline="0" noProof="0" dirty="0">
                          <a:ln>
                            <a:noFill/>
                          </a:ln>
                          <a:solidFill>
                            <a:srgbClr val="002060"/>
                          </a:solidFill>
                          <a:effectLst/>
                          <a:uLnTx/>
                          <a:uFillTx/>
                          <a:latin typeface="Trebuchet MS"/>
                          <a:ea typeface="Times New Roman"/>
                          <a:cs typeface="Times New Roman"/>
                        </a:rPr>
                        <a:t>Contravvenzione:</a:t>
                      </a:r>
                      <a:endParaRPr kumimoji="0" lang="it-IT" sz="1800" b="0" i="0" u="none" strike="noStrike" kern="1200" cap="none" spc="0" normalizeH="0" baseline="0" noProof="0" dirty="0">
                        <a:ln>
                          <a:noFill/>
                        </a:ln>
                        <a:solidFill>
                          <a:srgbClr val="002060"/>
                        </a:solidFill>
                        <a:effectLst/>
                        <a:uLnTx/>
                        <a:uFillTx/>
                        <a:latin typeface="Trebuchet MS"/>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	da </a:t>
                      </a:r>
                      <a:r>
                        <a:rPr kumimoji="0" lang="it-IT" sz="1400" b="0" i="0" u="none" strike="noStrike" kern="1200" cap="none" spc="0" normalizeH="0" baseline="0" noProof="0" dirty="0">
                          <a:ln>
                            <a:noFill/>
                          </a:ln>
                          <a:solidFill>
                            <a:srgbClr val="00B050"/>
                          </a:solidFill>
                          <a:effectLst/>
                          <a:uLnTx/>
                          <a:uFillTx/>
                          <a:latin typeface="Trebuchet MS"/>
                          <a:ea typeface="Times New Roman"/>
                          <a:cs typeface="Times New Roman"/>
                        </a:rPr>
                        <a:t>€ 87,00 a € 345,00 </a:t>
                      </a: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se l’eccedenza ≤ 1t;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	da </a:t>
                      </a:r>
                      <a:r>
                        <a:rPr kumimoji="0" lang="it-IT" sz="1400" b="0" i="0" u="none" strike="noStrike" kern="1200" cap="none" spc="0" normalizeH="0" baseline="0" noProof="0" dirty="0">
                          <a:ln>
                            <a:noFill/>
                          </a:ln>
                          <a:solidFill>
                            <a:srgbClr val="00B050"/>
                          </a:solidFill>
                          <a:effectLst/>
                          <a:uLnTx/>
                          <a:uFillTx/>
                          <a:latin typeface="Trebuchet MS"/>
                          <a:ea typeface="Times New Roman"/>
                          <a:cs typeface="Times New Roman"/>
                        </a:rPr>
                        <a:t>€ 173,00 a € 695,00 </a:t>
                      </a: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se l’eccedenza ≤ 2t;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	da </a:t>
                      </a:r>
                      <a:r>
                        <a:rPr kumimoji="0" lang="it-IT" sz="1400" b="0" i="0" u="none" strike="noStrike" kern="1200" cap="none" spc="0" normalizeH="0" baseline="0" noProof="0" dirty="0">
                          <a:ln>
                            <a:noFill/>
                          </a:ln>
                          <a:solidFill>
                            <a:srgbClr val="00B050"/>
                          </a:solidFill>
                          <a:effectLst/>
                          <a:uLnTx/>
                          <a:uFillTx/>
                          <a:latin typeface="Trebuchet MS"/>
                          <a:ea typeface="Times New Roman"/>
                          <a:cs typeface="Times New Roman"/>
                        </a:rPr>
                        <a:t>€ 431,00 a € 17346,00 </a:t>
                      </a: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se l’eccedenza ≤ 3t;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	da </a:t>
                      </a:r>
                      <a:r>
                        <a:rPr kumimoji="0" lang="it-IT" sz="1400" b="0" i="0" u="none" strike="noStrike" kern="1200" cap="none" spc="0" normalizeH="0" baseline="0" noProof="0" dirty="0">
                          <a:ln>
                            <a:noFill/>
                          </a:ln>
                          <a:solidFill>
                            <a:srgbClr val="00B050"/>
                          </a:solidFill>
                          <a:effectLst/>
                          <a:uLnTx/>
                          <a:uFillTx/>
                          <a:latin typeface="Trebuchet MS"/>
                          <a:ea typeface="Times New Roman"/>
                          <a:cs typeface="Times New Roman"/>
                        </a:rPr>
                        <a:t>€ 868,00 a € 3471,00 </a:t>
                      </a: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se l’eccedenza &gt; 3t Il carico deve essere ridotto per proseguire il  viaggio</a:t>
                      </a:r>
                      <a:endParaRPr kumimoji="0" lang="it-IT" sz="1800" b="0" i="0" u="none" strike="noStrike" kern="1200" cap="none" spc="0" normalizeH="0" baseline="0" noProof="0" dirty="0">
                        <a:ln>
                          <a:noFill/>
                        </a:ln>
                        <a:solidFill>
                          <a:srgbClr val="002060"/>
                        </a:solidFill>
                        <a:effectLst/>
                        <a:uLnTx/>
                        <a:uFillTx/>
                        <a:latin typeface="Trebuchet MS"/>
                        <a:ea typeface="Times New Roman"/>
                        <a:cs typeface="+mn-cs"/>
                      </a:endParaRPr>
                    </a:p>
                    <a:p>
                      <a:pPr marL="0" marR="86360" lvl="0" indent="0" algn="l" defTabSz="914400" rtl="0" eaLnBrk="1" fontAlgn="auto" latinLnBrk="0" hangingPunct="1">
                        <a:lnSpc>
                          <a:spcPct val="100000"/>
                        </a:lnSpc>
                        <a:spcBef>
                          <a:spcPts val="300"/>
                        </a:spcBef>
                        <a:spcAft>
                          <a:spcPts val="0"/>
                        </a:spcAft>
                        <a:buClrTx/>
                        <a:buSzTx/>
                        <a:buFontTx/>
                        <a:buNone/>
                        <a:tabLst/>
                        <a:defRPr/>
                      </a:pPr>
                      <a:r>
                        <a:rPr kumimoji="0" lang="it-IT" sz="1400" b="0" i="0" u="sng" strike="noStrike" kern="1200" cap="none" spc="0" normalizeH="0" baseline="0" noProof="0" dirty="0">
                          <a:ln>
                            <a:noFill/>
                          </a:ln>
                          <a:solidFill>
                            <a:srgbClr val="002060"/>
                          </a:solidFill>
                          <a:effectLst/>
                          <a:uLnTx/>
                          <a:uFillTx/>
                          <a:latin typeface="Trebuchet MS"/>
                          <a:ea typeface="Times New Roman"/>
                          <a:cs typeface="Times New Roman"/>
                        </a:rPr>
                        <a:t>Patente a punti:</a:t>
                      </a:r>
                      <a:endParaRPr kumimoji="0" lang="it-IT" sz="1800" b="0" i="0" u="none" strike="noStrike" kern="1200" cap="none" spc="0" normalizeH="0" baseline="0" noProof="0" dirty="0">
                        <a:ln>
                          <a:noFill/>
                        </a:ln>
                        <a:solidFill>
                          <a:srgbClr val="002060"/>
                        </a:solidFill>
                        <a:effectLst/>
                        <a:uLnTx/>
                        <a:uFillTx/>
                        <a:latin typeface="Trebuchet MS"/>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Trebuchet MS"/>
                          <a:ea typeface="Times New Roman"/>
                          <a:cs typeface="Times New Roman"/>
                        </a:rPr>
                        <a:t>4 punti di decurtazione</a:t>
                      </a:r>
                      <a:endParaRPr kumimoji="0" lang="it-IT" sz="1800" b="0" i="0" u="none" strike="noStrike" kern="1200" cap="none" spc="0" normalizeH="0" baseline="0" noProof="0" dirty="0">
                        <a:ln>
                          <a:noFill/>
                        </a:ln>
                        <a:solidFill>
                          <a:srgbClr val="002060"/>
                        </a:solidFill>
                        <a:effectLst/>
                        <a:uLnTx/>
                        <a:uFillTx/>
                        <a:latin typeface="Trebuchet MS"/>
                        <a:ea typeface="Times New Roman"/>
                        <a:cs typeface="+mn-cs"/>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1"/>
                  </a:ext>
                </a:extLst>
              </a:tr>
              <a:tr h="1084620">
                <a:tc>
                  <a:txBody>
                    <a:bodyPr/>
                    <a:lstStyle/>
                    <a:p>
                      <a:pPr marR="86360" algn="l">
                        <a:spcBef>
                          <a:spcPts val="600"/>
                        </a:spcBef>
                        <a:spcAft>
                          <a:spcPts val="0"/>
                        </a:spcAft>
                      </a:pPr>
                      <a:r>
                        <a:rPr lang="it-IT" sz="1400">
                          <a:solidFill>
                            <a:srgbClr val="002060"/>
                          </a:solidFill>
                          <a:effectLst/>
                          <a:latin typeface="+mj-lt"/>
                          <a:ea typeface="Times New Roman"/>
                          <a:cs typeface="Times New Roman"/>
                        </a:rPr>
                        <a:t>Assenza di autorizzazione – se prescritta – o violazione delle condizioni  riportate nella stessa</a:t>
                      </a:r>
                      <a:endParaRPr lang="it-IT" sz="1800">
                        <a:solidFill>
                          <a:srgbClr val="002060"/>
                        </a:solidFill>
                        <a:effectLst/>
                        <a:latin typeface="+mj-lt"/>
                        <a:ea typeface="Times New Roman"/>
                      </a:endParaRPr>
                    </a:p>
                    <a:p>
                      <a:pPr marR="86995" algn="l">
                        <a:spcAft>
                          <a:spcPts val="0"/>
                        </a:spcAft>
                      </a:pPr>
                      <a:r>
                        <a:rPr lang="it-IT" sz="1400">
                          <a:solidFill>
                            <a:srgbClr val="002060"/>
                          </a:solidFill>
                          <a:effectLst/>
                          <a:latin typeface="+mj-lt"/>
                          <a:ea typeface="Times New Roman"/>
                          <a:cs typeface="Times New Roman"/>
                        </a:rPr>
                        <a:t> </a:t>
                      </a:r>
                      <a:endParaRPr lang="it-IT" sz="1800">
                        <a:solidFill>
                          <a:srgbClr val="002060"/>
                        </a:solidFill>
                        <a:effectLst/>
                        <a:latin typeface="+mj-lt"/>
                        <a:ea typeface="Times New Roman"/>
                      </a:endParaRPr>
                    </a:p>
                    <a:p>
                      <a:pPr marR="86360" algn="ctr">
                        <a:spcBef>
                          <a:spcPts val="1200"/>
                        </a:spcBef>
                        <a:spcAft>
                          <a:spcPts val="0"/>
                        </a:spcAft>
                      </a:pPr>
                      <a:r>
                        <a:rPr lang="it-IT" sz="1400">
                          <a:solidFill>
                            <a:srgbClr val="002060"/>
                          </a:solidFill>
                          <a:effectLst/>
                          <a:latin typeface="+mj-lt"/>
                          <a:ea typeface="Times New Roman"/>
                          <a:cs typeface="Times New Roman"/>
                        </a:rPr>
                        <a:t>(art. 168, comma 8 e 8bis)</a:t>
                      </a:r>
                      <a:endParaRPr lang="it-IT" sz="180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R="86360" algn="l">
                        <a:spcBef>
                          <a:spcPts val="600"/>
                        </a:spcBef>
                        <a:spcAft>
                          <a:spcPts val="0"/>
                        </a:spcAft>
                      </a:pPr>
                      <a:r>
                        <a:rPr lang="it-IT" sz="1400" u="sng" dirty="0">
                          <a:solidFill>
                            <a:srgbClr val="002060"/>
                          </a:solidFill>
                          <a:effectLst/>
                          <a:latin typeface="+mj-lt"/>
                          <a:ea typeface="Times New Roman"/>
                          <a:cs typeface="Times New Roman"/>
                        </a:rPr>
                        <a:t>Contravvenzione:</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Sanzione amministrativ</a:t>
                      </a:r>
                      <a:r>
                        <a:rPr lang="it-IT" sz="1400" kern="1200" dirty="0">
                          <a:solidFill>
                            <a:srgbClr val="002060"/>
                          </a:solidFill>
                          <a:effectLst/>
                          <a:latin typeface="+mj-lt"/>
                          <a:ea typeface="Times New Roman"/>
                          <a:cs typeface="Times New Roman"/>
                        </a:rPr>
                        <a:t>a da €</a:t>
                      </a:r>
                      <a:r>
                        <a:rPr lang="it-IT" sz="1400" b="1" kern="1200" dirty="0">
                          <a:solidFill>
                            <a:srgbClr val="008000"/>
                          </a:solidFill>
                          <a:effectLst/>
                          <a:latin typeface="+mj-lt"/>
                          <a:ea typeface="Times New Roman"/>
                          <a:cs typeface="Times New Roman"/>
                        </a:rPr>
                        <a:t> 2050,00 </a:t>
                      </a:r>
                      <a:r>
                        <a:rPr lang="it-IT" sz="1400" kern="1200" dirty="0">
                          <a:solidFill>
                            <a:srgbClr val="002060"/>
                          </a:solidFill>
                          <a:effectLst/>
                          <a:latin typeface="+mj-lt"/>
                          <a:ea typeface="Times New Roman"/>
                          <a:cs typeface="Times New Roman"/>
                        </a:rPr>
                        <a:t>a € </a:t>
                      </a:r>
                      <a:r>
                        <a:rPr lang="it-IT" sz="1400" b="1" kern="1200" dirty="0">
                          <a:solidFill>
                            <a:srgbClr val="008000"/>
                          </a:solidFill>
                          <a:effectLst/>
                          <a:latin typeface="+mj-lt"/>
                          <a:ea typeface="Times New Roman"/>
                          <a:cs typeface="Times New Roman"/>
                        </a:rPr>
                        <a:t>8202</a:t>
                      </a:r>
                      <a:r>
                        <a:rPr lang="it-IT" sz="1400" kern="1200" dirty="0">
                          <a:solidFill>
                            <a:srgbClr val="002060"/>
                          </a:solidFill>
                          <a:effectLst/>
                          <a:latin typeface="+mj-lt"/>
                          <a:ea typeface="Times New Roman"/>
                          <a:cs typeface="Times New Roman"/>
                        </a:rPr>
                        <a:t>,00</a:t>
                      </a:r>
                    </a:p>
                    <a:p>
                      <a:pPr marR="86360" algn="l">
                        <a:spcBef>
                          <a:spcPts val="600"/>
                        </a:spcBef>
                        <a:spcAft>
                          <a:spcPts val="0"/>
                        </a:spcAft>
                      </a:pPr>
                      <a:r>
                        <a:rPr lang="it-IT" sz="1400" u="sng" dirty="0">
                          <a:solidFill>
                            <a:srgbClr val="002060"/>
                          </a:solidFill>
                          <a:effectLst/>
                          <a:latin typeface="+mj-lt"/>
                          <a:ea typeface="Times New Roman"/>
                          <a:cs typeface="Times New Roman"/>
                        </a:rPr>
                        <a:t>Sanzione amministrativa accessoria</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Sospensione carta di circolazione e patente da 2 a 6 mesi; confisca del veicolo (in caso di reiterazione delle violazioni)</a:t>
                      </a:r>
                      <a:endParaRPr lang="it-IT" sz="1800" dirty="0">
                        <a:solidFill>
                          <a:srgbClr val="002060"/>
                        </a:solidFill>
                        <a:effectLst/>
                        <a:latin typeface="+mj-lt"/>
                        <a:ea typeface="Times New Roman"/>
                      </a:endParaRPr>
                    </a:p>
                    <a:p>
                      <a:pPr marR="86360" algn="l">
                        <a:spcBef>
                          <a:spcPts val="300"/>
                        </a:spcBef>
                        <a:spcAft>
                          <a:spcPts val="0"/>
                        </a:spcAft>
                      </a:pPr>
                      <a:r>
                        <a:rPr lang="it-IT" sz="1400" u="sng" dirty="0">
                          <a:solidFill>
                            <a:srgbClr val="002060"/>
                          </a:solidFill>
                          <a:effectLst/>
                          <a:latin typeface="+mj-lt"/>
                          <a:ea typeface="Times New Roman"/>
                          <a:cs typeface="Times New Roman"/>
                        </a:rPr>
                        <a:t>Patente a punti:</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10 punti di decurtazione</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2"/>
                  </a:ext>
                </a:extLst>
              </a:tr>
              <a:tr h="1084620">
                <a:tc>
                  <a:txBody>
                    <a:bodyPr/>
                    <a:lstStyle/>
                    <a:p>
                      <a:pPr marR="86360" algn="l">
                        <a:spcBef>
                          <a:spcPts val="600"/>
                        </a:spcBef>
                        <a:spcAft>
                          <a:spcPts val="0"/>
                        </a:spcAft>
                      </a:pPr>
                      <a:r>
                        <a:rPr lang="it-IT" sz="1400">
                          <a:solidFill>
                            <a:srgbClr val="002060"/>
                          </a:solidFill>
                          <a:effectLst/>
                          <a:latin typeface="+mj-lt"/>
                          <a:ea typeface="Times New Roman"/>
                          <a:cs typeface="Times New Roman"/>
                        </a:rPr>
                        <a:t>Inosservanza prescrizioni condizioni di trasporto: </a:t>
                      </a:r>
                      <a:r>
                        <a:rPr lang="it-IT" sz="1400" i="1">
                          <a:solidFill>
                            <a:srgbClr val="002060"/>
                          </a:solidFill>
                          <a:effectLst/>
                          <a:latin typeface="+mj-lt"/>
                          <a:ea typeface="Times New Roman"/>
                          <a:cs typeface="Times New Roman"/>
                        </a:rPr>
                        <a:t>idoneità ed equipaggiamento/protezione veicoli,</a:t>
                      </a:r>
                      <a:endParaRPr lang="it-IT" sz="1800">
                        <a:solidFill>
                          <a:srgbClr val="002060"/>
                        </a:solidFill>
                        <a:effectLst/>
                        <a:latin typeface="+mj-lt"/>
                        <a:ea typeface="Times New Roman"/>
                      </a:endParaRPr>
                    </a:p>
                    <a:p>
                      <a:pPr marR="86995" algn="l">
                        <a:spcAft>
                          <a:spcPts val="0"/>
                        </a:spcAft>
                      </a:pPr>
                      <a:r>
                        <a:rPr lang="it-IT" sz="1400" i="1">
                          <a:solidFill>
                            <a:srgbClr val="002060"/>
                          </a:solidFill>
                          <a:effectLst/>
                          <a:latin typeface="+mj-lt"/>
                          <a:ea typeface="Times New Roman"/>
                          <a:cs typeface="Times New Roman"/>
                        </a:rPr>
                        <a:t>marcatura ed etichettatura, sosta, </a:t>
                      </a:r>
                      <a:endParaRPr lang="it-IT" sz="1800">
                        <a:solidFill>
                          <a:srgbClr val="002060"/>
                        </a:solidFill>
                        <a:effectLst/>
                        <a:latin typeface="+mj-lt"/>
                        <a:ea typeface="Times New Roman"/>
                      </a:endParaRPr>
                    </a:p>
                    <a:p>
                      <a:pPr marR="86995" algn="l">
                        <a:spcAft>
                          <a:spcPts val="0"/>
                        </a:spcAft>
                      </a:pPr>
                      <a:r>
                        <a:rPr lang="it-IT" sz="1400" i="1">
                          <a:solidFill>
                            <a:srgbClr val="002060"/>
                          </a:solidFill>
                          <a:effectLst/>
                          <a:latin typeface="+mj-lt"/>
                          <a:ea typeface="Times New Roman"/>
                          <a:cs typeface="Times New Roman"/>
                        </a:rPr>
                        <a:t>carico e scarico, trasporto in comune delle merci</a:t>
                      </a:r>
                      <a:endParaRPr lang="it-IT" sz="1800">
                        <a:solidFill>
                          <a:srgbClr val="002060"/>
                        </a:solidFill>
                        <a:effectLst/>
                        <a:latin typeface="+mj-lt"/>
                        <a:ea typeface="Times New Roman"/>
                      </a:endParaRPr>
                    </a:p>
                    <a:p>
                      <a:pPr marR="86360" algn="ctr">
                        <a:spcBef>
                          <a:spcPts val="1200"/>
                        </a:spcBef>
                        <a:spcAft>
                          <a:spcPts val="0"/>
                        </a:spcAft>
                      </a:pPr>
                      <a:r>
                        <a:rPr lang="it-IT" sz="1400">
                          <a:solidFill>
                            <a:srgbClr val="002060"/>
                          </a:solidFill>
                          <a:effectLst/>
                          <a:latin typeface="+mj-lt"/>
                          <a:ea typeface="Times New Roman"/>
                          <a:cs typeface="Times New Roman"/>
                        </a:rPr>
                        <a:t>(art. 168, comma 9)</a:t>
                      </a:r>
                      <a:endParaRPr lang="it-IT" sz="180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R="86360" algn="l">
                        <a:spcBef>
                          <a:spcPts val="600"/>
                        </a:spcBef>
                        <a:spcAft>
                          <a:spcPts val="0"/>
                        </a:spcAft>
                      </a:pPr>
                      <a:r>
                        <a:rPr lang="it-IT" sz="1400" u="sng" dirty="0">
                          <a:solidFill>
                            <a:srgbClr val="002060"/>
                          </a:solidFill>
                          <a:effectLst/>
                          <a:latin typeface="+mj-lt"/>
                          <a:ea typeface="Times New Roman"/>
                          <a:cs typeface="Times New Roman"/>
                        </a:rPr>
                        <a:t>Contravvenzione:</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Sanzione amministrativa </a:t>
                      </a:r>
                      <a:endParaRPr lang="it-IT" sz="1800" dirty="0">
                        <a:solidFill>
                          <a:srgbClr val="002060"/>
                        </a:solidFill>
                        <a:effectLst/>
                        <a:latin typeface="+mj-lt"/>
                        <a:ea typeface="Times New Roman"/>
                      </a:endParaRPr>
                    </a:p>
                    <a:p>
                      <a:pPr algn="just">
                        <a:spcAft>
                          <a:spcPts val="0"/>
                        </a:spcAft>
                      </a:pPr>
                      <a:r>
                        <a:rPr lang="it-IT" sz="1400" kern="1200" dirty="0">
                          <a:solidFill>
                            <a:srgbClr val="002060"/>
                          </a:solidFill>
                          <a:effectLst/>
                          <a:latin typeface="+mj-lt"/>
                          <a:ea typeface="Times New Roman"/>
                          <a:cs typeface="Times New Roman"/>
                        </a:rPr>
                        <a:t>€ </a:t>
                      </a:r>
                      <a:r>
                        <a:rPr lang="it-IT" sz="1400" kern="1200" dirty="0">
                          <a:solidFill>
                            <a:srgbClr val="008000"/>
                          </a:solidFill>
                          <a:effectLst/>
                          <a:latin typeface="+mj-lt"/>
                          <a:ea typeface="Times New Roman"/>
                          <a:cs typeface="Times New Roman"/>
                        </a:rPr>
                        <a:t>415,00</a:t>
                      </a:r>
                      <a:r>
                        <a:rPr lang="it-IT" sz="1400" kern="1200" dirty="0">
                          <a:solidFill>
                            <a:srgbClr val="002060"/>
                          </a:solidFill>
                          <a:effectLst/>
                          <a:latin typeface="+mj-lt"/>
                          <a:ea typeface="Times New Roman"/>
                          <a:cs typeface="Times New Roman"/>
                        </a:rPr>
                        <a:t> a € </a:t>
                      </a:r>
                      <a:r>
                        <a:rPr lang="it-IT" sz="1400" b="1" kern="1200" dirty="0">
                          <a:solidFill>
                            <a:srgbClr val="008000"/>
                          </a:solidFill>
                          <a:effectLst/>
                          <a:latin typeface="+mj-lt"/>
                          <a:ea typeface="Times New Roman"/>
                          <a:cs typeface="Times New Roman"/>
                        </a:rPr>
                        <a:t>1668,00</a:t>
                      </a:r>
                      <a:r>
                        <a:rPr lang="it-IT" sz="1400" kern="1200" dirty="0">
                          <a:solidFill>
                            <a:srgbClr val="002060"/>
                          </a:solidFill>
                          <a:effectLst/>
                          <a:latin typeface="+mj-lt"/>
                          <a:ea typeface="Times New Roman"/>
                          <a:cs typeface="Times New Roman"/>
                        </a:rPr>
                        <a:t> </a:t>
                      </a:r>
                    </a:p>
                    <a:p>
                      <a:pPr marR="86360" algn="l">
                        <a:spcBef>
                          <a:spcPts val="600"/>
                        </a:spcBef>
                        <a:spcAft>
                          <a:spcPts val="0"/>
                        </a:spcAft>
                      </a:pPr>
                      <a:r>
                        <a:rPr lang="it-IT" sz="1400" u="sng" dirty="0">
                          <a:solidFill>
                            <a:srgbClr val="002060"/>
                          </a:solidFill>
                          <a:effectLst/>
                          <a:latin typeface="+mj-lt"/>
                          <a:ea typeface="Times New Roman"/>
                          <a:cs typeface="Times New Roman"/>
                        </a:rPr>
                        <a:t>Sanzione amministrativa accessoria </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Sospensione patente e carta di </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circolazione da 2 a 6 mesi</a:t>
                      </a:r>
                      <a:endParaRPr lang="it-IT" sz="1800" dirty="0">
                        <a:solidFill>
                          <a:srgbClr val="002060"/>
                        </a:solidFill>
                        <a:effectLst/>
                        <a:latin typeface="+mj-lt"/>
                        <a:ea typeface="Times New Roman"/>
                      </a:endParaRPr>
                    </a:p>
                    <a:p>
                      <a:pPr marR="86360" algn="l">
                        <a:spcBef>
                          <a:spcPts val="300"/>
                        </a:spcBef>
                        <a:spcAft>
                          <a:spcPts val="0"/>
                        </a:spcAft>
                      </a:pPr>
                      <a:r>
                        <a:rPr lang="it-IT" sz="1400" u="sng" dirty="0">
                          <a:solidFill>
                            <a:srgbClr val="002060"/>
                          </a:solidFill>
                          <a:effectLst/>
                          <a:latin typeface="+mj-lt"/>
                          <a:ea typeface="Times New Roman"/>
                          <a:cs typeface="Times New Roman"/>
                        </a:rPr>
                        <a:t>Patente a punti:</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10 punti di decurtazione</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CasellaDiTesto 2"/>
          <p:cNvSpPr txBox="1"/>
          <p:nvPr/>
        </p:nvSpPr>
        <p:spPr>
          <a:xfrm>
            <a:off x="2915816" y="44624"/>
            <a:ext cx="34563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4000">
                <a:solidFill>
                  <a:srgbClr val="145092"/>
                </a:solidFill>
                <a:latin typeface="+mj-lt"/>
                <a:ea typeface="+mj-ea"/>
                <a:cs typeface="+mj-cs"/>
              </a:defRPr>
            </a:lvl1pPr>
            <a:lvl2pPr algn="ctr">
              <a:defRPr sz="4000">
                <a:solidFill>
                  <a:srgbClr val="145092"/>
                </a:solidFill>
                <a:latin typeface="Trebuchet MS" pitchFamily="34" charset="0"/>
              </a:defRPr>
            </a:lvl2pPr>
            <a:lvl3pPr algn="ctr">
              <a:defRPr sz="4000">
                <a:solidFill>
                  <a:srgbClr val="145092"/>
                </a:solidFill>
                <a:latin typeface="Trebuchet MS" pitchFamily="34" charset="0"/>
              </a:defRPr>
            </a:lvl3pPr>
            <a:lvl4pPr algn="ctr">
              <a:defRPr sz="4000">
                <a:solidFill>
                  <a:srgbClr val="145092"/>
                </a:solidFill>
                <a:latin typeface="Trebuchet MS" pitchFamily="34" charset="0"/>
              </a:defRPr>
            </a:lvl4pPr>
            <a:lvl5pPr algn="ctr">
              <a:defRPr sz="4000">
                <a:solidFill>
                  <a:srgbClr val="145092"/>
                </a:solidFill>
                <a:latin typeface="Trebuchet MS" pitchFamily="34" charset="0"/>
              </a:defRPr>
            </a:lvl5pPr>
            <a:lvl6pPr marL="457200" algn="ctr" fontAlgn="base">
              <a:spcBef>
                <a:spcPct val="0"/>
              </a:spcBef>
              <a:spcAft>
                <a:spcPct val="0"/>
              </a:spcAft>
              <a:defRPr sz="4000">
                <a:solidFill>
                  <a:srgbClr val="145092"/>
                </a:solidFill>
                <a:latin typeface="Trebuchet MS" pitchFamily="34" charset="0"/>
              </a:defRPr>
            </a:lvl6pPr>
            <a:lvl7pPr marL="914400" algn="ctr" fontAlgn="base">
              <a:spcBef>
                <a:spcPct val="0"/>
              </a:spcBef>
              <a:spcAft>
                <a:spcPct val="0"/>
              </a:spcAft>
              <a:defRPr sz="4000">
                <a:solidFill>
                  <a:srgbClr val="145092"/>
                </a:solidFill>
                <a:latin typeface="Trebuchet MS" pitchFamily="34" charset="0"/>
              </a:defRPr>
            </a:lvl7pPr>
            <a:lvl8pPr marL="1371600" algn="ctr" fontAlgn="base">
              <a:spcBef>
                <a:spcPct val="0"/>
              </a:spcBef>
              <a:spcAft>
                <a:spcPct val="0"/>
              </a:spcAft>
              <a:defRPr sz="4000">
                <a:solidFill>
                  <a:srgbClr val="145092"/>
                </a:solidFill>
                <a:latin typeface="Trebuchet MS" pitchFamily="34" charset="0"/>
              </a:defRPr>
            </a:lvl8pPr>
            <a:lvl9pPr marL="1828800" algn="ctr" fontAlgn="base">
              <a:spcBef>
                <a:spcPct val="0"/>
              </a:spcBef>
              <a:spcAft>
                <a:spcPct val="0"/>
              </a:spcAft>
              <a:defRPr sz="4000">
                <a:solidFill>
                  <a:srgbClr val="145092"/>
                </a:solidFill>
                <a:latin typeface="Trebuchet MS" pitchFamily="34" charset="0"/>
              </a:defRPr>
            </a:lvl9pPr>
          </a:lstStyle>
          <a:p>
            <a:r>
              <a:rPr lang="it-IT" b="1" u="none" dirty="0">
                <a:solidFill>
                  <a:srgbClr val="002060"/>
                </a:solidFill>
              </a:rPr>
              <a:t>Sanzioni</a:t>
            </a:r>
          </a:p>
        </p:txBody>
      </p:sp>
    </p:spTree>
    <p:extLst>
      <p:ext uri="{BB962C8B-B14F-4D97-AF65-F5344CB8AC3E}">
        <p14:creationId xmlns:p14="http://schemas.microsoft.com/office/powerpoint/2010/main" val="293874804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97848192"/>
              </p:ext>
            </p:extLst>
          </p:nvPr>
        </p:nvGraphicFramePr>
        <p:xfrm>
          <a:off x="539553" y="404664"/>
          <a:ext cx="8604448" cy="6442660"/>
        </p:xfrm>
        <a:graphic>
          <a:graphicData uri="http://schemas.openxmlformats.org/drawingml/2006/table">
            <a:tbl>
              <a:tblPr firstRow="1" firstCol="1" lastRow="1" lastCol="1" bandRow="1" bandCol="1"/>
              <a:tblGrid>
                <a:gridCol w="2808312">
                  <a:extLst>
                    <a:ext uri="{9D8B030D-6E8A-4147-A177-3AD203B41FA5}">
                      <a16:colId xmlns:a16="http://schemas.microsoft.com/office/drawing/2014/main" val="20000"/>
                    </a:ext>
                  </a:extLst>
                </a:gridCol>
                <a:gridCol w="5796136">
                  <a:extLst>
                    <a:ext uri="{9D8B030D-6E8A-4147-A177-3AD203B41FA5}">
                      <a16:colId xmlns:a16="http://schemas.microsoft.com/office/drawing/2014/main" val="20001"/>
                    </a:ext>
                  </a:extLst>
                </a:gridCol>
              </a:tblGrid>
              <a:tr h="565100">
                <a:tc>
                  <a:txBody>
                    <a:bodyPr/>
                    <a:lstStyle/>
                    <a:p>
                      <a:pPr algn="l">
                        <a:spcAft>
                          <a:spcPts val="0"/>
                        </a:spcAft>
                      </a:pPr>
                      <a:r>
                        <a:rPr lang="it-IT" sz="1600" b="1" dirty="0">
                          <a:solidFill>
                            <a:srgbClr val="002060"/>
                          </a:solidFill>
                          <a:effectLst/>
                          <a:latin typeface="+mj-lt"/>
                          <a:ea typeface="Times New Roman"/>
                        </a:rPr>
                        <a:t>VIOLAZIONI</a:t>
                      </a:r>
                      <a:endParaRPr lang="it-IT" sz="1800" dirty="0">
                        <a:solidFill>
                          <a:srgbClr val="002060"/>
                        </a:solidFill>
                        <a:effectLst/>
                        <a:latin typeface="+mj-lt"/>
                        <a:ea typeface="Times New Roman"/>
                      </a:endParaRPr>
                    </a:p>
                  </a:txBody>
                  <a:tcPr marL="37653" marR="37653" marT="0" marB="0" anchor="ctr">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algn="l">
                        <a:spcAft>
                          <a:spcPts val="0"/>
                        </a:spcAft>
                      </a:pPr>
                      <a:r>
                        <a:rPr lang="it-IT" sz="1800" b="1" dirty="0">
                          <a:solidFill>
                            <a:srgbClr val="002060"/>
                          </a:solidFill>
                          <a:effectLst/>
                          <a:latin typeface="+mj-lt"/>
                          <a:ea typeface="Times New Roman"/>
                        </a:rPr>
                        <a:t>SANZIONI</a:t>
                      </a:r>
                      <a:endParaRPr lang="it-IT" sz="1800" dirty="0">
                        <a:solidFill>
                          <a:srgbClr val="002060"/>
                        </a:solidFill>
                        <a:effectLst/>
                        <a:latin typeface="+mj-lt"/>
                        <a:ea typeface="Times New Roman"/>
                      </a:endParaRPr>
                    </a:p>
                  </a:txBody>
                  <a:tcPr marL="37653" marR="37653" marT="0" marB="0" anchor="ctr">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0"/>
                  </a:ext>
                </a:extLst>
              </a:tr>
              <a:tr h="1084620">
                <a:tc>
                  <a:txBody>
                    <a:bodyPr/>
                    <a:lstStyle/>
                    <a:p>
                      <a:pPr marR="86360" algn="l">
                        <a:spcBef>
                          <a:spcPts val="600"/>
                        </a:spcBef>
                        <a:spcAft>
                          <a:spcPts val="0"/>
                        </a:spcAft>
                      </a:pPr>
                      <a:r>
                        <a:rPr lang="it-IT" sz="1400" dirty="0">
                          <a:solidFill>
                            <a:srgbClr val="002060"/>
                          </a:solidFill>
                          <a:effectLst/>
                          <a:latin typeface="+mj-lt"/>
                          <a:ea typeface="Times New Roman"/>
                          <a:cs typeface="Times New Roman"/>
                        </a:rPr>
                        <a:t>Inosservanza comma 4, primo periodo, prescrizioni impartite con decreti ministeriali: </a:t>
                      </a:r>
                      <a:r>
                        <a:rPr lang="it-IT" sz="1400" i="1" dirty="0">
                          <a:solidFill>
                            <a:srgbClr val="002060"/>
                          </a:solidFill>
                          <a:effectLst/>
                          <a:latin typeface="+mj-lt"/>
                          <a:ea typeface="Times New Roman"/>
                          <a:cs typeface="Times New Roman"/>
                        </a:rPr>
                        <a:t>disciplina più rigorosa di quella ADR per motivi inerenti la sicurezza nel trasporto nazionale</a:t>
                      </a:r>
                      <a:r>
                        <a:rPr lang="it-IT" sz="1400" dirty="0">
                          <a:solidFill>
                            <a:srgbClr val="002060"/>
                          </a:solidFill>
                          <a:effectLst/>
                          <a:latin typeface="+mj-lt"/>
                          <a:ea typeface="Times New Roman"/>
                          <a:cs typeface="Times New Roman"/>
                        </a:rPr>
                        <a:t> </a:t>
                      </a:r>
                      <a:endParaRPr lang="it-IT" sz="1800" dirty="0">
                        <a:solidFill>
                          <a:srgbClr val="002060"/>
                        </a:solidFill>
                        <a:effectLst/>
                        <a:latin typeface="+mj-lt"/>
                        <a:ea typeface="Times New Roman"/>
                      </a:endParaRPr>
                    </a:p>
                    <a:p>
                      <a:pPr marR="86360" algn="ctr">
                        <a:spcBef>
                          <a:spcPts val="1200"/>
                        </a:spcBef>
                        <a:spcAft>
                          <a:spcPts val="0"/>
                        </a:spcAft>
                      </a:pPr>
                      <a:r>
                        <a:rPr lang="it-IT" sz="1400" dirty="0">
                          <a:solidFill>
                            <a:srgbClr val="002060"/>
                          </a:solidFill>
                          <a:effectLst/>
                          <a:latin typeface="+mj-lt"/>
                          <a:ea typeface="Times New Roman"/>
                          <a:cs typeface="Times New Roman"/>
                        </a:rPr>
                        <a:t>(art. 168, comma 9)</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R="86360" algn="l">
                        <a:spcBef>
                          <a:spcPts val="600"/>
                        </a:spcBef>
                        <a:spcAft>
                          <a:spcPts val="0"/>
                        </a:spcAft>
                      </a:pPr>
                      <a:r>
                        <a:rPr lang="it-IT" sz="1400" u="sng" dirty="0">
                          <a:solidFill>
                            <a:srgbClr val="002060"/>
                          </a:solidFill>
                          <a:effectLst/>
                          <a:latin typeface="+mj-lt"/>
                          <a:ea typeface="Times New Roman"/>
                          <a:cs typeface="Times New Roman"/>
                        </a:rPr>
                        <a:t>Contravvenzione:</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Sanzione amministrativa </a:t>
                      </a:r>
                      <a:endParaRPr lang="it-IT" sz="1800" dirty="0">
                        <a:solidFill>
                          <a:srgbClr val="002060"/>
                        </a:solidFill>
                        <a:effectLst/>
                        <a:latin typeface="+mj-lt"/>
                        <a:ea typeface="Times New Roman"/>
                      </a:endParaRPr>
                    </a:p>
                    <a:p>
                      <a:pPr marL="0" algn="just" defTabSz="914400" rtl="0" eaLnBrk="1" latinLnBrk="0" hangingPunct="1">
                        <a:spcAft>
                          <a:spcPts val="0"/>
                        </a:spcAft>
                      </a:pPr>
                      <a:r>
                        <a:rPr lang="it-IT" sz="1400" b="1" kern="1200" dirty="0">
                          <a:solidFill>
                            <a:srgbClr val="008000"/>
                          </a:solidFill>
                          <a:effectLst/>
                          <a:latin typeface="+mj-lt"/>
                          <a:ea typeface="Times New Roman"/>
                          <a:cs typeface="+mn-cs"/>
                        </a:rPr>
                        <a:t>€ 2050,00 a € 8202,00 </a:t>
                      </a:r>
                    </a:p>
                    <a:p>
                      <a:pPr marR="86360" algn="l">
                        <a:spcBef>
                          <a:spcPts val="600"/>
                        </a:spcBef>
                        <a:spcAft>
                          <a:spcPts val="0"/>
                        </a:spcAft>
                      </a:pPr>
                      <a:r>
                        <a:rPr lang="it-IT" sz="1400" u="sng" dirty="0">
                          <a:solidFill>
                            <a:srgbClr val="002060"/>
                          </a:solidFill>
                          <a:effectLst/>
                          <a:latin typeface="+mj-lt"/>
                          <a:ea typeface="Times New Roman"/>
                          <a:cs typeface="Times New Roman"/>
                        </a:rPr>
                        <a:t>Sanzione amministrativa accessoria</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Sospensione carta di circolazione e patente da 2 a 6 mesi</a:t>
                      </a:r>
                      <a:endParaRPr lang="it-IT" sz="1800" dirty="0">
                        <a:solidFill>
                          <a:srgbClr val="002060"/>
                        </a:solidFill>
                        <a:effectLst/>
                        <a:latin typeface="+mj-lt"/>
                        <a:ea typeface="Times New Roman"/>
                      </a:endParaRPr>
                    </a:p>
                    <a:p>
                      <a:pPr marR="86360" algn="l">
                        <a:spcBef>
                          <a:spcPts val="300"/>
                        </a:spcBef>
                        <a:spcAft>
                          <a:spcPts val="0"/>
                        </a:spcAft>
                      </a:pPr>
                      <a:r>
                        <a:rPr lang="it-IT" sz="1400" u="sng" dirty="0">
                          <a:solidFill>
                            <a:srgbClr val="002060"/>
                          </a:solidFill>
                          <a:effectLst/>
                          <a:latin typeface="+mj-lt"/>
                          <a:ea typeface="Times New Roman"/>
                          <a:cs typeface="Times New Roman"/>
                        </a:rPr>
                        <a:t>Patente a punti:</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10 punti di decurtazione</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1"/>
                  </a:ext>
                </a:extLst>
              </a:tr>
              <a:tr h="685023">
                <a:tc>
                  <a:txBody>
                    <a:bodyPr/>
                    <a:lstStyle/>
                    <a:p>
                      <a:pPr marR="86360" algn="l">
                        <a:spcBef>
                          <a:spcPts val="600"/>
                        </a:spcBef>
                        <a:spcAft>
                          <a:spcPts val="0"/>
                        </a:spcAft>
                      </a:pPr>
                      <a:r>
                        <a:rPr lang="it-IT" sz="1400" dirty="0">
                          <a:solidFill>
                            <a:srgbClr val="002060"/>
                          </a:solidFill>
                          <a:effectLst/>
                          <a:latin typeface="+mj-lt"/>
                          <a:ea typeface="Times New Roman"/>
                          <a:cs typeface="Times New Roman"/>
                        </a:rPr>
                        <a:t>Inosservanza prescrizioni condizioni di trasporto: </a:t>
                      </a:r>
                      <a:r>
                        <a:rPr lang="it-IT" sz="1400" i="1" dirty="0">
                          <a:solidFill>
                            <a:srgbClr val="002060"/>
                          </a:solidFill>
                          <a:effectLst/>
                          <a:latin typeface="+mj-lt"/>
                          <a:ea typeface="Times New Roman"/>
                          <a:cs typeface="Times New Roman"/>
                        </a:rPr>
                        <a:t>equipaggiamento e protezione conducenti, documenti di trasporto, istruzioni scritte di sicurezza</a:t>
                      </a:r>
                      <a:r>
                        <a:rPr lang="it-IT" sz="1400" dirty="0">
                          <a:solidFill>
                            <a:srgbClr val="002060"/>
                          </a:solidFill>
                          <a:effectLst/>
                          <a:latin typeface="+mj-lt"/>
                          <a:ea typeface="Times New Roman"/>
                        </a:rPr>
                        <a:t> </a:t>
                      </a:r>
                      <a:endParaRPr lang="it-IT" sz="1800" dirty="0">
                        <a:solidFill>
                          <a:srgbClr val="002060"/>
                        </a:solidFill>
                        <a:effectLst/>
                        <a:latin typeface="+mj-lt"/>
                        <a:ea typeface="Times New Roman"/>
                      </a:endParaRPr>
                    </a:p>
                    <a:p>
                      <a:pPr marR="86360" algn="ctr">
                        <a:spcBef>
                          <a:spcPts val="1200"/>
                        </a:spcBef>
                        <a:spcAft>
                          <a:spcPts val="0"/>
                        </a:spcAft>
                      </a:pPr>
                      <a:r>
                        <a:rPr lang="en-US" sz="1400" dirty="0">
                          <a:solidFill>
                            <a:srgbClr val="002060"/>
                          </a:solidFill>
                          <a:effectLst/>
                          <a:latin typeface="+mj-lt"/>
                          <a:ea typeface="Times New Roman"/>
                          <a:cs typeface="Times New Roman"/>
                        </a:rPr>
                        <a:t>(art. 168, comma 9bis)</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R="86360" algn="l">
                        <a:spcBef>
                          <a:spcPts val="600"/>
                        </a:spcBef>
                        <a:spcAft>
                          <a:spcPts val="0"/>
                        </a:spcAft>
                      </a:pPr>
                      <a:r>
                        <a:rPr lang="it-IT" sz="1400" u="sng" dirty="0">
                          <a:solidFill>
                            <a:srgbClr val="002060"/>
                          </a:solidFill>
                          <a:effectLst/>
                          <a:latin typeface="+mj-lt"/>
                          <a:ea typeface="Times New Roman"/>
                          <a:cs typeface="Times New Roman"/>
                        </a:rPr>
                        <a:t>Contravvenzione:</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Sanzione amministrativa </a:t>
                      </a:r>
                      <a:endParaRPr lang="it-IT" sz="1800" dirty="0">
                        <a:solidFill>
                          <a:srgbClr val="002060"/>
                        </a:solidFill>
                        <a:effectLst/>
                        <a:latin typeface="+mj-lt"/>
                        <a:ea typeface="Times New Roman"/>
                      </a:endParaRPr>
                    </a:p>
                    <a:p>
                      <a:pPr marL="0" algn="just" defTabSz="914400" rtl="0" eaLnBrk="1" latinLnBrk="0" hangingPunct="1">
                        <a:spcAft>
                          <a:spcPts val="0"/>
                        </a:spcAft>
                      </a:pPr>
                      <a:r>
                        <a:rPr lang="it-IT" sz="1400" kern="1200" dirty="0">
                          <a:solidFill>
                            <a:srgbClr val="002060"/>
                          </a:solidFill>
                          <a:effectLst/>
                          <a:latin typeface="+mj-lt"/>
                          <a:ea typeface="Times New Roman"/>
                          <a:cs typeface="+mn-cs"/>
                        </a:rPr>
                        <a:t>€ </a:t>
                      </a:r>
                      <a:r>
                        <a:rPr lang="it-IT" sz="1400" kern="1200" dirty="0">
                          <a:solidFill>
                            <a:srgbClr val="008000"/>
                          </a:solidFill>
                          <a:effectLst/>
                          <a:latin typeface="+mj-lt"/>
                          <a:ea typeface="Times New Roman"/>
                          <a:cs typeface="+mn-cs"/>
                        </a:rPr>
                        <a:t>415,00</a:t>
                      </a:r>
                      <a:r>
                        <a:rPr lang="it-IT" sz="1400" kern="1200" dirty="0">
                          <a:solidFill>
                            <a:srgbClr val="002060"/>
                          </a:solidFill>
                          <a:effectLst/>
                          <a:latin typeface="+mj-lt"/>
                          <a:ea typeface="Times New Roman"/>
                          <a:cs typeface="+mn-cs"/>
                        </a:rPr>
                        <a:t> a € </a:t>
                      </a:r>
                      <a:r>
                        <a:rPr lang="it-IT" sz="1400" b="1" kern="1200" dirty="0">
                          <a:solidFill>
                            <a:srgbClr val="008000"/>
                          </a:solidFill>
                          <a:effectLst/>
                          <a:latin typeface="+mj-lt"/>
                          <a:ea typeface="Times New Roman"/>
                          <a:cs typeface="+mn-cs"/>
                        </a:rPr>
                        <a:t>1668,00 </a:t>
                      </a:r>
                    </a:p>
                    <a:p>
                      <a:pPr marR="86360" algn="l">
                        <a:spcBef>
                          <a:spcPts val="600"/>
                        </a:spcBef>
                        <a:spcAft>
                          <a:spcPts val="0"/>
                        </a:spcAft>
                      </a:pPr>
                      <a:r>
                        <a:rPr lang="it-IT" sz="1400" u="sng" dirty="0">
                          <a:solidFill>
                            <a:srgbClr val="002060"/>
                          </a:solidFill>
                          <a:effectLst/>
                          <a:latin typeface="+mj-lt"/>
                          <a:ea typeface="Times New Roman"/>
                          <a:cs typeface="Times New Roman"/>
                        </a:rPr>
                        <a:t>Patente a punti:</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2 punti di decurtazione</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2"/>
                  </a:ext>
                </a:extLst>
              </a:tr>
              <a:tr h="380568">
                <a:tc>
                  <a:txBody>
                    <a:bodyPr/>
                    <a:lstStyle/>
                    <a:p>
                      <a:pPr marR="86360" algn="l">
                        <a:spcBef>
                          <a:spcPts val="600"/>
                        </a:spcBef>
                        <a:spcAft>
                          <a:spcPts val="0"/>
                        </a:spcAft>
                      </a:pPr>
                      <a:r>
                        <a:rPr lang="it-IT" sz="1400" dirty="0">
                          <a:solidFill>
                            <a:srgbClr val="002060"/>
                          </a:solidFill>
                          <a:effectLst/>
                          <a:latin typeface="+mj-lt"/>
                          <a:ea typeface="Times New Roman"/>
                          <a:cs typeface="Times New Roman"/>
                        </a:rPr>
                        <a:t>Inosservanza prescrizioni diverse da quelle di cui ai commi 7, 8, 8 bis 9 e 9bis</a:t>
                      </a:r>
                      <a:endParaRPr lang="it-IT" sz="1800" dirty="0">
                        <a:solidFill>
                          <a:srgbClr val="002060"/>
                        </a:solidFill>
                        <a:effectLst/>
                        <a:latin typeface="+mj-lt"/>
                        <a:ea typeface="Times New Roman"/>
                      </a:endParaRPr>
                    </a:p>
                    <a:p>
                      <a:pPr marR="86360" algn="ctr">
                        <a:spcBef>
                          <a:spcPts val="200"/>
                        </a:spcBef>
                        <a:spcAft>
                          <a:spcPts val="0"/>
                        </a:spcAft>
                      </a:pPr>
                      <a:r>
                        <a:rPr lang="en-US" sz="1400" dirty="0">
                          <a:solidFill>
                            <a:srgbClr val="002060"/>
                          </a:solidFill>
                          <a:effectLst/>
                          <a:latin typeface="+mj-lt"/>
                          <a:ea typeface="Times New Roman"/>
                          <a:cs typeface="Times New Roman"/>
                        </a:rPr>
                        <a:t>(Art. 168, comma 9 </a:t>
                      </a:r>
                      <a:r>
                        <a:rPr lang="en-US" sz="1400" dirty="0" err="1">
                          <a:solidFill>
                            <a:srgbClr val="002060"/>
                          </a:solidFill>
                          <a:effectLst/>
                          <a:latin typeface="+mj-lt"/>
                          <a:ea typeface="Times New Roman"/>
                          <a:cs typeface="Times New Roman"/>
                        </a:rPr>
                        <a:t>ter</a:t>
                      </a:r>
                      <a:r>
                        <a:rPr lang="en-US" sz="1400" dirty="0">
                          <a:solidFill>
                            <a:srgbClr val="002060"/>
                          </a:solidFill>
                          <a:effectLst/>
                          <a:latin typeface="+mj-lt"/>
                          <a:ea typeface="Times New Roman"/>
                          <a:cs typeface="Times New Roman"/>
                        </a:rPr>
                        <a:t>)</a:t>
                      </a:r>
                      <a:endParaRPr lang="it-IT" sz="18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marR="86360" algn="l">
                        <a:spcBef>
                          <a:spcPts val="600"/>
                        </a:spcBef>
                        <a:spcAft>
                          <a:spcPts val="0"/>
                        </a:spcAft>
                      </a:pPr>
                      <a:r>
                        <a:rPr lang="it-IT" sz="1400" u="sng" dirty="0">
                          <a:solidFill>
                            <a:srgbClr val="002060"/>
                          </a:solidFill>
                          <a:effectLst/>
                          <a:latin typeface="+mj-lt"/>
                          <a:ea typeface="Times New Roman"/>
                          <a:cs typeface="Times New Roman"/>
                        </a:rPr>
                        <a:t>Contravvenzione:</a:t>
                      </a:r>
                      <a:endParaRPr lang="it-IT" sz="1800" dirty="0">
                        <a:solidFill>
                          <a:srgbClr val="002060"/>
                        </a:solidFill>
                        <a:effectLst/>
                        <a:latin typeface="+mj-lt"/>
                        <a:ea typeface="Times New Roman"/>
                      </a:endParaRPr>
                    </a:p>
                    <a:p>
                      <a:pPr algn="just">
                        <a:spcAft>
                          <a:spcPts val="0"/>
                        </a:spcAft>
                      </a:pPr>
                      <a:r>
                        <a:rPr lang="it-IT" sz="1400" dirty="0">
                          <a:solidFill>
                            <a:srgbClr val="002060"/>
                          </a:solidFill>
                          <a:effectLst/>
                          <a:latin typeface="+mj-lt"/>
                          <a:ea typeface="Times New Roman"/>
                          <a:cs typeface="Times New Roman"/>
                        </a:rPr>
                        <a:t>Sanzione amministrativa </a:t>
                      </a:r>
                      <a:endParaRPr lang="it-IT" sz="1800" dirty="0">
                        <a:solidFill>
                          <a:srgbClr val="002060"/>
                        </a:solidFill>
                        <a:effectLst/>
                        <a:latin typeface="+mj-lt"/>
                        <a:ea typeface="Times New Roman"/>
                      </a:endParaRPr>
                    </a:p>
                    <a:p>
                      <a:pPr algn="just">
                        <a:spcAft>
                          <a:spcPts val="0"/>
                        </a:spcAft>
                      </a:pPr>
                      <a:r>
                        <a:rPr lang="it-IT" sz="1400" kern="1200" dirty="0">
                          <a:solidFill>
                            <a:srgbClr val="002060"/>
                          </a:solidFill>
                          <a:effectLst/>
                          <a:latin typeface="+mj-lt"/>
                          <a:ea typeface="Times New Roman"/>
                          <a:cs typeface="+mn-cs"/>
                        </a:rPr>
                        <a:t>da € </a:t>
                      </a:r>
                      <a:r>
                        <a:rPr lang="it-IT" sz="1400" kern="1200" dirty="0">
                          <a:solidFill>
                            <a:srgbClr val="008000"/>
                          </a:solidFill>
                          <a:effectLst/>
                          <a:latin typeface="+mj-lt"/>
                          <a:ea typeface="Times New Roman"/>
                          <a:cs typeface="+mn-cs"/>
                        </a:rPr>
                        <a:t>167,00</a:t>
                      </a:r>
                      <a:r>
                        <a:rPr lang="it-IT" sz="1400" kern="1200" dirty="0">
                          <a:solidFill>
                            <a:srgbClr val="002060"/>
                          </a:solidFill>
                          <a:effectLst/>
                          <a:latin typeface="+mj-lt"/>
                          <a:ea typeface="Times New Roman"/>
                          <a:cs typeface="+mn-cs"/>
                        </a:rPr>
                        <a:t> a € </a:t>
                      </a:r>
                      <a:r>
                        <a:rPr lang="it-IT" sz="1400" b="1" kern="1200" dirty="0">
                          <a:solidFill>
                            <a:srgbClr val="008000"/>
                          </a:solidFill>
                          <a:effectLst/>
                          <a:latin typeface="+mj-lt"/>
                          <a:ea typeface="Times New Roman"/>
                          <a:cs typeface="+mn-cs"/>
                        </a:rPr>
                        <a:t>666,00</a:t>
                      </a:r>
                      <a:r>
                        <a:rPr lang="it-IT" sz="1400" kern="1200" dirty="0">
                          <a:solidFill>
                            <a:srgbClr val="002060"/>
                          </a:solidFill>
                          <a:effectLst/>
                          <a:latin typeface="+mj-lt"/>
                          <a:ea typeface="Times New Roman"/>
                          <a:cs typeface="+mn-cs"/>
                        </a:rPr>
                        <a:t> </a:t>
                      </a:r>
                    </a:p>
                  </a:txBody>
                  <a:tcPr marL="37653" marR="37653" marT="0" marB="0">
                    <a:lnL>
                      <a:noFill/>
                    </a:lnL>
                    <a:lnR>
                      <a:noFill/>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3"/>
                  </a:ext>
                </a:extLst>
              </a:tr>
              <a:tr h="685023">
                <a:tc gridSpan="2">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it-IT" sz="1400" b="1" kern="1200" dirty="0">
                          <a:solidFill>
                            <a:srgbClr val="008000"/>
                          </a:solidFill>
                          <a:effectLst/>
                          <a:latin typeface="+mj-lt"/>
                          <a:ea typeface="Times New Roman"/>
                          <a:cs typeface="+mn-cs"/>
                        </a:rPr>
                        <a:t>N.B. L’aggiornamento delle sanzioni amministrative pecuniarie, di cui al D.M. del 27 dicembre 2018, pubblicato su G.U. n. 301 del 29 dicembre 2018 </a:t>
                      </a:r>
                      <a:r>
                        <a:rPr lang="it-IT" sz="1400" kern="1200" dirty="0">
                          <a:solidFill>
                            <a:srgbClr val="008000"/>
                          </a:solidFill>
                          <a:effectLst/>
                          <a:latin typeface="+mn-lt"/>
                          <a:ea typeface="Times New Roman"/>
                          <a:cs typeface="+mn-cs"/>
                        </a:rPr>
                        <a:t>è in virtù della variazione percentuale del</a:t>
                      </a:r>
                      <a:r>
                        <a:rPr lang="it-IT" sz="1400" kern="1200" baseline="0" dirty="0">
                          <a:solidFill>
                            <a:srgbClr val="008000"/>
                          </a:solidFill>
                          <a:effectLst/>
                          <a:latin typeface="+mn-lt"/>
                          <a:ea typeface="Times New Roman"/>
                          <a:cs typeface="+mn-cs"/>
                        </a:rPr>
                        <a:t> </a:t>
                      </a:r>
                      <a:r>
                        <a:rPr lang="it-IT" sz="1400" kern="1200" dirty="0">
                          <a:solidFill>
                            <a:srgbClr val="008000"/>
                          </a:solidFill>
                          <a:effectLst/>
                          <a:latin typeface="+mn-lt"/>
                          <a:ea typeface="Times New Roman"/>
                          <a:cs typeface="+mn-cs"/>
                        </a:rPr>
                        <a:t>2,2% dell’indice dei prezzi al consumo per le famiglie di operai ed impiegati nel biennio precedente, come  comunicato dall’Istat.</a:t>
                      </a:r>
                      <a:endParaRPr lang="it-IT" sz="1400" kern="1200" dirty="0">
                        <a:solidFill>
                          <a:srgbClr val="002060"/>
                        </a:solidFill>
                        <a:effectLst/>
                        <a:latin typeface="+mj-lt"/>
                        <a:ea typeface="Times New Roman"/>
                        <a:cs typeface="+mn-cs"/>
                      </a:endParaRPr>
                    </a:p>
                    <a:p>
                      <a:pPr>
                        <a:spcAft>
                          <a:spcPts val="0"/>
                        </a:spcAft>
                      </a:pPr>
                      <a:r>
                        <a:rPr lang="it-IT" sz="1400" dirty="0">
                          <a:solidFill>
                            <a:srgbClr val="002060"/>
                          </a:solidFill>
                          <a:effectLst/>
                          <a:latin typeface="+mj-lt"/>
                          <a:ea typeface="Times New Roman"/>
                        </a:rPr>
                        <a:t>Le sanzioni amministrative, per le  violazioni di cui ai commi sopraindicati si applicano sia al conducente che al proprietario del veicolo, nonché al committente quando si tratta di trasporto eseguito per suo conto esclusivo (art. 168, comma 10)</a:t>
                      </a:r>
                      <a:endParaRPr lang="it-IT" sz="2000" dirty="0">
                        <a:solidFill>
                          <a:srgbClr val="002060"/>
                        </a:solidFill>
                        <a:effectLst/>
                        <a:latin typeface="+mj-lt"/>
                        <a:ea typeface="Times New Roman"/>
                      </a:endParaRPr>
                    </a:p>
                  </a:txBody>
                  <a:tcPr marL="37653" marR="37653" marT="0" marB="0">
                    <a:lnL>
                      <a:noFill/>
                    </a:lnL>
                    <a:lnR>
                      <a:noFill/>
                    </a:lnR>
                    <a:lnT w="12700" cap="flat" cmpd="sng" algn="ctr">
                      <a:solidFill>
                        <a:srgbClr val="C0C0C0"/>
                      </a:solidFill>
                      <a:prstDash val="solid"/>
                      <a:round/>
                      <a:headEnd type="none" w="med" len="med"/>
                      <a:tailEnd type="none" w="med" len="med"/>
                    </a:lnT>
                    <a:lnB>
                      <a:noFill/>
                    </a:lnB>
                    <a:solidFill>
                      <a:schemeClr val="bg1"/>
                    </a:solidFill>
                  </a:tcPr>
                </a:tc>
                <a:tc hMerge="1">
                  <a:txBody>
                    <a:bodyPr/>
                    <a:lstStyle/>
                    <a:p>
                      <a:endParaRPr lang="it-IT"/>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88535441"/>
      </p:ext>
    </p:extLst>
  </p:cSld>
  <p:clrMapOvr>
    <a:masterClrMapping/>
  </p:clrMapOvr>
</p:sld>
</file>

<file path=ppt/theme/theme1.xml><?xml version="1.0" encoding="utf-8"?>
<a:theme xmlns:a="http://schemas.openxmlformats.org/drawingml/2006/main" name="FEDERCHIMICA PPoint preset">
  <a:themeElements>
    <a:clrScheme name="FEDERCHIMICA PPoint pres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sng" strike="noStrike" cap="none" normalizeH="0" baseline="0" smtClean="0">
            <a:ln>
              <a:noFill/>
            </a:ln>
            <a:solidFill>
              <a:schemeClr val="tx1"/>
            </a:solidFill>
            <a:effectLst/>
            <a:latin typeface="Arial" charset="0"/>
          </a:defRPr>
        </a:defPPr>
      </a:lstStyle>
    </a:lnDef>
  </a:objectDefaults>
  <a:extraClrSchemeLst>
    <a:extraClrScheme>
      <a:clrScheme name="FEDERCHIMICA PPoint pres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ERCHIMICA PPoint pres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ERCHIMICA PPoint pres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ERCHIMICA PPoint pres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ERCHIMICA PPoint pres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ERCHIMICA PPoint pres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ERCHIMICA PPoint pres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ERCHIMICA PPoint pres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ERCHIMICA PPoint pres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ERCHIMICA PPoint pres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ERCHIMICA PPoint pres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ERCHIMICA PPoint pres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4867</TotalTime>
  <Words>22941</Words>
  <Application>Microsoft Office PowerPoint</Application>
  <PresentationFormat>Presentazione su schermo (4:3)</PresentationFormat>
  <Paragraphs>2489</Paragraphs>
  <Slides>235</Slides>
  <Notes>59</Notes>
  <HiddenSlides>0</HiddenSlides>
  <MMClips>0</MMClips>
  <ScaleCrop>false</ScaleCrop>
  <HeadingPairs>
    <vt:vector size="8" baseType="variant">
      <vt:variant>
        <vt:lpstr>Caratteri utilizzati</vt:lpstr>
      </vt:variant>
      <vt:variant>
        <vt:i4>11</vt:i4>
      </vt:variant>
      <vt:variant>
        <vt:lpstr>Tema</vt:lpstr>
      </vt:variant>
      <vt:variant>
        <vt:i4>1</vt:i4>
      </vt:variant>
      <vt:variant>
        <vt:lpstr>Server OLE incorporati</vt:lpstr>
      </vt:variant>
      <vt:variant>
        <vt:i4>3</vt:i4>
      </vt:variant>
      <vt:variant>
        <vt:lpstr>Titoli diapositive</vt:lpstr>
      </vt:variant>
      <vt:variant>
        <vt:i4>235</vt:i4>
      </vt:variant>
    </vt:vector>
  </HeadingPairs>
  <TitlesOfParts>
    <vt:vector size="250" baseType="lpstr">
      <vt:lpstr>Arial</vt:lpstr>
      <vt:lpstr>Calibri</vt:lpstr>
      <vt:lpstr>Futura Lt BT</vt:lpstr>
      <vt:lpstr>Georgia</vt:lpstr>
      <vt:lpstr>Roboto</vt:lpstr>
      <vt:lpstr>Symbol</vt:lpstr>
      <vt:lpstr>Times New Roman</vt:lpstr>
      <vt:lpstr>Trebuchet MS</vt:lpstr>
      <vt:lpstr>Verdana</vt:lpstr>
      <vt:lpstr>Wingdings</vt:lpstr>
      <vt:lpstr>Wingdings 2</vt:lpstr>
      <vt:lpstr>FEDERCHIMICA PPoint preset</vt:lpstr>
      <vt:lpstr>Immagine</vt:lpstr>
      <vt:lpstr>Photo Editor Photo</vt:lpstr>
      <vt:lpstr>CorelDRAW</vt:lpstr>
      <vt:lpstr>Linea Guida Assogastecnici  ADR 2019</vt:lpstr>
      <vt:lpstr>La normativa internazionale sul trasporto</vt:lpstr>
      <vt:lpstr>Presentazione standard di PowerPoint</vt:lpstr>
      <vt:lpstr>L’ADR</vt:lpstr>
      <vt:lpstr>Presentazione standard di PowerPoint</vt:lpstr>
      <vt:lpstr>Presentazione standard di PowerPoint</vt:lpstr>
      <vt:lpstr>Lista merci pericolose</vt:lpstr>
      <vt:lpstr>Lista merci pericolose</vt:lpstr>
      <vt:lpstr>Presentazione standard di PowerPoint</vt:lpstr>
      <vt:lpstr>Presentazione standard di PowerPoint</vt:lpstr>
      <vt:lpstr>Gli operatori: definizioni, ruoli e responsabilità</vt:lpstr>
      <vt:lpstr>Tabella degli obblighi</vt:lpstr>
      <vt:lpstr>Presentazione standard di PowerPoint</vt:lpstr>
      <vt:lpstr>Misure generali di Sicurezza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consulente ADR</vt:lpstr>
      <vt:lpstr>Presentazione standard di PowerPoint</vt:lpstr>
      <vt:lpstr>Presentazione standard di PowerPoint</vt:lpstr>
      <vt:lpstr>Presentazione standard di PowerPoint</vt:lpstr>
      <vt:lpstr>Presentazione standard di PowerPoint</vt:lpstr>
      <vt:lpstr>Presentazione standard di PowerPoint</vt:lpstr>
      <vt:lpstr>La formazione</vt:lpstr>
      <vt:lpstr>Presentazione standard di PowerPoint</vt:lpstr>
      <vt:lpstr>Presentazione standard di PowerPoint</vt:lpstr>
      <vt:lpstr>Presentazione standard di PowerPoint</vt:lpstr>
      <vt:lpstr>Presentazione standard di PowerPoint</vt:lpstr>
      <vt:lpstr>La Security</vt:lpstr>
      <vt:lpstr>Presentazione standard di PowerPoint</vt:lpstr>
      <vt:lpstr>Presentazione standard di PowerPoint</vt:lpstr>
      <vt:lpstr>Presentazione standard di PowerPoint</vt:lpstr>
      <vt:lpstr>La classificazione ADR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 recipienti a pressione</vt:lpstr>
      <vt:lpstr>Tipologia dei recipienti</vt:lpstr>
      <vt:lpstr>Nuove definizioni</vt:lpstr>
      <vt:lpstr>Presentazione standard di PowerPoint</vt:lpstr>
      <vt:lpstr>Presentazione standard di PowerPoint</vt:lpstr>
      <vt:lpstr>Tipologie di recipienti a pressione</vt:lpstr>
      <vt:lpstr>Omologazione dei recipienti</vt:lpstr>
      <vt:lpstr>Esempio di marcatura</vt:lpstr>
      <vt:lpstr>Marcatura dei pacchi bombole</vt:lpstr>
      <vt:lpstr> Pacchi Italia - Circolare MIT 13/11/2015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Dimensione UN e sovraimballaggio</vt:lpstr>
      <vt:lpstr>Colorazione dei recipienti</vt:lpstr>
      <vt:lpstr>Presentazione standard di PowerPoint</vt:lpstr>
      <vt:lpstr>Presentazione standard di PowerPoint</vt:lpstr>
      <vt:lpstr>Presentazione standard di PowerPoint</vt:lpstr>
      <vt:lpstr>Presentazione standard di PowerPoint</vt:lpstr>
      <vt:lpstr>Nuovi standard nella P200 (10)</vt:lpstr>
      <vt:lpstr>Presentazione standard di PowerPoint</vt:lpstr>
      <vt:lpstr> Revisione periodica – istruzione d’imballaggio P200</vt:lpstr>
      <vt:lpstr> Revisione periodica istruzione d’imballaggio P200</vt:lpstr>
      <vt:lpstr>Prova a ultrasuoni</vt:lpstr>
      <vt:lpstr>Valutazione della conformità</vt:lpstr>
      <vt:lpstr>Aerosol e cartucce di gas (6.2.6.4)</vt:lpstr>
      <vt:lpstr>Revisione periodica –  Scadenza ogni 15 anni</vt:lpstr>
      <vt:lpstr> Revisione periodica Recipienti criogenici P203</vt:lpstr>
      <vt:lpstr>Cisterne, container-cisterna, veicoli batteria, CGEM</vt:lpstr>
      <vt:lpstr>La cisterna</vt:lpstr>
      <vt:lpstr>La cisterna smontabile</vt:lpstr>
      <vt:lpstr>Il container -cisterna</vt:lpstr>
      <vt:lpstr>Il CGEM</vt:lpstr>
      <vt:lpstr>Il carro bombolaio  o veicolo batteria</vt:lpstr>
      <vt:lpstr>Cisterne TPED: norme per la costruzione e rivalutazione</vt:lpstr>
      <vt:lpstr>Costruzione cisterne ADR 6.8</vt:lpstr>
      <vt:lpstr>Saldature Cisterne 6.8.2.1.23</vt:lpstr>
      <vt:lpstr>6.8 Cisterne - Equipaggiamenti</vt:lpstr>
      <vt:lpstr>6.8 Cisterne - Equipaggiamenti</vt:lpstr>
      <vt:lpstr>Progettazione, costruzione, controlli e prove –  le norme di riferimento relative alle cisterne</vt:lpstr>
      <vt:lpstr>Progettazione e costruzione –  le norme di riferimento</vt:lpstr>
      <vt:lpstr>Progettazione e costruzione –  le norme di riferimento</vt:lpstr>
      <vt:lpstr>Norme di riferimento relative ai CGEM e veicoli batteria</vt:lpstr>
      <vt:lpstr>Presentazione standard di PowerPoint</vt:lpstr>
      <vt:lpstr>Standard pubblicati successivamente con ADR 2019</vt:lpstr>
      <vt:lpstr>Standard pubblicati successivamente con ADR 2019</vt:lpstr>
      <vt:lpstr>Equipaggiamenti (sez. 6.8.3.2)</vt:lpstr>
      <vt:lpstr>Equipaggiamenti (sez. 6.8.3.2.5)</vt:lpstr>
      <vt:lpstr>Equipaggiamenti (sez. 6.8.3.2.9)</vt:lpstr>
      <vt:lpstr>Equipaggiamenti (sez. 6.8.3.2.11)</vt:lpstr>
      <vt:lpstr>Equipaggiamento per veicoli batteria e CGEM  (sez. 6.8.3.2.18  e 6.8.3.2.28)</vt:lpstr>
      <vt:lpstr>Targa delle cisterne</vt:lpstr>
      <vt:lpstr>Targa delle cisterne</vt:lpstr>
      <vt:lpstr>Aggiunte sulla targa per i container cisterna</vt:lpstr>
      <vt:lpstr>Cisterne ADR – Tempo di tenuta</vt:lpstr>
      <vt:lpstr>Cisterne ADR – Tempo di tenuta</vt:lpstr>
      <vt:lpstr>Targa esterna delle cisterne</vt:lpstr>
      <vt:lpstr>Codice cisterna</vt:lpstr>
      <vt:lpstr>Targa delle cisterne</vt:lpstr>
      <vt:lpstr>Prove periodiche e intermedie  delle cisterne fisse e smontabili  di gas liquefatti e refrigerati</vt:lpstr>
      <vt:lpstr>Prove periodiche e intermedie   di container cisterna, casse mobili e CGEM  per gas liquefatti e refrigerati</vt:lpstr>
      <vt:lpstr>Prove periodiche e intermedie di veicoli batteria di tubi o di bombole per gas</vt:lpstr>
      <vt:lpstr>Veicoli</vt:lpstr>
      <vt:lpstr>Approvazione dei veicoli (sez. 9.1.2)</vt:lpstr>
      <vt:lpstr>Approvazione dei veicoli (sez. 9.1.2)</vt:lpstr>
      <vt:lpstr>Approvazione dei veicoli (sez. 9.1.2)</vt:lpstr>
      <vt:lpstr>Presentazione standard di PowerPoint</vt:lpstr>
      <vt:lpstr>Presentazione standard di PowerPoint</vt:lpstr>
      <vt:lpstr>Presentazione standard di PowerPoint</vt:lpstr>
      <vt:lpstr>Dispositivi di frenatura (sez. 9.2.3)</vt:lpstr>
      <vt:lpstr>Dispositivi di frenatura (sez. 9.2.3)</vt:lpstr>
      <vt:lpstr>Costruzione dei veicoli</vt:lpstr>
      <vt:lpstr>Placcatura  di veicoli e cisterne</vt:lpstr>
      <vt:lpstr>Placcatura e  segnalazione arancio</vt:lpstr>
      <vt:lpstr>Placcatura (sez. 5.3.1)</vt:lpstr>
      <vt:lpstr>Placcatura</vt:lpstr>
      <vt:lpstr>Marchio “materia pericolosa per l’ambiente” (sez. 5.3.6)</vt:lpstr>
      <vt:lpstr>Pannelli arancioni (sez. 5.3.2)</vt:lpstr>
      <vt:lpstr>Pannelli arancioni</vt:lpstr>
      <vt:lpstr>Pannelli arancioni </vt:lpstr>
      <vt:lpstr>Numero di pericolo</vt:lpstr>
      <vt:lpstr>Numero di pericolo</vt:lpstr>
      <vt:lpstr>Pannelli arancio  dei principali gas trasportati</vt:lpstr>
      <vt:lpstr>Placcatura veicoli-cisterna  (es. LOX) </vt:lpstr>
      <vt:lpstr>Placcatura veicoli batteria  (es. GH2)</vt:lpstr>
      <vt:lpstr>Placcatura cisterne mobile e tank container  </vt:lpstr>
      <vt:lpstr>Equipaggiamento ed equipaggio</vt:lpstr>
      <vt:lpstr>Unità di trasporto e  documenti di bordo</vt:lpstr>
      <vt:lpstr>Mezzi di estinzione incendio</vt:lpstr>
      <vt:lpstr>Presentazione standard di PowerPoint</vt:lpstr>
      <vt:lpstr>Presentazione standard di PowerPoint</vt:lpstr>
      <vt:lpstr>Equipaggiamento ADR  </vt:lpstr>
      <vt:lpstr>Equipaggiamenti diversi e  di protezione individuale</vt:lpstr>
      <vt:lpstr>Equipaggiamenti diversi e  di protezione individuale</vt:lpstr>
      <vt:lpstr>Disposizioni da osservare  da parte dell’equipaggio</vt:lpstr>
      <vt:lpstr>Presentazione standard di PowerPoint</vt:lpstr>
      <vt:lpstr>Presentazione standard di PowerPoint</vt:lpstr>
      <vt:lpstr>Sorveglianza dei veicoli</vt:lpstr>
      <vt:lpstr>Sorveglianza dei veicoli</vt:lpstr>
      <vt:lpstr>Il trasporto in colli</vt:lpstr>
      <vt:lpstr>Segnalazione arancio per trasporto in colli</vt:lpstr>
      <vt:lpstr>Trasporto in colli (cap. 7)</vt:lpstr>
      <vt:lpstr>Trasporto in colli (sez. 7.2) Garantire un’adeguata aerazione</vt:lpstr>
      <vt:lpstr>I trasporti di materie che presentano un rischio di asfissia come quelli che stanno svolgendo uno scopo di refrigerazione o di condizionamento durante il trasporto (es. embrioni in azoto liquido, pesce nel ghiaccio secco, ecc.) devono riportare questa etichetta</vt:lpstr>
      <vt:lpstr>Presentazione standard di PowerPoint</vt:lpstr>
      <vt:lpstr>Trasporto in colli (sez. 7.5) Movimentazione e stivaggio </vt:lpstr>
      <vt:lpstr>Trasporto in colli (sez. 7.5) Movimentazione e stivaggio – disposizioni speciali</vt:lpstr>
      <vt:lpstr>Trasporto in colli (sez. 7.5) Movimentazione e stivaggio – disposizioni speciali</vt:lpstr>
      <vt:lpstr>Trasporto in colli (cap. 7.5) La norma EN 12195-1:2010</vt:lpstr>
      <vt:lpstr>Trasporto in colli (cap. 7) La norma EN 12195-1:2010</vt:lpstr>
      <vt:lpstr>Trasporto in colli (cap. 7) La norma EN 12195-1:2010</vt:lpstr>
      <vt:lpstr>Trasporto in colli (cap. 7) La norma EN 12195-1:2010</vt:lpstr>
      <vt:lpstr>Trasporto in colli (cap. 7) La norma EN 12195-1:2010</vt:lpstr>
      <vt:lpstr>Metodi di trattenuta del carico Cinghie di ancoraggio del carico</vt:lpstr>
      <vt:lpstr>Trasporto in colli (sez. 7.5) Movimentazione e stivaggio – disposizioni speciali</vt:lpstr>
      <vt:lpstr>Trasporto in colli (cap. 7.5) Divieto di carico in comune</vt:lpstr>
      <vt:lpstr>Presentazione standard di PowerPoint</vt:lpstr>
      <vt:lpstr>Il trasporto in cisterna</vt:lpstr>
      <vt:lpstr>Trasporto in cisterne</vt:lpstr>
      <vt:lpstr>Trasporto in cisterne</vt:lpstr>
      <vt:lpstr>Trasporto in cisterne</vt:lpstr>
      <vt:lpstr>Trasporto in cisterne</vt:lpstr>
      <vt:lpstr>Trasporto in cisterne</vt:lpstr>
      <vt:lpstr>Trasporto in cisterne  Grado di riempimento</vt:lpstr>
      <vt:lpstr>Trasporto in cisterne I principali rischi</vt:lpstr>
      <vt:lpstr>Trasporto in cisterne I principali rischi</vt:lpstr>
      <vt:lpstr>Trasporto in cisterne I principali rischi</vt:lpstr>
      <vt:lpstr>Trasporto in cisterne I principali soggetti</vt:lpstr>
      <vt:lpstr>Trasporto in cisterne I principali soggetti</vt:lpstr>
      <vt:lpstr>I documenti di trasporto</vt:lpstr>
      <vt:lpstr>Documentazione</vt:lpstr>
      <vt:lpstr>Documentazione: forma, lingua e conservazione</vt:lpstr>
      <vt:lpstr>Descrizione delle merci pericolose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Certificato di carico  di un container</vt:lpstr>
      <vt:lpstr>Istruzioni scritte (sez. 5.4.3)</vt:lpstr>
      <vt:lpstr>Istruzioni scritte (sez. 5.4.3)</vt:lpstr>
      <vt:lpstr>Presentazione standard di PowerPoint</vt:lpstr>
      <vt:lpstr>Esenzioni</vt:lpstr>
      <vt:lpstr>Presentazione standard di PowerPoint</vt:lpstr>
      <vt:lpstr>Esenzione parziale dall’ADR  (sez. 1.1.3.6)</vt:lpstr>
      <vt:lpstr>Obblighi</vt:lpstr>
      <vt:lpstr>Presentazione standard di PowerPoint</vt:lpstr>
      <vt:lpstr>Presentazione standard di PowerPoint</vt:lpstr>
      <vt:lpstr>Presentazione standard di PowerPoint</vt:lpstr>
      <vt:lpstr>Calcolo dell’esenzione parziale</vt:lpstr>
      <vt:lpstr>Unità di misura</vt:lpstr>
      <vt:lpstr>Esempio di calcolo  di esenzione parziale</vt:lpstr>
      <vt:lpstr>Nuove indicazioni per il documento di trasporto in esenzione parziale Sezione 5.4.1.1.1 (f) Nota 1 </vt:lpstr>
      <vt:lpstr>Esenzioni per merci imballate in quantità limitate (LQ) (sez. 3.4)</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Esenzioni</vt:lpstr>
      <vt:lpstr>Trasporti su strada che seguono o precedono trasporti aerei o marittimi (sez. 1.1.4, 5.4.1.1.7, 5.4.2)</vt:lpstr>
      <vt:lpstr>Accordi multilaterali di deroga tra Paesi contraenti  (sez.1.5.1.1 e 1.5.1.2)</vt:lpstr>
      <vt:lpstr>Restrizioni e gallerie</vt:lpstr>
      <vt:lpstr>Gallerie: restrizioni al trasporto</vt:lpstr>
      <vt:lpstr>Classificazione delle gallerie</vt:lpstr>
      <vt:lpstr>Presentazione standard di PowerPoint</vt:lpstr>
      <vt:lpstr>Presentazione standard di PowerPoint</vt:lpstr>
      <vt:lpstr>Esempi di restrizione</vt:lpstr>
      <vt:lpstr>Esempi di restrizione</vt:lpstr>
      <vt:lpstr>Periodi di riposo conducenti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sanzioni</vt:lpstr>
      <vt:lpstr>Presentazione standard di PowerPoint</vt:lpstr>
      <vt:lpstr>Presentazione standard di PowerPoint</vt:lpstr>
    </vt:vector>
  </TitlesOfParts>
  <Company>Federchimica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Federchimica</dc:title>
  <dc:creator>Melismelis Srl</dc:creator>
  <dc:description>Template realizzato per Federchimica e Associazioni del gruppo da Melismelis - melismelis.com - 04/2007</dc:description>
  <cp:lastModifiedBy>PAOLO BENNI</cp:lastModifiedBy>
  <cp:revision>437</cp:revision>
  <cp:lastPrinted>2019-01-30T13:55:27Z</cp:lastPrinted>
  <dcterms:created xsi:type="dcterms:W3CDTF">2007-02-22T09:13:45Z</dcterms:created>
  <dcterms:modified xsi:type="dcterms:W3CDTF">2019-09-07T10:55:37Z</dcterms:modified>
</cp:coreProperties>
</file>