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45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157B7E-F8B6-9BD4-1632-0BB8EB622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1F83019-0D28-6DF8-8232-DFE97BA6C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88B2B9-8896-C71C-A535-DAE31F182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8C2F00-F6B6-1D67-6EAA-A2173DFF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A1E41E-A1F6-C1CF-0A2D-C55920F3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314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EE6245-424C-3888-517B-827487C4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4D5B46-E3DE-7B49-E7DA-06734A956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750592-4422-0AE2-6944-6DBE96EA8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1834A0-6E68-D6C4-B133-6849E3348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787096-5669-0052-369C-422727EF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476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D99DA3-0756-CEF7-3D08-B64C3E0C9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B8AA34-DB52-8DBF-AF0E-AE6507EA2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36B936-2034-2BF3-F9E8-9EE43090F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2785B9-5B59-80C8-A22A-59E6D156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133F1FE-BC05-3AEE-F62B-BAAB6B3D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651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AE8248-5D4D-FB5A-9B47-E6830277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90057D-CE8D-B1E9-801C-9414754B0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30F456E-C16C-1341-FD96-1A8626342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AE711D2-04A2-62D0-EF8D-4F774201C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2299221-1399-F0E4-BD8F-83FF9D7C5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691165-FEC3-DAA6-9EDC-3737B0D8D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4753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EB7029-F3C4-DAFC-B51E-EAF8218EE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84C5678-E60A-F951-7E17-EDB424495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7A93D82-C301-8D80-A2A9-AE07FFD07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DDAC678-6EBE-8A56-53BC-3035481A30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B6958DF-8E50-A11D-EE1A-2296DB41AD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BAB071B-0290-AA12-38F8-7E29D793B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B244389-434F-81FB-CB8C-807ECCC4B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194C1A7-F913-DF86-1EDB-B100E445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319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CB827A-C619-6F5C-5E34-5417954C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F34F0AB-FA9E-EF0F-B1D9-E286D33B5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7CE43F-8CF0-3ACD-5C67-304B9C40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E4C5CE2-96DE-CD95-7AC7-83A3B5A98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1005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D24196D-61E2-C0B0-464D-A472669A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B3B80E6-2456-D5A5-76DF-3698C8DFC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6D71B0-CB30-19BF-6D3E-AA9D7E88E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327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379534-CDF5-5FF3-59F2-289FC43E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4505BC-C681-EA63-DE7D-005D5EFEC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1FF5FB-D679-4805-5D78-03A729F2E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7AD045E-CEE8-089A-A5BD-9FA1FF84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8AFFB45-3CA3-937B-E23B-7A86B7701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828565-D612-39CE-B552-7324BD302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325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4EDC23-EA46-A5B3-1BD0-3F38F003B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AF33950-2F67-5C57-9F38-7A5393A7A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95815D-9633-91A0-A672-5155C1D4B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A886EA7-C802-52A0-EF3B-E5ABE885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DCB2841-DCAC-C234-FA3D-9BF20B802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0C49C1-D49C-CE28-D725-16A9EA16A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5793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DFB634-C91C-90A1-2623-9B2283E9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5FFA5F-5A93-AE8B-09A6-2629FAA65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64AC24-9EC2-38B2-03D8-F3759034D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EEEF30-D87F-FCCE-7E5A-7494459CD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AE3311-69E8-CE23-C209-30730CCA8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56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CF7E967-FB9B-719A-AAC4-0DC3FC8031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8D78B1-B011-B8A9-7ACA-664BCD16E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DCC074-DF9C-0ECA-A9C5-636978F43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42C763-AC71-F0D9-4171-DEEF3627D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033CAE-15E7-06A3-54D1-9A58E210B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276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D395805-65FF-E767-A2C6-4EB9C67C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91D80E-1637-6989-7B45-F6F5A58D8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842BF3-C247-E29F-011A-E5E9885F38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CC4D9-B84F-4330-99D2-AF282452ADD7}" type="datetimeFigureOut">
              <a:rPr lang="it-IT" smtClean="0"/>
              <a:t>14/02/2024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8FD88B-0F98-31EF-92F9-8BBEFA56BB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38D42F-B48B-51AD-160D-1AFD8A48D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280FAA-7CA4-479D-8373-0A3741B68F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584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testo-unico-sicurezza.com/dlgs-81-2008-articoli-allegati-aggiornato-art-2-definizioni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8F58EDD9-0685-44E6-9B72-108BB10E1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134EBD8-B39E-09E0-E72F-B7A450AAEC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33446" y="640081"/>
            <a:ext cx="6562262" cy="384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DEFINIZIONI ART. 2 DEL 81/2008 SMI</a:t>
            </a:r>
            <a:endParaRPr kumimoji="0" lang="it-IT" altLang="it-IT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8" name="Immagine 7" descr="Immagine che contiene Viso umano, vestiti, persona, elmetto&#10;&#10;Descrizione generata automaticamente">
            <a:extLst>
              <a:ext uri="{FF2B5EF4-FFF2-40B4-BE49-F238E27FC236}">
                <a16:creationId xmlns:a16="http://schemas.microsoft.com/office/drawing/2014/main" id="{473B1895-E3E7-0765-E8B8-AC4FF374F2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2" r="5563"/>
          <a:stretch/>
        </p:blipFill>
        <p:spPr>
          <a:xfrm>
            <a:off x="7552944" y="10"/>
            <a:ext cx="4636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5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A07F27A-91C1-96C1-3358-72E9DB2A003A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1500"/>
              </a:spcAft>
            </a:pPr>
            <a:r>
              <a:rPr lang="en-US" sz="2000" dirty="0">
                <a:effectLst/>
              </a:rPr>
              <a:t>L'articolo 2 del </a:t>
            </a:r>
            <a:r>
              <a:rPr lang="en-US" sz="2000" dirty="0" err="1">
                <a:effectLst/>
              </a:rPr>
              <a:t>Decreto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Legislativo</a:t>
            </a:r>
            <a:r>
              <a:rPr lang="en-US" sz="2000" dirty="0">
                <a:effectLst/>
              </a:rPr>
              <a:t> 81/2008, </a:t>
            </a:r>
            <a:r>
              <a:rPr lang="en-US" sz="2000" dirty="0" err="1">
                <a:effectLst/>
              </a:rPr>
              <a:t>che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tratta</a:t>
            </a:r>
            <a:r>
              <a:rPr lang="en-US" sz="2000" dirty="0">
                <a:effectLst/>
              </a:rPr>
              <a:t> delle </a:t>
            </a:r>
            <a:r>
              <a:rPr lang="en-US" sz="2000" dirty="0" err="1">
                <a:effectLst/>
              </a:rPr>
              <a:t>definizioni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nel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contesto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della</a:t>
            </a:r>
            <a:r>
              <a:rPr lang="en-US" sz="2000" dirty="0">
                <a:effectLst/>
              </a:rPr>
              <a:t> sicurezza sul lavoro, è </a:t>
            </a:r>
            <a:r>
              <a:rPr lang="en-US" sz="2000" dirty="0" err="1">
                <a:effectLst/>
              </a:rPr>
              <a:t>fondamentale</a:t>
            </a:r>
            <a:r>
              <a:rPr lang="en-US" sz="2000" dirty="0">
                <a:effectLst/>
              </a:rPr>
              <a:t> per </a:t>
            </a:r>
            <a:r>
              <a:rPr lang="en-US" sz="2000" dirty="0" err="1">
                <a:effectLst/>
              </a:rPr>
              <a:t>comprendere</a:t>
            </a:r>
            <a:r>
              <a:rPr lang="en-US" sz="2000" dirty="0">
                <a:effectLst/>
              </a:rPr>
              <a:t> il </a:t>
            </a:r>
            <a:r>
              <a:rPr lang="en-US" sz="2000" dirty="0" err="1">
                <a:effectLst/>
              </a:rPr>
              <a:t>quadro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normativo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che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regola</a:t>
            </a:r>
            <a:r>
              <a:rPr lang="en-US" sz="2000" dirty="0">
                <a:effectLst/>
              </a:rPr>
              <a:t> le </a:t>
            </a:r>
            <a:r>
              <a:rPr lang="en-US" sz="2000" dirty="0" err="1">
                <a:effectLst/>
              </a:rPr>
              <a:t>relazioni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tra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lavoratori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datori</a:t>
            </a:r>
            <a:r>
              <a:rPr lang="en-US" sz="2000" dirty="0">
                <a:effectLst/>
              </a:rPr>
              <a:t> di lavoro, </a:t>
            </a:r>
            <a:r>
              <a:rPr lang="en-US" sz="2000" dirty="0" err="1">
                <a:effectLst/>
              </a:rPr>
              <a:t>nonché</a:t>
            </a:r>
            <a:r>
              <a:rPr lang="en-US" sz="2000" dirty="0">
                <a:effectLst/>
              </a:rPr>
              <a:t> le </a:t>
            </a:r>
            <a:r>
              <a:rPr lang="en-US" sz="2000" dirty="0" err="1">
                <a:effectLst/>
              </a:rPr>
              <a:t>responsabilità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gli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obblighi</a:t>
            </a:r>
            <a:r>
              <a:rPr lang="en-US" sz="2000" dirty="0">
                <a:effectLst/>
              </a:rPr>
              <a:t> delle parti </a:t>
            </a:r>
            <a:r>
              <a:rPr lang="en-US" sz="2000" dirty="0" err="1">
                <a:effectLst/>
              </a:rPr>
              <a:t>coinvolte</a:t>
            </a:r>
            <a:r>
              <a:rPr lang="en-US" sz="2000" dirty="0">
                <a:effectLst/>
              </a:rPr>
              <a:t>. </a:t>
            </a:r>
            <a:r>
              <a:rPr lang="en-US" sz="2000" dirty="0" err="1">
                <a:effectLst/>
              </a:rPr>
              <a:t>Analizzeremo</a:t>
            </a:r>
            <a:r>
              <a:rPr lang="en-US" sz="2000" dirty="0">
                <a:effectLst/>
              </a:rPr>
              <a:t> in </a:t>
            </a:r>
            <a:r>
              <a:rPr lang="en-US" sz="2000" dirty="0" err="1">
                <a:effectLst/>
              </a:rPr>
              <a:t>dettaglio</a:t>
            </a:r>
            <a:r>
              <a:rPr lang="en-US" sz="2000" dirty="0">
                <a:effectLst/>
              </a:rPr>
              <a:t> le </a:t>
            </a:r>
            <a:r>
              <a:rPr lang="en-US" sz="2000" dirty="0" err="1">
                <a:effectLst/>
              </a:rPr>
              <a:t>principali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definizioni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fornite</a:t>
            </a:r>
            <a:r>
              <a:rPr lang="en-US" sz="2000" dirty="0">
                <a:effectLst/>
              </a:rPr>
              <a:t> dal testo:</a:t>
            </a: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F9E46D06-EA93-D325-A7A7-A4B366C6B5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738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03944-7747-0DFC-5F4B-39DE743CB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461732-5667-CDD5-1C9B-3553B0474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22604531-7147-A3F3-D1D9-031128255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5EE2D8F-FFFB-DBE0-0C0C-9077B4820B4D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Lavoratore (lettera a):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definizione di lavoratore è estesa a diverse categorie, compresi i lavoratori retribuiti o non retribuiti, coloro che apprendono un mestiere o un'arte, i soci lavoratori, gli associati in partecipazione, i partecipanti a tirocini formativi, gli allievi di istituti di istruzione, i volontari del Corpo nazionale dei vigili del fuoco e della protezione civile, e altri specificati.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DABF90FD-4C6C-D45C-6257-BD720D1356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2069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664F5E-2EA1-5DCC-A35E-21120F893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8A5A5D6-B70D-1824-5CA3-65E11BEE5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77C5FD1E-4934-2EC7-14DB-9FC204524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8540AD9-D12B-3F56-E210-AB47A8F331C5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Datore di Lavoro (lettera b):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Il datore di lavoro è definito come il soggetto con cui il lavoratore ha un rapporto di lavoro o chi ha responsabilità organizzative e decisionali all'interno dell'organizzazione in cui il lavoratore presta servizio.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639C61FA-A49F-42D7-3B44-0AAD0BC68A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1526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3AE6B5-DFF4-8D96-7545-66F556D54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C450079-92F8-3BA9-68EF-297D56CEF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132CE65-6A20-2632-E2BC-5410CD128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60A797-E498-6FA0-6560-5A43176B9F3C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Azienda (lettera c):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L'azienda è il complesso della struttura organizzata dal datore di lavoro, sia esso pubblico o privato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DDB1D610-8308-947F-9060-6790403E5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733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8D5D7D-6769-0697-4CF7-7ED822067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E5CE2B-A373-2939-D41C-4BC0E12CB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67A3BC84-E43C-3701-3866-9F165637A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7A38146-5D4F-FB32-C91F-F9A9D55BFDD9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Dirigente (lettera d):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Persona con competenze professionali e poteri gerarchici che organizza l'attività lavorativa e ne vigila sull'esecuzione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8B54299C-2127-CCC2-95D6-A0894B8C9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93887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827E9F-1E66-B70A-9430-7BD3B7002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2916623-D9C9-1815-556D-861A5F4E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3372112F-80E8-EC1D-BD64-1D6FBE068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106425F-591D-67BD-2475-6486D92FE1E7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Preposto (lettera e):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Persona con competenze professionali che sovrintende all'attività lavorativa, garantendo l'attuazione delle direttive.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5E8339EC-5696-C4D8-66DA-66B3CCB095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00450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D1F58-7E9C-1279-679D-0D6627CC6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9AA30B7-4F3C-04FC-42A3-870D0E6C7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112EBC0D-9B7C-C05F-EEBB-A34E655B9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C8B4D3-C998-5754-FA7B-6BD294C059F3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Responsabile del Servizio di Prevenzione e Protezione (lettera f):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Persona designata dal datore di lavoro per coordinare il servizio di prevenzione e protezione dai rischi.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5B87ED41-FB68-0537-B570-A1903DA5B3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8659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5C0D32-1036-752E-28C9-EC1B3081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4F1CAF3-B913-552A-A397-7FE565BC3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F5F40276-AD8F-C519-D2CE-A4CE9B35A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9459EB8-C8FA-7433-EA43-AA64F3BFE2F8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Addetto al Servizio di Prevenzione e Protezione (lettera g):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Persona facente parte del servizio di prevenzione e protezione, con specifiche competenze.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8D8135D9-1C7C-49D6-A802-FAB4925C6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2945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04CA7-2EC4-1E07-2381-864354B29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E974F1F-ED70-A00B-FAB2-7C0627DE1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325ACC80-01D2-4386-7E7A-E73D1D6D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083333A-6914-9A71-5FF1-5CFD443AAC31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Medico Competente (lettera h):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Medico nominato dal datore di lavoro per la sorveglianza sanitaria e altri compiti legati alla salute dei lavoratori.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F6622C2B-6A5A-7B19-5388-BAAB7AE780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68495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6130E-95D6-BDB9-790E-E7164376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92403C0-C804-AEB5-6149-743020EBE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9A9C6D36-8C80-E2D8-3D7A-3F61532EF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D2AE55C-2049-D13F-D9E8-9C745355088B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Servizio di Prevenzione e Protezione dai Rischi (lettera l):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Insieme di persone, sistemi e mezzi finalizzati alla prevenzione e protezione dai rischi professionali.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2404754B-7762-BE6D-3BF6-F2F096493D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3881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8FBD7-DC63-920F-B0D6-1D34FD480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C787EB-68F3-5EB5-96E9-F7977A59A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78AD5E77-F473-A262-0706-F4354E7E6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5341A87-3359-2C47-FC0B-7B2196937A19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Sorveglianza Sanitaria (lettera m):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Insieme di atti medici finalizzati a tutelare la salute dei lavoratori in relazione all'ambiente di lavoro e ai rischi professionali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598D3C2F-BC50-AE0D-B474-449D5B1905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3203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919B1-3C78-258E-DF10-9BB6E6EE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2153FED-38C5-E468-BE4C-A25311AD0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E3561577-4303-2856-6800-D39618B49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629A44-5E0C-BB23-A3E9-E0908E9E932E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Prevenzione (lettera n):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Insieme di disposizioni o misure per evitare o ridurre i rischi professionali rispettando la salute della popolazione e l'ambiente esterno.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Salute (lettera o):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Stato di completo benessere fisico, mentale e sociale.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9FEBCC3D-50DB-2825-A113-C49B88B735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7585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F75A9A-1335-BB1C-2674-AAE859AA1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FE91216-E7B3-6557-BEE4-316C19827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CC9C2749-BD1E-DFAF-79BE-D681F70C9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AC493BE-A80F-8A8B-A703-32D20BD4B3CC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 di Promozione della Salute e Sicurezza (lettera p):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Insieme di soggetti istituzionali che contribuiscono alla realizzazione di programmi per migliorare la salute e sicurezza dei lavoratori.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9B151361-A4DC-D07B-307F-22D9AD30F7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7027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84CA30-EFCB-A466-83F8-4D4C2DF1A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76D9609-96FA-6320-5200-8ACD36F5A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46C28517-282A-C326-31FC-A3546FD64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BB7E1C4-A95B-C2D2-51D4-AF3EB99664C6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Valutazione dei Rischi (lettera q):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Valutazione globale e documentata di tutti i rischi professionali presenti nell'organizzazione, finalizzata all'individuazione di misure di prevenzione e protezione.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persona, vestiti, Elmetto, abbigliamento da lavoro&#10;&#10;Descrizione generata automaticamente">
            <a:extLst>
              <a:ext uri="{FF2B5EF4-FFF2-40B4-BE49-F238E27FC236}">
                <a16:creationId xmlns:a16="http://schemas.microsoft.com/office/drawing/2014/main" id="{3005AAF2-A845-A43D-B4E2-4923CAFE4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" r="-1" b="1924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8300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540185-1E20-54F2-9E36-71F8F630A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3DF2E66-76B9-63FE-BC91-F7271AB7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17F4175C-B9D5-320A-AE3B-43E99337C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BC976B4-58A4-1DE2-6413-EA53FD98F336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Pericolo (lettera r):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Proprietà o qualità intrinseca di un fattore con potenziale dannoso.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Rischio (lettera s):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Probabilità di raggiungere il livello potenziale di danno in condizioni di impiego o esposizione a un determinato fattore o agente.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772D75F-2C99-328C-1D1C-AB8061CA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3541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46693A-7B74-4DEB-0845-2F980C38D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FC775DC-0545-50C2-2755-5263E058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7648C443-E161-65BB-37C4-1F4212D9E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78A412B-665D-24F8-7C46-B25A0F9FFAB0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Unità Produttiva (lettera t):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Stabilimento o struttura finalizzati alla produzione o erogazione di beni o servizi, con autonomia finanziaria e tecnico-funzionale.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0112E3F-0FFE-3489-2942-31BAF2127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4761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A528B1-363F-C637-F0FC-25BE264BD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DDF58C5-BAA4-9FDA-B080-5E7D566FE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FF2260A6-95D5-8F4F-95AA-22A341FFF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CA02637-6C9B-6B96-C9B0-8E6ECA402DBB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 Tecnica (lettera u):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Specifica tecnica approvata da un'organizzazione internazionale o nazionale di normalizzazione.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Buone Prassi (lettera v):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Soluzioni organizzative o procedurali adottate volontariamente per promuovere la salute e sicurezza sul lavoro.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F3B248C-D1C7-0010-D094-59F1593E4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6489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1830E5-BA7C-C0D9-C703-48D2E1A9E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6A23FF0-1E65-B0DB-987A-7C4B4E353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AFD64CFA-73D0-23FE-AC4A-12FD96572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0F53AAC-9182-104E-5F92-79E96730B8EE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Linee Guida (lettera z):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Atti di indirizzo per l'applicazione della normativa in materia di salute e sicurezza.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899BEC0-587D-A451-05A6-F2A2C7872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4146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942BD-8C02-0FCA-DC88-4BA42C187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8D3C0F-A661-B516-7F4A-BD26C847B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1632B3-331C-3E80-83EF-EA789D4D6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A89508B-22E3-8F5A-2A82-BDD0C165B120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Formazione (lettera aa):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Processo educativo per trasferire conoscenze utili per svolgere compiti in sicurezza.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Informazione (lettera </a:t>
            </a:r>
            <a:r>
              <a:rPr lang="it-IT" sz="1800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bb</a:t>
            </a: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Attività per fornire conoscenze utili alla gestione dei rischi in ambiente di lavoro.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Addestramento (lettera cc):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Attività per far apprendere ai lavoratori l'uso corretto di attrezzature e procedure di lavoro.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3014168-B228-0217-FB0C-B72C9B5E6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9668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BED17C-CEA3-EA70-D4BB-45B7D6F39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E37297C-4B42-A47F-C8FB-02E2E3C8E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537AC5A0-74E7-0913-9D2D-11CD46EBE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7590CE0-234E-2F2B-8AA1-BC178C3878DE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Modello di Organizzazione e di Gestione (lettera </a:t>
            </a:r>
            <a:r>
              <a:rPr lang="it-IT" sz="1800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</a:t>
            </a: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Modello organizzativo per la definizione e attuazione di politiche aziendali per la salute e sicurezza.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Organismi Paritetici (lettera </a:t>
            </a:r>
            <a:r>
              <a:rPr lang="it-IT" sz="1800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Organismi costituiti da associazioni di datori e prestatori di lavoro per attività prevenzionistiche e assistenza alle imprese.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Responsabilità Sociale delle Imprese (lettera ff):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Integrazione volontaria delle preoccupazioni sociali ed ecologiche nelle attività commerciali delle aziende.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D23853E-63C9-0112-9073-F74BC4E2C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820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14EDF6-2973-B5DA-E4C0-C308FFC36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A116512-721E-B12E-1023-CE818B71D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634FE4C1-9F68-E3E1-7E99-653F8C6CE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F337EC5-6C70-EA27-DD6C-E9034CA9322F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it-IT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Integrazione volontaria delle preoccupazioni sociali ed ecologiche nelle attività commerciali delle aziende (lettera ff):</a:t>
            </a: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Questa definizione sottolinea l'importanza dell'impegno delle imprese nel considerare non solo gli aspetti economici ma anche quelli sociali ed ecologici. La responsabilità sociale delle imprese mira a un'operatività che tenga conto degli impatti sugli stakeholders e sull'ambiente.</a:t>
            </a:r>
            <a:endParaRPr lang="it-IT" sz="1800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7C608C2-A3A7-AA89-19AA-4EBFCC143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0254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83DC96-7795-FCD1-3E87-F5ED08CF3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6A6DDD0-B7A5-00EB-FDC4-3817E7645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C6E0BDB3-BC14-3293-673B-E408C14BE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E0E96C-028B-F341-3051-C2F10C9DD854}"/>
              </a:ext>
            </a:extLst>
          </p:cNvPr>
          <p:cNvSpPr txBox="1"/>
          <p:nvPr/>
        </p:nvSpPr>
        <p:spPr>
          <a:xfrm>
            <a:off x="640080" y="2872899"/>
            <a:ext cx="4243589" cy="38906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sintesi, l'articolo 2 stabilisce una serie di concetti chiave fondamentali per la comprensione e l'applicazione delle normative sulla sicurezza sul lavoro. 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definizione dettagliata di lavoratore, datore di lavoro, dirigente, preposto, e altri ruoli, insieme alle spiegazioni di concetti come pericolo, rischio, prevenzione, e salute, fornisce un quadro completo che delinea le responsabilità e i rapporti tra le diverse figure coinvolte nell'ambito lavorativo.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A8D78FC-9BE3-8EB6-DA74-A29E10E6B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6340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EF8DDF-1938-A0FD-8190-7220D8C8C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F2BD37C-EF77-3D57-E157-AC1C7A270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5A9D0557-7ED0-2E78-C36E-5D5584DAD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89A6BE8-2EDA-0880-73FC-E7EF5586C7D2}"/>
              </a:ext>
            </a:extLst>
          </p:cNvPr>
          <p:cNvSpPr txBox="1"/>
          <p:nvPr/>
        </p:nvSpPr>
        <p:spPr>
          <a:xfrm>
            <a:off x="640080" y="2872899"/>
            <a:ext cx="4243589" cy="3890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valutazione dei rischi, la sorveglianza sanitaria, la formazione, l'informazione e l'addestramento sono elementi chiave sottolineati dal decreto per garantire la sicurezza e la salute dei lavoratori. Inoltre, l'introduzione di concetti come buone prassi, linee guida, e responsabilità sociale delle imprese riflette un approccio olistico alla sicurezza sul lavoro, considerando anche aspetti etici e sociali.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8A9F615-B3D5-6E3B-A785-25CFB7BAB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3669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85D042-4074-3F10-EFFF-D7F8A290F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819422E-3DA8-31DE-3D8D-A5E9167AD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BDBFE33-215F-81AA-E1F9-C00FF080D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A06E9D9-D655-C6E8-5E70-AC59420FB5D7}"/>
              </a:ext>
            </a:extLst>
          </p:cNvPr>
          <p:cNvSpPr txBox="1"/>
          <p:nvPr/>
        </p:nvSpPr>
        <p:spPr>
          <a:xfrm>
            <a:off x="640080" y="2872899"/>
            <a:ext cx="4243589" cy="3890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800"/>
              </a:spcAft>
            </a:pP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conclusione, l'articolo 2 fornisce le basi per la comprensione delle normative sulla sicurezza sul lavoro in Italia, contribuendo a creare un ambiente lavorativo sicuro, sano e rispettoso dei diritti dei lavoratori.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500"/>
              </a:spcAft>
            </a:pPr>
            <a:r>
              <a:rPr lang="it-IT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500"/>
              </a:spcAft>
            </a:pPr>
            <a:r>
              <a:rPr lang="it-IT" sz="1800" u="sng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https://www.testo-unico-sicurezza.com/dlgs-81-2008-articoli-allegati-aggiornato-art-2-definizioni.html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BFE0FD3-BA9C-AFB8-DA86-0F9E03BC3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1122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5455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E10EE15-5AFD-390E-997D-463B36A24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/>
              <a:t>GRAZIE PER L’ATTENZIONE</a:t>
            </a:r>
          </a:p>
        </p:txBody>
      </p:sp>
      <p:pic>
        <p:nvPicPr>
          <p:cNvPr id="5" name="Immagine 4" descr="Immagine che contiene persona, sorriso, vestiti, Viso umano&#10;&#10;Descrizione generata automaticamente">
            <a:extLst>
              <a:ext uri="{FF2B5EF4-FFF2-40B4-BE49-F238E27FC236}">
                <a16:creationId xmlns:a16="http://schemas.microsoft.com/office/drawing/2014/main" id="{E9261C15-5BE9-FAAA-15CA-E2A371CA8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" r="922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9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967</Words>
  <Application>Microsoft Office PowerPoint</Application>
  <PresentationFormat>Widescreen</PresentationFormat>
  <Paragraphs>39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Segoe UI</vt:lpstr>
      <vt:lpstr>Tema di Office</vt:lpstr>
      <vt:lpstr>DEFINIZIONI ART. 2 DEL 81/2008 SMI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DEFINIZIONI ART. 2 DEL 81/2008 SMI</dc:title>
  <dc:creator>PAOLO BENNI</dc:creator>
  <cp:lastModifiedBy>PAOLO BENNI</cp:lastModifiedBy>
  <cp:revision>3</cp:revision>
  <dcterms:created xsi:type="dcterms:W3CDTF">2024-02-14T16:31:42Z</dcterms:created>
  <dcterms:modified xsi:type="dcterms:W3CDTF">2024-02-14T21:19:08Z</dcterms:modified>
</cp:coreProperties>
</file>