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2" d="100"/>
          <a:sy n="102" d="100"/>
        </p:scale>
        <p:origin x="213"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7/22/2022</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‹N›</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399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7/22/2022</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226785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7/22/2022</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977235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7/22/2022</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1010365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7/22/2022</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1747002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7/22/2022</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621539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7/22/2022</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3783201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7/22/2022</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721142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7/22/2022</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3472038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7/22/2022</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035354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7/22/2022</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624436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7/22/2022</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a:t>
            </a:fld>
            <a:endParaRPr lang="en-US"/>
          </a:p>
        </p:txBody>
      </p:sp>
    </p:spTree>
    <p:extLst>
      <p:ext uri="{BB962C8B-B14F-4D97-AF65-F5344CB8AC3E}">
        <p14:creationId xmlns:p14="http://schemas.microsoft.com/office/powerpoint/2010/main" val="2088492833"/>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10B89C0C-F8CE-C2C4-E08C-79575EBBD5DD}"/>
              </a:ext>
            </a:extLst>
          </p:cNvPr>
          <p:cNvSpPr>
            <a:spLocks noGrp="1"/>
          </p:cNvSpPr>
          <p:nvPr>
            <p:ph type="ctrTitle"/>
          </p:nvPr>
        </p:nvSpPr>
        <p:spPr>
          <a:xfrm>
            <a:off x="7848600" y="1122363"/>
            <a:ext cx="4023360" cy="3204134"/>
          </a:xfrm>
        </p:spPr>
        <p:txBody>
          <a:bodyPr anchor="b">
            <a:normAutofit/>
          </a:bodyPr>
          <a:lstStyle/>
          <a:p>
            <a:r>
              <a:rPr lang="it-IT" sz="4800"/>
              <a:t>La radiazione solare ultravioletta</a:t>
            </a:r>
          </a:p>
        </p:txBody>
      </p:sp>
      <p:sp>
        <p:nvSpPr>
          <p:cNvPr id="3" name="Sottotitolo 2">
            <a:extLst>
              <a:ext uri="{FF2B5EF4-FFF2-40B4-BE49-F238E27FC236}">
                <a16:creationId xmlns:a16="http://schemas.microsoft.com/office/drawing/2014/main" id="{8082560E-E7EF-CF5F-1B20-E101CC3AF8C1}"/>
              </a:ext>
            </a:extLst>
          </p:cNvPr>
          <p:cNvSpPr>
            <a:spLocks noGrp="1"/>
          </p:cNvSpPr>
          <p:nvPr>
            <p:ph type="subTitle" idx="1"/>
          </p:nvPr>
        </p:nvSpPr>
        <p:spPr>
          <a:xfrm>
            <a:off x="7848600" y="4872922"/>
            <a:ext cx="4023360" cy="1208141"/>
          </a:xfrm>
        </p:spPr>
        <p:txBody>
          <a:bodyPr>
            <a:normAutofit/>
          </a:bodyPr>
          <a:lstStyle/>
          <a:p>
            <a:r>
              <a:rPr lang="it-IT" sz="2000" dirty="0"/>
              <a:t>rischio per i lavoratori all’aperto</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A06AE604-3238-FCAD-9D9F-E8B899FA83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444" y="0"/>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1684978A-F41B-F1FB-FAE7-6CECC74813D7}"/>
              </a:ext>
            </a:extLst>
          </p:cNvPr>
          <p:cNvPicPr>
            <a:picLocks noChangeAspect="1"/>
          </p:cNvPicPr>
          <p:nvPr/>
        </p:nvPicPr>
        <p:blipFill rotWithShape="1">
          <a:blip r:embed="rId3">
            <a:extLst>
              <a:ext uri="{28A0092B-C50C-407E-A947-70E740481C1C}">
                <a14:useLocalDpi xmlns:a14="http://schemas.microsoft.com/office/drawing/2010/main" val="0"/>
              </a:ext>
            </a:extLst>
          </a:blip>
          <a:srcRect t="20886" r="-1" b="-1"/>
          <a:stretch/>
        </p:blipFill>
        <p:spPr>
          <a:xfrm>
            <a:off x="316992" y="0"/>
            <a:ext cx="8668512" cy="6857990"/>
          </a:xfrm>
          <a:prstGeom prst="rect">
            <a:avLst/>
          </a:prstGeom>
        </p:spPr>
      </p:pic>
    </p:spTree>
    <p:extLst>
      <p:ext uri="{BB962C8B-B14F-4D97-AF65-F5344CB8AC3E}">
        <p14:creationId xmlns:p14="http://schemas.microsoft.com/office/powerpoint/2010/main" val="265030295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3382D18A-7D64-6B64-BCE4-41270D0F6428}"/>
              </a:ext>
            </a:extLst>
          </p:cNvPr>
          <p:cNvSpPr txBox="1"/>
          <p:nvPr/>
        </p:nvSpPr>
        <p:spPr>
          <a:xfrm>
            <a:off x="1730326" y="2193228"/>
            <a:ext cx="7751299" cy="646331"/>
          </a:xfrm>
          <a:prstGeom prst="rect">
            <a:avLst/>
          </a:prstGeom>
          <a:noFill/>
        </p:spPr>
        <p:txBody>
          <a:bodyPr wrap="square">
            <a:spAutoFit/>
          </a:bodyPr>
          <a:lstStyle/>
          <a:p>
            <a:r>
              <a:rPr lang="it-IT" dirty="0"/>
              <a:t>I raggi solari devono essere considerati a tutti gli effetti un rischio di natura professionale per tutti i lavoratori che lavorano all’aperto.</a:t>
            </a:r>
          </a:p>
        </p:txBody>
      </p:sp>
      <p:sp>
        <p:nvSpPr>
          <p:cNvPr id="8" name="CasellaDiTesto 7">
            <a:extLst>
              <a:ext uri="{FF2B5EF4-FFF2-40B4-BE49-F238E27FC236}">
                <a16:creationId xmlns:a16="http://schemas.microsoft.com/office/drawing/2014/main" id="{38A72A8E-C2A7-7930-CF19-15D1EA84F73D}"/>
              </a:ext>
            </a:extLst>
          </p:cNvPr>
          <p:cNvSpPr txBox="1"/>
          <p:nvPr/>
        </p:nvSpPr>
        <p:spPr>
          <a:xfrm>
            <a:off x="1730326" y="2923292"/>
            <a:ext cx="7305822" cy="2031325"/>
          </a:xfrm>
          <a:prstGeom prst="rect">
            <a:avLst/>
          </a:prstGeom>
          <a:noFill/>
        </p:spPr>
        <p:txBody>
          <a:bodyPr wrap="square">
            <a:spAutoFit/>
          </a:bodyPr>
          <a:lstStyle/>
          <a:p>
            <a:r>
              <a:rPr lang="it-IT" dirty="0"/>
              <a:t>La permanenza al sole per un periodo più o meno prolungato, specie se la pelle non è abbronzata, può provocare la comparsa dell’eritema solare: arrossamento della pelle, spesso accompagnato da bruciore e/o gonfi ore della zona interessata. </a:t>
            </a:r>
          </a:p>
          <a:p>
            <a:endParaRPr lang="it-IT" dirty="0"/>
          </a:p>
          <a:p>
            <a:r>
              <a:rPr lang="it-IT" dirty="0"/>
              <a:t>Se l’esposizione è stata particolarmente intensa possono anche comparire ustioni.</a:t>
            </a:r>
          </a:p>
        </p:txBody>
      </p:sp>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806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9">
            <a:extLst>
              <a:ext uri="{FF2B5EF4-FFF2-40B4-BE49-F238E27FC236}">
                <a16:creationId xmlns:a16="http://schemas.microsoft.com/office/drawing/2014/main" id="{B02091CC-2567-7AE7-5222-DA2FDCA36863}"/>
              </a:ext>
            </a:extLst>
          </p:cNvPr>
          <p:cNvSpPr txBox="1"/>
          <p:nvPr/>
        </p:nvSpPr>
        <p:spPr>
          <a:xfrm>
            <a:off x="1889760" y="1919628"/>
            <a:ext cx="7193280" cy="2308324"/>
          </a:xfrm>
          <a:prstGeom prst="rect">
            <a:avLst/>
          </a:prstGeom>
          <a:noFill/>
        </p:spPr>
        <p:txBody>
          <a:bodyPr wrap="square">
            <a:spAutoFit/>
          </a:bodyPr>
          <a:lstStyle/>
          <a:p>
            <a:r>
              <a:rPr lang="it-IT" dirty="0"/>
              <a:t>Oltre a questi fenomeni, la prolungata esposizione ai raggi solari è responsabile dell’invecchiamento precoce e di malattie, anche gravi, quali diversi tipi di tumore cutaneo, a carico della pelle. </a:t>
            </a:r>
          </a:p>
          <a:p>
            <a:endParaRPr lang="it-IT" dirty="0"/>
          </a:p>
          <a:p>
            <a:r>
              <a:rPr lang="it-IT" dirty="0"/>
              <a:t>Non tutti abbiamo la stessa pelle ed è importante sapere a quale fototipo apparteniamo: più basso è il fototipo e maggiore sarà il rischio di malattie della pelle a seguito di una lunga e non protetta esposizione ai raggi solari</a:t>
            </a:r>
          </a:p>
        </p:txBody>
      </p:sp>
    </p:spTree>
    <p:extLst>
      <p:ext uri="{BB962C8B-B14F-4D97-AF65-F5344CB8AC3E}">
        <p14:creationId xmlns:p14="http://schemas.microsoft.com/office/powerpoint/2010/main" val="1094435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BDE2F823-235B-91C9-141B-3811C5F69523}"/>
              </a:ext>
            </a:extLst>
          </p:cNvPr>
          <p:cNvSpPr txBox="1"/>
          <p:nvPr/>
        </p:nvSpPr>
        <p:spPr>
          <a:xfrm>
            <a:off x="2086707" y="1859339"/>
            <a:ext cx="7193280" cy="3139321"/>
          </a:xfrm>
          <a:prstGeom prst="rect">
            <a:avLst/>
          </a:prstGeom>
          <a:noFill/>
        </p:spPr>
        <p:txBody>
          <a:bodyPr wrap="square">
            <a:spAutoFit/>
          </a:bodyPr>
          <a:lstStyle/>
          <a:p>
            <a:r>
              <a:rPr lang="it-IT" dirty="0"/>
              <a:t>Il fototipo di una persona è una classificazione utilizzata in dermatologia, determinata sulla qualità e sulla quantità di melanina presente in condizioni basali nella pelle. Esso indica le reazioni della pelle all'esposizione alla radiazione ultravioletta ed il tipo di abbronzatura che è possibile ottenere tramite essa.</a:t>
            </a:r>
          </a:p>
          <a:p>
            <a:endParaRPr lang="it-IT" dirty="0"/>
          </a:p>
          <a:p>
            <a:r>
              <a:rPr lang="it-IT" dirty="0"/>
              <a:t>Conoscere il proprio fototipo è il punto di partenza fondamentale per preservare la salute della propria pelle e per comportarsi correttamente durante l'esposizione alla radiazione ultravioletta della luce solare.</a:t>
            </a:r>
          </a:p>
          <a:p>
            <a:endParaRPr lang="it-IT" dirty="0"/>
          </a:p>
        </p:txBody>
      </p:sp>
    </p:spTree>
    <p:extLst>
      <p:ext uri="{BB962C8B-B14F-4D97-AF65-F5344CB8AC3E}">
        <p14:creationId xmlns:p14="http://schemas.microsoft.com/office/powerpoint/2010/main" val="3508951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31FA5E34-F035-0E34-AB39-6068C9552AD0}"/>
              </a:ext>
            </a:extLst>
          </p:cNvPr>
          <p:cNvSpPr txBox="1"/>
          <p:nvPr/>
        </p:nvSpPr>
        <p:spPr>
          <a:xfrm>
            <a:off x="1636542" y="1944918"/>
            <a:ext cx="7193280" cy="4247317"/>
          </a:xfrm>
          <a:prstGeom prst="rect">
            <a:avLst/>
          </a:prstGeom>
          <a:noFill/>
        </p:spPr>
        <p:txBody>
          <a:bodyPr wrap="square">
            <a:spAutoFit/>
          </a:bodyPr>
          <a:lstStyle/>
          <a:p>
            <a:r>
              <a:rPr lang="it-IT" dirty="0"/>
              <a:t>La luce visibile all'occhio umano, tramite un meccanismo complesso, blocca la produzione della melatonina (la quale viene dunque prodotta in buio ed è sua volta un farmaco contro l'insonnia). </a:t>
            </a:r>
          </a:p>
          <a:p>
            <a:endParaRPr lang="it-IT" dirty="0"/>
          </a:p>
          <a:p>
            <a:r>
              <a:rPr lang="it-IT" dirty="0"/>
              <a:t>La produzione della melatonina consuma la serotonina che ne è il precursore. </a:t>
            </a:r>
          </a:p>
          <a:p>
            <a:endParaRPr lang="it-IT" dirty="0"/>
          </a:p>
          <a:p>
            <a:r>
              <a:rPr lang="it-IT" dirty="0"/>
              <a:t>Esposti gli occhi alla luce visibile del sole, più serotonina rimane fuori da tale processo e potenzialmente disponibile (reazione opposta avviene indossando occhiali da sole protettivi). </a:t>
            </a:r>
          </a:p>
          <a:p>
            <a:endParaRPr lang="it-IT" dirty="0"/>
          </a:p>
          <a:p>
            <a:r>
              <a:rPr lang="it-IT" dirty="0"/>
              <a:t>La serotonina è un fattore stimolante la secrezione di ormone della crescita (il cui principale antagonista è la melatonina), mentre ha un effetto opposto, cioè deprimente, sul testosterone.</a:t>
            </a:r>
          </a:p>
        </p:txBody>
      </p:sp>
    </p:spTree>
    <p:extLst>
      <p:ext uri="{BB962C8B-B14F-4D97-AF65-F5344CB8AC3E}">
        <p14:creationId xmlns:p14="http://schemas.microsoft.com/office/powerpoint/2010/main" val="3211510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9">
            <a:extLst>
              <a:ext uri="{FF2B5EF4-FFF2-40B4-BE49-F238E27FC236}">
                <a16:creationId xmlns:a16="http://schemas.microsoft.com/office/drawing/2014/main" id="{850A10CA-CBFD-21D0-6D5D-B0109B92C891}"/>
              </a:ext>
            </a:extLst>
          </p:cNvPr>
          <p:cNvSpPr txBox="1"/>
          <p:nvPr/>
        </p:nvSpPr>
        <p:spPr>
          <a:xfrm>
            <a:off x="2154701" y="859362"/>
            <a:ext cx="7193280" cy="2308324"/>
          </a:xfrm>
          <a:prstGeom prst="rect">
            <a:avLst/>
          </a:prstGeom>
          <a:noFill/>
        </p:spPr>
        <p:txBody>
          <a:bodyPr wrap="square">
            <a:spAutoFit/>
          </a:bodyPr>
          <a:lstStyle/>
          <a:p>
            <a:pPr algn="l"/>
            <a:r>
              <a:rPr lang="it-IT" b="1" i="0" cap="all" dirty="0">
                <a:solidFill>
                  <a:srgbClr val="1D1D1D"/>
                </a:solidFill>
                <a:effectLst/>
                <a:latin typeface="Locator"/>
              </a:rPr>
              <a:t>CHE COS’È IL FOTOTIPO?</a:t>
            </a:r>
            <a:endParaRPr lang="it-IT" b="0" i="0" cap="all" dirty="0">
              <a:solidFill>
                <a:srgbClr val="1D1D1D"/>
              </a:solidFill>
              <a:effectLst/>
              <a:latin typeface="Locator"/>
            </a:endParaRPr>
          </a:p>
          <a:p>
            <a:br>
              <a:rPr lang="it-IT" b="1" i="0" dirty="0">
                <a:solidFill>
                  <a:srgbClr val="1D1D1D"/>
                </a:solidFill>
                <a:effectLst/>
                <a:latin typeface="Locator"/>
              </a:rPr>
            </a:br>
            <a:r>
              <a:rPr lang="it-IT" b="0" i="0" dirty="0">
                <a:solidFill>
                  <a:srgbClr val="1D1D1D"/>
                </a:solidFill>
                <a:effectLst/>
                <a:latin typeface="Locator"/>
              </a:rPr>
              <a:t>In dermatologia si utilizza una classificazione basata sulla qualità e quantità di melanina della pelle che indica la reazione di questa all’esposizione dei raggi solari. Il </a:t>
            </a:r>
            <a:r>
              <a:rPr lang="it-IT" b="1" i="0" dirty="0">
                <a:solidFill>
                  <a:srgbClr val="1D1D1D"/>
                </a:solidFill>
                <a:effectLst/>
                <a:latin typeface="Locator"/>
              </a:rPr>
              <a:t>fototipo</a:t>
            </a:r>
            <a:r>
              <a:rPr lang="it-IT" b="0" i="0" dirty="0">
                <a:solidFill>
                  <a:srgbClr val="1D1D1D"/>
                </a:solidFill>
                <a:effectLst/>
                <a:latin typeface="Locator"/>
              </a:rPr>
              <a:t> è dato da una serie di caratteristiche della persona che vanno </a:t>
            </a:r>
            <a:r>
              <a:rPr lang="it-IT" b="1" i="0" dirty="0">
                <a:solidFill>
                  <a:srgbClr val="1D1D1D"/>
                </a:solidFill>
                <a:effectLst/>
                <a:latin typeface="Locator"/>
              </a:rPr>
              <a:t>dal colore degli occhi a quello dei capelli, fino a quello della pelle.</a:t>
            </a:r>
            <a:r>
              <a:rPr lang="it-IT" b="0" i="0" dirty="0">
                <a:solidFill>
                  <a:srgbClr val="1D1D1D"/>
                </a:solidFill>
                <a:effectLst/>
                <a:latin typeface="Locator"/>
              </a:rPr>
              <a:t> Perché conoscere il proprio fototipo? Innanzitutto, per capire quanto e come proteggersi dal sole. </a:t>
            </a:r>
            <a:endParaRPr lang="it-IT" dirty="0"/>
          </a:p>
        </p:txBody>
      </p:sp>
      <p:sp>
        <p:nvSpPr>
          <p:cNvPr id="12" name="CasellaDiTesto 11">
            <a:extLst>
              <a:ext uri="{FF2B5EF4-FFF2-40B4-BE49-F238E27FC236}">
                <a16:creationId xmlns:a16="http://schemas.microsoft.com/office/drawing/2014/main" id="{0AF395DC-261B-AFA1-8BE9-5745E97668CF}"/>
              </a:ext>
            </a:extLst>
          </p:cNvPr>
          <p:cNvSpPr txBox="1"/>
          <p:nvPr/>
        </p:nvSpPr>
        <p:spPr>
          <a:xfrm>
            <a:off x="2100776" y="3429000"/>
            <a:ext cx="7193280" cy="2585323"/>
          </a:xfrm>
          <a:prstGeom prst="rect">
            <a:avLst/>
          </a:prstGeom>
          <a:noFill/>
        </p:spPr>
        <p:txBody>
          <a:bodyPr wrap="square">
            <a:spAutoFit/>
          </a:bodyPr>
          <a:lstStyle/>
          <a:p>
            <a:pPr algn="l"/>
            <a:r>
              <a:rPr lang="it-IT" b="0" i="0" cap="all" dirty="0">
                <a:solidFill>
                  <a:srgbClr val="1D1D1D"/>
                </a:solidFill>
                <a:effectLst/>
                <a:latin typeface="Locator"/>
              </a:rPr>
              <a:t>COME CAPIRE IL PROPRIO FOTOTIPO</a:t>
            </a:r>
          </a:p>
          <a:p>
            <a:br>
              <a:rPr lang="it-IT" dirty="0"/>
            </a:br>
            <a:r>
              <a:rPr lang="it-IT" b="0" i="0" dirty="0">
                <a:solidFill>
                  <a:srgbClr val="1D1D1D"/>
                </a:solidFill>
                <a:effectLst/>
                <a:latin typeface="Locator"/>
              </a:rPr>
              <a:t>Convenzionalmente vengono identificati </a:t>
            </a:r>
            <a:r>
              <a:rPr lang="it-IT" b="1" i="0" dirty="0">
                <a:solidFill>
                  <a:srgbClr val="1D1D1D"/>
                </a:solidFill>
                <a:effectLst/>
                <a:latin typeface="Locator"/>
              </a:rPr>
              <a:t>6 fototipi di pelle</a:t>
            </a:r>
            <a:r>
              <a:rPr lang="it-IT" b="0" i="0" dirty="0">
                <a:solidFill>
                  <a:srgbClr val="1D1D1D"/>
                </a:solidFill>
                <a:effectLst/>
                <a:latin typeface="Locator"/>
              </a:rPr>
              <a:t> che dipendono appunto dal colore degli occhi, dei capelli e dall’incarnato: più basso è il numero minore sarà la capacità della pelle di resistere agli attacchi dei raggi UV. Il fototipo 1, quindi, dovrà fare molta attenzione all’esposizione al sole senza protezione perché per lui sarà molto alto il rischio eritemi e ustioni. </a:t>
            </a:r>
            <a:br>
              <a:rPr lang="it-IT" dirty="0"/>
            </a:br>
            <a:r>
              <a:rPr lang="it-IT" b="0" i="0" dirty="0">
                <a:solidFill>
                  <a:srgbClr val="1D1D1D"/>
                </a:solidFill>
                <a:effectLst/>
                <a:latin typeface="Locator"/>
              </a:rPr>
              <a:t>Ma come fare per capire il proprio fototipo? Seguendo le indicazioni date da una tabella così strutturata:</a:t>
            </a:r>
            <a:endParaRPr lang="it-IT" dirty="0"/>
          </a:p>
        </p:txBody>
      </p:sp>
    </p:spTree>
    <p:extLst>
      <p:ext uri="{BB962C8B-B14F-4D97-AF65-F5344CB8AC3E}">
        <p14:creationId xmlns:p14="http://schemas.microsoft.com/office/powerpoint/2010/main" val="423262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2A82A8EA-7BC7-F881-87F0-7E255CEC5D4E}"/>
              </a:ext>
            </a:extLst>
          </p:cNvPr>
          <p:cNvSpPr txBox="1"/>
          <p:nvPr/>
        </p:nvSpPr>
        <p:spPr>
          <a:xfrm>
            <a:off x="2569698" y="335845"/>
            <a:ext cx="7193280" cy="6186309"/>
          </a:xfrm>
          <a:prstGeom prst="rect">
            <a:avLst/>
          </a:prstGeom>
          <a:noFill/>
        </p:spPr>
        <p:txBody>
          <a:bodyPr wrap="square">
            <a:spAutoFit/>
          </a:bodyPr>
          <a:lstStyle/>
          <a:p>
            <a:r>
              <a:rPr lang="it-IT" b="1" i="0" dirty="0">
                <a:solidFill>
                  <a:srgbClr val="1D1D1D"/>
                </a:solidFill>
                <a:effectLst/>
                <a:latin typeface="Locator"/>
              </a:rPr>
              <a:t>Colore degli occhi:</a:t>
            </a:r>
            <a:br>
              <a:rPr lang="it-IT" dirty="0"/>
            </a:br>
            <a:br>
              <a:rPr lang="it-IT" dirty="0"/>
            </a:br>
            <a:r>
              <a:rPr lang="it-IT" b="0" i="0" dirty="0">
                <a:solidFill>
                  <a:srgbClr val="1D1D1D"/>
                </a:solidFill>
                <a:effectLst/>
                <a:latin typeface="Locator"/>
              </a:rPr>
              <a:t>                         ●                 azzurro o verde molto chiaro</a:t>
            </a:r>
            <a:br>
              <a:rPr lang="it-IT" dirty="0"/>
            </a:br>
            <a:r>
              <a:rPr lang="it-IT" b="0" i="0" dirty="0">
                <a:solidFill>
                  <a:srgbClr val="1D1D1D"/>
                </a:solidFill>
                <a:effectLst/>
                <a:latin typeface="Locator"/>
              </a:rPr>
              <a:t>                         ●                 verde o azzurro</a:t>
            </a:r>
            <a:br>
              <a:rPr lang="it-IT" dirty="0"/>
            </a:br>
            <a:r>
              <a:rPr lang="it-IT" b="0" i="0" dirty="0">
                <a:solidFill>
                  <a:srgbClr val="1D1D1D"/>
                </a:solidFill>
                <a:effectLst/>
                <a:latin typeface="Locator"/>
              </a:rPr>
              <a:t>                         ●                 marrone chiaro</a:t>
            </a:r>
            <a:br>
              <a:rPr lang="it-IT" dirty="0"/>
            </a:br>
            <a:r>
              <a:rPr lang="it-IT" b="0" i="0" dirty="0">
                <a:solidFill>
                  <a:srgbClr val="1D1D1D"/>
                </a:solidFill>
                <a:effectLst/>
                <a:latin typeface="Locator"/>
              </a:rPr>
              <a:t>                         ●                 marrone scuro</a:t>
            </a:r>
            <a:br>
              <a:rPr lang="it-IT" dirty="0"/>
            </a:br>
            <a:r>
              <a:rPr lang="it-IT" b="0" i="0" dirty="0">
                <a:solidFill>
                  <a:srgbClr val="1D1D1D"/>
                </a:solidFill>
                <a:effectLst/>
                <a:latin typeface="Locator"/>
              </a:rPr>
              <a:t>                         ●                 nero</a:t>
            </a:r>
            <a:br>
              <a:rPr lang="it-IT" dirty="0"/>
            </a:br>
            <a:br>
              <a:rPr lang="it-IT" dirty="0"/>
            </a:br>
            <a:r>
              <a:rPr lang="it-IT" b="1" i="0" dirty="0">
                <a:solidFill>
                  <a:srgbClr val="1D1D1D"/>
                </a:solidFill>
                <a:effectLst/>
                <a:latin typeface="Locator"/>
              </a:rPr>
              <a:t>Colore dei capelli</a:t>
            </a:r>
            <a:br>
              <a:rPr lang="it-IT" dirty="0"/>
            </a:br>
            <a:br>
              <a:rPr lang="it-IT" dirty="0"/>
            </a:br>
            <a:r>
              <a:rPr lang="it-IT" b="0" i="0" dirty="0">
                <a:solidFill>
                  <a:srgbClr val="1D1D1D"/>
                </a:solidFill>
                <a:effectLst/>
                <a:latin typeface="Locator"/>
              </a:rPr>
              <a:t>                         ●                 Rossi</a:t>
            </a:r>
            <a:br>
              <a:rPr lang="it-IT" dirty="0"/>
            </a:br>
            <a:r>
              <a:rPr lang="it-IT" b="0" i="0" dirty="0">
                <a:solidFill>
                  <a:srgbClr val="1D1D1D"/>
                </a:solidFill>
                <a:effectLst/>
                <a:latin typeface="Locator"/>
              </a:rPr>
              <a:t>                         ●                 Biondi</a:t>
            </a:r>
            <a:br>
              <a:rPr lang="it-IT" dirty="0"/>
            </a:br>
            <a:r>
              <a:rPr lang="it-IT" b="0" i="0" dirty="0">
                <a:solidFill>
                  <a:srgbClr val="1D1D1D"/>
                </a:solidFill>
                <a:effectLst/>
                <a:latin typeface="Locator"/>
              </a:rPr>
              <a:t>                         ●                 Castani</a:t>
            </a:r>
            <a:br>
              <a:rPr lang="it-IT" dirty="0"/>
            </a:br>
            <a:r>
              <a:rPr lang="it-IT" b="0" i="0" dirty="0">
                <a:solidFill>
                  <a:srgbClr val="1D1D1D"/>
                </a:solidFill>
                <a:effectLst/>
                <a:latin typeface="Locator"/>
              </a:rPr>
              <a:t>                         ●                 Neri</a:t>
            </a:r>
            <a:br>
              <a:rPr lang="it-IT" dirty="0"/>
            </a:br>
            <a:r>
              <a:rPr lang="it-IT" b="1" i="0" dirty="0">
                <a:solidFill>
                  <a:srgbClr val="1D1D1D"/>
                </a:solidFill>
                <a:effectLst/>
                <a:latin typeface="Locator"/>
              </a:rPr>
              <a:t>Colore della pelle</a:t>
            </a:r>
            <a:br>
              <a:rPr lang="it-IT" dirty="0"/>
            </a:br>
            <a:br>
              <a:rPr lang="it-IT" dirty="0"/>
            </a:br>
            <a:r>
              <a:rPr lang="it-IT" b="0" i="0" dirty="0">
                <a:solidFill>
                  <a:srgbClr val="1D1D1D"/>
                </a:solidFill>
                <a:effectLst/>
                <a:latin typeface="Locator"/>
              </a:rPr>
              <a:t>                            ●            Bianco latte</a:t>
            </a:r>
            <a:br>
              <a:rPr lang="it-IT" dirty="0"/>
            </a:br>
            <a:r>
              <a:rPr lang="it-IT" b="0" i="0" dirty="0">
                <a:solidFill>
                  <a:srgbClr val="1D1D1D"/>
                </a:solidFill>
                <a:effectLst/>
                <a:latin typeface="Locator"/>
              </a:rPr>
              <a:t>                            ●            Chiara</a:t>
            </a:r>
            <a:br>
              <a:rPr lang="it-IT" dirty="0"/>
            </a:br>
            <a:r>
              <a:rPr lang="it-IT" b="0" i="0" dirty="0">
                <a:solidFill>
                  <a:srgbClr val="1D1D1D"/>
                </a:solidFill>
                <a:effectLst/>
                <a:latin typeface="Locator"/>
              </a:rPr>
              <a:t>                            ●            Mediamente chiara</a:t>
            </a:r>
            <a:br>
              <a:rPr lang="it-IT" dirty="0"/>
            </a:br>
            <a:r>
              <a:rPr lang="it-IT" b="0" i="0" dirty="0">
                <a:solidFill>
                  <a:srgbClr val="1D1D1D"/>
                </a:solidFill>
                <a:effectLst/>
                <a:latin typeface="Locator"/>
              </a:rPr>
              <a:t>                            ●            Olivastra</a:t>
            </a:r>
            <a:br>
              <a:rPr lang="it-IT" dirty="0"/>
            </a:br>
            <a:r>
              <a:rPr lang="it-IT" b="0" i="0" dirty="0">
                <a:solidFill>
                  <a:srgbClr val="1D1D1D"/>
                </a:solidFill>
                <a:effectLst/>
                <a:latin typeface="Locator"/>
              </a:rPr>
              <a:t>                            ●            Scura</a:t>
            </a:r>
            <a:br>
              <a:rPr lang="it-IT" dirty="0"/>
            </a:br>
            <a:r>
              <a:rPr lang="it-IT" b="0" i="0" dirty="0">
                <a:solidFill>
                  <a:srgbClr val="1D1D1D"/>
                </a:solidFill>
                <a:effectLst/>
                <a:latin typeface="Locator"/>
              </a:rPr>
              <a:t>                            ●            Nera</a:t>
            </a:r>
            <a:endParaRPr lang="it-IT" dirty="0"/>
          </a:p>
        </p:txBody>
      </p:sp>
    </p:spTree>
    <p:extLst>
      <p:ext uri="{BB962C8B-B14F-4D97-AF65-F5344CB8AC3E}">
        <p14:creationId xmlns:p14="http://schemas.microsoft.com/office/powerpoint/2010/main" val="339548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1BFF35DB-E660-48AD-8649-A5318AEF658A}"/>
              </a:ext>
            </a:extLst>
          </p:cNvPr>
          <p:cNvSpPr txBox="1"/>
          <p:nvPr/>
        </p:nvSpPr>
        <p:spPr>
          <a:xfrm>
            <a:off x="1518137" y="1839578"/>
            <a:ext cx="8230773" cy="2585323"/>
          </a:xfrm>
          <a:prstGeom prst="rect">
            <a:avLst/>
          </a:prstGeom>
          <a:noFill/>
        </p:spPr>
        <p:txBody>
          <a:bodyPr wrap="square">
            <a:spAutoFit/>
          </a:bodyPr>
          <a:lstStyle/>
          <a:p>
            <a:r>
              <a:rPr lang="it-IT" b="0" i="0" dirty="0">
                <a:solidFill>
                  <a:srgbClr val="1D1D1D"/>
                </a:solidFill>
                <a:effectLst/>
                <a:latin typeface="Locator"/>
              </a:rPr>
              <a:t>In più, al colore di occhi, capelli e pelle si aggiungono caratteristiche come:</a:t>
            </a:r>
            <a:br>
              <a:rPr lang="it-IT" dirty="0"/>
            </a:br>
            <a:br>
              <a:rPr lang="it-IT" dirty="0"/>
            </a:br>
            <a:r>
              <a:rPr lang="it-IT" b="0" i="0" dirty="0">
                <a:solidFill>
                  <a:srgbClr val="1D1D1D"/>
                </a:solidFill>
                <a:effectLst/>
                <a:latin typeface="Locator"/>
              </a:rPr>
              <a:t>                            ●            la comparsa di lentiggini in caso di esposizione al sole</a:t>
            </a:r>
            <a:br>
              <a:rPr lang="it-IT" dirty="0"/>
            </a:br>
            <a:r>
              <a:rPr lang="it-IT" b="0" i="0" dirty="0">
                <a:solidFill>
                  <a:srgbClr val="1D1D1D"/>
                </a:solidFill>
                <a:effectLst/>
                <a:latin typeface="Locator"/>
              </a:rPr>
              <a:t>                            ●            la frequenza con la quale si verificano scottature</a:t>
            </a:r>
            <a:br>
              <a:rPr lang="it-IT" dirty="0"/>
            </a:br>
            <a:r>
              <a:rPr lang="it-IT" b="0" i="0" dirty="0">
                <a:solidFill>
                  <a:srgbClr val="1D1D1D"/>
                </a:solidFill>
                <a:effectLst/>
                <a:latin typeface="Locator"/>
              </a:rPr>
              <a:t>                            ●            la capacità di abbronzarsi.</a:t>
            </a:r>
            <a:br>
              <a:rPr lang="it-IT" dirty="0"/>
            </a:br>
            <a:br>
              <a:rPr lang="it-IT" dirty="0"/>
            </a:br>
            <a:r>
              <a:rPr lang="it-IT" b="0" i="0" dirty="0">
                <a:solidFill>
                  <a:srgbClr val="1D1D1D"/>
                </a:solidFill>
                <a:effectLst/>
                <a:latin typeface="Locator"/>
              </a:rPr>
              <a:t>Dando un punteggio a tutte queste caratteristiche, si arriva alla definizione del tuo fototipo e conoscerlo ti aiuterà a capire come affrontare al meglio l’esposizione al sole senza incorrere in scottature o anche arrossamenti.</a:t>
            </a:r>
            <a:endParaRPr lang="it-IT" dirty="0"/>
          </a:p>
        </p:txBody>
      </p:sp>
    </p:spTree>
    <p:extLst>
      <p:ext uri="{BB962C8B-B14F-4D97-AF65-F5344CB8AC3E}">
        <p14:creationId xmlns:p14="http://schemas.microsoft.com/office/powerpoint/2010/main" val="2929865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Visualizza immagine di origine">
            <a:extLst>
              <a:ext uri="{FF2B5EF4-FFF2-40B4-BE49-F238E27FC236}">
                <a16:creationId xmlns:a16="http://schemas.microsoft.com/office/drawing/2014/main" id="{2F6473E9-1D43-93A1-4DEA-F8A4009311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9425" y="1269547"/>
            <a:ext cx="6307752" cy="49294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552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Visualizza immagine di origine">
            <a:extLst>
              <a:ext uri="{FF2B5EF4-FFF2-40B4-BE49-F238E27FC236}">
                <a16:creationId xmlns:a16="http://schemas.microsoft.com/office/drawing/2014/main" id="{D7588064-2DB9-3557-50D4-56D3C8D239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7873" y="1521193"/>
            <a:ext cx="7525580" cy="4942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749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7454BB7C-F0C2-CAEC-43BC-4607B18FBCA8}"/>
              </a:ext>
            </a:extLst>
          </p:cNvPr>
          <p:cNvSpPr txBox="1"/>
          <p:nvPr/>
        </p:nvSpPr>
        <p:spPr>
          <a:xfrm>
            <a:off x="2270391" y="395905"/>
            <a:ext cx="7194884" cy="3416320"/>
          </a:xfrm>
          <a:prstGeom prst="rect">
            <a:avLst/>
          </a:prstGeom>
          <a:noFill/>
        </p:spPr>
        <p:txBody>
          <a:bodyPr wrap="square">
            <a:spAutoFit/>
          </a:bodyPr>
          <a:lstStyle/>
          <a:p>
            <a:pPr algn="l"/>
            <a:r>
              <a:rPr lang="it-IT" b="0" i="0" cap="all" dirty="0">
                <a:solidFill>
                  <a:srgbClr val="1D1D1D"/>
                </a:solidFill>
                <a:effectLst/>
                <a:latin typeface="Locator"/>
              </a:rPr>
              <a:t>FOTOTIPO E PROTEZIONE</a:t>
            </a:r>
          </a:p>
          <a:p>
            <a:pPr algn="l"/>
            <a:br>
              <a:rPr lang="it-IT" dirty="0"/>
            </a:br>
            <a:r>
              <a:rPr lang="it-IT" b="0" i="0" dirty="0">
                <a:solidFill>
                  <a:srgbClr val="1D1D1D"/>
                </a:solidFill>
                <a:effectLst/>
                <a:latin typeface="Locator"/>
              </a:rPr>
              <a:t>I tipi di carnagione della pelle sono diversi e in base a questi si dovrà adottare una skincare adeguata con protezioni solari specifiche.</a:t>
            </a:r>
            <a:br>
              <a:rPr lang="it-IT" dirty="0"/>
            </a:br>
            <a:r>
              <a:rPr lang="it-IT" b="0" i="0" cap="all" dirty="0">
                <a:solidFill>
                  <a:srgbClr val="1D1D1D"/>
                </a:solidFill>
                <a:effectLst/>
                <a:latin typeface="Locator"/>
              </a:rPr>
              <a:t>FOTOTIPO 1</a:t>
            </a:r>
          </a:p>
          <a:p>
            <a:endParaRPr lang="it-IT" b="0" i="0" cap="all" dirty="0">
              <a:solidFill>
                <a:srgbClr val="1D1D1D"/>
              </a:solidFill>
              <a:effectLst/>
              <a:latin typeface="Locator"/>
            </a:endParaRPr>
          </a:p>
          <a:p>
            <a:r>
              <a:rPr lang="it-IT" b="0" i="0" dirty="0">
                <a:solidFill>
                  <a:srgbClr val="1D1D1D"/>
                </a:solidFill>
                <a:effectLst/>
                <a:latin typeface="Locator"/>
              </a:rPr>
              <a:t>Il </a:t>
            </a:r>
            <a:r>
              <a:rPr lang="it-IT" b="1" i="0" dirty="0">
                <a:solidFill>
                  <a:srgbClr val="1D1D1D"/>
                </a:solidFill>
                <a:effectLst/>
                <a:latin typeface="Locator"/>
              </a:rPr>
              <a:t>fototipo 1</a:t>
            </a:r>
            <a:r>
              <a:rPr lang="it-IT" b="0" i="0" dirty="0">
                <a:solidFill>
                  <a:srgbClr val="1D1D1D"/>
                </a:solidFill>
                <a:effectLst/>
                <a:latin typeface="Locator"/>
              </a:rPr>
              <a:t> è </a:t>
            </a:r>
            <a:r>
              <a:rPr lang="it-IT" b="0" i="0" dirty="0" err="1">
                <a:solidFill>
                  <a:srgbClr val="1D1D1D"/>
                </a:solidFill>
                <a:effectLst/>
                <a:latin typeface="Locator"/>
              </a:rPr>
              <a:t>aratterizzato</a:t>
            </a:r>
            <a:r>
              <a:rPr lang="it-IT" b="0" i="0" dirty="0">
                <a:solidFill>
                  <a:srgbClr val="1D1D1D"/>
                </a:solidFill>
                <a:effectLst/>
                <a:latin typeface="Locator"/>
              </a:rPr>
              <a:t> da una carnagione lattea, occhi azzurri o grigi, capelli biondi o rossi e molte lentiggini. Questo fototipo presenta anche moltissime lentiggini sulla pelle e, in caso di esposizione al sole senza protezione, si scotta quasi sempre. Vietata l’esposizione nelle ore più calde, quando i raggi solari sono più intensi e, comunque, mai senza una protezione molto alta (SPF50+).</a:t>
            </a:r>
            <a:endParaRPr lang="it-IT" dirty="0"/>
          </a:p>
        </p:txBody>
      </p:sp>
      <p:sp>
        <p:nvSpPr>
          <p:cNvPr id="10" name="CasellaDiTesto 9">
            <a:extLst>
              <a:ext uri="{FF2B5EF4-FFF2-40B4-BE49-F238E27FC236}">
                <a16:creationId xmlns:a16="http://schemas.microsoft.com/office/drawing/2014/main" id="{F81EE192-1FC9-6986-283E-AC1C92B0D53A}"/>
              </a:ext>
            </a:extLst>
          </p:cNvPr>
          <p:cNvSpPr txBox="1"/>
          <p:nvPr/>
        </p:nvSpPr>
        <p:spPr>
          <a:xfrm>
            <a:off x="2270391" y="3857000"/>
            <a:ext cx="7193280" cy="2862322"/>
          </a:xfrm>
          <a:prstGeom prst="rect">
            <a:avLst/>
          </a:prstGeom>
          <a:noFill/>
        </p:spPr>
        <p:txBody>
          <a:bodyPr wrap="square">
            <a:spAutoFit/>
          </a:bodyPr>
          <a:lstStyle/>
          <a:p>
            <a:pPr algn="l"/>
            <a:r>
              <a:rPr lang="it-IT" b="0" i="0" cap="all" dirty="0">
                <a:solidFill>
                  <a:srgbClr val="1D1D1D"/>
                </a:solidFill>
                <a:effectLst/>
                <a:latin typeface="Locator"/>
              </a:rPr>
              <a:t>FOTOTIPO 2</a:t>
            </a:r>
          </a:p>
          <a:p>
            <a:pPr algn="l"/>
            <a:r>
              <a:rPr lang="it-IT" b="0" i="0" dirty="0">
                <a:solidFill>
                  <a:srgbClr val="1D1D1D"/>
                </a:solidFill>
                <a:effectLst/>
                <a:latin typeface="Locator"/>
              </a:rPr>
              <a:t>Il </a:t>
            </a:r>
            <a:r>
              <a:rPr lang="it-IT" b="1" i="0" dirty="0">
                <a:solidFill>
                  <a:srgbClr val="1D1D1D"/>
                </a:solidFill>
                <a:effectLst/>
                <a:latin typeface="Locator"/>
              </a:rPr>
              <a:t>fototipo 2</a:t>
            </a:r>
            <a:r>
              <a:rPr lang="it-IT" b="0" i="0" dirty="0">
                <a:solidFill>
                  <a:srgbClr val="1D1D1D"/>
                </a:solidFill>
                <a:effectLst/>
                <a:latin typeface="Locator"/>
              </a:rPr>
              <a:t> ha una pelle molto chiara, occhi azzurro verdi e capelli chiari con qualche lentiggine; si scotta molto spesso e ha bisogno di una protezione molto alta..</a:t>
            </a:r>
            <a:br>
              <a:rPr lang="it-IT" dirty="0"/>
            </a:br>
            <a:br>
              <a:rPr lang="it-IT" dirty="0"/>
            </a:br>
            <a:r>
              <a:rPr lang="it-IT" b="0" i="0" cap="all" dirty="0">
                <a:solidFill>
                  <a:srgbClr val="1D1D1D"/>
                </a:solidFill>
                <a:effectLst/>
                <a:latin typeface="Locator"/>
              </a:rPr>
              <a:t>FOTOTIPO 3</a:t>
            </a:r>
          </a:p>
          <a:p>
            <a:r>
              <a:rPr lang="it-IT" b="0" i="0" dirty="0">
                <a:solidFill>
                  <a:srgbClr val="1D1D1D"/>
                </a:solidFill>
                <a:effectLst/>
                <a:latin typeface="Locator"/>
              </a:rPr>
              <a:t>Il </a:t>
            </a:r>
            <a:r>
              <a:rPr lang="it-IT" b="1" i="0" dirty="0">
                <a:solidFill>
                  <a:srgbClr val="1D1D1D"/>
                </a:solidFill>
                <a:effectLst/>
                <a:latin typeface="Locator"/>
              </a:rPr>
              <a:t>fototipo 3</a:t>
            </a:r>
            <a:r>
              <a:rPr lang="it-IT" b="0" i="0" dirty="0">
                <a:solidFill>
                  <a:srgbClr val="1D1D1D"/>
                </a:solidFill>
                <a:effectLst/>
                <a:latin typeface="Locator"/>
              </a:rPr>
              <a:t> ha una pelle mediamente chiara, occhi verdi scuri e capelli biondo scuro o castani; presenta qualche lentiggine e può scottarsi spesso. Sviluppa un tipo di abbronzatura dorata, che deve però essere presa gradualmente,).</a:t>
            </a:r>
            <a:endParaRPr lang="it-IT" dirty="0"/>
          </a:p>
        </p:txBody>
      </p:sp>
    </p:spTree>
    <p:extLst>
      <p:ext uri="{BB962C8B-B14F-4D97-AF65-F5344CB8AC3E}">
        <p14:creationId xmlns:p14="http://schemas.microsoft.com/office/powerpoint/2010/main" val="1950084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658EF4DC-F2EA-6472-D72E-E31E9E21CFE5}"/>
              </a:ext>
            </a:extLst>
          </p:cNvPr>
          <p:cNvSpPr txBox="1"/>
          <p:nvPr/>
        </p:nvSpPr>
        <p:spPr>
          <a:xfrm>
            <a:off x="2154701" y="745650"/>
            <a:ext cx="7193280" cy="4801314"/>
          </a:xfrm>
          <a:prstGeom prst="rect">
            <a:avLst/>
          </a:prstGeom>
          <a:noFill/>
        </p:spPr>
        <p:txBody>
          <a:bodyPr wrap="square">
            <a:spAutoFit/>
          </a:bodyPr>
          <a:lstStyle/>
          <a:p>
            <a:pPr algn="l"/>
            <a:r>
              <a:rPr lang="it-IT" b="0" i="0" cap="all" dirty="0">
                <a:solidFill>
                  <a:srgbClr val="1D1D1D"/>
                </a:solidFill>
                <a:effectLst/>
                <a:latin typeface="Locator"/>
              </a:rPr>
              <a:t>FOTOTIPO 4</a:t>
            </a:r>
          </a:p>
          <a:p>
            <a:pPr algn="l"/>
            <a:r>
              <a:rPr lang="it-IT" b="0" i="0" dirty="0">
                <a:solidFill>
                  <a:srgbClr val="1D1D1D"/>
                </a:solidFill>
                <a:effectLst/>
                <a:latin typeface="Locator"/>
              </a:rPr>
              <a:t>Il </a:t>
            </a:r>
            <a:r>
              <a:rPr lang="it-IT" b="1" i="0" dirty="0">
                <a:solidFill>
                  <a:srgbClr val="1D1D1D"/>
                </a:solidFill>
                <a:effectLst/>
                <a:latin typeface="Locator"/>
              </a:rPr>
              <a:t>fototipo 4</a:t>
            </a:r>
            <a:r>
              <a:rPr lang="it-IT" b="0" i="0" dirty="0">
                <a:solidFill>
                  <a:srgbClr val="1D1D1D"/>
                </a:solidFill>
                <a:effectLst/>
                <a:latin typeface="Locator"/>
              </a:rPr>
              <a:t> ha una pelle leggermente olivastra, occhi marroni, capelli castani e pochissime lentiggini in caso di esposizione al sole; talvolta può scottarsi ma si abbronza facilmente</a:t>
            </a:r>
            <a:br>
              <a:rPr lang="it-IT" dirty="0"/>
            </a:br>
            <a:r>
              <a:rPr lang="it-IT" b="0" i="0" cap="all" dirty="0">
                <a:solidFill>
                  <a:srgbClr val="1D1D1D"/>
                </a:solidFill>
                <a:effectLst/>
                <a:latin typeface="Locator"/>
              </a:rPr>
              <a:t>FOTOTIPO 5</a:t>
            </a:r>
          </a:p>
          <a:p>
            <a:pPr algn="l"/>
            <a:r>
              <a:rPr lang="it-IT" b="0" i="0" dirty="0">
                <a:solidFill>
                  <a:srgbClr val="1D1D1D"/>
                </a:solidFill>
                <a:effectLst/>
                <a:latin typeface="Locator"/>
              </a:rPr>
              <a:t>Il </a:t>
            </a:r>
            <a:r>
              <a:rPr lang="it-IT" b="1" i="0" dirty="0">
                <a:solidFill>
                  <a:srgbClr val="1D1D1D"/>
                </a:solidFill>
                <a:effectLst/>
                <a:latin typeface="Locator"/>
              </a:rPr>
              <a:t>fototipo 5</a:t>
            </a:r>
            <a:r>
              <a:rPr lang="it-IT" b="0" i="0" dirty="0">
                <a:solidFill>
                  <a:srgbClr val="1D1D1D"/>
                </a:solidFill>
                <a:effectLst/>
                <a:latin typeface="Locator"/>
              </a:rPr>
              <a:t> ha una carnagione scura, occhi marroni e capelli neri, nessuna lentiggine e si scotta raramente. Sviluppa un tipo di abbronzatura molto intensa </a:t>
            </a:r>
            <a:br>
              <a:rPr lang="it-IT" dirty="0"/>
            </a:br>
            <a:r>
              <a:rPr lang="it-IT" b="0" i="0" cap="all" dirty="0">
                <a:solidFill>
                  <a:srgbClr val="1D1D1D"/>
                </a:solidFill>
                <a:effectLst/>
                <a:latin typeface="Locator"/>
              </a:rPr>
              <a:t>FOTOTIPO 6</a:t>
            </a:r>
          </a:p>
          <a:p>
            <a:r>
              <a:rPr lang="it-IT" b="0" i="0" dirty="0">
                <a:solidFill>
                  <a:srgbClr val="1D1D1D"/>
                </a:solidFill>
                <a:effectLst/>
                <a:latin typeface="Locator"/>
              </a:rPr>
              <a:t>Il </a:t>
            </a:r>
            <a:r>
              <a:rPr lang="it-IT" b="1" i="0" dirty="0">
                <a:solidFill>
                  <a:srgbClr val="1D1D1D"/>
                </a:solidFill>
                <a:effectLst/>
                <a:latin typeface="Locator"/>
              </a:rPr>
              <a:t>fototipo 6</a:t>
            </a:r>
            <a:r>
              <a:rPr lang="it-IT" b="0" i="0" dirty="0">
                <a:solidFill>
                  <a:srgbClr val="1D1D1D"/>
                </a:solidFill>
                <a:effectLst/>
                <a:latin typeface="Locator"/>
              </a:rPr>
              <a:t> ha una carnagione nera, occhi scuri e capelli neri, nessuna lentiggine e zero probabilità di scottarsi. Ha un’abbronzatura intensissima e immediata.</a:t>
            </a:r>
            <a:br>
              <a:rPr lang="it-IT" dirty="0"/>
            </a:br>
            <a:br>
              <a:rPr lang="it-IT" dirty="0"/>
            </a:br>
            <a:br>
              <a:rPr lang="it-IT" dirty="0"/>
            </a:br>
            <a:r>
              <a:rPr lang="it-IT" b="1" i="0" dirty="0">
                <a:solidFill>
                  <a:srgbClr val="1D1D1D"/>
                </a:solidFill>
                <a:effectLst/>
                <a:latin typeface="Locator"/>
              </a:rPr>
              <a:t>Qualunque sia il tuo fototipo, ricorda che, per evitare il foto-invecchiamento precoce della pelle, la protezione solare va applicata sempre, anche d’inverno.</a:t>
            </a:r>
            <a:endParaRPr lang="it-IT" b="1" dirty="0"/>
          </a:p>
        </p:txBody>
      </p:sp>
    </p:spTree>
    <p:extLst>
      <p:ext uri="{BB962C8B-B14F-4D97-AF65-F5344CB8AC3E}">
        <p14:creationId xmlns:p14="http://schemas.microsoft.com/office/powerpoint/2010/main" val="1714449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2FE54026-C520-DB14-997E-C457901EA0AC}"/>
              </a:ext>
            </a:extLst>
          </p:cNvPr>
          <p:cNvSpPr txBox="1"/>
          <p:nvPr/>
        </p:nvSpPr>
        <p:spPr>
          <a:xfrm>
            <a:off x="1458351" y="1802732"/>
            <a:ext cx="7193280" cy="2585323"/>
          </a:xfrm>
          <a:prstGeom prst="rect">
            <a:avLst/>
          </a:prstGeom>
          <a:noFill/>
        </p:spPr>
        <p:txBody>
          <a:bodyPr wrap="square">
            <a:spAutoFit/>
          </a:bodyPr>
          <a:lstStyle/>
          <a:p>
            <a:r>
              <a:rPr lang="it-IT" b="1" dirty="0"/>
              <a:t>Devono porre particolare attenzione all’esposizione solare </a:t>
            </a:r>
          </a:p>
          <a:p>
            <a:endParaRPr lang="it-IT" dirty="0"/>
          </a:p>
          <a:p>
            <a:r>
              <a:rPr lang="it-IT" dirty="0"/>
              <a:t>• I soggetti con fototipo basso </a:t>
            </a:r>
          </a:p>
          <a:p>
            <a:r>
              <a:rPr lang="it-IT" dirty="0"/>
              <a:t>• Chi assume farmaci. </a:t>
            </a:r>
          </a:p>
          <a:p>
            <a:r>
              <a:rPr lang="it-IT" dirty="0"/>
              <a:t>Alcuni farmaci, infatti, possono provocare reazioni allergiche potenziate dall’esposizione solare (quindi consigliamo di chiedere al medico curante se, durante l’assunzione del farmaco, è sconsigliata l’esposizione al sole e di leggere sempre il foglietto illustrativo)</a:t>
            </a:r>
          </a:p>
        </p:txBody>
      </p:sp>
    </p:spTree>
    <p:extLst>
      <p:ext uri="{BB962C8B-B14F-4D97-AF65-F5344CB8AC3E}">
        <p14:creationId xmlns:p14="http://schemas.microsoft.com/office/powerpoint/2010/main" val="2794643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CD40156E-1716-6D11-70E9-1C62461763CE}"/>
              </a:ext>
            </a:extLst>
          </p:cNvPr>
          <p:cNvSpPr txBox="1"/>
          <p:nvPr/>
        </p:nvSpPr>
        <p:spPr>
          <a:xfrm>
            <a:off x="1641231" y="1327115"/>
            <a:ext cx="7193280" cy="5355312"/>
          </a:xfrm>
          <a:prstGeom prst="rect">
            <a:avLst/>
          </a:prstGeom>
          <a:noFill/>
        </p:spPr>
        <p:txBody>
          <a:bodyPr wrap="square">
            <a:spAutoFit/>
          </a:bodyPr>
          <a:lstStyle/>
          <a:p>
            <a:r>
              <a:rPr lang="it-IT" b="1" dirty="0"/>
              <a:t>Come proteggersi? </a:t>
            </a:r>
          </a:p>
          <a:p>
            <a:endParaRPr lang="it-IT" dirty="0"/>
          </a:p>
          <a:p>
            <a:r>
              <a:rPr lang="it-IT" dirty="0"/>
              <a:t>• Organizzare l’orario di lavoro, quando è possibile, per evitare l’esposizione nelle ore in cui i raggi solari sono più dannosi (dalle 11 alle 15 oppure, con l’ora legale, dalle 12 alle 16). </a:t>
            </a:r>
          </a:p>
          <a:p>
            <a:endParaRPr lang="it-IT" dirty="0"/>
          </a:p>
          <a:p>
            <a:r>
              <a:rPr lang="it-IT" dirty="0"/>
              <a:t>In questa fascia oraria privilegiare le attività che si svolgono all’interno, riservando quelle all’esterno per gli orari mattutini e serali </a:t>
            </a:r>
          </a:p>
          <a:p>
            <a:r>
              <a:rPr lang="it-IT" dirty="0"/>
              <a:t>• Cercare di sfruttare le zone di ombra prodotte da alberi o costruzioni vicine </a:t>
            </a:r>
          </a:p>
          <a:p>
            <a:r>
              <a:rPr lang="it-IT" dirty="0"/>
              <a:t>• Consumare i pasti e sostare durante le pause in luoghi ombreggiati </a:t>
            </a:r>
          </a:p>
          <a:p>
            <a:r>
              <a:rPr lang="it-IT" dirty="0"/>
              <a:t>• Indossare un cappello a tesa larga e circolare (almeno 8 cm), proteggeremo così anche orecchie, naso e collo </a:t>
            </a:r>
          </a:p>
          <a:p>
            <a:endParaRPr lang="it-IT" dirty="0"/>
          </a:p>
          <a:p>
            <a:r>
              <a:rPr lang="it-IT" dirty="0"/>
              <a:t>• Essere sempre ben coperti sul corpo, anche quando fa caldo: abiti larghi, leggeri e di colore chiaro che non ostacolino i movimenti, accollati, con maniche lunghe e pantaloni lunghi. </a:t>
            </a:r>
          </a:p>
        </p:txBody>
      </p:sp>
    </p:spTree>
    <p:extLst>
      <p:ext uri="{BB962C8B-B14F-4D97-AF65-F5344CB8AC3E}">
        <p14:creationId xmlns:p14="http://schemas.microsoft.com/office/powerpoint/2010/main" val="3934797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CD40156E-1716-6D11-70E9-1C62461763CE}"/>
              </a:ext>
            </a:extLst>
          </p:cNvPr>
          <p:cNvSpPr txBox="1"/>
          <p:nvPr/>
        </p:nvSpPr>
        <p:spPr>
          <a:xfrm>
            <a:off x="1702190" y="1200128"/>
            <a:ext cx="7193280" cy="2585323"/>
          </a:xfrm>
          <a:prstGeom prst="rect">
            <a:avLst/>
          </a:prstGeom>
          <a:noFill/>
        </p:spPr>
        <p:txBody>
          <a:bodyPr wrap="square">
            <a:spAutoFit/>
          </a:bodyPr>
          <a:lstStyle/>
          <a:p>
            <a:r>
              <a:rPr lang="it-IT" b="1" dirty="0"/>
              <a:t>Come proteggersi? </a:t>
            </a:r>
          </a:p>
          <a:p>
            <a:endParaRPr lang="it-IT" dirty="0"/>
          </a:p>
          <a:p>
            <a:r>
              <a:rPr lang="it-IT" dirty="0"/>
              <a:t>Mai lavorare a dorso nudo! </a:t>
            </a:r>
          </a:p>
          <a:p>
            <a:endParaRPr lang="it-IT" dirty="0"/>
          </a:p>
          <a:p>
            <a:r>
              <a:rPr lang="it-IT" dirty="0"/>
              <a:t>• Usare gli occhiali da sole per proteggere gli occhi </a:t>
            </a:r>
          </a:p>
          <a:p>
            <a:endParaRPr lang="it-IT" dirty="0"/>
          </a:p>
          <a:p>
            <a:r>
              <a:rPr lang="it-IT" dirty="0"/>
              <a:t>• Prima di esporsi al sole, fare uso di creme solari ad alta protezione sulle parti scoperte (braccia, dorso delle mani, viso, naso, collo, orecchie, eccetera)</a:t>
            </a:r>
          </a:p>
        </p:txBody>
      </p:sp>
    </p:spTree>
    <p:extLst>
      <p:ext uri="{BB962C8B-B14F-4D97-AF65-F5344CB8AC3E}">
        <p14:creationId xmlns:p14="http://schemas.microsoft.com/office/powerpoint/2010/main" val="2792203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471385-26A7-D39A-7EF8-48F7F063E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500"/>
            <a:ext cx="2219425" cy="221942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giocatore&#10;&#10;Descrizione generata automaticamente">
            <a:extLst>
              <a:ext uri="{FF2B5EF4-FFF2-40B4-BE49-F238E27FC236}">
                <a16:creationId xmlns:a16="http://schemas.microsoft.com/office/drawing/2014/main" id="{857E9C4E-7D9C-B2BA-9B0C-A9EE9846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732" y="-93784"/>
            <a:ext cx="6858000" cy="6858000"/>
          </a:xfrm>
          <a:prstGeom prst="rect">
            <a:avLst/>
          </a:prstGeom>
        </p:spPr>
      </p:pic>
      <p:pic>
        <p:nvPicPr>
          <p:cNvPr id="2052" name="Picture 4" descr="Sun Beach Weather Hot Svg Png Icon Free Download (#570212) -  OnlineWebFonts.COM">
            <a:extLst>
              <a:ext uri="{FF2B5EF4-FFF2-40B4-BE49-F238E27FC236}">
                <a16:creationId xmlns:a16="http://schemas.microsoft.com/office/drawing/2014/main" id="{9F77C09A-BA12-F7DB-2B48-FE870DE1A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1418" y="196948"/>
            <a:ext cx="1273126" cy="1273126"/>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CD40156E-1716-6D11-70E9-1C62461763CE}"/>
              </a:ext>
            </a:extLst>
          </p:cNvPr>
          <p:cNvSpPr txBox="1"/>
          <p:nvPr/>
        </p:nvSpPr>
        <p:spPr>
          <a:xfrm>
            <a:off x="1580270" y="1213407"/>
            <a:ext cx="7193280" cy="2585323"/>
          </a:xfrm>
          <a:prstGeom prst="rect">
            <a:avLst/>
          </a:prstGeom>
          <a:noFill/>
        </p:spPr>
        <p:txBody>
          <a:bodyPr wrap="square">
            <a:spAutoFit/>
          </a:bodyPr>
          <a:lstStyle/>
          <a:p>
            <a:r>
              <a:rPr lang="it-IT" b="1" dirty="0"/>
              <a:t>Come proteggersi? </a:t>
            </a:r>
          </a:p>
          <a:p>
            <a:endParaRPr lang="it-IT" dirty="0"/>
          </a:p>
          <a:p>
            <a:r>
              <a:rPr lang="it-IT" dirty="0"/>
              <a:t>Mai lavorare a dorso nudo! </a:t>
            </a:r>
          </a:p>
          <a:p>
            <a:endParaRPr lang="it-IT" dirty="0"/>
          </a:p>
          <a:p>
            <a:r>
              <a:rPr lang="it-IT" dirty="0"/>
              <a:t>• Usare gli occhiali da sole per proteggere gli occhi </a:t>
            </a:r>
          </a:p>
          <a:p>
            <a:endParaRPr lang="it-IT" dirty="0"/>
          </a:p>
          <a:p>
            <a:r>
              <a:rPr lang="it-IT" dirty="0"/>
              <a:t>• Prima di esporsi al sole, fare uso di creme solari ad alta protezione sulle parti scoperte (braccia, dorso delle mani, viso, naso, collo, orecchie, eccetera)</a:t>
            </a:r>
          </a:p>
        </p:txBody>
      </p:sp>
      <p:sp>
        <p:nvSpPr>
          <p:cNvPr id="7" name="CasellaDiTesto 6">
            <a:extLst>
              <a:ext uri="{FF2B5EF4-FFF2-40B4-BE49-F238E27FC236}">
                <a16:creationId xmlns:a16="http://schemas.microsoft.com/office/drawing/2014/main" id="{9996ED09-ACF0-4A51-9A4F-E13A737DF04C}"/>
              </a:ext>
            </a:extLst>
          </p:cNvPr>
          <p:cNvSpPr txBox="1"/>
          <p:nvPr/>
        </p:nvSpPr>
        <p:spPr>
          <a:xfrm>
            <a:off x="1636541" y="3798730"/>
            <a:ext cx="7193280" cy="2862322"/>
          </a:xfrm>
          <a:prstGeom prst="rect">
            <a:avLst/>
          </a:prstGeom>
          <a:noFill/>
        </p:spPr>
        <p:txBody>
          <a:bodyPr wrap="square">
            <a:spAutoFit/>
          </a:bodyPr>
          <a:lstStyle/>
          <a:p>
            <a:r>
              <a:rPr lang="it-IT" b="1" dirty="0"/>
              <a:t> Non dimentichiamo che</a:t>
            </a:r>
            <a:r>
              <a:rPr lang="it-IT" dirty="0"/>
              <a:t> </a:t>
            </a:r>
          </a:p>
          <a:p>
            <a:r>
              <a:rPr lang="it-IT" dirty="0"/>
              <a:t>• Neve, ghiaccio, acqua, sabbia e cemento riflettono la luce solare, aumentando i raggi solari nocivi </a:t>
            </a:r>
          </a:p>
          <a:p>
            <a:r>
              <a:rPr lang="it-IT" dirty="0"/>
              <a:t>• L’intensità dei raggi solari varia con le stagioni, con le aree geografi che e con l’altitudine </a:t>
            </a:r>
          </a:p>
          <a:p>
            <a:r>
              <a:rPr lang="it-IT" dirty="0"/>
              <a:t>• Anche quando il cielo è nuvoloso siamo esposti a radiazioni solari. Vento e nuvole riducono la sensazione di calore, ma non il rischio di scottature</a:t>
            </a:r>
          </a:p>
          <a:p>
            <a:r>
              <a:rPr lang="it-IT" dirty="0"/>
              <a:t>• Bisogna proteggersi anche in inverno e non solo d’estate </a:t>
            </a:r>
          </a:p>
          <a:p>
            <a:r>
              <a:rPr lang="it-IT" dirty="0"/>
              <a:t>• Il vetro blocca quasi totalmente i raggi solari nocivi</a:t>
            </a:r>
          </a:p>
        </p:txBody>
      </p:sp>
    </p:spTree>
    <p:extLst>
      <p:ext uri="{BB962C8B-B14F-4D97-AF65-F5344CB8AC3E}">
        <p14:creationId xmlns:p14="http://schemas.microsoft.com/office/powerpoint/2010/main" val="3468776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7644FB-034D-1FE4-87C7-AD26093A2202}"/>
              </a:ext>
            </a:extLst>
          </p:cNvPr>
          <p:cNvSpPr>
            <a:spLocks noGrp="1"/>
          </p:cNvSpPr>
          <p:nvPr>
            <p:ph type="title"/>
          </p:nvPr>
        </p:nvSpPr>
        <p:spPr/>
        <p:txBody>
          <a:bodyPr>
            <a:normAutofit fontScale="90000"/>
          </a:bodyPr>
          <a:lstStyle/>
          <a:p>
            <a:r>
              <a:rPr lang="it-IT" b="1" i="0" dirty="0">
                <a:solidFill>
                  <a:srgbClr val="CC0000"/>
                </a:solidFill>
                <a:effectLst/>
                <a:latin typeface="Arial" panose="020B0604020202020204" pitchFamily="34" charset="0"/>
              </a:rPr>
              <a:t>UV INDEX </a:t>
            </a:r>
            <a:r>
              <a:rPr lang="it-IT" b="1" i="0" dirty="0">
                <a:solidFill>
                  <a:srgbClr val="006699"/>
                </a:solidFill>
                <a:effectLst/>
                <a:latin typeface="Arial" panose="020B0604020202020204" pitchFamily="34" charset="0"/>
              </a:rPr>
              <a:t>Indice universale delle radiazioni ultraviolette</a:t>
            </a:r>
            <a:br>
              <a:rPr lang="it-IT" b="1" i="0" dirty="0">
                <a:solidFill>
                  <a:srgbClr val="1C1C1C"/>
                </a:solidFill>
                <a:effectLst/>
                <a:latin typeface="Arial" panose="020B0604020202020204" pitchFamily="34" charset="0"/>
              </a:rPr>
            </a:br>
            <a:endParaRPr lang="it-IT" dirty="0"/>
          </a:p>
        </p:txBody>
      </p:sp>
      <p:sp>
        <p:nvSpPr>
          <p:cNvPr id="3" name="Segnaposto contenuto 2">
            <a:extLst>
              <a:ext uri="{FF2B5EF4-FFF2-40B4-BE49-F238E27FC236}">
                <a16:creationId xmlns:a16="http://schemas.microsoft.com/office/drawing/2014/main" id="{C14F0119-E5C0-E378-43AB-AE4929383A03}"/>
              </a:ext>
            </a:extLst>
          </p:cNvPr>
          <p:cNvSpPr>
            <a:spLocks noGrp="1"/>
          </p:cNvSpPr>
          <p:nvPr>
            <p:ph idx="1"/>
          </p:nvPr>
        </p:nvSpPr>
        <p:spPr>
          <a:xfrm>
            <a:off x="908304" y="1497975"/>
            <a:ext cx="10168128" cy="1015453"/>
          </a:xfrm>
        </p:spPr>
        <p:txBody>
          <a:bodyPr/>
          <a:lstStyle/>
          <a:p>
            <a:r>
              <a:rPr lang="it-IT" b="0" i="0" dirty="0">
                <a:solidFill>
                  <a:srgbClr val="333333"/>
                </a:solidFill>
                <a:effectLst/>
                <a:latin typeface="Arial" panose="020B0604020202020204" pitchFamily="34" charset="0"/>
              </a:rPr>
              <a:t> Global Solar UV Index è un indice predittivo </a:t>
            </a:r>
            <a:r>
              <a:rPr lang="it-IT" b="0" i="0" dirty="0" err="1">
                <a:solidFill>
                  <a:srgbClr val="333333"/>
                </a:solidFill>
                <a:effectLst/>
                <a:latin typeface="Arial" panose="020B0604020202020204" pitchFamily="34" charset="0"/>
              </a:rPr>
              <a:t>cheprevede</a:t>
            </a:r>
            <a:r>
              <a:rPr lang="it-IT" b="0" i="0" dirty="0">
                <a:solidFill>
                  <a:srgbClr val="333333"/>
                </a:solidFill>
                <a:effectLst/>
                <a:latin typeface="Arial" panose="020B0604020202020204" pitchFamily="34" charset="0"/>
              </a:rPr>
              <a:t> l’intensità della radiazione UV solare giornaliera di una determinata area geografica.</a:t>
            </a:r>
          </a:p>
          <a:p>
            <a:endParaRPr lang="it-IT" dirty="0"/>
          </a:p>
        </p:txBody>
      </p:sp>
      <p:pic>
        <p:nvPicPr>
          <p:cNvPr id="5" name="Picture 2" descr="Situazione UV">
            <a:extLst>
              <a:ext uri="{FF2B5EF4-FFF2-40B4-BE49-F238E27FC236}">
                <a16:creationId xmlns:a16="http://schemas.microsoft.com/office/drawing/2014/main" id="{3881D52D-BA98-9A97-738D-A2EFD6F66D0D}"/>
              </a:ext>
            </a:extLst>
          </p:cNvPr>
          <p:cNvPicPr>
            <a:picLocks noChangeAspect="1" noChangeArrowheads="1"/>
          </p:cNvPicPr>
          <p:nvPr/>
        </p:nvPicPr>
        <p:blipFill>
          <a:blip r:embed="rId2"/>
          <a:srcRect/>
          <a:stretch>
            <a:fillRect/>
          </a:stretch>
        </p:blipFill>
        <p:spPr bwMode="auto">
          <a:xfrm>
            <a:off x="641964" y="2643741"/>
            <a:ext cx="5807722" cy="3019426"/>
          </a:xfrm>
          <a:prstGeom prst="rect">
            <a:avLst/>
          </a:prstGeom>
          <a:ln>
            <a:noFill/>
          </a:ln>
          <a:effectLst>
            <a:outerShdw blurRad="292100" dist="139700" dir="2700000" algn="tl" rotWithShape="0">
              <a:srgbClr val="333333">
                <a:alpha val="65000"/>
              </a:srgbClr>
            </a:outerShdw>
          </a:effectLst>
        </p:spPr>
      </p:pic>
      <p:pic>
        <p:nvPicPr>
          <p:cNvPr id="6" name="Picture 1" descr="Tabella di protezione dai raggi UV">
            <a:extLst>
              <a:ext uri="{FF2B5EF4-FFF2-40B4-BE49-F238E27FC236}">
                <a16:creationId xmlns:a16="http://schemas.microsoft.com/office/drawing/2014/main" id="{DEBAEF63-CC4B-921F-BBEE-F7902C0857FF}"/>
              </a:ext>
            </a:extLst>
          </p:cNvPr>
          <p:cNvPicPr>
            <a:picLocks noChangeAspect="1" noChangeArrowheads="1"/>
          </p:cNvPicPr>
          <p:nvPr/>
        </p:nvPicPr>
        <p:blipFill>
          <a:blip r:embed="rId3"/>
          <a:srcRect/>
          <a:stretch>
            <a:fillRect/>
          </a:stretch>
        </p:blipFill>
        <p:spPr bwMode="auto">
          <a:xfrm>
            <a:off x="6559617" y="3746670"/>
            <a:ext cx="5227723" cy="26685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18840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7644FB-034D-1FE4-87C7-AD26093A2202}"/>
              </a:ext>
            </a:extLst>
          </p:cNvPr>
          <p:cNvSpPr>
            <a:spLocks noGrp="1"/>
          </p:cNvSpPr>
          <p:nvPr>
            <p:ph type="title"/>
          </p:nvPr>
        </p:nvSpPr>
        <p:spPr/>
        <p:txBody>
          <a:bodyPr>
            <a:normAutofit fontScale="90000"/>
          </a:bodyPr>
          <a:lstStyle/>
          <a:p>
            <a:r>
              <a:rPr lang="it-IT" b="1" i="0" dirty="0">
                <a:solidFill>
                  <a:srgbClr val="CC0000"/>
                </a:solidFill>
                <a:effectLst/>
                <a:latin typeface="Arial" panose="020B0604020202020204" pitchFamily="34" charset="0"/>
              </a:rPr>
              <a:t>UV INDEX </a:t>
            </a:r>
            <a:r>
              <a:rPr lang="it-IT" b="1" i="0" dirty="0">
                <a:solidFill>
                  <a:srgbClr val="006699"/>
                </a:solidFill>
                <a:effectLst/>
                <a:latin typeface="Arial" panose="020B0604020202020204" pitchFamily="34" charset="0"/>
              </a:rPr>
              <a:t>Indice universale delle radiazioni ultraviolette</a:t>
            </a:r>
            <a:br>
              <a:rPr lang="it-IT" b="1" i="0" dirty="0">
                <a:solidFill>
                  <a:srgbClr val="1C1C1C"/>
                </a:solidFill>
                <a:effectLst/>
                <a:latin typeface="Arial" panose="020B0604020202020204" pitchFamily="34" charset="0"/>
              </a:rPr>
            </a:br>
            <a:endParaRPr lang="it-IT" dirty="0"/>
          </a:p>
        </p:txBody>
      </p:sp>
      <p:sp>
        <p:nvSpPr>
          <p:cNvPr id="15" name="CasellaDiTesto 14">
            <a:extLst>
              <a:ext uri="{FF2B5EF4-FFF2-40B4-BE49-F238E27FC236}">
                <a16:creationId xmlns:a16="http://schemas.microsoft.com/office/drawing/2014/main" id="{25A50710-5015-88B4-CCBA-2A3E701EC5CC}"/>
              </a:ext>
            </a:extLst>
          </p:cNvPr>
          <p:cNvSpPr txBox="1"/>
          <p:nvPr/>
        </p:nvSpPr>
        <p:spPr>
          <a:xfrm>
            <a:off x="1021850" y="2116209"/>
            <a:ext cx="8206555" cy="2862322"/>
          </a:xfrm>
          <a:prstGeom prst="rect">
            <a:avLst/>
          </a:prstGeom>
          <a:noFill/>
        </p:spPr>
        <p:txBody>
          <a:bodyPr wrap="square">
            <a:spAutoFit/>
          </a:bodyPr>
          <a:lstStyle/>
          <a:p>
            <a:pPr algn="l"/>
            <a:r>
              <a:rPr lang="it-IT" b="0" i="0" dirty="0">
                <a:solidFill>
                  <a:srgbClr val="333333"/>
                </a:solidFill>
                <a:effectLst/>
                <a:latin typeface="Arial" panose="020B0604020202020204" pitchFamily="34" charset="0"/>
              </a:rPr>
              <a:t>Il Global Solar UV Index è uno strumento operativo importante che insieme ad altre iniziative aventi in comune spiccati contenuti informativo-educativi intende raggiungere una più omogenea e sostanziale riduzione del rischio associato con l'eccessiva esposizione alla radiazione ultravioletta.</a:t>
            </a:r>
            <a:br>
              <a:rPr lang="it-IT" b="1" i="0" dirty="0">
                <a:solidFill>
                  <a:srgbClr val="333333"/>
                </a:solidFill>
                <a:effectLst/>
                <a:latin typeface="Arial" panose="020B0604020202020204" pitchFamily="34" charset="0"/>
              </a:rPr>
            </a:br>
            <a:r>
              <a:rPr lang="it-IT" b="1" i="0" dirty="0">
                <a:solidFill>
                  <a:srgbClr val="333333"/>
                </a:solidFill>
                <a:effectLst/>
                <a:latin typeface="Arial" panose="020B0604020202020204" pitchFamily="34" charset="0"/>
              </a:rPr>
              <a:t>CHE COSA E 'L'INDICE UNIVERSALE DELLA RADIAZIONE UV SOLARE?</a:t>
            </a:r>
            <a:br>
              <a:rPr lang="it-IT" b="0" i="0" dirty="0">
                <a:solidFill>
                  <a:srgbClr val="333333"/>
                </a:solidFill>
                <a:effectLst/>
                <a:latin typeface="Arial" panose="020B0604020202020204" pitchFamily="34" charset="0"/>
              </a:rPr>
            </a:br>
            <a:r>
              <a:rPr lang="it-IT" b="0" i="0" dirty="0">
                <a:solidFill>
                  <a:srgbClr val="333333"/>
                </a:solidFill>
                <a:effectLst/>
                <a:latin typeface="Arial" panose="020B0604020202020204" pitchFamily="34" charset="0"/>
              </a:rPr>
              <a:t>L'Indice Universale della Radiazione UV Solare (UVI) descrive il livello di radiazione UV solare sulla superficie terrestre. </a:t>
            </a:r>
          </a:p>
          <a:p>
            <a:pPr algn="l"/>
            <a:r>
              <a:rPr lang="it-IT" b="0" i="0" dirty="0">
                <a:solidFill>
                  <a:srgbClr val="333333"/>
                </a:solidFill>
                <a:effectLst/>
                <a:latin typeface="Arial" panose="020B0604020202020204" pitchFamily="34" charset="0"/>
              </a:rPr>
              <a:t>I valori dell'indice variano da zero in su: più è alto il valore dell'indice, maggiore è il potenziale di danno per la pelle e per gli occhi e minore è il tempo necessario perché detto danno accada</a:t>
            </a:r>
          </a:p>
        </p:txBody>
      </p:sp>
      <p:pic>
        <p:nvPicPr>
          <p:cNvPr id="16" name="Immagine 15" descr="Immagine che contiene giocatore&#10;&#10;Descrizione generata automaticamente">
            <a:extLst>
              <a:ext uri="{FF2B5EF4-FFF2-40B4-BE49-F238E27FC236}">
                <a16:creationId xmlns:a16="http://schemas.microsoft.com/office/drawing/2014/main" id="{D9C32FA2-5763-7B0D-F5AE-CA6F1BB1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294" y="-74533"/>
            <a:ext cx="6858000" cy="6858000"/>
          </a:xfrm>
          <a:prstGeom prst="rect">
            <a:avLst/>
          </a:prstGeom>
        </p:spPr>
      </p:pic>
    </p:spTree>
    <p:extLst>
      <p:ext uri="{BB962C8B-B14F-4D97-AF65-F5344CB8AC3E}">
        <p14:creationId xmlns:p14="http://schemas.microsoft.com/office/powerpoint/2010/main" val="3288432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7644FB-034D-1FE4-87C7-AD26093A2202}"/>
              </a:ext>
            </a:extLst>
          </p:cNvPr>
          <p:cNvSpPr>
            <a:spLocks noGrp="1"/>
          </p:cNvSpPr>
          <p:nvPr>
            <p:ph type="title"/>
          </p:nvPr>
        </p:nvSpPr>
        <p:spPr/>
        <p:txBody>
          <a:bodyPr>
            <a:normAutofit fontScale="90000"/>
          </a:bodyPr>
          <a:lstStyle/>
          <a:p>
            <a:r>
              <a:rPr lang="it-IT" b="1" i="0" dirty="0">
                <a:solidFill>
                  <a:srgbClr val="CC0000"/>
                </a:solidFill>
                <a:effectLst/>
                <a:latin typeface="Arial" panose="020B0604020202020204" pitchFamily="34" charset="0"/>
              </a:rPr>
              <a:t>UV INDEX </a:t>
            </a:r>
            <a:r>
              <a:rPr lang="it-IT" b="1" i="0" dirty="0">
                <a:solidFill>
                  <a:srgbClr val="006699"/>
                </a:solidFill>
                <a:effectLst/>
                <a:latin typeface="Arial" panose="020B0604020202020204" pitchFamily="34" charset="0"/>
              </a:rPr>
              <a:t>Indice universale delle radiazioni ultraviolette</a:t>
            </a:r>
            <a:br>
              <a:rPr lang="it-IT" b="1" i="0" dirty="0">
                <a:solidFill>
                  <a:srgbClr val="1C1C1C"/>
                </a:solidFill>
                <a:effectLst/>
                <a:latin typeface="Arial" panose="020B0604020202020204" pitchFamily="34" charset="0"/>
              </a:rPr>
            </a:br>
            <a:endParaRPr lang="it-IT" dirty="0"/>
          </a:p>
        </p:txBody>
      </p:sp>
      <p:pic>
        <p:nvPicPr>
          <p:cNvPr id="16" name="Immagine 15" descr="Immagine che contiene giocatore&#10;&#10;Descrizione generata automaticamente">
            <a:extLst>
              <a:ext uri="{FF2B5EF4-FFF2-40B4-BE49-F238E27FC236}">
                <a16:creationId xmlns:a16="http://schemas.microsoft.com/office/drawing/2014/main" id="{D9C32FA2-5763-7B0D-F5AE-CA6F1BB1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294" y="-74533"/>
            <a:ext cx="6858000" cy="6858000"/>
          </a:xfrm>
          <a:prstGeom prst="rect">
            <a:avLst/>
          </a:prstGeom>
        </p:spPr>
      </p:pic>
      <p:sp>
        <p:nvSpPr>
          <p:cNvPr id="6" name="CasellaDiTesto 5">
            <a:extLst>
              <a:ext uri="{FF2B5EF4-FFF2-40B4-BE49-F238E27FC236}">
                <a16:creationId xmlns:a16="http://schemas.microsoft.com/office/drawing/2014/main" id="{8410EA39-F7B0-6584-CB9B-2ECD64D0350C}"/>
              </a:ext>
            </a:extLst>
          </p:cNvPr>
          <p:cNvSpPr txBox="1"/>
          <p:nvPr/>
        </p:nvSpPr>
        <p:spPr>
          <a:xfrm>
            <a:off x="1115568" y="1716685"/>
            <a:ext cx="8431706" cy="4247317"/>
          </a:xfrm>
          <a:prstGeom prst="rect">
            <a:avLst/>
          </a:prstGeom>
          <a:noFill/>
        </p:spPr>
        <p:txBody>
          <a:bodyPr wrap="square">
            <a:spAutoFit/>
          </a:bodyPr>
          <a:lstStyle/>
          <a:p>
            <a:pPr algn="l"/>
            <a:r>
              <a:rPr lang="it-IT" b="1" i="0" dirty="0">
                <a:solidFill>
                  <a:srgbClr val="333333"/>
                </a:solidFill>
                <a:effectLst/>
                <a:latin typeface="Arial" panose="020B0604020202020204" pitchFamily="34" charset="0"/>
              </a:rPr>
              <a:t>PERCHE' ABBIAMO BISOGNO DELL'UVI?</a:t>
            </a:r>
            <a:br>
              <a:rPr lang="it-IT" b="0" i="0" dirty="0">
                <a:solidFill>
                  <a:srgbClr val="333333"/>
                </a:solidFill>
                <a:effectLst/>
                <a:latin typeface="Arial" panose="020B0604020202020204" pitchFamily="34" charset="0"/>
              </a:rPr>
            </a:br>
            <a:r>
              <a:rPr lang="it-IT" b="0" i="0" dirty="0">
                <a:solidFill>
                  <a:srgbClr val="333333"/>
                </a:solidFill>
                <a:effectLst/>
                <a:latin typeface="Arial" panose="020B0604020202020204" pitchFamily="34" charset="0"/>
              </a:rPr>
              <a:t>Il notevole aumento dell'incidenza dei tumori cutanei nella popolazione mondiale di pelle chiara è fortemente associato all'eccessiva esposizione al sole; esso può dipendere anche dall'uso di fonti artificiali di raggi UV, quali i lettini solari. </a:t>
            </a:r>
          </a:p>
          <a:p>
            <a:pPr algn="l"/>
            <a:r>
              <a:rPr lang="it-IT" b="0" i="0" dirty="0">
                <a:solidFill>
                  <a:srgbClr val="333333"/>
                </a:solidFill>
                <a:effectLst/>
                <a:latin typeface="Arial" panose="020B0604020202020204" pitchFamily="34" charset="0"/>
              </a:rPr>
              <a:t>I dati attuali indicano che le abitudini personali nell'esposizione al sole costituiscono il fattore di rischio individuale più importante per il danno associato alla radiazione UV. </a:t>
            </a:r>
          </a:p>
          <a:p>
            <a:pPr algn="l"/>
            <a:r>
              <a:rPr lang="it-IT" b="0" i="0" dirty="0">
                <a:solidFill>
                  <a:srgbClr val="333333"/>
                </a:solidFill>
                <a:effectLst/>
                <a:latin typeface="Arial" panose="020B0604020202020204" pitchFamily="34" charset="0"/>
              </a:rPr>
              <a:t>L'UVI è un importante indicatore che accresce la consapevolezza dei rischi derivanti dall'eccessiva esposizione ai raggi UV, e stimola l'attenzione della popolazione sulla necessità di adottare misure protettive.</a:t>
            </a:r>
            <a:br>
              <a:rPr lang="it-IT" b="0" i="0" dirty="0">
                <a:solidFill>
                  <a:srgbClr val="333333"/>
                </a:solidFill>
                <a:effectLst/>
                <a:latin typeface="Arial" panose="020B0604020202020204" pitchFamily="34" charset="0"/>
              </a:rPr>
            </a:br>
            <a:r>
              <a:rPr lang="it-IT" b="0" i="0" dirty="0">
                <a:solidFill>
                  <a:srgbClr val="333333"/>
                </a:solidFill>
                <a:effectLst/>
                <a:latin typeface="Arial" panose="020B0604020202020204" pitchFamily="34" charset="0"/>
              </a:rPr>
              <a:t>Incoraggiare le persone a ridurre la loro esposizione al sole può aiutare a limitare gli effetti dannosi alla salute dell'esposizione alla radiazione UV e a ridurre significativamente le spese delle relative cure sanitarie.</a:t>
            </a:r>
          </a:p>
          <a:p>
            <a:br>
              <a:rPr lang="it-IT" dirty="0"/>
            </a:br>
            <a:endParaRPr lang="it-IT" dirty="0"/>
          </a:p>
        </p:txBody>
      </p:sp>
    </p:spTree>
    <p:extLst>
      <p:ext uri="{BB962C8B-B14F-4D97-AF65-F5344CB8AC3E}">
        <p14:creationId xmlns:p14="http://schemas.microsoft.com/office/powerpoint/2010/main" val="1168432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7644FB-034D-1FE4-87C7-AD26093A2202}"/>
              </a:ext>
            </a:extLst>
          </p:cNvPr>
          <p:cNvSpPr>
            <a:spLocks noGrp="1"/>
          </p:cNvSpPr>
          <p:nvPr>
            <p:ph type="title"/>
          </p:nvPr>
        </p:nvSpPr>
        <p:spPr/>
        <p:txBody>
          <a:bodyPr>
            <a:normAutofit fontScale="90000"/>
          </a:bodyPr>
          <a:lstStyle/>
          <a:p>
            <a:r>
              <a:rPr lang="it-IT" b="1" i="0" dirty="0">
                <a:solidFill>
                  <a:srgbClr val="CC0000"/>
                </a:solidFill>
                <a:effectLst/>
                <a:latin typeface="Arial" panose="020B0604020202020204" pitchFamily="34" charset="0"/>
              </a:rPr>
              <a:t>UV INDEX </a:t>
            </a:r>
            <a:r>
              <a:rPr lang="it-IT" b="1" i="0" dirty="0">
                <a:solidFill>
                  <a:srgbClr val="006699"/>
                </a:solidFill>
                <a:effectLst/>
                <a:latin typeface="Arial" panose="020B0604020202020204" pitchFamily="34" charset="0"/>
              </a:rPr>
              <a:t>Indice universale delle radiazioni ultraviolette</a:t>
            </a:r>
            <a:br>
              <a:rPr lang="it-IT" b="1" i="0" dirty="0">
                <a:solidFill>
                  <a:srgbClr val="1C1C1C"/>
                </a:solidFill>
                <a:effectLst/>
                <a:latin typeface="Arial" panose="020B0604020202020204" pitchFamily="34" charset="0"/>
              </a:rPr>
            </a:br>
            <a:endParaRPr lang="it-IT" dirty="0"/>
          </a:p>
        </p:txBody>
      </p:sp>
      <p:pic>
        <p:nvPicPr>
          <p:cNvPr id="16" name="Immagine 15" descr="Immagine che contiene giocatore&#10;&#10;Descrizione generata automaticamente">
            <a:extLst>
              <a:ext uri="{FF2B5EF4-FFF2-40B4-BE49-F238E27FC236}">
                <a16:creationId xmlns:a16="http://schemas.microsoft.com/office/drawing/2014/main" id="{D9C32FA2-5763-7B0D-F5AE-CA6F1BB1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294" y="-74533"/>
            <a:ext cx="6858000" cy="6858000"/>
          </a:xfrm>
          <a:prstGeom prst="rect">
            <a:avLst/>
          </a:prstGeom>
        </p:spPr>
      </p:pic>
      <p:sp>
        <p:nvSpPr>
          <p:cNvPr id="7" name="CasellaDiTesto 6">
            <a:extLst>
              <a:ext uri="{FF2B5EF4-FFF2-40B4-BE49-F238E27FC236}">
                <a16:creationId xmlns:a16="http://schemas.microsoft.com/office/drawing/2014/main" id="{9FB565C2-3444-1D23-C524-DACD1B5577B5}"/>
              </a:ext>
            </a:extLst>
          </p:cNvPr>
          <p:cNvSpPr txBox="1"/>
          <p:nvPr/>
        </p:nvSpPr>
        <p:spPr>
          <a:xfrm>
            <a:off x="1023424" y="1728216"/>
            <a:ext cx="8401929" cy="3139321"/>
          </a:xfrm>
          <a:prstGeom prst="rect">
            <a:avLst/>
          </a:prstGeom>
          <a:noFill/>
        </p:spPr>
        <p:txBody>
          <a:bodyPr wrap="square">
            <a:spAutoFit/>
          </a:bodyPr>
          <a:lstStyle/>
          <a:p>
            <a:r>
              <a:rPr lang="it-IT" b="1" i="0" dirty="0">
                <a:solidFill>
                  <a:srgbClr val="333333"/>
                </a:solidFill>
                <a:effectLst/>
                <a:latin typeface="Arial" panose="020B0604020202020204" pitchFamily="34" charset="0"/>
              </a:rPr>
              <a:t>COME SI DOVREBBE USARE L'UVI?</a:t>
            </a:r>
            <a:br>
              <a:rPr lang="it-IT" dirty="0"/>
            </a:br>
            <a:r>
              <a:rPr lang="it-IT" b="0" i="0" dirty="0">
                <a:solidFill>
                  <a:srgbClr val="333333"/>
                </a:solidFill>
                <a:effectLst/>
                <a:latin typeface="Arial" panose="020B0604020202020204" pitchFamily="34" charset="0"/>
              </a:rPr>
              <a:t>Questo strumento educativo dovrebbe essere utilizzato come parte integrante di un programma di informazione dell'opinione pubblica sui rischi sanitari da raggi UV e sulla conseguente protezione dal sole, programma finalizzato al cambiamento del modo di pensare e del comportamento delle persone nell'esposizione ai raggi UV. L'UVI dovrebbe interessare soprattutto i gruppi di popolazione più vulnerabili e maggiormente esposti al sole, come i bambini e i lavoratori all’aperto , e dovrebbe informare la gente sui diversi effetti dannosi indotti dalla radiazione UV, come le ustioni solari, i tumori cutanei e l'invecchiamento della pelle, l'infiammazione degli occhi ed i danni al sistema immunitario. </a:t>
            </a:r>
            <a:endParaRPr lang="it-IT" dirty="0"/>
          </a:p>
        </p:txBody>
      </p:sp>
    </p:spTree>
    <p:extLst>
      <p:ext uri="{BB962C8B-B14F-4D97-AF65-F5344CB8AC3E}">
        <p14:creationId xmlns:p14="http://schemas.microsoft.com/office/powerpoint/2010/main" val="2307742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7644FB-034D-1FE4-87C7-AD26093A2202}"/>
              </a:ext>
            </a:extLst>
          </p:cNvPr>
          <p:cNvSpPr>
            <a:spLocks noGrp="1"/>
          </p:cNvSpPr>
          <p:nvPr>
            <p:ph type="title"/>
          </p:nvPr>
        </p:nvSpPr>
        <p:spPr/>
        <p:txBody>
          <a:bodyPr>
            <a:normAutofit fontScale="90000"/>
          </a:bodyPr>
          <a:lstStyle/>
          <a:p>
            <a:r>
              <a:rPr lang="it-IT" b="1" i="0" dirty="0">
                <a:solidFill>
                  <a:srgbClr val="CC0000"/>
                </a:solidFill>
                <a:effectLst/>
                <a:latin typeface="Arial" panose="020B0604020202020204" pitchFamily="34" charset="0"/>
              </a:rPr>
              <a:t>UV INDEX </a:t>
            </a:r>
            <a:r>
              <a:rPr lang="it-IT" b="1" i="0" dirty="0">
                <a:solidFill>
                  <a:srgbClr val="006699"/>
                </a:solidFill>
                <a:effectLst/>
                <a:latin typeface="Arial" panose="020B0604020202020204" pitchFamily="34" charset="0"/>
              </a:rPr>
              <a:t>Indice universale delle radiazioni ultraviolette</a:t>
            </a:r>
            <a:br>
              <a:rPr lang="it-IT" b="1" i="0" dirty="0">
                <a:solidFill>
                  <a:srgbClr val="1C1C1C"/>
                </a:solidFill>
                <a:effectLst/>
                <a:latin typeface="Arial" panose="020B0604020202020204" pitchFamily="34" charset="0"/>
              </a:rPr>
            </a:br>
            <a:endParaRPr lang="it-IT" dirty="0"/>
          </a:p>
        </p:txBody>
      </p:sp>
      <p:pic>
        <p:nvPicPr>
          <p:cNvPr id="16" name="Immagine 15" descr="Immagine che contiene giocatore&#10;&#10;Descrizione generata automaticamente">
            <a:extLst>
              <a:ext uri="{FF2B5EF4-FFF2-40B4-BE49-F238E27FC236}">
                <a16:creationId xmlns:a16="http://schemas.microsoft.com/office/drawing/2014/main" id="{D9C32FA2-5763-7B0D-F5AE-CA6F1BB1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294" y="-74533"/>
            <a:ext cx="6858000" cy="6858000"/>
          </a:xfrm>
          <a:prstGeom prst="rect">
            <a:avLst/>
          </a:prstGeom>
        </p:spPr>
      </p:pic>
      <p:sp>
        <p:nvSpPr>
          <p:cNvPr id="6" name="CasellaDiTesto 5">
            <a:extLst>
              <a:ext uri="{FF2B5EF4-FFF2-40B4-BE49-F238E27FC236}">
                <a16:creationId xmlns:a16="http://schemas.microsoft.com/office/drawing/2014/main" id="{AD6DF908-28B4-AB02-226D-1D93EB06D758}"/>
              </a:ext>
            </a:extLst>
          </p:cNvPr>
          <p:cNvSpPr txBox="1"/>
          <p:nvPr/>
        </p:nvSpPr>
        <p:spPr>
          <a:xfrm>
            <a:off x="746760" y="2236515"/>
            <a:ext cx="9288194" cy="3416320"/>
          </a:xfrm>
          <a:prstGeom prst="rect">
            <a:avLst/>
          </a:prstGeom>
          <a:noFill/>
        </p:spPr>
        <p:txBody>
          <a:bodyPr wrap="square">
            <a:spAutoFit/>
          </a:bodyPr>
          <a:lstStyle/>
          <a:p>
            <a:pPr algn="l"/>
            <a:r>
              <a:rPr lang="it-IT" b="1" i="0" dirty="0">
                <a:solidFill>
                  <a:srgbClr val="333333"/>
                </a:solidFill>
                <a:effectLst/>
                <a:latin typeface="Arial" panose="020B0604020202020204" pitchFamily="34" charset="0"/>
              </a:rPr>
              <a:t>Indice UV 0-2,90: </a:t>
            </a:r>
            <a:r>
              <a:rPr lang="it-IT" b="0" i="0" dirty="0">
                <a:solidFill>
                  <a:srgbClr val="333333"/>
                </a:solidFill>
                <a:effectLst/>
                <a:latin typeface="Arial" panose="020B0604020202020204" pitchFamily="34" charset="0"/>
              </a:rPr>
              <a:t>significa il minimo pericolo derivante dai raggi del sole per una persona di carnagione media. Molte persone possono stare sotto il sole fino ad un’ora anche nel picco giornaliero (11 -16) senza scottarsi. Tuttavia, individui con una pelle molto sensibile e neonati dovrebbero sempre stare al riparo dal sole.</a:t>
            </a:r>
            <a:br>
              <a:rPr lang="it-IT" b="0" i="0" dirty="0">
                <a:solidFill>
                  <a:srgbClr val="333333"/>
                </a:solidFill>
                <a:effectLst/>
                <a:latin typeface="Arial" panose="020B0604020202020204" pitchFamily="34" charset="0"/>
              </a:rPr>
            </a:br>
            <a:endParaRPr lang="it-IT" b="0" i="0" dirty="0">
              <a:solidFill>
                <a:srgbClr val="333333"/>
              </a:solidFill>
              <a:effectLst/>
              <a:latin typeface="Arial" panose="020B0604020202020204" pitchFamily="34" charset="0"/>
            </a:endParaRPr>
          </a:p>
          <a:p>
            <a:pPr algn="l"/>
            <a:br>
              <a:rPr lang="it-IT" b="0" i="0" dirty="0">
                <a:solidFill>
                  <a:srgbClr val="333333"/>
                </a:solidFill>
                <a:effectLst/>
                <a:latin typeface="Arial" panose="020B0604020202020204" pitchFamily="34" charset="0"/>
              </a:rPr>
            </a:br>
            <a:r>
              <a:rPr lang="it-IT" b="1" i="0" dirty="0">
                <a:solidFill>
                  <a:srgbClr val="333333"/>
                </a:solidFill>
                <a:effectLst/>
                <a:latin typeface="Arial" panose="020B0604020202020204" pitchFamily="34" charset="0"/>
              </a:rPr>
              <a:t>Indice UV 3,00-5,90</a:t>
            </a:r>
            <a:r>
              <a:rPr lang="it-IT" b="0" i="0" dirty="0">
                <a:solidFill>
                  <a:srgbClr val="333333"/>
                </a:solidFill>
                <a:effectLst/>
                <a:latin typeface="Arial" panose="020B0604020202020204" pitchFamily="34" charset="0"/>
              </a:rPr>
              <a:t>: significa rischio basso per stare al sole senza protezione. Persone di pelle chiara possono però scottarsi in meno di 20 minuti. Indossare un cappello con un’ampia visiera e occhiali da sole protegge gli occhi. Usare sempre una crema protettiva di almeno 50 come SPF, e indossare capi a manica lunga se ci si trova all’esterno.</a:t>
            </a:r>
          </a:p>
          <a:p>
            <a:br>
              <a:rPr lang="it-IT" dirty="0"/>
            </a:br>
            <a:endParaRPr lang="it-IT" dirty="0"/>
          </a:p>
        </p:txBody>
      </p:sp>
    </p:spTree>
    <p:extLst>
      <p:ext uri="{BB962C8B-B14F-4D97-AF65-F5344CB8AC3E}">
        <p14:creationId xmlns:p14="http://schemas.microsoft.com/office/powerpoint/2010/main" val="1717072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7644FB-034D-1FE4-87C7-AD26093A2202}"/>
              </a:ext>
            </a:extLst>
          </p:cNvPr>
          <p:cNvSpPr>
            <a:spLocks noGrp="1"/>
          </p:cNvSpPr>
          <p:nvPr>
            <p:ph type="title"/>
          </p:nvPr>
        </p:nvSpPr>
        <p:spPr/>
        <p:txBody>
          <a:bodyPr>
            <a:normAutofit fontScale="90000"/>
          </a:bodyPr>
          <a:lstStyle/>
          <a:p>
            <a:r>
              <a:rPr lang="it-IT" b="1" i="0" dirty="0">
                <a:solidFill>
                  <a:srgbClr val="CC0000"/>
                </a:solidFill>
                <a:effectLst/>
                <a:latin typeface="Arial" panose="020B0604020202020204" pitchFamily="34" charset="0"/>
              </a:rPr>
              <a:t>UV INDEX </a:t>
            </a:r>
            <a:r>
              <a:rPr lang="it-IT" b="1" i="0" dirty="0">
                <a:solidFill>
                  <a:srgbClr val="006699"/>
                </a:solidFill>
                <a:effectLst/>
                <a:latin typeface="Arial" panose="020B0604020202020204" pitchFamily="34" charset="0"/>
              </a:rPr>
              <a:t>Indice universale delle radiazioni ultraviolette</a:t>
            </a:r>
            <a:br>
              <a:rPr lang="it-IT" b="1" i="0" dirty="0">
                <a:solidFill>
                  <a:srgbClr val="1C1C1C"/>
                </a:solidFill>
                <a:effectLst/>
                <a:latin typeface="Arial" panose="020B0604020202020204" pitchFamily="34" charset="0"/>
              </a:rPr>
            </a:br>
            <a:endParaRPr lang="it-IT" dirty="0"/>
          </a:p>
        </p:txBody>
      </p:sp>
      <p:pic>
        <p:nvPicPr>
          <p:cNvPr id="16" name="Immagine 15" descr="Immagine che contiene giocatore&#10;&#10;Descrizione generata automaticamente">
            <a:extLst>
              <a:ext uri="{FF2B5EF4-FFF2-40B4-BE49-F238E27FC236}">
                <a16:creationId xmlns:a16="http://schemas.microsoft.com/office/drawing/2014/main" id="{D9C32FA2-5763-7B0D-F5AE-CA6F1BB1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294" y="-74533"/>
            <a:ext cx="6858000" cy="6858000"/>
          </a:xfrm>
          <a:prstGeom prst="rect">
            <a:avLst/>
          </a:prstGeom>
        </p:spPr>
      </p:pic>
      <p:sp>
        <p:nvSpPr>
          <p:cNvPr id="7" name="CasellaDiTesto 6">
            <a:extLst>
              <a:ext uri="{FF2B5EF4-FFF2-40B4-BE49-F238E27FC236}">
                <a16:creationId xmlns:a16="http://schemas.microsoft.com/office/drawing/2014/main" id="{8E9B861F-6C15-1615-4721-3B6C54E1BA9E}"/>
              </a:ext>
            </a:extLst>
          </p:cNvPr>
          <p:cNvSpPr txBox="1"/>
          <p:nvPr/>
        </p:nvSpPr>
        <p:spPr>
          <a:xfrm>
            <a:off x="957774" y="2294098"/>
            <a:ext cx="8566053" cy="2862322"/>
          </a:xfrm>
          <a:prstGeom prst="rect">
            <a:avLst/>
          </a:prstGeom>
          <a:noFill/>
        </p:spPr>
        <p:txBody>
          <a:bodyPr wrap="square">
            <a:spAutoFit/>
          </a:bodyPr>
          <a:lstStyle/>
          <a:p>
            <a:r>
              <a:rPr lang="it-IT" b="1" i="0" dirty="0">
                <a:solidFill>
                  <a:srgbClr val="333333"/>
                </a:solidFill>
                <a:effectLst/>
                <a:latin typeface="Arial" panose="020B0604020202020204" pitchFamily="34" charset="0"/>
              </a:rPr>
              <a:t>Indice UV 6,00-7,90:</a:t>
            </a:r>
            <a:r>
              <a:rPr lang="it-IT" b="0" i="0" dirty="0">
                <a:solidFill>
                  <a:srgbClr val="333333"/>
                </a:solidFill>
                <a:effectLst/>
                <a:latin typeface="Arial" panose="020B0604020202020204" pitchFamily="34" charset="0"/>
              </a:rPr>
              <a:t> significa rischio moderato di pericolo se esposti al sole senza protezione. Gli individui di pelle chiara possono scottarsi in meno di 20 minuti. Indossare un cappello con un’ampia visiera e occhiali da sole protegge gli occhi. Usare sempre una crema protettiva di almeno 50 come SPF, e indossare capi a manica lunga quando all’esterno. E’ bene ricordarsi di proteggere aree particolarmente sensibili come il naso ed i padiglioni auricolari. Lo schermo solare può prevenire danni come l’eritema ed alcuni degli effetti dannosi dei raggi solari sul sistema immunitario.  E’ bene usare un balsamo per le labbra che contenga uno schermo solare. Questa crema per  le labbra può aiutare alcuni individui a evitare escoriazioni alle labbra.</a:t>
            </a:r>
            <a:endParaRPr lang="it-IT" dirty="0"/>
          </a:p>
        </p:txBody>
      </p:sp>
    </p:spTree>
    <p:extLst>
      <p:ext uri="{BB962C8B-B14F-4D97-AF65-F5344CB8AC3E}">
        <p14:creationId xmlns:p14="http://schemas.microsoft.com/office/powerpoint/2010/main" val="59505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7644FB-034D-1FE4-87C7-AD26093A2202}"/>
              </a:ext>
            </a:extLst>
          </p:cNvPr>
          <p:cNvSpPr>
            <a:spLocks noGrp="1"/>
          </p:cNvSpPr>
          <p:nvPr>
            <p:ph type="title"/>
          </p:nvPr>
        </p:nvSpPr>
        <p:spPr/>
        <p:txBody>
          <a:bodyPr>
            <a:normAutofit fontScale="90000"/>
          </a:bodyPr>
          <a:lstStyle/>
          <a:p>
            <a:r>
              <a:rPr lang="it-IT" b="1" i="0" dirty="0">
                <a:solidFill>
                  <a:srgbClr val="CC0000"/>
                </a:solidFill>
                <a:effectLst/>
                <a:latin typeface="Arial" panose="020B0604020202020204" pitchFamily="34" charset="0"/>
              </a:rPr>
              <a:t>UV INDEX </a:t>
            </a:r>
            <a:r>
              <a:rPr lang="it-IT" b="1" i="0" dirty="0">
                <a:solidFill>
                  <a:srgbClr val="006699"/>
                </a:solidFill>
                <a:effectLst/>
                <a:latin typeface="Arial" panose="020B0604020202020204" pitchFamily="34" charset="0"/>
              </a:rPr>
              <a:t>Indice universale delle radiazioni ultraviolette</a:t>
            </a:r>
            <a:br>
              <a:rPr lang="it-IT" b="1" i="0" dirty="0">
                <a:solidFill>
                  <a:srgbClr val="1C1C1C"/>
                </a:solidFill>
                <a:effectLst/>
                <a:latin typeface="Arial" panose="020B0604020202020204" pitchFamily="34" charset="0"/>
              </a:rPr>
            </a:br>
            <a:endParaRPr lang="it-IT" dirty="0"/>
          </a:p>
        </p:txBody>
      </p:sp>
      <p:pic>
        <p:nvPicPr>
          <p:cNvPr id="16" name="Immagine 15" descr="Immagine che contiene giocatore&#10;&#10;Descrizione generata automaticamente">
            <a:extLst>
              <a:ext uri="{FF2B5EF4-FFF2-40B4-BE49-F238E27FC236}">
                <a16:creationId xmlns:a16="http://schemas.microsoft.com/office/drawing/2014/main" id="{D9C32FA2-5763-7B0D-F5AE-CA6F1BB1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294" y="-74533"/>
            <a:ext cx="6858000" cy="6858000"/>
          </a:xfrm>
          <a:prstGeom prst="rect">
            <a:avLst/>
          </a:prstGeom>
        </p:spPr>
      </p:pic>
      <p:sp>
        <p:nvSpPr>
          <p:cNvPr id="6" name="CasellaDiTesto 5">
            <a:extLst>
              <a:ext uri="{FF2B5EF4-FFF2-40B4-BE49-F238E27FC236}">
                <a16:creationId xmlns:a16="http://schemas.microsoft.com/office/drawing/2014/main" id="{BCEB38FA-642C-66A6-C90F-72D2CA46F597}"/>
              </a:ext>
            </a:extLst>
          </p:cNvPr>
          <p:cNvSpPr txBox="1"/>
          <p:nvPr/>
        </p:nvSpPr>
        <p:spPr>
          <a:xfrm>
            <a:off x="878059" y="2351389"/>
            <a:ext cx="8772378" cy="2862322"/>
          </a:xfrm>
          <a:prstGeom prst="rect">
            <a:avLst/>
          </a:prstGeom>
          <a:noFill/>
        </p:spPr>
        <p:txBody>
          <a:bodyPr wrap="square">
            <a:spAutoFit/>
          </a:bodyPr>
          <a:lstStyle/>
          <a:p>
            <a:r>
              <a:rPr lang="it-IT" b="1" i="0" dirty="0">
                <a:solidFill>
                  <a:srgbClr val="333333"/>
                </a:solidFill>
                <a:effectLst/>
                <a:latin typeface="Arial" panose="020B0604020202020204" pitchFamily="34" charset="0"/>
              </a:rPr>
              <a:t>Indice UV 8,00-10,90:</a:t>
            </a:r>
            <a:r>
              <a:rPr lang="it-IT" b="0" i="0" dirty="0">
                <a:solidFill>
                  <a:srgbClr val="333333"/>
                </a:solidFill>
                <a:effectLst/>
                <a:latin typeface="Arial" panose="020B0604020202020204" pitchFamily="34" charset="0"/>
              </a:rPr>
              <a:t> significa alto rischio di avere problemi di varia natura se esposti al sole senza protezione. Individui di pelle particolarmente chiara tuttavia possono scottarsi in meno di 10 minuti. E’ bene minimizzare l’esposizione al sole durante le ore tra le 11 e le 16. Proteggiti applicando creme solari ad almeno 50 di SPF. Indossa capi protettivi ed occhiali da sole per proteggere gli occhi. Quando all’esterno, è sempre meglio cercare l’ombra. Non dimenticare che l’acqua, la sabbia, le superfici piastrellate ed il vetro riflettono i raggi UV anche sotto un albero, vicino ad un palazzo o sotto l’ombrellone al mare. Indossa capi a maniche lunghe, calzoni fatti di tessuto che non lascia penetrare la luce del sole. I raggi UV possono passare attraverso i buchi e gli spazi dei vestiti non finemente tessuti.</a:t>
            </a:r>
            <a:endParaRPr lang="it-IT" dirty="0"/>
          </a:p>
        </p:txBody>
      </p:sp>
    </p:spTree>
    <p:extLst>
      <p:ext uri="{BB962C8B-B14F-4D97-AF65-F5344CB8AC3E}">
        <p14:creationId xmlns:p14="http://schemas.microsoft.com/office/powerpoint/2010/main" val="2166221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7644FB-034D-1FE4-87C7-AD26093A2202}"/>
              </a:ext>
            </a:extLst>
          </p:cNvPr>
          <p:cNvSpPr>
            <a:spLocks noGrp="1"/>
          </p:cNvSpPr>
          <p:nvPr>
            <p:ph type="title"/>
          </p:nvPr>
        </p:nvSpPr>
        <p:spPr/>
        <p:txBody>
          <a:bodyPr>
            <a:normAutofit fontScale="90000"/>
          </a:bodyPr>
          <a:lstStyle/>
          <a:p>
            <a:r>
              <a:rPr lang="it-IT" b="1" i="0" dirty="0">
                <a:solidFill>
                  <a:srgbClr val="CC0000"/>
                </a:solidFill>
                <a:effectLst/>
                <a:latin typeface="Arial" panose="020B0604020202020204" pitchFamily="34" charset="0"/>
              </a:rPr>
              <a:t>UV INDEX </a:t>
            </a:r>
            <a:r>
              <a:rPr lang="it-IT" b="1" i="0" dirty="0">
                <a:solidFill>
                  <a:srgbClr val="006699"/>
                </a:solidFill>
                <a:effectLst/>
                <a:latin typeface="Arial" panose="020B0604020202020204" pitchFamily="34" charset="0"/>
              </a:rPr>
              <a:t>Indice universale delle radiazioni ultraviolette</a:t>
            </a:r>
            <a:br>
              <a:rPr lang="it-IT" b="1" i="0" dirty="0">
                <a:solidFill>
                  <a:srgbClr val="1C1C1C"/>
                </a:solidFill>
                <a:effectLst/>
                <a:latin typeface="Arial" panose="020B0604020202020204" pitchFamily="34" charset="0"/>
              </a:rPr>
            </a:br>
            <a:endParaRPr lang="it-IT" dirty="0"/>
          </a:p>
        </p:txBody>
      </p:sp>
      <p:pic>
        <p:nvPicPr>
          <p:cNvPr id="16" name="Immagine 15" descr="Immagine che contiene giocatore&#10;&#10;Descrizione generata automaticamente">
            <a:extLst>
              <a:ext uri="{FF2B5EF4-FFF2-40B4-BE49-F238E27FC236}">
                <a16:creationId xmlns:a16="http://schemas.microsoft.com/office/drawing/2014/main" id="{D9C32FA2-5763-7B0D-F5AE-CA6F1BB1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294" y="-74533"/>
            <a:ext cx="6858000" cy="6858000"/>
          </a:xfrm>
          <a:prstGeom prst="rect">
            <a:avLst/>
          </a:prstGeom>
        </p:spPr>
      </p:pic>
      <p:sp>
        <p:nvSpPr>
          <p:cNvPr id="7" name="CasellaDiTesto 6">
            <a:extLst>
              <a:ext uri="{FF2B5EF4-FFF2-40B4-BE49-F238E27FC236}">
                <a16:creationId xmlns:a16="http://schemas.microsoft.com/office/drawing/2014/main" id="{5DA410D9-D3E8-CCE7-CF79-FB809D9C22B7}"/>
              </a:ext>
            </a:extLst>
          </p:cNvPr>
          <p:cNvSpPr txBox="1"/>
          <p:nvPr/>
        </p:nvSpPr>
        <p:spPr>
          <a:xfrm>
            <a:off x="1115568" y="2446666"/>
            <a:ext cx="8745884" cy="2585323"/>
          </a:xfrm>
          <a:prstGeom prst="rect">
            <a:avLst/>
          </a:prstGeom>
          <a:noFill/>
        </p:spPr>
        <p:txBody>
          <a:bodyPr wrap="square">
            <a:spAutoFit/>
          </a:bodyPr>
          <a:lstStyle/>
          <a:p>
            <a:r>
              <a:rPr lang="it-IT" b="1" i="0" dirty="0">
                <a:solidFill>
                  <a:srgbClr val="333333"/>
                </a:solidFill>
                <a:effectLst/>
                <a:latin typeface="Arial" panose="020B0604020202020204" pitchFamily="34" charset="0"/>
              </a:rPr>
              <a:t>Indice UV 11+:</a:t>
            </a:r>
            <a:r>
              <a:rPr lang="it-IT" b="0" i="0" dirty="0">
                <a:solidFill>
                  <a:srgbClr val="333333"/>
                </a:solidFill>
                <a:effectLst/>
                <a:latin typeface="Arial" panose="020B0604020202020204" pitchFamily="34" charset="0"/>
              </a:rPr>
              <a:t> significa rischio molto alto di avere problemi se esposti al sole senza protezione. Gli individui con la pelle chiarissima si possono scottare in meno di 5 minuti. Soprattutto i lavoratori all’aperto ed i vacanzieri che possono ricevere intensa esposizione al sole sono a rischio. E’ bene minimizzare l’esposizione durante le ore più calde del giorno (11-16) e si consiglia di applicare crema protettiva di 15 + come SPF ogni due ore. Evita di stare al sole il più possibile ed indossa occhiali da sole che bloccano il 99-100% di tutti i raggi UV (UVA e UVB). Indossa un cappello con un’ampia visiera che possa bloccare circa il 50% delle radiazioni solari che raggiungono agli occhi.</a:t>
            </a:r>
            <a:endParaRPr lang="it-IT" dirty="0"/>
          </a:p>
        </p:txBody>
      </p:sp>
    </p:spTree>
    <p:extLst>
      <p:ext uri="{BB962C8B-B14F-4D97-AF65-F5344CB8AC3E}">
        <p14:creationId xmlns:p14="http://schemas.microsoft.com/office/powerpoint/2010/main" val="1073148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descr="Immagine che contiene giocatore&#10;&#10;Descrizione generata automaticamente">
            <a:extLst>
              <a:ext uri="{FF2B5EF4-FFF2-40B4-BE49-F238E27FC236}">
                <a16:creationId xmlns:a16="http://schemas.microsoft.com/office/drawing/2014/main" id="{D9C32FA2-5763-7B0D-F5AE-CA6F1BB1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294" y="-74533"/>
            <a:ext cx="6858000" cy="6858000"/>
          </a:xfrm>
          <a:prstGeom prst="rect">
            <a:avLst/>
          </a:prstGeom>
        </p:spPr>
      </p:pic>
      <p:sp>
        <p:nvSpPr>
          <p:cNvPr id="6" name="CasellaDiTesto 5">
            <a:extLst>
              <a:ext uri="{FF2B5EF4-FFF2-40B4-BE49-F238E27FC236}">
                <a16:creationId xmlns:a16="http://schemas.microsoft.com/office/drawing/2014/main" id="{38D7F731-A3E1-D869-52D1-7C6621F801C1}"/>
              </a:ext>
            </a:extLst>
          </p:cNvPr>
          <p:cNvSpPr txBox="1"/>
          <p:nvPr/>
        </p:nvSpPr>
        <p:spPr>
          <a:xfrm>
            <a:off x="896815" y="319934"/>
            <a:ext cx="8777067" cy="5355312"/>
          </a:xfrm>
          <a:prstGeom prst="rect">
            <a:avLst/>
          </a:prstGeom>
          <a:noFill/>
        </p:spPr>
        <p:txBody>
          <a:bodyPr wrap="square">
            <a:spAutoFit/>
          </a:bodyPr>
          <a:lstStyle/>
          <a:p>
            <a:r>
              <a:rPr lang="it-IT" b="1" i="0" dirty="0">
                <a:solidFill>
                  <a:srgbClr val="333333"/>
                </a:solidFill>
                <a:effectLst/>
                <a:latin typeface="Arial" panose="020B0604020202020204" pitchFamily="34" charset="0"/>
              </a:rPr>
              <a:t>I danni da UV</a:t>
            </a:r>
            <a:br>
              <a:rPr lang="it-IT" dirty="0"/>
            </a:br>
            <a:r>
              <a:rPr lang="it-IT" b="0" i="0" dirty="0">
                <a:solidFill>
                  <a:srgbClr val="333333"/>
                </a:solidFill>
                <a:effectLst/>
                <a:latin typeface="Arial" panose="020B0604020202020204" pitchFamily="34" charset="0"/>
              </a:rPr>
              <a:t>Sulla base della letteratura scientifica, l’Oms ha identificato nove malattie strettamente legate all’esposizione a radiazioni ultraviolette:</a:t>
            </a:r>
            <a:br>
              <a:rPr lang="it-IT" dirty="0"/>
            </a:br>
            <a:r>
              <a:rPr lang="it-IT" b="0" i="0" dirty="0">
                <a:solidFill>
                  <a:srgbClr val="333333"/>
                </a:solidFill>
                <a:effectLst/>
                <a:latin typeface="Arial" panose="020B0604020202020204" pitchFamily="34" charset="0"/>
              </a:rPr>
              <a:t>melanoma cutaneo, tumore maligno dei melanociti, cellule della pelle che producono il pigmento cutaneo (melanina)</a:t>
            </a:r>
            <a:br>
              <a:rPr lang="it-IT" dirty="0"/>
            </a:br>
            <a:r>
              <a:rPr lang="it-IT" b="0" i="0" dirty="0">
                <a:solidFill>
                  <a:srgbClr val="333333"/>
                </a:solidFill>
                <a:effectLst/>
                <a:latin typeface="Arial" panose="020B0604020202020204" pitchFamily="34" charset="0"/>
              </a:rPr>
              <a:t>carcinoma squamoso della pelle, tumore maligno che, rispetto al melanoma, ha un’evoluzione più lenta ed è associato a minore morbilità e mortalità</a:t>
            </a:r>
            <a:br>
              <a:rPr lang="it-IT" dirty="0"/>
            </a:br>
            <a:r>
              <a:rPr lang="it-IT" b="0" i="0" dirty="0">
                <a:solidFill>
                  <a:srgbClr val="333333"/>
                </a:solidFill>
                <a:effectLst/>
                <a:latin typeface="Arial" panose="020B0604020202020204" pitchFamily="34" charset="0"/>
              </a:rPr>
              <a:t>carcinoma </a:t>
            </a:r>
            <a:r>
              <a:rPr lang="it-IT" b="0" i="0" dirty="0" err="1">
                <a:solidFill>
                  <a:srgbClr val="333333"/>
                </a:solidFill>
                <a:effectLst/>
                <a:latin typeface="Arial" panose="020B0604020202020204" pitchFamily="34" charset="0"/>
              </a:rPr>
              <a:t>basocellulare</a:t>
            </a:r>
            <a:r>
              <a:rPr lang="it-IT" b="0" i="0" dirty="0">
                <a:solidFill>
                  <a:srgbClr val="333333"/>
                </a:solidFill>
                <a:effectLst/>
                <a:latin typeface="Arial" panose="020B0604020202020204" pitchFamily="34" charset="0"/>
              </a:rPr>
              <a:t> (</a:t>
            </a:r>
            <a:r>
              <a:rPr lang="it-IT" b="0" i="0" dirty="0" err="1">
                <a:solidFill>
                  <a:srgbClr val="333333"/>
                </a:solidFill>
                <a:effectLst/>
                <a:latin typeface="Arial" panose="020B0604020202020204" pitchFamily="34" charset="0"/>
              </a:rPr>
              <a:t>basalioma</a:t>
            </a:r>
            <a:r>
              <a:rPr lang="it-IT" b="0" i="0" dirty="0">
                <a:solidFill>
                  <a:srgbClr val="333333"/>
                </a:solidFill>
                <a:effectLst/>
                <a:latin typeface="Arial" panose="020B0604020202020204" pitchFamily="34" charset="0"/>
              </a:rPr>
              <a:t>), tumore cutaneo che si sviluppa prevalentemente in età avanzata e si diffonde lentamente e localmente</a:t>
            </a:r>
            <a:br>
              <a:rPr lang="it-IT" dirty="0"/>
            </a:br>
            <a:r>
              <a:rPr lang="it-IT" b="0" i="0" dirty="0">
                <a:solidFill>
                  <a:srgbClr val="333333"/>
                </a:solidFill>
                <a:effectLst/>
                <a:latin typeface="Arial" panose="020B0604020202020204" pitchFamily="34" charset="0"/>
              </a:rPr>
              <a:t>carcinoma squamoso della cornea o della congiuntiva, raro tumore oculare</a:t>
            </a:r>
            <a:br>
              <a:rPr lang="it-IT" dirty="0"/>
            </a:br>
            <a:r>
              <a:rPr lang="it-IT" b="0" i="0" dirty="0">
                <a:solidFill>
                  <a:srgbClr val="333333"/>
                </a:solidFill>
                <a:effectLst/>
                <a:latin typeface="Arial" panose="020B0604020202020204" pitchFamily="34" charset="0"/>
              </a:rPr>
              <a:t>cheratosi, malattie croniche della pelle che in rare occasioni possono generare lesioni pretumorali</a:t>
            </a:r>
            <a:br>
              <a:rPr lang="it-IT" dirty="0"/>
            </a:br>
            <a:r>
              <a:rPr lang="it-IT" b="0" i="0" dirty="0">
                <a:solidFill>
                  <a:srgbClr val="333333"/>
                </a:solidFill>
                <a:effectLst/>
                <a:latin typeface="Arial" panose="020B0604020202020204" pitchFamily="34" charset="0"/>
              </a:rPr>
              <a:t>scottature</a:t>
            </a:r>
            <a:br>
              <a:rPr lang="it-IT" dirty="0"/>
            </a:br>
            <a:r>
              <a:rPr lang="it-IT" b="0" i="0" dirty="0">
                <a:solidFill>
                  <a:srgbClr val="333333"/>
                </a:solidFill>
                <a:effectLst/>
                <a:latin typeface="Arial" panose="020B0604020202020204" pitchFamily="34" charset="0"/>
              </a:rPr>
              <a:t>cataratta corticale, degenerazione del cristallino, che diventa sempre più opaco fino a compromettere la vista e che, in certi casi, può portare anche alla cecità</a:t>
            </a:r>
            <a:br>
              <a:rPr lang="it-IT" dirty="0"/>
            </a:br>
            <a:r>
              <a:rPr lang="it-IT" b="0" i="0" dirty="0">
                <a:solidFill>
                  <a:srgbClr val="333333"/>
                </a:solidFill>
                <a:effectLst/>
                <a:latin typeface="Arial" panose="020B0604020202020204" pitchFamily="34" charset="0"/>
              </a:rPr>
              <a:t>pterigio, inspessimento della congiuntiva che porta a opacizzazione della cornea o a una limitazione dei movimenti oculari</a:t>
            </a:r>
            <a:br>
              <a:rPr lang="it-IT" dirty="0"/>
            </a:br>
            <a:r>
              <a:rPr lang="it-IT" b="0" i="0" dirty="0">
                <a:solidFill>
                  <a:srgbClr val="333333"/>
                </a:solidFill>
                <a:effectLst/>
                <a:latin typeface="Arial" panose="020B0604020202020204" pitchFamily="34" charset="0"/>
              </a:rPr>
              <a:t>riattivazione dell’herpes labiale, a causa dell’immunosoppressione indotta dall’eccesso di UV.</a:t>
            </a:r>
            <a:endParaRPr lang="it-IT" dirty="0"/>
          </a:p>
        </p:txBody>
      </p:sp>
    </p:spTree>
    <p:extLst>
      <p:ext uri="{BB962C8B-B14F-4D97-AF65-F5344CB8AC3E}">
        <p14:creationId xmlns:p14="http://schemas.microsoft.com/office/powerpoint/2010/main" val="2471495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descr="Immagine che contiene giocatore&#10;&#10;Descrizione generata automaticamente">
            <a:extLst>
              <a:ext uri="{FF2B5EF4-FFF2-40B4-BE49-F238E27FC236}">
                <a16:creationId xmlns:a16="http://schemas.microsoft.com/office/drawing/2014/main" id="{D9C32FA2-5763-7B0D-F5AE-CA6F1BB1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294" y="-74533"/>
            <a:ext cx="6858000" cy="6858000"/>
          </a:xfrm>
          <a:prstGeom prst="rect">
            <a:avLst/>
          </a:prstGeom>
        </p:spPr>
      </p:pic>
      <p:sp>
        <p:nvSpPr>
          <p:cNvPr id="5" name="CasellaDiTesto 4">
            <a:extLst>
              <a:ext uri="{FF2B5EF4-FFF2-40B4-BE49-F238E27FC236}">
                <a16:creationId xmlns:a16="http://schemas.microsoft.com/office/drawing/2014/main" id="{0821C290-A812-153B-F984-0E1BEDDD3778}"/>
              </a:ext>
            </a:extLst>
          </p:cNvPr>
          <p:cNvSpPr txBox="1"/>
          <p:nvPr/>
        </p:nvSpPr>
        <p:spPr>
          <a:xfrm>
            <a:off x="197255" y="3072399"/>
            <a:ext cx="9870770" cy="1107996"/>
          </a:xfrm>
          <a:prstGeom prst="rect">
            <a:avLst/>
          </a:prstGeom>
          <a:noFill/>
        </p:spPr>
        <p:txBody>
          <a:bodyPr wrap="square">
            <a:spAutoFit/>
          </a:bodyPr>
          <a:lstStyle/>
          <a:p>
            <a:pPr algn="ctr"/>
            <a:r>
              <a:rPr lang="it-IT" sz="4800" b="1" i="0" dirty="0">
                <a:solidFill>
                  <a:srgbClr val="333333"/>
                </a:solidFill>
                <a:effectLst/>
                <a:latin typeface="Arial" panose="020B0604020202020204" pitchFamily="34" charset="0"/>
              </a:rPr>
              <a:t>GRAZIE PER L’ATTENZIONE</a:t>
            </a:r>
            <a:br>
              <a:rPr lang="it-IT" dirty="0"/>
            </a:br>
            <a:endParaRPr lang="it-IT" dirty="0"/>
          </a:p>
        </p:txBody>
      </p:sp>
      <p:pic>
        <p:nvPicPr>
          <p:cNvPr id="7174" name="Picture 6" descr="Bonnie Swanson - Hot in the Sun! - Completed by RickyFL1975 on DeviantArt">
            <a:extLst>
              <a:ext uri="{FF2B5EF4-FFF2-40B4-BE49-F238E27FC236}">
                <a16:creationId xmlns:a16="http://schemas.microsoft.com/office/drawing/2014/main" id="{3B32859B-F446-0DCD-A268-625E4EDA71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7908" y="3994484"/>
            <a:ext cx="4669122" cy="2863516"/>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China Sun shiny heater Manufacturers, Wholesale Sun shiny heater Suppliers">
            <a:extLst>
              <a:ext uri="{FF2B5EF4-FFF2-40B4-BE49-F238E27FC236}">
                <a16:creationId xmlns:a16="http://schemas.microsoft.com/office/drawing/2014/main" id="{BD210E12-3D6B-3741-5415-36CB234BD0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2297" y="831482"/>
            <a:ext cx="6238274" cy="6238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760539"/>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34</TotalTime>
  <Words>2575</Words>
  <Application>Microsoft Office PowerPoint</Application>
  <PresentationFormat>Widescreen</PresentationFormat>
  <Paragraphs>95</Paragraphs>
  <Slides>26</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26</vt:i4>
      </vt:variant>
    </vt:vector>
  </HeadingPairs>
  <TitlesOfParts>
    <vt:vector size="31" baseType="lpstr">
      <vt:lpstr>Arial</vt:lpstr>
      <vt:lpstr>Calibri</vt:lpstr>
      <vt:lpstr>Locator</vt:lpstr>
      <vt:lpstr>Neue Haas Grotesk Text Pro</vt:lpstr>
      <vt:lpstr>AccentBoxVTI</vt:lpstr>
      <vt:lpstr>La radiazione solare ultravioletta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UV INDEX Indice universale delle radiazioni ultraviolette </vt:lpstr>
      <vt:lpstr>UV INDEX Indice universale delle radiazioni ultraviolette </vt:lpstr>
      <vt:lpstr>UV INDEX Indice universale delle radiazioni ultraviolette </vt:lpstr>
      <vt:lpstr>UV INDEX Indice universale delle radiazioni ultraviolette </vt:lpstr>
      <vt:lpstr>UV INDEX Indice universale delle radiazioni ultraviolette </vt:lpstr>
      <vt:lpstr>UV INDEX Indice universale delle radiazioni ultraviolette </vt:lpstr>
      <vt:lpstr>UV INDEX Indice universale delle radiazioni ultraviolette </vt:lpstr>
      <vt:lpstr>UV INDEX Indice universale delle radiazioni ultraviolette </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radiazione solare ultravioletta</dc:title>
  <dc:creator>PAOLO BENNI</dc:creator>
  <cp:lastModifiedBy>PAOLO BENNI</cp:lastModifiedBy>
  <cp:revision>3</cp:revision>
  <dcterms:created xsi:type="dcterms:W3CDTF">2022-07-22T12:39:39Z</dcterms:created>
  <dcterms:modified xsi:type="dcterms:W3CDTF">2022-07-22T13:21:24Z</dcterms:modified>
</cp:coreProperties>
</file>