
<file path=[Content_Types].xml><?xml version="1.0" encoding="utf-8"?>
<Types xmlns="http://schemas.openxmlformats.org/package/2006/content-types">
  <Default Extension="emf" ContentType="image/x-emf"/>
  <Default Extension="jpeg" ContentType="image/jpeg"/>
  <Default Extension="png" ContentType="image/png"/>
  <Default Extension="rels" ContentType="application/vnd.openxmlformats-package.relationships+xml"/>
  <Default Extension="xml" ContentType="application/xml"/>
  <Override PartName="/ppt/presentation.xml" ContentType="application/vnd.openxmlformats-officedocument.presentationml.presentation.main+xml"/>
  <Override PartName="/customXml/itemProps1.xml" ContentType="application/vnd.openxmlformats-officedocument.customXmlProperties+xml"/>
  <Override PartName="/customXml/itemProps2.xml" ContentType="application/vnd.openxmlformats-officedocument.customXmlProperties+xml"/>
  <Override PartName="/customXml/itemProps3.xml" ContentType="application/vnd.openxmlformats-officedocument.customXmlProperties+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slides/slide29.xml" ContentType="application/vnd.openxmlformats-officedocument.presentationml.slide+xml"/>
  <Override PartName="/ppt/slides/slide30.xml" ContentType="application/vnd.openxmlformats-officedocument.presentationml.slide+xml"/>
  <Override PartName="/ppt/slides/slide31.xml" ContentType="application/vnd.openxmlformats-officedocument.presentationml.slide+xml"/>
  <Override PartName="/ppt/slides/slide32.xml" ContentType="application/vnd.openxmlformats-officedocument.presentationml.slide+xml"/>
  <Override PartName="/ppt/slides/slide33.xml" ContentType="application/vnd.openxmlformats-officedocument.presentationml.slide+xml"/>
  <Override PartName="/ppt/slides/slide34.xml" ContentType="application/vnd.openxmlformats-officedocument.presentationml.slide+xml"/>
  <Override PartName="/ppt/slides/slide35.xml" ContentType="application/vnd.openxmlformats-officedocument.presentationml.slide+xml"/>
  <Override PartName="/ppt/slides/slide36.xml" ContentType="application/vnd.openxmlformats-officedocument.presentationml.slide+xml"/>
  <Override PartName="/ppt/slides/slide37.xml" ContentType="application/vnd.openxmlformats-officedocument.presentationml.slide+xml"/>
  <Override PartName="/ppt/slides/slide38.xml" ContentType="application/vnd.openxmlformats-officedocument.presentationml.slide+xml"/>
  <Override PartName="/ppt/slides/slide39.xml" ContentType="application/vnd.openxmlformats-officedocument.presentationml.slide+xml"/>
  <Override PartName="/ppt/slides/slide40.xml" ContentType="application/vnd.openxmlformats-officedocument.presentationml.slide+xml"/>
  <Override PartName="/ppt/slides/slide41.xml" ContentType="application/vnd.openxmlformats-officedocument.presentationml.slide+xml"/>
  <Override PartName="/ppt/slides/slide42.xml" ContentType="application/vnd.openxmlformats-officedocument.presentationml.slide+xml"/>
  <Override PartName="/ppt/slides/slide43.xml" ContentType="application/vnd.openxmlformats-officedocument.presentationml.slide+xml"/>
  <Override PartName="/ppt/slides/slide44.xml" ContentType="application/vnd.openxmlformats-officedocument.presentationml.slide+xml"/>
  <Override PartName="/ppt/slides/slide45.xml" ContentType="application/vnd.openxmlformats-officedocument.presentationml.slide+xml"/>
  <Override PartName="/ppt/slides/slide46.xml" ContentType="application/vnd.openxmlformats-officedocument.presentationml.slide+xml"/>
  <Override PartName="/ppt/slides/slide47.xml" ContentType="application/vnd.openxmlformats-officedocument.presentationml.slide+xml"/>
  <Override PartName="/ppt/notesMasters/notesMaster1.xml" ContentType="application/vnd.openxmlformats-officedocument.presentationml.notesMaster+xml"/>
  <Override PartName="/ppt/handoutMasters/handoutMaster1.xml" ContentType="application/vnd.openxmlformats-officedocument.presentationml.handout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theme/theme2.xml" ContentType="application/vnd.openxmlformats-officedocument.theme+xml"/>
  <Override PartName="/ppt/theme/theme3.xml" ContentType="application/vnd.openxmlformats-officedocument.theme+xml"/>
  <Override PartName="/ppt/theme/themeOverride1.xml" ContentType="application/vnd.openxmlformats-officedocument.themeOverride+xml"/>
  <Override PartName="/ppt/notesSlides/notesSlide1.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Override PartName="/docProps/custom.xml" ContentType="application/vnd.openxmlformats-officedocument.custom-properties+xml"/>
</Types>
</file>

<file path=_rels/.rels><?xml version="1.0" encoding="UTF-8" standalone="yes"?>
<Relationships xmlns="http://schemas.openxmlformats.org/package/2006/relationships"><Relationship Id="rId3" Type="http://schemas.openxmlformats.org/officeDocument/2006/relationships/extended-properties" Target="docProps/app.xml"/><Relationship Id="rId2" Type="http://schemas.openxmlformats.org/package/2006/relationships/metadata/core-properties" Target="docProps/core.xml"/><Relationship Id="rId1" Type="http://schemas.openxmlformats.org/officeDocument/2006/relationships/officeDocument" Target="ppt/presentation.xml"/><Relationship Id="rId4" Type="http://schemas.openxmlformats.org/officeDocument/2006/relationships/custom-properties" Target="docProps/custom.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autoCompressPictures="0">
  <p:sldMasterIdLst>
    <p:sldMasterId id="2147483660" r:id="rId4"/>
  </p:sldMasterIdLst>
  <p:notesMasterIdLst>
    <p:notesMasterId r:id="rId52"/>
  </p:notesMasterIdLst>
  <p:handoutMasterIdLst>
    <p:handoutMasterId r:id="rId53"/>
  </p:handoutMasterIdLst>
  <p:sldIdLst>
    <p:sldId id="266" r:id="rId5"/>
    <p:sldId id="268" r:id="rId6"/>
    <p:sldId id="299" r:id="rId7"/>
    <p:sldId id="300" r:id="rId8"/>
    <p:sldId id="301" r:id="rId9"/>
    <p:sldId id="302" r:id="rId10"/>
    <p:sldId id="303" r:id="rId11"/>
    <p:sldId id="304" r:id="rId12"/>
    <p:sldId id="305" r:id="rId13"/>
    <p:sldId id="306" r:id="rId14"/>
    <p:sldId id="307" r:id="rId15"/>
    <p:sldId id="269" r:id="rId16"/>
    <p:sldId id="270" r:id="rId17"/>
    <p:sldId id="271" r:id="rId18"/>
    <p:sldId id="272" r:id="rId19"/>
    <p:sldId id="273" r:id="rId20"/>
    <p:sldId id="274" r:id="rId21"/>
    <p:sldId id="275" r:id="rId22"/>
    <p:sldId id="276" r:id="rId23"/>
    <p:sldId id="277" r:id="rId24"/>
    <p:sldId id="278" r:id="rId25"/>
    <p:sldId id="279" r:id="rId26"/>
    <p:sldId id="280" r:id="rId27"/>
    <p:sldId id="281" r:id="rId28"/>
    <p:sldId id="282" r:id="rId29"/>
    <p:sldId id="283" r:id="rId30"/>
    <p:sldId id="284" r:id="rId31"/>
    <p:sldId id="285" r:id="rId32"/>
    <p:sldId id="286" r:id="rId33"/>
    <p:sldId id="287" r:id="rId34"/>
    <p:sldId id="288" r:id="rId35"/>
    <p:sldId id="289" r:id="rId36"/>
    <p:sldId id="290" r:id="rId37"/>
    <p:sldId id="291" r:id="rId38"/>
    <p:sldId id="292" r:id="rId39"/>
    <p:sldId id="293" r:id="rId40"/>
    <p:sldId id="294" r:id="rId41"/>
    <p:sldId id="295" r:id="rId42"/>
    <p:sldId id="296" r:id="rId43"/>
    <p:sldId id="297" r:id="rId44"/>
    <p:sldId id="298" r:id="rId45"/>
    <p:sldId id="308" r:id="rId46"/>
    <p:sldId id="309" r:id="rId47"/>
    <p:sldId id="310" r:id="rId48"/>
    <p:sldId id="311" r:id="rId49"/>
    <p:sldId id="312" r:id="rId50"/>
    <p:sldId id="313" r:id="rId51"/>
  </p:sldIdLst>
  <p:sldSz cx="12192000" cy="6858000"/>
  <p:notesSz cx="6858000" cy="9144000"/>
  <p:defaultTextStyle>
    <a:defPPr rtl="0">
      <a:defRPr lang="it-it"/>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ext>
    <p:ext uri="{2D200454-40CA-4A62-9FC3-DE9A4176ACB9}">
      <p15:notesGuideLst xmlns:p15="http://schemas.microsoft.com/office/powerpoint/2012/main"/>
    </p:ext>
  </p:extLst>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32767"/>
    </p:ext>
    <p:ext uri="{FD5EFAAD-0ECE-453E-9831-46B23BE46B34}">
      <p15:chartTrackingRefBased xmlns:p15="http://schemas.microsoft.com/office/powerpoint/2012/main" val="1"/>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horzBarState="maximized">
    <p:restoredLeft sz="14995" autoAdjust="0"/>
    <p:restoredTop sz="94619" autoAdjust="0"/>
  </p:normalViewPr>
  <p:slideViewPr>
    <p:cSldViewPr snapToGrid="0">
      <p:cViewPr varScale="1">
        <p:scale>
          <a:sx n="108" d="100"/>
          <a:sy n="108" d="100"/>
        </p:scale>
        <p:origin x="624" y="45"/>
      </p:cViewPr>
      <p:guideLst/>
    </p:cSldViewPr>
  </p:slideViewPr>
  <p:notesTextViewPr>
    <p:cViewPr>
      <p:scale>
        <a:sx n="1" d="1"/>
        <a:sy n="1" d="1"/>
      </p:scale>
      <p:origin x="0" y="0"/>
    </p:cViewPr>
  </p:notesTextViewPr>
  <p:notesViewPr>
    <p:cSldViewPr snapToGrid="0">
      <p:cViewPr varScale="1">
        <p:scale>
          <a:sx n="89" d="100"/>
          <a:sy n="89" d="100"/>
        </p:scale>
        <p:origin x="3798" y="72"/>
      </p:cViewPr>
      <p:guideLst/>
    </p:cSldViewPr>
  </p:notesViewPr>
  <p:gridSpacing cx="72008" cy="72008"/>
</p:viewPr>
</file>

<file path=ppt/_rels/presentation.xml.rels><?xml version="1.0" encoding="UTF-8" standalone="yes"?>
<Relationships xmlns="http://schemas.openxmlformats.org/package/2006/relationships"><Relationship Id="rId13" Type="http://schemas.openxmlformats.org/officeDocument/2006/relationships/slide" Target="slides/slide9.xml"/><Relationship Id="rId18" Type="http://schemas.openxmlformats.org/officeDocument/2006/relationships/slide" Target="slides/slide14.xml"/><Relationship Id="rId26" Type="http://schemas.openxmlformats.org/officeDocument/2006/relationships/slide" Target="slides/slide22.xml"/><Relationship Id="rId39" Type="http://schemas.openxmlformats.org/officeDocument/2006/relationships/slide" Target="slides/slide35.xml"/><Relationship Id="rId21" Type="http://schemas.openxmlformats.org/officeDocument/2006/relationships/slide" Target="slides/slide17.xml"/><Relationship Id="rId34" Type="http://schemas.openxmlformats.org/officeDocument/2006/relationships/slide" Target="slides/slide30.xml"/><Relationship Id="rId42" Type="http://schemas.openxmlformats.org/officeDocument/2006/relationships/slide" Target="slides/slide38.xml"/><Relationship Id="rId47" Type="http://schemas.openxmlformats.org/officeDocument/2006/relationships/slide" Target="slides/slide43.xml"/><Relationship Id="rId50" Type="http://schemas.openxmlformats.org/officeDocument/2006/relationships/slide" Target="slides/slide46.xml"/><Relationship Id="rId55" Type="http://schemas.openxmlformats.org/officeDocument/2006/relationships/viewProps" Target="viewProps.xml"/><Relationship Id="rId7" Type="http://schemas.openxmlformats.org/officeDocument/2006/relationships/slide" Target="slides/slide3.xml"/><Relationship Id="rId2" Type="http://schemas.openxmlformats.org/officeDocument/2006/relationships/customXml" Target="../customXml/item2.xml"/><Relationship Id="rId16" Type="http://schemas.openxmlformats.org/officeDocument/2006/relationships/slide" Target="slides/slide12.xml"/><Relationship Id="rId29" Type="http://schemas.openxmlformats.org/officeDocument/2006/relationships/slide" Target="slides/slide25.xml"/><Relationship Id="rId11" Type="http://schemas.openxmlformats.org/officeDocument/2006/relationships/slide" Target="slides/slide7.xml"/><Relationship Id="rId24" Type="http://schemas.openxmlformats.org/officeDocument/2006/relationships/slide" Target="slides/slide20.xml"/><Relationship Id="rId32" Type="http://schemas.openxmlformats.org/officeDocument/2006/relationships/slide" Target="slides/slide28.xml"/><Relationship Id="rId37" Type="http://schemas.openxmlformats.org/officeDocument/2006/relationships/slide" Target="slides/slide33.xml"/><Relationship Id="rId40" Type="http://schemas.openxmlformats.org/officeDocument/2006/relationships/slide" Target="slides/slide36.xml"/><Relationship Id="rId45" Type="http://schemas.openxmlformats.org/officeDocument/2006/relationships/slide" Target="slides/slide41.xml"/><Relationship Id="rId53" Type="http://schemas.openxmlformats.org/officeDocument/2006/relationships/handoutMaster" Target="handoutMasters/handoutMaster1.xml"/><Relationship Id="rId5" Type="http://schemas.openxmlformats.org/officeDocument/2006/relationships/slide" Target="slides/slide1.xml"/><Relationship Id="rId19" Type="http://schemas.openxmlformats.org/officeDocument/2006/relationships/slide" Target="slides/slide15.xml"/><Relationship Id="rId4" Type="http://schemas.openxmlformats.org/officeDocument/2006/relationships/slideMaster" Target="slideMasters/slideMaster1.xml"/><Relationship Id="rId9" Type="http://schemas.openxmlformats.org/officeDocument/2006/relationships/slide" Target="slides/slide5.xml"/><Relationship Id="rId14" Type="http://schemas.openxmlformats.org/officeDocument/2006/relationships/slide" Target="slides/slide10.xml"/><Relationship Id="rId22" Type="http://schemas.openxmlformats.org/officeDocument/2006/relationships/slide" Target="slides/slide18.xml"/><Relationship Id="rId27" Type="http://schemas.openxmlformats.org/officeDocument/2006/relationships/slide" Target="slides/slide23.xml"/><Relationship Id="rId30" Type="http://schemas.openxmlformats.org/officeDocument/2006/relationships/slide" Target="slides/slide26.xml"/><Relationship Id="rId35" Type="http://schemas.openxmlformats.org/officeDocument/2006/relationships/slide" Target="slides/slide31.xml"/><Relationship Id="rId43" Type="http://schemas.openxmlformats.org/officeDocument/2006/relationships/slide" Target="slides/slide39.xml"/><Relationship Id="rId48" Type="http://schemas.openxmlformats.org/officeDocument/2006/relationships/slide" Target="slides/slide44.xml"/><Relationship Id="rId56" Type="http://schemas.openxmlformats.org/officeDocument/2006/relationships/theme" Target="theme/theme1.xml"/><Relationship Id="rId8" Type="http://schemas.openxmlformats.org/officeDocument/2006/relationships/slide" Target="slides/slide4.xml"/><Relationship Id="rId51" Type="http://schemas.openxmlformats.org/officeDocument/2006/relationships/slide" Target="slides/slide47.xml"/><Relationship Id="rId3" Type="http://schemas.openxmlformats.org/officeDocument/2006/relationships/customXml" Target="../customXml/item3.xml"/><Relationship Id="rId12" Type="http://schemas.openxmlformats.org/officeDocument/2006/relationships/slide" Target="slides/slide8.xml"/><Relationship Id="rId17" Type="http://schemas.openxmlformats.org/officeDocument/2006/relationships/slide" Target="slides/slide13.xml"/><Relationship Id="rId25" Type="http://schemas.openxmlformats.org/officeDocument/2006/relationships/slide" Target="slides/slide21.xml"/><Relationship Id="rId33" Type="http://schemas.openxmlformats.org/officeDocument/2006/relationships/slide" Target="slides/slide29.xml"/><Relationship Id="rId38" Type="http://schemas.openxmlformats.org/officeDocument/2006/relationships/slide" Target="slides/slide34.xml"/><Relationship Id="rId46" Type="http://schemas.openxmlformats.org/officeDocument/2006/relationships/slide" Target="slides/slide42.xml"/><Relationship Id="rId20" Type="http://schemas.openxmlformats.org/officeDocument/2006/relationships/slide" Target="slides/slide16.xml"/><Relationship Id="rId41" Type="http://schemas.openxmlformats.org/officeDocument/2006/relationships/slide" Target="slides/slide37.xml"/><Relationship Id="rId54" Type="http://schemas.openxmlformats.org/officeDocument/2006/relationships/presProps" Target="presProps.xml"/><Relationship Id="rId1" Type="http://schemas.openxmlformats.org/officeDocument/2006/relationships/customXml" Target="../customXml/item1.xml"/><Relationship Id="rId6" Type="http://schemas.openxmlformats.org/officeDocument/2006/relationships/slide" Target="slides/slide2.xml"/><Relationship Id="rId15" Type="http://schemas.openxmlformats.org/officeDocument/2006/relationships/slide" Target="slides/slide11.xml"/><Relationship Id="rId23" Type="http://schemas.openxmlformats.org/officeDocument/2006/relationships/slide" Target="slides/slide19.xml"/><Relationship Id="rId28" Type="http://schemas.openxmlformats.org/officeDocument/2006/relationships/slide" Target="slides/slide24.xml"/><Relationship Id="rId36" Type="http://schemas.openxmlformats.org/officeDocument/2006/relationships/slide" Target="slides/slide32.xml"/><Relationship Id="rId49" Type="http://schemas.openxmlformats.org/officeDocument/2006/relationships/slide" Target="slides/slide45.xml"/><Relationship Id="rId57" Type="http://schemas.openxmlformats.org/officeDocument/2006/relationships/tableStyles" Target="tableStyles.xml"/><Relationship Id="rId10" Type="http://schemas.openxmlformats.org/officeDocument/2006/relationships/slide" Target="slides/slide6.xml"/><Relationship Id="rId31" Type="http://schemas.openxmlformats.org/officeDocument/2006/relationships/slide" Target="slides/slide27.xml"/><Relationship Id="rId44" Type="http://schemas.openxmlformats.org/officeDocument/2006/relationships/slide" Target="slides/slide40.xml"/><Relationship Id="rId52" Type="http://schemas.openxmlformats.org/officeDocument/2006/relationships/notesMaster" Target="notesMasters/notesMaster1.xml"/></Relationships>
</file>

<file path=ppt/handoutMasters/_rels/handoutMaster1.xml.rels><?xml version="1.0" encoding="UTF-8" standalone="yes"?>
<Relationships xmlns="http://schemas.openxmlformats.org/package/2006/relationships"><Relationship Id="rId1" Type="http://schemas.openxmlformats.org/officeDocument/2006/relationships/theme" Target="../theme/theme3.xml"/></Relationships>
</file>

<file path=ppt/handoutMasters/handoutMaster1.xml><?xml version="1.0" encoding="utf-8"?>
<p:handout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Segnaposto intestazione 1"/>
          <p:cNvSpPr>
            <a:spLocks noGrp="1"/>
          </p:cNvSpPr>
          <p:nvPr>
            <p:ph type="hdr" sz="quarter"/>
          </p:nvPr>
        </p:nvSpPr>
        <p:spPr>
          <a:xfrm>
            <a:off x="0" y="0"/>
            <a:ext cx="2971800" cy="458788"/>
          </a:xfrm>
          <a:prstGeom prst="rect">
            <a:avLst/>
          </a:prstGeom>
        </p:spPr>
        <p:txBody>
          <a:bodyPr vert="horz" lIns="91440" tIns="45720" rIns="91440" bIns="45720" rtlCol="0"/>
          <a:lstStyle>
            <a:lvl1pPr algn="l">
              <a:defRPr sz="1200"/>
            </a:lvl1pPr>
          </a:lstStyle>
          <a:p>
            <a:endParaRPr lang="it-IT" dirty="0"/>
          </a:p>
        </p:txBody>
      </p:sp>
      <p:sp>
        <p:nvSpPr>
          <p:cNvPr id="3" name="Segnaposto data 2"/>
          <p:cNvSpPr>
            <a:spLocks noGrp="1"/>
          </p:cNvSpPr>
          <p:nvPr>
            <p:ph type="dt" sz="quarter" idx="1"/>
          </p:nvPr>
        </p:nvSpPr>
        <p:spPr>
          <a:xfrm>
            <a:off x="3884613" y="0"/>
            <a:ext cx="2971800" cy="458788"/>
          </a:xfrm>
          <a:prstGeom prst="rect">
            <a:avLst/>
          </a:prstGeom>
        </p:spPr>
        <p:txBody>
          <a:bodyPr vert="horz" lIns="91440" tIns="45720" rIns="91440" bIns="45720" rtlCol="0"/>
          <a:lstStyle>
            <a:lvl1pPr algn="r">
              <a:defRPr sz="1200"/>
            </a:lvl1pPr>
          </a:lstStyle>
          <a:p>
            <a:fld id="{5CA28983-AEAC-475A-AF0F-6098F9DD4FA7}" type="datetimeFigureOut">
              <a:rPr lang="it-IT" smtClean="0"/>
              <a:t>23/02/2023</a:t>
            </a:fld>
            <a:endParaRPr lang="it-IT" dirty="0"/>
          </a:p>
        </p:txBody>
      </p:sp>
      <p:sp>
        <p:nvSpPr>
          <p:cNvPr id="4" name="Segnaposto piè di pagina 3"/>
          <p:cNvSpPr>
            <a:spLocks noGrp="1"/>
          </p:cNvSpPr>
          <p:nvPr>
            <p:ph type="ftr" sz="quarter" idx="2"/>
          </p:nvPr>
        </p:nvSpPr>
        <p:spPr>
          <a:xfrm>
            <a:off x="0" y="8685213"/>
            <a:ext cx="2971800" cy="458787"/>
          </a:xfrm>
          <a:prstGeom prst="rect">
            <a:avLst/>
          </a:prstGeom>
        </p:spPr>
        <p:txBody>
          <a:bodyPr vert="horz" lIns="91440" tIns="45720" rIns="91440" bIns="45720" rtlCol="0" anchor="b"/>
          <a:lstStyle>
            <a:lvl1pPr algn="l">
              <a:defRPr sz="1200"/>
            </a:lvl1pPr>
          </a:lstStyle>
          <a:p>
            <a:endParaRPr lang="it-IT" dirty="0"/>
          </a:p>
        </p:txBody>
      </p:sp>
      <p:sp>
        <p:nvSpPr>
          <p:cNvPr id="5" name="Segnaposto numero diapositiva 4"/>
          <p:cNvSpPr>
            <a:spLocks noGrp="1"/>
          </p:cNvSpPr>
          <p:nvPr>
            <p:ph type="sldNum" sz="quarter" idx="3"/>
          </p:nvPr>
        </p:nvSpPr>
        <p:spPr>
          <a:xfrm>
            <a:off x="3884613" y="8685213"/>
            <a:ext cx="2971800" cy="458787"/>
          </a:xfrm>
          <a:prstGeom prst="rect">
            <a:avLst/>
          </a:prstGeom>
        </p:spPr>
        <p:txBody>
          <a:bodyPr vert="horz" lIns="91440" tIns="45720" rIns="91440" bIns="45720" rtlCol="0" anchor="b"/>
          <a:lstStyle>
            <a:lvl1pPr algn="r">
              <a:defRPr sz="1200"/>
            </a:lvl1pPr>
          </a:lstStyle>
          <a:p>
            <a:fld id="{6F6AAE49-99BB-49D5-9665-98F7638EF95A}" type="slidenum">
              <a:rPr lang="it-IT" smtClean="0"/>
              <a:t>‹N›</a:t>
            </a:fld>
            <a:endParaRPr lang="it-IT" dirty="0"/>
          </a:p>
        </p:txBody>
      </p:sp>
    </p:spTree>
    <p:extLst>
      <p:ext uri="{BB962C8B-B14F-4D97-AF65-F5344CB8AC3E}">
        <p14:creationId xmlns:p14="http://schemas.microsoft.com/office/powerpoint/2010/main" val="580318556"/>
      </p:ext>
    </p:extLst>
  </p:cSld>
  <p:clrMap bg1="lt1" tx1="dk1" bg2="lt2" tx2="dk2" accent1="accent1" accent2="accent2" accent3="accent3" accent4="accent4" accent5="accent5" accent6="accent6" hlink="hlink" folHlink="folHlink"/>
</p:handoutMaster>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Segnaposto intestazione 1"/>
          <p:cNvSpPr>
            <a:spLocks noGrp="1"/>
          </p:cNvSpPr>
          <p:nvPr>
            <p:ph type="hdr" sz="quarter"/>
          </p:nvPr>
        </p:nvSpPr>
        <p:spPr>
          <a:xfrm>
            <a:off x="0" y="0"/>
            <a:ext cx="2971800" cy="458788"/>
          </a:xfrm>
          <a:prstGeom prst="rect">
            <a:avLst/>
          </a:prstGeom>
        </p:spPr>
        <p:txBody>
          <a:bodyPr vert="horz" lIns="91440" tIns="45720" rIns="91440" bIns="45720" rtlCol="0"/>
          <a:lstStyle>
            <a:lvl1pPr algn="l">
              <a:defRPr sz="1200"/>
            </a:lvl1pPr>
          </a:lstStyle>
          <a:p>
            <a:endParaRPr lang="it-IT" noProof="0" dirty="0"/>
          </a:p>
        </p:txBody>
      </p:sp>
      <p:sp>
        <p:nvSpPr>
          <p:cNvPr id="3" name="Segnaposto data 2"/>
          <p:cNvSpPr>
            <a:spLocks noGrp="1"/>
          </p:cNvSpPr>
          <p:nvPr>
            <p:ph type="dt" idx="1"/>
          </p:nvPr>
        </p:nvSpPr>
        <p:spPr>
          <a:xfrm>
            <a:off x="3884613" y="0"/>
            <a:ext cx="2971800" cy="458788"/>
          </a:xfrm>
          <a:prstGeom prst="rect">
            <a:avLst/>
          </a:prstGeom>
        </p:spPr>
        <p:txBody>
          <a:bodyPr vert="horz" lIns="91440" tIns="45720" rIns="91440" bIns="45720" rtlCol="0"/>
          <a:lstStyle>
            <a:lvl1pPr algn="r">
              <a:defRPr sz="1200"/>
            </a:lvl1pPr>
          </a:lstStyle>
          <a:p>
            <a:fld id="{4D42C7A2-FA36-45B8-A6F3-BBA639851B22}" type="datetimeFigureOut">
              <a:rPr lang="it-IT" noProof="0" smtClean="0"/>
              <a:t>23/02/2023</a:t>
            </a:fld>
            <a:endParaRPr lang="it-IT" noProof="0" dirty="0"/>
          </a:p>
        </p:txBody>
      </p:sp>
      <p:sp>
        <p:nvSpPr>
          <p:cNvPr id="4" name="Segnaposto immagine diapositiva 3"/>
          <p:cNvSpPr>
            <a:spLocks noGrp="1" noRot="1" noChangeAspect="1"/>
          </p:cNvSpPr>
          <p:nvPr>
            <p:ph type="sldImg" idx="2"/>
          </p:nvPr>
        </p:nvSpPr>
        <p:spPr>
          <a:xfrm>
            <a:off x="685800" y="1143000"/>
            <a:ext cx="5486400" cy="3086100"/>
          </a:xfrm>
          <a:prstGeom prst="rect">
            <a:avLst/>
          </a:prstGeom>
          <a:noFill/>
          <a:ln w="12700">
            <a:solidFill>
              <a:prstClr val="black"/>
            </a:solidFill>
          </a:ln>
        </p:spPr>
        <p:txBody>
          <a:bodyPr vert="horz" lIns="91440" tIns="45720" rIns="91440" bIns="45720" rtlCol="0" anchor="ctr"/>
          <a:lstStyle/>
          <a:p>
            <a:endParaRPr lang="it-IT" noProof="0" dirty="0"/>
          </a:p>
        </p:txBody>
      </p:sp>
      <p:sp>
        <p:nvSpPr>
          <p:cNvPr id="5" name="Segnaposto note 4"/>
          <p:cNvSpPr>
            <a:spLocks noGrp="1"/>
          </p:cNvSpPr>
          <p:nvPr>
            <p:ph type="body" sz="quarter" idx="3"/>
          </p:nvPr>
        </p:nvSpPr>
        <p:spPr>
          <a:xfrm>
            <a:off x="685800" y="4400550"/>
            <a:ext cx="5486400" cy="3600450"/>
          </a:xfrm>
          <a:prstGeom prst="rect">
            <a:avLst/>
          </a:prstGeom>
        </p:spPr>
        <p:txBody>
          <a:bodyPr vert="horz" lIns="91440" tIns="45720" rIns="91440" bIns="45720" rtlCol="0"/>
          <a:lstStyle/>
          <a:p>
            <a:pPr lvl="0" rtl="0"/>
            <a:r>
              <a:rPr lang="it-IT" noProof="0" dirty="0"/>
              <a:t>Fare clic per modificare gli stili del testo dello schema</a:t>
            </a:r>
          </a:p>
          <a:p>
            <a:pPr lvl="1"/>
            <a:r>
              <a:rPr lang="it-IT" noProof="0" dirty="0"/>
              <a:t>Secondo livello</a:t>
            </a:r>
          </a:p>
          <a:p>
            <a:pPr lvl="2"/>
            <a:r>
              <a:rPr lang="it-IT" noProof="0" dirty="0"/>
              <a:t>Terzo livello</a:t>
            </a:r>
          </a:p>
          <a:p>
            <a:pPr lvl="3"/>
            <a:r>
              <a:rPr lang="it-IT" noProof="0" dirty="0"/>
              <a:t>Quarto livello</a:t>
            </a:r>
          </a:p>
          <a:p>
            <a:pPr lvl="4"/>
            <a:r>
              <a:rPr lang="it-IT" noProof="0" dirty="0"/>
              <a:t>Quinto livello</a:t>
            </a:r>
          </a:p>
        </p:txBody>
      </p:sp>
      <p:sp>
        <p:nvSpPr>
          <p:cNvPr id="6" name="Segnaposto piè di pagina 5"/>
          <p:cNvSpPr>
            <a:spLocks noGrp="1"/>
          </p:cNvSpPr>
          <p:nvPr>
            <p:ph type="ftr" sz="quarter" idx="4"/>
          </p:nvPr>
        </p:nvSpPr>
        <p:spPr>
          <a:xfrm>
            <a:off x="0" y="8685213"/>
            <a:ext cx="2971800" cy="458787"/>
          </a:xfrm>
          <a:prstGeom prst="rect">
            <a:avLst/>
          </a:prstGeom>
        </p:spPr>
        <p:txBody>
          <a:bodyPr vert="horz" lIns="91440" tIns="45720" rIns="91440" bIns="45720" rtlCol="0" anchor="b"/>
          <a:lstStyle>
            <a:lvl1pPr algn="l">
              <a:defRPr sz="1200"/>
            </a:lvl1pPr>
          </a:lstStyle>
          <a:p>
            <a:endParaRPr lang="it-IT" noProof="0" dirty="0"/>
          </a:p>
        </p:txBody>
      </p:sp>
      <p:sp>
        <p:nvSpPr>
          <p:cNvPr id="7" name="Segnaposto numero diapositiva 6"/>
          <p:cNvSpPr>
            <a:spLocks noGrp="1"/>
          </p:cNvSpPr>
          <p:nvPr>
            <p:ph type="sldNum" sz="quarter" idx="5"/>
          </p:nvPr>
        </p:nvSpPr>
        <p:spPr>
          <a:xfrm>
            <a:off x="3884613" y="8685213"/>
            <a:ext cx="2971800" cy="458787"/>
          </a:xfrm>
          <a:prstGeom prst="rect">
            <a:avLst/>
          </a:prstGeom>
        </p:spPr>
        <p:txBody>
          <a:bodyPr vert="horz" lIns="91440" tIns="45720" rIns="91440" bIns="45720" rtlCol="0" anchor="b"/>
          <a:lstStyle>
            <a:lvl1pPr algn="r">
              <a:defRPr sz="1200"/>
            </a:lvl1pPr>
          </a:lstStyle>
          <a:p>
            <a:fld id="{8012E2AB-FF03-44FC-B8BE-1EA7DD83A799}" type="slidenum">
              <a:rPr lang="it-IT" noProof="0" smtClean="0"/>
              <a:t>‹N›</a:t>
            </a:fld>
            <a:endParaRPr lang="it-IT" noProof="0" dirty="0"/>
          </a:p>
        </p:txBody>
      </p:sp>
    </p:spTree>
    <p:extLst>
      <p:ext uri="{BB962C8B-B14F-4D97-AF65-F5344CB8AC3E}">
        <p14:creationId xmlns:p14="http://schemas.microsoft.com/office/powerpoint/2010/main" val="65543953"/>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egnaposto immagine diapositiva 1"/>
          <p:cNvSpPr>
            <a:spLocks noGrp="1" noRot="1" noChangeAspect="1"/>
          </p:cNvSpPr>
          <p:nvPr>
            <p:ph type="sldImg"/>
          </p:nvPr>
        </p:nvSpPr>
        <p:spPr/>
      </p:sp>
      <p:sp>
        <p:nvSpPr>
          <p:cNvPr id="3" name="Segnaposto note 2"/>
          <p:cNvSpPr>
            <a:spLocks noGrp="1"/>
          </p:cNvSpPr>
          <p:nvPr>
            <p:ph type="body" idx="1"/>
          </p:nvPr>
        </p:nvSpPr>
        <p:spPr/>
        <p:txBody>
          <a:bodyPr/>
          <a:lstStyle/>
          <a:p>
            <a:endParaRPr lang="it-IT" dirty="0"/>
          </a:p>
        </p:txBody>
      </p:sp>
      <p:sp>
        <p:nvSpPr>
          <p:cNvPr id="4" name="Segnaposto numero diapositiva 3"/>
          <p:cNvSpPr>
            <a:spLocks noGrp="1"/>
          </p:cNvSpPr>
          <p:nvPr>
            <p:ph type="sldNum" sz="quarter" idx="10"/>
          </p:nvPr>
        </p:nvSpPr>
        <p:spPr/>
        <p:txBody>
          <a:bodyPr/>
          <a:lstStyle/>
          <a:p>
            <a:fld id="{8012E2AB-FF03-44FC-B8BE-1EA7DD83A799}" type="slidenum">
              <a:rPr lang="it-IT" smtClean="0"/>
              <a:t>1</a:t>
            </a:fld>
            <a:endParaRPr lang="it-IT" dirty="0"/>
          </a:p>
        </p:txBody>
      </p:sp>
    </p:spTree>
    <p:extLst>
      <p:ext uri="{BB962C8B-B14F-4D97-AF65-F5344CB8AC3E}">
        <p14:creationId xmlns:p14="http://schemas.microsoft.com/office/powerpoint/2010/main" val="1482657359"/>
      </p:ext>
    </p:extLst>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showMasterSp="0" type="title" preserve="1">
  <p:cSld name="Diapositiva titolo">
    <p:spTree>
      <p:nvGrpSpPr>
        <p:cNvPr id="1" name=""/>
        <p:cNvGrpSpPr/>
        <p:nvPr/>
      </p:nvGrpSpPr>
      <p:grpSpPr>
        <a:xfrm>
          <a:off x="0" y="0"/>
          <a:ext cx="0" cy="0"/>
          <a:chOff x="0" y="0"/>
          <a:chExt cx="0" cy="0"/>
        </a:xfrm>
      </p:grpSpPr>
      <p:sp>
        <p:nvSpPr>
          <p:cNvPr id="10" name="Rettangolo 9">
            <a:extLst>
              <a:ext uri="{FF2B5EF4-FFF2-40B4-BE49-F238E27FC236}">
                <a16:creationId xmlns:a16="http://schemas.microsoft.com/office/drawing/2014/main" id="{39E3965E-AC41-4711-9D10-E25ABB132D86}"/>
              </a:ext>
            </a:extLst>
          </p:cNvPr>
          <p:cNvSpPr/>
          <p:nvPr/>
        </p:nvSpPr>
        <p:spPr>
          <a:xfrm>
            <a:off x="3175" y="6400800"/>
            <a:ext cx="12188825" cy="457200"/>
          </a:xfrm>
          <a:prstGeom prst="rect">
            <a:avLst/>
          </a:prstGeom>
          <a:solidFill>
            <a:srgbClr val="262626"/>
          </a:solidFill>
          <a:ln>
            <a:noFill/>
          </a:ln>
        </p:spPr>
        <p:style>
          <a:lnRef idx="2">
            <a:schemeClr val="accent1">
              <a:shade val="50000"/>
            </a:schemeClr>
          </a:lnRef>
          <a:fillRef idx="1">
            <a:schemeClr val="accent1"/>
          </a:fillRef>
          <a:effectRef idx="0">
            <a:schemeClr val="accent1"/>
          </a:effectRef>
          <a:fontRef idx="minor">
            <a:schemeClr val="lt1"/>
          </a:fontRef>
        </p:style>
      </p:sp>
      <p:sp>
        <p:nvSpPr>
          <p:cNvPr id="2" name="Titolo 1"/>
          <p:cNvSpPr>
            <a:spLocks noGrp="1"/>
          </p:cNvSpPr>
          <p:nvPr>
            <p:ph type="ctrTitle"/>
          </p:nvPr>
        </p:nvSpPr>
        <p:spPr>
          <a:xfrm>
            <a:off x="1097280" y="758952"/>
            <a:ext cx="10058400" cy="3566160"/>
          </a:xfrm>
        </p:spPr>
        <p:txBody>
          <a:bodyPr rtlCol="0" anchor="b">
            <a:normAutofit/>
          </a:bodyPr>
          <a:lstStyle>
            <a:lvl1pPr algn="l">
              <a:lnSpc>
                <a:spcPct val="90000"/>
              </a:lnSpc>
              <a:defRPr sz="8000" spc="-50" baseline="0">
                <a:solidFill>
                  <a:schemeClr val="tx1">
                    <a:lumMod val="85000"/>
                    <a:lumOff val="15000"/>
                  </a:schemeClr>
                </a:solidFill>
              </a:defRPr>
            </a:lvl1pPr>
          </a:lstStyle>
          <a:p>
            <a:pPr rtl="0"/>
            <a:r>
              <a:rPr lang="it-IT" noProof="0"/>
              <a:t>Fare clic per modificare lo stile del titolo dello schema</a:t>
            </a:r>
            <a:endParaRPr lang="it-IT" noProof="0" dirty="0"/>
          </a:p>
        </p:txBody>
      </p:sp>
      <p:sp>
        <p:nvSpPr>
          <p:cNvPr id="3" name="Sottotitolo 2"/>
          <p:cNvSpPr>
            <a:spLocks noGrp="1"/>
          </p:cNvSpPr>
          <p:nvPr>
            <p:ph type="subTitle" idx="1"/>
          </p:nvPr>
        </p:nvSpPr>
        <p:spPr>
          <a:xfrm>
            <a:off x="1100051" y="4645152"/>
            <a:ext cx="10058400" cy="1143000"/>
          </a:xfrm>
        </p:spPr>
        <p:txBody>
          <a:bodyPr lIns="91440" rIns="91440" rtlCol="0">
            <a:normAutofit/>
          </a:bodyPr>
          <a:lstStyle>
            <a:lvl1pPr marL="0" indent="0" algn="l">
              <a:buNone/>
              <a:defRPr sz="2400" cap="all" spc="200" baseline="0">
                <a:solidFill>
                  <a:schemeClr val="tx1"/>
                </a:solidFill>
                <a:latin typeface="+mn-lt"/>
              </a:defRPr>
            </a:lvl1pPr>
            <a:lvl2pPr marL="457200" indent="0" algn="ctr">
              <a:buNone/>
              <a:defRPr sz="2400"/>
            </a:lvl2pPr>
            <a:lvl3pPr marL="914400" indent="0" algn="ctr">
              <a:buNone/>
              <a:defRPr sz="2400"/>
            </a:lvl3pPr>
            <a:lvl4pPr marL="1371600" indent="0" algn="ctr">
              <a:buNone/>
              <a:defRPr sz="2000"/>
            </a:lvl4pPr>
            <a:lvl5pPr marL="1828800" indent="0" algn="ctr">
              <a:buNone/>
              <a:defRPr sz="2000"/>
            </a:lvl5pPr>
            <a:lvl6pPr marL="2286000" indent="0" algn="ctr">
              <a:buNone/>
              <a:defRPr sz="2000"/>
            </a:lvl6pPr>
            <a:lvl7pPr marL="2743200" indent="0" algn="ctr">
              <a:buNone/>
              <a:defRPr sz="2000"/>
            </a:lvl7pPr>
            <a:lvl8pPr marL="3200400" indent="0" algn="ctr">
              <a:buNone/>
              <a:defRPr sz="2000"/>
            </a:lvl8pPr>
            <a:lvl9pPr marL="3657600" indent="0" algn="ctr">
              <a:buNone/>
              <a:defRPr sz="2000"/>
            </a:lvl9pPr>
          </a:lstStyle>
          <a:p>
            <a:pPr rtl="0"/>
            <a:r>
              <a:rPr lang="it-IT" noProof="0"/>
              <a:t>Fare clic per modificare lo stile del sottotitolo dello schema</a:t>
            </a:r>
            <a:endParaRPr lang="it-IT" noProof="0" dirty="0"/>
          </a:p>
        </p:txBody>
      </p:sp>
      <p:cxnSp>
        <p:nvCxnSpPr>
          <p:cNvPr id="9" name="Connettore diritto 8">
            <a:extLst>
              <a:ext uri="{FF2B5EF4-FFF2-40B4-BE49-F238E27FC236}">
                <a16:creationId xmlns:a16="http://schemas.microsoft.com/office/drawing/2014/main" id="{1F5DC8C3-BA5F-4EED-BB9A-A14272BD82A1}"/>
              </a:ext>
            </a:extLst>
          </p:cNvPr>
          <p:cNvCxnSpPr/>
          <p:nvPr/>
        </p:nvCxnSpPr>
        <p:spPr>
          <a:xfrm>
            <a:off x="1207658" y="4474741"/>
            <a:ext cx="9875520" cy="0"/>
          </a:xfrm>
          <a:prstGeom prst="line">
            <a:avLst/>
          </a:prstGeom>
          <a:ln w="12700">
            <a:solidFill>
              <a:schemeClr val="tx1">
                <a:lumMod val="75000"/>
                <a:lumOff val="25000"/>
              </a:schemeClr>
            </a:solidFill>
          </a:ln>
        </p:spPr>
        <p:style>
          <a:lnRef idx="1">
            <a:schemeClr val="accent1"/>
          </a:lnRef>
          <a:fillRef idx="0">
            <a:schemeClr val="accent1"/>
          </a:fillRef>
          <a:effectRef idx="0">
            <a:schemeClr val="accent1"/>
          </a:effectRef>
          <a:fontRef idx="minor">
            <a:schemeClr val="tx1"/>
          </a:fontRef>
        </p:style>
      </p:cxnSp>
      <p:sp>
        <p:nvSpPr>
          <p:cNvPr id="4" name="Segnaposto data 3">
            <a:extLst>
              <a:ext uri="{FF2B5EF4-FFF2-40B4-BE49-F238E27FC236}">
                <a16:creationId xmlns:a16="http://schemas.microsoft.com/office/drawing/2014/main" id="{9925CCF1-92C0-4AF3-BFAF-4921631915AB}"/>
              </a:ext>
            </a:extLst>
          </p:cNvPr>
          <p:cNvSpPr>
            <a:spLocks noGrp="1"/>
          </p:cNvSpPr>
          <p:nvPr>
            <p:ph type="dt" sz="half" idx="10"/>
          </p:nvPr>
        </p:nvSpPr>
        <p:spPr/>
        <p:txBody>
          <a:bodyPr rtlCol="0"/>
          <a:lstStyle/>
          <a:p>
            <a:pPr rtl="0"/>
            <a:fld id="{DC280B37-DE10-454A-BD75-2C2E90E99AC3}" type="datetime1">
              <a:rPr lang="it-IT" noProof="0" smtClean="0"/>
              <a:t>23/02/2023</a:t>
            </a:fld>
            <a:endParaRPr lang="it-IT" noProof="0" dirty="0"/>
          </a:p>
        </p:txBody>
      </p:sp>
      <p:sp>
        <p:nvSpPr>
          <p:cNvPr id="5" name="Segnaposto piè di pagina 4">
            <a:extLst>
              <a:ext uri="{FF2B5EF4-FFF2-40B4-BE49-F238E27FC236}">
                <a16:creationId xmlns:a16="http://schemas.microsoft.com/office/drawing/2014/main" id="{051A78A9-3DFF-4937-A9F2-5D8CF495F367}"/>
              </a:ext>
            </a:extLst>
          </p:cNvPr>
          <p:cNvSpPr>
            <a:spLocks noGrp="1"/>
          </p:cNvSpPr>
          <p:nvPr>
            <p:ph type="ftr" sz="quarter" idx="11"/>
          </p:nvPr>
        </p:nvSpPr>
        <p:spPr/>
        <p:txBody>
          <a:bodyPr rtlCol="0"/>
          <a:lstStyle/>
          <a:p>
            <a:pPr rtl="0"/>
            <a:endParaRPr lang="it-IT" noProof="0" dirty="0"/>
          </a:p>
        </p:txBody>
      </p:sp>
      <p:sp>
        <p:nvSpPr>
          <p:cNvPr id="6" name="Segnaposto numero diapositiva 5">
            <a:extLst>
              <a:ext uri="{FF2B5EF4-FFF2-40B4-BE49-F238E27FC236}">
                <a16:creationId xmlns:a16="http://schemas.microsoft.com/office/drawing/2014/main" id="{5FAEB271-5CC0-4759-BC6E-8BE53AB227C0}"/>
              </a:ext>
            </a:extLst>
          </p:cNvPr>
          <p:cNvSpPr>
            <a:spLocks noGrp="1"/>
          </p:cNvSpPr>
          <p:nvPr>
            <p:ph type="sldNum" sz="quarter" idx="12"/>
          </p:nvPr>
        </p:nvSpPr>
        <p:spPr/>
        <p:txBody>
          <a:bodyPr rtlCol="0"/>
          <a:lstStyle/>
          <a:p>
            <a:pPr rtl="0"/>
            <a:fld id="{3A98EE3D-8CD1-4C3F-BD1C-C98C9596463C}" type="slidenum">
              <a:rPr lang="it-IT" noProof="0" smtClean="0"/>
              <a:t>‹N›</a:t>
            </a:fld>
            <a:endParaRPr lang="it-IT" noProof="0" dirty="0"/>
          </a:p>
        </p:txBody>
      </p:sp>
    </p:spTree>
    <p:extLst>
      <p:ext uri="{BB962C8B-B14F-4D97-AF65-F5344CB8AC3E}">
        <p14:creationId xmlns:p14="http://schemas.microsoft.com/office/powerpoint/2010/main" val="1487293234"/>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olo e contenuto">
    <p:spTree>
      <p:nvGrpSpPr>
        <p:cNvPr id="1" name=""/>
        <p:cNvGrpSpPr/>
        <p:nvPr/>
      </p:nvGrpSpPr>
      <p:grpSpPr>
        <a:xfrm>
          <a:off x="0" y="0"/>
          <a:ext cx="0" cy="0"/>
          <a:chOff x="0" y="0"/>
          <a:chExt cx="0" cy="0"/>
        </a:xfrm>
      </p:grpSpPr>
      <p:sp>
        <p:nvSpPr>
          <p:cNvPr id="2" name="Titolo 1"/>
          <p:cNvSpPr>
            <a:spLocks noGrp="1"/>
          </p:cNvSpPr>
          <p:nvPr>
            <p:ph type="title"/>
          </p:nvPr>
        </p:nvSpPr>
        <p:spPr/>
        <p:txBody>
          <a:bodyPr rtlCol="0"/>
          <a:lstStyle/>
          <a:p>
            <a:pPr rtl="0"/>
            <a:r>
              <a:rPr lang="it-IT" noProof="0"/>
              <a:t>Fare clic per modificare lo stile del titolo dello schema</a:t>
            </a:r>
            <a:endParaRPr lang="it-IT" noProof="0" dirty="0"/>
          </a:p>
        </p:txBody>
      </p:sp>
      <p:sp>
        <p:nvSpPr>
          <p:cNvPr id="3" name="Segnaposto contenuto 2"/>
          <p:cNvSpPr>
            <a:spLocks noGrp="1"/>
          </p:cNvSpPr>
          <p:nvPr>
            <p:ph idx="1"/>
          </p:nvPr>
        </p:nvSpPr>
        <p:spPr/>
        <p:txBody>
          <a:bodyPr rtlCol="0"/>
          <a:lstStyle/>
          <a:p>
            <a:pPr lvl="0" rtl="0"/>
            <a:r>
              <a:rPr lang="it-IT" noProof="0"/>
              <a:t>Fare clic per modificare gli stili del testo dello schema</a:t>
            </a:r>
          </a:p>
          <a:p>
            <a:pPr lvl="1" rtl="0"/>
            <a:r>
              <a:rPr lang="it-IT" noProof="0"/>
              <a:t>Secondo livello</a:t>
            </a:r>
          </a:p>
          <a:p>
            <a:pPr lvl="2" rtl="0"/>
            <a:r>
              <a:rPr lang="it-IT" noProof="0"/>
              <a:t>Terzo livello</a:t>
            </a:r>
          </a:p>
          <a:p>
            <a:pPr lvl="3" rtl="0"/>
            <a:r>
              <a:rPr lang="it-IT" noProof="0"/>
              <a:t>Quarto livello</a:t>
            </a:r>
          </a:p>
          <a:p>
            <a:pPr lvl="4" rtl="0"/>
            <a:r>
              <a:rPr lang="it-IT" noProof="0"/>
              <a:t>Quinto livello</a:t>
            </a:r>
            <a:endParaRPr lang="it-IT" noProof="0" dirty="0"/>
          </a:p>
        </p:txBody>
      </p:sp>
      <p:sp>
        <p:nvSpPr>
          <p:cNvPr id="7" name="Segnaposto data 6">
            <a:extLst>
              <a:ext uri="{FF2B5EF4-FFF2-40B4-BE49-F238E27FC236}">
                <a16:creationId xmlns:a16="http://schemas.microsoft.com/office/drawing/2014/main" id="{354D8B55-9EA8-4B81-8E84-9B93B0A27559}"/>
              </a:ext>
            </a:extLst>
          </p:cNvPr>
          <p:cNvSpPr>
            <a:spLocks noGrp="1"/>
          </p:cNvSpPr>
          <p:nvPr>
            <p:ph type="dt" sz="half" idx="10"/>
          </p:nvPr>
        </p:nvSpPr>
        <p:spPr/>
        <p:txBody>
          <a:bodyPr rtlCol="0"/>
          <a:lstStyle/>
          <a:p>
            <a:pPr rtl="0"/>
            <a:fld id="{BE655DA1-D41C-4280-A48B-837BB9DB8FB4}" type="datetime1">
              <a:rPr lang="it-IT" noProof="0" smtClean="0"/>
              <a:t>23/02/2023</a:t>
            </a:fld>
            <a:endParaRPr lang="it-IT" noProof="0" dirty="0"/>
          </a:p>
        </p:txBody>
      </p:sp>
      <p:sp>
        <p:nvSpPr>
          <p:cNvPr id="8" name="Segnaposto piè di pagina 7">
            <a:extLst>
              <a:ext uri="{FF2B5EF4-FFF2-40B4-BE49-F238E27FC236}">
                <a16:creationId xmlns:a16="http://schemas.microsoft.com/office/drawing/2014/main" id="{062CA021-2578-47CB-822C-BDDFF7223B28}"/>
              </a:ext>
            </a:extLst>
          </p:cNvPr>
          <p:cNvSpPr>
            <a:spLocks noGrp="1"/>
          </p:cNvSpPr>
          <p:nvPr>
            <p:ph type="ftr" sz="quarter" idx="11"/>
          </p:nvPr>
        </p:nvSpPr>
        <p:spPr/>
        <p:txBody>
          <a:bodyPr rtlCol="0"/>
          <a:lstStyle/>
          <a:p>
            <a:pPr rtl="0"/>
            <a:endParaRPr lang="it-IT" noProof="0" dirty="0"/>
          </a:p>
        </p:txBody>
      </p:sp>
      <p:sp>
        <p:nvSpPr>
          <p:cNvPr id="9" name="Segnaposto numero diapositiva 8">
            <a:extLst>
              <a:ext uri="{FF2B5EF4-FFF2-40B4-BE49-F238E27FC236}">
                <a16:creationId xmlns:a16="http://schemas.microsoft.com/office/drawing/2014/main" id="{C4AAB51D-4141-4682-9375-DAFD5FB9DD10}"/>
              </a:ext>
            </a:extLst>
          </p:cNvPr>
          <p:cNvSpPr>
            <a:spLocks noGrp="1"/>
          </p:cNvSpPr>
          <p:nvPr>
            <p:ph type="sldNum" sz="quarter" idx="12"/>
          </p:nvPr>
        </p:nvSpPr>
        <p:spPr/>
        <p:txBody>
          <a:bodyPr rtlCol="0"/>
          <a:lstStyle/>
          <a:p>
            <a:pPr rtl="0"/>
            <a:fld id="{3A98EE3D-8CD1-4C3F-BD1C-C98C9596463C}" type="slidenum">
              <a:rPr lang="it-IT" noProof="0" smtClean="0"/>
              <a:t>‹N›</a:t>
            </a:fld>
            <a:endParaRPr lang="it-IT" noProof="0" dirty="0"/>
          </a:p>
        </p:txBody>
      </p:sp>
    </p:spTree>
    <p:extLst>
      <p:ext uri="{BB962C8B-B14F-4D97-AF65-F5344CB8AC3E}">
        <p14:creationId xmlns:p14="http://schemas.microsoft.com/office/powerpoint/2010/main" val="1238980780"/>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showMasterSp="0" type="secHead" preserve="1">
  <p:cSld name="Intestazione sezione">
    <p:bg>
      <p:bgPr>
        <a:solidFill>
          <a:schemeClr val="bg1"/>
        </a:solidFill>
        <a:effectLst/>
      </p:bgPr>
    </p:bg>
    <p:spTree>
      <p:nvGrpSpPr>
        <p:cNvPr id="1" name=""/>
        <p:cNvGrpSpPr/>
        <p:nvPr/>
      </p:nvGrpSpPr>
      <p:grpSpPr>
        <a:xfrm>
          <a:off x="0" y="0"/>
          <a:ext cx="0" cy="0"/>
          <a:chOff x="0" y="0"/>
          <a:chExt cx="0" cy="0"/>
        </a:xfrm>
      </p:grpSpPr>
      <p:sp>
        <p:nvSpPr>
          <p:cNvPr id="10" name="Rettangolo 9">
            <a:extLst>
              <a:ext uri="{FF2B5EF4-FFF2-40B4-BE49-F238E27FC236}">
                <a16:creationId xmlns:a16="http://schemas.microsoft.com/office/drawing/2014/main" id="{A585C21A-8B93-4657-B5DF-7EAEAD3BE127}"/>
              </a:ext>
            </a:extLst>
          </p:cNvPr>
          <p:cNvSpPr/>
          <p:nvPr/>
        </p:nvSpPr>
        <p:spPr>
          <a:xfrm>
            <a:off x="3175" y="6400800"/>
            <a:ext cx="12188825" cy="457200"/>
          </a:xfrm>
          <a:prstGeom prst="rect">
            <a:avLst/>
          </a:prstGeom>
          <a:solidFill>
            <a:srgbClr val="262626"/>
          </a:solidFill>
          <a:ln>
            <a:noFill/>
          </a:ln>
        </p:spPr>
        <p:style>
          <a:lnRef idx="2">
            <a:schemeClr val="accent1">
              <a:shade val="50000"/>
            </a:schemeClr>
          </a:lnRef>
          <a:fillRef idx="1">
            <a:schemeClr val="accent1"/>
          </a:fillRef>
          <a:effectRef idx="0">
            <a:schemeClr val="accent1"/>
          </a:effectRef>
          <a:fontRef idx="minor">
            <a:schemeClr val="lt1"/>
          </a:fontRef>
        </p:style>
      </p:sp>
      <p:sp>
        <p:nvSpPr>
          <p:cNvPr id="2" name="Titolo 1"/>
          <p:cNvSpPr>
            <a:spLocks noGrp="1"/>
          </p:cNvSpPr>
          <p:nvPr>
            <p:ph type="title"/>
          </p:nvPr>
        </p:nvSpPr>
        <p:spPr>
          <a:xfrm>
            <a:off x="1097280" y="758952"/>
            <a:ext cx="10058400" cy="3566160"/>
          </a:xfrm>
        </p:spPr>
        <p:txBody>
          <a:bodyPr rtlCol="0" anchor="b" anchorCtr="0">
            <a:normAutofit/>
          </a:bodyPr>
          <a:lstStyle>
            <a:lvl1pPr>
              <a:lnSpc>
                <a:spcPct val="90000"/>
              </a:lnSpc>
              <a:defRPr sz="8000" b="0">
                <a:solidFill>
                  <a:schemeClr val="tx1">
                    <a:lumMod val="85000"/>
                    <a:lumOff val="15000"/>
                  </a:schemeClr>
                </a:solidFill>
              </a:defRPr>
            </a:lvl1pPr>
          </a:lstStyle>
          <a:p>
            <a:pPr rtl="0"/>
            <a:r>
              <a:rPr lang="it-IT" noProof="0"/>
              <a:t>Fare clic per modificare lo stile del titolo dello schema</a:t>
            </a:r>
            <a:endParaRPr lang="it-IT" noProof="0" dirty="0"/>
          </a:p>
        </p:txBody>
      </p:sp>
      <p:sp>
        <p:nvSpPr>
          <p:cNvPr id="3" name="Segnaposto testo 2"/>
          <p:cNvSpPr>
            <a:spLocks noGrp="1"/>
          </p:cNvSpPr>
          <p:nvPr>
            <p:ph type="body" idx="1" hasCustomPrompt="1"/>
          </p:nvPr>
        </p:nvSpPr>
        <p:spPr>
          <a:xfrm>
            <a:off x="1097280" y="4663440"/>
            <a:ext cx="10058400" cy="1143000"/>
          </a:xfrm>
        </p:spPr>
        <p:txBody>
          <a:bodyPr lIns="91440" rIns="91440" rtlCol="0" anchor="t" anchorCtr="0">
            <a:normAutofit/>
          </a:bodyPr>
          <a:lstStyle>
            <a:lvl1pPr marL="0" indent="0" rtl="0">
              <a:buNone/>
              <a:defRPr sz="2400" cap="all" spc="200" baseline="0">
                <a:solidFill>
                  <a:schemeClr val="tx1"/>
                </a:solidFill>
                <a:latin typeface="+mn-lt"/>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rtl="0"/>
            <a:r>
              <a:rPr lang="it-IT" noProof="0" dirty="0"/>
              <a:t>FARE CLIC PER MODIFICARE GLI STILI DEL TESTO DELLO SCHEMA</a:t>
            </a:r>
          </a:p>
        </p:txBody>
      </p:sp>
      <p:cxnSp>
        <p:nvCxnSpPr>
          <p:cNvPr id="9" name="Connettore diritto 8">
            <a:extLst>
              <a:ext uri="{FF2B5EF4-FFF2-40B4-BE49-F238E27FC236}">
                <a16:creationId xmlns:a16="http://schemas.microsoft.com/office/drawing/2014/main" id="{459DE2C1-4C52-40A3-8959-27B2C1BEBFF6}"/>
              </a:ext>
            </a:extLst>
          </p:cNvPr>
          <p:cNvCxnSpPr/>
          <p:nvPr/>
        </p:nvCxnSpPr>
        <p:spPr>
          <a:xfrm>
            <a:off x="1207658" y="4485132"/>
            <a:ext cx="9875520" cy="0"/>
          </a:xfrm>
          <a:prstGeom prst="line">
            <a:avLst/>
          </a:prstGeom>
          <a:ln w="12700">
            <a:solidFill>
              <a:schemeClr val="tx1">
                <a:lumMod val="75000"/>
                <a:lumOff val="25000"/>
              </a:schemeClr>
            </a:solidFill>
          </a:ln>
        </p:spPr>
        <p:style>
          <a:lnRef idx="1">
            <a:schemeClr val="accent1"/>
          </a:lnRef>
          <a:fillRef idx="0">
            <a:schemeClr val="accent1"/>
          </a:fillRef>
          <a:effectRef idx="0">
            <a:schemeClr val="accent1"/>
          </a:effectRef>
          <a:fontRef idx="minor">
            <a:schemeClr val="tx1"/>
          </a:fontRef>
        </p:style>
      </p:cxnSp>
      <p:sp>
        <p:nvSpPr>
          <p:cNvPr id="7" name="Segnaposto data 6">
            <a:extLst>
              <a:ext uri="{FF2B5EF4-FFF2-40B4-BE49-F238E27FC236}">
                <a16:creationId xmlns:a16="http://schemas.microsoft.com/office/drawing/2014/main" id="{AAF2E137-EC28-48F8-9198-1F02539029B6}"/>
              </a:ext>
            </a:extLst>
          </p:cNvPr>
          <p:cNvSpPr>
            <a:spLocks noGrp="1"/>
          </p:cNvSpPr>
          <p:nvPr>
            <p:ph type="dt" sz="half" idx="10"/>
          </p:nvPr>
        </p:nvSpPr>
        <p:spPr/>
        <p:txBody>
          <a:bodyPr rtlCol="0"/>
          <a:lstStyle/>
          <a:p>
            <a:pPr rtl="0"/>
            <a:fld id="{FA5403D4-50E2-4247-A951-C96EE08E2C98}" type="datetime1">
              <a:rPr lang="it-IT" noProof="0" smtClean="0"/>
              <a:t>23/02/2023</a:t>
            </a:fld>
            <a:endParaRPr lang="it-IT" noProof="0" dirty="0"/>
          </a:p>
        </p:txBody>
      </p:sp>
      <p:sp>
        <p:nvSpPr>
          <p:cNvPr id="8" name="Segnaposto piè di pagina 7">
            <a:extLst>
              <a:ext uri="{FF2B5EF4-FFF2-40B4-BE49-F238E27FC236}">
                <a16:creationId xmlns:a16="http://schemas.microsoft.com/office/drawing/2014/main" id="{189422CD-6F62-4DD6-89EF-07A60B42D219}"/>
              </a:ext>
            </a:extLst>
          </p:cNvPr>
          <p:cNvSpPr>
            <a:spLocks noGrp="1"/>
          </p:cNvSpPr>
          <p:nvPr>
            <p:ph type="ftr" sz="quarter" idx="11"/>
          </p:nvPr>
        </p:nvSpPr>
        <p:spPr/>
        <p:txBody>
          <a:bodyPr rtlCol="0"/>
          <a:lstStyle/>
          <a:p>
            <a:pPr rtl="0"/>
            <a:endParaRPr lang="it-IT" noProof="0" dirty="0"/>
          </a:p>
        </p:txBody>
      </p:sp>
      <p:sp>
        <p:nvSpPr>
          <p:cNvPr id="11" name="Segnaposto numero diapositiva 10">
            <a:extLst>
              <a:ext uri="{FF2B5EF4-FFF2-40B4-BE49-F238E27FC236}">
                <a16:creationId xmlns:a16="http://schemas.microsoft.com/office/drawing/2014/main" id="{69C6AFF8-42B4-4D05-969B-9F5FB3355555}"/>
              </a:ext>
            </a:extLst>
          </p:cNvPr>
          <p:cNvSpPr>
            <a:spLocks noGrp="1"/>
          </p:cNvSpPr>
          <p:nvPr>
            <p:ph type="sldNum" sz="quarter" idx="12"/>
          </p:nvPr>
        </p:nvSpPr>
        <p:spPr/>
        <p:txBody>
          <a:bodyPr rtlCol="0"/>
          <a:lstStyle/>
          <a:p>
            <a:pPr rtl="0"/>
            <a:fld id="{3A98EE3D-8CD1-4C3F-BD1C-C98C9596463C}" type="slidenum">
              <a:rPr lang="it-IT" noProof="0" smtClean="0"/>
              <a:t>‹N›</a:t>
            </a:fld>
            <a:endParaRPr lang="it-IT" noProof="0" dirty="0"/>
          </a:p>
        </p:txBody>
      </p:sp>
    </p:spTree>
    <p:extLst>
      <p:ext uri="{BB962C8B-B14F-4D97-AF65-F5344CB8AC3E}">
        <p14:creationId xmlns:p14="http://schemas.microsoft.com/office/powerpoint/2010/main" val="822331440"/>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Due contenuti">
    <p:spTree>
      <p:nvGrpSpPr>
        <p:cNvPr id="1" name=""/>
        <p:cNvGrpSpPr/>
        <p:nvPr/>
      </p:nvGrpSpPr>
      <p:grpSpPr>
        <a:xfrm>
          <a:off x="0" y="0"/>
          <a:ext cx="0" cy="0"/>
          <a:chOff x="0" y="0"/>
          <a:chExt cx="0" cy="0"/>
        </a:xfrm>
      </p:grpSpPr>
      <p:sp>
        <p:nvSpPr>
          <p:cNvPr id="8" name="Titolo 7"/>
          <p:cNvSpPr>
            <a:spLocks noGrp="1"/>
          </p:cNvSpPr>
          <p:nvPr>
            <p:ph type="title"/>
          </p:nvPr>
        </p:nvSpPr>
        <p:spPr>
          <a:xfrm>
            <a:off x="1097280" y="286603"/>
            <a:ext cx="10058400" cy="1450757"/>
          </a:xfrm>
        </p:spPr>
        <p:txBody>
          <a:bodyPr rtlCol="0"/>
          <a:lstStyle/>
          <a:p>
            <a:pPr rtl="0"/>
            <a:r>
              <a:rPr lang="it-IT" noProof="0"/>
              <a:t>Fare clic per modificare lo stile del titolo dello schema</a:t>
            </a:r>
            <a:endParaRPr lang="it-IT" noProof="0" dirty="0"/>
          </a:p>
        </p:txBody>
      </p:sp>
      <p:sp>
        <p:nvSpPr>
          <p:cNvPr id="3" name="Segnaposto contenuto 2"/>
          <p:cNvSpPr>
            <a:spLocks noGrp="1"/>
          </p:cNvSpPr>
          <p:nvPr>
            <p:ph sz="half" idx="1"/>
          </p:nvPr>
        </p:nvSpPr>
        <p:spPr>
          <a:xfrm>
            <a:off x="1097280" y="2120900"/>
            <a:ext cx="4639736" cy="3748193"/>
          </a:xfrm>
        </p:spPr>
        <p:txBody>
          <a:bodyPr rtlCol="0"/>
          <a:lstStyle/>
          <a:p>
            <a:pPr lvl="0" rtl="0"/>
            <a:r>
              <a:rPr lang="it-IT" noProof="0"/>
              <a:t>Fare clic per modificare gli stili del testo dello schema</a:t>
            </a:r>
          </a:p>
          <a:p>
            <a:pPr lvl="1" rtl="0"/>
            <a:r>
              <a:rPr lang="it-IT" noProof="0"/>
              <a:t>Secondo livello</a:t>
            </a:r>
          </a:p>
          <a:p>
            <a:pPr lvl="2" rtl="0"/>
            <a:r>
              <a:rPr lang="it-IT" noProof="0"/>
              <a:t>Terzo livello</a:t>
            </a:r>
          </a:p>
          <a:p>
            <a:pPr lvl="3" rtl="0"/>
            <a:r>
              <a:rPr lang="it-IT" noProof="0"/>
              <a:t>Quarto livello</a:t>
            </a:r>
          </a:p>
          <a:p>
            <a:pPr lvl="4" rtl="0"/>
            <a:r>
              <a:rPr lang="it-IT" noProof="0"/>
              <a:t>Quinto livello</a:t>
            </a:r>
            <a:endParaRPr lang="it-IT" noProof="0" dirty="0"/>
          </a:p>
        </p:txBody>
      </p:sp>
      <p:sp>
        <p:nvSpPr>
          <p:cNvPr id="4" name="Segnaposto contenuto 3"/>
          <p:cNvSpPr>
            <a:spLocks noGrp="1"/>
          </p:cNvSpPr>
          <p:nvPr>
            <p:ph sz="half" idx="2"/>
          </p:nvPr>
        </p:nvSpPr>
        <p:spPr>
          <a:xfrm>
            <a:off x="6515944" y="2120900"/>
            <a:ext cx="4639736" cy="3748194"/>
          </a:xfrm>
        </p:spPr>
        <p:txBody>
          <a:bodyPr rtlCol="0"/>
          <a:lstStyle/>
          <a:p>
            <a:pPr lvl="0" rtl="0"/>
            <a:r>
              <a:rPr lang="it-IT" noProof="0"/>
              <a:t>Fare clic per modificare gli stili del testo dello schema</a:t>
            </a:r>
          </a:p>
          <a:p>
            <a:pPr lvl="1" rtl="0"/>
            <a:r>
              <a:rPr lang="it-IT" noProof="0"/>
              <a:t>Secondo livello</a:t>
            </a:r>
          </a:p>
          <a:p>
            <a:pPr lvl="2" rtl="0"/>
            <a:r>
              <a:rPr lang="it-IT" noProof="0"/>
              <a:t>Terzo livello</a:t>
            </a:r>
          </a:p>
          <a:p>
            <a:pPr lvl="3" rtl="0"/>
            <a:r>
              <a:rPr lang="it-IT" noProof="0"/>
              <a:t>Quarto livello</a:t>
            </a:r>
          </a:p>
          <a:p>
            <a:pPr lvl="4" rtl="0"/>
            <a:r>
              <a:rPr lang="it-IT" noProof="0"/>
              <a:t>Quinto livello</a:t>
            </a:r>
            <a:endParaRPr lang="it-IT" noProof="0" dirty="0"/>
          </a:p>
        </p:txBody>
      </p:sp>
      <p:sp>
        <p:nvSpPr>
          <p:cNvPr id="2" name="Segnaposto data 1">
            <a:extLst>
              <a:ext uri="{FF2B5EF4-FFF2-40B4-BE49-F238E27FC236}">
                <a16:creationId xmlns:a16="http://schemas.microsoft.com/office/drawing/2014/main" id="{5782D47D-B0DC-4C40-BCC6-BBBA32584A38}"/>
              </a:ext>
            </a:extLst>
          </p:cNvPr>
          <p:cNvSpPr>
            <a:spLocks noGrp="1"/>
          </p:cNvSpPr>
          <p:nvPr>
            <p:ph type="dt" sz="half" idx="10"/>
          </p:nvPr>
        </p:nvSpPr>
        <p:spPr/>
        <p:txBody>
          <a:bodyPr rtlCol="0"/>
          <a:lstStyle/>
          <a:p>
            <a:pPr rtl="0"/>
            <a:fld id="{0E0667D1-04D2-454B-B5A0-D80C43E010FB}" type="datetime1">
              <a:rPr lang="it-IT" noProof="0" smtClean="0"/>
              <a:t>23/02/2023</a:t>
            </a:fld>
            <a:endParaRPr lang="it-IT" noProof="0" dirty="0"/>
          </a:p>
        </p:txBody>
      </p:sp>
      <p:sp>
        <p:nvSpPr>
          <p:cNvPr id="9" name="Segnaposto piè di pagina 8">
            <a:extLst>
              <a:ext uri="{FF2B5EF4-FFF2-40B4-BE49-F238E27FC236}">
                <a16:creationId xmlns:a16="http://schemas.microsoft.com/office/drawing/2014/main" id="{4690D34E-7EBD-44B2-83CA-4C126A18D7EF}"/>
              </a:ext>
            </a:extLst>
          </p:cNvPr>
          <p:cNvSpPr>
            <a:spLocks noGrp="1"/>
          </p:cNvSpPr>
          <p:nvPr>
            <p:ph type="ftr" sz="quarter" idx="11"/>
          </p:nvPr>
        </p:nvSpPr>
        <p:spPr/>
        <p:txBody>
          <a:bodyPr rtlCol="0"/>
          <a:lstStyle/>
          <a:p>
            <a:pPr rtl="0"/>
            <a:endParaRPr lang="it-IT" noProof="0" dirty="0"/>
          </a:p>
        </p:txBody>
      </p:sp>
      <p:sp>
        <p:nvSpPr>
          <p:cNvPr id="10" name="Segnaposto numero diapositiva 9">
            <a:extLst>
              <a:ext uri="{FF2B5EF4-FFF2-40B4-BE49-F238E27FC236}">
                <a16:creationId xmlns:a16="http://schemas.microsoft.com/office/drawing/2014/main" id="{2AC511A1-9BBD-42DE-92FB-2AF44F8E97A9}"/>
              </a:ext>
            </a:extLst>
          </p:cNvPr>
          <p:cNvSpPr>
            <a:spLocks noGrp="1"/>
          </p:cNvSpPr>
          <p:nvPr>
            <p:ph type="sldNum" sz="quarter" idx="12"/>
          </p:nvPr>
        </p:nvSpPr>
        <p:spPr/>
        <p:txBody>
          <a:bodyPr rtlCol="0"/>
          <a:lstStyle/>
          <a:p>
            <a:pPr rtl="0"/>
            <a:fld id="{3A98EE3D-8CD1-4C3F-BD1C-C98C9596463C}" type="slidenum">
              <a:rPr lang="it-IT" noProof="0" smtClean="0"/>
              <a:t>‹N›</a:t>
            </a:fld>
            <a:endParaRPr lang="it-IT" noProof="0" dirty="0"/>
          </a:p>
        </p:txBody>
      </p:sp>
    </p:spTree>
    <p:extLst>
      <p:ext uri="{BB962C8B-B14F-4D97-AF65-F5344CB8AC3E}">
        <p14:creationId xmlns:p14="http://schemas.microsoft.com/office/powerpoint/2010/main" val="2757611856"/>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nfronto">
    <p:spTree>
      <p:nvGrpSpPr>
        <p:cNvPr id="1" name=""/>
        <p:cNvGrpSpPr/>
        <p:nvPr/>
      </p:nvGrpSpPr>
      <p:grpSpPr>
        <a:xfrm>
          <a:off x="0" y="0"/>
          <a:ext cx="0" cy="0"/>
          <a:chOff x="0" y="0"/>
          <a:chExt cx="0" cy="0"/>
        </a:xfrm>
      </p:grpSpPr>
      <p:sp>
        <p:nvSpPr>
          <p:cNvPr id="10" name="Titolo 9"/>
          <p:cNvSpPr>
            <a:spLocks noGrp="1"/>
          </p:cNvSpPr>
          <p:nvPr>
            <p:ph type="title"/>
          </p:nvPr>
        </p:nvSpPr>
        <p:spPr>
          <a:xfrm>
            <a:off x="1097280" y="286603"/>
            <a:ext cx="10058400" cy="1450757"/>
          </a:xfrm>
        </p:spPr>
        <p:txBody>
          <a:bodyPr rtlCol="0"/>
          <a:lstStyle/>
          <a:p>
            <a:pPr rtl="0"/>
            <a:r>
              <a:rPr lang="it-IT" noProof="0"/>
              <a:t>Fare clic per modificare lo stile del titolo dello schema</a:t>
            </a:r>
            <a:endParaRPr lang="it-IT" noProof="0" dirty="0"/>
          </a:p>
        </p:txBody>
      </p:sp>
      <p:sp>
        <p:nvSpPr>
          <p:cNvPr id="3" name="Segnaposto testo 2"/>
          <p:cNvSpPr>
            <a:spLocks noGrp="1"/>
          </p:cNvSpPr>
          <p:nvPr>
            <p:ph type="body" idx="1"/>
          </p:nvPr>
        </p:nvSpPr>
        <p:spPr>
          <a:xfrm>
            <a:off x="1097280" y="2057400"/>
            <a:ext cx="4639736" cy="736282"/>
          </a:xfrm>
        </p:spPr>
        <p:txBody>
          <a:bodyPr lIns="91440" rIns="91440" rtlCol="0" anchor="ctr">
            <a:normAutofit/>
          </a:bodyPr>
          <a:lstStyle>
            <a:lvl1pPr marL="0" indent="0">
              <a:buNone/>
              <a:defRPr sz="2000" b="0" cap="all" baseline="0">
                <a:solidFill>
                  <a:schemeClr val="tx1"/>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rtl="0"/>
            <a:r>
              <a:rPr lang="it-IT" noProof="0"/>
              <a:t>Fare clic per modificare gli stili del testo dello schema</a:t>
            </a:r>
          </a:p>
        </p:txBody>
      </p:sp>
      <p:sp>
        <p:nvSpPr>
          <p:cNvPr id="4" name="Segnaposto contenuto 3"/>
          <p:cNvSpPr>
            <a:spLocks noGrp="1"/>
          </p:cNvSpPr>
          <p:nvPr>
            <p:ph sz="half" idx="2"/>
          </p:nvPr>
        </p:nvSpPr>
        <p:spPr>
          <a:xfrm>
            <a:off x="1097280" y="2958274"/>
            <a:ext cx="4639736" cy="2910821"/>
          </a:xfrm>
        </p:spPr>
        <p:txBody>
          <a:bodyPr rtlCol="0"/>
          <a:lstStyle/>
          <a:p>
            <a:pPr lvl="0" rtl="0"/>
            <a:r>
              <a:rPr lang="it-IT" noProof="0"/>
              <a:t>Fare clic per modificare gli stili del testo dello schema</a:t>
            </a:r>
          </a:p>
          <a:p>
            <a:pPr lvl="1" rtl="0"/>
            <a:r>
              <a:rPr lang="it-IT" noProof="0"/>
              <a:t>Secondo livello</a:t>
            </a:r>
          </a:p>
          <a:p>
            <a:pPr lvl="2" rtl="0"/>
            <a:r>
              <a:rPr lang="it-IT" noProof="0"/>
              <a:t>Terzo livello</a:t>
            </a:r>
          </a:p>
          <a:p>
            <a:pPr lvl="3" rtl="0"/>
            <a:r>
              <a:rPr lang="it-IT" noProof="0"/>
              <a:t>Quarto livello</a:t>
            </a:r>
          </a:p>
          <a:p>
            <a:pPr lvl="4" rtl="0"/>
            <a:r>
              <a:rPr lang="it-IT" noProof="0"/>
              <a:t>Quinto livello</a:t>
            </a:r>
            <a:endParaRPr lang="it-IT" noProof="0" dirty="0"/>
          </a:p>
        </p:txBody>
      </p:sp>
      <p:sp>
        <p:nvSpPr>
          <p:cNvPr id="5" name="Segnaposto testo 4"/>
          <p:cNvSpPr>
            <a:spLocks noGrp="1"/>
          </p:cNvSpPr>
          <p:nvPr>
            <p:ph type="body" sz="quarter" idx="3"/>
          </p:nvPr>
        </p:nvSpPr>
        <p:spPr>
          <a:xfrm>
            <a:off x="6515944" y="2057400"/>
            <a:ext cx="4639736" cy="736282"/>
          </a:xfrm>
        </p:spPr>
        <p:txBody>
          <a:bodyPr lIns="91440" rIns="91440" rtlCol="0" anchor="ctr">
            <a:normAutofit/>
          </a:bodyPr>
          <a:lstStyle>
            <a:lvl1pPr marL="0" indent="0">
              <a:buNone/>
              <a:defRPr sz="2000" b="0" cap="all" baseline="0">
                <a:solidFill>
                  <a:schemeClr val="tx1"/>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rtl="0"/>
            <a:r>
              <a:rPr lang="it-IT" noProof="0"/>
              <a:t>Fare clic per modificare gli stili del testo dello schema</a:t>
            </a:r>
          </a:p>
        </p:txBody>
      </p:sp>
      <p:sp>
        <p:nvSpPr>
          <p:cNvPr id="6" name="Segnaposto contenuto 5"/>
          <p:cNvSpPr>
            <a:spLocks noGrp="1"/>
          </p:cNvSpPr>
          <p:nvPr>
            <p:ph sz="quarter" idx="4"/>
          </p:nvPr>
        </p:nvSpPr>
        <p:spPr>
          <a:xfrm>
            <a:off x="6515944" y="2958273"/>
            <a:ext cx="4639736" cy="2910821"/>
          </a:xfrm>
        </p:spPr>
        <p:txBody>
          <a:bodyPr rtlCol="0"/>
          <a:lstStyle/>
          <a:p>
            <a:pPr lvl="0" rtl="0"/>
            <a:r>
              <a:rPr lang="it-IT" noProof="0"/>
              <a:t>Fare clic per modificare gli stili del testo dello schema</a:t>
            </a:r>
          </a:p>
          <a:p>
            <a:pPr lvl="1" rtl="0"/>
            <a:r>
              <a:rPr lang="it-IT" noProof="0"/>
              <a:t>Secondo livello</a:t>
            </a:r>
          </a:p>
          <a:p>
            <a:pPr lvl="2" rtl="0"/>
            <a:r>
              <a:rPr lang="it-IT" noProof="0"/>
              <a:t>Terzo livello</a:t>
            </a:r>
          </a:p>
          <a:p>
            <a:pPr lvl="3" rtl="0"/>
            <a:r>
              <a:rPr lang="it-IT" noProof="0"/>
              <a:t>Quarto livello</a:t>
            </a:r>
          </a:p>
          <a:p>
            <a:pPr lvl="4" rtl="0"/>
            <a:r>
              <a:rPr lang="it-IT" noProof="0"/>
              <a:t>Quinto livello</a:t>
            </a:r>
            <a:endParaRPr lang="it-IT" noProof="0" dirty="0"/>
          </a:p>
        </p:txBody>
      </p:sp>
      <p:sp>
        <p:nvSpPr>
          <p:cNvPr id="2" name="Segnaposto data 1">
            <a:extLst>
              <a:ext uri="{FF2B5EF4-FFF2-40B4-BE49-F238E27FC236}">
                <a16:creationId xmlns:a16="http://schemas.microsoft.com/office/drawing/2014/main" id="{8AF8A515-AA94-45D1-9223-5C2272618D85}"/>
              </a:ext>
            </a:extLst>
          </p:cNvPr>
          <p:cNvSpPr>
            <a:spLocks noGrp="1"/>
          </p:cNvSpPr>
          <p:nvPr>
            <p:ph type="dt" sz="half" idx="10"/>
          </p:nvPr>
        </p:nvSpPr>
        <p:spPr/>
        <p:txBody>
          <a:bodyPr rtlCol="0"/>
          <a:lstStyle/>
          <a:p>
            <a:pPr rtl="0"/>
            <a:fld id="{69632A53-F44C-4A55-BCCC-5E2644F84319}" type="datetime1">
              <a:rPr lang="it-IT" noProof="0" smtClean="0"/>
              <a:t>23/02/2023</a:t>
            </a:fld>
            <a:endParaRPr lang="it-IT" noProof="0" dirty="0"/>
          </a:p>
        </p:txBody>
      </p:sp>
      <p:sp>
        <p:nvSpPr>
          <p:cNvPr id="11" name="Segnaposto piè di pagina 10">
            <a:extLst>
              <a:ext uri="{FF2B5EF4-FFF2-40B4-BE49-F238E27FC236}">
                <a16:creationId xmlns:a16="http://schemas.microsoft.com/office/drawing/2014/main" id="{D052F5BC-98E0-4D60-AD67-9547738B7DD4}"/>
              </a:ext>
            </a:extLst>
          </p:cNvPr>
          <p:cNvSpPr>
            <a:spLocks noGrp="1"/>
          </p:cNvSpPr>
          <p:nvPr>
            <p:ph type="ftr" sz="quarter" idx="11"/>
          </p:nvPr>
        </p:nvSpPr>
        <p:spPr/>
        <p:txBody>
          <a:bodyPr rtlCol="0"/>
          <a:lstStyle/>
          <a:p>
            <a:pPr rtl="0"/>
            <a:endParaRPr lang="it-IT" noProof="0" dirty="0"/>
          </a:p>
        </p:txBody>
      </p:sp>
      <p:sp>
        <p:nvSpPr>
          <p:cNvPr id="12" name="Segnaposto numero diapositiva 11">
            <a:extLst>
              <a:ext uri="{FF2B5EF4-FFF2-40B4-BE49-F238E27FC236}">
                <a16:creationId xmlns:a16="http://schemas.microsoft.com/office/drawing/2014/main" id="{A38552DC-952E-41EA-AAAF-C2187523C0B0}"/>
              </a:ext>
            </a:extLst>
          </p:cNvPr>
          <p:cNvSpPr>
            <a:spLocks noGrp="1"/>
          </p:cNvSpPr>
          <p:nvPr>
            <p:ph type="sldNum" sz="quarter" idx="12"/>
          </p:nvPr>
        </p:nvSpPr>
        <p:spPr/>
        <p:txBody>
          <a:bodyPr rtlCol="0"/>
          <a:lstStyle/>
          <a:p>
            <a:pPr rtl="0"/>
            <a:fld id="{3A98EE3D-8CD1-4C3F-BD1C-C98C9596463C}" type="slidenum">
              <a:rPr lang="it-IT" noProof="0" smtClean="0"/>
              <a:t>‹N›</a:t>
            </a:fld>
            <a:endParaRPr lang="it-IT" noProof="0" dirty="0"/>
          </a:p>
        </p:txBody>
      </p:sp>
    </p:spTree>
    <p:extLst>
      <p:ext uri="{BB962C8B-B14F-4D97-AF65-F5344CB8AC3E}">
        <p14:creationId xmlns:p14="http://schemas.microsoft.com/office/powerpoint/2010/main" val="1802808341"/>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Solo titolo">
    <p:spTree>
      <p:nvGrpSpPr>
        <p:cNvPr id="1" name=""/>
        <p:cNvGrpSpPr/>
        <p:nvPr/>
      </p:nvGrpSpPr>
      <p:grpSpPr>
        <a:xfrm>
          <a:off x="0" y="0"/>
          <a:ext cx="0" cy="0"/>
          <a:chOff x="0" y="0"/>
          <a:chExt cx="0" cy="0"/>
        </a:xfrm>
      </p:grpSpPr>
      <p:sp>
        <p:nvSpPr>
          <p:cNvPr id="2" name="Titolo 1"/>
          <p:cNvSpPr>
            <a:spLocks noGrp="1"/>
          </p:cNvSpPr>
          <p:nvPr>
            <p:ph type="title"/>
          </p:nvPr>
        </p:nvSpPr>
        <p:spPr/>
        <p:txBody>
          <a:bodyPr rtlCol="0"/>
          <a:lstStyle/>
          <a:p>
            <a:pPr rtl="0"/>
            <a:r>
              <a:rPr lang="it-IT" noProof="0"/>
              <a:t>Fare clic per modificare lo stile del titolo dello schema</a:t>
            </a:r>
            <a:endParaRPr lang="it-IT" noProof="0" dirty="0"/>
          </a:p>
        </p:txBody>
      </p:sp>
      <p:sp>
        <p:nvSpPr>
          <p:cNvPr id="6" name="Segnaposto data 5">
            <a:extLst>
              <a:ext uri="{FF2B5EF4-FFF2-40B4-BE49-F238E27FC236}">
                <a16:creationId xmlns:a16="http://schemas.microsoft.com/office/drawing/2014/main" id="{7392073F-158F-44A3-8913-917AFFC1BC20}"/>
              </a:ext>
            </a:extLst>
          </p:cNvPr>
          <p:cNvSpPr>
            <a:spLocks noGrp="1"/>
          </p:cNvSpPr>
          <p:nvPr>
            <p:ph type="dt" sz="half" idx="10"/>
          </p:nvPr>
        </p:nvSpPr>
        <p:spPr/>
        <p:txBody>
          <a:bodyPr rtlCol="0"/>
          <a:lstStyle/>
          <a:p>
            <a:pPr rtl="0"/>
            <a:fld id="{E225802E-23B0-47CD-9114-DFBEB8794EC5}" type="datetime1">
              <a:rPr lang="it-IT" noProof="0" smtClean="0"/>
              <a:t>23/02/2023</a:t>
            </a:fld>
            <a:endParaRPr lang="it-IT" noProof="0" dirty="0"/>
          </a:p>
        </p:txBody>
      </p:sp>
      <p:sp>
        <p:nvSpPr>
          <p:cNvPr id="7" name="Segnaposto piè di pagina 6">
            <a:extLst>
              <a:ext uri="{FF2B5EF4-FFF2-40B4-BE49-F238E27FC236}">
                <a16:creationId xmlns:a16="http://schemas.microsoft.com/office/drawing/2014/main" id="{EED72207-24CA-42B7-A975-2F8E41CBA904}"/>
              </a:ext>
            </a:extLst>
          </p:cNvPr>
          <p:cNvSpPr>
            <a:spLocks noGrp="1"/>
          </p:cNvSpPr>
          <p:nvPr>
            <p:ph type="ftr" sz="quarter" idx="11"/>
          </p:nvPr>
        </p:nvSpPr>
        <p:spPr/>
        <p:txBody>
          <a:bodyPr rtlCol="0"/>
          <a:lstStyle/>
          <a:p>
            <a:pPr rtl="0"/>
            <a:endParaRPr lang="it-IT" noProof="0" dirty="0"/>
          </a:p>
        </p:txBody>
      </p:sp>
      <p:sp>
        <p:nvSpPr>
          <p:cNvPr id="8" name="Segnaposto numero diapositiva 7">
            <a:extLst>
              <a:ext uri="{FF2B5EF4-FFF2-40B4-BE49-F238E27FC236}">
                <a16:creationId xmlns:a16="http://schemas.microsoft.com/office/drawing/2014/main" id="{D01080F2-251A-4B88-9A62-16F46D724F83}"/>
              </a:ext>
            </a:extLst>
          </p:cNvPr>
          <p:cNvSpPr>
            <a:spLocks noGrp="1"/>
          </p:cNvSpPr>
          <p:nvPr>
            <p:ph type="sldNum" sz="quarter" idx="12"/>
          </p:nvPr>
        </p:nvSpPr>
        <p:spPr/>
        <p:txBody>
          <a:bodyPr rtlCol="0"/>
          <a:lstStyle/>
          <a:p>
            <a:pPr rtl="0"/>
            <a:fld id="{3A98EE3D-8CD1-4C3F-BD1C-C98C9596463C}" type="slidenum">
              <a:rPr lang="it-IT" noProof="0" smtClean="0"/>
              <a:t>‹N›</a:t>
            </a:fld>
            <a:endParaRPr lang="it-IT" noProof="0" dirty="0"/>
          </a:p>
        </p:txBody>
      </p:sp>
    </p:spTree>
    <p:extLst>
      <p:ext uri="{BB962C8B-B14F-4D97-AF65-F5344CB8AC3E}">
        <p14:creationId xmlns:p14="http://schemas.microsoft.com/office/powerpoint/2010/main" val="2501771173"/>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showMasterSp="0" type="blank" preserve="1">
  <p:cSld name="Vuoto">
    <p:spTree>
      <p:nvGrpSpPr>
        <p:cNvPr id="1" name=""/>
        <p:cNvGrpSpPr/>
        <p:nvPr/>
      </p:nvGrpSpPr>
      <p:grpSpPr>
        <a:xfrm>
          <a:off x="0" y="0"/>
          <a:ext cx="0" cy="0"/>
          <a:chOff x="0" y="0"/>
          <a:chExt cx="0" cy="0"/>
        </a:xfrm>
      </p:grpSpPr>
      <p:sp>
        <p:nvSpPr>
          <p:cNvPr id="10" name="Rettangolo 9">
            <a:extLst>
              <a:ext uri="{FF2B5EF4-FFF2-40B4-BE49-F238E27FC236}">
                <a16:creationId xmlns:a16="http://schemas.microsoft.com/office/drawing/2014/main" id="{A8E9C91B-7EAD-4562-AB0E-DFB9663AECE3}"/>
              </a:ext>
            </a:extLst>
          </p:cNvPr>
          <p:cNvSpPr/>
          <p:nvPr/>
        </p:nvSpPr>
        <p:spPr>
          <a:xfrm>
            <a:off x="3175" y="6400800"/>
            <a:ext cx="12188825" cy="457200"/>
          </a:xfrm>
          <a:prstGeom prst="rect">
            <a:avLst/>
          </a:prstGeom>
          <a:solidFill>
            <a:srgbClr val="262626"/>
          </a:solidFill>
          <a:ln>
            <a:noFill/>
          </a:ln>
        </p:spPr>
        <p:style>
          <a:lnRef idx="2">
            <a:schemeClr val="accent1">
              <a:shade val="50000"/>
            </a:schemeClr>
          </a:lnRef>
          <a:fillRef idx="1">
            <a:schemeClr val="accent1"/>
          </a:fillRef>
          <a:effectRef idx="0">
            <a:schemeClr val="accent1"/>
          </a:effectRef>
          <a:fontRef idx="minor">
            <a:schemeClr val="lt1"/>
          </a:fontRef>
        </p:style>
      </p:sp>
      <p:sp>
        <p:nvSpPr>
          <p:cNvPr id="2" name="Segnaposto data 1">
            <a:extLst>
              <a:ext uri="{FF2B5EF4-FFF2-40B4-BE49-F238E27FC236}">
                <a16:creationId xmlns:a16="http://schemas.microsoft.com/office/drawing/2014/main" id="{94E9223F-721F-47BF-9FD5-0F8D12FF0DE1}"/>
              </a:ext>
            </a:extLst>
          </p:cNvPr>
          <p:cNvSpPr>
            <a:spLocks noGrp="1"/>
          </p:cNvSpPr>
          <p:nvPr>
            <p:ph type="dt" sz="half" idx="10"/>
          </p:nvPr>
        </p:nvSpPr>
        <p:spPr/>
        <p:txBody>
          <a:bodyPr rtlCol="0"/>
          <a:lstStyle/>
          <a:p>
            <a:pPr rtl="0"/>
            <a:fld id="{2D15ADE1-9CD6-4796-8334-EEA021B724A3}" type="datetime1">
              <a:rPr lang="it-IT" noProof="0" smtClean="0"/>
              <a:t>23/02/2023</a:t>
            </a:fld>
            <a:endParaRPr lang="it-IT" noProof="0" dirty="0"/>
          </a:p>
        </p:txBody>
      </p:sp>
      <p:sp>
        <p:nvSpPr>
          <p:cNvPr id="3" name="Segnaposto piè di pagina 2">
            <a:extLst>
              <a:ext uri="{FF2B5EF4-FFF2-40B4-BE49-F238E27FC236}">
                <a16:creationId xmlns:a16="http://schemas.microsoft.com/office/drawing/2014/main" id="{05915714-6BBA-4593-8591-4E26F7D58D9F}"/>
              </a:ext>
            </a:extLst>
          </p:cNvPr>
          <p:cNvSpPr>
            <a:spLocks noGrp="1"/>
          </p:cNvSpPr>
          <p:nvPr>
            <p:ph type="ftr" sz="quarter" idx="11"/>
          </p:nvPr>
        </p:nvSpPr>
        <p:spPr/>
        <p:txBody>
          <a:bodyPr rtlCol="0"/>
          <a:lstStyle/>
          <a:p>
            <a:pPr rtl="0"/>
            <a:endParaRPr lang="it-IT" noProof="0" dirty="0"/>
          </a:p>
        </p:txBody>
      </p:sp>
      <p:sp>
        <p:nvSpPr>
          <p:cNvPr id="4" name="Segnaposto numero diapositiva 3">
            <a:extLst>
              <a:ext uri="{FF2B5EF4-FFF2-40B4-BE49-F238E27FC236}">
                <a16:creationId xmlns:a16="http://schemas.microsoft.com/office/drawing/2014/main" id="{BE06F857-D2E1-44DD-ABDD-EBB739645B67}"/>
              </a:ext>
            </a:extLst>
          </p:cNvPr>
          <p:cNvSpPr>
            <a:spLocks noGrp="1"/>
          </p:cNvSpPr>
          <p:nvPr>
            <p:ph type="sldNum" sz="quarter" idx="12"/>
          </p:nvPr>
        </p:nvSpPr>
        <p:spPr/>
        <p:txBody>
          <a:bodyPr rtlCol="0"/>
          <a:lstStyle/>
          <a:p>
            <a:pPr rtl="0"/>
            <a:fld id="{3A98EE3D-8CD1-4C3F-BD1C-C98C9596463C}" type="slidenum">
              <a:rPr lang="it-IT" noProof="0" smtClean="0"/>
              <a:t>‹N›</a:t>
            </a:fld>
            <a:endParaRPr lang="it-IT" noProof="0" dirty="0"/>
          </a:p>
        </p:txBody>
      </p:sp>
    </p:spTree>
    <p:extLst>
      <p:ext uri="{BB962C8B-B14F-4D97-AF65-F5344CB8AC3E}">
        <p14:creationId xmlns:p14="http://schemas.microsoft.com/office/powerpoint/2010/main" val="3150701673"/>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showMasterSp="0" type="objTx" preserve="1">
  <p:cSld name="Contenuto con didascalia">
    <p:spTree>
      <p:nvGrpSpPr>
        <p:cNvPr id="1" name=""/>
        <p:cNvGrpSpPr/>
        <p:nvPr/>
      </p:nvGrpSpPr>
      <p:grpSpPr>
        <a:xfrm>
          <a:off x="0" y="0"/>
          <a:ext cx="0" cy="0"/>
          <a:chOff x="0" y="0"/>
          <a:chExt cx="0" cy="0"/>
        </a:xfrm>
      </p:grpSpPr>
      <p:sp>
        <p:nvSpPr>
          <p:cNvPr id="8" name="Rettangolo 7">
            <a:extLst>
              <a:ext uri="{FF2B5EF4-FFF2-40B4-BE49-F238E27FC236}">
                <a16:creationId xmlns:a16="http://schemas.microsoft.com/office/drawing/2014/main" id="{16D90D66-BCB9-4229-A829-628874352AC0}"/>
              </a:ext>
            </a:extLst>
          </p:cNvPr>
          <p:cNvSpPr/>
          <p:nvPr/>
        </p:nvSpPr>
        <p:spPr>
          <a:xfrm>
            <a:off x="16" y="0"/>
            <a:ext cx="4654296" cy="6858000"/>
          </a:xfrm>
          <a:prstGeom prst="rect">
            <a:avLst/>
          </a:prstGeom>
          <a:solidFill>
            <a:srgbClr val="262626"/>
          </a:solidFill>
          <a:ln>
            <a:noFill/>
          </a:ln>
        </p:spPr>
        <p:style>
          <a:lnRef idx="2">
            <a:schemeClr val="accent1">
              <a:shade val="50000"/>
            </a:schemeClr>
          </a:lnRef>
          <a:fillRef idx="1">
            <a:schemeClr val="accent1"/>
          </a:fillRef>
          <a:effectRef idx="0">
            <a:schemeClr val="accent1"/>
          </a:effectRef>
          <a:fontRef idx="minor">
            <a:schemeClr val="lt1"/>
          </a:fontRef>
        </p:style>
      </p:sp>
      <p:sp>
        <p:nvSpPr>
          <p:cNvPr id="2" name="Titolo 1"/>
          <p:cNvSpPr>
            <a:spLocks noGrp="1"/>
          </p:cNvSpPr>
          <p:nvPr>
            <p:ph type="title"/>
          </p:nvPr>
        </p:nvSpPr>
        <p:spPr>
          <a:xfrm>
            <a:off x="643466" y="786383"/>
            <a:ext cx="3517567" cy="2093975"/>
          </a:xfrm>
        </p:spPr>
        <p:txBody>
          <a:bodyPr rtlCol="0" anchor="b">
            <a:normAutofit/>
          </a:bodyPr>
          <a:lstStyle>
            <a:lvl1pPr>
              <a:lnSpc>
                <a:spcPct val="90000"/>
              </a:lnSpc>
              <a:defRPr sz="3600" b="0">
                <a:solidFill>
                  <a:srgbClr val="FFFFFF"/>
                </a:solidFill>
              </a:defRPr>
            </a:lvl1pPr>
          </a:lstStyle>
          <a:p>
            <a:pPr rtl="0"/>
            <a:r>
              <a:rPr lang="it-IT" noProof="0"/>
              <a:t>Fare clic per modificare lo stile del titolo dello schema</a:t>
            </a:r>
            <a:endParaRPr lang="it-IT" noProof="0" dirty="0"/>
          </a:p>
        </p:txBody>
      </p:sp>
      <p:sp>
        <p:nvSpPr>
          <p:cNvPr id="3" name="Segnaposto contenuto 2"/>
          <p:cNvSpPr>
            <a:spLocks noGrp="1"/>
          </p:cNvSpPr>
          <p:nvPr>
            <p:ph idx="1"/>
          </p:nvPr>
        </p:nvSpPr>
        <p:spPr>
          <a:xfrm>
            <a:off x="5458984" y="812799"/>
            <a:ext cx="5928344" cy="5294757"/>
          </a:xfrm>
        </p:spPr>
        <p:txBody>
          <a:bodyPr rtlCol="0"/>
          <a:lstStyle/>
          <a:p>
            <a:pPr lvl="0" rtl="0"/>
            <a:r>
              <a:rPr lang="it-IT" noProof="0"/>
              <a:t>Fare clic per modificare gli stili del testo dello schema</a:t>
            </a:r>
          </a:p>
          <a:p>
            <a:pPr lvl="1" rtl="0"/>
            <a:r>
              <a:rPr lang="it-IT" noProof="0"/>
              <a:t>Secondo livello</a:t>
            </a:r>
          </a:p>
          <a:p>
            <a:pPr lvl="2" rtl="0"/>
            <a:r>
              <a:rPr lang="it-IT" noProof="0"/>
              <a:t>Terzo livello</a:t>
            </a:r>
          </a:p>
          <a:p>
            <a:pPr lvl="3" rtl="0"/>
            <a:r>
              <a:rPr lang="it-IT" noProof="0"/>
              <a:t>Quarto livello</a:t>
            </a:r>
          </a:p>
          <a:p>
            <a:pPr lvl="4" rtl="0"/>
            <a:r>
              <a:rPr lang="it-IT" noProof="0"/>
              <a:t>Quinto livello</a:t>
            </a:r>
            <a:endParaRPr lang="it-IT" noProof="0" dirty="0"/>
          </a:p>
        </p:txBody>
      </p:sp>
      <p:sp>
        <p:nvSpPr>
          <p:cNvPr id="4" name="Segnaposto testo 3"/>
          <p:cNvSpPr>
            <a:spLocks noGrp="1"/>
          </p:cNvSpPr>
          <p:nvPr>
            <p:ph type="body" sz="half" idx="2"/>
          </p:nvPr>
        </p:nvSpPr>
        <p:spPr>
          <a:xfrm>
            <a:off x="643465" y="3043050"/>
            <a:ext cx="3517567" cy="3064505"/>
          </a:xfrm>
        </p:spPr>
        <p:txBody>
          <a:bodyPr lIns="91440" rIns="91440" rtlCol="0">
            <a:normAutofit/>
          </a:bodyPr>
          <a:lstStyle>
            <a:lvl1pPr marL="0" indent="0">
              <a:buNone/>
              <a:defRPr sz="1800">
                <a:solidFill>
                  <a:srgbClr val="FFFFFF"/>
                </a:solidFill>
              </a:defRPr>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rtl="0"/>
            <a:r>
              <a:rPr lang="it-IT" noProof="0"/>
              <a:t>Fare clic per modificare gli stili del testo dello schema</a:t>
            </a:r>
          </a:p>
        </p:txBody>
      </p:sp>
      <p:sp>
        <p:nvSpPr>
          <p:cNvPr id="5" name="Segnaposto data 4"/>
          <p:cNvSpPr>
            <a:spLocks noGrp="1"/>
          </p:cNvSpPr>
          <p:nvPr>
            <p:ph type="dt" sz="half" idx="10"/>
          </p:nvPr>
        </p:nvSpPr>
        <p:spPr>
          <a:xfrm>
            <a:off x="643464" y="6446520"/>
            <a:ext cx="3517568" cy="365125"/>
          </a:xfrm>
        </p:spPr>
        <p:txBody>
          <a:bodyPr rtlCol="0"/>
          <a:lstStyle>
            <a:lvl1pPr algn="l">
              <a:defRPr/>
            </a:lvl1pPr>
          </a:lstStyle>
          <a:p>
            <a:pPr rtl="0"/>
            <a:fld id="{E649004C-3628-4A40-BBEA-9B499F202013}" type="datetime1">
              <a:rPr lang="it-IT" noProof="0" smtClean="0"/>
              <a:t>23/02/2023</a:t>
            </a:fld>
            <a:endParaRPr lang="it-IT" noProof="0" dirty="0"/>
          </a:p>
        </p:txBody>
      </p:sp>
      <p:sp>
        <p:nvSpPr>
          <p:cNvPr id="6" name="Segnaposto piè di pagina 5"/>
          <p:cNvSpPr>
            <a:spLocks noGrp="1"/>
          </p:cNvSpPr>
          <p:nvPr>
            <p:ph type="ftr" sz="quarter" idx="11"/>
          </p:nvPr>
        </p:nvSpPr>
        <p:spPr>
          <a:xfrm>
            <a:off x="5458983" y="6446520"/>
            <a:ext cx="5334019" cy="365125"/>
          </a:xfrm>
        </p:spPr>
        <p:txBody>
          <a:bodyPr rtlCol="0"/>
          <a:lstStyle>
            <a:lvl1pPr algn="l">
              <a:defRPr>
                <a:solidFill>
                  <a:schemeClr val="tx2"/>
                </a:solidFill>
              </a:defRPr>
            </a:lvl1pPr>
          </a:lstStyle>
          <a:p>
            <a:pPr rtl="0"/>
            <a:endParaRPr lang="it-IT" noProof="0" dirty="0"/>
          </a:p>
        </p:txBody>
      </p:sp>
      <p:sp>
        <p:nvSpPr>
          <p:cNvPr id="7" name="Segnaposto numero diapositiva 6"/>
          <p:cNvSpPr>
            <a:spLocks noGrp="1"/>
          </p:cNvSpPr>
          <p:nvPr>
            <p:ph type="sldNum" sz="quarter" idx="12"/>
          </p:nvPr>
        </p:nvSpPr>
        <p:spPr/>
        <p:txBody>
          <a:bodyPr rtlCol="0"/>
          <a:lstStyle>
            <a:lvl1pPr>
              <a:defRPr>
                <a:solidFill>
                  <a:schemeClr val="tx2"/>
                </a:solidFill>
              </a:defRPr>
            </a:lvl1pPr>
          </a:lstStyle>
          <a:p>
            <a:pPr rtl="0"/>
            <a:fld id="{3A98EE3D-8CD1-4C3F-BD1C-C98C9596463C}" type="slidenum">
              <a:rPr lang="it-IT" noProof="0" smtClean="0"/>
              <a:pPr/>
              <a:t>‹N›</a:t>
            </a:fld>
            <a:endParaRPr lang="it-IT" noProof="0" dirty="0"/>
          </a:p>
        </p:txBody>
      </p:sp>
    </p:spTree>
    <p:extLst>
      <p:ext uri="{BB962C8B-B14F-4D97-AF65-F5344CB8AC3E}">
        <p14:creationId xmlns:p14="http://schemas.microsoft.com/office/powerpoint/2010/main" val="801302048"/>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showMasterSp="0" type="picTx" preserve="1">
  <p:cSld name="Immagine con didascalia">
    <p:spTree>
      <p:nvGrpSpPr>
        <p:cNvPr id="1" name=""/>
        <p:cNvGrpSpPr/>
        <p:nvPr/>
      </p:nvGrpSpPr>
      <p:grpSpPr>
        <a:xfrm>
          <a:off x="0" y="0"/>
          <a:ext cx="0" cy="0"/>
          <a:chOff x="0" y="0"/>
          <a:chExt cx="0" cy="0"/>
        </a:xfrm>
      </p:grpSpPr>
      <p:sp>
        <p:nvSpPr>
          <p:cNvPr id="8" name="Rettangolo 7">
            <a:extLst>
              <a:ext uri="{FF2B5EF4-FFF2-40B4-BE49-F238E27FC236}">
                <a16:creationId xmlns:a16="http://schemas.microsoft.com/office/drawing/2014/main" id="{DA134939-39C0-4522-A125-A13DFDA66490}"/>
              </a:ext>
            </a:extLst>
          </p:cNvPr>
          <p:cNvSpPr/>
          <p:nvPr/>
        </p:nvSpPr>
        <p:spPr>
          <a:xfrm>
            <a:off x="0" y="4578350"/>
            <a:ext cx="12188825" cy="2279650"/>
          </a:xfrm>
          <a:prstGeom prst="rect">
            <a:avLst/>
          </a:prstGeom>
          <a:solidFill>
            <a:srgbClr val="262626"/>
          </a:solidFill>
          <a:ln>
            <a:noFill/>
          </a:ln>
        </p:spPr>
        <p:style>
          <a:lnRef idx="2">
            <a:schemeClr val="accent1">
              <a:shade val="50000"/>
            </a:schemeClr>
          </a:lnRef>
          <a:fillRef idx="1">
            <a:schemeClr val="accent1"/>
          </a:fillRef>
          <a:effectRef idx="0">
            <a:schemeClr val="accent1"/>
          </a:effectRef>
          <a:fontRef idx="minor">
            <a:schemeClr val="lt1"/>
          </a:fontRef>
        </p:style>
      </p:sp>
      <p:sp>
        <p:nvSpPr>
          <p:cNvPr id="3" name="Segnaposto immagine 2"/>
          <p:cNvSpPr>
            <a:spLocks noGrp="1" noChangeAspect="1"/>
          </p:cNvSpPr>
          <p:nvPr>
            <p:ph type="pic" idx="1"/>
          </p:nvPr>
        </p:nvSpPr>
        <p:spPr>
          <a:xfrm>
            <a:off x="15" y="0"/>
            <a:ext cx="12191985" cy="4578350"/>
          </a:xfrm>
          <a:solidFill>
            <a:schemeClr val="bg1">
              <a:lumMod val="85000"/>
            </a:schemeClr>
          </a:solidFill>
        </p:spPr>
        <p:txBody>
          <a:bodyPr lIns="457200" tIns="457200" rtlCol="0" anchor="t"/>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pPr rtl="0"/>
            <a:r>
              <a:rPr lang="it-IT" noProof="0"/>
              <a:t>Fare clic sull'icona per inserire un'immagine</a:t>
            </a:r>
            <a:endParaRPr lang="it-IT" noProof="0" dirty="0"/>
          </a:p>
        </p:txBody>
      </p:sp>
      <p:sp>
        <p:nvSpPr>
          <p:cNvPr id="2" name="Titolo 1"/>
          <p:cNvSpPr>
            <a:spLocks noGrp="1"/>
          </p:cNvSpPr>
          <p:nvPr>
            <p:ph type="title"/>
          </p:nvPr>
        </p:nvSpPr>
        <p:spPr>
          <a:xfrm>
            <a:off x="1097279" y="4799362"/>
            <a:ext cx="10113645" cy="743682"/>
          </a:xfrm>
        </p:spPr>
        <p:txBody>
          <a:bodyPr tIns="0" bIns="0" rtlCol="0" anchor="b">
            <a:noAutofit/>
          </a:bodyPr>
          <a:lstStyle>
            <a:lvl1pPr>
              <a:defRPr sz="3600" b="0">
                <a:solidFill>
                  <a:srgbClr val="FFFFFF"/>
                </a:solidFill>
              </a:defRPr>
            </a:lvl1pPr>
          </a:lstStyle>
          <a:p>
            <a:pPr rtl="0"/>
            <a:r>
              <a:rPr lang="it-IT" noProof="0"/>
              <a:t>Fare clic per modificare lo stile del titolo dello schema</a:t>
            </a:r>
            <a:endParaRPr lang="it-IT" noProof="0" dirty="0"/>
          </a:p>
        </p:txBody>
      </p:sp>
      <p:sp>
        <p:nvSpPr>
          <p:cNvPr id="4" name="Segnaposto testo 3"/>
          <p:cNvSpPr>
            <a:spLocks noGrp="1"/>
          </p:cNvSpPr>
          <p:nvPr>
            <p:ph type="body" sz="half" idx="2"/>
          </p:nvPr>
        </p:nvSpPr>
        <p:spPr>
          <a:xfrm>
            <a:off x="1097279" y="5715000"/>
            <a:ext cx="10113264" cy="609600"/>
          </a:xfrm>
        </p:spPr>
        <p:txBody>
          <a:bodyPr lIns="91440" tIns="0" rIns="91440" bIns="0" rtlCol="0">
            <a:normAutofit/>
          </a:bodyPr>
          <a:lstStyle>
            <a:lvl1pPr marL="0" indent="0">
              <a:spcBef>
                <a:spcPts val="0"/>
              </a:spcBef>
              <a:spcAft>
                <a:spcPts val="600"/>
              </a:spcAft>
              <a:buNone/>
              <a:defRPr sz="1800">
                <a:solidFill>
                  <a:srgbClr val="FFFFFF"/>
                </a:solidFill>
              </a:defRPr>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rtl="0"/>
            <a:r>
              <a:rPr lang="it-IT" noProof="0"/>
              <a:t>Fare clic per modificare gli stili del testo dello schema</a:t>
            </a:r>
          </a:p>
        </p:txBody>
      </p:sp>
      <p:sp>
        <p:nvSpPr>
          <p:cNvPr id="5" name="Segnaposto data 4"/>
          <p:cNvSpPr>
            <a:spLocks noGrp="1"/>
          </p:cNvSpPr>
          <p:nvPr>
            <p:ph type="dt" sz="half" idx="10"/>
          </p:nvPr>
        </p:nvSpPr>
        <p:spPr/>
        <p:txBody>
          <a:bodyPr rtlCol="0"/>
          <a:lstStyle>
            <a:lvl1pPr>
              <a:defRPr/>
            </a:lvl1pPr>
          </a:lstStyle>
          <a:p>
            <a:pPr rtl="0"/>
            <a:fld id="{63A403EB-2C89-46CF-8BF5-B3DB9091A609}" type="datetime1">
              <a:rPr lang="it-IT" noProof="0" smtClean="0"/>
              <a:t>23/02/2023</a:t>
            </a:fld>
            <a:endParaRPr lang="it-IT" noProof="0" dirty="0"/>
          </a:p>
        </p:txBody>
      </p:sp>
      <p:sp>
        <p:nvSpPr>
          <p:cNvPr id="6" name="Segnaposto piè di pagina 5"/>
          <p:cNvSpPr>
            <a:spLocks noGrp="1"/>
          </p:cNvSpPr>
          <p:nvPr>
            <p:ph type="ftr" sz="quarter" idx="11"/>
          </p:nvPr>
        </p:nvSpPr>
        <p:spPr>
          <a:xfrm>
            <a:off x="1097279" y="6446838"/>
            <a:ext cx="6818262" cy="365125"/>
          </a:xfrm>
        </p:spPr>
        <p:txBody>
          <a:bodyPr rtlCol="0"/>
          <a:lstStyle/>
          <a:p>
            <a:pPr algn="l" rtl="0"/>
            <a:endParaRPr lang="it-IT" noProof="0" dirty="0"/>
          </a:p>
        </p:txBody>
      </p:sp>
      <p:sp>
        <p:nvSpPr>
          <p:cNvPr id="7" name="Segnaposto numero diapositiva 6"/>
          <p:cNvSpPr>
            <a:spLocks noGrp="1"/>
          </p:cNvSpPr>
          <p:nvPr>
            <p:ph type="sldNum" sz="quarter" idx="12"/>
          </p:nvPr>
        </p:nvSpPr>
        <p:spPr/>
        <p:txBody>
          <a:bodyPr rtlCol="0"/>
          <a:lstStyle/>
          <a:p>
            <a:pPr rtl="0"/>
            <a:fld id="{3A98EE3D-8CD1-4C3F-BD1C-C98C9596463C}" type="slidenum">
              <a:rPr lang="it-IT" noProof="0" smtClean="0"/>
              <a:t>‹N›</a:t>
            </a:fld>
            <a:endParaRPr lang="it-IT" noProof="0" dirty="0"/>
          </a:p>
        </p:txBody>
      </p:sp>
    </p:spTree>
    <p:extLst>
      <p:ext uri="{BB962C8B-B14F-4D97-AF65-F5344CB8AC3E}">
        <p14:creationId xmlns:p14="http://schemas.microsoft.com/office/powerpoint/2010/main" val="2258826855"/>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5" Type="http://schemas.openxmlformats.org/officeDocument/2006/relationships/slideLayout" Target="../slideLayouts/slideLayout5.xml"/><Relationship Id="rId10" Type="http://schemas.openxmlformats.org/officeDocument/2006/relationships/theme" Target="../theme/theme1.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7" name="Rettangolo 6">
            <a:extLst>
              <a:ext uri="{FF2B5EF4-FFF2-40B4-BE49-F238E27FC236}">
                <a16:creationId xmlns:a16="http://schemas.microsoft.com/office/drawing/2014/main" id="{416A0E3C-60E6-4F39-BC55-5F7C224E1F7C}"/>
              </a:ext>
            </a:extLst>
          </p:cNvPr>
          <p:cNvSpPr/>
          <p:nvPr/>
        </p:nvSpPr>
        <p:spPr>
          <a:xfrm>
            <a:off x="3175" y="6400800"/>
            <a:ext cx="12188825" cy="457200"/>
          </a:xfrm>
          <a:prstGeom prst="rect">
            <a:avLst/>
          </a:prstGeom>
          <a:solidFill>
            <a:srgbClr val="262626"/>
          </a:solidFill>
          <a:ln>
            <a:noFill/>
          </a:ln>
        </p:spPr>
        <p:style>
          <a:lnRef idx="2">
            <a:schemeClr val="accent1">
              <a:shade val="50000"/>
            </a:schemeClr>
          </a:lnRef>
          <a:fillRef idx="1">
            <a:schemeClr val="accent1"/>
          </a:fillRef>
          <a:effectRef idx="0">
            <a:schemeClr val="accent1"/>
          </a:effectRef>
          <a:fontRef idx="minor">
            <a:schemeClr val="lt1"/>
          </a:fontRef>
        </p:style>
      </p:sp>
      <p:sp>
        <p:nvSpPr>
          <p:cNvPr id="2" name="Segnaposto titolo 1"/>
          <p:cNvSpPr>
            <a:spLocks noGrp="1"/>
          </p:cNvSpPr>
          <p:nvPr>
            <p:ph type="title"/>
          </p:nvPr>
        </p:nvSpPr>
        <p:spPr>
          <a:xfrm>
            <a:off x="1097280" y="286603"/>
            <a:ext cx="10058400" cy="1450757"/>
          </a:xfrm>
          <a:prstGeom prst="rect">
            <a:avLst/>
          </a:prstGeom>
        </p:spPr>
        <p:txBody>
          <a:bodyPr vert="horz" lIns="91440" tIns="45720" rIns="91440" bIns="45720" rtlCol="0" anchor="b">
            <a:normAutofit/>
          </a:bodyPr>
          <a:lstStyle/>
          <a:p>
            <a:pPr rtl="0"/>
            <a:r>
              <a:rPr lang="it-IT" noProof="0" dirty="0"/>
              <a:t>Fare clic per modificare lo stile del titolo</a:t>
            </a:r>
          </a:p>
        </p:txBody>
      </p:sp>
      <p:sp>
        <p:nvSpPr>
          <p:cNvPr id="3" name="Segnaposto testo 2"/>
          <p:cNvSpPr>
            <a:spLocks noGrp="1"/>
          </p:cNvSpPr>
          <p:nvPr>
            <p:ph type="body" idx="1"/>
          </p:nvPr>
        </p:nvSpPr>
        <p:spPr>
          <a:xfrm>
            <a:off x="1097280" y="2108201"/>
            <a:ext cx="10058400" cy="3760891"/>
          </a:xfrm>
          <a:prstGeom prst="rect">
            <a:avLst/>
          </a:prstGeom>
        </p:spPr>
        <p:txBody>
          <a:bodyPr vert="horz" lIns="0" tIns="45720" rIns="0" bIns="45720" rtlCol="0">
            <a:normAutofit/>
          </a:bodyPr>
          <a:lstStyle/>
          <a:p>
            <a:pPr lvl="0" rtl="0"/>
            <a:r>
              <a:rPr lang="it-IT" noProof="0" dirty="0"/>
              <a:t>Fare clic per modificare gli stili del testo dello schema</a:t>
            </a:r>
          </a:p>
          <a:p>
            <a:pPr lvl="1" rtl="0"/>
            <a:r>
              <a:rPr lang="it-IT" noProof="0" dirty="0"/>
              <a:t>Secondo livello</a:t>
            </a:r>
          </a:p>
          <a:p>
            <a:pPr lvl="2" rtl="0"/>
            <a:r>
              <a:rPr lang="it-IT" noProof="0" dirty="0"/>
              <a:t>Terzo livello</a:t>
            </a:r>
          </a:p>
          <a:p>
            <a:pPr lvl="3" rtl="0"/>
            <a:r>
              <a:rPr lang="it-IT" noProof="0" dirty="0"/>
              <a:t>Quarto livello</a:t>
            </a:r>
          </a:p>
          <a:p>
            <a:pPr lvl="4" rtl="0"/>
            <a:r>
              <a:rPr lang="it-IT" noProof="0" dirty="0"/>
              <a:t>Quinto livello</a:t>
            </a:r>
          </a:p>
        </p:txBody>
      </p:sp>
      <p:sp>
        <p:nvSpPr>
          <p:cNvPr id="4" name="Segnaposto data 3"/>
          <p:cNvSpPr>
            <a:spLocks noGrp="1"/>
          </p:cNvSpPr>
          <p:nvPr>
            <p:ph type="dt" sz="half" idx="2"/>
          </p:nvPr>
        </p:nvSpPr>
        <p:spPr>
          <a:xfrm>
            <a:off x="8218426" y="6446838"/>
            <a:ext cx="2584850" cy="365125"/>
          </a:xfrm>
          <a:prstGeom prst="rect">
            <a:avLst/>
          </a:prstGeom>
        </p:spPr>
        <p:txBody>
          <a:bodyPr vert="horz" lIns="91440" tIns="45720" rIns="91440" bIns="45720" rtlCol="0" anchor="ctr"/>
          <a:lstStyle>
            <a:lvl1pPr algn="r">
              <a:defRPr sz="900">
                <a:solidFill>
                  <a:srgbClr val="FFFFFF"/>
                </a:solidFill>
              </a:defRPr>
            </a:lvl1pPr>
          </a:lstStyle>
          <a:p>
            <a:pPr rtl="0"/>
            <a:fld id="{C44BA004-748A-40DA-9EB8-A5118411F65D}" type="datetime1">
              <a:rPr lang="it-IT" noProof="0" smtClean="0"/>
              <a:t>23/02/2023</a:t>
            </a:fld>
            <a:endParaRPr lang="it-IT" noProof="0" dirty="0"/>
          </a:p>
        </p:txBody>
      </p:sp>
      <p:sp>
        <p:nvSpPr>
          <p:cNvPr id="5" name="Segnaposto piè di pagina 4"/>
          <p:cNvSpPr>
            <a:spLocks noGrp="1"/>
          </p:cNvSpPr>
          <p:nvPr>
            <p:ph type="ftr" sz="quarter" idx="3"/>
          </p:nvPr>
        </p:nvSpPr>
        <p:spPr>
          <a:xfrm>
            <a:off x="1097279" y="6446838"/>
            <a:ext cx="6818262" cy="365125"/>
          </a:xfrm>
          <a:prstGeom prst="rect">
            <a:avLst/>
          </a:prstGeom>
        </p:spPr>
        <p:txBody>
          <a:bodyPr vert="horz" lIns="91440" tIns="45720" rIns="91440" bIns="45720" rtlCol="0" anchor="ctr"/>
          <a:lstStyle>
            <a:lvl1pPr algn="l">
              <a:defRPr sz="900" cap="all" baseline="0">
                <a:solidFill>
                  <a:srgbClr val="FFFFFF"/>
                </a:solidFill>
              </a:defRPr>
            </a:lvl1pPr>
          </a:lstStyle>
          <a:p>
            <a:pPr rtl="0"/>
            <a:endParaRPr lang="it-IT" noProof="0" dirty="0"/>
          </a:p>
        </p:txBody>
      </p:sp>
      <p:sp>
        <p:nvSpPr>
          <p:cNvPr id="6" name="Segnaposto numero diapositiva 5"/>
          <p:cNvSpPr>
            <a:spLocks noGrp="1"/>
          </p:cNvSpPr>
          <p:nvPr>
            <p:ph type="sldNum" sz="quarter" idx="4"/>
          </p:nvPr>
        </p:nvSpPr>
        <p:spPr>
          <a:xfrm>
            <a:off x="10993582" y="6446838"/>
            <a:ext cx="780010" cy="365125"/>
          </a:xfrm>
          <a:prstGeom prst="rect">
            <a:avLst/>
          </a:prstGeom>
        </p:spPr>
        <p:txBody>
          <a:bodyPr vert="horz" lIns="91440" tIns="45720" rIns="91440" bIns="45720" rtlCol="0" anchor="ctr"/>
          <a:lstStyle>
            <a:lvl1pPr algn="l">
              <a:defRPr sz="900">
                <a:solidFill>
                  <a:srgbClr val="FFFFFF"/>
                </a:solidFill>
              </a:defRPr>
            </a:lvl1pPr>
          </a:lstStyle>
          <a:p>
            <a:pPr rtl="0"/>
            <a:fld id="{3A98EE3D-8CD1-4C3F-BD1C-C98C9596463C}" type="slidenum">
              <a:rPr lang="it-IT" noProof="0" smtClean="0"/>
              <a:t>‹N›</a:t>
            </a:fld>
            <a:endParaRPr lang="it-IT" noProof="0" dirty="0"/>
          </a:p>
        </p:txBody>
      </p:sp>
      <p:cxnSp>
        <p:nvCxnSpPr>
          <p:cNvPr id="10" name="Connettore diritto 9">
            <a:extLst>
              <a:ext uri="{FF2B5EF4-FFF2-40B4-BE49-F238E27FC236}">
                <a16:creationId xmlns:a16="http://schemas.microsoft.com/office/drawing/2014/main" id="{C5025DAC-8B93-4160-B017-3A274A5828C0}"/>
              </a:ext>
            </a:extLst>
          </p:cNvPr>
          <p:cNvCxnSpPr/>
          <p:nvPr/>
        </p:nvCxnSpPr>
        <p:spPr>
          <a:xfrm>
            <a:off x="1193532" y="1897380"/>
            <a:ext cx="9966960" cy="0"/>
          </a:xfrm>
          <a:prstGeom prst="line">
            <a:avLst/>
          </a:prstGeom>
          <a:ln w="12700">
            <a:solidFill>
              <a:schemeClr val="tx1">
                <a:lumMod val="75000"/>
                <a:lumOff val="25000"/>
              </a:schemeClr>
            </a:solidFill>
          </a:ln>
        </p:spPr>
        <p:style>
          <a:lnRef idx="1">
            <a:schemeClr val="accent1"/>
          </a:lnRef>
          <a:fillRef idx="0">
            <a:schemeClr val="accent1"/>
          </a:fillRef>
          <a:effectRef idx="0">
            <a:schemeClr val="accent1"/>
          </a:effectRef>
          <a:fontRef idx="minor">
            <a:schemeClr val="tx1"/>
          </a:fontRef>
        </p:style>
      </p:cxnSp>
    </p:spTree>
    <p:extLst>
      <p:ext uri="{BB962C8B-B14F-4D97-AF65-F5344CB8AC3E}">
        <p14:creationId xmlns:p14="http://schemas.microsoft.com/office/powerpoint/2010/main" val="2216014749"/>
      </p:ext>
    </p:extLst>
  </p:cSld>
  <p:clrMap bg1="lt1" tx1="dk1" bg2="lt2" tx2="dk2" accent1="accent1" accent2="accent2" accent3="accent3" accent4="accent4" accent5="accent5" accent6="accent6" hlink="hlink" folHlink="folHlink"/>
  <p:sldLayoutIdLst>
    <p:sldLayoutId id="2147483661" r:id="rId1"/>
    <p:sldLayoutId id="2147483662" r:id="rId2"/>
    <p:sldLayoutId id="2147483663" r:id="rId3"/>
    <p:sldLayoutId id="2147483664" r:id="rId4"/>
    <p:sldLayoutId id="2147483665" r:id="rId5"/>
    <p:sldLayoutId id="2147483666" r:id="rId6"/>
    <p:sldLayoutId id="2147483667" r:id="rId7"/>
    <p:sldLayoutId id="2147483668" r:id="rId8"/>
    <p:sldLayoutId id="2147483669" r:id="rId9"/>
  </p:sldLayoutIdLst>
  <p:hf sldNum="0" hdr="0" ftr="0" dt="0"/>
  <p:txStyles>
    <p:titleStyle>
      <a:lvl1pPr algn="l" defTabSz="914400" rtl="0" eaLnBrk="1" latinLnBrk="0" hangingPunct="1">
        <a:lnSpc>
          <a:spcPct val="90000"/>
        </a:lnSpc>
        <a:spcBef>
          <a:spcPct val="0"/>
        </a:spcBef>
        <a:buNone/>
        <a:defRPr sz="4600" kern="1200" spc="-50" baseline="0">
          <a:solidFill>
            <a:schemeClr val="tx1">
              <a:lumMod val="75000"/>
              <a:lumOff val="25000"/>
            </a:schemeClr>
          </a:solidFill>
          <a:latin typeface="+mj-lt"/>
          <a:ea typeface="+mj-ea"/>
          <a:cs typeface="+mj-cs"/>
        </a:defRPr>
      </a:lvl1pPr>
    </p:titleStyle>
    <p:bodyStyle>
      <a:lvl1pPr marL="91440" indent="-91440" algn="l" defTabSz="914400" rtl="0" eaLnBrk="1" latinLnBrk="0" hangingPunct="1">
        <a:lnSpc>
          <a:spcPct val="110000"/>
        </a:lnSpc>
        <a:spcBef>
          <a:spcPts val="1200"/>
        </a:spcBef>
        <a:spcAft>
          <a:spcPts val="200"/>
        </a:spcAft>
        <a:buClr>
          <a:schemeClr val="accent1"/>
        </a:buClr>
        <a:buSzPct val="100000"/>
        <a:buFont typeface="Calibri" panose="020F0502020204030204" pitchFamily="34" charset="0"/>
        <a:buChar char=" "/>
        <a:defRPr sz="2000" kern="1200">
          <a:solidFill>
            <a:schemeClr val="tx1">
              <a:lumMod val="75000"/>
              <a:lumOff val="25000"/>
            </a:schemeClr>
          </a:solidFill>
          <a:latin typeface="+mn-lt"/>
          <a:ea typeface="+mn-ea"/>
          <a:cs typeface="+mn-cs"/>
        </a:defRPr>
      </a:lvl1pPr>
      <a:lvl2pPr marL="384048" indent="-182880" algn="l" defTabSz="914400" rtl="0" eaLnBrk="1" latinLnBrk="0" hangingPunct="1">
        <a:lnSpc>
          <a:spcPct val="100000"/>
        </a:lnSpc>
        <a:spcBef>
          <a:spcPts val="200"/>
        </a:spcBef>
        <a:spcAft>
          <a:spcPts val="400"/>
        </a:spcAft>
        <a:buClrTx/>
        <a:buFont typeface="Calibri" pitchFamily="34" charset="0"/>
        <a:buChar char="◦"/>
        <a:defRPr sz="1800" kern="1200">
          <a:solidFill>
            <a:schemeClr val="tx1">
              <a:lumMod val="75000"/>
              <a:lumOff val="25000"/>
            </a:schemeClr>
          </a:solidFill>
          <a:latin typeface="+mn-lt"/>
          <a:ea typeface="+mn-ea"/>
          <a:cs typeface="+mn-cs"/>
        </a:defRPr>
      </a:lvl2pPr>
      <a:lvl3pPr marL="566928" indent="-182880" algn="l" defTabSz="914400" rtl="0" eaLnBrk="1" latinLnBrk="0" hangingPunct="1">
        <a:lnSpc>
          <a:spcPct val="100000"/>
        </a:lnSpc>
        <a:spcBef>
          <a:spcPts val="200"/>
        </a:spcBef>
        <a:spcAft>
          <a:spcPts val="400"/>
        </a:spcAft>
        <a:buClrTx/>
        <a:buFont typeface="Calibri" pitchFamily="34" charset="0"/>
        <a:buChar char="◦"/>
        <a:defRPr sz="1400" kern="1200">
          <a:solidFill>
            <a:schemeClr val="tx1">
              <a:lumMod val="75000"/>
              <a:lumOff val="25000"/>
            </a:schemeClr>
          </a:solidFill>
          <a:latin typeface="+mn-lt"/>
          <a:ea typeface="+mn-ea"/>
          <a:cs typeface="+mn-cs"/>
        </a:defRPr>
      </a:lvl3pPr>
      <a:lvl4pPr marL="749808" indent="-182880" algn="l" defTabSz="914400" rtl="0" eaLnBrk="1" latinLnBrk="0" hangingPunct="1">
        <a:lnSpc>
          <a:spcPct val="100000"/>
        </a:lnSpc>
        <a:spcBef>
          <a:spcPts val="200"/>
        </a:spcBef>
        <a:spcAft>
          <a:spcPts val="400"/>
        </a:spcAft>
        <a:buClrTx/>
        <a:buFont typeface="Calibri" pitchFamily="34" charset="0"/>
        <a:buChar char="◦"/>
        <a:defRPr sz="1400" kern="1200">
          <a:solidFill>
            <a:schemeClr val="tx1">
              <a:lumMod val="75000"/>
              <a:lumOff val="25000"/>
            </a:schemeClr>
          </a:solidFill>
          <a:latin typeface="+mn-lt"/>
          <a:ea typeface="+mn-ea"/>
          <a:cs typeface="+mn-cs"/>
        </a:defRPr>
      </a:lvl4pPr>
      <a:lvl5pPr marL="932688" indent="-182880" algn="l" defTabSz="914400" rtl="0" eaLnBrk="1" latinLnBrk="0" hangingPunct="1">
        <a:lnSpc>
          <a:spcPct val="100000"/>
        </a:lnSpc>
        <a:spcBef>
          <a:spcPts val="200"/>
        </a:spcBef>
        <a:spcAft>
          <a:spcPts val="400"/>
        </a:spcAft>
        <a:buClrTx/>
        <a:buFont typeface="Calibri" pitchFamily="34" charset="0"/>
        <a:buChar char="◦"/>
        <a:defRPr sz="1400" kern="1200">
          <a:solidFill>
            <a:schemeClr val="tx1">
              <a:lumMod val="75000"/>
              <a:lumOff val="25000"/>
            </a:schemeClr>
          </a:solidFill>
          <a:latin typeface="+mn-lt"/>
          <a:ea typeface="+mn-ea"/>
          <a:cs typeface="+mn-cs"/>
        </a:defRPr>
      </a:lvl5pPr>
      <a:lvl6pPr marL="1100000" indent="-228600" algn="l" defTabSz="914400" rtl="0" eaLnBrk="1" latinLnBrk="0" hangingPunct="1">
        <a:lnSpc>
          <a:spcPct val="90000"/>
        </a:lnSpc>
        <a:spcBef>
          <a:spcPts val="200"/>
        </a:spcBef>
        <a:spcAft>
          <a:spcPts val="400"/>
        </a:spcAft>
        <a:buClr>
          <a:schemeClr val="accent1"/>
        </a:buClr>
        <a:buFont typeface="Calibri" pitchFamily="34" charset="0"/>
        <a:buChar char="◦"/>
        <a:defRPr sz="1400" kern="1200">
          <a:solidFill>
            <a:schemeClr val="tx1">
              <a:lumMod val="75000"/>
              <a:lumOff val="25000"/>
            </a:schemeClr>
          </a:solidFill>
          <a:latin typeface="+mn-lt"/>
          <a:ea typeface="+mn-ea"/>
          <a:cs typeface="+mn-cs"/>
        </a:defRPr>
      </a:lvl6pPr>
      <a:lvl7pPr marL="1300000" indent="-228600" algn="l" defTabSz="914400" rtl="0" eaLnBrk="1" latinLnBrk="0" hangingPunct="1">
        <a:lnSpc>
          <a:spcPct val="90000"/>
        </a:lnSpc>
        <a:spcBef>
          <a:spcPts val="200"/>
        </a:spcBef>
        <a:spcAft>
          <a:spcPts val="400"/>
        </a:spcAft>
        <a:buClr>
          <a:schemeClr val="accent1"/>
        </a:buClr>
        <a:buFont typeface="Calibri" pitchFamily="34" charset="0"/>
        <a:buChar char="◦"/>
        <a:defRPr sz="1400" kern="1200">
          <a:solidFill>
            <a:schemeClr val="tx1">
              <a:lumMod val="75000"/>
              <a:lumOff val="25000"/>
            </a:schemeClr>
          </a:solidFill>
          <a:latin typeface="+mn-lt"/>
          <a:ea typeface="+mn-ea"/>
          <a:cs typeface="+mn-cs"/>
        </a:defRPr>
      </a:lvl7pPr>
      <a:lvl8pPr marL="1500000" indent="-228600" algn="l" defTabSz="914400" rtl="0" eaLnBrk="1" latinLnBrk="0" hangingPunct="1">
        <a:lnSpc>
          <a:spcPct val="90000"/>
        </a:lnSpc>
        <a:spcBef>
          <a:spcPts val="200"/>
        </a:spcBef>
        <a:spcAft>
          <a:spcPts val="400"/>
        </a:spcAft>
        <a:buClr>
          <a:schemeClr val="accent1"/>
        </a:buClr>
        <a:buFont typeface="Calibri" pitchFamily="34" charset="0"/>
        <a:buChar char="◦"/>
        <a:defRPr sz="1400" kern="1200">
          <a:solidFill>
            <a:schemeClr val="tx1">
              <a:lumMod val="75000"/>
              <a:lumOff val="25000"/>
            </a:schemeClr>
          </a:solidFill>
          <a:latin typeface="+mn-lt"/>
          <a:ea typeface="+mn-ea"/>
          <a:cs typeface="+mn-cs"/>
        </a:defRPr>
      </a:lvl8pPr>
      <a:lvl9pPr marL="1700000" indent="-228600" algn="l" defTabSz="914400" rtl="0" eaLnBrk="1" latinLnBrk="0" hangingPunct="1">
        <a:lnSpc>
          <a:spcPct val="90000"/>
        </a:lnSpc>
        <a:spcBef>
          <a:spcPts val="200"/>
        </a:spcBef>
        <a:spcAft>
          <a:spcPts val="400"/>
        </a:spcAft>
        <a:buClr>
          <a:schemeClr val="accent1"/>
        </a:buClr>
        <a:buFont typeface="Calibri" pitchFamily="34" charset="0"/>
        <a:buChar char="◦"/>
        <a:defRPr sz="1400" kern="1200">
          <a:solidFill>
            <a:schemeClr val="tx1">
              <a:lumMod val="75000"/>
              <a:lumOff val="25000"/>
            </a:schemeClr>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3" Type="http://schemas.openxmlformats.org/officeDocument/2006/relationships/notesSlide" Target="../notesSlides/notesSlide1.xml"/><Relationship Id="rId2" Type="http://schemas.openxmlformats.org/officeDocument/2006/relationships/slideLayout" Target="../slideLayouts/slideLayout1.xml"/><Relationship Id="rId1" Type="http://schemas.openxmlformats.org/officeDocument/2006/relationships/themeOverride" Target="../theme/themeOverride1.xml"/><Relationship Id="rId5" Type="http://schemas.openxmlformats.org/officeDocument/2006/relationships/image" Target="../media/image2.png"/><Relationship Id="rId4" Type="http://schemas.openxmlformats.org/officeDocument/2006/relationships/image" Target="../media/image1.jpeg"/></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6.xml.rels><?xml version="1.0" encoding="UTF-8" standalone="yes"?>
<Relationships xmlns="http://schemas.openxmlformats.org/package/2006/relationships"><Relationship Id="rId2" Type="http://schemas.openxmlformats.org/officeDocument/2006/relationships/image" Target="../media/image3.emf"/><Relationship Id="rId1" Type="http://schemas.openxmlformats.org/officeDocument/2006/relationships/slideLayout" Target="../slideLayouts/slideLayout2.xml"/></Relationships>
</file>

<file path=ppt/slides/_rels/slide7.xml.rels><?xml version="1.0" encoding="UTF-8" standalone="yes"?>
<Relationships xmlns="http://schemas.openxmlformats.org/package/2006/relationships"><Relationship Id="rId2" Type="http://schemas.openxmlformats.org/officeDocument/2006/relationships/image" Target="../media/image4.emf"/><Relationship Id="rId1" Type="http://schemas.openxmlformats.org/officeDocument/2006/relationships/slideLayout" Target="../slideLayouts/slideLayout2.xml"/></Relationships>
</file>

<file path=ppt/slides/_rels/slide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0.xml.rels><?xml version="1.0" encoding="UTF-8" standalone="yes"?>
<Relationships xmlns="http://schemas.openxmlformats.org/package/2006/relationships"><Relationship Id="rId2" Type="http://schemas.openxmlformats.org/officeDocument/2006/relationships/image" Target="../media/image5.emf"/><Relationship Id="rId1" Type="http://schemas.openxmlformats.org/officeDocument/2006/relationships/slideLayout" Target="../slideLayouts/slideLayout2.xml"/></Relationships>
</file>

<file path=ppt/slides/_rels/slide1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3.xml.rels><?xml version="1.0" encoding="UTF-8" standalone="yes"?>
<Relationships xmlns="http://schemas.openxmlformats.org/package/2006/relationships"><Relationship Id="rId2" Type="http://schemas.openxmlformats.org/officeDocument/2006/relationships/image" Target="../media/image6.emf"/><Relationship Id="rId1" Type="http://schemas.openxmlformats.org/officeDocument/2006/relationships/slideLayout" Target="../slideLayouts/slideLayout2.xml"/></Relationships>
</file>

<file path=ppt/slides/_rels/slide24.xml.rels><?xml version="1.0" encoding="UTF-8" standalone="yes"?>
<Relationships xmlns="http://schemas.openxmlformats.org/package/2006/relationships"><Relationship Id="rId2" Type="http://schemas.openxmlformats.org/officeDocument/2006/relationships/image" Target="../media/image7.emf"/><Relationship Id="rId1" Type="http://schemas.openxmlformats.org/officeDocument/2006/relationships/slideLayout" Target="../slideLayouts/slideLayout2.xml"/></Relationships>
</file>

<file path=ppt/slides/_rels/slide2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6.xml.rels><?xml version="1.0" encoding="UTF-8" standalone="yes"?>
<Relationships xmlns="http://schemas.openxmlformats.org/package/2006/relationships"><Relationship Id="rId2" Type="http://schemas.openxmlformats.org/officeDocument/2006/relationships/image" Target="../media/image8.emf"/><Relationship Id="rId1" Type="http://schemas.openxmlformats.org/officeDocument/2006/relationships/slideLayout" Target="../slideLayouts/slideLayout2.xml"/></Relationships>
</file>

<file path=ppt/slides/_rels/slide27.xml.rels><?xml version="1.0" encoding="UTF-8" standalone="yes"?>
<Relationships xmlns="http://schemas.openxmlformats.org/package/2006/relationships"><Relationship Id="rId2" Type="http://schemas.openxmlformats.org/officeDocument/2006/relationships/image" Target="../media/image9.emf"/><Relationship Id="rId1" Type="http://schemas.openxmlformats.org/officeDocument/2006/relationships/slideLayout" Target="../slideLayouts/slideLayout2.xml"/></Relationships>
</file>

<file path=ppt/slides/_rels/slide2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1.xml.rels><?xml version="1.0" encoding="UTF-8" standalone="yes"?>
<Relationships xmlns="http://schemas.openxmlformats.org/package/2006/relationships"><Relationship Id="rId2" Type="http://schemas.openxmlformats.org/officeDocument/2006/relationships/image" Target="../media/image3.emf"/><Relationship Id="rId1" Type="http://schemas.openxmlformats.org/officeDocument/2006/relationships/slideLayout" Target="../slideLayouts/slideLayout2.xml"/></Relationships>
</file>

<file path=ppt/slides/_rels/slide4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4.xml.rels><?xml version="1.0" encoding="UTF-8" standalone="yes"?>
<Relationships xmlns="http://schemas.openxmlformats.org/package/2006/relationships"><Relationship Id="rId2" Type="http://schemas.openxmlformats.org/officeDocument/2006/relationships/image" Target="../media/image10.jpeg"/><Relationship Id="rId1" Type="http://schemas.openxmlformats.org/officeDocument/2006/relationships/slideLayout" Target="../slideLayouts/slideLayout2.xml"/></Relationships>
</file>

<file path=ppt/slides/_rels/slide4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7.xml.rels><?xml version="1.0" encoding="UTF-8" standalone="yes"?>
<Relationships xmlns="http://schemas.openxmlformats.org/package/2006/relationships"><Relationship Id="rId2" Type="http://schemas.openxmlformats.org/officeDocument/2006/relationships/hyperlink" Target="https://www.portaleagentifisici.it/fo_ultrasuoni_index.php?lg=IT" TargetMode="External"/><Relationship Id="rId1" Type="http://schemas.openxmlformats.org/officeDocument/2006/relationships/slideLayout" Target="../slideLayouts/slideLayout2.xml"/></Relationships>
</file>

<file path=ppt/slides/slide1.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useBgFill="1">
        <p:nvSpPr>
          <p:cNvPr id="24" name="Rettangolo 23">
            <a:extLst>
              <a:ext uri="{FF2B5EF4-FFF2-40B4-BE49-F238E27FC236}">
                <a16:creationId xmlns:a16="http://schemas.microsoft.com/office/drawing/2014/main" id="{F452A527-3631-41ED-858D-3777A7D1496A}"/>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12192001" cy="6858000"/>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it-IT" sz="1800" b="0" i="0" u="none" strike="noStrike" kern="1200" cap="none" spc="0" normalizeH="0" baseline="0" dirty="0">
              <a:ln>
                <a:noFill/>
              </a:ln>
              <a:solidFill>
                <a:prstClr val="white"/>
              </a:solidFill>
              <a:effectLst/>
              <a:uLnTx/>
              <a:uFillTx/>
              <a:latin typeface="Speak Pro" panose="020F0502020204030204"/>
              <a:ea typeface="+mn-ea"/>
              <a:cs typeface="+mn-cs"/>
            </a:endParaRPr>
          </a:p>
        </p:txBody>
      </p:sp>
      <p:sp>
        <p:nvSpPr>
          <p:cNvPr id="2" name="Titolo 1">
            <a:extLst>
              <a:ext uri="{FF2B5EF4-FFF2-40B4-BE49-F238E27FC236}">
                <a16:creationId xmlns:a16="http://schemas.microsoft.com/office/drawing/2014/main" id="{9AB2EA78-AEB3-469B-9025-3B17201A457B}"/>
              </a:ext>
            </a:extLst>
          </p:cNvPr>
          <p:cNvSpPr>
            <a:spLocks noGrp="1"/>
          </p:cNvSpPr>
          <p:nvPr>
            <p:ph type="ctrTitle"/>
          </p:nvPr>
        </p:nvSpPr>
        <p:spPr>
          <a:xfrm>
            <a:off x="6096000" y="639097"/>
            <a:ext cx="5447072" cy="3494791"/>
          </a:xfrm>
        </p:spPr>
        <p:txBody>
          <a:bodyPr rtlCol="0">
            <a:normAutofit/>
          </a:bodyPr>
          <a:lstStyle/>
          <a:p>
            <a:pPr algn="ctr"/>
            <a:r>
              <a:rPr lang="it-IT" b="0" i="0" dirty="0">
                <a:solidFill>
                  <a:srgbClr val="CC3300"/>
                </a:solidFill>
                <a:effectLst/>
                <a:latin typeface="Georgia" panose="02040502050405020303" pitchFamily="18" charset="0"/>
              </a:rPr>
              <a:t>Ultrasuoni</a:t>
            </a:r>
          </a:p>
        </p:txBody>
      </p:sp>
      <p:sp>
        <p:nvSpPr>
          <p:cNvPr id="3" name="Sottotitolo 2">
            <a:extLst>
              <a:ext uri="{FF2B5EF4-FFF2-40B4-BE49-F238E27FC236}">
                <a16:creationId xmlns:a16="http://schemas.microsoft.com/office/drawing/2014/main" id="{255E1F2F-E259-4EA8-9FFD-3A10AF541859}"/>
              </a:ext>
            </a:extLst>
          </p:cNvPr>
          <p:cNvSpPr>
            <a:spLocks noGrp="1"/>
          </p:cNvSpPr>
          <p:nvPr>
            <p:ph type="subTitle" idx="1"/>
          </p:nvPr>
        </p:nvSpPr>
        <p:spPr>
          <a:xfrm>
            <a:off x="6153427" y="4455621"/>
            <a:ext cx="5405674" cy="1238616"/>
          </a:xfrm>
        </p:spPr>
        <p:txBody>
          <a:bodyPr rtlCol="0">
            <a:normAutofit/>
          </a:bodyPr>
          <a:lstStyle/>
          <a:p>
            <a:pPr algn="ctr"/>
            <a:r>
              <a:rPr lang="it-IT" b="0" i="0" dirty="0">
                <a:solidFill>
                  <a:srgbClr val="CC3300"/>
                </a:solidFill>
                <a:effectLst/>
                <a:latin typeface="Georgia" panose="02040502050405020303" pitchFamily="18" charset="0"/>
              </a:rPr>
              <a:t>Descrizione del Rischio</a:t>
            </a:r>
          </a:p>
        </p:txBody>
      </p:sp>
      <p:pic>
        <p:nvPicPr>
          <p:cNvPr id="6" name="Immagine 5">
            <a:extLst>
              <a:ext uri="{FF2B5EF4-FFF2-40B4-BE49-F238E27FC236}">
                <a16:creationId xmlns:a16="http://schemas.microsoft.com/office/drawing/2014/main" id="{8940CBE3-3F91-419A-A649-32AB388ECA8B}"/>
              </a:ext>
              <a:ext uri="{C183D7F6-B498-43B3-948B-1728B52AA6E4}">
                <adec:decorative xmlns:adec="http://schemas.microsoft.com/office/drawing/2017/decorative" val="1"/>
              </a:ext>
            </a:extLst>
          </p:cNvPr>
          <p:cNvPicPr>
            <a:picLocks noChangeAspect="1"/>
          </p:cNvPicPr>
          <p:nvPr/>
        </p:nvPicPr>
        <p:blipFill rotWithShape="1">
          <a:blip r:embed="rId4">
            <a:extLst>
              <a:ext uri="{28A0092B-C50C-407E-A947-70E740481C1C}">
                <a14:useLocalDpi xmlns:a14="http://schemas.microsoft.com/office/drawing/2010/main" val="0"/>
              </a:ext>
            </a:extLst>
          </a:blip>
          <a:srcRect/>
          <a:stretch/>
        </p:blipFill>
        <p:spPr>
          <a:xfrm>
            <a:off x="1" y="10"/>
            <a:ext cx="6096000" cy="6857990"/>
          </a:xfrm>
          <a:prstGeom prst="rect">
            <a:avLst/>
          </a:prstGeom>
        </p:spPr>
      </p:pic>
      <p:cxnSp>
        <p:nvCxnSpPr>
          <p:cNvPr id="26" name="Connettore diritto 25">
            <a:extLst>
              <a:ext uri="{FF2B5EF4-FFF2-40B4-BE49-F238E27FC236}">
                <a16:creationId xmlns:a16="http://schemas.microsoft.com/office/drawing/2014/main" id="{D28A9C89-B313-458F-9C85-515930A51A93}"/>
              </a:ext>
              <a:ext uri="{C183D7F6-B498-43B3-948B-1728B52AA6E4}">
                <adec:decorative xmlns:adec="http://schemas.microsoft.com/office/drawing/2017/decorative" val="1"/>
              </a:ext>
            </a:extLst>
          </p:cNvPr>
          <p:cNvCxnSpPr>
            <a:cxnSpLocks noGrp="1" noRot="1" noChangeAspect="1" noMove="1" noResize="1" noEditPoints="1" noAdjustHandles="1" noChangeArrowheads="1" noChangeShapeType="1"/>
          </p:cNvCxnSpPr>
          <p:nvPr>
            <p:extLst>
              <p:ext uri="{386F3935-93C4-4BCD-93E2-E3B085C9AB24}">
                <p16:designElem xmlns:p16="http://schemas.microsoft.com/office/powerpoint/2015/main" val="1"/>
              </p:ext>
            </p:extLst>
          </p:nvPr>
        </p:nvCxnSpPr>
        <p:spPr>
          <a:xfrm>
            <a:off x="6805053" y="4294754"/>
            <a:ext cx="4389120" cy="0"/>
          </a:xfrm>
          <a:prstGeom prst="line">
            <a:avLst/>
          </a:prstGeom>
          <a:ln w="12700">
            <a:solidFill>
              <a:schemeClr val="tx1">
                <a:lumMod val="75000"/>
                <a:lumOff val="25000"/>
              </a:schemeClr>
            </a:solidFill>
          </a:ln>
        </p:spPr>
        <p:style>
          <a:lnRef idx="1">
            <a:schemeClr val="accent1"/>
          </a:lnRef>
          <a:fillRef idx="0">
            <a:schemeClr val="accent1"/>
          </a:fillRef>
          <a:effectRef idx="0">
            <a:schemeClr val="accent1"/>
          </a:effectRef>
          <a:fontRef idx="minor">
            <a:schemeClr val="tx1"/>
          </a:fontRef>
        </p:style>
      </p:cxnSp>
      <p:pic>
        <p:nvPicPr>
          <p:cNvPr id="5" name="Immagine 4" descr="Immagine che contiene testo, giallo&#10;&#10;Descrizione generata automaticamente">
            <a:extLst>
              <a:ext uri="{FF2B5EF4-FFF2-40B4-BE49-F238E27FC236}">
                <a16:creationId xmlns:a16="http://schemas.microsoft.com/office/drawing/2014/main" id="{7D5CD250-2881-C31F-6EBD-AB31F38EEB33}"/>
              </a:ext>
            </a:extLst>
          </p:cNvPr>
          <p:cNvPicPr>
            <a:picLocks noChangeAspect="1"/>
          </p:cNvPicPr>
          <p:nvPr/>
        </p:nvPicPr>
        <p:blipFill>
          <a:blip r:embed="rId5"/>
          <a:stretch>
            <a:fillRect/>
          </a:stretch>
        </p:blipFill>
        <p:spPr>
          <a:xfrm>
            <a:off x="1026008" y="0"/>
            <a:ext cx="5012566" cy="6858000"/>
          </a:xfrm>
          <a:prstGeom prst="rect">
            <a:avLst/>
          </a:prstGeom>
        </p:spPr>
      </p:pic>
    </p:spTree>
    <p:extLst>
      <p:ext uri="{BB962C8B-B14F-4D97-AF65-F5344CB8AC3E}">
        <p14:creationId xmlns:p14="http://schemas.microsoft.com/office/powerpoint/2010/main" val="895915843"/>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olo 1">
            <a:extLst>
              <a:ext uri="{FF2B5EF4-FFF2-40B4-BE49-F238E27FC236}">
                <a16:creationId xmlns:a16="http://schemas.microsoft.com/office/drawing/2014/main" id="{D20378A7-25CA-99CA-E5B6-3C76EB57694C}"/>
              </a:ext>
            </a:extLst>
          </p:cNvPr>
          <p:cNvSpPr>
            <a:spLocks noGrp="1"/>
          </p:cNvSpPr>
          <p:nvPr>
            <p:ph type="title"/>
          </p:nvPr>
        </p:nvSpPr>
        <p:spPr/>
        <p:txBody>
          <a:bodyPr/>
          <a:lstStyle/>
          <a:p>
            <a:r>
              <a:rPr lang="it-IT" b="0" i="0" dirty="0">
                <a:solidFill>
                  <a:srgbClr val="CC3300"/>
                </a:solidFill>
                <a:effectLst/>
                <a:latin typeface="Georgia" panose="02040502050405020303" pitchFamily="18" charset="0"/>
              </a:rPr>
              <a:t>Descrizione del Rischio </a:t>
            </a:r>
            <a:endParaRPr lang="it-IT" dirty="0"/>
          </a:p>
        </p:txBody>
      </p:sp>
      <p:sp>
        <p:nvSpPr>
          <p:cNvPr id="3" name="Segnaposto contenuto 2">
            <a:extLst>
              <a:ext uri="{FF2B5EF4-FFF2-40B4-BE49-F238E27FC236}">
                <a16:creationId xmlns:a16="http://schemas.microsoft.com/office/drawing/2014/main" id="{F235E000-7FB4-5ED2-FF61-761749AD2DE6}"/>
              </a:ext>
            </a:extLst>
          </p:cNvPr>
          <p:cNvSpPr>
            <a:spLocks noGrp="1"/>
          </p:cNvSpPr>
          <p:nvPr>
            <p:ph idx="1"/>
          </p:nvPr>
        </p:nvSpPr>
        <p:spPr/>
        <p:txBody>
          <a:bodyPr>
            <a:normAutofit fontScale="85000" lnSpcReduction="10000"/>
          </a:bodyPr>
          <a:lstStyle/>
          <a:p>
            <a:pPr algn="just"/>
            <a:r>
              <a:rPr lang="it-IT" b="0" i="0" dirty="0">
                <a:solidFill>
                  <a:srgbClr val="333333"/>
                </a:solidFill>
                <a:effectLst/>
                <a:latin typeface="Verdana" panose="020B0604030504040204" pitchFamily="34" charset="0"/>
              </a:rPr>
              <a:t>Gli ultrasuoni sono onde acustiche caratterizzate da frequenze al di sopra del limite superiore di udibilità per l'orecchio umano. Questo limite, soggettivo e variabile con l'età, può essere approssimativamente fissato tra i 16 kHz e i 20 kHz.</a:t>
            </a:r>
          </a:p>
          <a:p>
            <a:pPr algn="just"/>
            <a:r>
              <a:rPr lang="it-IT" b="0" i="0" dirty="0">
                <a:solidFill>
                  <a:srgbClr val="333333"/>
                </a:solidFill>
                <a:effectLst/>
                <a:latin typeface="Verdana" panose="020B0604030504040204" pitchFamily="34" charset="0"/>
              </a:rPr>
              <a:t>Le onde acustiche sono onde meccaniche e pertanto richiedono un mezzo fisico per la loro propagazione. </a:t>
            </a:r>
          </a:p>
          <a:p>
            <a:pPr algn="just"/>
            <a:r>
              <a:rPr lang="it-IT" b="0" i="0" dirty="0">
                <a:solidFill>
                  <a:srgbClr val="333333"/>
                </a:solidFill>
                <a:effectLst/>
                <a:latin typeface="Verdana" panose="020B0604030504040204" pitchFamily="34" charset="0"/>
              </a:rPr>
              <a:t>Le particelle del mezzo vengono messe in oscillazione attorno alla loro posizione di equilibrio, generando compressioni e rarefazioni del mezzo stesso (solido, liquido o gassoso).  La perturbazione meccanica prodotta ha le caratteristiche di un’onda di pressione che trasporta energia. </a:t>
            </a:r>
          </a:p>
          <a:p>
            <a:pPr algn="just"/>
            <a:r>
              <a:rPr lang="it-IT" b="0" i="0" dirty="0">
                <a:solidFill>
                  <a:srgbClr val="333333"/>
                </a:solidFill>
                <a:effectLst/>
                <a:latin typeface="Verdana" panose="020B0604030504040204" pitchFamily="34" charset="0"/>
              </a:rPr>
              <a:t>La pressione, la cui unità di misura è il pascal (Pa), è pertanto una grandezza fisica rilevante per descrivere gli US.</a:t>
            </a:r>
          </a:p>
          <a:p>
            <a:endParaRPr lang="it-IT" dirty="0"/>
          </a:p>
        </p:txBody>
      </p:sp>
    </p:spTree>
    <p:extLst>
      <p:ext uri="{BB962C8B-B14F-4D97-AF65-F5344CB8AC3E}">
        <p14:creationId xmlns:p14="http://schemas.microsoft.com/office/powerpoint/2010/main" val="1915744283"/>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olo 1">
            <a:extLst>
              <a:ext uri="{FF2B5EF4-FFF2-40B4-BE49-F238E27FC236}">
                <a16:creationId xmlns:a16="http://schemas.microsoft.com/office/drawing/2014/main" id="{9279931C-FEBD-62BE-D1EA-56696AA1280E}"/>
              </a:ext>
            </a:extLst>
          </p:cNvPr>
          <p:cNvSpPr>
            <a:spLocks noGrp="1"/>
          </p:cNvSpPr>
          <p:nvPr>
            <p:ph type="title"/>
          </p:nvPr>
        </p:nvSpPr>
        <p:spPr/>
        <p:txBody>
          <a:bodyPr/>
          <a:lstStyle/>
          <a:p>
            <a:r>
              <a:rPr lang="it-IT" b="0" i="0" dirty="0">
                <a:solidFill>
                  <a:srgbClr val="CC3300"/>
                </a:solidFill>
                <a:effectLst/>
                <a:latin typeface="Georgia" panose="02040502050405020303" pitchFamily="18" charset="0"/>
              </a:rPr>
              <a:t>Normativa</a:t>
            </a:r>
            <a:endParaRPr lang="it-IT" dirty="0"/>
          </a:p>
        </p:txBody>
      </p:sp>
      <p:sp>
        <p:nvSpPr>
          <p:cNvPr id="3" name="Segnaposto contenuto 2">
            <a:extLst>
              <a:ext uri="{FF2B5EF4-FFF2-40B4-BE49-F238E27FC236}">
                <a16:creationId xmlns:a16="http://schemas.microsoft.com/office/drawing/2014/main" id="{EED1BF46-51B0-A40F-7DA5-338512AA655E}"/>
              </a:ext>
            </a:extLst>
          </p:cNvPr>
          <p:cNvSpPr>
            <a:spLocks noGrp="1"/>
          </p:cNvSpPr>
          <p:nvPr>
            <p:ph idx="1"/>
          </p:nvPr>
        </p:nvSpPr>
        <p:spPr/>
        <p:txBody>
          <a:bodyPr/>
          <a:lstStyle/>
          <a:p>
            <a:r>
              <a:rPr lang="it-IT" b="0" i="0" dirty="0">
                <a:solidFill>
                  <a:srgbClr val="333333"/>
                </a:solidFill>
                <a:effectLst/>
                <a:latin typeface="Verdana" panose="020B0604030504040204" pitchFamily="34" charset="0"/>
              </a:rPr>
              <a:t>Gli ultrasuoni rientrano nel campo di applicazione del Titolo VIII del D. Lgs.81/08 in quanto elencati tra gli agenti fisici nel Capo I (Articolo 180) ma, a differenza dei campi elettromagnetici, del rumore, delle vibrazioni e delle radiazioni ottiche artificiali, non possiedono un capo specifico che indichi una metodica di valutazione e le conseguenti misure di prevenzione e protezione da applicare. Pertanto, si fa riferimento a quanto indicato al comma 1 dell’Articolo 181 - Valutazione dei rischi, in cui è riportato che “</a:t>
            </a:r>
            <a:r>
              <a:rPr lang="it-IT" b="0" i="1" dirty="0">
                <a:solidFill>
                  <a:srgbClr val="333333"/>
                </a:solidFill>
                <a:effectLst/>
                <a:latin typeface="Verdana" panose="020B0604030504040204" pitchFamily="34" charset="0"/>
              </a:rPr>
              <a:t>il datore di lavoro valuta tutti i rischi derivanti da esposizione ad agenti fisici in modo da identificare e adottare le opportune misure di prevenzione e protezione con particolare riferimento alle norme di buona tecnica ed alle buone prassi</a:t>
            </a:r>
            <a:r>
              <a:rPr lang="it-IT" b="0" i="0" dirty="0">
                <a:solidFill>
                  <a:srgbClr val="333333"/>
                </a:solidFill>
                <a:effectLst/>
                <a:latin typeface="Verdana" panose="020B0604030504040204" pitchFamily="34" charset="0"/>
              </a:rPr>
              <a:t>”.</a:t>
            </a:r>
            <a:endParaRPr lang="it-IT" dirty="0"/>
          </a:p>
        </p:txBody>
      </p:sp>
    </p:spTree>
    <p:extLst>
      <p:ext uri="{BB962C8B-B14F-4D97-AF65-F5344CB8AC3E}">
        <p14:creationId xmlns:p14="http://schemas.microsoft.com/office/powerpoint/2010/main" val="1972333375"/>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olo 1">
            <a:extLst>
              <a:ext uri="{FF2B5EF4-FFF2-40B4-BE49-F238E27FC236}">
                <a16:creationId xmlns:a16="http://schemas.microsoft.com/office/drawing/2014/main" id="{9279931C-FEBD-62BE-D1EA-56696AA1280E}"/>
              </a:ext>
            </a:extLst>
          </p:cNvPr>
          <p:cNvSpPr>
            <a:spLocks noGrp="1"/>
          </p:cNvSpPr>
          <p:nvPr>
            <p:ph type="title"/>
          </p:nvPr>
        </p:nvSpPr>
        <p:spPr/>
        <p:txBody>
          <a:bodyPr/>
          <a:lstStyle/>
          <a:p>
            <a:r>
              <a:rPr lang="it-IT" b="0" i="0" dirty="0">
                <a:solidFill>
                  <a:srgbClr val="CC3300"/>
                </a:solidFill>
                <a:effectLst/>
                <a:latin typeface="Georgia" panose="02040502050405020303" pitchFamily="18" charset="0"/>
              </a:rPr>
              <a:t>Normativa</a:t>
            </a:r>
            <a:endParaRPr lang="it-IT" dirty="0"/>
          </a:p>
        </p:txBody>
      </p:sp>
      <p:sp>
        <p:nvSpPr>
          <p:cNvPr id="3" name="Segnaposto contenuto 2">
            <a:extLst>
              <a:ext uri="{FF2B5EF4-FFF2-40B4-BE49-F238E27FC236}">
                <a16:creationId xmlns:a16="http://schemas.microsoft.com/office/drawing/2014/main" id="{EED1BF46-51B0-A40F-7DA5-338512AA655E}"/>
              </a:ext>
            </a:extLst>
          </p:cNvPr>
          <p:cNvSpPr>
            <a:spLocks noGrp="1"/>
          </p:cNvSpPr>
          <p:nvPr>
            <p:ph idx="1"/>
          </p:nvPr>
        </p:nvSpPr>
        <p:spPr/>
        <p:txBody>
          <a:bodyPr/>
          <a:lstStyle/>
          <a:p>
            <a:r>
              <a:rPr lang="it-IT" b="0" i="0" dirty="0">
                <a:solidFill>
                  <a:srgbClr val="333333"/>
                </a:solidFill>
                <a:effectLst/>
                <a:latin typeface="Verdana" panose="020B0604030504040204" pitchFamily="34" charset="0"/>
              </a:rPr>
              <a:t>Per la valutazione del rischio ci si può quindi riferire a norme tecniche, raccomandazioni di Organismi Protezionistici, di Enti e Associazioni a livello nazionale e internazionale. Al momento, i riferimenti più rilevanti sono: il documento dell’International Non-</a:t>
            </a:r>
            <a:r>
              <a:rPr lang="it-IT" b="0" i="0" dirty="0" err="1">
                <a:solidFill>
                  <a:srgbClr val="333333"/>
                </a:solidFill>
                <a:effectLst/>
                <a:latin typeface="Verdana" panose="020B0604030504040204" pitchFamily="34" charset="0"/>
              </a:rPr>
              <a:t>Ionizing</a:t>
            </a:r>
            <a:r>
              <a:rPr lang="it-IT" b="0" i="0" dirty="0">
                <a:solidFill>
                  <a:srgbClr val="333333"/>
                </a:solidFill>
                <a:effectLst/>
                <a:latin typeface="Verdana" panose="020B0604030504040204" pitchFamily="34" charset="0"/>
              </a:rPr>
              <a:t> </a:t>
            </a:r>
            <a:r>
              <a:rPr lang="it-IT" b="0" i="0" dirty="0" err="1">
                <a:solidFill>
                  <a:srgbClr val="333333"/>
                </a:solidFill>
                <a:effectLst/>
                <a:latin typeface="Verdana" panose="020B0604030504040204" pitchFamily="34" charset="0"/>
              </a:rPr>
              <a:t>Radiation</a:t>
            </a:r>
            <a:r>
              <a:rPr lang="it-IT" b="0" i="0" dirty="0">
                <a:solidFill>
                  <a:srgbClr val="333333"/>
                </a:solidFill>
                <a:effectLst/>
                <a:latin typeface="Verdana" panose="020B0604030504040204" pitchFamily="34" charset="0"/>
              </a:rPr>
              <a:t> Committee of the International </a:t>
            </a:r>
            <a:r>
              <a:rPr lang="it-IT" b="0" i="0" dirty="0" err="1">
                <a:solidFill>
                  <a:srgbClr val="333333"/>
                </a:solidFill>
                <a:effectLst/>
                <a:latin typeface="Verdana" panose="020B0604030504040204" pitchFamily="34" charset="0"/>
              </a:rPr>
              <a:t>Radiation</a:t>
            </a:r>
            <a:r>
              <a:rPr lang="it-IT" b="0" i="0" dirty="0">
                <a:solidFill>
                  <a:srgbClr val="333333"/>
                </a:solidFill>
                <a:effectLst/>
                <a:latin typeface="Verdana" panose="020B0604030504040204" pitchFamily="34" charset="0"/>
              </a:rPr>
              <a:t> </a:t>
            </a:r>
            <a:r>
              <a:rPr lang="it-IT" b="0" i="0" dirty="0" err="1">
                <a:solidFill>
                  <a:srgbClr val="333333"/>
                </a:solidFill>
                <a:effectLst/>
                <a:latin typeface="Verdana" panose="020B0604030504040204" pitchFamily="34" charset="0"/>
              </a:rPr>
              <a:t>Protection</a:t>
            </a:r>
            <a:r>
              <a:rPr lang="it-IT" b="0" i="0" dirty="0">
                <a:solidFill>
                  <a:srgbClr val="333333"/>
                </a:solidFill>
                <a:effectLst/>
                <a:latin typeface="Verdana" panose="020B0604030504040204" pitchFamily="34" charset="0"/>
              </a:rPr>
              <a:t> Association (IRPA-INIRC) “Interim guidelines on </a:t>
            </a:r>
            <a:r>
              <a:rPr lang="it-IT" b="0" i="0" dirty="0" err="1">
                <a:solidFill>
                  <a:srgbClr val="333333"/>
                </a:solidFill>
                <a:effectLst/>
                <a:latin typeface="Verdana" panose="020B0604030504040204" pitchFamily="34" charset="0"/>
              </a:rPr>
              <a:t>limits</a:t>
            </a:r>
            <a:r>
              <a:rPr lang="it-IT" b="0" i="0" dirty="0">
                <a:solidFill>
                  <a:srgbClr val="333333"/>
                </a:solidFill>
                <a:effectLst/>
                <a:latin typeface="Verdana" panose="020B0604030504040204" pitchFamily="34" charset="0"/>
              </a:rPr>
              <a:t> of human </a:t>
            </a:r>
            <a:r>
              <a:rPr lang="it-IT" b="0" i="0" dirty="0" err="1">
                <a:solidFill>
                  <a:srgbClr val="333333"/>
                </a:solidFill>
                <a:effectLst/>
                <a:latin typeface="Verdana" panose="020B0604030504040204" pitchFamily="34" charset="0"/>
              </a:rPr>
              <a:t>exposure</a:t>
            </a:r>
            <a:r>
              <a:rPr lang="it-IT" b="0" i="0" dirty="0">
                <a:solidFill>
                  <a:srgbClr val="333333"/>
                </a:solidFill>
                <a:effectLst/>
                <a:latin typeface="Verdana" panose="020B0604030504040204" pitchFamily="34" charset="0"/>
              </a:rPr>
              <a:t> to </a:t>
            </a:r>
            <a:r>
              <a:rPr lang="it-IT" b="0" i="0" dirty="0" err="1">
                <a:solidFill>
                  <a:srgbClr val="333333"/>
                </a:solidFill>
                <a:effectLst/>
                <a:latin typeface="Verdana" panose="020B0604030504040204" pitchFamily="34" charset="0"/>
              </a:rPr>
              <a:t>airborne</a:t>
            </a:r>
            <a:r>
              <a:rPr lang="it-IT" b="0" i="0" dirty="0">
                <a:solidFill>
                  <a:srgbClr val="333333"/>
                </a:solidFill>
                <a:effectLst/>
                <a:latin typeface="Verdana" panose="020B0604030504040204" pitchFamily="34" charset="0"/>
              </a:rPr>
              <a:t> </a:t>
            </a:r>
            <a:r>
              <a:rPr lang="it-IT" b="0" i="0" dirty="0" err="1">
                <a:solidFill>
                  <a:srgbClr val="333333"/>
                </a:solidFill>
                <a:effectLst/>
                <a:latin typeface="Verdana" panose="020B0604030504040204" pitchFamily="34" charset="0"/>
              </a:rPr>
              <a:t>ultrasound</a:t>
            </a:r>
            <a:r>
              <a:rPr lang="it-IT" b="0" i="0" dirty="0">
                <a:solidFill>
                  <a:srgbClr val="333333"/>
                </a:solidFill>
                <a:effectLst/>
                <a:latin typeface="Verdana" panose="020B0604030504040204" pitchFamily="34" charset="0"/>
              </a:rPr>
              <a:t>” del 1984; le linee guida Canadesi del 1991 “Guidelines for the Safe Use of </a:t>
            </a:r>
            <a:r>
              <a:rPr lang="it-IT" b="0" i="0" dirty="0" err="1">
                <a:solidFill>
                  <a:srgbClr val="333333"/>
                </a:solidFill>
                <a:effectLst/>
                <a:latin typeface="Verdana" panose="020B0604030504040204" pitchFamily="34" charset="0"/>
              </a:rPr>
              <a:t>Ultrasound</a:t>
            </a:r>
            <a:r>
              <a:rPr lang="it-IT" b="0" i="0" dirty="0">
                <a:solidFill>
                  <a:srgbClr val="333333"/>
                </a:solidFill>
                <a:effectLst/>
                <a:latin typeface="Verdana" panose="020B0604030504040204" pitchFamily="34" charset="0"/>
              </a:rPr>
              <a:t>: Part II Industrial and Commercial Applications” a cura dell’Health Canada; il documento </a:t>
            </a:r>
            <a:r>
              <a:rPr lang="it-IT" b="0" i="0" dirty="0" err="1">
                <a:solidFill>
                  <a:srgbClr val="333333"/>
                </a:solidFill>
                <a:effectLst/>
                <a:latin typeface="Verdana" panose="020B0604030504040204" pitchFamily="34" charset="0"/>
              </a:rPr>
              <a:t>Threshold</a:t>
            </a:r>
            <a:r>
              <a:rPr lang="it-IT" b="0" i="0" dirty="0">
                <a:solidFill>
                  <a:srgbClr val="333333"/>
                </a:solidFill>
                <a:effectLst/>
                <a:latin typeface="Verdana" panose="020B0604030504040204" pitchFamily="34" charset="0"/>
              </a:rPr>
              <a:t> Limit </a:t>
            </a:r>
            <a:r>
              <a:rPr lang="it-IT" b="0" i="0" dirty="0" err="1">
                <a:solidFill>
                  <a:srgbClr val="333333"/>
                </a:solidFill>
                <a:effectLst/>
                <a:latin typeface="Verdana" panose="020B0604030504040204" pitchFamily="34" charset="0"/>
              </a:rPr>
              <a:t>Values</a:t>
            </a:r>
            <a:r>
              <a:rPr lang="it-IT" b="0" i="0" dirty="0">
                <a:solidFill>
                  <a:srgbClr val="333333"/>
                </a:solidFill>
                <a:effectLst/>
                <a:latin typeface="Verdana" panose="020B0604030504040204" pitchFamily="34" charset="0"/>
              </a:rPr>
              <a:t> and </a:t>
            </a:r>
            <a:r>
              <a:rPr lang="it-IT" b="0" i="0" dirty="0" err="1">
                <a:solidFill>
                  <a:srgbClr val="333333"/>
                </a:solidFill>
                <a:effectLst/>
                <a:latin typeface="Verdana" panose="020B0604030504040204" pitchFamily="34" charset="0"/>
              </a:rPr>
              <a:t>Biological</a:t>
            </a:r>
            <a:r>
              <a:rPr lang="it-IT" b="0" i="0" dirty="0">
                <a:solidFill>
                  <a:srgbClr val="333333"/>
                </a:solidFill>
                <a:effectLst/>
                <a:latin typeface="Verdana" panose="020B0604030504040204" pitchFamily="34" charset="0"/>
              </a:rPr>
              <a:t> </a:t>
            </a:r>
            <a:r>
              <a:rPr lang="it-IT" b="0" i="0" dirty="0" err="1">
                <a:solidFill>
                  <a:srgbClr val="333333"/>
                </a:solidFill>
                <a:effectLst/>
                <a:latin typeface="Verdana" panose="020B0604030504040204" pitchFamily="34" charset="0"/>
              </a:rPr>
              <a:t>Exposure</a:t>
            </a:r>
            <a:r>
              <a:rPr lang="it-IT" b="0" i="0" dirty="0">
                <a:solidFill>
                  <a:srgbClr val="333333"/>
                </a:solidFill>
                <a:effectLst/>
                <a:latin typeface="Verdana" panose="020B0604030504040204" pitchFamily="34" charset="0"/>
              </a:rPr>
              <a:t> </a:t>
            </a:r>
            <a:r>
              <a:rPr lang="it-IT" b="0" i="0" dirty="0" err="1">
                <a:solidFill>
                  <a:srgbClr val="333333"/>
                </a:solidFill>
                <a:effectLst/>
                <a:latin typeface="Verdana" panose="020B0604030504040204" pitchFamily="34" charset="0"/>
              </a:rPr>
              <a:t>Indices</a:t>
            </a:r>
            <a:r>
              <a:rPr lang="it-IT" b="0" i="0" dirty="0">
                <a:solidFill>
                  <a:srgbClr val="333333"/>
                </a:solidFill>
                <a:effectLst/>
                <a:latin typeface="Verdana" panose="020B0604030504040204" pitchFamily="34" charset="0"/>
              </a:rPr>
              <a:t> dell’American Conference of </a:t>
            </a:r>
            <a:r>
              <a:rPr lang="it-IT" b="0" i="0" dirty="0" err="1">
                <a:solidFill>
                  <a:srgbClr val="333333"/>
                </a:solidFill>
                <a:effectLst/>
                <a:latin typeface="Verdana" panose="020B0604030504040204" pitchFamily="34" charset="0"/>
              </a:rPr>
              <a:t>Governmental</a:t>
            </a:r>
            <a:r>
              <a:rPr lang="it-IT" b="0" i="0" dirty="0">
                <a:solidFill>
                  <a:srgbClr val="333333"/>
                </a:solidFill>
                <a:effectLst/>
                <a:latin typeface="Verdana" panose="020B0604030504040204" pitchFamily="34" charset="0"/>
              </a:rPr>
              <a:t> Industrial </a:t>
            </a:r>
            <a:r>
              <a:rPr lang="it-IT" b="0" i="0" dirty="0" err="1">
                <a:solidFill>
                  <a:srgbClr val="333333"/>
                </a:solidFill>
                <a:effectLst/>
                <a:latin typeface="Verdana" panose="020B0604030504040204" pitchFamily="34" charset="0"/>
              </a:rPr>
              <a:t>Hygienists</a:t>
            </a:r>
            <a:r>
              <a:rPr lang="it-IT" b="0" i="0" dirty="0">
                <a:solidFill>
                  <a:srgbClr val="333333"/>
                </a:solidFill>
                <a:effectLst/>
                <a:latin typeface="Verdana" panose="020B0604030504040204" pitchFamily="34" charset="0"/>
              </a:rPr>
              <a:t> (ACGIH) del 2021.</a:t>
            </a:r>
            <a:endParaRPr lang="it-IT" dirty="0"/>
          </a:p>
        </p:txBody>
      </p:sp>
    </p:spTree>
    <p:extLst>
      <p:ext uri="{BB962C8B-B14F-4D97-AF65-F5344CB8AC3E}">
        <p14:creationId xmlns:p14="http://schemas.microsoft.com/office/powerpoint/2010/main" val="3947143544"/>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olo 1">
            <a:extLst>
              <a:ext uri="{FF2B5EF4-FFF2-40B4-BE49-F238E27FC236}">
                <a16:creationId xmlns:a16="http://schemas.microsoft.com/office/drawing/2014/main" id="{9279931C-FEBD-62BE-D1EA-56696AA1280E}"/>
              </a:ext>
            </a:extLst>
          </p:cNvPr>
          <p:cNvSpPr>
            <a:spLocks noGrp="1"/>
          </p:cNvSpPr>
          <p:nvPr>
            <p:ph type="title"/>
          </p:nvPr>
        </p:nvSpPr>
        <p:spPr/>
        <p:txBody>
          <a:bodyPr/>
          <a:lstStyle/>
          <a:p>
            <a:r>
              <a:rPr lang="it-IT" b="0" i="0" dirty="0">
                <a:solidFill>
                  <a:srgbClr val="CC3300"/>
                </a:solidFill>
                <a:effectLst/>
                <a:latin typeface="Georgia" panose="02040502050405020303" pitchFamily="18" charset="0"/>
              </a:rPr>
              <a:t>Normativa</a:t>
            </a:r>
            <a:endParaRPr lang="it-IT" dirty="0"/>
          </a:p>
        </p:txBody>
      </p:sp>
      <p:sp>
        <p:nvSpPr>
          <p:cNvPr id="3" name="Segnaposto contenuto 2">
            <a:extLst>
              <a:ext uri="{FF2B5EF4-FFF2-40B4-BE49-F238E27FC236}">
                <a16:creationId xmlns:a16="http://schemas.microsoft.com/office/drawing/2014/main" id="{EED1BF46-51B0-A40F-7DA5-338512AA655E}"/>
              </a:ext>
            </a:extLst>
          </p:cNvPr>
          <p:cNvSpPr>
            <a:spLocks noGrp="1"/>
          </p:cNvSpPr>
          <p:nvPr>
            <p:ph idx="1"/>
          </p:nvPr>
        </p:nvSpPr>
        <p:spPr/>
        <p:txBody>
          <a:bodyPr>
            <a:normAutofit fontScale="92500" lnSpcReduction="20000"/>
          </a:bodyPr>
          <a:lstStyle/>
          <a:p>
            <a:r>
              <a:rPr lang="it-IT" b="0" i="0" dirty="0">
                <a:solidFill>
                  <a:srgbClr val="333333"/>
                </a:solidFill>
                <a:effectLst/>
                <a:latin typeface="Verdana" panose="020B0604030504040204" pitchFamily="34" charset="0"/>
              </a:rPr>
              <a:t>Si riportano di seguito nelle Tabelle, i limiti raccomandati dall’IRPA-INIRC per i lavoratori (esposizione continuativa di 8 h) e per la popolazione (esposizione continuativa ≤ 24 h), stabiliti sulla base dei potenziali effetti soggettivi come nausea, mal di testa, affaticamento, acufeni riportati in letteratura e basati sull’assunto che l’esposizione avvenga in aria e che non si verifichi mai il contatto diretto del soggetto esposto con la sorgente. Si suppone che tali limiti siano protettivi anche nei riguardi di effetti più rilevanti, in quanto esposizioni fino a questi livelli normalmente non causano un innalzamento momentaneo della soglia uditiva, effetto che, ripetuto nel tempo può portare ad un deficit del sistema uditivo. Poiché praticamente tutti gli effetti avversi riportati si riferiscono a frequenze inferiori a 100 kHz, e quasi sempre inferiori a 50 kHz, i limiti IRPA-INIRC sono definiti per bande di terzi di ottava con frequenze centrali da 20 kHz a 100 kHz.</a:t>
            </a:r>
            <a:endParaRPr lang="it-IT" dirty="0"/>
          </a:p>
        </p:txBody>
      </p:sp>
    </p:spTree>
    <p:extLst>
      <p:ext uri="{BB962C8B-B14F-4D97-AF65-F5344CB8AC3E}">
        <p14:creationId xmlns:p14="http://schemas.microsoft.com/office/powerpoint/2010/main" val="3616859614"/>
      </p:ext>
    </p:extLst>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olo 1">
            <a:extLst>
              <a:ext uri="{FF2B5EF4-FFF2-40B4-BE49-F238E27FC236}">
                <a16:creationId xmlns:a16="http://schemas.microsoft.com/office/drawing/2014/main" id="{9279931C-FEBD-62BE-D1EA-56696AA1280E}"/>
              </a:ext>
            </a:extLst>
          </p:cNvPr>
          <p:cNvSpPr>
            <a:spLocks noGrp="1"/>
          </p:cNvSpPr>
          <p:nvPr>
            <p:ph type="title"/>
          </p:nvPr>
        </p:nvSpPr>
        <p:spPr/>
        <p:txBody>
          <a:bodyPr/>
          <a:lstStyle/>
          <a:p>
            <a:r>
              <a:rPr lang="it-IT" b="0" i="0" dirty="0">
                <a:solidFill>
                  <a:srgbClr val="CC3300"/>
                </a:solidFill>
                <a:effectLst/>
                <a:latin typeface="Georgia" panose="02040502050405020303" pitchFamily="18" charset="0"/>
              </a:rPr>
              <a:t>Normativa</a:t>
            </a:r>
            <a:endParaRPr lang="it-IT" dirty="0"/>
          </a:p>
        </p:txBody>
      </p:sp>
      <p:pic>
        <p:nvPicPr>
          <p:cNvPr id="7" name="Segnaposto contenuto 6">
            <a:extLst>
              <a:ext uri="{FF2B5EF4-FFF2-40B4-BE49-F238E27FC236}">
                <a16:creationId xmlns:a16="http://schemas.microsoft.com/office/drawing/2014/main" id="{0C03171F-1B6F-5B24-687D-3FCC195FEF28}"/>
              </a:ext>
            </a:extLst>
          </p:cNvPr>
          <p:cNvPicPr>
            <a:picLocks noGrp="1" noChangeAspect="1"/>
          </p:cNvPicPr>
          <p:nvPr>
            <p:ph idx="1"/>
          </p:nvPr>
        </p:nvPicPr>
        <p:blipFill>
          <a:blip r:embed="rId2"/>
          <a:stretch>
            <a:fillRect/>
          </a:stretch>
        </p:blipFill>
        <p:spPr>
          <a:xfrm>
            <a:off x="1176476" y="2019118"/>
            <a:ext cx="10058400" cy="2507715"/>
          </a:xfrm>
        </p:spPr>
      </p:pic>
      <p:sp>
        <p:nvSpPr>
          <p:cNvPr id="9" name="CasellaDiTesto 8">
            <a:extLst>
              <a:ext uri="{FF2B5EF4-FFF2-40B4-BE49-F238E27FC236}">
                <a16:creationId xmlns:a16="http://schemas.microsoft.com/office/drawing/2014/main" id="{E66167DA-13FB-E241-CB98-14E83AE336DA}"/>
              </a:ext>
            </a:extLst>
          </p:cNvPr>
          <p:cNvSpPr txBox="1"/>
          <p:nvPr/>
        </p:nvSpPr>
        <p:spPr>
          <a:xfrm>
            <a:off x="1176476" y="4808591"/>
            <a:ext cx="10242481" cy="646331"/>
          </a:xfrm>
          <a:prstGeom prst="rect">
            <a:avLst/>
          </a:prstGeom>
          <a:noFill/>
        </p:spPr>
        <p:txBody>
          <a:bodyPr wrap="square">
            <a:spAutoFit/>
          </a:bodyPr>
          <a:lstStyle/>
          <a:p>
            <a:r>
              <a:rPr lang="it-IT" b="1" i="0" dirty="0">
                <a:solidFill>
                  <a:srgbClr val="333333"/>
                </a:solidFill>
                <a:effectLst/>
                <a:latin typeface="Verdana" panose="020B0604030504040204" pitchFamily="34" charset="0"/>
              </a:rPr>
              <a:t>Limiti IRPA-INIRC per esposizione dei lavoratori (continuativa per 8 h) e della popolazione (continuativa ≤ 24 h) per US in aria</a:t>
            </a:r>
            <a:endParaRPr lang="it-IT" dirty="0"/>
          </a:p>
        </p:txBody>
      </p:sp>
      <p:sp>
        <p:nvSpPr>
          <p:cNvPr id="11" name="CasellaDiTesto 10">
            <a:extLst>
              <a:ext uri="{FF2B5EF4-FFF2-40B4-BE49-F238E27FC236}">
                <a16:creationId xmlns:a16="http://schemas.microsoft.com/office/drawing/2014/main" id="{7E07EB9C-352B-5197-4C68-3AC27BE35B63}"/>
              </a:ext>
            </a:extLst>
          </p:cNvPr>
          <p:cNvSpPr txBox="1"/>
          <p:nvPr/>
        </p:nvSpPr>
        <p:spPr>
          <a:xfrm>
            <a:off x="1097280" y="5380672"/>
            <a:ext cx="10197990" cy="923330"/>
          </a:xfrm>
          <a:prstGeom prst="rect">
            <a:avLst/>
          </a:prstGeom>
          <a:noFill/>
        </p:spPr>
        <p:txBody>
          <a:bodyPr wrap="square">
            <a:spAutoFit/>
          </a:bodyPr>
          <a:lstStyle/>
          <a:p>
            <a:r>
              <a:rPr lang="it-IT" b="0" i="0" dirty="0">
                <a:solidFill>
                  <a:srgbClr val="333333"/>
                </a:solidFill>
                <a:effectLst/>
                <a:latin typeface="Verdana" panose="020B0604030504040204" pitchFamily="34" charset="0"/>
              </a:rPr>
              <a:t>I limiti riportati in Tabella sono espressi in termini di livelli di pressione sonora (Sound Pressure Level SPL) in decibel (dB), a loro volta definiti in base al valore </a:t>
            </a:r>
            <a:r>
              <a:rPr lang="it-IT" b="0" i="0" dirty="0" err="1">
                <a:solidFill>
                  <a:srgbClr val="333333"/>
                </a:solidFill>
                <a:effectLst/>
                <a:latin typeface="Verdana" panose="020B0604030504040204" pitchFamily="34" charset="0"/>
              </a:rPr>
              <a:t>rms</a:t>
            </a:r>
            <a:r>
              <a:rPr lang="it-IT" b="0" i="0" dirty="0">
                <a:solidFill>
                  <a:srgbClr val="333333"/>
                </a:solidFill>
                <a:effectLst/>
                <a:latin typeface="Verdana" panose="020B0604030504040204" pitchFamily="34" charset="0"/>
              </a:rPr>
              <a:t> (o valore efficace) della pressione acustica.</a:t>
            </a:r>
            <a:endParaRPr lang="it-IT" dirty="0"/>
          </a:p>
        </p:txBody>
      </p:sp>
    </p:spTree>
    <p:extLst>
      <p:ext uri="{BB962C8B-B14F-4D97-AF65-F5344CB8AC3E}">
        <p14:creationId xmlns:p14="http://schemas.microsoft.com/office/powerpoint/2010/main" val="1306389684"/>
      </p:ext>
    </p:extLst>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olo 1">
            <a:extLst>
              <a:ext uri="{FF2B5EF4-FFF2-40B4-BE49-F238E27FC236}">
                <a16:creationId xmlns:a16="http://schemas.microsoft.com/office/drawing/2014/main" id="{9279931C-FEBD-62BE-D1EA-56696AA1280E}"/>
              </a:ext>
            </a:extLst>
          </p:cNvPr>
          <p:cNvSpPr>
            <a:spLocks noGrp="1"/>
          </p:cNvSpPr>
          <p:nvPr>
            <p:ph type="title"/>
          </p:nvPr>
        </p:nvSpPr>
        <p:spPr/>
        <p:txBody>
          <a:bodyPr/>
          <a:lstStyle/>
          <a:p>
            <a:r>
              <a:rPr lang="it-IT" b="0" i="0" dirty="0">
                <a:solidFill>
                  <a:srgbClr val="CC3300"/>
                </a:solidFill>
                <a:effectLst/>
                <a:latin typeface="Georgia" panose="02040502050405020303" pitchFamily="18" charset="0"/>
              </a:rPr>
              <a:t>Normativa</a:t>
            </a:r>
            <a:endParaRPr lang="it-IT" dirty="0"/>
          </a:p>
        </p:txBody>
      </p:sp>
      <p:pic>
        <p:nvPicPr>
          <p:cNvPr id="10" name="Segnaposto contenuto 9">
            <a:extLst>
              <a:ext uri="{FF2B5EF4-FFF2-40B4-BE49-F238E27FC236}">
                <a16:creationId xmlns:a16="http://schemas.microsoft.com/office/drawing/2014/main" id="{B7DA10F2-82C3-AF82-A92B-C7F9B8C27538}"/>
              </a:ext>
            </a:extLst>
          </p:cNvPr>
          <p:cNvPicPr>
            <a:picLocks noGrp="1" noChangeAspect="1"/>
          </p:cNvPicPr>
          <p:nvPr>
            <p:ph idx="1"/>
          </p:nvPr>
        </p:nvPicPr>
        <p:blipFill>
          <a:blip r:embed="rId2"/>
          <a:stretch>
            <a:fillRect/>
          </a:stretch>
        </p:blipFill>
        <p:spPr>
          <a:xfrm>
            <a:off x="1097280" y="3491149"/>
            <a:ext cx="10058400" cy="1574811"/>
          </a:xfrm>
          <a:prstGeom prst="rect">
            <a:avLst/>
          </a:prstGeom>
          <a:ln>
            <a:noFill/>
          </a:ln>
          <a:effectLst>
            <a:outerShdw blurRad="292100" dist="139700" dir="2700000" algn="tl" rotWithShape="0">
              <a:srgbClr val="333333">
                <a:alpha val="65000"/>
              </a:srgbClr>
            </a:outerShdw>
          </a:effectLst>
        </p:spPr>
      </p:pic>
      <p:sp>
        <p:nvSpPr>
          <p:cNvPr id="6" name="CasellaDiTesto 5">
            <a:extLst>
              <a:ext uri="{FF2B5EF4-FFF2-40B4-BE49-F238E27FC236}">
                <a16:creationId xmlns:a16="http://schemas.microsoft.com/office/drawing/2014/main" id="{40D4126B-2917-2F74-2E90-BAA523721D51}"/>
              </a:ext>
            </a:extLst>
          </p:cNvPr>
          <p:cNvSpPr txBox="1"/>
          <p:nvPr/>
        </p:nvSpPr>
        <p:spPr>
          <a:xfrm>
            <a:off x="962991" y="2307127"/>
            <a:ext cx="10131729" cy="923330"/>
          </a:xfrm>
          <a:prstGeom prst="rect">
            <a:avLst/>
          </a:prstGeom>
          <a:noFill/>
        </p:spPr>
        <p:txBody>
          <a:bodyPr wrap="square">
            <a:spAutoFit/>
          </a:bodyPr>
          <a:lstStyle/>
          <a:p>
            <a:r>
              <a:rPr lang="it-IT" b="0" i="0" dirty="0">
                <a:solidFill>
                  <a:srgbClr val="333333"/>
                </a:solidFill>
                <a:effectLst/>
                <a:latin typeface="Verdana" panose="020B0604030504040204" pitchFamily="34" charset="0"/>
              </a:rPr>
              <a:t>I limiti IRPA-INIRC tengono conto della durata complessiva dell’esposizione quando questa è inferiore alle 4 ore giornaliere modificando i limiti per i lavoratori riportati nella tabella precedente come indicato nella presente Tabella.</a:t>
            </a:r>
            <a:endParaRPr lang="it-IT" dirty="0"/>
          </a:p>
        </p:txBody>
      </p:sp>
    </p:spTree>
    <p:extLst>
      <p:ext uri="{BB962C8B-B14F-4D97-AF65-F5344CB8AC3E}">
        <p14:creationId xmlns:p14="http://schemas.microsoft.com/office/powerpoint/2010/main" val="1521974690"/>
      </p:ext>
    </p:extLst>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olo 1">
            <a:extLst>
              <a:ext uri="{FF2B5EF4-FFF2-40B4-BE49-F238E27FC236}">
                <a16:creationId xmlns:a16="http://schemas.microsoft.com/office/drawing/2014/main" id="{9279931C-FEBD-62BE-D1EA-56696AA1280E}"/>
              </a:ext>
            </a:extLst>
          </p:cNvPr>
          <p:cNvSpPr>
            <a:spLocks noGrp="1"/>
          </p:cNvSpPr>
          <p:nvPr>
            <p:ph type="title"/>
          </p:nvPr>
        </p:nvSpPr>
        <p:spPr/>
        <p:txBody>
          <a:bodyPr/>
          <a:lstStyle/>
          <a:p>
            <a:r>
              <a:rPr lang="it-IT" b="0" i="0" dirty="0">
                <a:solidFill>
                  <a:srgbClr val="CC3300"/>
                </a:solidFill>
                <a:effectLst/>
                <a:latin typeface="Georgia" panose="02040502050405020303" pitchFamily="18" charset="0"/>
              </a:rPr>
              <a:t>Normativa</a:t>
            </a:r>
            <a:endParaRPr lang="it-IT" dirty="0"/>
          </a:p>
        </p:txBody>
      </p:sp>
      <p:sp>
        <p:nvSpPr>
          <p:cNvPr id="3" name="Segnaposto contenuto 2">
            <a:extLst>
              <a:ext uri="{FF2B5EF4-FFF2-40B4-BE49-F238E27FC236}">
                <a16:creationId xmlns:a16="http://schemas.microsoft.com/office/drawing/2014/main" id="{EED1BF46-51B0-A40F-7DA5-338512AA655E}"/>
              </a:ext>
            </a:extLst>
          </p:cNvPr>
          <p:cNvSpPr>
            <a:spLocks noGrp="1"/>
          </p:cNvSpPr>
          <p:nvPr>
            <p:ph idx="1"/>
          </p:nvPr>
        </p:nvSpPr>
        <p:spPr/>
        <p:txBody>
          <a:bodyPr>
            <a:normAutofit fontScale="85000" lnSpcReduction="10000"/>
          </a:bodyPr>
          <a:lstStyle/>
          <a:p>
            <a:pPr algn="just"/>
            <a:r>
              <a:rPr lang="it-IT" b="0" i="0" dirty="0">
                <a:solidFill>
                  <a:srgbClr val="333333"/>
                </a:solidFill>
                <a:effectLst/>
                <a:latin typeface="Verdana" panose="020B0604030504040204" pitchFamily="34" charset="0"/>
              </a:rPr>
              <a:t>Si evidenzia che i limiti stabiliti dall’IRPA-INIRC per l’esposizione della popolazione sono più bassi di quelli fissati per i lavoratori in quanto devono essere prese in considerazione le seguenti argomentazioni:</a:t>
            </a:r>
          </a:p>
          <a:p>
            <a:pPr algn="l">
              <a:buFont typeface="Arial" panose="020B0604020202020204" pitchFamily="34" charset="0"/>
              <a:buChar char="•"/>
            </a:pPr>
            <a:r>
              <a:rPr lang="it-IT" b="0" i="0" dirty="0">
                <a:solidFill>
                  <a:srgbClr val="333333"/>
                </a:solidFill>
                <a:effectLst/>
                <a:latin typeface="Verdana" panose="020B0604030504040204" pitchFamily="34" charset="0"/>
              </a:rPr>
              <a:t>potrebbero riscontrarsi esposizioni con durate considerevoli, fino a 24 ore al giorno;</a:t>
            </a:r>
          </a:p>
          <a:p>
            <a:pPr algn="l">
              <a:buFont typeface="Arial" panose="020B0604020202020204" pitchFamily="34" charset="0"/>
              <a:buChar char="•"/>
            </a:pPr>
            <a:r>
              <a:rPr lang="it-IT" b="0" i="0" dirty="0">
                <a:solidFill>
                  <a:srgbClr val="333333"/>
                </a:solidFill>
                <a:effectLst/>
                <a:latin typeface="Verdana" panose="020B0604030504040204" pitchFamily="34" charset="0"/>
              </a:rPr>
              <a:t>non è prevista una sorveglianza sanitaria;</a:t>
            </a:r>
          </a:p>
          <a:p>
            <a:pPr algn="l">
              <a:buFont typeface="Arial" panose="020B0604020202020204" pitchFamily="34" charset="0"/>
              <a:buChar char="•"/>
            </a:pPr>
            <a:r>
              <a:rPr lang="it-IT" b="0" i="0" dirty="0">
                <a:solidFill>
                  <a:srgbClr val="333333"/>
                </a:solidFill>
                <a:effectLst/>
                <a:latin typeface="Verdana" panose="020B0604030504040204" pitchFamily="34" charset="0"/>
              </a:rPr>
              <a:t>non sarebbe opportuno richiedere l’utilizzo di dispositivi di protezione per mantenere i livelli ultrasonori entro i limiti;</a:t>
            </a:r>
          </a:p>
          <a:p>
            <a:pPr algn="l">
              <a:buFont typeface="Arial" panose="020B0604020202020204" pitchFamily="34" charset="0"/>
              <a:buChar char="•"/>
            </a:pPr>
            <a:r>
              <a:rPr lang="it-IT" b="0" i="0" dirty="0">
                <a:solidFill>
                  <a:srgbClr val="333333"/>
                </a:solidFill>
                <a:effectLst/>
                <a:latin typeface="Verdana" panose="020B0604030504040204" pitchFamily="34" charset="0"/>
              </a:rPr>
              <a:t>oltre ai possibili effetti uditivi bisogna considerare anche effetti di fastidio, stress ecc.;</a:t>
            </a:r>
          </a:p>
          <a:p>
            <a:pPr algn="l">
              <a:buFont typeface="Arial" panose="020B0604020202020204" pitchFamily="34" charset="0"/>
              <a:buChar char="•"/>
            </a:pPr>
            <a:r>
              <a:rPr lang="it-IT" b="0" i="0" dirty="0">
                <a:solidFill>
                  <a:srgbClr val="333333"/>
                </a:solidFill>
                <a:effectLst/>
                <a:latin typeface="Verdana" panose="020B0604030504040204" pitchFamily="34" charset="0"/>
              </a:rPr>
              <a:t>all’interno della popolazione possono esserci persone particolarmente suscettibili agli effetti degli agenti fisici, compresi gli US.</a:t>
            </a:r>
          </a:p>
        </p:txBody>
      </p:sp>
    </p:spTree>
    <p:extLst>
      <p:ext uri="{BB962C8B-B14F-4D97-AF65-F5344CB8AC3E}">
        <p14:creationId xmlns:p14="http://schemas.microsoft.com/office/powerpoint/2010/main" val="3006067132"/>
      </p:ext>
    </p:extLst>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olo 1">
            <a:extLst>
              <a:ext uri="{FF2B5EF4-FFF2-40B4-BE49-F238E27FC236}">
                <a16:creationId xmlns:a16="http://schemas.microsoft.com/office/drawing/2014/main" id="{9279931C-FEBD-62BE-D1EA-56696AA1280E}"/>
              </a:ext>
            </a:extLst>
          </p:cNvPr>
          <p:cNvSpPr>
            <a:spLocks noGrp="1"/>
          </p:cNvSpPr>
          <p:nvPr>
            <p:ph type="title"/>
          </p:nvPr>
        </p:nvSpPr>
        <p:spPr/>
        <p:txBody>
          <a:bodyPr/>
          <a:lstStyle/>
          <a:p>
            <a:r>
              <a:rPr lang="it-IT" b="0" i="0" dirty="0">
                <a:solidFill>
                  <a:srgbClr val="CC3300"/>
                </a:solidFill>
                <a:effectLst/>
                <a:latin typeface="Georgia" panose="02040502050405020303" pitchFamily="18" charset="0"/>
              </a:rPr>
              <a:t>Normativa</a:t>
            </a:r>
            <a:endParaRPr lang="it-IT" dirty="0"/>
          </a:p>
        </p:txBody>
      </p:sp>
      <p:sp>
        <p:nvSpPr>
          <p:cNvPr id="3" name="Segnaposto contenuto 2">
            <a:extLst>
              <a:ext uri="{FF2B5EF4-FFF2-40B4-BE49-F238E27FC236}">
                <a16:creationId xmlns:a16="http://schemas.microsoft.com/office/drawing/2014/main" id="{EED1BF46-51B0-A40F-7DA5-338512AA655E}"/>
              </a:ext>
            </a:extLst>
          </p:cNvPr>
          <p:cNvSpPr>
            <a:spLocks noGrp="1"/>
          </p:cNvSpPr>
          <p:nvPr>
            <p:ph idx="1"/>
          </p:nvPr>
        </p:nvSpPr>
        <p:spPr/>
        <p:txBody>
          <a:bodyPr>
            <a:normAutofit/>
          </a:bodyPr>
          <a:lstStyle/>
          <a:p>
            <a:pPr algn="just"/>
            <a:r>
              <a:rPr lang="it-IT" b="0" i="0" dirty="0">
                <a:solidFill>
                  <a:srgbClr val="333333"/>
                </a:solidFill>
                <a:effectLst/>
                <a:latin typeface="Verdana" panose="020B0604030504040204" pitchFamily="34" charset="0"/>
              </a:rPr>
              <a:t>In ambiente di lavoro i livelli di protezione stabiliti per la popolazione sono rilevanti nel caso di esposizione di soggetti particolarmente sensibili al rischio, nonché nella definizione delle sorgenti giustificabili.</a:t>
            </a:r>
          </a:p>
          <a:p>
            <a:pPr algn="just"/>
            <a:r>
              <a:rPr lang="it-IT" b="0" i="0" dirty="0">
                <a:solidFill>
                  <a:srgbClr val="333333"/>
                </a:solidFill>
                <a:effectLst/>
                <a:latin typeface="Verdana" panose="020B0604030504040204" pitchFamily="34" charset="0"/>
              </a:rPr>
              <a:t>Le linee guida Canadesi del 1991 indicano limiti di esposizione per le esposizioni lavorative identici a quelli IRPA-INIRC tra 20 e 50 kHz (Tabella C3), massima frequenza considerata, ed esplicitamente sono indipendenti dal tempo di esposizione in quanto gli effetti soggettivi possono verificarsi immediatamente. Si tratta quindi esplicitamente di “ceiling </a:t>
            </a:r>
            <a:r>
              <a:rPr lang="it-IT" b="0" i="0" dirty="0" err="1">
                <a:solidFill>
                  <a:srgbClr val="333333"/>
                </a:solidFill>
                <a:effectLst/>
                <a:latin typeface="Verdana" panose="020B0604030504040204" pitchFamily="34" charset="0"/>
              </a:rPr>
              <a:t>values</a:t>
            </a:r>
            <a:r>
              <a:rPr lang="it-IT" b="0" i="0" dirty="0">
                <a:solidFill>
                  <a:srgbClr val="333333"/>
                </a:solidFill>
                <a:effectLst/>
                <a:latin typeface="Verdana" panose="020B0604030504040204" pitchFamily="34" charset="0"/>
              </a:rPr>
              <a:t>”, inoltre non è previsto nessun aumento dei limiti per esposizioni inferiori alle 4 ore come invece previsto dall’IRPA-INIRC.</a:t>
            </a:r>
          </a:p>
        </p:txBody>
      </p:sp>
    </p:spTree>
    <p:extLst>
      <p:ext uri="{BB962C8B-B14F-4D97-AF65-F5344CB8AC3E}">
        <p14:creationId xmlns:p14="http://schemas.microsoft.com/office/powerpoint/2010/main" val="3628419503"/>
      </p:ext>
    </p:extLst>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olo 1">
            <a:extLst>
              <a:ext uri="{FF2B5EF4-FFF2-40B4-BE49-F238E27FC236}">
                <a16:creationId xmlns:a16="http://schemas.microsoft.com/office/drawing/2014/main" id="{9279931C-FEBD-62BE-D1EA-56696AA1280E}"/>
              </a:ext>
            </a:extLst>
          </p:cNvPr>
          <p:cNvSpPr>
            <a:spLocks noGrp="1"/>
          </p:cNvSpPr>
          <p:nvPr>
            <p:ph type="title"/>
          </p:nvPr>
        </p:nvSpPr>
        <p:spPr/>
        <p:txBody>
          <a:bodyPr/>
          <a:lstStyle/>
          <a:p>
            <a:r>
              <a:rPr lang="it-IT" b="0" i="0" dirty="0">
                <a:solidFill>
                  <a:srgbClr val="CC3300"/>
                </a:solidFill>
                <a:effectLst/>
                <a:latin typeface="Georgia" panose="02040502050405020303" pitchFamily="18" charset="0"/>
              </a:rPr>
              <a:t>Normativa</a:t>
            </a:r>
            <a:endParaRPr lang="it-IT" dirty="0"/>
          </a:p>
        </p:txBody>
      </p:sp>
      <p:pic>
        <p:nvPicPr>
          <p:cNvPr id="7" name="Immagine 6">
            <a:extLst>
              <a:ext uri="{FF2B5EF4-FFF2-40B4-BE49-F238E27FC236}">
                <a16:creationId xmlns:a16="http://schemas.microsoft.com/office/drawing/2014/main" id="{FCDD58E2-813A-471E-86FD-28210191AEF7}"/>
              </a:ext>
            </a:extLst>
          </p:cNvPr>
          <p:cNvPicPr>
            <a:picLocks noChangeAspect="1"/>
          </p:cNvPicPr>
          <p:nvPr/>
        </p:nvPicPr>
        <p:blipFill>
          <a:blip r:embed="rId2"/>
          <a:stretch>
            <a:fillRect/>
          </a:stretch>
        </p:blipFill>
        <p:spPr>
          <a:xfrm>
            <a:off x="333374" y="2114550"/>
            <a:ext cx="11379517" cy="4033838"/>
          </a:xfrm>
          <a:prstGeom prst="rect">
            <a:avLst/>
          </a:prstGeom>
          <a:ln>
            <a:noFill/>
          </a:ln>
          <a:effectLst>
            <a:outerShdw blurRad="292100" dist="139700" dir="2700000" algn="tl" rotWithShape="0">
              <a:srgbClr val="333333">
                <a:alpha val="65000"/>
              </a:srgbClr>
            </a:outerShdw>
          </a:effectLst>
        </p:spPr>
      </p:pic>
    </p:spTree>
    <p:extLst>
      <p:ext uri="{BB962C8B-B14F-4D97-AF65-F5344CB8AC3E}">
        <p14:creationId xmlns:p14="http://schemas.microsoft.com/office/powerpoint/2010/main" val="4119848036"/>
      </p:ext>
    </p:extLst>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olo 1">
            <a:extLst>
              <a:ext uri="{FF2B5EF4-FFF2-40B4-BE49-F238E27FC236}">
                <a16:creationId xmlns:a16="http://schemas.microsoft.com/office/drawing/2014/main" id="{9279931C-FEBD-62BE-D1EA-56696AA1280E}"/>
              </a:ext>
            </a:extLst>
          </p:cNvPr>
          <p:cNvSpPr>
            <a:spLocks noGrp="1"/>
          </p:cNvSpPr>
          <p:nvPr>
            <p:ph type="title"/>
          </p:nvPr>
        </p:nvSpPr>
        <p:spPr/>
        <p:txBody>
          <a:bodyPr/>
          <a:lstStyle/>
          <a:p>
            <a:r>
              <a:rPr lang="it-IT" b="0" i="0" dirty="0">
                <a:solidFill>
                  <a:srgbClr val="CC3300"/>
                </a:solidFill>
                <a:effectLst/>
                <a:latin typeface="Georgia" panose="02040502050405020303" pitchFamily="18" charset="0"/>
              </a:rPr>
              <a:t>Normativa</a:t>
            </a:r>
            <a:endParaRPr lang="it-IT" dirty="0"/>
          </a:p>
        </p:txBody>
      </p:sp>
      <p:sp>
        <p:nvSpPr>
          <p:cNvPr id="3" name="Segnaposto contenuto 2">
            <a:extLst>
              <a:ext uri="{FF2B5EF4-FFF2-40B4-BE49-F238E27FC236}">
                <a16:creationId xmlns:a16="http://schemas.microsoft.com/office/drawing/2014/main" id="{EED1BF46-51B0-A40F-7DA5-338512AA655E}"/>
              </a:ext>
            </a:extLst>
          </p:cNvPr>
          <p:cNvSpPr>
            <a:spLocks noGrp="1"/>
          </p:cNvSpPr>
          <p:nvPr>
            <p:ph idx="1"/>
          </p:nvPr>
        </p:nvSpPr>
        <p:spPr>
          <a:xfrm>
            <a:off x="1107882" y="2117036"/>
            <a:ext cx="10058400" cy="3760891"/>
          </a:xfrm>
        </p:spPr>
        <p:txBody>
          <a:bodyPr>
            <a:normAutofit fontScale="92500" lnSpcReduction="10000"/>
          </a:bodyPr>
          <a:lstStyle/>
          <a:p>
            <a:pPr algn="just"/>
            <a:r>
              <a:rPr lang="it-IT" b="0" i="0" dirty="0">
                <a:solidFill>
                  <a:srgbClr val="333333"/>
                </a:solidFill>
                <a:effectLst/>
                <a:latin typeface="Verdana" panose="020B0604030504040204" pitchFamily="34" charset="0"/>
              </a:rPr>
              <a:t>i limiti stabiliti dall’ACGIH per esposizione occupazionale a US che si propagano in aria riportati nel documento </a:t>
            </a:r>
            <a:r>
              <a:rPr lang="it-IT" b="0" i="1" dirty="0" err="1">
                <a:solidFill>
                  <a:srgbClr val="333333"/>
                </a:solidFill>
                <a:effectLst/>
                <a:latin typeface="Verdana" panose="020B0604030504040204" pitchFamily="34" charset="0"/>
              </a:rPr>
              <a:t>Threshold</a:t>
            </a:r>
            <a:r>
              <a:rPr lang="it-IT" b="0" i="1" dirty="0">
                <a:solidFill>
                  <a:srgbClr val="333333"/>
                </a:solidFill>
                <a:effectLst/>
                <a:latin typeface="Verdana" panose="020B0604030504040204" pitchFamily="34" charset="0"/>
              </a:rPr>
              <a:t> Limit </a:t>
            </a:r>
            <a:r>
              <a:rPr lang="it-IT" b="0" i="1" dirty="0" err="1">
                <a:solidFill>
                  <a:srgbClr val="333333"/>
                </a:solidFill>
                <a:effectLst/>
                <a:latin typeface="Verdana" panose="020B0604030504040204" pitchFamily="34" charset="0"/>
              </a:rPr>
              <a:t>Values</a:t>
            </a:r>
            <a:r>
              <a:rPr lang="it-IT" b="0" i="1" dirty="0">
                <a:solidFill>
                  <a:srgbClr val="333333"/>
                </a:solidFill>
                <a:effectLst/>
                <a:latin typeface="Verdana" panose="020B0604030504040204" pitchFamily="34" charset="0"/>
              </a:rPr>
              <a:t> and </a:t>
            </a:r>
            <a:r>
              <a:rPr lang="it-IT" b="0" i="1" dirty="0" err="1">
                <a:solidFill>
                  <a:srgbClr val="333333"/>
                </a:solidFill>
                <a:effectLst/>
                <a:latin typeface="Verdana" panose="020B0604030504040204" pitchFamily="34" charset="0"/>
              </a:rPr>
              <a:t>Biological</a:t>
            </a:r>
            <a:r>
              <a:rPr lang="it-IT" b="0" i="1" dirty="0">
                <a:solidFill>
                  <a:srgbClr val="333333"/>
                </a:solidFill>
                <a:effectLst/>
                <a:latin typeface="Verdana" panose="020B0604030504040204" pitchFamily="34" charset="0"/>
              </a:rPr>
              <a:t> </a:t>
            </a:r>
            <a:r>
              <a:rPr lang="it-IT" b="0" i="1" dirty="0" err="1">
                <a:solidFill>
                  <a:srgbClr val="333333"/>
                </a:solidFill>
                <a:effectLst/>
                <a:latin typeface="Verdana" panose="020B0604030504040204" pitchFamily="34" charset="0"/>
              </a:rPr>
              <a:t>Exposure</a:t>
            </a:r>
            <a:r>
              <a:rPr lang="it-IT" b="0" i="1" dirty="0">
                <a:solidFill>
                  <a:srgbClr val="333333"/>
                </a:solidFill>
                <a:effectLst/>
                <a:latin typeface="Verdana" panose="020B0604030504040204" pitchFamily="34" charset="0"/>
              </a:rPr>
              <a:t> </a:t>
            </a:r>
            <a:r>
              <a:rPr lang="it-IT" b="0" i="1" dirty="0" err="1">
                <a:solidFill>
                  <a:srgbClr val="333333"/>
                </a:solidFill>
                <a:effectLst/>
                <a:latin typeface="Verdana" panose="020B0604030504040204" pitchFamily="34" charset="0"/>
              </a:rPr>
              <a:t>Indices</a:t>
            </a:r>
            <a:r>
              <a:rPr lang="it-IT" b="0" i="0" dirty="0">
                <a:solidFill>
                  <a:srgbClr val="333333"/>
                </a:solidFill>
                <a:effectLst/>
                <a:latin typeface="Verdana" panose="020B0604030504040204" pitchFamily="34" charset="0"/>
              </a:rPr>
              <a:t>. </a:t>
            </a:r>
          </a:p>
          <a:p>
            <a:pPr algn="just"/>
            <a:r>
              <a:rPr lang="it-IT" dirty="0">
                <a:solidFill>
                  <a:srgbClr val="333333"/>
                </a:solidFill>
                <a:latin typeface="Verdana" panose="020B0604030504040204" pitchFamily="34" charset="0"/>
              </a:rPr>
              <a:t>Qu</a:t>
            </a:r>
            <a:r>
              <a:rPr lang="it-IT" b="0" i="0" dirty="0">
                <a:solidFill>
                  <a:srgbClr val="333333"/>
                </a:solidFill>
                <a:effectLst/>
                <a:latin typeface="Verdana" panose="020B0604030504040204" pitchFamily="34" charset="0"/>
              </a:rPr>
              <a:t>esti limiti rappresentano le condizioni al di sotto delle quali si ritiene che la maggior parte dei lavoratori non sperimenti un innalzamento temporaneo della soglia uditiva. I valori Time Weight </a:t>
            </a:r>
            <a:r>
              <a:rPr lang="it-IT" b="0" i="0" dirty="0" err="1">
                <a:solidFill>
                  <a:srgbClr val="333333"/>
                </a:solidFill>
                <a:effectLst/>
                <a:latin typeface="Verdana" panose="020B0604030504040204" pitchFamily="34" charset="0"/>
              </a:rPr>
              <a:t>Average</a:t>
            </a:r>
            <a:r>
              <a:rPr lang="it-IT" b="0" i="0" dirty="0">
                <a:solidFill>
                  <a:srgbClr val="333333"/>
                </a:solidFill>
                <a:effectLst/>
                <a:latin typeface="Verdana" panose="020B0604030504040204" pitchFamily="34" charset="0"/>
              </a:rPr>
              <a:t> (TWA) per 8 ore sono un’estensione dei limiti per il rumore, ovvero 85 dB per 8 ore.</a:t>
            </a:r>
          </a:p>
          <a:p>
            <a:pPr algn="just"/>
            <a:r>
              <a:rPr lang="it-IT" b="0" i="0" dirty="0">
                <a:solidFill>
                  <a:srgbClr val="333333"/>
                </a:solidFill>
                <a:effectLst/>
                <a:latin typeface="Verdana" panose="020B0604030504040204" pitchFamily="34" charset="0"/>
              </a:rPr>
              <a:t>I </a:t>
            </a:r>
            <a:r>
              <a:rPr lang="it-IT" b="0" i="0" dirty="0" err="1">
                <a:solidFill>
                  <a:srgbClr val="333333"/>
                </a:solidFill>
                <a:effectLst/>
                <a:latin typeface="Verdana" panose="020B0604030504040204" pitchFamily="34" charset="0"/>
              </a:rPr>
              <a:t>Threshold</a:t>
            </a:r>
            <a:r>
              <a:rPr lang="it-IT" b="0" i="0" dirty="0">
                <a:solidFill>
                  <a:srgbClr val="333333"/>
                </a:solidFill>
                <a:effectLst/>
                <a:latin typeface="Verdana" panose="020B0604030504040204" pitchFamily="34" charset="0"/>
              </a:rPr>
              <a:t> Limit </a:t>
            </a:r>
            <a:r>
              <a:rPr lang="it-IT" b="0" i="0" dirty="0" err="1">
                <a:solidFill>
                  <a:srgbClr val="333333"/>
                </a:solidFill>
                <a:effectLst/>
                <a:latin typeface="Verdana" panose="020B0604030504040204" pitchFamily="34" charset="0"/>
              </a:rPr>
              <a:t>Values</a:t>
            </a:r>
            <a:r>
              <a:rPr lang="it-IT" b="0" i="0" dirty="0">
                <a:solidFill>
                  <a:srgbClr val="333333"/>
                </a:solidFill>
                <a:effectLst/>
                <a:latin typeface="Verdana" panose="020B0604030504040204" pitchFamily="34" charset="0"/>
              </a:rPr>
              <a:t> (TLV) proposti dall’ACGIH rappresentano le condizioni al di sotto delle quali si ritiene che la maggior parte dei lavoratori possa essere ripetutamente esposto senza effetti avversi sulle loro capacità di udire e comprendere una normale conversazione.</a:t>
            </a:r>
          </a:p>
        </p:txBody>
      </p:sp>
    </p:spTree>
    <p:extLst>
      <p:ext uri="{BB962C8B-B14F-4D97-AF65-F5344CB8AC3E}">
        <p14:creationId xmlns:p14="http://schemas.microsoft.com/office/powerpoint/2010/main" val="1960498467"/>
      </p:ext>
    </p:extLst>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olo 1">
            <a:extLst>
              <a:ext uri="{FF2B5EF4-FFF2-40B4-BE49-F238E27FC236}">
                <a16:creationId xmlns:a16="http://schemas.microsoft.com/office/drawing/2014/main" id="{D20378A7-25CA-99CA-E5B6-3C76EB57694C}"/>
              </a:ext>
            </a:extLst>
          </p:cNvPr>
          <p:cNvSpPr>
            <a:spLocks noGrp="1"/>
          </p:cNvSpPr>
          <p:nvPr>
            <p:ph type="title"/>
          </p:nvPr>
        </p:nvSpPr>
        <p:spPr/>
        <p:txBody>
          <a:bodyPr/>
          <a:lstStyle/>
          <a:p>
            <a:r>
              <a:rPr lang="it-IT" b="0" i="0" dirty="0">
                <a:solidFill>
                  <a:srgbClr val="CC3300"/>
                </a:solidFill>
                <a:effectLst/>
                <a:latin typeface="Georgia" panose="02040502050405020303" pitchFamily="18" charset="0"/>
              </a:rPr>
              <a:t>Descrizione del Rischio </a:t>
            </a:r>
            <a:endParaRPr lang="it-IT" dirty="0"/>
          </a:p>
        </p:txBody>
      </p:sp>
      <p:sp>
        <p:nvSpPr>
          <p:cNvPr id="3" name="Segnaposto contenuto 2">
            <a:extLst>
              <a:ext uri="{FF2B5EF4-FFF2-40B4-BE49-F238E27FC236}">
                <a16:creationId xmlns:a16="http://schemas.microsoft.com/office/drawing/2014/main" id="{F235E000-7FB4-5ED2-FF61-761749AD2DE6}"/>
              </a:ext>
            </a:extLst>
          </p:cNvPr>
          <p:cNvSpPr>
            <a:spLocks noGrp="1"/>
          </p:cNvSpPr>
          <p:nvPr>
            <p:ph idx="1"/>
          </p:nvPr>
        </p:nvSpPr>
        <p:spPr/>
        <p:txBody>
          <a:bodyPr>
            <a:normAutofit lnSpcReduction="10000"/>
          </a:bodyPr>
          <a:lstStyle/>
          <a:p>
            <a:pPr algn="just"/>
            <a:r>
              <a:rPr lang="it-IT" b="0" i="0" dirty="0">
                <a:solidFill>
                  <a:srgbClr val="333333"/>
                </a:solidFill>
                <a:effectLst/>
                <a:latin typeface="Verdana" panose="020B0604030504040204" pitchFamily="34" charset="0"/>
              </a:rPr>
              <a:t>Nei fluidi (liquidi e gas) l’onda acustica è longitudinale, in quanto l’oscillazione delle particelle attorno alla loro posizione di equilibrio coincide con la direzione di propagazione dell’onda. </a:t>
            </a:r>
          </a:p>
          <a:p>
            <a:pPr algn="just"/>
            <a:r>
              <a:rPr lang="it-IT" b="0" i="0" dirty="0">
                <a:solidFill>
                  <a:srgbClr val="333333"/>
                </a:solidFill>
                <a:effectLst/>
                <a:latin typeface="Verdana" panose="020B0604030504040204" pitchFamily="34" charset="0"/>
              </a:rPr>
              <a:t>Nei solidi elastici possono propagarsi anche onde trasversali, caratterizzate da una oscillazione delle particelle ortogonalmente alla direzione di propagazione dell’onda.</a:t>
            </a:r>
          </a:p>
          <a:p>
            <a:pPr algn="just"/>
            <a:r>
              <a:rPr lang="it-IT" b="0" i="0" dirty="0">
                <a:solidFill>
                  <a:srgbClr val="333333"/>
                </a:solidFill>
                <a:effectLst/>
                <a:latin typeface="Verdana" panose="020B0604030504040204" pitchFamily="34" charset="0"/>
              </a:rPr>
              <a:t>Per quanto riguarda i tessuti che costituiscono il corpo umano, le onde trasversali possono propagarsi essenzialmente nei tessuti duri quali le ossa, mentre nei tessuti molli, si propagano prevalentemente le onde longitudinali di pressione.</a:t>
            </a:r>
          </a:p>
          <a:p>
            <a:endParaRPr lang="it-IT" dirty="0"/>
          </a:p>
        </p:txBody>
      </p:sp>
    </p:spTree>
    <p:extLst>
      <p:ext uri="{BB962C8B-B14F-4D97-AF65-F5344CB8AC3E}">
        <p14:creationId xmlns:p14="http://schemas.microsoft.com/office/powerpoint/2010/main" val="1636650527"/>
      </p:ext>
    </p:extLst>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olo 1">
            <a:extLst>
              <a:ext uri="{FF2B5EF4-FFF2-40B4-BE49-F238E27FC236}">
                <a16:creationId xmlns:a16="http://schemas.microsoft.com/office/drawing/2014/main" id="{D20378A7-25CA-99CA-E5B6-3C76EB57694C}"/>
              </a:ext>
            </a:extLst>
          </p:cNvPr>
          <p:cNvSpPr>
            <a:spLocks noGrp="1"/>
          </p:cNvSpPr>
          <p:nvPr>
            <p:ph type="title"/>
          </p:nvPr>
        </p:nvSpPr>
        <p:spPr/>
        <p:txBody>
          <a:bodyPr/>
          <a:lstStyle/>
          <a:p>
            <a:r>
              <a:rPr lang="it-IT" b="0" i="0" dirty="0">
                <a:solidFill>
                  <a:srgbClr val="CC3300"/>
                </a:solidFill>
                <a:effectLst/>
                <a:latin typeface="Georgia" panose="02040502050405020303" pitchFamily="18" charset="0"/>
              </a:rPr>
              <a:t>Descrizione del Rischio </a:t>
            </a:r>
            <a:endParaRPr lang="it-IT" dirty="0"/>
          </a:p>
        </p:txBody>
      </p:sp>
      <p:sp>
        <p:nvSpPr>
          <p:cNvPr id="3" name="Segnaposto contenuto 2">
            <a:extLst>
              <a:ext uri="{FF2B5EF4-FFF2-40B4-BE49-F238E27FC236}">
                <a16:creationId xmlns:a16="http://schemas.microsoft.com/office/drawing/2014/main" id="{F235E000-7FB4-5ED2-FF61-761749AD2DE6}"/>
              </a:ext>
            </a:extLst>
          </p:cNvPr>
          <p:cNvSpPr>
            <a:spLocks noGrp="1"/>
          </p:cNvSpPr>
          <p:nvPr>
            <p:ph idx="1"/>
          </p:nvPr>
        </p:nvSpPr>
        <p:spPr/>
        <p:txBody>
          <a:bodyPr>
            <a:normAutofit/>
          </a:bodyPr>
          <a:lstStyle/>
          <a:p>
            <a:pPr algn="just"/>
            <a:r>
              <a:rPr lang="it-IT" b="0" i="0" dirty="0">
                <a:solidFill>
                  <a:srgbClr val="333333"/>
                </a:solidFill>
                <a:effectLst/>
                <a:latin typeface="Verdana" panose="020B0604030504040204" pitchFamily="34" charset="0"/>
              </a:rPr>
              <a:t>Durante l’attraversamento dei mezzi, le onde ultrasoniche sono soggette a fenomeni di attenuazione che agiscono in maniera dissipativa. In generale, l’intensità ultrasonora decade esponenzialmente con la distanza in modo differente a seconda del materiale.</a:t>
            </a:r>
          </a:p>
          <a:p>
            <a:pPr algn="just"/>
            <a:r>
              <a:rPr lang="it-IT" b="0" i="0" dirty="0">
                <a:solidFill>
                  <a:srgbClr val="333333"/>
                </a:solidFill>
                <a:effectLst/>
                <a:latin typeface="Verdana" panose="020B0604030504040204" pitchFamily="34" charset="0"/>
              </a:rPr>
              <a:t>In relazione alla natura dei processi fisici che danno origine alla perdita di energia (ad esempio perdite viscose, conduzione termica, ecc.), l'energia acustica rimossa dall'onda per effetto dell’assorbimento viene depositata nel mezzo sotto forma di calore, dipendendo dalla frequenza dell’onda e dal materiale attraversato.</a:t>
            </a:r>
          </a:p>
          <a:p>
            <a:endParaRPr lang="it-IT" dirty="0"/>
          </a:p>
        </p:txBody>
      </p:sp>
    </p:spTree>
    <p:extLst>
      <p:ext uri="{BB962C8B-B14F-4D97-AF65-F5344CB8AC3E}">
        <p14:creationId xmlns:p14="http://schemas.microsoft.com/office/powerpoint/2010/main" val="3342335021"/>
      </p:ext>
    </p:extLst>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olo 1">
            <a:extLst>
              <a:ext uri="{FF2B5EF4-FFF2-40B4-BE49-F238E27FC236}">
                <a16:creationId xmlns:a16="http://schemas.microsoft.com/office/drawing/2014/main" id="{D20378A7-25CA-99CA-E5B6-3C76EB57694C}"/>
              </a:ext>
            </a:extLst>
          </p:cNvPr>
          <p:cNvSpPr>
            <a:spLocks noGrp="1"/>
          </p:cNvSpPr>
          <p:nvPr>
            <p:ph type="title"/>
          </p:nvPr>
        </p:nvSpPr>
        <p:spPr/>
        <p:txBody>
          <a:bodyPr/>
          <a:lstStyle/>
          <a:p>
            <a:r>
              <a:rPr lang="it-IT" b="0" i="0" dirty="0">
                <a:solidFill>
                  <a:srgbClr val="CC3300"/>
                </a:solidFill>
                <a:effectLst/>
                <a:latin typeface="Georgia" panose="02040502050405020303" pitchFamily="18" charset="0"/>
              </a:rPr>
              <a:t>Descrizione del Rischio </a:t>
            </a:r>
            <a:endParaRPr lang="it-IT" dirty="0"/>
          </a:p>
        </p:txBody>
      </p:sp>
      <p:sp>
        <p:nvSpPr>
          <p:cNvPr id="3" name="Segnaposto contenuto 2">
            <a:extLst>
              <a:ext uri="{FF2B5EF4-FFF2-40B4-BE49-F238E27FC236}">
                <a16:creationId xmlns:a16="http://schemas.microsoft.com/office/drawing/2014/main" id="{F235E000-7FB4-5ED2-FF61-761749AD2DE6}"/>
              </a:ext>
            </a:extLst>
          </p:cNvPr>
          <p:cNvSpPr>
            <a:spLocks noGrp="1"/>
          </p:cNvSpPr>
          <p:nvPr>
            <p:ph idx="1"/>
          </p:nvPr>
        </p:nvSpPr>
        <p:spPr/>
        <p:txBody>
          <a:bodyPr>
            <a:normAutofit/>
          </a:bodyPr>
          <a:lstStyle/>
          <a:p>
            <a:pPr algn="just"/>
            <a:r>
              <a:rPr lang="it-IT" b="0" i="0" dirty="0">
                <a:solidFill>
                  <a:srgbClr val="333333"/>
                </a:solidFill>
                <a:effectLst/>
                <a:latin typeface="Verdana" panose="020B0604030504040204" pitchFamily="34" charset="0"/>
              </a:rPr>
              <a:t>Nel caso di generazione e propagazione di US in un mezzo diverso dall’aria, la differenza di impedenza fra il mezzo in cui vengono generati (ad esempio l'acqua) e l'aria, tipicamente comporta un’elevata riflessione all'interfaccia. </a:t>
            </a:r>
          </a:p>
          <a:p>
            <a:pPr algn="just"/>
            <a:r>
              <a:rPr lang="it-IT" b="0" i="0" dirty="0">
                <a:solidFill>
                  <a:srgbClr val="333333"/>
                </a:solidFill>
                <a:effectLst/>
                <a:latin typeface="Verdana" panose="020B0604030504040204" pitchFamily="34" charset="0"/>
              </a:rPr>
              <a:t>Di conseguenza la quasi totalità dell'energia ultrasonica rimane confinata nel mezzo in cui l’onda ultrasonora è stata generata </a:t>
            </a:r>
            <a:r>
              <a:rPr lang="it-IT" b="0" i="0" dirty="0" err="1">
                <a:solidFill>
                  <a:srgbClr val="333333"/>
                </a:solidFill>
                <a:effectLst/>
                <a:latin typeface="Verdana" panose="020B0604030504040204" pitchFamily="34" charset="0"/>
              </a:rPr>
              <a:t>benchè</a:t>
            </a:r>
            <a:r>
              <a:rPr lang="it-IT" b="0" i="0" dirty="0">
                <a:solidFill>
                  <a:srgbClr val="333333"/>
                </a:solidFill>
                <a:effectLst/>
                <a:latin typeface="Verdana" panose="020B0604030504040204" pitchFamily="34" charset="0"/>
              </a:rPr>
              <a:t> in alcuni casi l’emissione di US in aria potrebbe essere apprezzabile.</a:t>
            </a:r>
          </a:p>
          <a:p>
            <a:pPr algn="just"/>
            <a:r>
              <a:rPr lang="it-IT" b="0" i="0" dirty="0">
                <a:solidFill>
                  <a:srgbClr val="333333"/>
                </a:solidFill>
                <a:effectLst/>
                <a:latin typeface="Verdana" panose="020B0604030504040204" pitchFamily="34" charset="0"/>
              </a:rPr>
              <a:t>In aria, per frequenze superiori a circa 300 kHz gli ultrasuoni non si propagano, in quanto i fenomeni di assorbimento diventano rilevanti in percorsi dell’onda dell’ordine del millimetro.</a:t>
            </a:r>
          </a:p>
          <a:p>
            <a:endParaRPr lang="it-IT" dirty="0"/>
          </a:p>
        </p:txBody>
      </p:sp>
    </p:spTree>
    <p:extLst>
      <p:ext uri="{BB962C8B-B14F-4D97-AF65-F5344CB8AC3E}">
        <p14:creationId xmlns:p14="http://schemas.microsoft.com/office/powerpoint/2010/main" val="4050117112"/>
      </p:ext>
    </p:extLst>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olo 1">
            <a:extLst>
              <a:ext uri="{FF2B5EF4-FFF2-40B4-BE49-F238E27FC236}">
                <a16:creationId xmlns:a16="http://schemas.microsoft.com/office/drawing/2014/main" id="{D20378A7-25CA-99CA-E5B6-3C76EB57694C}"/>
              </a:ext>
            </a:extLst>
          </p:cNvPr>
          <p:cNvSpPr>
            <a:spLocks noGrp="1"/>
          </p:cNvSpPr>
          <p:nvPr>
            <p:ph type="title"/>
          </p:nvPr>
        </p:nvSpPr>
        <p:spPr/>
        <p:txBody>
          <a:bodyPr/>
          <a:lstStyle/>
          <a:p>
            <a:r>
              <a:rPr lang="it-IT" b="0" i="0" dirty="0">
                <a:solidFill>
                  <a:srgbClr val="CC3300"/>
                </a:solidFill>
                <a:effectLst/>
                <a:latin typeface="Georgia" panose="02040502050405020303" pitchFamily="18" charset="0"/>
              </a:rPr>
              <a:t>Descrizione del Rischio </a:t>
            </a:r>
            <a:endParaRPr lang="it-IT" dirty="0"/>
          </a:p>
        </p:txBody>
      </p:sp>
      <p:sp>
        <p:nvSpPr>
          <p:cNvPr id="3" name="Segnaposto contenuto 2">
            <a:extLst>
              <a:ext uri="{FF2B5EF4-FFF2-40B4-BE49-F238E27FC236}">
                <a16:creationId xmlns:a16="http://schemas.microsoft.com/office/drawing/2014/main" id="{F235E000-7FB4-5ED2-FF61-761749AD2DE6}"/>
              </a:ext>
            </a:extLst>
          </p:cNvPr>
          <p:cNvSpPr>
            <a:spLocks noGrp="1"/>
          </p:cNvSpPr>
          <p:nvPr>
            <p:ph idx="1"/>
          </p:nvPr>
        </p:nvSpPr>
        <p:spPr/>
        <p:txBody>
          <a:bodyPr>
            <a:normAutofit/>
          </a:bodyPr>
          <a:lstStyle/>
          <a:p>
            <a:pPr algn="just"/>
            <a:r>
              <a:rPr lang="it-IT" b="0" i="0" dirty="0">
                <a:solidFill>
                  <a:srgbClr val="333333"/>
                </a:solidFill>
                <a:effectLst/>
                <a:latin typeface="Verdana" panose="020B0604030504040204" pitchFamily="34" charset="0"/>
              </a:rPr>
              <a:t>Infine nel caso di generazione e propagazione degli US in acqua diventa rilevante il fenomeno della cavitazione che si basa sulla formazione, crescita ed eventuale collasso di microbolle all’interno del fluido. </a:t>
            </a:r>
          </a:p>
          <a:p>
            <a:pPr algn="just"/>
            <a:r>
              <a:rPr lang="it-IT" b="0" i="0" dirty="0">
                <a:solidFill>
                  <a:srgbClr val="333333"/>
                </a:solidFill>
                <a:effectLst/>
                <a:latin typeface="Verdana" panose="020B0604030504040204" pitchFamily="34" charset="0"/>
              </a:rPr>
              <a:t>Nella cosiddetta cavitazione stabile o non inerziale vengono indotte oscillazioni sia nel mezzo che della stessa bolla senza comportarne la rottura. Al contrario la cosiddetta cavitazione instabile o inerziale è caratterizzata dal rapido collasso e implosione delle bolle, con rilascio di una notevole quantità di energia sotto forma di calore e onde d'urto.</a:t>
            </a:r>
            <a:endParaRPr lang="it-IT" dirty="0"/>
          </a:p>
        </p:txBody>
      </p:sp>
    </p:spTree>
    <p:extLst>
      <p:ext uri="{BB962C8B-B14F-4D97-AF65-F5344CB8AC3E}">
        <p14:creationId xmlns:p14="http://schemas.microsoft.com/office/powerpoint/2010/main" val="1316529450"/>
      </p:ext>
    </p:extLst>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olo 1">
            <a:extLst>
              <a:ext uri="{FF2B5EF4-FFF2-40B4-BE49-F238E27FC236}">
                <a16:creationId xmlns:a16="http://schemas.microsoft.com/office/drawing/2014/main" id="{D20378A7-25CA-99CA-E5B6-3C76EB57694C}"/>
              </a:ext>
            </a:extLst>
          </p:cNvPr>
          <p:cNvSpPr>
            <a:spLocks noGrp="1"/>
          </p:cNvSpPr>
          <p:nvPr>
            <p:ph type="title"/>
          </p:nvPr>
        </p:nvSpPr>
        <p:spPr/>
        <p:txBody>
          <a:bodyPr/>
          <a:lstStyle/>
          <a:p>
            <a:pPr algn="ctr"/>
            <a:r>
              <a:rPr lang="it-IT" b="0" i="0" dirty="0">
                <a:solidFill>
                  <a:srgbClr val="CC3300"/>
                </a:solidFill>
                <a:effectLst/>
                <a:latin typeface="Georgia" panose="02040502050405020303" pitchFamily="18" charset="0"/>
              </a:rPr>
              <a:t>Sorgenti</a:t>
            </a:r>
          </a:p>
        </p:txBody>
      </p:sp>
      <p:sp>
        <p:nvSpPr>
          <p:cNvPr id="3" name="Segnaposto contenuto 2">
            <a:extLst>
              <a:ext uri="{FF2B5EF4-FFF2-40B4-BE49-F238E27FC236}">
                <a16:creationId xmlns:a16="http://schemas.microsoft.com/office/drawing/2014/main" id="{F235E000-7FB4-5ED2-FF61-761749AD2DE6}"/>
              </a:ext>
            </a:extLst>
          </p:cNvPr>
          <p:cNvSpPr>
            <a:spLocks noGrp="1"/>
          </p:cNvSpPr>
          <p:nvPr>
            <p:ph idx="1"/>
          </p:nvPr>
        </p:nvSpPr>
        <p:spPr>
          <a:xfrm>
            <a:off x="1097280" y="2108201"/>
            <a:ext cx="10058400" cy="4160077"/>
          </a:xfrm>
        </p:spPr>
        <p:txBody>
          <a:bodyPr>
            <a:normAutofit lnSpcReduction="10000"/>
          </a:bodyPr>
          <a:lstStyle/>
          <a:p>
            <a:pPr algn="just"/>
            <a:r>
              <a:rPr lang="it-IT" b="0" i="0" dirty="0">
                <a:solidFill>
                  <a:srgbClr val="333333"/>
                </a:solidFill>
                <a:effectLst/>
                <a:latin typeface="Verdana" panose="020B0604030504040204" pitchFamily="34" charset="0"/>
              </a:rPr>
              <a:t>I principali ambiti di applicazione degli ultrasuoni possono essere suddivisi in medico, industriale, commerciale ed estetico.</a:t>
            </a:r>
          </a:p>
          <a:p>
            <a:pPr algn="just"/>
            <a:r>
              <a:rPr lang="it-IT" b="0" i="0" dirty="0">
                <a:solidFill>
                  <a:srgbClr val="333333"/>
                </a:solidFill>
                <a:effectLst/>
                <a:latin typeface="Verdana" panose="020B0604030504040204" pitchFamily="34" charset="0"/>
              </a:rPr>
              <a:t>Nel settore medico, si trovano applicazioni sia in ambito diagnostico che terapeutico. Per il settore diagnostico, l’ecografia rappresenta la principale applicazione. </a:t>
            </a:r>
          </a:p>
          <a:p>
            <a:pPr algn="just"/>
            <a:r>
              <a:rPr lang="it-IT" b="0" i="0" dirty="0">
                <a:solidFill>
                  <a:srgbClr val="333333"/>
                </a:solidFill>
                <a:effectLst/>
                <a:latin typeface="Verdana" panose="020B0604030504040204" pitchFamily="34" charset="0"/>
              </a:rPr>
              <a:t>Circa il 20% delle procedure di imaging diagnostico utilizza ultrasuoni, per il costo relativamente basso dell’attrezzatura e anche per il fatto che la tecnica è generalmente percepita e considerata sicura. </a:t>
            </a:r>
          </a:p>
          <a:p>
            <a:pPr algn="just"/>
            <a:r>
              <a:rPr lang="it-IT" b="0" i="0" dirty="0">
                <a:solidFill>
                  <a:srgbClr val="333333"/>
                </a:solidFill>
                <a:effectLst/>
                <a:latin typeface="Verdana" panose="020B0604030504040204" pitchFamily="34" charset="0"/>
              </a:rPr>
              <a:t>Il range di frequenze per questo utilizzo è 1-20 MHz, con intensità limitata generalmente a 100 </a:t>
            </a:r>
            <a:r>
              <a:rPr lang="it-IT" b="0" i="0" dirty="0" err="1">
                <a:solidFill>
                  <a:srgbClr val="333333"/>
                </a:solidFill>
                <a:effectLst/>
                <a:latin typeface="Verdana" panose="020B0604030504040204" pitchFamily="34" charset="0"/>
              </a:rPr>
              <a:t>mW</a:t>
            </a:r>
            <a:r>
              <a:rPr lang="it-IT" b="0" i="0" dirty="0">
                <a:solidFill>
                  <a:srgbClr val="333333"/>
                </a:solidFill>
                <a:effectLst/>
                <a:latin typeface="Verdana" panose="020B0604030504040204" pitchFamily="34" charset="0"/>
              </a:rPr>
              <a:t>/cm</a:t>
            </a:r>
            <a:r>
              <a:rPr lang="it-IT" b="0" i="0" baseline="30000" dirty="0">
                <a:solidFill>
                  <a:srgbClr val="333333"/>
                </a:solidFill>
                <a:effectLst/>
                <a:latin typeface="Verdana" panose="020B0604030504040204" pitchFamily="34" charset="0"/>
              </a:rPr>
              <a:t>2</a:t>
            </a:r>
            <a:r>
              <a:rPr lang="it-IT" b="0" i="0" dirty="0">
                <a:solidFill>
                  <a:srgbClr val="333333"/>
                </a:solidFill>
                <a:effectLst/>
                <a:latin typeface="Verdana" panose="020B0604030504040204" pitchFamily="34" charset="0"/>
              </a:rPr>
              <a:t>, ad eccezione dei sistemi Doppler dove le intensità possono raggiungere 1 W/cm</a:t>
            </a:r>
            <a:r>
              <a:rPr lang="it-IT" b="0" i="0" baseline="30000" dirty="0">
                <a:solidFill>
                  <a:srgbClr val="333333"/>
                </a:solidFill>
                <a:effectLst/>
                <a:latin typeface="Verdana" panose="020B0604030504040204" pitchFamily="34" charset="0"/>
              </a:rPr>
              <a:t>2</a:t>
            </a:r>
            <a:r>
              <a:rPr lang="it-IT" b="0" i="0" dirty="0">
                <a:solidFill>
                  <a:srgbClr val="333333"/>
                </a:solidFill>
                <a:effectLst/>
                <a:latin typeface="Verdana" panose="020B0604030504040204" pitchFamily="34" charset="0"/>
              </a:rPr>
              <a:t>.</a:t>
            </a:r>
          </a:p>
        </p:txBody>
      </p:sp>
    </p:spTree>
    <p:extLst>
      <p:ext uri="{BB962C8B-B14F-4D97-AF65-F5344CB8AC3E}">
        <p14:creationId xmlns:p14="http://schemas.microsoft.com/office/powerpoint/2010/main" val="866888050"/>
      </p:ext>
    </p:extLst>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olo 1">
            <a:extLst>
              <a:ext uri="{FF2B5EF4-FFF2-40B4-BE49-F238E27FC236}">
                <a16:creationId xmlns:a16="http://schemas.microsoft.com/office/drawing/2014/main" id="{D20378A7-25CA-99CA-E5B6-3C76EB57694C}"/>
              </a:ext>
            </a:extLst>
          </p:cNvPr>
          <p:cNvSpPr>
            <a:spLocks noGrp="1"/>
          </p:cNvSpPr>
          <p:nvPr>
            <p:ph type="title"/>
          </p:nvPr>
        </p:nvSpPr>
        <p:spPr/>
        <p:txBody>
          <a:bodyPr/>
          <a:lstStyle/>
          <a:p>
            <a:pPr algn="ctr"/>
            <a:r>
              <a:rPr lang="it-IT" b="0" i="0" dirty="0">
                <a:solidFill>
                  <a:srgbClr val="CC3300"/>
                </a:solidFill>
                <a:effectLst/>
                <a:latin typeface="Georgia" panose="02040502050405020303" pitchFamily="18" charset="0"/>
              </a:rPr>
              <a:t>Sorgenti</a:t>
            </a:r>
          </a:p>
        </p:txBody>
      </p:sp>
      <p:sp>
        <p:nvSpPr>
          <p:cNvPr id="3" name="Segnaposto contenuto 2">
            <a:extLst>
              <a:ext uri="{FF2B5EF4-FFF2-40B4-BE49-F238E27FC236}">
                <a16:creationId xmlns:a16="http://schemas.microsoft.com/office/drawing/2014/main" id="{F235E000-7FB4-5ED2-FF61-761749AD2DE6}"/>
              </a:ext>
            </a:extLst>
          </p:cNvPr>
          <p:cNvSpPr>
            <a:spLocks noGrp="1"/>
          </p:cNvSpPr>
          <p:nvPr>
            <p:ph idx="1"/>
          </p:nvPr>
        </p:nvSpPr>
        <p:spPr>
          <a:xfrm>
            <a:off x="1097280" y="2108201"/>
            <a:ext cx="10058400" cy="4160077"/>
          </a:xfrm>
        </p:spPr>
        <p:txBody>
          <a:bodyPr>
            <a:normAutofit fontScale="92500" lnSpcReduction="20000"/>
          </a:bodyPr>
          <a:lstStyle/>
          <a:p>
            <a:pPr algn="just"/>
            <a:r>
              <a:rPr lang="it-IT" b="0" i="0" dirty="0">
                <a:solidFill>
                  <a:srgbClr val="333333"/>
                </a:solidFill>
                <a:effectLst/>
                <a:latin typeface="Verdana" panose="020B0604030504040204" pitchFamily="34" charset="0"/>
              </a:rPr>
              <a:t>Molto diffusi nel settore terapeutico sono gli ablatori a ultrasuoni, ampiamente utilizzati in ambito odontoiatrico per la rimozione dell’accumulo di placca e tartaro. Gli ablatori funzionano in genere a basse frequenze, 20–30 kHz, e utilizzano un applicatore (punta dell’ablatore) che viene messo in vibrazione sull’area interessata. </a:t>
            </a:r>
          </a:p>
          <a:p>
            <a:pPr algn="just"/>
            <a:r>
              <a:rPr lang="it-IT" b="0" i="0" dirty="0">
                <a:solidFill>
                  <a:srgbClr val="333333"/>
                </a:solidFill>
                <a:effectLst/>
                <a:latin typeface="Verdana" panose="020B0604030504040204" pitchFamily="34" charset="0"/>
              </a:rPr>
              <a:t>Un irrigante (generalmente acqua) viene applicato attraverso la punta dello strumento, assicurando che il riscaldamento del dente per attrito sia ridotto al minimo.</a:t>
            </a:r>
          </a:p>
          <a:p>
            <a:pPr algn="just"/>
            <a:r>
              <a:rPr lang="it-IT" b="0" i="0" dirty="0">
                <a:solidFill>
                  <a:srgbClr val="333333"/>
                </a:solidFill>
                <a:effectLst/>
                <a:latin typeface="Verdana" panose="020B0604030504040204" pitchFamily="34" charset="0"/>
              </a:rPr>
              <a:t>Sempre nel settore terapeutico, la tecnica denominata High </a:t>
            </a:r>
            <a:r>
              <a:rPr lang="it-IT" b="0" i="0" dirty="0" err="1">
                <a:solidFill>
                  <a:srgbClr val="333333"/>
                </a:solidFill>
                <a:effectLst/>
                <a:latin typeface="Verdana" panose="020B0604030504040204" pitchFamily="34" charset="0"/>
              </a:rPr>
              <a:t>Intensity</a:t>
            </a:r>
            <a:r>
              <a:rPr lang="it-IT" b="0" i="0" dirty="0">
                <a:solidFill>
                  <a:srgbClr val="333333"/>
                </a:solidFill>
                <a:effectLst/>
                <a:latin typeface="Verdana" panose="020B0604030504040204" pitchFamily="34" charset="0"/>
              </a:rPr>
              <a:t> </a:t>
            </a:r>
            <a:r>
              <a:rPr lang="it-IT" b="0" i="0" dirty="0" err="1">
                <a:solidFill>
                  <a:srgbClr val="333333"/>
                </a:solidFill>
                <a:effectLst/>
                <a:latin typeface="Verdana" panose="020B0604030504040204" pitchFamily="34" charset="0"/>
              </a:rPr>
              <a:t>Focused</a:t>
            </a:r>
            <a:r>
              <a:rPr lang="it-IT" b="0" i="0" dirty="0">
                <a:solidFill>
                  <a:srgbClr val="333333"/>
                </a:solidFill>
                <a:effectLst/>
                <a:latin typeface="Verdana" panose="020B0604030504040204" pitchFamily="34" charset="0"/>
              </a:rPr>
              <a:t> </a:t>
            </a:r>
            <a:r>
              <a:rPr lang="it-IT" b="0" i="0" dirty="0" err="1">
                <a:solidFill>
                  <a:srgbClr val="333333"/>
                </a:solidFill>
                <a:effectLst/>
                <a:latin typeface="Verdana" panose="020B0604030504040204" pitchFamily="34" charset="0"/>
              </a:rPr>
              <a:t>Ultrasound</a:t>
            </a:r>
            <a:r>
              <a:rPr lang="it-IT" b="0" i="0" dirty="0">
                <a:solidFill>
                  <a:srgbClr val="333333"/>
                </a:solidFill>
                <a:effectLst/>
                <a:latin typeface="Verdana" panose="020B0604030504040204" pitchFamily="34" charset="0"/>
              </a:rPr>
              <a:t> (HIFU) si basa sulla focalizzazione degli ultrasuoni ad alta potenza sulla zona da trattare e viene impiegata prevalentemente per la cura dei tumori. </a:t>
            </a:r>
          </a:p>
          <a:p>
            <a:pPr algn="just"/>
            <a:r>
              <a:rPr lang="it-IT" b="0" i="0" dirty="0">
                <a:solidFill>
                  <a:srgbClr val="333333"/>
                </a:solidFill>
                <a:effectLst/>
                <a:latin typeface="Verdana" panose="020B0604030504040204" pitchFamily="34" charset="0"/>
              </a:rPr>
              <a:t>In questo caso le frequenze utilizzate vanno da 0.5 a 5 MHz e le intensità coprono il range 1000 – 10000 W/cm</a:t>
            </a:r>
            <a:r>
              <a:rPr lang="it-IT" b="0" i="0" baseline="30000" dirty="0">
                <a:solidFill>
                  <a:srgbClr val="333333"/>
                </a:solidFill>
                <a:effectLst/>
                <a:latin typeface="Verdana" panose="020B0604030504040204" pitchFamily="34" charset="0"/>
              </a:rPr>
              <a:t>2</a:t>
            </a:r>
            <a:r>
              <a:rPr lang="it-IT" b="0" i="0" dirty="0">
                <a:solidFill>
                  <a:srgbClr val="333333"/>
                </a:solidFill>
                <a:effectLst/>
                <a:latin typeface="Verdana" panose="020B0604030504040204" pitchFamily="34" charset="0"/>
              </a:rPr>
              <a:t>.</a:t>
            </a:r>
          </a:p>
          <a:p>
            <a:pPr algn="just"/>
            <a:endParaRPr lang="it-IT" b="0" i="0" dirty="0">
              <a:solidFill>
                <a:srgbClr val="333333"/>
              </a:solidFill>
              <a:effectLst/>
              <a:latin typeface="Verdana" panose="020B0604030504040204" pitchFamily="34" charset="0"/>
            </a:endParaRPr>
          </a:p>
        </p:txBody>
      </p:sp>
    </p:spTree>
    <p:extLst>
      <p:ext uri="{BB962C8B-B14F-4D97-AF65-F5344CB8AC3E}">
        <p14:creationId xmlns:p14="http://schemas.microsoft.com/office/powerpoint/2010/main" val="3458012951"/>
      </p:ext>
    </p:extLst>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olo 1">
            <a:extLst>
              <a:ext uri="{FF2B5EF4-FFF2-40B4-BE49-F238E27FC236}">
                <a16:creationId xmlns:a16="http://schemas.microsoft.com/office/drawing/2014/main" id="{D20378A7-25CA-99CA-E5B6-3C76EB57694C}"/>
              </a:ext>
            </a:extLst>
          </p:cNvPr>
          <p:cNvSpPr>
            <a:spLocks noGrp="1"/>
          </p:cNvSpPr>
          <p:nvPr>
            <p:ph type="title"/>
          </p:nvPr>
        </p:nvSpPr>
        <p:spPr/>
        <p:txBody>
          <a:bodyPr/>
          <a:lstStyle/>
          <a:p>
            <a:pPr algn="ctr"/>
            <a:r>
              <a:rPr lang="it-IT" b="0" i="0" dirty="0">
                <a:solidFill>
                  <a:srgbClr val="CC3300"/>
                </a:solidFill>
                <a:effectLst/>
                <a:latin typeface="Georgia" panose="02040502050405020303" pitchFamily="18" charset="0"/>
              </a:rPr>
              <a:t>Sorgenti</a:t>
            </a:r>
          </a:p>
        </p:txBody>
      </p:sp>
      <p:sp>
        <p:nvSpPr>
          <p:cNvPr id="3" name="Segnaposto contenuto 2">
            <a:extLst>
              <a:ext uri="{FF2B5EF4-FFF2-40B4-BE49-F238E27FC236}">
                <a16:creationId xmlns:a16="http://schemas.microsoft.com/office/drawing/2014/main" id="{F235E000-7FB4-5ED2-FF61-761749AD2DE6}"/>
              </a:ext>
            </a:extLst>
          </p:cNvPr>
          <p:cNvSpPr>
            <a:spLocks noGrp="1"/>
          </p:cNvSpPr>
          <p:nvPr>
            <p:ph idx="1"/>
          </p:nvPr>
        </p:nvSpPr>
        <p:spPr>
          <a:xfrm>
            <a:off x="1097280" y="2108201"/>
            <a:ext cx="10058400" cy="4160077"/>
          </a:xfrm>
        </p:spPr>
        <p:txBody>
          <a:bodyPr>
            <a:normAutofit/>
          </a:bodyPr>
          <a:lstStyle/>
          <a:p>
            <a:pPr algn="just"/>
            <a:r>
              <a:rPr lang="it-IT" b="0" i="0" dirty="0">
                <a:solidFill>
                  <a:srgbClr val="333333"/>
                </a:solidFill>
                <a:effectLst/>
                <a:latin typeface="Verdana" panose="020B0604030504040204" pitchFamily="34" charset="0"/>
              </a:rPr>
              <a:t>Un’ulteriore interessante applicazione medica nel settore chirurgico è il bisturi a ultrasuoni, per ottenere dissezione, taglio e coagulo dei tessuti molli. La frequenza di utilizzo in questo caso è intorno ai 55 kHz.</a:t>
            </a:r>
          </a:p>
          <a:p>
            <a:pPr algn="just"/>
            <a:r>
              <a:rPr lang="it-IT" b="0" i="0" dirty="0">
                <a:solidFill>
                  <a:srgbClr val="333333"/>
                </a:solidFill>
                <a:effectLst/>
                <a:latin typeface="Verdana" panose="020B0604030504040204" pitchFamily="34" charset="0"/>
              </a:rPr>
              <a:t>In ambito estetico, gli ultrasuoni sono impiegati per il peeling (asportazione delle cellule morte superficiali della pelle) e per trattamenti di ringiovanimento cutaneo (rassodamento). Per il peeling, la frequenza di utilizzo tipica è 25 kHz, mentre nel secondo caso le frequenze vanno da 0.8 e 3.5 MHz.</a:t>
            </a:r>
          </a:p>
          <a:p>
            <a:pPr algn="just"/>
            <a:endParaRPr lang="it-IT" b="0" i="0" dirty="0">
              <a:solidFill>
                <a:srgbClr val="333333"/>
              </a:solidFill>
              <a:effectLst/>
              <a:latin typeface="Verdana" panose="020B0604030504040204" pitchFamily="34" charset="0"/>
            </a:endParaRPr>
          </a:p>
        </p:txBody>
      </p:sp>
    </p:spTree>
    <p:extLst>
      <p:ext uri="{BB962C8B-B14F-4D97-AF65-F5344CB8AC3E}">
        <p14:creationId xmlns:p14="http://schemas.microsoft.com/office/powerpoint/2010/main" val="2449260745"/>
      </p:ext>
    </p:extLst>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olo 1">
            <a:extLst>
              <a:ext uri="{FF2B5EF4-FFF2-40B4-BE49-F238E27FC236}">
                <a16:creationId xmlns:a16="http://schemas.microsoft.com/office/drawing/2014/main" id="{D20378A7-25CA-99CA-E5B6-3C76EB57694C}"/>
              </a:ext>
            </a:extLst>
          </p:cNvPr>
          <p:cNvSpPr>
            <a:spLocks noGrp="1"/>
          </p:cNvSpPr>
          <p:nvPr>
            <p:ph type="title"/>
          </p:nvPr>
        </p:nvSpPr>
        <p:spPr/>
        <p:txBody>
          <a:bodyPr/>
          <a:lstStyle/>
          <a:p>
            <a:pPr algn="ctr"/>
            <a:r>
              <a:rPr lang="it-IT" b="0" i="0" dirty="0">
                <a:solidFill>
                  <a:srgbClr val="CC3300"/>
                </a:solidFill>
                <a:effectLst/>
                <a:latin typeface="Georgia" panose="02040502050405020303" pitchFamily="18" charset="0"/>
              </a:rPr>
              <a:t>Sorgenti</a:t>
            </a:r>
          </a:p>
        </p:txBody>
      </p:sp>
      <p:sp>
        <p:nvSpPr>
          <p:cNvPr id="3" name="Segnaposto contenuto 2">
            <a:extLst>
              <a:ext uri="{FF2B5EF4-FFF2-40B4-BE49-F238E27FC236}">
                <a16:creationId xmlns:a16="http://schemas.microsoft.com/office/drawing/2014/main" id="{F235E000-7FB4-5ED2-FF61-761749AD2DE6}"/>
              </a:ext>
            </a:extLst>
          </p:cNvPr>
          <p:cNvSpPr>
            <a:spLocks noGrp="1"/>
          </p:cNvSpPr>
          <p:nvPr>
            <p:ph idx="1"/>
          </p:nvPr>
        </p:nvSpPr>
        <p:spPr>
          <a:xfrm>
            <a:off x="1097280" y="2108201"/>
            <a:ext cx="10058400" cy="4160077"/>
          </a:xfrm>
        </p:spPr>
        <p:txBody>
          <a:bodyPr>
            <a:normAutofit/>
          </a:bodyPr>
          <a:lstStyle/>
          <a:p>
            <a:pPr algn="ctr"/>
            <a:r>
              <a:rPr lang="it-IT" sz="4000" b="1" i="0" dirty="0">
                <a:solidFill>
                  <a:srgbClr val="333333"/>
                </a:solidFill>
                <a:effectLst/>
                <a:latin typeface="Verdana" panose="020B0604030504040204" pitchFamily="34" charset="0"/>
              </a:rPr>
              <a:t>Le applicazioni industriali possono essere suddivise in applicazioni a bassa e ad alta potenza.</a:t>
            </a:r>
          </a:p>
        </p:txBody>
      </p:sp>
    </p:spTree>
    <p:extLst>
      <p:ext uri="{BB962C8B-B14F-4D97-AF65-F5344CB8AC3E}">
        <p14:creationId xmlns:p14="http://schemas.microsoft.com/office/powerpoint/2010/main" val="3224827551"/>
      </p:ext>
    </p:extLst>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olo 1">
            <a:extLst>
              <a:ext uri="{FF2B5EF4-FFF2-40B4-BE49-F238E27FC236}">
                <a16:creationId xmlns:a16="http://schemas.microsoft.com/office/drawing/2014/main" id="{D20378A7-25CA-99CA-E5B6-3C76EB57694C}"/>
              </a:ext>
            </a:extLst>
          </p:cNvPr>
          <p:cNvSpPr>
            <a:spLocks noGrp="1"/>
          </p:cNvSpPr>
          <p:nvPr>
            <p:ph type="title"/>
          </p:nvPr>
        </p:nvSpPr>
        <p:spPr/>
        <p:txBody>
          <a:bodyPr/>
          <a:lstStyle/>
          <a:p>
            <a:pPr algn="ctr"/>
            <a:r>
              <a:rPr lang="it-IT" b="0" i="0" dirty="0">
                <a:solidFill>
                  <a:srgbClr val="CC3300"/>
                </a:solidFill>
                <a:effectLst/>
                <a:latin typeface="Georgia" panose="02040502050405020303" pitchFamily="18" charset="0"/>
              </a:rPr>
              <a:t>Sorgenti</a:t>
            </a:r>
          </a:p>
        </p:txBody>
      </p:sp>
      <p:sp>
        <p:nvSpPr>
          <p:cNvPr id="3" name="Segnaposto contenuto 2">
            <a:extLst>
              <a:ext uri="{FF2B5EF4-FFF2-40B4-BE49-F238E27FC236}">
                <a16:creationId xmlns:a16="http://schemas.microsoft.com/office/drawing/2014/main" id="{F235E000-7FB4-5ED2-FF61-761749AD2DE6}"/>
              </a:ext>
            </a:extLst>
          </p:cNvPr>
          <p:cNvSpPr>
            <a:spLocks noGrp="1"/>
          </p:cNvSpPr>
          <p:nvPr>
            <p:ph idx="1"/>
          </p:nvPr>
        </p:nvSpPr>
        <p:spPr>
          <a:xfrm>
            <a:off x="1097280" y="2108201"/>
            <a:ext cx="10058400" cy="4160077"/>
          </a:xfrm>
        </p:spPr>
        <p:txBody>
          <a:bodyPr>
            <a:normAutofit fontScale="92500" lnSpcReduction="10000"/>
          </a:bodyPr>
          <a:lstStyle/>
          <a:p>
            <a:pPr algn="just"/>
            <a:r>
              <a:rPr lang="it-IT" b="0" i="0" dirty="0">
                <a:solidFill>
                  <a:srgbClr val="333333"/>
                </a:solidFill>
                <a:effectLst/>
                <a:latin typeface="Verdana" panose="020B0604030504040204" pitchFamily="34" charset="0"/>
              </a:rPr>
              <a:t>Tra le applicazioni a bassa potenza rientrano le tecniche non distruttive passive (emissione acustica) per la rilevazione di crepe o difetti invisibili, o attive, in cui un impulso acustico viene inviato in una struttura per monitorare i cambiamenti nella sua integrità, lo spessore o le prestazioni delle strutture stesse. </a:t>
            </a:r>
          </a:p>
          <a:p>
            <a:pPr algn="just"/>
            <a:r>
              <a:rPr lang="it-IT" b="0" i="0" dirty="0">
                <a:solidFill>
                  <a:srgbClr val="333333"/>
                </a:solidFill>
                <a:effectLst/>
                <a:latin typeface="Verdana" panose="020B0604030504040204" pitchFamily="34" charset="0"/>
              </a:rPr>
              <a:t>Nella stessa categoria sono compresi anche i pulitori ad ultrasuoni, generalmente utilizzati a frequenze comprese tra 20 e 40 kHz per la pulizia di un’ampia varietà di oggetti: gioielli, lenti e altre parti ottiche, orologi, strumenti dentali, strumenti chirurgici, vetreria, ecc. </a:t>
            </a:r>
          </a:p>
          <a:p>
            <a:pPr algn="just"/>
            <a:r>
              <a:rPr lang="it-IT" b="0" i="0" dirty="0">
                <a:solidFill>
                  <a:srgbClr val="333333"/>
                </a:solidFill>
                <a:effectLst/>
                <a:latin typeface="Verdana" panose="020B0604030504040204" pitchFamily="34" charset="0"/>
              </a:rPr>
              <a:t>Tali dispositivi funzionano principalmente attraverso la cavitazione acustica, che si verifica all’interno del recipiente riempito di fluido (generalmente a base d’acqua), con generazione di getti microscopici in prossimità della superficie da pulire.</a:t>
            </a:r>
          </a:p>
        </p:txBody>
      </p:sp>
    </p:spTree>
    <p:extLst>
      <p:ext uri="{BB962C8B-B14F-4D97-AF65-F5344CB8AC3E}">
        <p14:creationId xmlns:p14="http://schemas.microsoft.com/office/powerpoint/2010/main" val="405064027"/>
      </p:ext>
    </p:extLst>
  </p:cSld>
  <p:clrMapOvr>
    <a:masterClrMapping/>
  </p:clrMapOvr>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olo 1">
            <a:extLst>
              <a:ext uri="{FF2B5EF4-FFF2-40B4-BE49-F238E27FC236}">
                <a16:creationId xmlns:a16="http://schemas.microsoft.com/office/drawing/2014/main" id="{D20378A7-25CA-99CA-E5B6-3C76EB57694C}"/>
              </a:ext>
            </a:extLst>
          </p:cNvPr>
          <p:cNvSpPr>
            <a:spLocks noGrp="1"/>
          </p:cNvSpPr>
          <p:nvPr>
            <p:ph type="title"/>
          </p:nvPr>
        </p:nvSpPr>
        <p:spPr/>
        <p:txBody>
          <a:bodyPr/>
          <a:lstStyle/>
          <a:p>
            <a:pPr algn="ctr"/>
            <a:r>
              <a:rPr lang="it-IT" b="0" i="0" dirty="0">
                <a:solidFill>
                  <a:srgbClr val="CC3300"/>
                </a:solidFill>
                <a:effectLst/>
                <a:latin typeface="Georgia" panose="02040502050405020303" pitchFamily="18" charset="0"/>
              </a:rPr>
              <a:t>Sorgenti</a:t>
            </a:r>
          </a:p>
        </p:txBody>
      </p:sp>
      <p:sp>
        <p:nvSpPr>
          <p:cNvPr id="3" name="Segnaposto contenuto 2">
            <a:extLst>
              <a:ext uri="{FF2B5EF4-FFF2-40B4-BE49-F238E27FC236}">
                <a16:creationId xmlns:a16="http://schemas.microsoft.com/office/drawing/2014/main" id="{F235E000-7FB4-5ED2-FF61-761749AD2DE6}"/>
              </a:ext>
            </a:extLst>
          </p:cNvPr>
          <p:cNvSpPr>
            <a:spLocks noGrp="1"/>
          </p:cNvSpPr>
          <p:nvPr>
            <p:ph idx="1"/>
          </p:nvPr>
        </p:nvSpPr>
        <p:spPr>
          <a:xfrm>
            <a:off x="1097280" y="2108201"/>
            <a:ext cx="10058400" cy="4160077"/>
          </a:xfrm>
        </p:spPr>
        <p:txBody>
          <a:bodyPr>
            <a:normAutofit fontScale="92500" lnSpcReduction="10000"/>
          </a:bodyPr>
          <a:lstStyle/>
          <a:p>
            <a:pPr algn="just"/>
            <a:r>
              <a:rPr lang="it-IT" b="0" i="0" dirty="0">
                <a:solidFill>
                  <a:srgbClr val="333333"/>
                </a:solidFill>
                <a:effectLst/>
                <a:latin typeface="Verdana" panose="020B0604030504040204" pitchFamily="34" charset="0"/>
              </a:rPr>
              <a:t>Nelle applicazioni industriali ad alta potenza, l’uso degli ultrasuoni ha l’obiettivo di esporre il pezzo in lavorazione a un’energia vibratoria di intensità sufficiente per provocarne un cambiamento fisico permanente. </a:t>
            </a:r>
          </a:p>
          <a:p>
            <a:pPr algn="just"/>
            <a:r>
              <a:rPr lang="it-IT" b="0" i="0" dirty="0">
                <a:solidFill>
                  <a:srgbClr val="333333"/>
                </a:solidFill>
                <a:effectLst/>
                <a:latin typeface="Verdana" panose="020B0604030504040204" pitchFamily="34" charset="0"/>
              </a:rPr>
              <a:t>Tale condizione si verifica nel caso della saldatura/incollaggio di materiali plastici, per la realizzazione di imballaggi, componenti automobilistici, giocattoli, ecc. Quando il dispositivo vibrante emittente ultrasuoni (generalmente intorno ai 20-40 kHz) incontra tali materiali, le catene di molecole all’interno del materiale stesso vengono messe in vibrazione, sfregandosi l’una sull’altra, producendo calore per attrito e provocando la fusione. </a:t>
            </a:r>
          </a:p>
          <a:p>
            <a:pPr algn="just"/>
            <a:r>
              <a:rPr lang="it-IT" b="0" i="0" dirty="0">
                <a:solidFill>
                  <a:srgbClr val="333333"/>
                </a:solidFill>
                <a:effectLst/>
                <a:latin typeface="Verdana" panose="020B0604030504040204" pitchFamily="34" charset="0"/>
              </a:rPr>
              <a:t>Dopo un breve tempo durante il quale viene applicata una pressione ai due pezzi di materiale a contatto, gli stessi vengono saldati a livello molecolare nella zona di giunzione.</a:t>
            </a:r>
          </a:p>
        </p:txBody>
      </p:sp>
    </p:spTree>
    <p:extLst>
      <p:ext uri="{BB962C8B-B14F-4D97-AF65-F5344CB8AC3E}">
        <p14:creationId xmlns:p14="http://schemas.microsoft.com/office/powerpoint/2010/main" val="2515700784"/>
      </p:ext>
    </p:extLst>
  </p:cSld>
  <p:clrMapOvr>
    <a:masterClrMapping/>
  </p:clrMapOvr>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olo 1">
            <a:extLst>
              <a:ext uri="{FF2B5EF4-FFF2-40B4-BE49-F238E27FC236}">
                <a16:creationId xmlns:a16="http://schemas.microsoft.com/office/drawing/2014/main" id="{D20378A7-25CA-99CA-E5B6-3C76EB57694C}"/>
              </a:ext>
            </a:extLst>
          </p:cNvPr>
          <p:cNvSpPr>
            <a:spLocks noGrp="1"/>
          </p:cNvSpPr>
          <p:nvPr>
            <p:ph type="title"/>
          </p:nvPr>
        </p:nvSpPr>
        <p:spPr/>
        <p:txBody>
          <a:bodyPr/>
          <a:lstStyle/>
          <a:p>
            <a:pPr algn="ctr"/>
            <a:r>
              <a:rPr lang="it-IT" b="0" i="0" dirty="0">
                <a:solidFill>
                  <a:srgbClr val="CC3300"/>
                </a:solidFill>
                <a:effectLst/>
                <a:latin typeface="Georgia" panose="02040502050405020303" pitchFamily="18" charset="0"/>
              </a:rPr>
              <a:t>Sorgenti</a:t>
            </a:r>
          </a:p>
        </p:txBody>
      </p:sp>
      <p:sp>
        <p:nvSpPr>
          <p:cNvPr id="3" name="Segnaposto contenuto 2">
            <a:extLst>
              <a:ext uri="{FF2B5EF4-FFF2-40B4-BE49-F238E27FC236}">
                <a16:creationId xmlns:a16="http://schemas.microsoft.com/office/drawing/2014/main" id="{F235E000-7FB4-5ED2-FF61-761749AD2DE6}"/>
              </a:ext>
            </a:extLst>
          </p:cNvPr>
          <p:cNvSpPr>
            <a:spLocks noGrp="1"/>
          </p:cNvSpPr>
          <p:nvPr>
            <p:ph idx="1"/>
          </p:nvPr>
        </p:nvSpPr>
        <p:spPr>
          <a:xfrm>
            <a:off x="1097280" y="2108201"/>
            <a:ext cx="10058400" cy="4160077"/>
          </a:xfrm>
        </p:spPr>
        <p:txBody>
          <a:bodyPr>
            <a:normAutofit/>
          </a:bodyPr>
          <a:lstStyle/>
          <a:p>
            <a:pPr algn="just"/>
            <a:r>
              <a:rPr lang="it-IT" b="0" i="0" dirty="0">
                <a:solidFill>
                  <a:srgbClr val="333333"/>
                </a:solidFill>
                <a:effectLst/>
                <a:latin typeface="Verdana" panose="020B0604030504040204" pitchFamily="34" charset="0"/>
              </a:rPr>
              <a:t>Quindi, con riferimento alla propagazione in aria, le principali sorgenti sono costituite da sistemi antintrusione, dissuasori per roditori, volatili, insetti, distanziometri ecc.; nei liquidi da sonar, doppler, misure di profondità, pulizia e lavaggio a ultrasuoni, </a:t>
            </a:r>
            <a:r>
              <a:rPr lang="it-IT" b="0" i="0" dirty="0" err="1">
                <a:solidFill>
                  <a:srgbClr val="333333"/>
                </a:solidFill>
                <a:effectLst/>
                <a:latin typeface="Verdana" panose="020B0604030504040204" pitchFamily="34" charset="0"/>
              </a:rPr>
              <a:t>megasonic</a:t>
            </a:r>
            <a:r>
              <a:rPr lang="it-IT" b="0" i="0" dirty="0">
                <a:solidFill>
                  <a:srgbClr val="333333"/>
                </a:solidFill>
                <a:effectLst/>
                <a:latin typeface="Verdana" panose="020B0604030504040204" pitchFamily="34" charset="0"/>
              </a:rPr>
              <a:t> </a:t>
            </a:r>
            <a:r>
              <a:rPr lang="it-IT" b="0" i="0" dirty="0" err="1">
                <a:solidFill>
                  <a:srgbClr val="333333"/>
                </a:solidFill>
                <a:effectLst/>
                <a:latin typeface="Verdana" panose="020B0604030504040204" pitchFamily="34" charset="0"/>
              </a:rPr>
              <a:t>cleaning</a:t>
            </a:r>
            <a:r>
              <a:rPr lang="it-IT" b="0" i="0" dirty="0">
                <a:solidFill>
                  <a:srgbClr val="333333"/>
                </a:solidFill>
                <a:effectLst/>
                <a:latin typeface="Verdana" panose="020B0604030504040204" pitchFamily="34" charset="0"/>
              </a:rPr>
              <a:t>, foratura, incisione, </a:t>
            </a:r>
            <a:r>
              <a:rPr lang="it-IT" b="0" i="0" dirty="0" err="1">
                <a:solidFill>
                  <a:srgbClr val="333333"/>
                </a:solidFill>
                <a:effectLst/>
                <a:latin typeface="Verdana" panose="020B0604030504040204" pitchFamily="34" charset="0"/>
              </a:rPr>
              <a:t>emulsificazione</a:t>
            </a:r>
            <a:r>
              <a:rPr lang="it-IT" b="0" i="0" dirty="0">
                <a:solidFill>
                  <a:srgbClr val="333333"/>
                </a:solidFill>
                <a:effectLst/>
                <a:latin typeface="Verdana" panose="020B0604030504040204" pitchFamily="34" charset="0"/>
              </a:rPr>
              <a:t> mentre nei solidi le applicazioni si riferiscono a controlli non distruttivi, trafilatura, incisione, saldature di metalli e plastiche, prove a fatica ecc.</a:t>
            </a:r>
          </a:p>
        </p:txBody>
      </p:sp>
    </p:spTree>
    <p:extLst>
      <p:ext uri="{BB962C8B-B14F-4D97-AF65-F5344CB8AC3E}">
        <p14:creationId xmlns:p14="http://schemas.microsoft.com/office/powerpoint/2010/main" val="848751576"/>
      </p:ext>
    </p:extLst>
  </p:cSld>
  <p:clrMapOvr>
    <a:masterClrMapping/>
  </p:clrMapOvr>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olo 1">
            <a:extLst>
              <a:ext uri="{FF2B5EF4-FFF2-40B4-BE49-F238E27FC236}">
                <a16:creationId xmlns:a16="http://schemas.microsoft.com/office/drawing/2014/main" id="{D20378A7-25CA-99CA-E5B6-3C76EB57694C}"/>
              </a:ext>
            </a:extLst>
          </p:cNvPr>
          <p:cNvSpPr>
            <a:spLocks noGrp="1"/>
          </p:cNvSpPr>
          <p:nvPr>
            <p:ph type="title"/>
          </p:nvPr>
        </p:nvSpPr>
        <p:spPr/>
        <p:txBody>
          <a:bodyPr/>
          <a:lstStyle/>
          <a:p>
            <a:pPr algn="ctr"/>
            <a:r>
              <a:rPr lang="it-IT" b="1" i="0" dirty="0">
                <a:solidFill>
                  <a:srgbClr val="FF0000"/>
                </a:solidFill>
                <a:effectLst/>
                <a:latin typeface="Verdana" panose="020B0604030504040204" pitchFamily="34" charset="0"/>
              </a:rPr>
              <a:t>Sorgenti industriali di ultrasuoni ad alta potenza</a:t>
            </a:r>
            <a:endParaRPr lang="it-IT" b="1" i="0" dirty="0">
              <a:solidFill>
                <a:srgbClr val="FF0000"/>
              </a:solidFill>
              <a:effectLst/>
              <a:latin typeface="Georgia" panose="02040502050405020303" pitchFamily="18" charset="0"/>
            </a:endParaRPr>
          </a:p>
        </p:txBody>
      </p:sp>
      <p:pic>
        <p:nvPicPr>
          <p:cNvPr id="8" name="Segnaposto contenuto 7">
            <a:extLst>
              <a:ext uri="{FF2B5EF4-FFF2-40B4-BE49-F238E27FC236}">
                <a16:creationId xmlns:a16="http://schemas.microsoft.com/office/drawing/2014/main" id="{D422876B-6381-E8CF-AF57-792960EB9A2F}"/>
              </a:ext>
            </a:extLst>
          </p:cNvPr>
          <p:cNvPicPr>
            <a:picLocks noGrp="1" noChangeAspect="1"/>
          </p:cNvPicPr>
          <p:nvPr>
            <p:ph idx="1"/>
          </p:nvPr>
        </p:nvPicPr>
        <p:blipFill>
          <a:blip r:embed="rId2"/>
          <a:stretch>
            <a:fillRect/>
          </a:stretch>
        </p:blipFill>
        <p:spPr>
          <a:xfrm>
            <a:off x="2066926" y="2025922"/>
            <a:ext cx="7731731" cy="4659775"/>
          </a:xfrm>
          <a:prstGeom prst="rect">
            <a:avLst/>
          </a:prstGeom>
          <a:ln>
            <a:noFill/>
          </a:ln>
          <a:effectLst>
            <a:outerShdw blurRad="292100" dist="139700" dir="2700000" algn="tl" rotWithShape="0">
              <a:srgbClr val="333333">
                <a:alpha val="65000"/>
              </a:srgbClr>
            </a:outerShdw>
          </a:effectLst>
        </p:spPr>
      </p:pic>
    </p:spTree>
    <p:extLst>
      <p:ext uri="{BB962C8B-B14F-4D97-AF65-F5344CB8AC3E}">
        <p14:creationId xmlns:p14="http://schemas.microsoft.com/office/powerpoint/2010/main" val="800895042"/>
      </p:ext>
    </p:extLst>
  </p:cSld>
  <p:clrMapOvr>
    <a:masterClrMapping/>
  </p:clrMapOvr>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olo 1">
            <a:extLst>
              <a:ext uri="{FF2B5EF4-FFF2-40B4-BE49-F238E27FC236}">
                <a16:creationId xmlns:a16="http://schemas.microsoft.com/office/drawing/2014/main" id="{D20378A7-25CA-99CA-E5B6-3C76EB57694C}"/>
              </a:ext>
            </a:extLst>
          </p:cNvPr>
          <p:cNvSpPr>
            <a:spLocks noGrp="1"/>
          </p:cNvSpPr>
          <p:nvPr>
            <p:ph type="title"/>
          </p:nvPr>
        </p:nvSpPr>
        <p:spPr/>
        <p:txBody>
          <a:bodyPr>
            <a:normAutofit/>
          </a:bodyPr>
          <a:lstStyle/>
          <a:p>
            <a:pPr algn="ctr"/>
            <a:r>
              <a:rPr lang="it-IT" sz="2400" b="1" i="0" dirty="0">
                <a:solidFill>
                  <a:srgbClr val="333333"/>
                </a:solidFill>
                <a:effectLst/>
                <a:latin typeface="Verdana" panose="020B0604030504040204" pitchFamily="34" charset="0"/>
              </a:rPr>
              <a:t>SPL in bande di terzi di ottava nella posizione operatore per tipiche sorgenti industriali di ultrasuoni ad alta potenza</a:t>
            </a:r>
            <a:endParaRPr lang="it-IT" sz="2400" b="1" i="0" dirty="0">
              <a:solidFill>
                <a:srgbClr val="FF0000"/>
              </a:solidFill>
              <a:effectLst/>
              <a:latin typeface="Georgia" panose="02040502050405020303" pitchFamily="18" charset="0"/>
            </a:endParaRPr>
          </a:p>
        </p:txBody>
      </p:sp>
      <p:pic>
        <p:nvPicPr>
          <p:cNvPr id="6" name="Segnaposto contenuto 5">
            <a:extLst>
              <a:ext uri="{FF2B5EF4-FFF2-40B4-BE49-F238E27FC236}">
                <a16:creationId xmlns:a16="http://schemas.microsoft.com/office/drawing/2014/main" id="{0BB45FE2-609C-6447-2CF5-3763E42EED3C}"/>
              </a:ext>
            </a:extLst>
          </p:cNvPr>
          <p:cNvPicPr>
            <a:picLocks noGrp="1" noChangeAspect="1"/>
          </p:cNvPicPr>
          <p:nvPr>
            <p:ph idx="1"/>
          </p:nvPr>
        </p:nvPicPr>
        <p:blipFill>
          <a:blip r:embed="rId2"/>
          <a:stretch>
            <a:fillRect/>
          </a:stretch>
        </p:blipFill>
        <p:spPr>
          <a:xfrm>
            <a:off x="1096963" y="2184765"/>
            <a:ext cx="10058400" cy="3607658"/>
          </a:xfrm>
        </p:spPr>
      </p:pic>
    </p:spTree>
    <p:extLst>
      <p:ext uri="{BB962C8B-B14F-4D97-AF65-F5344CB8AC3E}">
        <p14:creationId xmlns:p14="http://schemas.microsoft.com/office/powerpoint/2010/main" val="606982316"/>
      </p:ext>
    </p:extLst>
  </p:cSld>
  <p:clrMapOvr>
    <a:masterClrMapping/>
  </p:clrMapOvr>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olo 1">
            <a:extLst>
              <a:ext uri="{FF2B5EF4-FFF2-40B4-BE49-F238E27FC236}">
                <a16:creationId xmlns:a16="http://schemas.microsoft.com/office/drawing/2014/main" id="{D20378A7-25CA-99CA-E5B6-3C76EB57694C}"/>
              </a:ext>
            </a:extLst>
          </p:cNvPr>
          <p:cNvSpPr>
            <a:spLocks noGrp="1"/>
          </p:cNvSpPr>
          <p:nvPr>
            <p:ph type="title"/>
          </p:nvPr>
        </p:nvSpPr>
        <p:spPr/>
        <p:txBody>
          <a:bodyPr/>
          <a:lstStyle/>
          <a:p>
            <a:pPr algn="ctr"/>
            <a:r>
              <a:rPr lang="it-IT" b="0" i="0" dirty="0">
                <a:solidFill>
                  <a:srgbClr val="CC3300"/>
                </a:solidFill>
                <a:effectLst/>
                <a:latin typeface="Georgia" panose="02040502050405020303" pitchFamily="18" charset="0"/>
              </a:rPr>
              <a:t>Sorgenti</a:t>
            </a:r>
          </a:p>
        </p:txBody>
      </p:sp>
      <p:sp>
        <p:nvSpPr>
          <p:cNvPr id="3" name="Segnaposto contenuto 2">
            <a:extLst>
              <a:ext uri="{FF2B5EF4-FFF2-40B4-BE49-F238E27FC236}">
                <a16:creationId xmlns:a16="http://schemas.microsoft.com/office/drawing/2014/main" id="{F235E000-7FB4-5ED2-FF61-761749AD2DE6}"/>
              </a:ext>
            </a:extLst>
          </p:cNvPr>
          <p:cNvSpPr>
            <a:spLocks noGrp="1"/>
          </p:cNvSpPr>
          <p:nvPr>
            <p:ph idx="1"/>
          </p:nvPr>
        </p:nvSpPr>
        <p:spPr>
          <a:xfrm>
            <a:off x="1097280" y="2108201"/>
            <a:ext cx="10058400" cy="4160077"/>
          </a:xfrm>
        </p:spPr>
        <p:txBody>
          <a:bodyPr>
            <a:normAutofit/>
          </a:bodyPr>
          <a:lstStyle/>
          <a:p>
            <a:pPr algn="just"/>
            <a:r>
              <a:rPr lang="it-IT" b="0" i="0" dirty="0">
                <a:solidFill>
                  <a:srgbClr val="333333"/>
                </a:solidFill>
                <a:effectLst/>
                <a:latin typeface="Verdana" panose="020B0604030504040204" pitchFamily="34" charset="0"/>
              </a:rPr>
              <a:t>Va infine evidenziato che emissioni ultrasoniche possono essere generate anche non intenzionalmente da alcuni apparati quali: compressori, valvole, caldaie, utensili pneumatici, turbine gas/vapore, macchine utensili ad alta velocità (piallatrici, fresatrici, seghe circolari ecc.).</a:t>
            </a:r>
          </a:p>
          <a:p>
            <a:pPr algn="just"/>
            <a:r>
              <a:rPr lang="it-IT" b="0" i="0" dirty="0">
                <a:solidFill>
                  <a:srgbClr val="333333"/>
                </a:solidFill>
                <a:effectLst/>
                <a:latin typeface="Verdana" panose="020B0604030504040204" pitchFamily="34" charset="0"/>
              </a:rPr>
              <a:t>Le principali applicazioni commerciali degli ultrasuoni invece riguardano umidificatori dell’aria, sistemi per il parcheggio facilitato delle auto, allarmi, antifurto, apriporta automatici, ecc. Si evidenzia inoltre che i dispositivi di dissuasione a US utilizzati in ambito domestico potrebbero richiedere per un utilizzo in sicurezza restrizioni specifiche da parte della popolazione inconsapevole.</a:t>
            </a:r>
          </a:p>
        </p:txBody>
      </p:sp>
    </p:spTree>
    <p:extLst>
      <p:ext uri="{BB962C8B-B14F-4D97-AF65-F5344CB8AC3E}">
        <p14:creationId xmlns:p14="http://schemas.microsoft.com/office/powerpoint/2010/main" val="1280722294"/>
      </p:ext>
    </p:extLst>
  </p:cSld>
  <p:clrMapOvr>
    <a:masterClrMapping/>
  </p:clrMapOvr>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olo 1">
            <a:extLst>
              <a:ext uri="{FF2B5EF4-FFF2-40B4-BE49-F238E27FC236}">
                <a16:creationId xmlns:a16="http://schemas.microsoft.com/office/drawing/2014/main" id="{D20378A7-25CA-99CA-E5B6-3C76EB57694C}"/>
              </a:ext>
            </a:extLst>
          </p:cNvPr>
          <p:cNvSpPr>
            <a:spLocks noGrp="1"/>
          </p:cNvSpPr>
          <p:nvPr>
            <p:ph type="title"/>
          </p:nvPr>
        </p:nvSpPr>
        <p:spPr/>
        <p:txBody>
          <a:bodyPr>
            <a:normAutofit/>
          </a:bodyPr>
          <a:lstStyle/>
          <a:p>
            <a:pPr algn="ctr"/>
            <a:r>
              <a:rPr lang="it-IT" sz="4000" b="1" i="0" dirty="0">
                <a:solidFill>
                  <a:srgbClr val="FF0000"/>
                </a:solidFill>
                <a:effectLst/>
                <a:latin typeface="Verdana" panose="020B0604030504040204" pitchFamily="34" charset="0"/>
              </a:rPr>
              <a:t>Dispositivi e applicazioni degli US</a:t>
            </a:r>
            <a:endParaRPr lang="it-IT" sz="4000" b="1" i="0" dirty="0">
              <a:solidFill>
                <a:srgbClr val="FF0000"/>
              </a:solidFill>
              <a:effectLst/>
              <a:latin typeface="Georgia" panose="02040502050405020303" pitchFamily="18" charset="0"/>
            </a:endParaRPr>
          </a:p>
        </p:txBody>
      </p:sp>
      <p:sp>
        <p:nvSpPr>
          <p:cNvPr id="4" name="Segnaposto contenuto 3">
            <a:extLst>
              <a:ext uri="{FF2B5EF4-FFF2-40B4-BE49-F238E27FC236}">
                <a16:creationId xmlns:a16="http://schemas.microsoft.com/office/drawing/2014/main" id="{4834774B-17F2-E066-BECE-52DD47F67D8B}"/>
              </a:ext>
            </a:extLst>
          </p:cNvPr>
          <p:cNvSpPr>
            <a:spLocks noGrp="1"/>
          </p:cNvSpPr>
          <p:nvPr>
            <p:ph idx="1"/>
          </p:nvPr>
        </p:nvSpPr>
        <p:spPr>
          <a:xfrm>
            <a:off x="8322364" y="2108201"/>
            <a:ext cx="2833315" cy="3760891"/>
          </a:xfrm>
        </p:spPr>
        <p:txBody>
          <a:bodyPr/>
          <a:lstStyle/>
          <a:p>
            <a:r>
              <a:rPr lang="it-IT" b="0" i="0" dirty="0">
                <a:solidFill>
                  <a:srgbClr val="333333"/>
                </a:solidFill>
                <a:effectLst/>
                <a:latin typeface="Verdana" panose="020B0604030504040204" pitchFamily="34" charset="0"/>
              </a:rPr>
              <a:t>La Tabella riassume i principali dispositivi e applicazioni degli ultrasuoni indicando la frequenza degli ultrasuoni, il mezzo di propagazione e una breve descrizione del processo.</a:t>
            </a:r>
          </a:p>
          <a:p>
            <a:endParaRPr lang="it-IT" dirty="0"/>
          </a:p>
        </p:txBody>
      </p:sp>
      <p:pic>
        <p:nvPicPr>
          <p:cNvPr id="7" name="Immagine 6">
            <a:extLst>
              <a:ext uri="{FF2B5EF4-FFF2-40B4-BE49-F238E27FC236}">
                <a16:creationId xmlns:a16="http://schemas.microsoft.com/office/drawing/2014/main" id="{295A9DD5-605E-8675-55E3-DE92C25D92D3}"/>
              </a:ext>
            </a:extLst>
          </p:cNvPr>
          <p:cNvPicPr>
            <a:picLocks noChangeAspect="1"/>
          </p:cNvPicPr>
          <p:nvPr/>
        </p:nvPicPr>
        <p:blipFill>
          <a:blip r:embed="rId2"/>
          <a:stretch>
            <a:fillRect/>
          </a:stretch>
        </p:blipFill>
        <p:spPr>
          <a:xfrm>
            <a:off x="728868" y="1819223"/>
            <a:ext cx="7404271" cy="4407089"/>
          </a:xfrm>
          <a:prstGeom prst="rect">
            <a:avLst/>
          </a:prstGeom>
          <a:ln>
            <a:noFill/>
          </a:ln>
          <a:effectLst>
            <a:outerShdw blurRad="292100" dist="139700" dir="2700000" algn="tl" rotWithShape="0">
              <a:srgbClr val="333333">
                <a:alpha val="65000"/>
              </a:srgbClr>
            </a:outerShdw>
          </a:effectLst>
        </p:spPr>
      </p:pic>
    </p:spTree>
    <p:extLst>
      <p:ext uri="{BB962C8B-B14F-4D97-AF65-F5344CB8AC3E}">
        <p14:creationId xmlns:p14="http://schemas.microsoft.com/office/powerpoint/2010/main" val="1231574459"/>
      </p:ext>
    </p:extLst>
  </p:cSld>
  <p:clrMapOvr>
    <a:masterClrMapping/>
  </p:clrMapOvr>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olo 1">
            <a:extLst>
              <a:ext uri="{FF2B5EF4-FFF2-40B4-BE49-F238E27FC236}">
                <a16:creationId xmlns:a16="http://schemas.microsoft.com/office/drawing/2014/main" id="{D20378A7-25CA-99CA-E5B6-3C76EB57694C}"/>
              </a:ext>
            </a:extLst>
          </p:cNvPr>
          <p:cNvSpPr>
            <a:spLocks noGrp="1"/>
          </p:cNvSpPr>
          <p:nvPr>
            <p:ph type="title"/>
          </p:nvPr>
        </p:nvSpPr>
        <p:spPr/>
        <p:txBody>
          <a:bodyPr>
            <a:normAutofit/>
          </a:bodyPr>
          <a:lstStyle/>
          <a:p>
            <a:pPr algn="ctr"/>
            <a:r>
              <a:rPr lang="it-IT" sz="4000" b="1" i="0" dirty="0">
                <a:solidFill>
                  <a:srgbClr val="FF0000"/>
                </a:solidFill>
                <a:effectLst/>
                <a:latin typeface="Verdana" panose="020B0604030504040204" pitchFamily="34" charset="0"/>
              </a:rPr>
              <a:t>Dispositivi e applicazioni degli US</a:t>
            </a:r>
            <a:endParaRPr lang="it-IT" sz="4000" b="1" i="0" dirty="0">
              <a:solidFill>
                <a:srgbClr val="FF0000"/>
              </a:solidFill>
              <a:effectLst/>
              <a:latin typeface="Georgia" panose="02040502050405020303" pitchFamily="18" charset="0"/>
            </a:endParaRPr>
          </a:p>
        </p:txBody>
      </p:sp>
      <p:sp>
        <p:nvSpPr>
          <p:cNvPr id="4" name="Segnaposto contenuto 3">
            <a:extLst>
              <a:ext uri="{FF2B5EF4-FFF2-40B4-BE49-F238E27FC236}">
                <a16:creationId xmlns:a16="http://schemas.microsoft.com/office/drawing/2014/main" id="{4834774B-17F2-E066-BECE-52DD47F67D8B}"/>
              </a:ext>
            </a:extLst>
          </p:cNvPr>
          <p:cNvSpPr>
            <a:spLocks noGrp="1"/>
          </p:cNvSpPr>
          <p:nvPr>
            <p:ph idx="1"/>
          </p:nvPr>
        </p:nvSpPr>
        <p:spPr>
          <a:xfrm>
            <a:off x="8322364" y="2108201"/>
            <a:ext cx="2833315" cy="3760891"/>
          </a:xfrm>
        </p:spPr>
        <p:txBody>
          <a:bodyPr>
            <a:normAutofit fontScale="70000" lnSpcReduction="20000"/>
          </a:bodyPr>
          <a:lstStyle/>
          <a:p>
            <a:r>
              <a:rPr lang="it-IT" b="1" i="0" dirty="0">
                <a:solidFill>
                  <a:srgbClr val="333333"/>
                </a:solidFill>
                <a:effectLst/>
                <a:latin typeface="Verdana" panose="020B0604030504040204" pitchFamily="34" charset="0"/>
              </a:rPr>
              <a:t>Le sorgenti sonore riportate in tabella possono avere uno spettro di emissione a larga banda o a banda stretta su frequenze diverse, variabili da dispositivo a dispositivo, che coinvolgono sia l’intervallo udibile che quello ultrasonico. Con il simbolo minore &lt; e maggiore &gt; si intende che le frequenze di emissione posso essere al di sotto o al di sopra del valore indicato. I valori riportati sono presi dalla letteratura o da misure sui dispositivi.</a:t>
            </a:r>
            <a:endParaRPr lang="it-IT" b="1" dirty="0"/>
          </a:p>
        </p:txBody>
      </p:sp>
      <p:pic>
        <p:nvPicPr>
          <p:cNvPr id="5" name="Immagine 4">
            <a:extLst>
              <a:ext uri="{FF2B5EF4-FFF2-40B4-BE49-F238E27FC236}">
                <a16:creationId xmlns:a16="http://schemas.microsoft.com/office/drawing/2014/main" id="{97BCAF85-9351-D23B-A094-42C6CA4DB353}"/>
              </a:ext>
            </a:extLst>
          </p:cNvPr>
          <p:cNvPicPr>
            <a:picLocks noChangeAspect="1"/>
          </p:cNvPicPr>
          <p:nvPr/>
        </p:nvPicPr>
        <p:blipFill>
          <a:blip r:embed="rId2"/>
          <a:stretch>
            <a:fillRect/>
          </a:stretch>
        </p:blipFill>
        <p:spPr>
          <a:xfrm>
            <a:off x="833164" y="2020024"/>
            <a:ext cx="7447560" cy="4280763"/>
          </a:xfrm>
          <a:prstGeom prst="rect">
            <a:avLst/>
          </a:prstGeom>
          <a:ln>
            <a:noFill/>
          </a:ln>
          <a:effectLst>
            <a:outerShdw blurRad="292100" dist="139700" dir="2700000" algn="tl" rotWithShape="0">
              <a:srgbClr val="333333">
                <a:alpha val="65000"/>
              </a:srgbClr>
            </a:outerShdw>
          </a:effectLst>
        </p:spPr>
      </p:pic>
    </p:spTree>
    <p:extLst>
      <p:ext uri="{BB962C8B-B14F-4D97-AF65-F5344CB8AC3E}">
        <p14:creationId xmlns:p14="http://schemas.microsoft.com/office/powerpoint/2010/main" val="449296884"/>
      </p:ext>
    </p:extLst>
  </p:cSld>
  <p:clrMapOvr>
    <a:masterClrMapping/>
  </p:clrMapOvr>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olo 1">
            <a:extLst>
              <a:ext uri="{FF2B5EF4-FFF2-40B4-BE49-F238E27FC236}">
                <a16:creationId xmlns:a16="http://schemas.microsoft.com/office/drawing/2014/main" id="{D20378A7-25CA-99CA-E5B6-3C76EB57694C}"/>
              </a:ext>
            </a:extLst>
          </p:cNvPr>
          <p:cNvSpPr>
            <a:spLocks noGrp="1"/>
          </p:cNvSpPr>
          <p:nvPr>
            <p:ph type="title"/>
          </p:nvPr>
        </p:nvSpPr>
        <p:spPr/>
        <p:txBody>
          <a:bodyPr/>
          <a:lstStyle/>
          <a:p>
            <a:pPr algn="ctr"/>
            <a:r>
              <a:rPr lang="it-IT" b="0" i="0" dirty="0">
                <a:solidFill>
                  <a:srgbClr val="CC3300"/>
                </a:solidFill>
                <a:effectLst/>
                <a:latin typeface="Georgia" panose="02040502050405020303" pitchFamily="18" charset="0"/>
              </a:rPr>
              <a:t>Effetti</a:t>
            </a:r>
          </a:p>
        </p:txBody>
      </p:sp>
      <p:sp>
        <p:nvSpPr>
          <p:cNvPr id="3" name="Segnaposto contenuto 2">
            <a:extLst>
              <a:ext uri="{FF2B5EF4-FFF2-40B4-BE49-F238E27FC236}">
                <a16:creationId xmlns:a16="http://schemas.microsoft.com/office/drawing/2014/main" id="{F235E000-7FB4-5ED2-FF61-761749AD2DE6}"/>
              </a:ext>
            </a:extLst>
          </p:cNvPr>
          <p:cNvSpPr>
            <a:spLocks noGrp="1"/>
          </p:cNvSpPr>
          <p:nvPr>
            <p:ph idx="1"/>
          </p:nvPr>
        </p:nvSpPr>
        <p:spPr>
          <a:xfrm>
            <a:off x="1097280" y="2108201"/>
            <a:ext cx="10058400" cy="4160077"/>
          </a:xfrm>
        </p:spPr>
        <p:txBody>
          <a:bodyPr>
            <a:normAutofit/>
          </a:bodyPr>
          <a:lstStyle/>
          <a:p>
            <a:pPr algn="just"/>
            <a:r>
              <a:rPr lang="it-IT" b="0" i="0" dirty="0">
                <a:solidFill>
                  <a:srgbClr val="333333"/>
                </a:solidFill>
                <a:effectLst/>
                <a:latin typeface="Verdana" panose="020B0604030504040204" pitchFamily="34" charset="0"/>
              </a:rPr>
              <a:t>In generale il rischio occupazionale da esposizione a US è legato principalmente alla possibilità che il lavoratore possa entrare accidentalmente a contatto diretto con gli US generati dalla sorgente. Gli strati di aria o di liquido eventualmente interposti riducono l’esposizione.</a:t>
            </a:r>
          </a:p>
          <a:p>
            <a:pPr algn="just"/>
            <a:r>
              <a:rPr lang="it-IT" b="0" i="0" dirty="0">
                <a:solidFill>
                  <a:srgbClr val="333333"/>
                </a:solidFill>
                <a:effectLst/>
                <a:latin typeface="Verdana" panose="020B0604030504040204" pitchFamily="34" charset="0"/>
              </a:rPr>
              <a:t>Dispositivi che operano nell’intervallo di frequenze dei megahertz sono in grado di danneggiare i tessuti solo in caso di contatto diretto del corpo con la sorgente.</a:t>
            </a:r>
          </a:p>
          <a:p>
            <a:pPr algn="just"/>
            <a:r>
              <a:rPr lang="it-IT" b="0" i="0" dirty="0">
                <a:solidFill>
                  <a:srgbClr val="333333"/>
                </a:solidFill>
                <a:effectLst/>
                <a:latin typeface="Verdana" panose="020B0604030504040204" pitchFamily="34" charset="0"/>
              </a:rPr>
              <a:t>Nel caso di propagazione aerea gli operatori possono risultare esposti a livelli nocivi per l’apparato uditivo, come può avvenire nel caso di addetti a saldature o pulitrici o altri apparati ad US.</a:t>
            </a:r>
          </a:p>
        </p:txBody>
      </p:sp>
    </p:spTree>
    <p:extLst>
      <p:ext uri="{BB962C8B-B14F-4D97-AF65-F5344CB8AC3E}">
        <p14:creationId xmlns:p14="http://schemas.microsoft.com/office/powerpoint/2010/main" val="2007845104"/>
      </p:ext>
    </p:extLst>
  </p:cSld>
  <p:clrMapOvr>
    <a:masterClrMapping/>
  </p:clrMapOvr>
</p:sld>
</file>

<file path=ppt/slides/slide2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olo 1">
            <a:extLst>
              <a:ext uri="{FF2B5EF4-FFF2-40B4-BE49-F238E27FC236}">
                <a16:creationId xmlns:a16="http://schemas.microsoft.com/office/drawing/2014/main" id="{D20378A7-25CA-99CA-E5B6-3C76EB57694C}"/>
              </a:ext>
            </a:extLst>
          </p:cNvPr>
          <p:cNvSpPr>
            <a:spLocks noGrp="1"/>
          </p:cNvSpPr>
          <p:nvPr>
            <p:ph type="title"/>
          </p:nvPr>
        </p:nvSpPr>
        <p:spPr/>
        <p:txBody>
          <a:bodyPr/>
          <a:lstStyle/>
          <a:p>
            <a:pPr algn="ctr"/>
            <a:r>
              <a:rPr lang="it-IT" b="0" i="0" dirty="0">
                <a:solidFill>
                  <a:srgbClr val="CC3300"/>
                </a:solidFill>
                <a:effectLst/>
                <a:latin typeface="Georgia" panose="02040502050405020303" pitchFamily="18" charset="0"/>
              </a:rPr>
              <a:t>Effetti</a:t>
            </a:r>
          </a:p>
        </p:txBody>
      </p:sp>
      <p:sp>
        <p:nvSpPr>
          <p:cNvPr id="3" name="Segnaposto contenuto 2">
            <a:extLst>
              <a:ext uri="{FF2B5EF4-FFF2-40B4-BE49-F238E27FC236}">
                <a16:creationId xmlns:a16="http://schemas.microsoft.com/office/drawing/2014/main" id="{F235E000-7FB4-5ED2-FF61-761749AD2DE6}"/>
              </a:ext>
            </a:extLst>
          </p:cNvPr>
          <p:cNvSpPr>
            <a:spLocks noGrp="1"/>
          </p:cNvSpPr>
          <p:nvPr>
            <p:ph idx="1"/>
          </p:nvPr>
        </p:nvSpPr>
        <p:spPr>
          <a:xfrm>
            <a:off x="1097280" y="2108201"/>
            <a:ext cx="10058400" cy="4160077"/>
          </a:xfrm>
        </p:spPr>
        <p:txBody>
          <a:bodyPr>
            <a:normAutofit fontScale="85000" lnSpcReduction="10000"/>
          </a:bodyPr>
          <a:lstStyle/>
          <a:p>
            <a:pPr algn="just"/>
            <a:r>
              <a:rPr lang="it-IT" b="0" i="0" dirty="0">
                <a:solidFill>
                  <a:srgbClr val="333333"/>
                </a:solidFill>
                <a:effectLst/>
                <a:latin typeface="Verdana" panose="020B0604030504040204" pitchFamily="34" charset="0"/>
              </a:rPr>
              <a:t>Gli US possono provocare:</a:t>
            </a:r>
          </a:p>
          <a:p>
            <a:pPr algn="just"/>
            <a:r>
              <a:rPr lang="it-IT" b="1" i="0" dirty="0">
                <a:solidFill>
                  <a:srgbClr val="333333"/>
                </a:solidFill>
                <a:effectLst/>
                <a:latin typeface="Verdana" panose="020B0604030504040204" pitchFamily="34" charset="0"/>
              </a:rPr>
              <a:t>Effetti sull’apparato uditivo</a:t>
            </a:r>
            <a:r>
              <a:rPr lang="it-IT" b="0" i="0" dirty="0">
                <a:solidFill>
                  <a:srgbClr val="333333"/>
                </a:solidFill>
                <a:effectLst/>
                <a:latin typeface="Verdana" panose="020B0604030504040204" pitchFamily="34" charset="0"/>
              </a:rPr>
              <a:t>. Tali effetti si riferiscono a US a bassa frequenza, fino circa a 100 kHz. Può verificarsi un innalzamento temporaneo della soglia uditiva che può portare nel tempo ad una perdita significativa dell’udito. Alcuni studi associano questi effetti alle </a:t>
            </a:r>
            <a:r>
              <a:rPr lang="it-IT" b="0" i="0" dirty="0" err="1">
                <a:solidFill>
                  <a:srgbClr val="333333"/>
                </a:solidFill>
                <a:effectLst/>
                <a:latin typeface="Verdana" panose="020B0604030504040204" pitchFamily="34" charset="0"/>
              </a:rPr>
              <a:t>subarmoniche</a:t>
            </a:r>
            <a:r>
              <a:rPr lang="it-IT" b="0" i="0" dirty="0">
                <a:solidFill>
                  <a:srgbClr val="333333"/>
                </a:solidFill>
                <a:effectLst/>
                <a:latin typeface="Verdana" panose="020B0604030504040204" pitchFamily="34" charset="0"/>
              </a:rPr>
              <a:t> nel campo dell’udibile generate da sorgenti di US.</a:t>
            </a:r>
          </a:p>
          <a:p>
            <a:pPr algn="just"/>
            <a:r>
              <a:rPr lang="it-IT" b="1" i="0" dirty="0">
                <a:solidFill>
                  <a:srgbClr val="333333"/>
                </a:solidFill>
                <a:effectLst/>
                <a:latin typeface="Verdana" panose="020B0604030504040204" pitchFamily="34" charset="0"/>
              </a:rPr>
              <a:t>Effetti soggettivi.</a:t>
            </a:r>
            <a:r>
              <a:rPr lang="it-IT" b="0" i="0" dirty="0">
                <a:solidFill>
                  <a:srgbClr val="333333"/>
                </a:solidFill>
                <a:effectLst/>
                <a:latin typeface="Verdana" panose="020B0604030504040204" pitchFamily="34" charset="0"/>
              </a:rPr>
              <a:t> La percezione di tali effetti può variare da individuo a individuo. Sono stati segnalati affaticamento eccessivo, cefalea, nausea, vomito, gastralgie, sensazione di occlusione e pressione nell’orecchio, ronzii, disturbi del sonno, perdita del senso di equilibrio, vertigini ecc. anch’essi presumibilmente dovuti alle componenti udibili di alta frequenza (sub armoniche delle emissioni ultrasoniche).</a:t>
            </a:r>
          </a:p>
          <a:p>
            <a:pPr algn="just"/>
            <a:r>
              <a:rPr lang="it-IT" b="0" i="0" dirty="0">
                <a:solidFill>
                  <a:srgbClr val="333333"/>
                </a:solidFill>
                <a:effectLst/>
                <a:latin typeface="Verdana" panose="020B0604030504040204" pitchFamily="34" charset="0"/>
              </a:rPr>
              <a:t>Inoltre, alcuni individui, in particolare i soggetti più giovani, possono percepire sensazioni uditive in presenza di US alle frequenze più basse (16-20 kHz) con possibile disagio.</a:t>
            </a:r>
          </a:p>
        </p:txBody>
      </p:sp>
    </p:spTree>
    <p:extLst>
      <p:ext uri="{BB962C8B-B14F-4D97-AF65-F5344CB8AC3E}">
        <p14:creationId xmlns:p14="http://schemas.microsoft.com/office/powerpoint/2010/main" val="3397005088"/>
      </p:ext>
    </p:extLst>
  </p:cSld>
  <p:clrMapOvr>
    <a:masterClrMapping/>
  </p:clrMapOvr>
</p:sld>
</file>

<file path=ppt/slides/slide3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olo 1">
            <a:extLst>
              <a:ext uri="{FF2B5EF4-FFF2-40B4-BE49-F238E27FC236}">
                <a16:creationId xmlns:a16="http://schemas.microsoft.com/office/drawing/2014/main" id="{D20378A7-25CA-99CA-E5B6-3C76EB57694C}"/>
              </a:ext>
            </a:extLst>
          </p:cNvPr>
          <p:cNvSpPr>
            <a:spLocks noGrp="1"/>
          </p:cNvSpPr>
          <p:nvPr>
            <p:ph type="title"/>
          </p:nvPr>
        </p:nvSpPr>
        <p:spPr/>
        <p:txBody>
          <a:bodyPr/>
          <a:lstStyle/>
          <a:p>
            <a:pPr algn="ctr"/>
            <a:r>
              <a:rPr lang="it-IT" b="0" i="0" dirty="0">
                <a:solidFill>
                  <a:srgbClr val="CC3300"/>
                </a:solidFill>
                <a:effectLst/>
                <a:latin typeface="Georgia" panose="02040502050405020303" pitchFamily="18" charset="0"/>
              </a:rPr>
              <a:t>Effetti</a:t>
            </a:r>
          </a:p>
        </p:txBody>
      </p:sp>
      <p:sp>
        <p:nvSpPr>
          <p:cNvPr id="3" name="Segnaposto contenuto 2">
            <a:extLst>
              <a:ext uri="{FF2B5EF4-FFF2-40B4-BE49-F238E27FC236}">
                <a16:creationId xmlns:a16="http://schemas.microsoft.com/office/drawing/2014/main" id="{F235E000-7FB4-5ED2-FF61-761749AD2DE6}"/>
              </a:ext>
            </a:extLst>
          </p:cNvPr>
          <p:cNvSpPr>
            <a:spLocks noGrp="1"/>
          </p:cNvSpPr>
          <p:nvPr>
            <p:ph idx="1"/>
          </p:nvPr>
        </p:nvSpPr>
        <p:spPr>
          <a:xfrm>
            <a:off x="1097280" y="2108201"/>
            <a:ext cx="10058400" cy="4160077"/>
          </a:xfrm>
        </p:spPr>
        <p:txBody>
          <a:bodyPr>
            <a:normAutofit/>
          </a:bodyPr>
          <a:lstStyle/>
          <a:p>
            <a:pPr algn="just"/>
            <a:r>
              <a:rPr lang="it-IT" b="0" i="0" dirty="0">
                <a:solidFill>
                  <a:srgbClr val="333333"/>
                </a:solidFill>
                <a:effectLst/>
                <a:latin typeface="Verdana" panose="020B0604030504040204" pitchFamily="34" charset="0"/>
              </a:rPr>
              <a:t>Gli US possono provocare:</a:t>
            </a:r>
          </a:p>
          <a:p>
            <a:pPr algn="just"/>
            <a:r>
              <a:rPr lang="it-IT" b="1" i="0" dirty="0">
                <a:solidFill>
                  <a:srgbClr val="333333"/>
                </a:solidFill>
                <a:effectLst/>
                <a:latin typeface="Verdana" panose="020B0604030504040204" pitchFamily="34" charset="0"/>
              </a:rPr>
              <a:t>Effetti di cavitazione in organi/tessuti contenenti gas anche disciolti</a:t>
            </a:r>
            <a:r>
              <a:rPr lang="it-IT" b="0" i="0" dirty="0">
                <a:solidFill>
                  <a:srgbClr val="333333"/>
                </a:solidFill>
                <a:effectLst/>
                <a:latin typeface="Verdana" panose="020B0604030504040204" pitchFamily="34" charset="0"/>
              </a:rPr>
              <a:t>. Tali fenomeni, di tipo meccanico, sono in genere determinati dall’applicazione degli US in ambito estetico e medico.</a:t>
            </a:r>
          </a:p>
          <a:p>
            <a:pPr algn="just"/>
            <a:r>
              <a:rPr lang="it-IT" b="1" i="0" dirty="0">
                <a:solidFill>
                  <a:srgbClr val="333333"/>
                </a:solidFill>
                <a:effectLst/>
                <a:latin typeface="Verdana" panose="020B0604030504040204" pitchFamily="34" charset="0"/>
              </a:rPr>
              <a:t>Effetti termici su organi e tessuti.</a:t>
            </a:r>
            <a:r>
              <a:rPr lang="it-IT" b="0" i="0" dirty="0">
                <a:solidFill>
                  <a:srgbClr val="333333"/>
                </a:solidFill>
                <a:effectLst/>
                <a:latin typeface="Verdana" panose="020B0604030504040204" pitchFamily="34" charset="0"/>
              </a:rPr>
              <a:t> Si riferiscono principalmente ad US a frequenze &gt; 1 MHz. L’assorbimento localizzato o diffuso di energia può provocare il riscaldamento del tessuto interessato, con entità dipendente dalla frequenza ultrasonica. Il danno è funzione del calore accumulato e quindi della variazione di temperatura nel tessuto.</a:t>
            </a:r>
          </a:p>
        </p:txBody>
      </p:sp>
    </p:spTree>
    <p:extLst>
      <p:ext uri="{BB962C8B-B14F-4D97-AF65-F5344CB8AC3E}">
        <p14:creationId xmlns:p14="http://schemas.microsoft.com/office/powerpoint/2010/main" val="1888408636"/>
      </p:ext>
    </p:extLst>
  </p:cSld>
  <p:clrMapOvr>
    <a:masterClrMapping/>
  </p:clrMapOvr>
</p:sld>
</file>

<file path=ppt/slides/slide3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olo 1">
            <a:extLst>
              <a:ext uri="{FF2B5EF4-FFF2-40B4-BE49-F238E27FC236}">
                <a16:creationId xmlns:a16="http://schemas.microsoft.com/office/drawing/2014/main" id="{D20378A7-25CA-99CA-E5B6-3C76EB57694C}"/>
              </a:ext>
            </a:extLst>
          </p:cNvPr>
          <p:cNvSpPr>
            <a:spLocks noGrp="1"/>
          </p:cNvSpPr>
          <p:nvPr>
            <p:ph type="title"/>
          </p:nvPr>
        </p:nvSpPr>
        <p:spPr/>
        <p:txBody>
          <a:bodyPr/>
          <a:lstStyle/>
          <a:p>
            <a:pPr algn="ctr"/>
            <a:r>
              <a:rPr lang="it-IT" b="0" i="0" dirty="0">
                <a:solidFill>
                  <a:srgbClr val="CC3300"/>
                </a:solidFill>
                <a:effectLst/>
                <a:latin typeface="Georgia" panose="02040502050405020303" pitchFamily="18" charset="0"/>
              </a:rPr>
              <a:t>Effetti</a:t>
            </a:r>
          </a:p>
        </p:txBody>
      </p:sp>
      <p:sp>
        <p:nvSpPr>
          <p:cNvPr id="3" name="Segnaposto contenuto 2">
            <a:extLst>
              <a:ext uri="{FF2B5EF4-FFF2-40B4-BE49-F238E27FC236}">
                <a16:creationId xmlns:a16="http://schemas.microsoft.com/office/drawing/2014/main" id="{F235E000-7FB4-5ED2-FF61-761749AD2DE6}"/>
              </a:ext>
            </a:extLst>
          </p:cNvPr>
          <p:cNvSpPr>
            <a:spLocks noGrp="1"/>
          </p:cNvSpPr>
          <p:nvPr>
            <p:ph idx="1"/>
          </p:nvPr>
        </p:nvSpPr>
        <p:spPr>
          <a:xfrm>
            <a:off x="1097280" y="2108201"/>
            <a:ext cx="10058400" cy="4160077"/>
          </a:xfrm>
        </p:spPr>
        <p:txBody>
          <a:bodyPr>
            <a:normAutofit fontScale="77500" lnSpcReduction="20000"/>
          </a:bodyPr>
          <a:lstStyle/>
          <a:p>
            <a:pPr algn="just"/>
            <a:r>
              <a:rPr lang="it-IT" b="0" i="0" dirty="0">
                <a:solidFill>
                  <a:srgbClr val="333333"/>
                </a:solidFill>
                <a:effectLst/>
                <a:latin typeface="Verdana" panose="020B0604030504040204" pitchFamily="34" charset="0"/>
              </a:rPr>
              <a:t>Per quanto riguarda gli effetti sull’apparato uditivo, alcuni individui possono risultare più suscettibili di altri all’insorgenza di disturbi per predisposizione individuale o altro.</a:t>
            </a:r>
          </a:p>
          <a:p>
            <a:pPr algn="just"/>
            <a:r>
              <a:rPr lang="it-IT" b="1" i="0" dirty="0">
                <a:solidFill>
                  <a:srgbClr val="333333"/>
                </a:solidFill>
                <a:effectLst/>
                <a:latin typeface="Verdana" panose="020B0604030504040204" pitchFamily="34" charset="0"/>
              </a:rPr>
              <a:t>I principali fattori che possono incrementare il rischio individuale sono:</a:t>
            </a:r>
          </a:p>
          <a:p>
            <a:pPr algn="l">
              <a:buFont typeface="Arial" panose="020B0604020202020204" pitchFamily="34" charset="0"/>
              <a:buChar char="•"/>
            </a:pPr>
            <a:r>
              <a:rPr lang="it-IT" b="1" i="0" dirty="0">
                <a:solidFill>
                  <a:srgbClr val="333333"/>
                </a:solidFill>
                <a:effectLst/>
                <a:latin typeface="Verdana" panose="020B0604030504040204" pitchFamily="34" charset="0"/>
              </a:rPr>
              <a:t>predisposizione individuale;</a:t>
            </a:r>
          </a:p>
          <a:p>
            <a:pPr algn="l">
              <a:buFont typeface="Arial" panose="020B0604020202020204" pitchFamily="34" charset="0"/>
              <a:buChar char="•"/>
            </a:pPr>
            <a:r>
              <a:rPr lang="it-IT" b="1" i="0" dirty="0">
                <a:solidFill>
                  <a:srgbClr val="333333"/>
                </a:solidFill>
                <a:effectLst/>
                <a:latin typeface="Verdana" panose="020B0604030504040204" pitchFamily="34" charset="0"/>
              </a:rPr>
              <a:t>età;</a:t>
            </a:r>
          </a:p>
          <a:p>
            <a:pPr algn="l">
              <a:buFont typeface="Arial" panose="020B0604020202020204" pitchFamily="34" charset="0"/>
              <a:buChar char="•"/>
            </a:pPr>
            <a:r>
              <a:rPr lang="it-IT" b="1" i="0" dirty="0">
                <a:solidFill>
                  <a:srgbClr val="333333"/>
                </a:solidFill>
                <a:effectLst/>
                <a:latin typeface="Verdana" panose="020B0604030504040204" pitchFamily="34" charset="0"/>
              </a:rPr>
              <a:t>patologie croniche come diabete ed ipertensione;</a:t>
            </a:r>
          </a:p>
          <a:p>
            <a:pPr algn="l">
              <a:buFont typeface="Arial" panose="020B0604020202020204" pitchFamily="34" charset="0"/>
              <a:buChar char="•"/>
            </a:pPr>
            <a:r>
              <a:rPr lang="it-IT" b="1" i="0" dirty="0">
                <a:solidFill>
                  <a:srgbClr val="333333"/>
                </a:solidFill>
                <a:effectLst/>
                <a:latin typeface="Verdana" panose="020B0604030504040204" pitchFamily="34" charset="0"/>
              </a:rPr>
              <a:t>fumo;</a:t>
            </a:r>
          </a:p>
          <a:p>
            <a:pPr algn="l">
              <a:buFont typeface="Arial" panose="020B0604020202020204" pitchFamily="34" charset="0"/>
              <a:buChar char="•"/>
            </a:pPr>
            <a:r>
              <a:rPr lang="it-IT" b="1" i="0" dirty="0">
                <a:solidFill>
                  <a:srgbClr val="333333"/>
                </a:solidFill>
                <a:effectLst/>
                <a:latin typeface="Verdana" panose="020B0604030504040204" pitchFamily="34" charset="0"/>
              </a:rPr>
              <a:t>patologie pregresse a carico dell’organo dell’udito;</a:t>
            </a:r>
          </a:p>
          <a:p>
            <a:pPr algn="l">
              <a:buFont typeface="Arial" panose="020B0604020202020204" pitchFamily="34" charset="0"/>
              <a:buChar char="•"/>
            </a:pPr>
            <a:r>
              <a:rPr lang="it-IT" b="1" i="0" dirty="0">
                <a:solidFill>
                  <a:srgbClr val="333333"/>
                </a:solidFill>
                <a:effectLst/>
                <a:latin typeface="Verdana" panose="020B0604030504040204" pitchFamily="34" charset="0"/>
              </a:rPr>
              <a:t>uso di farmaci ototossici (di seguito trattati);</a:t>
            </a:r>
          </a:p>
          <a:p>
            <a:pPr algn="l">
              <a:buFont typeface="Arial" panose="020B0604020202020204" pitchFamily="34" charset="0"/>
              <a:buChar char="•"/>
            </a:pPr>
            <a:r>
              <a:rPr lang="it-IT" b="1" i="0" dirty="0">
                <a:solidFill>
                  <a:srgbClr val="333333"/>
                </a:solidFill>
                <a:effectLst/>
                <a:latin typeface="Verdana" panose="020B0604030504040204" pitchFamily="34" charset="0"/>
              </a:rPr>
              <a:t>esposizione a sostanze ototossiche (di seguito trattate);</a:t>
            </a:r>
          </a:p>
          <a:p>
            <a:pPr algn="l">
              <a:buFont typeface="Arial" panose="020B0604020202020204" pitchFamily="34" charset="0"/>
              <a:buChar char="•"/>
            </a:pPr>
            <a:r>
              <a:rPr lang="it-IT" b="1" i="0" dirty="0">
                <a:solidFill>
                  <a:srgbClr val="333333"/>
                </a:solidFill>
                <a:effectLst/>
                <a:latin typeface="Verdana" panose="020B0604030504040204" pitchFamily="34" charset="0"/>
              </a:rPr>
              <a:t>esposizione a vibrazioni.</a:t>
            </a:r>
          </a:p>
        </p:txBody>
      </p:sp>
    </p:spTree>
    <p:extLst>
      <p:ext uri="{BB962C8B-B14F-4D97-AF65-F5344CB8AC3E}">
        <p14:creationId xmlns:p14="http://schemas.microsoft.com/office/powerpoint/2010/main" val="473432714"/>
      </p:ext>
    </p:extLst>
  </p:cSld>
  <p:clrMapOvr>
    <a:masterClrMapping/>
  </p:clrMapOvr>
</p:sld>
</file>

<file path=ppt/slides/slide3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olo 1">
            <a:extLst>
              <a:ext uri="{FF2B5EF4-FFF2-40B4-BE49-F238E27FC236}">
                <a16:creationId xmlns:a16="http://schemas.microsoft.com/office/drawing/2014/main" id="{D20378A7-25CA-99CA-E5B6-3C76EB57694C}"/>
              </a:ext>
            </a:extLst>
          </p:cNvPr>
          <p:cNvSpPr>
            <a:spLocks noGrp="1"/>
          </p:cNvSpPr>
          <p:nvPr>
            <p:ph type="title"/>
          </p:nvPr>
        </p:nvSpPr>
        <p:spPr/>
        <p:txBody>
          <a:bodyPr/>
          <a:lstStyle/>
          <a:p>
            <a:pPr algn="ctr"/>
            <a:r>
              <a:rPr lang="it-IT" b="0" i="0" dirty="0">
                <a:solidFill>
                  <a:srgbClr val="CC3300"/>
                </a:solidFill>
                <a:effectLst/>
                <a:latin typeface="Georgia" panose="02040502050405020303" pitchFamily="18" charset="0"/>
              </a:rPr>
              <a:t>Effetti</a:t>
            </a:r>
          </a:p>
        </p:txBody>
      </p:sp>
      <p:sp>
        <p:nvSpPr>
          <p:cNvPr id="3" name="Segnaposto contenuto 2">
            <a:extLst>
              <a:ext uri="{FF2B5EF4-FFF2-40B4-BE49-F238E27FC236}">
                <a16:creationId xmlns:a16="http://schemas.microsoft.com/office/drawing/2014/main" id="{F235E000-7FB4-5ED2-FF61-761749AD2DE6}"/>
              </a:ext>
            </a:extLst>
          </p:cNvPr>
          <p:cNvSpPr>
            <a:spLocks noGrp="1"/>
          </p:cNvSpPr>
          <p:nvPr>
            <p:ph idx="1"/>
          </p:nvPr>
        </p:nvSpPr>
        <p:spPr>
          <a:xfrm>
            <a:off x="1097280" y="2108201"/>
            <a:ext cx="10058400" cy="4160077"/>
          </a:xfrm>
        </p:spPr>
        <p:txBody>
          <a:bodyPr>
            <a:normAutofit/>
          </a:bodyPr>
          <a:lstStyle/>
          <a:p>
            <a:pPr algn="just"/>
            <a:r>
              <a:rPr lang="it-IT" b="1" i="0" dirty="0">
                <a:solidFill>
                  <a:srgbClr val="333333"/>
                </a:solidFill>
                <a:effectLst/>
                <a:latin typeface="Verdana" panose="020B0604030504040204" pitchFamily="34" charset="0"/>
              </a:rPr>
              <a:t>Si evidenzia che anche nel caso di esposizione ad US rientrano, tra i lavoratori particolarmente sensibili al rischio, i minori (L.977/67 e </a:t>
            </a:r>
            <a:r>
              <a:rPr lang="it-IT" b="1" i="0" dirty="0" err="1">
                <a:solidFill>
                  <a:srgbClr val="333333"/>
                </a:solidFill>
                <a:effectLst/>
                <a:latin typeface="Verdana" panose="020B0604030504040204" pitchFamily="34" charset="0"/>
              </a:rPr>
              <a:t>s.m.i.</a:t>
            </a:r>
            <a:r>
              <a:rPr lang="it-IT" b="1" i="0" dirty="0">
                <a:solidFill>
                  <a:srgbClr val="333333"/>
                </a:solidFill>
                <a:effectLst/>
                <a:latin typeface="Verdana" panose="020B0604030504040204" pitchFamily="34" charset="0"/>
              </a:rPr>
              <a:t>) e le lavoratrici in gravidanza (D.Lgs.151/2001).</a:t>
            </a:r>
          </a:p>
          <a:p>
            <a:pPr algn="just"/>
            <a:r>
              <a:rPr lang="it-IT" b="0" i="0" dirty="0">
                <a:solidFill>
                  <a:srgbClr val="333333"/>
                </a:solidFill>
                <a:effectLst/>
                <a:latin typeface="Verdana" panose="020B0604030504040204" pitchFamily="34" charset="0"/>
              </a:rPr>
              <a:t> </a:t>
            </a:r>
          </a:p>
          <a:p>
            <a:pPr algn="just"/>
            <a:r>
              <a:rPr lang="it-IT" b="0" i="0" dirty="0">
                <a:solidFill>
                  <a:srgbClr val="333333"/>
                </a:solidFill>
                <a:effectLst/>
                <a:latin typeface="Verdana" panose="020B0604030504040204" pitchFamily="34" charset="0"/>
              </a:rPr>
              <a:t>È opportuno segnalare infine che gli US potrebbero influire negativamente su dispositivi medici quali ad esempio protesi acustiche, lenti a contatto, determinando sui soggetti esposti effetti di tipo indiretto.</a:t>
            </a:r>
          </a:p>
        </p:txBody>
      </p:sp>
    </p:spTree>
    <p:extLst>
      <p:ext uri="{BB962C8B-B14F-4D97-AF65-F5344CB8AC3E}">
        <p14:creationId xmlns:p14="http://schemas.microsoft.com/office/powerpoint/2010/main" val="971212857"/>
      </p:ext>
    </p:extLst>
  </p:cSld>
  <p:clrMapOvr>
    <a:masterClrMapping/>
  </p:clrMapOvr>
</p:sld>
</file>

<file path=ppt/slides/slide3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olo 1">
            <a:extLst>
              <a:ext uri="{FF2B5EF4-FFF2-40B4-BE49-F238E27FC236}">
                <a16:creationId xmlns:a16="http://schemas.microsoft.com/office/drawing/2014/main" id="{D20378A7-25CA-99CA-E5B6-3C76EB57694C}"/>
              </a:ext>
            </a:extLst>
          </p:cNvPr>
          <p:cNvSpPr>
            <a:spLocks noGrp="1"/>
          </p:cNvSpPr>
          <p:nvPr>
            <p:ph type="title"/>
          </p:nvPr>
        </p:nvSpPr>
        <p:spPr/>
        <p:txBody>
          <a:bodyPr/>
          <a:lstStyle/>
          <a:p>
            <a:pPr algn="ctr"/>
            <a:r>
              <a:rPr lang="it-IT" b="0" i="0" dirty="0">
                <a:solidFill>
                  <a:srgbClr val="CC3300"/>
                </a:solidFill>
                <a:effectLst/>
                <a:latin typeface="Georgia" panose="02040502050405020303" pitchFamily="18" charset="0"/>
              </a:rPr>
              <a:t>SORGENTI GIUSTIFICABILI E DA VALUTARE</a:t>
            </a:r>
          </a:p>
        </p:txBody>
      </p:sp>
      <p:sp>
        <p:nvSpPr>
          <p:cNvPr id="3" name="Segnaposto contenuto 2">
            <a:extLst>
              <a:ext uri="{FF2B5EF4-FFF2-40B4-BE49-F238E27FC236}">
                <a16:creationId xmlns:a16="http://schemas.microsoft.com/office/drawing/2014/main" id="{F235E000-7FB4-5ED2-FF61-761749AD2DE6}"/>
              </a:ext>
            </a:extLst>
          </p:cNvPr>
          <p:cNvSpPr>
            <a:spLocks noGrp="1"/>
          </p:cNvSpPr>
          <p:nvPr>
            <p:ph idx="1"/>
          </p:nvPr>
        </p:nvSpPr>
        <p:spPr>
          <a:xfrm>
            <a:off x="1097280" y="2108201"/>
            <a:ext cx="10058400" cy="4160077"/>
          </a:xfrm>
        </p:spPr>
        <p:txBody>
          <a:bodyPr>
            <a:normAutofit fontScale="92500" lnSpcReduction="10000"/>
          </a:bodyPr>
          <a:lstStyle/>
          <a:p>
            <a:pPr algn="just"/>
            <a:r>
              <a:rPr lang="it-IT" b="0" i="0" dirty="0">
                <a:solidFill>
                  <a:srgbClr val="333333"/>
                </a:solidFill>
                <a:effectLst/>
                <a:latin typeface="Verdana" panose="020B0604030504040204" pitchFamily="34" charset="0"/>
              </a:rPr>
              <a:t>Con riferimento agli articoli 28 e 181 del D.lgs.81/08, il datore di lavoro valuta tutti i rischi derivanti da esposizione ad US in modo da identificare e adottare le opportune misure di prevenzione e protezione con particolare riferimento alle norme di buona tecnica ed alle buone prassi. Come per altri agenti fisici, questo non implica necessariamente l’effettuazione di misure.</a:t>
            </a:r>
          </a:p>
          <a:p>
            <a:pPr algn="just"/>
            <a:r>
              <a:rPr lang="it-IT" b="0" i="0" dirty="0">
                <a:solidFill>
                  <a:srgbClr val="333333"/>
                </a:solidFill>
                <a:effectLst/>
                <a:latin typeface="Verdana" panose="020B0604030504040204" pitchFamily="34" charset="0"/>
              </a:rPr>
              <a:t> </a:t>
            </a:r>
          </a:p>
          <a:p>
            <a:pPr algn="just"/>
            <a:r>
              <a:rPr lang="it-IT" b="0" i="0" dirty="0">
                <a:solidFill>
                  <a:srgbClr val="333333"/>
                </a:solidFill>
                <a:effectLst/>
                <a:latin typeface="Verdana" panose="020B0604030504040204" pitchFamily="34" charset="0"/>
              </a:rPr>
              <a:t>Prima di procedere ad una attività metrologica è possibile infatti utilizzare diverse fonti informative quali: dati relativi alle emissioni ed alla sicurezza forniti dal fabbricante o dal distributore dell’apparecchiatura sorgente; dati reperibili presso banche dati accreditate, quali quelli disponibili sul Portale Agenti Fisici; report tecnici e valutazioni presso aziende simili dello stesso comparto; norme tecniche di prodotto; linee guida; dati di letteratura; etc.</a:t>
            </a:r>
          </a:p>
        </p:txBody>
      </p:sp>
    </p:spTree>
    <p:extLst>
      <p:ext uri="{BB962C8B-B14F-4D97-AF65-F5344CB8AC3E}">
        <p14:creationId xmlns:p14="http://schemas.microsoft.com/office/powerpoint/2010/main" val="433732783"/>
      </p:ext>
    </p:extLst>
  </p:cSld>
  <p:clrMapOvr>
    <a:masterClrMapping/>
  </p:clrMapOvr>
</p:sld>
</file>

<file path=ppt/slides/slide3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olo 1">
            <a:extLst>
              <a:ext uri="{FF2B5EF4-FFF2-40B4-BE49-F238E27FC236}">
                <a16:creationId xmlns:a16="http://schemas.microsoft.com/office/drawing/2014/main" id="{D20378A7-25CA-99CA-E5B6-3C76EB57694C}"/>
              </a:ext>
            </a:extLst>
          </p:cNvPr>
          <p:cNvSpPr>
            <a:spLocks noGrp="1"/>
          </p:cNvSpPr>
          <p:nvPr>
            <p:ph type="title"/>
          </p:nvPr>
        </p:nvSpPr>
        <p:spPr/>
        <p:txBody>
          <a:bodyPr/>
          <a:lstStyle/>
          <a:p>
            <a:pPr algn="ctr"/>
            <a:r>
              <a:rPr lang="it-IT" b="0" i="0" dirty="0">
                <a:solidFill>
                  <a:srgbClr val="CC3300"/>
                </a:solidFill>
                <a:effectLst/>
                <a:latin typeface="Georgia" panose="02040502050405020303" pitchFamily="18" charset="0"/>
              </a:rPr>
              <a:t>SORGENTI GIUSTIFICABILI E DA VALUTARE</a:t>
            </a:r>
          </a:p>
        </p:txBody>
      </p:sp>
      <p:sp>
        <p:nvSpPr>
          <p:cNvPr id="3" name="Segnaposto contenuto 2">
            <a:extLst>
              <a:ext uri="{FF2B5EF4-FFF2-40B4-BE49-F238E27FC236}">
                <a16:creationId xmlns:a16="http://schemas.microsoft.com/office/drawing/2014/main" id="{F235E000-7FB4-5ED2-FF61-761749AD2DE6}"/>
              </a:ext>
            </a:extLst>
          </p:cNvPr>
          <p:cNvSpPr>
            <a:spLocks noGrp="1"/>
          </p:cNvSpPr>
          <p:nvPr>
            <p:ph idx="1"/>
          </p:nvPr>
        </p:nvSpPr>
        <p:spPr>
          <a:xfrm>
            <a:off x="1097280" y="2108201"/>
            <a:ext cx="10058400" cy="4160077"/>
          </a:xfrm>
        </p:spPr>
        <p:txBody>
          <a:bodyPr>
            <a:normAutofit/>
          </a:bodyPr>
          <a:lstStyle/>
          <a:p>
            <a:pPr algn="just"/>
            <a:r>
              <a:rPr lang="it-IT" b="0" i="0" dirty="0">
                <a:solidFill>
                  <a:srgbClr val="333333"/>
                </a:solidFill>
                <a:effectLst/>
                <a:latin typeface="Verdana" panose="020B0604030504040204" pitchFamily="34" charset="0"/>
              </a:rPr>
              <a:t>Pertanto una volta individuate tutte le attrezzature e gli apparati sorgente di US, dovranno essere consultati preliminarmente i manuali di uso e manutenzione, predisposti dai fabbricanti o dai distributori. Tali manuali possono contenere anche indicazioni sui livelli di emissione dell’apparato nonché le misure di tutela da mettere in atto per un utilizzo in sicurezza dello stesso.</a:t>
            </a:r>
          </a:p>
          <a:p>
            <a:pPr algn="just"/>
            <a:r>
              <a:rPr lang="it-IT" b="0" i="0" dirty="0">
                <a:solidFill>
                  <a:srgbClr val="333333"/>
                </a:solidFill>
                <a:effectLst/>
                <a:latin typeface="Verdana" panose="020B0604030504040204" pitchFamily="34" charset="0"/>
              </a:rPr>
              <a:t>Per poter usufruire correttamente delle informazioni e dei dati forniti dai fabbricanti è indispensabile che le attrezzature/dispositivi siano utilizzati in conformità a quanto indicato dagli stessi, anche in riferimento alle procedure relative alla manutenzione preventiva e periodica.</a:t>
            </a:r>
          </a:p>
        </p:txBody>
      </p:sp>
    </p:spTree>
    <p:extLst>
      <p:ext uri="{BB962C8B-B14F-4D97-AF65-F5344CB8AC3E}">
        <p14:creationId xmlns:p14="http://schemas.microsoft.com/office/powerpoint/2010/main" val="2307950843"/>
      </p:ext>
    </p:extLst>
  </p:cSld>
  <p:clrMapOvr>
    <a:masterClrMapping/>
  </p:clrMapOvr>
</p:sld>
</file>

<file path=ppt/slides/slide3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olo 1">
            <a:extLst>
              <a:ext uri="{FF2B5EF4-FFF2-40B4-BE49-F238E27FC236}">
                <a16:creationId xmlns:a16="http://schemas.microsoft.com/office/drawing/2014/main" id="{D20378A7-25CA-99CA-E5B6-3C76EB57694C}"/>
              </a:ext>
            </a:extLst>
          </p:cNvPr>
          <p:cNvSpPr>
            <a:spLocks noGrp="1"/>
          </p:cNvSpPr>
          <p:nvPr>
            <p:ph type="title"/>
          </p:nvPr>
        </p:nvSpPr>
        <p:spPr/>
        <p:txBody>
          <a:bodyPr/>
          <a:lstStyle/>
          <a:p>
            <a:pPr algn="ctr"/>
            <a:r>
              <a:rPr lang="it-IT" b="0" i="0" dirty="0">
                <a:solidFill>
                  <a:srgbClr val="CC3300"/>
                </a:solidFill>
                <a:effectLst/>
                <a:latin typeface="Georgia" panose="02040502050405020303" pitchFamily="18" charset="0"/>
              </a:rPr>
              <a:t>SORGENTI GIUSTIFICABILI E DA VALUTARE</a:t>
            </a:r>
          </a:p>
        </p:txBody>
      </p:sp>
      <p:sp>
        <p:nvSpPr>
          <p:cNvPr id="3" name="Segnaposto contenuto 2">
            <a:extLst>
              <a:ext uri="{FF2B5EF4-FFF2-40B4-BE49-F238E27FC236}">
                <a16:creationId xmlns:a16="http://schemas.microsoft.com/office/drawing/2014/main" id="{F235E000-7FB4-5ED2-FF61-761749AD2DE6}"/>
              </a:ext>
            </a:extLst>
          </p:cNvPr>
          <p:cNvSpPr>
            <a:spLocks noGrp="1"/>
          </p:cNvSpPr>
          <p:nvPr>
            <p:ph idx="1"/>
          </p:nvPr>
        </p:nvSpPr>
        <p:spPr>
          <a:xfrm>
            <a:off x="1097280" y="2108201"/>
            <a:ext cx="10058400" cy="4160077"/>
          </a:xfrm>
        </p:spPr>
        <p:txBody>
          <a:bodyPr>
            <a:normAutofit/>
          </a:bodyPr>
          <a:lstStyle/>
          <a:p>
            <a:pPr algn="just"/>
            <a:r>
              <a:rPr lang="it-IT" b="0" i="0" dirty="0">
                <a:solidFill>
                  <a:srgbClr val="333333"/>
                </a:solidFill>
                <a:effectLst/>
                <a:latin typeface="Verdana" panose="020B0604030504040204" pitchFamily="34" charset="0"/>
              </a:rPr>
              <a:t>Da questa analisi preliminare si potranno ricavare indicazioni da cui dedurre se la sorgente in esame necessita di approfondimenti valutativi o può essere considerata “giustificabile”. Si definisce situazione “giustificabile” (art.181 comma 3 D. lgs.81/08) la condizione prevista dalla normativa generale sugli agenti fisici secondo cui il datore di lavoro può concludere il processo di valutazione del rischio anche in una fase preliminare qualora si riscontri l’assenza di rischio, o una sua palese trascurabilità, considerando anche i soggetti particolarmente sensibili al rischio.</a:t>
            </a:r>
          </a:p>
        </p:txBody>
      </p:sp>
    </p:spTree>
    <p:extLst>
      <p:ext uri="{BB962C8B-B14F-4D97-AF65-F5344CB8AC3E}">
        <p14:creationId xmlns:p14="http://schemas.microsoft.com/office/powerpoint/2010/main" val="2662106504"/>
      </p:ext>
    </p:extLst>
  </p:cSld>
  <p:clrMapOvr>
    <a:masterClrMapping/>
  </p:clrMapOvr>
</p:sld>
</file>

<file path=ppt/slides/slide3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olo 1">
            <a:extLst>
              <a:ext uri="{FF2B5EF4-FFF2-40B4-BE49-F238E27FC236}">
                <a16:creationId xmlns:a16="http://schemas.microsoft.com/office/drawing/2014/main" id="{D20378A7-25CA-99CA-E5B6-3C76EB57694C}"/>
              </a:ext>
            </a:extLst>
          </p:cNvPr>
          <p:cNvSpPr>
            <a:spLocks noGrp="1"/>
          </p:cNvSpPr>
          <p:nvPr>
            <p:ph type="title"/>
          </p:nvPr>
        </p:nvSpPr>
        <p:spPr/>
        <p:txBody>
          <a:bodyPr/>
          <a:lstStyle/>
          <a:p>
            <a:pPr algn="ctr"/>
            <a:r>
              <a:rPr lang="it-IT" b="0" i="0" dirty="0">
                <a:solidFill>
                  <a:srgbClr val="CC3300"/>
                </a:solidFill>
                <a:effectLst/>
                <a:latin typeface="Georgia" panose="02040502050405020303" pitchFamily="18" charset="0"/>
              </a:rPr>
              <a:t>SORGENTI GIUSTIFICABILI E DA VALUTARE</a:t>
            </a:r>
          </a:p>
        </p:txBody>
      </p:sp>
      <p:sp>
        <p:nvSpPr>
          <p:cNvPr id="3" name="Segnaposto contenuto 2">
            <a:extLst>
              <a:ext uri="{FF2B5EF4-FFF2-40B4-BE49-F238E27FC236}">
                <a16:creationId xmlns:a16="http://schemas.microsoft.com/office/drawing/2014/main" id="{F235E000-7FB4-5ED2-FF61-761749AD2DE6}"/>
              </a:ext>
            </a:extLst>
          </p:cNvPr>
          <p:cNvSpPr>
            <a:spLocks noGrp="1"/>
          </p:cNvSpPr>
          <p:nvPr>
            <p:ph idx="1"/>
          </p:nvPr>
        </p:nvSpPr>
        <p:spPr>
          <a:xfrm>
            <a:off x="1097280" y="2108201"/>
            <a:ext cx="10058400" cy="4160077"/>
          </a:xfrm>
        </p:spPr>
        <p:txBody>
          <a:bodyPr>
            <a:normAutofit/>
          </a:bodyPr>
          <a:lstStyle/>
          <a:p>
            <a:pPr algn="just"/>
            <a:r>
              <a:rPr lang="it-IT" b="0" i="0" dirty="0">
                <a:solidFill>
                  <a:srgbClr val="333333"/>
                </a:solidFill>
                <a:effectLst/>
                <a:latin typeface="Verdana" panose="020B0604030504040204" pitchFamily="34" charset="0"/>
              </a:rPr>
              <a:t>Per poter definire un’esposizione lavorativa “giustificabile” questa dovrebbe essere tale da non dare luogo nel tempo ad alcuna situazione potenzialmente pericolosa. Pertanto una condizione giustificabile non necessita dell'attuazione di specifiche misure di controllo e gestione del rischio. (es. procedure di manutenzione, acquisto/sostituzione attrezzature, tutela soggetti sensibili etc.).</a:t>
            </a:r>
          </a:p>
        </p:txBody>
      </p:sp>
    </p:spTree>
    <p:extLst>
      <p:ext uri="{BB962C8B-B14F-4D97-AF65-F5344CB8AC3E}">
        <p14:creationId xmlns:p14="http://schemas.microsoft.com/office/powerpoint/2010/main" val="2177707808"/>
      </p:ext>
    </p:extLst>
  </p:cSld>
  <p:clrMapOvr>
    <a:masterClrMapping/>
  </p:clrMapOvr>
</p:sld>
</file>

<file path=ppt/slides/slide3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olo 1">
            <a:extLst>
              <a:ext uri="{FF2B5EF4-FFF2-40B4-BE49-F238E27FC236}">
                <a16:creationId xmlns:a16="http://schemas.microsoft.com/office/drawing/2014/main" id="{D20378A7-25CA-99CA-E5B6-3C76EB57694C}"/>
              </a:ext>
            </a:extLst>
          </p:cNvPr>
          <p:cNvSpPr>
            <a:spLocks noGrp="1"/>
          </p:cNvSpPr>
          <p:nvPr>
            <p:ph type="title"/>
          </p:nvPr>
        </p:nvSpPr>
        <p:spPr/>
        <p:txBody>
          <a:bodyPr/>
          <a:lstStyle/>
          <a:p>
            <a:pPr algn="ctr"/>
            <a:r>
              <a:rPr lang="it-IT" b="0" i="0" dirty="0">
                <a:solidFill>
                  <a:srgbClr val="CC3300"/>
                </a:solidFill>
                <a:effectLst/>
                <a:latin typeface="Georgia" panose="02040502050405020303" pitchFamily="18" charset="0"/>
              </a:rPr>
              <a:t>SORGENTI GIUSTIFICABILI E DA VALUTARE</a:t>
            </a:r>
          </a:p>
        </p:txBody>
      </p:sp>
      <p:sp>
        <p:nvSpPr>
          <p:cNvPr id="3" name="Segnaposto contenuto 2">
            <a:extLst>
              <a:ext uri="{FF2B5EF4-FFF2-40B4-BE49-F238E27FC236}">
                <a16:creationId xmlns:a16="http://schemas.microsoft.com/office/drawing/2014/main" id="{F235E000-7FB4-5ED2-FF61-761749AD2DE6}"/>
              </a:ext>
            </a:extLst>
          </p:cNvPr>
          <p:cNvSpPr>
            <a:spLocks noGrp="1"/>
          </p:cNvSpPr>
          <p:nvPr>
            <p:ph idx="1"/>
          </p:nvPr>
        </p:nvSpPr>
        <p:spPr>
          <a:xfrm>
            <a:off x="1097280" y="2108201"/>
            <a:ext cx="10058400" cy="4160077"/>
          </a:xfrm>
        </p:spPr>
        <p:txBody>
          <a:bodyPr>
            <a:normAutofit/>
          </a:bodyPr>
          <a:lstStyle/>
          <a:p>
            <a:pPr algn="just"/>
            <a:r>
              <a:rPr lang="it-IT" b="0" i="0" dirty="0">
                <a:solidFill>
                  <a:srgbClr val="333333"/>
                </a:solidFill>
                <a:effectLst/>
                <a:latin typeface="Verdana" panose="020B0604030504040204" pitchFamily="34" charset="0"/>
              </a:rPr>
              <a:t>Relativamente agli US questa condizione si verifica nel caso in cui i livelli di esposizione prodotti dalla sorgente in esame siano al di sotto dei riferimenti stabiliti a livello internazionale per la protezione della popolazione.</a:t>
            </a:r>
          </a:p>
          <a:p>
            <a:pPr algn="just"/>
            <a:r>
              <a:rPr lang="it-IT" b="0" i="0" dirty="0">
                <a:solidFill>
                  <a:srgbClr val="333333"/>
                </a:solidFill>
                <a:effectLst/>
                <a:latin typeface="Verdana" panose="020B0604030504040204" pitchFamily="34" charset="0"/>
              </a:rPr>
              <a:t>Come nel caso di altri agenti fisici, qualora non siano disponibili informazioni facilmente accessibili si dovrà procedere ad un approfondimento valutativo. Nel caso in cui si riscontri il superamento dei limiti adottati, il datore di lavoro elabora e attua un programma di azione volto a prevenire qualsiasi rischio per i lavoratori, tenendo anche conto dei lavoratori particolarmente sensibili al rischio.</a:t>
            </a:r>
          </a:p>
        </p:txBody>
      </p:sp>
    </p:spTree>
    <p:extLst>
      <p:ext uri="{BB962C8B-B14F-4D97-AF65-F5344CB8AC3E}">
        <p14:creationId xmlns:p14="http://schemas.microsoft.com/office/powerpoint/2010/main" val="592728652"/>
      </p:ext>
    </p:extLst>
  </p:cSld>
  <p:clrMapOvr>
    <a:masterClrMapping/>
  </p:clrMapOvr>
</p:sld>
</file>

<file path=ppt/slides/slide3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olo 1">
            <a:extLst>
              <a:ext uri="{FF2B5EF4-FFF2-40B4-BE49-F238E27FC236}">
                <a16:creationId xmlns:a16="http://schemas.microsoft.com/office/drawing/2014/main" id="{D20378A7-25CA-99CA-E5B6-3C76EB57694C}"/>
              </a:ext>
            </a:extLst>
          </p:cNvPr>
          <p:cNvSpPr>
            <a:spLocks noGrp="1"/>
          </p:cNvSpPr>
          <p:nvPr>
            <p:ph type="title"/>
          </p:nvPr>
        </p:nvSpPr>
        <p:spPr/>
        <p:txBody>
          <a:bodyPr/>
          <a:lstStyle/>
          <a:p>
            <a:pPr algn="ctr"/>
            <a:r>
              <a:rPr lang="it-IT" b="0" i="0" dirty="0">
                <a:solidFill>
                  <a:srgbClr val="CC3300"/>
                </a:solidFill>
                <a:effectLst/>
                <a:latin typeface="Georgia" panose="02040502050405020303" pitchFamily="18" charset="0"/>
              </a:rPr>
              <a:t>Criteri di confronto con i valori limite</a:t>
            </a:r>
          </a:p>
        </p:txBody>
      </p:sp>
      <p:sp>
        <p:nvSpPr>
          <p:cNvPr id="3" name="Segnaposto contenuto 2">
            <a:extLst>
              <a:ext uri="{FF2B5EF4-FFF2-40B4-BE49-F238E27FC236}">
                <a16:creationId xmlns:a16="http://schemas.microsoft.com/office/drawing/2014/main" id="{F235E000-7FB4-5ED2-FF61-761749AD2DE6}"/>
              </a:ext>
            </a:extLst>
          </p:cNvPr>
          <p:cNvSpPr>
            <a:spLocks noGrp="1"/>
          </p:cNvSpPr>
          <p:nvPr>
            <p:ph idx="1"/>
          </p:nvPr>
        </p:nvSpPr>
        <p:spPr>
          <a:xfrm>
            <a:off x="1097280" y="2108201"/>
            <a:ext cx="10058400" cy="4160077"/>
          </a:xfrm>
        </p:spPr>
        <p:txBody>
          <a:bodyPr>
            <a:normAutofit/>
          </a:bodyPr>
          <a:lstStyle/>
          <a:p>
            <a:pPr algn="just"/>
            <a:r>
              <a:rPr lang="it-IT" b="0" i="0" dirty="0">
                <a:solidFill>
                  <a:srgbClr val="333333"/>
                </a:solidFill>
                <a:effectLst/>
                <a:latin typeface="Verdana" panose="020B0604030504040204" pitchFamily="34" charset="0"/>
              </a:rPr>
              <a:t>Come nel caso di altri agenti fisici, nel caso in cui si riscontri il superamento dei limiti adottati, il datore di lavoro elabora e attua un programma di azione volto a prevenire qualsiasi rischio per i lavoratori, tenendo anche conto dei lavoratori particolarmente sensibili al rischio.</a:t>
            </a:r>
          </a:p>
          <a:p>
            <a:pPr algn="just"/>
            <a:r>
              <a:rPr lang="it-IT" b="0" i="0" dirty="0">
                <a:solidFill>
                  <a:srgbClr val="333333"/>
                </a:solidFill>
                <a:effectLst/>
                <a:latin typeface="Verdana" panose="020B0604030504040204" pitchFamily="34" charset="0"/>
              </a:rPr>
              <a:t>In sede di valutazione del rischio si consiglia sempre di individuare le aree nelle quali i livelli di esposizione sono inferiori a quelli più restrittivi indicati per la popolazione dall’IRPA/INIRC.</a:t>
            </a:r>
          </a:p>
        </p:txBody>
      </p:sp>
    </p:spTree>
    <p:extLst>
      <p:ext uri="{BB962C8B-B14F-4D97-AF65-F5344CB8AC3E}">
        <p14:creationId xmlns:p14="http://schemas.microsoft.com/office/powerpoint/2010/main" val="2189643172"/>
      </p:ext>
    </p:extLst>
  </p:cSld>
  <p:clrMapOvr>
    <a:masterClrMapping/>
  </p:clrMapOvr>
</p:sld>
</file>

<file path=ppt/slides/slide3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olo 1">
            <a:extLst>
              <a:ext uri="{FF2B5EF4-FFF2-40B4-BE49-F238E27FC236}">
                <a16:creationId xmlns:a16="http://schemas.microsoft.com/office/drawing/2014/main" id="{D20378A7-25CA-99CA-E5B6-3C76EB57694C}"/>
              </a:ext>
            </a:extLst>
          </p:cNvPr>
          <p:cNvSpPr>
            <a:spLocks noGrp="1"/>
          </p:cNvSpPr>
          <p:nvPr>
            <p:ph type="title"/>
          </p:nvPr>
        </p:nvSpPr>
        <p:spPr/>
        <p:txBody>
          <a:bodyPr/>
          <a:lstStyle/>
          <a:p>
            <a:pPr algn="ctr"/>
            <a:r>
              <a:rPr lang="it-IT" b="0" i="0" dirty="0">
                <a:solidFill>
                  <a:srgbClr val="CC3300"/>
                </a:solidFill>
                <a:effectLst/>
                <a:latin typeface="Georgia" panose="02040502050405020303" pitchFamily="18" charset="0"/>
              </a:rPr>
              <a:t>Criteri di confronto con i valori limite</a:t>
            </a:r>
          </a:p>
        </p:txBody>
      </p:sp>
      <p:sp>
        <p:nvSpPr>
          <p:cNvPr id="3" name="Segnaposto contenuto 2">
            <a:extLst>
              <a:ext uri="{FF2B5EF4-FFF2-40B4-BE49-F238E27FC236}">
                <a16:creationId xmlns:a16="http://schemas.microsoft.com/office/drawing/2014/main" id="{F235E000-7FB4-5ED2-FF61-761749AD2DE6}"/>
              </a:ext>
            </a:extLst>
          </p:cNvPr>
          <p:cNvSpPr>
            <a:spLocks noGrp="1"/>
          </p:cNvSpPr>
          <p:nvPr>
            <p:ph idx="1"/>
          </p:nvPr>
        </p:nvSpPr>
        <p:spPr>
          <a:xfrm>
            <a:off x="1097280" y="2108201"/>
            <a:ext cx="10058400" cy="4160077"/>
          </a:xfrm>
        </p:spPr>
        <p:txBody>
          <a:bodyPr>
            <a:normAutofit/>
          </a:bodyPr>
          <a:lstStyle/>
          <a:p>
            <a:pPr algn="just"/>
            <a:r>
              <a:rPr lang="it-IT" b="0" i="0" dirty="0">
                <a:solidFill>
                  <a:srgbClr val="333333"/>
                </a:solidFill>
                <a:effectLst/>
                <a:latin typeface="Verdana" panose="020B0604030504040204" pitchFamily="34" charset="0"/>
              </a:rPr>
              <a:t>I limiti di esposizione raccomandati a livello internazionale, e a livello nazionale in vari Paesi, sono notevolmente diversi tra loro, e in assenza di una normativa nazionale italiana che fissi limiti di esposizione cogenti, in un’ottica cautelativa, si consiglia di fare riferimento in primo luogo all’impostazione delle linee guida canadesi che tra 20 e 50 kHz riportano limiti di esposizione per i lavoratori identici a quelli previsti dall’IRPA-INIRC, esplicitamente considerati come “ceiling </a:t>
            </a:r>
            <a:r>
              <a:rPr lang="it-IT" b="0" i="0" dirty="0" err="1">
                <a:solidFill>
                  <a:srgbClr val="333333"/>
                </a:solidFill>
                <a:effectLst/>
                <a:latin typeface="Verdana" panose="020B0604030504040204" pitchFamily="34" charset="0"/>
              </a:rPr>
              <a:t>values</a:t>
            </a:r>
            <a:r>
              <a:rPr lang="it-IT" b="0" i="0" dirty="0">
                <a:solidFill>
                  <a:srgbClr val="333333"/>
                </a:solidFill>
                <a:effectLst/>
                <a:latin typeface="Verdana" panose="020B0604030504040204" pitchFamily="34" charset="0"/>
              </a:rPr>
              <a:t>”.</a:t>
            </a:r>
          </a:p>
          <a:p>
            <a:pPr algn="just"/>
            <a:r>
              <a:rPr lang="it-IT" b="0" i="0" dirty="0">
                <a:solidFill>
                  <a:srgbClr val="333333"/>
                </a:solidFill>
                <a:effectLst/>
                <a:latin typeface="Verdana" panose="020B0604030504040204" pitchFamily="34" charset="0"/>
              </a:rPr>
              <a:t>Sono pertanto da utilizzare i limiti di esposizione previsti dalla Tabella a seguire, compresi quelli previsti per la popolazione per quanto riguarda i soggetti particolarmente sensibili e la definizione delle sorgenti giustificabili.</a:t>
            </a:r>
          </a:p>
        </p:txBody>
      </p:sp>
    </p:spTree>
    <p:extLst>
      <p:ext uri="{BB962C8B-B14F-4D97-AF65-F5344CB8AC3E}">
        <p14:creationId xmlns:p14="http://schemas.microsoft.com/office/powerpoint/2010/main" val="1571403024"/>
      </p:ext>
    </p:extLst>
  </p:cSld>
  <p:clrMapOvr>
    <a:masterClrMapping/>
  </p:clrMapOvr>
</p:sld>
</file>

<file path=ppt/slides/slide4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olo 1">
            <a:extLst>
              <a:ext uri="{FF2B5EF4-FFF2-40B4-BE49-F238E27FC236}">
                <a16:creationId xmlns:a16="http://schemas.microsoft.com/office/drawing/2014/main" id="{D20378A7-25CA-99CA-E5B6-3C76EB57694C}"/>
              </a:ext>
            </a:extLst>
          </p:cNvPr>
          <p:cNvSpPr>
            <a:spLocks noGrp="1"/>
          </p:cNvSpPr>
          <p:nvPr>
            <p:ph type="title"/>
          </p:nvPr>
        </p:nvSpPr>
        <p:spPr/>
        <p:txBody>
          <a:bodyPr>
            <a:normAutofit/>
          </a:bodyPr>
          <a:lstStyle/>
          <a:p>
            <a:pPr algn="ctr"/>
            <a:r>
              <a:rPr lang="it-IT" sz="2000" b="1" i="0" dirty="0">
                <a:solidFill>
                  <a:srgbClr val="FF0000"/>
                </a:solidFill>
                <a:effectLst/>
                <a:latin typeface="Verdana" panose="020B0604030504040204" pitchFamily="34" charset="0"/>
              </a:rPr>
              <a:t>Limiti IRPA-INIRC per esposizione dei lavoratori (continuativa per 8 h) e della popolazione (continuativa ≤ 24 h) per US in aria</a:t>
            </a:r>
            <a:endParaRPr lang="it-IT" sz="2000" b="1" i="0" dirty="0">
              <a:solidFill>
                <a:srgbClr val="FF0000"/>
              </a:solidFill>
              <a:effectLst/>
              <a:latin typeface="Georgia" panose="02040502050405020303" pitchFamily="18" charset="0"/>
            </a:endParaRPr>
          </a:p>
        </p:txBody>
      </p:sp>
      <p:sp>
        <p:nvSpPr>
          <p:cNvPr id="3" name="Segnaposto contenuto 2">
            <a:extLst>
              <a:ext uri="{FF2B5EF4-FFF2-40B4-BE49-F238E27FC236}">
                <a16:creationId xmlns:a16="http://schemas.microsoft.com/office/drawing/2014/main" id="{F235E000-7FB4-5ED2-FF61-761749AD2DE6}"/>
              </a:ext>
            </a:extLst>
          </p:cNvPr>
          <p:cNvSpPr>
            <a:spLocks noGrp="1"/>
          </p:cNvSpPr>
          <p:nvPr>
            <p:ph idx="1"/>
          </p:nvPr>
        </p:nvSpPr>
        <p:spPr>
          <a:xfrm>
            <a:off x="1097280" y="2108201"/>
            <a:ext cx="10058400" cy="4160077"/>
          </a:xfrm>
        </p:spPr>
        <p:txBody>
          <a:bodyPr>
            <a:normAutofit/>
          </a:bodyPr>
          <a:lstStyle/>
          <a:p>
            <a:pPr algn="just"/>
            <a:r>
              <a:rPr lang="it-IT" b="0" i="0" dirty="0">
                <a:solidFill>
                  <a:srgbClr val="333333"/>
                </a:solidFill>
                <a:effectLst/>
                <a:latin typeface="Verdana" panose="020B0604030504040204" pitchFamily="34" charset="0"/>
              </a:rPr>
              <a:t>I limiti di esposizione raccomandati a livello internazionale, e a livello nazionale in vari Paesi, sono notevolmente diversi tra loro, e in assenza di una normativa nazionale italiana che fissi limiti di esposizione cogenti, in un’ottica cautelativa, si consiglia di fare riferimento in primo luogo all’impostazione delle linee guida canadesi che tra 20 e 50 kHz riportano limiti di esposizione per i lavoratori identici a quelli previsti dall’IRPA-INIRC, esplicitamente considerati come “ceiling </a:t>
            </a:r>
            <a:r>
              <a:rPr lang="it-IT" b="0" i="0" dirty="0" err="1">
                <a:solidFill>
                  <a:srgbClr val="333333"/>
                </a:solidFill>
                <a:effectLst/>
                <a:latin typeface="Verdana" panose="020B0604030504040204" pitchFamily="34" charset="0"/>
              </a:rPr>
              <a:t>values</a:t>
            </a:r>
            <a:r>
              <a:rPr lang="it-IT" b="0" i="0" dirty="0">
                <a:solidFill>
                  <a:srgbClr val="333333"/>
                </a:solidFill>
                <a:effectLst/>
                <a:latin typeface="Verdana" panose="020B0604030504040204" pitchFamily="34" charset="0"/>
              </a:rPr>
              <a:t>”.</a:t>
            </a:r>
          </a:p>
          <a:p>
            <a:pPr algn="just"/>
            <a:r>
              <a:rPr lang="it-IT" b="0" i="0" dirty="0">
                <a:solidFill>
                  <a:srgbClr val="333333"/>
                </a:solidFill>
                <a:effectLst/>
                <a:latin typeface="Verdana" panose="020B0604030504040204" pitchFamily="34" charset="0"/>
              </a:rPr>
              <a:t>Sono pertanto da utilizzare i limiti di esposizione previsti dalla Tabella a seguire, compresi quelli previsti per la popolazione per quanto riguarda i soggetti particolarmente sensibili e la definizione delle sorgenti giustificabili.</a:t>
            </a:r>
          </a:p>
        </p:txBody>
      </p:sp>
    </p:spTree>
    <p:extLst>
      <p:ext uri="{BB962C8B-B14F-4D97-AF65-F5344CB8AC3E}">
        <p14:creationId xmlns:p14="http://schemas.microsoft.com/office/powerpoint/2010/main" val="2051500407"/>
      </p:ext>
    </p:extLst>
  </p:cSld>
  <p:clrMapOvr>
    <a:masterClrMapping/>
  </p:clrMapOvr>
</p:sld>
</file>

<file path=ppt/slides/slide4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olo 1">
            <a:extLst>
              <a:ext uri="{FF2B5EF4-FFF2-40B4-BE49-F238E27FC236}">
                <a16:creationId xmlns:a16="http://schemas.microsoft.com/office/drawing/2014/main" id="{D20378A7-25CA-99CA-E5B6-3C76EB57694C}"/>
              </a:ext>
            </a:extLst>
          </p:cNvPr>
          <p:cNvSpPr>
            <a:spLocks noGrp="1"/>
          </p:cNvSpPr>
          <p:nvPr>
            <p:ph type="title"/>
          </p:nvPr>
        </p:nvSpPr>
        <p:spPr/>
        <p:txBody>
          <a:bodyPr>
            <a:normAutofit/>
          </a:bodyPr>
          <a:lstStyle/>
          <a:p>
            <a:pPr algn="ctr"/>
            <a:r>
              <a:rPr lang="it-IT" sz="2000" b="1" i="0" dirty="0">
                <a:solidFill>
                  <a:srgbClr val="FF0000"/>
                </a:solidFill>
                <a:effectLst/>
                <a:latin typeface="Verdana" panose="020B0604030504040204" pitchFamily="34" charset="0"/>
              </a:rPr>
              <a:t>Limiti IRPA-INIRC per esposizione dei lavoratori (continuativa per 8 h) e della popolazione (continuativa ≤ 24 h) per US in aria</a:t>
            </a:r>
            <a:endParaRPr lang="it-IT" sz="2000" b="1" i="0" dirty="0">
              <a:solidFill>
                <a:srgbClr val="FF0000"/>
              </a:solidFill>
              <a:effectLst/>
              <a:latin typeface="Georgia" panose="02040502050405020303" pitchFamily="18" charset="0"/>
            </a:endParaRPr>
          </a:p>
        </p:txBody>
      </p:sp>
      <p:pic>
        <p:nvPicPr>
          <p:cNvPr id="5" name="Segnaposto contenuto 4">
            <a:extLst>
              <a:ext uri="{FF2B5EF4-FFF2-40B4-BE49-F238E27FC236}">
                <a16:creationId xmlns:a16="http://schemas.microsoft.com/office/drawing/2014/main" id="{921BC41F-E303-0B02-2473-2B00B5791C0B}"/>
              </a:ext>
            </a:extLst>
          </p:cNvPr>
          <p:cNvPicPr>
            <a:picLocks noGrp="1" noChangeAspect="1"/>
          </p:cNvPicPr>
          <p:nvPr>
            <p:ph idx="1"/>
          </p:nvPr>
        </p:nvPicPr>
        <p:blipFill>
          <a:blip r:embed="rId2"/>
          <a:stretch>
            <a:fillRect/>
          </a:stretch>
        </p:blipFill>
        <p:spPr>
          <a:xfrm>
            <a:off x="1096963" y="2219325"/>
            <a:ext cx="10058400" cy="3223151"/>
          </a:xfrm>
          <a:prstGeom prst="rect">
            <a:avLst/>
          </a:prstGeom>
          <a:ln>
            <a:noFill/>
          </a:ln>
          <a:effectLst>
            <a:outerShdw blurRad="292100" dist="139700" dir="2700000" algn="tl" rotWithShape="0">
              <a:srgbClr val="333333">
                <a:alpha val="65000"/>
              </a:srgbClr>
            </a:outerShdw>
          </a:effectLst>
        </p:spPr>
      </p:pic>
    </p:spTree>
    <p:extLst>
      <p:ext uri="{BB962C8B-B14F-4D97-AF65-F5344CB8AC3E}">
        <p14:creationId xmlns:p14="http://schemas.microsoft.com/office/powerpoint/2010/main" val="2515184285"/>
      </p:ext>
    </p:extLst>
  </p:cSld>
  <p:clrMapOvr>
    <a:masterClrMapping/>
  </p:clrMapOvr>
</p:sld>
</file>

<file path=ppt/slides/slide4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olo 1">
            <a:extLst>
              <a:ext uri="{FF2B5EF4-FFF2-40B4-BE49-F238E27FC236}">
                <a16:creationId xmlns:a16="http://schemas.microsoft.com/office/drawing/2014/main" id="{D20378A7-25CA-99CA-E5B6-3C76EB57694C}"/>
              </a:ext>
            </a:extLst>
          </p:cNvPr>
          <p:cNvSpPr>
            <a:spLocks noGrp="1"/>
          </p:cNvSpPr>
          <p:nvPr>
            <p:ph type="title"/>
          </p:nvPr>
        </p:nvSpPr>
        <p:spPr/>
        <p:txBody>
          <a:bodyPr>
            <a:normAutofit/>
          </a:bodyPr>
          <a:lstStyle/>
          <a:p>
            <a:pPr algn="ctr"/>
            <a:r>
              <a:rPr lang="it-IT" sz="4400" b="1" i="0" dirty="0">
                <a:solidFill>
                  <a:srgbClr val="CC3300"/>
                </a:solidFill>
                <a:effectLst/>
                <a:latin typeface="Georgia" panose="02040502050405020303" pitchFamily="18" charset="0"/>
              </a:rPr>
              <a:t>Prevenzione e Protezione</a:t>
            </a:r>
          </a:p>
        </p:txBody>
      </p:sp>
      <p:sp>
        <p:nvSpPr>
          <p:cNvPr id="3" name="Segnaposto contenuto 2">
            <a:extLst>
              <a:ext uri="{FF2B5EF4-FFF2-40B4-BE49-F238E27FC236}">
                <a16:creationId xmlns:a16="http://schemas.microsoft.com/office/drawing/2014/main" id="{F235E000-7FB4-5ED2-FF61-761749AD2DE6}"/>
              </a:ext>
            </a:extLst>
          </p:cNvPr>
          <p:cNvSpPr>
            <a:spLocks noGrp="1"/>
          </p:cNvSpPr>
          <p:nvPr>
            <p:ph idx="1"/>
          </p:nvPr>
        </p:nvSpPr>
        <p:spPr>
          <a:xfrm>
            <a:off x="1097280" y="2108201"/>
            <a:ext cx="10058400" cy="4160077"/>
          </a:xfrm>
        </p:spPr>
        <p:txBody>
          <a:bodyPr>
            <a:normAutofit/>
          </a:bodyPr>
          <a:lstStyle/>
          <a:p>
            <a:pPr algn="just"/>
            <a:r>
              <a:rPr lang="it-IT" b="0" i="0" dirty="0">
                <a:solidFill>
                  <a:srgbClr val="333333"/>
                </a:solidFill>
                <a:effectLst/>
                <a:latin typeface="Verdana" panose="020B0604030504040204" pitchFamily="34" charset="0"/>
              </a:rPr>
              <a:t>Nella valutazione del rischio il datore di lavoro precisa quali misure di prevenzione e protezione devono essere adottate per minimizzare il rischio di effetti diretti e indiretti e per la tutela dei lavoratori particolarmente sensibili, tenendo conto delle sorgenti, della loro ubicazione, delle loro caratteristiche di emissione, delle caratteristiche dell’ambiente di lavoro, delle condizioni di esposizione.</a:t>
            </a:r>
          </a:p>
          <a:p>
            <a:pPr algn="just"/>
            <a:r>
              <a:rPr lang="it-IT" b="0" i="0" dirty="0">
                <a:solidFill>
                  <a:srgbClr val="333333"/>
                </a:solidFill>
                <a:effectLst/>
                <a:latin typeface="Verdana" panose="020B0604030504040204" pitchFamily="34" charset="0"/>
              </a:rPr>
              <a:t>Inoltre se dall’esito della valutazione dei rischi sono stati riscontrati superamenti dei limiti considerati, il datore di lavoro deve elaborare ed applicare un programma di azione che comprenda misure tecniche e/o organizzative volte a prevenire qualsiasi rischio per i lavoratori, tenendo anche conto di quelli particolarmente sensibili.  </a:t>
            </a:r>
          </a:p>
        </p:txBody>
      </p:sp>
    </p:spTree>
    <p:extLst>
      <p:ext uri="{BB962C8B-B14F-4D97-AF65-F5344CB8AC3E}">
        <p14:creationId xmlns:p14="http://schemas.microsoft.com/office/powerpoint/2010/main" val="3185921107"/>
      </p:ext>
    </p:extLst>
  </p:cSld>
  <p:clrMapOvr>
    <a:masterClrMapping/>
  </p:clrMapOvr>
</p:sld>
</file>

<file path=ppt/slides/slide4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olo 1">
            <a:extLst>
              <a:ext uri="{FF2B5EF4-FFF2-40B4-BE49-F238E27FC236}">
                <a16:creationId xmlns:a16="http://schemas.microsoft.com/office/drawing/2014/main" id="{D20378A7-25CA-99CA-E5B6-3C76EB57694C}"/>
              </a:ext>
            </a:extLst>
          </p:cNvPr>
          <p:cNvSpPr>
            <a:spLocks noGrp="1"/>
          </p:cNvSpPr>
          <p:nvPr>
            <p:ph type="title"/>
          </p:nvPr>
        </p:nvSpPr>
        <p:spPr/>
        <p:txBody>
          <a:bodyPr>
            <a:normAutofit/>
          </a:bodyPr>
          <a:lstStyle/>
          <a:p>
            <a:pPr algn="ctr"/>
            <a:r>
              <a:rPr lang="it-IT" sz="4400" b="1" i="0" dirty="0">
                <a:solidFill>
                  <a:srgbClr val="CC3300"/>
                </a:solidFill>
                <a:effectLst/>
                <a:latin typeface="Georgia" panose="02040502050405020303" pitchFamily="18" charset="0"/>
              </a:rPr>
              <a:t>Prevenzione e Protezione</a:t>
            </a:r>
          </a:p>
        </p:txBody>
      </p:sp>
      <p:sp>
        <p:nvSpPr>
          <p:cNvPr id="3" name="Segnaposto contenuto 2">
            <a:extLst>
              <a:ext uri="{FF2B5EF4-FFF2-40B4-BE49-F238E27FC236}">
                <a16:creationId xmlns:a16="http://schemas.microsoft.com/office/drawing/2014/main" id="{F235E000-7FB4-5ED2-FF61-761749AD2DE6}"/>
              </a:ext>
            </a:extLst>
          </p:cNvPr>
          <p:cNvSpPr>
            <a:spLocks noGrp="1"/>
          </p:cNvSpPr>
          <p:nvPr>
            <p:ph idx="1"/>
          </p:nvPr>
        </p:nvSpPr>
        <p:spPr>
          <a:xfrm>
            <a:off x="1097280" y="2108201"/>
            <a:ext cx="10058400" cy="4160077"/>
          </a:xfrm>
        </p:spPr>
        <p:txBody>
          <a:bodyPr>
            <a:normAutofit/>
          </a:bodyPr>
          <a:lstStyle/>
          <a:p>
            <a:pPr algn="just"/>
            <a:r>
              <a:rPr lang="it-IT" b="0" i="0" dirty="0">
                <a:solidFill>
                  <a:srgbClr val="333333"/>
                </a:solidFill>
                <a:effectLst/>
                <a:latin typeface="Verdana" panose="020B0604030504040204" pitchFamily="34" charset="0"/>
              </a:rPr>
              <a:t>Questa in ogni caso l’indicazione, ai sensi dell’articolo 182 comma 1 del D.lgs. 81/08, di eliminare alla fonte o ridurre al minimo i rischi derivanti da US, anche tenendo conto del progresso tecnico, ovvero ad esempio attraverso la sostituzione di macchine obsolete con macchine di nuova generazione che comportino emissioni più basse e/o incapsulamento/schermatura dell’apparato sorgente.</a:t>
            </a:r>
          </a:p>
          <a:p>
            <a:pPr algn="just"/>
            <a:r>
              <a:rPr lang="it-IT" b="0" i="0" dirty="0">
                <a:solidFill>
                  <a:srgbClr val="333333"/>
                </a:solidFill>
                <a:effectLst/>
                <a:latin typeface="Verdana" panose="020B0604030504040204" pitchFamily="34" charset="0"/>
              </a:rPr>
              <a:t>Per garantire il mantenimento dei livelli di protezione riveste un ruolo fondamentale anche l’attuazione di un programma di manutenzione ordinaria e straordinaria degli apparati.</a:t>
            </a:r>
          </a:p>
        </p:txBody>
      </p:sp>
    </p:spTree>
    <p:extLst>
      <p:ext uri="{BB962C8B-B14F-4D97-AF65-F5344CB8AC3E}">
        <p14:creationId xmlns:p14="http://schemas.microsoft.com/office/powerpoint/2010/main" val="3214723250"/>
      </p:ext>
    </p:extLst>
  </p:cSld>
  <p:clrMapOvr>
    <a:masterClrMapping/>
  </p:clrMapOvr>
</p:sld>
</file>

<file path=ppt/slides/slide4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olo 1">
            <a:extLst>
              <a:ext uri="{FF2B5EF4-FFF2-40B4-BE49-F238E27FC236}">
                <a16:creationId xmlns:a16="http://schemas.microsoft.com/office/drawing/2014/main" id="{D20378A7-25CA-99CA-E5B6-3C76EB57694C}"/>
              </a:ext>
            </a:extLst>
          </p:cNvPr>
          <p:cNvSpPr>
            <a:spLocks noGrp="1"/>
          </p:cNvSpPr>
          <p:nvPr>
            <p:ph type="title"/>
          </p:nvPr>
        </p:nvSpPr>
        <p:spPr/>
        <p:txBody>
          <a:bodyPr>
            <a:normAutofit/>
          </a:bodyPr>
          <a:lstStyle/>
          <a:p>
            <a:pPr algn="ctr"/>
            <a:r>
              <a:rPr lang="it-IT" sz="4000" b="1" i="0" dirty="0">
                <a:solidFill>
                  <a:srgbClr val="CC3300"/>
                </a:solidFill>
                <a:effectLst/>
                <a:latin typeface="Georgia" panose="02040502050405020303" pitchFamily="18" charset="0"/>
              </a:rPr>
              <a:t>Segnaletica e delimitazione delle aree</a:t>
            </a:r>
          </a:p>
        </p:txBody>
      </p:sp>
      <p:sp>
        <p:nvSpPr>
          <p:cNvPr id="3" name="Segnaposto contenuto 2">
            <a:extLst>
              <a:ext uri="{FF2B5EF4-FFF2-40B4-BE49-F238E27FC236}">
                <a16:creationId xmlns:a16="http://schemas.microsoft.com/office/drawing/2014/main" id="{F235E000-7FB4-5ED2-FF61-761749AD2DE6}"/>
              </a:ext>
            </a:extLst>
          </p:cNvPr>
          <p:cNvSpPr>
            <a:spLocks noGrp="1"/>
          </p:cNvSpPr>
          <p:nvPr>
            <p:ph idx="1"/>
          </p:nvPr>
        </p:nvSpPr>
        <p:spPr>
          <a:xfrm>
            <a:off x="1097280" y="2108201"/>
            <a:ext cx="6368111" cy="4160077"/>
          </a:xfrm>
        </p:spPr>
        <p:txBody>
          <a:bodyPr>
            <a:normAutofit lnSpcReduction="10000"/>
          </a:bodyPr>
          <a:lstStyle/>
          <a:p>
            <a:pPr algn="just"/>
            <a:r>
              <a:rPr lang="it-IT" b="0" i="0" dirty="0">
                <a:solidFill>
                  <a:srgbClr val="333333"/>
                </a:solidFill>
                <a:effectLst/>
                <a:latin typeface="Verdana" panose="020B0604030504040204" pitchFamily="34" charset="0"/>
              </a:rPr>
              <a:t>Nel caso di superamento di aree specifiche dei limiti adottati dal DL, una misura efficace per prevenire qualsiasi rischio per i lavoratori può consistere nella individuazione, delimitazione e segnalazione delle suddette aree, riferibili a una o più sorgenti. In particolare per la tutela dei soggetti particolarmente sensibili, si può far riferimento ai limiti IRPA/INIRC per la protezione della popolazione.</a:t>
            </a:r>
          </a:p>
          <a:p>
            <a:pPr algn="just"/>
            <a:r>
              <a:rPr lang="it-IT" b="0" i="0" dirty="0">
                <a:solidFill>
                  <a:srgbClr val="333333"/>
                </a:solidFill>
                <a:effectLst/>
                <a:latin typeface="Verdana" panose="020B0604030504040204" pitchFamily="34" charset="0"/>
              </a:rPr>
              <a:t>Per la delimitazione delle aree può essere utilizzato ad esempio il seguente pittogramma di pericolo di esposizione agli US:</a:t>
            </a:r>
          </a:p>
        </p:txBody>
      </p:sp>
      <p:pic>
        <p:nvPicPr>
          <p:cNvPr id="2050" name="Picture 2">
            <a:extLst>
              <a:ext uri="{FF2B5EF4-FFF2-40B4-BE49-F238E27FC236}">
                <a16:creationId xmlns:a16="http://schemas.microsoft.com/office/drawing/2014/main" id="{62EF8F5A-E149-7D38-3411-3384D9166453}"/>
              </a:ext>
            </a:extLst>
          </p:cNvPr>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8022907" y="2303049"/>
            <a:ext cx="3276600" cy="3371850"/>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2757657797"/>
      </p:ext>
    </p:extLst>
  </p:cSld>
  <p:clrMapOvr>
    <a:masterClrMapping/>
  </p:clrMapOvr>
</p:sld>
</file>

<file path=ppt/slides/slide4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olo 1">
            <a:extLst>
              <a:ext uri="{FF2B5EF4-FFF2-40B4-BE49-F238E27FC236}">
                <a16:creationId xmlns:a16="http://schemas.microsoft.com/office/drawing/2014/main" id="{D20378A7-25CA-99CA-E5B6-3C76EB57694C}"/>
              </a:ext>
            </a:extLst>
          </p:cNvPr>
          <p:cNvSpPr>
            <a:spLocks noGrp="1"/>
          </p:cNvSpPr>
          <p:nvPr>
            <p:ph type="title"/>
          </p:nvPr>
        </p:nvSpPr>
        <p:spPr/>
        <p:txBody>
          <a:bodyPr>
            <a:normAutofit/>
          </a:bodyPr>
          <a:lstStyle/>
          <a:p>
            <a:pPr algn="ctr"/>
            <a:r>
              <a:rPr lang="it-IT" sz="4000" b="1" i="0" dirty="0">
                <a:solidFill>
                  <a:srgbClr val="CC3300"/>
                </a:solidFill>
                <a:effectLst/>
                <a:latin typeface="Georgia" panose="02040502050405020303" pitchFamily="18" charset="0"/>
              </a:rPr>
              <a:t>Informazione, formazione e addestramento del personale</a:t>
            </a:r>
          </a:p>
        </p:txBody>
      </p:sp>
      <p:sp>
        <p:nvSpPr>
          <p:cNvPr id="3" name="Segnaposto contenuto 2">
            <a:extLst>
              <a:ext uri="{FF2B5EF4-FFF2-40B4-BE49-F238E27FC236}">
                <a16:creationId xmlns:a16="http://schemas.microsoft.com/office/drawing/2014/main" id="{F235E000-7FB4-5ED2-FF61-761749AD2DE6}"/>
              </a:ext>
            </a:extLst>
          </p:cNvPr>
          <p:cNvSpPr>
            <a:spLocks noGrp="1"/>
          </p:cNvSpPr>
          <p:nvPr>
            <p:ph idx="1"/>
          </p:nvPr>
        </p:nvSpPr>
        <p:spPr>
          <a:xfrm>
            <a:off x="1097280" y="2108201"/>
            <a:ext cx="10058400" cy="4160077"/>
          </a:xfrm>
        </p:spPr>
        <p:txBody>
          <a:bodyPr>
            <a:normAutofit fontScale="55000" lnSpcReduction="20000"/>
          </a:bodyPr>
          <a:lstStyle/>
          <a:p>
            <a:pPr algn="just"/>
            <a:r>
              <a:rPr lang="it-IT" b="0" i="0" dirty="0">
                <a:solidFill>
                  <a:srgbClr val="333333"/>
                </a:solidFill>
                <a:effectLst/>
                <a:latin typeface="Verdana" panose="020B0604030504040204" pitchFamily="34" charset="0"/>
              </a:rPr>
              <a:t>Ai fini della prevenzione dei rischi per la salute tutti i lavoratori e i loro rappresentanti devono essere sempre informati e formati in merito ai rischi specifici derivanti da US.</a:t>
            </a:r>
          </a:p>
          <a:p>
            <a:pPr algn="just"/>
            <a:r>
              <a:rPr lang="it-IT" b="0" i="0" dirty="0">
                <a:solidFill>
                  <a:srgbClr val="333333"/>
                </a:solidFill>
                <a:effectLst/>
                <a:latin typeface="Verdana" panose="020B0604030504040204" pitchFamily="34" charset="0"/>
              </a:rPr>
              <a:t>In particolare la formazione e informazione deve riguardare:</a:t>
            </a:r>
          </a:p>
          <a:p>
            <a:pPr algn="l">
              <a:buFont typeface="Arial" panose="020B0604020202020204" pitchFamily="34" charset="0"/>
              <a:buChar char="•"/>
            </a:pPr>
            <a:r>
              <a:rPr lang="it-IT" b="0" i="0" dirty="0">
                <a:solidFill>
                  <a:srgbClr val="333333"/>
                </a:solidFill>
                <a:effectLst/>
                <a:latin typeface="Verdana" panose="020B0604030504040204" pitchFamily="34" charset="0"/>
              </a:rPr>
              <a:t>gli effetti uditivi, termici, di cavitazione, soggettivi, indiretti;</a:t>
            </a:r>
          </a:p>
          <a:p>
            <a:pPr algn="l">
              <a:buFont typeface="Arial" panose="020B0604020202020204" pitchFamily="34" charset="0"/>
              <a:buChar char="•"/>
            </a:pPr>
            <a:r>
              <a:rPr lang="it-IT" b="0" i="0" dirty="0">
                <a:solidFill>
                  <a:srgbClr val="333333"/>
                </a:solidFill>
                <a:effectLst/>
                <a:latin typeface="Verdana" panose="020B0604030504040204" pitchFamily="34" charset="0"/>
              </a:rPr>
              <a:t>l’entità e il significato dei valori limite di esposizione adottati nella valutazione del rischio;</a:t>
            </a:r>
          </a:p>
          <a:p>
            <a:pPr algn="l">
              <a:buFont typeface="Arial" panose="020B0604020202020204" pitchFamily="34" charset="0"/>
              <a:buChar char="•"/>
            </a:pPr>
            <a:r>
              <a:rPr lang="it-IT" b="0" i="0" dirty="0">
                <a:solidFill>
                  <a:srgbClr val="333333"/>
                </a:solidFill>
                <a:effectLst/>
                <a:latin typeface="Verdana" panose="020B0604030504040204" pitchFamily="34" charset="0"/>
              </a:rPr>
              <a:t>la possibilità di rischi specifici nei confronti di lavoratori appartenenti a gruppi particolarmente sensibili;</a:t>
            </a:r>
          </a:p>
          <a:p>
            <a:pPr algn="l">
              <a:buFont typeface="Arial" panose="020B0604020202020204" pitchFamily="34" charset="0"/>
              <a:buChar char="•"/>
            </a:pPr>
            <a:r>
              <a:rPr lang="it-IT" b="0" i="0" dirty="0">
                <a:solidFill>
                  <a:srgbClr val="333333"/>
                </a:solidFill>
                <a:effectLst/>
                <a:latin typeface="Verdana" panose="020B0604030504040204" pitchFamily="34" charset="0"/>
              </a:rPr>
              <a:t>i risultati della valutazione dei livelli di esposizione agli US;</a:t>
            </a:r>
          </a:p>
          <a:p>
            <a:pPr algn="l">
              <a:buFont typeface="Arial" panose="020B0604020202020204" pitchFamily="34" charset="0"/>
              <a:buChar char="•"/>
            </a:pPr>
            <a:r>
              <a:rPr lang="it-IT" b="0" i="0" dirty="0">
                <a:solidFill>
                  <a:srgbClr val="333333"/>
                </a:solidFill>
                <a:effectLst/>
                <a:latin typeface="Verdana" panose="020B0604030504040204" pitchFamily="34" charset="0"/>
              </a:rPr>
              <a:t>le circostanze nelle quali i lavoratori hanno diritto a una sorveglianza sanitaria e gli obiettivi della stessa;</a:t>
            </a:r>
          </a:p>
          <a:p>
            <a:pPr algn="l">
              <a:buFont typeface="Arial" panose="020B0604020202020204" pitchFamily="34" charset="0"/>
              <a:buChar char="•"/>
            </a:pPr>
            <a:r>
              <a:rPr lang="it-IT" b="0" i="0" dirty="0">
                <a:solidFill>
                  <a:srgbClr val="333333"/>
                </a:solidFill>
                <a:effectLst/>
                <a:latin typeface="Verdana" panose="020B0604030504040204" pitchFamily="34" charset="0"/>
              </a:rPr>
              <a:t>le procedure di lavoro per ridurre al minimo i rischi derivanti dall’esposizione;</a:t>
            </a:r>
          </a:p>
          <a:p>
            <a:pPr algn="l">
              <a:buFont typeface="Arial" panose="020B0604020202020204" pitchFamily="34" charset="0"/>
              <a:buChar char="•"/>
            </a:pPr>
            <a:r>
              <a:rPr lang="it-IT" b="0" i="0" dirty="0">
                <a:solidFill>
                  <a:srgbClr val="333333"/>
                </a:solidFill>
                <a:effectLst/>
                <a:latin typeface="Verdana" panose="020B0604030504040204" pitchFamily="34" charset="0"/>
              </a:rPr>
              <a:t>l’adozione di dispositivi di protezione collettiva e loro eventuale modalità d’uso;</a:t>
            </a:r>
          </a:p>
          <a:p>
            <a:pPr algn="l">
              <a:buFont typeface="Arial" panose="020B0604020202020204" pitchFamily="34" charset="0"/>
              <a:buChar char="•"/>
            </a:pPr>
            <a:r>
              <a:rPr lang="it-IT" b="0" i="0" dirty="0">
                <a:solidFill>
                  <a:srgbClr val="333333"/>
                </a:solidFill>
                <a:effectLst/>
                <a:latin typeface="Verdana" panose="020B0604030504040204" pitchFamily="34" charset="0"/>
              </a:rPr>
              <a:t>l’uso corretto, tramite addestramento, dei dispositivi di protezione individuale e le eventuali indicazioni e controindicazioni sanitarie all’uso;</a:t>
            </a:r>
          </a:p>
          <a:p>
            <a:pPr algn="l">
              <a:buFont typeface="Arial" panose="020B0604020202020204" pitchFamily="34" charset="0"/>
              <a:buChar char="•"/>
            </a:pPr>
            <a:r>
              <a:rPr lang="it-IT" b="0" i="0" dirty="0">
                <a:solidFill>
                  <a:srgbClr val="333333"/>
                </a:solidFill>
                <a:effectLst/>
                <a:latin typeface="Verdana" panose="020B0604030504040204" pitchFamily="34" charset="0"/>
              </a:rPr>
              <a:t>le misure di tutela di tipo organizzativo-tecnico-procedurale adottate;</a:t>
            </a:r>
          </a:p>
          <a:p>
            <a:pPr algn="just"/>
            <a:r>
              <a:rPr lang="it-IT" b="0" i="0" dirty="0">
                <a:solidFill>
                  <a:srgbClr val="333333"/>
                </a:solidFill>
                <a:effectLst/>
                <a:latin typeface="Verdana" panose="020B0604030504040204" pitchFamily="34" charset="0"/>
              </a:rPr>
              <a:t>la descrizione di tutte le aree eventualmente oggetto di restrizioni particolari all’accesso e segnaletica di riferimento.</a:t>
            </a:r>
          </a:p>
        </p:txBody>
      </p:sp>
    </p:spTree>
    <p:extLst>
      <p:ext uri="{BB962C8B-B14F-4D97-AF65-F5344CB8AC3E}">
        <p14:creationId xmlns:p14="http://schemas.microsoft.com/office/powerpoint/2010/main" val="3303621227"/>
      </p:ext>
    </p:extLst>
  </p:cSld>
  <p:clrMapOvr>
    <a:masterClrMapping/>
  </p:clrMapOvr>
</p:sld>
</file>

<file path=ppt/slides/slide4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olo 1">
            <a:extLst>
              <a:ext uri="{FF2B5EF4-FFF2-40B4-BE49-F238E27FC236}">
                <a16:creationId xmlns:a16="http://schemas.microsoft.com/office/drawing/2014/main" id="{D20378A7-25CA-99CA-E5B6-3C76EB57694C}"/>
              </a:ext>
            </a:extLst>
          </p:cNvPr>
          <p:cNvSpPr>
            <a:spLocks noGrp="1"/>
          </p:cNvSpPr>
          <p:nvPr>
            <p:ph type="title"/>
          </p:nvPr>
        </p:nvSpPr>
        <p:spPr/>
        <p:txBody>
          <a:bodyPr>
            <a:normAutofit/>
          </a:bodyPr>
          <a:lstStyle/>
          <a:p>
            <a:pPr algn="ctr"/>
            <a:r>
              <a:rPr lang="it-IT" sz="4000" b="1" i="0" dirty="0">
                <a:solidFill>
                  <a:srgbClr val="CC3300"/>
                </a:solidFill>
                <a:effectLst/>
                <a:latin typeface="Georgia" panose="02040502050405020303" pitchFamily="18" charset="0"/>
              </a:rPr>
              <a:t>DPI</a:t>
            </a:r>
          </a:p>
        </p:txBody>
      </p:sp>
      <p:sp>
        <p:nvSpPr>
          <p:cNvPr id="3" name="Segnaposto contenuto 2">
            <a:extLst>
              <a:ext uri="{FF2B5EF4-FFF2-40B4-BE49-F238E27FC236}">
                <a16:creationId xmlns:a16="http://schemas.microsoft.com/office/drawing/2014/main" id="{F235E000-7FB4-5ED2-FF61-761749AD2DE6}"/>
              </a:ext>
            </a:extLst>
          </p:cNvPr>
          <p:cNvSpPr>
            <a:spLocks noGrp="1"/>
          </p:cNvSpPr>
          <p:nvPr>
            <p:ph idx="1"/>
          </p:nvPr>
        </p:nvSpPr>
        <p:spPr>
          <a:xfrm>
            <a:off x="1097280" y="2108201"/>
            <a:ext cx="10058400" cy="4160077"/>
          </a:xfrm>
        </p:spPr>
        <p:txBody>
          <a:bodyPr>
            <a:normAutofit fontScale="85000" lnSpcReduction="10000"/>
          </a:bodyPr>
          <a:lstStyle/>
          <a:p>
            <a:pPr algn="just"/>
            <a:r>
              <a:rPr lang="it-IT" b="0" i="0" dirty="0">
                <a:solidFill>
                  <a:srgbClr val="333333"/>
                </a:solidFill>
                <a:effectLst/>
                <a:latin typeface="Verdana" panose="020B0604030504040204" pitchFamily="34" charset="0"/>
              </a:rPr>
              <a:t>Allo stato attuale non esistono DPI certificati per US. I DPI uditivi (DPI-u) non sono certificati per gli US in quanto gli standard di prodotto non prevedono prove al di fuori dell’intervallo di frequenza udibile. Tuttavia i tradizionali DPI (inserti, cuffie o archetti) hanno generalmente nella banda tra 10 e 20 kHz un’attenuazione che varia tra i 20 ed i 40 dB, con un andamento dell’attenuazione crescente con la frequenza e quindi efficaci anche per la protezione da US considerando per difetto un’attenuazione costante pari all’attenuazione riportata nel certificato del DPI per la banda di frequenza più alta.</a:t>
            </a:r>
          </a:p>
          <a:p>
            <a:pPr algn="just"/>
            <a:r>
              <a:rPr lang="it-IT" b="0" i="0" dirty="0">
                <a:solidFill>
                  <a:srgbClr val="333333"/>
                </a:solidFill>
                <a:effectLst/>
                <a:latin typeface="Verdana" panose="020B0604030504040204" pitchFamily="34" charset="0"/>
              </a:rPr>
              <a:t>L’impiego dei DPI-U per la protezione dagli US deve comunque essere considerato una misura di protezione aggiuntiva e non un vero e proprio DPI ai sensi del d. lgs. 17/2019.</a:t>
            </a:r>
          </a:p>
          <a:p>
            <a:pPr algn="just"/>
            <a:r>
              <a:rPr lang="it-IT" b="0" i="0" dirty="0">
                <a:solidFill>
                  <a:srgbClr val="333333"/>
                </a:solidFill>
                <a:effectLst/>
                <a:latin typeface="Verdana" panose="020B0604030504040204" pitchFamily="34" charset="0"/>
              </a:rPr>
              <a:t>Nell’utilizzo dei DPI-U come protezione dagli US, inoltre vanno valutate eventuali problematiche relative all’iperprotezione in campo udibile, facendo riferimento alle misure di rumore per la valutazione del rischio specifico se presente, oppure eseguendo delle misure del rumore presente.</a:t>
            </a:r>
          </a:p>
          <a:p>
            <a:pPr algn="just"/>
            <a:endParaRPr lang="it-IT" b="0" i="0" dirty="0">
              <a:solidFill>
                <a:srgbClr val="333333"/>
              </a:solidFill>
              <a:effectLst/>
              <a:latin typeface="Verdana" panose="020B0604030504040204" pitchFamily="34" charset="0"/>
            </a:endParaRPr>
          </a:p>
        </p:txBody>
      </p:sp>
    </p:spTree>
    <p:extLst>
      <p:ext uri="{BB962C8B-B14F-4D97-AF65-F5344CB8AC3E}">
        <p14:creationId xmlns:p14="http://schemas.microsoft.com/office/powerpoint/2010/main" val="4103651742"/>
      </p:ext>
    </p:extLst>
  </p:cSld>
  <p:clrMapOvr>
    <a:masterClrMapping/>
  </p:clrMapOvr>
</p:sld>
</file>

<file path=ppt/slides/slide4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olo 1">
            <a:extLst>
              <a:ext uri="{FF2B5EF4-FFF2-40B4-BE49-F238E27FC236}">
                <a16:creationId xmlns:a16="http://schemas.microsoft.com/office/drawing/2014/main" id="{D20378A7-25CA-99CA-E5B6-3C76EB57694C}"/>
              </a:ext>
            </a:extLst>
          </p:cNvPr>
          <p:cNvSpPr>
            <a:spLocks noGrp="1"/>
          </p:cNvSpPr>
          <p:nvPr>
            <p:ph type="title"/>
          </p:nvPr>
        </p:nvSpPr>
        <p:spPr/>
        <p:txBody>
          <a:bodyPr>
            <a:normAutofit/>
          </a:bodyPr>
          <a:lstStyle/>
          <a:p>
            <a:pPr algn="ctr"/>
            <a:r>
              <a:rPr lang="it-IT" sz="4000" b="1" i="0" dirty="0">
                <a:solidFill>
                  <a:srgbClr val="CC3300"/>
                </a:solidFill>
                <a:effectLst/>
                <a:latin typeface="Georgia" panose="02040502050405020303" pitchFamily="18" charset="0"/>
              </a:rPr>
              <a:t>fonte</a:t>
            </a:r>
          </a:p>
        </p:txBody>
      </p:sp>
      <p:sp>
        <p:nvSpPr>
          <p:cNvPr id="3" name="Segnaposto contenuto 2">
            <a:extLst>
              <a:ext uri="{FF2B5EF4-FFF2-40B4-BE49-F238E27FC236}">
                <a16:creationId xmlns:a16="http://schemas.microsoft.com/office/drawing/2014/main" id="{F235E000-7FB4-5ED2-FF61-761749AD2DE6}"/>
              </a:ext>
            </a:extLst>
          </p:cNvPr>
          <p:cNvSpPr>
            <a:spLocks noGrp="1"/>
          </p:cNvSpPr>
          <p:nvPr>
            <p:ph idx="1"/>
          </p:nvPr>
        </p:nvSpPr>
        <p:spPr>
          <a:xfrm>
            <a:off x="1097280" y="2108201"/>
            <a:ext cx="10058400" cy="4160077"/>
          </a:xfrm>
        </p:spPr>
        <p:txBody>
          <a:bodyPr>
            <a:normAutofit/>
          </a:bodyPr>
          <a:lstStyle/>
          <a:p>
            <a:pPr algn="ctr"/>
            <a:r>
              <a:rPr lang="it-IT" sz="4800" b="1" dirty="0">
                <a:solidFill>
                  <a:srgbClr val="FF0000"/>
                </a:solidFill>
                <a:hlinkClick r:id="rId2">
                  <a:extLst>
                    <a:ext uri="{A12FA001-AC4F-418D-AE19-62706E023703}">
                      <ahyp:hlinkClr xmlns:ahyp="http://schemas.microsoft.com/office/drawing/2018/hyperlinkcolor" val="tx"/>
                    </a:ext>
                  </a:extLst>
                </a:hlinkClick>
              </a:rPr>
              <a:t>(portaleagentifisici.it)</a:t>
            </a:r>
            <a:endParaRPr lang="it-IT" sz="4800" b="1" i="0" dirty="0">
              <a:solidFill>
                <a:srgbClr val="FF0000"/>
              </a:solidFill>
              <a:effectLst/>
              <a:latin typeface="Verdana" panose="020B0604030504040204" pitchFamily="34" charset="0"/>
            </a:endParaRPr>
          </a:p>
        </p:txBody>
      </p:sp>
    </p:spTree>
    <p:extLst>
      <p:ext uri="{BB962C8B-B14F-4D97-AF65-F5344CB8AC3E}">
        <p14:creationId xmlns:p14="http://schemas.microsoft.com/office/powerpoint/2010/main" val="284666499"/>
      </p:ext>
    </p:extLst>
  </p:cSld>
  <p:clrMapOvr>
    <a:masterClrMapping/>
  </p:clrMapOvr>
</p:sld>
</file>

<file path=ppt/theme/theme1.xml><?xml version="1.0" encoding="utf-8"?>
<a:theme xmlns:a="http://schemas.openxmlformats.org/drawingml/2006/main" name="RetrospectVTI">
  <a:themeElements>
    <a:clrScheme name="">
      <a:dk1>
        <a:srgbClr val="000000"/>
      </a:dk1>
      <a:lt1>
        <a:srgbClr val="FFFFFF"/>
      </a:lt1>
      <a:dk2>
        <a:srgbClr val="243541"/>
      </a:dk2>
      <a:lt2>
        <a:srgbClr val="E2E5E8"/>
      </a:lt2>
      <a:accent1>
        <a:srgbClr val="E88B33"/>
      </a:accent1>
      <a:accent2>
        <a:srgbClr val="AEA33A"/>
      </a:accent2>
      <a:accent3>
        <a:srgbClr val="8CAB4A"/>
      </a:accent3>
      <a:accent4>
        <a:srgbClr val="57B636"/>
      </a:accent4>
      <a:accent5>
        <a:srgbClr val="2EBA43"/>
      </a:accent5>
      <a:accent6>
        <a:srgbClr val="33B67D"/>
      </a:accent6>
      <a:hlink>
        <a:srgbClr val="5F84A8"/>
      </a:hlink>
      <a:folHlink>
        <a:srgbClr val="7F7F7F"/>
      </a:folHlink>
    </a:clrScheme>
    <a:fontScheme name="Retrospect">
      <a:majorFont>
        <a:latin typeface="Georgia Pro Cond Light" panose="020F0302020204030204"/>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Speak Pro" panose="020F0502020204030204"/>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Retrospect">
      <a:fillStyleLst>
        <a:solidFill>
          <a:schemeClr val="phClr"/>
        </a:solidFill>
        <a:gradFill rotWithShape="1">
          <a:gsLst>
            <a:gs pos="0">
              <a:schemeClr val="phClr">
                <a:tint val="65000"/>
                <a:shade val="92000"/>
                <a:satMod val="130000"/>
              </a:schemeClr>
            </a:gs>
            <a:gs pos="45000">
              <a:schemeClr val="phClr">
                <a:tint val="60000"/>
                <a:shade val="99000"/>
                <a:satMod val="120000"/>
              </a:schemeClr>
            </a:gs>
            <a:gs pos="100000">
              <a:schemeClr val="phClr">
                <a:tint val="55000"/>
                <a:satMod val="140000"/>
              </a:schemeClr>
            </a:gs>
          </a:gsLst>
          <a:path path="circle">
            <a:fillToRect l="100000" t="100000" r="100000" b="100000"/>
          </a:path>
        </a:gradFill>
        <a:gradFill rotWithShape="1">
          <a:gsLst>
            <a:gs pos="0">
              <a:schemeClr val="phClr">
                <a:shade val="85000"/>
                <a:satMod val="130000"/>
              </a:schemeClr>
            </a:gs>
            <a:gs pos="34000">
              <a:schemeClr val="phClr">
                <a:shade val="87000"/>
                <a:satMod val="125000"/>
              </a:schemeClr>
            </a:gs>
            <a:gs pos="70000">
              <a:schemeClr val="phClr">
                <a:tint val="100000"/>
                <a:shade val="90000"/>
                <a:satMod val="130000"/>
              </a:schemeClr>
            </a:gs>
            <a:gs pos="100000">
              <a:schemeClr val="phClr">
                <a:tint val="100000"/>
                <a:shade val="100000"/>
                <a:satMod val="110000"/>
              </a:schemeClr>
            </a:gs>
          </a:gsLst>
          <a:path path="circle">
            <a:fillToRect l="100000" t="100000" r="100000" b="100000"/>
          </a:path>
        </a:gradFill>
      </a:fillStyleLst>
      <a:lnStyleLst>
        <a:ln w="12700" cap="flat" cmpd="sng" algn="ctr">
          <a:solidFill>
            <a:schemeClr val="phClr"/>
          </a:solidFill>
          <a:prstDash val="solid"/>
        </a:ln>
        <a:ln w="15875" cap="flat" cmpd="sng" algn="ctr">
          <a:solidFill>
            <a:schemeClr val="phClr"/>
          </a:solidFill>
          <a:prstDash val="solid"/>
        </a:ln>
        <a:ln w="25400" cap="flat" cmpd="sng" algn="ctr">
          <a:solidFill>
            <a:schemeClr val="phClr"/>
          </a:solidFill>
          <a:prstDash val="solid"/>
        </a:ln>
      </a:lnStyleLst>
      <a:effectStyleLst>
        <a:effectStyle>
          <a:effectLst/>
        </a:effectStyle>
        <a:effectStyle>
          <a:effectLst>
            <a:outerShdw blurRad="38100" dist="25400" dir="2700000" algn="br" rotWithShape="0">
              <a:srgbClr val="000000">
                <a:alpha val="60000"/>
              </a:srgbClr>
            </a:outerShdw>
          </a:effectLst>
        </a:effectStyle>
        <a:effectStyle>
          <a:effectLst>
            <a:outerShdw blurRad="44450" dist="25400" dir="2700000" algn="br" rotWithShape="0">
              <a:srgbClr val="000000">
                <a:alpha val="60000"/>
              </a:srgbClr>
            </a:outerShdw>
          </a:effectLst>
          <a:scene3d>
            <a:camera prst="orthographicFront">
              <a:rot lat="0" lon="0" rev="0"/>
            </a:camera>
            <a:lightRig rig="threePt" dir="t">
              <a:rot lat="0" lon="0" rev="19800000"/>
            </a:lightRig>
          </a:scene3d>
          <a:sp3d prstMaterial="flat">
            <a:bevelT w="25400" h="31750"/>
          </a:sp3d>
        </a:effectStyle>
      </a:effectStyleLst>
      <a:bgFillStyleLst>
        <a:solidFill>
          <a:schemeClr val="phClr"/>
        </a:solidFill>
        <a:solidFill>
          <a:schemeClr val="phClr">
            <a:tint val="90000"/>
            <a:shade val="97000"/>
            <a:satMod val="130000"/>
          </a:schemeClr>
        </a:solidFill>
        <a:gradFill rotWithShape="1">
          <a:gsLst>
            <a:gs pos="0">
              <a:schemeClr val="phClr">
                <a:tint val="96000"/>
                <a:shade val="99000"/>
                <a:satMod val="140000"/>
              </a:schemeClr>
            </a:gs>
            <a:gs pos="65000">
              <a:schemeClr val="phClr">
                <a:tint val="100000"/>
                <a:shade val="80000"/>
                <a:satMod val="130000"/>
              </a:schemeClr>
            </a:gs>
            <a:gs pos="100000">
              <a:schemeClr val="phClr">
                <a:tint val="100000"/>
                <a:shade val="48000"/>
                <a:satMod val="120000"/>
              </a:schemeClr>
            </a:gs>
          </a:gsLst>
          <a:lin ang="16200000" scaled="0"/>
        </a:gradFill>
      </a:bgFillStyleLst>
    </a:fmtScheme>
  </a:themeElements>
  <a:objectDefaults/>
  <a:extraClrSchemeLst/>
  <a:extLst>
    <a:ext uri="{05A4C25C-085E-4340-85A3-A5531E510DB2}">
      <thm15:themeFamily xmlns:thm15="http://schemas.microsoft.com/office/thememl/2012/main" name="Office_44285853_TF11437505.potx" id="{B524DF46-424E-4DE0-BA2D-73D96117FE98}" vid="{E8A4C0C3-7F79-4858-9064-A40BB108B31A}"/>
    </a:ext>
  </a:extLst>
</a:theme>
</file>

<file path=ppt/theme/theme2.xml><?xml version="1.0" encoding="utf-8"?>
<a:theme xmlns:a="http://schemas.openxmlformats.org/drawingml/2006/main" name="Tema di Office">
  <a:themeElements>
    <a:clrScheme name="Office">
      <a:dk1>
        <a:sysClr val="windowText" lastClr="000000"/>
      </a:dk1>
      <a:lt1>
        <a:sysClr val="window" lastClr="FFFFFF"/>
      </a:lt1>
      <a:dk2>
        <a:srgbClr val="44546A"/>
      </a:dk2>
      <a:lt2>
        <a:srgbClr val="E7E6E6"/>
      </a:lt2>
      <a:accent1>
        <a:srgbClr val="5B9BD5"/>
      </a:accent1>
      <a:accent2>
        <a:srgbClr val="ED7D31"/>
      </a:accent2>
      <a:accent3>
        <a:srgbClr val="A5A5A5"/>
      </a:accent3>
      <a:accent4>
        <a:srgbClr val="FFC000"/>
      </a:accent4>
      <a:accent5>
        <a:srgbClr val="4472C4"/>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theme/theme3.xml><?xml version="1.0" encoding="utf-8"?>
<a:theme xmlns:a="http://schemas.openxmlformats.org/drawingml/2006/main" name="Tema di Office">
  <a:themeElements>
    <a:clrScheme name="Office">
      <a:dk1>
        <a:sysClr val="windowText" lastClr="000000"/>
      </a:dk1>
      <a:lt1>
        <a:sysClr val="window" lastClr="FFFFFF"/>
      </a:lt1>
      <a:dk2>
        <a:srgbClr val="44546A"/>
      </a:dk2>
      <a:lt2>
        <a:srgbClr val="E7E6E6"/>
      </a:lt2>
      <a:accent1>
        <a:srgbClr val="5B9BD5"/>
      </a:accent1>
      <a:accent2>
        <a:srgbClr val="ED7D31"/>
      </a:accent2>
      <a:accent3>
        <a:srgbClr val="A5A5A5"/>
      </a:accent3>
      <a:accent4>
        <a:srgbClr val="FFC000"/>
      </a:accent4>
      <a:accent5>
        <a:srgbClr val="4472C4"/>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theme/themeOverride1.xml><?xml version="1.0" encoding="utf-8"?>
<a:themeOverride xmlns:a="http://schemas.openxmlformats.org/drawingml/2006/main">
  <a:clrScheme name="Custom 40">
    <a:dk1>
      <a:sysClr val="windowText" lastClr="000000"/>
    </a:dk1>
    <a:lt1>
      <a:sysClr val="window" lastClr="FFFFFF"/>
    </a:lt1>
    <a:dk2>
      <a:srgbClr val="545D57"/>
    </a:dk2>
    <a:lt2>
      <a:srgbClr val="EBEBE8"/>
    </a:lt2>
    <a:accent1>
      <a:srgbClr val="579858"/>
    </a:accent1>
    <a:accent2>
      <a:srgbClr val="ED583E"/>
    </a:accent2>
    <a:accent3>
      <a:srgbClr val="D3BA59"/>
    </a:accent3>
    <a:accent4>
      <a:srgbClr val="4C94AC"/>
    </a:accent4>
    <a:accent5>
      <a:srgbClr val="A09E84"/>
    </a:accent5>
    <a:accent6>
      <a:srgbClr val="FC7D4A"/>
    </a:accent6>
    <a:hlink>
      <a:srgbClr val="04A2DA"/>
    </a:hlink>
    <a:folHlink>
      <a:srgbClr val="808080"/>
    </a:folHlink>
  </a:clrScheme>
</a:themeOverride>
</file>

<file path=customXml/_rels/item1.xml.rels><?xml version="1.0" encoding="UTF-8" standalone="yes"?>
<Relationships xmlns="http://schemas.openxmlformats.org/package/2006/relationships"><Relationship Id="rId1" Type="http://schemas.openxmlformats.org/officeDocument/2006/relationships/customXmlProps" Target="itemProps1.xml"/></Relationships>
</file>

<file path=customXml/_rels/item2.xml.rels><?xml version="1.0" encoding="UTF-8" standalone="yes"?>
<Relationships xmlns="http://schemas.openxmlformats.org/package/2006/relationships"><Relationship Id="rId1" Type="http://schemas.openxmlformats.org/officeDocument/2006/relationships/customXmlProps" Target="itemProps2.xml"/></Relationships>
</file>

<file path=customXml/_rels/item3.xml.rels><?xml version="1.0" encoding="UTF-8" standalone="yes"?>
<Relationships xmlns="http://schemas.openxmlformats.org/package/2006/relationships"><Relationship Id="rId1" Type="http://schemas.openxmlformats.org/officeDocument/2006/relationships/customXmlProps" Target="itemProps3.xml"/></Relationships>
</file>

<file path=customXml/item1.xml><?xml version="1.0" encoding="utf-8"?>
<?mso-contentType ?>
<FormTemplates xmlns="http://schemas.microsoft.com/sharepoint/v3/contenttype/forms">
  <Display>DocumentLibraryForm</Display>
  <Edit>DocumentLibraryForm</Edit>
  <New>DocumentLibraryForm</New>
</FormTemplates>
</file>

<file path=customXml/item2.xml><?xml version="1.0" encoding="utf-8"?>
<p:properties xmlns:p="http://schemas.microsoft.com/office/2006/metadata/properties" xmlns:xsi="http://www.w3.org/2001/XMLSchema-instance" xmlns:pc="http://schemas.microsoft.com/office/infopath/2007/PartnerControls">
  <documentManagement>
    <Status xmlns="71af3243-3dd4-4a8d-8c0d-dd76da1f02a5">Not started</Status>
    <MediaServiceKeyPoints xmlns="71af3243-3dd4-4a8d-8c0d-dd76da1f02a5" xsi:nil="true"/>
  </documentManagement>
</p:properties>
</file>

<file path=customXml/item3.xml><?xml version="1.0" encoding="utf-8"?>
<ct:contentTypeSchema xmlns:ct="http://schemas.microsoft.com/office/2006/metadata/contentType" xmlns:ma="http://schemas.microsoft.com/office/2006/metadata/properties/metaAttributes" ct:_="" ma:_="" ma:contentTypeName="Document" ma:contentTypeID="0x01010079F111ED35F8CC479449609E8A0923A6" ma:contentTypeVersion="12" ma:contentTypeDescription="Create a new document." ma:contentTypeScope="" ma:versionID="a410dd7f93c95333ffa1b60ed6adedd1">
  <xsd:schema xmlns:xsd="http://www.w3.org/2001/XMLSchema" xmlns:xs="http://www.w3.org/2001/XMLSchema" xmlns:p="http://schemas.microsoft.com/office/2006/metadata/properties" xmlns:ns2="71af3243-3dd4-4a8d-8c0d-dd76da1f02a5" xmlns:ns3="16c05727-aa75-4e4a-9b5f-8a80a1165891" targetNamespace="http://schemas.microsoft.com/office/2006/metadata/properties" ma:root="true" ma:fieldsID="a936d9baba76aa3866493feff160faab" ns2:_="" ns3:_="">
    <xsd:import namespace="71af3243-3dd4-4a8d-8c0d-dd76da1f02a5"/>
    <xsd:import namespace="16c05727-aa75-4e4a-9b5f-8a80a1165891"/>
    <xsd:element name="properties">
      <xsd:complexType>
        <xsd:sequence>
          <xsd:element name="documentManagement">
            <xsd:complexType>
              <xsd:all>
                <xsd:element ref="ns2:MediaServiceMetadata" minOccurs="0"/>
                <xsd:element ref="ns2:MediaServiceFastMetadata" minOccurs="0"/>
                <xsd:element ref="ns2:MediaServiceOCR" minOccurs="0"/>
                <xsd:element ref="ns2:MediaServiceAutoTags" minOccurs="0"/>
                <xsd:element ref="ns2:MediaServiceEventHashCode" minOccurs="0"/>
                <xsd:element ref="ns2:MediaServiceGenerationTime" minOccurs="0"/>
                <xsd:element ref="ns3:SharedWithUsers" minOccurs="0"/>
                <xsd:element ref="ns3:SharedWithDetails" minOccurs="0"/>
                <xsd:element ref="ns2:MediaServiceAutoKeyPoints" minOccurs="0"/>
                <xsd:element ref="ns2:MediaServiceKeyPoints" minOccurs="0"/>
                <xsd:element ref="ns2:MediaServiceDateTaken" minOccurs="0"/>
                <xsd:element ref="ns2:Status" minOccurs="0"/>
              </xsd:all>
            </xsd:complexType>
          </xsd:element>
        </xsd:sequence>
      </xsd:complexType>
    </xsd:element>
  </xsd:schema>
  <xsd:schema xmlns:xsd="http://www.w3.org/2001/XMLSchema" xmlns:xs="http://www.w3.org/2001/XMLSchema" xmlns:dms="http://schemas.microsoft.com/office/2006/documentManagement/types" xmlns:pc="http://schemas.microsoft.com/office/infopath/2007/PartnerControls" targetNamespace="71af3243-3dd4-4a8d-8c0d-dd76da1f02a5" elementFormDefault="qualified">
    <xsd:import namespace="http://schemas.microsoft.com/office/2006/documentManagement/types"/>
    <xsd:import namespace="http://schemas.microsoft.com/office/infopath/2007/PartnerControls"/>
    <xsd:element name="MediaServiceMetadata" ma:index="8" nillable="true" ma:displayName="MediaServiceMetadata" ma:hidden="true" ma:internalName="MediaServiceMetadata" ma:readOnly="true">
      <xsd:simpleType>
        <xsd:restriction base="dms:Note"/>
      </xsd:simpleType>
    </xsd:element>
    <xsd:element name="MediaServiceFastMetadata" ma:index="9" nillable="true" ma:displayName="MediaServiceFastMetadata" ma:hidden="true" ma:internalName="MediaServiceFastMetadata" ma:readOnly="true">
      <xsd:simpleType>
        <xsd:restriction base="dms:Note"/>
      </xsd:simpleType>
    </xsd:element>
    <xsd:element name="MediaServiceOCR" ma:index="10" nillable="true" ma:displayName="MediaServiceOCR" ma:internalName="MediaServiceOCR" ma:readOnly="true">
      <xsd:simpleType>
        <xsd:restriction base="dms:Note">
          <xsd:maxLength value="255"/>
        </xsd:restriction>
      </xsd:simpleType>
    </xsd:element>
    <xsd:element name="MediaServiceAutoTags" ma:index="11" nillable="true" ma:displayName="MediaServiceAutoTags" ma:internalName="MediaServiceAutoTags" ma:readOnly="true">
      <xsd:simpleType>
        <xsd:restriction base="dms:Text"/>
      </xsd:simpleType>
    </xsd:element>
    <xsd:element name="MediaServiceEventHashCode" ma:index="12" nillable="true" ma:displayName="MediaServiceEventHashCode" ma:hidden="true" ma:internalName="MediaServiceEventHashCode" ma:readOnly="true">
      <xsd:simpleType>
        <xsd:restriction base="dms:Text"/>
      </xsd:simpleType>
    </xsd:element>
    <xsd:element name="MediaServiceGenerationTime" ma:index="13" nillable="true" ma:displayName="MediaServiceGenerationTime" ma:hidden="true" ma:internalName="MediaServiceGenerationTime" ma:readOnly="true">
      <xsd:simpleType>
        <xsd:restriction base="dms:Text"/>
      </xsd:simpleType>
    </xsd:element>
    <xsd:element name="MediaServiceAutoKeyPoints" ma:index="16" nillable="true" ma:displayName="MediaServiceAutoKeyPoints" ma:hidden="true" ma:internalName="MediaServiceAutoKeyPoints" ma:readOnly="true">
      <xsd:simpleType>
        <xsd:restriction base="dms:Note"/>
      </xsd:simpleType>
    </xsd:element>
    <xsd:element name="MediaServiceKeyPoints" ma:index="17" nillable="true" ma:displayName="KeyPoints" ma:internalName="MediaServiceKeyPoints" ma:readOnly="false">
      <xsd:simpleType>
        <xsd:restriction base="dms:Note">
          <xsd:maxLength value="255"/>
        </xsd:restriction>
      </xsd:simpleType>
    </xsd:element>
    <xsd:element name="MediaServiceDateTaken" ma:index="18" nillable="true" ma:displayName="MediaServiceDateTaken" ma:hidden="true" ma:internalName="MediaServiceDateTaken" ma:readOnly="true">
      <xsd:simpleType>
        <xsd:restriction base="dms:Text"/>
      </xsd:simpleType>
    </xsd:element>
    <xsd:element name="Status" ma:index="19" nillable="true" ma:displayName="Status" ma:default="Not started" ma:format="Dropdown" ma:internalName="Status">
      <xsd:simpleType>
        <xsd:restriction base="dms:Choice">
          <xsd:enumeration value="Not started"/>
          <xsd:enumeration value="In Progress"/>
          <xsd:enumeration value="Completed"/>
        </xsd:restriction>
      </xsd:simpleType>
    </xsd:element>
  </xsd:schema>
  <xsd:schema xmlns:xsd="http://www.w3.org/2001/XMLSchema" xmlns:xs="http://www.w3.org/2001/XMLSchema" xmlns:dms="http://schemas.microsoft.com/office/2006/documentManagement/types" xmlns:pc="http://schemas.microsoft.com/office/infopath/2007/PartnerControls" targetNamespace="16c05727-aa75-4e4a-9b5f-8a80a1165891" elementFormDefault="qualified">
    <xsd:import namespace="http://schemas.microsoft.com/office/2006/documentManagement/types"/>
    <xsd:import namespace="http://schemas.microsoft.com/office/infopath/2007/PartnerControls"/>
    <xsd:element name="SharedWithUsers" ma:index="14" nillable="true" ma:displayName="Shared With" ma:internalName="SharedWithUsers" ma:readOnly="true">
      <xsd:complexType>
        <xsd:complexContent>
          <xsd:extension base="dms:UserMulti">
            <xsd:sequence>
              <xsd:element name="UserInfo" minOccurs="0" maxOccurs="unbounded">
                <xsd:complexType>
                  <xsd:sequence>
                    <xsd:element name="DisplayName" type="xsd:string" minOccurs="0"/>
                    <xsd:element name="AccountId" type="dms:UserId" minOccurs="0" nillable="true"/>
                    <xsd:element name="AccountType" type="xsd:string" minOccurs="0"/>
                  </xsd:sequence>
                </xsd:complexType>
              </xsd:element>
            </xsd:sequence>
          </xsd:extension>
        </xsd:complexContent>
      </xsd:complexType>
    </xsd:element>
    <xsd:element name="SharedWithDetails" ma:index="15" nillable="true" ma:displayName="Shared With Details" ma:internalName="SharedWithDetails" ma:readOnly="true">
      <xsd:simpleType>
        <xsd:restriction base="dms:Note">
          <xsd:maxLength value="255"/>
        </xsd:restriction>
      </xsd:simpleType>
    </xsd:element>
  </xsd:schema>
  <xsd:schema xmlns="http://schemas.openxmlformats.org/package/2006/metadata/core-properties" xmlns:xsd="http://www.w3.org/2001/XMLSchema" xmlns:xsi="http://www.w3.org/2001/XMLSchema-instance" xmlns:dc="http://purl.org/dc/elements/1.1/" xmlns:dcterms="http://purl.org/dc/terms/" xmlns:odoc="http://schemas.microsoft.com/internal/obd" targetNamespace="http://schemas.openxmlformats.org/package/2006/metadata/core-properties" elementFormDefault="qualified" attributeFormDefault="unqualified" blockDefault="#all">
    <xsd:import namespace="http://purl.org/dc/elements/1.1/" schemaLocation="http://dublincore.org/schemas/xmls/qdc/2003/04/02/dc.xsd"/>
    <xsd:import namespace="http://purl.org/dc/terms/" schemaLocation="http://dublincore.org/schemas/xmls/qdc/2003/04/02/dcterms.xsd"/>
    <xsd:element name="coreProperties" type="CT_coreProperties"/>
    <xsd:complexType name="CT_coreProperties">
      <xsd:all>
        <xsd:element ref="dc:creator" minOccurs="0" maxOccurs="1"/>
        <xsd:element ref="dcterms:created" minOccurs="0" maxOccurs="1"/>
        <xsd:element ref="dc:identifier" minOccurs="0" maxOccurs="1"/>
        <xsd:element name="contentType" minOccurs="0" maxOccurs="1" type="xsd:string" ma:index="0" ma:displayName="Content Type"/>
        <xsd:element ref="dc:title" minOccurs="0" maxOccurs="1" ma:index="4" ma:displayName="Title"/>
        <xsd:element ref="dc:subject" minOccurs="0" maxOccurs="1"/>
        <xsd:element ref="dc:description" minOccurs="0" maxOccurs="1"/>
        <xsd:element name="keywords" minOccurs="0" maxOccurs="1" type="xsd:string"/>
        <xsd:element ref="dc:language" minOccurs="0" maxOccurs="1"/>
        <xsd:element name="category" minOccurs="0" maxOccurs="1" type="xsd:string"/>
        <xsd:element name="version" minOccurs="0" maxOccurs="1" type="xsd:string"/>
        <xsd:element name="revision" minOccurs="0" maxOccurs="1" type="xsd:string">
          <xsd:annotation>
            <xsd:documentation>
                        This value indicates the number of saves or revisions. The application is responsible for updating this value after each revision.
                    </xsd:documentation>
          </xsd:annotation>
        </xsd:element>
        <xsd:element name="lastModifiedBy" minOccurs="0" maxOccurs="1" type="xsd:string"/>
        <xsd:element ref="dcterms:modified" minOccurs="0" maxOccurs="1"/>
        <xsd:element name="contentStatus" minOccurs="0" maxOccurs="1" type="xsd:string"/>
      </xsd:all>
    </xsd:complexType>
  </xsd:schema>
  <xs:schema xmlns:pc="http://schemas.microsoft.com/office/infopath/2007/PartnerControls" xmlns:xs="http://www.w3.org/2001/XMLSchema" targetNamespace="http://schemas.microsoft.com/office/infopath/2007/PartnerControls" elementFormDefault="qualified" attributeFormDefault="unqualified">
    <xs:element name="Person">
      <xs:complexType>
        <xs:sequence>
          <xs:element ref="pc:DisplayName" minOccurs="0"/>
          <xs:element ref="pc:AccountId" minOccurs="0"/>
          <xs:element ref="pc:AccountType" minOccurs="0"/>
        </xs:sequence>
      </xs:complexType>
    </xs:element>
    <xs:element name="DisplayName" type="xs:string"/>
    <xs:element name="AccountId" type="xs:string"/>
    <xs:element name="AccountType" type="xs:string"/>
    <xs:element name="BDCAssociatedEntity">
      <xs:complexType>
        <xs:sequence>
          <xs:element ref="pc:BDCEntity" minOccurs="0" maxOccurs="unbounded"/>
        </xs:sequence>
        <xs:attribute ref="pc:EntityNamespace"/>
        <xs:attribute ref="pc:EntityName"/>
        <xs:attribute ref="pc:SystemInstanceName"/>
        <xs:attribute ref="pc:AssociationName"/>
      </xs:complexType>
    </xs:element>
    <xs:attribute name="EntityNamespace" type="xs:string"/>
    <xs:attribute name="EntityName" type="xs:string"/>
    <xs:attribute name="SystemInstanceName" type="xs:string"/>
    <xs:attribute name="AssociationName" type="xs:string"/>
    <xs:element name="BDCEntity">
      <xs:complexType>
        <xs:sequence>
          <xs:element ref="pc:EntityDisplayName" minOccurs="0"/>
          <xs:element ref="pc:EntityInstanceReference" minOccurs="0"/>
          <xs:element ref="pc:EntityId1" minOccurs="0"/>
          <xs:element ref="pc:EntityId2" minOccurs="0"/>
          <xs:element ref="pc:EntityId3" minOccurs="0"/>
          <xs:element ref="pc:EntityId4" minOccurs="0"/>
          <xs:element ref="pc:EntityId5" minOccurs="0"/>
        </xs:sequence>
      </xs:complexType>
    </xs:element>
    <xs:element name="EntityDisplayName" type="xs:string"/>
    <xs:element name="EntityInstanceReference" type="xs:string"/>
    <xs:element name="EntityId1" type="xs:string"/>
    <xs:element name="EntityId2" type="xs:string"/>
    <xs:element name="EntityId3" type="xs:string"/>
    <xs:element name="EntityId4" type="xs:string"/>
    <xs:element name="EntityId5" type="xs:string"/>
    <xs:element name="Terms">
      <xs:complexType>
        <xs:sequence>
          <xs:element ref="pc:TermInfo" minOccurs="0" maxOccurs="unbounded"/>
        </xs:sequence>
      </xs:complexType>
    </xs:element>
    <xs:element name="TermInfo">
      <xs:complexType>
        <xs:sequence>
          <xs:element ref="pc:TermName" minOccurs="0"/>
          <xs:element ref="pc:TermId" minOccurs="0"/>
        </xs:sequence>
      </xs:complexType>
    </xs:element>
    <xs:element name="TermName" type="xs:string"/>
    <xs:element name="TermId" type="xs:string"/>
  </xs:schema>
</ct:contentTypeSchema>
</file>

<file path=customXml/itemProps1.xml><?xml version="1.0" encoding="utf-8"?>
<ds:datastoreItem xmlns:ds="http://schemas.openxmlformats.org/officeDocument/2006/customXml" ds:itemID="{31F006B4-A9E1-4F39-85C8-FB836F919348}">
  <ds:schemaRefs>
    <ds:schemaRef ds:uri="http://schemas.microsoft.com/sharepoint/v3/contenttype/forms"/>
  </ds:schemaRefs>
</ds:datastoreItem>
</file>

<file path=customXml/itemProps2.xml><?xml version="1.0" encoding="utf-8"?>
<ds:datastoreItem xmlns:ds="http://schemas.openxmlformats.org/officeDocument/2006/customXml" ds:itemID="{8F3CD65D-61A5-43C9-A837-6EC73C7DA8AB}">
  <ds:schemaRefs>
    <ds:schemaRef ds:uri="http://purl.org/dc/dcmitype/"/>
    <ds:schemaRef ds:uri="http://purl.org/dc/elements/1.1/"/>
    <ds:schemaRef ds:uri="http://purl.org/dc/terms/"/>
    <ds:schemaRef ds:uri="http://schemas.microsoft.com/office/2006/documentManagement/types"/>
    <ds:schemaRef ds:uri="http://schemas.microsoft.com/office/infopath/2007/PartnerControls"/>
    <ds:schemaRef ds:uri="16c05727-aa75-4e4a-9b5f-8a80a1165891"/>
    <ds:schemaRef ds:uri="71af3243-3dd4-4a8d-8c0d-dd76da1f02a5"/>
    <ds:schemaRef ds:uri="http://www.w3.org/XML/1998/namespace"/>
    <ds:schemaRef ds:uri="http://schemas.openxmlformats.org/package/2006/metadata/core-properties"/>
    <ds:schemaRef ds:uri="http://schemas.microsoft.com/office/2006/metadata/properties"/>
  </ds:schemaRefs>
</ds:datastoreItem>
</file>

<file path=customXml/itemProps3.xml><?xml version="1.0" encoding="utf-8"?>
<ds:datastoreItem xmlns:ds="http://schemas.openxmlformats.org/officeDocument/2006/customXml" ds:itemID="{16377351-63A1-4C2E-8C9A-66CDD70F16AC}">
  <ds:schemaRefs>
    <ds:schemaRef ds:uri="http://schemas.microsoft.com/office/2006/metadata/contentType"/>
    <ds:schemaRef ds:uri="http://schemas.microsoft.com/office/2006/metadata/properties/metaAttributes"/>
    <ds:schemaRef ds:uri="http://www.w3.org/2001/XMLSchema"/>
    <ds:schemaRef ds:uri="http://schemas.microsoft.com/office/2006/metadata/properties"/>
    <ds:schemaRef ds:uri="71af3243-3dd4-4a8d-8c0d-dd76da1f02a5"/>
    <ds:schemaRef ds:uri="16c05727-aa75-4e4a-9b5f-8a80a1165891"/>
    <ds:schemaRef ds:uri="http://schemas.microsoft.com/office/2006/documentManagement/types"/>
    <ds:schemaRef ds:uri="http://schemas.microsoft.com/office/infopath/2007/PartnerControls"/>
    <ds:schemaRef ds:uri="http://schemas.openxmlformats.org/package/2006/metadata/core-properties"/>
    <ds:schemaRef ds:uri="http://purl.org/dc/elements/1.1/"/>
    <ds:schemaRef ds:uri="http://purl.org/dc/terms/"/>
    <ds:schemaRef ds:uri="http://schemas.microsoft.com/internal/obd"/>
  </ds:schemaRefs>
</ds:datastoreItem>
</file>

<file path=docProps/app.xml><?xml version="1.0" encoding="utf-8"?>
<Properties xmlns="http://schemas.openxmlformats.org/officeDocument/2006/extended-properties" xmlns:vt="http://schemas.openxmlformats.org/officeDocument/2006/docPropsVTypes">
  <Template>{2EEABDA4-FFB1-42D8-BD93-F2B5DF6C22BE}tf11437505_win32</Template>
  <TotalTime>54</TotalTime>
  <Words>4444</Words>
  <Application>Microsoft Office PowerPoint</Application>
  <PresentationFormat>Widescreen</PresentationFormat>
  <Paragraphs>162</Paragraphs>
  <Slides>47</Slides>
  <Notes>1</Notes>
  <HiddenSlides>0</HiddenSlides>
  <MMClips>0</MMClips>
  <ScaleCrop>false</ScaleCrop>
  <HeadingPairs>
    <vt:vector size="6" baseType="variant">
      <vt:variant>
        <vt:lpstr>Caratteri utilizzati</vt:lpstr>
      </vt:variant>
      <vt:variant>
        <vt:i4>6</vt:i4>
      </vt:variant>
      <vt:variant>
        <vt:lpstr>Tema</vt:lpstr>
      </vt:variant>
      <vt:variant>
        <vt:i4>1</vt:i4>
      </vt:variant>
      <vt:variant>
        <vt:lpstr>Titoli diapositive</vt:lpstr>
      </vt:variant>
      <vt:variant>
        <vt:i4>47</vt:i4>
      </vt:variant>
    </vt:vector>
  </HeadingPairs>
  <TitlesOfParts>
    <vt:vector size="54" baseType="lpstr">
      <vt:lpstr>Arial</vt:lpstr>
      <vt:lpstr>Calibri</vt:lpstr>
      <vt:lpstr>Georgia</vt:lpstr>
      <vt:lpstr>Georgia Pro Cond Light</vt:lpstr>
      <vt:lpstr>Speak Pro</vt:lpstr>
      <vt:lpstr>Verdana</vt:lpstr>
      <vt:lpstr>RetrospectVTI</vt:lpstr>
      <vt:lpstr>Ultrasuoni</vt:lpstr>
      <vt:lpstr>Descrizione del Rischio </vt:lpstr>
      <vt:lpstr>Normativa</vt:lpstr>
      <vt:lpstr>Normativa</vt:lpstr>
      <vt:lpstr>Normativa</vt:lpstr>
      <vt:lpstr>Normativa</vt:lpstr>
      <vt:lpstr>Normativa</vt:lpstr>
      <vt:lpstr>Normativa</vt:lpstr>
      <vt:lpstr>Normativa</vt:lpstr>
      <vt:lpstr>Normativa</vt:lpstr>
      <vt:lpstr>Normativa</vt:lpstr>
      <vt:lpstr>Descrizione del Rischio </vt:lpstr>
      <vt:lpstr>Descrizione del Rischio </vt:lpstr>
      <vt:lpstr>Descrizione del Rischio </vt:lpstr>
      <vt:lpstr>Descrizione del Rischio </vt:lpstr>
      <vt:lpstr>Sorgenti</vt:lpstr>
      <vt:lpstr>Sorgenti</vt:lpstr>
      <vt:lpstr>Sorgenti</vt:lpstr>
      <vt:lpstr>Sorgenti</vt:lpstr>
      <vt:lpstr>Sorgenti</vt:lpstr>
      <vt:lpstr>Sorgenti</vt:lpstr>
      <vt:lpstr>Sorgenti</vt:lpstr>
      <vt:lpstr>Sorgenti industriali di ultrasuoni ad alta potenza</vt:lpstr>
      <vt:lpstr>SPL in bande di terzi di ottava nella posizione operatore per tipiche sorgenti industriali di ultrasuoni ad alta potenza</vt:lpstr>
      <vt:lpstr>Sorgenti</vt:lpstr>
      <vt:lpstr>Dispositivi e applicazioni degli US</vt:lpstr>
      <vt:lpstr>Dispositivi e applicazioni degli US</vt:lpstr>
      <vt:lpstr>Effetti</vt:lpstr>
      <vt:lpstr>Effetti</vt:lpstr>
      <vt:lpstr>Effetti</vt:lpstr>
      <vt:lpstr>Effetti</vt:lpstr>
      <vt:lpstr>Effetti</vt:lpstr>
      <vt:lpstr>SORGENTI GIUSTIFICABILI E DA VALUTARE</vt:lpstr>
      <vt:lpstr>SORGENTI GIUSTIFICABILI E DA VALUTARE</vt:lpstr>
      <vt:lpstr>SORGENTI GIUSTIFICABILI E DA VALUTARE</vt:lpstr>
      <vt:lpstr>SORGENTI GIUSTIFICABILI E DA VALUTARE</vt:lpstr>
      <vt:lpstr>SORGENTI GIUSTIFICABILI E DA VALUTARE</vt:lpstr>
      <vt:lpstr>Criteri di confronto con i valori limite</vt:lpstr>
      <vt:lpstr>Criteri di confronto con i valori limite</vt:lpstr>
      <vt:lpstr>Limiti IRPA-INIRC per esposizione dei lavoratori (continuativa per 8 h) e della popolazione (continuativa ≤ 24 h) per US in aria</vt:lpstr>
      <vt:lpstr>Limiti IRPA-INIRC per esposizione dei lavoratori (continuativa per 8 h) e della popolazione (continuativa ≤ 24 h) per US in aria</vt:lpstr>
      <vt:lpstr>Prevenzione e Protezione</vt:lpstr>
      <vt:lpstr>Prevenzione e Protezione</vt:lpstr>
      <vt:lpstr>Segnaletica e delimitazione delle aree</vt:lpstr>
      <vt:lpstr>Informazione, formazione e addestramento del personale</vt:lpstr>
      <vt:lpstr>DPI</vt:lpstr>
      <vt:lpstr>fonte</vt:lpstr>
    </vt:vector>
  </TitlesOfParts>
  <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Ultrasuoni</dc:title>
  <dc:creator>PAOLO BENNI</dc:creator>
  <cp:lastModifiedBy>PAOLO BENNI</cp:lastModifiedBy>
  <cp:revision>5</cp:revision>
  <dcterms:created xsi:type="dcterms:W3CDTF">2023-02-23T09:37:56Z</dcterms:created>
  <dcterms:modified xsi:type="dcterms:W3CDTF">2023-02-23T10:32:05Z</dcterms:modified>
</cp:coreProperties>
</file>

<file path=docProps/custom.xml><?xml version="1.0" encoding="utf-8"?>
<Properties xmlns="http://schemas.openxmlformats.org/officeDocument/2006/custom-properties" xmlns:vt="http://schemas.openxmlformats.org/officeDocument/2006/docPropsVTypes">
  <property fmtid="{D5CDD505-2E9C-101B-9397-08002B2CF9AE}" pid="2" name="ContentTypeId">
    <vt:lpwstr>0x01010079F111ED35F8CC479449609E8A0923A6</vt:lpwstr>
  </property>
</Properties>
</file>