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793" r:id="rId2"/>
  </p:sldMasterIdLst>
  <p:notesMasterIdLst>
    <p:notesMasterId r:id="rId47"/>
  </p:notesMasterIdLst>
  <p:handoutMasterIdLst>
    <p:handoutMasterId r:id="rId48"/>
  </p:handoutMasterIdLst>
  <p:sldIdLst>
    <p:sldId id="1749" r:id="rId3"/>
    <p:sldId id="1912" r:id="rId4"/>
    <p:sldId id="1906" r:id="rId5"/>
    <p:sldId id="1901" r:id="rId6"/>
    <p:sldId id="1902" r:id="rId7"/>
    <p:sldId id="1903" r:id="rId8"/>
    <p:sldId id="1904" r:id="rId9"/>
    <p:sldId id="1905" r:id="rId10"/>
    <p:sldId id="1820" r:id="rId11"/>
    <p:sldId id="1823" r:id="rId12"/>
    <p:sldId id="1862" r:id="rId13"/>
    <p:sldId id="1863" r:id="rId14"/>
    <p:sldId id="1864" r:id="rId15"/>
    <p:sldId id="1865" r:id="rId16"/>
    <p:sldId id="1866" r:id="rId17"/>
    <p:sldId id="1867" r:id="rId18"/>
    <p:sldId id="1868" r:id="rId19"/>
    <p:sldId id="1869" r:id="rId20"/>
    <p:sldId id="1870" r:id="rId21"/>
    <p:sldId id="1871" r:id="rId22"/>
    <p:sldId id="1872" r:id="rId23"/>
    <p:sldId id="1873" r:id="rId24"/>
    <p:sldId id="1874" r:id="rId25"/>
    <p:sldId id="1875" r:id="rId26"/>
    <p:sldId id="1887" r:id="rId27"/>
    <p:sldId id="1888" r:id="rId28"/>
    <p:sldId id="1889" r:id="rId29"/>
    <p:sldId id="1890" r:id="rId30"/>
    <p:sldId id="1891" r:id="rId31"/>
    <p:sldId id="1892" r:id="rId32"/>
    <p:sldId id="1893" r:id="rId33"/>
    <p:sldId id="1894" r:id="rId34"/>
    <p:sldId id="1916" r:id="rId35"/>
    <p:sldId id="1917" r:id="rId36"/>
    <p:sldId id="1918" r:id="rId37"/>
    <p:sldId id="1919" r:id="rId38"/>
    <p:sldId id="1920" r:id="rId39"/>
    <p:sldId id="1895" r:id="rId40"/>
    <p:sldId id="1896" r:id="rId41"/>
    <p:sldId id="1897" r:id="rId42"/>
    <p:sldId id="1913" r:id="rId43"/>
    <p:sldId id="1914" r:id="rId44"/>
    <p:sldId id="1915" r:id="rId45"/>
    <p:sldId id="1898" r:id="rId46"/>
  </p:sldIdLst>
  <p:sldSz cx="9144000" cy="6858000" type="screen4x3"/>
  <p:notesSz cx="6799263" cy="9929813"/>
  <p:defaultTextStyle>
    <a:defPPr>
      <a:defRPr lang="it-IT"/>
    </a:defPPr>
    <a:lvl1pPr marL="0" algn="l" defTabSz="914267" rtl="0" eaLnBrk="1" latinLnBrk="0" hangingPunct="1">
      <a:defRPr sz="1800" kern="1200">
        <a:solidFill>
          <a:schemeClr val="tx1"/>
        </a:solidFill>
        <a:latin typeface="+mn-lt"/>
        <a:ea typeface="+mn-ea"/>
        <a:cs typeface="+mn-cs"/>
      </a:defRPr>
    </a:lvl1pPr>
    <a:lvl2pPr marL="457133" algn="l" defTabSz="914267" rtl="0" eaLnBrk="1" latinLnBrk="0" hangingPunct="1">
      <a:defRPr sz="1800" kern="1200">
        <a:solidFill>
          <a:schemeClr val="tx1"/>
        </a:solidFill>
        <a:latin typeface="+mn-lt"/>
        <a:ea typeface="+mn-ea"/>
        <a:cs typeface="+mn-cs"/>
      </a:defRPr>
    </a:lvl2pPr>
    <a:lvl3pPr marL="914267" algn="l" defTabSz="914267" rtl="0" eaLnBrk="1" latinLnBrk="0" hangingPunct="1">
      <a:defRPr sz="1800" kern="1200">
        <a:solidFill>
          <a:schemeClr val="tx1"/>
        </a:solidFill>
        <a:latin typeface="+mn-lt"/>
        <a:ea typeface="+mn-ea"/>
        <a:cs typeface="+mn-cs"/>
      </a:defRPr>
    </a:lvl3pPr>
    <a:lvl4pPr marL="1371400" algn="l" defTabSz="914267" rtl="0" eaLnBrk="1" latinLnBrk="0" hangingPunct="1">
      <a:defRPr sz="1800" kern="1200">
        <a:solidFill>
          <a:schemeClr val="tx1"/>
        </a:solidFill>
        <a:latin typeface="+mn-lt"/>
        <a:ea typeface="+mn-ea"/>
        <a:cs typeface="+mn-cs"/>
      </a:defRPr>
    </a:lvl4pPr>
    <a:lvl5pPr marL="1828533" algn="l" defTabSz="914267" rtl="0" eaLnBrk="1" latinLnBrk="0" hangingPunct="1">
      <a:defRPr sz="1800" kern="1200">
        <a:solidFill>
          <a:schemeClr val="tx1"/>
        </a:solidFill>
        <a:latin typeface="+mn-lt"/>
        <a:ea typeface="+mn-ea"/>
        <a:cs typeface="+mn-cs"/>
      </a:defRPr>
    </a:lvl5pPr>
    <a:lvl6pPr marL="2285666" algn="l" defTabSz="914267" rtl="0" eaLnBrk="1" latinLnBrk="0" hangingPunct="1">
      <a:defRPr sz="1800" kern="1200">
        <a:solidFill>
          <a:schemeClr val="tx1"/>
        </a:solidFill>
        <a:latin typeface="+mn-lt"/>
        <a:ea typeface="+mn-ea"/>
        <a:cs typeface="+mn-cs"/>
      </a:defRPr>
    </a:lvl6pPr>
    <a:lvl7pPr marL="2742800" algn="l" defTabSz="914267" rtl="0" eaLnBrk="1" latinLnBrk="0" hangingPunct="1">
      <a:defRPr sz="1800" kern="1200">
        <a:solidFill>
          <a:schemeClr val="tx1"/>
        </a:solidFill>
        <a:latin typeface="+mn-lt"/>
        <a:ea typeface="+mn-ea"/>
        <a:cs typeface="+mn-cs"/>
      </a:defRPr>
    </a:lvl7pPr>
    <a:lvl8pPr marL="3199932" algn="l" defTabSz="914267" rtl="0" eaLnBrk="1" latinLnBrk="0" hangingPunct="1">
      <a:defRPr sz="1800" kern="1200">
        <a:solidFill>
          <a:schemeClr val="tx1"/>
        </a:solidFill>
        <a:latin typeface="+mn-lt"/>
        <a:ea typeface="+mn-ea"/>
        <a:cs typeface="+mn-cs"/>
      </a:defRPr>
    </a:lvl8pPr>
    <a:lvl9pPr marL="3657066" algn="l" defTabSz="91426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8">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032" autoAdjust="0"/>
    <p:restoredTop sz="89565" autoAdjust="0"/>
  </p:normalViewPr>
  <p:slideViewPr>
    <p:cSldViewPr>
      <p:cViewPr varScale="1">
        <p:scale>
          <a:sx n="82" d="100"/>
          <a:sy n="82" d="100"/>
        </p:scale>
        <p:origin x="-148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3" d="100"/>
          <a:sy n="53" d="100"/>
        </p:scale>
        <p:origin x="2934" y="9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54E0CDB1-660F-44B2-8EE9-0E072CE80F9C}" type="datetimeFigureOut">
              <a:rPr lang="it-IT" smtClean="0"/>
              <a:pPr/>
              <a:t>16/02/2017</a:t>
            </a:fld>
            <a:endParaRPr lang="it-IT"/>
          </a:p>
        </p:txBody>
      </p:sp>
      <p:sp>
        <p:nvSpPr>
          <p:cNvPr id="4" name="Segnaposto piè di pagina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D1A781BA-73EB-4C8F-B96B-28643A8D23E4}" type="slidenum">
              <a:rPr lang="it-IT" smtClean="0"/>
              <a:pPr/>
              <a:t>‹N›</a:t>
            </a:fld>
            <a:endParaRPr lang="it-IT"/>
          </a:p>
        </p:txBody>
      </p:sp>
    </p:spTree>
    <p:extLst>
      <p:ext uri="{BB962C8B-B14F-4D97-AF65-F5344CB8AC3E}">
        <p14:creationId xmlns:p14="http://schemas.microsoft.com/office/powerpoint/2010/main" val="232143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C68D6161-F29C-4F84-8103-E31F2CEA90F2}" type="datetimeFigureOut">
              <a:rPr lang="it-IT" smtClean="0"/>
              <a:pPr/>
              <a:t>16/02/2017</a:t>
            </a:fld>
            <a:endParaRPr lang="it-IT"/>
          </a:p>
        </p:txBody>
      </p:sp>
      <p:sp>
        <p:nvSpPr>
          <p:cNvPr id="4" name="Segnaposto immagine diapositiva 3"/>
          <p:cNvSpPr>
            <a:spLocks noGrp="1" noRot="1" noChangeAspect="1"/>
          </p:cNvSpPr>
          <p:nvPr>
            <p:ph type="sldImg" idx="2"/>
          </p:nvPr>
        </p:nvSpPr>
        <p:spPr>
          <a:xfrm>
            <a:off x="915988" y="744538"/>
            <a:ext cx="4967287" cy="37242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927" y="4716661"/>
            <a:ext cx="5439410" cy="4468416"/>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val="1540143505"/>
      </p:ext>
    </p:extLst>
  </p:cSld>
  <p:clrMap bg1="lt1" tx1="dk1" bg2="lt2" tx2="dk2" accent1="accent1" accent2="accent2" accent3="accent3" accent4="accent4" accent5="accent5" accent6="accent6" hlink="hlink" folHlink="folHlink"/>
  <p:notesStyle>
    <a:lvl1pPr marL="0" algn="l" defTabSz="914267" rtl="0" eaLnBrk="1" latinLnBrk="0" hangingPunct="1">
      <a:defRPr sz="1200" kern="1200">
        <a:solidFill>
          <a:schemeClr val="tx1"/>
        </a:solidFill>
        <a:latin typeface="+mn-lt"/>
        <a:ea typeface="+mn-ea"/>
        <a:cs typeface="+mn-cs"/>
      </a:defRPr>
    </a:lvl1pPr>
    <a:lvl2pPr marL="457133" algn="l" defTabSz="914267" rtl="0" eaLnBrk="1" latinLnBrk="0" hangingPunct="1">
      <a:defRPr sz="1200" kern="1200">
        <a:solidFill>
          <a:schemeClr val="tx1"/>
        </a:solidFill>
        <a:latin typeface="+mn-lt"/>
        <a:ea typeface="+mn-ea"/>
        <a:cs typeface="+mn-cs"/>
      </a:defRPr>
    </a:lvl2pPr>
    <a:lvl3pPr marL="914267" algn="l" defTabSz="914267" rtl="0" eaLnBrk="1" latinLnBrk="0" hangingPunct="1">
      <a:defRPr sz="1200" kern="1200">
        <a:solidFill>
          <a:schemeClr val="tx1"/>
        </a:solidFill>
        <a:latin typeface="+mn-lt"/>
        <a:ea typeface="+mn-ea"/>
        <a:cs typeface="+mn-cs"/>
      </a:defRPr>
    </a:lvl3pPr>
    <a:lvl4pPr marL="1371400" algn="l" defTabSz="914267" rtl="0" eaLnBrk="1" latinLnBrk="0" hangingPunct="1">
      <a:defRPr sz="1200" kern="1200">
        <a:solidFill>
          <a:schemeClr val="tx1"/>
        </a:solidFill>
        <a:latin typeface="+mn-lt"/>
        <a:ea typeface="+mn-ea"/>
        <a:cs typeface="+mn-cs"/>
      </a:defRPr>
    </a:lvl4pPr>
    <a:lvl5pPr marL="1828533" algn="l" defTabSz="914267" rtl="0" eaLnBrk="1" latinLnBrk="0" hangingPunct="1">
      <a:defRPr sz="1200" kern="1200">
        <a:solidFill>
          <a:schemeClr val="tx1"/>
        </a:solidFill>
        <a:latin typeface="+mn-lt"/>
        <a:ea typeface="+mn-ea"/>
        <a:cs typeface="+mn-cs"/>
      </a:defRPr>
    </a:lvl5pPr>
    <a:lvl6pPr marL="2285666" algn="l" defTabSz="914267" rtl="0" eaLnBrk="1" latinLnBrk="0" hangingPunct="1">
      <a:defRPr sz="1200" kern="1200">
        <a:solidFill>
          <a:schemeClr val="tx1"/>
        </a:solidFill>
        <a:latin typeface="+mn-lt"/>
        <a:ea typeface="+mn-ea"/>
        <a:cs typeface="+mn-cs"/>
      </a:defRPr>
    </a:lvl6pPr>
    <a:lvl7pPr marL="2742800" algn="l" defTabSz="914267" rtl="0" eaLnBrk="1" latinLnBrk="0" hangingPunct="1">
      <a:defRPr sz="1200" kern="1200">
        <a:solidFill>
          <a:schemeClr val="tx1"/>
        </a:solidFill>
        <a:latin typeface="+mn-lt"/>
        <a:ea typeface="+mn-ea"/>
        <a:cs typeface="+mn-cs"/>
      </a:defRPr>
    </a:lvl7pPr>
    <a:lvl8pPr marL="3199932" algn="l" defTabSz="914267" rtl="0" eaLnBrk="1" latinLnBrk="0" hangingPunct="1">
      <a:defRPr sz="1200" kern="1200">
        <a:solidFill>
          <a:schemeClr val="tx1"/>
        </a:solidFill>
        <a:latin typeface="+mn-lt"/>
        <a:ea typeface="+mn-ea"/>
        <a:cs typeface="+mn-cs"/>
      </a:defRPr>
    </a:lvl8pPr>
    <a:lvl9pPr marL="3657066" algn="l" defTabSz="91426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t" anchorCtr="0" compatLnSpc="1">
            <a:prstTxWarp prst="textNoShape">
              <a:avLst/>
            </a:prstTxWarp>
          </a:bodyPr>
          <a:lstStyle/>
          <a:p>
            <a:pPr eaLnBrk="1" hangingPunct="1">
              <a:spcBef>
                <a:spcPct val="0"/>
              </a:spcBef>
            </a:pPr>
            <a:endParaRPr lang="it-IT"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ill Sans MT" panose="020B0502020104020203" pitchFamily="34" charset="0"/>
              </a:defRPr>
            </a:lvl1pPr>
            <a:lvl2pPr marL="804763" indent="-309524" eaLnBrk="0" hangingPunct="0">
              <a:defRPr>
                <a:solidFill>
                  <a:schemeClr val="tx1"/>
                </a:solidFill>
                <a:latin typeface="Gill Sans MT" panose="020B0502020104020203" pitchFamily="34" charset="0"/>
              </a:defRPr>
            </a:lvl2pPr>
            <a:lvl3pPr marL="1238098" indent="-247620" eaLnBrk="0" hangingPunct="0">
              <a:defRPr>
                <a:solidFill>
                  <a:schemeClr val="tx1"/>
                </a:solidFill>
                <a:latin typeface="Gill Sans MT" panose="020B0502020104020203" pitchFamily="34" charset="0"/>
              </a:defRPr>
            </a:lvl3pPr>
            <a:lvl4pPr marL="1733337" indent="-247620" eaLnBrk="0" hangingPunct="0">
              <a:defRPr>
                <a:solidFill>
                  <a:schemeClr val="tx1"/>
                </a:solidFill>
                <a:latin typeface="Gill Sans MT" panose="020B0502020104020203" pitchFamily="34" charset="0"/>
              </a:defRPr>
            </a:lvl4pPr>
            <a:lvl5pPr marL="2228576" indent="-247620" eaLnBrk="0" hangingPunct="0">
              <a:defRPr>
                <a:solidFill>
                  <a:schemeClr val="tx1"/>
                </a:solidFill>
                <a:latin typeface="Gill Sans MT" panose="020B0502020104020203" pitchFamily="34" charset="0"/>
              </a:defRPr>
            </a:lvl5pPr>
            <a:lvl6pPr marL="2723815" indent="-247620" eaLnBrk="0" fontAlgn="base" hangingPunct="0">
              <a:spcBef>
                <a:spcPct val="0"/>
              </a:spcBef>
              <a:spcAft>
                <a:spcPct val="0"/>
              </a:spcAft>
              <a:defRPr>
                <a:solidFill>
                  <a:schemeClr val="tx1"/>
                </a:solidFill>
                <a:latin typeface="Gill Sans MT" panose="020B0502020104020203" pitchFamily="34" charset="0"/>
              </a:defRPr>
            </a:lvl6pPr>
            <a:lvl7pPr marL="3219054" indent="-247620" eaLnBrk="0" fontAlgn="base" hangingPunct="0">
              <a:spcBef>
                <a:spcPct val="0"/>
              </a:spcBef>
              <a:spcAft>
                <a:spcPct val="0"/>
              </a:spcAft>
              <a:defRPr>
                <a:solidFill>
                  <a:schemeClr val="tx1"/>
                </a:solidFill>
                <a:latin typeface="Gill Sans MT" panose="020B0502020104020203" pitchFamily="34" charset="0"/>
              </a:defRPr>
            </a:lvl7pPr>
            <a:lvl8pPr marL="3714293" indent="-247620" eaLnBrk="0" fontAlgn="base" hangingPunct="0">
              <a:spcBef>
                <a:spcPct val="0"/>
              </a:spcBef>
              <a:spcAft>
                <a:spcPct val="0"/>
              </a:spcAft>
              <a:defRPr>
                <a:solidFill>
                  <a:schemeClr val="tx1"/>
                </a:solidFill>
                <a:latin typeface="Gill Sans MT" panose="020B0502020104020203" pitchFamily="34" charset="0"/>
              </a:defRPr>
            </a:lvl8pPr>
            <a:lvl9pPr marL="4209532" indent="-24762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fld id="{EDAB4F2A-E3B5-4E2F-AAF9-B0E933BE7625}" type="slidenum">
              <a:rPr lang="en-US">
                <a:solidFill>
                  <a:prstClr val="black"/>
                </a:solidFill>
                <a:latin typeface="Calibri" panose="020F0502020204030204" pitchFamily="34" charset="0"/>
              </a:rPr>
              <a:pPr eaLnBrk="1" hangingPunct="1"/>
              <a:t>1</a:t>
            </a:fld>
            <a:endParaRPr lang="en-US">
              <a:solidFill>
                <a:prstClr val="black"/>
              </a:solidFill>
              <a:latin typeface="Calibri" panose="020F0502020204030204" pitchFamily="34" charset="0"/>
            </a:endParaRPr>
          </a:p>
        </p:txBody>
      </p:sp>
      <p:sp>
        <p:nvSpPr>
          <p:cNvPr id="18437" name="Segnaposto piè di pagina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Ctr="0" compatLnSpc="1">
            <a:prstTxWarp prst="textNoShape">
              <a:avLst/>
            </a:prstTxWarp>
          </a:bodyPr>
          <a:lstStyle>
            <a:lvl1pPr eaLnBrk="0" hangingPunct="0">
              <a:defRPr>
                <a:solidFill>
                  <a:schemeClr val="tx1"/>
                </a:solidFill>
                <a:latin typeface="Gill Sans MT" panose="020B0502020104020203" pitchFamily="34" charset="0"/>
              </a:defRPr>
            </a:lvl1pPr>
            <a:lvl2pPr marL="804763" indent="-309524" eaLnBrk="0" hangingPunct="0">
              <a:defRPr>
                <a:solidFill>
                  <a:schemeClr val="tx1"/>
                </a:solidFill>
                <a:latin typeface="Gill Sans MT" panose="020B0502020104020203" pitchFamily="34" charset="0"/>
              </a:defRPr>
            </a:lvl2pPr>
            <a:lvl3pPr marL="1238098" indent="-247620" eaLnBrk="0" hangingPunct="0">
              <a:defRPr>
                <a:solidFill>
                  <a:schemeClr val="tx1"/>
                </a:solidFill>
                <a:latin typeface="Gill Sans MT" panose="020B0502020104020203" pitchFamily="34" charset="0"/>
              </a:defRPr>
            </a:lvl3pPr>
            <a:lvl4pPr marL="1733337" indent="-247620" eaLnBrk="0" hangingPunct="0">
              <a:defRPr>
                <a:solidFill>
                  <a:schemeClr val="tx1"/>
                </a:solidFill>
                <a:latin typeface="Gill Sans MT" panose="020B0502020104020203" pitchFamily="34" charset="0"/>
              </a:defRPr>
            </a:lvl4pPr>
            <a:lvl5pPr marL="2228576" indent="-247620" eaLnBrk="0" hangingPunct="0">
              <a:defRPr>
                <a:solidFill>
                  <a:schemeClr val="tx1"/>
                </a:solidFill>
                <a:latin typeface="Gill Sans MT" panose="020B0502020104020203" pitchFamily="34" charset="0"/>
              </a:defRPr>
            </a:lvl5pPr>
            <a:lvl6pPr marL="2723815" indent="-247620" eaLnBrk="0" fontAlgn="base" hangingPunct="0">
              <a:spcBef>
                <a:spcPct val="0"/>
              </a:spcBef>
              <a:spcAft>
                <a:spcPct val="0"/>
              </a:spcAft>
              <a:defRPr>
                <a:solidFill>
                  <a:schemeClr val="tx1"/>
                </a:solidFill>
                <a:latin typeface="Gill Sans MT" panose="020B0502020104020203" pitchFamily="34" charset="0"/>
              </a:defRPr>
            </a:lvl6pPr>
            <a:lvl7pPr marL="3219054" indent="-247620" eaLnBrk="0" fontAlgn="base" hangingPunct="0">
              <a:spcBef>
                <a:spcPct val="0"/>
              </a:spcBef>
              <a:spcAft>
                <a:spcPct val="0"/>
              </a:spcAft>
              <a:defRPr>
                <a:solidFill>
                  <a:schemeClr val="tx1"/>
                </a:solidFill>
                <a:latin typeface="Gill Sans MT" panose="020B0502020104020203" pitchFamily="34" charset="0"/>
              </a:defRPr>
            </a:lvl7pPr>
            <a:lvl8pPr marL="3714293" indent="-247620" eaLnBrk="0" fontAlgn="base" hangingPunct="0">
              <a:spcBef>
                <a:spcPct val="0"/>
              </a:spcBef>
              <a:spcAft>
                <a:spcPct val="0"/>
              </a:spcAft>
              <a:defRPr>
                <a:solidFill>
                  <a:schemeClr val="tx1"/>
                </a:solidFill>
                <a:latin typeface="Gill Sans MT" panose="020B0502020104020203" pitchFamily="34" charset="0"/>
              </a:defRPr>
            </a:lvl8pPr>
            <a:lvl9pPr marL="4209532" indent="-24762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endParaRPr lang="it-IT" smtClean="0">
              <a:solidFill>
                <a:prstClr val="black"/>
              </a:solidFill>
              <a:latin typeface="Calibri" panose="020F0502020204030204" pitchFamily="34" charset="0"/>
            </a:endParaRPr>
          </a:p>
        </p:txBody>
      </p:sp>
      <p:sp>
        <p:nvSpPr>
          <p:cNvPr id="18438" name="Segnaposto intestazione 5"/>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t" anchorCtr="0" compatLnSpc="1">
            <a:prstTxWarp prst="textNoShape">
              <a:avLst/>
            </a:prstTxWarp>
          </a:bodyPr>
          <a:lstStyle>
            <a:lvl1pPr eaLnBrk="0" hangingPunct="0">
              <a:defRPr>
                <a:solidFill>
                  <a:schemeClr val="tx1"/>
                </a:solidFill>
                <a:latin typeface="Gill Sans MT" panose="020B0502020104020203" pitchFamily="34" charset="0"/>
              </a:defRPr>
            </a:lvl1pPr>
            <a:lvl2pPr marL="804763" indent="-309524" eaLnBrk="0" hangingPunct="0">
              <a:defRPr>
                <a:solidFill>
                  <a:schemeClr val="tx1"/>
                </a:solidFill>
                <a:latin typeface="Gill Sans MT" panose="020B0502020104020203" pitchFamily="34" charset="0"/>
              </a:defRPr>
            </a:lvl2pPr>
            <a:lvl3pPr marL="1238098" indent="-247620" eaLnBrk="0" hangingPunct="0">
              <a:defRPr>
                <a:solidFill>
                  <a:schemeClr val="tx1"/>
                </a:solidFill>
                <a:latin typeface="Gill Sans MT" panose="020B0502020104020203" pitchFamily="34" charset="0"/>
              </a:defRPr>
            </a:lvl3pPr>
            <a:lvl4pPr marL="1733337" indent="-247620" eaLnBrk="0" hangingPunct="0">
              <a:defRPr>
                <a:solidFill>
                  <a:schemeClr val="tx1"/>
                </a:solidFill>
                <a:latin typeface="Gill Sans MT" panose="020B0502020104020203" pitchFamily="34" charset="0"/>
              </a:defRPr>
            </a:lvl4pPr>
            <a:lvl5pPr marL="2228576" indent="-247620" eaLnBrk="0" hangingPunct="0">
              <a:defRPr>
                <a:solidFill>
                  <a:schemeClr val="tx1"/>
                </a:solidFill>
                <a:latin typeface="Gill Sans MT" panose="020B0502020104020203" pitchFamily="34" charset="0"/>
              </a:defRPr>
            </a:lvl5pPr>
            <a:lvl6pPr marL="2723815" indent="-247620" eaLnBrk="0" fontAlgn="base" hangingPunct="0">
              <a:spcBef>
                <a:spcPct val="0"/>
              </a:spcBef>
              <a:spcAft>
                <a:spcPct val="0"/>
              </a:spcAft>
              <a:defRPr>
                <a:solidFill>
                  <a:schemeClr val="tx1"/>
                </a:solidFill>
                <a:latin typeface="Gill Sans MT" panose="020B0502020104020203" pitchFamily="34" charset="0"/>
              </a:defRPr>
            </a:lvl6pPr>
            <a:lvl7pPr marL="3219054" indent="-247620" eaLnBrk="0" fontAlgn="base" hangingPunct="0">
              <a:spcBef>
                <a:spcPct val="0"/>
              </a:spcBef>
              <a:spcAft>
                <a:spcPct val="0"/>
              </a:spcAft>
              <a:defRPr>
                <a:solidFill>
                  <a:schemeClr val="tx1"/>
                </a:solidFill>
                <a:latin typeface="Gill Sans MT" panose="020B0502020104020203" pitchFamily="34" charset="0"/>
              </a:defRPr>
            </a:lvl7pPr>
            <a:lvl8pPr marL="3714293" indent="-247620" eaLnBrk="0" fontAlgn="base" hangingPunct="0">
              <a:spcBef>
                <a:spcPct val="0"/>
              </a:spcBef>
              <a:spcAft>
                <a:spcPct val="0"/>
              </a:spcAft>
              <a:defRPr>
                <a:solidFill>
                  <a:schemeClr val="tx1"/>
                </a:solidFill>
                <a:latin typeface="Gill Sans MT" panose="020B0502020104020203" pitchFamily="34" charset="0"/>
              </a:defRPr>
            </a:lvl8pPr>
            <a:lvl9pPr marL="4209532" indent="-24762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endParaRPr lang="it-IT" smtClean="0">
              <a:solidFill>
                <a:prstClr val="black"/>
              </a:solidFill>
              <a:latin typeface="Calibri" panose="020F0502020204030204" pitchFamily="34" charset="0"/>
            </a:endParaRPr>
          </a:p>
        </p:txBody>
      </p:sp>
    </p:spTree>
    <p:extLst>
      <p:ext uri="{BB962C8B-B14F-4D97-AF65-F5344CB8AC3E}">
        <p14:creationId xmlns:p14="http://schemas.microsoft.com/office/powerpoint/2010/main" val="2764563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B906E2-95C3-4199-B2B9-624A4D61B164}" type="slidenum">
              <a:rPr lang="it-IT"/>
              <a:pPr/>
              <a:t>11</a:t>
            </a:fld>
            <a:endParaRPr lang="it-IT"/>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B906E2-95C3-4199-B2B9-624A4D61B164}" type="slidenum">
              <a:rPr lang="it-IT"/>
              <a:pPr/>
              <a:t>25</a:t>
            </a:fld>
            <a:endParaRPr lang="it-IT"/>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D3554728-D518-43A7-978B-C59381C300E1}" type="slidenum">
              <a:rPr lang="it-IT" smtClean="0">
                <a:latin typeface="Arial" pitchFamily="34" charset="0"/>
              </a:rPr>
              <a:pPr/>
              <a:t>26</a:t>
            </a:fld>
            <a:endParaRPr lang="it-IT" smtClean="0">
              <a:latin typeface="Arial" pitchFamily="34" charset="0"/>
            </a:endParaRPr>
          </a:p>
        </p:txBody>
      </p:sp>
      <p:sp>
        <p:nvSpPr>
          <p:cNvPr id="150531"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053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A588F7DE-FD8A-42C7-9A4D-E8AC3CD0071E}" type="slidenum">
              <a:rPr lang="it-IT" smtClean="0">
                <a:latin typeface="Arial" pitchFamily="34" charset="0"/>
              </a:rPr>
              <a:pPr/>
              <a:t>27</a:t>
            </a:fld>
            <a:endParaRPr lang="it-IT" smtClean="0">
              <a:latin typeface="Arial" pitchFamily="34" charset="0"/>
            </a:endParaRPr>
          </a:p>
        </p:txBody>
      </p:sp>
      <p:sp>
        <p:nvSpPr>
          <p:cNvPr id="151555"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155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F4263764-FC68-4F3F-9A8A-3F72ECDB2592}" type="slidenum">
              <a:rPr lang="it-IT" smtClean="0">
                <a:latin typeface="Arial" pitchFamily="34" charset="0"/>
              </a:rPr>
              <a:pPr/>
              <a:t>28</a:t>
            </a:fld>
            <a:endParaRPr lang="it-IT" smtClean="0">
              <a:latin typeface="Arial" pitchFamily="34" charset="0"/>
            </a:endParaRPr>
          </a:p>
        </p:txBody>
      </p:sp>
      <p:sp>
        <p:nvSpPr>
          <p:cNvPr id="152579"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258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4F37A4F-ECAA-4ECA-8D64-0B4F3ACDC6EE}" type="slidenum">
              <a:rPr lang="it-IT" smtClean="0">
                <a:latin typeface="Arial" pitchFamily="34" charset="0"/>
              </a:rPr>
              <a:pPr/>
              <a:t>29</a:t>
            </a:fld>
            <a:endParaRPr lang="it-IT" smtClean="0">
              <a:latin typeface="Arial" pitchFamily="34" charset="0"/>
            </a:endParaRPr>
          </a:p>
        </p:txBody>
      </p:sp>
      <p:sp>
        <p:nvSpPr>
          <p:cNvPr id="153603"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360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11891744-B89D-4308-8BDE-ABAE7ACB6694}" type="slidenum">
              <a:rPr lang="it-IT" smtClean="0">
                <a:latin typeface="Arial" pitchFamily="34" charset="0"/>
              </a:rPr>
              <a:pPr/>
              <a:t>30</a:t>
            </a:fld>
            <a:endParaRPr lang="it-IT" smtClean="0">
              <a:latin typeface="Arial" pitchFamily="34" charset="0"/>
            </a:endParaRPr>
          </a:p>
        </p:txBody>
      </p:sp>
      <p:sp>
        <p:nvSpPr>
          <p:cNvPr id="154627"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462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22877D86-5358-4157-B0CA-F5D08CDA37C3}" type="slidenum">
              <a:rPr lang="it-IT" smtClean="0">
                <a:latin typeface="Arial" pitchFamily="34" charset="0"/>
              </a:rPr>
              <a:pPr/>
              <a:t>31</a:t>
            </a:fld>
            <a:endParaRPr lang="it-IT" smtClean="0">
              <a:latin typeface="Arial" pitchFamily="34" charset="0"/>
            </a:endParaRPr>
          </a:p>
        </p:txBody>
      </p:sp>
      <p:sp>
        <p:nvSpPr>
          <p:cNvPr id="155651"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565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6525975-7B00-411C-88C4-05735B8D1D1A}" type="slidenum">
              <a:rPr lang="it-IT" smtClean="0">
                <a:latin typeface="Arial" pitchFamily="34" charset="0"/>
              </a:rPr>
              <a:pPr/>
              <a:t>32</a:t>
            </a:fld>
            <a:endParaRPr lang="it-IT" smtClean="0">
              <a:latin typeface="Arial" pitchFamily="34" charset="0"/>
            </a:endParaRPr>
          </a:p>
        </p:txBody>
      </p:sp>
      <p:sp>
        <p:nvSpPr>
          <p:cNvPr id="156675" name="Rectangle 2"/>
          <p:cNvSpPr>
            <a:spLocks noGrp="1" noRot="1" noChangeAspect="1" noChangeArrowheads="1" noTextEdit="1"/>
          </p:cNvSpPr>
          <p:nvPr>
            <p:ph type="sldImg"/>
          </p:nvPr>
        </p:nvSpPr>
        <p:spPr bwMode="auto">
          <a:xfrm>
            <a:off x="915988" y="744538"/>
            <a:ext cx="4964112" cy="3724275"/>
          </a:xfrm>
          <a:noFill/>
          <a:ln>
            <a:solidFill>
              <a:srgbClr val="000000"/>
            </a:solidFill>
            <a:miter lim="800000"/>
            <a:headEnd/>
            <a:tailEnd/>
          </a:ln>
        </p:spPr>
      </p:sp>
      <p:sp>
        <p:nvSpPr>
          <p:cNvPr id="15667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6525975-7B00-411C-88C4-05735B8D1D1A}" type="slidenum">
              <a:rPr lang="it-IT" smtClean="0">
                <a:latin typeface="Arial" pitchFamily="34" charset="0"/>
              </a:rPr>
              <a:pPr/>
              <a:t>33</a:t>
            </a:fld>
            <a:endParaRPr lang="it-IT" smtClean="0">
              <a:latin typeface="Arial" pitchFamily="34" charset="0"/>
            </a:endParaRPr>
          </a:p>
        </p:txBody>
      </p:sp>
      <p:sp>
        <p:nvSpPr>
          <p:cNvPr id="156675" name="Rectangle 2"/>
          <p:cNvSpPr>
            <a:spLocks noGrp="1" noRot="1" noChangeAspect="1" noChangeArrowheads="1" noTextEdit="1"/>
          </p:cNvSpPr>
          <p:nvPr>
            <p:ph type="sldImg"/>
          </p:nvPr>
        </p:nvSpPr>
        <p:spPr bwMode="auto">
          <a:xfrm>
            <a:off x="917575" y="746125"/>
            <a:ext cx="4960938" cy="3722688"/>
          </a:xfrm>
          <a:noFill/>
          <a:ln>
            <a:solidFill>
              <a:srgbClr val="000000"/>
            </a:solidFill>
            <a:miter lim="800000"/>
            <a:headEnd/>
            <a:tailEnd/>
          </a:ln>
        </p:spPr>
      </p:sp>
      <p:sp>
        <p:nvSpPr>
          <p:cNvPr id="156676" name="Rectangle 3"/>
          <p:cNvSpPr>
            <a:spLocks noGrp="1" noChangeArrowheads="1"/>
          </p:cNvSpPr>
          <p:nvPr>
            <p:ph type="body" idx="1"/>
          </p:nvPr>
        </p:nvSpPr>
        <p:spPr>
          <a:noFill/>
          <a:ln/>
        </p:spPr>
        <p:txBody>
          <a:bodyPr/>
          <a:lstStyle/>
          <a:p>
            <a:endParaRPr lang="it-IT" smtClean="0"/>
          </a:p>
        </p:txBody>
      </p:sp>
    </p:spTree>
    <p:extLst>
      <p:ext uri="{BB962C8B-B14F-4D97-AF65-F5344CB8AC3E}">
        <p14:creationId xmlns:p14="http://schemas.microsoft.com/office/powerpoint/2010/main" val="4186294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6525975-7B00-411C-88C4-05735B8D1D1A}" type="slidenum">
              <a:rPr lang="it-IT" smtClean="0">
                <a:latin typeface="Arial" pitchFamily="34" charset="0"/>
              </a:rPr>
              <a:pPr/>
              <a:t>34</a:t>
            </a:fld>
            <a:endParaRPr lang="it-IT" smtClean="0">
              <a:latin typeface="Arial" pitchFamily="34" charset="0"/>
            </a:endParaRPr>
          </a:p>
        </p:txBody>
      </p:sp>
      <p:sp>
        <p:nvSpPr>
          <p:cNvPr id="156675" name="Rectangle 2"/>
          <p:cNvSpPr>
            <a:spLocks noGrp="1" noRot="1" noChangeAspect="1" noChangeArrowheads="1" noTextEdit="1"/>
          </p:cNvSpPr>
          <p:nvPr>
            <p:ph type="sldImg"/>
          </p:nvPr>
        </p:nvSpPr>
        <p:spPr bwMode="auto">
          <a:xfrm>
            <a:off x="917575" y="746125"/>
            <a:ext cx="4960938" cy="3722688"/>
          </a:xfrm>
          <a:noFill/>
          <a:ln>
            <a:solidFill>
              <a:srgbClr val="000000"/>
            </a:solidFill>
            <a:miter lim="800000"/>
            <a:headEnd/>
            <a:tailEnd/>
          </a:ln>
        </p:spPr>
      </p:sp>
      <p:sp>
        <p:nvSpPr>
          <p:cNvPr id="156676" name="Rectangle 3"/>
          <p:cNvSpPr>
            <a:spLocks noGrp="1" noChangeArrowheads="1"/>
          </p:cNvSpPr>
          <p:nvPr>
            <p:ph type="body" idx="1"/>
          </p:nvPr>
        </p:nvSpPr>
        <p:spPr>
          <a:noFill/>
          <a:ln/>
        </p:spPr>
        <p:txBody>
          <a:bodyPr/>
          <a:lstStyle/>
          <a:p>
            <a:endParaRPr lang="it-IT" smtClean="0"/>
          </a:p>
        </p:txBody>
      </p:sp>
    </p:spTree>
    <p:extLst>
      <p:ext uri="{BB962C8B-B14F-4D97-AF65-F5344CB8AC3E}">
        <p14:creationId xmlns:p14="http://schemas.microsoft.com/office/powerpoint/2010/main" val="4205659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6525975-7B00-411C-88C4-05735B8D1D1A}" type="slidenum">
              <a:rPr lang="it-IT" smtClean="0">
                <a:latin typeface="Arial" pitchFamily="34" charset="0"/>
              </a:rPr>
              <a:pPr/>
              <a:t>35</a:t>
            </a:fld>
            <a:endParaRPr lang="it-IT" smtClean="0">
              <a:latin typeface="Arial" pitchFamily="34" charset="0"/>
            </a:endParaRPr>
          </a:p>
        </p:txBody>
      </p:sp>
      <p:sp>
        <p:nvSpPr>
          <p:cNvPr id="156675" name="Rectangle 2"/>
          <p:cNvSpPr>
            <a:spLocks noGrp="1" noRot="1" noChangeAspect="1" noChangeArrowheads="1" noTextEdit="1"/>
          </p:cNvSpPr>
          <p:nvPr>
            <p:ph type="sldImg"/>
          </p:nvPr>
        </p:nvSpPr>
        <p:spPr bwMode="auto">
          <a:xfrm>
            <a:off x="917575" y="746125"/>
            <a:ext cx="4960938" cy="3722688"/>
          </a:xfrm>
          <a:noFill/>
          <a:ln>
            <a:solidFill>
              <a:srgbClr val="000000"/>
            </a:solidFill>
            <a:miter lim="800000"/>
            <a:headEnd/>
            <a:tailEnd/>
          </a:ln>
        </p:spPr>
      </p:sp>
      <p:sp>
        <p:nvSpPr>
          <p:cNvPr id="156676" name="Rectangle 3"/>
          <p:cNvSpPr>
            <a:spLocks noGrp="1" noChangeArrowheads="1"/>
          </p:cNvSpPr>
          <p:nvPr>
            <p:ph type="body" idx="1"/>
          </p:nvPr>
        </p:nvSpPr>
        <p:spPr>
          <a:noFill/>
          <a:ln/>
        </p:spPr>
        <p:txBody>
          <a:bodyPr/>
          <a:lstStyle/>
          <a:p>
            <a:endParaRPr lang="it-IT" smtClean="0"/>
          </a:p>
        </p:txBody>
      </p:sp>
    </p:spTree>
    <p:extLst>
      <p:ext uri="{BB962C8B-B14F-4D97-AF65-F5344CB8AC3E}">
        <p14:creationId xmlns:p14="http://schemas.microsoft.com/office/powerpoint/2010/main" val="1738638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6525975-7B00-411C-88C4-05735B8D1D1A}" type="slidenum">
              <a:rPr lang="it-IT" smtClean="0">
                <a:latin typeface="Arial" pitchFamily="34" charset="0"/>
              </a:rPr>
              <a:pPr/>
              <a:t>36</a:t>
            </a:fld>
            <a:endParaRPr lang="it-IT" smtClean="0">
              <a:latin typeface="Arial" pitchFamily="34" charset="0"/>
            </a:endParaRPr>
          </a:p>
        </p:txBody>
      </p:sp>
      <p:sp>
        <p:nvSpPr>
          <p:cNvPr id="156675" name="Rectangle 2"/>
          <p:cNvSpPr>
            <a:spLocks noGrp="1" noRot="1" noChangeAspect="1" noChangeArrowheads="1" noTextEdit="1"/>
          </p:cNvSpPr>
          <p:nvPr>
            <p:ph type="sldImg"/>
          </p:nvPr>
        </p:nvSpPr>
        <p:spPr bwMode="auto">
          <a:xfrm>
            <a:off x="917575" y="746125"/>
            <a:ext cx="4960938" cy="3722688"/>
          </a:xfrm>
          <a:noFill/>
          <a:ln>
            <a:solidFill>
              <a:srgbClr val="000000"/>
            </a:solidFill>
            <a:miter lim="800000"/>
            <a:headEnd/>
            <a:tailEnd/>
          </a:ln>
        </p:spPr>
      </p:sp>
      <p:sp>
        <p:nvSpPr>
          <p:cNvPr id="156676" name="Rectangle 3"/>
          <p:cNvSpPr>
            <a:spLocks noGrp="1" noChangeArrowheads="1"/>
          </p:cNvSpPr>
          <p:nvPr>
            <p:ph type="body" idx="1"/>
          </p:nvPr>
        </p:nvSpPr>
        <p:spPr>
          <a:noFill/>
          <a:ln/>
        </p:spPr>
        <p:txBody>
          <a:bodyPr/>
          <a:lstStyle/>
          <a:p>
            <a:endParaRPr lang="it-IT" smtClean="0"/>
          </a:p>
        </p:txBody>
      </p:sp>
    </p:spTree>
    <p:extLst>
      <p:ext uri="{BB962C8B-B14F-4D97-AF65-F5344CB8AC3E}">
        <p14:creationId xmlns:p14="http://schemas.microsoft.com/office/powerpoint/2010/main" val="2449562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6525975-7B00-411C-88C4-05735B8D1D1A}" type="slidenum">
              <a:rPr lang="it-IT" smtClean="0">
                <a:latin typeface="Arial" pitchFamily="34" charset="0"/>
              </a:rPr>
              <a:pPr/>
              <a:t>37</a:t>
            </a:fld>
            <a:endParaRPr lang="it-IT" smtClean="0">
              <a:latin typeface="Arial" pitchFamily="34" charset="0"/>
            </a:endParaRPr>
          </a:p>
        </p:txBody>
      </p:sp>
      <p:sp>
        <p:nvSpPr>
          <p:cNvPr id="156675" name="Rectangle 2"/>
          <p:cNvSpPr>
            <a:spLocks noGrp="1" noRot="1" noChangeAspect="1" noChangeArrowheads="1" noTextEdit="1"/>
          </p:cNvSpPr>
          <p:nvPr>
            <p:ph type="sldImg"/>
          </p:nvPr>
        </p:nvSpPr>
        <p:spPr bwMode="auto">
          <a:xfrm>
            <a:off x="917575" y="746125"/>
            <a:ext cx="4960938" cy="3722688"/>
          </a:xfrm>
          <a:noFill/>
          <a:ln>
            <a:solidFill>
              <a:srgbClr val="000000"/>
            </a:solidFill>
            <a:miter lim="800000"/>
            <a:headEnd/>
            <a:tailEnd/>
          </a:ln>
        </p:spPr>
      </p:sp>
      <p:sp>
        <p:nvSpPr>
          <p:cNvPr id="156676" name="Rectangle 3"/>
          <p:cNvSpPr>
            <a:spLocks noGrp="1" noChangeArrowheads="1"/>
          </p:cNvSpPr>
          <p:nvPr>
            <p:ph type="body" idx="1"/>
          </p:nvPr>
        </p:nvSpPr>
        <p:spPr>
          <a:noFill/>
          <a:ln/>
        </p:spPr>
        <p:txBody>
          <a:bodyPr/>
          <a:lstStyle/>
          <a:p>
            <a:endParaRPr lang="it-IT" smtClean="0"/>
          </a:p>
        </p:txBody>
      </p:sp>
    </p:spTree>
    <p:extLst>
      <p:ext uri="{BB962C8B-B14F-4D97-AF65-F5344CB8AC3E}">
        <p14:creationId xmlns:p14="http://schemas.microsoft.com/office/powerpoint/2010/main" val="2292911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1" y="2130426"/>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33" indent="0" algn="ctr">
              <a:buNone/>
              <a:defRPr>
                <a:solidFill>
                  <a:schemeClr val="tx1">
                    <a:tint val="75000"/>
                  </a:schemeClr>
                </a:solidFill>
              </a:defRPr>
            </a:lvl2pPr>
            <a:lvl3pPr marL="914267" indent="0" algn="ctr">
              <a:buNone/>
              <a:defRPr>
                <a:solidFill>
                  <a:schemeClr val="tx1">
                    <a:tint val="75000"/>
                  </a:schemeClr>
                </a:solidFill>
              </a:defRPr>
            </a:lvl3pPr>
            <a:lvl4pPr marL="1371400" indent="0" algn="ctr">
              <a:buNone/>
              <a:defRPr>
                <a:solidFill>
                  <a:schemeClr val="tx1">
                    <a:tint val="75000"/>
                  </a:schemeClr>
                </a:solidFill>
              </a:defRPr>
            </a:lvl4pPr>
            <a:lvl5pPr marL="1828533" indent="0" algn="ctr">
              <a:buNone/>
              <a:defRPr>
                <a:solidFill>
                  <a:schemeClr val="tx1">
                    <a:tint val="75000"/>
                  </a:schemeClr>
                </a:solidFill>
              </a:defRPr>
            </a:lvl5pPr>
            <a:lvl6pPr marL="2285666" indent="0" algn="ctr">
              <a:buNone/>
              <a:defRPr>
                <a:solidFill>
                  <a:schemeClr val="tx1">
                    <a:tint val="75000"/>
                  </a:schemeClr>
                </a:solidFill>
              </a:defRPr>
            </a:lvl6pPr>
            <a:lvl7pPr marL="2742800" indent="0" algn="ctr">
              <a:buNone/>
              <a:defRPr>
                <a:solidFill>
                  <a:schemeClr val="tx1">
                    <a:tint val="75000"/>
                  </a:schemeClr>
                </a:solidFill>
              </a:defRPr>
            </a:lvl7pPr>
            <a:lvl8pPr marL="3199932" indent="0" algn="ctr">
              <a:buNone/>
              <a:defRPr>
                <a:solidFill>
                  <a:schemeClr val="tx1">
                    <a:tint val="75000"/>
                  </a:schemeClr>
                </a:solidFill>
              </a:defRPr>
            </a:lvl8pPr>
            <a:lvl9pPr marL="3657066"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2E1274B-5ACF-45BE-A191-7B77764CC7AF}" type="datetime1">
              <a:rPr lang="it-IT" smtClean="0"/>
              <a:pPr/>
              <a:t>16/02/2017</a:t>
            </a:fld>
            <a:endParaRPr lang="it-IT"/>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1D5602B-D424-40D2-A8EE-C928EC3FDF5E}" type="datetime1">
              <a:rPr lang="it-IT" smtClean="0"/>
              <a:pPr/>
              <a:t>16/02/2017</a:t>
            </a:fld>
            <a:endParaRPr lang="it-IT"/>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1"/>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33" indent="0">
              <a:buNone/>
              <a:defRPr sz="1800">
                <a:solidFill>
                  <a:schemeClr val="tx1">
                    <a:tint val="75000"/>
                  </a:schemeClr>
                </a:solidFill>
              </a:defRPr>
            </a:lvl2pPr>
            <a:lvl3pPr marL="914267" indent="0">
              <a:buNone/>
              <a:defRPr sz="1600">
                <a:solidFill>
                  <a:schemeClr val="tx1">
                    <a:tint val="75000"/>
                  </a:schemeClr>
                </a:solidFill>
              </a:defRPr>
            </a:lvl3pPr>
            <a:lvl4pPr marL="1371400" indent="0">
              <a:buNone/>
              <a:defRPr sz="1400">
                <a:solidFill>
                  <a:schemeClr val="tx1">
                    <a:tint val="75000"/>
                  </a:schemeClr>
                </a:solidFill>
              </a:defRPr>
            </a:lvl4pPr>
            <a:lvl5pPr marL="1828533" indent="0">
              <a:buNone/>
              <a:defRPr sz="1400">
                <a:solidFill>
                  <a:schemeClr val="tx1">
                    <a:tint val="75000"/>
                  </a:schemeClr>
                </a:solidFill>
              </a:defRPr>
            </a:lvl5pPr>
            <a:lvl6pPr marL="2285666" indent="0">
              <a:buNone/>
              <a:defRPr sz="1400">
                <a:solidFill>
                  <a:schemeClr val="tx1">
                    <a:tint val="75000"/>
                  </a:schemeClr>
                </a:solidFill>
              </a:defRPr>
            </a:lvl6pPr>
            <a:lvl7pPr marL="2742800" indent="0">
              <a:buNone/>
              <a:defRPr sz="1400">
                <a:solidFill>
                  <a:schemeClr val="tx1">
                    <a:tint val="75000"/>
                  </a:schemeClr>
                </a:solidFill>
              </a:defRPr>
            </a:lvl7pPr>
            <a:lvl8pPr marL="3199932" indent="0">
              <a:buNone/>
              <a:defRPr sz="1400">
                <a:solidFill>
                  <a:schemeClr val="tx1">
                    <a:tint val="75000"/>
                  </a:schemeClr>
                </a:solidFill>
              </a:defRPr>
            </a:lvl8pPr>
            <a:lvl9pPr marL="3657066"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222251E-6C0D-41CD-B48F-B8CD093ED677}" type="datetime1">
              <a:rPr lang="it-IT" smtClean="0"/>
              <a:pPr/>
              <a:t>16/02/2017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9EE0FD3-B99E-4296-8F2D-6BFD8B456F12}" type="datetime1">
              <a:rPr lang="it-IT" smtClean="0"/>
              <a:pPr/>
              <a:t>16/02/2017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133" indent="0">
              <a:buNone/>
              <a:defRPr sz="2000" b="1"/>
            </a:lvl2pPr>
            <a:lvl3pPr marL="914267" indent="0">
              <a:buNone/>
              <a:defRPr sz="1800" b="1"/>
            </a:lvl3pPr>
            <a:lvl4pPr marL="1371400" indent="0">
              <a:buNone/>
              <a:defRPr sz="1600" b="1"/>
            </a:lvl4pPr>
            <a:lvl5pPr marL="1828533" indent="0">
              <a:buNone/>
              <a:defRPr sz="1600" b="1"/>
            </a:lvl5pPr>
            <a:lvl6pPr marL="2285666" indent="0">
              <a:buNone/>
              <a:defRPr sz="1600" b="1"/>
            </a:lvl6pPr>
            <a:lvl7pPr marL="2742800" indent="0">
              <a:buNone/>
              <a:defRPr sz="1600" b="1"/>
            </a:lvl7pPr>
            <a:lvl8pPr marL="3199932" indent="0">
              <a:buNone/>
              <a:defRPr sz="1600" b="1"/>
            </a:lvl8pPr>
            <a:lvl9pPr marL="3657066"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6" y="1535113"/>
            <a:ext cx="4041775" cy="639762"/>
          </a:xfrm>
        </p:spPr>
        <p:txBody>
          <a:bodyPr anchor="b"/>
          <a:lstStyle>
            <a:lvl1pPr marL="0" indent="0">
              <a:buNone/>
              <a:defRPr sz="2400" b="1"/>
            </a:lvl1pPr>
            <a:lvl2pPr marL="457133" indent="0">
              <a:buNone/>
              <a:defRPr sz="2000" b="1"/>
            </a:lvl2pPr>
            <a:lvl3pPr marL="914267" indent="0">
              <a:buNone/>
              <a:defRPr sz="1800" b="1"/>
            </a:lvl3pPr>
            <a:lvl4pPr marL="1371400" indent="0">
              <a:buNone/>
              <a:defRPr sz="1600" b="1"/>
            </a:lvl4pPr>
            <a:lvl5pPr marL="1828533" indent="0">
              <a:buNone/>
              <a:defRPr sz="1600" b="1"/>
            </a:lvl5pPr>
            <a:lvl6pPr marL="2285666" indent="0">
              <a:buNone/>
              <a:defRPr sz="1600" b="1"/>
            </a:lvl6pPr>
            <a:lvl7pPr marL="2742800" indent="0">
              <a:buNone/>
              <a:defRPr sz="1600" b="1"/>
            </a:lvl7pPr>
            <a:lvl8pPr marL="3199932" indent="0">
              <a:buNone/>
              <a:defRPr sz="1600" b="1"/>
            </a:lvl8pPr>
            <a:lvl9pPr marL="3657066"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C395623-F500-4A2A-AFEE-53A9E08C390A}" type="datetime1">
              <a:rPr lang="it-IT" smtClean="0"/>
              <a:pPr/>
              <a:t>16/02/2017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0854E22-5AA5-4C6B-816D-262E06A6C24E}" type="datetime1">
              <a:rPr lang="it-IT" smtClean="0"/>
              <a:pPr/>
              <a:t>16/02/2017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B7C5E-B938-488E-B708-C7423FF8AD80}" type="datetime1">
              <a:rPr lang="it-IT" smtClean="0"/>
              <a:pPr/>
              <a:t>16/02/2017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1"/>
            <a:ext cx="3008313" cy="4691063"/>
          </a:xfrm>
        </p:spPr>
        <p:txBody>
          <a:bodyPr/>
          <a:lstStyle>
            <a:lvl1pPr marL="0" indent="0">
              <a:buNone/>
              <a:defRPr sz="1400"/>
            </a:lvl1pPr>
            <a:lvl2pPr marL="457133" indent="0">
              <a:buNone/>
              <a:defRPr sz="1200"/>
            </a:lvl2pPr>
            <a:lvl3pPr marL="914267" indent="0">
              <a:buNone/>
              <a:defRPr sz="1000"/>
            </a:lvl3pPr>
            <a:lvl4pPr marL="1371400" indent="0">
              <a:buNone/>
              <a:defRPr sz="900"/>
            </a:lvl4pPr>
            <a:lvl5pPr marL="1828533" indent="0">
              <a:buNone/>
              <a:defRPr sz="900"/>
            </a:lvl5pPr>
            <a:lvl6pPr marL="2285666" indent="0">
              <a:buNone/>
              <a:defRPr sz="900"/>
            </a:lvl6pPr>
            <a:lvl7pPr marL="2742800" indent="0">
              <a:buNone/>
              <a:defRPr sz="900"/>
            </a:lvl7pPr>
            <a:lvl8pPr marL="3199932" indent="0">
              <a:buNone/>
              <a:defRPr sz="900"/>
            </a:lvl8pPr>
            <a:lvl9pPr marL="3657066"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F2EBDAB-4D58-4675-8C12-A02E2AD10237}" type="datetime1">
              <a:rPr lang="it-IT" smtClean="0"/>
              <a:pPr/>
              <a:t>16/02/2017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133" indent="0">
              <a:buNone/>
              <a:defRPr sz="2800"/>
            </a:lvl2pPr>
            <a:lvl3pPr marL="914267" indent="0">
              <a:buNone/>
              <a:defRPr sz="2400"/>
            </a:lvl3pPr>
            <a:lvl4pPr marL="1371400" indent="0">
              <a:buNone/>
              <a:defRPr sz="2000"/>
            </a:lvl4pPr>
            <a:lvl5pPr marL="1828533" indent="0">
              <a:buNone/>
              <a:defRPr sz="2000"/>
            </a:lvl5pPr>
            <a:lvl6pPr marL="2285666" indent="0">
              <a:buNone/>
              <a:defRPr sz="2000"/>
            </a:lvl6pPr>
            <a:lvl7pPr marL="2742800" indent="0">
              <a:buNone/>
              <a:defRPr sz="2000"/>
            </a:lvl7pPr>
            <a:lvl8pPr marL="3199932" indent="0">
              <a:buNone/>
              <a:defRPr sz="2000"/>
            </a:lvl8pPr>
            <a:lvl9pPr marL="3657066"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133" indent="0">
              <a:buNone/>
              <a:defRPr sz="1200"/>
            </a:lvl2pPr>
            <a:lvl3pPr marL="914267" indent="0">
              <a:buNone/>
              <a:defRPr sz="1000"/>
            </a:lvl3pPr>
            <a:lvl4pPr marL="1371400" indent="0">
              <a:buNone/>
              <a:defRPr sz="900"/>
            </a:lvl4pPr>
            <a:lvl5pPr marL="1828533" indent="0">
              <a:buNone/>
              <a:defRPr sz="900"/>
            </a:lvl5pPr>
            <a:lvl6pPr marL="2285666" indent="0">
              <a:buNone/>
              <a:defRPr sz="900"/>
            </a:lvl6pPr>
            <a:lvl7pPr marL="2742800" indent="0">
              <a:buNone/>
              <a:defRPr sz="900"/>
            </a:lvl7pPr>
            <a:lvl8pPr marL="3199932" indent="0">
              <a:buNone/>
              <a:defRPr sz="900"/>
            </a:lvl8pPr>
            <a:lvl9pPr marL="3657066"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F3EADDD-E74A-4B67-8070-C3DEEE1D5F4D}" type="datetime1">
              <a:rPr lang="it-IT" smtClean="0"/>
              <a:pPr/>
              <a:t>16/02/2017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AD1741C-3BC8-4547-8EBF-DACDF95D6F98}" type="datetime1">
              <a:rPr lang="it-IT" smtClean="0"/>
              <a:pPr/>
              <a:t>16/02/2017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31D93B3-9562-4A81-AB9E-90BEEA0FB2A5}" type="datetime1">
              <a:rPr lang="it-IT" smtClean="0"/>
              <a:pPr/>
              <a:t>16/02/2017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Diapositiva titolo">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Diapositiva titolo">
    <p:spTree>
      <p:nvGrpSpPr>
        <p:cNvPr id="1" name=""/>
        <p:cNvGrpSpPr/>
        <p:nvPr/>
      </p:nvGrpSpPr>
      <p:grpSpPr>
        <a:xfrm>
          <a:off x="0" y="0"/>
          <a:ext cx="0" cy="0"/>
          <a:chOff x="0" y="0"/>
          <a:chExt cx="0" cy="0"/>
        </a:xfrm>
      </p:grpSpPr>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981200"/>
            <a:ext cx="3810000" cy="1981200"/>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4114800"/>
            <a:ext cx="3810000" cy="1981200"/>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9"/>
          <p:cNvSpPr>
            <a:spLocks noGrp="1"/>
          </p:cNvSpPr>
          <p:nvPr>
            <p:ph type="dt" sz="half" idx="10"/>
          </p:nvPr>
        </p:nvSpPr>
        <p:spPr>
          <a:xfrm>
            <a:off x="6727825" y="6408738"/>
            <a:ext cx="1919288" cy="365125"/>
          </a:xfrm>
          <a:prstGeom prst="rect">
            <a:avLst/>
          </a:prstGeom>
        </p:spPr>
        <p:txBody>
          <a:bodyPr/>
          <a:lstStyle>
            <a:lvl1pPr>
              <a:defRPr/>
            </a:lvl1pPr>
          </a:lstStyle>
          <a:p>
            <a:pPr>
              <a:defRPr/>
            </a:pPr>
            <a:fld id="{C003D006-F315-4F99-83FA-DCD7745872F7}" type="datetime1">
              <a:rPr lang="it-IT"/>
              <a:pPr>
                <a:defRPr/>
              </a:pPr>
              <a:t>16/02/2017</a:t>
            </a:fld>
            <a:endParaRPr lang="it-IT"/>
          </a:p>
        </p:txBody>
      </p:sp>
      <p:sp>
        <p:nvSpPr>
          <p:cNvPr id="7" name="Segnaposto piè di pagina 21"/>
          <p:cNvSpPr>
            <a:spLocks noGrp="1"/>
          </p:cNvSpPr>
          <p:nvPr>
            <p:ph type="ftr" sz="quarter" idx="11"/>
          </p:nvPr>
        </p:nvSpPr>
        <p:spPr>
          <a:xfrm>
            <a:off x="4379913" y="6408738"/>
            <a:ext cx="2351087" cy="365125"/>
          </a:xfrm>
          <a:prstGeom prst="rect">
            <a:avLst/>
          </a:prstGeom>
        </p:spPr>
        <p:txBody>
          <a:bodyPr/>
          <a:lstStyle>
            <a:lvl1pPr>
              <a:defRPr/>
            </a:lvl1pPr>
          </a:lstStyle>
          <a:p>
            <a:pPr>
              <a:defRPr/>
            </a:pPr>
            <a:endParaRPr lang="it-IT"/>
          </a:p>
        </p:txBody>
      </p:sp>
      <p:sp>
        <p:nvSpPr>
          <p:cNvPr id="8" name="Segnaposto numero diapositiva 17"/>
          <p:cNvSpPr>
            <a:spLocks noGrp="1"/>
          </p:cNvSpPr>
          <p:nvPr>
            <p:ph type="sldNum" sz="quarter" idx="12"/>
          </p:nvPr>
        </p:nvSpPr>
        <p:spPr>
          <a:xfrm>
            <a:off x="8647113" y="6408738"/>
            <a:ext cx="366712" cy="365125"/>
          </a:xfrm>
          <a:prstGeom prst="rect">
            <a:avLst/>
          </a:prstGeom>
        </p:spPr>
        <p:txBody>
          <a:bodyPr/>
          <a:lstStyle>
            <a:lvl1pPr>
              <a:defRPr/>
            </a:lvl1pPr>
          </a:lstStyle>
          <a:p>
            <a:pPr>
              <a:defRPr/>
            </a:pPr>
            <a:fld id="{CAACF245-30CC-4AA1-AE05-9652C5F45322}" type="slidenum">
              <a:rPr lang="it-IT"/>
              <a:pPr>
                <a:defRPr/>
              </a:pPr>
              <a:t>‹N›</a:t>
            </a:fld>
            <a:endParaRPr lang="it-IT"/>
          </a:p>
        </p:txBody>
      </p:sp>
    </p:spTree>
  </p:cSld>
  <p:clrMapOvr>
    <a:masterClrMapping/>
  </p:clrMapOvr>
  <p:transition>
    <p:strips dir="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Rectangle 20"/>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5"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6" name="Rectangle 21"/>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7"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it-IT" smtClean="0"/>
              <a:t>Fare clic per modificare lo stile del titolo</a:t>
            </a:r>
            <a:endParaRPr lang="en-US" dirty="0"/>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lt"/>
                <a:cs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dirty="0"/>
          </a:p>
        </p:txBody>
      </p:sp>
      <p:sp>
        <p:nvSpPr>
          <p:cNvPr id="10" name="Date Placeholder 27"/>
          <p:cNvSpPr>
            <a:spLocks noGrp="1"/>
          </p:cNvSpPr>
          <p:nvPr>
            <p:ph type="dt" sz="half" idx="10"/>
          </p:nvPr>
        </p:nvSpPr>
        <p:spPr>
          <a:xfrm>
            <a:off x="6400800" y="6354763"/>
            <a:ext cx="2286000" cy="366712"/>
          </a:xfrm>
        </p:spPr>
        <p:txBody>
          <a:bodyPr/>
          <a:lstStyle>
            <a:lvl1pPr>
              <a:defRPr sz="1400" smtClean="0"/>
            </a:lvl1pPr>
          </a:lstStyle>
          <a:p>
            <a:pPr>
              <a:defRPr/>
            </a:pPr>
            <a:r>
              <a:rPr lang="it-IT">
                <a:solidFill>
                  <a:srgbClr val="D4D4D6"/>
                </a:solidFill>
              </a:rPr>
              <a:t>18 febbraio 2014</a:t>
            </a:r>
            <a:endParaRPr lang="en-US" sz="1600" dirty="0">
              <a:solidFill>
                <a:srgbClr val="D4D4D6"/>
              </a:solidFill>
            </a:endParaRPr>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r>
              <a:rPr lang="it-IT">
                <a:solidFill>
                  <a:srgbClr val="D4D4D6"/>
                </a:solidFill>
              </a:rPr>
              <a:t>Commissione "L'ingegneria nei Sistemi di Gestione"</a:t>
            </a:r>
            <a:endParaRPr lang="en-US" dirty="0">
              <a:solidFill>
                <a:srgbClr val="D4D4D6"/>
              </a:solidFill>
            </a:endParaRPr>
          </a:p>
        </p:txBody>
      </p:sp>
      <p:sp>
        <p:nvSpPr>
          <p:cNvPr id="12" name="Slide Number Placeholder 28"/>
          <p:cNvSpPr>
            <a:spLocks noGrp="1"/>
          </p:cNvSpPr>
          <p:nvPr>
            <p:ph type="sldNum" sz="quarter" idx="12"/>
          </p:nvPr>
        </p:nvSpPr>
        <p:spPr>
          <a:xfrm>
            <a:off x="1216025" y="6354763"/>
            <a:ext cx="1219200" cy="366712"/>
          </a:xfrm>
        </p:spPr>
        <p:txBody>
          <a:bodyPr/>
          <a:lstStyle>
            <a:lvl1pPr>
              <a:defRPr b="0">
                <a:solidFill>
                  <a:schemeClr val="tx2"/>
                </a:solidFill>
              </a:defRPr>
            </a:lvl1pPr>
          </a:lstStyle>
          <a:p>
            <a:fld id="{69B427DA-97C3-4097-9417-E52B5DBD5EC3}" type="slidenum">
              <a:rPr lang="en-US">
                <a:solidFill>
                  <a:srgbClr val="D4D4D6"/>
                </a:solidFill>
              </a:rPr>
              <a:pPr/>
              <a:t>‹N›</a:t>
            </a:fld>
            <a:endParaRPr lang="en-US">
              <a:solidFill>
                <a:srgbClr val="D4D4D6"/>
              </a:solidFill>
            </a:endParaRPr>
          </a:p>
        </p:txBody>
      </p:sp>
    </p:spTree>
    <p:extLst>
      <p:ext uri="{BB962C8B-B14F-4D97-AF65-F5344CB8AC3E}">
        <p14:creationId xmlns:p14="http://schemas.microsoft.com/office/powerpoint/2010/main" val="28678902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r>
              <a:rPr lang="it-IT">
                <a:solidFill>
                  <a:srgbClr val="5A6378"/>
                </a:solidFill>
              </a:rPr>
              <a:t>18 febbraio 2014</a:t>
            </a:r>
            <a:endParaRPr lang="en-US" dirty="0">
              <a:solidFill>
                <a:srgbClr val="5A6378"/>
              </a:solidFill>
            </a:endParaRPr>
          </a:p>
        </p:txBody>
      </p:sp>
      <p:sp>
        <p:nvSpPr>
          <p:cNvPr id="5" name="Footer Placeholder 4"/>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6" name="Slide Number Placeholder 5"/>
          <p:cNvSpPr>
            <a:spLocks noGrp="1"/>
          </p:cNvSpPr>
          <p:nvPr>
            <p:ph type="sldNum" sz="quarter" idx="12"/>
          </p:nvPr>
        </p:nvSpPr>
        <p:spPr/>
        <p:txBody>
          <a:bodyPr/>
          <a:lstStyle>
            <a:lvl1pPr>
              <a:defRPr/>
            </a:lvl1pPr>
          </a:lstStyle>
          <a:p>
            <a:fld id="{A4F50217-7157-4763-A763-1429C757ACDF}" type="slidenum">
              <a:rPr lang="en-US"/>
              <a:pPr/>
              <a:t>‹N›</a:t>
            </a:fld>
            <a:endParaRPr lang="en-US" b="0">
              <a:solidFill>
                <a:srgbClr val="5A6378"/>
              </a:solidFill>
            </a:endParaRPr>
          </a:p>
        </p:txBody>
      </p:sp>
    </p:spTree>
    <p:extLst>
      <p:ext uri="{BB962C8B-B14F-4D97-AF65-F5344CB8AC3E}">
        <p14:creationId xmlns:p14="http://schemas.microsoft.com/office/powerpoint/2010/main" val="1449952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Rectangle 6"/>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5" name="Rectangle 7"/>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4267200"/>
            <a:ext cx="6781800" cy="1143000"/>
          </a:xfrm>
        </p:spPr>
        <p:txBody>
          <a:bodyPr/>
          <a:lstStyle>
            <a:lvl1pPr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r>
              <a:rPr lang="it-IT">
                <a:solidFill>
                  <a:srgbClr val="5A6378"/>
                </a:solidFill>
              </a:rPr>
              <a:t>18 febbraio 2014</a:t>
            </a:r>
            <a:endParaRPr lang="en-US" dirty="0">
              <a:solidFill>
                <a:srgbClr val="5A6378"/>
              </a:solidFill>
            </a:endParaRPr>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r>
              <a:rPr lang="it-IT">
                <a:solidFill>
                  <a:srgbClr val="5A6378"/>
                </a:solidFill>
              </a:rPr>
              <a:t>Commissione "L'ingegneria nei Sistemi di Gestione"</a:t>
            </a:r>
            <a:endParaRPr lang="en-US" dirty="0">
              <a:solidFill>
                <a:srgbClr val="5A6378"/>
              </a:solidFill>
            </a:endParaRPr>
          </a:p>
        </p:txBody>
      </p:sp>
      <p:sp>
        <p:nvSpPr>
          <p:cNvPr id="8" name="Slide Number Placeholder 5"/>
          <p:cNvSpPr>
            <a:spLocks noGrp="1"/>
          </p:cNvSpPr>
          <p:nvPr>
            <p:ph type="sldNum" sz="quarter" idx="12"/>
          </p:nvPr>
        </p:nvSpPr>
        <p:spPr>
          <a:xfrm>
            <a:off x="1069975" y="6354763"/>
            <a:ext cx="1520825" cy="366712"/>
          </a:xfrm>
        </p:spPr>
        <p:txBody>
          <a:bodyPr/>
          <a:lstStyle>
            <a:lvl1pPr>
              <a:defRPr b="0">
                <a:solidFill>
                  <a:schemeClr val="tx2"/>
                </a:solidFill>
              </a:defRPr>
            </a:lvl1pPr>
          </a:lstStyle>
          <a:p>
            <a:fld id="{655E22C1-B5A5-4924-B1E3-5D58D9336BF1}" type="slidenum">
              <a:rPr lang="en-US">
                <a:solidFill>
                  <a:srgbClr val="5A6378"/>
                </a:solidFill>
              </a:rPr>
              <a:pPr/>
              <a:t>‹N›</a:t>
            </a:fld>
            <a:endParaRPr lang="en-US">
              <a:solidFill>
                <a:srgbClr val="5A6378"/>
              </a:solidFill>
            </a:endParaRPr>
          </a:p>
        </p:txBody>
      </p:sp>
    </p:spTree>
    <p:extLst>
      <p:ext uri="{BB962C8B-B14F-4D97-AF65-F5344CB8AC3E}">
        <p14:creationId xmlns:p14="http://schemas.microsoft.com/office/powerpoint/2010/main" val="3673674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it-IT" smtClean="0"/>
              <a:t>Fare clic per modificare lo stile del titolo</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1" name="Content Placeholder 10"/>
          <p:cNvSpPr>
            <a:spLocks noGrp="1"/>
          </p:cNvSpPr>
          <p:nvPr>
            <p:ph sz="quarter" idx="2"/>
          </p:nvPr>
        </p:nvSpPr>
        <p:spPr>
          <a:xfrm>
            <a:off x="4632198" y="1216152"/>
            <a:ext cx="4041648" cy="49377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6" name="Footer Placeholder 5"/>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7" name="Slide Number Placeholder 6"/>
          <p:cNvSpPr>
            <a:spLocks noGrp="1"/>
          </p:cNvSpPr>
          <p:nvPr>
            <p:ph type="sldNum" sz="quarter" idx="12"/>
          </p:nvPr>
        </p:nvSpPr>
        <p:spPr/>
        <p:txBody>
          <a:bodyPr/>
          <a:lstStyle>
            <a:lvl1pPr>
              <a:defRPr b="0">
                <a:solidFill>
                  <a:schemeClr val="tx2"/>
                </a:solidFill>
              </a:defRPr>
            </a:lvl1pPr>
          </a:lstStyle>
          <a:p>
            <a:fld id="{754CE52D-66F3-4C8F-8E33-4C9AE152AECA}" type="slidenum">
              <a:rPr lang="en-US">
                <a:solidFill>
                  <a:srgbClr val="5A6378"/>
                </a:solidFill>
              </a:rPr>
              <a:pPr/>
              <a:t>‹N›</a:t>
            </a:fld>
            <a:endParaRPr lang="en-US">
              <a:solidFill>
                <a:srgbClr val="5A6378"/>
              </a:solidFill>
            </a:endParaRPr>
          </a:p>
        </p:txBody>
      </p:sp>
    </p:spTree>
    <p:extLst>
      <p:ext uri="{BB962C8B-B14F-4D97-AF65-F5344CB8AC3E}">
        <p14:creationId xmlns:p14="http://schemas.microsoft.com/office/powerpoint/2010/main" val="4193816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11" name="Content Placeholder 10"/>
          <p:cNvSpPr>
            <a:spLocks noGrp="1"/>
          </p:cNvSpPr>
          <p:nvPr>
            <p:ph sz="quarter" idx="2"/>
          </p:nvPr>
        </p:nvSpPr>
        <p:spPr>
          <a:xfrm>
            <a:off x="457200" y="2133600"/>
            <a:ext cx="4038600" cy="40386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6"/>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8" name="Footer Placeholder 7"/>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9" name="Slide Number Placeholder 8"/>
          <p:cNvSpPr>
            <a:spLocks noGrp="1"/>
          </p:cNvSpPr>
          <p:nvPr>
            <p:ph type="sldNum" sz="quarter" idx="12"/>
          </p:nvPr>
        </p:nvSpPr>
        <p:spPr/>
        <p:txBody>
          <a:bodyPr/>
          <a:lstStyle>
            <a:lvl1pPr>
              <a:defRPr b="0">
                <a:solidFill>
                  <a:schemeClr val="tx2"/>
                </a:solidFill>
              </a:defRPr>
            </a:lvl1pPr>
          </a:lstStyle>
          <a:p>
            <a:fld id="{52A82567-B9BB-43D5-A465-1CA756C1D712}" type="slidenum">
              <a:rPr lang="en-US">
                <a:solidFill>
                  <a:srgbClr val="5A6378"/>
                </a:solidFill>
              </a:rPr>
              <a:pPr/>
              <a:t>‹N›</a:t>
            </a:fld>
            <a:endParaRPr lang="en-US">
              <a:solidFill>
                <a:srgbClr val="5A6378"/>
              </a:solidFill>
            </a:endParaRPr>
          </a:p>
        </p:txBody>
      </p:sp>
    </p:spTree>
    <p:extLst>
      <p:ext uri="{BB962C8B-B14F-4D97-AF65-F5344CB8AC3E}">
        <p14:creationId xmlns:p14="http://schemas.microsoft.com/office/powerpoint/2010/main" val="221695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hap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it-IT" smtClean="0"/>
              <a:t>Fare clic per modificare lo stile del titolo</a:t>
            </a:r>
            <a:endParaRPr lang="en-US"/>
          </a:p>
        </p:txBody>
      </p:sp>
      <p:sp>
        <p:nvSpPr>
          <p:cNvPr id="4" name="Date Placeholder 2"/>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5" name="Footer Placeholder 3"/>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6" name="Slide Number Placeholder 4"/>
          <p:cNvSpPr>
            <a:spLocks noGrp="1"/>
          </p:cNvSpPr>
          <p:nvPr>
            <p:ph type="sldNum" sz="quarter" idx="12"/>
          </p:nvPr>
        </p:nvSpPr>
        <p:spPr/>
        <p:txBody>
          <a:bodyPr/>
          <a:lstStyle>
            <a:lvl1pPr>
              <a:defRPr/>
            </a:lvl1pPr>
          </a:lstStyle>
          <a:p>
            <a:fld id="{DCFB6991-308D-4C6E-B2E2-77186B9F4BD8}" type="slidenum">
              <a:rPr lang="en-US"/>
              <a:pPr/>
              <a:t>‹N›</a:t>
            </a:fld>
            <a:endParaRPr lang="en-US" b="0">
              <a:solidFill>
                <a:srgbClr val="5A6378"/>
              </a:solidFill>
            </a:endParaRPr>
          </a:p>
        </p:txBody>
      </p:sp>
    </p:spTree>
    <p:extLst>
      <p:ext uri="{BB962C8B-B14F-4D97-AF65-F5344CB8AC3E}">
        <p14:creationId xmlns:p14="http://schemas.microsoft.com/office/powerpoint/2010/main" val="2513880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traight Connector 4"/>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3" name="Shap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4" name="Date Placeholder 1"/>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5" name="Footer Placeholder 2"/>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6" name="Slide Number Placeholder 3"/>
          <p:cNvSpPr>
            <a:spLocks noGrp="1"/>
          </p:cNvSpPr>
          <p:nvPr>
            <p:ph type="sldNum" sz="quarter" idx="12"/>
          </p:nvPr>
        </p:nvSpPr>
        <p:spPr/>
        <p:txBody>
          <a:bodyPr/>
          <a:lstStyle>
            <a:lvl1pPr>
              <a:defRPr b="0">
                <a:solidFill>
                  <a:schemeClr val="tx2"/>
                </a:solidFill>
              </a:defRPr>
            </a:lvl1pPr>
          </a:lstStyle>
          <a:p>
            <a:fld id="{D8C37C23-0662-401F-B72B-D6BA1260E214}" type="slidenum">
              <a:rPr lang="en-US">
                <a:solidFill>
                  <a:srgbClr val="5A6378"/>
                </a:solidFill>
              </a:rPr>
              <a:pPr/>
              <a:t>‹N›</a:t>
            </a:fld>
            <a:endParaRPr lang="en-US">
              <a:solidFill>
                <a:srgbClr val="5A6378"/>
              </a:solidFill>
            </a:endParaRPr>
          </a:p>
        </p:txBody>
      </p:sp>
    </p:spTree>
    <p:extLst>
      <p:ext uri="{BB962C8B-B14F-4D97-AF65-F5344CB8AC3E}">
        <p14:creationId xmlns:p14="http://schemas.microsoft.com/office/powerpoint/2010/main" val="29517890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5" name="Straight Connector 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6" name="Straight Connector 9"/>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7" name="Shape 8"/>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lt"/>
                <a:cs typeface="+mn-lt"/>
              </a:defRPr>
            </a:lvl1pPr>
          </a:lstStyle>
          <a:p>
            <a:r>
              <a:rPr lang="it-IT" smtClean="0"/>
              <a:t>Fare clic per modificare lo stile del titolo</a:t>
            </a:r>
            <a:endParaRPr lang="en-US" dirty="0"/>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12" name="Content Placeholder 11"/>
          <p:cNvSpPr>
            <a:spLocks noGrp="1"/>
          </p:cNvSpPr>
          <p:nvPr>
            <p:ph sz="quarter" idx="1"/>
          </p:nvPr>
        </p:nvSpPr>
        <p:spPr>
          <a:xfrm>
            <a:off x="304800" y="304800"/>
            <a:ext cx="57150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8" name="Date Placeholder 4"/>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9" name="Footer Placeholder 5"/>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10" name="Slide Number Placeholder 6"/>
          <p:cNvSpPr>
            <a:spLocks noGrp="1"/>
          </p:cNvSpPr>
          <p:nvPr>
            <p:ph type="sldNum" sz="quarter" idx="12"/>
          </p:nvPr>
        </p:nvSpPr>
        <p:spPr/>
        <p:txBody>
          <a:bodyPr/>
          <a:lstStyle>
            <a:lvl1pPr>
              <a:defRPr/>
            </a:lvl1pPr>
          </a:lstStyle>
          <a:p>
            <a:fld id="{9486B729-B030-465D-9130-625732CA2056}" type="slidenum">
              <a:rPr lang="en-US"/>
              <a:pPr/>
              <a:t>‹N›</a:t>
            </a:fld>
            <a:endParaRPr lang="en-US" b="0">
              <a:solidFill>
                <a:srgbClr val="5A6378"/>
              </a:solidFill>
            </a:endParaRPr>
          </a:p>
        </p:txBody>
      </p:sp>
    </p:spTree>
    <p:extLst>
      <p:ext uri="{BB962C8B-B14F-4D97-AF65-F5344CB8AC3E}">
        <p14:creationId xmlns:p14="http://schemas.microsoft.com/office/powerpoint/2010/main" val="3578193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5" name="Straight Connector 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6" name="Shape 8"/>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7" name="Rectangle 9"/>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8" name="Date Placeholder 4"/>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9" name="Footer Placeholder 5"/>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10" name="Slide Number Placeholder 6"/>
          <p:cNvSpPr>
            <a:spLocks noGrp="1"/>
          </p:cNvSpPr>
          <p:nvPr>
            <p:ph type="sldNum" sz="quarter" idx="12"/>
          </p:nvPr>
        </p:nvSpPr>
        <p:spPr/>
        <p:txBody>
          <a:bodyPr/>
          <a:lstStyle>
            <a:lvl1pPr>
              <a:defRPr/>
            </a:lvl1pPr>
          </a:lstStyle>
          <a:p>
            <a:fld id="{99F6254C-1FE3-4DAF-97D1-EC280CF477E7}" type="slidenum">
              <a:rPr lang="en-US"/>
              <a:pPr/>
              <a:t>‹N›</a:t>
            </a:fld>
            <a:endParaRPr lang="en-US" b="0">
              <a:solidFill>
                <a:srgbClr val="5A6378"/>
              </a:solidFill>
            </a:endParaRPr>
          </a:p>
        </p:txBody>
      </p:sp>
    </p:spTree>
    <p:extLst>
      <p:ext uri="{BB962C8B-B14F-4D97-AF65-F5344CB8AC3E}">
        <p14:creationId xmlns:p14="http://schemas.microsoft.com/office/powerpoint/2010/main" val="6145877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5" name="Footer Placeholder 4"/>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6" name="Slide Number Placeholder 5"/>
          <p:cNvSpPr>
            <a:spLocks noGrp="1"/>
          </p:cNvSpPr>
          <p:nvPr>
            <p:ph type="sldNum" sz="quarter" idx="12"/>
          </p:nvPr>
        </p:nvSpPr>
        <p:spPr/>
        <p:txBody>
          <a:bodyPr/>
          <a:lstStyle>
            <a:lvl1pPr>
              <a:defRPr/>
            </a:lvl1pPr>
          </a:lstStyle>
          <a:p>
            <a:fld id="{F1C3906C-E7CD-4508-8BEC-34C4BFCD81B2}" type="slidenum">
              <a:rPr lang="en-US"/>
              <a:pPr/>
              <a:t>‹N›</a:t>
            </a:fld>
            <a:endParaRPr lang="en-US" b="0">
              <a:solidFill>
                <a:srgbClr val="5A6378"/>
              </a:solidFill>
            </a:endParaRPr>
          </a:p>
        </p:txBody>
      </p:sp>
    </p:spTree>
    <p:extLst>
      <p:ext uri="{BB962C8B-B14F-4D97-AF65-F5344CB8AC3E}">
        <p14:creationId xmlns:p14="http://schemas.microsoft.com/office/powerpoint/2010/main" val="36662417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5" name="Shape 7"/>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6" name="Straight Connector 8"/>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2" name="Vertical Tit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3"/>
          <p:cNvSpPr>
            <a:spLocks noGrp="1"/>
          </p:cNvSpPr>
          <p:nvPr>
            <p:ph type="dt" sz="half" idx="10"/>
          </p:nvPr>
        </p:nvSpPr>
        <p:spPr/>
        <p:txBody>
          <a:bodyPr/>
          <a:lstStyle>
            <a:lvl1pPr>
              <a:defRPr/>
            </a:lvl1pPr>
          </a:lstStyle>
          <a:p>
            <a:pPr>
              <a:defRPr/>
            </a:pPr>
            <a:r>
              <a:rPr lang="it-IT">
                <a:solidFill>
                  <a:srgbClr val="5A6378"/>
                </a:solidFill>
              </a:rPr>
              <a:t>18 febbraio 2014</a:t>
            </a:r>
            <a:endParaRPr lang="en-US">
              <a:solidFill>
                <a:srgbClr val="5A6378"/>
              </a:solidFill>
            </a:endParaRPr>
          </a:p>
        </p:txBody>
      </p:sp>
      <p:sp>
        <p:nvSpPr>
          <p:cNvPr id="8" name="Footer Placeholder 4"/>
          <p:cNvSpPr>
            <a:spLocks noGrp="1"/>
          </p:cNvSpPr>
          <p:nvPr>
            <p:ph type="ftr" sz="quarter" idx="11"/>
          </p:nvPr>
        </p:nvSpPr>
        <p:spPr/>
        <p:txBody>
          <a:bodyPr/>
          <a:lstStyle>
            <a:lvl1pPr>
              <a:defRPr/>
            </a:lvl1pPr>
          </a:lstStyle>
          <a:p>
            <a:pPr>
              <a:defRPr/>
            </a:pPr>
            <a:r>
              <a:rPr lang="it-IT">
                <a:solidFill>
                  <a:srgbClr val="5A6378"/>
                </a:solidFill>
              </a:rPr>
              <a:t>Commissione "L'ingegneria nei Sistemi di Gestione"</a:t>
            </a:r>
            <a:endParaRPr lang="en-US">
              <a:solidFill>
                <a:srgbClr val="5A6378"/>
              </a:solidFill>
            </a:endParaRPr>
          </a:p>
        </p:txBody>
      </p:sp>
      <p:sp>
        <p:nvSpPr>
          <p:cNvPr id="9" name="Slide Number Placeholder 5"/>
          <p:cNvSpPr>
            <a:spLocks noGrp="1"/>
          </p:cNvSpPr>
          <p:nvPr>
            <p:ph type="sldNum" sz="quarter" idx="12"/>
          </p:nvPr>
        </p:nvSpPr>
        <p:spPr/>
        <p:txBody>
          <a:bodyPr/>
          <a:lstStyle>
            <a:lvl1pPr>
              <a:defRPr/>
            </a:lvl1pPr>
          </a:lstStyle>
          <a:p>
            <a:fld id="{5646E5F6-997E-4F1E-BB9E-25F7F7E67096}" type="slidenum">
              <a:rPr lang="en-US"/>
              <a:pPr/>
              <a:t>‹N›</a:t>
            </a:fld>
            <a:endParaRPr lang="en-US" b="0">
              <a:solidFill>
                <a:srgbClr val="5A6378"/>
              </a:solidFill>
            </a:endParaRPr>
          </a:p>
        </p:txBody>
      </p:sp>
    </p:spTree>
    <p:extLst>
      <p:ext uri="{BB962C8B-B14F-4D97-AF65-F5344CB8AC3E}">
        <p14:creationId xmlns:p14="http://schemas.microsoft.com/office/powerpoint/2010/main" val="14502903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566738" y="304800"/>
            <a:ext cx="8008937"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6"/>
          <p:cNvSpPr>
            <a:spLocks noGrp="1" noChangeArrowheads="1"/>
          </p:cNvSpPr>
          <p:nvPr>
            <p:ph type="dt" sz="half" idx="10"/>
          </p:nvPr>
        </p:nvSpPr>
        <p:spPr>
          <a:ln/>
        </p:spPr>
        <p:txBody>
          <a:bodyPr/>
          <a:lstStyle>
            <a:lvl1pPr>
              <a:defRPr/>
            </a:lvl1pPr>
          </a:lstStyle>
          <a:p>
            <a:pPr>
              <a:defRPr/>
            </a:pPr>
            <a:endParaRPr lang="it-IT">
              <a:solidFill>
                <a:srgbClr val="5A6378"/>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r>
              <a:rPr lang="it-IT">
                <a:solidFill>
                  <a:srgbClr val="5A6378"/>
                </a:solidFill>
              </a:rPr>
              <a:t>Giuliano Degl'Innocenti ingegnere</a:t>
            </a:r>
          </a:p>
        </p:txBody>
      </p:sp>
      <p:sp>
        <p:nvSpPr>
          <p:cNvPr id="5" name="Rectangle 8"/>
          <p:cNvSpPr>
            <a:spLocks noGrp="1" noChangeArrowheads="1"/>
          </p:cNvSpPr>
          <p:nvPr>
            <p:ph type="sldNum" sz="quarter" idx="12"/>
          </p:nvPr>
        </p:nvSpPr>
        <p:spPr>
          <a:ln/>
        </p:spPr>
        <p:txBody>
          <a:bodyPr/>
          <a:lstStyle>
            <a:lvl1pPr>
              <a:defRPr/>
            </a:lvl1pPr>
          </a:lstStyle>
          <a:p>
            <a:pPr>
              <a:defRPr/>
            </a:pPr>
            <a:fld id="{AFB5ADAF-D7BD-4107-8EDF-B904D86BD065}" type="slidenum">
              <a:rPr lang="it-IT"/>
              <a:pPr>
                <a:defRPr/>
              </a:pPr>
              <a:t>‹N›</a:t>
            </a:fld>
            <a:endParaRPr lang="it-IT"/>
          </a:p>
        </p:txBody>
      </p:sp>
    </p:spTree>
    <p:extLst>
      <p:ext uri="{BB962C8B-B14F-4D97-AF65-F5344CB8AC3E}">
        <p14:creationId xmlns:p14="http://schemas.microsoft.com/office/powerpoint/2010/main" val="1815850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27" tIns="45713" rIns="91427" bIns="45713"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1"/>
            <a:ext cx="8229600" cy="4525963"/>
          </a:xfrm>
          <a:prstGeom prst="rect">
            <a:avLst/>
          </a:prstGeom>
        </p:spPr>
        <p:txBody>
          <a:bodyPr vert="horz" lIns="91427" tIns="45713" rIns="91427" bIns="45713" rtlCol="0">
            <a:normAutofit/>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4" name="Segnaposto data 3"/>
          <p:cNvSpPr>
            <a:spLocks noGrp="1"/>
          </p:cNvSpPr>
          <p:nvPr>
            <p:ph type="dt" sz="half" idx="2"/>
          </p:nvPr>
        </p:nvSpPr>
        <p:spPr>
          <a:xfrm>
            <a:off x="457200" y="6427789"/>
            <a:ext cx="2133600" cy="365125"/>
          </a:xfrm>
          <a:prstGeom prst="rect">
            <a:avLst/>
          </a:prstGeom>
        </p:spPr>
        <p:txBody>
          <a:bodyPr vert="horz" lIns="91427" tIns="45713" rIns="91427" bIns="45713" rtlCol="0" anchor="ctr"/>
          <a:lstStyle>
            <a:lvl1pPr algn="l">
              <a:defRPr sz="1200">
                <a:solidFill>
                  <a:schemeClr val="tx1">
                    <a:tint val="75000"/>
                  </a:schemeClr>
                </a:solidFill>
              </a:defRPr>
            </a:lvl1pPr>
          </a:lstStyle>
          <a:p>
            <a:fld id="{45B81DF4-8AD0-4495-99B1-14C8DA3E5361}" type="datetime1">
              <a:rPr lang="it-IT" smtClean="0"/>
              <a:pPr/>
              <a:t>16/02/2017</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27" tIns="45713" rIns="91427" bIns="45713"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27" tIns="45713" rIns="91427" bIns="45713"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pic>
        <p:nvPicPr>
          <p:cNvPr id="8" name="Picture 2" descr="C:\Documents and Settings\fulvi_f\Documenti\Patrocini 2013\Logo per Patrocini.jpg"/>
          <p:cNvPicPr>
            <a:picLocks noChangeAspect="1" noChangeArrowheads="1"/>
          </p:cNvPicPr>
          <p:nvPr userDrawn="1"/>
        </p:nvPicPr>
        <p:blipFill>
          <a:blip r:embed="rId16" cstate="email">
            <a:clrChange>
              <a:clrFrom>
                <a:srgbClr val="FFFFFF"/>
              </a:clrFrom>
              <a:clrTo>
                <a:srgbClr val="FFFFFF">
                  <a:alpha val="0"/>
                </a:srgbClr>
              </a:clrTo>
            </a:clrChange>
            <a:duotone>
              <a:prstClr val="black"/>
              <a:srgbClr val="0000CC">
                <a:tint val="45000"/>
                <a:satMod val="400000"/>
              </a:srgbClr>
            </a:duotone>
            <a:extLst>
              <a:ext uri="{28A0092B-C50C-407E-A947-70E740481C1C}">
                <a14:useLocalDpi xmlns:a14="http://schemas.microsoft.com/office/drawing/2010/main"/>
              </a:ext>
            </a:extLst>
          </a:blip>
          <a:srcRect/>
          <a:stretch>
            <a:fillRect/>
          </a:stretch>
        </p:blipFill>
        <p:spPr bwMode="auto">
          <a:xfrm>
            <a:off x="142844" y="6386370"/>
            <a:ext cx="357190" cy="471631"/>
          </a:xfrm>
          <a:prstGeom prst="rect">
            <a:avLst/>
          </a:prstGeom>
          <a:noFill/>
        </p:spPr>
      </p:pic>
      <p:sp>
        <p:nvSpPr>
          <p:cNvPr id="9" name="Segnaposto numero diapositiva 4"/>
          <p:cNvSpPr txBox="1">
            <a:spLocks/>
          </p:cNvSpPr>
          <p:nvPr userDrawn="1"/>
        </p:nvSpPr>
        <p:spPr>
          <a:xfrm>
            <a:off x="8484816" y="6492876"/>
            <a:ext cx="659185" cy="365125"/>
          </a:xfrm>
          <a:prstGeom prst="rect">
            <a:avLst/>
          </a:prstGeom>
        </p:spPr>
        <p:txBody>
          <a:bodyPr lIns="91427" tIns="45713" rIns="91427" bIns="45713"/>
          <a:lstStyle/>
          <a:p>
            <a:pPr marL="0" marR="0" lvl="0" indent="0" algn="l" defTabSz="914267" rtl="0" eaLnBrk="1" fontAlgn="auto" latinLnBrk="0" hangingPunct="1">
              <a:lnSpc>
                <a:spcPct val="100000"/>
              </a:lnSpc>
              <a:spcBef>
                <a:spcPts val="0"/>
              </a:spcBef>
              <a:spcAft>
                <a:spcPts val="0"/>
              </a:spcAft>
              <a:buClrTx/>
              <a:buSzTx/>
              <a:buFontTx/>
              <a:buNone/>
              <a:tabLst/>
              <a:defRPr/>
            </a:pPr>
            <a:fld id="{3C56A391-3BD0-4B98-9060-C303FD0DC19F}" type="slidenum">
              <a:rPr kumimoji="0" lang="it-IT" sz="1200" b="0" i="0" u="none" strike="noStrike" kern="1200" cap="none" spc="0" normalizeH="0" baseline="0" noProof="0" smtClean="0">
                <a:ln>
                  <a:noFill/>
                </a:ln>
                <a:solidFill>
                  <a:srgbClr val="002060"/>
                </a:solidFill>
                <a:effectLst/>
                <a:uLnTx/>
                <a:uFillTx/>
                <a:latin typeface="Arial" pitchFamily="34" charset="0"/>
                <a:ea typeface="+mn-ea"/>
                <a:cs typeface="Arial" pitchFamily="34" charset="0"/>
              </a:rPr>
              <a:pPr marL="0" marR="0" lvl="0" indent="0" algn="l" defTabSz="914267" rtl="0" eaLnBrk="1" fontAlgn="auto" latinLnBrk="0" hangingPunct="1">
                <a:lnSpc>
                  <a:spcPct val="100000"/>
                </a:lnSpc>
                <a:spcBef>
                  <a:spcPts val="0"/>
                </a:spcBef>
                <a:spcAft>
                  <a:spcPts val="0"/>
                </a:spcAft>
                <a:buClrTx/>
                <a:buSzTx/>
                <a:buFontTx/>
                <a:buNone/>
                <a:tabLst/>
                <a:defRPr/>
              </a:pPr>
              <a:t>‹N›</a:t>
            </a:fld>
            <a:endParaRPr kumimoji="0" lang="it-IT" sz="1200" b="0"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
        <p:nvSpPr>
          <p:cNvPr id="10" name="Segnaposto piè di pagina 5"/>
          <p:cNvSpPr txBox="1">
            <a:spLocks/>
          </p:cNvSpPr>
          <p:nvPr userDrawn="1"/>
        </p:nvSpPr>
        <p:spPr>
          <a:xfrm>
            <a:off x="1907704" y="6492875"/>
            <a:ext cx="6236766" cy="365125"/>
          </a:xfrm>
          <a:prstGeom prst="rect">
            <a:avLst/>
          </a:prstGeom>
        </p:spPr>
        <p:txBody>
          <a:bodyPr lIns="91427" tIns="45713" rIns="91427" bIns="45713"/>
          <a:lstStyle/>
          <a:p>
            <a:pPr marL="0" marR="0" lvl="0" indent="0" algn="l" defTabSz="914267"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rgbClr val="002060"/>
                </a:solidFill>
                <a:effectLst/>
                <a:uLnTx/>
                <a:uFillTx/>
                <a:latin typeface="Arial" pitchFamily="34" charset="0"/>
                <a:ea typeface="+mn-ea"/>
                <a:cs typeface="Arial" pitchFamily="34" charset="0"/>
              </a:rPr>
              <a:t>Ing. Massimo Cerri –  Ruolo del Coordinatore in esecuzione</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1" name="Connettore 1 10"/>
          <p:cNvCxnSpPr/>
          <p:nvPr userDrawn="1"/>
        </p:nvCxnSpPr>
        <p:spPr>
          <a:xfrm>
            <a:off x="0" y="6357958"/>
            <a:ext cx="9144000"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userDrawn="1"/>
        </p:nvCxnSpPr>
        <p:spPr>
          <a:xfrm rot="5400000">
            <a:off x="535765" y="6607979"/>
            <a:ext cx="500042" cy="1588"/>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userDrawn="1"/>
        </p:nvCxnSpPr>
        <p:spPr>
          <a:xfrm rot="5400000">
            <a:off x="8179631" y="6607979"/>
            <a:ext cx="500042" cy="1588"/>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userDrawn="1"/>
        </p:nvCxnSpPr>
        <p:spPr>
          <a:xfrm>
            <a:off x="2285985" y="6786586"/>
            <a:ext cx="6157057"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Connettore 1 14"/>
          <p:cNvCxnSpPr/>
          <p:nvPr userDrawn="1"/>
        </p:nvCxnSpPr>
        <p:spPr>
          <a:xfrm>
            <a:off x="785787" y="6500834"/>
            <a:ext cx="6157057"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1" r:id="rId12"/>
    <p:sldLayoutId id="2147483807" r:id="rId13"/>
    <p:sldLayoutId id="2147483816" r:id="rId14"/>
  </p:sldLayoutIdLst>
  <p:hf hdr="0" dt="0"/>
  <p:txStyles>
    <p:titleStyle>
      <a:lvl1pPr algn="ctr" defTabSz="914267" rtl="0" eaLnBrk="1" latinLnBrk="0" hangingPunct="1">
        <a:spcBef>
          <a:spcPct val="0"/>
        </a:spcBef>
        <a:buNone/>
        <a:defRPr sz="4400" kern="1200">
          <a:solidFill>
            <a:schemeClr val="tx1"/>
          </a:solidFill>
          <a:latin typeface="+mj-lt"/>
          <a:ea typeface="+mj-ea"/>
          <a:cs typeface="+mj-cs"/>
        </a:defRPr>
      </a:lvl1pPr>
    </p:titleStyle>
    <p:bodyStyle>
      <a:lvl1pPr marL="342850" indent="-342850" algn="l" defTabSz="91426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42" indent="-285708" algn="l" defTabSz="91426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33" indent="-228566" algn="l" defTabSz="91426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67" indent="-228566" algn="l" defTabSz="91426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99" indent="-228566" algn="l" defTabSz="91426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33" indent="-228566" algn="l" defTabSz="91426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66" indent="-228566" algn="l" defTabSz="91426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99" indent="-228566" algn="l" defTabSz="91426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32" indent="-228566" algn="l" defTabSz="91426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267" rtl="0" eaLnBrk="1" latinLnBrk="0" hangingPunct="1">
        <a:defRPr sz="1800" kern="1200">
          <a:solidFill>
            <a:schemeClr val="tx1"/>
          </a:solidFill>
          <a:latin typeface="+mn-lt"/>
          <a:ea typeface="+mn-ea"/>
          <a:cs typeface="+mn-cs"/>
        </a:defRPr>
      </a:lvl1pPr>
      <a:lvl2pPr marL="457133" algn="l" defTabSz="914267" rtl="0" eaLnBrk="1" latinLnBrk="0" hangingPunct="1">
        <a:defRPr sz="1800" kern="1200">
          <a:solidFill>
            <a:schemeClr val="tx1"/>
          </a:solidFill>
          <a:latin typeface="+mn-lt"/>
          <a:ea typeface="+mn-ea"/>
          <a:cs typeface="+mn-cs"/>
        </a:defRPr>
      </a:lvl2pPr>
      <a:lvl3pPr marL="914267" algn="l" defTabSz="914267" rtl="0" eaLnBrk="1" latinLnBrk="0" hangingPunct="1">
        <a:defRPr sz="1800" kern="1200">
          <a:solidFill>
            <a:schemeClr val="tx1"/>
          </a:solidFill>
          <a:latin typeface="+mn-lt"/>
          <a:ea typeface="+mn-ea"/>
          <a:cs typeface="+mn-cs"/>
        </a:defRPr>
      </a:lvl3pPr>
      <a:lvl4pPr marL="1371400" algn="l" defTabSz="914267" rtl="0" eaLnBrk="1" latinLnBrk="0" hangingPunct="1">
        <a:defRPr sz="1800" kern="1200">
          <a:solidFill>
            <a:schemeClr val="tx1"/>
          </a:solidFill>
          <a:latin typeface="+mn-lt"/>
          <a:ea typeface="+mn-ea"/>
          <a:cs typeface="+mn-cs"/>
        </a:defRPr>
      </a:lvl4pPr>
      <a:lvl5pPr marL="1828533" algn="l" defTabSz="914267" rtl="0" eaLnBrk="1" latinLnBrk="0" hangingPunct="1">
        <a:defRPr sz="1800" kern="1200">
          <a:solidFill>
            <a:schemeClr val="tx1"/>
          </a:solidFill>
          <a:latin typeface="+mn-lt"/>
          <a:ea typeface="+mn-ea"/>
          <a:cs typeface="+mn-cs"/>
        </a:defRPr>
      </a:lvl5pPr>
      <a:lvl6pPr marL="2285666" algn="l" defTabSz="914267" rtl="0" eaLnBrk="1" latinLnBrk="0" hangingPunct="1">
        <a:defRPr sz="1800" kern="1200">
          <a:solidFill>
            <a:schemeClr val="tx1"/>
          </a:solidFill>
          <a:latin typeface="+mn-lt"/>
          <a:ea typeface="+mn-ea"/>
          <a:cs typeface="+mn-cs"/>
        </a:defRPr>
      </a:lvl6pPr>
      <a:lvl7pPr marL="2742800" algn="l" defTabSz="914267" rtl="0" eaLnBrk="1" latinLnBrk="0" hangingPunct="1">
        <a:defRPr sz="1800" kern="1200">
          <a:solidFill>
            <a:schemeClr val="tx1"/>
          </a:solidFill>
          <a:latin typeface="+mn-lt"/>
          <a:ea typeface="+mn-ea"/>
          <a:cs typeface="+mn-cs"/>
        </a:defRPr>
      </a:lvl7pPr>
      <a:lvl8pPr marL="3199932" algn="l" defTabSz="914267" rtl="0" eaLnBrk="1" latinLnBrk="0" hangingPunct="1">
        <a:defRPr sz="1800" kern="1200">
          <a:solidFill>
            <a:schemeClr val="tx1"/>
          </a:solidFill>
          <a:latin typeface="+mn-lt"/>
          <a:ea typeface="+mn-ea"/>
          <a:cs typeface="+mn-cs"/>
        </a:defRPr>
      </a:lvl8pPr>
      <a:lvl9pPr marL="3657066" algn="l" defTabSz="91426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
              <a:schemeClr val="accent2">
                <a:lumMod val="20000"/>
                <a:lumOff val="80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it-IT" smtClean="0"/>
              <a:t>Fare clic per modificare lo stile del titolo</a:t>
            </a:r>
            <a:endParaRPr lang="en-US" smtClean="0"/>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fontAlgn="auto">
              <a:spcBef>
                <a:spcPts val="0"/>
              </a:spcBef>
              <a:spcAft>
                <a:spcPts val="0"/>
              </a:spcAft>
              <a:defRPr sz="1400" smtClean="0">
                <a:solidFill>
                  <a:schemeClr val="tx2"/>
                </a:solidFill>
                <a:latin typeface="+mn-lt"/>
                <a:cs typeface="+mn-cs"/>
              </a:defRPr>
            </a:lvl1pPr>
          </a:lstStyle>
          <a:p>
            <a:pPr defTabSz="914400">
              <a:defRPr/>
            </a:pPr>
            <a:r>
              <a:rPr lang="it-IT">
                <a:solidFill>
                  <a:srgbClr val="5A6378"/>
                </a:solidFill>
              </a:rPr>
              <a:t>18 febbraio 2014</a:t>
            </a:r>
            <a:endParaRPr lang="en-US" dirty="0">
              <a:solidFill>
                <a:srgbClr val="5A6378"/>
              </a:solidFill>
            </a:endParaRPr>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fontAlgn="auto">
              <a:spcBef>
                <a:spcPts val="0"/>
              </a:spcBef>
              <a:spcAft>
                <a:spcPts val="0"/>
              </a:spcAft>
              <a:defRPr sz="1400" smtClean="0">
                <a:solidFill>
                  <a:schemeClr val="tx2"/>
                </a:solidFill>
                <a:latin typeface="+mn-lt"/>
                <a:cs typeface="+mn-cs"/>
              </a:defRPr>
            </a:lvl1pPr>
          </a:lstStyle>
          <a:p>
            <a:pPr defTabSz="914400">
              <a:defRPr/>
            </a:pPr>
            <a:r>
              <a:rPr lang="it-IT">
                <a:solidFill>
                  <a:srgbClr val="5A6378"/>
                </a:solidFill>
              </a:rPr>
              <a:t>Commissione "L'ingegneria nei Sistemi di Gestione"</a:t>
            </a:r>
            <a:endParaRPr lang="en-US" dirty="0">
              <a:solidFill>
                <a:srgbClr val="5A6378"/>
              </a:solidFill>
            </a:endParaRP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b="1">
                <a:solidFill>
                  <a:srgbClr val="FFFFFF"/>
                </a:solidFill>
              </a:defRPr>
            </a:lvl1pPr>
          </a:lstStyle>
          <a:p>
            <a:pPr defTabSz="914400" fontAlgn="base">
              <a:spcBef>
                <a:spcPct val="0"/>
              </a:spcBef>
              <a:spcAft>
                <a:spcPct val="0"/>
              </a:spcAft>
            </a:pPr>
            <a:fld id="{0FE64966-8DB8-4169-910A-4428DE9ADE68}" type="slidenum">
              <a:rPr lang="en-US">
                <a:cs typeface="Arial" panose="020B0604020202020204" pitchFamily="34" charset="0"/>
              </a:rPr>
              <a:pPr defTabSz="914400" fontAlgn="base">
                <a:spcBef>
                  <a:spcPct val="0"/>
                </a:spcBef>
                <a:spcAft>
                  <a:spcPct val="0"/>
                </a:spcAft>
              </a:pPr>
              <a:t>‹N›</a:t>
            </a:fld>
            <a:endParaRPr lang="en-US" sz="1600" b="0">
              <a:solidFill>
                <a:srgbClr val="5A6378"/>
              </a:solidFill>
              <a:cs typeface="Arial" panose="020B0604020202020204" pitchFamily="34" charset="0"/>
            </a:endParaRPr>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a:solidFill>
                <a:prstClr val="black"/>
              </a:solidFill>
              <a:cs typeface="Arial" panose="020B0604020202020204" pitchFamily="34" charset="0"/>
            </a:endParaRPr>
          </a:p>
        </p:txBody>
      </p:sp>
      <p:sp>
        <p:nvSpPr>
          <p:cNvPr id="10" name="Shap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Tree>
    <p:extLst>
      <p:ext uri="{BB962C8B-B14F-4D97-AF65-F5344CB8AC3E}">
        <p14:creationId xmlns:p14="http://schemas.microsoft.com/office/powerpoint/2010/main" val="230673433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6" r:id="rId12"/>
  </p:sldLayoutIdLst>
  <p:hf hdr="0"/>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anose="02050604050505020204" pitchFamily="18" charset="0"/>
        </a:defRPr>
      </a:lvl2pPr>
      <a:lvl3pPr algn="l" rtl="0" fontAlgn="base">
        <a:spcBef>
          <a:spcPct val="0"/>
        </a:spcBef>
        <a:spcAft>
          <a:spcPct val="0"/>
        </a:spcAft>
        <a:defRPr sz="3200">
          <a:solidFill>
            <a:schemeClr val="tx2"/>
          </a:solidFill>
          <a:latin typeface="Bookman Old Style" panose="02050604050505020204" pitchFamily="18" charset="0"/>
        </a:defRPr>
      </a:lvl3pPr>
      <a:lvl4pPr algn="l" rtl="0" fontAlgn="base">
        <a:spcBef>
          <a:spcPct val="0"/>
        </a:spcBef>
        <a:spcAft>
          <a:spcPct val="0"/>
        </a:spcAft>
        <a:defRPr sz="3200">
          <a:solidFill>
            <a:schemeClr val="tx2"/>
          </a:solidFill>
          <a:latin typeface="Bookman Old Style" panose="02050604050505020204" pitchFamily="18" charset="0"/>
        </a:defRPr>
      </a:lvl4pPr>
      <a:lvl5pPr algn="l" rtl="0" fontAlgn="base">
        <a:spcBef>
          <a:spcPct val="0"/>
        </a:spcBef>
        <a:spcAft>
          <a:spcPct val="0"/>
        </a:spcAft>
        <a:defRPr sz="3200">
          <a:solidFill>
            <a:schemeClr val="tx2"/>
          </a:solidFill>
          <a:latin typeface="Bookman Old Style" panose="02050604050505020204" pitchFamily="18" charset="0"/>
        </a:defRPr>
      </a:lvl5pPr>
      <a:lvl6pPr marL="457200" algn="l" rtl="0" fontAlgn="base">
        <a:spcBef>
          <a:spcPct val="0"/>
        </a:spcBef>
        <a:spcAft>
          <a:spcPct val="0"/>
        </a:spcAft>
        <a:defRPr sz="3200">
          <a:solidFill>
            <a:schemeClr val="tx2"/>
          </a:solidFill>
          <a:latin typeface="Bookman Old Style" panose="02050604050505020204" pitchFamily="18" charset="0"/>
        </a:defRPr>
      </a:lvl6pPr>
      <a:lvl7pPr marL="914400" algn="l" rtl="0" fontAlgn="base">
        <a:spcBef>
          <a:spcPct val="0"/>
        </a:spcBef>
        <a:spcAft>
          <a:spcPct val="0"/>
        </a:spcAft>
        <a:defRPr sz="3200">
          <a:solidFill>
            <a:schemeClr val="tx2"/>
          </a:solidFill>
          <a:latin typeface="Bookman Old Style" panose="02050604050505020204" pitchFamily="18" charset="0"/>
        </a:defRPr>
      </a:lvl7pPr>
      <a:lvl8pPr marL="1371600" algn="l" rtl="0" fontAlgn="base">
        <a:spcBef>
          <a:spcPct val="0"/>
        </a:spcBef>
        <a:spcAft>
          <a:spcPct val="0"/>
        </a:spcAft>
        <a:defRPr sz="3200">
          <a:solidFill>
            <a:schemeClr val="tx2"/>
          </a:solidFill>
          <a:latin typeface="Bookman Old Style" panose="02050604050505020204" pitchFamily="18" charset="0"/>
        </a:defRPr>
      </a:lvl8pPr>
      <a:lvl9pPr marL="1828800" algn="l" rtl="0" fontAlgn="base">
        <a:spcBef>
          <a:spcPct val="0"/>
        </a:spcBef>
        <a:spcAft>
          <a:spcPct val="0"/>
        </a:spcAft>
        <a:defRPr sz="3200">
          <a:solidFill>
            <a:schemeClr val="tx2"/>
          </a:solidFill>
          <a:latin typeface="Bookman Old Style" panose="02050604050505020204" pitchFamily="18" charset="0"/>
        </a:defRPr>
      </a:lvl9pPr>
    </p:titleStyle>
    <p:bodyStyle>
      <a:lvl1pPr marL="273050" indent="-273050" algn="l" rtl="0" fontAlgn="base">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549FB3"/>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image" Target="../media/image9.wmf"/><Relationship Id="rId1" Type="http://schemas.openxmlformats.org/officeDocument/2006/relationships/slideLayout" Target="../slideLayouts/slideLayout13.xml"/><Relationship Id="rId6" Type="http://schemas.openxmlformats.org/officeDocument/2006/relationships/image" Target="../media/image13.wmf"/><Relationship Id="rId5" Type="http://schemas.openxmlformats.org/officeDocument/2006/relationships/image" Target="../media/image12.wmf"/><Relationship Id="rId10" Type="http://schemas.openxmlformats.org/officeDocument/2006/relationships/image" Target="../media/image17.wmf"/><Relationship Id="rId4" Type="http://schemas.openxmlformats.org/officeDocument/2006/relationships/image" Target="../media/image11.wmf"/><Relationship Id="rId9" Type="http://schemas.openxmlformats.org/officeDocument/2006/relationships/image" Target="../media/image16.wmf"/></Relationships>
</file>

<file path=ppt/slides/_rels/slide1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13.xml"/><Relationship Id="rId4" Type="http://schemas.openxmlformats.org/officeDocument/2006/relationships/image" Target="../media/image20.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2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google.it/url?sa=i&amp;source=images&amp;cd=&amp;cad=rja&amp;docid=sjFE9WJFdZTgFM&amp;tbnid=_pmfGp3LUXOsOM:&amp;ved=0CAgQjRwwAA&amp;url=http://health.howstuffworks.com/wellness/diet-fitness/weight-loss/bmi3.htm&amp;ei=hcGdUp6iHMa_0QWyiYCgDQ&amp;psig=AFQjCNH-2Wsf5GNOOF626eYS8YmNbDkJvQ&amp;ust=1386156805498044"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4.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77000"/>
          </a:schemeClr>
        </a:solidFill>
        <a:effectLst/>
      </p:bgPr>
    </p:bg>
    <p:spTree>
      <p:nvGrpSpPr>
        <p:cNvPr id="1" name=""/>
        <p:cNvGrpSpPr/>
        <p:nvPr/>
      </p:nvGrpSpPr>
      <p:grpSpPr>
        <a:xfrm>
          <a:off x="0" y="0"/>
          <a:ext cx="0" cy="0"/>
          <a:chOff x="0" y="0"/>
          <a:chExt cx="0" cy="0"/>
        </a:xfrm>
      </p:grpSpPr>
      <p:sp>
        <p:nvSpPr>
          <p:cNvPr id="2" name="Rectangle 1"/>
          <p:cNvSpPr>
            <a:spLocks noGrp="1"/>
          </p:cNvSpPr>
          <p:nvPr>
            <p:ph type="ctrTitle"/>
          </p:nvPr>
        </p:nvSpPr>
        <p:spPr>
          <a:xfrm>
            <a:off x="1219200" y="3785394"/>
            <a:ext cx="6858000" cy="990600"/>
          </a:xfrm>
        </p:spPr>
        <p:txBody>
          <a:bodyPr>
            <a:normAutofit/>
          </a:bodyPr>
          <a:lstStyle/>
          <a:p>
            <a:r>
              <a:rPr lang="it-IT" sz="2800" dirty="0" smtClean="0"/>
              <a:t>La responsabilità delle figure di cantiere previste dal D. </a:t>
            </a:r>
            <a:r>
              <a:rPr lang="it-IT" sz="2800" dirty="0" err="1" smtClean="0"/>
              <a:t>Lgs</a:t>
            </a:r>
            <a:r>
              <a:rPr lang="it-IT" sz="2800" dirty="0" smtClean="0"/>
              <a:t>. 81/08.</a:t>
            </a:r>
            <a:endParaRPr lang="it-IT" sz="2800" dirty="0"/>
          </a:p>
        </p:txBody>
      </p:sp>
      <p:sp>
        <p:nvSpPr>
          <p:cNvPr id="3" name="Rectangle 2"/>
          <p:cNvSpPr>
            <a:spLocks noGrp="1"/>
          </p:cNvSpPr>
          <p:nvPr>
            <p:ph type="subTitle" idx="1"/>
          </p:nvPr>
        </p:nvSpPr>
        <p:spPr/>
        <p:txBody>
          <a:bodyPr>
            <a:normAutofit/>
          </a:bodyPr>
          <a:lstStyle/>
          <a:p>
            <a:pPr fontAlgn="auto">
              <a:spcAft>
                <a:spcPts val="0"/>
              </a:spcAft>
              <a:buFont typeface="Wingdings 3"/>
              <a:buNone/>
              <a:defRPr/>
            </a:pPr>
            <a:r>
              <a:rPr lang="it-IT" dirty="0" smtClean="0"/>
              <a:t>Relatore: Ing. Massimo Cerri</a:t>
            </a:r>
            <a:endParaRPr lang="it-IT" dirty="0"/>
          </a:p>
        </p:txBody>
      </p:sp>
      <p:pic>
        <p:nvPicPr>
          <p:cNvPr id="13317" name="Immagine 9"/>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116632"/>
            <a:ext cx="4316413"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p:cNvSpPr>
          <p:nvPr/>
        </p:nvSpPr>
        <p:spPr bwMode="auto">
          <a:xfrm>
            <a:off x="1403648" y="5805264"/>
            <a:ext cx="6858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r"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it-IT" sz="2000" b="0" i="0" u="none" strike="noStrike" kern="1200" cap="none" spc="0" normalizeH="0" baseline="0" noProof="0" dirty="0" smtClean="0">
                <a:ln>
                  <a:noFill/>
                </a:ln>
                <a:solidFill>
                  <a:schemeClr val="tx2"/>
                </a:solidFill>
                <a:effectLst/>
                <a:uLnTx/>
                <a:uFillTx/>
                <a:latin typeface="+mj-lt"/>
                <a:ea typeface="+mj-lt"/>
                <a:cs typeface="+mj-lt"/>
              </a:rPr>
              <a:t>16 febbraio 2017</a:t>
            </a:r>
            <a:endParaRPr kumimoji="0" lang="it-IT" sz="2000" b="0" i="0" u="none" strike="noStrike" kern="1200" cap="none" spc="0" normalizeH="0" baseline="0" noProof="0" dirty="0">
              <a:ln>
                <a:noFill/>
              </a:ln>
              <a:solidFill>
                <a:schemeClr val="tx2"/>
              </a:solidFill>
              <a:effectLst/>
              <a:uLnTx/>
              <a:uFillTx/>
              <a:latin typeface="+mj-lt"/>
              <a:ea typeface="+mj-lt"/>
              <a:cs typeface="+mj-lt"/>
            </a:endParaRPr>
          </a:p>
        </p:txBody>
      </p:sp>
    </p:spTree>
    <p:extLst>
      <p:ext uri="{BB962C8B-B14F-4D97-AF65-F5344CB8AC3E}">
        <p14:creationId xmlns:p14="http://schemas.microsoft.com/office/powerpoint/2010/main" val="3995657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p:cNvSpPr>
            <a:spLocks noChangeArrowheads="1"/>
          </p:cNvSpPr>
          <p:nvPr/>
        </p:nvSpPr>
        <p:spPr bwMode="auto">
          <a:xfrm>
            <a:off x="4067944" y="1916832"/>
            <a:ext cx="4398653" cy="3416948"/>
          </a:xfrm>
          <a:prstGeom prst="rect">
            <a:avLst/>
          </a:prstGeom>
          <a:noFill/>
          <a:ln w="12700">
            <a:noFill/>
            <a:miter lim="800000"/>
            <a:headEnd/>
            <a:tailEnd/>
          </a:ln>
        </p:spPr>
        <p:txBody>
          <a:bodyPr wrap="square" lIns="92061" tIns="46031" rIns="92061" bIns="46031">
            <a:spAutoFit/>
          </a:bodyPr>
          <a:lstStyle/>
          <a:p>
            <a:pPr algn="ctr">
              <a:lnSpc>
                <a:spcPct val="150000"/>
              </a:lnSpc>
            </a:pPr>
            <a:r>
              <a:rPr lang="en-GB" sz="3600" b="1" dirty="0">
                <a:solidFill>
                  <a:srgbClr val="4A1A1D"/>
                </a:solidFill>
                <a:latin typeface="Arial" charset="0"/>
                <a:cs typeface="Arial" charset="0"/>
              </a:rPr>
              <a:t>PRINCIPALI SOGGETTI </a:t>
            </a:r>
            <a:r>
              <a:rPr lang="en-GB" sz="3600" b="1" dirty="0" smtClean="0">
                <a:solidFill>
                  <a:srgbClr val="4A1A1D"/>
                </a:solidFill>
                <a:latin typeface="Arial" charset="0"/>
                <a:cs typeface="Arial" charset="0"/>
              </a:rPr>
              <a:t>E </a:t>
            </a:r>
            <a:r>
              <a:rPr lang="en-GB" sz="3600" b="1" dirty="0">
                <a:solidFill>
                  <a:srgbClr val="4A1A1D"/>
                </a:solidFill>
                <a:latin typeface="Arial" charset="0"/>
                <a:cs typeface="Arial" charset="0"/>
              </a:rPr>
              <a:t>RELATIVI </a:t>
            </a:r>
            <a:r>
              <a:rPr lang="en-GB" sz="3600" b="1" dirty="0" smtClean="0">
                <a:solidFill>
                  <a:srgbClr val="4A1A1D"/>
                </a:solidFill>
                <a:latin typeface="Arial" charset="0"/>
                <a:cs typeface="Arial" charset="0"/>
              </a:rPr>
              <a:t>OBBLIGHI</a:t>
            </a:r>
            <a:endParaRPr lang="en-GB" sz="3600" b="1" dirty="0">
              <a:solidFill>
                <a:srgbClr val="4A1A1D"/>
              </a:solidFill>
              <a:latin typeface="Arial" charset="0"/>
              <a:cs typeface="Arial" charset="0"/>
            </a:endParaRPr>
          </a:p>
        </p:txBody>
      </p:sp>
      <p:sp>
        <p:nvSpPr>
          <p:cNvPr id="3" name="Rettangolo 2"/>
          <p:cNvSpPr/>
          <p:nvPr/>
        </p:nvSpPr>
        <p:spPr>
          <a:xfrm>
            <a:off x="539552" y="332656"/>
            <a:ext cx="7605672" cy="820674"/>
          </a:xfrm>
          <a:prstGeom prst="rect">
            <a:avLst/>
          </a:prstGeom>
        </p:spPr>
        <p:txBody>
          <a:bodyPr wrap="none">
            <a:spAutoFit/>
          </a:bodyPr>
          <a:lstStyle/>
          <a:p>
            <a:pPr algn="ctr">
              <a:lnSpc>
                <a:spcPct val="150000"/>
              </a:lnSpc>
            </a:pPr>
            <a:r>
              <a:rPr lang="en-GB" sz="3600" b="1" dirty="0" smtClean="0">
                <a:solidFill>
                  <a:srgbClr val="4A1A1D"/>
                </a:solidFill>
                <a:latin typeface="Arial" charset="0"/>
                <a:cs typeface="Arial" charset="0"/>
              </a:rPr>
              <a:t>L’ORGANIZZAZIONE  AZIENDALE</a:t>
            </a:r>
            <a:endParaRPr lang="en-GB" sz="3600" b="1" dirty="0">
              <a:solidFill>
                <a:srgbClr val="4A1A1D"/>
              </a:solidFill>
              <a:latin typeface="Arial" charset="0"/>
              <a:cs typeface="Arial" charset="0"/>
            </a:endParaRPr>
          </a:p>
        </p:txBody>
      </p:sp>
      <p:pic>
        <p:nvPicPr>
          <p:cNvPr id="756738" name="Picture 2" descr="google drive"/>
          <p:cNvPicPr>
            <a:picLocks noChangeAspect="1" noChangeArrowheads="1"/>
          </p:cNvPicPr>
          <p:nvPr/>
        </p:nvPicPr>
        <p:blipFill>
          <a:blip r:embed="rId2" cstate="print"/>
          <a:srcRect/>
          <a:stretch>
            <a:fillRect/>
          </a:stretch>
        </p:blipFill>
        <p:spPr bwMode="auto">
          <a:xfrm>
            <a:off x="539552" y="2564904"/>
            <a:ext cx="2809875" cy="2400301"/>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395536" y="231759"/>
          <a:ext cx="7878027" cy="6030932"/>
        </p:xfrm>
        <a:graphic>
          <a:graphicData uri="http://schemas.openxmlformats.org/presentationml/2006/ole">
            <mc:AlternateContent xmlns:mc="http://schemas.openxmlformats.org/markup-compatibility/2006">
              <mc:Choice xmlns:v="urn:schemas-microsoft-com:vml" Requires="v">
                <p:oleObj spid="_x0000_s777220" name="Acrobat Document" r:id="rId3" imgW="10684800" imgH="7568280" progId="AcroExch.Document.7">
                  <p:embed/>
                </p:oleObj>
              </mc:Choice>
              <mc:Fallback>
                <p:oleObj name="Acrobat Document" r:id="rId3" imgW="10684800" imgH="7568280" progId="AcroExch.Document.7">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31759"/>
                        <a:ext cx="7878027" cy="6030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620688"/>
            <a:ext cx="2265364" cy="461665"/>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sz="2400" b="1" u="sng" dirty="0" smtClean="0">
                <a:solidFill>
                  <a:srgbClr val="002060"/>
                </a:solidFill>
                <a:latin typeface="Arial" pitchFamily="34" charset="0"/>
                <a:cs typeface="Arial" pitchFamily="34" charset="0"/>
              </a:rPr>
              <a:t>D</a:t>
            </a:r>
            <a:r>
              <a:rPr lang="it-IT" b="1" u="sng" dirty="0" smtClean="0">
                <a:solidFill>
                  <a:srgbClr val="002060"/>
                </a:solidFill>
                <a:latin typeface="Arial" pitchFamily="34" charset="0"/>
                <a:cs typeface="Arial" pitchFamily="34" charset="0"/>
              </a:rPr>
              <a:t>atore di </a:t>
            </a:r>
            <a:r>
              <a:rPr lang="it-IT" sz="2400" b="1" u="sng" dirty="0" smtClean="0">
                <a:solidFill>
                  <a:srgbClr val="002060"/>
                </a:solidFill>
                <a:latin typeface="Arial" pitchFamily="34" charset="0"/>
                <a:cs typeface="Arial" pitchFamily="34" charset="0"/>
              </a:rPr>
              <a:t>L</a:t>
            </a:r>
            <a:r>
              <a:rPr lang="it-IT" b="1" u="sng" dirty="0" smtClean="0">
                <a:solidFill>
                  <a:srgbClr val="002060"/>
                </a:solidFill>
                <a:latin typeface="Arial" pitchFamily="34" charset="0"/>
                <a:cs typeface="Arial" pitchFamily="34" charset="0"/>
              </a:rPr>
              <a:t>avoro</a:t>
            </a:r>
            <a:endParaRPr lang="it-IT" u="sng" dirty="0"/>
          </a:p>
        </p:txBody>
      </p:sp>
      <p:pic>
        <p:nvPicPr>
          <p:cNvPr id="1026" name="Picture 2" descr="\\NAS200\public2\DIDATTICA ORDINE INGEGNERI\Corsi di formazione per ordine ingeneri\lezione sulle figure di cantiere 14-2-14\datore lavoro.jpg"/>
          <p:cNvPicPr>
            <a:picLocks noChangeAspect="1" noChangeArrowheads="1"/>
          </p:cNvPicPr>
          <p:nvPr/>
        </p:nvPicPr>
        <p:blipFill>
          <a:blip r:embed="rId2" cstate="print"/>
          <a:srcRect/>
          <a:stretch>
            <a:fillRect/>
          </a:stretch>
        </p:blipFill>
        <p:spPr bwMode="auto">
          <a:xfrm>
            <a:off x="611560" y="1547469"/>
            <a:ext cx="2088232" cy="2097555"/>
          </a:xfrm>
          <a:prstGeom prst="rect">
            <a:avLst/>
          </a:prstGeom>
          <a:noFill/>
        </p:spPr>
      </p:pic>
      <p:sp>
        <p:nvSpPr>
          <p:cNvPr id="7" name="Rettangolo 6"/>
          <p:cNvSpPr/>
          <p:nvPr/>
        </p:nvSpPr>
        <p:spPr>
          <a:xfrm>
            <a:off x="3203848" y="1484784"/>
            <a:ext cx="5472608" cy="4031873"/>
          </a:xfrm>
          <a:prstGeom prst="rect">
            <a:avLst/>
          </a:prstGeom>
        </p:spPr>
        <p:txBody>
          <a:bodyPr wrap="square">
            <a:spAutoFit/>
          </a:bodyPr>
          <a:lstStyle/>
          <a:p>
            <a:pPr algn="just"/>
            <a:r>
              <a:rPr lang="it-IT" sz="1600" dirty="0">
                <a:latin typeface="Arial" pitchFamily="34" charset="0"/>
                <a:cs typeface="Arial" pitchFamily="34" charset="0"/>
              </a:rPr>
              <a:t>Il </a:t>
            </a:r>
            <a:r>
              <a:rPr lang="it-IT" sz="1600" b="1" dirty="0">
                <a:latin typeface="Arial" pitchFamily="34" charset="0"/>
                <a:cs typeface="Arial" pitchFamily="34" charset="0"/>
              </a:rPr>
              <a:t>datore di lavoro</a:t>
            </a:r>
            <a:r>
              <a:rPr lang="it-IT" sz="1600" dirty="0">
                <a:latin typeface="Arial" pitchFamily="34" charset="0"/>
                <a:cs typeface="Arial" pitchFamily="34" charset="0"/>
              </a:rPr>
              <a:t> è quel soggetto che secondo il Testo Unico sulla sicurezza nei luoghi di lavoro è titolare del rapporto di lavoro con il lavoratore o, si deve intendere il soggetto che a seconda dell'organizzazione aziendale che dirige, ha la responsabilità dell'organizzazione stessa o dell'unità produttiva in quanto esercita i poteri decisionali e di spesa</a:t>
            </a:r>
            <a:r>
              <a:rPr lang="it-IT" sz="1600" dirty="0" smtClean="0">
                <a:latin typeface="Arial" pitchFamily="34" charset="0"/>
                <a:cs typeface="Arial" pitchFamily="34" charset="0"/>
              </a:rPr>
              <a:t>.</a:t>
            </a:r>
          </a:p>
          <a:p>
            <a:pPr algn="just"/>
            <a:endParaRPr lang="it-IT" sz="1600" dirty="0">
              <a:latin typeface="Arial" pitchFamily="34" charset="0"/>
              <a:cs typeface="Arial" pitchFamily="34" charset="0"/>
            </a:endParaRPr>
          </a:p>
          <a:p>
            <a:pPr algn="just"/>
            <a:r>
              <a:rPr lang="it-IT" sz="1600" dirty="0">
                <a:latin typeface="Arial" pitchFamily="34" charset="0"/>
                <a:cs typeface="Arial" pitchFamily="34" charset="0"/>
              </a:rPr>
              <a:t>Differente è la definizione di datore di lavoro nelle amministrazioni pubbliche. In questo ambito tale figura coincide con il dirigente dotato di poteri gestionali, oppure può essere rappresentato da un funzionario che non ricopre un ruolo dirigenziale, ma che in seguito ad una nomina ricevuta dai vertici delle amministrazioni ha la facoltà di decidere autonomamente su tutto quello che riguarda la conduzione dell'apparato che dirige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620688"/>
            <a:ext cx="1265090" cy="369332"/>
          </a:xfrm>
          <a:prstGeom prst="rect">
            <a:avLst/>
          </a:prstGeom>
        </p:spPr>
        <p:txBody>
          <a:bodyPr wrap="none">
            <a:spAutoFit/>
          </a:bodyPr>
          <a:lstStyle/>
          <a:p>
            <a:pPr>
              <a:buFont typeface="Arial" pitchFamily="34" charset="0"/>
              <a:buChar char="•"/>
            </a:pPr>
            <a:r>
              <a:rPr lang="it-IT" b="1" dirty="0" smtClean="0">
                <a:solidFill>
                  <a:srgbClr val="002060"/>
                </a:solidFill>
                <a:latin typeface="Arial" pitchFamily="34" charset="0"/>
                <a:cs typeface="Arial" pitchFamily="34" charset="0"/>
              </a:rPr>
              <a:t>Dirigente</a:t>
            </a:r>
            <a:endParaRPr lang="it-IT" u="sng" dirty="0"/>
          </a:p>
        </p:txBody>
      </p:sp>
      <p:pic>
        <p:nvPicPr>
          <p:cNvPr id="7170" name="Picture 2" descr="\\NAS200\public2\DIDATTICA ORDINE INGEGNERI\Corsi di formazione per ordine ingeneri\lezione sulle figure di cantiere 14-2-14\preposto.jpg"/>
          <p:cNvPicPr>
            <a:picLocks noChangeAspect="1" noChangeArrowheads="1"/>
          </p:cNvPicPr>
          <p:nvPr/>
        </p:nvPicPr>
        <p:blipFill>
          <a:blip r:embed="rId2" cstate="print"/>
          <a:srcRect/>
          <a:stretch>
            <a:fillRect/>
          </a:stretch>
        </p:blipFill>
        <p:spPr bwMode="auto">
          <a:xfrm>
            <a:off x="467544" y="1340768"/>
            <a:ext cx="1512168" cy="1512168"/>
          </a:xfrm>
          <a:prstGeom prst="rect">
            <a:avLst/>
          </a:prstGeom>
          <a:noFill/>
        </p:spPr>
      </p:pic>
      <p:sp>
        <p:nvSpPr>
          <p:cNvPr id="4" name="Rettangolo 3"/>
          <p:cNvSpPr/>
          <p:nvPr/>
        </p:nvSpPr>
        <p:spPr>
          <a:xfrm>
            <a:off x="2771800" y="3068960"/>
            <a:ext cx="6192688" cy="1200329"/>
          </a:xfrm>
          <a:prstGeom prst="rect">
            <a:avLst/>
          </a:prstGeom>
        </p:spPr>
        <p:txBody>
          <a:bodyPr wrap="square">
            <a:spAutoFit/>
          </a:bodyPr>
          <a:lstStyle/>
          <a:p>
            <a:pPr algn="just"/>
            <a:r>
              <a:rPr lang="it-IT" dirty="0" smtClean="0">
                <a:latin typeface="Arial" pitchFamily="34" charset="0"/>
                <a:cs typeface="Arial" pitchFamily="34" charset="0"/>
              </a:rPr>
              <a:t>è </a:t>
            </a:r>
            <a:r>
              <a:rPr lang="it-IT" dirty="0">
                <a:latin typeface="Arial" pitchFamily="34" charset="0"/>
                <a:cs typeface="Arial" pitchFamily="34" charset="0"/>
              </a:rPr>
              <a:t>colui che sulla base delle competenze professionali acquisite, coordina e controlla il regolare svolgimento delle attività lavorative e assicura la realizzazione delle direttive ricevute, grazie anche al potere funzionale di cui è dotato.</a:t>
            </a:r>
          </a:p>
        </p:txBody>
      </p:sp>
      <p:sp>
        <p:nvSpPr>
          <p:cNvPr id="6" name="Rettangolo 5"/>
          <p:cNvSpPr/>
          <p:nvPr/>
        </p:nvSpPr>
        <p:spPr>
          <a:xfrm>
            <a:off x="611560" y="4338970"/>
            <a:ext cx="7920880" cy="1754326"/>
          </a:xfrm>
          <a:prstGeom prst="rect">
            <a:avLst/>
          </a:prstGeom>
        </p:spPr>
        <p:txBody>
          <a:bodyPr wrap="square">
            <a:spAutoFit/>
          </a:bodyPr>
          <a:lstStyle/>
          <a:p>
            <a:pPr algn="just"/>
            <a:r>
              <a:rPr lang="it-IT" dirty="0">
                <a:latin typeface="Arial" pitchFamily="34" charset="0"/>
                <a:cs typeface="Arial" pitchFamily="34" charset="0"/>
              </a:rPr>
              <a:t>I </a:t>
            </a:r>
            <a:r>
              <a:rPr lang="it-IT" b="1" dirty="0">
                <a:latin typeface="Arial" pitchFamily="34" charset="0"/>
                <a:cs typeface="Arial" pitchFamily="34" charset="0"/>
              </a:rPr>
              <a:t>compiti dei preposti</a:t>
            </a:r>
            <a:r>
              <a:rPr lang="it-IT" dirty="0">
                <a:latin typeface="Arial" pitchFamily="34" charset="0"/>
                <a:cs typeface="Arial" pitchFamily="34" charset="0"/>
              </a:rPr>
              <a:t> </a:t>
            </a:r>
            <a:r>
              <a:rPr lang="it-IT" dirty="0" smtClean="0">
                <a:latin typeface="Arial" pitchFamily="34" charset="0"/>
                <a:cs typeface="Arial" pitchFamily="34" charset="0"/>
              </a:rPr>
              <a:t>riguardano: </a:t>
            </a:r>
            <a:r>
              <a:rPr lang="it-IT" dirty="0">
                <a:latin typeface="Arial" pitchFamily="34" charset="0"/>
                <a:cs typeface="Arial" pitchFamily="34" charset="0"/>
              </a:rPr>
              <a:t>il controllo dei lavoratori per verificare il rispettino delle leggi e delle norme aziendali che attengono la salute e la sicurezza sul lavoro, l'utilizzo corretto dei DPI e delle strumentazioni necessarie per svolgere la propria mansione; la vigilanza sulla presenza di rischi imminenti o di pericoli immediati; la direzione delle operazioni di evacuazione in caso di pericolo grave ed immediato;</a:t>
            </a:r>
          </a:p>
        </p:txBody>
      </p:sp>
      <p:sp>
        <p:nvSpPr>
          <p:cNvPr id="7" name="Rettangolo 6"/>
          <p:cNvSpPr/>
          <p:nvPr/>
        </p:nvSpPr>
        <p:spPr>
          <a:xfrm>
            <a:off x="2627784" y="1052736"/>
            <a:ext cx="6192688" cy="1477328"/>
          </a:xfrm>
          <a:prstGeom prst="rect">
            <a:avLst/>
          </a:prstGeom>
        </p:spPr>
        <p:txBody>
          <a:bodyPr wrap="square">
            <a:spAutoFit/>
          </a:bodyPr>
          <a:lstStyle/>
          <a:p>
            <a:r>
              <a:rPr lang="it-IT" dirty="0" smtClean="0">
                <a:latin typeface="Arial" pitchFamily="34" charset="0"/>
                <a:cs typeface="Arial" pitchFamily="34" charset="0"/>
              </a:rPr>
              <a:t>persona che, in ragione delle competenze professionali e di poteri gerarchici e funzionali adeguati alla natura dell’incarico conferitogli, attua le direttive del datore di lavoro organizzando l’attività lavorativa e vigilando su di essa;</a:t>
            </a:r>
            <a:endParaRPr lang="it-IT" dirty="0">
              <a:latin typeface="Arial" pitchFamily="34" charset="0"/>
              <a:cs typeface="Arial" pitchFamily="34" charset="0"/>
            </a:endParaRPr>
          </a:p>
        </p:txBody>
      </p:sp>
      <p:sp>
        <p:nvSpPr>
          <p:cNvPr id="8" name="Rettangolo 7"/>
          <p:cNvSpPr/>
          <p:nvPr/>
        </p:nvSpPr>
        <p:spPr>
          <a:xfrm>
            <a:off x="683568" y="3717032"/>
            <a:ext cx="1184940" cy="369332"/>
          </a:xfrm>
          <a:prstGeom prst="rect">
            <a:avLst/>
          </a:prstGeom>
        </p:spPr>
        <p:txBody>
          <a:bodyPr wrap="none">
            <a:spAutoFit/>
          </a:bodyPr>
          <a:lstStyle/>
          <a:p>
            <a:r>
              <a:rPr lang="it-IT" b="1" dirty="0" smtClean="0">
                <a:solidFill>
                  <a:srgbClr val="002060"/>
                </a:solidFill>
                <a:latin typeface="Arial" pitchFamily="34" charset="0"/>
                <a:cs typeface="Arial" pitchFamily="34" charset="0"/>
              </a:rPr>
              <a:t>Preposto</a:t>
            </a:r>
            <a:endParaRPr lang="it-IT" u="sng" dirty="0"/>
          </a:p>
        </p:txBody>
      </p:sp>
      <p:sp>
        <p:nvSpPr>
          <p:cNvPr id="9" name="Freccia a destra 8"/>
          <p:cNvSpPr/>
          <p:nvPr/>
        </p:nvSpPr>
        <p:spPr>
          <a:xfrm>
            <a:off x="1835696" y="1124744"/>
            <a:ext cx="648072"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destra 9"/>
          <p:cNvSpPr/>
          <p:nvPr/>
        </p:nvSpPr>
        <p:spPr>
          <a:xfrm>
            <a:off x="1979712" y="3429000"/>
            <a:ext cx="648072"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683568" y="889845"/>
            <a:ext cx="7704856" cy="3508653"/>
          </a:xfrm>
          <a:prstGeom prst="rect">
            <a:avLst/>
          </a:prstGeom>
        </p:spPr>
        <p:txBody>
          <a:bodyPr wrap="square">
            <a:spAutoFit/>
          </a:bodyPr>
          <a:lstStyle/>
          <a:p>
            <a:r>
              <a:rPr lang="it-IT" sz="2400" b="1" dirty="0" smtClean="0"/>
              <a:t>TIITOLO XIII </a:t>
            </a:r>
            <a:r>
              <a:rPr lang="it-IT" sz="2400" b="1" dirty="0" err="1" smtClean="0"/>
              <a:t>--</a:t>
            </a:r>
            <a:r>
              <a:rPr lang="it-IT" sz="2400" b="1" dirty="0" smtClean="0"/>
              <a:t> DISPOSIZIONI IN MATERIA PENALE E </a:t>
            </a:r>
            <a:r>
              <a:rPr lang="it-IT" sz="2400" b="1" dirty="0" err="1" smtClean="0"/>
              <a:t>DI</a:t>
            </a:r>
            <a:r>
              <a:rPr lang="it-IT" sz="2400" b="1" dirty="0" smtClean="0"/>
              <a:t> PROCEDURA PENALE</a:t>
            </a:r>
          </a:p>
          <a:p>
            <a:endParaRPr lang="it-IT" b="1" i="1" dirty="0" smtClean="0"/>
          </a:p>
          <a:p>
            <a:r>
              <a:rPr lang="it-IT" b="1" i="1" dirty="0" smtClean="0"/>
              <a:t>Articolo 299 - Esercizio di fatto di poteri direttivi</a:t>
            </a:r>
          </a:p>
          <a:p>
            <a:endParaRPr lang="it-IT" b="1" i="1" dirty="0" smtClean="0"/>
          </a:p>
          <a:p>
            <a:r>
              <a:rPr lang="it-IT" sz="2400" dirty="0" smtClean="0"/>
              <a:t>1. </a:t>
            </a:r>
            <a:r>
              <a:rPr lang="it-IT" sz="2400" b="1" dirty="0" smtClean="0"/>
              <a:t>Le posizioni di garanzia </a:t>
            </a:r>
            <a:r>
              <a:rPr lang="it-IT" sz="2400" dirty="0" smtClean="0"/>
              <a:t>relative ai soggetti di cui all’articolo 2, comma 1, lettere </a:t>
            </a:r>
            <a:r>
              <a:rPr lang="it-IT" sz="2400" i="1" dirty="0" smtClean="0"/>
              <a:t>b), d) ed e), </a:t>
            </a:r>
            <a:r>
              <a:rPr lang="it-IT" sz="2400" b="1" i="1" u="sng" dirty="0" smtClean="0"/>
              <a:t>gravano altresì </a:t>
            </a:r>
            <a:r>
              <a:rPr lang="it-IT" sz="2400" b="1" i="1" dirty="0" smtClean="0"/>
              <a:t>su </a:t>
            </a:r>
            <a:r>
              <a:rPr lang="it-IT" sz="2400" b="1" dirty="0" smtClean="0"/>
              <a:t>colui il quale, pur sprovvisto di regolare investitura, eserciti in concreto i poteri giuridici riferiti a ciascuno dei soggetti ivi definiti.</a:t>
            </a:r>
            <a:endParaRPr lang="it-IT"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620688"/>
            <a:ext cx="1521570"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Lavoratore</a:t>
            </a:r>
            <a:endParaRPr lang="it-IT" u="sng" dirty="0"/>
          </a:p>
        </p:txBody>
      </p:sp>
      <p:pic>
        <p:nvPicPr>
          <p:cNvPr id="8194" name="Picture 2" descr="\\NAS200\public2\DIDATTICA ORDINE INGEGNERI\Corsi di formazione per ordine ingeneri\lezione sulle figure di cantiere 14-2-14\lavoratore.jpg"/>
          <p:cNvPicPr>
            <a:picLocks noChangeAspect="1" noChangeArrowheads="1"/>
          </p:cNvPicPr>
          <p:nvPr/>
        </p:nvPicPr>
        <p:blipFill>
          <a:blip r:embed="rId2" cstate="print"/>
          <a:srcRect/>
          <a:stretch>
            <a:fillRect/>
          </a:stretch>
        </p:blipFill>
        <p:spPr bwMode="auto">
          <a:xfrm>
            <a:off x="539552" y="1772816"/>
            <a:ext cx="1512168" cy="1512168"/>
          </a:xfrm>
          <a:prstGeom prst="rect">
            <a:avLst/>
          </a:prstGeom>
          <a:noFill/>
        </p:spPr>
      </p:pic>
      <p:sp>
        <p:nvSpPr>
          <p:cNvPr id="4" name="Rettangolo 3"/>
          <p:cNvSpPr/>
          <p:nvPr/>
        </p:nvSpPr>
        <p:spPr>
          <a:xfrm>
            <a:off x="2267744" y="1559595"/>
            <a:ext cx="6552728" cy="2949525"/>
          </a:xfrm>
          <a:prstGeom prst="rect">
            <a:avLst/>
          </a:prstGeom>
        </p:spPr>
        <p:txBody>
          <a:bodyPr wrap="square">
            <a:spAutoFit/>
          </a:bodyPr>
          <a:lstStyle/>
          <a:p>
            <a:pPr algn="just">
              <a:lnSpc>
                <a:spcPct val="150000"/>
              </a:lnSpc>
            </a:pPr>
            <a:r>
              <a:rPr lang="it-IT" b="1" dirty="0" smtClean="0">
                <a:latin typeface="Arial" pitchFamily="34" charset="0"/>
                <a:cs typeface="Arial" pitchFamily="34" charset="0"/>
              </a:rPr>
              <a:t>Art. 2 comma 1 </a:t>
            </a:r>
            <a:r>
              <a:rPr lang="it-IT" i="1" dirty="0" smtClean="0">
                <a:latin typeface="Arial" pitchFamily="34" charset="0"/>
                <a:cs typeface="Arial" pitchFamily="34" charset="0"/>
              </a:rPr>
              <a:t>Testo unico sulla sicurezza sul lavoro </a:t>
            </a:r>
            <a:r>
              <a:rPr lang="it-IT" b="1" dirty="0" smtClean="0">
                <a:latin typeface="Arial" pitchFamily="34" charset="0"/>
                <a:cs typeface="Arial" pitchFamily="34" charset="0"/>
              </a:rPr>
              <a:t> </a:t>
            </a:r>
            <a:r>
              <a:rPr lang="it-IT" dirty="0" smtClean="0">
                <a:latin typeface="Arial" pitchFamily="34" charset="0"/>
                <a:cs typeface="Arial" pitchFamily="34" charset="0"/>
              </a:rPr>
              <a:t>“«lavoratore»: persona che, indipendentemente dalla tipologia contrattuale, svolge un’attività lavorativa nell’ambito dell‘organizzazione di un datore di lavoro pubblico o privato, con o senza retribuzione, anche al solo fine di apprendere un mestiere, un’arte o una professione, esclusi gli addetti ai servizi domestici e familiari.</a:t>
            </a:r>
            <a:endParaRPr lang="it-IT"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539552" y="188640"/>
            <a:ext cx="7689926" cy="461665"/>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sz="2400" b="1" u="sng" dirty="0" smtClean="0">
                <a:solidFill>
                  <a:srgbClr val="002060"/>
                </a:solidFill>
                <a:latin typeface="Arial" pitchFamily="34" charset="0"/>
                <a:cs typeface="Arial" pitchFamily="34" charset="0"/>
              </a:rPr>
              <a:t>R</a:t>
            </a:r>
            <a:r>
              <a:rPr lang="it-IT" b="1" u="sng" dirty="0" smtClean="0">
                <a:solidFill>
                  <a:srgbClr val="002060"/>
                </a:solidFill>
                <a:latin typeface="Arial" pitchFamily="34" charset="0"/>
                <a:cs typeface="Arial" pitchFamily="34" charset="0"/>
              </a:rPr>
              <a:t>esponsabile dei </a:t>
            </a:r>
            <a:r>
              <a:rPr lang="it-IT" sz="2400" b="1" u="sng" dirty="0" smtClean="0">
                <a:solidFill>
                  <a:srgbClr val="002060"/>
                </a:solidFill>
                <a:latin typeface="Arial" pitchFamily="34" charset="0"/>
                <a:cs typeface="Arial" pitchFamily="34" charset="0"/>
              </a:rPr>
              <a:t>L</a:t>
            </a:r>
            <a:r>
              <a:rPr lang="it-IT" b="1" u="sng" dirty="0" smtClean="0">
                <a:solidFill>
                  <a:srgbClr val="002060"/>
                </a:solidFill>
                <a:latin typeface="Arial" pitchFamily="34" charset="0"/>
                <a:cs typeface="Arial" pitchFamily="34" charset="0"/>
              </a:rPr>
              <a:t>avoratori per la </a:t>
            </a:r>
            <a:r>
              <a:rPr lang="it-IT" sz="2400" b="1" u="sng" dirty="0" smtClean="0">
                <a:solidFill>
                  <a:srgbClr val="002060"/>
                </a:solidFill>
                <a:latin typeface="Arial" pitchFamily="34" charset="0"/>
                <a:cs typeface="Arial" pitchFamily="34" charset="0"/>
              </a:rPr>
              <a:t>S</a:t>
            </a:r>
            <a:r>
              <a:rPr lang="it-IT" b="1" u="sng" dirty="0" smtClean="0">
                <a:solidFill>
                  <a:srgbClr val="002060"/>
                </a:solidFill>
                <a:latin typeface="Arial" pitchFamily="34" charset="0"/>
                <a:cs typeface="Arial" pitchFamily="34" charset="0"/>
              </a:rPr>
              <a:t>icurezza in cantiere (art. 102) </a:t>
            </a:r>
            <a:endParaRPr lang="it-IT" u="sng" dirty="0" smtClean="0"/>
          </a:p>
        </p:txBody>
      </p:sp>
      <p:sp>
        <p:nvSpPr>
          <p:cNvPr id="3" name="Rettangolo 2"/>
          <p:cNvSpPr/>
          <p:nvPr/>
        </p:nvSpPr>
        <p:spPr>
          <a:xfrm>
            <a:off x="179512" y="836712"/>
            <a:ext cx="8568952" cy="2893100"/>
          </a:xfrm>
          <a:prstGeom prst="rect">
            <a:avLst/>
          </a:prstGeom>
        </p:spPr>
        <p:txBody>
          <a:bodyPr wrap="square">
            <a:spAutoFit/>
          </a:bodyPr>
          <a:lstStyle/>
          <a:p>
            <a:r>
              <a:rPr lang="it-IT" sz="2400" b="1" i="1" dirty="0" smtClean="0"/>
              <a:t>Articolo 102 - Consultazione dei rappresentanti per la sicurezza</a:t>
            </a:r>
          </a:p>
          <a:p>
            <a:endParaRPr lang="it-IT" sz="1400" b="1" i="1" dirty="0" smtClean="0"/>
          </a:p>
          <a:p>
            <a:r>
              <a:rPr lang="it-IT" dirty="0" smtClean="0"/>
              <a:t>1. Prima dell’accettazione del piano di sicurezza e di coordinamento di cui all’articolo 100 e delle modifiche</a:t>
            </a:r>
          </a:p>
          <a:p>
            <a:r>
              <a:rPr lang="it-IT" dirty="0" smtClean="0"/>
              <a:t>significative apportate allo stesso, il datore di lavoro di ciascuna impresa esecutrice consulta il rappresentante dei</a:t>
            </a:r>
          </a:p>
          <a:p>
            <a:r>
              <a:rPr lang="it-IT" dirty="0" smtClean="0"/>
              <a:t>lavoratori per la sicurezza e gli fornisce eventuali chiarimenti sul contenuto del piano. Il rappresentante dei</a:t>
            </a:r>
          </a:p>
          <a:p>
            <a:r>
              <a:rPr lang="it-IT" dirty="0" smtClean="0"/>
              <a:t>lavoratori per la sicurezza ha facoltà di formulare proposte al riguardo.</a:t>
            </a:r>
          </a:p>
          <a:p>
            <a:r>
              <a:rPr lang="it-IT" b="1" i="1" dirty="0" smtClean="0"/>
              <a:t>Richiami all’Art. 102:</a:t>
            </a:r>
            <a:r>
              <a:rPr lang="en-US" b="1" i="1" dirty="0" smtClean="0"/>
              <a:t>ALL. XV, </a:t>
            </a:r>
            <a:r>
              <a:rPr lang="en-US" b="1" i="1" dirty="0" err="1" smtClean="0"/>
              <a:t>punto</a:t>
            </a:r>
            <a:r>
              <a:rPr lang="en-US" b="1" i="1" dirty="0" smtClean="0"/>
              <a:t> 2.2.2, </a:t>
            </a:r>
            <a:r>
              <a:rPr lang="en-US" b="1" i="1" dirty="0" err="1" smtClean="0"/>
              <a:t>lett</a:t>
            </a:r>
            <a:r>
              <a:rPr lang="en-US" b="1" i="1" dirty="0" smtClean="0"/>
              <a:t>. f)</a:t>
            </a:r>
            <a:endParaRPr lang="it-IT" b="1" dirty="0" smtClean="0">
              <a:latin typeface="Arial" pitchFamily="34" charset="0"/>
              <a:cs typeface="Arial" pitchFamily="34" charset="0"/>
            </a:endParaRPr>
          </a:p>
        </p:txBody>
      </p:sp>
      <p:sp>
        <p:nvSpPr>
          <p:cNvPr id="4" name="Rettangolo 3"/>
          <p:cNvSpPr/>
          <p:nvPr/>
        </p:nvSpPr>
        <p:spPr>
          <a:xfrm>
            <a:off x="467544" y="3861048"/>
            <a:ext cx="8208912" cy="2308324"/>
          </a:xfrm>
          <a:prstGeom prst="rect">
            <a:avLst/>
          </a:prstGeom>
        </p:spPr>
        <p:txBody>
          <a:bodyPr wrap="square">
            <a:spAutoFit/>
          </a:bodyPr>
          <a:lstStyle/>
          <a:p>
            <a:r>
              <a:rPr lang="it-IT" dirty="0" smtClean="0"/>
              <a:t>2.2. - Contenuti minimi del PSC in riferimento all’area di cantiere, all’organizzazione del cantiere, alle lavorazioni.</a:t>
            </a:r>
          </a:p>
          <a:p>
            <a:r>
              <a:rPr lang="it-IT" dirty="0" err="1" smtClean="0"/>
              <a:t>……………………</a:t>
            </a:r>
            <a:endParaRPr lang="it-IT" i="1" dirty="0" smtClean="0"/>
          </a:p>
          <a:p>
            <a:r>
              <a:rPr lang="it-IT" dirty="0" smtClean="0"/>
              <a:t>2.2.2. In riferimento all’organizzazione del cantiere il PSC contiene, in relazione alla tipologia del cantiere, l’analisi dei seguenti elementi:</a:t>
            </a:r>
          </a:p>
          <a:p>
            <a:r>
              <a:rPr lang="it-IT" i="1" dirty="0" err="1" smtClean="0"/>
              <a:t>……</a:t>
            </a:r>
            <a:r>
              <a:rPr lang="it-IT" i="1" dirty="0" smtClean="0"/>
              <a:t>.</a:t>
            </a:r>
          </a:p>
          <a:p>
            <a:r>
              <a:rPr lang="it-IT" b="1" i="1" dirty="0" smtClean="0"/>
              <a:t>f) le disposizioni per dare attuazione a quanto previsto dall’articolo 102;</a:t>
            </a:r>
          </a:p>
          <a:p>
            <a:r>
              <a:rPr lang="it-IT" i="1" dirty="0" err="1" smtClean="0"/>
              <a:t>……</a:t>
            </a:r>
            <a:r>
              <a:rPr lang="it-IT" i="1" dirty="0" smtClean="0"/>
              <a:t>..</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5978769" y="990600"/>
            <a:ext cx="1531327" cy="2109788"/>
            <a:chOff x="4008" y="816"/>
            <a:chExt cx="1045" cy="1329"/>
          </a:xfrm>
        </p:grpSpPr>
        <p:pic>
          <p:nvPicPr>
            <p:cNvPr id="133147" name="Picture 6" descr="Pe01741_"/>
            <p:cNvPicPr>
              <a:picLocks noChangeAspect="1" noChangeArrowheads="1"/>
            </p:cNvPicPr>
            <p:nvPr/>
          </p:nvPicPr>
          <p:blipFill>
            <a:blip r:embed="rId2" cstate="print"/>
            <a:srcRect/>
            <a:stretch>
              <a:fillRect/>
            </a:stretch>
          </p:blipFill>
          <p:spPr bwMode="auto">
            <a:xfrm>
              <a:off x="4008" y="816"/>
              <a:ext cx="1045" cy="1104"/>
            </a:xfrm>
            <a:prstGeom prst="rect">
              <a:avLst/>
            </a:prstGeom>
            <a:noFill/>
            <a:ln w="9525">
              <a:noFill/>
              <a:miter lim="800000"/>
              <a:headEnd/>
              <a:tailEnd/>
            </a:ln>
          </p:spPr>
        </p:pic>
        <p:sp>
          <p:nvSpPr>
            <p:cNvPr id="5" name="Text Box 7"/>
            <p:cNvSpPr txBox="1">
              <a:spLocks noChangeArrowheads="1"/>
            </p:cNvSpPr>
            <p:nvPr/>
          </p:nvSpPr>
          <p:spPr bwMode="auto">
            <a:xfrm>
              <a:off x="4020" y="1893"/>
              <a:ext cx="816" cy="252"/>
            </a:xfrm>
            <a:prstGeom prst="rect">
              <a:avLst/>
            </a:prstGeom>
            <a:noFill/>
            <a:ln w="9525">
              <a:noFill/>
              <a:miter lim="800000"/>
              <a:headEnd/>
              <a:tailEnd/>
            </a:ln>
            <a:effectLst/>
          </p:spPr>
          <p:txBody>
            <a:bodyPr lIns="91433" tIns="45717" rIns="91433" bIns="45717">
              <a:spAutoFit/>
            </a:bodyPr>
            <a:lstStyle/>
            <a:p>
              <a:pPr algn="ctr">
                <a:spcBef>
                  <a:spcPct val="50000"/>
                </a:spcBef>
                <a:defRPr/>
              </a:pPr>
              <a:r>
                <a:rPr lang="it-IT" sz="2000" b="1" dirty="0" err="1">
                  <a:effectLst>
                    <a:outerShdw blurRad="38100" dist="38100" dir="2700000" algn="tl">
                      <a:srgbClr val="C0C0C0"/>
                    </a:outerShdw>
                  </a:effectLst>
                  <a:latin typeface="Arial" pitchFamily="34" charset="0"/>
                  <a:cs typeface="Arial" pitchFamily="34" charset="0"/>
                </a:rPr>
                <a:t>R.S.P.P</a:t>
              </a:r>
              <a:r>
                <a:rPr lang="it-IT" sz="2000" b="1" dirty="0">
                  <a:effectLst>
                    <a:outerShdw blurRad="38100" dist="38100" dir="2700000" algn="tl">
                      <a:srgbClr val="C0C0C0"/>
                    </a:outerShdw>
                  </a:effectLst>
                  <a:latin typeface="Arial" pitchFamily="34" charset="0"/>
                  <a:cs typeface="Arial" pitchFamily="34" charset="0"/>
                </a:rPr>
                <a:t>.</a:t>
              </a:r>
            </a:p>
          </p:txBody>
        </p:sp>
      </p:grpSp>
      <p:grpSp>
        <p:nvGrpSpPr>
          <p:cNvPr id="3" name="Group 8"/>
          <p:cNvGrpSpPr>
            <a:grpSpLocks/>
          </p:cNvGrpSpPr>
          <p:nvPr/>
        </p:nvGrpSpPr>
        <p:grpSpPr bwMode="auto">
          <a:xfrm>
            <a:off x="1839058" y="1055690"/>
            <a:ext cx="1195754" cy="2052636"/>
            <a:chOff x="1236" y="864"/>
            <a:chExt cx="816" cy="1293"/>
          </a:xfrm>
        </p:grpSpPr>
        <p:pic>
          <p:nvPicPr>
            <p:cNvPr id="133145" name="Picture 9" descr="G0436300"/>
            <p:cNvPicPr>
              <a:picLocks noChangeAspect="1" noChangeArrowheads="1"/>
            </p:cNvPicPr>
            <p:nvPr/>
          </p:nvPicPr>
          <p:blipFill>
            <a:blip r:embed="rId3" cstate="print"/>
            <a:srcRect/>
            <a:stretch>
              <a:fillRect/>
            </a:stretch>
          </p:blipFill>
          <p:spPr bwMode="auto">
            <a:xfrm>
              <a:off x="1296" y="864"/>
              <a:ext cx="731" cy="1056"/>
            </a:xfrm>
            <a:prstGeom prst="rect">
              <a:avLst/>
            </a:prstGeom>
            <a:noFill/>
            <a:ln w="9525">
              <a:noFill/>
              <a:miter lim="800000"/>
              <a:headEnd/>
              <a:tailEnd/>
            </a:ln>
          </p:spPr>
        </p:pic>
        <p:sp>
          <p:nvSpPr>
            <p:cNvPr id="8" name="Text Box 10"/>
            <p:cNvSpPr txBox="1">
              <a:spLocks noChangeArrowheads="1"/>
            </p:cNvSpPr>
            <p:nvPr/>
          </p:nvSpPr>
          <p:spPr bwMode="auto">
            <a:xfrm>
              <a:off x="1236" y="1905"/>
              <a:ext cx="816" cy="252"/>
            </a:xfrm>
            <a:prstGeom prst="rect">
              <a:avLst/>
            </a:prstGeom>
            <a:noFill/>
            <a:ln w="9525">
              <a:noFill/>
              <a:miter lim="800000"/>
              <a:headEnd/>
              <a:tailEnd/>
            </a:ln>
            <a:effectLst/>
          </p:spPr>
          <p:txBody>
            <a:bodyPr lIns="91433" tIns="45717" rIns="91433" bIns="45717">
              <a:spAutoFit/>
            </a:bodyPr>
            <a:lstStyle/>
            <a:p>
              <a:pPr algn="ctr">
                <a:spcBef>
                  <a:spcPct val="50000"/>
                </a:spcBef>
                <a:defRPr/>
              </a:pPr>
              <a:r>
                <a:rPr lang="it-IT" sz="2000" b="1" dirty="0">
                  <a:effectLst>
                    <a:outerShdw blurRad="38100" dist="38100" dir="2700000" algn="tl">
                      <a:srgbClr val="C0C0C0"/>
                    </a:outerShdw>
                  </a:effectLst>
                  <a:latin typeface="Arial" pitchFamily="34" charset="0"/>
                  <a:cs typeface="Arial" pitchFamily="34" charset="0"/>
                </a:rPr>
                <a:t>Medico </a:t>
              </a:r>
            </a:p>
          </p:txBody>
        </p:sp>
      </p:grpSp>
      <p:grpSp>
        <p:nvGrpSpPr>
          <p:cNvPr id="4" name="Group 14"/>
          <p:cNvGrpSpPr>
            <a:grpSpLocks/>
          </p:cNvGrpSpPr>
          <p:nvPr/>
        </p:nvGrpSpPr>
        <p:grpSpPr bwMode="auto">
          <a:xfrm>
            <a:off x="5717931" y="4078288"/>
            <a:ext cx="2813538" cy="1665287"/>
            <a:chOff x="360" y="2928"/>
            <a:chExt cx="1920" cy="1049"/>
          </a:xfrm>
        </p:grpSpPr>
        <p:pic>
          <p:nvPicPr>
            <p:cNvPr id="133143" name="Picture 15" descr="Pe02554_"/>
            <p:cNvPicPr>
              <a:picLocks noChangeAspect="1" noChangeArrowheads="1"/>
            </p:cNvPicPr>
            <p:nvPr/>
          </p:nvPicPr>
          <p:blipFill>
            <a:blip r:embed="rId4" cstate="print"/>
            <a:srcRect/>
            <a:stretch>
              <a:fillRect/>
            </a:stretch>
          </p:blipFill>
          <p:spPr bwMode="auto">
            <a:xfrm>
              <a:off x="576" y="2928"/>
              <a:ext cx="1536" cy="841"/>
            </a:xfrm>
            <a:prstGeom prst="rect">
              <a:avLst/>
            </a:prstGeom>
            <a:noFill/>
            <a:ln w="9525">
              <a:noFill/>
              <a:miter lim="800000"/>
              <a:headEnd/>
              <a:tailEnd/>
            </a:ln>
          </p:spPr>
        </p:pic>
        <p:sp>
          <p:nvSpPr>
            <p:cNvPr id="11" name="Text Box 16"/>
            <p:cNvSpPr txBox="1">
              <a:spLocks noChangeArrowheads="1"/>
            </p:cNvSpPr>
            <p:nvPr/>
          </p:nvSpPr>
          <p:spPr bwMode="auto">
            <a:xfrm>
              <a:off x="360" y="3744"/>
              <a:ext cx="1920" cy="233"/>
            </a:xfrm>
            <a:prstGeom prst="rect">
              <a:avLst/>
            </a:prstGeom>
            <a:noFill/>
            <a:ln w="9525">
              <a:noFill/>
              <a:miter lim="800000"/>
              <a:headEnd/>
              <a:tailEnd/>
            </a:ln>
            <a:effectLst/>
          </p:spPr>
          <p:txBody>
            <a:bodyPr lIns="91433" tIns="45717" rIns="91433" bIns="45717">
              <a:spAutoFit/>
            </a:bodyPr>
            <a:lstStyle/>
            <a:p>
              <a:pPr algn="ctr">
                <a:spcBef>
                  <a:spcPct val="50000"/>
                </a:spcBef>
                <a:defRPr/>
              </a:pPr>
              <a:r>
                <a:rPr lang="it-IT" b="1" dirty="0">
                  <a:effectLst>
                    <a:outerShdw blurRad="38100" dist="38100" dir="2700000" algn="tl">
                      <a:srgbClr val="C0C0C0"/>
                    </a:outerShdw>
                  </a:effectLst>
                  <a:cs typeface="Arial" charset="0"/>
                </a:rPr>
                <a:t>Addetti antincendio</a:t>
              </a:r>
            </a:p>
          </p:txBody>
        </p:sp>
      </p:grpSp>
      <p:grpSp>
        <p:nvGrpSpPr>
          <p:cNvPr id="6" name="Group 20"/>
          <p:cNvGrpSpPr>
            <a:grpSpLocks/>
          </p:cNvGrpSpPr>
          <p:nvPr/>
        </p:nvGrpSpPr>
        <p:grpSpPr bwMode="auto">
          <a:xfrm>
            <a:off x="3237036" y="4006851"/>
            <a:ext cx="2545373" cy="2236788"/>
            <a:chOff x="3840" y="2784"/>
            <a:chExt cx="1920" cy="1541"/>
          </a:xfrm>
        </p:grpSpPr>
        <p:grpSp>
          <p:nvGrpSpPr>
            <p:cNvPr id="7" name="Group 21"/>
            <p:cNvGrpSpPr>
              <a:grpSpLocks/>
            </p:cNvGrpSpPr>
            <p:nvPr/>
          </p:nvGrpSpPr>
          <p:grpSpPr bwMode="auto">
            <a:xfrm>
              <a:off x="4320" y="2784"/>
              <a:ext cx="960" cy="1104"/>
              <a:chOff x="1200" y="1152"/>
              <a:chExt cx="1824" cy="2498"/>
            </a:xfrm>
          </p:grpSpPr>
          <p:pic>
            <p:nvPicPr>
              <p:cNvPr id="133141" name="Picture 22" descr="G0436275"/>
              <p:cNvPicPr>
                <a:picLocks noChangeAspect="1" noChangeArrowheads="1"/>
              </p:cNvPicPr>
              <p:nvPr/>
            </p:nvPicPr>
            <p:blipFill>
              <a:blip r:embed="rId5" cstate="print"/>
              <a:srcRect/>
              <a:stretch>
                <a:fillRect/>
              </a:stretch>
            </p:blipFill>
            <p:spPr bwMode="auto">
              <a:xfrm>
                <a:off x="1200" y="1152"/>
                <a:ext cx="1804" cy="2256"/>
              </a:xfrm>
              <a:prstGeom prst="rect">
                <a:avLst/>
              </a:prstGeom>
              <a:noFill/>
              <a:ln w="9525">
                <a:noFill/>
                <a:miter lim="800000"/>
                <a:headEnd/>
                <a:tailEnd/>
              </a:ln>
            </p:spPr>
          </p:pic>
          <p:pic>
            <p:nvPicPr>
              <p:cNvPr id="133142" name="Picture 23" descr="Pe01904_"/>
              <p:cNvPicPr>
                <a:picLocks noChangeAspect="1" noChangeArrowheads="1"/>
              </p:cNvPicPr>
              <p:nvPr/>
            </p:nvPicPr>
            <p:blipFill>
              <a:blip r:embed="rId6" cstate="print"/>
              <a:srcRect/>
              <a:stretch>
                <a:fillRect/>
              </a:stretch>
            </p:blipFill>
            <p:spPr bwMode="auto">
              <a:xfrm>
                <a:off x="1200" y="2496"/>
                <a:ext cx="1824" cy="1154"/>
              </a:xfrm>
              <a:prstGeom prst="rect">
                <a:avLst/>
              </a:prstGeom>
              <a:noFill/>
              <a:ln w="9525">
                <a:noFill/>
                <a:miter lim="800000"/>
                <a:headEnd/>
                <a:tailEnd/>
              </a:ln>
            </p:spPr>
          </p:pic>
        </p:grpSp>
        <p:sp>
          <p:nvSpPr>
            <p:cNvPr id="14" name="Text Box 24"/>
            <p:cNvSpPr txBox="1">
              <a:spLocks noChangeArrowheads="1"/>
            </p:cNvSpPr>
            <p:nvPr/>
          </p:nvSpPr>
          <p:spPr bwMode="auto">
            <a:xfrm>
              <a:off x="3840" y="3837"/>
              <a:ext cx="1920" cy="488"/>
            </a:xfrm>
            <a:prstGeom prst="rect">
              <a:avLst/>
            </a:prstGeom>
            <a:noFill/>
            <a:ln w="9525">
              <a:noFill/>
              <a:miter lim="800000"/>
              <a:headEnd/>
              <a:tailEnd/>
            </a:ln>
            <a:effectLst/>
          </p:spPr>
          <p:txBody>
            <a:bodyPr lIns="91433" tIns="45717" rIns="91433" bIns="45717">
              <a:spAutoFit/>
            </a:bodyPr>
            <a:lstStyle/>
            <a:p>
              <a:pPr algn="ctr">
                <a:spcBef>
                  <a:spcPct val="50000"/>
                </a:spcBef>
                <a:defRPr/>
              </a:pPr>
              <a:r>
                <a:rPr lang="it-IT" sz="2000" b="1" dirty="0">
                  <a:effectLst>
                    <a:outerShdw blurRad="38100" dist="38100" dir="2700000" algn="tl">
                      <a:srgbClr val="C0C0C0"/>
                    </a:outerShdw>
                  </a:effectLst>
                  <a:latin typeface="Arial" pitchFamily="34" charset="0"/>
                  <a:cs typeface="Arial" pitchFamily="34" charset="0"/>
                </a:rPr>
                <a:t>Addetti primo soccorso</a:t>
              </a:r>
            </a:p>
          </p:txBody>
        </p:sp>
      </p:grpSp>
      <p:pic>
        <p:nvPicPr>
          <p:cNvPr id="133127" name="Picture 28" descr="BD05515_"/>
          <p:cNvPicPr>
            <a:picLocks noChangeAspect="1" noChangeArrowheads="1"/>
          </p:cNvPicPr>
          <p:nvPr/>
        </p:nvPicPr>
        <p:blipFill>
          <a:blip r:embed="rId7" cstate="print">
            <a:lum contrast="-6000"/>
          </a:blip>
          <a:srcRect/>
          <a:stretch>
            <a:fillRect/>
          </a:stretch>
        </p:blipFill>
        <p:spPr bwMode="auto">
          <a:xfrm>
            <a:off x="3417278" y="966790"/>
            <a:ext cx="2130669" cy="1527175"/>
          </a:xfrm>
          <a:prstGeom prst="rect">
            <a:avLst/>
          </a:prstGeom>
          <a:noFill/>
          <a:ln w="9525">
            <a:noFill/>
            <a:miter lim="800000"/>
            <a:headEnd/>
            <a:tailEnd/>
          </a:ln>
        </p:spPr>
      </p:pic>
      <p:sp>
        <p:nvSpPr>
          <p:cNvPr id="18" name="Text Box 29"/>
          <p:cNvSpPr txBox="1">
            <a:spLocks noChangeArrowheads="1"/>
          </p:cNvSpPr>
          <p:nvPr/>
        </p:nvSpPr>
        <p:spPr bwMode="auto">
          <a:xfrm>
            <a:off x="3509596" y="2430463"/>
            <a:ext cx="1553308" cy="1015649"/>
          </a:xfrm>
          <a:prstGeom prst="rect">
            <a:avLst/>
          </a:prstGeom>
          <a:noFill/>
          <a:ln w="9525">
            <a:noFill/>
            <a:miter lim="800000"/>
            <a:headEnd/>
            <a:tailEnd/>
          </a:ln>
          <a:effectLst/>
        </p:spPr>
        <p:txBody>
          <a:bodyPr lIns="91427" tIns="45713" rIns="91427" bIns="45713">
            <a:spAutoFit/>
          </a:bodyPr>
          <a:lstStyle/>
          <a:p>
            <a:pPr algn="ctr">
              <a:defRPr/>
            </a:pPr>
            <a:r>
              <a:rPr lang="it-IT" sz="2000" b="1" dirty="0" err="1">
                <a:effectLst>
                  <a:outerShdw blurRad="38100" dist="38100" dir="2700000" algn="tl">
                    <a:srgbClr val="C0C0C0"/>
                  </a:outerShdw>
                </a:effectLst>
                <a:latin typeface="Arial" pitchFamily="34" charset="0"/>
                <a:cs typeface="Arial" pitchFamily="34" charset="0"/>
              </a:rPr>
              <a:t>DL</a:t>
            </a:r>
            <a:r>
              <a:rPr lang="it-IT" sz="2000" b="1" dirty="0">
                <a:effectLst>
                  <a:outerShdw blurRad="38100" dist="38100" dir="2700000" algn="tl">
                    <a:srgbClr val="C0C0C0"/>
                  </a:outerShdw>
                </a:effectLst>
                <a:latin typeface="Arial" pitchFamily="34" charset="0"/>
                <a:cs typeface="Arial" pitchFamily="34" charset="0"/>
              </a:rPr>
              <a:t> -  Dirigenti</a:t>
            </a:r>
          </a:p>
          <a:p>
            <a:pPr algn="ctr">
              <a:defRPr/>
            </a:pPr>
            <a:r>
              <a:rPr lang="it-IT" sz="2000" b="1" dirty="0">
                <a:effectLst>
                  <a:outerShdw blurRad="38100" dist="38100" dir="2700000" algn="tl">
                    <a:srgbClr val="C0C0C0"/>
                  </a:outerShdw>
                </a:effectLst>
                <a:latin typeface="Arial" pitchFamily="34" charset="0"/>
                <a:cs typeface="Arial" pitchFamily="34" charset="0"/>
              </a:rPr>
              <a:t>Preposti</a:t>
            </a:r>
          </a:p>
        </p:txBody>
      </p:sp>
      <p:sp>
        <p:nvSpPr>
          <p:cNvPr id="133129" name="Oval 4"/>
          <p:cNvSpPr>
            <a:spLocks noChangeArrowheads="1"/>
          </p:cNvSpPr>
          <p:nvPr/>
        </p:nvSpPr>
        <p:spPr bwMode="auto">
          <a:xfrm>
            <a:off x="1251438" y="1981200"/>
            <a:ext cx="6330462" cy="3276600"/>
          </a:xfrm>
          <a:prstGeom prst="ellipse">
            <a:avLst/>
          </a:prstGeom>
          <a:noFill/>
          <a:ln w="28575">
            <a:solidFill>
              <a:srgbClr val="A50021"/>
            </a:solidFill>
            <a:prstDash val="sysDot"/>
            <a:round/>
            <a:headEnd/>
            <a:tailEnd/>
          </a:ln>
        </p:spPr>
        <p:txBody>
          <a:bodyPr wrap="none" lIns="91427" tIns="45713" rIns="91427" bIns="45713" anchor="ctr"/>
          <a:lstStyle/>
          <a:p>
            <a:endParaRPr lang="it-IT" sz="2000" dirty="0">
              <a:latin typeface="Arial" charset="0"/>
              <a:cs typeface="Arial" charset="0"/>
            </a:endParaRPr>
          </a:p>
        </p:txBody>
      </p:sp>
      <p:grpSp>
        <p:nvGrpSpPr>
          <p:cNvPr id="9" name="Group 17"/>
          <p:cNvGrpSpPr>
            <a:grpSpLocks/>
          </p:cNvGrpSpPr>
          <p:nvPr/>
        </p:nvGrpSpPr>
        <p:grpSpPr bwMode="auto">
          <a:xfrm>
            <a:off x="1258767" y="4149726"/>
            <a:ext cx="1872762" cy="1782762"/>
            <a:chOff x="2592" y="2580"/>
            <a:chExt cx="1098" cy="1563"/>
          </a:xfrm>
        </p:grpSpPr>
        <p:pic>
          <p:nvPicPr>
            <p:cNvPr id="133137" name="Picture 18" descr="Pe01565_"/>
            <p:cNvPicPr>
              <a:picLocks noChangeAspect="1" noChangeArrowheads="1"/>
            </p:cNvPicPr>
            <p:nvPr/>
          </p:nvPicPr>
          <p:blipFill>
            <a:blip r:embed="rId8" cstate="print"/>
            <a:srcRect/>
            <a:stretch>
              <a:fillRect/>
            </a:stretch>
          </p:blipFill>
          <p:spPr bwMode="auto">
            <a:xfrm>
              <a:off x="2592" y="2580"/>
              <a:ext cx="1098" cy="1248"/>
            </a:xfrm>
            <a:prstGeom prst="rect">
              <a:avLst/>
            </a:prstGeom>
            <a:noFill/>
            <a:ln w="9525">
              <a:noFill/>
              <a:miter lim="800000"/>
              <a:headEnd/>
              <a:tailEnd/>
            </a:ln>
          </p:spPr>
        </p:pic>
        <p:sp>
          <p:nvSpPr>
            <p:cNvPr id="22" name="Text Box 19"/>
            <p:cNvSpPr txBox="1">
              <a:spLocks noChangeArrowheads="1"/>
            </p:cNvSpPr>
            <p:nvPr/>
          </p:nvSpPr>
          <p:spPr bwMode="auto">
            <a:xfrm>
              <a:off x="2690" y="3792"/>
              <a:ext cx="958" cy="351"/>
            </a:xfrm>
            <a:prstGeom prst="rect">
              <a:avLst/>
            </a:prstGeom>
            <a:noFill/>
            <a:ln w="9525">
              <a:noFill/>
              <a:miter lim="800000"/>
              <a:headEnd/>
              <a:tailEnd/>
            </a:ln>
            <a:effectLst/>
          </p:spPr>
          <p:txBody>
            <a:bodyPr wrap="square" lIns="91433" tIns="45717" rIns="91433" bIns="45717">
              <a:spAutoFit/>
            </a:bodyPr>
            <a:lstStyle/>
            <a:p>
              <a:pPr algn="ctr">
                <a:spcBef>
                  <a:spcPct val="50000"/>
                </a:spcBef>
                <a:defRPr/>
              </a:pPr>
              <a:r>
                <a:rPr lang="it-IT" sz="2000" b="1" dirty="0">
                  <a:effectLst>
                    <a:outerShdw blurRad="38100" dist="38100" dir="2700000" algn="tl">
                      <a:srgbClr val="C0C0C0"/>
                    </a:outerShdw>
                  </a:effectLst>
                  <a:latin typeface="Arial" pitchFamily="34" charset="0"/>
                  <a:cs typeface="Arial" pitchFamily="34" charset="0"/>
                </a:rPr>
                <a:t>Lavoratori</a:t>
              </a:r>
            </a:p>
          </p:txBody>
        </p:sp>
      </p:grpSp>
      <p:grpSp>
        <p:nvGrpSpPr>
          <p:cNvPr id="10" name="Group 11"/>
          <p:cNvGrpSpPr>
            <a:grpSpLocks/>
          </p:cNvGrpSpPr>
          <p:nvPr/>
        </p:nvGrpSpPr>
        <p:grpSpPr bwMode="auto">
          <a:xfrm>
            <a:off x="126023" y="2209801"/>
            <a:ext cx="1617785" cy="2071688"/>
            <a:chOff x="144" y="1743"/>
            <a:chExt cx="1104" cy="1305"/>
          </a:xfrm>
        </p:grpSpPr>
        <p:pic>
          <p:nvPicPr>
            <p:cNvPr id="133135" name="Picture 12" descr="G0208407"/>
            <p:cNvPicPr>
              <a:picLocks noChangeAspect="1" noChangeArrowheads="1"/>
            </p:cNvPicPr>
            <p:nvPr/>
          </p:nvPicPr>
          <p:blipFill>
            <a:blip r:embed="rId9" cstate="print"/>
            <a:srcRect/>
            <a:stretch>
              <a:fillRect/>
            </a:stretch>
          </p:blipFill>
          <p:spPr bwMode="auto">
            <a:xfrm>
              <a:off x="144" y="1743"/>
              <a:ext cx="1104" cy="1089"/>
            </a:xfrm>
            <a:prstGeom prst="rect">
              <a:avLst/>
            </a:prstGeom>
            <a:noFill/>
            <a:ln w="9525">
              <a:noFill/>
              <a:miter lim="800000"/>
              <a:headEnd/>
              <a:tailEnd/>
            </a:ln>
          </p:spPr>
        </p:pic>
        <p:sp>
          <p:nvSpPr>
            <p:cNvPr id="25" name="Text Box 13"/>
            <p:cNvSpPr txBox="1">
              <a:spLocks noChangeArrowheads="1"/>
            </p:cNvSpPr>
            <p:nvPr/>
          </p:nvSpPr>
          <p:spPr bwMode="auto">
            <a:xfrm>
              <a:off x="336" y="2796"/>
              <a:ext cx="816" cy="252"/>
            </a:xfrm>
            <a:prstGeom prst="rect">
              <a:avLst/>
            </a:prstGeom>
            <a:noFill/>
            <a:ln w="9525">
              <a:noFill/>
              <a:miter lim="800000"/>
              <a:headEnd/>
              <a:tailEnd/>
            </a:ln>
            <a:effectLst/>
          </p:spPr>
          <p:txBody>
            <a:bodyPr lIns="91433" tIns="45717" rIns="91433" bIns="45717">
              <a:spAutoFit/>
            </a:bodyPr>
            <a:lstStyle/>
            <a:p>
              <a:pPr algn="ctr">
                <a:spcBef>
                  <a:spcPct val="50000"/>
                </a:spcBef>
                <a:defRPr/>
              </a:pPr>
              <a:r>
                <a:rPr lang="it-IT" sz="2000" b="1" dirty="0" err="1">
                  <a:effectLst>
                    <a:outerShdw blurRad="38100" dist="38100" dir="2700000" algn="tl">
                      <a:srgbClr val="C0C0C0"/>
                    </a:outerShdw>
                  </a:effectLst>
                  <a:latin typeface="Arial" pitchFamily="34" charset="0"/>
                  <a:cs typeface="Arial" pitchFamily="34" charset="0"/>
                </a:rPr>
                <a:t>R.L.S.</a:t>
              </a:r>
              <a:endParaRPr lang="it-IT" sz="2000" b="1" dirty="0">
                <a:effectLst>
                  <a:outerShdw blurRad="38100" dist="38100" dir="2700000" algn="tl">
                    <a:srgbClr val="C0C0C0"/>
                  </a:outerShdw>
                </a:effectLst>
                <a:latin typeface="Arial" pitchFamily="34" charset="0"/>
                <a:cs typeface="Arial" pitchFamily="34" charset="0"/>
              </a:endParaRPr>
            </a:p>
          </p:txBody>
        </p:sp>
      </p:grpSp>
      <p:grpSp>
        <p:nvGrpSpPr>
          <p:cNvPr id="12" name="Group 25"/>
          <p:cNvGrpSpPr>
            <a:grpSpLocks/>
          </p:cNvGrpSpPr>
          <p:nvPr/>
        </p:nvGrpSpPr>
        <p:grpSpPr bwMode="auto">
          <a:xfrm>
            <a:off x="6948855" y="2209800"/>
            <a:ext cx="2180492" cy="1771649"/>
            <a:chOff x="4656" y="1728"/>
            <a:chExt cx="1488" cy="1116"/>
          </a:xfrm>
        </p:grpSpPr>
        <p:pic>
          <p:nvPicPr>
            <p:cNvPr id="133133" name="Picture 26" descr="Pe01561_"/>
            <p:cNvPicPr>
              <a:picLocks noChangeAspect="1" noChangeArrowheads="1"/>
            </p:cNvPicPr>
            <p:nvPr/>
          </p:nvPicPr>
          <p:blipFill>
            <a:blip r:embed="rId10" cstate="print"/>
            <a:srcRect/>
            <a:stretch>
              <a:fillRect/>
            </a:stretch>
          </p:blipFill>
          <p:spPr bwMode="auto">
            <a:xfrm>
              <a:off x="4704" y="1728"/>
              <a:ext cx="1392" cy="923"/>
            </a:xfrm>
            <a:prstGeom prst="rect">
              <a:avLst/>
            </a:prstGeom>
            <a:noFill/>
            <a:ln w="9525">
              <a:noFill/>
              <a:miter lim="800000"/>
              <a:headEnd/>
              <a:tailEnd/>
            </a:ln>
          </p:spPr>
        </p:pic>
        <p:sp>
          <p:nvSpPr>
            <p:cNvPr id="28" name="Text Box 27"/>
            <p:cNvSpPr txBox="1">
              <a:spLocks noChangeArrowheads="1"/>
            </p:cNvSpPr>
            <p:nvPr/>
          </p:nvSpPr>
          <p:spPr bwMode="auto">
            <a:xfrm>
              <a:off x="4656" y="2592"/>
              <a:ext cx="1488" cy="252"/>
            </a:xfrm>
            <a:prstGeom prst="rect">
              <a:avLst/>
            </a:prstGeom>
            <a:noFill/>
            <a:ln w="9525">
              <a:noFill/>
              <a:miter lim="800000"/>
              <a:headEnd/>
              <a:tailEnd/>
            </a:ln>
            <a:effectLst/>
          </p:spPr>
          <p:txBody>
            <a:bodyPr lIns="91433" tIns="45717" rIns="91433" bIns="45717">
              <a:spAutoFit/>
            </a:bodyPr>
            <a:lstStyle/>
            <a:p>
              <a:pPr algn="ctr">
                <a:spcBef>
                  <a:spcPct val="50000"/>
                </a:spcBef>
                <a:defRPr/>
              </a:pPr>
              <a:r>
                <a:rPr lang="it-IT" sz="2000" b="1" dirty="0" err="1">
                  <a:effectLst>
                    <a:outerShdw blurRad="38100" dist="38100" dir="2700000" algn="tl">
                      <a:srgbClr val="C0C0C0"/>
                    </a:outerShdw>
                  </a:effectLst>
                  <a:latin typeface="Arial" pitchFamily="34" charset="0"/>
                  <a:cs typeface="Arial" pitchFamily="34" charset="0"/>
                </a:rPr>
                <a:t>A.S.P.P</a:t>
              </a:r>
              <a:r>
                <a:rPr lang="it-IT" sz="2000" b="1" dirty="0">
                  <a:effectLst>
                    <a:outerShdw blurRad="38100" dist="38100" dir="2700000" algn="tl">
                      <a:srgbClr val="C0C0C0"/>
                    </a:outerShdw>
                  </a:effectLst>
                  <a:latin typeface="Arial" pitchFamily="34" charset="0"/>
                  <a:cs typeface="Arial" pitchFamily="34" charset="0"/>
                </a:rPr>
                <a:t>.</a:t>
              </a:r>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422031" y="2914652"/>
            <a:ext cx="4572000" cy="799801"/>
          </a:xfrm>
          <a:prstGeom prst="rect">
            <a:avLst/>
          </a:prstGeom>
          <a:noFill/>
          <a:ln w="9525">
            <a:noFill/>
            <a:miter lim="800000"/>
            <a:headEnd/>
            <a:tailEnd/>
          </a:ln>
          <a:effectLst/>
        </p:spPr>
        <p:txBody>
          <a:bodyPr lIns="91420" tIns="45710" rIns="91420" bIns="45710">
            <a:spAutoFit/>
          </a:bodyPr>
          <a:lstStyle/>
          <a:p>
            <a:pPr algn="ctr">
              <a:spcBef>
                <a:spcPct val="50000"/>
              </a:spcBef>
              <a:defRPr/>
            </a:pPr>
            <a:r>
              <a:rPr lang="it-IT" b="1" dirty="0">
                <a:solidFill>
                  <a:srgbClr val="004748"/>
                </a:solidFill>
                <a:effectLst>
                  <a:outerShdw blurRad="38100" dist="38100" dir="2700000" algn="tl">
                    <a:srgbClr val="C0C0C0"/>
                  </a:outerShdw>
                </a:effectLst>
                <a:latin typeface="Arial" pitchFamily="34" charset="0"/>
                <a:cs typeface="Arial" pitchFamily="34" charset="0"/>
              </a:rPr>
              <a:t>Il DATORE </a:t>
            </a:r>
            <a:r>
              <a:rPr lang="it-IT" b="1" dirty="0" err="1">
                <a:solidFill>
                  <a:srgbClr val="004748"/>
                </a:solidFill>
                <a:effectLst>
                  <a:outerShdw blurRad="38100" dist="38100" dir="2700000" algn="tl">
                    <a:srgbClr val="C0C0C0"/>
                  </a:outerShdw>
                </a:effectLst>
                <a:latin typeface="Arial" pitchFamily="34" charset="0"/>
                <a:cs typeface="Arial" pitchFamily="34" charset="0"/>
              </a:rPr>
              <a:t>DI</a:t>
            </a:r>
            <a:r>
              <a:rPr lang="it-IT" b="1" dirty="0">
                <a:solidFill>
                  <a:srgbClr val="004748"/>
                </a:solidFill>
                <a:effectLst>
                  <a:outerShdw blurRad="38100" dist="38100" dir="2700000" algn="tl">
                    <a:srgbClr val="C0C0C0"/>
                  </a:outerShdw>
                </a:effectLst>
                <a:latin typeface="Arial" pitchFamily="34" charset="0"/>
                <a:cs typeface="Arial" pitchFamily="34" charset="0"/>
              </a:rPr>
              <a:t> LAVORO E I DIRIGENTI</a:t>
            </a:r>
          </a:p>
          <a:p>
            <a:pPr algn="ctr">
              <a:spcBef>
                <a:spcPct val="50000"/>
              </a:spcBef>
              <a:defRPr/>
            </a:pPr>
            <a:r>
              <a:rPr lang="it-IT" b="1" dirty="0" err="1">
                <a:solidFill>
                  <a:srgbClr val="004748"/>
                </a:solidFill>
                <a:effectLst>
                  <a:outerShdw blurRad="38100" dist="38100" dir="2700000" algn="tl">
                    <a:srgbClr val="C0C0C0"/>
                  </a:outerShdw>
                </a:effectLst>
                <a:latin typeface="Arial" pitchFamily="34" charset="0"/>
                <a:cs typeface="Arial" pitchFamily="34" charset="0"/>
              </a:rPr>
              <a:t>DI</a:t>
            </a:r>
            <a:r>
              <a:rPr lang="it-IT" b="1" dirty="0">
                <a:solidFill>
                  <a:srgbClr val="004748"/>
                </a:solidFill>
                <a:effectLst>
                  <a:outerShdw blurRad="38100" dist="38100" dir="2700000" algn="tl">
                    <a:srgbClr val="C0C0C0"/>
                  </a:outerShdw>
                </a:effectLst>
                <a:latin typeface="Arial" pitchFamily="34" charset="0"/>
                <a:cs typeface="Arial" pitchFamily="34" charset="0"/>
              </a:rPr>
              <a:t> DECISIONE    E   </a:t>
            </a:r>
            <a:r>
              <a:rPr lang="it-IT" b="1" dirty="0" err="1">
                <a:solidFill>
                  <a:srgbClr val="004748"/>
                </a:solidFill>
                <a:effectLst>
                  <a:outerShdw blurRad="38100" dist="38100" dir="2700000" algn="tl">
                    <a:srgbClr val="C0C0C0"/>
                  </a:outerShdw>
                </a:effectLst>
                <a:latin typeface="Arial" pitchFamily="34" charset="0"/>
                <a:cs typeface="Arial" pitchFamily="34" charset="0"/>
              </a:rPr>
              <a:t>DI</a:t>
            </a:r>
            <a:r>
              <a:rPr lang="it-IT" b="1" dirty="0">
                <a:solidFill>
                  <a:srgbClr val="004748"/>
                </a:solidFill>
                <a:effectLst>
                  <a:outerShdw blurRad="38100" dist="38100" dir="2700000" algn="tl">
                    <a:srgbClr val="C0C0C0"/>
                  </a:outerShdw>
                </a:effectLst>
                <a:latin typeface="Arial" pitchFamily="34" charset="0"/>
                <a:cs typeface="Arial" pitchFamily="34" charset="0"/>
              </a:rPr>
              <a:t> ATTUAZIONE</a:t>
            </a:r>
          </a:p>
        </p:txBody>
      </p:sp>
      <p:sp>
        <p:nvSpPr>
          <p:cNvPr id="3" name="Text Box 4"/>
          <p:cNvSpPr txBox="1">
            <a:spLocks noChangeArrowheads="1"/>
          </p:cNvSpPr>
          <p:nvPr/>
        </p:nvSpPr>
        <p:spPr bwMode="auto">
          <a:xfrm>
            <a:off x="4994031" y="2914652"/>
            <a:ext cx="3376246" cy="799801"/>
          </a:xfrm>
          <a:prstGeom prst="rect">
            <a:avLst/>
          </a:prstGeom>
          <a:noFill/>
          <a:ln w="9525">
            <a:noFill/>
            <a:miter lim="800000"/>
            <a:headEnd/>
            <a:tailEnd/>
          </a:ln>
          <a:effectLst/>
        </p:spPr>
        <p:txBody>
          <a:bodyPr lIns="91420" tIns="45710" rIns="91420" bIns="45710">
            <a:spAutoFit/>
          </a:bodyPr>
          <a:lstStyle/>
          <a:p>
            <a:pPr algn="ctr">
              <a:spcBef>
                <a:spcPct val="50000"/>
              </a:spcBef>
              <a:defRPr/>
            </a:pPr>
            <a:r>
              <a:rPr lang="it-IT" b="1" dirty="0">
                <a:solidFill>
                  <a:srgbClr val="004748"/>
                </a:solidFill>
                <a:effectLst>
                  <a:outerShdw blurRad="38100" dist="38100" dir="2700000" algn="tl">
                    <a:srgbClr val="C0C0C0"/>
                  </a:outerShdw>
                </a:effectLst>
                <a:latin typeface="Arial" pitchFamily="34" charset="0"/>
                <a:cs typeface="Arial" pitchFamily="34" charset="0"/>
              </a:rPr>
              <a:t> I PREPOSTI</a:t>
            </a:r>
          </a:p>
          <a:p>
            <a:pPr algn="ctr">
              <a:spcBef>
                <a:spcPct val="50000"/>
              </a:spcBef>
              <a:defRPr/>
            </a:pPr>
            <a:r>
              <a:rPr lang="it-IT" b="1" dirty="0" err="1">
                <a:solidFill>
                  <a:srgbClr val="004748"/>
                </a:solidFill>
                <a:effectLst>
                  <a:outerShdw blurRad="38100" dist="38100" dir="2700000" algn="tl">
                    <a:srgbClr val="C0C0C0"/>
                  </a:outerShdw>
                </a:effectLst>
                <a:latin typeface="Arial" pitchFamily="34" charset="0"/>
                <a:cs typeface="Arial" pitchFamily="34" charset="0"/>
              </a:rPr>
              <a:t>DI</a:t>
            </a:r>
            <a:r>
              <a:rPr lang="it-IT" b="1" dirty="0">
                <a:solidFill>
                  <a:srgbClr val="004748"/>
                </a:solidFill>
                <a:effectLst>
                  <a:outerShdw blurRad="38100" dist="38100" dir="2700000" algn="tl">
                    <a:srgbClr val="C0C0C0"/>
                  </a:outerShdw>
                </a:effectLst>
                <a:latin typeface="Arial" pitchFamily="34" charset="0"/>
                <a:cs typeface="Arial" pitchFamily="34" charset="0"/>
              </a:rPr>
              <a:t> VIGILANZA</a:t>
            </a:r>
          </a:p>
        </p:txBody>
      </p:sp>
      <p:sp>
        <p:nvSpPr>
          <p:cNvPr id="177156" name="Text Box 5"/>
          <p:cNvSpPr txBox="1">
            <a:spLocks noChangeArrowheads="1"/>
          </p:cNvSpPr>
          <p:nvPr/>
        </p:nvSpPr>
        <p:spPr bwMode="auto">
          <a:xfrm>
            <a:off x="281354" y="4743450"/>
            <a:ext cx="2815004" cy="658954"/>
          </a:xfrm>
          <a:prstGeom prst="rect">
            <a:avLst/>
          </a:prstGeom>
          <a:noFill/>
          <a:ln w="9525">
            <a:noFill/>
            <a:miter lim="800000"/>
            <a:headEnd/>
            <a:tailEnd/>
          </a:ln>
        </p:spPr>
        <p:txBody>
          <a:bodyPr lIns="91420" tIns="45710" rIns="91420" bIns="45710">
            <a:spAutoFit/>
          </a:bodyPr>
          <a:lstStyle/>
          <a:p>
            <a:pPr algn="ctr">
              <a:spcBef>
                <a:spcPct val="50000"/>
              </a:spcBef>
            </a:pPr>
            <a:r>
              <a:rPr lang="it-IT" b="1" dirty="0">
                <a:solidFill>
                  <a:srgbClr val="004748"/>
                </a:solidFill>
                <a:cs typeface="Arial" charset="0"/>
              </a:rPr>
              <a:t>per gli adempimenti di sicurezza sul lavoro</a:t>
            </a:r>
          </a:p>
        </p:txBody>
      </p:sp>
      <p:sp>
        <p:nvSpPr>
          <p:cNvPr id="177157" name="Text Box 6"/>
          <p:cNvSpPr txBox="1">
            <a:spLocks noChangeArrowheads="1"/>
          </p:cNvSpPr>
          <p:nvPr/>
        </p:nvSpPr>
        <p:spPr bwMode="auto">
          <a:xfrm>
            <a:off x="3235569" y="4438650"/>
            <a:ext cx="2813538" cy="1504036"/>
          </a:xfrm>
          <a:prstGeom prst="rect">
            <a:avLst/>
          </a:prstGeom>
          <a:noFill/>
          <a:ln w="9525">
            <a:noFill/>
            <a:miter lim="800000"/>
            <a:headEnd/>
            <a:tailEnd/>
          </a:ln>
        </p:spPr>
        <p:txBody>
          <a:bodyPr lIns="91420" tIns="45710" rIns="91420" bIns="45710">
            <a:spAutoFit/>
          </a:bodyPr>
          <a:lstStyle/>
          <a:p>
            <a:pPr algn="ctr">
              <a:spcBef>
                <a:spcPct val="50000"/>
              </a:spcBef>
            </a:pPr>
            <a:r>
              <a:rPr lang="it-IT" b="1" dirty="0">
                <a:solidFill>
                  <a:srgbClr val="004748"/>
                </a:solidFill>
                <a:latin typeface="Arial" charset="0"/>
                <a:cs typeface="Arial" charset="0"/>
              </a:rPr>
              <a:t>Sull’attuazione degli obblighi e degli adempimenti di sicurezza (vigilanza oggettiva)</a:t>
            </a:r>
          </a:p>
        </p:txBody>
      </p:sp>
      <p:sp>
        <p:nvSpPr>
          <p:cNvPr id="177158" name="Text Box 7"/>
          <p:cNvSpPr txBox="1">
            <a:spLocks noChangeArrowheads="1"/>
          </p:cNvSpPr>
          <p:nvPr/>
        </p:nvSpPr>
        <p:spPr bwMode="auto">
          <a:xfrm>
            <a:off x="6119447" y="4591051"/>
            <a:ext cx="2883877" cy="884309"/>
          </a:xfrm>
          <a:prstGeom prst="rect">
            <a:avLst/>
          </a:prstGeom>
          <a:noFill/>
          <a:ln w="9525">
            <a:noFill/>
            <a:miter lim="800000"/>
            <a:headEnd/>
            <a:tailEnd/>
          </a:ln>
        </p:spPr>
        <p:txBody>
          <a:bodyPr lIns="91420" tIns="45710" rIns="91420" bIns="45710">
            <a:spAutoFit/>
          </a:bodyPr>
          <a:lstStyle/>
          <a:p>
            <a:pPr algn="ctr">
              <a:spcBef>
                <a:spcPct val="50000"/>
              </a:spcBef>
            </a:pPr>
            <a:r>
              <a:rPr lang="it-IT" b="1" dirty="0">
                <a:solidFill>
                  <a:srgbClr val="004748"/>
                </a:solidFill>
                <a:latin typeface="Arial" charset="0"/>
                <a:cs typeface="Arial" charset="0"/>
              </a:rPr>
              <a:t>Sull’osservanza da parte dei singoli lavoratori </a:t>
            </a:r>
          </a:p>
          <a:p>
            <a:pPr algn="ctr">
              <a:lnSpc>
                <a:spcPct val="30000"/>
              </a:lnSpc>
              <a:spcBef>
                <a:spcPct val="50000"/>
              </a:spcBef>
            </a:pPr>
            <a:r>
              <a:rPr lang="it-IT" b="1" dirty="0">
                <a:solidFill>
                  <a:srgbClr val="004748"/>
                </a:solidFill>
                <a:latin typeface="Arial" charset="0"/>
                <a:cs typeface="Arial" charset="0"/>
              </a:rPr>
              <a:t>(vigilanza soggettiva)</a:t>
            </a:r>
          </a:p>
        </p:txBody>
      </p:sp>
      <p:pic>
        <p:nvPicPr>
          <p:cNvPr id="177159" name="Picture 8" descr="G0441847"/>
          <p:cNvPicPr>
            <a:picLocks noChangeAspect="1" noChangeArrowheads="1"/>
          </p:cNvPicPr>
          <p:nvPr/>
        </p:nvPicPr>
        <p:blipFill>
          <a:blip r:embed="rId2" cstate="print"/>
          <a:srcRect/>
          <a:stretch>
            <a:fillRect/>
          </a:stretch>
        </p:blipFill>
        <p:spPr bwMode="auto">
          <a:xfrm>
            <a:off x="1440474" y="1695450"/>
            <a:ext cx="939311" cy="1219200"/>
          </a:xfrm>
          <a:prstGeom prst="rect">
            <a:avLst/>
          </a:prstGeom>
          <a:noFill/>
          <a:ln w="9525">
            <a:noFill/>
            <a:miter lim="800000"/>
            <a:headEnd/>
            <a:tailEnd/>
          </a:ln>
        </p:spPr>
      </p:pic>
      <p:pic>
        <p:nvPicPr>
          <p:cNvPr id="177160" name="Picture 9" descr="Pe01851_"/>
          <p:cNvPicPr>
            <a:picLocks noChangeAspect="1" noChangeArrowheads="1"/>
          </p:cNvPicPr>
          <p:nvPr/>
        </p:nvPicPr>
        <p:blipFill>
          <a:blip r:embed="rId3" cstate="print"/>
          <a:srcRect/>
          <a:stretch>
            <a:fillRect/>
          </a:stretch>
        </p:blipFill>
        <p:spPr bwMode="auto">
          <a:xfrm>
            <a:off x="2872155" y="1695450"/>
            <a:ext cx="926123" cy="1219200"/>
          </a:xfrm>
          <a:prstGeom prst="rect">
            <a:avLst/>
          </a:prstGeom>
          <a:noFill/>
          <a:ln w="9525">
            <a:noFill/>
            <a:miter lim="800000"/>
            <a:headEnd/>
            <a:tailEnd/>
          </a:ln>
        </p:spPr>
      </p:pic>
      <p:pic>
        <p:nvPicPr>
          <p:cNvPr id="177161" name="Picture 10" descr="Pe01844_"/>
          <p:cNvPicPr>
            <a:picLocks noChangeAspect="1" noChangeArrowheads="1"/>
          </p:cNvPicPr>
          <p:nvPr/>
        </p:nvPicPr>
        <p:blipFill>
          <a:blip r:embed="rId4" cstate="print"/>
          <a:srcRect/>
          <a:stretch>
            <a:fillRect/>
          </a:stretch>
        </p:blipFill>
        <p:spPr bwMode="auto">
          <a:xfrm>
            <a:off x="6134101" y="1695452"/>
            <a:ext cx="1321777" cy="1154113"/>
          </a:xfrm>
          <a:prstGeom prst="rect">
            <a:avLst/>
          </a:prstGeom>
          <a:noFill/>
          <a:ln w="9525">
            <a:noFill/>
            <a:miter lim="800000"/>
            <a:headEnd/>
            <a:tailEnd/>
          </a:ln>
        </p:spPr>
      </p:pic>
      <p:sp>
        <p:nvSpPr>
          <p:cNvPr id="10" name="Text Box 11"/>
          <p:cNvSpPr txBox="1">
            <a:spLocks noChangeArrowheads="1"/>
          </p:cNvSpPr>
          <p:nvPr/>
        </p:nvSpPr>
        <p:spPr bwMode="auto">
          <a:xfrm>
            <a:off x="2395904" y="2076450"/>
            <a:ext cx="422031" cy="377261"/>
          </a:xfrm>
          <a:prstGeom prst="rect">
            <a:avLst/>
          </a:prstGeom>
          <a:noFill/>
          <a:ln w="9525">
            <a:noFill/>
            <a:miter lim="800000"/>
            <a:headEnd/>
            <a:tailEnd/>
          </a:ln>
          <a:effectLst/>
        </p:spPr>
        <p:txBody>
          <a:bodyPr lIns="91420" tIns="45710" rIns="91420" bIns="45710">
            <a:spAutoFit/>
          </a:bodyPr>
          <a:lstStyle/>
          <a:p>
            <a:pPr>
              <a:spcBef>
                <a:spcPct val="50000"/>
              </a:spcBef>
              <a:defRPr/>
            </a:pPr>
            <a:r>
              <a:rPr lang="it-IT" b="1" dirty="0">
                <a:solidFill>
                  <a:srgbClr val="005B5C"/>
                </a:solidFill>
                <a:effectLst>
                  <a:outerShdw blurRad="38100" dist="38100" dir="2700000" algn="tl">
                    <a:srgbClr val="C0C0C0"/>
                  </a:outerShdw>
                </a:effectLst>
                <a:latin typeface="Arial" pitchFamily="34" charset="0"/>
                <a:cs typeface="Arial" pitchFamily="34" charset="0"/>
              </a:rPr>
              <a:t>+</a:t>
            </a:r>
          </a:p>
        </p:txBody>
      </p:sp>
      <p:sp>
        <p:nvSpPr>
          <p:cNvPr id="177163" name="AutoShape 12"/>
          <p:cNvSpPr>
            <a:spLocks noChangeArrowheads="1"/>
          </p:cNvSpPr>
          <p:nvPr/>
        </p:nvSpPr>
        <p:spPr bwMode="auto">
          <a:xfrm>
            <a:off x="3235569" y="4362450"/>
            <a:ext cx="2813538" cy="1447800"/>
          </a:xfrm>
          <a:prstGeom prst="roundRect">
            <a:avLst>
              <a:gd name="adj" fmla="val 19861"/>
            </a:avLst>
          </a:prstGeom>
          <a:noFill/>
          <a:ln w="28575">
            <a:solidFill>
              <a:srgbClr val="A50021"/>
            </a:solidFill>
            <a:prstDash val="sysDot"/>
            <a:round/>
            <a:headEnd/>
            <a:tailEnd/>
          </a:ln>
        </p:spPr>
        <p:txBody>
          <a:bodyPr wrap="none" lIns="91427" tIns="45713" rIns="91427" bIns="45713" anchor="ctr"/>
          <a:lstStyle/>
          <a:p>
            <a:endParaRPr lang="it-IT" dirty="0">
              <a:latin typeface="Arial" charset="0"/>
              <a:cs typeface="Arial" charset="0"/>
            </a:endParaRPr>
          </a:p>
        </p:txBody>
      </p:sp>
      <p:sp>
        <p:nvSpPr>
          <p:cNvPr id="177164" name="AutoShape 13"/>
          <p:cNvSpPr>
            <a:spLocks noChangeArrowheads="1"/>
          </p:cNvSpPr>
          <p:nvPr/>
        </p:nvSpPr>
        <p:spPr bwMode="auto">
          <a:xfrm>
            <a:off x="6189785" y="4362450"/>
            <a:ext cx="2813538" cy="1447800"/>
          </a:xfrm>
          <a:prstGeom prst="roundRect">
            <a:avLst>
              <a:gd name="adj" fmla="val 19861"/>
            </a:avLst>
          </a:prstGeom>
          <a:noFill/>
          <a:ln w="28575">
            <a:solidFill>
              <a:srgbClr val="A50021"/>
            </a:solidFill>
            <a:prstDash val="sysDot"/>
            <a:round/>
            <a:headEnd/>
            <a:tailEnd/>
          </a:ln>
        </p:spPr>
        <p:txBody>
          <a:bodyPr wrap="none" lIns="91427" tIns="45713" rIns="91427" bIns="45713" anchor="ctr"/>
          <a:lstStyle/>
          <a:p>
            <a:endParaRPr lang="it-IT" dirty="0">
              <a:latin typeface="Arial" charset="0"/>
              <a:cs typeface="Arial" charset="0"/>
            </a:endParaRPr>
          </a:p>
        </p:txBody>
      </p:sp>
      <p:sp>
        <p:nvSpPr>
          <p:cNvPr id="177165" name="AutoShape 14"/>
          <p:cNvSpPr>
            <a:spLocks noChangeArrowheads="1"/>
          </p:cNvSpPr>
          <p:nvPr/>
        </p:nvSpPr>
        <p:spPr bwMode="auto">
          <a:xfrm>
            <a:off x="281354" y="4362450"/>
            <a:ext cx="2815004" cy="1447800"/>
          </a:xfrm>
          <a:prstGeom prst="roundRect">
            <a:avLst>
              <a:gd name="adj" fmla="val 19861"/>
            </a:avLst>
          </a:prstGeom>
          <a:noFill/>
          <a:ln w="28575">
            <a:solidFill>
              <a:srgbClr val="A50021"/>
            </a:solidFill>
            <a:prstDash val="sysDot"/>
            <a:round/>
            <a:headEnd/>
            <a:tailEnd/>
          </a:ln>
        </p:spPr>
        <p:txBody>
          <a:bodyPr wrap="none" lIns="91427" tIns="45713" rIns="91427" bIns="45713" anchor="ctr"/>
          <a:lstStyle/>
          <a:p>
            <a:endParaRPr lang="it-IT"/>
          </a:p>
        </p:txBody>
      </p:sp>
      <p:sp>
        <p:nvSpPr>
          <p:cNvPr id="14" name="AutoShape 15"/>
          <p:cNvSpPr>
            <a:spLocks noChangeArrowheads="1"/>
          </p:cNvSpPr>
          <p:nvPr/>
        </p:nvSpPr>
        <p:spPr bwMode="auto">
          <a:xfrm rot="5419695">
            <a:off x="1943100" y="3703027"/>
            <a:ext cx="381000" cy="633046"/>
          </a:xfrm>
          <a:prstGeom prst="rightArrow">
            <a:avLst>
              <a:gd name="adj1" fmla="val 50000"/>
              <a:gd name="adj2" fmla="val 25000"/>
            </a:avLst>
          </a:prstGeom>
          <a:solidFill>
            <a:srgbClr val="005B5C"/>
          </a:solidFill>
          <a:ln w="28575">
            <a:solidFill>
              <a:srgbClr val="005B5C"/>
            </a:solidFill>
            <a:miter lim="800000"/>
            <a:headEnd/>
            <a:tailEnd/>
          </a:ln>
          <a:effectLst>
            <a:outerShdw dist="107763" dir="2700000" algn="ctr" rotWithShape="0">
              <a:srgbClr val="808080"/>
            </a:outerShdw>
          </a:effectLst>
        </p:spPr>
        <p:txBody>
          <a:bodyPr wrap="none" lIns="91427" tIns="45713" rIns="91427" bIns="45713" anchor="ctr"/>
          <a:lstStyle/>
          <a:p>
            <a:pPr>
              <a:defRPr/>
            </a:pPr>
            <a:endParaRPr lang="it-IT" dirty="0">
              <a:latin typeface="Arial" pitchFamily="34" charset="0"/>
              <a:cs typeface="Arial" pitchFamily="34" charset="0"/>
            </a:endParaRPr>
          </a:p>
        </p:txBody>
      </p:sp>
      <p:sp>
        <p:nvSpPr>
          <p:cNvPr id="15" name="AutoShape 16"/>
          <p:cNvSpPr>
            <a:spLocks noChangeArrowheads="1"/>
          </p:cNvSpPr>
          <p:nvPr/>
        </p:nvSpPr>
        <p:spPr bwMode="auto">
          <a:xfrm rot="8106328">
            <a:off x="5275385" y="3524250"/>
            <a:ext cx="351692" cy="685800"/>
          </a:xfrm>
          <a:prstGeom prst="rightArrow">
            <a:avLst>
              <a:gd name="adj1" fmla="val 50000"/>
              <a:gd name="adj2" fmla="val 25000"/>
            </a:avLst>
          </a:prstGeom>
          <a:solidFill>
            <a:srgbClr val="005B5C"/>
          </a:solidFill>
          <a:ln w="28575">
            <a:solidFill>
              <a:srgbClr val="005B5C"/>
            </a:solidFill>
            <a:miter lim="800000"/>
            <a:headEnd/>
            <a:tailEnd/>
          </a:ln>
          <a:effectLst>
            <a:outerShdw dist="107763" dir="2700000" algn="ctr" rotWithShape="0">
              <a:srgbClr val="808080"/>
            </a:outerShdw>
          </a:effectLst>
        </p:spPr>
        <p:txBody>
          <a:bodyPr wrap="none" lIns="91427" tIns="45713" rIns="91427" bIns="45713" anchor="ctr"/>
          <a:lstStyle/>
          <a:p>
            <a:pPr>
              <a:defRPr/>
            </a:pPr>
            <a:endParaRPr lang="it-IT" dirty="0">
              <a:latin typeface="Arial" pitchFamily="34" charset="0"/>
              <a:cs typeface="Arial" pitchFamily="34" charset="0"/>
            </a:endParaRPr>
          </a:p>
        </p:txBody>
      </p:sp>
      <p:sp>
        <p:nvSpPr>
          <p:cNvPr id="16" name="AutoShape 17"/>
          <p:cNvSpPr>
            <a:spLocks noChangeArrowheads="1"/>
          </p:cNvSpPr>
          <p:nvPr/>
        </p:nvSpPr>
        <p:spPr bwMode="auto">
          <a:xfrm rot="3505104">
            <a:off x="7511562" y="3550628"/>
            <a:ext cx="381000" cy="633046"/>
          </a:xfrm>
          <a:prstGeom prst="rightArrow">
            <a:avLst>
              <a:gd name="adj1" fmla="val 50000"/>
              <a:gd name="adj2" fmla="val 25000"/>
            </a:avLst>
          </a:prstGeom>
          <a:solidFill>
            <a:srgbClr val="005B5C"/>
          </a:solidFill>
          <a:ln w="28575">
            <a:solidFill>
              <a:srgbClr val="005B5C"/>
            </a:solidFill>
            <a:miter lim="800000"/>
            <a:headEnd/>
            <a:tailEnd/>
          </a:ln>
          <a:effectLst>
            <a:outerShdw dist="107763" dir="2700000" algn="ctr" rotWithShape="0">
              <a:srgbClr val="808080"/>
            </a:outerShdw>
          </a:effectLst>
        </p:spPr>
        <p:txBody>
          <a:bodyPr wrap="none" lIns="91427" tIns="45713" rIns="91427" bIns="45713" anchor="ctr"/>
          <a:lstStyle/>
          <a:p>
            <a:pPr>
              <a:defRPr/>
            </a:pPr>
            <a:endParaRPr lang="it-IT" dirty="0">
              <a:latin typeface="Arial" pitchFamily="34" charset="0"/>
              <a:cs typeface="Arial" pitchFamily="34" charset="0"/>
            </a:endParaRPr>
          </a:p>
        </p:txBody>
      </p:sp>
      <p:sp>
        <p:nvSpPr>
          <p:cNvPr id="177169" name="Text Box 2"/>
          <p:cNvSpPr txBox="1">
            <a:spLocks noChangeArrowheads="1"/>
          </p:cNvSpPr>
          <p:nvPr/>
        </p:nvSpPr>
        <p:spPr bwMode="auto">
          <a:xfrm>
            <a:off x="432289" y="1287465"/>
            <a:ext cx="8510954" cy="574446"/>
          </a:xfrm>
          <a:prstGeom prst="rect">
            <a:avLst/>
          </a:prstGeom>
          <a:noFill/>
          <a:ln w="9525">
            <a:noFill/>
            <a:miter lim="800000"/>
            <a:headEnd/>
            <a:tailEnd/>
          </a:ln>
        </p:spPr>
        <p:txBody>
          <a:bodyPr lIns="91420" tIns="45710" rIns="91420" bIns="45710">
            <a:spAutoFit/>
          </a:bodyPr>
          <a:lstStyle/>
          <a:p>
            <a:pPr algn="ctr">
              <a:lnSpc>
                <a:spcPct val="60000"/>
              </a:lnSpc>
              <a:spcBef>
                <a:spcPct val="50000"/>
              </a:spcBef>
            </a:pPr>
            <a:r>
              <a:rPr lang="it-IT" dirty="0">
                <a:solidFill>
                  <a:srgbClr val="004748"/>
                </a:solidFill>
                <a:latin typeface="Arial" charset="0"/>
                <a:cs typeface="Arial" charset="0"/>
              </a:rPr>
              <a:t>Nell’ambito delle rispettive attribuzioni e competenze</a:t>
            </a:r>
          </a:p>
          <a:p>
            <a:pPr algn="ctr">
              <a:lnSpc>
                <a:spcPct val="60000"/>
              </a:lnSpc>
              <a:spcBef>
                <a:spcPct val="50000"/>
              </a:spcBef>
            </a:pPr>
            <a:r>
              <a:rPr lang="it-IT" dirty="0">
                <a:solidFill>
                  <a:srgbClr val="004748"/>
                </a:solidFill>
                <a:latin typeface="Arial" charset="0"/>
                <a:cs typeface="Arial" charset="0"/>
              </a:rPr>
              <a:t>hanno obblighi</a:t>
            </a:r>
          </a:p>
        </p:txBody>
      </p:sp>
      <p:sp>
        <p:nvSpPr>
          <p:cNvPr id="177170" name="Rectangle 3"/>
          <p:cNvSpPr>
            <a:spLocks noChangeArrowheads="1"/>
          </p:cNvSpPr>
          <p:nvPr/>
        </p:nvSpPr>
        <p:spPr bwMode="auto">
          <a:xfrm>
            <a:off x="1143002" y="327025"/>
            <a:ext cx="7847135" cy="865188"/>
          </a:xfrm>
          <a:prstGeom prst="rect">
            <a:avLst/>
          </a:prstGeom>
          <a:noFill/>
          <a:ln w="9525">
            <a:noFill/>
            <a:miter lim="800000"/>
            <a:headEnd/>
            <a:tailEnd/>
          </a:ln>
        </p:spPr>
        <p:txBody>
          <a:bodyPr lIns="91427" tIns="45713" rIns="91427" bIns="45713" anchor="ctr"/>
          <a:lstStyle/>
          <a:p>
            <a:pPr algn="r" eaLnBrk="1" hangingPunct="1">
              <a:spcBef>
                <a:spcPct val="50000"/>
              </a:spcBef>
            </a:pPr>
            <a:r>
              <a:rPr lang="it-IT" sz="3600" b="1" dirty="0" err="1">
                <a:latin typeface="Arial" charset="0"/>
                <a:ea typeface="Tahoma" pitchFamily="34" charset="0"/>
                <a:cs typeface="Arial" charset="0"/>
              </a:rPr>
              <a:t>D.Lgs</a:t>
            </a:r>
            <a:r>
              <a:rPr lang="it-IT" sz="3600" b="1" dirty="0">
                <a:latin typeface="Arial" charset="0"/>
                <a:ea typeface="Tahoma" pitchFamily="34" charset="0"/>
                <a:cs typeface="Arial" charset="0"/>
              </a:rPr>
              <a:t> 81/08 Quadro Organizzativo</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54" name="AutoShape 10"/>
          <p:cNvSpPr>
            <a:spLocks noChangeArrowheads="1"/>
          </p:cNvSpPr>
          <p:nvPr/>
        </p:nvSpPr>
        <p:spPr bwMode="auto">
          <a:xfrm>
            <a:off x="2411760" y="620688"/>
            <a:ext cx="4464050" cy="1296987"/>
          </a:xfrm>
          <a:prstGeom prst="foldedCorner">
            <a:avLst>
              <a:gd name="adj" fmla="val 12500"/>
            </a:avLst>
          </a:prstGeom>
          <a:gradFill rotWithShape="1">
            <a:gsLst>
              <a:gs pos="0">
                <a:srgbClr val="EAEAEA"/>
              </a:gs>
              <a:gs pos="100000">
                <a:srgbClr val="FFFFFF"/>
              </a:gs>
            </a:gsLst>
            <a:lin ang="5400000" scaled="1"/>
          </a:gradFill>
          <a:ln w="9525">
            <a:solidFill>
              <a:srgbClr val="800000"/>
            </a:solidFill>
            <a:miter lim="800000"/>
            <a:headEnd/>
            <a:tailEnd/>
          </a:ln>
          <a:effectLst/>
        </p:spPr>
        <p:txBody>
          <a:bodyPr wrap="none" anchor="ctr"/>
          <a:lstStyle/>
          <a:p>
            <a:pPr algn="ctr"/>
            <a:r>
              <a:rPr lang="it-IT" sz="2400" b="1" dirty="0" smtClean="0">
                <a:effectLst>
                  <a:outerShdw blurRad="38100" dist="38100" dir="2700000" algn="tl">
                    <a:srgbClr val="FFFFFF"/>
                  </a:outerShdw>
                </a:effectLst>
                <a:latin typeface="Verdana" pitchFamily="34" charset="0"/>
              </a:rPr>
              <a:t>Aggiornamento </a:t>
            </a:r>
          </a:p>
          <a:p>
            <a:pPr algn="ctr"/>
            <a:r>
              <a:rPr lang="it-IT" sz="2400" b="1" dirty="0" smtClean="0">
                <a:effectLst>
                  <a:outerShdw blurRad="38100" dist="38100" dir="2700000" algn="tl">
                    <a:srgbClr val="FFFFFF"/>
                  </a:outerShdw>
                </a:effectLst>
                <a:latin typeface="Verdana" pitchFamily="34" charset="0"/>
              </a:rPr>
              <a:t>Sicurezza</a:t>
            </a:r>
            <a:endParaRPr lang="it-IT" sz="2400" b="1" dirty="0">
              <a:effectLst>
                <a:outerShdw blurRad="38100" dist="38100" dir="2700000" algn="tl">
                  <a:srgbClr val="FFFFFF"/>
                </a:outerShdw>
              </a:effectLst>
              <a:latin typeface="Verdana" pitchFamily="34" charset="0"/>
            </a:endParaRPr>
          </a:p>
        </p:txBody>
      </p:sp>
      <p:sp>
        <p:nvSpPr>
          <p:cNvPr id="185374" name="AutoShape 30"/>
          <p:cNvSpPr>
            <a:spLocks noChangeArrowheads="1"/>
          </p:cNvSpPr>
          <p:nvPr/>
        </p:nvSpPr>
        <p:spPr bwMode="auto">
          <a:xfrm>
            <a:off x="5004048" y="3212976"/>
            <a:ext cx="3762416" cy="1499858"/>
          </a:xfrm>
          <a:prstGeom prst="foldedCorner">
            <a:avLst>
              <a:gd name="adj" fmla="val 11134"/>
            </a:avLst>
          </a:prstGeom>
          <a:gradFill rotWithShape="1">
            <a:gsLst>
              <a:gs pos="0">
                <a:srgbClr val="EAEAEA"/>
              </a:gs>
              <a:gs pos="100000">
                <a:srgbClr val="FFFFFF"/>
              </a:gs>
            </a:gsLst>
            <a:lin ang="5400000" scaled="1"/>
          </a:gradFill>
          <a:ln w="9525">
            <a:solidFill>
              <a:srgbClr val="800000"/>
            </a:solidFill>
            <a:miter lim="800000"/>
            <a:headEnd/>
            <a:tailEnd/>
          </a:ln>
          <a:effectLst/>
        </p:spPr>
        <p:txBody>
          <a:bodyPr wrap="none" anchor="ctr"/>
          <a:lstStyle/>
          <a:p>
            <a:pPr algn="ctr">
              <a:spcBef>
                <a:spcPct val="0"/>
              </a:spcBef>
              <a:spcAft>
                <a:spcPct val="0"/>
              </a:spcAft>
            </a:pPr>
            <a:r>
              <a:rPr lang="it-IT" sz="3200" b="1" dirty="0" smtClean="0">
                <a:solidFill>
                  <a:schemeClr val="tx1"/>
                </a:solidFill>
                <a:latin typeface="Verdana" pitchFamily="34" charset="0"/>
              </a:rPr>
              <a:t>Committente/RL</a:t>
            </a:r>
            <a:endParaRPr lang="it-IT" sz="3200" b="1" dirty="0" smtClean="0">
              <a:solidFill>
                <a:schemeClr val="tx1"/>
              </a:solidFill>
              <a:latin typeface="Verdana" pitchFamily="34" charset="0"/>
            </a:endParaRPr>
          </a:p>
          <a:p>
            <a:pPr algn="ctr">
              <a:spcBef>
                <a:spcPct val="0"/>
              </a:spcBef>
              <a:spcAft>
                <a:spcPct val="0"/>
              </a:spcAft>
            </a:pPr>
            <a:r>
              <a:rPr lang="it-IT" sz="3200" b="1" dirty="0" smtClean="0">
                <a:latin typeface="Verdana" pitchFamily="34" charset="0"/>
              </a:rPr>
              <a:t>CSP/CEL</a:t>
            </a:r>
            <a:endParaRPr lang="it-IT" sz="2400" b="1" dirty="0" smtClean="0">
              <a:latin typeface="Verdana" pitchFamily="34" charset="0"/>
            </a:endParaRPr>
          </a:p>
        </p:txBody>
      </p:sp>
      <p:cxnSp>
        <p:nvCxnSpPr>
          <p:cNvPr id="185375" name="AutoShape 31"/>
          <p:cNvCxnSpPr>
            <a:cxnSpLocks noChangeShapeType="1"/>
            <a:endCxn id="185374" idx="0"/>
          </p:cNvCxnSpPr>
          <p:nvPr/>
        </p:nvCxnSpPr>
        <p:spPr bwMode="auto">
          <a:xfrm>
            <a:off x="5292080" y="1988840"/>
            <a:ext cx="1593176" cy="1224136"/>
          </a:xfrm>
          <a:prstGeom prst="straightConnector1">
            <a:avLst/>
          </a:prstGeom>
          <a:noFill/>
          <a:ln w="38100">
            <a:solidFill>
              <a:srgbClr val="800000"/>
            </a:solidFill>
            <a:prstDash val="dash"/>
            <a:miter lim="800000"/>
            <a:headEnd/>
            <a:tailEnd type="triangle" w="med" len="med"/>
          </a:ln>
          <a:effectLst/>
        </p:spPr>
      </p:cxnSp>
      <p:sp>
        <p:nvSpPr>
          <p:cNvPr id="9" name="Text Box 2"/>
          <p:cNvSpPr txBox="1">
            <a:spLocks noChangeArrowheads="1"/>
          </p:cNvSpPr>
          <p:nvPr/>
        </p:nvSpPr>
        <p:spPr bwMode="auto">
          <a:xfrm>
            <a:off x="611560" y="3356992"/>
            <a:ext cx="3348434" cy="2062087"/>
          </a:xfrm>
          <a:prstGeom prst="rect">
            <a:avLst/>
          </a:prstGeom>
          <a:noFill/>
          <a:ln>
            <a:noFill/>
          </a:ln>
          <a:effectLst>
            <a:prstShdw prst="shdw18" dist="17961" dir="13500000">
              <a:schemeClr val="accent1">
                <a:gamma/>
                <a:shade val="60000"/>
                <a:invGamma/>
              </a:schemeClr>
            </a:prstShdw>
          </a:effectLst>
          <a:extLst/>
        </p:spPr>
        <p:txBody>
          <a:bodyPr wrap="square" lIns="91424" tIns="45712" rIns="91424" bIns="45712">
            <a:spAutoFit/>
          </a:bodyPr>
          <a:lstStyle/>
          <a:p>
            <a:pPr algn="ctr">
              <a:defRPr/>
            </a:pPr>
            <a:r>
              <a:rPr lang="it-IT" sz="3200" b="1" dirty="0" smtClean="0">
                <a:solidFill>
                  <a:srgbClr val="333333"/>
                </a:solidFill>
                <a:latin typeface="Arial Black" pitchFamily="34" charset="0"/>
                <a:cs typeface="Arial" charset="0"/>
              </a:rPr>
              <a:t>Le figure in cantiere</a:t>
            </a:r>
          </a:p>
          <a:p>
            <a:pPr algn="ctr">
              <a:defRPr/>
            </a:pPr>
            <a:r>
              <a:rPr lang="it-IT" sz="3200" b="1" dirty="0" smtClean="0">
                <a:solidFill>
                  <a:srgbClr val="333333"/>
                </a:solidFill>
                <a:latin typeface="Arial Black" pitchFamily="34" charset="0"/>
                <a:cs typeface="Arial" charset="0"/>
              </a:rPr>
              <a:t>previste la Sicurezza</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620688"/>
            <a:ext cx="1739579" cy="369332"/>
          </a:xfrm>
          <a:prstGeom prst="rect">
            <a:avLst/>
          </a:prstGeom>
        </p:spPr>
        <p:txBody>
          <a:bodyPr wrap="none">
            <a:spAutoFit/>
          </a:bodyPr>
          <a:lstStyle/>
          <a:p>
            <a:pPr>
              <a:buFont typeface="Arial" pitchFamily="34" charset="0"/>
              <a:buChar char="•"/>
            </a:pPr>
            <a:r>
              <a:rPr lang="it-IT" b="1" dirty="0" smtClean="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Committente</a:t>
            </a:r>
            <a:endParaRPr lang="it-IT" u="sng" dirty="0"/>
          </a:p>
        </p:txBody>
      </p:sp>
      <p:sp>
        <p:nvSpPr>
          <p:cNvPr id="3" name="Rettangolo 2"/>
          <p:cNvSpPr/>
          <p:nvPr/>
        </p:nvSpPr>
        <p:spPr>
          <a:xfrm>
            <a:off x="539552" y="1340768"/>
            <a:ext cx="8064896" cy="2954655"/>
          </a:xfrm>
          <a:prstGeom prst="rect">
            <a:avLst/>
          </a:prstGeom>
        </p:spPr>
        <p:txBody>
          <a:bodyPr wrap="square">
            <a:spAutoFit/>
          </a:bodyPr>
          <a:lstStyle/>
          <a:p>
            <a:r>
              <a:rPr lang="it-IT" b="1" dirty="0" smtClean="0"/>
              <a:t>Art. 89. </a:t>
            </a:r>
            <a:r>
              <a:rPr lang="it-IT" b="1" dirty="0" smtClean="0">
                <a:latin typeface="Arial" pitchFamily="34" charset="0"/>
                <a:cs typeface="Arial" pitchFamily="34" charset="0"/>
              </a:rPr>
              <a:t>comma 1 </a:t>
            </a:r>
            <a:r>
              <a:rPr lang="it-IT" i="1" dirty="0" smtClean="0">
                <a:latin typeface="Arial" pitchFamily="34" charset="0"/>
                <a:cs typeface="Arial" pitchFamily="34" charset="0"/>
              </a:rPr>
              <a:t>Testo unico sulla sicurezza sul lavoro </a:t>
            </a:r>
            <a:endParaRPr lang="it-IT" b="1" dirty="0" smtClean="0"/>
          </a:p>
          <a:p>
            <a:pPr algn="just"/>
            <a:endParaRPr lang="it-IT" dirty="0" smtClean="0"/>
          </a:p>
          <a:p>
            <a:pPr algn="just">
              <a:lnSpc>
                <a:spcPct val="150000"/>
              </a:lnSpc>
            </a:pPr>
            <a:r>
              <a:rPr lang="it-IT" sz="2000" dirty="0" smtClean="0">
                <a:latin typeface="Arial" pitchFamily="34" charset="0"/>
                <a:cs typeface="Arial" pitchFamily="34" charset="0"/>
              </a:rPr>
              <a:t>b) </a:t>
            </a:r>
            <a:r>
              <a:rPr lang="it-IT" sz="2000" b="1" dirty="0" smtClean="0">
                <a:latin typeface="Arial" pitchFamily="34" charset="0"/>
                <a:cs typeface="Arial" pitchFamily="34" charset="0"/>
              </a:rPr>
              <a:t>committente: </a:t>
            </a:r>
            <a:r>
              <a:rPr lang="it-IT" sz="2000" dirty="0" smtClean="0">
                <a:latin typeface="Arial" pitchFamily="34" charset="0"/>
                <a:cs typeface="Arial" pitchFamily="34" charset="0"/>
              </a:rPr>
              <a:t>il soggetto per conto del quale l'intera opera viene realizzata, indipendentemente da eventuali frazionamenti della sua realizzazione. Nel caso di appalto di opera pubblica, il committente è il soggetto titolare del potere decisionale e di spesa relativo alla gestione dell'appalto</a:t>
            </a:r>
            <a:endParaRPr lang="it-IT" sz="20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0"/>
            <a:ext cx="2983509"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Committente/</a:t>
            </a:r>
            <a:r>
              <a:rPr lang="it-IT" b="1" u="sng" dirty="0" err="1" smtClean="0">
                <a:solidFill>
                  <a:srgbClr val="002060"/>
                </a:solidFill>
                <a:latin typeface="Arial" pitchFamily="34" charset="0"/>
                <a:cs typeface="Arial" pitchFamily="34" charset="0"/>
              </a:rPr>
              <a:t>R.L.</a:t>
            </a:r>
            <a:r>
              <a:rPr lang="it-IT" b="1" u="sng" dirty="0" smtClean="0">
                <a:solidFill>
                  <a:srgbClr val="002060"/>
                </a:solidFill>
                <a:latin typeface="Arial" pitchFamily="34" charset="0"/>
                <a:cs typeface="Arial" pitchFamily="34" charset="0"/>
              </a:rPr>
              <a:t>/</a:t>
            </a:r>
            <a:r>
              <a:rPr lang="it-IT" b="1" u="sng" dirty="0" err="1" smtClean="0">
                <a:solidFill>
                  <a:srgbClr val="002060"/>
                </a:solidFill>
                <a:latin typeface="Arial" pitchFamily="34" charset="0"/>
                <a:cs typeface="Arial" pitchFamily="34" charset="0"/>
              </a:rPr>
              <a:t>C.S.P.</a:t>
            </a:r>
            <a:endParaRPr lang="it-IT" u="sng" dirty="0"/>
          </a:p>
        </p:txBody>
      </p:sp>
      <p:sp>
        <p:nvSpPr>
          <p:cNvPr id="3" name="Rettangolo 2"/>
          <p:cNvSpPr/>
          <p:nvPr/>
        </p:nvSpPr>
        <p:spPr>
          <a:xfrm>
            <a:off x="323528" y="692696"/>
            <a:ext cx="8424936" cy="5693866"/>
          </a:xfrm>
          <a:prstGeom prst="rect">
            <a:avLst/>
          </a:prstGeom>
        </p:spPr>
        <p:txBody>
          <a:bodyPr wrap="square">
            <a:spAutoFit/>
          </a:bodyPr>
          <a:lstStyle/>
          <a:p>
            <a:r>
              <a:rPr lang="it-IT" sz="2400" b="1" u="sng" dirty="0" smtClean="0"/>
              <a:t>art. 15 </a:t>
            </a:r>
            <a:r>
              <a:rPr lang="it-IT" sz="2400" i="1" u="sng" dirty="0" smtClean="0">
                <a:latin typeface="Arial" pitchFamily="34" charset="0"/>
                <a:cs typeface="Arial" pitchFamily="34" charset="0"/>
              </a:rPr>
              <a:t>Testo unico sulla sicurezza sul lavoro </a:t>
            </a:r>
            <a:endParaRPr lang="it-IT" sz="2400" b="1" u="sng" dirty="0" smtClean="0"/>
          </a:p>
          <a:p>
            <a:r>
              <a:rPr lang="it-IT" sz="1600" dirty="0" smtClean="0">
                <a:latin typeface="Arial" pitchFamily="34" charset="0"/>
                <a:cs typeface="Arial" pitchFamily="34" charset="0"/>
              </a:rPr>
              <a:t> </a:t>
            </a:r>
          </a:p>
          <a:p>
            <a:pPr>
              <a:buFont typeface="Arial" pitchFamily="34" charset="0"/>
              <a:buChar char="•"/>
            </a:pPr>
            <a:r>
              <a:rPr lang="it-IT" dirty="0" smtClean="0">
                <a:latin typeface="Arial" pitchFamily="34" charset="0"/>
                <a:cs typeface="Arial" pitchFamily="34" charset="0"/>
              </a:rPr>
              <a:t>La valutazione di tutti i rischi per la salute e la sicurezza;</a:t>
            </a:r>
          </a:p>
          <a:p>
            <a:pPr>
              <a:buFont typeface="Arial" pitchFamily="34" charset="0"/>
              <a:buChar char="•"/>
            </a:pPr>
            <a:r>
              <a:rPr lang="it-IT" dirty="0" smtClean="0">
                <a:latin typeface="Arial" pitchFamily="34" charset="0"/>
                <a:cs typeface="Arial" pitchFamily="34" charset="0"/>
              </a:rPr>
              <a:t> La programmazione della prevenzione, mirata a un complesso che integri in modo coerente nella prevenzione l’influenza dei fattori dell’ambiente e dell’organizzazione del lavoro;</a:t>
            </a:r>
          </a:p>
          <a:p>
            <a:pPr>
              <a:buFont typeface="Arial" pitchFamily="34" charset="0"/>
              <a:buChar char="•"/>
            </a:pPr>
            <a:r>
              <a:rPr lang="it-IT" dirty="0" smtClean="0">
                <a:latin typeface="Arial" pitchFamily="34" charset="0"/>
                <a:cs typeface="Arial" pitchFamily="34" charset="0"/>
              </a:rPr>
              <a:t> L’eliminazione dei rischi e, ove ciò non sia possibile, la loro riduzione al minimo in relazione alle conoscenze acquisite in base al processo tecnico;</a:t>
            </a:r>
          </a:p>
          <a:p>
            <a:pPr>
              <a:buFont typeface="Arial" pitchFamily="34" charset="0"/>
              <a:buChar char="•"/>
            </a:pPr>
            <a:r>
              <a:rPr lang="it-IT" dirty="0" smtClean="0">
                <a:latin typeface="Arial" pitchFamily="34" charset="0"/>
                <a:cs typeface="Arial" pitchFamily="34" charset="0"/>
              </a:rPr>
              <a:t> La riduzione dei rischi alla fonte;</a:t>
            </a:r>
          </a:p>
          <a:p>
            <a:pPr>
              <a:buFont typeface="Arial" pitchFamily="34" charset="0"/>
              <a:buChar char="•"/>
            </a:pPr>
            <a:r>
              <a:rPr lang="it-IT" dirty="0" smtClean="0">
                <a:latin typeface="Arial" pitchFamily="34" charset="0"/>
                <a:cs typeface="Arial" pitchFamily="34" charset="0"/>
              </a:rPr>
              <a:t> La sostituzione di ciò che è pericoloso con ciò che non lo è, o è meno pericoloso;</a:t>
            </a:r>
          </a:p>
          <a:p>
            <a:pPr>
              <a:buFont typeface="Arial" pitchFamily="34" charset="0"/>
              <a:buChar char="•"/>
            </a:pPr>
            <a:r>
              <a:rPr lang="it-IT" dirty="0" smtClean="0">
                <a:latin typeface="Arial" pitchFamily="34" charset="0"/>
                <a:cs typeface="Arial" pitchFamily="34" charset="0"/>
              </a:rPr>
              <a:t> La limitazione al minimo del numero dei lavoratori che sono, o che possono essere, esposti al rischio;</a:t>
            </a:r>
          </a:p>
          <a:p>
            <a:pPr>
              <a:buFont typeface="Arial" pitchFamily="34" charset="0"/>
              <a:buChar char="•"/>
            </a:pPr>
            <a:r>
              <a:rPr lang="it-IT" dirty="0" smtClean="0">
                <a:latin typeface="Arial" pitchFamily="34" charset="0"/>
                <a:cs typeface="Arial" pitchFamily="34" charset="0"/>
              </a:rPr>
              <a:t> L’utilizzo limitato degli agenti chimici, fisici e biologici sui luoghi di lavoro;</a:t>
            </a:r>
          </a:p>
          <a:p>
            <a:pPr>
              <a:buFont typeface="Arial" pitchFamily="34" charset="0"/>
              <a:buChar char="•"/>
            </a:pPr>
            <a:r>
              <a:rPr lang="it-IT" dirty="0" smtClean="0">
                <a:latin typeface="Arial" pitchFamily="34" charset="0"/>
                <a:cs typeface="Arial" pitchFamily="34" charset="0"/>
              </a:rPr>
              <a:t>La priorità delle misure di protezione collettiva rispetto alle misure di protezione individuale;</a:t>
            </a:r>
          </a:p>
          <a:p>
            <a:pPr>
              <a:buFont typeface="Arial" pitchFamily="34" charset="0"/>
              <a:buChar char="•"/>
            </a:pPr>
            <a:r>
              <a:rPr lang="it-IT" dirty="0" smtClean="0">
                <a:latin typeface="Arial" pitchFamily="34" charset="0"/>
                <a:cs typeface="Arial" pitchFamily="34" charset="0"/>
              </a:rPr>
              <a:t> L’uso di segnali di avvertimento e di sicurezza;</a:t>
            </a:r>
          </a:p>
          <a:p>
            <a:pPr>
              <a:buFont typeface="Arial" pitchFamily="34" charset="0"/>
              <a:buChar char="•"/>
            </a:pPr>
            <a:r>
              <a:rPr lang="it-IT" dirty="0" smtClean="0">
                <a:latin typeface="Arial" pitchFamily="34" charset="0"/>
                <a:cs typeface="Arial" pitchFamily="34" charset="0"/>
              </a:rPr>
              <a:t>La regolare manutenzione di ambienti, di attrezzature, di impianti, con particolare  riguardo ai dispositivi di sicurezza in conformità alla indicazione dei fabbricanti.</a:t>
            </a:r>
            <a:endParaRPr lang="it-IT"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899592" y="1556792"/>
            <a:ext cx="7560840" cy="4293483"/>
          </a:xfrm>
          <a:prstGeom prst="rect">
            <a:avLst/>
          </a:prstGeom>
        </p:spPr>
        <p:txBody>
          <a:bodyPr wrap="square">
            <a:spAutoFit/>
          </a:bodyPr>
          <a:lstStyle/>
          <a:p>
            <a:pPr>
              <a:lnSpc>
                <a:spcPct val="150000"/>
              </a:lnSpc>
            </a:pPr>
            <a:r>
              <a:rPr lang="it-IT" sz="2000" b="1" dirty="0" smtClean="0"/>
              <a:t>Art. 93. Responsabilità dei committenti e responsabili dei lavori</a:t>
            </a:r>
            <a:endParaRPr lang="it-IT" sz="2000" i="1" dirty="0" smtClean="0">
              <a:latin typeface="Arial" pitchFamily="34" charset="0"/>
              <a:cs typeface="Arial" pitchFamily="34" charset="0"/>
            </a:endParaRPr>
          </a:p>
          <a:p>
            <a:pPr>
              <a:lnSpc>
                <a:spcPct val="150000"/>
              </a:lnSpc>
            </a:pPr>
            <a:endParaRPr lang="it-IT" dirty="0" smtClean="0"/>
          </a:p>
          <a:p>
            <a:pPr marL="342900" indent="-342900">
              <a:lnSpc>
                <a:spcPct val="150000"/>
              </a:lnSpc>
              <a:buAutoNum type="arabicPeriod"/>
            </a:pPr>
            <a:r>
              <a:rPr lang="it-IT" sz="1600" dirty="0" smtClean="0">
                <a:latin typeface="Arial" pitchFamily="34" charset="0"/>
                <a:cs typeface="Arial" pitchFamily="34" charset="0"/>
              </a:rPr>
              <a:t>Il committente è esonerato dalle responsabilità connesse all'adempimento degli obblighi limitatamente all'incarico conferito al responsabile dei lavori. </a:t>
            </a:r>
            <a:br>
              <a:rPr lang="it-IT" sz="1600" dirty="0" smtClean="0">
                <a:latin typeface="Arial" pitchFamily="34" charset="0"/>
                <a:cs typeface="Arial" pitchFamily="34" charset="0"/>
              </a:rPr>
            </a:br>
            <a:r>
              <a:rPr lang="it-IT" sz="1600" i="1" dirty="0" smtClean="0">
                <a:latin typeface="Arial" pitchFamily="34" charset="0"/>
                <a:cs typeface="Arial" pitchFamily="34" charset="0"/>
              </a:rPr>
              <a:t>(comma così modificato dall'art. 62 del d.lgs. n. 106 del 2009)</a:t>
            </a:r>
          </a:p>
          <a:p>
            <a:pPr marL="342900" indent="-342900">
              <a:lnSpc>
                <a:spcPct val="150000"/>
              </a:lnSpc>
            </a:pPr>
            <a:endParaRPr lang="it-IT" sz="1600" dirty="0" smtClean="0">
              <a:latin typeface="Arial" pitchFamily="34" charset="0"/>
              <a:cs typeface="Arial" pitchFamily="34" charset="0"/>
            </a:endParaRPr>
          </a:p>
          <a:p>
            <a:pPr marL="342900" indent="-342900">
              <a:lnSpc>
                <a:spcPct val="150000"/>
              </a:lnSpc>
            </a:pPr>
            <a:r>
              <a:rPr lang="it-IT" sz="1600" dirty="0" smtClean="0">
                <a:latin typeface="Arial" pitchFamily="34" charset="0"/>
                <a:cs typeface="Arial" pitchFamily="34" charset="0"/>
              </a:rPr>
              <a:t>2. La designazione del coordinatore per la progettazione e del coordinatore per l'esecuzione dei lavori, non esonera il committente o il responsabile dei lavori dalle responsabilità connesse alla verifica dell'adempimento degli obblighi di cui agli articoli 91, comma 1, e 92, comma 1, lettere a), b), c), d ed e).</a:t>
            </a:r>
            <a:br>
              <a:rPr lang="it-IT" sz="1600" dirty="0" smtClean="0">
                <a:latin typeface="Arial" pitchFamily="34" charset="0"/>
                <a:cs typeface="Arial" pitchFamily="34" charset="0"/>
              </a:rPr>
            </a:br>
            <a:r>
              <a:rPr lang="it-IT" sz="1600" i="1" dirty="0" smtClean="0">
                <a:latin typeface="Arial" pitchFamily="34" charset="0"/>
                <a:cs typeface="Arial" pitchFamily="34" charset="0"/>
              </a:rPr>
              <a:t>(comma così modificato dall'art. 62 del d.lgs. n. 106 del 2009)</a:t>
            </a:r>
            <a:endParaRPr lang="it-IT" sz="1600" dirty="0">
              <a:latin typeface="Arial" pitchFamily="34" charset="0"/>
              <a:cs typeface="Arial" pitchFamily="34" charset="0"/>
            </a:endParaRPr>
          </a:p>
        </p:txBody>
      </p:sp>
      <p:sp>
        <p:nvSpPr>
          <p:cNvPr id="4" name="Rettangolo 3"/>
          <p:cNvSpPr/>
          <p:nvPr/>
        </p:nvSpPr>
        <p:spPr>
          <a:xfrm>
            <a:off x="611560" y="620688"/>
            <a:ext cx="2252540" cy="369332"/>
          </a:xfrm>
          <a:prstGeom prst="rect">
            <a:avLst/>
          </a:prstGeom>
        </p:spPr>
        <p:txBody>
          <a:bodyPr wrap="none">
            <a:spAutoFit/>
          </a:bodyPr>
          <a:lstStyle/>
          <a:p>
            <a:pPr>
              <a:buFont typeface="Arial" pitchFamily="34" charset="0"/>
              <a:buChar char="•"/>
            </a:pPr>
            <a:r>
              <a:rPr lang="it-IT" b="1" dirty="0" smtClean="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Committente/</a:t>
            </a:r>
            <a:r>
              <a:rPr lang="it-IT" b="1" u="sng" dirty="0" err="1" smtClean="0">
                <a:solidFill>
                  <a:srgbClr val="002060"/>
                </a:solidFill>
                <a:latin typeface="Arial" pitchFamily="34" charset="0"/>
                <a:cs typeface="Arial" pitchFamily="34" charset="0"/>
              </a:rPr>
              <a:t>R.L</a:t>
            </a:r>
            <a:r>
              <a:rPr lang="it-IT" b="1" u="sng" dirty="0" smtClean="0">
                <a:solidFill>
                  <a:srgbClr val="002060"/>
                </a:solidFill>
                <a:latin typeface="Arial" pitchFamily="34" charset="0"/>
                <a:cs typeface="Arial" pitchFamily="34" charset="0"/>
              </a:rPr>
              <a:t>:</a:t>
            </a:r>
            <a:endParaRPr lang="it-IT" u="sn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620688"/>
            <a:ext cx="2906565"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Responsabile dei lavori</a:t>
            </a:r>
            <a:endParaRPr lang="it-IT" u="sng" dirty="0"/>
          </a:p>
        </p:txBody>
      </p:sp>
      <p:sp>
        <p:nvSpPr>
          <p:cNvPr id="3" name="Rettangolo 2"/>
          <p:cNvSpPr/>
          <p:nvPr/>
        </p:nvSpPr>
        <p:spPr>
          <a:xfrm>
            <a:off x="467544" y="1628800"/>
            <a:ext cx="8208912" cy="2908489"/>
          </a:xfrm>
          <a:prstGeom prst="rect">
            <a:avLst/>
          </a:prstGeom>
        </p:spPr>
        <p:txBody>
          <a:bodyPr wrap="square">
            <a:spAutoFit/>
          </a:bodyPr>
          <a:lstStyle/>
          <a:p>
            <a:pPr>
              <a:lnSpc>
                <a:spcPct val="150000"/>
              </a:lnSpc>
            </a:pPr>
            <a:r>
              <a:rPr lang="it-IT" sz="2000" b="1" dirty="0" smtClean="0"/>
              <a:t>Art. 89. </a:t>
            </a:r>
            <a:r>
              <a:rPr lang="it-IT" sz="2000" b="1" dirty="0" smtClean="0">
                <a:latin typeface="Arial" pitchFamily="34" charset="0"/>
                <a:cs typeface="Arial" pitchFamily="34" charset="0"/>
              </a:rPr>
              <a:t>comma 1 </a:t>
            </a:r>
            <a:r>
              <a:rPr lang="it-IT" sz="2000" dirty="0" smtClean="0">
                <a:latin typeface="Arial" pitchFamily="34" charset="0"/>
                <a:cs typeface="Arial" pitchFamily="34" charset="0"/>
              </a:rPr>
              <a:t> </a:t>
            </a:r>
            <a:r>
              <a:rPr lang="it-IT" sz="2000" i="1" dirty="0" smtClean="0">
                <a:latin typeface="Arial" pitchFamily="34" charset="0"/>
                <a:cs typeface="Arial" pitchFamily="34" charset="0"/>
              </a:rPr>
              <a:t>Testo unico sulla sicurezza sul lavoro</a:t>
            </a:r>
            <a:endParaRPr lang="it-IT" sz="2000" dirty="0" smtClean="0"/>
          </a:p>
          <a:p>
            <a:pPr algn="just">
              <a:lnSpc>
                <a:spcPct val="150000"/>
              </a:lnSpc>
            </a:pPr>
            <a:r>
              <a:rPr lang="it-IT" dirty="0" smtClean="0">
                <a:latin typeface="Arial" pitchFamily="34" charset="0"/>
                <a:cs typeface="Arial" pitchFamily="34" charset="0"/>
              </a:rPr>
              <a:t>c) </a:t>
            </a:r>
            <a:r>
              <a:rPr lang="it-IT" b="1" dirty="0" smtClean="0">
                <a:latin typeface="Arial" pitchFamily="34" charset="0"/>
                <a:cs typeface="Arial" pitchFamily="34" charset="0"/>
              </a:rPr>
              <a:t>responsabile dei lavori: </a:t>
            </a:r>
            <a:r>
              <a:rPr lang="it-IT" dirty="0" smtClean="0">
                <a:latin typeface="Arial" pitchFamily="34" charset="0"/>
                <a:cs typeface="Arial" pitchFamily="34" charset="0"/>
              </a:rPr>
              <a:t>soggetto che può essere incaricato dal committente per svolgere i compiti ad esso attribuiti dal presente decreto; nel campo di applicazione del decreto legislativo 12 aprile 2006, n. 163, e successive modificazioni</a:t>
            </a:r>
            <a:r>
              <a:rPr lang="it-IT" sz="2400" dirty="0" smtClean="0">
                <a:latin typeface="Arial" pitchFamily="34" charset="0"/>
                <a:cs typeface="Arial" pitchFamily="34" charset="0"/>
              </a:rPr>
              <a:t>, </a:t>
            </a:r>
            <a:r>
              <a:rPr lang="it-IT" sz="2400" b="1" dirty="0" smtClean="0">
                <a:latin typeface="Arial" pitchFamily="34" charset="0"/>
                <a:cs typeface="Arial" pitchFamily="34" charset="0"/>
              </a:rPr>
              <a:t>il responsabile dei lavori </a:t>
            </a:r>
          </a:p>
          <a:p>
            <a:pPr algn="just">
              <a:lnSpc>
                <a:spcPct val="150000"/>
              </a:lnSpc>
            </a:pPr>
            <a:r>
              <a:rPr lang="it-IT" sz="2400" b="1" dirty="0" smtClean="0">
                <a:latin typeface="Arial" pitchFamily="34" charset="0"/>
                <a:cs typeface="Arial" pitchFamily="34" charset="0"/>
              </a:rPr>
              <a:t>è il responsabile del procedimento</a:t>
            </a:r>
            <a:r>
              <a:rPr lang="it-IT" b="1" dirty="0" smtClean="0">
                <a:latin typeface="Arial" pitchFamily="34" charset="0"/>
                <a:cs typeface="Arial" pitchFamily="34" charset="0"/>
              </a:rPr>
              <a:t>;</a:t>
            </a:r>
            <a:endParaRPr lang="it-IT" b="1" dirty="0">
              <a:latin typeface="Arial" pitchFamily="34" charset="0"/>
              <a:cs typeface="Arial" pitchFamily="34" charset="0"/>
            </a:endParaRPr>
          </a:p>
        </p:txBody>
      </p:sp>
      <p:sp>
        <p:nvSpPr>
          <p:cNvPr id="4" name="Rettangolo 3"/>
          <p:cNvSpPr/>
          <p:nvPr/>
        </p:nvSpPr>
        <p:spPr>
          <a:xfrm>
            <a:off x="5686403" y="5157192"/>
            <a:ext cx="3024336" cy="55399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50000"/>
              </a:lnSpc>
            </a:pPr>
            <a:r>
              <a:rPr lang="it-IT" sz="2000" b="1" dirty="0" smtClean="0"/>
              <a:t>Oggi D. </a:t>
            </a:r>
            <a:r>
              <a:rPr lang="it-IT" sz="2000" b="1" dirty="0" err="1" smtClean="0"/>
              <a:t>Lgs</a:t>
            </a:r>
            <a:r>
              <a:rPr lang="it-IT" sz="2000" b="1" dirty="0" smtClean="0"/>
              <a:t>. 50/2016</a:t>
            </a:r>
            <a:endParaRPr lang="it-IT" b="1" dirty="0">
              <a:latin typeface="Arial" pitchFamily="34" charset="0"/>
              <a:cs typeface="Arial" pitchFamily="34" charset="0"/>
            </a:endParaRPr>
          </a:p>
        </p:txBody>
      </p:sp>
      <p:sp>
        <p:nvSpPr>
          <p:cNvPr id="6" name="Freccia in giù 5"/>
          <p:cNvSpPr/>
          <p:nvPr/>
        </p:nvSpPr>
        <p:spPr>
          <a:xfrm>
            <a:off x="6804248" y="3368790"/>
            <a:ext cx="1224136" cy="1656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5796136" y="380007"/>
            <a:ext cx="2906565"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Responsabile dei lavori</a:t>
            </a:r>
            <a:endParaRPr lang="it-IT" u="sng" dirty="0"/>
          </a:p>
        </p:txBody>
      </p:sp>
      <p:sp>
        <p:nvSpPr>
          <p:cNvPr id="4" name="CasellaDiTesto 3"/>
          <p:cNvSpPr txBox="1"/>
          <p:nvPr/>
        </p:nvSpPr>
        <p:spPr>
          <a:xfrm>
            <a:off x="323528" y="836712"/>
            <a:ext cx="8136904" cy="5847755"/>
          </a:xfrm>
          <a:prstGeom prst="rect">
            <a:avLst/>
          </a:prstGeom>
          <a:noFill/>
        </p:spPr>
        <p:txBody>
          <a:bodyPr wrap="square" rtlCol="0">
            <a:spAutoFit/>
          </a:bodyPr>
          <a:lstStyle/>
          <a:p>
            <a:r>
              <a:rPr lang="it-IT" b="1" dirty="0" smtClean="0"/>
              <a:t>Art. 90. </a:t>
            </a:r>
            <a:r>
              <a:rPr lang="it-IT" dirty="0" smtClean="0">
                <a:latin typeface="Arial" pitchFamily="34" charset="0"/>
                <a:cs typeface="Arial" pitchFamily="34" charset="0"/>
              </a:rPr>
              <a:t>  </a:t>
            </a:r>
            <a:r>
              <a:rPr lang="it-IT" i="1" dirty="0" smtClean="0">
                <a:latin typeface="Arial" pitchFamily="34" charset="0"/>
                <a:cs typeface="Arial" pitchFamily="34" charset="0"/>
              </a:rPr>
              <a:t>Testo unico sulla sicurezza sul lavoro</a:t>
            </a:r>
          </a:p>
          <a:p>
            <a:r>
              <a:rPr lang="it-IT" dirty="0" smtClean="0">
                <a:latin typeface="Arial" pitchFamily="34" charset="0"/>
                <a:cs typeface="Arial" pitchFamily="34" charset="0"/>
              </a:rPr>
              <a:t>Obblighi del committente o del responsabile dei lavori</a:t>
            </a:r>
            <a:br>
              <a:rPr lang="it-IT" dirty="0" smtClean="0">
                <a:latin typeface="Arial" pitchFamily="34" charset="0"/>
                <a:cs typeface="Arial" pitchFamily="34" charset="0"/>
              </a:rPr>
            </a:br>
            <a:endParaRPr lang="it-IT" dirty="0" smtClean="0">
              <a:latin typeface="Arial" pitchFamily="34" charset="0"/>
              <a:cs typeface="Arial" pitchFamily="34" charset="0"/>
            </a:endParaRPr>
          </a:p>
          <a:p>
            <a:r>
              <a:rPr lang="it-IT" dirty="0" smtClean="0">
                <a:latin typeface="Arial" pitchFamily="34" charset="0"/>
                <a:cs typeface="Arial" pitchFamily="34" charset="0"/>
              </a:rPr>
              <a:t>1. </a:t>
            </a:r>
            <a:r>
              <a:rPr lang="it-IT" b="1" dirty="0" smtClean="0">
                <a:latin typeface="Arial" pitchFamily="34" charset="0"/>
                <a:cs typeface="Arial" pitchFamily="34" charset="0"/>
              </a:rPr>
              <a:t>Il committente o il responsabile dei lavori, nelle fasi di progettazione dell’opera, </a:t>
            </a:r>
            <a:r>
              <a:rPr lang="it-IT" sz="2400" b="1" u="sng" dirty="0" smtClean="0">
                <a:latin typeface="Arial" pitchFamily="34" charset="0"/>
                <a:cs typeface="Arial" pitchFamily="34" charset="0"/>
              </a:rPr>
              <a:t>si attiene ai principi e alle misure generali di tutela di cui all’articolo 15</a:t>
            </a:r>
            <a:r>
              <a:rPr lang="it-IT" b="1" dirty="0" smtClean="0">
                <a:latin typeface="Arial" pitchFamily="34" charset="0"/>
                <a:cs typeface="Arial" pitchFamily="34" charset="0"/>
              </a:rPr>
              <a:t>, in particolare:</a:t>
            </a:r>
          </a:p>
          <a:p>
            <a:pPr marL="342900" indent="-342900">
              <a:buAutoNum type="alphaLcParenR"/>
            </a:pPr>
            <a:r>
              <a:rPr lang="it-IT" b="1" dirty="0" smtClean="0">
                <a:latin typeface="Arial" pitchFamily="34" charset="0"/>
                <a:cs typeface="Arial" pitchFamily="34" charset="0"/>
              </a:rPr>
              <a:t>al momento delle scelte architettoniche, tecniche ed organizzative, onde pianificare i vari lavori o fasi di lavoro che si svolgeranno simultaneamente o successivamente;</a:t>
            </a:r>
          </a:p>
          <a:p>
            <a:pPr marL="342900" indent="-342900">
              <a:buAutoNum type="alphaLcParenR"/>
            </a:pPr>
            <a:r>
              <a:rPr lang="it-IT" b="1" dirty="0" smtClean="0">
                <a:latin typeface="Arial" pitchFamily="34" charset="0"/>
                <a:cs typeface="Arial" pitchFamily="34" charset="0"/>
              </a:rPr>
              <a:t>all'atto della previsione della durata di realizzazione di questi vari lavori o fasi di lavoro.</a:t>
            </a:r>
          </a:p>
          <a:p>
            <a:pPr marL="342900" indent="-342900"/>
            <a:endParaRPr lang="it-IT" b="1" dirty="0" smtClean="0">
              <a:latin typeface="Arial" pitchFamily="34" charset="0"/>
              <a:cs typeface="Arial" pitchFamily="34" charset="0"/>
            </a:endParaRPr>
          </a:p>
          <a:p>
            <a:r>
              <a:rPr lang="it-IT" dirty="0" smtClean="0">
                <a:latin typeface="Arial" pitchFamily="34" charset="0"/>
                <a:cs typeface="Arial" pitchFamily="34" charset="0"/>
              </a:rPr>
              <a:t>1-bis. Per i lavori pubblici l’attuazione di quanto previsto al comma 1 avviene nel rispetto dei compiti attribuiti al responsabile del procedimento e al progettista.</a:t>
            </a:r>
          </a:p>
          <a:p>
            <a:endParaRPr lang="it-IT" dirty="0" smtClean="0">
              <a:latin typeface="Arial" pitchFamily="34" charset="0"/>
              <a:cs typeface="Arial" pitchFamily="34" charset="0"/>
            </a:endParaRPr>
          </a:p>
          <a:p>
            <a:r>
              <a:rPr lang="it-IT" dirty="0" smtClean="0">
                <a:latin typeface="Arial" pitchFamily="34" charset="0"/>
                <a:cs typeface="Arial" pitchFamily="34" charset="0"/>
              </a:rPr>
              <a:t>2. </a:t>
            </a:r>
            <a:r>
              <a:rPr lang="it-IT" b="1" dirty="0" smtClean="0">
                <a:latin typeface="Arial" pitchFamily="34" charset="0"/>
                <a:cs typeface="Arial" pitchFamily="34" charset="0"/>
              </a:rPr>
              <a:t>Il committente o il responsabile dei lavori, nella fase della progettazione dell'opera, </a:t>
            </a:r>
            <a:r>
              <a:rPr lang="it-IT" sz="2400" b="1" u="sng" dirty="0" smtClean="0">
                <a:latin typeface="Arial" pitchFamily="34" charset="0"/>
                <a:cs typeface="Arial" pitchFamily="34" charset="0"/>
              </a:rPr>
              <a:t>prende in considerazione </a:t>
            </a:r>
            <a:r>
              <a:rPr lang="it-IT" b="1" dirty="0" smtClean="0">
                <a:latin typeface="Arial" pitchFamily="34" charset="0"/>
                <a:cs typeface="Arial" pitchFamily="34" charset="0"/>
              </a:rPr>
              <a:t>i documenti di cui all'articolo 91, comma 1, lettere a) e b).</a:t>
            </a:r>
          </a:p>
          <a:p>
            <a:endParaRPr lang="it-IT" sz="1400" b="1" dirty="0" smtClean="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5940152" y="147990"/>
            <a:ext cx="2906565"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Responsabile dei lavori</a:t>
            </a:r>
            <a:endParaRPr lang="it-IT" u="sng" dirty="0"/>
          </a:p>
        </p:txBody>
      </p:sp>
      <p:sp>
        <p:nvSpPr>
          <p:cNvPr id="4" name="CasellaDiTesto 3"/>
          <p:cNvSpPr txBox="1"/>
          <p:nvPr/>
        </p:nvSpPr>
        <p:spPr>
          <a:xfrm>
            <a:off x="467544" y="332656"/>
            <a:ext cx="8136904" cy="6124754"/>
          </a:xfrm>
          <a:prstGeom prst="rect">
            <a:avLst/>
          </a:prstGeom>
          <a:noFill/>
        </p:spPr>
        <p:txBody>
          <a:bodyPr wrap="square" rtlCol="0">
            <a:spAutoFit/>
          </a:bodyPr>
          <a:lstStyle/>
          <a:p>
            <a:r>
              <a:rPr lang="it-IT" b="1" dirty="0" smtClean="0"/>
              <a:t>Art. 90. </a:t>
            </a:r>
            <a:r>
              <a:rPr lang="it-IT" dirty="0" smtClean="0">
                <a:latin typeface="Arial" pitchFamily="34" charset="0"/>
                <a:cs typeface="Arial" pitchFamily="34" charset="0"/>
              </a:rPr>
              <a:t> </a:t>
            </a:r>
            <a:r>
              <a:rPr lang="it-IT" i="1" dirty="0" smtClean="0">
                <a:latin typeface="Arial" pitchFamily="34" charset="0"/>
                <a:cs typeface="Arial" pitchFamily="34" charset="0"/>
              </a:rPr>
              <a:t>Testo unico sulla sicurezza sul lavoro</a:t>
            </a:r>
          </a:p>
          <a:p>
            <a:r>
              <a:rPr lang="it-IT" dirty="0" smtClean="0">
                <a:latin typeface="Arial" pitchFamily="34" charset="0"/>
                <a:cs typeface="Arial" pitchFamily="34" charset="0"/>
              </a:rPr>
              <a:t>Obblighi del committente o del responsabile dei lavori</a:t>
            </a:r>
            <a:br>
              <a:rPr lang="it-IT" dirty="0" smtClean="0">
                <a:latin typeface="Arial" pitchFamily="34" charset="0"/>
                <a:cs typeface="Arial" pitchFamily="34" charset="0"/>
              </a:rPr>
            </a:br>
            <a:endParaRPr lang="it-IT" b="1" dirty="0" smtClean="0">
              <a:latin typeface="Arial" pitchFamily="34" charset="0"/>
              <a:cs typeface="Arial" pitchFamily="34" charset="0"/>
            </a:endParaRPr>
          </a:p>
          <a:p>
            <a:r>
              <a:rPr lang="it-IT" dirty="0" smtClean="0">
                <a:latin typeface="Arial" pitchFamily="34" charset="0"/>
                <a:cs typeface="Arial" pitchFamily="34" charset="0"/>
              </a:rPr>
              <a:t>3. Nei cantieri in cui </a:t>
            </a:r>
            <a:r>
              <a:rPr lang="it-IT" sz="2000" b="1" u="sng" dirty="0" smtClean="0">
                <a:latin typeface="Arial" pitchFamily="34" charset="0"/>
                <a:cs typeface="Arial" pitchFamily="34" charset="0"/>
              </a:rPr>
              <a:t>è prevista la presenza di più imprese esecutrici, anche non contemporanea, </a:t>
            </a:r>
            <a:r>
              <a:rPr lang="it-IT" dirty="0" smtClean="0">
                <a:latin typeface="Arial" pitchFamily="34" charset="0"/>
                <a:cs typeface="Arial" pitchFamily="34" charset="0"/>
              </a:rPr>
              <a:t>il committente, anche nei casi di coincidenza con l'impresa esecutrice, o il responsabile dei lavori</a:t>
            </a:r>
            <a:r>
              <a:rPr lang="it-IT" sz="2000" u="sng" dirty="0" smtClean="0">
                <a:latin typeface="Arial" pitchFamily="34" charset="0"/>
                <a:cs typeface="Arial" pitchFamily="34" charset="0"/>
              </a:rPr>
              <a:t>, </a:t>
            </a:r>
            <a:r>
              <a:rPr lang="it-IT" sz="2000" b="1" u="sng" dirty="0" smtClean="0">
                <a:latin typeface="Arial" pitchFamily="34" charset="0"/>
                <a:cs typeface="Arial" pitchFamily="34" charset="0"/>
              </a:rPr>
              <a:t>contestualmente all'affidamento dell'incarico di progettazione, designa il coordinatore per la progettazione.</a:t>
            </a:r>
          </a:p>
          <a:p>
            <a:endParaRPr lang="it-IT" dirty="0" smtClean="0">
              <a:latin typeface="Arial" pitchFamily="34" charset="0"/>
              <a:cs typeface="Arial" pitchFamily="34" charset="0"/>
            </a:endParaRPr>
          </a:p>
          <a:p>
            <a:r>
              <a:rPr lang="it-IT" dirty="0" smtClean="0">
                <a:latin typeface="Arial" pitchFamily="34" charset="0"/>
                <a:cs typeface="Arial" pitchFamily="34" charset="0"/>
              </a:rPr>
              <a:t>4. Nei cantieri in cui </a:t>
            </a:r>
            <a:r>
              <a:rPr lang="it-IT" sz="2000" b="1" u="sng" dirty="0" smtClean="0">
                <a:latin typeface="Arial" pitchFamily="34" charset="0"/>
                <a:cs typeface="Arial" pitchFamily="34" charset="0"/>
              </a:rPr>
              <a:t>è prevista la presenza di più imprese esecutrici, anche non contemporanea, </a:t>
            </a:r>
            <a:r>
              <a:rPr lang="it-IT" dirty="0" smtClean="0">
                <a:latin typeface="Arial" pitchFamily="34" charset="0"/>
                <a:cs typeface="Arial" pitchFamily="34" charset="0"/>
              </a:rPr>
              <a:t>il committente o il responsabile dei lavori, prima dell'affidamento dei lavori, </a:t>
            </a:r>
            <a:r>
              <a:rPr lang="it-IT" b="1" dirty="0" smtClean="0">
                <a:latin typeface="Arial" pitchFamily="34" charset="0"/>
                <a:cs typeface="Arial" pitchFamily="34" charset="0"/>
              </a:rPr>
              <a:t>designa il coordinatore per l'esecuzione dei lavori</a:t>
            </a:r>
            <a:r>
              <a:rPr lang="it-IT" dirty="0" smtClean="0">
                <a:latin typeface="Arial" pitchFamily="34" charset="0"/>
                <a:cs typeface="Arial" pitchFamily="34" charset="0"/>
              </a:rPr>
              <a:t>, in possesso dei requisiti di cui all'articolo 98.</a:t>
            </a:r>
          </a:p>
          <a:p>
            <a:endParaRPr lang="it-IT" dirty="0" smtClean="0">
              <a:latin typeface="Arial" pitchFamily="34" charset="0"/>
              <a:cs typeface="Arial" pitchFamily="34" charset="0"/>
            </a:endParaRPr>
          </a:p>
          <a:p>
            <a:r>
              <a:rPr lang="it-IT" dirty="0" smtClean="0">
                <a:latin typeface="Arial" pitchFamily="34" charset="0"/>
                <a:cs typeface="Arial" pitchFamily="34" charset="0"/>
              </a:rPr>
              <a:t>5. La disposizione di cui al comma 4 </a:t>
            </a:r>
            <a:r>
              <a:rPr lang="it-IT" i="1" dirty="0" smtClean="0">
                <a:latin typeface="Arial" pitchFamily="34" charset="0"/>
                <a:cs typeface="Arial" pitchFamily="34" charset="0"/>
              </a:rPr>
              <a:t>si applica anche nel caso in cui, dopo l'affidamento dei lavori a un'unica impresa, l'esecuzione dei lavori o di parte di essi sia affidata a una o più imprese.</a:t>
            </a:r>
          </a:p>
          <a:p>
            <a:endParaRPr lang="it-IT" dirty="0" smtClean="0">
              <a:latin typeface="Arial" pitchFamily="34" charset="0"/>
              <a:cs typeface="Arial" pitchFamily="34" charset="0"/>
            </a:endParaRPr>
          </a:p>
          <a:p>
            <a:r>
              <a:rPr lang="it-IT" dirty="0" smtClean="0">
                <a:latin typeface="Arial" pitchFamily="34" charset="0"/>
                <a:cs typeface="Arial" pitchFamily="34" charset="0"/>
              </a:rPr>
              <a:t>6. Il committente o il responsabile dei lavori, qualora in possesso dei requisiti di cui all'articolo 98, ha facoltà di svolgere le funzioni sia di coordinatore per la progettazione sia di coordinatore per l'esecuzione dei lavori.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5940152" y="219998"/>
            <a:ext cx="2906565"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Responsabile dei lavori</a:t>
            </a:r>
            <a:endParaRPr lang="it-IT" u="sng" dirty="0"/>
          </a:p>
        </p:txBody>
      </p:sp>
      <p:sp>
        <p:nvSpPr>
          <p:cNvPr id="4" name="CasellaDiTesto 3"/>
          <p:cNvSpPr txBox="1"/>
          <p:nvPr/>
        </p:nvSpPr>
        <p:spPr>
          <a:xfrm>
            <a:off x="467544" y="764704"/>
            <a:ext cx="8136904" cy="5601533"/>
          </a:xfrm>
          <a:prstGeom prst="rect">
            <a:avLst/>
          </a:prstGeom>
          <a:noFill/>
        </p:spPr>
        <p:txBody>
          <a:bodyPr wrap="square" rtlCol="0">
            <a:spAutoFit/>
          </a:bodyPr>
          <a:lstStyle/>
          <a:p>
            <a:r>
              <a:rPr lang="it-IT" sz="1600" dirty="0" smtClean="0">
                <a:latin typeface="Arial" pitchFamily="34" charset="0"/>
                <a:cs typeface="Arial" pitchFamily="34" charset="0"/>
              </a:rPr>
              <a:t>7. Il committente o il responsabile dei lavori comunica alle imprese affidatarie, alle imprese esecutrici e ai lavoratori autonomi il nominativo del coordinatore per la progettazione e quello del coordinatore per l'esecuzione dei lavori. Tali nominativi sono indicati nel cartello di cantiere.</a:t>
            </a:r>
          </a:p>
          <a:p>
            <a:endParaRPr lang="it-IT" sz="1600" dirty="0" smtClean="0">
              <a:latin typeface="Arial" pitchFamily="34" charset="0"/>
              <a:cs typeface="Arial" pitchFamily="34" charset="0"/>
            </a:endParaRPr>
          </a:p>
          <a:p>
            <a:r>
              <a:rPr lang="it-IT" sz="1600" dirty="0" smtClean="0">
                <a:latin typeface="Arial" pitchFamily="34" charset="0"/>
                <a:cs typeface="Arial" pitchFamily="34" charset="0"/>
              </a:rPr>
              <a:t>8. </a:t>
            </a:r>
            <a:r>
              <a:rPr lang="it-IT" sz="1600" i="1" dirty="0" smtClean="0">
                <a:latin typeface="Arial" pitchFamily="34" charset="0"/>
                <a:cs typeface="Arial" pitchFamily="34" charset="0"/>
              </a:rPr>
              <a:t>Il committente o il responsabile dei lavori ha facoltà di </a:t>
            </a:r>
            <a:r>
              <a:rPr lang="it-IT" sz="1600" i="1" u="sng" dirty="0" smtClean="0">
                <a:latin typeface="Arial" pitchFamily="34" charset="0"/>
                <a:cs typeface="Arial" pitchFamily="34" charset="0"/>
              </a:rPr>
              <a:t>sostituire in qualsiasi momento</a:t>
            </a:r>
            <a:r>
              <a:rPr lang="it-IT" sz="1600" i="1" dirty="0" smtClean="0">
                <a:latin typeface="Arial" pitchFamily="34" charset="0"/>
                <a:cs typeface="Arial" pitchFamily="34" charset="0"/>
              </a:rPr>
              <a:t>, anche personalmente, se in possesso dei requisiti di cui all'articolo 98, i soggetti designati in attuazione dei commi 3 e 4</a:t>
            </a:r>
            <a:r>
              <a:rPr lang="it-IT" sz="1600" dirty="0" smtClean="0">
                <a:latin typeface="Arial" pitchFamily="34" charset="0"/>
                <a:cs typeface="Arial" pitchFamily="34" charset="0"/>
              </a:rPr>
              <a:t>.</a:t>
            </a:r>
          </a:p>
          <a:p>
            <a:endParaRPr lang="it-IT" sz="1600" dirty="0" smtClean="0">
              <a:latin typeface="Arial" pitchFamily="34" charset="0"/>
              <a:cs typeface="Arial" pitchFamily="34" charset="0"/>
            </a:endParaRPr>
          </a:p>
          <a:p>
            <a:r>
              <a:rPr lang="it-IT" sz="1600" dirty="0" smtClean="0">
                <a:latin typeface="Arial" pitchFamily="34" charset="0"/>
                <a:cs typeface="Arial" pitchFamily="34" charset="0"/>
              </a:rPr>
              <a:t>9. Il committente o il responsabile dei lavori, anche nel caso di affidamento dei lavori ad un'unica impresa o ad un lavoratore autonomo:</a:t>
            </a:r>
          </a:p>
          <a:p>
            <a:r>
              <a:rPr lang="it-IT" sz="1600" dirty="0" smtClean="0">
                <a:latin typeface="Arial" pitchFamily="34" charset="0"/>
                <a:cs typeface="Arial" pitchFamily="34" charset="0"/>
              </a:rPr>
              <a:t>a) </a:t>
            </a:r>
            <a:r>
              <a:rPr lang="it-IT" b="1" u="sng" dirty="0" smtClean="0">
                <a:latin typeface="Arial" pitchFamily="34" charset="0"/>
                <a:cs typeface="Arial" pitchFamily="34" charset="0"/>
              </a:rPr>
              <a:t>verifica l'idoneità tecnico-professionale delle imprese affidatarie, delle imprese esecutrici e dei lavoratori autonomi in relazione alle funzioni o ai lavori da affidare, con le modalità di cui all'allegato XVII.</a:t>
            </a:r>
            <a:r>
              <a:rPr lang="it-IT" sz="1600" dirty="0" smtClean="0">
                <a:latin typeface="Arial" pitchFamily="34" charset="0"/>
                <a:cs typeface="Arial" pitchFamily="34" charset="0"/>
              </a:rPr>
              <a:t> Nei cantieri la cui entità presunta è inferiore a 200 uomini-giorno e i cui lavori non comportano rischi particolari di cui all’allegato XI, il requisito di cui al periodo che precede si considera soddisfatto mediante presentazione da parte delle imprese e dei lavoratori autonomi del </a:t>
            </a:r>
            <a:r>
              <a:rPr lang="it-IT" sz="1600" b="1" dirty="0" smtClean="0">
                <a:latin typeface="Arial" pitchFamily="34" charset="0"/>
                <a:cs typeface="Arial" pitchFamily="34" charset="0"/>
              </a:rPr>
              <a:t>certificato di iscrizione alla Camera di commercio</a:t>
            </a:r>
            <a:r>
              <a:rPr lang="it-IT" sz="1600" dirty="0" smtClean="0">
                <a:latin typeface="Arial" pitchFamily="34" charset="0"/>
                <a:cs typeface="Arial" pitchFamily="34" charset="0"/>
              </a:rPr>
              <a:t>, industria e artigianato e del </a:t>
            </a:r>
            <a:r>
              <a:rPr lang="it-IT" sz="1600" b="1" dirty="0" smtClean="0">
                <a:latin typeface="Arial" pitchFamily="34" charset="0"/>
                <a:cs typeface="Arial" pitchFamily="34" charset="0"/>
              </a:rPr>
              <a:t>documento unico di regolarità contributiva</a:t>
            </a:r>
            <a:r>
              <a:rPr lang="it-IT" sz="1600" dirty="0" smtClean="0">
                <a:latin typeface="Arial" pitchFamily="34" charset="0"/>
                <a:cs typeface="Arial" pitchFamily="34" charset="0"/>
              </a:rPr>
              <a:t>, fatto salvo quanto previsto dall’articolo 16-bis, comma 10, del decreto-legge 29 novembre 2008, n. 185, convertito, con modificazioni, dalla legge 28 gennaio 2009, n. 2</a:t>
            </a:r>
            <a:r>
              <a:rPr lang="it-IT" sz="1600" b="1" dirty="0" smtClean="0">
                <a:latin typeface="Arial" pitchFamily="34" charset="0"/>
                <a:cs typeface="Arial" pitchFamily="34" charset="0"/>
              </a:rPr>
              <a:t>, corredato da autocertificazione in ordine al possesso degli altri requisiti previsti dall'allegato XVII</a:t>
            </a:r>
            <a:r>
              <a:rPr lang="it-IT" sz="1600" dirty="0" smtClean="0">
                <a:latin typeface="Arial" pitchFamily="34" charset="0"/>
                <a:cs typeface="Arial" pitchFamily="34" charset="0"/>
              </a:rPr>
              <a:t>;</a:t>
            </a:r>
            <a:endParaRPr lang="it-IT"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012160" y="71558"/>
            <a:ext cx="2906565"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Responsabile dei lavori</a:t>
            </a:r>
            <a:endParaRPr lang="it-IT" u="sng" dirty="0"/>
          </a:p>
        </p:txBody>
      </p:sp>
      <p:sp>
        <p:nvSpPr>
          <p:cNvPr id="4" name="CasellaDiTesto 3"/>
          <p:cNvSpPr txBox="1"/>
          <p:nvPr/>
        </p:nvSpPr>
        <p:spPr>
          <a:xfrm>
            <a:off x="395536" y="476672"/>
            <a:ext cx="8136904" cy="5909310"/>
          </a:xfrm>
          <a:prstGeom prst="rect">
            <a:avLst/>
          </a:prstGeom>
          <a:noFill/>
        </p:spPr>
        <p:txBody>
          <a:bodyPr wrap="square" rtlCol="0">
            <a:spAutoFit/>
          </a:bodyPr>
          <a:lstStyle/>
          <a:p>
            <a:r>
              <a:rPr lang="it-IT" dirty="0" smtClean="0">
                <a:latin typeface="Arial" pitchFamily="34" charset="0"/>
                <a:cs typeface="Arial" pitchFamily="34" charset="0"/>
              </a:rPr>
              <a:t>b) chiede alle imprese esecutrici una </a:t>
            </a:r>
            <a:r>
              <a:rPr lang="it-IT" b="1" dirty="0" smtClean="0">
                <a:latin typeface="Arial" pitchFamily="34" charset="0"/>
                <a:cs typeface="Arial" pitchFamily="34" charset="0"/>
              </a:rPr>
              <a:t>dichiarazione dell'organico medio annuo</a:t>
            </a:r>
            <a:r>
              <a:rPr lang="it-IT" dirty="0" smtClean="0">
                <a:latin typeface="Arial" pitchFamily="34" charset="0"/>
                <a:cs typeface="Arial" pitchFamily="34" charset="0"/>
              </a:rPr>
              <a:t>, </a:t>
            </a:r>
            <a:r>
              <a:rPr lang="it-IT" b="1" dirty="0" smtClean="0">
                <a:latin typeface="Arial" pitchFamily="34" charset="0"/>
                <a:cs typeface="Arial" pitchFamily="34" charset="0"/>
              </a:rPr>
              <a:t>distinto per qualifica</a:t>
            </a:r>
            <a:r>
              <a:rPr lang="it-IT" dirty="0" smtClean="0">
                <a:latin typeface="Arial" pitchFamily="34" charset="0"/>
                <a:cs typeface="Arial" pitchFamily="34" charset="0"/>
              </a:rPr>
              <a:t>, corredata dagli </a:t>
            </a:r>
            <a:r>
              <a:rPr lang="it-IT" u="sng" dirty="0" smtClean="0">
                <a:latin typeface="Arial" pitchFamily="34" charset="0"/>
                <a:cs typeface="Arial" pitchFamily="34" charset="0"/>
              </a:rPr>
              <a:t>estremi delle denunce dei lavoratori effettuate all'Istituto nazionale della previdenza sociale (INPS), all'Istituto nazionale assicurazione infortuni sul lavoro (INAIL) e alle casse edili</a:t>
            </a:r>
            <a:r>
              <a:rPr lang="it-IT" dirty="0" smtClean="0">
                <a:latin typeface="Arial" pitchFamily="34" charset="0"/>
                <a:cs typeface="Arial" pitchFamily="34" charset="0"/>
              </a:rPr>
              <a:t>, nonché una </a:t>
            </a:r>
            <a:r>
              <a:rPr lang="it-IT" b="1" dirty="0" smtClean="0">
                <a:latin typeface="Arial" pitchFamily="34" charset="0"/>
                <a:cs typeface="Arial" pitchFamily="34" charset="0"/>
              </a:rPr>
              <a:t>dichiarazione relativa al contratto collettivo</a:t>
            </a:r>
            <a:r>
              <a:rPr lang="it-IT" dirty="0" smtClean="0">
                <a:latin typeface="Arial" pitchFamily="34" charset="0"/>
                <a:cs typeface="Arial" pitchFamily="34" charset="0"/>
              </a:rPr>
              <a:t> stipulato dalle organizzazioni sindacali comparativamente più rappresentative, applicato ai lavoratori dipendenti. </a:t>
            </a:r>
            <a:r>
              <a:rPr lang="it-IT" b="1" dirty="0" smtClean="0">
                <a:latin typeface="Arial" pitchFamily="34" charset="0"/>
                <a:cs typeface="Arial" pitchFamily="34" charset="0"/>
              </a:rPr>
              <a:t>Nei cantieri la cui entità presunta è inferiore a 200 uomini-giorno e i cui lavori non comportano rischi particolari di cui all’allegato XI,</a:t>
            </a:r>
            <a:r>
              <a:rPr lang="it-IT" dirty="0" smtClean="0">
                <a:latin typeface="Arial" pitchFamily="34" charset="0"/>
                <a:cs typeface="Arial" pitchFamily="34" charset="0"/>
              </a:rPr>
              <a:t> il requisito di cui al periodo che precede si considera soddisfatto mediante presentazione da parte delle imprese </a:t>
            </a:r>
            <a:r>
              <a:rPr lang="it-IT" b="1" dirty="0" smtClean="0">
                <a:latin typeface="Arial" pitchFamily="34" charset="0"/>
                <a:cs typeface="Arial" pitchFamily="34" charset="0"/>
              </a:rPr>
              <a:t>del documento unico di regolarità contributiva e dell'autocertificazione</a:t>
            </a:r>
            <a:r>
              <a:rPr lang="it-IT" dirty="0" smtClean="0">
                <a:latin typeface="Arial" pitchFamily="34" charset="0"/>
                <a:cs typeface="Arial" pitchFamily="34" charset="0"/>
              </a:rPr>
              <a:t> relativa al contratto collettivo applicato;</a:t>
            </a:r>
          </a:p>
          <a:p>
            <a:r>
              <a:rPr lang="it-IT" dirty="0" smtClean="0">
                <a:latin typeface="Arial" pitchFamily="34" charset="0"/>
                <a:cs typeface="Arial" pitchFamily="34" charset="0"/>
              </a:rPr>
              <a:t/>
            </a:r>
            <a:br>
              <a:rPr lang="it-IT" dirty="0" smtClean="0">
                <a:latin typeface="Arial" pitchFamily="34" charset="0"/>
                <a:cs typeface="Arial" pitchFamily="34" charset="0"/>
              </a:rPr>
            </a:br>
            <a:r>
              <a:rPr lang="it-IT" dirty="0" smtClean="0">
                <a:latin typeface="Arial" pitchFamily="34" charset="0"/>
                <a:cs typeface="Arial" pitchFamily="34" charset="0"/>
              </a:rPr>
              <a:t>c) </a:t>
            </a:r>
            <a:r>
              <a:rPr lang="it-IT" b="1" dirty="0" smtClean="0">
                <a:latin typeface="Arial" pitchFamily="34" charset="0"/>
                <a:cs typeface="Arial" pitchFamily="34" charset="0"/>
              </a:rPr>
              <a:t>trasmette all’amministrazione concedente</a:t>
            </a:r>
            <a:r>
              <a:rPr lang="it-IT" dirty="0" smtClean="0">
                <a:latin typeface="Arial" pitchFamily="34" charset="0"/>
                <a:cs typeface="Arial" pitchFamily="34" charset="0"/>
              </a:rPr>
              <a:t>, prima dell’inizio dei lavori oggetto del permesso di costruire o della denuncia di inizio attività, </a:t>
            </a:r>
            <a:r>
              <a:rPr lang="it-IT" b="1" dirty="0" smtClean="0">
                <a:latin typeface="Arial" pitchFamily="34" charset="0"/>
                <a:cs typeface="Arial" pitchFamily="34" charset="0"/>
              </a:rPr>
              <a:t>copia della notifica preliminare</a:t>
            </a:r>
            <a:r>
              <a:rPr lang="it-IT" dirty="0" smtClean="0">
                <a:latin typeface="Arial" pitchFamily="34" charset="0"/>
                <a:cs typeface="Arial" pitchFamily="34" charset="0"/>
              </a:rPr>
              <a:t> di cui all’articolo 99, il </a:t>
            </a:r>
            <a:r>
              <a:rPr lang="it-IT" b="1" dirty="0" smtClean="0">
                <a:latin typeface="Arial" pitchFamily="34" charset="0"/>
                <a:cs typeface="Arial" pitchFamily="34" charset="0"/>
              </a:rPr>
              <a:t>documento unico di regolarità contributiva delle imprese e dei lavoratori autonomi</a:t>
            </a:r>
            <a:r>
              <a:rPr lang="it-IT" dirty="0" smtClean="0">
                <a:latin typeface="Arial" pitchFamily="34" charset="0"/>
                <a:cs typeface="Arial" pitchFamily="34" charset="0"/>
              </a:rPr>
              <a:t>, fatto salvo quanto previsto dall’articolo 16-bis, comma 10, del decreto-legge 29 novembre 2008, n. 185, convertito, con modificazioni, dalla legge 28 gennaio 2009, n. 2, e una </a:t>
            </a:r>
            <a:r>
              <a:rPr lang="it-IT" b="1" dirty="0" smtClean="0">
                <a:latin typeface="Arial" pitchFamily="34" charset="0"/>
                <a:cs typeface="Arial" pitchFamily="34" charset="0"/>
              </a:rPr>
              <a:t>dichiarazione attestante l’avvenuta verifica della ulteriore documentazione di cui alle lettere a) e 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5508104" y="251356"/>
            <a:ext cx="2906565" cy="369332"/>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b="1" u="sng" dirty="0" smtClean="0">
                <a:solidFill>
                  <a:srgbClr val="002060"/>
                </a:solidFill>
                <a:latin typeface="Arial" pitchFamily="34" charset="0"/>
                <a:cs typeface="Arial" pitchFamily="34" charset="0"/>
              </a:rPr>
              <a:t>Responsabile dei lavori</a:t>
            </a:r>
            <a:endParaRPr lang="it-IT" u="sng" dirty="0"/>
          </a:p>
        </p:txBody>
      </p:sp>
      <p:sp>
        <p:nvSpPr>
          <p:cNvPr id="4" name="CasellaDiTesto 3"/>
          <p:cNvSpPr txBox="1"/>
          <p:nvPr/>
        </p:nvSpPr>
        <p:spPr>
          <a:xfrm>
            <a:off x="467544" y="1124744"/>
            <a:ext cx="8136904" cy="4585871"/>
          </a:xfrm>
          <a:prstGeom prst="rect">
            <a:avLst/>
          </a:prstGeom>
          <a:noFill/>
        </p:spPr>
        <p:txBody>
          <a:bodyPr wrap="square" rtlCol="0">
            <a:spAutoFit/>
          </a:bodyPr>
          <a:lstStyle/>
          <a:p>
            <a:r>
              <a:rPr lang="it-IT" dirty="0" smtClean="0">
                <a:latin typeface="Arial" pitchFamily="34" charset="0"/>
                <a:cs typeface="Arial" pitchFamily="34" charset="0"/>
              </a:rPr>
              <a:t>10. </a:t>
            </a:r>
            <a:r>
              <a:rPr lang="it-IT" b="1" dirty="0" smtClean="0">
                <a:latin typeface="Arial" pitchFamily="34" charset="0"/>
                <a:cs typeface="Arial" pitchFamily="34" charset="0"/>
              </a:rPr>
              <a:t>In assenza </a:t>
            </a:r>
            <a:r>
              <a:rPr lang="it-IT" dirty="0" smtClean="0">
                <a:latin typeface="Arial" pitchFamily="34" charset="0"/>
                <a:cs typeface="Arial" pitchFamily="34" charset="0"/>
              </a:rPr>
              <a:t>del piano di sicurezza e di coordinamento di cui all'articolo 100 o del fascicolo di cui all'articolo 91, comma 1, lettera b), </a:t>
            </a:r>
            <a:r>
              <a:rPr lang="it-IT" b="1" dirty="0" smtClean="0">
                <a:latin typeface="Arial" pitchFamily="34" charset="0"/>
                <a:cs typeface="Arial" pitchFamily="34" charset="0"/>
              </a:rPr>
              <a:t>quando previsti</a:t>
            </a:r>
            <a:r>
              <a:rPr lang="it-IT" dirty="0" smtClean="0">
                <a:latin typeface="Arial" pitchFamily="34" charset="0"/>
                <a:cs typeface="Arial" pitchFamily="34" charset="0"/>
              </a:rPr>
              <a:t>, oppure in assenza di notifica di cui all'articolo 99, quando prevista oppure in assenza del documento unico di regolarità contributiva delle imprese o dei lavoratori autonomi</a:t>
            </a:r>
            <a:r>
              <a:rPr lang="it-IT" u="sng" dirty="0" smtClean="0">
                <a:latin typeface="Arial" pitchFamily="34" charset="0"/>
                <a:cs typeface="Arial" pitchFamily="34" charset="0"/>
              </a:rPr>
              <a:t>, </a:t>
            </a:r>
            <a:r>
              <a:rPr lang="it-IT" b="1" u="sng" dirty="0" smtClean="0">
                <a:latin typeface="Arial" pitchFamily="34" charset="0"/>
                <a:cs typeface="Arial" pitchFamily="34" charset="0"/>
              </a:rPr>
              <a:t>è sospesa l'efficacia del titolo abilitativo</a:t>
            </a:r>
            <a:r>
              <a:rPr lang="it-IT" dirty="0" smtClean="0">
                <a:latin typeface="Arial" pitchFamily="34" charset="0"/>
                <a:cs typeface="Arial" pitchFamily="34" charset="0"/>
              </a:rPr>
              <a:t>. </a:t>
            </a:r>
            <a:r>
              <a:rPr lang="it-IT" u="sng" dirty="0" smtClean="0">
                <a:latin typeface="Arial" pitchFamily="34" charset="0"/>
                <a:cs typeface="Arial" pitchFamily="34" charset="0"/>
              </a:rPr>
              <a:t>L'organo di vigilanza comunica l'inadempienza all'amministrazione concedente</a:t>
            </a:r>
            <a:r>
              <a:rPr lang="it-IT" dirty="0" smtClean="0">
                <a:latin typeface="Arial" pitchFamily="34" charset="0"/>
                <a:cs typeface="Arial" pitchFamily="34" charset="0"/>
              </a:rPr>
              <a:t>.</a:t>
            </a:r>
          </a:p>
          <a:p>
            <a:endParaRPr lang="it-IT" dirty="0" smtClean="0">
              <a:latin typeface="Arial" pitchFamily="34" charset="0"/>
              <a:cs typeface="Arial" pitchFamily="34" charset="0"/>
            </a:endParaRPr>
          </a:p>
          <a:p>
            <a:r>
              <a:rPr lang="it-IT" dirty="0" smtClean="0">
                <a:latin typeface="Arial" pitchFamily="34" charset="0"/>
                <a:cs typeface="Arial" pitchFamily="34" charset="0"/>
              </a:rPr>
              <a:t>11</a:t>
            </a:r>
            <a:r>
              <a:rPr lang="it-IT" b="1" dirty="0" smtClean="0">
                <a:latin typeface="Arial" pitchFamily="34" charset="0"/>
                <a:cs typeface="Arial" pitchFamily="34" charset="0"/>
              </a:rPr>
              <a:t>. La disposizione di cui al comma 3 non si applica ai lavori privati non soggetti a permesso di costruire in base alla normativa vigente e comunque di importo inferiore ad euro 100.000. </a:t>
            </a:r>
            <a:r>
              <a:rPr lang="it-IT" sz="2800" b="1" u="sng" dirty="0" smtClean="0">
                <a:latin typeface="Arial" pitchFamily="34" charset="0"/>
                <a:cs typeface="Arial" pitchFamily="34" charset="0"/>
              </a:rPr>
              <a:t>In tal caso, le funzioni del coordinatore per la progettazione sono svolte dal coordinatore per la esecuzione dei lavori</a:t>
            </a:r>
            <a:r>
              <a:rPr lang="it-IT" sz="2800" u="sng" dirty="0" smtClean="0">
                <a:latin typeface="Arial" pitchFamily="34" charset="0"/>
                <a:cs typeface="Arial" pitchFamily="34" charset="0"/>
              </a:rPr>
              <a:t>.</a:t>
            </a: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67544" y="620688"/>
            <a:ext cx="6276077" cy="461665"/>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sz="2400" b="1" u="sng" dirty="0" smtClean="0">
                <a:solidFill>
                  <a:srgbClr val="002060"/>
                </a:solidFill>
                <a:latin typeface="Arial" pitchFamily="34" charset="0"/>
                <a:cs typeface="Arial" pitchFamily="34" charset="0"/>
              </a:rPr>
              <a:t>C</a:t>
            </a:r>
            <a:r>
              <a:rPr lang="it-IT" b="1" u="sng" dirty="0" smtClean="0">
                <a:solidFill>
                  <a:srgbClr val="002060"/>
                </a:solidFill>
                <a:latin typeface="Arial" pitchFamily="34" charset="0"/>
                <a:cs typeface="Arial" pitchFamily="34" charset="0"/>
              </a:rPr>
              <a:t>oordinatore della </a:t>
            </a:r>
            <a:r>
              <a:rPr lang="it-IT" sz="2400" b="1" u="sng" dirty="0" smtClean="0">
                <a:solidFill>
                  <a:srgbClr val="002060"/>
                </a:solidFill>
                <a:latin typeface="Arial" pitchFamily="34" charset="0"/>
                <a:cs typeface="Arial" pitchFamily="34" charset="0"/>
              </a:rPr>
              <a:t>S</a:t>
            </a:r>
            <a:r>
              <a:rPr lang="it-IT" b="1" u="sng" dirty="0" smtClean="0">
                <a:solidFill>
                  <a:srgbClr val="002060"/>
                </a:solidFill>
                <a:latin typeface="Arial" pitchFamily="34" charset="0"/>
                <a:cs typeface="Arial" pitchFamily="34" charset="0"/>
              </a:rPr>
              <a:t>icurezza in fase di </a:t>
            </a:r>
            <a:r>
              <a:rPr lang="it-IT" sz="2400" b="1" u="sng" dirty="0" smtClean="0">
                <a:solidFill>
                  <a:srgbClr val="002060"/>
                </a:solidFill>
                <a:latin typeface="Arial" pitchFamily="34" charset="0"/>
                <a:cs typeface="Arial" pitchFamily="34" charset="0"/>
              </a:rPr>
              <a:t>P</a:t>
            </a:r>
            <a:r>
              <a:rPr lang="it-IT" b="1" u="sng" dirty="0" smtClean="0">
                <a:solidFill>
                  <a:srgbClr val="002060"/>
                </a:solidFill>
                <a:latin typeface="Arial" pitchFamily="34" charset="0"/>
                <a:cs typeface="Arial" pitchFamily="34" charset="0"/>
              </a:rPr>
              <a:t>rogettazione</a:t>
            </a:r>
            <a:endParaRPr lang="it-IT" u="sng" dirty="0"/>
          </a:p>
        </p:txBody>
      </p:sp>
      <p:pic>
        <p:nvPicPr>
          <p:cNvPr id="4098" name="Picture 2" descr="\\NAS200\public2\DIDATTICA ORDINE INGEGNERI\Corsi di formazione per ordine ingeneri\lezione sulle figure di cantiere 14-2-14\csp.jpg"/>
          <p:cNvPicPr>
            <a:picLocks noChangeAspect="1" noChangeArrowheads="1"/>
          </p:cNvPicPr>
          <p:nvPr/>
        </p:nvPicPr>
        <p:blipFill>
          <a:blip r:embed="rId2" cstate="print"/>
          <a:srcRect/>
          <a:stretch>
            <a:fillRect/>
          </a:stretch>
        </p:blipFill>
        <p:spPr bwMode="auto">
          <a:xfrm>
            <a:off x="7740352" y="1484784"/>
            <a:ext cx="990600" cy="1590675"/>
          </a:xfrm>
          <a:prstGeom prst="rect">
            <a:avLst/>
          </a:prstGeom>
          <a:noFill/>
        </p:spPr>
      </p:pic>
      <p:sp>
        <p:nvSpPr>
          <p:cNvPr id="4" name="Rettangolo 3"/>
          <p:cNvSpPr/>
          <p:nvPr/>
        </p:nvSpPr>
        <p:spPr>
          <a:xfrm>
            <a:off x="467544" y="1484784"/>
            <a:ext cx="6912768" cy="2662267"/>
          </a:xfrm>
          <a:prstGeom prst="rect">
            <a:avLst/>
          </a:prstGeom>
        </p:spPr>
        <p:txBody>
          <a:bodyPr wrap="square">
            <a:spAutoFit/>
          </a:bodyPr>
          <a:lstStyle/>
          <a:p>
            <a:pPr algn="just" fontAlgn="base"/>
            <a:r>
              <a:rPr lang="it-IT" sz="1600" b="1" dirty="0" smtClean="0">
                <a:latin typeface="Arial" pitchFamily="34" charset="0"/>
                <a:cs typeface="Arial" pitchFamily="34" charset="0"/>
              </a:rPr>
              <a:t>Art. 89. Definizioni comma 1 </a:t>
            </a:r>
            <a:r>
              <a:rPr lang="it-IT" sz="1600" dirty="0" smtClean="0">
                <a:latin typeface="Arial" pitchFamily="34" charset="0"/>
                <a:cs typeface="Arial" pitchFamily="34" charset="0"/>
              </a:rPr>
              <a:t> </a:t>
            </a:r>
            <a:r>
              <a:rPr lang="it-IT" sz="1600" i="1" dirty="0" smtClean="0">
                <a:latin typeface="Arial" pitchFamily="34" charset="0"/>
                <a:cs typeface="Arial" pitchFamily="34" charset="0"/>
              </a:rPr>
              <a:t>Testo unico sulla sicurezza sul lavoro</a:t>
            </a:r>
          </a:p>
          <a:p>
            <a:pPr algn="just" fontAlgn="base"/>
            <a:endParaRPr lang="it-IT" sz="1600" dirty="0" smtClean="0">
              <a:latin typeface="Arial" pitchFamily="34" charset="0"/>
              <a:cs typeface="Arial" pitchFamily="34" charset="0"/>
            </a:endParaRPr>
          </a:p>
          <a:p>
            <a:pPr algn="just" fontAlgn="base">
              <a:lnSpc>
                <a:spcPct val="150000"/>
              </a:lnSpc>
            </a:pPr>
            <a:r>
              <a:rPr lang="it-IT" dirty="0" smtClean="0">
                <a:latin typeface="Arial" pitchFamily="34" charset="0"/>
                <a:cs typeface="Arial" pitchFamily="34" charset="0"/>
              </a:rPr>
              <a:t>e) coordinatore in materia di sicurezza e di salute durante la progettazione dell'opera, di seguito denominato </a:t>
            </a:r>
            <a:r>
              <a:rPr lang="it-IT" b="1" dirty="0" smtClean="0">
                <a:latin typeface="Arial" pitchFamily="34" charset="0"/>
                <a:cs typeface="Arial" pitchFamily="34" charset="0"/>
              </a:rPr>
              <a:t>coordinatore per la progettazione: </a:t>
            </a:r>
            <a:r>
              <a:rPr lang="it-IT" dirty="0" smtClean="0">
                <a:latin typeface="Arial" pitchFamily="34" charset="0"/>
                <a:cs typeface="Arial" pitchFamily="34" charset="0"/>
              </a:rPr>
              <a:t>soggetto incaricato, dal committente o dal responsabile dei lavori, dell'esecuzione dei compiti di cui all'articolo 91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95536" y="404664"/>
            <a:ext cx="6309741" cy="461665"/>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sz="2400" b="1" u="sng" dirty="0" smtClean="0">
                <a:solidFill>
                  <a:srgbClr val="002060"/>
                </a:solidFill>
                <a:latin typeface="Arial" pitchFamily="34" charset="0"/>
                <a:cs typeface="Arial" pitchFamily="34" charset="0"/>
              </a:rPr>
              <a:t>C</a:t>
            </a:r>
            <a:r>
              <a:rPr lang="it-IT" b="1" u="sng" dirty="0" smtClean="0">
                <a:solidFill>
                  <a:srgbClr val="002060"/>
                </a:solidFill>
                <a:latin typeface="Arial" pitchFamily="34" charset="0"/>
                <a:cs typeface="Arial" pitchFamily="34" charset="0"/>
              </a:rPr>
              <a:t>oordinatore della </a:t>
            </a:r>
            <a:r>
              <a:rPr lang="it-IT" sz="2400" b="1" u="sng" dirty="0" smtClean="0">
                <a:solidFill>
                  <a:srgbClr val="002060"/>
                </a:solidFill>
                <a:latin typeface="Arial" pitchFamily="34" charset="0"/>
                <a:cs typeface="Arial" pitchFamily="34" charset="0"/>
              </a:rPr>
              <a:t>S</a:t>
            </a:r>
            <a:r>
              <a:rPr lang="it-IT" b="1" u="sng" dirty="0" smtClean="0">
                <a:solidFill>
                  <a:srgbClr val="002060"/>
                </a:solidFill>
                <a:latin typeface="Arial" pitchFamily="34" charset="0"/>
                <a:cs typeface="Arial" pitchFamily="34" charset="0"/>
              </a:rPr>
              <a:t>icurezza in fase di </a:t>
            </a:r>
            <a:r>
              <a:rPr lang="it-IT" sz="2400" b="1" u="sng" dirty="0" smtClean="0">
                <a:solidFill>
                  <a:srgbClr val="002060"/>
                </a:solidFill>
                <a:latin typeface="Arial" pitchFamily="34" charset="0"/>
                <a:cs typeface="Arial" pitchFamily="34" charset="0"/>
              </a:rPr>
              <a:t>P</a:t>
            </a:r>
            <a:r>
              <a:rPr lang="it-IT" b="1" u="sng" dirty="0" smtClean="0">
                <a:solidFill>
                  <a:srgbClr val="002060"/>
                </a:solidFill>
                <a:latin typeface="Arial" pitchFamily="34" charset="0"/>
                <a:cs typeface="Arial" pitchFamily="34" charset="0"/>
              </a:rPr>
              <a:t>rogettazione</a:t>
            </a:r>
            <a:endParaRPr lang="it-IT" u="sng" dirty="0"/>
          </a:p>
        </p:txBody>
      </p:sp>
      <p:sp>
        <p:nvSpPr>
          <p:cNvPr id="3" name="Rettangolo 2"/>
          <p:cNvSpPr/>
          <p:nvPr/>
        </p:nvSpPr>
        <p:spPr>
          <a:xfrm>
            <a:off x="395536" y="1124744"/>
            <a:ext cx="8280920" cy="5232202"/>
          </a:xfrm>
          <a:prstGeom prst="rect">
            <a:avLst/>
          </a:prstGeom>
        </p:spPr>
        <p:txBody>
          <a:bodyPr wrap="square">
            <a:spAutoFit/>
          </a:bodyPr>
          <a:lstStyle/>
          <a:p>
            <a:pPr algn="just" fontAlgn="base"/>
            <a:r>
              <a:rPr lang="it-IT" sz="1600" b="1" dirty="0" smtClean="0">
                <a:latin typeface="Arial" pitchFamily="34" charset="0"/>
                <a:cs typeface="Arial" pitchFamily="34" charset="0"/>
              </a:rPr>
              <a:t>Art. 91. Obblighi del CSP </a:t>
            </a:r>
            <a:r>
              <a:rPr lang="it-IT" sz="1400" i="1" dirty="0" smtClean="0">
                <a:latin typeface="Arial" pitchFamily="34" charset="0"/>
                <a:cs typeface="Arial" pitchFamily="34" charset="0"/>
              </a:rPr>
              <a:t>Testo unico sulla sicurezza sul lavoro</a:t>
            </a:r>
          </a:p>
          <a:p>
            <a:pPr algn="just" fontAlgn="base"/>
            <a:endParaRPr lang="it-IT" sz="1400" dirty="0" smtClean="0">
              <a:latin typeface="Arial" pitchFamily="34" charset="0"/>
              <a:cs typeface="Arial" pitchFamily="34" charset="0"/>
            </a:endParaRPr>
          </a:p>
          <a:p>
            <a:pPr marL="342900" indent="-342900" fontAlgn="base">
              <a:buAutoNum type="arabicPeriod"/>
            </a:pPr>
            <a:r>
              <a:rPr lang="it-IT" sz="1600" b="1" dirty="0" smtClean="0">
                <a:latin typeface="Arial" pitchFamily="34" charset="0"/>
                <a:cs typeface="Arial" pitchFamily="34" charset="0"/>
              </a:rPr>
              <a:t>Durante la progettazione dell'opera e comunque </a:t>
            </a:r>
            <a:r>
              <a:rPr lang="it-IT" sz="1600" b="1" i="1" u="sng" dirty="0" smtClean="0">
                <a:latin typeface="Arial" pitchFamily="34" charset="0"/>
                <a:cs typeface="Arial" pitchFamily="34" charset="0"/>
              </a:rPr>
              <a:t>prima della richiesta di presentazione delle offerte</a:t>
            </a:r>
            <a:r>
              <a:rPr lang="it-IT" sz="1600" b="1" dirty="0" smtClean="0">
                <a:latin typeface="Arial" pitchFamily="34" charset="0"/>
                <a:cs typeface="Arial" pitchFamily="34" charset="0"/>
              </a:rPr>
              <a:t>, il coordinatore per la progettazione</a:t>
            </a:r>
            <a:r>
              <a:rPr lang="it-IT" sz="1600" dirty="0" smtClean="0">
                <a:latin typeface="Arial" pitchFamily="34" charset="0"/>
                <a:cs typeface="Arial" pitchFamily="34" charset="0"/>
              </a:rPr>
              <a:t>:</a:t>
            </a:r>
          </a:p>
          <a:p>
            <a:pPr marL="342900" indent="-342900" fontAlgn="base">
              <a:buAutoNum type="arabicPeriod"/>
            </a:pPr>
            <a:endParaRPr lang="it-IT" sz="1600" dirty="0" smtClean="0">
              <a:latin typeface="Arial" pitchFamily="34" charset="0"/>
              <a:cs typeface="Arial" pitchFamily="34" charset="0"/>
            </a:endParaRPr>
          </a:p>
          <a:p>
            <a:pPr fontAlgn="base"/>
            <a:r>
              <a:rPr lang="it-IT" sz="1600" dirty="0" smtClean="0">
                <a:latin typeface="Arial" pitchFamily="34" charset="0"/>
                <a:cs typeface="Arial" pitchFamily="34" charset="0"/>
              </a:rPr>
              <a:t>a) </a:t>
            </a:r>
            <a:r>
              <a:rPr lang="it-IT" sz="1600" b="1" dirty="0" smtClean="0">
                <a:latin typeface="Arial" pitchFamily="34" charset="0"/>
                <a:cs typeface="Arial" pitchFamily="34" charset="0"/>
              </a:rPr>
              <a:t>redige il piano di sicurezza e di coordinamento </a:t>
            </a:r>
            <a:r>
              <a:rPr lang="it-IT" sz="1600" dirty="0" smtClean="0">
                <a:latin typeface="Arial" pitchFamily="34" charset="0"/>
                <a:cs typeface="Arial" pitchFamily="34" charset="0"/>
              </a:rPr>
              <a:t>di cui all'articolo 100, comma 1, i cui contenuti sono dettagliatamente specificati nell'allegato XV;</a:t>
            </a:r>
          </a:p>
          <a:p>
            <a:pPr fontAlgn="base"/>
            <a:r>
              <a:rPr lang="it-IT" sz="1600" dirty="0" smtClean="0">
                <a:latin typeface="Arial" pitchFamily="34" charset="0"/>
                <a:cs typeface="Arial" pitchFamily="34" charset="0"/>
              </a:rPr>
              <a:t/>
            </a:r>
            <a:br>
              <a:rPr lang="it-IT" sz="1600" dirty="0" smtClean="0">
                <a:latin typeface="Arial" pitchFamily="34" charset="0"/>
                <a:cs typeface="Arial" pitchFamily="34" charset="0"/>
              </a:rPr>
            </a:br>
            <a:r>
              <a:rPr lang="it-IT" sz="1600" dirty="0" smtClean="0">
                <a:latin typeface="Arial" pitchFamily="34" charset="0"/>
                <a:cs typeface="Arial" pitchFamily="34" charset="0"/>
              </a:rPr>
              <a:t>b) </a:t>
            </a:r>
            <a:r>
              <a:rPr lang="it-IT" sz="1600" b="1" dirty="0" smtClean="0">
                <a:latin typeface="Arial" pitchFamily="34" charset="0"/>
                <a:cs typeface="Arial" pitchFamily="34" charset="0"/>
              </a:rPr>
              <a:t>predispone un fascicolo adattato alle caratteristiche dell’opera</a:t>
            </a:r>
            <a:r>
              <a:rPr lang="it-IT" sz="1600" dirty="0" smtClean="0">
                <a:latin typeface="Arial" pitchFamily="34" charset="0"/>
                <a:cs typeface="Arial" pitchFamily="34" charset="0"/>
              </a:rPr>
              <a:t>, i cui contenuti sono definiti all'allegato XVI, contenente le informazioni utili ai fini della prevenzione e della protezione dai rischi cui sono esposti i lavoratori, tenendo conto delle specifiche norme di buona tecnica e dell'allegato II al documento UE 26 maggio 1993. </a:t>
            </a:r>
            <a:r>
              <a:rPr lang="it-IT" sz="1600" b="1" dirty="0" smtClean="0">
                <a:latin typeface="Arial" pitchFamily="34" charset="0"/>
                <a:cs typeface="Arial" pitchFamily="34" charset="0"/>
              </a:rPr>
              <a:t>Il fascicolo non è predisposto nel caso di lavori di manutenzione ordinaria</a:t>
            </a:r>
            <a:r>
              <a:rPr lang="it-IT" sz="1600" dirty="0" smtClean="0">
                <a:latin typeface="Arial" pitchFamily="34" charset="0"/>
                <a:cs typeface="Arial" pitchFamily="34" charset="0"/>
              </a:rPr>
              <a:t> di cui all'articolo 3, comma 1, lettera a) del testo unico delle disposizioni legislative e regolamentari in materia di edilizia, di cui al </a:t>
            </a:r>
            <a:r>
              <a:rPr lang="it-IT" sz="1600" dirty="0" err="1" smtClean="0">
                <a:latin typeface="Arial" pitchFamily="34" charset="0"/>
                <a:cs typeface="Arial" pitchFamily="34" charset="0"/>
              </a:rPr>
              <a:t>d.P.R.</a:t>
            </a:r>
            <a:r>
              <a:rPr lang="it-IT" sz="1600" dirty="0" smtClean="0">
                <a:latin typeface="Arial" pitchFamily="34" charset="0"/>
                <a:cs typeface="Arial" pitchFamily="34" charset="0"/>
              </a:rPr>
              <a:t> 6 giugno 2001, n. 380;</a:t>
            </a:r>
            <a:br>
              <a:rPr lang="it-IT" sz="1600" dirty="0" smtClean="0">
                <a:latin typeface="Arial" pitchFamily="34" charset="0"/>
                <a:cs typeface="Arial" pitchFamily="34" charset="0"/>
              </a:rPr>
            </a:br>
            <a:r>
              <a:rPr lang="it-IT" sz="1600" dirty="0" smtClean="0">
                <a:latin typeface="Arial" pitchFamily="34" charset="0"/>
                <a:cs typeface="Arial" pitchFamily="34" charset="0"/>
              </a:rPr>
              <a:t/>
            </a:r>
            <a:br>
              <a:rPr lang="it-IT" sz="1600" dirty="0" smtClean="0">
                <a:latin typeface="Arial" pitchFamily="34" charset="0"/>
                <a:cs typeface="Arial" pitchFamily="34" charset="0"/>
              </a:rPr>
            </a:br>
            <a:r>
              <a:rPr lang="it-IT" sz="1600" dirty="0" smtClean="0">
                <a:latin typeface="Arial" pitchFamily="34" charset="0"/>
                <a:cs typeface="Arial" pitchFamily="34" charset="0"/>
              </a:rPr>
              <a:t>b-bis) </a:t>
            </a:r>
            <a:r>
              <a:rPr lang="it-IT" sz="1600" b="1" dirty="0" smtClean="0">
                <a:latin typeface="Arial" pitchFamily="34" charset="0"/>
                <a:cs typeface="Arial" pitchFamily="34" charset="0"/>
              </a:rPr>
              <a:t>coordina l’applicazione delle disposizioni di cui all’articolo 90, comma 1</a:t>
            </a:r>
            <a:r>
              <a:rPr lang="it-IT" sz="1600" dirty="0" smtClean="0">
                <a:latin typeface="Arial" pitchFamily="34" charset="0"/>
                <a:cs typeface="Arial" pitchFamily="34" charset="0"/>
              </a:rPr>
              <a:t>.</a:t>
            </a:r>
            <a:br>
              <a:rPr lang="it-IT" sz="1600" dirty="0" smtClean="0">
                <a:latin typeface="Arial" pitchFamily="34" charset="0"/>
                <a:cs typeface="Arial" pitchFamily="34" charset="0"/>
              </a:rPr>
            </a:br>
            <a:r>
              <a:rPr lang="it-IT" sz="800" dirty="0" smtClean="0">
                <a:latin typeface="Arial" pitchFamily="34" charset="0"/>
                <a:cs typeface="Arial" pitchFamily="34" charset="0"/>
              </a:rPr>
              <a:t>(lettera aggiunta dall'art. 39, comma 1, legge n. 88 del 2009)</a:t>
            </a:r>
          </a:p>
          <a:p>
            <a:pPr algn="just" fontAlgn="base"/>
            <a:endParaRPr lang="it-IT" sz="1600" dirty="0" smtClean="0">
              <a:latin typeface="Arial" pitchFamily="34" charset="0"/>
              <a:cs typeface="Arial" pitchFamily="34" charset="0"/>
            </a:endParaRPr>
          </a:p>
          <a:p>
            <a:pPr algn="just" fontAlgn="base"/>
            <a:r>
              <a:rPr lang="it-IT" sz="1600" dirty="0" smtClean="0">
                <a:latin typeface="Arial" pitchFamily="34" charset="0"/>
                <a:cs typeface="Arial" pitchFamily="34" charset="0"/>
              </a:rPr>
              <a:t>2. Il fascicolo di cui al comma 1, lettera b), </a:t>
            </a:r>
            <a:r>
              <a:rPr lang="it-IT" sz="1600" b="1" dirty="0" smtClean="0">
                <a:latin typeface="Arial" pitchFamily="34" charset="0"/>
                <a:cs typeface="Arial" pitchFamily="34" charset="0"/>
              </a:rPr>
              <a:t>è preso in considerazione all'atto di eventuali lavori successivi sull'opera.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67544" y="620688"/>
            <a:ext cx="6309741" cy="461665"/>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sz="2400" b="1" u="sng" dirty="0" smtClean="0">
                <a:solidFill>
                  <a:srgbClr val="002060"/>
                </a:solidFill>
                <a:latin typeface="Arial" pitchFamily="34" charset="0"/>
                <a:cs typeface="Arial" pitchFamily="34" charset="0"/>
              </a:rPr>
              <a:t>C</a:t>
            </a:r>
            <a:r>
              <a:rPr lang="it-IT" b="1" u="sng" dirty="0" smtClean="0">
                <a:solidFill>
                  <a:srgbClr val="002060"/>
                </a:solidFill>
                <a:latin typeface="Arial" pitchFamily="34" charset="0"/>
                <a:cs typeface="Arial" pitchFamily="34" charset="0"/>
              </a:rPr>
              <a:t>oordinatore della </a:t>
            </a:r>
            <a:r>
              <a:rPr lang="it-IT" sz="2400" b="1" u="sng" dirty="0" smtClean="0">
                <a:solidFill>
                  <a:srgbClr val="002060"/>
                </a:solidFill>
                <a:latin typeface="Arial" pitchFamily="34" charset="0"/>
                <a:cs typeface="Arial" pitchFamily="34" charset="0"/>
              </a:rPr>
              <a:t>S</a:t>
            </a:r>
            <a:r>
              <a:rPr lang="it-IT" b="1" u="sng" dirty="0" smtClean="0">
                <a:solidFill>
                  <a:srgbClr val="002060"/>
                </a:solidFill>
                <a:latin typeface="Arial" pitchFamily="34" charset="0"/>
                <a:cs typeface="Arial" pitchFamily="34" charset="0"/>
              </a:rPr>
              <a:t>icurezza in fase di </a:t>
            </a:r>
            <a:r>
              <a:rPr lang="it-IT" sz="2400" b="1" u="sng" dirty="0" smtClean="0">
                <a:solidFill>
                  <a:srgbClr val="002060"/>
                </a:solidFill>
                <a:latin typeface="Arial" pitchFamily="34" charset="0"/>
                <a:cs typeface="Arial" pitchFamily="34" charset="0"/>
              </a:rPr>
              <a:t>P</a:t>
            </a:r>
            <a:r>
              <a:rPr lang="it-IT" b="1" u="sng" dirty="0" smtClean="0">
                <a:solidFill>
                  <a:srgbClr val="002060"/>
                </a:solidFill>
                <a:latin typeface="Arial" pitchFamily="34" charset="0"/>
                <a:cs typeface="Arial" pitchFamily="34" charset="0"/>
              </a:rPr>
              <a:t>rogettazione</a:t>
            </a:r>
            <a:endParaRPr lang="it-IT" u="sng" dirty="0"/>
          </a:p>
        </p:txBody>
      </p:sp>
      <p:sp>
        <p:nvSpPr>
          <p:cNvPr id="3" name="Rettangolo 2"/>
          <p:cNvSpPr/>
          <p:nvPr/>
        </p:nvSpPr>
        <p:spPr>
          <a:xfrm>
            <a:off x="467544" y="1484784"/>
            <a:ext cx="8280920" cy="4847481"/>
          </a:xfrm>
          <a:prstGeom prst="rect">
            <a:avLst/>
          </a:prstGeom>
        </p:spPr>
        <p:txBody>
          <a:bodyPr wrap="square">
            <a:spAutoFit/>
          </a:bodyPr>
          <a:lstStyle/>
          <a:p>
            <a:pPr algn="just" fontAlgn="base">
              <a:lnSpc>
                <a:spcPct val="150000"/>
              </a:lnSpc>
            </a:pPr>
            <a:r>
              <a:rPr lang="it-IT" sz="1600" dirty="0" smtClean="0">
                <a:latin typeface="Arial" pitchFamily="34" charset="0"/>
                <a:cs typeface="Arial" pitchFamily="34" charset="0"/>
              </a:rPr>
              <a:t>2-bis. </a:t>
            </a:r>
            <a:r>
              <a:rPr lang="it-IT" sz="1600" b="1" dirty="0" smtClean="0">
                <a:latin typeface="Arial" pitchFamily="34" charset="0"/>
                <a:cs typeface="Arial" pitchFamily="34" charset="0"/>
              </a:rPr>
              <a:t>Fatta salva l'idoneità tecnico-professionale in relazione al piano operativo di sicurezza redatto dal datore di lavoro dell'impresa esecutrice, la valutazione del rischio dovuto alla presenza di </a:t>
            </a:r>
            <a:r>
              <a:rPr lang="it-IT" sz="1600" b="1" u="sng" dirty="0" smtClean="0">
                <a:latin typeface="Arial" pitchFamily="34" charset="0"/>
                <a:cs typeface="Arial" pitchFamily="34" charset="0"/>
              </a:rPr>
              <a:t>ordigni bellici </a:t>
            </a:r>
            <a:r>
              <a:rPr lang="it-IT" sz="1600" b="1" dirty="0" smtClean="0">
                <a:latin typeface="Arial" pitchFamily="34" charset="0"/>
                <a:cs typeface="Arial" pitchFamily="34" charset="0"/>
              </a:rPr>
              <a:t>inesplosi rinvenibili durante le attività di scavo nei cantieri è eseguita dal </a:t>
            </a:r>
            <a:r>
              <a:rPr lang="it-IT" sz="1600" b="1" u="sng" dirty="0" smtClean="0">
                <a:latin typeface="Arial" pitchFamily="34" charset="0"/>
                <a:cs typeface="Arial" pitchFamily="34" charset="0"/>
              </a:rPr>
              <a:t>coordinatore per la progettazione</a:t>
            </a:r>
            <a:r>
              <a:rPr lang="it-IT" sz="1600" b="1" dirty="0" smtClean="0">
                <a:latin typeface="Arial" pitchFamily="34" charset="0"/>
                <a:cs typeface="Arial" pitchFamily="34" charset="0"/>
              </a:rPr>
              <a:t>. </a:t>
            </a:r>
            <a:r>
              <a:rPr lang="it-IT" sz="1600" dirty="0" smtClean="0">
                <a:latin typeface="Arial" pitchFamily="34" charset="0"/>
                <a:cs typeface="Arial" pitchFamily="34" charset="0"/>
              </a:rPr>
              <a:t>Quando il coordinatore per la progettazione intenda procedere alla bonifica preventiva del sito nel quale è collocato il cantiere, il committente provvede a incaricare un'impresa specializzata, in possesso dei requisiti di cui all'articolo 104, comma 4-bis. L'attività di bonifica preventiva e sistematica è svolta sulla base di un parere vincolante dell'autorità militare competente per territorio in merito alle specifiche regole tecniche da osservare in considerazione della collocazione geografica e della tipologia dei terreni interessati, nonché mediante misure di sorveglianza dei competenti organismi del Ministero della difesa, del Ministero del lavoro e delle politiche sociali e del Ministero della salute</a:t>
            </a:r>
            <a:r>
              <a:rPr lang="it-IT" sz="1400" dirty="0" smtClean="0">
                <a:latin typeface="Arial" pitchFamily="34" charset="0"/>
                <a:cs typeface="Arial" pitchFamily="34" charset="0"/>
              </a:rPr>
              <a:t>.</a:t>
            </a:r>
            <a:br>
              <a:rPr lang="it-IT" sz="1400" dirty="0" smtClean="0">
                <a:latin typeface="Arial" pitchFamily="34" charset="0"/>
                <a:cs typeface="Arial" pitchFamily="34" charset="0"/>
              </a:rPr>
            </a:br>
            <a:endParaRPr lang="it-IT" sz="1400" dirty="0" smtClean="0">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620688"/>
            <a:ext cx="6053260" cy="461665"/>
          </a:xfrm>
          <a:prstGeom prst="rect">
            <a:avLst/>
          </a:prstGeom>
        </p:spPr>
        <p:txBody>
          <a:bodyPr wrap="none">
            <a:spAutoFit/>
          </a:bodyPr>
          <a:lstStyle/>
          <a:p>
            <a:pPr>
              <a:buFont typeface="Arial" pitchFamily="34" charset="0"/>
              <a:buChar char="•"/>
            </a:pPr>
            <a:r>
              <a:rPr lang="it-IT" b="1" dirty="0">
                <a:solidFill>
                  <a:srgbClr val="002060"/>
                </a:solidFill>
                <a:latin typeface="Arial" pitchFamily="34" charset="0"/>
                <a:cs typeface="Arial" pitchFamily="34" charset="0"/>
              </a:rPr>
              <a:t> </a:t>
            </a:r>
            <a:r>
              <a:rPr lang="it-IT" sz="2400" b="1" u="sng" dirty="0" smtClean="0">
                <a:solidFill>
                  <a:srgbClr val="002060"/>
                </a:solidFill>
                <a:latin typeface="Arial" pitchFamily="34" charset="0"/>
                <a:cs typeface="Arial" pitchFamily="34" charset="0"/>
              </a:rPr>
              <a:t>C</a:t>
            </a:r>
            <a:r>
              <a:rPr lang="it-IT" b="1" u="sng" dirty="0" smtClean="0">
                <a:solidFill>
                  <a:srgbClr val="002060"/>
                </a:solidFill>
                <a:latin typeface="Arial" pitchFamily="34" charset="0"/>
                <a:cs typeface="Arial" pitchFamily="34" charset="0"/>
              </a:rPr>
              <a:t>oordinatore della </a:t>
            </a:r>
            <a:r>
              <a:rPr lang="it-IT" sz="2400" b="1" u="sng" dirty="0" smtClean="0">
                <a:solidFill>
                  <a:srgbClr val="002060"/>
                </a:solidFill>
                <a:latin typeface="Arial" pitchFamily="34" charset="0"/>
                <a:cs typeface="Arial" pitchFamily="34" charset="0"/>
              </a:rPr>
              <a:t>S</a:t>
            </a:r>
            <a:r>
              <a:rPr lang="it-IT" b="1" u="sng" dirty="0" smtClean="0">
                <a:solidFill>
                  <a:srgbClr val="002060"/>
                </a:solidFill>
                <a:latin typeface="Arial" pitchFamily="34" charset="0"/>
                <a:cs typeface="Arial" pitchFamily="34" charset="0"/>
              </a:rPr>
              <a:t>icurezza in fase di </a:t>
            </a:r>
            <a:r>
              <a:rPr lang="it-IT" sz="2400" b="1" u="sng" dirty="0" smtClean="0">
                <a:solidFill>
                  <a:srgbClr val="002060"/>
                </a:solidFill>
                <a:latin typeface="Arial" pitchFamily="34" charset="0"/>
                <a:cs typeface="Arial" pitchFamily="34" charset="0"/>
              </a:rPr>
              <a:t>E</a:t>
            </a:r>
            <a:r>
              <a:rPr lang="it-IT" b="1" u="sng" dirty="0" smtClean="0">
                <a:solidFill>
                  <a:srgbClr val="002060"/>
                </a:solidFill>
                <a:latin typeface="Arial" pitchFamily="34" charset="0"/>
                <a:cs typeface="Arial" pitchFamily="34" charset="0"/>
              </a:rPr>
              <a:t>secuzione</a:t>
            </a:r>
            <a:endParaRPr lang="it-IT" u="sng" dirty="0"/>
          </a:p>
        </p:txBody>
      </p:sp>
      <p:pic>
        <p:nvPicPr>
          <p:cNvPr id="5122" name="Picture 2" descr="\\NAS200\public2\DIDATTICA ORDINE INGEGNERI\Corsi di formazione per ordine ingeneri\lezione sulle figure di cantiere 14-2-14\cse.jpg"/>
          <p:cNvPicPr>
            <a:picLocks noChangeAspect="1" noChangeArrowheads="1"/>
          </p:cNvPicPr>
          <p:nvPr/>
        </p:nvPicPr>
        <p:blipFill>
          <a:blip r:embed="rId2" cstate="print"/>
          <a:srcRect/>
          <a:stretch>
            <a:fillRect/>
          </a:stretch>
        </p:blipFill>
        <p:spPr bwMode="auto">
          <a:xfrm>
            <a:off x="251520" y="980728"/>
            <a:ext cx="2016224" cy="1510222"/>
          </a:xfrm>
          <a:prstGeom prst="rect">
            <a:avLst/>
          </a:prstGeom>
          <a:noFill/>
        </p:spPr>
      </p:pic>
      <p:sp>
        <p:nvSpPr>
          <p:cNvPr id="4" name="Rettangolo 3"/>
          <p:cNvSpPr/>
          <p:nvPr/>
        </p:nvSpPr>
        <p:spPr>
          <a:xfrm>
            <a:off x="683568" y="2204864"/>
            <a:ext cx="7813532" cy="3554819"/>
          </a:xfrm>
          <a:prstGeom prst="rect">
            <a:avLst/>
          </a:prstGeom>
        </p:spPr>
        <p:txBody>
          <a:bodyPr wrap="square">
            <a:spAutoFit/>
          </a:bodyPr>
          <a:lstStyle/>
          <a:p>
            <a:r>
              <a:rPr lang="it-IT" b="1" dirty="0" smtClean="0">
                <a:latin typeface="Arial" pitchFamily="34" charset="0"/>
                <a:cs typeface="Arial" pitchFamily="34" charset="0"/>
              </a:rPr>
              <a:t>Articolo </a:t>
            </a:r>
            <a:r>
              <a:rPr lang="it-IT" b="1" dirty="0">
                <a:latin typeface="Arial" pitchFamily="34" charset="0"/>
                <a:cs typeface="Arial" pitchFamily="34" charset="0"/>
              </a:rPr>
              <a:t>89 </a:t>
            </a:r>
            <a:r>
              <a:rPr lang="it-IT" b="1" dirty="0" smtClean="0">
                <a:latin typeface="Arial" pitchFamily="34" charset="0"/>
                <a:cs typeface="Arial" pitchFamily="34" charset="0"/>
              </a:rPr>
              <a:t>comma 1 </a:t>
            </a:r>
            <a:r>
              <a:rPr lang="it-IT" sz="1400" dirty="0">
                <a:latin typeface="Arial" pitchFamily="34" charset="0"/>
                <a:cs typeface="Arial" pitchFamily="34" charset="0"/>
              </a:rPr>
              <a:t> </a:t>
            </a:r>
            <a:r>
              <a:rPr lang="it-IT" sz="1500" i="1" dirty="0">
                <a:latin typeface="Arial" pitchFamily="34" charset="0"/>
                <a:cs typeface="Arial" pitchFamily="34" charset="0"/>
              </a:rPr>
              <a:t>Testo unico sulla sicurezza sul </a:t>
            </a:r>
            <a:r>
              <a:rPr lang="it-IT" sz="1500" i="1" dirty="0" smtClean="0">
                <a:latin typeface="Arial" pitchFamily="34" charset="0"/>
                <a:cs typeface="Arial" pitchFamily="34" charset="0"/>
              </a:rPr>
              <a:t>lavoro</a:t>
            </a:r>
          </a:p>
          <a:p>
            <a:endParaRPr lang="it-IT" sz="1500" i="1" dirty="0" smtClean="0">
              <a:latin typeface="Arial" pitchFamily="34" charset="0"/>
              <a:cs typeface="Arial" pitchFamily="34" charset="0"/>
            </a:endParaRPr>
          </a:p>
          <a:p>
            <a:pPr>
              <a:lnSpc>
                <a:spcPct val="150000"/>
              </a:lnSpc>
            </a:pPr>
            <a:r>
              <a:rPr lang="it-IT" sz="1600" dirty="0" smtClean="0">
                <a:latin typeface="Arial" pitchFamily="34" charset="0"/>
                <a:cs typeface="Arial" pitchFamily="34" charset="0"/>
              </a:rPr>
              <a:t>f) coordinatore in materia di sicurezza e di salute durante la realizzazione dell'opera, di seguito denominato </a:t>
            </a:r>
            <a:r>
              <a:rPr lang="it-IT" sz="1600" b="1" u="sng" dirty="0" smtClean="0">
                <a:latin typeface="Arial" pitchFamily="34" charset="0"/>
                <a:cs typeface="Arial" pitchFamily="34" charset="0"/>
              </a:rPr>
              <a:t>coordinatore per l'esecuzione dei lavori</a:t>
            </a:r>
            <a:r>
              <a:rPr lang="it-IT" sz="1600" dirty="0" smtClean="0">
                <a:latin typeface="Arial" pitchFamily="34" charset="0"/>
                <a:cs typeface="Arial" pitchFamily="34" charset="0"/>
              </a:rPr>
              <a:t>: </a:t>
            </a:r>
            <a:r>
              <a:rPr lang="it-IT" sz="1600" b="1" dirty="0" smtClean="0">
                <a:latin typeface="Arial" pitchFamily="34" charset="0"/>
                <a:cs typeface="Arial" pitchFamily="34" charset="0"/>
              </a:rPr>
              <a:t>soggetto incaricato, dal committente o dal responsabile dei lavori,</a:t>
            </a:r>
            <a:r>
              <a:rPr lang="it-IT" sz="1600" dirty="0" smtClean="0">
                <a:latin typeface="Arial" pitchFamily="34" charset="0"/>
                <a:cs typeface="Arial" pitchFamily="34" charset="0"/>
              </a:rPr>
              <a:t> dell'esecuzione dei compiti di cui all'articolo 92, che</a:t>
            </a:r>
            <a:r>
              <a:rPr lang="it-IT" sz="1600" u="sng" dirty="0" smtClean="0">
                <a:latin typeface="Arial" pitchFamily="34" charset="0"/>
                <a:cs typeface="Arial" pitchFamily="34" charset="0"/>
              </a:rPr>
              <a:t> </a:t>
            </a:r>
            <a:r>
              <a:rPr lang="it-IT" sz="1600" b="1" u="sng" dirty="0" smtClean="0">
                <a:latin typeface="Arial" pitchFamily="34" charset="0"/>
                <a:cs typeface="Arial" pitchFamily="34" charset="0"/>
              </a:rPr>
              <a:t>non può essere il datore di lavoro delle imprese affidatarie ed esecutrici o un suo dipendente o il responsabile del servizio di prevenzione e protezione (RSPP) da lui designato</a:t>
            </a:r>
            <a:r>
              <a:rPr lang="it-IT" sz="1600" u="sng" dirty="0" smtClean="0">
                <a:latin typeface="Arial" pitchFamily="34" charset="0"/>
                <a:cs typeface="Arial" pitchFamily="34" charset="0"/>
              </a:rPr>
              <a:t>. </a:t>
            </a:r>
            <a:r>
              <a:rPr lang="it-IT" sz="1600" dirty="0" smtClean="0">
                <a:latin typeface="Arial" pitchFamily="34" charset="0"/>
                <a:cs typeface="Arial" pitchFamily="34" charset="0"/>
              </a:rPr>
              <a:t>Le incompatibilità di cui al precedente periodo non operano in caso di coincidenza fra committente e </a:t>
            </a:r>
            <a:r>
              <a:rPr lang="it-IT" sz="1600" dirty="0" smtClean="0">
                <a:latin typeface="Arial" pitchFamily="34" charset="0"/>
                <a:cs typeface="Arial" pitchFamily="34" charset="0"/>
              </a:rPr>
              <a:t>impresa esecutrice; </a:t>
            </a:r>
            <a:endParaRPr lang="it-IT" sz="1600"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54" name="AutoShape 10"/>
          <p:cNvSpPr>
            <a:spLocks noChangeArrowheads="1"/>
          </p:cNvSpPr>
          <p:nvPr/>
        </p:nvSpPr>
        <p:spPr bwMode="auto">
          <a:xfrm>
            <a:off x="2843808" y="476672"/>
            <a:ext cx="4464050" cy="1296987"/>
          </a:xfrm>
          <a:prstGeom prst="foldedCorner">
            <a:avLst>
              <a:gd name="adj" fmla="val 12500"/>
            </a:avLst>
          </a:prstGeom>
          <a:gradFill rotWithShape="1">
            <a:gsLst>
              <a:gs pos="0">
                <a:srgbClr val="EAEAEA"/>
              </a:gs>
              <a:gs pos="100000">
                <a:srgbClr val="FFFFFF"/>
              </a:gs>
            </a:gsLst>
            <a:lin ang="5400000" scaled="1"/>
          </a:gradFill>
          <a:ln w="9525">
            <a:solidFill>
              <a:srgbClr val="800000"/>
            </a:solidFill>
            <a:miter lim="800000"/>
            <a:headEnd/>
            <a:tailEnd/>
          </a:ln>
          <a:effectLst/>
        </p:spPr>
        <p:txBody>
          <a:bodyPr wrap="none" anchor="ctr"/>
          <a:lstStyle/>
          <a:p>
            <a:pPr algn="ctr"/>
            <a:r>
              <a:rPr lang="it-IT" sz="2400" b="1" dirty="0" smtClean="0">
                <a:effectLst>
                  <a:outerShdw blurRad="38100" dist="38100" dir="2700000" algn="tl">
                    <a:srgbClr val="FFFFFF"/>
                  </a:outerShdw>
                </a:effectLst>
                <a:latin typeface="Verdana" pitchFamily="34" charset="0"/>
              </a:rPr>
              <a:t>Aggiornamento </a:t>
            </a:r>
          </a:p>
          <a:p>
            <a:pPr algn="ctr"/>
            <a:r>
              <a:rPr lang="it-IT" sz="2400" b="1" dirty="0" smtClean="0">
                <a:effectLst>
                  <a:outerShdw blurRad="38100" dist="38100" dir="2700000" algn="tl">
                    <a:srgbClr val="FFFFFF"/>
                  </a:outerShdw>
                </a:effectLst>
                <a:latin typeface="Verdana" pitchFamily="34" charset="0"/>
              </a:rPr>
              <a:t>Sicurezza</a:t>
            </a:r>
            <a:endParaRPr lang="it-IT" sz="2400" b="1" dirty="0">
              <a:effectLst>
                <a:outerShdw blurRad="38100" dist="38100" dir="2700000" algn="tl">
                  <a:srgbClr val="FFFFFF"/>
                </a:outerShdw>
              </a:effectLst>
              <a:latin typeface="Verdana" pitchFamily="34" charset="0"/>
            </a:endParaRPr>
          </a:p>
        </p:txBody>
      </p:sp>
      <p:cxnSp>
        <p:nvCxnSpPr>
          <p:cNvPr id="185375" name="AutoShape 31"/>
          <p:cNvCxnSpPr>
            <a:cxnSpLocks noChangeShapeType="1"/>
          </p:cNvCxnSpPr>
          <p:nvPr/>
        </p:nvCxnSpPr>
        <p:spPr bwMode="auto">
          <a:xfrm>
            <a:off x="5148064" y="1916832"/>
            <a:ext cx="1415426" cy="2449272"/>
          </a:xfrm>
          <a:prstGeom prst="straightConnector1">
            <a:avLst/>
          </a:prstGeom>
          <a:noFill/>
          <a:ln w="38100">
            <a:solidFill>
              <a:srgbClr val="800000"/>
            </a:solidFill>
            <a:prstDash val="dash"/>
            <a:miter lim="800000"/>
            <a:headEnd/>
            <a:tailEnd type="triangle" w="med" len="med"/>
          </a:ln>
          <a:effectLst/>
        </p:spPr>
      </p:cxnSp>
      <p:sp>
        <p:nvSpPr>
          <p:cNvPr id="9" name="Text Box 2"/>
          <p:cNvSpPr txBox="1">
            <a:spLocks noChangeArrowheads="1"/>
          </p:cNvSpPr>
          <p:nvPr/>
        </p:nvSpPr>
        <p:spPr bwMode="auto">
          <a:xfrm>
            <a:off x="611560" y="2852936"/>
            <a:ext cx="4500562" cy="1569644"/>
          </a:xfrm>
          <a:prstGeom prst="rect">
            <a:avLst/>
          </a:prstGeom>
          <a:noFill/>
          <a:ln>
            <a:noFill/>
          </a:ln>
          <a:effectLst>
            <a:prstShdw prst="shdw18" dist="17961" dir="13500000">
              <a:schemeClr val="accent1">
                <a:gamma/>
                <a:shade val="60000"/>
                <a:invGamma/>
              </a:schemeClr>
            </a:prstShdw>
          </a:effectLst>
          <a:extLst/>
        </p:spPr>
        <p:txBody>
          <a:bodyPr wrap="square" lIns="91424" tIns="45712" rIns="91424" bIns="45712">
            <a:spAutoFit/>
          </a:bodyPr>
          <a:lstStyle/>
          <a:p>
            <a:pPr algn="ctr">
              <a:defRPr/>
            </a:pPr>
            <a:r>
              <a:rPr lang="it-IT" sz="3200" b="1" dirty="0" smtClean="0">
                <a:solidFill>
                  <a:srgbClr val="333333"/>
                </a:solidFill>
                <a:latin typeface="Arial Black" pitchFamily="34" charset="0"/>
                <a:cs typeface="Arial" charset="0"/>
              </a:rPr>
              <a:t>Ruolo del CSE rispetto agli altri attori in cantiere</a:t>
            </a:r>
          </a:p>
        </p:txBody>
      </p:sp>
      <p:sp>
        <p:nvSpPr>
          <p:cNvPr id="6" name="AutoShape 30"/>
          <p:cNvSpPr>
            <a:spLocks noChangeArrowheads="1"/>
          </p:cNvSpPr>
          <p:nvPr/>
        </p:nvSpPr>
        <p:spPr bwMode="auto">
          <a:xfrm>
            <a:off x="5148064" y="4509120"/>
            <a:ext cx="3816424" cy="1499858"/>
          </a:xfrm>
          <a:prstGeom prst="foldedCorner">
            <a:avLst>
              <a:gd name="adj" fmla="val 11134"/>
            </a:avLst>
          </a:prstGeom>
          <a:gradFill rotWithShape="1">
            <a:gsLst>
              <a:gs pos="0">
                <a:srgbClr val="EAEAEA"/>
              </a:gs>
              <a:gs pos="100000">
                <a:srgbClr val="FFFFFF"/>
              </a:gs>
            </a:gsLst>
            <a:lin ang="5400000" scaled="1"/>
          </a:gradFill>
          <a:ln w="9525">
            <a:solidFill>
              <a:srgbClr val="800000"/>
            </a:solidFill>
            <a:miter lim="800000"/>
            <a:headEnd/>
            <a:tailEnd/>
          </a:ln>
          <a:effectLst/>
        </p:spPr>
        <p:txBody>
          <a:bodyPr wrap="none" anchor="ctr"/>
          <a:lstStyle/>
          <a:p>
            <a:pPr algn="ctr">
              <a:spcBef>
                <a:spcPct val="0"/>
              </a:spcBef>
              <a:spcAft>
                <a:spcPct val="0"/>
              </a:spcAft>
            </a:pPr>
            <a:r>
              <a:rPr lang="it-IT" sz="3200" b="1" dirty="0" smtClean="0">
                <a:solidFill>
                  <a:schemeClr val="tx1"/>
                </a:solidFill>
                <a:latin typeface="Verdana" pitchFamily="34" charset="0"/>
              </a:rPr>
              <a:t>T.U.S. Sicurezza</a:t>
            </a:r>
          </a:p>
          <a:p>
            <a:pPr algn="ctr">
              <a:spcBef>
                <a:spcPct val="0"/>
              </a:spcBef>
              <a:spcAft>
                <a:spcPct val="0"/>
              </a:spcAft>
            </a:pPr>
            <a:r>
              <a:rPr lang="it-IT" sz="2400" b="1" dirty="0" smtClean="0">
                <a:latin typeface="Verdana" pitchFamily="34" charset="0"/>
              </a:rPr>
              <a:t>(D.Lgs</a:t>
            </a:r>
            <a:r>
              <a:rPr lang="it-IT" sz="2400" b="1" dirty="0" err="1" smtClean="0">
                <a:latin typeface="Verdana" pitchFamily="34" charset="0"/>
              </a:rPr>
              <a:t>.81/08</a:t>
            </a:r>
            <a:r>
              <a:rPr lang="it-IT" sz="2400" b="1" dirty="0" smtClean="0">
                <a:latin typeface="Verdana" pitchFamily="34" charset="0"/>
              </a:rPr>
              <a:t>)</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3"/>
          <p:cNvPicPr>
            <a:picLocks noChangeAspect="1" noChangeArrowheads="1"/>
          </p:cNvPicPr>
          <p:nvPr/>
        </p:nvPicPr>
        <p:blipFill>
          <a:blip r:embed="rId3" cstate="print"/>
          <a:srcRect/>
          <a:stretch>
            <a:fillRect/>
          </a:stretch>
        </p:blipFill>
        <p:spPr bwMode="auto">
          <a:xfrm>
            <a:off x="73025" y="41275"/>
            <a:ext cx="1619250" cy="1084263"/>
          </a:xfrm>
          <a:prstGeom prst="rect">
            <a:avLst/>
          </a:prstGeom>
          <a:noFill/>
          <a:ln w="9525">
            <a:noFill/>
            <a:miter lim="800000"/>
            <a:headEnd/>
            <a:tailEnd/>
          </a:ln>
        </p:spPr>
      </p:pic>
      <p:sp>
        <p:nvSpPr>
          <p:cNvPr id="67587" name="Rectangle 2"/>
          <p:cNvSpPr>
            <a:spLocks noGrp="1" noChangeArrowheads="1"/>
          </p:cNvSpPr>
          <p:nvPr>
            <p:ph type="title"/>
          </p:nvPr>
        </p:nvSpPr>
        <p:spPr>
          <a:xfrm>
            <a:off x="955675" y="260350"/>
            <a:ext cx="8153400" cy="609600"/>
          </a:xfrm>
          <a:noFill/>
        </p:spPr>
        <p:txBody>
          <a:bodyPr/>
          <a:lstStyle/>
          <a:p>
            <a:pPr defTabSz="973138"/>
            <a:r>
              <a:rPr lang="en-US" sz="2400" smtClean="0"/>
              <a:t>OBBLIGHI DEL COORDINATORE PER L’ESECUZIONE</a:t>
            </a:r>
            <a:endParaRPr lang="it-IT" sz="2400" smtClean="0"/>
          </a:p>
        </p:txBody>
      </p:sp>
      <p:sp>
        <p:nvSpPr>
          <p:cNvPr id="67588" name="Text Box 4"/>
          <p:cNvSpPr txBox="1">
            <a:spLocks noChangeArrowheads="1"/>
          </p:cNvSpPr>
          <p:nvPr/>
        </p:nvSpPr>
        <p:spPr bwMode="auto">
          <a:xfrm>
            <a:off x="1016000" y="1676400"/>
            <a:ext cx="7962900" cy="825500"/>
          </a:xfrm>
          <a:prstGeom prst="rect">
            <a:avLst/>
          </a:prstGeom>
          <a:noFill/>
          <a:ln w="9525" algn="ctr">
            <a:noFill/>
            <a:miter lim="800000"/>
            <a:headEnd/>
            <a:tailEnd/>
          </a:ln>
        </p:spPr>
        <p:txBody>
          <a:bodyPr>
            <a:spAutoFit/>
          </a:bodyPr>
          <a:lstStyle/>
          <a:p>
            <a:pPr>
              <a:spcBef>
                <a:spcPct val="50000"/>
              </a:spcBef>
            </a:pPr>
            <a:r>
              <a:rPr lang="it-IT" sz="1600" u="sng"/>
              <a:t>Verificare</a:t>
            </a:r>
            <a:r>
              <a:rPr lang="it-IT" sz="1600"/>
              <a:t> con opportune azioni di </a:t>
            </a:r>
            <a:r>
              <a:rPr lang="it-IT" sz="1600" u="sng"/>
              <a:t>coordinamento</a:t>
            </a:r>
            <a:r>
              <a:rPr lang="it-IT" sz="1600"/>
              <a:t> e </a:t>
            </a:r>
            <a:r>
              <a:rPr lang="it-IT" sz="1600" u="sng"/>
              <a:t>controllo</a:t>
            </a:r>
            <a:r>
              <a:rPr lang="it-IT" sz="1600"/>
              <a:t>, l’applicazione, da parte delle imprese esecutrici e dei lavoratori autonomi, delle disposizioni contenute nel PSC e la corretta applicazione delle procedure di lavoro</a:t>
            </a:r>
          </a:p>
        </p:txBody>
      </p:sp>
      <p:sp>
        <p:nvSpPr>
          <p:cNvPr id="67589" name="Text Box 5"/>
          <p:cNvSpPr txBox="1">
            <a:spLocks noChangeArrowheads="1"/>
          </p:cNvSpPr>
          <p:nvPr/>
        </p:nvSpPr>
        <p:spPr bwMode="auto">
          <a:xfrm>
            <a:off x="390525" y="1676400"/>
            <a:ext cx="609600" cy="457200"/>
          </a:xfrm>
          <a:prstGeom prst="rect">
            <a:avLst/>
          </a:prstGeom>
          <a:noFill/>
          <a:ln w="9525" algn="ctr">
            <a:noFill/>
            <a:miter lim="800000"/>
            <a:headEnd/>
            <a:tailEnd/>
          </a:ln>
        </p:spPr>
        <p:txBody>
          <a:bodyPr>
            <a:spAutoFit/>
          </a:bodyPr>
          <a:lstStyle/>
          <a:p>
            <a:pPr algn="ctr">
              <a:spcBef>
                <a:spcPct val="50000"/>
              </a:spcBef>
            </a:pPr>
            <a:r>
              <a:rPr lang="it-IT" sz="2400"/>
              <a:t>A</a:t>
            </a:r>
          </a:p>
        </p:txBody>
      </p:sp>
      <p:sp>
        <p:nvSpPr>
          <p:cNvPr id="67590" name="Text Box 6"/>
          <p:cNvSpPr txBox="1">
            <a:spLocks noChangeArrowheads="1"/>
          </p:cNvSpPr>
          <p:nvPr/>
        </p:nvSpPr>
        <p:spPr bwMode="auto">
          <a:xfrm>
            <a:off x="381000" y="2840038"/>
            <a:ext cx="609600" cy="457200"/>
          </a:xfrm>
          <a:prstGeom prst="rect">
            <a:avLst/>
          </a:prstGeom>
          <a:noFill/>
          <a:ln w="9525" algn="ctr">
            <a:noFill/>
            <a:miter lim="800000"/>
            <a:headEnd/>
            <a:tailEnd/>
          </a:ln>
        </p:spPr>
        <p:txBody>
          <a:bodyPr>
            <a:spAutoFit/>
          </a:bodyPr>
          <a:lstStyle/>
          <a:p>
            <a:pPr algn="ctr">
              <a:spcBef>
                <a:spcPct val="50000"/>
              </a:spcBef>
            </a:pPr>
            <a:r>
              <a:rPr lang="it-IT" sz="2400"/>
              <a:t>B</a:t>
            </a:r>
          </a:p>
        </p:txBody>
      </p:sp>
      <p:sp>
        <p:nvSpPr>
          <p:cNvPr id="67591" name="Text Box 7"/>
          <p:cNvSpPr txBox="1">
            <a:spLocks noChangeArrowheads="1"/>
          </p:cNvSpPr>
          <p:nvPr/>
        </p:nvSpPr>
        <p:spPr bwMode="auto">
          <a:xfrm>
            <a:off x="1020763" y="2916238"/>
            <a:ext cx="7951787" cy="336550"/>
          </a:xfrm>
          <a:prstGeom prst="rect">
            <a:avLst/>
          </a:prstGeom>
          <a:noFill/>
          <a:ln w="9525" algn="ctr">
            <a:noFill/>
            <a:miter lim="800000"/>
            <a:headEnd/>
            <a:tailEnd/>
          </a:ln>
        </p:spPr>
        <p:txBody>
          <a:bodyPr>
            <a:spAutoFit/>
          </a:bodyPr>
          <a:lstStyle/>
          <a:p>
            <a:pPr>
              <a:spcBef>
                <a:spcPct val="50000"/>
              </a:spcBef>
            </a:pPr>
            <a:r>
              <a:rPr lang="it-IT" sz="1600" u="sng"/>
              <a:t>Verificare</a:t>
            </a:r>
            <a:r>
              <a:rPr lang="it-IT" sz="1600"/>
              <a:t> l’idoneità del piano operativo di sicurezza, e la coerenza con il PSC</a:t>
            </a:r>
          </a:p>
        </p:txBody>
      </p:sp>
      <p:sp>
        <p:nvSpPr>
          <p:cNvPr id="67592" name="Text Box 8"/>
          <p:cNvSpPr txBox="1">
            <a:spLocks noChangeArrowheads="1"/>
          </p:cNvSpPr>
          <p:nvPr/>
        </p:nvSpPr>
        <p:spPr bwMode="auto">
          <a:xfrm>
            <a:off x="1020763" y="3722688"/>
            <a:ext cx="7788275" cy="825500"/>
          </a:xfrm>
          <a:prstGeom prst="rect">
            <a:avLst/>
          </a:prstGeom>
          <a:noFill/>
          <a:ln w="9525" algn="ctr">
            <a:noFill/>
            <a:miter lim="800000"/>
            <a:headEnd/>
            <a:tailEnd/>
          </a:ln>
        </p:spPr>
        <p:txBody>
          <a:bodyPr>
            <a:spAutoFit/>
          </a:bodyPr>
          <a:lstStyle/>
          <a:p>
            <a:pPr>
              <a:spcBef>
                <a:spcPct val="50000"/>
              </a:spcBef>
            </a:pPr>
            <a:r>
              <a:rPr lang="it-IT" sz="1600" u="sng"/>
              <a:t>Adeguare</a:t>
            </a:r>
            <a:r>
              <a:rPr lang="it-IT" sz="1600"/>
              <a:t> il PSC e il FO (evoluzione dei lavori e eventuali modifiche proposte delle imprese esecutrici dirette a migliorare la sicurezza in cantiere) e </a:t>
            </a:r>
            <a:r>
              <a:rPr lang="it-IT" sz="1600" u="sng"/>
              <a:t>verificare</a:t>
            </a:r>
            <a:r>
              <a:rPr lang="it-IT" sz="1600"/>
              <a:t> che le imprese esecutrici adeguino i POS</a:t>
            </a:r>
          </a:p>
        </p:txBody>
      </p:sp>
      <p:sp>
        <p:nvSpPr>
          <p:cNvPr id="67593" name="Text Box 9"/>
          <p:cNvSpPr txBox="1">
            <a:spLocks noChangeArrowheads="1"/>
          </p:cNvSpPr>
          <p:nvPr/>
        </p:nvSpPr>
        <p:spPr bwMode="auto">
          <a:xfrm>
            <a:off x="390525" y="3722688"/>
            <a:ext cx="609600" cy="457200"/>
          </a:xfrm>
          <a:prstGeom prst="rect">
            <a:avLst/>
          </a:prstGeom>
          <a:noFill/>
          <a:ln w="9525" algn="ctr">
            <a:noFill/>
            <a:miter lim="800000"/>
            <a:headEnd/>
            <a:tailEnd/>
          </a:ln>
        </p:spPr>
        <p:txBody>
          <a:bodyPr>
            <a:spAutoFit/>
          </a:bodyPr>
          <a:lstStyle/>
          <a:p>
            <a:pPr algn="ctr">
              <a:spcBef>
                <a:spcPct val="50000"/>
              </a:spcBef>
            </a:pPr>
            <a:r>
              <a:rPr lang="it-IT" sz="2400"/>
              <a:t>C</a:t>
            </a:r>
          </a:p>
        </p:txBody>
      </p:sp>
      <p:sp>
        <p:nvSpPr>
          <p:cNvPr id="67594" name="Text Box 10"/>
          <p:cNvSpPr txBox="1">
            <a:spLocks noChangeArrowheads="1"/>
          </p:cNvSpPr>
          <p:nvPr/>
        </p:nvSpPr>
        <p:spPr bwMode="auto">
          <a:xfrm>
            <a:off x="390525" y="5033963"/>
            <a:ext cx="609600" cy="457200"/>
          </a:xfrm>
          <a:prstGeom prst="rect">
            <a:avLst/>
          </a:prstGeom>
          <a:noFill/>
          <a:ln w="9525" algn="ctr">
            <a:noFill/>
            <a:miter lim="800000"/>
            <a:headEnd/>
            <a:tailEnd/>
          </a:ln>
        </p:spPr>
        <p:txBody>
          <a:bodyPr>
            <a:spAutoFit/>
          </a:bodyPr>
          <a:lstStyle/>
          <a:p>
            <a:pPr algn="ctr">
              <a:spcBef>
                <a:spcPct val="50000"/>
              </a:spcBef>
            </a:pPr>
            <a:r>
              <a:rPr lang="it-IT" sz="2400"/>
              <a:t>D</a:t>
            </a:r>
          </a:p>
        </p:txBody>
      </p:sp>
      <p:sp>
        <p:nvSpPr>
          <p:cNvPr id="67595" name="Text Box 11"/>
          <p:cNvSpPr txBox="1">
            <a:spLocks noChangeArrowheads="1"/>
          </p:cNvSpPr>
          <p:nvPr/>
        </p:nvSpPr>
        <p:spPr bwMode="auto">
          <a:xfrm>
            <a:off x="979488" y="5033963"/>
            <a:ext cx="7940675" cy="825500"/>
          </a:xfrm>
          <a:prstGeom prst="rect">
            <a:avLst/>
          </a:prstGeom>
          <a:noFill/>
          <a:ln w="9525" algn="ctr">
            <a:noFill/>
            <a:miter lim="800000"/>
            <a:headEnd/>
            <a:tailEnd/>
          </a:ln>
        </p:spPr>
        <p:txBody>
          <a:bodyPr>
            <a:spAutoFit/>
          </a:bodyPr>
          <a:lstStyle/>
          <a:p>
            <a:pPr>
              <a:spcBef>
                <a:spcPct val="50000"/>
              </a:spcBef>
            </a:pPr>
            <a:r>
              <a:rPr lang="it-IT" sz="1600" u="sng"/>
              <a:t>Organizzare</a:t>
            </a:r>
            <a:r>
              <a:rPr lang="it-IT" sz="1600"/>
              <a:t>  tra i datori di lavoro, ivi compresi i lavoratori autonomi, la cooperazione e il coordinamento delle attività nonché </a:t>
            </a:r>
            <a:r>
              <a:rPr lang="it-IT" sz="1600" u="sng"/>
              <a:t>la loro reciproca informazione</a:t>
            </a:r>
          </a:p>
        </p:txBody>
      </p:sp>
      <p:sp>
        <p:nvSpPr>
          <p:cNvPr id="67596" name="Text Box 12"/>
          <p:cNvSpPr txBox="1">
            <a:spLocks noChangeArrowheads="1"/>
          </p:cNvSpPr>
          <p:nvPr/>
        </p:nvSpPr>
        <p:spPr bwMode="auto">
          <a:xfrm>
            <a:off x="1116013" y="1125538"/>
            <a:ext cx="7200900" cy="366712"/>
          </a:xfrm>
          <a:prstGeom prst="rect">
            <a:avLst/>
          </a:prstGeom>
          <a:noFill/>
          <a:ln w="9525" algn="ctr">
            <a:noFill/>
            <a:miter lim="800000"/>
            <a:headEnd/>
            <a:tailEnd/>
          </a:ln>
        </p:spPr>
        <p:txBody>
          <a:bodyPr anchor="ctr"/>
          <a:lstStyle/>
          <a:p>
            <a:pPr algn="ctr" defTabSz="973138"/>
            <a:r>
              <a:rPr lang="it-IT" b="1">
                <a:solidFill>
                  <a:schemeClr val="tx2"/>
                </a:solidFill>
                <a:cs typeface="Times New Roman" pitchFamily="18" charset="0"/>
              </a:rPr>
              <a:t>D. Lgs. 81/08 - articolo 92, comma1</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5"/>
          <p:cNvPicPr>
            <a:picLocks noChangeAspect="1" noChangeArrowheads="1"/>
          </p:cNvPicPr>
          <p:nvPr/>
        </p:nvPicPr>
        <p:blipFill>
          <a:blip r:embed="rId3" cstate="print"/>
          <a:srcRect/>
          <a:stretch>
            <a:fillRect/>
          </a:stretch>
        </p:blipFill>
        <p:spPr bwMode="auto">
          <a:xfrm>
            <a:off x="34925" y="41275"/>
            <a:ext cx="1619250" cy="1084263"/>
          </a:xfrm>
          <a:prstGeom prst="rect">
            <a:avLst/>
          </a:prstGeom>
          <a:noFill/>
          <a:ln w="9525">
            <a:noFill/>
            <a:miter lim="800000"/>
            <a:headEnd/>
            <a:tailEnd/>
          </a:ln>
        </p:spPr>
      </p:pic>
      <p:sp>
        <p:nvSpPr>
          <p:cNvPr id="68611" name="Rectangle 2"/>
          <p:cNvSpPr>
            <a:spLocks noChangeArrowheads="1"/>
          </p:cNvSpPr>
          <p:nvPr/>
        </p:nvSpPr>
        <p:spPr bwMode="auto">
          <a:xfrm>
            <a:off x="1027113" y="260350"/>
            <a:ext cx="8153400" cy="609600"/>
          </a:xfrm>
          <a:prstGeom prst="rect">
            <a:avLst/>
          </a:prstGeom>
          <a:noFill/>
          <a:ln w="9525" algn="ctr">
            <a:noFill/>
            <a:miter lim="800000"/>
            <a:headEnd/>
            <a:tailEnd/>
          </a:ln>
        </p:spPr>
        <p:txBody>
          <a:bodyPr anchor="ctr"/>
          <a:lstStyle/>
          <a:p>
            <a:pPr algn="ctr" defTabSz="973138"/>
            <a:r>
              <a:rPr lang="en-US" sz="2400">
                <a:solidFill>
                  <a:schemeClr val="tx2"/>
                </a:solidFill>
              </a:rPr>
              <a:t>OBBLIGHI DEL COORDINATORE PER L’ESECUZIONE</a:t>
            </a:r>
            <a:endParaRPr lang="it-IT" sz="2400">
              <a:solidFill>
                <a:schemeClr val="tx2"/>
              </a:solidFill>
            </a:endParaRPr>
          </a:p>
        </p:txBody>
      </p:sp>
      <p:sp>
        <p:nvSpPr>
          <p:cNvPr id="68612" name="Text Box 3"/>
          <p:cNvSpPr txBox="1">
            <a:spLocks noChangeArrowheads="1"/>
          </p:cNvSpPr>
          <p:nvPr/>
        </p:nvSpPr>
        <p:spPr bwMode="auto">
          <a:xfrm>
            <a:off x="1030288" y="1435100"/>
            <a:ext cx="7859712" cy="581025"/>
          </a:xfrm>
          <a:prstGeom prst="rect">
            <a:avLst/>
          </a:prstGeom>
          <a:noFill/>
          <a:ln w="9525" algn="ctr">
            <a:noFill/>
            <a:miter lim="800000"/>
            <a:headEnd/>
            <a:tailEnd/>
          </a:ln>
        </p:spPr>
        <p:txBody>
          <a:bodyPr>
            <a:spAutoFit/>
          </a:bodyPr>
          <a:lstStyle/>
          <a:p>
            <a:pPr>
              <a:spcBef>
                <a:spcPct val="50000"/>
              </a:spcBef>
            </a:pPr>
            <a:r>
              <a:rPr lang="it-IT" sz="1600" u="sng"/>
              <a:t>Verificare</a:t>
            </a:r>
            <a:r>
              <a:rPr lang="it-IT" sz="1600"/>
              <a:t> l’attuazione di quanto previsto negli accordi tra le parti sociali al fine di realizzare il coordinamento tra i rappresentanti della sicurezza</a:t>
            </a:r>
          </a:p>
        </p:txBody>
      </p:sp>
      <p:sp>
        <p:nvSpPr>
          <p:cNvPr id="68613" name="Text Box 4"/>
          <p:cNvSpPr txBox="1">
            <a:spLocks noChangeArrowheads="1"/>
          </p:cNvSpPr>
          <p:nvPr/>
        </p:nvSpPr>
        <p:spPr bwMode="auto">
          <a:xfrm>
            <a:off x="347663" y="1435100"/>
            <a:ext cx="609600" cy="457200"/>
          </a:xfrm>
          <a:prstGeom prst="rect">
            <a:avLst/>
          </a:prstGeom>
          <a:noFill/>
          <a:ln w="9525" algn="ctr">
            <a:noFill/>
            <a:miter lim="800000"/>
            <a:headEnd/>
            <a:tailEnd/>
          </a:ln>
        </p:spPr>
        <p:txBody>
          <a:bodyPr>
            <a:spAutoFit/>
          </a:bodyPr>
          <a:lstStyle/>
          <a:p>
            <a:pPr algn="ctr">
              <a:spcBef>
                <a:spcPct val="50000"/>
              </a:spcBef>
            </a:pPr>
            <a:r>
              <a:rPr lang="it-IT" sz="2400"/>
              <a:t>E</a:t>
            </a:r>
          </a:p>
        </p:txBody>
      </p:sp>
      <p:sp>
        <p:nvSpPr>
          <p:cNvPr id="68614" name="Text Box 5"/>
          <p:cNvSpPr txBox="1">
            <a:spLocks noChangeArrowheads="1"/>
          </p:cNvSpPr>
          <p:nvPr/>
        </p:nvSpPr>
        <p:spPr bwMode="auto">
          <a:xfrm>
            <a:off x="338138" y="2278063"/>
            <a:ext cx="609600" cy="457200"/>
          </a:xfrm>
          <a:prstGeom prst="rect">
            <a:avLst/>
          </a:prstGeom>
          <a:noFill/>
          <a:ln w="9525" algn="ctr">
            <a:noFill/>
            <a:miter lim="800000"/>
            <a:headEnd/>
            <a:tailEnd/>
          </a:ln>
        </p:spPr>
        <p:txBody>
          <a:bodyPr>
            <a:spAutoFit/>
          </a:bodyPr>
          <a:lstStyle/>
          <a:p>
            <a:pPr algn="ctr">
              <a:spcBef>
                <a:spcPct val="50000"/>
              </a:spcBef>
            </a:pPr>
            <a:r>
              <a:rPr lang="it-IT" sz="2400"/>
              <a:t>F</a:t>
            </a:r>
          </a:p>
        </p:txBody>
      </p:sp>
      <p:sp>
        <p:nvSpPr>
          <p:cNvPr id="68615" name="Text Box 6"/>
          <p:cNvSpPr txBox="1">
            <a:spLocks noChangeArrowheads="1"/>
          </p:cNvSpPr>
          <p:nvPr/>
        </p:nvSpPr>
        <p:spPr bwMode="auto">
          <a:xfrm>
            <a:off x="987425" y="2249488"/>
            <a:ext cx="7942263" cy="1069975"/>
          </a:xfrm>
          <a:prstGeom prst="rect">
            <a:avLst/>
          </a:prstGeom>
          <a:noFill/>
          <a:ln w="9525" algn="ctr">
            <a:noFill/>
            <a:miter lim="800000"/>
            <a:headEnd/>
            <a:tailEnd/>
          </a:ln>
        </p:spPr>
        <p:txBody>
          <a:bodyPr>
            <a:spAutoFit/>
          </a:bodyPr>
          <a:lstStyle/>
          <a:p>
            <a:pPr>
              <a:spcBef>
                <a:spcPct val="50000"/>
              </a:spcBef>
            </a:pPr>
            <a:r>
              <a:rPr lang="it-IT" sz="1600" u="sng" dirty="0"/>
              <a:t>Segnalare</a:t>
            </a:r>
            <a:r>
              <a:rPr lang="it-IT" sz="1600" dirty="0"/>
              <a:t>  al committente o al responsabile dei lavori, </a:t>
            </a:r>
            <a:r>
              <a:rPr lang="it-IT" sz="1600" u="sng" dirty="0"/>
              <a:t>previa contestazione scritta alle imprese</a:t>
            </a:r>
            <a:r>
              <a:rPr lang="it-IT" sz="1600" dirty="0"/>
              <a:t>, le inosservanze alle disposizioni degli artt. 94, 95 e </a:t>
            </a:r>
            <a:r>
              <a:rPr lang="it-IT" sz="1600" dirty="0" smtClean="0"/>
              <a:t>96, 97 c.1 </a:t>
            </a:r>
            <a:r>
              <a:rPr lang="it-IT" sz="1600" dirty="0"/>
              <a:t>e alle prescrizioni del PSC e proporre la </a:t>
            </a:r>
            <a:r>
              <a:rPr lang="it-IT" sz="1600" u="sng" dirty="0"/>
              <a:t>sospensione dei lavori</a:t>
            </a:r>
            <a:r>
              <a:rPr lang="it-IT" sz="1600" dirty="0"/>
              <a:t>, </a:t>
            </a:r>
            <a:r>
              <a:rPr lang="it-IT" sz="1600" u="sng" dirty="0"/>
              <a:t>l’allontanamento</a:t>
            </a:r>
            <a:r>
              <a:rPr lang="it-IT" sz="1600" dirty="0"/>
              <a:t> delle imprese o dei lavoratori autonomi, o la </a:t>
            </a:r>
            <a:r>
              <a:rPr lang="it-IT" sz="1600" u="sng" dirty="0"/>
              <a:t>risoluzione del contratto</a:t>
            </a:r>
          </a:p>
        </p:txBody>
      </p:sp>
      <p:sp>
        <p:nvSpPr>
          <p:cNvPr id="68616" name="Text Box 10"/>
          <p:cNvSpPr txBox="1">
            <a:spLocks noChangeArrowheads="1"/>
          </p:cNvSpPr>
          <p:nvPr/>
        </p:nvSpPr>
        <p:spPr bwMode="auto">
          <a:xfrm>
            <a:off x="996950" y="3970338"/>
            <a:ext cx="7845425" cy="1069975"/>
          </a:xfrm>
          <a:prstGeom prst="rect">
            <a:avLst/>
          </a:prstGeom>
          <a:noFill/>
          <a:ln w="9525" algn="ctr">
            <a:noFill/>
            <a:miter lim="800000"/>
            <a:headEnd/>
            <a:tailEnd/>
          </a:ln>
        </p:spPr>
        <p:txBody>
          <a:bodyPr>
            <a:spAutoFit/>
          </a:bodyPr>
          <a:lstStyle/>
          <a:p>
            <a:pPr>
              <a:spcBef>
                <a:spcPct val="50000"/>
              </a:spcBef>
            </a:pPr>
            <a:r>
              <a:rPr lang="it-IT" sz="1600"/>
              <a:t>Nel caso in cui il committente o il responsabile dei lavori non adotti alcun provvedimento in merito alla segnalazione, senza fornire idonea motivazione, il coordinatore per l’esecuzione dà comunicazione dell’inadempienza alla Azienda unità sanitaria locale e alla Direzione provinciale del lavoro territoriale competente </a:t>
            </a:r>
          </a:p>
        </p:txBody>
      </p:sp>
      <p:sp>
        <p:nvSpPr>
          <p:cNvPr id="68617" name="Text Box 11"/>
          <p:cNvSpPr txBox="1">
            <a:spLocks noChangeArrowheads="1"/>
          </p:cNvSpPr>
          <p:nvPr/>
        </p:nvSpPr>
        <p:spPr bwMode="auto">
          <a:xfrm>
            <a:off x="320675" y="3978275"/>
            <a:ext cx="609600" cy="457200"/>
          </a:xfrm>
          <a:prstGeom prst="rect">
            <a:avLst/>
          </a:prstGeom>
          <a:noFill/>
          <a:ln w="9525" algn="ctr">
            <a:noFill/>
            <a:miter lim="800000"/>
            <a:headEnd/>
            <a:tailEnd/>
          </a:ln>
        </p:spPr>
        <p:txBody>
          <a:bodyPr>
            <a:spAutoFit/>
          </a:bodyPr>
          <a:lstStyle/>
          <a:p>
            <a:pPr algn="ctr">
              <a:spcBef>
                <a:spcPct val="50000"/>
              </a:spcBef>
            </a:pPr>
            <a:r>
              <a:rPr lang="it-IT" sz="2400"/>
              <a:t>G</a:t>
            </a:r>
          </a:p>
        </p:txBody>
      </p:sp>
      <p:sp>
        <p:nvSpPr>
          <p:cNvPr id="68618" name="Text Box 12"/>
          <p:cNvSpPr txBox="1">
            <a:spLocks noChangeArrowheads="1"/>
          </p:cNvSpPr>
          <p:nvPr/>
        </p:nvSpPr>
        <p:spPr bwMode="auto">
          <a:xfrm>
            <a:off x="331788" y="5399088"/>
            <a:ext cx="609600" cy="457200"/>
          </a:xfrm>
          <a:prstGeom prst="rect">
            <a:avLst/>
          </a:prstGeom>
          <a:noFill/>
          <a:ln w="9525" algn="ctr">
            <a:noFill/>
            <a:miter lim="800000"/>
            <a:headEnd/>
            <a:tailEnd/>
          </a:ln>
        </p:spPr>
        <p:txBody>
          <a:bodyPr>
            <a:spAutoFit/>
          </a:bodyPr>
          <a:lstStyle/>
          <a:p>
            <a:pPr algn="ctr">
              <a:spcBef>
                <a:spcPct val="50000"/>
              </a:spcBef>
            </a:pPr>
            <a:r>
              <a:rPr lang="it-IT" sz="2400"/>
              <a:t>H</a:t>
            </a:r>
          </a:p>
        </p:txBody>
      </p:sp>
      <p:sp>
        <p:nvSpPr>
          <p:cNvPr id="68619" name="Text Box 13"/>
          <p:cNvSpPr txBox="1">
            <a:spLocks noChangeArrowheads="1"/>
          </p:cNvSpPr>
          <p:nvPr/>
        </p:nvSpPr>
        <p:spPr bwMode="auto">
          <a:xfrm>
            <a:off x="1038225" y="5335588"/>
            <a:ext cx="7821613" cy="581025"/>
          </a:xfrm>
          <a:prstGeom prst="rect">
            <a:avLst/>
          </a:prstGeom>
          <a:noFill/>
          <a:ln w="9525" algn="ctr">
            <a:noFill/>
            <a:miter lim="800000"/>
            <a:headEnd/>
            <a:tailEnd/>
          </a:ln>
        </p:spPr>
        <p:txBody>
          <a:bodyPr>
            <a:spAutoFit/>
          </a:bodyPr>
          <a:lstStyle/>
          <a:p>
            <a:pPr>
              <a:spcBef>
                <a:spcPct val="50000"/>
              </a:spcBef>
            </a:pPr>
            <a:r>
              <a:rPr lang="it-IT" sz="1600" u="sng"/>
              <a:t>Sospendere</a:t>
            </a:r>
            <a:r>
              <a:rPr lang="it-IT" sz="1600"/>
              <a:t>  in caso di pericolo grave e imminente, </a:t>
            </a:r>
            <a:r>
              <a:rPr lang="it-IT" sz="1600" u="sng"/>
              <a:t>direttamente riscontrato</a:t>
            </a:r>
            <a:r>
              <a:rPr lang="it-IT" sz="1600"/>
              <a:t>, le </a:t>
            </a:r>
            <a:r>
              <a:rPr lang="it-IT" sz="1600" u="sng"/>
              <a:t>singole lavorazioni</a:t>
            </a:r>
            <a:r>
              <a:rPr lang="it-IT" sz="1600"/>
              <a:t> fino alla verifica degli avvenuti adeguamenti</a:t>
            </a:r>
            <a:endParaRPr lang="it-IT" sz="1600" u="sng"/>
          </a:p>
        </p:txBody>
      </p:sp>
      <p:sp>
        <p:nvSpPr>
          <p:cNvPr id="68620" name="Text Box 14"/>
          <p:cNvSpPr txBox="1">
            <a:spLocks noChangeArrowheads="1"/>
          </p:cNvSpPr>
          <p:nvPr/>
        </p:nvSpPr>
        <p:spPr bwMode="auto">
          <a:xfrm>
            <a:off x="1116013" y="1046163"/>
            <a:ext cx="7200900" cy="366712"/>
          </a:xfrm>
          <a:prstGeom prst="rect">
            <a:avLst/>
          </a:prstGeom>
          <a:noFill/>
          <a:ln w="9525" algn="ctr">
            <a:noFill/>
            <a:miter lim="800000"/>
            <a:headEnd/>
            <a:tailEnd/>
          </a:ln>
        </p:spPr>
        <p:txBody>
          <a:bodyPr anchor="ctr"/>
          <a:lstStyle/>
          <a:p>
            <a:pPr algn="ctr" defTabSz="973138"/>
            <a:r>
              <a:rPr lang="it-IT" b="1">
                <a:solidFill>
                  <a:schemeClr val="tx2"/>
                </a:solidFill>
                <a:cs typeface="Times New Roman" pitchFamily="18" charset="0"/>
              </a:rPr>
              <a:t>D. Lgs. 81/08 - articolo 92, comma1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098550" y="260350"/>
            <a:ext cx="8153400" cy="609600"/>
          </a:xfrm>
          <a:noFill/>
        </p:spPr>
        <p:txBody>
          <a:bodyPr/>
          <a:lstStyle/>
          <a:p>
            <a:pPr defTabSz="973138"/>
            <a:r>
              <a:rPr lang="en-US" sz="2000" smtClean="0"/>
              <a:t>VERIFICHE DEL COORDINATORE PER L’ESECUZIONE</a:t>
            </a:r>
            <a:endParaRPr lang="it-IT" sz="2000" smtClean="0"/>
          </a:p>
        </p:txBody>
      </p:sp>
      <p:sp>
        <p:nvSpPr>
          <p:cNvPr id="69635" name="Rectangle 4"/>
          <p:cNvSpPr>
            <a:spLocks noChangeArrowheads="1"/>
          </p:cNvSpPr>
          <p:nvPr/>
        </p:nvSpPr>
        <p:spPr bwMode="auto">
          <a:xfrm>
            <a:off x="771525" y="1493838"/>
            <a:ext cx="7620000" cy="1219200"/>
          </a:xfrm>
          <a:prstGeom prst="rect">
            <a:avLst/>
          </a:prstGeom>
          <a:noFill/>
          <a:ln w="9525" algn="ctr">
            <a:noFill/>
            <a:miter lim="800000"/>
            <a:headEnd/>
            <a:tailEnd/>
          </a:ln>
        </p:spPr>
        <p:txBody>
          <a:bodyPr anchor="ctr"/>
          <a:lstStyle/>
          <a:p>
            <a:pPr algn="just">
              <a:buFont typeface="Wingdings" pitchFamily="2" charset="2"/>
              <a:buNone/>
            </a:pPr>
            <a:r>
              <a:rPr lang="it-IT" b="1" dirty="0"/>
              <a:t>I lavoratori autonomi che esercitano la propria attività nei cantieri, fermo restando gli obblighi di cui al </a:t>
            </a:r>
            <a:r>
              <a:rPr lang="it-IT" b="1" dirty="0" err="1"/>
              <a:t>D.Lgs</a:t>
            </a:r>
            <a:r>
              <a:rPr lang="it-IT" b="1" dirty="0"/>
              <a:t> 81/08, si adeguano alle indicazioni fornite dal coordinatore per l’esecuzione dei lavori, ai fini della sicurezza. </a:t>
            </a:r>
            <a:endParaRPr lang="it-IT" dirty="0"/>
          </a:p>
        </p:txBody>
      </p:sp>
      <p:sp>
        <p:nvSpPr>
          <p:cNvPr id="69636" name="AutoShape 5"/>
          <p:cNvSpPr>
            <a:spLocks noChangeArrowheads="1"/>
          </p:cNvSpPr>
          <p:nvPr/>
        </p:nvSpPr>
        <p:spPr bwMode="auto">
          <a:xfrm>
            <a:off x="571500" y="2940050"/>
            <a:ext cx="8153400" cy="1303338"/>
          </a:xfrm>
          <a:prstGeom prst="roundRect">
            <a:avLst>
              <a:gd name="adj" fmla="val 16667"/>
            </a:avLst>
          </a:prstGeom>
          <a:noFill/>
          <a:ln w="9525" algn="ctr">
            <a:noFill/>
            <a:round/>
            <a:headEnd/>
            <a:tailEnd/>
          </a:ln>
        </p:spPr>
        <p:txBody>
          <a:bodyPr/>
          <a:lstStyle/>
          <a:p>
            <a:pPr lvl="1">
              <a:buFont typeface="Arial" pitchFamily="34" charset="0"/>
              <a:buChar char="•"/>
            </a:pPr>
            <a:r>
              <a:rPr lang="it-IT" sz="1400" dirty="0"/>
              <a:t>Utilizzo di attrezzature rispondenti al Titolo III;</a:t>
            </a:r>
          </a:p>
          <a:p>
            <a:pPr lvl="1">
              <a:buFont typeface="Arial" pitchFamily="34" charset="0"/>
              <a:buChar char="•"/>
            </a:pPr>
            <a:r>
              <a:rPr lang="it-IT" sz="1400" dirty="0"/>
              <a:t>Utilizzo di DPI conformemente al Titolo III;</a:t>
            </a:r>
          </a:p>
          <a:p>
            <a:pPr lvl="1">
              <a:buFont typeface="Arial" pitchFamily="34" charset="0"/>
              <a:buChar char="•"/>
            </a:pPr>
            <a:r>
              <a:rPr lang="it-IT" sz="1400" dirty="0"/>
              <a:t>Tessera di riconoscimento con fotografia;</a:t>
            </a:r>
          </a:p>
          <a:p>
            <a:pPr lvl="1">
              <a:buFont typeface="Arial" pitchFamily="34" charset="0"/>
              <a:buChar char="•"/>
            </a:pPr>
            <a:r>
              <a:rPr lang="it-IT" sz="1400" dirty="0"/>
              <a:t>Sorveglianza sanitaria (a proprio carico)</a:t>
            </a:r>
          </a:p>
          <a:p>
            <a:pPr lvl="1">
              <a:buFont typeface="Arial" pitchFamily="34" charset="0"/>
              <a:buChar char="•"/>
            </a:pPr>
            <a:r>
              <a:rPr lang="it-IT" sz="1400" dirty="0"/>
              <a:t>Corsi di formazione specifici (a proprio carico)</a:t>
            </a:r>
          </a:p>
          <a:p>
            <a:pPr>
              <a:buFont typeface="Wingdings" pitchFamily="2" charset="2"/>
              <a:buNone/>
            </a:pPr>
            <a:endParaRPr lang="it-IT" sz="1400" dirty="0"/>
          </a:p>
        </p:txBody>
      </p:sp>
      <p:sp>
        <p:nvSpPr>
          <p:cNvPr id="69637" name="AutoShape 6"/>
          <p:cNvSpPr>
            <a:spLocks/>
          </p:cNvSpPr>
          <p:nvPr/>
        </p:nvSpPr>
        <p:spPr bwMode="auto">
          <a:xfrm>
            <a:off x="5219700" y="2989263"/>
            <a:ext cx="152400" cy="1219200"/>
          </a:xfrm>
          <a:prstGeom prst="rightBrace">
            <a:avLst>
              <a:gd name="adj1" fmla="val 66667"/>
              <a:gd name="adj2" fmla="val 50000"/>
            </a:avLst>
          </a:prstGeom>
          <a:noFill/>
          <a:ln w="25400">
            <a:solidFill>
              <a:schemeClr val="tx2"/>
            </a:solidFill>
            <a:round/>
            <a:headEnd/>
            <a:tailEnd/>
          </a:ln>
        </p:spPr>
        <p:txBody>
          <a:bodyPr anchor="ctr"/>
          <a:lstStyle/>
          <a:p>
            <a:endParaRPr lang="it-IT"/>
          </a:p>
        </p:txBody>
      </p:sp>
      <p:sp>
        <p:nvSpPr>
          <p:cNvPr id="69638" name="AutoShape 7"/>
          <p:cNvSpPr>
            <a:spLocks noChangeArrowheads="1"/>
          </p:cNvSpPr>
          <p:nvPr/>
        </p:nvSpPr>
        <p:spPr bwMode="auto">
          <a:xfrm>
            <a:off x="5524500" y="3395663"/>
            <a:ext cx="1567780" cy="457200"/>
          </a:xfrm>
          <a:prstGeom prst="roundRect">
            <a:avLst>
              <a:gd name="adj" fmla="val 16667"/>
            </a:avLst>
          </a:prstGeom>
          <a:noFill/>
          <a:ln w="25400" algn="ctr">
            <a:noFill/>
            <a:round/>
            <a:headEnd/>
            <a:tailEnd/>
          </a:ln>
        </p:spPr>
        <p:txBody>
          <a:bodyPr anchor="ctr"/>
          <a:lstStyle/>
          <a:p>
            <a:pPr algn="ctr"/>
            <a:r>
              <a:rPr lang="it-IT" b="1" dirty="0" smtClean="0"/>
              <a:t>All. XVII - 2</a:t>
            </a:r>
            <a:endParaRPr lang="it-IT" b="1" dirty="0"/>
          </a:p>
        </p:txBody>
      </p:sp>
      <p:sp>
        <p:nvSpPr>
          <p:cNvPr id="69639" name="Text Box 12"/>
          <p:cNvSpPr txBox="1">
            <a:spLocks noChangeArrowheads="1"/>
          </p:cNvSpPr>
          <p:nvPr/>
        </p:nvSpPr>
        <p:spPr bwMode="auto">
          <a:xfrm>
            <a:off x="5395913" y="5343525"/>
            <a:ext cx="3136900" cy="641350"/>
          </a:xfrm>
          <a:prstGeom prst="rect">
            <a:avLst/>
          </a:prstGeom>
          <a:solidFill>
            <a:schemeClr val="bg1"/>
          </a:solidFill>
          <a:ln w="9525" algn="ctr">
            <a:noFill/>
            <a:miter lim="800000"/>
            <a:headEnd/>
            <a:tailEnd/>
          </a:ln>
        </p:spPr>
        <p:txBody>
          <a:bodyPr>
            <a:spAutoFit/>
          </a:bodyPr>
          <a:lstStyle/>
          <a:p>
            <a:pPr algn="ctr">
              <a:spcBef>
                <a:spcPct val="50000"/>
              </a:spcBef>
            </a:pPr>
            <a:r>
              <a:rPr lang="it-IT"/>
              <a:t>(ovvero di un estratto per le parti di interesse)</a:t>
            </a:r>
          </a:p>
        </p:txBody>
      </p:sp>
      <p:sp>
        <p:nvSpPr>
          <p:cNvPr id="69640" name="Text Box 13"/>
          <p:cNvSpPr txBox="1">
            <a:spLocks noChangeArrowheads="1"/>
          </p:cNvSpPr>
          <p:nvPr/>
        </p:nvSpPr>
        <p:spPr bwMode="auto">
          <a:xfrm>
            <a:off x="323850" y="957263"/>
            <a:ext cx="8424863" cy="366712"/>
          </a:xfrm>
          <a:prstGeom prst="rect">
            <a:avLst/>
          </a:prstGeom>
          <a:noFill/>
          <a:ln w="9525" algn="ctr">
            <a:noFill/>
            <a:miter lim="800000"/>
            <a:headEnd/>
            <a:tailEnd/>
          </a:ln>
        </p:spPr>
        <p:txBody>
          <a:bodyPr anchor="ctr"/>
          <a:lstStyle/>
          <a:p>
            <a:pPr algn="ctr" defTabSz="973138"/>
            <a:r>
              <a:rPr lang="it-IT" b="1">
                <a:solidFill>
                  <a:schemeClr val="tx2"/>
                </a:solidFill>
                <a:cs typeface="Times New Roman" pitchFamily="18" charset="0"/>
              </a:rPr>
              <a:t>Articolo 94 – Obblighi dei lavoratori autonomi</a:t>
            </a:r>
          </a:p>
        </p:txBody>
      </p:sp>
      <p:sp>
        <p:nvSpPr>
          <p:cNvPr id="69641" name="Text Box 14"/>
          <p:cNvSpPr txBox="1">
            <a:spLocks noChangeArrowheads="1"/>
          </p:cNvSpPr>
          <p:nvPr/>
        </p:nvSpPr>
        <p:spPr bwMode="auto">
          <a:xfrm>
            <a:off x="755650" y="4486275"/>
            <a:ext cx="7416800" cy="792163"/>
          </a:xfrm>
          <a:prstGeom prst="rect">
            <a:avLst/>
          </a:prstGeom>
          <a:noFill/>
          <a:ln w="9525" algn="ctr">
            <a:noFill/>
            <a:miter lim="800000"/>
            <a:headEnd/>
            <a:tailEnd/>
          </a:ln>
        </p:spPr>
        <p:txBody>
          <a:bodyPr anchor="ctr"/>
          <a:lstStyle/>
          <a:p>
            <a:pPr algn="ctr" defTabSz="973138"/>
            <a:r>
              <a:rPr lang="it-IT" b="1">
                <a:solidFill>
                  <a:schemeClr val="tx2"/>
                </a:solidFill>
                <a:cs typeface="Times New Roman" pitchFamily="18" charset="0"/>
              </a:rPr>
              <a:t>Non rientra nel computo delle imprese operanti in cantiere per l’applicazione degli adempimenti del Titolo IV del D. Lgs. 81/08</a:t>
            </a:r>
          </a:p>
        </p:txBody>
      </p:sp>
      <p:sp>
        <p:nvSpPr>
          <p:cNvPr id="69642" name="Text Box 15"/>
          <p:cNvSpPr txBox="1">
            <a:spLocks noChangeArrowheads="1"/>
          </p:cNvSpPr>
          <p:nvPr/>
        </p:nvSpPr>
        <p:spPr bwMode="auto">
          <a:xfrm>
            <a:off x="395288" y="5422900"/>
            <a:ext cx="5545137" cy="511175"/>
          </a:xfrm>
          <a:prstGeom prst="rect">
            <a:avLst/>
          </a:prstGeom>
          <a:noFill/>
          <a:ln w="9525" algn="ctr">
            <a:noFill/>
            <a:miter lim="800000"/>
            <a:headEnd/>
            <a:tailEnd/>
          </a:ln>
        </p:spPr>
        <p:txBody>
          <a:bodyPr anchor="ctr"/>
          <a:lstStyle/>
          <a:p>
            <a:pPr algn="ctr" defTabSz="973138"/>
            <a:r>
              <a:rPr lang="it-IT" sz="3600" b="1">
                <a:solidFill>
                  <a:schemeClr val="tx2"/>
                </a:solidFill>
                <a:cs typeface="Times New Roman" pitchFamily="18" charset="0"/>
              </a:rPr>
              <a:t>riceve copia del PSC</a:t>
            </a:r>
          </a:p>
        </p:txBody>
      </p:sp>
      <p:pic>
        <p:nvPicPr>
          <p:cNvPr id="69643" name="Picture 16"/>
          <p:cNvPicPr>
            <a:picLocks noChangeAspect="1" noChangeArrowheads="1"/>
          </p:cNvPicPr>
          <p:nvPr/>
        </p:nvPicPr>
        <p:blipFill>
          <a:blip r:embed="rId3" cstate="print"/>
          <a:srcRect/>
          <a:stretch>
            <a:fillRect/>
          </a:stretch>
        </p:blipFill>
        <p:spPr bwMode="auto">
          <a:xfrm>
            <a:off x="73025" y="41275"/>
            <a:ext cx="1619250" cy="1084263"/>
          </a:xfrm>
          <a:prstGeom prst="rect">
            <a:avLst/>
          </a:prstGeom>
          <a:noFill/>
          <a:ln w="9525">
            <a:noFill/>
            <a:miter lim="800000"/>
            <a:headEnd/>
            <a:tailEnd/>
          </a:ln>
        </p:spPr>
      </p:pic>
      <p:pic>
        <p:nvPicPr>
          <p:cNvPr id="69644" name="Picture 17" descr="MCj04377970000[1]"/>
          <p:cNvPicPr>
            <a:picLocks noChangeAspect="1" noChangeArrowheads="1"/>
          </p:cNvPicPr>
          <p:nvPr/>
        </p:nvPicPr>
        <p:blipFill>
          <a:blip r:embed="rId4" cstate="print"/>
          <a:srcRect/>
          <a:stretch>
            <a:fillRect/>
          </a:stretch>
        </p:blipFill>
        <p:spPr bwMode="auto">
          <a:xfrm>
            <a:off x="7596188" y="3117850"/>
            <a:ext cx="1008062" cy="906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314450" y="298450"/>
            <a:ext cx="8153400" cy="609600"/>
          </a:xfrm>
          <a:noFill/>
        </p:spPr>
        <p:txBody>
          <a:bodyPr/>
          <a:lstStyle/>
          <a:p>
            <a:pPr defTabSz="973138"/>
            <a:r>
              <a:rPr lang="en-US" sz="2200" smtClean="0"/>
              <a:t>VERIFICHE DEL COORDINATORE PER L’ESECUZIONE</a:t>
            </a:r>
            <a:endParaRPr lang="it-IT" sz="2200" smtClean="0"/>
          </a:p>
        </p:txBody>
      </p:sp>
      <p:sp>
        <p:nvSpPr>
          <p:cNvPr id="70659" name="Rectangle 6"/>
          <p:cNvSpPr>
            <a:spLocks noChangeArrowheads="1"/>
          </p:cNvSpPr>
          <p:nvPr/>
        </p:nvSpPr>
        <p:spPr bwMode="auto">
          <a:xfrm>
            <a:off x="1414463" y="2051050"/>
            <a:ext cx="7550150" cy="3600450"/>
          </a:xfrm>
          <a:prstGeom prst="rect">
            <a:avLst/>
          </a:prstGeom>
          <a:noFill/>
          <a:ln w="9525" algn="ctr">
            <a:noFill/>
            <a:miter lim="800000"/>
            <a:headEnd/>
            <a:tailEnd/>
          </a:ln>
        </p:spPr>
        <p:txBody>
          <a:bodyPr anchor="ctr"/>
          <a:lstStyle/>
          <a:p>
            <a:pPr marL="177800" indent="-177800" algn="just">
              <a:buFont typeface="Wingdings" pitchFamily="2" charset="2"/>
              <a:buNone/>
            </a:pPr>
            <a:r>
              <a:rPr lang="it-IT" b="1" u="sng" dirty="0"/>
              <a:t>I datori di lavoro delle imprese esecutrici</a:t>
            </a:r>
            <a:r>
              <a:rPr lang="it-IT" b="1" dirty="0"/>
              <a:t>, durante l’esecuzione dell’opera osservano le misure generali di tutela di cui all’art. 15 del </a:t>
            </a:r>
            <a:r>
              <a:rPr lang="it-IT" b="1" dirty="0" err="1"/>
              <a:t>D.Lgs</a:t>
            </a:r>
            <a:r>
              <a:rPr lang="it-IT" b="1" dirty="0"/>
              <a:t> 81/08 e curano, ciascuno per la parte di competenza, in particolare:</a:t>
            </a:r>
          </a:p>
          <a:p>
            <a:pPr marL="177800" indent="-177800" algn="just">
              <a:buFont typeface="Wingdings" pitchFamily="2" charset="2"/>
              <a:buNone/>
            </a:pPr>
            <a:r>
              <a:rPr lang="it-IT" b="1" dirty="0"/>
              <a:t> </a:t>
            </a:r>
          </a:p>
          <a:p>
            <a:pPr marL="177800" indent="-177800" algn="just">
              <a:buFont typeface="Wingdings" pitchFamily="2" charset="2"/>
              <a:buChar char="ü"/>
            </a:pPr>
            <a:r>
              <a:rPr lang="it-IT" i="1" dirty="0"/>
              <a:t> il mantenimento del cantiere in condizioni ordinate e di soddisfacente salubrità;</a:t>
            </a:r>
          </a:p>
          <a:p>
            <a:pPr marL="177800" indent="-177800" algn="just">
              <a:buFont typeface="Wingdings" pitchFamily="2" charset="2"/>
              <a:buChar char="ü"/>
            </a:pPr>
            <a:endParaRPr lang="it-IT" i="1" dirty="0"/>
          </a:p>
          <a:p>
            <a:pPr marL="177800" indent="-177800" algn="just">
              <a:buFont typeface="Wingdings" pitchFamily="2" charset="2"/>
              <a:buChar char="ü"/>
            </a:pPr>
            <a:r>
              <a:rPr lang="it-IT" i="1" dirty="0"/>
              <a:t> la scelta dell’ubicazione dei posti di lavoro tenendo conto delle condizioni di accesso a tali posti, definendo vie o zone di spostamento o di circolazione;</a:t>
            </a:r>
          </a:p>
          <a:p>
            <a:pPr marL="177800" indent="-177800" algn="just">
              <a:buFont typeface="Wingdings" pitchFamily="2" charset="2"/>
              <a:buChar char="ü"/>
            </a:pPr>
            <a:endParaRPr lang="it-IT" i="1" dirty="0"/>
          </a:p>
          <a:p>
            <a:pPr marL="177800" indent="-177800" algn="just">
              <a:buFont typeface="Wingdings" pitchFamily="2" charset="2"/>
              <a:buChar char="ü"/>
            </a:pPr>
            <a:r>
              <a:rPr lang="it-IT" i="1" dirty="0"/>
              <a:t> le condizioni di movimentazione dei vari materiali;</a:t>
            </a:r>
            <a:endParaRPr lang="it-IT" dirty="0"/>
          </a:p>
        </p:txBody>
      </p:sp>
      <p:sp>
        <p:nvSpPr>
          <p:cNvPr id="70660" name="Text Box 7"/>
          <p:cNvSpPr txBox="1">
            <a:spLocks noChangeArrowheads="1"/>
          </p:cNvSpPr>
          <p:nvPr/>
        </p:nvSpPr>
        <p:spPr bwMode="auto">
          <a:xfrm>
            <a:off x="1116013" y="1114425"/>
            <a:ext cx="7200900" cy="366713"/>
          </a:xfrm>
          <a:prstGeom prst="rect">
            <a:avLst/>
          </a:prstGeom>
          <a:noFill/>
          <a:ln w="9525" algn="ctr">
            <a:noFill/>
            <a:miter lim="800000"/>
            <a:headEnd/>
            <a:tailEnd/>
          </a:ln>
        </p:spPr>
        <p:txBody>
          <a:bodyPr anchor="ctr"/>
          <a:lstStyle/>
          <a:p>
            <a:pPr algn="ctr" defTabSz="973138"/>
            <a:r>
              <a:rPr lang="it-IT" sz="2800" b="1">
                <a:solidFill>
                  <a:schemeClr val="tx2"/>
                </a:solidFill>
                <a:cs typeface="Times New Roman" pitchFamily="18" charset="0"/>
              </a:rPr>
              <a:t>Articolo 95 – Misure generali di tutela</a:t>
            </a:r>
          </a:p>
        </p:txBody>
      </p:sp>
      <p:pic>
        <p:nvPicPr>
          <p:cNvPr id="70661" name="Picture 8" descr="MCj04377970000[1]"/>
          <p:cNvPicPr>
            <a:picLocks noChangeAspect="1" noChangeArrowheads="1"/>
          </p:cNvPicPr>
          <p:nvPr/>
        </p:nvPicPr>
        <p:blipFill>
          <a:blip r:embed="rId3" cstate="print"/>
          <a:srcRect/>
          <a:stretch>
            <a:fillRect/>
          </a:stretch>
        </p:blipFill>
        <p:spPr bwMode="auto">
          <a:xfrm>
            <a:off x="7235825" y="4930775"/>
            <a:ext cx="1655763" cy="1489075"/>
          </a:xfrm>
          <a:prstGeom prst="rect">
            <a:avLst/>
          </a:prstGeom>
          <a:noFill/>
          <a:ln w="9525">
            <a:noFill/>
            <a:miter lim="800000"/>
            <a:headEnd/>
            <a:tailEnd/>
          </a:ln>
        </p:spPr>
      </p:pic>
      <p:pic>
        <p:nvPicPr>
          <p:cNvPr id="70662" name="Picture 9"/>
          <p:cNvPicPr>
            <a:picLocks noChangeAspect="1" noChangeArrowheads="1"/>
          </p:cNvPicPr>
          <p:nvPr/>
        </p:nvPicPr>
        <p:blipFill>
          <a:blip r:embed="rId4" cstate="print"/>
          <a:srcRect/>
          <a:stretch>
            <a:fillRect/>
          </a:stretch>
        </p:blipFill>
        <p:spPr bwMode="auto">
          <a:xfrm>
            <a:off x="73025" y="41275"/>
            <a:ext cx="1619250" cy="1084263"/>
          </a:xfrm>
          <a:prstGeom prst="rect">
            <a:avLst/>
          </a:prstGeom>
          <a:noFill/>
          <a:ln w="9525">
            <a:noFill/>
            <a:miter lim="800000"/>
            <a:headEnd/>
            <a:tailEnd/>
          </a:ln>
        </p:spPr>
      </p:pic>
      <p:pic>
        <p:nvPicPr>
          <p:cNvPr id="70663" name="Picture 11"/>
          <p:cNvPicPr>
            <a:picLocks noChangeAspect="1" noChangeArrowheads="1"/>
          </p:cNvPicPr>
          <p:nvPr/>
        </p:nvPicPr>
        <p:blipFill>
          <a:blip r:embed="rId5" cstate="print"/>
          <a:srcRect/>
          <a:stretch>
            <a:fillRect/>
          </a:stretch>
        </p:blipFill>
        <p:spPr bwMode="auto">
          <a:xfrm>
            <a:off x="0" y="3130550"/>
            <a:ext cx="1498600" cy="1042988"/>
          </a:xfrm>
          <a:prstGeom prst="rect">
            <a:avLst/>
          </a:prstGeom>
          <a:noFill/>
          <a:ln w="9525">
            <a:noFill/>
            <a:miter lim="800000"/>
            <a:headEnd/>
            <a:tailEnd/>
          </a:ln>
        </p:spPr>
      </p:pic>
      <p:pic>
        <p:nvPicPr>
          <p:cNvPr id="70664" name="Picture 13"/>
          <p:cNvPicPr>
            <a:picLocks noChangeAspect="1" noChangeArrowheads="1"/>
          </p:cNvPicPr>
          <p:nvPr/>
        </p:nvPicPr>
        <p:blipFill>
          <a:blip r:embed="rId6" cstate="print"/>
          <a:srcRect/>
          <a:stretch>
            <a:fillRect/>
          </a:stretch>
        </p:blipFill>
        <p:spPr bwMode="auto">
          <a:xfrm>
            <a:off x="0" y="4786313"/>
            <a:ext cx="1428750" cy="123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258888" y="260350"/>
            <a:ext cx="8153400" cy="609600"/>
          </a:xfrm>
          <a:noFill/>
        </p:spPr>
        <p:txBody>
          <a:bodyPr>
            <a:normAutofit fontScale="90000"/>
          </a:bodyPr>
          <a:lstStyle/>
          <a:p>
            <a:pPr defTabSz="973138"/>
            <a:r>
              <a:rPr lang="en-US" sz="2200" smtClean="0"/>
              <a:t>VERIFICHE DEL COORDINATORE PER L’ESECUZIONE</a:t>
            </a:r>
            <a:br>
              <a:rPr lang="en-US" sz="2200" smtClean="0"/>
            </a:br>
            <a:endParaRPr lang="it-IT" sz="2200" smtClean="0"/>
          </a:p>
        </p:txBody>
      </p:sp>
      <p:sp>
        <p:nvSpPr>
          <p:cNvPr id="71683" name="Rectangle 6"/>
          <p:cNvSpPr>
            <a:spLocks noChangeArrowheads="1"/>
          </p:cNvSpPr>
          <p:nvPr/>
        </p:nvSpPr>
        <p:spPr bwMode="auto">
          <a:xfrm>
            <a:off x="971550" y="1557338"/>
            <a:ext cx="8064500" cy="4608512"/>
          </a:xfrm>
          <a:prstGeom prst="rect">
            <a:avLst/>
          </a:prstGeom>
          <a:noFill/>
          <a:ln w="9525" algn="ctr">
            <a:noFill/>
            <a:miter lim="800000"/>
            <a:headEnd/>
            <a:tailEnd/>
          </a:ln>
        </p:spPr>
        <p:txBody>
          <a:bodyPr anchor="ctr"/>
          <a:lstStyle/>
          <a:p>
            <a:pPr marL="177800" indent="-177800" algn="just">
              <a:buFont typeface="Wingdings" pitchFamily="2" charset="2"/>
              <a:buNone/>
            </a:pPr>
            <a:endParaRPr lang="it-IT"/>
          </a:p>
          <a:p>
            <a:pPr marL="177800" indent="-177800" algn="just">
              <a:buFont typeface="Wingdings" pitchFamily="2" charset="2"/>
              <a:buChar char="ü"/>
            </a:pPr>
            <a:r>
              <a:rPr lang="it-IT" i="1"/>
              <a:t> la manutenzione, il controllo prima dell’entrata in servizio e il controllo periodico degli impianti e dei dispositivi al fine di eliminare i difetti che possono pregiudicare la sicurezza e la salute dei lavoratori;</a:t>
            </a:r>
          </a:p>
          <a:p>
            <a:pPr marL="177800" indent="-177800" algn="just">
              <a:buFont typeface="Wingdings" pitchFamily="2" charset="2"/>
              <a:buChar char="ü"/>
            </a:pPr>
            <a:endParaRPr lang="it-IT" i="1"/>
          </a:p>
          <a:p>
            <a:pPr marL="177800" indent="-177800" algn="just">
              <a:buFont typeface="Wingdings" pitchFamily="2" charset="2"/>
              <a:buChar char="ü"/>
            </a:pPr>
            <a:r>
              <a:rPr lang="it-IT" i="1"/>
              <a:t> la delimitazione e l’allestimento delle zone di stoccaggio e di deposito dei vari materiali, in particolare quando si tratta di materie e di sostanze pericolose;</a:t>
            </a:r>
          </a:p>
          <a:p>
            <a:pPr marL="177800" indent="-177800" algn="just">
              <a:buFont typeface="Wingdings" pitchFamily="2" charset="2"/>
              <a:buChar char="ü"/>
            </a:pPr>
            <a:endParaRPr lang="it-IT" i="1"/>
          </a:p>
          <a:p>
            <a:pPr marL="177800" indent="-177800" algn="just">
              <a:buFont typeface="Wingdings" pitchFamily="2" charset="2"/>
              <a:buChar char="ü"/>
            </a:pPr>
            <a:r>
              <a:rPr lang="it-IT" i="1"/>
              <a:t> l’adeguamento, in funzione dell’evoluzione del cantiere, della durata effettiva da attribuire ai vari tipi di lavoro o fasi di lavoro;</a:t>
            </a:r>
          </a:p>
          <a:p>
            <a:pPr marL="177800" indent="-177800" algn="just">
              <a:buFont typeface="Wingdings" pitchFamily="2" charset="2"/>
              <a:buChar char="ü"/>
            </a:pPr>
            <a:endParaRPr lang="it-IT" i="1"/>
          </a:p>
          <a:p>
            <a:pPr marL="177800" indent="-177800" algn="just">
              <a:buFont typeface="Wingdings" pitchFamily="2" charset="2"/>
              <a:buChar char="ü"/>
            </a:pPr>
            <a:r>
              <a:rPr lang="it-IT" i="1"/>
              <a:t> la cooperazione tra datori di lavoro e lavoratori autonomi;</a:t>
            </a:r>
          </a:p>
          <a:p>
            <a:pPr marL="177800" indent="-177800" algn="just">
              <a:buFont typeface="Wingdings" pitchFamily="2" charset="2"/>
              <a:buChar char="ü"/>
            </a:pPr>
            <a:endParaRPr lang="it-IT" i="1"/>
          </a:p>
          <a:p>
            <a:pPr marL="177800" indent="-177800" algn="just">
              <a:buFont typeface="Wingdings" pitchFamily="2" charset="2"/>
              <a:buChar char="ü"/>
            </a:pPr>
            <a:r>
              <a:rPr lang="it-IT" i="1"/>
              <a:t> le interazioni con le attività che avvengono sul luogo, all’interno o in prossimità del cantiere.</a:t>
            </a:r>
            <a:endParaRPr lang="it-IT"/>
          </a:p>
        </p:txBody>
      </p:sp>
      <p:sp>
        <p:nvSpPr>
          <p:cNvPr id="71684" name="Text Box 7"/>
          <p:cNvSpPr txBox="1">
            <a:spLocks noChangeArrowheads="1"/>
          </p:cNvSpPr>
          <p:nvPr/>
        </p:nvSpPr>
        <p:spPr bwMode="auto">
          <a:xfrm>
            <a:off x="1116013" y="1196975"/>
            <a:ext cx="7200900" cy="366713"/>
          </a:xfrm>
          <a:prstGeom prst="rect">
            <a:avLst/>
          </a:prstGeom>
          <a:noFill/>
          <a:ln w="9525" algn="ctr">
            <a:noFill/>
            <a:miter lim="800000"/>
            <a:headEnd/>
            <a:tailEnd/>
          </a:ln>
        </p:spPr>
        <p:txBody>
          <a:bodyPr anchor="ctr"/>
          <a:lstStyle/>
          <a:p>
            <a:pPr algn="ctr" defTabSz="973138"/>
            <a:r>
              <a:rPr lang="it-IT" sz="2800" b="1">
                <a:solidFill>
                  <a:schemeClr val="tx2"/>
                </a:solidFill>
                <a:cs typeface="Times New Roman" pitchFamily="18" charset="0"/>
              </a:rPr>
              <a:t>Articolo 95 – Misure generali di tutela</a:t>
            </a:r>
          </a:p>
        </p:txBody>
      </p:sp>
      <p:pic>
        <p:nvPicPr>
          <p:cNvPr id="71685" name="Picture 8" descr="MCj04377970000[1]"/>
          <p:cNvPicPr>
            <a:picLocks noChangeAspect="1" noChangeArrowheads="1"/>
          </p:cNvPicPr>
          <p:nvPr/>
        </p:nvPicPr>
        <p:blipFill>
          <a:blip r:embed="rId3" cstate="print"/>
          <a:srcRect/>
          <a:stretch>
            <a:fillRect/>
          </a:stretch>
        </p:blipFill>
        <p:spPr bwMode="auto">
          <a:xfrm>
            <a:off x="7956550" y="793750"/>
            <a:ext cx="1008063" cy="906463"/>
          </a:xfrm>
          <a:prstGeom prst="rect">
            <a:avLst/>
          </a:prstGeom>
          <a:noFill/>
          <a:ln w="9525">
            <a:noFill/>
            <a:miter lim="800000"/>
            <a:headEnd/>
            <a:tailEnd/>
          </a:ln>
        </p:spPr>
      </p:pic>
      <p:pic>
        <p:nvPicPr>
          <p:cNvPr id="71686" name="Picture 9"/>
          <p:cNvPicPr>
            <a:picLocks noChangeAspect="1" noChangeArrowheads="1"/>
          </p:cNvPicPr>
          <p:nvPr/>
        </p:nvPicPr>
        <p:blipFill>
          <a:blip r:embed="rId4" cstate="print"/>
          <a:srcRect/>
          <a:stretch>
            <a:fillRect/>
          </a:stretch>
        </p:blipFill>
        <p:spPr bwMode="auto">
          <a:xfrm>
            <a:off x="73025" y="41275"/>
            <a:ext cx="1619250" cy="1084263"/>
          </a:xfrm>
          <a:prstGeom prst="rect">
            <a:avLst/>
          </a:prstGeom>
          <a:noFill/>
          <a:ln w="9525">
            <a:noFill/>
            <a:miter lim="800000"/>
            <a:headEnd/>
            <a:tailEnd/>
          </a:ln>
        </p:spPr>
      </p:pic>
      <p:pic>
        <p:nvPicPr>
          <p:cNvPr id="71687" name="Picture 11"/>
          <p:cNvPicPr>
            <a:picLocks noChangeAspect="1" noChangeArrowheads="1"/>
          </p:cNvPicPr>
          <p:nvPr/>
        </p:nvPicPr>
        <p:blipFill>
          <a:blip r:embed="rId5" cstate="print"/>
          <a:srcRect/>
          <a:stretch>
            <a:fillRect/>
          </a:stretch>
        </p:blipFill>
        <p:spPr bwMode="auto">
          <a:xfrm>
            <a:off x="15875" y="2901950"/>
            <a:ext cx="1042988" cy="887413"/>
          </a:xfrm>
          <a:prstGeom prst="rect">
            <a:avLst/>
          </a:prstGeom>
          <a:noFill/>
          <a:ln w="9525">
            <a:noFill/>
            <a:miter lim="800000"/>
            <a:headEnd/>
            <a:tailEnd/>
          </a:ln>
        </p:spPr>
      </p:pic>
      <p:pic>
        <p:nvPicPr>
          <p:cNvPr id="71688" name="Picture 12"/>
          <p:cNvPicPr>
            <a:picLocks noChangeAspect="1" noChangeArrowheads="1"/>
          </p:cNvPicPr>
          <p:nvPr/>
        </p:nvPicPr>
        <p:blipFill>
          <a:blip r:embed="rId6" cstate="print"/>
          <a:srcRect/>
          <a:stretch>
            <a:fillRect/>
          </a:stretch>
        </p:blipFill>
        <p:spPr bwMode="auto">
          <a:xfrm>
            <a:off x="7740650" y="4437063"/>
            <a:ext cx="739775" cy="1017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314450" y="188913"/>
            <a:ext cx="8153400" cy="609600"/>
          </a:xfrm>
          <a:noFill/>
        </p:spPr>
        <p:txBody>
          <a:bodyPr/>
          <a:lstStyle/>
          <a:p>
            <a:pPr defTabSz="973138"/>
            <a:r>
              <a:rPr lang="en-US" sz="2200" smtClean="0"/>
              <a:t>VERIFICHE DEL COORDINATORE PER L’ESECUZIONE</a:t>
            </a:r>
            <a:endParaRPr lang="it-IT" sz="2200" smtClean="0"/>
          </a:p>
        </p:txBody>
      </p:sp>
      <p:sp>
        <p:nvSpPr>
          <p:cNvPr id="72707" name="Rectangle 6"/>
          <p:cNvSpPr>
            <a:spLocks noChangeArrowheads="1"/>
          </p:cNvSpPr>
          <p:nvPr/>
        </p:nvSpPr>
        <p:spPr bwMode="auto">
          <a:xfrm>
            <a:off x="873125" y="1341438"/>
            <a:ext cx="8162925" cy="4729162"/>
          </a:xfrm>
          <a:prstGeom prst="rect">
            <a:avLst/>
          </a:prstGeom>
          <a:noFill/>
          <a:ln w="9525" algn="ctr">
            <a:noFill/>
            <a:miter lim="800000"/>
            <a:headEnd/>
            <a:tailEnd/>
          </a:ln>
        </p:spPr>
        <p:txBody>
          <a:bodyPr anchor="ctr"/>
          <a:lstStyle/>
          <a:p>
            <a:pPr algn="just">
              <a:buFont typeface="Wingdings" pitchFamily="2" charset="2"/>
              <a:buNone/>
            </a:pPr>
            <a:endParaRPr lang="it-IT" sz="1600" b="1" dirty="0"/>
          </a:p>
          <a:p>
            <a:pPr algn="just">
              <a:buFont typeface="Wingdings" pitchFamily="2" charset="2"/>
              <a:buNone/>
            </a:pPr>
            <a:r>
              <a:rPr lang="it-IT" sz="1600" b="1" u="sng" dirty="0"/>
              <a:t>I datori di lavoro delle imprese affidatarie e delle imprese esecutrici</a:t>
            </a:r>
            <a:r>
              <a:rPr lang="it-IT" sz="1600" b="1" dirty="0"/>
              <a:t>, anche nel caso in cui nel cantiere operi un’unica impresa, anche familiare o con meno di dieci addetti:</a:t>
            </a:r>
          </a:p>
          <a:p>
            <a:pPr algn="just">
              <a:buFont typeface="Wingdings" pitchFamily="2" charset="2"/>
              <a:buNone/>
            </a:pPr>
            <a:endParaRPr lang="it-IT" sz="1500" i="1" dirty="0"/>
          </a:p>
          <a:p>
            <a:pPr algn="just">
              <a:spcAft>
                <a:spcPct val="50000"/>
              </a:spcAft>
              <a:buFont typeface="Wingdings" pitchFamily="2" charset="2"/>
              <a:buChar char="ü"/>
            </a:pPr>
            <a:r>
              <a:rPr lang="it-IT" sz="1500" i="1" dirty="0"/>
              <a:t> adottano le misure conformi alle prescrizioni di cui all’allegato XIII al </a:t>
            </a:r>
            <a:r>
              <a:rPr lang="it-IT" sz="1500" i="1" dirty="0" err="1"/>
              <a:t>D.Lgs</a:t>
            </a:r>
            <a:r>
              <a:rPr lang="it-IT" sz="1500" i="1" dirty="0"/>
              <a:t> 81/08</a:t>
            </a:r>
          </a:p>
          <a:p>
            <a:pPr algn="just">
              <a:spcAft>
                <a:spcPct val="50000"/>
              </a:spcAft>
              <a:buFont typeface="Wingdings" pitchFamily="2" charset="2"/>
              <a:buChar char="ü"/>
            </a:pPr>
            <a:r>
              <a:rPr lang="it-IT" sz="1500" i="1" dirty="0"/>
              <a:t> predispongono l’accesso e la recinzione del cantiere con modalità chiaramente visibili e individuabili</a:t>
            </a:r>
          </a:p>
          <a:p>
            <a:pPr algn="just">
              <a:spcAft>
                <a:spcPct val="50000"/>
              </a:spcAft>
              <a:buFont typeface="Wingdings" pitchFamily="2" charset="2"/>
              <a:buChar char="ü"/>
            </a:pPr>
            <a:r>
              <a:rPr lang="it-IT" sz="1500" i="1" dirty="0"/>
              <a:t> curano la disposizione e l’accatastamento di materiali o attrezzature in modo da evitare il crollo o il ribaltamento </a:t>
            </a:r>
          </a:p>
          <a:p>
            <a:pPr algn="just">
              <a:spcAft>
                <a:spcPct val="50000"/>
              </a:spcAft>
              <a:buFont typeface="Wingdings" pitchFamily="2" charset="2"/>
              <a:buChar char="ü"/>
            </a:pPr>
            <a:r>
              <a:rPr lang="it-IT" sz="1500" i="1" dirty="0"/>
              <a:t> curano la protezione dei lavoratori contro le influenze atmosferiche che possono compromettere la loro sicurezza e la loro salute</a:t>
            </a:r>
          </a:p>
          <a:p>
            <a:pPr algn="just">
              <a:spcAft>
                <a:spcPct val="50000"/>
              </a:spcAft>
              <a:buFont typeface="Wingdings" pitchFamily="2" charset="2"/>
              <a:buChar char="ü"/>
            </a:pPr>
            <a:r>
              <a:rPr lang="it-IT" sz="1500" i="1" dirty="0"/>
              <a:t>curano le condizioni di rimozione dei materiali pericolosi, previo, se del caso, coordinamento con il committente o il responsabile dei lavori;</a:t>
            </a:r>
          </a:p>
          <a:p>
            <a:pPr algn="just">
              <a:spcAft>
                <a:spcPct val="50000"/>
              </a:spcAft>
              <a:buFont typeface="Wingdings" pitchFamily="2" charset="2"/>
              <a:buChar char="ü"/>
            </a:pPr>
            <a:r>
              <a:rPr lang="it-IT" sz="1500" i="1" dirty="0"/>
              <a:t> curano che lo stoccaggio e l’evacuazione dei detriti e delle macerie avvengano correttamente;</a:t>
            </a:r>
          </a:p>
          <a:p>
            <a:pPr algn="just">
              <a:spcAft>
                <a:spcPct val="50000"/>
              </a:spcAft>
              <a:buFont typeface="Wingdings" pitchFamily="2" charset="2"/>
              <a:buChar char="ü"/>
            </a:pPr>
            <a:r>
              <a:rPr lang="it-IT" sz="1500" i="1" dirty="0"/>
              <a:t> </a:t>
            </a:r>
            <a:r>
              <a:rPr lang="it-IT" sz="1500" b="1" i="1" dirty="0"/>
              <a:t>redigono il piano operativo di sicurezza.</a:t>
            </a:r>
            <a:endParaRPr lang="it-IT" sz="1500" b="1" dirty="0"/>
          </a:p>
        </p:txBody>
      </p:sp>
      <p:sp>
        <p:nvSpPr>
          <p:cNvPr id="72708" name="Text Box 7"/>
          <p:cNvSpPr txBox="1">
            <a:spLocks noChangeArrowheads="1"/>
          </p:cNvSpPr>
          <p:nvPr/>
        </p:nvSpPr>
        <p:spPr bwMode="auto">
          <a:xfrm>
            <a:off x="755650" y="1125538"/>
            <a:ext cx="7632700" cy="366712"/>
          </a:xfrm>
          <a:prstGeom prst="rect">
            <a:avLst/>
          </a:prstGeom>
          <a:noFill/>
          <a:ln w="9525" algn="ctr">
            <a:noFill/>
            <a:miter lim="800000"/>
            <a:headEnd/>
            <a:tailEnd/>
          </a:ln>
        </p:spPr>
        <p:txBody>
          <a:bodyPr anchor="ctr"/>
          <a:lstStyle/>
          <a:p>
            <a:pPr algn="ctr" defTabSz="973138"/>
            <a:r>
              <a:rPr lang="it-IT" sz="2800" b="1">
                <a:solidFill>
                  <a:schemeClr val="tx2"/>
                </a:solidFill>
                <a:cs typeface="Times New Roman" pitchFamily="18" charset="0"/>
              </a:rPr>
              <a:t>Articolo 96 – Obblighi dei Datori di Lavoro</a:t>
            </a:r>
          </a:p>
        </p:txBody>
      </p:sp>
      <p:pic>
        <p:nvPicPr>
          <p:cNvPr id="72709" name="Picture 8" descr="MCj04377970000[1]"/>
          <p:cNvPicPr>
            <a:picLocks noChangeAspect="1" noChangeArrowheads="1"/>
          </p:cNvPicPr>
          <p:nvPr/>
        </p:nvPicPr>
        <p:blipFill>
          <a:blip r:embed="rId3" cstate="print"/>
          <a:srcRect/>
          <a:stretch>
            <a:fillRect/>
          </a:stretch>
        </p:blipFill>
        <p:spPr bwMode="auto">
          <a:xfrm>
            <a:off x="6516688" y="5589588"/>
            <a:ext cx="1081087" cy="971550"/>
          </a:xfrm>
          <a:prstGeom prst="rect">
            <a:avLst/>
          </a:prstGeom>
          <a:noFill/>
          <a:ln w="9525">
            <a:noFill/>
            <a:miter lim="800000"/>
            <a:headEnd/>
            <a:tailEnd/>
          </a:ln>
        </p:spPr>
      </p:pic>
      <p:pic>
        <p:nvPicPr>
          <p:cNvPr id="72710" name="Picture 9"/>
          <p:cNvPicPr>
            <a:picLocks noChangeAspect="1" noChangeArrowheads="1"/>
          </p:cNvPicPr>
          <p:nvPr/>
        </p:nvPicPr>
        <p:blipFill>
          <a:blip r:embed="rId4" cstate="print"/>
          <a:srcRect/>
          <a:stretch>
            <a:fillRect/>
          </a:stretch>
        </p:blipFill>
        <p:spPr bwMode="auto">
          <a:xfrm>
            <a:off x="73025" y="41275"/>
            <a:ext cx="1619250" cy="1084263"/>
          </a:xfrm>
          <a:prstGeom prst="rect">
            <a:avLst/>
          </a:prstGeom>
          <a:noFill/>
          <a:ln w="9525">
            <a:noFill/>
            <a:miter lim="800000"/>
            <a:headEnd/>
            <a:tailEnd/>
          </a:ln>
        </p:spPr>
      </p:pic>
      <p:pic>
        <p:nvPicPr>
          <p:cNvPr id="72711" name="Picture 10"/>
          <p:cNvPicPr>
            <a:picLocks noChangeAspect="1" noChangeArrowheads="1"/>
          </p:cNvPicPr>
          <p:nvPr/>
        </p:nvPicPr>
        <p:blipFill>
          <a:blip r:embed="rId5" cstate="print"/>
          <a:srcRect/>
          <a:stretch>
            <a:fillRect/>
          </a:stretch>
        </p:blipFill>
        <p:spPr bwMode="auto">
          <a:xfrm>
            <a:off x="0" y="2924175"/>
            <a:ext cx="900113" cy="900113"/>
          </a:xfrm>
          <a:prstGeom prst="rect">
            <a:avLst/>
          </a:prstGeom>
          <a:noFill/>
          <a:ln w="9525">
            <a:noFill/>
            <a:miter lim="800000"/>
            <a:headEnd/>
            <a:tailEnd/>
          </a:ln>
        </p:spPr>
      </p:pic>
      <p:pic>
        <p:nvPicPr>
          <p:cNvPr id="72712" name="Picture 11"/>
          <p:cNvPicPr>
            <a:picLocks noChangeAspect="1" noChangeArrowheads="1"/>
          </p:cNvPicPr>
          <p:nvPr/>
        </p:nvPicPr>
        <p:blipFill>
          <a:blip r:embed="rId6" cstate="print"/>
          <a:srcRect/>
          <a:stretch>
            <a:fillRect/>
          </a:stretch>
        </p:blipFill>
        <p:spPr bwMode="auto">
          <a:xfrm>
            <a:off x="0" y="4724400"/>
            <a:ext cx="820738" cy="86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8813" y="260350"/>
            <a:ext cx="8305800" cy="533400"/>
          </a:xfrm>
          <a:prstGeom prst="rect">
            <a:avLst/>
          </a:prstGeom>
          <a:noFill/>
          <a:ln w="9525" algn="ctr">
            <a:noFill/>
            <a:miter lim="800000"/>
            <a:headEnd/>
            <a:tailEnd/>
          </a:ln>
        </p:spPr>
        <p:txBody>
          <a:bodyPr anchor="ctr"/>
          <a:lstStyle/>
          <a:p>
            <a:pPr algn="ctr" defTabSz="973138"/>
            <a:r>
              <a:rPr lang="en-US" sz="2400">
                <a:solidFill>
                  <a:schemeClr val="tx2"/>
                </a:solidFill>
              </a:rPr>
              <a:t>IMPRESA AFFIDATARIA</a:t>
            </a:r>
            <a:endParaRPr lang="it-IT" sz="2400">
              <a:solidFill>
                <a:schemeClr val="tx2"/>
              </a:solidFill>
            </a:endParaRPr>
          </a:p>
        </p:txBody>
      </p:sp>
      <p:sp>
        <p:nvSpPr>
          <p:cNvPr id="73731" name="AutoShape 4"/>
          <p:cNvSpPr>
            <a:spLocks noChangeArrowheads="1"/>
          </p:cNvSpPr>
          <p:nvPr/>
        </p:nvSpPr>
        <p:spPr bwMode="auto">
          <a:xfrm>
            <a:off x="887413" y="2362200"/>
            <a:ext cx="7620000" cy="3505200"/>
          </a:xfrm>
          <a:prstGeom prst="roundRect">
            <a:avLst>
              <a:gd name="adj" fmla="val 9509"/>
            </a:avLst>
          </a:prstGeom>
          <a:noFill/>
          <a:ln w="9525" algn="ctr">
            <a:noFill/>
            <a:round/>
            <a:headEnd/>
            <a:tailEnd/>
          </a:ln>
        </p:spPr>
        <p:txBody>
          <a:bodyPr lIns="54000" rIns="54000" anchor="ctr"/>
          <a:lstStyle/>
          <a:p>
            <a:pPr marL="342900" indent="-342900" algn="just">
              <a:buFont typeface="Wingdings" pitchFamily="2" charset="2"/>
              <a:buAutoNum type="arabicPeriod"/>
            </a:pPr>
            <a:r>
              <a:rPr lang="it-IT" sz="1600" dirty="0"/>
              <a:t>Il datore di lavoro dell'impresa affidataria </a:t>
            </a:r>
            <a:r>
              <a:rPr lang="it-IT" sz="1600" b="1" i="1" u="sng" dirty="0" smtClean="0"/>
              <a:t>verifica le condizioni di sicurezza </a:t>
            </a:r>
            <a:r>
              <a:rPr lang="it-IT" sz="1600" b="1" i="1" u="sng" dirty="0"/>
              <a:t>dei lavori affidati e </a:t>
            </a:r>
            <a:r>
              <a:rPr lang="it-IT" sz="1600" b="1" i="1" u="sng" dirty="0" smtClean="0"/>
              <a:t>l'applicazione </a:t>
            </a:r>
            <a:r>
              <a:rPr lang="it-IT" sz="1600" b="1" i="1" u="sng" dirty="0"/>
              <a:t>delle disposizioni e delle prescrizioni del piano di sicurezza e coordinamento.</a:t>
            </a:r>
          </a:p>
          <a:p>
            <a:pPr marL="342900" indent="-342900" algn="just">
              <a:buFont typeface="Wingdings" pitchFamily="2" charset="2"/>
              <a:buAutoNum type="arabicPeriod"/>
            </a:pPr>
            <a:r>
              <a:rPr lang="it-IT" sz="1600" dirty="0"/>
              <a:t>Gli obblighi derivanti dall'articolo 26, fatte salve le disposizioni di cui all'articolo 96, comma 2, sono riferiti anche al datore di lavoro dell'impresa affidataria. Per la </a:t>
            </a:r>
            <a:r>
              <a:rPr lang="it-IT" sz="1600" b="1" dirty="0"/>
              <a:t>verifica dell'idoneità tecnico professionale</a:t>
            </a:r>
            <a:r>
              <a:rPr lang="it-IT" sz="1600" dirty="0"/>
              <a:t> si fa riferimento alle modalità di cui </a:t>
            </a:r>
            <a:r>
              <a:rPr lang="it-IT" sz="1600" b="1" dirty="0"/>
              <a:t>all'allegato XVII</a:t>
            </a:r>
            <a:r>
              <a:rPr lang="it-IT" sz="1600" dirty="0"/>
              <a:t>.</a:t>
            </a:r>
          </a:p>
          <a:p>
            <a:pPr marL="342900" indent="-342900" algn="just">
              <a:buFont typeface="Wingdings" pitchFamily="2" charset="2"/>
              <a:buAutoNum type="arabicPeriod"/>
            </a:pPr>
            <a:r>
              <a:rPr lang="it-IT" sz="1600" dirty="0"/>
              <a:t>Il datore di lavoro dell'impresa affidataria deve, inoltre: </a:t>
            </a:r>
            <a:br>
              <a:rPr lang="it-IT" sz="1600" dirty="0"/>
            </a:br>
            <a:r>
              <a:rPr lang="it-IT" sz="1600" dirty="0"/>
              <a:t>a) </a:t>
            </a:r>
            <a:r>
              <a:rPr lang="it-IT" sz="1600" b="1" dirty="0"/>
              <a:t>coordinare</a:t>
            </a:r>
            <a:r>
              <a:rPr lang="it-IT" sz="1600" dirty="0"/>
              <a:t> gli interventi di cui agli articoli 95 e 96; </a:t>
            </a:r>
            <a:br>
              <a:rPr lang="it-IT" sz="1600" dirty="0"/>
            </a:br>
            <a:r>
              <a:rPr lang="it-IT" sz="1600" dirty="0"/>
              <a:t>b) </a:t>
            </a:r>
            <a:r>
              <a:rPr lang="it-IT" sz="1600" b="1" dirty="0"/>
              <a:t>verificare la congruenza dei piani operativi di sicurezza (POS)</a:t>
            </a:r>
            <a:r>
              <a:rPr lang="it-IT" sz="1600" dirty="0"/>
              <a:t> delle imprese esecutrici rispetto al proprio, prima della trasmissione dei suddetti piani operativi di sicurezza al coordinatore per l'esecuzione. </a:t>
            </a:r>
          </a:p>
        </p:txBody>
      </p:sp>
      <p:sp>
        <p:nvSpPr>
          <p:cNvPr id="73732" name="Text Box 5"/>
          <p:cNvSpPr txBox="1">
            <a:spLocks noChangeArrowheads="1"/>
          </p:cNvSpPr>
          <p:nvPr/>
        </p:nvSpPr>
        <p:spPr bwMode="auto">
          <a:xfrm>
            <a:off x="1960563" y="1268413"/>
            <a:ext cx="5903912" cy="647700"/>
          </a:xfrm>
          <a:prstGeom prst="rect">
            <a:avLst/>
          </a:prstGeom>
          <a:noFill/>
          <a:ln w="9525" algn="ctr">
            <a:noFill/>
            <a:miter lim="800000"/>
            <a:headEnd/>
            <a:tailEnd/>
          </a:ln>
        </p:spPr>
        <p:txBody>
          <a:bodyPr anchor="ctr"/>
          <a:lstStyle/>
          <a:p>
            <a:pPr algn="ctr" defTabSz="973138"/>
            <a:r>
              <a:rPr lang="it-IT" b="1">
                <a:solidFill>
                  <a:schemeClr val="tx2"/>
                </a:solidFill>
                <a:cs typeface="Times New Roman" pitchFamily="18" charset="0"/>
              </a:rPr>
              <a:t>Articolo 97 – Obblighi del Datore di Lavoro dell’impresa affidataria</a:t>
            </a:r>
          </a:p>
        </p:txBody>
      </p:sp>
      <p:pic>
        <p:nvPicPr>
          <p:cNvPr id="73733" name="Picture 7"/>
          <p:cNvPicPr>
            <a:picLocks noChangeAspect="1" noChangeArrowheads="1"/>
          </p:cNvPicPr>
          <p:nvPr/>
        </p:nvPicPr>
        <p:blipFill>
          <a:blip r:embed="rId3" cstate="print"/>
          <a:srcRect/>
          <a:stretch>
            <a:fillRect/>
          </a:stretch>
        </p:blipFill>
        <p:spPr bwMode="auto">
          <a:xfrm>
            <a:off x="179388" y="260350"/>
            <a:ext cx="1866900" cy="1881188"/>
          </a:xfrm>
          <a:prstGeom prst="rect">
            <a:avLst/>
          </a:prstGeom>
          <a:noFill/>
          <a:ln w="9525">
            <a:noFill/>
            <a:miter lim="800000"/>
            <a:headEnd/>
            <a:tailEnd/>
          </a:ln>
        </p:spPr>
      </p:pic>
      <p:sp>
        <p:nvSpPr>
          <p:cNvPr id="6" name="Freccia a destra 5"/>
          <p:cNvSpPr/>
          <p:nvPr/>
        </p:nvSpPr>
        <p:spPr>
          <a:xfrm>
            <a:off x="214282" y="2928934"/>
            <a:ext cx="714380"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8813" y="260350"/>
            <a:ext cx="8305800" cy="533400"/>
          </a:xfrm>
          <a:prstGeom prst="rect">
            <a:avLst/>
          </a:prstGeom>
          <a:noFill/>
          <a:ln w="9525" algn="ctr">
            <a:noFill/>
            <a:miter lim="800000"/>
            <a:headEnd/>
            <a:tailEnd/>
          </a:ln>
        </p:spPr>
        <p:txBody>
          <a:bodyPr anchor="ctr"/>
          <a:lstStyle/>
          <a:p>
            <a:pPr algn="ctr" defTabSz="973138"/>
            <a:r>
              <a:rPr lang="en-US" sz="2400">
                <a:solidFill>
                  <a:schemeClr val="tx2"/>
                </a:solidFill>
              </a:rPr>
              <a:t>IMPRESA AFFIDATARIA</a:t>
            </a:r>
            <a:endParaRPr lang="it-IT" sz="2400">
              <a:solidFill>
                <a:schemeClr val="tx2"/>
              </a:solidFill>
            </a:endParaRPr>
          </a:p>
        </p:txBody>
      </p:sp>
      <p:pic>
        <p:nvPicPr>
          <p:cNvPr id="73733" name="Picture 7"/>
          <p:cNvPicPr>
            <a:picLocks noChangeAspect="1" noChangeArrowheads="1"/>
          </p:cNvPicPr>
          <p:nvPr/>
        </p:nvPicPr>
        <p:blipFill>
          <a:blip r:embed="rId3" cstate="print"/>
          <a:srcRect/>
          <a:stretch>
            <a:fillRect/>
          </a:stretch>
        </p:blipFill>
        <p:spPr bwMode="auto">
          <a:xfrm>
            <a:off x="179388" y="260350"/>
            <a:ext cx="1866900" cy="1881188"/>
          </a:xfrm>
          <a:prstGeom prst="rect">
            <a:avLst/>
          </a:prstGeom>
          <a:noFill/>
          <a:ln w="9525">
            <a:noFill/>
            <a:miter lim="800000"/>
            <a:headEnd/>
            <a:tailEnd/>
          </a:ln>
        </p:spPr>
      </p:pic>
      <p:sp>
        <p:nvSpPr>
          <p:cNvPr id="2" name="Rettangolo 1"/>
          <p:cNvSpPr/>
          <p:nvPr/>
        </p:nvSpPr>
        <p:spPr>
          <a:xfrm>
            <a:off x="323528" y="2564904"/>
            <a:ext cx="8209036" cy="2862322"/>
          </a:xfrm>
          <a:prstGeom prst="rect">
            <a:avLst/>
          </a:prstGeom>
        </p:spPr>
        <p:txBody>
          <a:bodyPr wrap="square">
            <a:spAutoFit/>
          </a:bodyPr>
          <a:lstStyle/>
          <a:p>
            <a:pPr algn="just"/>
            <a:r>
              <a:rPr lang="it-IT" sz="2000" dirty="0" smtClean="0">
                <a:ea typeface="Tahoma" panose="020B0604030504040204" pitchFamily="34" charset="0"/>
                <a:cs typeface="Tahoma" panose="020B0604030504040204" pitchFamily="34" charset="0"/>
              </a:rPr>
              <a:t>Nel </a:t>
            </a:r>
            <a:r>
              <a:rPr lang="it-IT" sz="2000" dirty="0">
                <a:ea typeface="Tahoma" panose="020B0604030504040204" pitchFamily="34" charset="0"/>
                <a:cs typeface="Tahoma" panose="020B0604030504040204" pitchFamily="34" charset="0"/>
              </a:rPr>
              <a:t>caso che il titolare del contratto di appalto sia un </a:t>
            </a:r>
            <a:r>
              <a:rPr lang="it-IT" sz="2000" b="1" dirty="0">
                <a:ea typeface="Tahoma" panose="020B0604030504040204" pitchFamily="34" charset="0"/>
                <a:cs typeface="Tahoma" panose="020B0604030504040204" pitchFamily="34" charset="0"/>
              </a:rPr>
              <a:t>consorzio tra imprese</a:t>
            </a:r>
            <a:r>
              <a:rPr lang="it-IT" sz="2000" dirty="0">
                <a:ea typeface="Tahoma" panose="020B0604030504040204" pitchFamily="34" charset="0"/>
                <a:cs typeface="Tahoma" panose="020B0604030504040204" pitchFamily="34" charset="0"/>
              </a:rPr>
              <a:t> che svolga la funzione di promuovere la partecipazione delle imprese aderenti agli appalti pubblici o privati</a:t>
            </a:r>
            <a:r>
              <a:rPr lang="it-IT" sz="2000" dirty="0">
                <a:solidFill>
                  <a:srgbClr val="323232"/>
                </a:solidFill>
                <a:ea typeface="Tahoma" panose="020B0604030504040204" pitchFamily="34" charset="0"/>
                <a:cs typeface="Tahoma" panose="020B0604030504040204" pitchFamily="34" charset="0"/>
              </a:rPr>
              <a:t>, anche privo di personale deputato alla esecuzione dei </a:t>
            </a:r>
            <a:r>
              <a:rPr lang="it-IT" sz="2000" dirty="0" smtClean="0">
                <a:solidFill>
                  <a:srgbClr val="323232"/>
                </a:solidFill>
                <a:ea typeface="Tahoma" panose="020B0604030504040204" pitchFamily="34" charset="0"/>
                <a:cs typeface="Tahoma" panose="020B0604030504040204" pitchFamily="34" charset="0"/>
              </a:rPr>
              <a:t>lavori</a:t>
            </a:r>
            <a:r>
              <a:rPr lang="it-IT" sz="2000" dirty="0">
                <a:solidFill>
                  <a:srgbClr val="323232"/>
                </a:solidFill>
                <a:ea typeface="Tahoma" panose="020B0604030504040204" pitchFamily="34" charset="0"/>
                <a:cs typeface="Tahoma" panose="020B0604030504040204" pitchFamily="34" charset="0"/>
              </a:rPr>
              <a:t>, </a:t>
            </a:r>
            <a:r>
              <a:rPr lang="it-IT" sz="2000" b="1" dirty="0">
                <a:solidFill>
                  <a:srgbClr val="323232"/>
                </a:solidFill>
                <a:ea typeface="Tahoma" panose="020B0604030504040204" pitchFamily="34" charset="0"/>
                <a:cs typeface="Tahoma" panose="020B0604030504040204" pitchFamily="34" charset="0"/>
              </a:rPr>
              <a:t>l’impresa affidataria è l’impresa consorziata assegnataria dei lavori</a:t>
            </a:r>
            <a:r>
              <a:rPr lang="it-IT" sz="2000" dirty="0">
                <a:solidFill>
                  <a:srgbClr val="323232"/>
                </a:solidFill>
                <a:ea typeface="Tahoma" panose="020B0604030504040204" pitchFamily="34" charset="0"/>
                <a:cs typeface="Tahoma" panose="020B0604030504040204" pitchFamily="34" charset="0"/>
              </a:rPr>
              <a:t> oggetto del contratto di appalto individuata dal consorzio nell’atto di assegnazione dei lavori comunicato al committente o</a:t>
            </a:r>
            <a:r>
              <a:rPr lang="it-IT" sz="2000" b="1" dirty="0">
                <a:solidFill>
                  <a:srgbClr val="323232"/>
                </a:solidFill>
                <a:ea typeface="Tahoma" panose="020B0604030504040204" pitchFamily="34" charset="0"/>
                <a:cs typeface="Tahoma" panose="020B0604030504040204" pitchFamily="34" charset="0"/>
              </a:rPr>
              <a:t>, in caso di pluralità di imprese consorziate assegnatarie di lavori, quella indicata nell’atto di assegnazione dei lavori come affidataria</a:t>
            </a:r>
            <a:r>
              <a:rPr lang="it-IT" sz="2000" dirty="0">
                <a:solidFill>
                  <a:srgbClr val="323232"/>
                </a:solidFill>
                <a:ea typeface="Tahoma" panose="020B0604030504040204" pitchFamily="34" charset="0"/>
                <a:cs typeface="Tahoma" panose="020B0604030504040204" pitchFamily="34" charset="0"/>
              </a:rPr>
              <a:t>, sempre che abbia espressamente accettato tale individuazione</a:t>
            </a:r>
            <a:r>
              <a:rPr lang="it-IT" sz="2000" dirty="0">
                <a:solidFill>
                  <a:srgbClr val="323232"/>
                </a:solidFill>
                <a:latin typeface="Lucida Sans Unicode" panose="020B0602030504020204" pitchFamily="34" charset="0"/>
              </a:rPr>
              <a:t>. </a:t>
            </a:r>
            <a:endParaRPr lang="it-IT" sz="2000" dirty="0"/>
          </a:p>
        </p:txBody>
      </p:sp>
    </p:spTree>
    <p:extLst>
      <p:ext uri="{BB962C8B-B14F-4D97-AF65-F5344CB8AC3E}">
        <p14:creationId xmlns:p14="http://schemas.microsoft.com/office/powerpoint/2010/main" val="13937753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8813" y="260350"/>
            <a:ext cx="8305800" cy="533400"/>
          </a:xfrm>
          <a:prstGeom prst="rect">
            <a:avLst/>
          </a:prstGeom>
          <a:noFill/>
          <a:ln w="9525" algn="ctr">
            <a:noFill/>
            <a:miter lim="800000"/>
            <a:headEnd/>
            <a:tailEnd/>
          </a:ln>
        </p:spPr>
        <p:txBody>
          <a:bodyPr anchor="ctr"/>
          <a:lstStyle/>
          <a:p>
            <a:pPr algn="ctr" defTabSz="973138"/>
            <a:r>
              <a:rPr lang="en-US" sz="2400">
                <a:solidFill>
                  <a:schemeClr val="tx2"/>
                </a:solidFill>
              </a:rPr>
              <a:t>IMPRESA AFFIDATARIA</a:t>
            </a:r>
            <a:endParaRPr lang="it-IT" sz="2400">
              <a:solidFill>
                <a:schemeClr val="tx2"/>
              </a:solidFill>
            </a:endParaRPr>
          </a:p>
        </p:txBody>
      </p:sp>
      <p:pic>
        <p:nvPicPr>
          <p:cNvPr id="73733" name="Picture 7"/>
          <p:cNvPicPr>
            <a:picLocks noChangeAspect="1" noChangeArrowheads="1"/>
          </p:cNvPicPr>
          <p:nvPr/>
        </p:nvPicPr>
        <p:blipFill>
          <a:blip r:embed="rId3" cstate="print"/>
          <a:srcRect/>
          <a:stretch>
            <a:fillRect/>
          </a:stretch>
        </p:blipFill>
        <p:spPr bwMode="auto">
          <a:xfrm>
            <a:off x="467544" y="30087"/>
            <a:ext cx="1603870" cy="1616145"/>
          </a:xfrm>
          <a:prstGeom prst="rect">
            <a:avLst/>
          </a:prstGeom>
          <a:noFill/>
          <a:ln w="9525">
            <a:noFill/>
            <a:miter lim="800000"/>
            <a:headEnd/>
            <a:tailEnd/>
          </a:ln>
        </p:spPr>
      </p:pic>
      <p:sp>
        <p:nvSpPr>
          <p:cNvPr id="4" name="Rettangolo 3"/>
          <p:cNvSpPr/>
          <p:nvPr/>
        </p:nvSpPr>
        <p:spPr>
          <a:xfrm>
            <a:off x="153695" y="1772816"/>
            <a:ext cx="8666777" cy="3785652"/>
          </a:xfrm>
          <a:prstGeom prst="rect">
            <a:avLst/>
          </a:prstGeom>
        </p:spPr>
        <p:txBody>
          <a:bodyPr wrap="square">
            <a:spAutoFit/>
          </a:bodyPr>
          <a:lstStyle/>
          <a:p>
            <a:pPr algn="just"/>
            <a:r>
              <a:rPr lang="it-IT" sz="2000" dirty="0">
                <a:ea typeface="Tahoma" panose="020B0604030504040204" pitchFamily="34" charset="0"/>
                <a:cs typeface="Tahoma" panose="020B0604030504040204" pitchFamily="34" charset="0"/>
              </a:rPr>
              <a:t>Rispetto a tale definizione, </a:t>
            </a:r>
            <a:r>
              <a:rPr lang="it-IT" sz="2000" b="1" dirty="0" smtClean="0">
                <a:ea typeface="Tahoma" panose="020B0604030504040204" pitchFamily="34" charset="0"/>
                <a:cs typeface="Tahoma" panose="020B0604030504040204" pitchFamily="34" charset="0"/>
              </a:rPr>
              <a:t>l’Autorità </a:t>
            </a:r>
            <a:r>
              <a:rPr lang="it-IT" sz="2000" b="1" dirty="0">
                <a:ea typeface="Tahoma" panose="020B0604030504040204" pitchFamily="34" charset="0"/>
                <a:cs typeface="Tahoma" panose="020B0604030504040204" pitchFamily="34" charset="0"/>
              </a:rPr>
              <a:t>di Vigilanza sui contratti pubblici</a:t>
            </a:r>
            <a:r>
              <a:rPr lang="it-IT" sz="2000" dirty="0">
                <a:ea typeface="Tahoma" panose="020B0604030504040204" pitchFamily="34" charset="0"/>
                <a:cs typeface="Tahoma" panose="020B0604030504040204" pitchFamily="34" charset="0"/>
              </a:rPr>
              <a:t>, con parere reso in data 27.7.2010, </a:t>
            </a:r>
            <a:r>
              <a:rPr lang="it-IT" sz="2000" dirty="0" smtClean="0">
                <a:ea typeface="Tahoma" panose="020B0604030504040204" pitchFamily="34" charset="0"/>
                <a:cs typeface="Tahoma" panose="020B0604030504040204" pitchFamily="34" charset="0"/>
              </a:rPr>
              <a:t>ha chiarito </a:t>
            </a:r>
            <a:r>
              <a:rPr lang="it-IT" sz="2000" dirty="0">
                <a:ea typeface="Tahoma" panose="020B0604030504040204" pitchFamily="34" charset="0"/>
                <a:cs typeface="Tahoma" panose="020B0604030504040204" pitchFamily="34" charset="0"/>
              </a:rPr>
              <a:t>che</a:t>
            </a:r>
            <a:r>
              <a:rPr lang="it-IT" sz="2000" dirty="0" smtClean="0">
                <a:ea typeface="Tahoma" panose="020B0604030504040204" pitchFamily="34" charset="0"/>
                <a:cs typeface="Tahoma" panose="020B0604030504040204" pitchFamily="34" charset="0"/>
              </a:rPr>
              <a:t>:</a:t>
            </a:r>
          </a:p>
          <a:p>
            <a:pPr algn="just"/>
            <a:endParaRPr lang="it-IT" sz="2000" dirty="0">
              <a:ea typeface="Tahoma" panose="020B0604030504040204" pitchFamily="34" charset="0"/>
              <a:cs typeface="Tahoma" panose="020B0604030504040204" pitchFamily="34" charset="0"/>
            </a:endParaRPr>
          </a:p>
          <a:p>
            <a:pPr algn="just"/>
            <a:r>
              <a:rPr lang="it-IT" sz="2000" dirty="0">
                <a:ea typeface="Tahoma" panose="020B0604030504040204" pitchFamily="34" charset="0"/>
                <a:cs typeface="Tahoma" panose="020B0604030504040204" pitchFamily="34" charset="0"/>
              </a:rPr>
              <a:t>1) l’espressione “consorzi di imprese” di cui all’art. 89 ricomprende consorzi stabili, consorzi ordinari </a:t>
            </a:r>
            <a:r>
              <a:rPr lang="it-IT" sz="2000" dirty="0" smtClean="0">
                <a:ea typeface="Tahoma" panose="020B0604030504040204" pitchFamily="34" charset="0"/>
                <a:cs typeface="Tahoma" panose="020B0604030504040204" pitchFamily="34" charset="0"/>
              </a:rPr>
              <a:t>e associazioni </a:t>
            </a:r>
            <a:r>
              <a:rPr lang="it-IT" sz="2000" dirty="0">
                <a:ea typeface="Tahoma" panose="020B0604030504040204" pitchFamily="34" charset="0"/>
                <a:cs typeface="Tahoma" panose="020B0604030504040204" pitchFamily="34" charset="0"/>
              </a:rPr>
              <a:t>temporanee;</a:t>
            </a:r>
          </a:p>
          <a:p>
            <a:pPr algn="just"/>
            <a:r>
              <a:rPr lang="it-IT" sz="2000" dirty="0">
                <a:ea typeface="Tahoma" panose="020B0604030504040204" pitchFamily="34" charset="0"/>
                <a:cs typeface="Tahoma" panose="020B0604030504040204" pitchFamily="34" charset="0"/>
              </a:rPr>
              <a:t>2) l’impresa affidataria ai fini della sicurezza deve essere sempre un’unica impresa, anche in presenza </a:t>
            </a:r>
            <a:r>
              <a:rPr lang="it-IT" sz="2000" dirty="0" smtClean="0">
                <a:ea typeface="Tahoma" panose="020B0604030504040204" pitchFamily="34" charset="0"/>
                <a:cs typeface="Tahoma" panose="020B0604030504040204" pitchFamily="34" charset="0"/>
              </a:rPr>
              <a:t>di </a:t>
            </a:r>
            <a:r>
              <a:rPr lang="it-IT" sz="2000" dirty="0" err="1" smtClean="0">
                <a:ea typeface="Tahoma" panose="020B0604030504040204" pitchFamily="34" charset="0"/>
                <a:cs typeface="Tahoma" panose="020B0604030504040204" pitchFamily="34" charset="0"/>
              </a:rPr>
              <a:t>piu</a:t>
            </a:r>
            <a:r>
              <a:rPr lang="it-IT" sz="2000" dirty="0" smtClean="0">
                <a:ea typeface="Tahoma" panose="020B0604030504040204" pitchFamily="34" charset="0"/>
                <a:cs typeface="Tahoma" panose="020B0604030504040204" pitchFamily="34" charset="0"/>
              </a:rPr>
              <a:t> </a:t>
            </a:r>
            <a:r>
              <a:rPr lang="it-IT" sz="2000" dirty="0">
                <a:ea typeface="Tahoma" panose="020B0604030504040204" pitchFamily="34" charset="0"/>
                <a:cs typeface="Tahoma" panose="020B0604030504040204" pitchFamily="34" charset="0"/>
              </a:rPr>
              <a:t>imprese esecutrici;</a:t>
            </a:r>
          </a:p>
          <a:p>
            <a:pPr algn="just"/>
            <a:r>
              <a:rPr lang="it-IT" sz="2000" dirty="0">
                <a:ea typeface="Tahoma" panose="020B0604030504040204" pitchFamily="34" charset="0"/>
                <a:cs typeface="Tahoma" panose="020B0604030504040204" pitchFamily="34" charset="0"/>
              </a:rPr>
              <a:t>3) l’individuazione di tale impresa e sostanzialmente rimessa alla libera determinazione delle parti, </a:t>
            </a:r>
            <a:r>
              <a:rPr lang="it-IT" sz="2000" dirty="0" smtClean="0">
                <a:ea typeface="Tahoma" panose="020B0604030504040204" pitchFamily="34" charset="0"/>
                <a:cs typeface="Tahoma" panose="020B0604030504040204" pitchFamily="34" charset="0"/>
              </a:rPr>
              <a:t>salvo l’ipotesi </a:t>
            </a:r>
            <a:r>
              <a:rPr lang="it-IT" sz="2000" dirty="0">
                <a:ea typeface="Tahoma" panose="020B0604030504040204" pitchFamily="34" charset="0"/>
                <a:cs typeface="Tahoma" panose="020B0604030504040204" pitchFamily="34" charset="0"/>
              </a:rPr>
              <a:t>dell’associazione temporanea in cui dovrebbe coincidere con la mandataria;</a:t>
            </a:r>
          </a:p>
          <a:p>
            <a:pPr algn="just"/>
            <a:r>
              <a:rPr lang="it-IT" sz="2000" dirty="0">
                <a:ea typeface="Tahoma" panose="020B0604030504040204" pitchFamily="34" charset="0"/>
                <a:cs typeface="Tahoma" panose="020B0604030504040204" pitchFamily="34" charset="0"/>
              </a:rPr>
              <a:t>4) tale individuazione deve essere effettuata prima della stipula del contratto mediante </a:t>
            </a:r>
            <a:r>
              <a:rPr lang="it-IT" sz="2000" dirty="0" smtClean="0">
                <a:ea typeface="Tahoma" panose="020B0604030504040204" pitchFamily="34" charset="0"/>
                <a:cs typeface="Tahoma" panose="020B0604030504040204" pitchFamily="34" charset="0"/>
              </a:rPr>
              <a:t>apposita comunicazione </a:t>
            </a:r>
            <a:r>
              <a:rPr lang="it-IT" sz="2000" dirty="0">
                <a:ea typeface="Tahoma" panose="020B0604030504040204" pitchFamily="34" charset="0"/>
                <a:cs typeface="Tahoma" panose="020B0604030504040204" pitchFamily="34" charset="0"/>
              </a:rPr>
              <a:t>alla stazione appaltante.</a:t>
            </a:r>
          </a:p>
        </p:txBody>
      </p:sp>
    </p:spTree>
    <p:extLst>
      <p:ext uri="{BB962C8B-B14F-4D97-AF65-F5344CB8AC3E}">
        <p14:creationId xmlns:p14="http://schemas.microsoft.com/office/powerpoint/2010/main" val="22071372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8813" y="260350"/>
            <a:ext cx="8305800" cy="533400"/>
          </a:xfrm>
          <a:prstGeom prst="rect">
            <a:avLst/>
          </a:prstGeom>
          <a:noFill/>
          <a:ln w="9525" algn="ctr">
            <a:noFill/>
            <a:miter lim="800000"/>
            <a:headEnd/>
            <a:tailEnd/>
          </a:ln>
        </p:spPr>
        <p:txBody>
          <a:bodyPr anchor="ctr"/>
          <a:lstStyle/>
          <a:p>
            <a:pPr algn="ctr" defTabSz="973138"/>
            <a:r>
              <a:rPr lang="en-US" sz="2400">
                <a:solidFill>
                  <a:schemeClr val="tx2"/>
                </a:solidFill>
              </a:rPr>
              <a:t>IMPRESA AFFIDATARIA</a:t>
            </a:r>
            <a:endParaRPr lang="it-IT" sz="2400">
              <a:solidFill>
                <a:schemeClr val="tx2"/>
              </a:solidFill>
            </a:endParaRPr>
          </a:p>
        </p:txBody>
      </p:sp>
      <p:pic>
        <p:nvPicPr>
          <p:cNvPr id="73733" name="Picture 7"/>
          <p:cNvPicPr>
            <a:picLocks noChangeAspect="1" noChangeArrowheads="1"/>
          </p:cNvPicPr>
          <p:nvPr/>
        </p:nvPicPr>
        <p:blipFill>
          <a:blip r:embed="rId3" cstate="print"/>
          <a:srcRect/>
          <a:stretch>
            <a:fillRect/>
          </a:stretch>
        </p:blipFill>
        <p:spPr bwMode="auto">
          <a:xfrm>
            <a:off x="467544" y="30087"/>
            <a:ext cx="1603870" cy="1616145"/>
          </a:xfrm>
          <a:prstGeom prst="rect">
            <a:avLst/>
          </a:prstGeom>
          <a:noFill/>
          <a:ln w="9525">
            <a:noFill/>
            <a:miter lim="800000"/>
            <a:headEnd/>
            <a:tailEnd/>
          </a:ln>
        </p:spPr>
      </p:pic>
      <p:sp>
        <p:nvSpPr>
          <p:cNvPr id="2" name="Rettangolo 1"/>
          <p:cNvSpPr/>
          <p:nvPr/>
        </p:nvSpPr>
        <p:spPr>
          <a:xfrm>
            <a:off x="467543" y="1876495"/>
            <a:ext cx="8497069" cy="3477875"/>
          </a:xfrm>
          <a:prstGeom prst="rect">
            <a:avLst/>
          </a:prstGeom>
        </p:spPr>
        <p:txBody>
          <a:bodyPr wrap="square">
            <a:spAutoFit/>
          </a:bodyPr>
          <a:lstStyle/>
          <a:p>
            <a:pPr algn="just"/>
            <a:r>
              <a:rPr lang="it-IT" sz="2000" dirty="0"/>
              <a:t>Occorre notare che, ai sensi del punto 01 dell'allegato XVII in disposto combinato con l'articolo 90 comma 9 lettera a) del </a:t>
            </a:r>
            <a:r>
              <a:rPr lang="it-IT" sz="2000" dirty="0" err="1"/>
              <a:t>D.Lgs.</a:t>
            </a:r>
            <a:r>
              <a:rPr lang="it-IT" sz="2000" dirty="0"/>
              <a:t> n. 81/2008, è penalmente vietato affidare contratti di appalto ad imprese affidatarie che non indichino “al committente o al responsabile dei lavori almeno il nominativo o i nominativi dei soggetti della propria impresa, con le specifiche mansioni, incaricato per l’assolvimento dei compiti di cui all’articolo 97”.</a:t>
            </a:r>
          </a:p>
          <a:p>
            <a:pPr algn="just"/>
            <a:r>
              <a:rPr lang="it-IT" sz="2000" dirty="0"/>
              <a:t>La mancata indicazione da parte dell' impresa affidataria di tale nominativo costituisce </a:t>
            </a:r>
            <a:r>
              <a:rPr lang="it-IT" sz="2000" b="1" i="1" dirty="0"/>
              <a:t>omissione penalmente rilevante </a:t>
            </a:r>
            <a:r>
              <a:rPr lang="it-IT" sz="2000" dirty="0"/>
              <a:t>da parte del committente dell'accertamento obbligatorio dell'idoneità tecnico professionale di cui all'art. 90 comma 9 </a:t>
            </a:r>
            <a:r>
              <a:rPr lang="it-IT" sz="2000" dirty="0" err="1"/>
              <a:t>lett</a:t>
            </a:r>
            <a:r>
              <a:rPr lang="it-IT" sz="2000" dirty="0"/>
              <a:t>. a) del </a:t>
            </a:r>
            <a:r>
              <a:rPr lang="it-IT" sz="2000" dirty="0" err="1"/>
              <a:t>D.Lgs.</a:t>
            </a:r>
            <a:r>
              <a:rPr lang="it-IT" sz="2000" dirty="0"/>
              <a:t> 81/2008, ed è sanzionato </a:t>
            </a:r>
            <a:r>
              <a:rPr lang="it-IT" sz="2000" dirty="0" smtClean="0"/>
              <a:t>a </a:t>
            </a:r>
            <a:r>
              <a:rPr lang="it-IT" sz="2000" dirty="0"/>
              <a:t>carico del committente o del responsabile dei lavori. </a:t>
            </a:r>
          </a:p>
        </p:txBody>
      </p:sp>
      <p:sp>
        <p:nvSpPr>
          <p:cNvPr id="5" name="CasellaDiTesto 4"/>
          <p:cNvSpPr txBox="1"/>
          <p:nvPr/>
        </p:nvSpPr>
        <p:spPr>
          <a:xfrm>
            <a:off x="611560" y="5445224"/>
            <a:ext cx="54006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dirty="0" smtClean="0"/>
              <a:t>Vedasi Modelli di Documenti di cantiere semplificati PSC-POS-PSS-FO semplificati di cui al D.M. 9/</a:t>
            </a:r>
            <a:r>
              <a:rPr lang="it-IT" dirty="0" err="1" smtClean="0"/>
              <a:t>9</a:t>
            </a:r>
            <a:r>
              <a:rPr lang="it-IT" dirty="0" smtClean="0"/>
              <a:t>/2014</a:t>
            </a:r>
            <a:endParaRPr lang="it-IT" dirty="0"/>
          </a:p>
        </p:txBody>
      </p:sp>
      <p:sp>
        <p:nvSpPr>
          <p:cNvPr id="6" name="Freccia curva 5"/>
          <p:cNvSpPr/>
          <p:nvPr/>
        </p:nvSpPr>
        <p:spPr>
          <a:xfrm rot="10800000">
            <a:off x="6372200" y="5157192"/>
            <a:ext cx="1296144" cy="79208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0169101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8813" y="260350"/>
            <a:ext cx="8305800" cy="533400"/>
          </a:xfrm>
          <a:prstGeom prst="rect">
            <a:avLst/>
          </a:prstGeom>
          <a:noFill/>
          <a:ln w="9525" algn="ctr">
            <a:noFill/>
            <a:miter lim="800000"/>
            <a:headEnd/>
            <a:tailEnd/>
          </a:ln>
        </p:spPr>
        <p:txBody>
          <a:bodyPr anchor="ctr"/>
          <a:lstStyle/>
          <a:p>
            <a:pPr algn="ctr" defTabSz="973138"/>
            <a:r>
              <a:rPr lang="en-US" sz="2400">
                <a:solidFill>
                  <a:schemeClr val="tx2"/>
                </a:solidFill>
              </a:rPr>
              <a:t>IMPRESA AFFIDATARIA</a:t>
            </a:r>
            <a:endParaRPr lang="it-IT" sz="2400">
              <a:solidFill>
                <a:schemeClr val="tx2"/>
              </a:solidFill>
            </a:endParaRPr>
          </a:p>
        </p:txBody>
      </p:sp>
      <p:pic>
        <p:nvPicPr>
          <p:cNvPr id="73733" name="Picture 7"/>
          <p:cNvPicPr>
            <a:picLocks noChangeAspect="1" noChangeArrowheads="1"/>
          </p:cNvPicPr>
          <p:nvPr/>
        </p:nvPicPr>
        <p:blipFill>
          <a:blip r:embed="rId3" cstate="print"/>
          <a:srcRect/>
          <a:stretch>
            <a:fillRect/>
          </a:stretch>
        </p:blipFill>
        <p:spPr bwMode="auto">
          <a:xfrm>
            <a:off x="467544" y="30087"/>
            <a:ext cx="1603870" cy="1616145"/>
          </a:xfrm>
          <a:prstGeom prst="rect">
            <a:avLst/>
          </a:prstGeom>
          <a:noFill/>
          <a:ln w="9525">
            <a:noFill/>
            <a:miter lim="800000"/>
            <a:headEnd/>
            <a:tailEnd/>
          </a:ln>
        </p:spPr>
      </p:pic>
      <p:sp>
        <p:nvSpPr>
          <p:cNvPr id="3" name="Rettangolo 2"/>
          <p:cNvSpPr/>
          <p:nvPr/>
        </p:nvSpPr>
        <p:spPr>
          <a:xfrm>
            <a:off x="467544" y="1876089"/>
            <a:ext cx="8136904" cy="3477875"/>
          </a:xfrm>
          <a:prstGeom prst="rect">
            <a:avLst/>
          </a:prstGeom>
        </p:spPr>
        <p:txBody>
          <a:bodyPr wrap="square">
            <a:spAutoFit/>
          </a:bodyPr>
          <a:lstStyle/>
          <a:p>
            <a:pPr algn="just"/>
            <a:r>
              <a:rPr lang="it-IT" sz="2000" dirty="0">
                <a:solidFill>
                  <a:srgbClr val="323232"/>
                </a:solidFill>
                <a:ea typeface="Tahoma" panose="020B0604030504040204" pitchFamily="34" charset="0"/>
                <a:cs typeface="Tahoma" panose="020B0604030504040204" pitchFamily="34" charset="0"/>
              </a:rPr>
              <a:t>Occorre premettere che “il legislatore ha assegnato all’ impresa affidataria l’importante ruolo di </a:t>
            </a:r>
            <a:r>
              <a:rPr lang="it-IT" sz="2000" b="1" u="sng" dirty="0">
                <a:solidFill>
                  <a:srgbClr val="323232"/>
                </a:solidFill>
                <a:ea typeface="Tahoma" panose="020B0604030504040204" pitchFamily="34" charset="0"/>
                <a:cs typeface="Tahoma" panose="020B0604030504040204" pitchFamily="34" charset="0"/>
              </a:rPr>
              <a:t>verificare concretamente </a:t>
            </a:r>
            <a:r>
              <a:rPr lang="it-IT" sz="2000" dirty="0">
                <a:solidFill>
                  <a:srgbClr val="323232"/>
                </a:solidFill>
                <a:ea typeface="Tahoma" panose="020B0604030504040204" pitchFamily="34" charset="0"/>
                <a:cs typeface="Tahoma" panose="020B0604030504040204" pitchFamily="34" charset="0"/>
              </a:rPr>
              <a:t>in cantiere il rispetto delle prescrizioni poste a tutela della sicurezza e della salute dei lavoratori. </a:t>
            </a:r>
            <a:endParaRPr lang="it-IT" sz="2000" dirty="0" smtClean="0">
              <a:solidFill>
                <a:srgbClr val="323232"/>
              </a:solidFill>
              <a:ea typeface="Tahoma" panose="020B0604030504040204" pitchFamily="34" charset="0"/>
              <a:cs typeface="Tahoma" panose="020B0604030504040204" pitchFamily="34" charset="0"/>
            </a:endParaRPr>
          </a:p>
          <a:p>
            <a:pPr algn="just"/>
            <a:endParaRPr lang="it-IT" sz="2000" dirty="0" smtClean="0">
              <a:solidFill>
                <a:srgbClr val="323232"/>
              </a:solidFill>
              <a:ea typeface="Tahoma" panose="020B0604030504040204" pitchFamily="34" charset="0"/>
              <a:cs typeface="Tahoma" panose="020B0604030504040204" pitchFamily="34" charset="0"/>
            </a:endParaRPr>
          </a:p>
          <a:p>
            <a:pPr algn="just"/>
            <a:r>
              <a:rPr lang="it-IT" sz="2000" dirty="0" smtClean="0">
                <a:solidFill>
                  <a:srgbClr val="323232"/>
                </a:solidFill>
                <a:ea typeface="Tahoma" panose="020B0604030504040204" pitchFamily="34" charset="0"/>
                <a:cs typeface="Tahoma" panose="020B0604030504040204" pitchFamily="34" charset="0"/>
              </a:rPr>
              <a:t>Si </a:t>
            </a:r>
            <a:r>
              <a:rPr lang="it-IT" sz="2000" dirty="0">
                <a:solidFill>
                  <a:srgbClr val="323232"/>
                </a:solidFill>
                <a:ea typeface="Tahoma" panose="020B0604030504040204" pitchFamily="34" charset="0"/>
                <a:cs typeface="Tahoma" panose="020B0604030504040204" pitchFamily="34" charset="0"/>
              </a:rPr>
              <a:t>tratta di compiti di coordinamento e di gestione operativa del cantiere, con controllo del livello di sicurezza in tutte le lavorazioni svolte sia dai propri lavoratori, sia dai subappaltatori</a:t>
            </a:r>
            <a:r>
              <a:rPr lang="it-IT" sz="2000" dirty="0" smtClean="0">
                <a:solidFill>
                  <a:srgbClr val="323232"/>
                </a:solidFill>
                <a:ea typeface="Tahoma" panose="020B0604030504040204" pitchFamily="34" charset="0"/>
                <a:cs typeface="Tahoma" panose="020B0604030504040204" pitchFamily="34" charset="0"/>
              </a:rPr>
              <a:t>”</a:t>
            </a:r>
          </a:p>
          <a:p>
            <a:pPr algn="just"/>
            <a:endParaRPr lang="it-IT" sz="2000" dirty="0" smtClean="0">
              <a:solidFill>
                <a:srgbClr val="323232"/>
              </a:solidFill>
              <a:ea typeface="Tahoma" panose="020B0604030504040204" pitchFamily="34" charset="0"/>
              <a:cs typeface="Tahoma" panose="020B0604030504040204" pitchFamily="34" charset="0"/>
            </a:endParaRPr>
          </a:p>
          <a:p>
            <a:pPr algn="just"/>
            <a:r>
              <a:rPr lang="it-IT" sz="2000" dirty="0" smtClean="0">
                <a:solidFill>
                  <a:srgbClr val="323232"/>
                </a:solidFill>
                <a:ea typeface="Tahoma" panose="020B0604030504040204" pitchFamily="34" charset="0"/>
                <a:cs typeface="Tahoma" panose="020B0604030504040204" pitchFamily="34" charset="0"/>
              </a:rPr>
              <a:t>[</a:t>
            </a:r>
            <a:r>
              <a:rPr lang="it-IT" sz="2000" dirty="0">
                <a:solidFill>
                  <a:srgbClr val="323232"/>
                </a:solidFill>
                <a:ea typeface="Tahoma" panose="020B0604030504040204" pitchFamily="34" charset="0"/>
                <a:cs typeface="Tahoma" panose="020B0604030504040204" pitchFamily="34" charset="0"/>
              </a:rPr>
              <a:t>Autorità di Vigilanza sui Contratti Pubblici - Impresa "affidataria" e decadenza dall'attestazione SOA per false dichiarazioni - Parere 22 luglio 2010 </a:t>
            </a:r>
            <a:endParaRPr lang="it-IT" sz="200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704530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8813" y="260350"/>
            <a:ext cx="8305800" cy="533400"/>
          </a:xfrm>
          <a:prstGeom prst="rect">
            <a:avLst/>
          </a:prstGeom>
          <a:noFill/>
          <a:ln w="9525" algn="ctr">
            <a:noFill/>
            <a:miter lim="800000"/>
            <a:headEnd/>
            <a:tailEnd/>
          </a:ln>
        </p:spPr>
        <p:txBody>
          <a:bodyPr anchor="ctr"/>
          <a:lstStyle/>
          <a:p>
            <a:pPr algn="ctr" defTabSz="973138"/>
            <a:r>
              <a:rPr lang="en-US" sz="2400">
                <a:solidFill>
                  <a:schemeClr val="tx2"/>
                </a:solidFill>
              </a:rPr>
              <a:t>IMPRESA AFFIDATARIA</a:t>
            </a:r>
            <a:endParaRPr lang="it-IT" sz="2400">
              <a:solidFill>
                <a:schemeClr val="tx2"/>
              </a:solidFill>
            </a:endParaRPr>
          </a:p>
        </p:txBody>
      </p:sp>
      <p:pic>
        <p:nvPicPr>
          <p:cNvPr id="73733" name="Picture 7"/>
          <p:cNvPicPr>
            <a:picLocks noChangeAspect="1" noChangeArrowheads="1"/>
          </p:cNvPicPr>
          <p:nvPr/>
        </p:nvPicPr>
        <p:blipFill>
          <a:blip r:embed="rId3" cstate="print"/>
          <a:srcRect/>
          <a:stretch>
            <a:fillRect/>
          </a:stretch>
        </p:blipFill>
        <p:spPr bwMode="auto">
          <a:xfrm>
            <a:off x="827584" y="0"/>
            <a:ext cx="1171822" cy="1180790"/>
          </a:xfrm>
          <a:prstGeom prst="rect">
            <a:avLst/>
          </a:prstGeom>
          <a:noFill/>
          <a:ln w="9525">
            <a:noFill/>
            <a:miter lim="800000"/>
            <a:headEnd/>
            <a:tailEnd/>
          </a:ln>
        </p:spPr>
      </p:pic>
      <p:sp>
        <p:nvSpPr>
          <p:cNvPr id="2" name="Rettangolo 1"/>
          <p:cNvSpPr/>
          <p:nvPr/>
        </p:nvSpPr>
        <p:spPr>
          <a:xfrm>
            <a:off x="395536" y="1164089"/>
            <a:ext cx="8352928" cy="4401205"/>
          </a:xfrm>
          <a:prstGeom prst="rect">
            <a:avLst/>
          </a:prstGeom>
        </p:spPr>
        <p:txBody>
          <a:bodyPr wrap="square">
            <a:spAutoFit/>
          </a:bodyPr>
          <a:lstStyle/>
          <a:p>
            <a:pPr algn="just"/>
            <a:r>
              <a:rPr lang="it-IT" sz="2000" dirty="0"/>
              <a:t>Una importante novità introdotta dal </a:t>
            </a:r>
            <a:r>
              <a:rPr lang="it-IT" sz="2000" dirty="0" err="1"/>
              <a:t>D.Lgs.</a:t>
            </a:r>
            <a:r>
              <a:rPr lang="it-IT" sz="2000" dirty="0"/>
              <a:t> n. 106/2009 </a:t>
            </a:r>
            <a:r>
              <a:rPr lang="it-IT" sz="2000" dirty="0" smtClean="0"/>
              <a:t>è </a:t>
            </a:r>
            <a:r>
              <a:rPr lang="it-IT" sz="2000" b="1" u="sng" dirty="0" smtClean="0"/>
              <a:t> </a:t>
            </a:r>
            <a:r>
              <a:rPr lang="it-IT" sz="2000" b="1" u="sng" dirty="0" smtClean="0">
                <a:solidFill>
                  <a:srgbClr val="323232"/>
                </a:solidFill>
                <a:ea typeface="Tahoma" panose="020B0604030504040204" pitchFamily="34" charset="0"/>
                <a:cs typeface="Tahoma" panose="020B0604030504040204" pitchFamily="34" charset="0"/>
              </a:rPr>
              <a:t>l’obbligo </a:t>
            </a:r>
            <a:r>
              <a:rPr lang="it-IT" sz="2000" b="1" u="sng" dirty="0">
                <a:solidFill>
                  <a:srgbClr val="323232"/>
                </a:solidFill>
                <a:ea typeface="Tahoma" panose="020B0604030504040204" pitchFamily="34" charset="0"/>
                <a:cs typeface="Tahoma" panose="020B0604030504040204" pitchFamily="34" charset="0"/>
              </a:rPr>
              <a:t>di formazione</a:t>
            </a:r>
            <a:r>
              <a:rPr lang="it-IT" sz="2000" dirty="0">
                <a:solidFill>
                  <a:srgbClr val="323232"/>
                </a:solidFill>
                <a:ea typeface="Tahoma" panose="020B0604030504040204" pitchFamily="34" charset="0"/>
                <a:cs typeface="Tahoma" panose="020B0604030504040204" pitchFamily="34" charset="0"/>
              </a:rPr>
              <a:t> in materia di sicurezza e salute dei lavoratori per quel che riguarda i datori di lavoro, ma anche ovviamente i dirigenti e i preposti, delle imprese affidatarie che operano nei cantieri mobili e temporanei: art. 97 comma 3-ter) “per lo svolgimento delle attività di cui al presente articolo, il datore di lavoro dell’impresa affidataria, i dirigenti e i preposti devono essere in possesso di adeguata formazione”. </a:t>
            </a:r>
          </a:p>
          <a:p>
            <a:pPr algn="just"/>
            <a:endParaRPr lang="it-IT" sz="2000" dirty="0" smtClean="0">
              <a:solidFill>
                <a:srgbClr val="323232"/>
              </a:solidFill>
              <a:ea typeface="Tahoma" panose="020B0604030504040204" pitchFamily="34" charset="0"/>
              <a:cs typeface="Tahoma" panose="020B0604030504040204" pitchFamily="34" charset="0"/>
            </a:endParaRPr>
          </a:p>
          <a:p>
            <a:pPr algn="just"/>
            <a:r>
              <a:rPr lang="it-IT" sz="2000" dirty="0"/>
              <a:t>L'art. 100 comma 6 bis del </a:t>
            </a:r>
            <a:r>
              <a:rPr lang="it-IT" sz="2000" dirty="0" err="1"/>
              <a:t>D.Lgs.</a:t>
            </a:r>
            <a:r>
              <a:rPr lang="it-IT" sz="2000" dirty="0"/>
              <a:t> n. 81/2008 prevede che ”</a:t>
            </a:r>
            <a:r>
              <a:rPr lang="it-IT" sz="2000" b="1" u="sng" dirty="0"/>
              <a:t>il committente o il responsabile dei lavori</a:t>
            </a:r>
            <a:r>
              <a:rPr lang="it-IT" sz="2000" dirty="0"/>
              <a:t>, se nominato, assicura l’attuazione degli obblighi a carico del datore di lavoro dell’impresa affidataria previsti dall’articolo 97, comma 3-bis e 3-ter. Nel campo di applicazione del decreto legislativo 12 aprile 2006, n. 163, e successive modificazioni, si applica l’articolo 118, comma 4, secondo periodo, del medesimo decreto legislativo”. </a:t>
            </a:r>
            <a:endParaRPr lang="it-IT" sz="200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583410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endParaRPr lang="it-IT"/>
          </a:p>
        </p:txBody>
      </p:sp>
      <p:sp>
        <p:nvSpPr>
          <p:cNvPr id="3" name="Segnaposto numero diapositiva 2"/>
          <p:cNvSpPr>
            <a:spLocks noGrp="1"/>
          </p:cNvSpPr>
          <p:nvPr>
            <p:ph type="sldNum" sz="quarter" idx="12"/>
          </p:nvPr>
        </p:nvSpPr>
        <p:spPr/>
        <p:txBody>
          <a:bodyPr/>
          <a:lstStyle/>
          <a:p>
            <a:fld id="{3C56A391-3BD0-4B98-9060-C303FD0DC19F}" type="slidenum">
              <a:rPr lang="it-IT" smtClean="0"/>
              <a:pPr/>
              <a:t>38</a:t>
            </a:fld>
            <a:endParaRPr lang="it-IT"/>
          </a:p>
        </p:txBody>
      </p:sp>
      <p:sp>
        <p:nvSpPr>
          <p:cNvPr id="10" name="CasellaDiTesto 9"/>
          <p:cNvSpPr txBox="1"/>
          <p:nvPr/>
        </p:nvSpPr>
        <p:spPr>
          <a:xfrm>
            <a:off x="251520" y="1731580"/>
            <a:ext cx="5256584" cy="3785652"/>
          </a:xfrm>
          <a:prstGeom prst="rect">
            <a:avLst/>
          </a:prstGeom>
          <a:noFill/>
        </p:spPr>
        <p:txBody>
          <a:bodyPr wrap="square" rtlCol="0">
            <a:spAutoFit/>
          </a:bodyPr>
          <a:lstStyle/>
          <a:p>
            <a:r>
              <a:rPr lang="it-IT" sz="2000" dirty="0" smtClean="0"/>
              <a:t>Nelle due sentenze della corte  di cassazione 4 sezione penale (n. 1490  del 14/01/2010  e    n. 18419 del 21/04/2010) è stata esaminata la posizione di garanzia del coordinatore della sicurezza per l’esecuzione dei lavori (CSE).</a:t>
            </a:r>
          </a:p>
          <a:p>
            <a:r>
              <a:rPr lang="it-IT" sz="2000" dirty="0" smtClean="0"/>
              <a:t>Le considerazioni rappresentano una svolta nella interpretazione  giurisprudenziale  non tanto per l’orientamento, quanto soprattutto per  l’originalità dei ragionamenti. Infatti vengono esposte ipotesi  concrete riguardo  l’ambito intellettuale e temporale delle azioni di coordinamento e controllo  che ci spettano! </a:t>
            </a:r>
            <a:endParaRPr lang="it-IT" dirty="0"/>
          </a:p>
        </p:txBody>
      </p:sp>
      <p:sp>
        <p:nvSpPr>
          <p:cNvPr id="14" name="CasellaDiTesto 13"/>
          <p:cNvSpPr txBox="1"/>
          <p:nvPr/>
        </p:nvSpPr>
        <p:spPr>
          <a:xfrm>
            <a:off x="928662" y="428604"/>
            <a:ext cx="184731" cy="369332"/>
          </a:xfrm>
          <a:prstGeom prst="rect">
            <a:avLst/>
          </a:prstGeom>
          <a:noFill/>
        </p:spPr>
        <p:txBody>
          <a:bodyPr wrap="none" rtlCol="0">
            <a:spAutoFit/>
          </a:bodyPr>
          <a:lstStyle/>
          <a:p>
            <a:endParaRPr lang="it-IT" dirty="0"/>
          </a:p>
        </p:txBody>
      </p:sp>
      <p:sp>
        <p:nvSpPr>
          <p:cNvPr id="15" name="Rectangle 5"/>
          <p:cNvSpPr>
            <a:spLocks noChangeArrowheads="1"/>
          </p:cNvSpPr>
          <p:nvPr/>
        </p:nvSpPr>
        <p:spPr bwMode="auto">
          <a:xfrm>
            <a:off x="457200" y="260350"/>
            <a:ext cx="8229600" cy="579438"/>
          </a:xfrm>
          <a:prstGeom prst="rect">
            <a:avLst/>
          </a:prstGeom>
          <a:noFill/>
          <a:ln w="9525" algn="ctr">
            <a:noFill/>
            <a:miter lim="800000"/>
            <a:headEnd/>
            <a:tailEnd/>
          </a:ln>
        </p:spPr>
        <p:txBody>
          <a:bodyPr anchor="ctr"/>
          <a:lstStyle/>
          <a:p>
            <a:pPr algn="ctr"/>
            <a:r>
              <a:rPr lang="it-IT" sz="2400" dirty="0" smtClean="0">
                <a:solidFill>
                  <a:schemeClr val="tx2"/>
                </a:solidFill>
              </a:rPr>
              <a:t>Il Ruolo del CSE: l’alta vigilanza secondo le nuove sentenze</a:t>
            </a:r>
          </a:p>
        </p:txBody>
      </p:sp>
      <p:pic>
        <p:nvPicPr>
          <p:cNvPr id="12290" name="Picture 2" descr="http://www.ailf.eu/images/stories/cassazione.jpg"/>
          <p:cNvPicPr>
            <a:picLocks noChangeAspect="1" noChangeArrowheads="1"/>
          </p:cNvPicPr>
          <p:nvPr/>
        </p:nvPicPr>
        <p:blipFill>
          <a:blip r:embed="rId2" cstate="print"/>
          <a:srcRect/>
          <a:stretch>
            <a:fillRect/>
          </a:stretch>
        </p:blipFill>
        <p:spPr bwMode="auto">
          <a:xfrm>
            <a:off x="5667375" y="1844824"/>
            <a:ext cx="3476625" cy="313372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endParaRPr lang="it-IT"/>
          </a:p>
        </p:txBody>
      </p:sp>
      <p:sp>
        <p:nvSpPr>
          <p:cNvPr id="3" name="Segnaposto numero diapositiva 2"/>
          <p:cNvSpPr>
            <a:spLocks noGrp="1"/>
          </p:cNvSpPr>
          <p:nvPr>
            <p:ph type="sldNum" sz="quarter" idx="12"/>
          </p:nvPr>
        </p:nvSpPr>
        <p:spPr/>
        <p:txBody>
          <a:bodyPr/>
          <a:lstStyle/>
          <a:p>
            <a:fld id="{3C56A391-3BD0-4B98-9060-C303FD0DC19F}" type="slidenum">
              <a:rPr lang="it-IT" smtClean="0"/>
              <a:pPr/>
              <a:t>39</a:t>
            </a:fld>
            <a:endParaRPr lang="it-IT"/>
          </a:p>
        </p:txBody>
      </p:sp>
      <p:sp>
        <p:nvSpPr>
          <p:cNvPr id="4" name="Rettangolo 3"/>
          <p:cNvSpPr/>
          <p:nvPr/>
        </p:nvSpPr>
        <p:spPr>
          <a:xfrm>
            <a:off x="3203848" y="928670"/>
            <a:ext cx="5940152" cy="5262979"/>
          </a:xfrm>
          <a:prstGeom prst="rect">
            <a:avLst/>
          </a:prstGeom>
        </p:spPr>
        <p:txBody>
          <a:bodyPr wrap="square">
            <a:spAutoFit/>
          </a:bodyPr>
          <a:lstStyle/>
          <a:p>
            <a:r>
              <a:rPr lang="it-IT" sz="2400" dirty="0" smtClean="0"/>
              <a:t>Le sentenze del 2010 non ritengono la presenza in cantiere un  requisito fondamentale per garantire la sicurezza del lavoro da parte del coordinatore, sviluppano  ragionamenti sul suo complesso ruolo,  impostano  l’attività  sulla qualità delle azioni, sulla capacità organizzativa, sulla previsione delle situazioni, sulla efficacia dei controlli preliminari e finalmente </a:t>
            </a:r>
            <a:r>
              <a:rPr lang="it-IT" sz="2400" b="1" u="sng" dirty="0" smtClean="0"/>
              <a:t>mettono  a confronto l’opera  del coordinatore con l’altra fondamentale posizione di garanzia del datore di lavoro e con quella    del preposto, facendone  risaltare  la particolare connotazione </a:t>
            </a:r>
            <a:r>
              <a:rPr lang="it-IT" sz="2400" dirty="0" smtClean="0"/>
              <a:t>.</a:t>
            </a:r>
          </a:p>
        </p:txBody>
      </p:sp>
      <p:sp>
        <p:nvSpPr>
          <p:cNvPr id="5" name="Rectangle 5"/>
          <p:cNvSpPr>
            <a:spLocks noChangeArrowheads="1"/>
          </p:cNvSpPr>
          <p:nvPr/>
        </p:nvSpPr>
        <p:spPr bwMode="auto">
          <a:xfrm>
            <a:off x="428596" y="142852"/>
            <a:ext cx="8229600" cy="579438"/>
          </a:xfrm>
          <a:prstGeom prst="rect">
            <a:avLst/>
          </a:prstGeom>
          <a:noFill/>
          <a:ln w="9525" algn="ctr">
            <a:noFill/>
            <a:miter lim="800000"/>
            <a:headEnd/>
            <a:tailEnd/>
          </a:ln>
        </p:spPr>
        <p:txBody>
          <a:bodyPr anchor="ctr"/>
          <a:lstStyle/>
          <a:p>
            <a:pPr algn="ctr"/>
            <a:r>
              <a:rPr lang="it-IT" sz="2400" dirty="0" smtClean="0">
                <a:solidFill>
                  <a:schemeClr val="tx2"/>
                </a:solidFill>
              </a:rPr>
              <a:t>Il Ruolo del CSE: l’alta vigilanza secondo le nuove sentenze</a:t>
            </a:r>
          </a:p>
        </p:txBody>
      </p:sp>
      <p:pic>
        <p:nvPicPr>
          <p:cNvPr id="9218" name="Picture 2" descr="http://t3.gstatic.com/images?q=tbn:ANd9GcQNDmqzg1Tb3M0cJNZ5ZEyiWKiLcyGHGorkRcJ3Xcydv8HKXya1">
            <a:hlinkClick r:id="rId2"/>
          </p:cNvPr>
          <p:cNvPicPr>
            <a:picLocks noChangeAspect="1" noChangeArrowheads="1"/>
          </p:cNvPicPr>
          <p:nvPr/>
        </p:nvPicPr>
        <p:blipFill>
          <a:blip r:embed="rId3" cstate="print"/>
          <a:srcRect/>
          <a:stretch>
            <a:fillRect/>
          </a:stretch>
        </p:blipFill>
        <p:spPr bwMode="auto">
          <a:xfrm>
            <a:off x="179512" y="1556792"/>
            <a:ext cx="2612801" cy="2671589"/>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endParaRPr lang="it-IT"/>
          </a:p>
        </p:txBody>
      </p:sp>
      <p:sp>
        <p:nvSpPr>
          <p:cNvPr id="3" name="Segnaposto numero diapositiva 2"/>
          <p:cNvSpPr>
            <a:spLocks noGrp="1"/>
          </p:cNvSpPr>
          <p:nvPr>
            <p:ph type="sldNum" sz="quarter" idx="12"/>
          </p:nvPr>
        </p:nvSpPr>
        <p:spPr/>
        <p:txBody>
          <a:bodyPr/>
          <a:lstStyle/>
          <a:p>
            <a:fld id="{3C56A391-3BD0-4B98-9060-C303FD0DC19F}" type="slidenum">
              <a:rPr lang="it-IT" smtClean="0"/>
              <a:pPr/>
              <a:t>40</a:t>
            </a:fld>
            <a:endParaRPr lang="it-IT"/>
          </a:p>
        </p:txBody>
      </p:sp>
      <p:sp>
        <p:nvSpPr>
          <p:cNvPr id="4" name="Rectangle 5"/>
          <p:cNvSpPr>
            <a:spLocks noChangeArrowheads="1"/>
          </p:cNvSpPr>
          <p:nvPr/>
        </p:nvSpPr>
        <p:spPr bwMode="auto">
          <a:xfrm>
            <a:off x="428596" y="142852"/>
            <a:ext cx="8229600" cy="579438"/>
          </a:xfrm>
          <a:prstGeom prst="rect">
            <a:avLst/>
          </a:prstGeom>
          <a:noFill/>
          <a:ln w="9525" algn="ctr">
            <a:noFill/>
            <a:miter lim="800000"/>
            <a:headEnd/>
            <a:tailEnd/>
          </a:ln>
        </p:spPr>
        <p:txBody>
          <a:bodyPr anchor="ctr"/>
          <a:lstStyle/>
          <a:p>
            <a:pPr algn="ctr"/>
            <a:r>
              <a:rPr lang="it-IT" sz="2400" dirty="0" smtClean="0">
                <a:solidFill>
                  <a:schemeClr val="tx2"/>
                </a:solidFill>
              </a:rPr>
              <a:t>Il Ruolo del CSE: l’alta vigilanza secondo le nuove sentenze</a:t>
            </a:r>
          </a:p>
        </p:txBody>
      </p:sp>
      <p:sp>
        <p:nvSpPr>
          <p:cNvPr id="271361" name="Rectangle 1"/>
          <p:cNvSpPr>
            <a:spLocks noChangeArrowheads="1"/>
          </p:cNvSpPr>
          <p:nvPr/>
        </p:nvSpPr>
        <p:spPr bwMode="auto">
          <a:xfrm>
            <a:off x="642910" y="980728"/>
            <a:ext cx="785818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 nuovi principi contenuti nel testo delle due  sentenze  sono:</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Il </a:t>
            </a:r>
            <a:r>
              <a:rPr kumimoji="0" lang="it-IT" sz="20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CSE</a:t>
            </a:r>
            <a:r>
              <a:rPr kumimoji="0" lang="it-IT"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ha una  funzione  </a:t>
            </a:r>
            <a:r>
              <a:rPr kumimoji="0" lang="it-IT" sz="2000" b="1" i="1" u="sng" strike="noStrike" cap="none" normalizeH="0" baseline="0" dirty="0" smtClean="0">
                <a:ln>
                  <a:noFill/>
                </a:ln>
                <a:solidFill>
                  <a:srgbClr val="000000"/>
                </a:solidFill>
                <a:effectLst/>
                <a:latin typeface="Arial" pitchFamily="34" charset="0"/>
                <a:ea typeface="Times New Roman" pitchFamily="18" charset="0"/>
                <a:cs typeface="Arial" pitchFamily="34" charset="0"/>
              </a:rPr>
              <a:t>di vigilanza "alta</a:t>
            </a:r>
            <a:r>
              <a:rPr kumimoji="0" lang="it-IT"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Essa non va  confusa  con quella operativa  demandata al datore di lavoro ed alla figure che da esso ricevono poteri e doveri: il dirigente ed il preposto.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Il  ruolo di vigilanza del </a:t>
            </a:r>
            <a:r>
              <a:rPr kumimoji="0" lang="it-IT" sz="20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CSE</a:t>
            </a:r>
            <a:r>
              <a:rPr kumimoji="0" lang="it-IT"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riguarda la </a:t>
            </a:r>
            <a:r>
              <a:rPr kumimoji="0" lang="it-IT" sz="2000" b="1" i="1" u="sng" strike="noStrike" cap="none" normalizeH="0" baseline="0" dirty="0" smtClean="0">
                <a:ln>
                  <a:noFill/>
                </a:ln>
                <a:solidFill>
                  <a:srgbClr val="000000"/>
                </a:solidFill>
                <a:effectLst/>
                <a:latin typeface="Arial" pitchFamily="34" charset="0"/>
                <a:ea typeface="Times New Roman" pitchFamily="18" charset="0"/>
                <a:cs typeface="Arial" pitchFamily="34" charset="0"/>
              </a:rPr>
              <a:t>generale configurazione delle lavorazioni </a:t>
            </a:r>
            <a:r>
              <a:rPr kumimoji="0" lang="it-IT"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e non la puntuale stringente vigilanza, momento per momento, demandata alle figure operative (datore di lavoro, dirigente, preposto).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CasellaDiTesto 5"/>
          <p:cNvSpPr txBox="1"/>
          <p:nvPr/>
        </p:nvSpPr>
        <p:spPr>
          <a:xfrm>
            <a:off x="2627784" y="5301208"/>
            <a:ext cx="5256584"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t-IT" sz="2000" dirty="0" smtClean="0"/>
              <a:t>Principio ribadito con la recente sentenza di Cassazione n. 41820 del </a:t>
            </a:r>
            <a:r>
              <a:rPr lang="it-IT" sz="2000" b="1" dirty="0" smtClean="0"/>
              <a:t>19 ottobre 2015</a:t>
            </a:r>
            <a:endParaRPr lang="it-IT" b="1" dirty="0"/>
          </a:p>
        </p:txBody>
      </p:sp>
      <p:sp>
        <p:nvSpPr>
          <p:cNvPr id="7" name="Freccia a destra 6"/>
          <p:cNvSpPr/>
          <p:nvPr/>
        </p:nvSpPr>
        <p:spPr>
          <a:xfrm>
            <a:off x="539552" y="5445224"/>
            <a:ext cx="158417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idx="4294967295"/>
          </p:nvPr>
        </p:nvSpPr>
        <p:spPr>
          <a:xfrm>
            <a:off x="467544" y="0"/>
            <a:ext cx="7772400" cy="1143000"/>
          </a:xfrm>
        </p:spPr>
        <p:txBody>
          <a:bodyPr/>
          <a:lstStyle/>
          <a:p>
            <a:pPr eaLnBrk="1" hangingPunct="1"/>
            <a:r>
              <a:rPr lang="it-IT" dirty="0" smtClean="0"/>
              <a:t>La presenza in cantiere del CSE</a:t>
            </a:r>
          </a:p>
        </p:txBody>
      </p:sp>
      <p:sp>
        <p:nvSpPr>
          <p:cNvPr id="12291" name="Segnaposto contenuto 2"/>
          <p:cNvSpPr>
            <a:spLocks noGrp="1"/>
          </p:cNvSpPr>
          <p:nvPr>
            <p:ph idx="4294967295"/>
          </p:nvPr>
        </p:nvSpPr>
        <p:spPr>
          <a:xfrm>
            <a:off x="323528" y="1988840"/>
            <a:ext cx="7772400" cy="4114800"/>
          </a:xfrm>
        </p:spPr>
        <p:txBody>
          <a:bodyPr/>
          <a:lstStyle/>
          <a:p>
            <a:pPr eaLnBrk="1" hangingPunct="1"/>
            <a:r>
              <a:rPr lang="it-IT" dirty="0" smtClean="0"/>
              <a:t>L’attività di vigilanza sulla configurazione generale del cantiere</a:t>
            </a:r>
          </a:p>
          <a:p>
            <a:pPr algn="ctr" eaLnBrk="1" hangingPunct="1">
              <a:buFont typeface="Arial" pitchFamily="34" charset="0"/>
              <a:buNone/>
            </a:pPr>
            <a:r>
              <a:rPr lang="it-IT" dirty="0" smtClean="0"/>
              <a:t> </a:t>
            </a:r>
          </a:p>
          <a:p>
            <a:pPr algn="ctr" eaLnBrk="1" hangingPunct="1">
              <a:buFont typeface="Arial" pitchFamily="34" charset="0"/>
              <a:buNone/>
            </a:pPr>
            <a:r>
              <a:rPr lang="it-IT" b="1" i="1" dirty="0" smtClean="0"/>
              <a:t>Non  richiede la   continua presenza del CSE </a:t>
            </a:r>
          </a:p>
          <a:p>
            <a:pPr algn="ctr" eaLnBrk="1" hangingPunct="1">
              <a:buFont typeface="Arial" pitchFamily="34" charset="0"/>
              <a:buNone/>
            </a:pPr>
            <a:r>
              <a:rPr lang="it-IT" b="1" i="1" dirty="0" smtClean="0"/>
              <a:t>nel cantiere con ruolo di controllo </a:t>
            </a:r>
          </a:p>
          <a:p>
            <a:pPr algn="ctr" eaLnBrk="1" hangingPunct="1">
              <a:buFont typeface="Arial" pitchFamily="34" charset="0"/>
              <a:buNone/>
            </a:pPr>
            <a:r>
              <a:rPr lang="it-IT" b="1" i="1" dirty="0" smtClean="0"/>
              <a:t>Ma deve</a:t>
            </a:r>
          </a:p>
          <a:p>
            <a:pPr algn="ctr" eaLnBrk="1" hangingPunct="1">
              <a:buFont typeface="Arial" pitchFamily="34" charset="0"/>
              <a:buNone/>
            </a:pPr>
            <a:r>
              <a:rPr lang="it-IT" b="1" i="1" dirty="0" smtClean="0"/>
              <a:t>evitare pericolosi vuoti di vigilanza</a:t>
            </a:r>
          </a:p>
        </p:txBody>
      </p:sp>
    </p:spTree>
    <p:extLst>
      <p:ext uri="{BB962C8B-B14F-4D97-AF65-F5344CB8AC3E}">
        <p14:creationId xmlns:p14="http://schemas.microsoft.com/office/powerpoint/2010/main" val="3435644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467544" y="1124744"/>
            <a:ext cx="8229600" cy="785818"/>
          </a:xfrm>
          <a:prstGeom prst="rect">
            <a:avLst/>
          </a:prstGeom>
          <a:noFill/>
          <a:ln w="9525" algn="ctr">
            <a:noFill/>
            <a:miter lim="800000"/>
            <a:headEnd/>
            <a:tailEnd/>
          </a:ln>
        </p:spPr>
        <p:txBody>
          <a:bodyPr anchor="ctr"/>
          <a:lstStyle/>
          <a:p>
            <a:pPr algn="ctr"/>
            <a:r>
              <a:rPr lang="it-IT" sz="2400" b="1" dirty="0"/>
              <a:t>CORDINAMENTO A DUE LIVELLI</a:t>
            </a:r>
          </a:p>
        </p:txBody>
      </p:sp>
      <p:sp>
        <p:nvSpPr>
          <p:cNvPr id="2" name="Rettangolo 1"/>
          <p:cNvSpPr/>
          <p:nvPr/>
        </p:nvSpPr>
        <p:spPr>
          <a:xfrm>
            <a:off x="539552" y="2420888"/>
            <a:ext cx="8229600" cy="2308324"/>
          </a:xfrm>
          <a:prstGeom prst="rect">
            <a:avLst/>
          </a:prstGeom>
        </p:spPr>
        <p:txBody>
          <a:bodyPr wrap="square">
            <a:spAutoFit/>
          </a:bodyPr>
          <a:lstStyle/>
          <a:p>
            <a:r>
              <a:rPr lang="it-IT" dirty="0" smtClean="0"/>
              <a:t>Con </a:t>
            </a:r>
            <a:r>
              <a:rPr lang="it-IT" dirty="0"/>
              <a:t>l’introduzione del ruolo dell’impresa affidataria il </a:t>
            </a:r>
            <a:r>
              <a:rPr lang="it-IT" dirty="0" smtClean="0"/>
              <a:t>T.U</a:t>
            </a:r>
            <a:r>
              <a:rPr lang="it-IT" dirty="0"/>
              <a:t>. ha ribadito e reso esplicito il doppio livello di </a:t>
            </a:r>
            <a:r>
              <a:rPr lang="it-IT" dirty="0" smtClean="0"/>
              <a:t> coordinamento </a:t>
            </a:r>
            <a:r>
              <a:rPr lang="it-IT" dirty="0"/>
              <a:t>esistente nei cantieri</a:t>
            </a:r>
            <a:r>
              <a:rPr lang="it-IT" dirty="0" smtClean="0"/>
              <a:t>.</a:t>
            </a:r>
          </a:p>
          <a:p>
            <a:endParaRPr lang="it-IT" dirty="0"/>
          </a:p>
          <a:p>
            <a:pPr marL="342900" indent="-342900">
              <a:buFont typeface="Arial" panose="020B0604020202020204" pitchFamily="34" charset="0"/>
              <a:buChar char="•"/>
            </a:pPr>
            <a:r>
              <a:rPr lang="it-IT" b="1" dirty="0"/>
              <a:t>COORDINAMENTO DI MACRO LIVELLO</a:t>
            </a:r>
          </a:p>
          <a:p>
            <a:r>
              <a:rPr lang="it-IT" dirty="0"/>
              <a:t>Svolto dal coordinatore per la </a:t>
            </a:r>
            <a:r>
              <a:rPr lang="it-IT" dirty="0" smtClean="0"/>
              <a:t>sicurezza</a:t>
            </a:r>
          </a:p>
          <a:p>
            <a:endParaRPr lang="it-IT" dirty="0"/>
          </a:p>
          <a:p>
            <a:pPr marL="342900" indent="-342900">
              <a:buFont typeface="Arial" panose="020B0604020202020204" pitchFamily="34" charset="0"/>
              <a:buChar char="•"/>
            </a:pPr>
            <a:r>
              <a:rPr lang="it-IT" b="1" dirty="0"/>
              <a:t>COORDINAMENTO DI MICRO LIVELLO</a:t>
            </a:r>
          </a:p>
          <a:p>
            <a:r>
              <a:rPr lang="it-IT" dirty="0"/>
              <a:t>Svolto dall’impresa affidataria</a:t>
            </a:r>
          </a:p>
        </p:txBody>
      </p:sp>
      <p:sp>
        <p:nvSpPr>
          <p:cNvPr id="5" name="Rectangle 5"/>
          <p:cNvSpPr>
            <a:spLocks noChangeArrowheads="1"/>
          </p:cNvSpPr>
          <p:nvPr/>
        </p:nvSpPr>
        <p:spPr bwMode="auto">
          <a:xfrm>
            <a:off x="539552" y="188640"/>
            <a:ext cx="8229600" cy="785818"/>
          </a:xfrm>
          <a:prstGeom prst="rect">
            <a:avLst/>
          </a:prstGeom>
          <a:noFill/>
          <a:ln w="9525" algn="ctr">
            <a:noFill/>
            <a:miter lim="800000"/>
            <a:headEnd/>
            <a:tailEnd/>
          </a:ln>
        </p:spPr>
        <p:txBody>
          <a:bodyPr anchor="ctr"/>
          <a:lstStyle/>
          <a:p>
            <a:r>
              <a:rPr lang="it-IT" sz="2400" dirty="0" smtClean="0"/>
              <a:t>In </a:t>
            </a:r>
            <a:r>
              <a:rPr lang="it-IT" sz="2400" dirty="0" err="1" smtClean="0"/>
              <a:t>Conclusione…………………</a:t>
            </a:r>
            <a:r>
              <a:rPr lang="it-IT" sz="2400" dirty="0" smtClean="0"/>
              <a:t>.</a:t>
            </a:r>
            <a:endParaRPr lang="it-IT" sz="2400" dirty="0"/>
          </a:p>
        </p:txBody>
      </p:sp>
    </p:spTree>
    <p:extLst>
      <p:ext uri="{BB962C8B-B14F-4D97-AF65-F5344CB8AC3E}">
        <p14:creationId xmlns:p14="http://schemas.microsoft.com/office/powerpoint/2010/main" val="38346431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83297" y="1238807"/>
            <a:ext cx="6429404" cy="258532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it-IT" b="1" dirty="0"/>
              <a:t>COORDINAMENTO DI MACRO LIVELLO</a:t>
            </a:r>
          </a:p>
          <a:p>
            <a:r>
              <a:rPr lang="it-IT" dirty="0"/>
              <a:t>Svolto dal coordinatore per la </a:t>
            </a:r>
            <a:r>
              <a:rPr lang="it-IT" dirty="0" smtClean="0"/>
              <a:t>sicurezza</a:t>
            </a:r>
          </a:p>
          <a:p>
            <a:endParaRPr lang="it-IT" dirty="0"/>
          </a:p>
          <a:p>
            <a:pPr marL="342900" indent="-342900">
              <a:buFont typeface="Arial" panose="020B0604020202020204" pitchFamily="34" charset="0"/>
              <a:buChar char="•"/>
            </a:pPr>
            <a:r>
              <a:rPr lang="it-IT" dirty="0" smtClean="0"/>
              <a:t>Ha </a:t>
            </a:r>
            <a:r>
              <a:rPr lang="it-IT" dirty="0"/>
              <a:t>la visione globale del cantiere</a:t>
            </a:r>
          </a:p>
          <a:p>
            <a:pPr marL="342900" indent="-342900">
              <a:buFont typeface="Arial" panose="020B0604020202020204" pitchFamily="34" charset="0"/>
              <a:buChar char="•"/>
            </a:pPr>
            <a:r>
              <a:rPr lang="it-IT" dirty="0" smtClean="0"/>
              <a:t>Mantiene </a:t>
            </a:r>
            <a:r>
              <a:rPr lang="it-IT" dirty="0"/>
              <a:t>i rapporti con Committente, Direttori dei lavori, </a:t>
            </a:r>
          </a:p>
          <a:p>
            <a:pPr marL="342900" indent="-342900">
              <a:buFont typeface="Arial" panose="020B0604020202020204" pitchFamily="34" charset="0"/>
              <a:buChar char="•"/>
            </a:pPr>
            <a:r>
              <a:rPr lang="it-IT" dirty="0"/>
              <a:t>Impresa affidataria e ne conosce esigenze e priorità</a:t>
            </a:r>
          </a:p>
          <a:p>
            <a:pPr marL="342900" indent="-342900">
              <a:buFont typeface="Arial" panose="020B0604020202020204" pitchFamily="34" charset="0"/>
              <a:buChar char="•"/>
            </a:pPr>
            <a:r>
              <a:rPr lang="it-IT" dirty="0" smtClean="0"/>
              <a:t>Verifica </a:t>
            </a:r>
            <a:r>
              <a:rPr lang="it-IT" dirty="0"/>
              <a:t>l’attuazione del PSC e ne fa attuare gli elementi </a:t>
            </a:r>
            <a:r>
              <a:rPr lang="it-IT" dirty="0" smtClean="0"/>
              <a:t>progettuali</a:t>
            </a:r>
            <a:endParaRPr lang="it-IT" dirty="0"/>
          </a:p>
          <a:p>
            <a:pPr marL="342900" indent="-342900">
              <a:buFont typeface="Arial" panose="020B0604020202020204" pitchFamily="34" charset="0"/>
              <a:buChar char="•"/>
            </a:pPr>
            <a:r>
              <a:rPr lang="it-IT" dirty="0" smtClean="0"/>
              <a:t>Si </a:t>
            </a:r>
            <a:r>
              <a:rPr lang="it-IT" dirty="0"/>
              <a:t>concentra sulle interferenze fra le lavorazioni</a:t>
            </a:r>
          </a:p>
        </p:txBody>
      </p:sp>
      <p:sp>
        <p:nvSpPr>
          <p:cNvPr id="5" name="Rettangolo 4"/>
          <p:cNvSpPr/>
          <p:nvPr/>
        </p:nvSpPr>
        <p:spPr>
          <a:xfrm>
            <a:off x="683296" y="4131082"/>
            <a:ext cx="7974899" cy="20313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it-IT" b="1" dirty="0"/>
              <a:t>COORDINAMENTO DI MICRO LIVELLO</a:t>
            </a:r>
          </a:p>
          <a:p>
            <a:r>
              <a:rPr lang="it-IT" dirty="0"/>
              <a:t>Svolto dall’impresa </a:t>
            </a:r>
            <a:r>
              <a:rPr lang="it-IT" dirty="0" smtClean="0"/>
              <a:t>affidataria</a:t>
            </a:r>
          </a:p>
          <a:p>
            <a:endParaRPr lang="it-IT" dirty="0"/>
          </a:p>
          <a:p>
            <a:pPr marL="342900" indent="-342900">
              <a:buFont typeface="Arial" panose="020B0604020202020204" pitchFamily="34" charset="0"/>
              <a:buChar char="•"/>
            </a:pPr>
            <a:r>
              <a:rPr lang="it-IT" dirty="0" smtClean="0"/>
              <a:t> </a:t>
            </a:r>
            <a:r>
              <a:rPr lang="it-IT" dirty="0"/>
              <a:t>Sceglie le imprese subappaltatrici</a:t>
            </a:r>
          </a:p>
          <a:p>
            <a:pPr marL="342900" indent="-342900" algn="just">
              <a:buFont typeface="Arial" panose="020B0604020202020204" pitchFamily="34" charset="0"/>
              <a:buChar char="•"/>
            </a:pPr>
            <a:r>
              <a:rPr lang="it-IT" dirty="0" smtClean="0"/>
              <a:t> </a:t>
            </a:r>
            <a:r>
              <a:rPr lang="it-IT" dirty="0"/>
              <a:t>Gestisce operativamente e giornalmente le </a:t>
            </a:r>
            <a:r>
              <a:rPr lang="it-IT" dirty="0" smtClean="0"/>
              <a:t>imprese subappaltatrici </a:t>
            </a:r>
          </a:p>
          <a:p>
            <a:pPr marL="342900" indent="-342900" algn="just">
              <a:buFont typeface="Arial" panose="020B0604020202020204" pitchFamily="34" charset="0"/>
              <a:buChar char="•"/>
            </a:pPr>
            <a:r>
              <a:rPr lang="it-IT" dirty="0" smtClean="0"/>
              <a:t>Organizza </a:t>
            </a:r>
            <a:r>
              <a:rPr lang="it-IT" dirty="0"/>
              <a:t>e gestisce il cantiere </a:t>
            </a:r>
            <a:r>
              <a:rPr lang="it-IT" dirty="0" smtClean="0"/>
              <a:t>ALL XII</a:t>
            </a:r>
            <a:endParaRPr lang="it-IT" dirty="0"/>
          </a:p>
          <a:p>
            <a:pPr marL="342900" indent="-342900">
              <a:buFont typeface="Arial" panose="020B0604020202020204" pitchFamily="34" charset="0"/>
              <a:buChar char="•"/>
            </a:pPr>
            <a:r>
              <a:rPr lang="it-IT" dirty="0" smtClean="0"/>
              <a:t> </a:t>
            </a:r>
            <a:r>
              <a:rPr lang="it-IT" dirty="0"/>
              <a:t>Vigila sulla sicurezza dei lavori e sull’applicazione del PSC</a:t>
            </a:r>
          </a:p>
        </p:txBody>
      </p:sp>
      <p:sp>
        <p:nvSpPr>
          <p:cNvPr id="6" name="Rectangle 5"/>
          <p:cNvSpPr>
            <a:spLocks noChangeArrowheads="1"/>
          </p:cNvSpPr>
          <p:nvPr/>
        </p:nvSpPr>
        <p:spPr bwMode="auto">
          <a:xfrm>
            <a:off x="539552" y="188640"/>
            <a:ext cx="8229600" cy="785818"/>
          </a:xfrm>
          <a:prstGeom prst="rect">
            <a:avLst/>
          </a:prstGeom>
          <a:noFill/>
          <a:ln w="9525" algn="ctr">
            <a:noFill/>
            <a:miter lim="800000"/>
            <a:headEnd/>
            <a:tailEnd/>
          </a:ln>
        </p:spPr>
        <p:txBody>
          <a:bodyPr anchor="ctr"/>
          <a:lstStyle/>
          <a:p>
            <a:r>
              <a:rPr lang="it-IT" sz="2400" dirty="0" smtClean="0"/>
              <a:t>In </a:t>
            </a:r>
            <a:r>
              <a:rPr lang="it-IT" sz="2400" dirty="0" err="1" smtClean="0"/>
              <a:t>Conclusione…………………</a:t>
            </a:r>
            <a:r>
              <a:rPr lang="it-IT" sz="2400" dirty="0" smtClean="0"/>
              <a:t>.</a:t>
            </a:r>
            <a:endParaRPr lang="it-IT" sz="2400" dirty="0"/>
          </a:p>
        </p:txBody>
      </p:sp>
    </p:spTree>
    <p:extLst>
      <p:ext uri="{BB962C8B-B14F-4D97-AF65-F5344CB8AC3E}">
        <p14:creationId xmlns:p14="http://schemas.microsoft.com/office/powerpoint/2010/main" val="123692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9" descr="http://www.estconsulting.cz/wp-content/uploads/2013/02/applausi-please-e1360758803230.jpg"/>
          <p:cNvPicPr>
            <a:picLocks noChangeAspect="1" noChangeArrowheads="1"/>
          </p:cNvPicPr>
          <p:nvPr/>
        </p:nvPicPr>
        <p:blipFill>
          <a:blip r:embed="rId2" cstate="print"/>
          <a:srcRect/>
          <a:stretch>
            <a:fillRect/>
          </a:stretch>
        </p:blipFill>
        <p:spPr bwMode="auto">
          <a:xfrm>
            <a:off x="4860032" y="764704"/>
            <a:ext cx="3145532" cy="3218928"/>
          </a:xfrm>
          <a:prstGeom prst="rect">
            <a:avLst/>
          </a:prstGeom>
          <a:noFill/>
          <a:ln w="9525">
            <a:noFill/>
            <a:miter lim="800000"/>
            <a:headEnd/>
            <a:tailEnd/>
          </a:ln>
        </p:spPr>
      </p:pic>
      <p:sp>
        <p:nvSpPr>
          <p:cNvPr id="4" name="Text Box 9"/>
          <p:cNvSpPr txBox="1">
            <a:spLocks noChangeArrowheads="1"/>
          </p:cNvSpPr>
          <p:nvPr/>
        </p:nvSpPr>
        <p:spPr bwMode="auto">
          <a:xfrm>
            <a:off x="1331640" y="4365104"/>
            <a:ext cx="4176464" cy="1446536"/>
          </a:xfrm>
          <a:prstGeom prst="rect">
            <a:avLst/>
          </a:prstGeom>
          <a:noFill/>
          <a:ln w="9525">
            <a:noFill/>
            <a:miter lim="800000"/>
            <a:headEnd/>
            <a:tailEnd/>
          </a:ln>
        </p:spPr>
        <p:txBody>
          <a:bodyPr wrap="square" lIns="91427" tIns="45713" rIns="91427" bIns="45713">
            <a:spAutoFit/>
          </a:bodyPr>
          <a:lstStyle/>
          <a:p>
            <a:pPr algn="ctr">
              <a:spcBef>
                <a:spcPct val="50000"/>
              </a:spcBef>
            </a:pPr>
            <a:r>
              <a:rPr lang="it-IT" sz="2800" dirty="0" smtClean="0"/>
              <a:t>Ing. Massimo Cerri</a:t>
            </a:r>
          </a:p>
          <a:p>
            <a:pPr algn="ctr">
              <a:spcBef>
                <a:spcPct val="50000"/>
              </a:spcBef>
            </a:pPr>
            <a:r>
              <a:rPr lang="it-IT" sz="2000" dirty="0" smtClean="0"/>
              <a:t>(direzione@cmformazione.com)</a:t>
            </a:r>
          </a:p>
          <a:p>
            <a:pPr algn="ctr">
              <a:spcBef>
                <a:spcPct val="50000"/>
              </a:spcBef>
            </a:pPr>
            <a:r>
              <a:rPr lang="it-IT" sz="2000" dirty="0" smtClean="0"/>
              <a:t>(mioingegnere@settim.it)</a:t>
            </a:r>
            <a:endParaRPr lang="it-IT" sz="2000" dirty="0"/>
          </a:p>
        </p:txBody>
      </p:sp>
      <p:pic>
        <p:nvPicPr>
          <p:cNvPr id="5" name="Picture 4" descr="ANd9GcSmsdUhKP-au6qVWGKxtYjh3YukWdIa6kETx488SKLeD4YRXIE&amp;t=1&amp;h=178&amp;w=156&amp;usg=__TgRWvFG7vfHBOCfcjEse_AIx3UU="/>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804248" y="4221088"/>
            <a:ext cx="1706339" cy="1943174"/>
          </a:xfrm>
          <a:prstGeom prst="rect">
            <a:avLst/>
          </a:prstGeom>
          <a:noFill/>
          <a:ln w="9525">
            <a:noFill/>
            <a:miter lim="800000"/>
            <a:headEnd/>
            <a:tailEnd/>
          </a:ln>
        </p:spPr>
      </p:pic>
      <p:pic>
        <p:nvPicPr>
          <p:cNvPr id="6" name="Picture 6" descr="ANd9GcSpX2kZfPqIdlD-f1O7yanJNS3mC-3Ms6t4KZXpWSpmYkrVp_4&amp;t=1&amp;h=128&amp;w=290&amp;usg=__UfmNbKDmFW0Auwb3hUO6QrCEv0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404664"/>
            <a:ext cx="4032250" cy="1774825"/>
          </a:xfrm>
          <a:prstGeom prst="rect">
            <a:avLst/>
          </a:prstGeom>
          <a:noFill/>
          <a:ln w="9525">
            <a:noFill/>
            <a:miter lim="800000"/>
            <a:headEnd/>
            <a:tailEnd/>
          </a:ln>
        </p:spPr>
      </p:pic>
      <p:sp>
        <p:nvSpPr>
          <p:cNvPr id="8" name="Rettangolo 7"/>
          <p:cNvSpPr/>
          <p:nvPr/>
        </p:nvSpPr>
        <p:spPr>
          <a:xfrm>
            <a:off x="683568" y="2420888"/>
            <a:ext cx="2952328" cy="1200329"/>
          </a:xfrm>
          <a:prstGeom prst="rect">
            <a:avLst/>
          </a:prstGeom>
        </p:spPr>
        <p:txBody>
          <a:bodyPr wrap="square">
            <a:spAutoFit/>
          </a:bodyPr>
          <a:lstStyle/>
          <a:p>
            <a:pPr algn="ctr">
              <a:spcBef>
                <a:spcPct val="50000"/>
              </a:spcBef>
            </a:pPr>
            <a:r>
              <a:rPr lang="it-IT" sz="2400" dirty="0" smtClean="0"/>
              <a:t>PER LA VOSTRA CORTESE  E PAZIENTE ATTENZIONE!</a:t>
            </a:r>
          </a:p>
        </p:txBody>
      </p:sp>
    </p:spTree>
  </p:cSld>
  <p:clrMapOvr>
    <a:masterClrMapping/>
  </p:clrMapOvr>
  <p:transition>
    <p:strips dir="rd"/>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rainPres">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Verve</Template>
  <TotalTime>2662</TotalTime>
  <Words>3271</Words>
  <Application>Microsoft Office PowerPoint</Application>
  <PresentationFormat>Presentazione su schermo (4:3)</PresentationFormat>
  <Paragraphs>308</Paragraphs>
  <Slides>44</Slides>
  <Notes>15</Notes>
  <HiddenSlides>0</HiddenSlides>
  <MMClips>0</MMClips>
  <ScaleCrop>false</ScaleCrop>
  <HeadingPairs>
    <vt:vector size="6" baseType="variant">
      <vt:variant>
        <vt:lpstr>Tema</vt:lpstr>
      </vt:variant>
      <vt:variant>
        <vt:i4>2</vt:i4>
      </vt:variant>
      <vt:variant>
        <vt:lpstr>Server OLE incorporati</vt:lpstr>
      </vt:variant>
      <vt:variant>
        <vt:i4>1</vt:i4>
      </vt:variant>
      <vt:variant>
        <vt:lpstr>Titoli diapositive</vt:lpstr>
      </vt:variant>
      <vt:variant>
        <vt:i4>44</vt:i4>
      </vt:variant>
    </vt:vector>
  </HeadingPairs>
  <TitlesOfParts>
    <vt:vector size="47" baseType="lpstr">
      <vt:lpstr>Tema di Office</vt:lpstr>
      <vt:lpstr>1_TrainPres</vt:lpstr>
      <vt:lpstr>Acrobat Document</vt:lpstr>
      <vt:lpstr>La responsabilità delle figure di cantiere previste dal D. Lgs. 81/08.</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OBBLIGHI DEL COORDINATORE PER L’ESECUZIONE</vt:lpstr>
      <vt:lpstr>Presentazione standard di PowerPoint</vt:lpstr>
      <vt:lpstr>VERIFICHE DEL COORDINATORE PER L’ESECUZIONE</vt:lpstr>
      <vt:lpstr>VERIFICHE DEL COORDINATORE PER L’ESECUZIONE</vt:lpstr>
      <vt:lpstr>VERIFICHE DEL COORDINATORE PER L’ESECUZIONE </vt:lpstr>
      <vt:lpstr>VERIFICHE DEL COORDINATORE PER L’ESECUZIONE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presenza in cantiere del CSE</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Utente Windows</cp:lastModifiedBy>
  <cp:revision>255</cp:revision>
  <dcterms:created xsi:type="dcterms:W3CDTF">2013-04-02T13:36:43Z</dcterms:created>
  <dcterms:modified xsi:type="dcterms:W3CDTF">2017-02-16T10:14:21Z</dcterms:modified>
</cp:coreProperties>
</file>