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showGuides="1">
      <p:cViewPr varScale="1">
        <p:scale>
          <a:sx n="119" d="100"/>
          <a:sy n="119" d="100"/>
        </p:scale>
        <p:origin x="87"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43C011-A2AB-8F86-A027-1EADA15EA56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1943E44-73EB-F16D-58EB-A639E6512C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C8B1F62C-B3CA-F45A-9573-56D25C0B727B}"/>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78C916D2-AFD5-554E-1D96-4C78ACB3477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D2AFFF-80F3-FDCD-918B-F113E96D80CE}"/>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327919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ABBF14-D395-674B-81B0-0527122592C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475C4C3-6889-60EE-09AA-91AFB69C09B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6768DF4-86FE-E272-F993-9AC41A530EA5}"/>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67E0ED4D-C1E3-5D12-CF88-FFFD3CF8C90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A377B40-5398-5714-4CEF-CC75655A2651}"/>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699620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DDDF21-FFC2-4EF8-98DC-1110D53776B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F6380A07-855C-7082-C9E8-9421DA4E1D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F3A0402-ABC5-2812-A67B-954BA25AFB6A}"/>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B74AA9D9-7085-5CC9-AEA9-C2E322074E2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D270F21-59A9-C7EC-BB10-82ECEE820925}"/>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3871121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CAA131-B204-76E0-7DC6-18460041E04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4081E04-80A3-4E3F-2D93-3FDAAD57F6D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A0F9DAA-16E9-6E5A-F788-54722486B74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7915846-7CBF-71BE-1B05-C663D1E262D5}"/>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6" name="Segnaposto piè di pagina 5">
            <a:extLst>
              <a:ext uri="{FF2B5EF4-FFF2-40B4-BE49-F238E27FC236}">
                <a16:creationId xmlns:a16="http://schemas.microsoft.com/office/drawing/2014/main" id="{15E2818B-FC51-3ABE-A16A-0573A169C0C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2C55435-C725-460D-BF57-13432089A467}"/>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416677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A4F44C-0B8F-D041-A885-BFF0285D592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09C7DE3-3327-ADA5-2582-65A91393EF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F9A09BB-BAC9-4508-143B-E34F058E0B17}"/>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63D6BB3-3795-F05C-0A12-FC30C5EA90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F8123C48-E0A1-B266-9DED-E7EED136264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C80BA64-38C8-DC43-3210-4B7147B50448}"/>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8" name="Segnaposto piè di pagina 7">
            <a:extLst>
              <a:ext uri="{FF2B5EF4-FFF2-40B4-BE49-F238E27FC236}">
                <a16:creationId xmlns:a16="http://schemas.microsoft.com/office/drawing/2014/main" id="{DA88E454-6553-6EFA-7FA5-9FC421F71CB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82686F39-6195-59F9-7A45-40E02EE3225C}"/>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4178203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D0EC97-B5E8-6C6E-B11C-2DF42E27FB3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95A98E4B-DA08-F981-8A7A-C0A88E6B0F22}"/>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4" name="Segnaposto piè di pagina 3">
            <a:extLst>
              <a:ext uri="{FF2B5EF4-FFF2-40B4-BE49-F238E27FC236}">
                <a16:creationId xmlns:a16="http://schemas.microsoft.com/office/drawing/2014/main" id="{6DD7FA51-7838-445D-2224-BAE1F07B499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53D57A2-0E45-9E34-B106-54A9AAB2093E}"/>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2681119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E449E96-E924-CEE1-DF6E-03F5D4C127F9}"/>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3" name="Segnaposto piè di pagina 2">
            <a:extLst>
              <a:ext uri="{FF2B5EF4-FFF2-40B4-BE49-F238E27FC236}">
                <a16:creationId xmlns:a16="http://schemas.microsoft.com/office/drawing/2014/main" id="{BD600F23-9FFA-36EF-932B-CDB73DE12E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9295A23-ED09-FE11-6BAA-0CCF9DF93D9C}"/>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2420036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1ED23F-3B51-0361-5DF6-30ABAFCBBF9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E7C8001-1C07-A5B8-C259-757B284728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29BD959-8604-BD18-1189-7EB87188C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A00A672-EA42-F6DF-6188-AD2A744CA89C}"/>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6" name="Segnaposto piè di pagina 5">
            <a:extLst>
              <a:ext uri="{FF2B5EF4-FFF2-40B4-BE49-F238E27FC236}">
                <a16:creationId xmlns:a16="http://schemas.microsoft.com/office/drawing/2014/main" id="{CA7F5948-286E-DA42-9215-433D8CE4304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2D9BA93-7CDE-E6CF-7037-51578AB0D7EC}"/>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49034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AFD4FC-5A44-78DF-8E02-FF64C662127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1B656F8-A882-7137-0FB4-2C6E8BD401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F7917B97-C5BA-BCB4-76BB-B5E6C9D0C7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9721963-109B-A958-3E0F-8AFF3D351FF1}"/>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6" name="Segnaposto piè di pagina 5">
            <a:extLst>
              <a:ext uri="{FF2B5EF4-FFF2-40B4-BE49-F238E27FC236}">
                <a16:creationId xmlns:a16="http://schemas.microsoft.com/office/drawing/2014/main" id="{1310FF9B-5487-1C53-CC79-239C41EF609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DCC1673-E6BC-1BF2-0F39-7AA053EFFCC0}"/>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326647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93050E-CC04-F9F0-8560-0266D907794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622CC3D-57AF-0FCA-86CE-3E710779A414}"/>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7C31C6D-0E51-84FB-D5DE-8C5D5629787C}"/>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B06DC7A6-8110-2496-22EF-E313FB3A6A1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A479B56-731B-D635-C832-6A5DB0E4FED6}"/>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221412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60386DF-1392-B433-7B89-161C96C289A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A5E1BF-D959-41A8-4B94-EC8FE3614AA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9E119AD-7AFF-97CF-F568-863B690E07BF}"/>
              </a:ext>
            </a:extLst>
          </p:cNvPr>
          <p:cNvSpPr>
            <a:spLocks noGrp="1"/>
          </p:cNvSpPr>
          <p:nvPr>
            <p:ph type="dt" sz="half" idx="10"/>
          </p:nvPr>
        </p:nvSpPr>
        <p:spPr/>
        <p:txBody>
          <a:body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9D9B0966-7377-A23C-E6D4-48B7006F3F2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4C595A3-B879-DE5E-04A9-A19ACE636A57}"/>
              </a:ext>
            </a:extLst>
          </p:cNvPr>
          <p:cNvSpPr>
            <a:spLocks noGrp="1"/>
          </p:cNvSpPr>
          <p:nvPr>
            <p:ph type="sldNum" sz="quarter" idx="12"/>
          </p:nvPr>
        </p:nvSpPr>
        <p:spPr/>
        <p:txBody>
          <a:bodyPr/>
          <a:lstStyle/>
          <a:p>
            <a:fld id="{7AE3C8B0-65A2-487A-9D48-68736D0044EE}" type="slidenum">
              <a:rPr lang="it-IT" smtClean="0"/>
              <a:t>‹N›</a:t>
            </a:fld>
            <a:endParaRPr lang="it-IT"/>
          </a:p>
        </p:txBody>
      </p:sp>
    </p:spTree>
    <p:extLst>
      <p:ext uri="{BB962C8B-B14F-4D97-AF65-F5344CB8AC3E}">
        <p14:creationId xmlns:p14="http://schemas.microsoft.com/office/powerpoint/2010/main" val="177703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2ED412C-B16E-DCDA-F1FC-8EB83B1C2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2F12AF5-8465-EB56-341E-99D2FA7BE2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F134505-6A81-18B2-4DD6-48057F1A6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095D80-23FE-4979-9874-D09BC5397975}" type="datetimeFigureOut">
              <a:rPr lang="it-IT" smtClean="0"/>
              <a:t>14/02/2024</a:t>
            </a:fld>
            <a:endParaRPr lang="it-IT"/>
          </a:p>
        </p:txBody>
      </p:sp>
      <p:sp>
        <p:nvSpPr>
          <p:cNvPr id="5" name="Segnaposto piè di pagina 4">
            <a:extLst>
              <a:ext uri="{FF2B5EF4-FFF2-40B4-BE49-F238E27FC236}">
                <a16:creationId xmlns:a16="http://schemas.microsoft.com/office/drawing/2014/main" id="{EA0E8440-6120-0DD1-FF57-9D576B8412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A15FFE-BAEA-FD60-17ED-84AD82AA9B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E3C8B0-65A2-487A-9D48-68736D0044EE}" type="slidenum">
              <a:rPr lang="it-IT" smtClean="0"/>
              <a:t>‹N›</a:t>
            </a:fld>
            <a:endParaRPr lang="it-IT"/>
          </a:p>
        </p:txBody>
      </p:sp>
    </p:spTree>
    <p:extLst>
      <p:ext uri="{BB962C8B-B14F-4D97-AF65-F5344CB8AC3E}">
        <p14:creationId xmlns:p14="http://schemas.microsoft.com/office/powerpoint/2010/main" val="1362163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7D822B48-81AF-B998-F7C7-95585EAC0E3D}"/>
              </a:ext>
            </a:extLst>
          </p:cNvPr>
          <p:cNvSpPr>
            <a:spLocks noGrp="1" noChangeArrowheads="1"/>
          </p:cNvSpPr>
          <p:nvPr>
            <p:ph type="ctrTitle"/>
          </p:nvPr>
        </p:nvSpPr>
        <p:spPr bwMode="auto">
          <a:xfrm>
            <a:off x="5297762" y="640080"/>
            <a:ext cx="6251110" cy="356616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b" anchorCtr="0" compatLnSpc="1">
            <a:prstTxWarp prst="textNoShape">
              <a:avLst/>
            </a:prstTxWarp>
            <a:normAutofit/>
          </a:bodyPr>
          <a:lstStyle/>
          <a:p>
            <a:pPr marL="0" marR="0" lvl="0" indent="0" algn="l" defTabSz="914400" rtl="0" eaLnBrk="0" fontAlgn="base" latinLnBrk="0" hangingPunct="0">
              <a:spcBef>
                <a:spcPct val="0"/>
              </a:spcBef>
              <a:spcAft>
                <a:spcPct val="0"/>
              </a:spcAft>
              <a:buClrTx/>
              <a:buSzTx/>
              <a:buFontTx/>
              <a:buNone/>
              <a:tabLst/>
            </a:pPr>
            <a:r>
              <a:rPr kumimoji="0" lang="it-IT" altLang="it-IT" sz="5400" b="1" i="0" u="none" strike="noStrike" cap="none" normalizeH="0" baseline="0">
                <a:ln>
                  <a:noFill/>
                </a:ln>
                <a:effectLst/>
                <a:latin typeface="Arial" panose="020B0604020202020204" pitchFamily="34" charset="0"/>
                <a:ea typeface="Times New Roman" panose="02020603050405020304" pitchFamily="18" charset="0"/>
                <a:cs typeface="Arial" panose="020B0604020202020204" pitchFamily="34" charset="0"/>
              </a:rPr>
              <a:t>CAMPO DI APPLICAZIONE DEL DECRETO 81/2008 SMI</a:t>
            </a:r>
            <a:endParaRPr kumimoji="0" lang="it-IT" altLang="it-IT" sz="5400" b="0" i="0" u="none" strike="noStrike" cap="none" normalizeH="0" baseline="0">
              <a:ln>
                <a:noFill/>
              </a:ln>
              <a:effectLst/>
              <a:latin typeface="Arial" panose="020B0604020202020204" pitchFamily="34" charset="0"/>
            </a:endParaRPr>
          </a:p>
        </p:txBody>
      </p:sp>
      <p:sp>
        <p:nvSpPr>
          <p:cNvPr id="7" name="Rectangle 3">
            <a:extLst>
              <a:ext uri="{FF2B5EF4-FFF2-40B4-BE49-F238E27FC236}">
                <a16:creationId xmlns:a16="http://schemas.microsoft.com/office/drawing/2014/main" id="{3CAF54BD-693A-2105-FC89-3A990031B56B}"/>
              </a:ext>
            </a:extLst>
          </p:cNvPr>
          <p:cNvSpPr>
            <a:spLocks noGrp="1" noChangeArrowheads="1"/>
          </p:cNvSpPr>
          <p:nvPr>
            <p:ph type="subTitle" idx="1"/>
          </p:nvPr>
        </p:nvSpPr>
        <p:spPr bwMode="auto">
          <a:xfrm>
            <a:off x="5297760" y="4636008"/>
            <a:ext cx="6251111" cy="157276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algn="l" defTabSz="914400" rtl="0" eaLnBrk="0" fontAlgn="base" latinLnBrk="0" hangingPunct="0">
              <a:spcBef>
                <a:spcPct val="0"/>
              </a:spcBef>
              <a:spcAft>
                <a:spcPts val="600"/>
              </a:spcAft>
              <a:buClrTx/>
              <a:buSzTx/>
              <a:buFontTx/>
              <a:buNone/>
              <a:tabLst/>
            </a:pPr>
            <a:r>
              <a:rPr kumimoji="0" lang="it-IT" altLang="it-IT" b="1" i="0" u="none" strike="noStrike" cap="none" normalizeH="0" baseline="0">
                <a:ln>
                  <a:noFill/>
                </a:ln>
                <a:effectLst/>
                <a:latin typeface="Arial" panose="020B0604020202020204" pitchFamily="34" charset="0"/>
                <a:ea typeface="Times New Roman" panose="02020603050405020304" pitchFamily="18" charset="0"/>
                <a:cs typeface="Arial" panose="020B0604020202020204" pitchFamily="34" charset="0"/>
              </a:rPr>
              <a:t>ANALISI ART. 3. CAMPO DI APPLICAZIONE</a:t>
            </a:r>
            <a:endParaRPr kumimoji="0" lang="it-IT" altLang="it-IT" b="0" i="0" u="none" strike="noStrike" cap="none" normalizeH="0" baseline="0">
              <a:ln>
                <a:noFill/>
              </a:ln>
              <a:effectLst/>
              <a:latin typeface="Arial" panose="020B0604020202020204" pitchFamily="34" charset="0"/>
            </a:endParaRPr>
          </a:p>
        </p:txBody>
      </p:sp>
      <p:pic>
        <p:nvPicPr>
          <p:cNvPr id="9" name="Immagine 8" descr="Immagine che contiene persona, vestiti, abbigliamento da lavoro, Viso umano&#10;&#10;Descrizione generata automaticamente">
            <a:extLst>
              <a:ext uri="{FF2B5EF4-FFF2-40B4-BE49-F238E27FC236}">
                <a16:creationId xmlns:a16="http://schemas.microsoft.com/office/drawing/2014/main" id="{FAD1064A-FDBD-871A-C04D-45AED4F6B81F}"/>
              </a:ext>
            </a:extLst>
          </p:cNvPr>
          <p:cNvPicPr>
            <a:picLocks noChangeAspect="1"/>
          </p:cNvPicPr>
          <p:nvPr/>
        </p:nvPicPr>
        <p:blipFill rotWithShape="1">
          <a:blip r:embed="rId2">
            <a:extLst>
              <a:ext uri="{28A0092B-C50C-407E-A947-70E740481C1C}">
                <a14:useLocalDpi xmlns:a14="http://schemas.microsoft.com/office/drawing/2010/main" val="0"/>
              </a:ext>
            </a:extLst>
          </a:blip>
          <a:srcRect l="3916" r="873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93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magine 12" descr="Immagine che contiene vestiti, persona, Elmetto, abbigliamento da lavoro&#10;&#10;Descrizione generata automaticamente">
            <a:extLst>
              <a:ext uri="{FF2B5EF4-FFF2-40B4-BE49-F238E27FC236}">
                <a16:creationId xmlns:a16="http://schemas.microsoft.com/office/drawing/2014/main" id="{BD790CFD-CF0D-2AF3-F149-6000500128FB}"/>
              </a:ext>
            </a:extLst>
          </p:cNvPr>
          <p:cNvPicPr>
            <a:picLocks noChangeAspect="1"/>
          </p:cNvPicPr>
          <p:nvPr/>
        </p:nvPicPr>
        <p:blipFill rotWithShape="1">
          <a:blip r:embed="rId2">
            <a:extLst>
              <a:ext uri="{28A0092B-C50C-407E-A947-70E740481C1C}">
                <a14:useLocalDpi xmlns:a14="http://schemas.microsoft.com/office/drawing/2010/main" val="0"/>
              </a:ext>
            </a:extLst>
          </a:blip>
          <a:srcRect l="3594" r="90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0B276C6F-AA07-4002-7061-A4A882877920}"/>
              </a:ext>
            </a:extLst>
          </p:cNvPr>
          <p:cNvSpPr txBox="1"/>
          <p:nvPr/>
        </p:nvSpPr>
        <p:spPr>
          <a:xfrm>
            <a:off x="5297762" y="2706624"/>
            <a:ext cx="6251110" cy="3483864"/>
          </a:xfrm>
          <a:prstGeom prst="rect">
            <a:avLst/>
          </a:prstGeom>
        </p:spPr>
        <p:txBody>
          <a:bodyPr vert="horz" lIns="91440" tIns="45720" rIns="91440" bIns="45720" rtlCol="0">
            <a:normAutofit/>
          </a:bodyPr>
          <a:lstStyle/>
          <a:p>
            <a:pPr>
              <a:lnSpc>
                <a:spcPct val="90000"/>
              </a:lnSpc>
              <a:spcAft>
                <a:spcPts val="1500"/>
              </a:spcAft>
            </a:pPr>
            <a:r>
              <a:rPr lang="en-US" sz="2200" dirty="0">
                <a:effectLst/>
              </a:rPr>
              <a:t>Il </a:t>
            </a:r>
            <a:r>
              <a:rPr lang="en-US" sz="2200" dirty="0" err="1">
                <a:effectLst/>
              </a:rPr>
              <a:t>Decreto</a:t>
            </a:r>
            <a:r>
              <a:rPr lang="en-US" sz="2200" dirty="0">
                <a:effectLst/>
              </a:rPr>
              <a:t> </a:t>
            </a:r>
            <a:r>
              <a:rPr lang="en-US" sz="2200" dirty="0" err="1">
                <a:effectLst/>
              </a:rPr>
              <a:t>Legislativo</a:t>
            </a:r>
            <a:r>
              <a:rPr lang="en-US" sz="2200" dirty="0">
                <a:effectLst/>
              </a:rPr>
              <a:t> 81/2008, </a:t>
            </a:r>
            <a:r>
              <a:rPr lang="en-US" sz="2200" dirty="0" err="1">
                <a:effectLst/>
              </a:rPr>
              <a:t>noto</a:t>
            </a:r>
            <a:r>
              <a:rPr lang="en-US" sz="2200" dirty="0">
                <a:effectLst/>
              </a:rPr>
              <a:t> come "Testo Unico </a:t>
            </a:r>
            <a:r>
              <a:rPr lang="en-US" sz="2200" dirty="0" err="1">
                <a:effectLst/>
              </a:rPr>
              <a:t>sulla</a:t>
            </a:r>
            <a:r>
              <a:rPr lang="en-US" sz="2200" dirty="0">
                <a:effectLst/>
              </a:rPr>
              <a:t> Sicurezza sul Lavoro," </a:t>
            </a:r>
            <a:r>
              <a:rPr lang="en-US" sz="2200" dirty="0" err="1">
                <a:effectLst/>
              </a:rPr>
              <a:t>rappresenta</a:t>
            </a:r>
            <a:r>
              <a:rPr lang="en-US" sz="2200" dirty="0">
                <a:effectLst/>
              </a:rPr>
              <a:t> </a:t>
            </a:r>
            <a:r>
              <a:rPr lang="en-US" sz="2200" dirty="0" err="1">
                <a:effectLst/>
              </a:rPr>
              <a:t>una</a:t>
            </a:r>
            <a:r>
              <a:rPr lang="en-US" sz="2200" dirty="0">
                <a:effectLst/>
              </a:rPr>
              <a:t> </a:t>
            </a:r>
            <a:r>
              <a:rPr lang="en-US" sz="2200" dirty="0" err="1">
                <a:effectLst/>
              </a:rPr>
              <a:t>normativa</a:t>
            </a:r>
            <a:r>
              <a:rPr lang="en-US" sz="2200" dirty="0">
                <a:effectLst/>
              </a:rPr>
              <a:t> </a:t>
            </a:r>
            <a:r>
              <a:rPr lang="en-US" sz="2200" dirty="0" err="1">
                <a:effectLst/>
              </a:rPr>
              <a:t>fondamentale</a:t>
            </a:r>
            <a:r>
              <a:rPr lang="en-US" sz="2200" dirty="0">
                <a:effectLst/>
              </a:rPr>
              <a:t> in </a:t>
            </a:r>
            <a:r>
              <a:rPr lang="en-US" sz="2200" dirty="0" err="1">
                <a:effectLst/>
              </a:rPr>
              <a:t>materia</a:t>
            </a:r>
            <a:r>
              <a:rPr lang="en-US" sz="2200" dirty="0">
                <a:effectLst/>
              </a:rPr>
              <a:t> di tutela </a:t>
            </a:r>
            <a:r>
              <a:rPr lang="en-US" sz="2200" dirty="0" err="1">
                <a:effectLst/>
              </a:rPr>
              <a:t>della</a:t>
            </a:r>
            <a:r>
              <a:rPr lang="en-US" sz="2200" dirty="0">
                <a:effectLst/>
              </a:rPr>
              <a:t> salute e sicurezza </a:t>
            </a:r>
            <a:r>
              <a:rPr lang="en-US" sz="2200" dirty="0" err="1">
                <a:effectLst/>
              </a:rPr>
              <a:t>nei</a:t>
            </a:r>
            <a:r>
              <a:rPr lang="en-US" sz="2200" dirty="0">
                <a:effectLst/>
              </a:rPr>
              <a:t> </a:t>
            </a:r>
            <a:r>
              <a:rPr lang="en-US" sz="2200" dirty="0" err="1">
                <a:effectLst/>
              </a:rPr>
              <a:t>luoghi</a:t>
            </a:r>
            <a:r>
              <a:rPr lang="en-US" sz="2200" dirty="0">
                <a:effectLst/>
              </a:rPr>
              <a:t> di lavoro. </a:t>
            </a:r>
            <a:r>
              <a:rPr lang="en-US" sz="2200" dirty="0" err="1">
                <a:effectLst/>
              </a:rPr>
              <a:t>L'articolo</a:t>
            </a:r>
            <a:r>
              <a:rPr lang="en-US" sz="2200" dirty="0">
                <a:effectLst/>
              </a:rPr>
              <a:t> 3 del </a:t>
            </a:r>
            <a:r>
              <a:rPr lang="en-US" sz="2200" dirty="0" err="1">
                <a:effectLst/>
              </a:rPr>
              <a:t>decreto</a:t>
            </a:r>
            <a:r>
              <a:rPr lang="en-US" sz="2200" dirty="0">
                <a:effectLst/>
              </a:rPr>
              <a:t> </a:t>
            </a:r>
            <a:r>
              <a:rPr lang="en-US" sz="2200" dirty="0" err="1">
                <a:effectLst/>
              </a:rPr>
              <a:t>delinea</a:t>
            </a:r>
            <a:r>
              <a:rPr lang="en-US" sz="2200" dirty="0">
                <a:effectLst/>
              </a:rPr>
              <a:t> il campo di </a:t>
            </a:r>
            <a:r>
              <a:rPr lang="en-US" sz="2200" dirty="0" err="1">
                <a:effectLst/>
              </a:rPr>
              <a:t>applicazione</a:t>
            </a:r>
            <a:r>
              <a:rPr lang="en-US" sz="2200" dirty="0">
                <a:effectLst/>
              </a:rPr>
              <a:t> del testo </a:t>
            </a:r>
            <a:r>
              <a:rPr lang="en-US" sz="2200" dirty="0" err="1">
                <a:effectLst/>
              </a:rPr>
              <a:t>legislativo</a:t>
            </a:r>
            <a:r>
              <a:rPr lang="en-US" sz="2200" dirty="0">
                <a:effectLst/>
              </a:rPr>
              <a:t>, </a:t>
            </a:r>
            <a:r>
              <a:rPr lang="en-US" sz="2200" dirty="0" err="1">
                <a:effectLst/>
              </a:rPr>
              <a:t>fornendo</a:t>
            </a:r>
            <a:r>
              <a:rPr lang="en-US" sz="2200" dirty="0">
                <a:effectLst/>
              </a:rPr>
              <a:t> </a:t>
            </a:r>
            <a:r>
              <a:rPr lang="en-US" sz="2200" dirty="0" err="1">
                <a:effectLst/>
              </a:rPr>
              <a:t>indicazioni</a:t>
            </a:r>
            <a:r>
              <a:rPr lang="en-US" sz="2200" dirty="0">
                <a:effectLst/>
              </a:rPr>
              <a:t> </a:t>
            </a:r>
            <a:r>
              <a:rPr lang="en-US" sz="2200" dirty="0" err="1">
                <a:effectLst/>
              </a:rPr>
              <a:t>chiare</a:t>
            </a:r>
            <a:r>
              <a:rPr lang="en-US" sz="2200" dirty="0">
                <a:effectLst/>
              </a:rPr>
              <a:t> sui </a:t>
            </a:r>
            <a:r>
              <a:rPr lang="en-US" sz="2200" dirty="0" err="1">
                <a:effectLst/>
              </a:rPr>
              <a:t>settori</a:t>
            </a:r>
            <a:r>
              <a:rPr lang="en-US" sz="2200" dirty="0">
                <a:effectLst/>
              </a:rPr>
              <a:t> di </a:t>
            </a:r>
            <a:r>
              <a:rPr lang="en-US" sz="2200" dirty="0" err="1">
                <a:effectLst/>
              </a:rPr>
              <a:t>attività</a:t>
            </a:r>
            <a:r>
              <a:rPr lang="en-US" sz="2200" dirty="0">
                <a:effectLst/>
              </a:rPr>
              <a:t> e le </a:t>
            </a:r>
            <a:r>
              <a:rPr lang="en-US" sz="2200" dirty="0" err="1">
                <a:effectLst/>
              </a:rPr>
              <a:t>tipologie</a:t>
            </a:r>
            <a:r>
              <a:rPr lang="en-US" sz="2200" dirty="0">
                <a:effectLst/>
              </a:rPr>
              <a:t> di </a:t>
            </a:r>
            <a:r>
              <a:rPr lang="en-US" sz="2200" dirty="0" err="1">
                <a:effectLst/>
              </a:rPr>
              <a:t>rischio</a:t>
            </a:r>
            <a:r>
              <a:rPr lang="en-US" sz="2200" dirty="0">
                <a:effectLst/>
              </a:rPr>
              <a:t> a cui </a:t>
            </a:r>
            <a:r>
              <a:rPr lang="en-US" sz="2200" dirty="0" err="1">
                <a:effectLst/>
              </a:rPr>
              <a:t>si</a:t>
            </a:r>
            <a:r>
              <a:rPr lang="en-US" sz="2200" dirty="0">
                <a:effectLst/>
              </a:rPr>
              <a:t> </a:t>
            </a:r>
            <a:r>
              <a:rPr lang="en-US" sz="2200" dirty="0" err="1">
                <a:effectLst/>
              </a:rPr>
              <a:t>rivolge</a:t>
            </a:r>
            <a:r>
              <a:rPr lang="en-US" sz="2200" dirty="0">
                <a:effectLst/>
              </a:rPr>
              <a:t>.</a:t>
            </a:r>
          </a:p>
        </p:txBody>
      </p:sp>
    </p:spTree>
    <p:extLst>
      <p:ext uri="{BB962C8B-B14F-4D97-AF65-F5344CB8AC3E}">
        <p14:creationId xmlns:p14="http://schemas.microsoft.com/office/powerpoint/2010/main" val="4051919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8C3075-E580-07B2-AE2D-52837DB4E77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E5A72A5-FAFB-972B-C7E1-F80474DD2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magine 12" descr="Immagine che contiene vestiti, persona, Elmetto, abbigliamento da lavoro&#10;&#10;Descrizione generata automaticamente">
            <a:extLst>
              <a:ext uri="{FF2B5EF4-FFF2-40B4-BE49-F238E27FC236}">
                <a16:creationId xmlns:a16="http://schemas.microsoft.com/office/drawing/2014/main" id="{35B77540-34CB-DB54-859C-05089A99494C}"/>
              </a:ext>
            </a:extLst>
          </p:cNvPr>
          <p:cNvPicPr>
            <a:picLocks noChangeAspect="1"/>
          </p:cNvPicPr>
          <p:nvPr/>
        </p:nvPicPr>
        <p:blipFill rotWithShape="1">
          <a:blip r:embed="rId2">
            <a:extLst>
              <a:ext uri="{28A0092B-C50C-407E-A947-70E740481C1C}">
                <a14:useLocalDpi xmlns:a14="http://schemas.microsoft.com/office/drawing/2010/main" val="0"/>
              </a:ext>
            </a:extLst>
          </a:blip>
          <a:srcRect l="3594" r="90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B10247E2-FF2A-63B4-5635-1B510499E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A6D60E48-C65F-7FE4-47BE-C54E6582686D}"/>
              </a:ext>
            </a:extLst>
          </p:cNvPr>
          <p:cNvSpPr txBox="1"/>
          <p:nvPr/>
        </p:nvSpPr>
        <p:spPr>
          <a:xfrm>
            <a:off x="5093368" y="2622884"/>
            <a:ext cx="6455504" cy="3567604"/>
          </a:xfrm>
          <a:prstGeom prst="rect">
            <a:avLst/>
          </a:prstGeom>
        </p:spPr>
        <p:txBody>
          <a:bodyPr vert="horz" lIns="91440" tIns="45720" rIns="91440" bIns="45720" rtlCol="0">
            <a:normAutofit fontScale="85000" lnSpcReduction="10000"/>
          </a:bodyPr>
          <a:lstStyle/>
          <a:p>
            <a:pPr>
              <a:lnSpc>
                <a:spcPct val="107000"/>
              </a:lnSpc>
              <a:spcBef>
                <a:spcPts val="1500"/>
              </a:spcBef>
              <a:spcAft>
                <a:spcPts val="1500"/>
              </a:spcAft>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Innanzitutto, il decreto si applica a tutti i settori di attività, sia privati che pubblici, coprendo un'ampia gamma di contesti lavorativi. Questa disposizione mira a garantire la sicurezza dei lavoratori indipendentemente dal campo in cui operano.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1500"/>
              </a:spcBef>
              <a:spcAft>
                <a:spcPts val="1500"/>
              </a:spcAft>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Una parte significativa dell'articolo 3 si occupa delle peculiarità legate a determinati contesti lavorativi. </a:t>
            </a:r>
          </a:p>
          <a:p>
            <a:pPr>
              <a:lnSpc>
                <a:spcPct val="107000"/>
              </a:lnSpc>
              <a:spcBef>
                <a:spcPts val="1500"/>
              </a:spcBef>
              <a:spcAft>
                <a:spcPts val="1500"/>
              </a:spcAft>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Si evidenzia l'attenzione verso le Forze armate, le Forze di Polizia, il soccorso pubblico, la difesa civile e altre strutture istituzionali. In queste situazioni, l'applicazione del decreto tiene conto delle esigenze connesse al servizio svolto e alle peculiarità organizzative, con particolare attenzione alla tutela della salute e sicurezza del personale impegnato in operazioni e attività specifiche.</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04601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1E4BCA-093E-5DE9-0A51-95ACE153C45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EBB92D3-A641-9C7B-7865-674D8D3D2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magine 12" descr="Immagine che contiene vestiti, persona, Elmetto, abbigliamento da lavoro&#10;&#10;Descrizione generata automaticamente">
            <a:extLst>
              <a:ext uri="{FF2B5EF4-FFF2-40B4-BE49-F238E27FC236}">
                <a16:creationId xmlns:a16="http://schemas.microsoft.com/office/drawing/2014/main" id="{88C36076-A1DE-13F9-AE20-54007C73E075}"/>
              </a:ext>
            </a:extLst>
          </p:cNvPr>
          <p:cNvPicPr>
            <a:picLocks noChangeAspect="1"/>
          </p:cNvPicPr>
          <p:nvPr/>
        </p:nvPicPr>
        <p:blipFill rotWithShape="1">
          <a:blip r:embed="rId2">
            <a:extLst>
              <a:ext uri="{28A0092B-C50C-407E-A947-70E740481C1C}">
                <a14:useLocalDpi xmlns:a14="http://schemas.microsoft.com/office/drawing/2010/main" val="0"/>
              </a:ext>
            </a:extLst>
          </a:blip>
          <a:srcRect l="3594" r="90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0B315CC-5B83-EC62-3006-673F1E885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BF8291D8-232E-F87D-042C-A259D08F38E5}"/>
              </a:ext>
            </a:extLst>
          </p:cNvPr>
          <p:cNvSpPr txBox="1"/>
          <p:nvPr/>
        </p:nvSpPr>
        <p:spPr>
          <a:xfrm>
            <a:off x="5093368" y="2622884"/>
            <a:ext cx="6455504" cy="3567604"/>
          </a:xfrm>
          <a:prstGeom prst="rect">
            <a:avLst/>
          </a:prstGeom>
        </p:spPr>
        <p:txBody>
          <a:bodyPr vert="horz" lIns="91440" tIns="45720" rIns="91440" bIns="45720" rtlCol="0">
            <a:normAutofit/>
          </a:bodyPr>
          <a:lstStyle/>
          <a:p>
            <a:pPr>
              <a:lnSpc>
                <a:spcPct val="107000"/>
              </a:lnSpc>
              <a:spcBef>
                <a:spcPts val="1500"/>
              </a:spcBef>
              <a:spcAft>
                <a:spcPts val="1500"/>
              </a:spcAft>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Il testo sottolinea anche l'importanza di emanare decreti successivi entro determinati termini per coordinare il decreto con la normativa relativa alle attività lavorative a bordo delle navi, in ambito portuale e per il settore delle navi da pesca. </a:t>
            </a:r>
          </a:p>
          <a:p>
            <a:pPr>
              <a:lnSpc>
                <a:spcPct val="107000"/>
              </a:lnSpc>
              <a:spcBef>
                <a:spcPts val="1500"/>
              </a:spcBef>
              <a:spcAft>
                <a:spcPts val="1500"/>
              </a:spcAft>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Si prevede inoltre l'armonizzazione delle disposizioni tecniche con la disciplina sul trasporto ferroviario.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896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2D121436-88B5-FF2A-1973-C25BFCB1ED0E}"/>
              </a:ext>
            </a:extLst>
          </p:cNvPr>
          <p:cNvSpPr>
            <a:spLocks noGrp="1"/>
          </p:cNvSpPr>
          <p:nvPr>
            <p:ph idx="1"/>
          </p:nvPr>
        </p:nvSpPr>
        <p:spPr>
          <a:xfrm>
            <a:off x="836680" y="2405067"/>
            <a:ext cx="6002110" cy="3729034"/>
          </a:xfrm>
        </p:spPr>
        <p:txBody>
          <a:bodyPr>
            <a:normAutofit/>
          </a:bodyPr>
          <a:lstStyle/>
          <a:p>
            <a:pPr marL="0" indent="0">
              <a:buNone/>
            </a:pPr>
            <a:r>
              <a:rPr lang="it-IT" sz="2000" kern="0">
                <a:effectLst/>
                <a:latin typeface="Segoe UI" panose="020B0502040204020203" pitchFamily="34" charset="0"/>
                <a:ea typeface="Times New Roman" panose="02020603050405020304" pitchFamily="18" charset="0"/>
                <a:cs typeface="Times New Roman" panose="02020603050405020304" pitchFamily="18" charset="0"/>
              </a:rPr>
              <a:t>Allo stesso modo, vengono affrontati argomenti come il distacco dei lavoratori, i lavoratori a progetto, i collaboratori coordinati e continuativi, i lavoratori autonomi, il telelavoro e i lavoratori agricoli. Per ciascuna di queste categorie, vengono definite specifiche modalità di applicazione delle disposizioni sulla sicurezza sul lavoro.</a:t>
            </a:r>
            <a:endParaRPr lang="it-IT" sz="20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a:p>
        </p:txBody>
      </p:sp>
      <p:pic>
        <p:nvPicPr>
          <p:cNvPr id="5" name="Immagine 4" descr="Immagine che contiene persona, Elmetto, vestiti, abbigliamento da lavoro&#10;&#10;Descrizione generata automaticamente">
            <a:extLst>
              <a:ext uri="{FF2B5EF4-FFF2-40B4-BE49-F238E27FC236}">
                <a16:creationId xmlns:a16="http://schemas.microsoft.com/office/drawing/2014/main" id="{8282CF34-6083-9FD8-868A-E112FF7A0BE2}"/>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777054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A4C679-360D-BD1D-C20E-94E23EE6E53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8D3BA-7C9B-C51A-462C-C87012CF2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3AC828C2-AA30-79B1-73B2-DA2E4065051C}"/>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La normativa si estende anche a cooperative sociali, organizzazioni di volontariato, lavoratori a domicilio, lavoratori che effettuano prestazioni di lavoro accessorio e altri soggetti specifici, garantendo loro una tutela adeguata in relazione alle particolarità delle rispettive attività.</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persona, Elmetto, vestiti, abbigliamento da lavoro&#10;&#10;Descrizione generata automaticamente">
            <a:extLst>
              <a:ext uri="{FF2B5EF4-FFF2-40B4-BE49-F238E27FC236}">
                <a16:creationId xmlns:a16="http://schemas.microsoft.com/office/drawing/2014/main" id="{4A75C6F9-34DD-831A-EAA2-D1BBF3ABCEDC}"/>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207763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7F44C6-DE22-9362-F832-410B35A365F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AD69F3-DF91-0A33-E0B5-C4307812A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E3B88122-5FF7-AA87-AF14-7A5E10CCAAA0}"/>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Il decreto prevede inoltre misure di semplificazione per alcune categorie di lavoratori, come quelli stagionali nell'agricoltura, per ridurre gli adempimenti burocratici legati all'informazione, formazione e sorveglianza sanitaria.</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persona, Elmetto, vestiti, abbigliamento da lavoro&#10;&#10;Descrizione generata automaticamente">
            <a:extLst>
              <a:ext uri="{FF2B5EF4-FFF2-40B4-BE49-F238E27FC236}">
                <a16:creationId xmlns:a16="http://schemas.microsoft.com/office/drawing/2014/main" id="{5AAA69AC-3DF2-6B71-8998-A9B7F99B0DF2}"/>
              </a:ext>
            </a:extLst>
          </p:cNvPr>
          <p:cNvPicPr>
            <a:picLocks noChangeAspect="1"/>
          </p:cNvPicPr>
          <p:nvPr/>
        </p:nvPicPr>
        <p:blipFill rotWithShape="1">
          <a:blip r:embed="rId2">
            <a:extLst>
              <a:ext uri="{28A0092B-C50C-407E-A947-70E740481C1C}">
                <a14:useLocalDpi xmlns:a14="http://schemas.microsoft.com/office/drawing/2010/main" val="0"/>
              </a:ext>
            </a:extLst>
          </a:blip>
          <a:srcRect l="2380" r="3988"/>
          <a:stretch/>
        </p:blipFill>
        <p:spPr>
          <a:xfrm>
            <a:off x="7199440" y="10"/>
            <a:ext cx="4992560" cy="6857990"/>
          </a:xfrm>
          <a:prstGeom prst="rect">
            <a:avLst/>
          </a:prstGeom>
          <a:effectLst/>
        </p:spPr>
      </p:pic>
    </p:spTree>
    <p:extLst>
      <p:ext uri="{BB962C8B-B14F-4D97-AF65-F5344CB8AC3E}">
        <p14:creationId xmlns:p14="http://schemas.microsoft.com/office/powerpoint/2010/main" val="1287454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1B3E372-8629-C882-896E-12210730390E}"/>
              </a:ext>
            </a:extLst>
          </p:cNvPr>
          <p:cNvSpPr>
            <a:spLocks noGrp="1"/>
          </p:cNvSpPr>
          <p:nvPr>
            <p:ph idx="1"/>
          </p:nvPr>
        </p:nvSpPr>
        <p:spPr>
          <a:xfrm>
            <a:off x="836680" y="2405067"/>
            <a:ext cx="6002110" cy="3729034"/>
          </a:xfrm>
        </p:spPr>
        <p:txBody>
          <a:bodyPr>
            <a:normAutofit/>
          </a:bodyPr>
          <a:lstStyle/>
          <a:p>
            <a:pPr marL="0" indent="0">
              <a:buNone/>
            </a:pPr>
            <a:r>
              <a:rPr lang="it-IT" sz="2000" kern="0">
                <a:effectLst/>
                <a:latin typeface="Segoe UI" panose="020B0502040204020203" pitchFamily="34" charset="0"/>
                <a:ea typeface="Times New Roman" panose="02020603050405020304" pitchFamily="18" charset="0"/>
                <a:cs typeface="Times New Roman" panose="02020603050405020304" pitchFamily="18" charset="0"/>
              </a:rPr>
              <a:t>Complessivamente, l'articolo 3 del Decreto Legislativo 81/2008 riflette l'impegno del legislatore nel garantire un'ampia copertura per la sicurezza sul lavoro, considerando le specificità di diverse categorie di lavoratori e contesti lavorativi.</a:t>
            </a:r>
            <a:endParaRPr lang="it-IT" sz="20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360367CF-6FC9-004B-47FB-EAC86DDA98DC}"/>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5612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5CFC39-5951-5058-D22D-CA52282BF7A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666318-1EB1-F748-5A6A-DE2838D0A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2D844C98-15E2-FCC0-DA27-C8434A49BB0C}"/>
              </a:ext>
            </a:extLst>
          </p:cNvPr>
          <p:cNvSpPr>
            <a:spLocks noGrp="1"/>
          </p:cNvSpPr>
          <p:nvPr>
            <p:ph idx="1"/>
          </p:nvPr>
        </p:nvSpPr>
        <p:spPr>
          <a:xfrm>
            <a:off x="836680" y="2405067"/>
            <a:ext cx="6002110" cy="3729034"/>
          </a:xfrm>
        </p:spPr>
        <p:txBody>
          <a:bodyPr>
            <a:normAutofit/>
          </a:bodyPr>
          <a:lstStyle/>
          <a:p>
            <a:pPr marL="0" indent="0">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3-bis si occupa delle cooperative sociali, delle organizzazioni di volontariato della protezione civile e dei volontari dei vigili del fuoco, stabilendo che le disposizioni del decreto si applicano tenendo conto delle particolari modalità di svolgimento delle rispettive attività. Viene indicato che entro il 31 dicembre 2010 saranno individuate specifiche modalità con un decreto del Ministero del lavoro, della salute e delle politiche sociali.</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14420DD2-50A4-B684-48A2-E046C364427D}"/>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74512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15913C-B33A-A889-59CF-C244D3BD4F6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71D3F84-0DBC-85C8-71EB-B162A13BB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02635B0B-5112-9E73-15D9-7C78C38086CC}"/>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4 stabilisce che il decreto si applica a tutti i lavoratori, subordinati e autonomi, così come ai soggetti ad essi equiparati, garantendo una copertura ampia e inclusiva.</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3E027C42-CD72-A798-2A4F-D94461977A37}"/>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339325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A6056B-CB3B-7745-54A2-F15BFC464EB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0238D6-6FCA-808D-D7A7-D90BCD27A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25D0F4E-BD4C-19A8-78DD-DB23D94E46E1}"/>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6 si riferisce al distacco dei lavoratori, assegnando gli obblighi di prevenzione e protezione al </a:t>
            </a:r>
            <a:r>
              <a:rPr lang="it-IT" sz="1800" kern="0" dirty="0" err="1">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distaccatario</a:t>
            </a: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ma con l'obbligo del distaccante di informare e formare il lavoratore sui rischi connessi alle mansioni per cui è distaccato. Viene inoltre specificato che per il personale delle pubbliche amministrazioni, gli obblighi sono a carico del datore di lavoro designato dall'amministrazione ospitante.</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B930CDFD-FB86-1DA9-21BC-786456B9C8BD}"/>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2194147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A09141-D75C-BB8E-F3B2-2B3CCBCD69F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870672-0703-C813-854D-945ED9EF0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B811DE49-69AF-3C94-6719-11BC7D56B4BA}"/>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7 si occupa dei lavoratori a progetto e dei collaboratori coordinati e continuativi, stabilendo che le disposizioni sulla sicurezza sul lavoro si applicano quando la prestazione lavorativa si svolge nei luoghi di lavoro del committente.</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C96108DA-A6AB-AB9F-0D78-BF3919E810BD}"/>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3018841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9CA145-BA12-8354-3648-9C4D0793D39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C2AE801-177E-A0B9-CE64-ECAC77B8F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5C2F7060-6854-4B63-F965-6C0C3D311014}"/>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8 affronta il lavoro accessorio, dichiarando che le disposizioni sul decreto e le altre norme speciali in materia di salute e sicurezza si applicano quando la prestazione è svolta a favore di un committente imprenditore o professionista.</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1140C126-CB51-9839-25D8-1820E4426987}"/>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2018014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3C9C40-3568-4DC4-FBB7-CD4DBB2F4B4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CD7C8C-4910-2AAC-FB93-E8EFC9A2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C2637C9-7253-1432-3FFD-B56006848862}"/>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effectLst/>
                <a:latin typeface="Segoe UI" panose="020B0502040204020203" pitchFamily="34" charset="0"/>
                <a:ea typeface="Times New Roman" panose="02020603050405020304" pitchFamily="18" charset="0"/>
              </a:rPr>
              <a:t>Il comma 9 si occupa dei lavoratori a domicilio e di coloro che rientrano nel contratto collettivo dei proprietari di fabbricati, imponendo gli obblighi di informazione, formazione e fornitura di dispositivi di protezione individuali</a:t>
            </a:r>
            <a:endParaRPr lang="it-IT" sz="2000" dirty="0"/>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04FB0DF8-3E6F-6B96-8637-D658A41CDC78}"/>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779289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539C97-5C18-8E31-9013-64B5A8D817F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7D3989-E84F-9708-DAA8-CEB9C42FD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AC1AE3D0-30DE-B40B-F09B-FD29E3D3E19F}"/>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10 riguarda i lavoratori che svolgono una prestazione continuativa di lavoro a distanza, stabilendo le disposizioni da seguire per garantire la loro sicurezza. Si enfatizza l'importanza di informare i lavoratori sulle politiche aziendali in materia di salute e sicurezza e di prevenire l'isolamento dei lavoratori a distanza rispetto agli altri colleghi.</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48275D98-237B-728B-460F-7129FF47E11E}"/>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205309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54F6BA-CC09-3CA4-AA99-315054CB42A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7227DA-E9C1-0779-9DA9-E592F12FE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F46C9ED3-F039-CC1F-BF1C-B41A4833FCDC}"/>
              </a:ext>
            </a:extLst>
          </p:cNvPr>
          <p:cNvSpPr>
            <a:spLocks noGrp="1"/>
          </p:cNvSpPr>
          <p:nvPr>
            <p:ph idx="1"/>
          </p:nvPr>
        </p:nvSpPr>
        <p:spPr>
          <a:xfrm>
            <a:off x="836680" y="2405067"/>
            <a:ext cx="6002110" cy="3729034"/>
          </a:xfrm>
        </p:spPr>
        <p:txBody>
          <a:bodyPr>
            <a:normAutofit fontScale="92500" lnSpcReduction="20000"/>
          </a:bodyPr>
          <a:lstStyle/>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11 si riferisce ai lavoratori autonomi, applicando le disposizioni degli articoli 21 e 26 del decreto.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12 estende le disposizioni agli operatori dell'impresa familiare, ai coltivatori diretti, agli artigiani, ai piccoli commercianti e ai soci delle società semplici operanti nel settore agricolo.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Bef>
                <a:spcPts val="1500"/>
              </a:spcBef>
              <a:spcAft>
                <a:spcPts val="1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Il comma 12-bis, introdotto successivamente, si occupa dei volontari, dei soggetti che effettuano servizio civile, degli operatori del volontariato in favore delle associazioni di promozione sociale, delle associazioni sportive dilettantistiche e di altri soggetti specificati, stabilendo le disposizioni da applicare.</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ADA9D255-1D5A-8128-431D-23B2F6D7B48C}"/>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853290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0D04AC-4EB2-00A1-E10F-7142FE222DA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9B065E-A5DC-E273-FF48-3F8C3FC27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47075E41-1608-3289-B767-DB73E92C0DAA}"/>
              </a:ext>
            </a:extLst>
          </p:cNvPr>
          <p:cNvSpPr>
            <a:spLocks noGrp="1"/>
          </p:cNvSpPr>
          <p:nvPr>
            <p:ph idx="1"/>
          </p:nvPr>
        </p:nvSpPr>
        <p:spPr>
          <a:xfrm>
            <a:off x="836680" y="2405067"/>
            <a:ext cx="6002110" cy="3729034"/>
          </a:xfrm>
        </p:spPr>
        <p:txBody>
          <a:bodyPr>
            <a:normAutofit fontScale="85000" lnSpcReduction="10000"/>
          </a:bodyPr>
          <a:lstStyle/>
          <a:p>
            <a:pPr marL="0" indent="0">
              <a:lnSpc>
                <a:spcPct val="107000"/>
              </a:lnSpc>
              <a:spcBef>
                <a:spcPts val="1500"/>
              </a:spcBef>
              <a:spcAft>
                <a:spcPts val="500"/>
              </a:spcAft>
              <a:buNone/>
            </a:pPr>
            <a:r>
              <a:rPr lang="it-IT"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Infine, i commi 13, 13-bis e 13-ter affrontano misure di semplificazione e adempimenti specifici per determinate categorie di lavoratori, come gli agricoltori stagionali, i lavoratori a tempo determinato e stagionali nelle imprese agricole, cercando di conciliare la tutela della salute e sicurezza con l'efficienza degli adempimenti burocratici.</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it-IT" sz="1800" kern="0" dirty="0">
                <a:solidFill>
                  <a:srgbClr val="0D0D0D"/>
                </a:solidFill>
                <a:effectLst/>
                <a:latin typeface="Segoe UI" panose="020B0502040204020203" pitchFamily="34" charset="0"/>
                <a:ea typeface="Times New Roman" panose="02020603050405020304" pitchFamily="18" charset="0"/>
              </a:rPr>
              <a:t>Il comma 13 affronta specificamente la questione delle imprese medie e piccole operanti nel settore agricolo. Stabilisce che entro novanta giorni dall'entrata in vigore del decreto, il Ministro del lavoro, della salute e delle politiche sociali, in concerto con i Ministri della salute e delle politiche agricole, alimentari e forestali, emetterà disposizioni per semplificare gli adempimenti relativi all'informazione, formazione e sorveglianza sanitaria per le imprese che impiegano lavoratori stagionali. Tale semplificazione è orientata a ridurre gli oneri burocratici, mantenendo nel contempo i livelli generali di tutela della sicurezza e della salute nei luoghi di lavoro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F8875AA9-9468-206F-0614-CC296389DC26}"/>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76266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CB08B4-5499-C4A2-6C57-378738B2269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37E56E6-A7D8-3C2A-9168-1B7C30CC8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30EE5216-9320-05B2-EF96-CDA1AA7664B7}"/>
              </a:ext>
            </a:extLst>
          </p:cNvPr>
          <p:cNvSpPr>
            <a:spLocks noGrp="1"/>
          </p:cNvSpPr>
          <p:nvPr>
            <p:ph idx="1"/>
          </p:nvPr>
        </p:nvSpPr>
        <p:spPr>
          <a:xfrm>
            <a:off x="836680" y="2405067"/>
            <a:ext cx="6002110" cy="3729034"/>
          </a:xfrm>
        </p:spPr>
        <p:txBody>
          <a:bodyPr>
            <a:normAutofit fontScale="92500" lnSpcReduction="20000"/>
          </a:bodyPr>
          <a:lstStyle/>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Il comma 13-bis introduce ulteriori misure di semplificazione, consentendo ai Ministri del lavoro e della salute, con decreto adottato ai sensi dell'articolo 17, comma 3, della legge 23 agosto 1988, n. 400, di definire modalità semplificate di documentazione. Queste misure riguardano le prestazioni lavorative regolamentate dal decreto legislativo 10 settembre 2003, n. 276, con una permanenza del lavoratore in azienda non superiore a cinquanta giornate lavorative nell'anno solare di riferimento. </a:t>
            </a:r>
          </a:p>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Queste disposizioni hanno lo scopo di semplificare la documentazione richiesta per dimostrare l'adempimento da parte del datore di lavoro degli obblighi di informazione e formazione.</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7E18E70B-755A-7512-DD17-CB305C19DF0F}"/>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33331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5BCC17-DFDC-6EB5-54C5-B47DDFDB7CC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17AF03-6130-7786-ED19-9CC6A454D3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EBEDCA56-C49B-41CA-D2B8-BDCF5A9E9090}"/>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Infine, il comma 13-ter introduce ulteriori misure di semplificazione relative all'informazione, formazione, valutazione dei rischi e sorveglianza sanitaria per le imprese agricole, focalizzandosi su lavoratori a tempo determinato e stagionali, nonché sulle imprese di piccole dimensioni. </a:t>
            </a:r>
          </a:p>
          <a:p>
            <a:pPr marL="0" indent="0">
              <a:lnSpc>
                <a:spcPct val="107000"/>
              </a:lnSpc>
              <a:spcBef>
                <a:spcPts val="1500"/>
              </a:spcBef>
              <a:spcAft>
                <a:spcPts val="15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Queste misure, ancora una volta, cercano di bilanciare l'efficienza amministrativa con la necessità di garantire la sicurezza dei lavoratori in un settore specifico.</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2501203C-5C95-1186-9916-C821B5E07FE5}"/>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62409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A3459C-18B8-EB23-C331-B888403DDE8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DA8F5F-1645-F2AC-741E-764039204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7077E975-71C7-1ECF-C3C7-7B65C045D23C}"/>
              </a:ext>
            </a:extLst>
          </p:cNvPr>
          <p:cNvSpPr>
            <a:spLocks noGrp="1"/>
          </p:cNvSpPr>
          <p:nvPr>
            <p:ph idx="1"/>
          </p:nvPr>
        </p:nvSpPr>
        <p:spPr>
          <a:xfrm>
            <a:off x="836680" y="2405067"/>
            <a:ext cx="6002110" cy="3729034"/>
          </a:xfrm>
        </p:spPr>
        <p:txBody>
          <a:bodyPr>
            <a:normAutofit/>
          </a:bodyPr>
          <a:lstStyle/>
          <a:p>
            <a:pPr marL="0" indent="0">
              <a:lnSpc>
                <a:spcPct val="107000"/>
              </a:lnSpc>
              <a:spcBef>
                <a:spcPts val="1500"/>
              </a:spcBef>
              <a:spcAft>
                <a:spcPts val="800"/>
              </a:spcAft>
              <a:buNone/>
            </a:pPr>
            <a:r>
              <a:rPr lang="it-IT" sz="1800" kern="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In conclusione, l'articolo 3 del Decreto Legislativo 81/2008 riflette l'impegno a garantire la sicurezza sul lavoro in vari contesti, fornendo disposizioni specifiche per diverse categorie di lavoratori e contesti lavorativi, e cercando allo stesso tempo di semplificare gli adempimenti amministrativi senza compromettere la sicurezza dei lavoratori.</a:t>
            </a: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magine 4" descr="Immagine che contiene Viso umano, vestiti, persona, Accessorio di moda&#10;&#10;Descrizione generata automaticamente">
            <a:extLst>
              <a:ext uri="{FF2B5EF4-FFF2-40B4-BE49-F238E27FC236}">
                <a16:creationId xmlns:a16="http://schemas.microsoft.com/office/drawing/2014/main" id="{EA0889AC-A32B-C27E-30AA-3F8EE8E3C706}"/>
              </a:ext>
            </a:extLst>
          </p:cNvPr>
          <p:cNvPicPr>
            <a:picLocks noChangeAspect="1"/>
          </p:cNvPicPr>
          <p:nvPr/>
        </p:nvPicPr>
        <p:blipFill rotWithShape="1">
          <a:blip r:embed="rId2">
            <a:extLst>
              <a:ext uri="{28A0092B-C50C-407E-A947-70E740481C1C}">
                <a14:useLocalDpi xmlns:a14="http://schemas.microsoft.com/office/drawing/2010/main" val="0"/>
              </a:ext>
            </a:extLst>
          </a:blip>
          <a:srcRect l="22450" r="22950"/>
          <a:stretch/>
        </p:blipFill>
        <p:spPr>
          <a:xfrm>
            <a:off x="7199440" y="10"/>
            <a:ext cx="4992560" cy="6857990"/>
          </a:xfrm>
          <a:prstGeom prst="rect">
            <a:avLst/>
          </a:prstGeom>
          <a:effectLst/>
        </p:spPr>
      </p:pic>
    </p:spTree>
    <p:extLst>
      <p:ext uri="{BB962C8B-B14F-4D97-AF65-F5344CB8AC3E}">
        <p14:creationId xmlns:p14="http://schemas.microsoft.com/office/powerpoint/2010/main" val="1483773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olo 1">
            <a:extLst>
              <a:ext uri="{FF2B5EF4-FFF2-40B4-BE49-F238E27FC236}">
                <a16:creationId xmlns:a16="http://schemas.microsoft.com/office/drawing/2014/main" id="{6D5DCE9E-CE5E-6D66-B1D3-81CA3F5B346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GRAZIE PER L’ATTENZIONE</a:t>
            </a:r>
          </a:p>
        </p:txBody>
      </p:sp>
      <p:pic>
        <p:nvPicPr>
          <p:cNvPr id="5" name="Segnaposto contenuto 4" descr="Immagine che contiene persona, sorriso, vestiti, Viso umano&#10;&#10;Descrizione generata automaticamente">
            <a:extLst>
              <a:ext uri="{FF2B5EF4-FFF2-40B4-BE49-F238E27FC236}">
                <a16:creationId xmlns:a16="http://schemas.microsoft.com/office/drawing/2014/main" id="{FFFDDE31-89B1-47F1-10AF-DD22D0C743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2508" y="467208"/>
            <a:ext cx="4974087" cy="6397540"/>
          </a:xfrm>
          <a:prstGeom prst="rect">
            <a:avLst/>
          </a:prstGeom>
        </p:spPr>
      </p:pic>
    </p:spTree>
    <p:extLst>
      <p:ext uri="{BB962C8B-B14F-4D97-AF65-F5344CB8AC3E}">
        <p14:creationId xmlns:p14="http://schemas.microsoft.com/office/powerpoint/2010/main" val="175898668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1236</Words>
  <Application>Microsoft Office PowerPoint</Application>
  <PresentationFormat>Widescreen</PresentationFormat>
  <Paragraphs>30</Paragraphs>
  <Slides>21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21</vt:i4>
      </vt:variant>
    </vt:vector>
  </HeadingPairs>
  <TitlesOfParts>
    <vt:vector size="26" baseType="lpstr">
      <vt:lpstr>Aptos</vt:lpstr>
      <vt:lpstr>Aptos Display</vt:lpstr>
      <vt:lpstr>Arial</vt:lpstr>
      <vt:lpstr>Segoe UI</vt:lpstr>
      <vt:lpstr>Tema di Office</vt:lpstr>
      <vt:lpstr>CAMPO DI APPLICAZIONE DEL DECRETO 81/2008 SMI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CAMPO DI APPLICAZIONE DEL DECRETO 81/2008 SMI</dc:title>
  <dc:creator>PAOLO BENNI</dc:creator>
  <cp:lastModifiedBy>PAOLO BENNI</cp:lastModifiedBy>
  <cp:revision>2</cp:revision>
  <dcterms:created xsi:type="dcterms:W3CDTF">2024-02-14T09:57:19Z</dcterms:created>
  <dcterms:modified xsi:type="dcterms:W3CDTF">2024-02-14T10:16:59Z</dcterms:modified>
</cp:coreProperties>
</file>