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64" r:id="rId6"/>
    <p:sldId id="265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24" y="-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1705C0-2192-4EF6-BC0D-0E84B8C9D1C5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7366C33-2D71-42AC-9CA7-C085CE24767C}">
      <dgm:prSet/>
      <dgm:spPr/>
      <dgm:t>
        <a:bodyPr/>
        <a:lstStyle/>
        <a:p>
          <a:r>
            <a:rPr lang="it-IT" b="1"/>
            <a:t>Contatto con linee elettriche durante l’attività lavorativa ordinaria</a:t>
          </a:r>
          <a:endParaRPr lang="en-US"/>
        </a:p>
      </dgm:t>
    </dgm:pt>
    <dgm:pt modelId="{D661C6DF-B4A9-4704-BC7A-23A37FEF2205}" type="parTrans" cxnId="{A347610B-0F4D-48A4-8171-00662EBEEB24}">
      <dgm:prSet/>
      <dgm:spPr/>
      <dgm:t>
        <a:bodyPr/>
        <a:lstStyle/>
        <a:p>
          <a:endParaRPr lang="en-US"/>
        </a:p>
      </dgm:t>
    </dgm:pt>
    <dgm:pt modelId="{BFBAE317-41D6-45DF-935A-1D5947F6BDDC}" type="sibTrans" cxnId="{A347610B-0F4D-48A4-8171-00662EBEEB24}">
      <dgm:prSet/>
      <dgm:spPr/>
      <dgm:t>
        <a:bodyPr/>
        <a:lstStyle/>
        <a:p>
          <a:endParaRPr lang="en-US"/>
        </a:p>
      </dgm:t>
    </dgm:pt>
    <dgm:pt modelId="{72E06468-0FE9-4D1F-8461-D33BC20B11AC}">
      <dgm:prSet/>
      <dgm:spPr/>
      <dgm:t>
        <a:bodyPr/>
        <a:lstStyle/>
        <a:p>
          <a:r>
            <a:rPr lang="it-IT"/>
            <a:t>Tra le attività non inerenti l’ambito elettrico la dinamica  più ricorrente, 47% circa, è quella dovuta al contattodi mezzi pesanti con linee aeree di media o alta tensione. </a:t>
          </a:r>
          <a:endParaRPr lang="en-US"/>
        </a:p>
      </dgm:t>
    </dgm:pt>
    <dgm:pt modelId="{0EC0BEE8-3831-401D-8545-4D55E18E212A}" type="parTrans" cxnId="{0374D5FA-998C-49B6-9410-DB138D7548D0}">
      <dgm:prSet/>
      <dgm:spPr/>
      <dgm:t>
        <a:bodyPr/>
        <a:lstStyle/>
        <a:p>
          <a:endParaRPr lang="en-US"/>
        </a:p>
      </dgm:t>
    </dgm:pt>
    <dgm:pt modelId="{FEAB56A2-3473-4ED3-8D45-7F2EED569218}" type="sibTrans" cxnId="{0374D5FA-998C-49B6-9410-DB138D7548D0}">
      <dgm:prSet/>
      <dgm:spPr/>
      <dgm:t>
        <a:bodyPr/>
        <a:lstStyle/>
        <a:p>
          <a:endParaRPr lang="en-US"/>
        </a:p>
      </dgm:t>
    </dgm:pt>
    <dgm:pt modelId="{83A144F9-917A-41F0-AC83-C8ED89544410}" type="pres">
      <dgm:prSet presAssocID="{2B1705C0-2192-4EF6-BC0D-0E84B8C9D1C5}" presName="linear" presStyleCnt="0">
        <dgm:presLayoutVars>
          <dgm:animLvl val="lvl"/>
          <dgm:resizeHandles val="exact"/>
        </dgm:presLayoutVars>
      </dgm:prSet>
      <dgm:spPr/>
    </dgm:pt>
    <dgm:pt modelId="{0A050D72-9EFB-4171-8234-C1C23FEA81A9}" type="pres">
      <dgm:prSet presAssocID="{87366C33-2D71-42AC-9CA7-C085CE24767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6D147C6-F7D6-4CAC-A001-021B9492B7A7}" type="pres">
      <dgm:prSet presAssocID="{BFBAE317-41D6-45DF-935A-1D5947F6BDDC}" presName="spacer" presStyleCnt="0"/>
      <dgm:spPr/>
    </dgm:pt>
    <dgm:pt modelId="{D703D198-4819-4A5A-8139-29F138A1D360}" type="pres">
      <dgm:prSet presAssocID="{72E06468-0FE9-4D1F-8461-D33BC20B11A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347610B-0F4D-48A4-8171-00662EBEEB24}" srcId="{2B1705C0-2192-4EF6-BC0D-0E84B8C9D1C5}" destId="{87366C33-2D71-42AC-9CA7-C085CE24767C}" srcOrd="0" destOrd="0" parTransId="{D661C6DF-B4A9-4704-BC7A-23A37FEF2205}" sibTransId="{BFBAE317-41D6-45DF-935A-1D5947F6BDDC}"/>
    <dgm:cxn modelId="{1632AF49-EDDA-45D2-BEB9-7277E6639D0E}" type="presOf" srcId="{87366C33-2D71-42AC-9CA7-C085CE24767C}" destId="{0A050D72-9EFB-4171-8234-C1C23FEA81A9}" srcOrd="0" destOrd="0" presId="urn:microsoft.com/office/officeart/2005/8/layout/vList2"/>
    <dgm:cxn modelId="{9F52017D-FCE0-4867-BBBE-1BC2590A86C3}" type="presOf" srcId="{2B1705C0-2192-4EF6-BC0D-0E84B8C9D1C5}" destId="{83A144F9-917A-41F0-AC83-C8ED89544410}" srcOrd="0" destOrd="0" presId="urn:microsoft.com/office/officeart/2005/8/layout/vList2"/>
    <dgm:cxn modelId="{A0AD697D-B798-4CFC-A1CC-4E3674C18303}" type="presOf" srcId="{72E06468-0FE9-4D1F-8461-D33BC20B11AC}" destId="{D703D198-4819-4A5A-8139-29F138A1D360}" srcOrd="0" destOrd="0" presId="urn:microsoft.com/office/officeart/2005/8/layout/vList2"/>
    <dgm:cxn modelId="{0374D5FA-998C-49B6-9410-DB138D7548D0}" srcId="{2B1705C0-2192-4EF6-BC0D-0E84B8C9D1C5}" destId="{72E06468-0FE9-4D1F-8461-D33BC20B11AC}" srcOrd="1" destOrd="0" parTransId="{0EC0BEE8-3831-401D-8545-4D55E18E212A}" sibTransId="{FEAB56A2-3473-4ED3-8D45-7F2EED569218}"/>
    <dgm:cxn modelId="{E0E76C97-8FD2-497A-9264-A8C94A227FE8}" type="presParOf" srcId="{83A144F9-917A-41F0-AC83-C8ED89544410}" destId="{0A050D72-9EFB-4171-8234-C1C23FEA81A9}" srcOrd="0" destOrd="0" presId="urn:microsoft.com/office/officeart/2005/8/layout/vList2"/>
    <dgm:cxn modelId="{67ECDF73-E9B6-48BC-94D4-90FAADE65455}" type="presParOf" srcId="{83A144F9-917A-41F0-AC83-C8ED89544410}" destId="{56D147C6-F7D6-4CAC-A001-021B9492B7A7}" srcOrd="1" destOrd="0" presId="urn:microsoft.com/office/officeart/2005/8/layout/vList2"/>
    <dgm:cxn modelId="{2A8B947A-5DC6-4E19-9B1D-158432519A66}" type="presParOf" srcId="{83A144F9-917A-41F0-AC83-C8ED89544410}" destId="{D703D198-4819-4A5A-8139-29F138A1D36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499BB4-928C-41A8-BAF8-527DC6D447C8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8E15A2-991C-4A1F-97FA-948C34775990}">
      <dgm:prSet/>
      <dgm:spPr/>
      <dgm:t>
        <a:bodyPr/>
        <a:lstStyle/>
        <a:p>
          <a:r>
            <a:rPr lang="it-IT"/>
            <a:t>Altra dinamica significativa, registrata nel 33% dei casi, ha riguardato il </a:t>
          </a:r>
          <a:r>
            <a:rPr lang="it-IT" b="1"/>
            <a:t>contatto di lavoratori in altezza posti su attrezzature quali trabattelli, piattaforme elevabili o ponteggi, sempre con linee aeree di media o alta tensione. </a:t>
          </a:r>
          <a:endParaRPr lang="en-US"/>
        </a:p>
      </dgm:t>
    </dgm:pt>
    <dgm:pt modelId="{01147A87-3CD6-4609-A919-43B085DFFCF5}" type="parTrans" cxnId="{979D15C5-0F64-4111-80AE-254791B9F25B}">
      <dgm:prSet/>
      <dgm:spPr/>
      <dgm:t>
        <a:bodyPr/>
        <a:lstStyle/>
        <a:p>
          <a:endParaRPr lang="en-US"/>
        </a:p>
      </dgm:t>
    </dgm:pt>
    <dgm:pt modelId="{F6EE7D59-80EB-4E7A-AF7A-2FB5F812FDEF}" type="sibTrans" cxnId="{979D15C5-0F64-4111-80AE-254791B9F25B}">
      <dgm:prSet/>
      <dgm:spPr/>
      <dgm:t>
        <a:bodyPr/>
        <a:lstStyle/>
        <a:p>
          <a:endParaRPr lang="en-US"/>
        </a:p>
      </dgm:t>
    </dgm:pt>
    <dgm:pt modelId="{C97729C8-89B0-4881-9265-1CBE5C5843DA}">
      <dgm:prSet/>
      <dgm:spPr/>
      <dgm:t>
        <a:bodyPr/>
        <a:lstStyle/>
        <a:p>
          <a:r>
            <a:rPr lang="it-IT"/>
            <a:t>È una dinamica frequente in edilizia, ma presente anche in ambito agricolo o forestale, interessando spesso addetti alla potatura di alberi. Anche in questa dinamica il fattore di rischio prevalente è la carenza di</a:t>
          </a:r>
          <a:endParaRPr lang="en-US"/>
        </a:p>
      </dgm:t>
    </dgm:pt>
    <dgm:pt modelId="{1146A6B1-F388-477A-8D2C-27942BE7018C}" type="parTrans" cxnId="{044BE465-89ED-4607-8AF8-3A47122F27EA}">
      <dgm:prSet/>
      <dgm:spPr/>
      <dgm:t>
        <a:bodyPr/>
        <a:lstStyle/>
        <a:p>
          <a:endParaRPr lang="en-US"/>
        </a:p>
      </dgm:t>
    </dgm:pt>
    <dgm:pt modelId="{F0DD1498-235F-447A-A9DF-ADDD47C5D591}" type="sibTrans" cxnId="{044BE465-89ED-4607-8AF8-3A47122F27EA}">
      <dgm:prSet/>
      <dgm:spPr/>
      <dgm:t>
        <a:bodyPr/>
        <a:lstStyle/>
        <a:p>
          <a:endParaRPr lang="en-US"/>
        </a:p>
      </dgm:t>
    </dgm:pt>
    <dgm:pt modelId="{179DDFC7-29ED-4B95-A243-98F363FF869B}">
      <dgm:prSet/>
      <dgm:spPr/>
      <dgm:t>
        <a:bodyPr/>
        <a:lstStyle/>
        <a:p>
          <a:r>
            <a:rPr lang="it-IT"/>
            <a:t>formazione, che in diversi casi ha comportato modalità di lavoro in altezza in prossimità di linee elettriche non disalimentate o non protette e in totale assenza di opportuni DPI.</a:t>
          </a:r>
          <a:endParaRPr lang="en-US"/>
        </a:p>
      </dgm:t>
    </dgm:pt>
    <dgm:pt modelId="{DAB064B7-5679-40ED-A536-7B8BD973CA5E}" type="parTrans" cxnId="{E432D90E-6840-4CCC-93B7-E63804F81DE3}">
      <dgm:prSet/>
      <dgm:spPr/>
      <dgm:t>
        <a:bodyPr/>
        <a:lstStyle/>
        <a:p>
          <a:endParaRPr lang="en-US"/>
        </a:p>
      </dgm:t>
    </dgm:pt>
    <dgm:pt modelId="{8F707010-8A89-4CB4-9CC8-1CC812944A6B}" type="sibTrans" cxnId="{E432D90E-6840-4CCC-93B7-E63804F81DE3}">
      <dgm:prSet/>
      <dgm:spPr/>
      <dgm:t>
        <a:bodyPr/>
        <a:lstStyle/>
        <a:p>
          <a:endParaRPr lang="en-US"/>
        </a:p>
      </dgm:t>
    </dgm:pt>
    <dgm:pt modelId="{EE07168F-974B-4E02-B4E6-D47A60C56635}" type="pres">
      <dgm:prSet presAssocID="{44499BB4-928C-41A8-BAF8-527DC6D447C8}" presName="linear" presStyleCnt="0">
        <dgm:presLayoutVars>
          <dgm:animLvl val="lvl"/>
          <dgm:resizeHandles val="exact"/>
        </dgm:presLayoutVars>
      </dgm:prSet>
      <dgm:spPr/>
    </dgm:pt>
    <dgm:pt modelId="{E3C21630-D3C1-4F5C-AFA1-165AA0FF6F59}" type="pres">
      <dgm:prSet presAssocID="{A98E15A2-991C-4A1F-97FA-948C347759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A76577C-2D32-42A8-A2C4-823F06250E96}" type="pres">
      <dgm:prSet presAssocID="{F6EE7D59-80EB-4E7A-AF7A-2FB5F812FDEF}" presName="spacer" presStyleCnt="0"/>
      <dgm:spPr/>
    </dgm:pt>
    <dgm:pt modelId="{EB937259-8C02-4DE3-A5AD-A5D6AC8A027F}" type="pres">
      <dgm:prSet presAssocID="{C97729C8-89B0-4881-9265-1CBE5C5843D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F38114E-B500-411C-B218-7A0721C3D514}" type="pres">
      <dgm:prSet presAssocID="{F0DD1498-235F-447A-A9DF-ADDD47C5D591}" presName="spacer" presStyleCnt="0"/>
      <dgm:spPr/>
    </dgm:pt>
    <dgm:pt modelId="{C0EB2DD8-2BCF-4D8D-9CA6-E048BDAB7657}" type="pres">
      <dgm:prSet presAssocID="{179DDFC7-29ED-4B95-A243-98F363FF869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432D90E-6840-4CCC-93B7-E63804F81DE3}" srcId="{44499BB4-928C-41A8-BAF8-527DC6D447C8}" destId="{179DDFC7-29ED-4B95-A243-98F363FF869B}" srcOrd="2" destOrd="0" parTransId="{DAB064B7-5679-40ED-A536-7B8BD973CA5E}" sibTransId="{8F707010-8A89-4CB4-9CC8-1CC812944A6B}"/>
    <dgm:cxn modelId="{FCD7A728-34CF-4CBA-BD1C-AD2E0358A3E7}" type="presOf" srcId="{179DDFC7-29ED-4B95-A243-98F363FF869B}" destId="{C0EB2DD8-2BCF-4D8D-9CA6-E048BDAB7657}" srcOrd="0" destOrd="0" presId="urn:microsoft.com/office/officeart/2005/8/layout/vList2"/>
    <dgm:cxn modelId="{044BE465-89ED-4607-8AF8-3A47122F27EA}" srcId="{44499BB4-928C-41A8-BAF8-527DC6D447C8}" destId="{C97729C8-89B0-4881-9265-1CBE5C5843DA}" srcOrd="1" destOrd="0" parTransId="{1146A6B1-F388-477A-8D2C-27942BE7018C}" sibTransId="{F0DD1498-235F-447A-A9DF-ADDD47C5D591}"/>
    <dgm:cxn modelId="{979D15C5-0F64-4111-80AE-254791B9F25B}" srcId="{44499BB4-928C-41A8-BAF8-527DC6D447C8}" destId="{A98E15A2-991C-4A1F-97FA-948C34775990}" srcOrd="0" destOrd="0" parTransId="{01147A87-3CD6-4609-A919-43B085DFFCF5}" sibTransId="{F6EE7D59-80EB-4E7A-AF7A-2FB5F812FDEF}"/>
    <dgm:cxn modelId="{3AA164E6-E6EA-4F26-B225-4468E09A8921}" type="presOf" srcId="{44499BB4-928C-41A8-BAF8-527DC6D447C8}" destId="{EE07168F-974B-4E02-B4E6-D47A60C56635}" srcOrd="0" destOrd="0" presId="urn:microsoft.com/office/officeart/2005/8/layout/vList2"/>
    <dgm:cxn modelId="{95A03CF7-E2BA-4D1D-94C9-D24BAD92A92C}" type="presOf" srcId="{A98E15A2-991C-4A1F-97FA-948C34775990}" destId="{E3C21630-D3C1-4F5C-AFA1-165AA0FF6F59}" srcOrd="0" destOrd="0" presId="urn:microsoft.com/office/officeart/2005/8/layout/vList2"/>
    <dgm:cxn modelId="{156E9AFA-50C5-4F7F-80EC-EA4A14B784D2}" type="presOf" srcId="{C97729C8-89B0-4881-9265-1CBE5C5843DA}" destId="{EB937259-8C02-4DE3-A5AD-A5D6AC8A027F}" srcOrd="0" destOrd="0" presId="urn:microsoft.com/office/officeart/2005/8/layout/vList2"/>
    <dgm:cxn modelId="{58B1BC3C-4C0C-4913-97C8-8EC902906C2B}" type="presParOf" srcId="{EE07168F-974B-4E02-B4E6-D47A60C56635}" destId="{E3C21630-D3C1-4F5C-AFA1-165AA0FF6F59}" srcOrd="0" destOrd="0" presId="urn:microsoft.com/office/officeart/2005/8/layout/vList2"/>
    <dgm:cxn modelId="{4D70F182-957A-494F-B049-D18AFF6010B5}" type="presParOf" srcId="{EE07168F-974B-4E02-B4E6-D47A60C56635}" destId="{DA76577C-2D32-42A8-A2C4-823F06250E96}" srcOrd="1" destOrd="0" presId="urn:microsoft.com/office/officeart/2005/8/layout/vList2"/>
    <dgm:cxn modelId="{8C4EF290-CE8E-4C48-8145-67DFB1E9D785}" type="presParOf" srcId="{EE07168F-974B-4E02-B4E6-D47A60C56635}" destId="{EB937259-8C02-4DE3-A5AD-A5D6AC8A027F}" srcOrd="2" destOrd="0" presId="urn:microsoft.com/office/officeart/2005/8/layout/vList2"/>
    <dgm:cxn modelId="{B3757D15-2FAF-4372-BCC3-44C1AE9D6F1D}" type="presParOf" srcId="{EE07168F-974B-4E02-B4E6-D47A60C56635}" destId="{4F38114E-B500-411C-B218-7A0721C3D514}" srcOrd="3" destOrd="0" presId="urn:microsoft.com/office/officeart/2005/8/layout/vList2"/>
    <dgm:cxn modelId="{4D47F427-463B-4F36-800D-A6AF0674CEBC}" type="presParOf" srcId="{EE07168F-974B-4E02-B4E6-D47A60C56635}" destId="{C0EB2DD8-2BCF-4D8D-9CA6-E048BDAB765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50D72-9EFB-4171-8234-C1C23FEA81A9}">
      <dsp:nvSpPr>
        <dsp:cNvPr id="0" name=""/>
        <dsp:cNvSpPr/>
      </dsp:nvSpPr>
      <dsp:spPr>
        <a:xfrm>
          <a:off x="0" y="45155"/>
          <a:ext cx="6798539" cy="177145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/>
            <a:t>Contatto con linee elettriche durante l’attività lavorativa ordinaria</a:t>
          </a:r>
          <a:endParaRPr lang="en-US" sz="2500" kern="1200"/>
        </a:p>
      </dsp:txBody>
      <dsp:txXfrm>
        <a:off x="86475" y="131630"/>
        <a:ext cx="6625589" cy="1598503"/>
      </dsp:txXfrm>
    </dsp:sp>
    <dsp:sp modelId="{D703D198-4819-4A5A-8139-29F138A1D360}">
      <dsp:nvSpPr>
        <dsp:cNvPr id="0" name=""/>
        <dsp:cNvSpPr/>
      </dsp:nvSpPr>
      <dsp:spPr>
        <a:xfrm>
          <a:off x="0" y="1888608"/>
          <a:ext cx="6798539" cy="1771453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/>
            <a:t>Tra le attività non inerenti l’ambito elettrico la dinamica  più ricorrente, 47% circa, è quella dovuta al contattodi mezzi pesanti con linee aeree di media o alta tensione. </a:t>
          </a:r>
          <a:endParaRPr lang="en-US" sz="2500" kern="1200"/>
        </a:p>
      </dsp:txBody>
      <dsp:txXfrm>
        <a:off x="86475" y="1975083"/>
        <a:ext cx="6625589" cy="15985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21630-D3C1-4F5C-AFA1-165AA0FF6F59}">
      <dsp:nvSpPr>
        <dsp:cNvPr id="0" name=""/>
        <dsp:cNvSpPr/>
      </dsp:nvSpPr>
      <dsp:spPr>
        <a:xfrm>
          <a:off x="0" y="93648"/>
          <a:ext cx="6798539" cy="11419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Altra dinamica significativa, registrata nel 33% dei casi, ha riguardato il </a:t>
          </a:r>
          <a:r>
            <a:rPr lang="it-IT" sz="1600" b="1" kern="1200"/>
            <a:t>contatto di lavoratori in altezza posti su attrezzature quali trabattelli, piattaforme elevabili o ponteggi, sempre con linee aeree di media o alta tensione. </a:t>
          </a:r>
          <a:endParaRPr lang="en-US" sz="1600" kern="1200"/>
        </a:p>
      </dsp:txBody>
      <dsp:txXfrm>
        <a:off x="55744" y="149392"/>
        <a:ext cx="6687051" cy="1030432"/>
      </dsp:txXfrm>
    </dsp:sp>
    <dsp:sp modelId="{EB937259-8C02-4DE3-A5AD-A5D6AC8A027F}">
      <dsp:nvSpPr>
        <dsp:cNvPr id="0" name=""/>
        <dsp:cNvSpPr/>
      </dsp:nvSpPr>
      <dsp:spPr>
        <a:xfrm>
          <a:off x="0" y="1281648"/>
          <a:ext cx="6798539" cy="114192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È una dinamica frequente in edilizia, ma presente anche in ambito agricolo o forestale, interessando spesso addetti alla potatura di alberi. Anche in questa dinamica il fattore di rischio prevalente è la carenza di</a:t>
          </a:r>
          <a:endParaRPr lang="en-US" sz="1600" kern="1200"/>
        </a:p>
      </dsp:txBody>
      <dsp:txXfrm>
        <a:off x="55744" y="1337392"/>
        <a:ext cx="6687051" cy="1030432"/>
      </dsp:txXfrm>
    </dsp:sp>
    <dsp:sp modelId="{C0EB2DD8-2BCF-4D8D-9CA6-E048BDAB7657}">
      <dsp:nvSpPr>
        <dsp:cNvPr id="0" name=""/>
        <dsp:cNvSpPr/>
      </dsp:nvSpPr>
      <dsp:spPr>
        <a:xfrm>
          <a:off x="0" y="2469648"/>
          <a:ext cx="6798539" cy="11419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formazione, che in diversi casi ha comportato modalità di lavoro in altezza in prossimità di linee elettriche non disalimentate o non protette e in totale assenza di opportuni DPI.</a:t>
          </a:r>
          <a:endParaRPr lang="en-US" sz="1600" kern="1200"/>
        </a:p>
      </dsp:txBody>
      <dsp:txXfrm>
        <a:off x="55744" y="2525392"/>
        <a:ext cx="6687051" cy="1030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3D8C63-8683-4B70-2B69-CB9DEFCBC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E2E7541-0330-DAF6-615B-DBD0CD613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BBB214-CDF1-1FE3-CB73-668D6E5D2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6D1700-8D48-3843-D98B-4E427BEAA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245702-21D8-C7D8-A271-A4883A093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170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35DBA8-BD5B-467A-A8BE-CD04542B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B722EF-EC4B-F51B-F18C-8EA551706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35CC03-1D27-D492-DAD1-85AA412F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A188D7-2C90-C533-E104-E61B6972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E6986D-9FA2-233C-BAE1-EEF821ED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973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90F33A-0D55-30B1-3AD6-7AD970ECF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341545-2F4F-977D-BF2B-3DA629AB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C26B7A-461A-7524-F69A-FAE378417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56E908-1646-A70F-214D-C88E5841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0005E6-BC2A-3472-6940-56A35B6D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8683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E8E919-BAFA-D3D5-A6B0-BD9E8F7E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E45ADA-21CB-9633-839D-9A0C0DA12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652AE5-A3DC-9AA8-85C6-40805968D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FF4770-3BC0-DB24-5CC7-6E2BCBF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0A9DFD-1A05-8F97-A1B9-F7076DC1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B1D2BF-F139-42EB-DF89-7DE4FB51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32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A19DFF-860E-651F-97B1-857A2A5D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FACE6E-63A2-3B8B-C19F-919EA95EE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323843-2217-28D0-9451-C39397D80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9BC9A49-6878-CBB9-E438-0492CB652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349080E-180E-107F-B6B4-4243F80E2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00533A1-CA19-09A1-6B32-1EDEE9AB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01FDF4A-D5E6-63EA-2D70-9EE9051F1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D984CC6-E3E1-07F7-04D6-F33010C0C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61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C347FB-7E90-A1A2-BF9E-94E0E8C84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7C13953-D498-2B31-D53E-6360E9DA6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DD23FE-22E0-591E-A694-808738A12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39E01E0-D5A5-831E-2022-410EA084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865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35EFBE4-93FA-7B2F-756F-AF0BF476A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D7FA887-758F-70FD-0FC6-78C797FA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91DFA7-1F3C-B494-493B-3FF16CA3C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620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EF079D-B533-94FD-B5FD-1762076E6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1761A4-AE25-60E0-11A2-BD494D354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72AEBB-FF99-E583-0439-A33AE577E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49DFB6-3F4C-2858-1F58-222F3135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E6F1C2A-3421-8736-2318-613DBBAD7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1ABC753-3BAA-31A8-D2B2-86CB4FAF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450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5C6D7E-E79B-BBC0-A0E4-AB16F0DCE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2FA2ABD-2FB3-2D89-A0DB-B1537CB08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C09CFD-4353-4B52-BACF-ACD87C021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512398-03EA-F8BD-5253-0FA089AD5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BB58D0-5B7E-DEB4-01AB-0E6DBBA9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CB8961-4DF4-862E-C091-91348E8B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13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02267-E2D4-6BA3-7C50-3A5E8226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28B6582-C27C-BEB5-1B10-124DB1582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BAA073-B16F-93C0-DADB-83B5C3C9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4BE84C-8393-AEFE-234F-6FBD81D4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FD4FC4-E059-C267-0EAE-4415EC6A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34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17E5861-8AC0-5295-CF55-51565E2CC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D46CBF9-9636-B60E-41E0-886E775C6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D342E4-B164-C0BD-1F42-D742D920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C519A4-6755-8596-8BCC-8A6CF250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3A4F85-9AC9-B914-F96F-4F3EDF63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98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9D86147-543C-3A9A-ADCD-50431D63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9FD26B-8617-E1DF-633D-BF244B0E1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0DDE31-2D38-683B-4694-6C431B7C9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2DBCC2-2AB4-4709-8379-F0FA1B908301}" type="datetimeFigureOut">
              <a:rPr lang="it-IT" smtClean="0"/>
              <a:t>01/07/2024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C482A1-45B4-32CD-C6C0-6AFABD2EF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E50FF8-FFE2-1122-D494-01399099A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1773E9-2959-4D60-B01F-58573C871A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32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esto-unico-sicurezza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://www.testo-unico-sicurezza.com/" TargetMode="External"/><Relationship Id="rId2" Type="http://schemas.openxmlformats.org/officeDocument/2006/relationships/hyperlink" Target="https://appsricercascientifica.inail.it/i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17/06/relationships/model3d" Target="../media/model3d1.glb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2" name="Rectangle 4102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76B980F-B7ED-2D58-71B0-8D0B4D547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3130041"/>
            <a:ext cx="4036334" cy="2387600"/>
          </a:xfrm>
        </p:spPr>
        <p:txBody>
          <a:bodyPr anchor="t">
            <a:normAutofit/>
          </a:bodyPr>
          <a:lstStyle/>
          <a:p>
            <a:pPr algn="l">
              <a:spcAft>
                <a:spcPts val="800"/>
              </a:spcAft>
            </a:pPr>
            <a:r>
              <a:rPr lang="it-IT" sz="4600" b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CONTATTO ELETTRICO </a:t>
            </a:r>
            <a:r>
              <a:rPr lang="it-IT" sz="4600" b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DIRETTO</a:t>
            </a:r>
            <a:endParaRPr lang="it-IT" sz="4600" b="1" dirty="0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106" name="Rectangle 410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2" name="Rectangle 411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65FE78-7505-F153-1C84-D201EBF6A46A}"/>
              </a:ext>
            </a:extLst>
          </p:cNvPr>
          <p:cNvSpPr txBox="1"/>
          <p:nvPr/>
        </p:nvSpPr>
        <p:spPr>
          <a:xfrm>
            <a:off x="-2228850" y="5517641"/>
            <a:ext cx="10987088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57755">
              <a:lnSpc>
                <a:spcPts val="1970"/>
              </a:lnSpc>
              <a:spcAft>
                <a:spcPts val="800"/>
              </a:spcAft>
            </a:pPr>
            <a:r>
              <a:rPr lang="it-IT" sz="1800" b="1" kern="0" dirty="0">
                <a:solidFill>
                  <a:srgbClr val="FFFFFF"/>
                </a:solidFill>
                <a:effectLst/>
                <a:highlight>
                  <a:srgbClr val="1F5291"/>
                </a:highlight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 di sorveglianza degli infortuni mortali sul lavoro</a:t>
            </a:r>
            <a:endParaRPr lang="it-IT" sz="16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Rischio di contatto elettrico diretto nelle costruzioni. :: CANTIERE ...">
            <a:extLst>
              <a:ext uri="{FF2B5EF4-FFF2-40B4-BE49-F238E27FC236}">
                <a16:creationId xmlns:a16="http://schemas.microsoft.com/office/drawing/2014/main" id="{93D9F360-9988-ECA6-DE9B-05246CAE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15" y="1100894"/>
            <a:ext cx="6351053" cy="422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Immagine che contiene vestiti, elmetto, calzature, Viso umano&#10;&#10;Descrizione generata automaticamente">
            <a:extLst>
              <a:ext uri="{FF2B5EF4-FFF2-40B4-BE49-F238E27FC236}">
                <a16:creationId xmlns:a16="http://schemas.microsoft.com/office/drawing/2014/main" id="{779398D9-0BCF-D3E3-6AB5-80864FCD2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835" y="-449036"/>
            <a:ext cx="6858000" cy="6858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42D5F0-0219-4F98-2715-D2A7A7644D67}"/>
              </a:ext>
            </a:extLst>
          </p:cNvPr>
          <p:cNvSpPr txBox="1"/>
          <p:nvPr/>
        </p:nvSpPr>
        <p:spPr>
          <a:xfrm>
            <a:off x="6882638" y="554278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Scaricato gratuitamente da </a:t>
            </a:r>
          </a:p>
          <a:p>
            <a:r>
              <a:rPr lang="it-IT" dirty="0">
                <a:hlinkClick r:id="rId4"/>
              </a:rPr>
              <a:t>www.testo-unico-sicurezza.com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252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3B6B397-9C23-20C7-9177-4458FFA8D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66" r="21268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4572000" y="2706624"/>
            <a:ext cx="6976872" cy="3483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2800" dirty="0"/>
              <a:t>Il rischio del contatto elettrico diretto si verifica quando una persona entra in contatto con una parte attiva di un circuito elettrico, cioè una parte sotto tensione.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2800" dirty="0"/>
              <a:t> Questo può avvenire in diverse circostanze, ad esempio toccando fili scoperti, prese di corrente non isolate o apparecchiature elettriche difettose.</a:t>
            </a:r>
            <a:endParaRPr lang="en-US" sz="2800" dirty="0"/>
          </a:p>
        </p:txBody>
      </p:sp>
      <p:pic>
        <p:nvPicPr>
          <p:cNvPr id="6146" name="Picture 2" descr="Contatti elettrici | Voltimum Italia">
            <a:extLst>
              <a:ext uri="{FF2B5EF4-FFF2-40B4-BE49-F238E27FC236}">
                <a16:creationId xmlns:a16="http://schemas.microsoft.com/office/drawing/2014/main" id="{E5CD11EC-69EE-8D13-7654-796ABCA81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6" y="216304"/>
            <a:ext cx="2657475" cy="233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54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0C57ED-F791-D98C-0D1B-58035B3E6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conseguenze del contatto elettrico diretto possono essere molto gravi e includono: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29F596-E129-C290-7704-323349EDF6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28687" y="1803896"/>
            <a:ext cx="713422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Shock Elettrico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Il passaggio della corrente elettrica attraverso il corpo umano può causare uno shock elettrico, che può variare da una sensazione di formicolio a un arresto cardiaco, a seconda dell'intensità della corrente.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Ustioni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Il contatto diretto con parti sotto tensione può provocare ustioni sulla pelle e nei tessuti interni del corpo.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Contrazioni Muscolari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La corrente elettrica può causare contrazioni muscolari involontarie, che possono portare a cadute o a ulteriori lesioni.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Arresto Respiratorio o Cardiaco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In casi estremi, l'elettricità può interrompere le normali funzioni del cuore e dei polmoni, portando a un arresto respiratorio o cardiaco.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Danni agli Organi Interni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La corrente elettrica può danneggiare organi interni, causando complicazioni mediche a lungo termine.</a:t>
            </a:r>
          </a:p>
        </p:txBody>
      </p:sp>
      <p:pic>
        <p:nvPicPr>
          <p:cNvPr id="6" name="Picture 2" descr="Il rischio elettrico: come comportarsi? Corsi brescia">
            <a:extLst>
              <a:ext uri="{FF2B5EF4-FFF2-40B4-BE49-F238E27FC236}">
                <a16:creationId xmlns:a16="http://schemas.microsoft.com/office/drawing/2014/main" id="{511521A3-6C8A-B524-DFFE-C7F3A413B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690688"/>
            <a:ext cx="2814637" cy="458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38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0C57ED-F791-D98C-0D1B-58035B3E6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 prevenire i rischi di contatto elettrico diretto, è fondamentale: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29F596-E129-C290-7704-323349EDF6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28687" y="1823356"/>
            <a:ext cx="7134226" cy="393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/>
              <a:t>Per prevenire i rischi di contatto elettrico diretto, è fondamentale: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Utilizzare dispositivi di protezione individuale (DPI) come guanti isolanti e stivali.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Assicurarsi che tutte le apparecchiature elettriche siano correttamente isolate e mantenute.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Seguire scrupolosamente le normative e le procedure di sicurezza elettrica.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Formare il personale sulla sicurezza elettrica e sui pericoli associati.</a:t>
            </a:r>
          </a:p>
        </p:txBody>
      </p:sp>
      <p:pic>
        <p:nvPicPr>
          <p:cNvPr id="6" name="Picture 2" descr="Il rischio elettrico: come comportarsi? Corsi brescia">
            <a:extLst>
              <a:ext uri="{FF2B5EF4-FFF2-40B4-BE49-F238E27FC236}">
                <a16:creationId xmlns:a16="http://schemas.microsoft.com/office/drawing/2014/main" id="{511521A3-6C8A-B524-DFFE-C7F3A413B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690688"/>
            <a:ext cx="2814637" cy="458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22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Background">
            <a:extLst>
              <a:ext uri="{FF2B5EF4-FFF2-40B4-BE49-F238E27FC236}">
                <a16:creationId xmlns:a16="http://schemas.microsoft.com/office/drawing/2014/main" id="{5F637E18-EF26-4327-9077-7FFC67B98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EED6667-6BE8-A2AB-422A-5A1D89727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35D3F95-05EC-A6BD-1442-2EC4AF7BF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244742"/>
            <a:ext cx="10873780" cy="1235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Distribuzione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degli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infortunati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da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contatto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elettrico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diretto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rispetto al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settore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attività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valori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%)</a:t>
            </a:r>
            <a:br>
              <a:rPr lang="en-US" sz="2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DDF32163-B126-5393-EB56-A969A2807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1862" y="2375210"/>
            <a:ext cx="8407880" cy="3844615"/>
          </a:xfrm>
          <a:prstGeom prst="rect">
            <a:avLst/>
          </a:prstGeom>
          <a:effectLst/>
        </p:spPr>
      </p:pic>
      <p:pic>
        <p:nvPicPr>
          <p:cNvPr id="8194" name="Picture 2" descr="Il rischio elettrico: come comportarsi? Corsi brescia">
            <a:extLst>
              <a:ext uri="{FF2B5EF4-FFF2-40B4-BE49-F238E27FC236}">
                <a16:creationId xmlns:a16="http://schemas.microsoft.com/office/drawing/2014/main" id="{7546C2E7-1D07-C7DA-BD11-BECF0650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2605087"/>
            <a:ext cx="17526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335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35D3F95-05EC-A6BD-1442-2EC4AF7BF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Distribuzione degli infortunati da contatto elettrico diretto per età dell’infortunato (valori %)</a:t>
            </a:r>
            <a:br>
              <a:rPr lang="en-US" sz="1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6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D62E0B7-B894-AE20-5B61-AC30475B8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676667"/>
            <a:ext cx="7188199" cy="3501277"/>
          </a:xfrm>
          <a:prstGeom prst="rect">
            <a:avLst/>
          </a:prstGeom>
        </p:spPr>
      </p:pic>
      <p:pic>
        <p:nvPicPr>
          <p:cNvPr id="9218" name="Picture 2" descr="Il rischio elettrico: come comportarsi? Corsi brescia">
            <a:extLst>
              <a:ext uri="{FF2B5EF4-FFF2-40B4-BE49-F238E27FC236}">
                <a16:creationId xmlns:a16="http://schemas.microsoft.com/office/drawing/2014/main" id="{1DAEBDCD-427E-74CE-F79F-A1BF7F6B3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3919537"/>
            <a:ext cx="17526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75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A23E10-6A7E-832A-896D-0CAC14CAC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82" r="3424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9" name="CasellaDiTesto 6">
            <a:extLst>
              <a:ext uri="{FF2B5EF4-FFF2-40B4-BE49-F238E27FC236}">
                <a16:creationId xmlns:a16="http://schemas.microsoft.com/office/drawing/2014/main" id="{4CB25C43-0AD8-70A1-1127-7F4EEEC71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398518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magine 1" descr="Immagine che contiene vestiti, elmetto, calzature, Viso umano&#10;&#10;Descrizione generata automaticamente">
            <a:extLst>
              <a:ext uri="{FF2B5EF4-FFF2-40B4-BE49-F238E27FC236}">
                <a16:creationId xmlns:a16="http://schemas.microsoft.com/office/drawing/2014/main" id="{19BB975F-680F-67EF-01EB-AD51FC28C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9561" y="-45028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06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È un </a:t>
            </a:r>
            <a:r>
              <a:rPr lang="en-US" b="1" dirty="0" err="1"/>
              <a:t>tipo</a:t>
            </a:r>
            <a:r>
              <a:rPr lang="en-US" b="1" dirty="0"/>
              <a:t> di </a:t>
            </a:r>
            <a:r>
              <a:rPr lang="en-US" b="1" dirty="0" err="1"/>
              <a:t>infortunio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avviene</a:t>
            </a:r>
            <a:r>
              <a:rPr lang="en-US" b="1" dirty="0"/>
              <a:t> </a:t>
            </a:r>
            <a:r>
              <a:rPr lang="en-US" b="1" dirty="0" err="1"/>
              <a:t>prevalentemente</a:t>
            </a:r>
            <a:r>
              <a:rPr lang="en-US" b="1" dirty="0"/>
              <a:t> </a:t>
            </a:r>
            <a:r>
              <a:rPr lang="en-US" b="1" dirty="0" err="1"/>
              <a:t>durante</a:t>
            </a:r>
            <a:r>
              <a:rPr lang="en-US" b="1" dirty="0"/>
              <a:t> lo </a:t>
            </a:r>
            <a:r>
              <a:rPr lang="en-US" b="1" dirty="0" err="1"/>
              <a:t>svolgimento</a:t>
            </a:r>
            <a:r>
              <a:rPr lang="en-US" b="1" dirty="0"/>
              <a:t> di </a:t>
            </a:r>
            <a:r>
              <a:rPr lang="en-US" b="1" dirty="0" err="1"/>
              <a:t>lavori</a:t>
            </a:r>
            <a:r>
              <a:rPr lang="en-US" b="1" dirty="0"/>
              <a:t> </a:t>
            </a:r>
            <a:r>
              <a:rPr lang="en-US" b="1" dirty="0" err="1"/>
              <a:t>edili</a:t>
            </a:r>
            <a:r>
              <a:rPr lang="en-US" b="1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È il </a:t>
            </a:r>
            <a:r>
              <a:rPr lang="en-US" b="1" dirty="0" err="1"/>
              <a:t>caso,soprattutto</a:t>
            </a:r>
            <a:r>
              <a:rPr lang="en-US" b="1" dirty="0"/>
              <a:t>, di </a:t>
            </a:r>
            <a:r>
              <a:rPr lang="en-US" b="1" dirty="0" err="1"/>
              <a:t>autobetonpompe</a:t>
            </a:r>
            <a:r>
              <a:rPr lang="en-US" b="1" dirty="0"/>
              <a:t> </a:t>
            </a:r>
            <a:r>
              <a:rPr lang="en-US" b="1" dirty="0" err="1"/>
              <a:t>utilizzate</a:t>
            </a:r>
            <a:r>
              <a:rPr lang="en-US" b="1" dirty="0"/>
              <a:t> per </a:t>
            </a:r>
            <a:r>
              <a:rPr lang="en-US" b="1" dirty="0" err="1"/>
              <a:t>eseguiredei</a:t>
            </a:r>
            <a:r>
              <a:rPr lang="en-US" b="1" dirty="0"/>
              <a:t> </a:t>
            </a:r>
            <a:r>
              <a:rPr lang="en-US" b="1" dirty="0" err="1"/>
              <a:t>getti</a:t>
            </a:r>
            <a:r>
              <a:rPr lang="en-US" b="1" dirty="0"/>
              <a:t> di </a:t>
            </a:r>
            <a:r>
              <a:rPr lang="en-US" b="1" dirty="0" err="1"/>
              <a:t>calcestruzzo</a:t>
            </a:r>
            <a:r>
              <a:rPr lang="en-US" b="1" dirty="0"/>
              <a:t> o di </a:t>
            </a:r>
            <a:r>
              <a:rPr lang="en-US" b="1" dirty="0" err="1"/>
              <a:t>autogru</a:t>
            </a:r>
            <a:r>
              <a:rPr lang="en-US" b="1" dirty="0"/>
              <a:t> e </a:t>
            </a:r>
            <a:r>
              <a:rPr lang="en-US" b="1" dirty="0" err="1"/>
              <a:t>autocisterne</a:t>
            </a:r>
            <a:r>
              <a:rPr lang="en-US" b="1" dirty="0"/>
              <a:t> in </a:t>
            </a:r>
            <a:r>
              <a:rPr lang="en-US" b="1" dirty="0" err="1"/>
              <a:t>manovra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impattano</a:t>
            </a:r>
            <a:r>
              <a:rPr lang="en-US" b="1" dirty="0"/>
              <a:t> la </a:t>
            </a:r>
            <a:r>
              <a:rPr lang="en-US" b="1" dirty="0" err="1"/>
              <a:t>linea</a:t>
            </a:r>
            <a:r>
              <a:rPr lang="en-US" b="1" dirty="0"/>
              <a:t>.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441167-E693-02BB-7963-BFEBEFFC1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479985"/>
            <a:ext cx="5628018" cy="36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63FEC2-059C-9D1A-B347-495FF8238F1F}"/>
              </a:ext>
            </a:extLst>
          </p:cNvPr>
          <p:cNvSpPr txBox="1"/>
          <p:nvPr/>
        </p:nvSpPr>
        <p:spPr>
          <a:xfrm>
            <a:off x="6096000" y="1220266"/>
            <a:ext cx="6096000" cy="215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9920">
              <a:lnSpc>
                <a:spcPts val="950"/>
              </a:lnSpc>
              <a:spcAft>
                <a:spcPts val="800"/>
              </a:spcAft>
            </a:pPr>
            <a:r>
              <a:rPr lang="it-IT" sz="800" kern="0" dirty="0">
                <a:solidFill>
                  <a:srgbClr val="231F2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Fonte:(Inail  Dipartimento di medicina, epidemiologia, igiene del lavoro e ambientale)</a:t>
            </a:r>
            <a:endParaRPr lang="it-IT" sz="36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93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/>
              <a:t>I </a:t>
            </a:r>
            <a:r>
              <a:rPr lang="en-US" sz="1400" b="1" dirty="0" err="1"/>
              <a:t>fattori</a:t>
            </a:r>
            <a:r>
              <a:rPr lang="en-US" sz="1400" b="1" dirty="0"/>
              <a:t> di </a:t>
            </a:r>
            <a:r>
              <a:rPr lang="en-US" sz="1400" b="1" dirty="0" err="1"/>
              <a:t>rischio</a:t>
            </a:r>
            <a:r>
              <a:rPr lang="en-US" sz="1400" b="1" dirty="0"/>
              <a:t> </a:t>
            </a:r>
            <a:r>
              <a:rPr lang="en-US" sz="1400" b="1" dirty="0" err="1"/>
              <a:t>più</a:t>
            </a:r>
            <a:r>
              <a:rPr lang="en-US" sz="1400" b="1" dirty="0"/>
              <a:t> </a:t>
            </a:r>
            <a:r>
              <a:rPr lang="en-US" sz="1400" b="1" dirty="0" err="1"/>
              <a:t>frequentemente</a:t>
            </a:r>
            <a:r>
              <a:rPr lang="en-US" sz="1400" b="1" dirty="0"/>
              <a:t> </a:t>
            </a:r>
            <a:r>
              <a:rPr lang="en-US" sz="1400" b="1" dirty="0" err="1"/>
              <a:t>rilevati</a:t>
            </a:r>
            <a:r>
              <a:rPr lang="en-US" sz="1400" b="1" dirty="0"/>
              <a:t> in </a:t>
            </a:r>
            <a:r>
              <a:rPr lang="en-US" sz="1400" b="1" dirty="0" err="1"/>
              <a:t>questa</a:t>
            </a:r>
            <a:r>
              <a:rPr lang="en-US" sz="1400" b="1" dirty="0"/>
              <a:t> </a:t>
            </a:r>
            <a:r>
              <a:rPr lang="en-US" sz="1400" b="1" dirty="0" err="1"/>
              <a:t>dinamica</a:t>
            </a:r>
            <a:r>
              <a:rPr lang="en-US" sz="1400" b="1" dirty="0"/>
              <a:t> </a:t>
            </a:r>
            <a:r>
              <a:rPr lang="en-US" sz="1400" b="1" dirty="0" err="1"/>
              <a:t>sono</a:t>
            </a:r>
            <a:r>
              <a:rPr lang="en-US" sz="1400" b="1" dirty="0"/>
              <a:t> </a:t>
            </a:r>
            <a:r>
              <a:rPr lang="en-US" sz="1400" b="1" dirty="0" err="1"/>
              <a:t>anche</a:t>
            </a:r>
            <a:r>
              <a:rPr lang="en-US" sz="1400" b="1" dirty="0"/>
              <a:t> </a:t>
            </a:r>
            <a:r>
              <a:rPr lang="en-US" sz="1400" b="1" dirty="0" err="1"/>
              <a:t>conseguenza</a:t>
            </a:r>
            <a:r>
              <a:rPr lang="en-US" sz="1400" b="1" dirty="0"/>
              <a:t> di </a:t>
            </a:r>
            <a:r>
              <a:rPr lang="en-US" sz="1400" b="1" dirty="0" err="1"/>
              <a:t>una</a:t>
            </a:r>
            <a:r>
              <a:rPr lang="en-US" sz="1400" b="1" dirty="0"/>
              <a:t> </a:t>
            </a:r>
            <a:r>
              <a:rPr lang="en-US" sz="1400" b="1" dirty="0" err="1"/>
              <a:t>mancata</a:t>
            </a:r>
            <a:r>
              <a:rPr lang="en-US" sz="1400" b="1" dirty="0"/>
              <a:t> </a:t>
            </a:r>
            <a:r>
              <a:rPr lang="en-US" sz="1400" b="1" dirty="0" err="1"/>
              <a:t>pianificazione</a:t>
            </a:r>
            <a:r>
              <a:rPr lang="en-US" sz="1400" b="1" dirty="0"/>
              <a:t> </a:t>
            </a:r>
            <a:r>
              <a:rPr lang="en-US" sz="1400" b="1" dirty="0" err="1"/>
              <a:t>preliminare</a:t>
            </a:r>
            <a:r>
              <a:rPr lang="en-US" sz="1400" b="1" dirty="0"/>
              <a:t>, da </a:t>
            </a:r>
            <a:r>
              <a:rPr lang="en-US" sz="1400" b="1" dirty="0" err="1"/>
              <a:t>effettuarsi</a:t>
            </a:r>
            <a:r>
              <a:rPr lang="en-US" sz="1400" b="1" dirty="0"/>
              <a:t> con </a:t>
            </a:r>
            <a:r>
              <a:rPr lang="en-US" sz="1400" b="1" dirty="0" err="1"/>
              <a:t>sopralluoghi</a:t>
            </a:r>
            <a:r>
              <a:rPr lang="en-US" sz="1400" b="1" dirty="0"/>
              <a:t> </a:t>
            </a:r>
            <a:r>
              <a:rPr lang="en-US" sz="1400" b="1" dirty="0" err="1"/>
              <a:t>dell’ambiente</a:t>
            </a:r>
            <a:r>
              <a:rPr lang="en-US" sz="1400" b="1" dirty="0"/>
              <a:t> in cui </a:t>
            </a:r>
            <a:r>
              <a:rPr lang="en-US" sz="1400" b="1" dirty="0" err="1"/>
              <a:t>verrà</a:t>
            </a:r>
            <a:r>
              <a:rPr lang="en-US" sz="1400" b="1" dirty="0"/>
              <a:t> </a:t>
            </a:r>
            <a:r>
              <a:rPr lang="en-US" sz="1400" b="1" dirty="0" err="1"/>
              <a:t>svolto</a:t>
            </a:r>
            <a:r>
              <a:rPr lang="en-US" sz="1400" b="1" dirty="0"/>
              <a:t> il lavoro.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Tra</a:t>
            </a:r>
            <a:r>
              <a:rPr lang="en-US" sz="1400" dirty="0"/>
              <a:t> di </a:t>
            </a:r>
            <a:r>
              <a:rPr lang="en-US" sz="1400" dirty="0" err="1"/>
              <a:t>essi</a:t>
            </a:r>
            <a:r>
              <a:rPr lang="en-US" sz="1400" dirty="0"/>
              <a:t>, in </a:t>
            </a:r>
            <a:r>
              <a:rPr lang="en-US" sz="1400" dirty="0" err="1"/>
              <a:t>particolare</a:t>
            </a:r>
            <a:r>
              <a:rPr lang="en-US" sz="1400" dirty="0"/>
              <a:t>, </a:t>
            </a:r>
            <a:r>
              <a:rPr lang="en-US" sz="1400" dirty="0" err="1"/>
              <a:t>si</a:t>
            </a:r>
            <a:r>
              <a:rPr lang="en-US" sz="1400" dirty="0"/>
              <a:t> </a:t>
            </a:r>
            <a:r>
              <a:rPr lang="en-US" sz="1400" dirty="0" err="1"/>
              <a:t>segnalano</a:t>
            </a:r>
            <a:r>
              <a:rPr lang="en-US" sz="1400" dirty="0"/>
              <a:t>: la </a:t>
            </a:r>
            <a:r>
              <a:rPr lang="en-US" sz="1400" dirty="0" err="1"/>
              <a:t>mancanza</a:t>
            </a:r>
            <a:r>
              <a:rPr lang="en-US" sz="1400" dirty="0"/>
              <a:t> di </a:t>
            </a:r>
            <a:r>
              <a:rPr lang="en-US" sz="1400" dirty="0" err="1"/>
              <a:t>opportuna</a:t>
            </a:r>
            <a:r>
              <a:rPr lang="en-US" sz="1400" dirty="0"/>
              <a:t> </a:t>
            </a:r>
            <a:r>
              <a:rPr lang="en-US" sz="1400" dirty="0" err="1"/>
              <a:t>segnaletica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</a:t>
            </a:r>
            <a:r>
              <a:rPr lang="en-US" sz="1400" dirty="0" err="1"/>
              <a:t>avverta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</a:t>
            </a:r>
            <a:r>
              <a:rPr lang="en-US" sz="1400" dirty="0" err="1"/>
              <a:t>presenza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</a:t>
            </a:r>
            <a:r>
              <a:rPr lang="en-US" sz="1400" dirty="0" err="1"/>
              <a:t>linea</a:t>
            </a:r>
            <a:r>
              <a:rPr lang="en-US" sz="1400" dirty="0"/>
              <a:t> </a:t>
            </a:r>
            <a:r>
              <a:rPr lang="en-US" sz="1400" dirty="0" err="1"/>
              <a:t>aerea</a:t>
            </a:r>
            <a:r>
              <a:rPr lang="en-US" sz="1400" dirty="0"/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errori</a:t>
            </a:r>
            <a:r>
              <a:rPr lang="en-US" sz="1400" dirty="0"/>
              <a:t> di </a:t>
            </a:r>
            <a:r>
              <a:rPr lang="en-US" sz="1400" dirty="0" err="1"/>
              <a:t>procedura</a:t>
            </a:r>
            <a:r>
              <a:rPr lang="en-US" sz="1400" dirty="0"/>
              <a:t> </a:t>
            </a:r>
            <a:r>
              <a:rPr lang="en-US" sz="1400" dirty="0" err="1"/>
              <a:t>collegati</a:t>
            </a:r>
            <a:r>
              <a:rPr lang="en-US" sz="1400" dirty="0"/>
              <a:t> </a:t>
            </a:r>
            <a:r>
              <a:rPr lang="en-US" sz="1400" dirty="0" err="1"/>
              <a:t>alla</a:t>
            </a:r>
            <a:r>
              <a:rPr lang="en-US" sz="1400" dirty="0"/>
              <a:t> </a:t>
            </a:r>
            <a:r>
              <a:rPr lang="en-US" sz="1400" dirty="0" err="1"/>
              <a:t>carenza</a:t>
            </a:r>
            <a:r>
              <a:rPr lang="en-US" sz="1400" dirty="0"/>
              <a:t> di </a:t>
            </a:r>
            <a:r>
              <a:rPr lang="en-US" sz="1400" dirty="0" err="1"/>
              <a:t>formazione,informazione</a:t>
            </a:r>
            <a:r>
              <a:rPr lang="en-US" sz="1400" dirty="0"/>
              <a:t> e </a:t>
            </a:r>
            <a:r>
              <a:rPr lang="en-US" sz="1400" dirty="0" err="1"/>
              <a:t>addestramento</a:t>
            </a:r>
            <a:r>
              <a:rPr lang="en-US" sz="1400" dirty="0"/>
              <a:t> </a:t>
            </a:r>
            <a:r>
              <a:rPr lang="en-US" sz="1400" dirty="0" err="1"/>
              <a:t>degli</a:t>
            </a:r>
            <a:r>
              <a:rPr lang="en-US" sz="1400" dirty="0"/>
              <a:t> </a:t>
            </a:r>
            <a:r>
              <a:rPr lang="en-US" sz="1400" dirty="0" err="1"/>
              <a:t>addetti</a:t>
            </a:r>
            <a:r>
              <a:rPr lang="en-US" sz="1400" dirty="0"/>
              <a:t> </a:t>
            </a:r>
            <a:r>
              <a:rPr lang="en-US" sz="1400" dirty="0" err="1"/>
              <a:t>oppurealla</a:t>
            </a:r>
            <a:r>
              <a:rPr lang="en-US" sz="1400" dirty="0"/>
              <a:t> </a:t>
            </a:r>
            <a:r>
              <a:rPr lang="en-US" sz="1400" dirty="0" err="1"/>
              <a:t>carenza</a:t>
            </a:r>
            <a:r>
              <a:rPr lang="en-US" sz="1400" dirty="0"/>
              <a:t> di </a:t>
            </a:r>
            <a:r>
              <a:rPr lang="en-US" sz="1400" dirty="0" err="1"/>
              <a:t>vigilanza</a:t>
            </a:r>
            <a:r>
              <a:rPr lang="en-US" sz="1400" dirty="0"/>
              <a:t>, con il </a:t>
            </a:r>
            <a:r>
              <a:rPr lang="en-US" sz="1400" dirty="0" err="1"/>
              <a:t>conseguente</a:t>
            </a:r>
            <a:r>
              <a:rPr lang="en-US" sz="1400" dirty="0"/>
              <a:t> </a:t>
            </a:r>
            <a:r>
              <a:rPr lang="en-US" sz="1400" dirty="0" err="1"/>
              <a:t>instaurarsi</a:t>
            </a:r>
            <a:r>
              <a:rPr lang="en-US" sz="1400" dirty="0"/>
              <a:t> di </a:t>
            </a:r>
            <a:r>
              <a:rPr lang="en-US" sz="1400" dirty="0" err="1"/>
              <a:t>pratiche</a:t>
            </a:r>
            <a:r>
              <a:rPr lang="en-US" sz="1400" dirty="0"/>
              <a:t> </a:t>
            </a:r>
            <a:r>
              <a:rPr lang="en-US" sz="1400" dirty="0" err="1"/>
              <a:t>scorrette</a:t>
            </a:r>
            <a:r>
              <a:rPr lang="en-US" sz="1400" dirty="0"/>
              <a:t> </a:t>
            </a:r>
            <a:r>
              <a:rPr lang="en-US" sz="1400" dirty="0" err="1"/>
              <a:t>abituali</a:t>
            </a:r>
            <a:r>
              <a:rPr lang="en-US" sz="14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Infine</a:t>
            </a:r>
            <a:r>
              <a:rPr lang="en-US" sz="1400" dirty="0"/>
              <a:t>, </a:t>
            </a:r>
            <a:r>
              <a:rPr lang="en-US" sz="1400" dirty="0" err="1"/>
              <a:t>una</a:t>
            </a:r>
            <a:r>
              <a:rPr lang="en-US" sz="1400" dirty="0"/>
              <a:t> </a:t>
            </a:r>
            <a:r>
              <a:rPr lang="en-US" sz="1400" dirty="0" err="1"/>
              <a:t>mancanza</a:t>
            </a:r>
            <a:r>
              <a:rPr lang="en-US" sz="1400" dirty="0"/>
              <a:t> di </a:t>
            </a:r>
            <a:r>
              <a:rPr lang="en-US" sz="1400" dirty="0" err="1"/>
              <a:t>coordinamento</a:t>
            </a:r>
            <a:r>
              <a:rPr lang="en-US" sz="1400" dirty="0"/>
              <a:t> e </a:t>
            </a:r>
            <a:r>
              <a:rPr lang="en-US" sz="1400" dirty="0" err="1"/>
              <a:t>comunicazione</a:t>
            </a:r>
            <a:r>
              <a:rPr lang="en-US" sz="1400" dirty="0"/>
              <a:t> </a:t>
            </a:r>
            <a:r>
              <a:rPr lang="en-US" sz="1400" dirty="0" err="1"/>
              <a:t>tra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vari</a:t>
            </a:r>
            <a:r>
              <a:rPr lang="en-US" sz="1400" dirty="0"/>
              <a:t> </a:t>
            </a:r>
            <a:r>
              <a:rPr lang="en-US" sz="1400" dirty="0" err="1"/>
              <a:t>lavoratori</a:t>
            </a:r>
            <a:r>
              <a:rPr lang="en-US" sz="1400" dirty="0"/>
              <a:t> </a:t>
            </a:r>
            <a:r>
              <a:rPr lang="en-US" sz="1400" dirty="0" err="1"/>
              <a:t>coinvolti</a:t>
            </a:r>
            <a:r>
              <a:rPr lang="en-US" sz="1400" dirty="0"/>
              <a:t>. </a:t>
            </a:r>
            <a:r>
              <a:rPr lang="en-US" sz="1400" dirty="0" err="1"/>
              <a:t>Spesso</a:t>
            </a:r>
            <a:r>
              <a:rPr lang="en-US" sz="1400" dirty="0"/>
              <a:t>, </a:t>
            </a:r>
            <a:r>
              <a:rPr lang="en-US" sz="1400" dirty="0" err="1"/>
              <a:t>infatti</a:t>
            </a:r>
            <a:r>
              <a:rPr lang="en-US" sz="1400" dirty="0"/>
              <a:t>, il </a:t>
            </a:r>
            <a:r>
              <a:rPr lang="en-US" sz="1400" dirty="0" err="1"/>
              <a:t>contatto</a:t>
            </a:r>
            <a:r>
              <a:rPr lang="en-US" sz="1400" dirty="0"/>
              <a:t> con la </a:t>
            </a:r>
            <a:r>
              <a:rPr lang="en-US" sz="1400" dirty="0" err="1"/>
              <a:t>linea</a:t>
            </a:r>
            <a:r>
              <a:rPr lang="en-US" sz="1400" dirty="0"/>
              <a:t> </a:t>
            </a:r>
            <a:r>
              <a:rPr lang="en-US" sz="1400" dirty="0" err="1"/>
              <a:t>avviene</a:t>
            </a:r>
            <a:r>
              <a:rPr lang="en-US" sz="1400" dirty="0"/>
              <a:t> a causa di </a:t>
            </a:r>
            <a:r>
              <a:rPr lang="en-US" sz="1400" dirty="0" err="1"/>
              <a:t>terzi</a:t>
            </a:r>
            <a:r>
              <a:rPr lang="en-US" sz="1400" dirty="0"/>
              <a:t> </a:t>
            </a:r>
            <a:r>
              <a:rPr lang="en-US" sz="1400" dirty="0" err="1"/>
              <a:t>addetti</a:t>
            </a:r>
            <a:r>
              <a:rPr lang="en-US" sz="1400" dirty="0"/>
              <a:t> </a:t>
            </a:r>
            <a:r>
              <a:rPr lang="en-US" sz="1400" dirty="0" err="1"/>
              <a:t>alla</a:t>
            </a:r>
            <a:r>
              <a:rPr lang="en-US" sz="1400" dirty="0"/>
              <a:t> </a:t>
            </a:r>
            <a:r>
              <a:rPr lang="en-US" sz="1400" dirty="0" err="1"/>
              <a:t>manovra</a:t>
            </a:r>
            <a:r>
              <a:rPr lang="en-US" sz="1400" dirty="0"/>
              <a:t> </a:t>
            </a:r>
            <a:r>
              <a:rPr lang="en-US" sz="1400" dirty="0" err="1"/>
              <a:t>dei</a:t>
            </a:r>
            <a:r>
              <a:rPr lang="en-US" sz="1400" dirty="0"/>
              <a:t> </a:t>
            </a:r>
            <a:r>
              <a:rPr lang="en-US" sz="1400" dirty="0" err="1"/>
              <a:t>mezzi</a:t>
            </a:r>
            <a:r>
              <a:rPr lang="en-US" sz="1400" dirty="0"/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C962985-6AF4-CB70-F6BE-F7EC02FB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479985"/>
            <a:ext cx="5628018" cy="36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134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611B38-A618-A2C2-7024-9F12CCE73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26" r="29829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9" name="CasellaDiTesto 6">
            <a:extLst>
              <a:ext uri="{FF2B5EF4-FFF2-40B4-BE49-F238E27FC236}">
                <a16:creationId xmlns:a16="http://schemas.microsoft.com/office/drawing/2014/main" id="{439C96A3-9F7F-063E-5CC9-7FA342725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5143682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magine 1" descr="Immagine che contiene vestiti, elmetto, calzature, Viso umano&#10;&#10;Descrizione generata automaticamente">
            <a:extLst>
              <a:ext uri="{FF2B5EF4-FFF2-40B4-BE49-F238E27FC236}">
                <a16:creationId xmlns:a16="http://schemas.microsoft.com/office/drawing/2014/main" id="{265F5B9A-AB36-C872-FFFE-9D3DE186F0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751" y="-19464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unto interrogativo su sfondo verde pastello">
            <a:extLst>
              <a:ext uri="{FF2B5EF4-FFF2-40B4-BE49-F238E27FC236}">
                <a16:creationId xmlns:a16="http://schemas.microsoft.com/office/drawing/2014/main" id="{E916B4BE-EEC3-5390-E5D2-0089B8F20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49" r="7057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4553734" y="2409830"/>
            <a:ext cx="6798539" cy="3705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Un elemento critico da segnalare, soprattutto con riferimento a lavoratori posti su carrelli sopraelevati, èla mancanza di una pulsantiera autonoma che rendal’operatore indipendente dall’attività dei manovratori dei mezzi.</a:t>
            </a:r>
          </a:p>
        </p:txBody>
      </p:sp>
    </p:spTree>
    <p:extLst>
      <p:ext uri="{BB962C8B-B14F-4D97-AF65-F5344CB8AC3E}">
        <p14:creationId xmlns:p14="http://schemas.microsoft.com/office/powerpoint/2010/main" val="3830778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762000" y="2551176"/>
            <a:ext cx="4085665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Il </a:t>
            </a:r>
            <a:r>
              <a:rPr lang="en-US" sz="1700" dirty="0" err="1"/>
              <a:t>residuale</a:t>
            </a:r>
            <a:r>
              <a:rPr lang="en-US" sz="1700" dirty="0"/>
              <a:t> 20% </a:t>
            </a:r>
            <a:r>
              <a:rPr lang="en-US" sz="1700" dirty="0" err="1"/>
              <a:t>dei</a:t>
            </a:r>
            <a:r>
              <a:rPr lang="en-US" sz="1700" dirty="0"/>
              <a:t> </a:t>
            </a:r>
            <a:r>
              <a:rPr lang="en-US" sz="1700" dirty="0" err="1"/>
              <a:t>casi</a:t>
            </a:r>
            <a:r>
              <a:rPr lang="en-US" sz="1700" dirty="0"/>
              <a:t> ha </a:t>
            </a:r>
            <a:r>
              <a:rPr lang="en-US" sz="1700" dirty="0" err="1"/>
              <a:t>interessato</a:t>
            </a:r>
            <a:r>
              <a:rPr lang="en-US" sz="1700" dirty="0"/>
              <a:t> </a:t>
            </a:r>
            <a:r>
              <a:rPr lang="en-US" sz="1700" dirty="0" err="1"/>
              <a:t>lavoratori</a:t>
            </a:r>
            <a:r>
              <a:rPr lang="en-US" sz="1700" dirty="0"/>
              <a:t> </a:t>
            </a:r>
            <a:r>
              <a:rPr lang="en-US" sz="1700" dirty="0" err="1"/>
              <a:t>intenti</a:t>
            </a:r>
            <a:r>
              <a:rPr lang="en-US" sz="1700" dirty="0"/>
              <a:t> ad </a:t>
            </a:r>
            <a:r>
              <a:rPr lang="en-US" sz="1700" dirty="0" err="1"/>
              <a:t>attività</a:t>
            </a:r>
            <a:r>
              <a:rPr lang="en-US" sz="1700" dirty="0"/>
              <a:t> </a:t>
            </a:r>
            <a:r>
              <a:rPr lang="en-US" sz="1700" dirty="0" err="1"/>
              <a:t>più</a:t>
            </a:r>
            <a:r>
              <a:rPr lang="en-US" sz="1700" dirty="0"/>
              <a:t> disparate e non </a:t>
            </a:r>
            <a:r>
              <a:rPr lang="en-US" sz="1700" dirty="0" err="1"/>
              <a:t>facilmente</a:t>
            </a:r>
            <a:r>
              <a:rPr lang="en-US" sz="1700" dirty="0"/>
              <a:t> </a:t>
            </a:r>
            <a:r>
              <a:rPr lang="en-US" sz="1700" dirty="0" err="1"/>
              <a:t>catalogabili</a:t>
            </a:r>
            <a:r>
              <a:rPr lang="en-US" sz="1700" dirty="0"/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l’operaio</a:t>
            </a:r>
            <a:r>
              <a:rPr lang="en-US" sz="1700" dirty="0"/>
              <a:t> edile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taglia</a:t>
            </a:r>
            <a:r>
              <a:rPr lang="en-US" sz="1700" dirty="0"/>
              <a:t> un </a:t>
            </a:r>
            <a:r>
              <a:rPr lang="en-US" sz="1700" dirty="0" err="1"/>
              <a:t>cavo</a:t>
            </a:r>
            <a:r>
              <a:rPr lang="en-US" sz="1700" dirty="0"/>
              <a:t> </a:t>
            </a:r>
            <a:r>
              <a:rPr lang="en-US" sz="1700" dirty="0" err="1"/>
              <a:t>credendolo</a:t>
            </a:r>
            <a:r>
              <a:rPr lang="en-US" sz="1700" dirty="0"/>
              <a:t> </a:t>
            </a:r>
            <a:r>
              <a:rPr lang="en-US" sz="1700" dirty="0" err="1"/>
              <a:t>erroneamente</a:t>
            </a:r>
            <a:r>
              <a:rPr lang="en-US" sz="1700" dirty="0"/>
              <a:t> non in </a:t>
            </a:r>
            <a:r>
              <a:rPr lang="en-US" sz="1700" dirty="0" err="1"/>
              <a:t>tensione</a:t>
            </a:r>
            <a:r>
              <a:rPr lang="en-US" sz="1700" dirty="0"/>
              <a:t>, </a:t>
            </a:r>
            <a:r>
              <a:rPr lang="en-US" sz="1700" dirty="0" err="1"/>
              <a:t>l’addetto</a:t>
            </a:r>
            <a:r>
              <a:rPr lang="en-US" sz="1700" dirty="0"/>
              <a:t> alle </a:t>
            </a:r>
            <a:r>
              <a:rPr lang="en-US" sz="1700" dirty="0" err="1"/>
              <a:t>pulizie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</a:t>
            </a:r>
            <a:r>
              <a:rPr lang="en-US" sz="1700" dirty="0" err="1"/>
              <a:t>inoltra</a:t>
            </a:r>
            <a:r>
              <a:rPr lang="en-US" sz="1700" dirty="0"/>
              <a:t> </a:t>
            </a:r>
            <a:r>
              <a:rPr lang="en-US" sz="1700" dirty="0" err="1"/>
              <a:t>nella</a:t>
            </a:r>
            <a:r>
              <a:rPr lang="en-US" sz="1700" dirty="0"/>
              <a:t> sala </a:t>
            </a:r>
            <a:r>
              <a:rPr lang="en-US" sz="1700" dirty="0" err="1"/>
              <a:t>contenente</a:t>
            </a:r>
            <a:r>
              <a:rPr lang="en-US" sz="1700" dirty="0"/>
              <a:t> un </a:t>
            </a:r>
            <a:r>
              <a:rPr lang="en-US" sz="1700" dirty="0" err="1"/>
              <a:t>quadro</a:t>
            </a:r>
            <a:r>
              <a:rPr lang="en-US" sz="1700" dirty="0"/>
              <a:t> con parti </a:t>
            </a:r>
            <a:r>
              <a:rPr lang="en-US" sz="1700" dirty="0" err="1"/>
              <a:t>attive</a:t>
            </a:r>
            <a:r>
              <a:rPr lang="en-US" sz="1700" dirty="0"/>
              <a:t>, </a:t>
            </a:r>
            <a:r>
              <a:rPr lang="en-US" sz="1700" dirty="0" err="1"/>
              <a:t>ecc</a:t>
            </a:r>
            <a:r>
              <a:rPr lang="en-US" sz="17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Si </a:t>
            </a:r>
            <a:r>
              <a:rPr lang="en-US" sz="1700" dirty="0" err="1"/>
              <a:t>sottolinea</a:t>
            </a:r>
            <a:r>
              <a:rPr lang="en-US" sz="1700" dirty="0"/>
              <a:t> come </a:t>
            </a:r>
            <a:r>
              <a:rPr lang="en-US" sz="1700" dirty="0" err="1"/>
              <a:t>una</a:t>
            </a:r>
            <a:r>
              <a:rPr lang="en-US" sz="1700" dirty="0"/>
              <a:t> </a:t>
            </a:r>
            <a:r>
              <a:rPr lang="en-US" sz="1700" dirty="0" err="1"/>
              <a:t>criticità</a:t>
            </a:r>
            <a:r>
              <a:rPr lang="en-US" sz="1700" dirty="0"/>
              <a:t> </a:t>
            </a:r>
            <a:r>
              <a:rPr lang="en-US" sz="1700" dirty="0" err="1"/>
              <a:t>spesso</a:t>
            </a:r>
            <a:r>
              <a:rPr lang="en-US" sz="1700" dirty="0"/>
              <a:t> </a:t>
            </a:r>
            <a:r>
              <a:rPr lang="en-US" sz="1700" dirty="0" err="1"/>
              <a:t>presente,sia</a:t>
            </a:r>
            <a:r>
              <a:rPr lang="en-US" sz="1700" dirty="0"/>
              <a:t> la </a:t>
            </a:r>
            <a:r>
              <a:rPr lang="en-US" sz="1700" dirty="0" err="1"/>
              <a:t>mancata</a:t>
            </a:r>
            <a:r>
              <a:rPr lang="en-US" sz="1700" dirty="0"/>
              <a:t> </a:t>
            </a:r>
            <a:r>
              <a:rPr lang="en-US" sz="1700" dirty="0" err="1"/>
              <a:t>predisposizione</a:t>
            </a:r>
            <a:r>
              <a:rPr lang="en-US" sz="1700" dirty="0"/>
              <a:t> di </a:t>
            </a:r>
            <a:r>
              <a:rPr lang="en-US" sz="1700" dirty="0" err="1"/>
              <a:t>idonei</a:t>
            </a:r>
            <a:r>
              <a:rPr lang="en-US" sz="1700" dirty="0"/>
              <a:t> </a:t>
            </a:r>
            <a:r>
              <a:rPr lang="en-US" sz="1700" dirty="0" err="1"/>
              <a:t>sistemi</a:t>
            </a:r>
            <a:r>
              <a:rPr lang="en-US" sz="1700" dirty="0"/>
              <a:t> di </a:t>
            </a:r>
            <a:r>
              <a:rPr lang="en-US" sz="1700" dirty="0" err="1"/>
              <a:t>segregazione</a:t>
            </a:r>
            <a:r>
              <a:rPr lang="en-US" sz="1700" dirty="0"/>
              <a:t> e di accesso da </a:t>
            </a:r>
            <a:r>
              <a:rPr lang="en-US" sz="1700" dirty="0" err="1"/>
              <a:t>parte</a:t>
            </a:r>
            <a:r>
              <a:rPr lang="en-US" sz="1700" dirty="0"/>
              <a:t> di </a:t>
            </a:r>
            <a:r>
              <a:rPr lang="en-US" sz="1700" dirty="0" err="1"/>
              <a:t>terzi</a:t>
            </a:r>
            <a:r>
              <a:rPr lang="en-US" sz="1700" dirty="0"/>
              <a:t>, </a:t>
            </a:r>
            <a:r>
              <a:rPr lang="en-US" sz="1700" dirty="0" err="1"/>
              <a:t>riconducibileanche</a:t>
            </a:r>
            <a:r>
              <a:rPr lang="en-US" sz="1700" dirty="0"/>
              <a:t> in </a:t>
            </a:r>
            <a:r>
              <a:rPr lang="en-US" sz="1700" dirty="0" err="1"/>
              <a:t>questi</a:t>
            </a:r>
            <a:r>
              <a:rPr lang="en-US" sz="1700" dirty="0"/>
              <a:t> </a:t>
            </a:r>
            <a:r>
              <a:rPr lang="en-US" sz="1700" dirty="0" err="1"/>
              <a:t>casi</a:t>
            </a:r>
            <a:r>
              <a:rPr lang="en-US" sz="1700" dirty="0"/>
              <a:t> ad </a:t>
            </a:r>
            <a:r>
              <a:rPr lang="en-US" sz="1700" dirty="0" err="1"/>
              <a:t>una</a:t>
            </a:r>
            <a:r>
              <a:rPr lang="en-US" sz="1700" dirty="0"/>
              <a:t> </a:t>
            </a:r>
            <a:r>
              <a:rPr lang="en-US" sz="1700" dirty="0" err="1"/>
              <a:t>assente</a:t>
            </a:r>
            <a:r>
              <a:rPr lang="en-US" sz="1700" dirty="0"/>
              <a:t> o errata </a:t>
            </a:r>
            <a:r>
              <a:rPr lang="en-US" sz="1700" dirty="0" err="1"/>
              <a:t>segnalazione</a:t>
            </a:r>
            <a:r>
              <a:rPr lang="en-US" sz="1700" dirty="0"/>
              <a:t>.</a:t>
            </a:r>
          </a:p>
        </p:txBody>
      </p:sp>
      <p:pic>
        <p:nvPicPr>
          <p:cNvPr id="9" name="Picture 8" descr="Cavi colorati">
            <a:extLst>
              <a:ext uri="{FF2B5EF4-FFF2-40B4-BE49-F238E27FC236}">
                <a16:creationId xmlns:a16="http://schemas.microsoft.com/office/drawing/2014/main" id="{00A5C553-FA91-4707-AE3C-E2B67495A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3" r="24344" b="1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  <p:pic>
        <p:nvPicPr>
          <p:cNvPr id="2" name="Immagine 1" descr="Immagine che contiene vestiti, elmetto, calzature, Viso umano&#10;&#10;Descrizione generata automaticamente">
            <a:extLst>
              <a:ext uri="{FF2B5EF4-FFF2-40B4-BE49-F238E27FC236}">
                <a16:creationId xmlns:a16="http://schemas.microsoft.com/office/drawing/2014/main" id="{81C58016-799B-215F-7CE0-73AF5AD70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278" y="-14057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79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C0842C9-B99A-41F3-E365-E44C6CAED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9" b="1"/>
          <a:stretch/>
        </p:blipFill>
        <p:spPr bwMode="auto">
          <a:xfrm>
            <a:off x="0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1" dirty="0" err="1">
                <a:solidFill>
                  <a:srgbClr val="FF0000"/>
                </a:solidFill>
              </a:rPr>
              <a:t>Contatto</a:t>
            </a:r>
            <a:r>
              <a:rPr lang="en-US" sz="1900" b="1" dirty="0">
                <a:solidFill>
                  <a:srgbClr val="FF0000"/>
                </a:solidFill>
              </a:rPr>
              <a:t> con </a:t>
            </a:r>
            <a:r>
              <a:rPr lang="en-US" sz="1900" b="1" dirty="0" err="1">
                <a:solidFill>
                  <a:srgbClr val="FF0000"/>
                </a:solidFill>
              </a:rPr>
              <a:t>linee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elettriche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durante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l’attività</a:t>
            </a:r>
            <a:r>
              <a:rPr lang="en-US" sz="1900" b="1" dirty="0">
                <a:solidFill>
                  <a:srgbClr val="FF0000"/>
                </a:solidFill>
              </a:rPr>
              <a:t> di </a:t>
            </a:r>
            <a:r>
              <a:rPr lang="en-US" sz="1900" b="1" dirty="0" err="1">
                <a:solidFill>
                  <a:srgbClr val="FF0000"/>
                </a:solidFill>
              </a:rPr>
              <a:t>manutenzione</a:t>
            </a:r>
            <a:r>
              <a:rPr lang="en-US" sz="1900" b="1" dirty="0">
                <a:solidFill>
                  <a:srgbClr val="FF0000"/>
                </a:solidFill>
              </a:rPr>
              <a:t> ed </a:t>
            </a:r>
            <a:r>
              <a:rPr lang="en-US" sz="1900" b="1" dirty="0" err="1">
                <a:solidFill>
                  <a:srgbClr val="FF0000"/>
                </a:solidFill>
              </a:rPr>
              <a:t>installazione</a:t>
            </a:r>
            <a:r>
              <a:rPr lang="en-US" sz="1900" b="1" dirty="0">
                <a:solidFill>
                  <a:srgbClr val="FF0000"/>
                </a:solidFill>
              </a:rPr>
              <a:t> di </a:t>
            </a:r>
            <a:r>
              <a:rPr lang="en-US" sz="1900" b="1" dirty="0" err="1">
                <a:solidFill>
                  <a:srgbClr val="FF0000"/>
                </a:solidFill>
              </a:rPr>
              <a:t>impianti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elettrici</a:t>
            </a:r>
            <a:endParaRPr lang="en-US" sz="1900" b="1" dirty="0">
              <a:solidFill>
                <a:srgbClr val="FF000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In </a:t>
            </a:r>
            <a:r>
              <a:rPr lang="en-US" sz="1900" dirty="0" err="1"/>
              <a:t>questo</a:t>
            </a:r>
            <a:r>
              <a:rPr lang="en-US" sz="1900" dirty="0"/>
              <a:t> </a:t>
            </a:r>
            <a:r>
              <a:rPr lang="en-US" sz="1900" dirty="0" err="1"/>
              <a:t>genere</a:t>
            </a:r>
            <a:r>
              <a:rPr lang="en-US" sz="1900" dirty="0"/>
              <a:t> di </a:t>
            </a:r>
            <a:r>
              <a:rPr lang="en-US" sz="1900" dirty="0" err="1"/>
              <a:t>attività</a:t>
            </a:r>
            <a:r>
              <a:rPr lang="en-US" sz="1900" dirty="0"/>
              <a:t> </a:t>
            </a:r>
            <a:r>
              <a:rPr lang="en-US" sz="1900" dirty="0" err="1"/>
              <a:t>l’assenza</a:t>
            </a:r>
            <a:r>
              <a:rPr lang="en-US" sz="1900" dirty="0"/>
              <a:t> o il </a:t>
            </a:r>
            <a:r>
              <a:rPr lang="en-US" sz="1900" dirty="0" err="1"/>
              <a:t>mancato</a:t>
            </a:r>
            <a:r>
              <a:rPr lang="en-US" sz="1900" dirty="0"/>
              <a:t> rispetto di </a:t>
            </a:r>
            <a:r>
              <a:rPr lang="en-US" sz="1900" dirty="0" err="1"/>
              <a:t>una</a:t>
            </a:r>
            <a:r>
              <a:rPr lang="en-US" sz="1900" dirty="0"/>
              <a:t> </a:t>
            </a:r>
            <a:r>
              <a:rPr lang="en-US" sz="1900" dirty="0" err="1"/>
              <a:t>corretta</a:t>
            </a:r>
            <a:r>
              <a:rPr lang="en-US" sz="1900" dirty="0"/>
              <a:t> </a:t>
            </a:r>
            <a:r>
              <a:rPr lang="en-US" sz="1900" dirty="0" err="1"/>
              <a:t>procedura</a:t>
            </a:r>
            <a:r>
              <a:rPr lang="en-US" sz="1900" dirty="0"/>
              <a:t> </a:t>
            </a:r>
            <a:r>
              <a:rPr lang="en-US" sz="1900" dirty="0" err="1"/>
              <a:t>lavorativa</a:t>
            </a:r>
            <a:r>
              <a:rPr lang="en-US" sz="1900" dirty="0"/>
              <a:t> è </a:t>
            </a:r>
            <a:r>
              <a:rPr lang="en-US" sz="1900" dirty="0" err="1"/>
              <a:t>presente</a:t>
            </a:r>
            <a:r>
              <a:rPr lang="en-US" sz="1900" dirty="0"/>
              <a:t> </a:t>
            </a:r>
            <a:r>
              <a:rPr lang="en-US" sz="1900" dirty="0" err="1"/>
              <a:t>nel</a:t>
            </a:r>
            <a:r>
              <a:rPr lang="en-US" sz="1900" dirty="0"/>
              <a:t> 90% </a:t>
            </a:r>
            <a:r>
              <a:rPr lang="en-US" sz="1900" dirty="0" err="1"/>
              <a:t>dei</a:t>
            </a:r>
            <a:r>
              <a:rPr lang="en-US" sz="1900" dirty="0"/>
              <a:t> </a:t>
            </a:r>
            <a:r>
              <a:rPr lang="en-US" sz="1900" dirty="0" err="1"/>
              <a:t>casi</a:t>
            </a:r>
            <a:r>
              <a:rPr lang="en-US" sz="1900" dirty="0"/>
              <a:t> ed è molto </a:t>
            </a:r>
            <a:r>
              <a:rPr lang="en-US" sz="1900" dirty="0" err="1"/>
              <a:t>spesso</a:t>
            </a:r>
            <a:r>
              <a:rPr lang="en-US" sz="1900" dirty="0"/>
              <a:t> </a:t>
            </a:r>
            <a:r>
              <a:rPr lang="en-US" sz="1900" b="1" dirty="0" err="1"/>
              <a:t>riconducibile</a:t>
            </a:r>
            <a:r>
              <a:rPr lang="en-US" sz="1900" b="1" dirty="0"/>
              <a:t> ad </a:t>
            </a:r>
            <a:r>
              <a:rPr lang="en-US" sz="1900" b="1" dirty="0" err="1"/>
              <a:t>una</a:t>
            </a:r>
            <a:r>
              <a:rPr lang="en-US" sz="1900" b="1" dirty="0"/>
              <a:t> </a:t>
            </a:r>
            <a:r>
              <a:rPr lang="en-US" sz="1900" b="1" dirty="0" err="1"/>
              <a:t>pratica</a:t>
            </a:r>
            <a:r>
              <a:rPr lang="en-US" sz="1900" b="1" dirty="0"/>
              <a:t> </a:t>
            </a:r>
            <a:r>
              <a:rPr lang="en-US" sz="1900" b="1" dirty="0" err="1"/>
              <a:t>scorretta</a:t>
            </a:r>
            <a:r>
              <a:rPr lang="en-US" sz="1900" dirty="0"/>
              <a:t>, </a:t>
            </a:r>
            <a:r>
              <a:rPr lang="en-US" sz="1900" dirty="0" err="1"/>
              <a:t>più</a:t>
            </a:r>
            <a:r>
              <a:rPr lang="en-US" sz="1900" dirty="0"/>
              <a:t> </a:t>
            </a:r>
            <a:r>
              <a:rPr lang="en-US" sz="1900" dirty="0" err="1"/>
              <a:t>raramente</a:t>
            </a:r>
            <a:r>
              <a:rPr lang="en-US" sz="1900" dirty="0"/>
              <a:t> ad </a:t>
            </a:r>
            <a:r>
              <a:rPr lang="en-US" sz="1900" dirty="0" err="1"/>
              <a:t>una</a:t>
            </a:r>
            <a:r>
              <a:rPr lang="en-US" sz="1900" dirty="0"/>
              <a:t> </a:t>
            </a:r>
            <a:r>
              <a:rPr lang="en-US" sz="1900" dirty="0" err="1"/>
              <a:t>mancanza</a:t>
            </a:r>
            <a:r>
              <a:rPr lang="en-US" sz="1900" dirty="0"/>
              <a:t> di </a:t>
            </a:r>
            <a:r>
              <a:rPr lang="en-US" sz="1900" dirty="0" err="1"/>
              <a:t>formazione</a:t>
            </a:r>
            <a:r>
              <a:rPr lang="en-U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800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7641FF-6649-E8D5-BFB3-F37AFA67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609" y="1031029"/>
            <a:ext cx="4541954" cy="439822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È il </a:t>
            </a:r>
            <a:r>
              <a:rPr lang="en-US" b="1" dirty="0" err="1"/>
              <a:t>caso</a:t>
            </a:r>
            <a:r>
              <a:rPr lang="en-US" b="1" dirty="0"/>
              <a:t>, ad </a:t>
            </a:r>
            <a:r>
              <a:rPr lang="en-US" b="1" dirty="0" err="1"/>
              <a:t>esempio</a:t>
            </a:r>
            <a:r>
              <a:rPr lang="en-US" b="1" dirty="0"/>
              <a:t>, di </a:t>
            </a:r>
            <a:r>
              <a:rPr lang="en-US" b="1" dirty="0" err="1"/>
              <a:t>lavoratori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effettuano</a:t>
            </a:r>
            <a:r>
              <a:rPr lang="en-US" b="1" dirty="0"/>
              <a:t> opera di </a:t>
            </a:r>
            <a:r>
              <a:rPr lang="en-US" b="1" dirty="0" err="1"/>
              <a:t>manutenzione</a:t>
            </a:r>
            <a:r>
              <a:rPr lang="en-US" b="1" dirty="0"/>
              <a:t> o </a:t>
            </a:r>
            <a:r>
              <a:rPr lang="en-US" b="1" dirty="0" err="1"/>
              <a:t>installazione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impianti</a:t>
            </a:r>
            <a:r>
              <a:rPr lang="en-US" b="1" dirty="0"/>
              <a:t> senza aver </a:t>
            </a:r>
            <a:r>
              <a:rPr lang="en-US" b="1" dirty="0" err="1"/>
              <a:t>preventivamente</a:t>
            </a:r>
            <a:r>
              <a:rPr lang="en-US" b="1" dirty="0"/>
              <a:t> </a:t>
            </a:r>
            <a:r>
              <a:rPr lang="en-US" b="1" dirty="0" err="1"/>
              <a:t>verificato</a:t>
            </a:r>
            <a:r>
              <a:rPr lang="en-US" b="1" dirty="0"/>
              <a:t> </a:t>
            </a:r>
            <a:r>
              <a:rPr lang="en-US" b="1" dirty="0" err="1"/>
              <a:t>l’assenza</a:t>
            </a:r>
            <a:r>
              <a:rPr lang="en-US" b="1" dirty="0"/>
              <a:t> di </a:t>
            </a:r>
            <a:r>
              <a:rPr lang="en-US" b="1" dirty="0" err="1"/>
              <a:t>alimentazione</a:t>
            </a:r>
            <a:r>
              <a:rPr lang="en-US" b="1" dirty="0"/>
              <a:t> </a:t>
            </a:r>
            <a:r>
              <a:rPr lang="en-US" b="1" dirty="0" err="1"/>
              <a:t>degli</a:t>
            </a:r>
            <a:r>
              <a:rPr lang="en-US" b="1" dirty="0"/>
              <a:t> </a:t>
            </a:r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cui </a:t>
            </a:r>
            <a:r>
              <a:rPr lang="en-US" b="1" dirty="0" err="1"/>
              <a:t>intervengono</a:t>
            </a:r>
            <a:r>
              <a:rPr lang="en-US" b="1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/>
              <a:t>Altro</a:t>
            </a:r>
            <a:r>
              <a:rPr lang="en-US" b="1" dirty="0"/>
              <a:t> </a:t>
            </a:r>
            <a:r>
              <a:rPr lang="en-US" b="1" dirty="0" err="1"/>
              <a:t>errore</a:t>
            </a:r>
            <a:r>
              <a:rPr lang="en-US" b="1" dirty="0"/>
              <a:t> </a:t>
            </a:r>
            <a:r>
              <a:rPr lang="en-US" b="1" dirty="0" err="1"/>
              <a:t>procedurale</a:t>
            </a:r>
            <a:r>
              <a:rPr lang="en-US" b="1" dirty="0"/>
              <a:t> </a:t>
            </a:r>
            <a:r>
              <a:rPr lang="en-US" b="1" dirty="0" err="1"/>
              <a:t>diffuso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riscontra</a:t>
            </a:r>
            <a:r>
              <a:rPr lang="en-US" b="1" dirty="0"/>
              <a:t> </a:t>
            </a:r>
            <a:r>
              <a:rPr lang="en-US" b="1" dirty="0" err="1"/>
              <a:t>nel</a:t>
            </a:r>
            <a:r>
              <a:rPr lang="en-US" b="1" dirty="0"/>
              <a:t> </a:t>
            </a:r>
            <a:r>
              <a:rPr lang="en-US" b="1" dirty="0" err="1"/>
              <a:t>mancato</a:t>
            </a:r>
            <a:r>
              <a:rPr lang="en-US" b="1" dirty="0"/>
              <a:t> </a:t>
            </a:r>
            <a:r>
              <a:rPr lang="en-US" b="1" dirty="0" err="1"/>
              <a:t>coordinamento</a:t>
            </a:r>
            <a:r>
              <a:rPr lang="en-US" b="1" dirty="0"/>
              <a:t> </a:t>
            </a:r>
            <a:r>
              <a:rPr lang="en-US" b="1" dirty="0" err="1"/>
              <a:t>tra</a:t>
            </a:r>
            <a:r>
              <a:rPr lang="en-US" b="1" dirty="0"/>
              <a:t> </a:t>
            </a:r>
            <a:r>
              <a:rPr lang="en-US" b="1" dirty="0" err="1"/>
              <a:t>l’infortunato</a:t>
            </a:r>
            <a:r>
              <a:rPr lang="en-US" b="1" dirty="0"/>
              <a:t> ed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colleghi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nel</a:t>
            </a:r>
            <a:r>
              <a:rPr lang="en-US" b="1" dirty="0"/>
              <a:t> </a:t>
            </a:r>
            <a:r>
              <a:rPr lang="en-US" b="1" dirty="0" err="1"/>
              <a:t>frattempo</a:t>
            </a:r>
            <a:r>
              <a:rPr lang="en-US" b="1" dirty="0"/>
              <a:t> </a:t>
            </a:r>
            <a:r>
              <a:rPr lang="en-US" b="1" dirty="0" err="1"/>
              <a:t>stanno</a:t>
            </a:r>
            <a:r>
              <a:rPr lang="en-US" b="1" dirty="0"/>
              <a:t> </a:t>
            </a:r>
            <a:r>
              <a:rPr lang="en-US" b="1" dirty="0" err="1"/>
              <a:t>svolgendo</a:t>
            </a:r>
            <a:r>
              <a:rPr lang="en-US" b="1" dirty="0"/>
              <a:t> </a:t>
            </a:r>
            <a:r>
              <a:rPr lang="en-US" b="1" dirty="0" err="1"/>
              <a:t>un’attività</a:t>
            </a:r>
            <a:r>
              <a:rPr lang="en-US" b="1" dirty="0"/>
              <a:t> di </a:t>
            </a:r>
            <a:r>
              <a:rPr lang="en-US" b="1" dirty="0" err="1"/>
              <a:t>supporto</a:t>
            </a:r>
            <a:r>
              <a:rPr lang="en-US" b="1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Un </a:t>
            </a:r>
            <a:r>
              <a:rPr lang="en-US" b="1" dirty="0" err="1"/>
              <a:t>esempio</a:t>
            </a:r>
            <a:r>
              <a:rPr lang="en-US" b="1" dirty="0"/>
              <a:t> è </a:t>
            </a:r>
            <a:r>
              <a:rPr lang="en-US" b="1" dirty="0" err="1"/>
              <a:t>quello</a:t>
            </a:r>
            <a:r>
              <a:rPr lang="en-US" b="1" dirty="0"/>
              <a:t> di un </a:t>
            </a:r>
            <a:r>
              <a:rPr lang="en-US" b="1" dirty="0" err="1"/>
              <a:t>lavoratore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provvede</a:t>
            </a:r>
            <a:r>
              <a:rPr lang="en-US" b="1" dirty="0"/>
              <a:t> </a:t>
            </a:r>
            <a:r>
              <a:rPr lang="en-US" b="1" dirty="0" err="1"/>
              <a:t>alla</a:t>
            </a:r>
            <a:r>
              <a:rPr lang="en-US" b="1" dirty="0"/>
              <a:t> </a:t>
            </a:r>
            <a:r>
              <a:rPr lang="en-US" b="1" dirty="0" err="1"/>
              <a:t>messa</a:t>
            </a:r>
            <a:r>
              <a:rPr lang="en-US" b="1" dirty="0"/>
              <a:t> </a:t>
            </a:r>
            <a:r>
              <a:rPr lang="en-US" b="1" dirty="0" err="1"/>
              <a:t>fuori</a:t>
            </a:r>
            <a:r>
              <a:rPr lang="en-US" b="1" dirty="0"/>
              <a:t> </a:t>
            </a:r>
            <a:r>
              <a:rPr lang="en-US" b="1" dirty="0" err="1"/>
              <a:t>tensione</a:t>
            </a:r>
            <a:r>
              <a:rPr lang="en-US" b="1" dirty="0"/>
              <a:t> </a:t>
            </a:r>
            <a:r>
              <a:rPr lang="en-US" b="1" dirty="0" err="1"/>
              <a:t>dei</a:t>
            </a:r>
            <a:r>
              <a:rPr lang="en-US" b="1" dirty="0"/>
              <a:t> </a:t>
            </a:r>
            <a:r>
              <a:rPr lang="en-US" b="1" dirty="0" err="1"/>
              <a:t>cavi</a:t>
            </a:r>
            <a:r>
              <a:rPr lang="en-US" b="1" dirty="0"/>
              <a:t> in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cabina</a:t>
            </a:r>
            <a:r>
              <a:rPr lang="en-US" b="1" dirty="0"/>
              <a:t> </a:t>
            </a:r>
            <a:r>
              <a:rPr lang="en-US" b="1" dirty="0" err="1"/>
              <a:t>elettrica</a:t>
            </a:r>
            <a:r>
              <a:rPr lang="en-US" b="1" dirty="0"/>
              <a:t> </a:t>
            </a:r>
            <a:r>
              <a:rPr lang="en-US" b="1" dirty="0" err="1"/>
              <a:t>mentre</a:t>
            </a:r>
            <a:r>
              <a:rPr lang="en-US" b="1" dirty="0"/>
              <a:t> </a:t>
            </a:r>
            <a:r>
              <a:rPr lang="en-US" b="1" dirty="0" err="1"/>
              <a:t>l’altro</a:t>
            </a:r>
            <a:r>
              <a:rPr lang="en-US" b="1" dirty="0"/>
              <a:t>, </a:t>
            </a:r>
            <a:r>
              <a:rPr lang="en-US" b="1" dirty="0" err="1"/>
              <a:t>l’infortunato</a:t>
            </a:r>
            <a:r>
              <a:rPr lang="en-US" b="1" dirty="0"/>
              <a:t>,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occupa</a:t>
            </a:r>
            <a:r>
              <a:rPr lang="en-US" b="1" dirty="0"/>
              <a:t> </a:t>
            </a:r>
            <a:r>
              <a:rPr lang="en-US" b="1" dirty="0" err="1"/>
              <a:t>dello</a:t>
            </a:r>
            <a:r>
              <a:rPr lang="en-US" b="1" dirty="0"/>
              <a:t> </a:t>
            </a:r>
            <a:r>
              <a:rPr lang="en-US" b="1" dirty="0" err="1"/>
              <a:t>sfilamento</a:t>
            </a:r>
            <a:r>
              <a:rPr lang="en-US" b="1" dirty="0"/>
              <a:t> </a:t>
            </a:r>
            <a:r>
              <a:rPr lang="en-US" b="1" dirty="0" err="1"/>
              <a:t>degli</a:t>
            </a:r>
            <a:r>
              <a:rPr lang="en-US" b="1" dirty="0"/>
              <a:t> </a:t>
            </a:r>
            <a:r>
              <a:rPr lang="en-US" b="1" dirty="0" err="1"/>
              <a:t>stessi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76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C86632-5D3E-C735-5CF7-2E6F4B33214A}"/>
              </a:ext>
            </a:extLst>
          </p:cNvPr>
          <p:cNvSpPr txBox="1"/>
          <p:nvPr/>
        </p:nvSpPr>
        <p:spPr>
          <a:xfrm>
            <a:off x="838200" y="1929384"/>
            <a:ext cx="8067675" cy="4251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Al 25% </a:t>
            </a:r>
            <a:r>
              <a:rPr lang="en-US" sz="1700" dirty="0" err="1"/>
              <a:t>dei</a:t>
            </a:r>
            <a:r>
              <a:rPr lang="en-US" sz="1700" dirty="0"/>
              <a:t> </a:t>
            </a:r>
            <a:r>
              <a:rPr lang="en-US" sz="1700" dirty="0" err="1"/>
              <a:t>casi</a:t>
            </a:r>
            <a:r>
              <a:rPr lang="en-US" sz="1700" dirty="0"/>
              <a:t> </a:t>
            </a:r>
            <a:r>
              <a:rPr lang="en-US" sz="1700" dirty="0" err="1"/>
              <a:t>dovuti</a:t>
            </a:r>
            <a:r>
              <a:rPr lang="en-US" sz="1700" dirty="0"/>
              <a:t> </a:t>
            </a:r>
            <a:r>
              <a:rPr lang="en-US" sz="1700" dirty="0" err="1"/>
              <a:t>esclusivamente</a:t>
            </a:r>
            <a:r>
              <a:rPr lang="en-US" sz="1700" dirty="0"/>
              <a:t> ad un </a:t>
            </a:r>
            <a:r>
              <a:rPr lang="en-US" sz="1700" b="1" dirty="0" err="1"/>
              <a:t>errore</a:t>
            </a:r>
            <a:r>
              <a:rPr lang="en-US" sz="1700" b="1" dirty="0"/>
              <a:t> </a:t>
            </a:r>
            <a:r>
              <a:rPr lang="en-US" sz="1700" b="1" dirty="0" err="1"/>
              <a:t>procedurale</a:t>
            </a:r>
            <a:r>
              <a:rPr lang="en-US" sz="1700" b="1" dirty="0"/>
              <a:t>, </a:t>
            </a:r>
            <a:r>
              <a:rPr lang="en-US" sz="1700" b="1" dirty="0" err="1"/>
              <a:t>si</a:t>
            </a:r>
            <a:r>
              <a:rPr lang="en-US" sz="1700" b="1" dirty="0"/>
              <a:t> </a:t>
            </a:r>
            <a:r>
              <a:rPr lang="en-US" sz="1700" b="1" dirty="0" err="1"/>
              <a:t>affiancano</a:t>
            </a:r>
            <a:r>
              <a:rPr lang="en-US" sz="1700" b="1" dirty="0"/>
              <a:t> </a:t>
            </a:r>
            <a:r>
              <a:rPr lang="en-US" sz="1700" b="1" dirty="0" err="1"/>
              <a:t>eventi</a:t>
            </a:r>
            <a:r>
              <a:rPr lang="en-US" sz="1700" b="1" dirty="0"/>
              <a:t> il cui </a:t>
            </a:r>
            <a:r>
              <a:rPr lang="en-US" sz="1700" b="1" dirty="0" err="1"/>
              <a:t>verificarsi</a:t>
            </a:r>
            <a:r>
              <a:rPr lang="en-US" sz="1700" b="1" dirty="0"/>
              <a:t> </a:t>
            </a:r>
            <a:r>
              <a:rPr lang="en-US" sz="1700" b="1" dirty="0" err="1"/>
              <a:t>dipendeda</a:t>
            </a:r>
            <a:r>
              <a:rPr lang="en-US" sz="1700" b="1" dirty="0"/>
              <a:t> </a:t>
            </a:r>
            <a:r>
              <a:rPr lang="en-US" sz="1700" b="1" dirty="0" err="1"/>
              <a:t>ulteriori</a:t>
            </a:r>
            <a:r>
              <a:rPr lang="en-US" sz="1700" b="1" dirty="0"/>
              <a:t> </a:t>
            </a:r>
            <a:r>
              <a:rPr lang="en-US" sz="1700" b="1" dirty="0" err="1"/>
              <a:t>criticità</a:t>
            </a:r>
            <a:r>
              <a:rPr lang="en-US" sz="1700" b="1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Nel 35% </a:t>
            </a:r>
            <a:r>
              <a:rPr lang="en-US" sz="1700" dirty="0" err="1"/>
              <a:t>degli</a:t>
            </a:r>
            <a:r>
              <a:rPr lang="en-US" sz="1700" dirty="0"/>
              <a:t> </a:t>
            </a:r>
            <a:r>
              <a:rPr lang="en-US" sz="1700" dirty="0" err="1"/>
              <a:t>avvenimenti</a:t>
            </a:r>
            <a:r>
              <a:rPr lang="en-US" sz="1700" dirty="0"/>
              <a:t> </a:t>
            </a:r>
            <a:r>
              <a:rPr lang="en-US" sz="1700" dirty="0" err="1"/>
              <a:t>infortunistici</a:t>
            </a:r>
            <a:r>
              <a:rPr lang="en-US" sz="1700" dirty="0"/>
              <a:t>, </a:t>
            </a:r>
            <a:r>
              <a:rPr lang="en-US" sz="1700" dirty="0" err="1"/>
              <a:t>infatti</a:t>
            </a:r>
            <a:r>
              <a:rPr lang="en-US" sz="1700" dirty="0"/>
              <a:t>, </a:t>
            </a:r>
            <a:r>
              <a:rPr lang="en-US" sz="1700" b="1" dirty="0" err="1"/>
              <a:t>si</a:t>
            </a:r>
            <a:r>
              <a:rPr lang="en-US" sz="1700" b="1" dirty="0"/>
              <a:t> </a:t>
            </a:r>
            <a:r>
              <a:rPr lang="en-US" sz="1700" b="1" dirty="0" err="1"/>
              <a:t>rileva</a:t>
            </a:r>
            <a:r>
              <a:rPr lang="en-US" sz="1700" b="1" dirty="0"/>
              <a:t> </a:t>
            </a:r>
            <a:r>
              <a:rPr lang="en-US" sz="1700" b="1" dirty="0" err="1"/>
              <a:t>anche</a:t>
            </a:r>
            <a:r>
              <a:rPr lang="en-US" sz="1700" b="1" dirty="0"/>
              <a:t> il </a:t>
            </a:r>
            <a:r>
              <a:rPr lang="en-US" sz="1700" b="1" dirty="0" err="1"/>
              <a:t>malfunzionamento</a:t>
            </a:r>
            <a:r>
              <a:rPr lang="en-US" sz="1700" b="1" dirty="0"/>
              <a:t> o la </a:t>
            </a:r>
            <a:r>
              <a:rPr lang="en-US" sz="1700" b="1" dirty="0" err="1"/>
              <a:t>mancanza</a:t>
            </a:r>
            <a:r>
              <a:rPr lang="en-US" sz="1700" b="1" dirty="0"/>
              <a:t> di </a:t>
            </a:r>
            <a:r>
              <a:rPr lang="en-US" sz="1700" b="1" dirty="0" err="1"/>
              <a:t>dispositivi</a:t>
            </a:r>
            <a:r>
              <a:rPr lang="en-US" sz="1700" b="1" dirty="0"/>
              <a:t> di </a:t>
            </a:r>
            <a:r>
              <a:rPr lang="en-US" sz="1700" b="1" dirty="0" err="1"/>
              <a:t>protezione</a:t>
            </a:r>
            <a:r>
              <a:rPr lang="en-US" sz="1700" b="1" dirty="0"/>
              <a:t> </a:t>
            </a:r>
            <a:r>
              <a:rPr lang="en-US" sz="1700" b="1" dirty="0" err="1"/>
              <a:t>dell’impianto</a:t>
            </a:r>
            <a:r>
              <a:rPr lang="en-US" sz="1700" b="1" dirty="0"/>
              <a:t> </a:t>
            </a:r>
            <a:r>
              <a:rPr lang="en-US" sz="1700" b="1" dirty="0" err="1"/>
              <a:t>sucui</a:t>
            </a:r>
            <a:r>
              <a:rPr lang="en-US" sz="1700" b="1" dirty="0"/>
              <a:t> </a:t>
            </a:r>
            <a:r>
              <a:rPr lang="en-US" sz="1700" b="1" dirty="0" err="1"/>
              <a:t>si</a:t>
            </a:r>
            <a:r>
              <a:rPr lang="en-US" sz="1700" b="1" dirty="0"/>
              <a:t> opera </a:t>
            </a:r>
            <a:r>
              <a:rPr lang="en-US" sz="1700" dirty="0"/>
              <a:t>(es. il </a:t>
            </a:r>
            <a:r>
              <a:rPr lang="en-US" sz="1700" dirty="0" err="1"/>
              <a:t>mancato</a:t>
            </a:r>
            <a:r>
              <a:rPr lang="en-US" sz="1700" dirty="0"/>
              <a:t> </a:t>
            </a:r>
            <a:r>
              <a:rPr lang="en-US" sz="1700" dirty="0" err="1"/>
              <a:t>intervento</a:t>
            </a:r>
            <a:r>
              <a:rPr lang="en-US" sz="1700" dirty="0"/>
              <a:t> </a:t>
            </a:r>
            <a:r>
              <a:rPr lang="en-US" sz="1700" dirty="0" err="1"/>
              <a:t>dell’interruttore</a:t>
            </a:r>
            <a:r>
              <a:rPr lang="en-US" sz="1700" dirty="0"/>
              <a:t> </a:t>
            </a:r>
            <a:r>
              <a:rPr lang="en-US" sz="1700" dirty="0" err="1"/>
              <a:t>differenziale</a:t>
            </a:r>
            <a:r>
              <a:rPr lang="en-US" sz="1700" dirty="0"/>
              <a:t> o </a:t>
            </a:r>
            <a:r>
              <a:rPr lang="en-US" sz="1700" dirty="0" err="1"/>
              <a:t>l’assenza</a:t>
            </a:r>
            <a:r>
              <a:rPr lang="en-US" sz="1700" dirty="0"/>
              <a:t> di </a:t>
            </a:r>
            <a:r>
              <a:rPr lang="en-US" sz="1700" dirty="0" err="1"/>
              <a:t>protezioni</a:t>
            </a:r>
            <a:r>
              <a:rPr lang="en-US" sz="1700" dirty="0"/>
              <a:t> </a:t>
            </a:r>
            <a:r>
              <a:rPr lang="en-US" sz="1700" dirty="0" err="1"/>
              <a:t>fisse</a:t>
            </a:r>
            <a:r>
              <a:rPr lang="en-US" sz="1700" dirty="0"/>
              <a:t> o </a:t>
            </a:r>
            <a:r>
              <a:rPr lang="en-US" sz="1700" dirty="0" err="1"/>
              <a:t>mobili</a:t>
            </a:r>
            <a:r>
              <a:rPr lang="en-US" sz="1700" dirty="0"/>
              <a:t> </a:t>
            </a:r>
            <a:r>
              <a:rPr lang="en-US" sz="1700" dirty="0" err="1"/>
              <a:t>atte</a:t>
            </a:r>
            <a:r>
              <a:rPr lang="en-US" sz="1700" dirty="0"/>
              <a:t> ad </a:t>
            </a:r>
            <a:r>
              <a:rPr lang="en-US" sz="1700" dirty="0" err="1"/>
              <a:t>impedire</a:t>
            </a:r>
            <a:r>
              <a:rPr lang="en-US" sz="1700" dirty="0"/>
              <a:t> il </a:t>
            </a:r>
            <a:r>
              <a:rPr lang="en-US" sz="1700" dirty="0" err="1"/>
              <a:t>contatto</a:t>
            </a:r>
            <a:r>
              <a:rPr lang="en-US" sz="1700" dirty="0"/>
              <a:t> con parti </a:t>
            </a:r>
            <a:r>
              <a:rPr lang="en-US" sz="1700" dirty="0" err="1"/>
              <a:t>normalmente</a:t>
            </a:r>
            <a:r>
              <a:rPr lang="en-US" sz="1700" dirty="0"/>
              <a:t> </a:t>
            </a:r>
            <a:r>
              <a:rPr lang="en-US" sz="1700" dirty="0" err="1"/>
              <a:t>attive</a:t>
            </a:r>
            <a:r>
              <a:rPr lang="en-US" sz="1700" dirty="0"/>
              <a:t>),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oppure</a:t>
            </a:r>
            <a:r>
              <a:rPr lang="en-US" sz="1700" dirty="0"/>
              <a:t> </a:t>
            </a:r>
            <a:r>
              <a:rPr lang="en-US" sz="1700" dirty="0" err="1"/>
              <a:t>l’inadeguatezza</a:t>
            </a:r>
            <a:r>
              <a:rPr lang="en-US" sz="1700" dirty="0"/>
              <a:t> </a:t>
            </a:r>
            <a:r>
              <a:rPr lang="en-US" sz="1700" dirty="0" err="1"/>
              <a:t>della</a:t>
            </a:r>
            <a:r>
              <a:rPr lang="en-US" sz="1700" dirty="0"/>
              <a:t> </a:t>
            </a:r>
            <a:r>
              <a:rPr lang="en-US" sz="1700" dirty="0" err="1"/>
              <a:t>segnaletica</a:t>
            </a:r>
            <a:r>
              <a:rPr lang="en-US" sz="1700" dirty="0"/>
              <a:t> di </a:t>
            </a:r>
            <a:r>
              <a:rPr lang="en-US" sz="1700" dirty="0" err="1"/>
              <a:t>avvertimento</a:t>
            </a:r>
            <a:r>
              <a:rPr lang="en-US" sz="1700" dirty="0"/>
              <a:t> </a:t>
            </a:r>
            <a:r>
              <a:rPr lang="en-US" sz="1700" dirty="0" err="1"/>
              <a:t>sulla</a:t>
            </a:r>
            <a:r>
              <a:rPr lang="en-US" sz="1700" dirty="0"/>
              <a:t> </a:t>
            </a:r>
            <a:r>
              <a:rPr lang="en-US" sz="1700" dirty="0" err="1"/>
              <a:t>presenza</a:t>
            </a:r>
            <a:r>
              <a:rPr lang="en-US" sz="1700" dirty="0"/>
              <a:t> di </a:t>
            </a:r>
            <a:r>
              <a:rPr lang="en-US" sz="1700" dirty="0" err="1"/>
              <a:t>elementi</a:t>
            </a:r>
            <a:r>
              <a:rPr lang="en-US" sz="1700" dirty="0"/>
              <a:t> sotto </a:t>
            </a:r>
            <a:r>
              <a:rPr lang="en-US" sz="1700" dirty="0" err="1"/>
              <a:t>tensione</a:t>
            </a:r>
            <a:r>
              <a:rPr lang="en-US" sz="1700" dirty="0"/>
              <a:t>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Nel 30% </a:t>
            </a:r>
            <a:r>
              <a:rPr lang="en-US" sz="1700" dirty="0" err="1"/>
              <a:t>dei</a:t>
            </a:r>
            <a:r>
              <a:rPr lang="en-US" sz="1700" dirty="0"/>
              <a:t> </a:t>
            </a:r>
            <a:r>
              <a:rPr lang="en-US" sz="1700" dirty="0" err="1"/>
              <a:t>casi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</a:t>
            </a:r>
            <a:r>
              <a:rPr lang="en-US" sz="1700" dirty="0" err="1"/>
              <a:t>riscontra</a:t>
            </a:r>
            <a:r>
              <a:rPr lang="en-US" sz="1700" dirty="0"/>
              <a:t> </a:t>
            </a:r>
            <a:r>
              <a:rPr lang="en-US" sz="1700" dirty="0" err="1"/>
              <a:t>anche</a:t>
            </a:r>
            <a:r>
              <a:rPr lang="en-US" sz="1700" dirty="0"/>
              <a:t> un </a:t>
            </a:r>
            <a:r>
              <a:rPr lang="en-US" sz="1700" b="1" dirty="0" err="1"/>
              <a:t>problema</a:t>
            </a:r>
            <a:r>
              <a:rPr lang="en-US" sz="1700" b="1" dirty="0"/>
              <a:t> legato ai DPI (</a:t>
            </a:r>
            <a:r>
              <a:rPr lang="en-US" sz="1700" b="1" dirty="0" err="1"/>
              <a:t>scarpe</a:t>
            </a:r>
            <a:r>
              <a:rPr lang="en-US" sz="1700" b="1" dirty="0"/>
              <a:t>, </a:t>
            </a:r>
            <a:r>
              <a:rPr lang="en-US" sz="1700" b="1" dirty="0" err="1"/>
              <a:t>guanti</a:t>
            </a:r>
            <a:r>
              <a:rPr lang="en-US" sz="1700" b="1" dirty="0"/>
              <a:t>, casco e </a:t>
            </a:r>
            <a:r>
              <a:rPr lang="en-US" sz="1700" b="1" dirty="0" err="1"/>
              <a:t>utensili</a:t>
            </a:r>
            <a:r>
              <a:rPr lang="en-US" sz="1700" b="1" dirty="0"/>
              <a:t> </a:t>
            </a:r>
            <a:r>
              <a:rPr lang="en-US" sz="1700" b="1" dirty="0" err="1"/>
              <a:t>isolanti</a:t>
            </a:r>
            <a:r>
              <a:rPr lang="en-US" sz="1700" b="1" dirty="0"/>
              <a:t>)</a:t>
            </a:r>
            <a:r>
              <a:rPr lang="en-US" sz="1700" dirty="0"/>
              <a:t> o </a:t>
            </a:r>
            <a:r>
              <a:rPr lang="en-US" sz="1700" dirty="0" err="1"/>
              <a:t>perché</a:t>
            </a:r>
            <a:r>
              <a:rPr lang="en-US" sz="1700" dirty="0"/>
              <a:t> non </a:t>
            </a:r>
            <a:r>
              <a:rPr lang="en-US" sz="1700" dirty="0" err="1"/>
              <a:t>forniti</a:t>
            </a:r>
            <a:r>
              <a:rPr lang="en-US" sz="1700" dirty="0"/>
              <a:t> dal </a:t>
            </a:r>
            <a:r>
              <a:rPr lang="en-US" sz="1700" dirty="0" err="1"/>
              <a:t>datore</a:t>
            </a:r>
            <a:r>
              <a:rPr lang="en-US" sz="1700" dirty="0"/>
              <a:t> di lavoro o </a:t>
            </a:r>
            <a:r>
              <a:rPr lang="en-US" sz="1700" dirty="0" err="1"/>
              <a:t>perché</a:t>
            </a:r>
            <a:r>
              <a:rPr lang="en-US" sz="1700" dirty="0"/>
              <a:t> non </a:t>
            </a:r>
            <a:r>
              <a:rPr lang="en-US" sz="1700" dirty="0" err="1"/>
              <a:t>adoperati</a:t>
            </a:r>
            <a:r>
              <a:rPr lang="en-US" sz="1700" dirty="0"/>
              <a:t> dal </a:t>
            </a:r>
            <a:r>
              <a:rPr lang="en-US" sz="1700" dirty="0" err="1"/>
              <a:t>lavoratore</a:t>
            </a:r>
            <a:r>
              <a:rPr lang="en-US" sz="1700" dirty="0"/>
              <a:t> o </a:t>
            </a:r>
            <a:r>
              <a:rPr lang="en-US" sz="1700" dirty="0" err="1"/>
              <a:t>perché</a:t>
            </a:r>
            <a:r>
              <a:rPr lang="en-US" sz="1700" dirty="0"/>
              <a:t> non </a:t>
            </a:r>
            <a:r>
              <a:rPr lang="en-US" sz="1700" dirty="0" err="1"/>
              <a:t>conformi</a:t>
            </a:r>
            <a:r>
              <a:rPr lang="en-US" sz="17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Infine</a:t>
            </a:r>
            <a:r>
              <a:rPr lang="en-US" sz="1700" dirty="0"/>
              <a:t>, </a:t>
            </a:r>
            <a:r>
              <a:rPr lang="en-US" sz="1700" dirty="0" err="1"/>
              <a:t>nel</a:t>
            </a:r>
            <a:r>
              <a:rPr lang="en-US" sz="1700" dirty="0"/>
              <a:t> 10% delle </a:t>
            </a:r>
            <a:r>
              <a:rPr lang="en-US" sz="1700" dirty="0" err="1"/>
              <a:t>dinamiche</a:t>
            </a:r>
            <a:r>
              <a:rPr lang="en-US" sz="1700" dirty="0"/>
              <a:t> </a:t>
            </a:r>
            <a:r>
              <a:rPr lang="en-US" sz="1700" dirty="0" err="1"/>
              <a:t>analizzate</a:t>
            </a:r>
            <a:r>
              <a:rPr lang="en-US" sz="1700" dirty="0"/>
              <a:t>,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fattori</a:t>
            </a:r>
            <a:r>
              <a:rPr lang="en-US" sz="1700" dirty="0"/>
              <a:t> </a:t>
            </a:r>
            <a:r>
              <a:rPr lang="en-US" sz="1700" dirty="0" err="1"/>
              <a:t>causali</a:t>
            </a:r>
            <a:r>
              <a:rPr lang="en-US" sz="1700" dirty="0"/>
              <a:t> del </a:t>
            </a:r>
            <a:r>
              <a:rPr lang="en-US" sz="1700" dirty="0" err="1"/>
              <a:t>contatto</a:t>
            </a:r>
            <a:r>
              <a:rPr lang="en-US" sz="1700" dirty="0"/>
              <a:t> </a:t>
            </a:r>
            <a:r>
              <a:rPr lang="en-US" sz="1700" dirty="0" err="1"/>
              <a:t>elettrico</a:t>
            </a:r>
            <a:r>
              <a:rPr lang="en-US" sz="1700" dirty="0"/>
              <a:t> non </a:t>
            </a:r>
            <a:r>
              <a:rPr lang="en-US" sz="1700" dirty="0" err="1"/>
              <a:t>hanno</a:t>
            </a:r>
            <a:r>
              <a:rPr lang="en-US" sz="1700" dirty="0"/>
              <a:t> </a:t>
            </a:r>
            <a:r>
              <a:rPr lang="en-US" sz="1700" dirty="0" err="1"/>
              <a:t>interessato</a:t>
            </a:r>
            <a:r>
              <a:rPr lang="en-US" sz="1700" dirty="0"/>
              <a:t> </a:t>
            </a:r>
            <a:r>
              <a:rPr lang="en-US" sz="1700" dirty="0" err="1"/>
              <a:t>aspetti</a:t>
            </a:r>
            <a:r>
              <a:rPr lang="en-US" sz="1700" dirty="0"/>
              <a:t> </a:t>
            </a:r>
            <a:r>
              <a:rPr lang="en-US" sz="1700" dirty="0" err="1"/>
              <a:t>procedurali</a:t>
            </a:r>
            <a:r>
              <a:rPr lang="en-US" sz="1700" dirty="0"/>
              <a:t>, ma </a:t>
            </a:r>
            <a:r>
              <a:rPr lang="en-US" sz="1700" b="1" dirty="0" err="1"/>
              <a:t>esclusivamente</a:t>
            </a:r>
            <a:r>
              <a:rPr lang="en-US" sz="1700" b="1" dirty="0"/>
              <a:t> </a:t>
            </a:r>
            <a:r>
              <a:rPr lang="en-US" sz="1700" b="1" dirty="0" err="1"/>
              <a:t>problemi</a:t>
            </a:r>
            <a:r>
              <a:rPr lang="en-US" sz="1700" b="1" dirty="0"/>
              <a:t> </a:t>
            </a:r>
            <a:r>
              <a:rPr lang="en-US" sz="1700" b="1" dirty="0" err="1"/>
              <a:t>tecnici</a:t>
            </a:r>
            <a:r>
              <a:rPr lang="en-US" sz="1700" b="1" dirty="0"/>
              <a:t> </a:t>
            </a:r>
            <a:r>
              <a:rPr lang="en-US" sz="1700" dirty="0" err="1"/>
              <a:t>relativi</a:t>
            </a:r>
            <a:r>
              <a:rPr lang="en-US" sz="1700" dirty="0"/>
              <a:t> </a:t>
            </a:r>
            <a:r>
              <a:rPr lang="en-US" sz="1700" dirty="0" err="1"/>
              <a:t>agli</a:t>
            </a:r>
            <a:r>
              <a:rPr lang="en-US" sz="1700" dirty="0"/>
              <a:t> </a:t>
            </a:r>
            <a:r>
              <a:rPr lang="en-US" sz="1700" dirty="0" err="1"/>
              <a:t>impianti</a:t>
            </a:r>
            <a:r>
              <a:rPr lang="en-US" sz="1700" dirty="0"/>
              <a:t> </a:t>
            </a:r>
            <a:r>
              <a:rPr lang="en-US" sz="1700" dirty="0" err="1"/>
              <a:t>oggetto</a:t>
            </a:r>
            <a:r>
              <a:rPr lang="en-US" sz="1700" dirty="0"/>
              <a:t> </a:t>
            </a:r>
            <a:r>
              <a:rPr lang="en-US" sz="1700" dirty="0" err="1"/>
              <a:t>dell’intervento</a:t>
            </a:r>
            <a:r>
              <a:rPr lang="en-US" sz="1700" dirty="0"/>
              <a:t> ed </a:t>
            </a:r>
            <a:r>
              <a:rPr lang="en-US" sz="1700" dirty="0" err="1"/>
              <a:t>agli</a:t>
            </a:r>
            <a:r>
              <a:rPr lang="en-US" sz="1700" dirty="0"/>
              <a:t> </a:t>
            </a:r>
            <a:r>
              <a:rPr lang="en-US" sz="1700" dirty="0" err="1"/>
              <a:t>equipaggiamenti</a:t>
            </a:r>
            <a:r>
              <a:rPr lang="en-US" sz="1700" dirty="0"/>
              <a:t> di </a:t>
            </a:r>
            <a:r>
              <a:rPr lang="en-US" sz="1700" dirty="0" err="1"/>
              <a:t>protezione</a:t>
            </a:r>
            <a:r>
              <a:rPr lang="en-US" sz="1700" dirty="0"/>
              <a:t> </a:t>
            </a:r>
            <a:r>
              <a:rPr lang="en-US" sz="1700" dirty="0" err="1"/>
              <a:t>individuale</a:t>
            </a: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3" name="Immagine 2" descr="Immagine che contiene vestiti, elmetto, calzature, Viso umano&#10;&#10;Descrizione generata automaticamente">
            <a:extLst>
              <a:ext uri="{FF2B5EF4-FFF2-40B4-BE49-F238E27FC236}">
                <a16:creationId xmlns:a16="http://schemas.microsoft.com/office/drawing/2014/main" id="{49527B12-0300-71AA-BDC5-610BEC917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414" y="-61913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1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7EAF334-3AC0-5280-7835-7EC2F1B3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>
                <a:effectLst/>
              </a:rPr>
              <a:t>MISURE PREVENTIVE</a:t>
            </a:r>
            <a:br>
              <a:rPr lang="en-US" sz="5400">
                <a:effectLst/>
              </a:rPr>
            </a:br>
            <a:endParaRPr lang="en-US" sz="5400"/>
          </a:p>
        </p:txBody>
      </p:sp>
      <p:pic>
        <p:nvPicPr>
          <p:cNvPr id="9" name="Picture 8" descr="Una scatola elettrica bianca con cavi">
            <a:extLst>
              <a:ext uri="{FF2B5EF4-FFF2-40B4-BE49-F238E27FC236}">
                <a16:creationId xmlns:a16="http://schemas.microsoft.com/office/drawing/2014/main" id="{EF854FD7-80D2-98F1-4E39-65AD6AB8D7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9" r="3839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DA924-ABA5-900F-1078-AB5B73B7551D}"/>
              </a:ext>
            </a:extLst>
          </p:cNvPr>
          <p:cNvSpPr txBox="1"/>
          <p:nvPr/>
        </p:nvSpPr>
        <p:spPr>
          <a:xfrm>
            <a:off x="4654296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La </a:t>
            </a:r>
            <a:r>
              <a:rPr lang="en-US" sz="2200" dirty="0" err="1"/>
              <a:t>legislazione</a:t>
            </a:r>
            <a:r>
              <a:rPr lang="en-US" sz="2200" dirty="0"/>
              <a:t> </a:t>
            </a:r>
            <a:r>
              <a:rPr lang="en-US" sz="2200" dirty="0" err="1"/>
              <a:t>vigente</a:t>
            </a:r>
            <a:r>
              <a:rPr lang="en-US" sz="2200" dirty="0"/>
              <a:t> e le relative </a:t>
            </a:r>
            <a:r>
              <a:rPr lang="en-US" sz="2200" dirty="0" err="1"/>
              <a:t>norme</a:t>
            </a:r>
            <a:r>
              <a:rPr lang="en-US" sz="2200" dirty="0"/>
              <a:t> </a:t>
            </a:r>
            <a:r>
              <a:rPr lang="en-US" sz="2200" dirty="0" err="1"/>
              <a:t>tecniche</a:t>
            </a:r>
            <a:r>
              <a:rPr lang="en-US" sz="2200" dirty="0"/>
              <a:t> </a:t>
            </a:r>
            <a:r>
              <a:rPr lang="en-US" sz="2200" dirty="0" err="1"/>
              <a:t>operano</a:t>
            </a:r>
            <a:r>
              <a:rPr lang="en-US" sz="2200" dirty="0"/>
              <a:t> </a:t>
            </a:r>
            <a:r>
              <a:rPr lang="en-US" sz="2200" dirty="0" err="1"/>
              <a:t>una</a:t>
            </a:r>
            <a:r>
              <a:rPr lang="en-US" sz="2200" dirty="0"/>
              <a:t> </a:t>
            </a:r>
            <a:r>
              <a:rPr lang="en-US" sz="2200" dirty="0" err="1"/>
              <a:t>distinzione</a:t>
            </a:r>
            <a:r>
              <a:rPr lang="en-US" sz="2200" dirty="0"/>
              <a:t> </a:t>
            </a:r>
            <a:r>
              <a:rPr lang="en-US" sz="2200" dirty="0" err="1"/>
              <a:t>tra</a:t>
            </a:r>
            <a:r>
              <a:rPr lang="en-US" sz="2200" dirty="0"/>
              <a:t> </a:t>
            </a:r>
            <a:r>
              <a:rPr lang="en-US" sz="2200" dirty="0" err="1"/>
              <a:t>misure</a:t>
            </a:r>
            <a:r>
              <a:rPr lang="en-US" sz="2200" dirty="0"/>
              <a:t> di </a:t>
            </a:r>
            <a:r>
              <a:rPr lang="en-US" sz="2200" dirty="0" err="1"/>
              <a:t>prevenzione</a:t>
            </a:r>
            <a:r>
              <a:rPr lang="en-US" sz="2200" dirty="0"/>
              <a:t> e </a:t>
            </a:r>
            <a:r>
              <a:rPr lang="en-US" sz="2200" dirty="0" err="1"/>
              <a:t>protezione</a:t>
            </a:r>
            <a:r>
              <a:rPr lang="en-US" sz="2200" dirty="0"/>
              <a:t> </a:t>
            </a:r>
            <a:r>
              <a:rPr lang="en-US" sz="2200" dirty="0" err="1"/>
              <a:t>riferite</a:t>
            </a:r>
            <a:r>
              <a:rPr lang="en-US" sz="2200" dirty="0"/>
              <a:t> a </a:t>
            </a:r>
            <a:r>
              <a:rPr lang="en-US" sz="2200" dirty="0" err="1"/>
              <a:t>lavori</a:t>
            </a:r>
            <a:r>
              <a:rPr lang="en-US" sz="2200" dirty="0"/>
              <a:t> </a:t>
            </a:r>
            <a:r>
              <a:rPr lang="en-US" sz="2200" dirty="0" err="1"/>
              <a:t>elettrici</a:t>
            </a:r>
            <a:r>
              <a:rPr lang="en-US" sz="2200" dirty="0"/>
              <a:t> sotto </a:t>
            </a:r>
            <a:r>
              <a:rPr lang="en-US" sz="2200" dirty="0" err="1"/>
              <a:t>tensione</a:t>
            </a:r>
            <a:r>
              <a:rPr lang="en-US" sz="2200" dirty="0"/>
              <a:t> e a </a:t>
            </a:r>
            <a:r>
              <a:rPr lang="en-US" sz="2200" dirty="0" err="1"/>
              <a:t>lavori</a:t>
            </a:r>
            <a:r>
              <a:rPr lang="en-US" sz="2200" dirty="0"/>
              <a:t> non </a:t>
            </a:r>
            <a:r>
              <a:rPr lang="en-US" sz="2200" dirty="0" err="1"/>
              <a:t>elettrici</a:t>
            </a:r>
            <a:r>
              <a:rPr lang="en-US" sz="2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Il </a:t>
            </a:r>
            <a:r>
              <a:rPr lang="en-US" sz="2200" dirty="0" err="1"/>
              <a:t>t.u.</a:t>
            </a:r>
            <a:r>
              <a:rPr lang="en-US" sz="2200" dirty="0"/>
              <a:t> </a:t>
            </a:r>
            <a:r>
              <a:rPr lang="en-US" sz="2200" dirty="0" err="1"/>
              <a:t>sulla</a:t>
            </a:r>
            <a:r>
              <a:rPr lang="en-US" sz="2200" dirty="0"/>
              <a:t> salute e sicurezza sul lavoro, </a:t>
            </a:r>
            <a:r>
              <a:rPr lang="en-US" sz="2200" dirty="0" err="1"/>
              <a:t>d.lgs</a:t>
            </a:r>
            <a:r>
              <a:rPr lang="en-US" sz="2200" dirty="0"/>
              <a:t>. 81/2008 e </a:t>
            </a:r>
            <a:r>
              <a:rPr lang="en-US" sz="2200" dirty="0" err="1"/>
              <a:t>s.m.i</a:t>
            </a:r>
            <a:r>
              <a:rPr lang="en-US" sz="2200" dirty="0"/>
              <a:t>.,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occupa</a:t>
            </a:r>
            <a:r>
              <a:rPr lang="en-US" sz="2200" dirty="0"/>
              <a:t> </a:t>
            </a:r>
            <a:r>
              <a:rPr lang="en-US" sz="2200" dirty="0" err="1"/>
              <a:t>dei</a:t>
            </a:r>
            <a:r>
              <a:rPr lang="en-US" sz="2200" dirty="0"/>
              <a:t> </a:t>
            </a:r>
            <a:r>
              <a:rPr lang="en-US" sz="2200" dirty="0" err="1"/>
              <a:t>lavori</a:t>
            </a:r>
            <a:r>
              <a:rPr lang="en-US" sz="2200" dirty="0"/>
              <a:t> </a:t>
            </a:r>
            <a:r>
              <a:rPr lang="en-US" sz="2200" dirty="0" err="1"/>
              <a:t>elettrici</a:t>
            </a:r>
            <a:r>
              <a:rPr lang="en-US" sz="2200" dirty="0"/>
              <a:t> sotto </a:t>
            </a:r>
            <a:r>
              <a:rPr lang="en-US" sz="2200" dirty="0" err="1"/>
              <a:t>tensione</a:t>
            </a:r>
            <a:r>
              <a:rPr lang="en-US" sz="2200" dirty="0"/>
              <a:t> all’art.82 e </a:t>
            </a:r>
            <a:r>
              <a:rPr lang="en-US" sz="2200" dirty="0" err="1"/>
              <a:t>dei</a:t>
            </a:r>
            <a:r>
              <a:rPr lang="en-US" sz="2200" dirty="0"/>
              <a:t> </a:t>
            </a:r>
            <a:r>
              <a:rPr lang="en-US" sz="2200" dirty="0" err="1"/>
              <a:t>lavori</a:t>
            </a:r>
            <a:r>
              <a:rPr lang="en-US" sz="2200" dirty="0"/>
              <a:t> non </a:t>
            </a:r>
            <a:r>
              <a:rPr lang="en-US" sz="2200" dirty="0" err="1"/>
              <a:t>elettrici</a:t>
            </a:r>
            <a:r>
              <a:rPr lang="en-US" sz="2200" dirty="0"/>
              <a:t> in </a:t>
            </a:r>
            <a:r>
              <a:rPr lang="en-US" sz="2200" dirty="0" err="1"/>
              <a:t>prossimità</a:t>
            </a:r>
            <a:r>
              <a:rPr lang="en-US" sz="2200" dirty="0"/>
              <a:t> di parti in </a:t>
            </a:r>
            <a:r>
              <a:rPr lang="en-US" sz="2200" dirty="0" err="1"/>
              <a:t>tensione</a:t>
            </a:r>
            <a:r>
              <a:rPr lang="en-US" sz="2200" dirty="0"/>
              <a:t> non </a:t>
            </a:r>
            <a:r>
              <a:rPr lang="en-US" sz="2200" dirty="0" err="1"/>
              <a:t>protette</a:t>
            </a:r>
            <a:r>
              <a:rPr lang="en-US" sz="2200" dirty="0"/>
              <a:t> o non </a:t>
            </a:r>
            <a:r>
              <a:rPr lang="en-US" sz="2200" dirty="0" err="1"/>
              <a:t>sufficientemente</a:t>
            </a:r>
            <a:r>
              <a:rPr lang="en-US" sz="2200" dirty="0"/>
              <a:t> </a:t>
            </a:r>
            <a:r>
              <a:rPr lang="en-US" sz="2200" dirty="0" err="1"/>
              <a:t>protette</a:t>
            </a:r>
            <a:r>
              <a:rPr lang="en-US" sz="2200" dirty="0"/>
              <a:t> </a:t>
            </a:r>
            <a:r>
              <a:rPr lang="en-US" sz="2200" dirty="0" err="1"/>
              <a:t>all’art</a:t>
            </a:r>
            <a:r>
              <a:rPr lang="en-US" sz="2200" dirty="0"/>
              <a:t>. 83 e, per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cantieri</a:t>
            </a:r>
            <a:r>
              <a:rPr lang="en-US" sz="2200" dirty="0"/>
              <a:t>, </a:t>
            </a:r>
            <a:r>
              <a:rPr lang="en-US" sz="2200" dirty="0" err="1"/>
              <a:t>all’art</a:t>
            </a:r>
            <a:r>
              <a:rPr lang="en-US" sz="2200" dirty="0"/>
              <a:t>. 117.</a:t>
            </a:r>
          </a:p>
        </p:txBody>
      </p:sp>
    </p:spTree>
    <p:extLst>
      <p:ext uri="{BB962C8B-B14F-4D97-AF65-F5344CB8AC3E}">
        <p14:creationId xmlns:p14="http://schemas.microsoft.com/office/powerpoint/2010/main" val="818200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EAF334-3AC0-5280-7835-7EC2F1B3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800" b="1" kern="0" dirty="0">
                <a:solidFill>
                  <a:srgbClr val="20529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Contatto con linee elettriche durante l’attività la </a:t>
            </a:r>
            <a:r>
              <a:rPr lang="it-IT" sz="4800" b="1" kern="0" dirty="0" err="1">
                <a:solidFill>
                  <a:srgbClr val="20529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vorativa</a:t>
            </a:r>
            <a:r>
              <a:rPr lang="it-IT" sz="4800" b="1" kern="0" dirty="0">
                <a:solidFill>
                  <a:srgbClr val="20529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ordinaria</a:t>
            </a:r>
            <a:br>
              <a:rPr lang="it-IT" sz="4800" b="1" kern="0" dirty="0">
                <a:solidFill>
                  <a:srgbClr val="20529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DA924-ABA5-900F-1078-AB5B73B7551D}"/>
              </a:ext>
            </a:extLst>
          </p:cNvPr>
          <p:cNvSpPr txBox="1"/>
          <p:nvPr/>
        </p:nvSpPr>
        <p:spPr>
          <a:xfrm>
            <a:off x="838200" y="1676401"/>
            <a:ext cx="54578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Per lavoro non elettrico (artt. 83 e 117 del d.lgs. 81/2008 e </a:t>
            </a:r>
            <a:r>
              <a:rPr lang="it-IT" sz="2400" dirty="0" err="1"/>
              <a:t>s.m.i.</a:t>
            </a:r>
            <a:r>
              <a:rPr lang="it-IT" sz="2400" dirty="0"/>
              <a:t>, di seguito </a:t>
            </a:r>
            <a:r>
              <a:rPr lang="it-IT" sz="2400" dirty="0" err="1"/>
              <a:t>t.u.</a:t>
            </a:r>
            <a:r>
              <a:rPr lang="it-IT" sz="2400" dirty="0"/>
              <a:t>), si intende quello che non coinvolge impianti elettrici oppure li coinvolge esclusivamente quando questi sono in sicurezza, ma sempre</a:t>
            </a:r>
          </a:p>
          <a:p>
            <a:r>
              <a:rPr lang="it-IT" sz="2400" dirty="0"/>
              <a:t>per l’esecuzione di attività di natura non elettrica.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6A12AC-EC3B-AAFA-DAA5-C07A85454CC1}"/>
              </a:ext>
            </a:extLst>
          </p:cNvPr>
          <p:cNvSpPr txBox="1"/>
          <p:nvPr/>
        </p:nvSpPr>
        <p:spPr>
          <a:xfrm>
            <a:off x="790574" y="4923215"/>
            <a:ext cx="110775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Nei lavori non elettrici il rischio di contatto diretto con parti in tensione accessibili deve essere evitato garantendo il rispetto delle distanze di sicurezza indicate</a:t>
            </a:r>
          </a:p>
          <a:p>
            <a:r>
              <a:rPr lang="it-IT" sz="2400" dirty="0"/>
              <a:t>nell’Allegato IX al </a:t>
            </a:r>
            <a:r>
              <a:rPr lang="it-IT" sz="2400" dirty="0" err="1"/>
              <a:t>t.u.</a:t>
            </a:r>
            <a:endParaRPr lang="it-IT" sz="24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4F0488A-BC36-1850-9C81-4CA0E09E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5" y="1643530"/>
            <a:ext cx="5664358" cy="307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70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7B0C68A-DBD0-C0AD-E11B-0CF1673D7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1785965"/>
            <a:ext cx="5628018" cy="30532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132C47E-0B58-50E6-90A7-26DCE265A660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dirty="0"/>
              <a:t>Tali </a:t>
            </a:r>
            <a:r>
              <a:rPr lang="en-US" sz="1300" dirty="0" err="1"/>
              <a:t>distanze</a:t>
            </a:r>
            <a:r>
              <a:rPr lang="en-US" sz="1300" dirty="0"/>
              <a:t> di sicurezza, </a:t>
            </a:r>
            <a:r>
              <a:rPr lang="en-US" sz="1300" dirty="0" err="1"/>
              <a:t>che</a:t>
            </a:r>
            <a:r>
              <a:rPr lang="en-US" sz="1300" dirty="0"/>
              <a:t> </a:t>
            </a:r>
            <a:r>
              <a:rPr lang="en-US" sz="1300" dirty="0" err="1"/>
              <a:t>vanno</a:t>
            </a:r>
            <a:r>
              <a:rPr lang="en-US" sz="1300" dirty="0"/>
              <a:t> da un </a:t>
            </a:r>
            <a:r>
              <a:rPr lang="en-US" sz="1300" dirty="0" err="1"/>
              <a:t>minimo</a:t>
            </a:r>
            <a:r>
              <a:rPr lang="en-US" sz="1300" dirty="0"/>
              <a:t> di 3 m ad un </a:t>
            </a:r>
            <a:r>
              <a:rPr lang="en-US" sz="1300" dirty="0" err="1"/>
              <a:t>massimo</a:t>
            </a:r>
            <a:r>
              <a:rPr lang="en-US" sz="1300" dirty="0"/>
              <a:t> di 7 m in </a:t>
            </a:r>
            <a:r>
              <a:rPr lang="en-US" sz="1300" dirty="0" err="1"/>
              <a:t>funzione</a:t>
            </a:r>
            <a:r>
              <a:rPr lang="en-US" sz="1300" dirty="0"/>
              <a:t> </a:t>
            </a:r>
            <a:r>
              <a:rPr lang="en-US" sz="1300" dirty="0" err="1"/>
              <a:t>della</a:t>
            </a:r>
            <a:r>
              <a:rPr lang="en-US" sz="1300" dirty="0"/>
              <a:t> </a:t>
            </a:r>
            <a:r>
              <a:rPr lang="en-US" sz="1300" dirty="0" err="1"/>
              <a:t>tensione</a:t>
            </a:r>
            <a:r>
              <a:rPr lang="en-US" sz="1300" dirty="0"/>
              <a:t> di </a:t>
            </a:r>
            <a:r>
              <a:rPr lang="en-US" sz="1300" dirty="0" err="1"/>
              <a:t>esercizio</a:t>
            </a:r>
            <a:r>
              <a:rPr lang="en-US" sz="1300" dirty="0"/>
              <a:t>, </a:t>
            </a:r>
            <a:r>
              <a:rPr lang="en-US" sz="1300" dirty="0" err="1"/>
              <a:t>sono</a:t>
            </a:r>
            <a:r>
              <a:rPr lang="en-US" sz="1300" dirty="0"/>
              <a:t> </a:t>
            </a:r>
            <a:r>
              <a:rPr lang="en-US" sz="1300" dirty="0" err="1"/>
              <a:t>riferite</a:t>
            </a:r>
            <a:r>
              <a:rPr lang="en-US" sz="1300" dirty="0"/>
              <a:t> alle parti in </a:t>
            </a:r>
            <a:r>
              <a:rPr lang="en-US" sz="1300" dirty="0" err="1"/>
              <a:t>tensione</a:t>
            </a:r>
            <a:r>
              <a:rPr lang="en-US" sz="1300" dirty="0"/>
              <a:t> non </a:t>
            </a:r>
            <a:r>
              <a:rPr lang="en-US" sz="1300" dirty="0" err="1"/>
              <a:t>protette</a:t>
            </a:r>
            <a:r>
              <a:rPr lang="en-US" sz="1300" dirty="0"/>
              <a:t> o non </a:t>
            </a:r>
            <a:r>
              <a:rPr lang="en-US" sz="1300" dirty="0" err="1"/>
              <a:t>sufficientemente</a:t>
            </a:r>
            <a:r>
              <a:rPr lang="en-US" sz="1300" dirty="0"/>
              <a:t> </a:t>
            </a:r>
            <a:r>
              <a:rPr lang="en-US" sz="1300" dirty="0" err="1"/>
              <a:t>protette</a:t>
            </a:r>
            <a:r>
              <a:rPr lang="en-US" sz="1300" dirty="0"/>
              <a:t>, al </a:t>
            </a:r>
            <a:r>
              <a:rPr lang="en-US" sz="1300" dirty="0" err="1"/>
              <a:t>netto</a:t>
            </a:r>
            <a:r>
              <a:rPr lang="en-US" sz="1300" dirty="0"/>
              <a:t> </a:t>
            </a:r>
            <a:r>
              <a:rPr lang="en-US" sz="1300" dirty="0" err="1"/>
              <a:t>degli</a:t>
            </a:r>
            <a:r>
              <a:rPr lang="en-US" sz="1300" dirty="0"/>
              <a:t> </a:t>
            </a:r>
            <a:r>
              <a:rPr lang="en-US" sz="1300" dirty="0" err="1"/>
              <a:t>ingombri</a:t>
            </a:r>
            <a:r>
              <a:rPr lang="en-US" sz="1300" dirty="0"/>
              <a:t> </a:t>
            </a:r>
            <a:r>
              <a:rPr lang="en-US" sz="1300" dirty="0" err="1"/>
              <a:t>derivanti</a:t>
            </a:r>
            <a:r>
              <a:rPr lang="en-US" sz="1300" dirty="0"/>
              <a:t> dal </a:t>
            </a:r>
            <a:r>
              <a:rPr lang="en-US" sz="1300" dirty="0" err="1"/>
              <a:t>tipo</a:t>
            </a:r>
            <a:r>
              <a:rPr lang="en-US" sz="1300" dirty="0"/>
              <a:t> di lavoro, delle </a:t>
            </a:r>
            <a:r>
              <a:rPr lang="en-US" sz="1300" dirty="0" err="1"/>
              <a:t>attrezzature</a:t>
            </a:r>
            <a:r>
              <a:rPr lang="en-US" sz="1300" dirty="0"/>
              <a:t> </a:t>
            </a:r>
            <a:r>
              <a:rPr lang="en-US" sz="1300" dirty="0" err="1"/>
              <a:t>utilizzate</a:t>
            </a:r>
            <a:r>
              <a:rPr lang="en-US" sz="1300" dirty="0"/>
              <a:t> e </a:t>
            </a:r>
            <a:r>
              <a:rPr lang="en-US" sz="1300" dirty="0" err="1"/>
              <a:t>dei</a:t>
            </a:r>
            <a:r>
              <a:rPr lang="en-US" sz="1300" dirty="0"/>
              <a:t> </a:t>
            </a:r>
            <a:r>
              <a:rPr lang="en-US" sz="1300" dirty="0" err="1"/>
              <a:t>materiali</a:t>
            </a:r>
            <a:r>
              <a:rPr lang="en-US" sz="1300" dirty="0"/>
              <a:t> </a:t>
            </a:r>
            <a:r>
              <a:rPr lang="en-US" sz="1300" dirty="0" err="1"/>
              <a:t>movimentati</a:t>
            </a:r>
            <a:r>
              <a:rPr lang="en-US" sz="1300" dirty="0"/>
              <a:t>, </a:t>
            </a:r>
            <a:r>
              <a:rPr lang="en-US" sz="1300" dirty="0" err="1"/>
              <a:t>nonché</a:t>
            </a:r>
            <a:r>
              <a:rPr lang="en-US" sz="1300" dirty="0"/>
              <a:t> </a:t>
            </a:r>
            <a:r>
              <a:rPr lang="en-US" sz="1300" dirty="0" err="1"/>
              <a:t>degli</a:t>
            </a:r>
            <a:r>
              <a:rPr lang="en-US" sz="1300" dirty="0"/>
              <a:t> </a:t>
            </a:r>
            <a:r>
              <a:rPr lang="en-US" sz="1300" dirty="0" err="1"/>
              <a:t>sbandamenti</a:t>
            </a:r>
            <a:r>
              <a:rPr lang="en-US" sz="1300" dirty="0"/>
              <a:t> </a:t>
            </a:r>
            <a:r>
              <a:rPr lang="en-US" sz="1300" dirty="0" err="1"/>
              <a:t>laterali</a:t>
            </a:r>
            <a:r>
              <a:rPr lang="en-US" sz="1300" dirty="0"/>
              <a:t> </a:t>
            </a:r>
            <a:r>
              <a:rPr lang="en-US" sz="1300" dirty="0" err="1"/>
              <a:t>dei</a:t>
            </a:r>
            <a:r>
              <a:rPr lang="en-US" sz="1300" dirty="0"/>
              <a:t> </a:t>
            </a:r>
            <a:r>
              <a:rPr lang="en-US" sz="1300" dirty="0" err="1"/>
              <a:t>conduttori</a:t>
            </a:r>
            <a:r>
              <a:rPr lang="en-US" sz="1300" dirty="0"/>
              <a:t> </a:t>
            </a:r>
            <a:r>
              <a:rPr lang="en-US" sz="1300" dirty="0" err="1"/>
              <a:t>dovuti</a:t>
            </a:r>
            <a:r>
              <a:rPr lang="en-US" sz="1300" dirty="0"/>
              <a:t> </a:t>
            </a:r>
            <a:r>
              <a:rPr lang="en-US" sz="1300" dirty="0" err="1"/>
              <a:t>all’azione</a:t>
            </a:r>
            <a:r>
              <a:rPr lang="en-US" sz="1300" dirty="0"/>
              <a:t> del </a:t>
            </a:r>
            <a:r>
              <a:rPr lang="en-US" sz="1300" dirty="0" err="1"/>
              <a:t>vento</a:t>
            </a:r>
            <a:r>
              <a:rPr lang="en-US" sz="1300" dirty="0"/>
              <a:t> e </a:t>
            </a:r>
            <a:r>
              <a:rPr lang="en-US" sz="1300" dirty="0" err="1"/>
              <a:t>degli</a:t>
            </a:r>
            <a:r>
              <a:rPr lang="en-US" sz="1300" dirty="0"/>
              <a:t> </a:t>
            </a:r>
            <a:r>
              <a:rPr lang="en-US" sz="1300" dirty="0" err="1"/>
              <a:t>abbassamenti</a:t>
            </a:r>
            <a:r>
              <a:rPr lang="en-US" sz="1300" dirty="0"/>
              <a:t> di quota </a:t>
            </a:r>
            <a:r>
              <a:rPr lang="en-US" sz="1300" dirty="0" err="1"/>
              <a:t>dovuti</a:t>
            </a:r>
            <a:r>
              <a:rPr lang="en-US" sz="1300" dirty="0"/>
              <a:t> alle </a:t>
            </a:r>
            <a:r>
              <a:rPr lang="en-US" sz="1300" dirty="0" err="1"/>
              <a:t>condizioni</a:t>
            </a:r>
            <a:r>
              <a:rPr lang="en-US" sz="1300" dirty="0"/>
              <a:t> </a:t>
            </a:r>
            <a:r>
              <a:rPr lang="en-US" sz="1300" dirty="0" err="1"/>
              <a:t>termiche</a:t>
            </a:r>
            <a:r>
              <a:rPr lang="en-US" sz="13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dirty="0"/>
              <a:t>Una </a:t>
            </a:r>
            <a:r>
              <a:rPr lang="en-US" sz="1300" dirty="0" err="1"/>
              <a:t>parte</a:t>
            </a:r>
            <a:r>
              <a:rPr lang="en-US" sz="1300" dirty="0"/>
              <a:t> in </a:t>
            </a:r>
            <a:r>
              <a:rPr lang="en-US" sz="1300" dirty="0" err="1"/>
              <a:t>tensione</a:t>
            </a:r>
            <a:r>
              <a:rPr lang="en-US" sz="1300" dirty="0"/>
              <a:t> è </a:t>
            </a:r>
            <a:r>
              <a:rPr lang="en-US" sz="1300" dirty="0" err="1"/>
              <a:t>sufficientemente</a:t>
            </a:r>
            <a:r>
              <a:rPr lang="en-US" sz="1300" dirty="0"/>
              <a:t> </a:t>
            </a:r>
            <a:r>
              <a:rPr lang="en-US" sz="1300" dirty="0" err="1"/>
              <a:t>protetta</a:t>
            </a:r>
            <a:r>
              <a:rPr lang="en-US" sz="1300" dirty="0"/>
              <a:t> se </a:t>
            </a:r>
            <a:r>
              <a:rPr lang="en-US" sz="1300" dirty="0" err="1"/>
              <a:t>possono</a:t>
            </a:r>
            <a:r>
              <a:rPr lang="en-US" sz="1300" dirty="0"/>
              <a:t> </a:t>
            </a:r>
            <a:r>
              <a:rPr lang="en-US" sz="1300" dirty="0" err="1"/>
              <a:t>essere</a:t>
            </a:r>
            <a:r>
              <a:rPr lang="en-US" sz="1300" dirty="0"/>
              <a:t> </a:t>
            </a:r>
            <a:r>
              <a:rPr lang="en-US" sz="1300" dirty="0" err="1"/>
              <a:t>esclusi</a:t>
            </a:r>
            <a:r>
              <a:rPr lang="en-US" sz="1300" dirty="0"/>
              <a:t> </a:t>
            </a:r>
            <a:r>
              <a:rPr lang="en-US" sz="1300" dirty="0" err="1"/>
              <a:t>eventuali</a:t>
            </a:r>
            <a:r>
              <a:rPr lang="en-US" sz="1300" dirty="0"/>
              <a:t> </a:t>
            </a:r>
            <a:r>
              <a:rPr lang="en-US" sz="1300" dirty="0" err="1"/>
              <a:t>urti</a:t>
            </a:r>
            <a:r>
              <a:rPr lang="en-US" sz="1300" dirty="0"/>
              <a:t> o </a:t>
            </a:r>
            <a:r>
              <a:rPr lang="en-US" sz="1300" dirty="0" err="1"/>
              <a:t>sollecitazioni</a:t>
            </a:r>
            <a:r>
              <a:rPr lang="en-US" sz="1300" dirty="0"/>
              <a:t> </a:t>
            </a:r>
            <a:r>
              <a:rPr lang="en-US" sz="1300" dirty="0" err="1"/>
              <a:t>meccaniche</a:t>
            </a:r>
            <a:r>
              <a:rPr lang="en-US" sz="1300" dirty="0"/>
              <a:t> </a:t>
            </a:r>
            <a:r>
              <a:rPr lang="en-US" sz="1300" dirty="0" err="1"/>
              <a:t>derivanti</a:t>
            </a:r>
            <a:r>
              <a:rPr lang="en-US" sz="1300" dirty="0"/>
              <a:t> </a:t>
            </a:r>
            <a:r>
              <a:rPr lang="en-US" sz="1300" dirty="0" err="1"/>
              <a:t>dall’attività</a:t>
            </a:r>
            <a:r>
              <a:rPr lang="en-US" sz="1300" dirty="0"/>
              <a:t> </a:t>
            </a:r>
            <a:r>
              <a:rPr lang="en-US" sz="1300" dirty="0" err="1"/>
              <a:t>lavorativa</a:t>
            </a:r>
            <a:r>
              <a:rPr lang="en-US" sz="1300" dirty="0"/>
              <a:t> </a:t>
            </a:r>
            <a:r>
              <a:rPr lang="en-US" sz="1300" dirty="0" err="1"/>
              <a:t>che</a:t>
            </a:r>
            <a:r>
              <a:rPr lang="en-US" sz="1300" dirty="0"/>
              <a:t> </a:t>
            </a:r>
            <a:r>
              <a:rPr lang="en-US" sz="1300" dirty="0" err="1"/>
              <a:t>verrà</a:t>
            </a:r>
            <a:r>
              <a:rPr lang="en-US" sz="1300" dirty="0"/>
              <a:t> </a:t>
            </a:r>
            <a:r>
              <a:rPr lang="en-US" sz="1300" dirty="0" err="1"/>
              <a:t>svolta</a:t>
            </a:r>
            <a:r>
              <a:rPr lang="en-US" sz="1300" dirty="0"/>
              <a:t> in </a:t>
            </a:r>
            <a:r>
              <a:rPr lang="en-US" sz="1300" dirty="0" err="1"/>
              <a:t>vicinanza</a:t>
            </a:r>
            <a:r>
              <a:rPr lang="en-US" sz="1300" dirty="0"/>
              <a:t>, </a:t>
            </a:r>
            <a:r>
              <a:rPr lang="en-US" sz="1300" dirty="0" err="1"/>
              <a:t>tali</a:t>
            </a:r>
            <a:r>
              <a:rPr lang="en-US" sz="1300" dirty="0"/>
              <a:t> da </a:t>
            </a:r>
            <a:r>
              <a:rPr lang="en-US" sz="1300" dirty="0" err="1"/>
              <a:t>danneggiarne</a:t>
            </a:r>
            <a:r>
              <a:rPr lang="en-US" sz="1300" dirty="0"/>
              <a:t> </a:t>
            </a:r>
            <a:r>
              <a:rPr lang="en-US" sz="1300" dirty="0" err="1"/>
              <a:t>l’isolamento</a:t>
            </a:r>
            <a:r>
              <a:rPr lang="en-US" sz="1300" dirty="0"/>
              <a:t> con </a:t>
            </a:r>
            <a:r>
              <a:rPr lang="en-US" sz="1300" dirty="0" err="1"/>
              <a:t>conseguente</a:t>
            </a:r>
            <a:r>
              <a:rPr lang="en-US" sz="1300" dirty="0"/>
              <a:t> accesso alle parti in </a:t>
            </a:r>
            <a:r>
              <a:rPr lang="en-US" sz="1300" dirty="0" err="1"/>
              <a:t>tensione</a:t>
            </a:r>
            <a:r>
              <a:rPr lang="en-US" sz="1300" dirty="0"/>
              <a:t>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84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58DBD6-5131-6CAF-B128-FB8EACBB6573}"/>
              </a:ext>
            </a:extLst>
          </p:cNvPr>
          <p:cNvSpPr txBox="1"/>
          <p:nvPr/>
        </p:nvSpPr>
        <p:spPr>
          <a:xfrm>
            <a:off x="4654295" y="502920"/>
            <a:ext cx="6894576" cy="1759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 err="1"/>
              <a:t>L’art</a:t>
            </a:r>
            <a:r>
              <a:rPr lang="en-US" sz="1400" dirty="0"/>
              <a:t>. 83 del </a:t>
            </a:r>
            <a:r>
              <a:rPr lang="en-US" sz="1400" dirty="0" err="1"/>
              <a:t>t.u.</a:t>
            </a:r>
            <a:r>
              <a:rPr lang="en-US" sz="1400" dirty="0"/>
              <a:t> </a:t>
            </a:r>
            <a:r>
              <a:rPr lang="en-US" sz="1400" dirty="0" err="1"/>
              <a:t>consente</a:t>
            </a:r>
            <a:r>
              <a:rPr lang="en-US" sz="1400" dirty="0"/>
              <a:t> di </a:t>
            </a:r>
            <a:r>
              <a:rPr lang="en-US" sz="1400" dirty="0" err="1"/>
              <a:t>derogare</a:t>
            </a:r>
            <a:r>
              <a:rPr lang="en-US" sz="1400" dirty="0"/>
              <a:t> alle </a:t>
            </a:r>
            <a:r>
              <a:rPr lang="en-US" sz="1400" dirty="0" err="1"/>
              <a:t>distanze</a:t>
            </a:r>
            <a:r>
              <a:rPr lang="en-US" sz="1400" dirty="0"/>
              <a:t> di cui sopra, a </a:t>
            </a:r>
            <a:r>
              <a:rPr lang="en-US" sz="1400" dirty="0" err="1"/>
              <a:t>patto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</a:t>
            </a:r>
            <a:r>
              <a:rPr lang="en-US" sz="1400" dirty="0" err="1"/>
              <a:t>vengano</a:t>
            </a:r>
            <a:r>
              <a:rPr lang="en-US" sz="1400" dirty="0"/>
              <a:t> </a:t>
            </a:r>
            <a:r>
              <a:rPr lang="en-US" sz="1400" dirty="0" err="1"/>
              <a:t>adottate</a:t>
            </a:r>
            <a:r>
              <a:rPr lang="en-US" sz="1400" dirty="0"/>
              <a:t> le </a:t>
            </a:r>
            <a:r>
              <a:rPr lang="en-US" sz="1400" dirty="0" err="1"/>
              <a:t>disposizioni</a:t>
            </a:r>
            <a:r>
              <a:rPr lang="en-US" sz="1400" dirty="0"/>
              <a:t> </a:t>
            </a:r>
            <a:r>
              <a:rPr lang="en-US" sz="1400" dirty="0" err="1"/>
              <a:t>organizzative</a:t>
            </a:r>
            <a:r>
              <a:rPr lang="en-US" sz="1400" dirty="0"/>
              <a:t> e </a:t>
            </a:r>
            <a:r>
              <a:rPr lang="en-US" sz="1400" dirty="0" err="1"/>
              <a:t>procedurali</a:t>
            </a:r>
            <a:r>
              <a:rPr lang="en-US" sz="1400" dirty="0"/>
              <a:t> </a:t>
            </a:r>
            <a:r>
              <a:rPr lang="en-US" sz="1400" dirty="0" err="1"/>
              <a:t>contenute</a:t>
            </a:r>
            <a:r>
              <a:rPr lang="en-US" sz="1400" dirty="0"/>
              <a:t> </a:t>
            </a:r>
            <a:r>
              <a:rPr lang="en-US" sz="1400" dirty="0" err="1"/>
              <a:t>nelle</a:t>
            </a:r>
            <a:r>
              <a:rPr lang="en-US" sz="1400" dirty="0"/>
              <a:t> </a:t>
            </a:r>
            <a:r>
              <a:rPr lang="en-US" sz="1400" dirty="0" err="1"/>
              <a:t>pertinenti</a:t>
            </a:r>
            <a:r>
              <a:rPr lang="en-US" sz="1400" dirty="0"/>
              <a:t> </a:t>
            </a:r>
            <a:r>
              <a:rPr lang="en-US" sz="1400" dirty="0" err="1"/>
              <a:t>norme</a:t>
            </a:r>
            <a:r>
              <a:rPr lang="en-US" sz="1400" dirty="0"/>
              <a:t> </a:t>
            </a:r>
            <a:r>
              <a:rPr lang="en-US" sz="1400" dirty="0" err="1"/>
              <a:t>tecniche</a:t>
            </a:r>
            <a:r>
              <a:rPr lang="en-US" sz="1400" dirty="0"/>
              <a:t>, le </a:t>
            </a:r>
            <a:r>
              <a:rPr lang="en-US" sz="1400" dirty="0" err="1"/>
              <a:t>quali</a:t>
            </a:r>
            <a:r>
              <a:rPr lang="en-US" sz="1400" dirty="0"/>
              <a:t> </a:t>
            </a:r>
            <a:r>
              <a:rPr lang="en-US" sz="1400" dirty="0" err="1"/>
              <a:t>sono</a:t>
            </a:r>
            <a:r>
              <a:rPr lang="en-US" sz="1400" dirty="0"/>
              <a:t> </a:t>
            </a:r>
            <a:r>
              <a:rPr lang="en-US" sz="1400" dirty="0" err="1"/>
              <a:t>ritenute</a:t>
            </a:r>
            <a:r>
              <a:rPr lang="en-US" sz="1400" dirty="0"/>
              <a:t> </a:t>
            </a:r>
            <a:r>
              <a:rPr lang="en-US" sz="1400" dirty="0" err="1"/>
              <a:t>idonee</a:t>
            </a:r>
            <a:r>
              <a:rPr lang="en-US" sz="1400" dirty="0"/>
              <a:t> a </a:t>
            </a:r>
            <a:r>
              <a:rPr lang="en-US" sz="1400" dirty="0" err="1"/>
              <a:t>proteggere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lavoratori</a:t>
            </a:r>
            <a:r>
              <a:rPr lang="en-US" sz="1400" dirty="0"/>
              <a:t> </a:t>
            </a:r>
            <a:r>
              <a:rPr lang="en-US" sz="1400" dirty="0" err="1"/>
              <a:t>dai</a:t>
            </a:r>
            <a:r>
              <a:rPr lang="en-US" sz="1400" dirty="0"/>
              <a:t> </a:t>
            </a:r>
            <a:r>
              <a:rPr lang="en-US" sz="1400" dirty="0" err="1"/>
              <a:t>conseguenti</a:t>
            </a:r>
            <a:r>
              <a:rPr lang="en-US" sz="1400" dirty="0"/>
              <a:t> </a:t>
            </a:r>
            <a:r>
              <a:rPr lang="en-US" sz="1400" dirty="0" err="1"/>
              <a:t>rischi</a:t>
            </a:r>
            <a:r>
              <a:rPr lang="en-US" sz="14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Tali </a:t>
            </a:r>
            <a:r>
              <a:rPr lang="en-US" sz="1400" dirty="0" err="1"/>
              <a:t>norme</a:t>
            </a:r>
            <a:r>
              <a:rPr lang="en-US" sz="1400" dirty="0"/>
              <a:t> </a:t>
            </a:r>
            <a:r>
              <a:rPr lang="en-US" sz="1400" dirty="0" err="1"/>
              <a:t>tecniche</a:t>
            </a:r>
            <a:r>
              <a:rPr lang="en-US" sz="1400" dirty="0"/>
              <a:t> </a:t>
            </a:r>
            <a:r>
              <a:rPr lang="en-US" sz="1400" dirty="0" err="1"/>
              <a:t>prescrivono</a:t>
            </a:r>
            <a:r>
              <a:rPr lang="en-US" sz="1400" dirty="0"/>
              <a:t> il </a:t>
            </a:r>
            <a:r>
              <a:rPr lang="en-US" sz="1400" dirty="0" err="1"/>
              <a:t>controllo</a:t>
            </a:r>
            <a:r>
              <a:rPr lang="en-US" sz="1400" dirty="0"/>
              <a:t> </a:t>
            </a:r>
            <a:r>
              <a:rPr lang="en-US" sz="1400" dirty="0" err="1"/>
              <a:t>continuativo</a:t>
            </a:r>
            <a:r>
              <a:rPr lang="en-US" sz="1400" dirty="0"/>
              <a:t> </a:t>
            </a:r>
            <a:r>
              <a:rPr lang="en-US" sz="1400" dirty="0" err="1"/>
              <a:t>degli</a:t>
            </a:r>
            <a:r>
              <a:rPr lang="en-US" sz="1400" dirty="0"/>
              <a:t> </a:t>
            </a:r>
            <a:r>
              <a:rPr lang="en-US" sz="1400" dirty="0" err="1"/>
              <a:t>operatori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</a:t>
            </a:r>
            <a:r>
              <a:rPr lang="en-US" sz="1400" dirty="0" err="1"/>
              <a:t>svolgono</a:t>
            </a:r>
            <a:r>
              <a:rPr lang="en-US" sz="1400" dirty="0"/>
              <a:t> il lavoro non </a:t>
            </a:r>
            <a:r>
              <a:rPr lang="en-US" sz="1400" dirty="0" err="1"/>
              <a:t>elettrico</a:t>
            </a:r>
            <a:r>
              <a:rPr lang="en-US" sz="1400" dirty="0"/>
              <a:t> da </a:t>
            </a:r>
            <a:r>
              <a:rPr lang="en-US" sz="1400" dirty="0" err="1"/>
              <a:t>parte</a:t>
            </a:r>
            <a:r>
              <a:rPr lang="en-US" sz="1400" dirty="0"/>
              <a:t> di </a:t>
            </a:r>
            <a:r>
              <a:rPr lang="en-US" sz="1400" dirty="0" err="1"/>
              <a:t>una</a:t>
            </a:r>
            <a:r>
              <a:rPr lang="en-US" sz="1400" dirty="0"/>
              <a:t> persona </a:t>
            </a:r>
            <a:r>
              <a:rPr lang="en-US" sz="1400" dirty="0" err="1"/>
              <a:t>esperta</a:t>
            </a:r>
            <a:r>
              <a:rPr lang="en-US" sz="1400" dirty="0"/>
              <a:t> (PES) </a:t>
            </a:r>
            <a:r>
              <a:rPr lang="en-US" sz="1400" dirty="0" err="1"/>
              <a:t>avente</a:t>
            </a:r>
            <a:r>
              <a:rPr lang="en-US" sz="1400" dirty="0"/>
              <a:t> </a:t>
            </a:r>
            <a:r>
              <a:rPr lang="en-US" sz="1400" dirty="0" err="1"/>
              <a:t>istruzione</a:t>
            </a:r>
            <a:r>
              <a:rPr lang="en-US" sz="1400" dirty="0"/>
              <a:t>, </a:t>
            </a:r>
            <a:r>
              <a:rPr lang="en-US" sz="1400" dirty="0" err="1"/>
              <a:t>conoscenza</a:t>
            </a:r>
            <a:r>
              <a:rPr lang="en-US" sz="1400" dirty="0"/>
              <a:t> ed </a:t>
            </a:r>
            <a:r>
              <a:rPr lang="en-US" sz="1400" dirty="0" err="1"/>
              <a:t>esperienza</a:t>
            </a:r>
            <a:r>
              <a:rPr lang="en-US" sz="1400" dirty="0"/>
              <a:t> </a:t>
            </a:r>
            <a:r>
              <a:rPr lang="en-US" sz="1400" dirty="0" err="1"/>
              <a:t>rilevanti</a:t>
            </a:r>
            <a:r>
              <a:rPr lang="en-US" sz="1400" dirty="0"/>
              <a:t> </a:t>
            </a:r>
            <a:r>
              <a:rPr lang="en-US" sz="1400" dirty="0" err="1"/>
              <a:t>tali</a:t>
            </a:r>
            <a:r>
              <a:rPr lang="en-US" sz="1400" dirty="0"/>
              <a:t> da </a:t>
            </a:r>
            <a:r>
              <a:rPr lang="en-US" sz="1400" dirty="0" err="1"/>
              <a:t>consentirle</a:t>
            </a:r>
            <a:r>
              <a:rPr lang="en-US" sz="1400" dirty="0"/>
              <a:t> di </a:t>
            </a:r>
            <a:r>
              <a:rPr lang="en-US" sz="1400" dirty="0" err="1"/>
              <a:t>analizzare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rischi</a:t>
            </a:r>
            <a:r>
              <a:rPr lang="en-US" sz="1400" dirty="0"/>
              <a:t> e di </a:t>
            </a:r>
            <a:r>
              <a:rPr lang="en-US" sz="1400" dirty="0" err="1"/>
              <a:t>evitare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pericoli</a:t>
            </a:r>
            <a:r>
              <a:rPr lang="en-US" sz="1400" dirty="0"/>
              <a:t> </a:t>
            </a:r>
            <a:r>
              <a:rPr lang="en-US" sz="1400" dirty="0" err="1"/>
              <a:t>che</a:t>
            </a:r>
            <a:r>
              <a:rPr lang="en-US" sz="1400" dirty="0"/>
              <a:t> </a:t>
            </a:r>
            <a:r>
              <a:rPr lang="en-US" sz="1400" dirty="0" err="1"/>
              <a:t>l’elettricità</a:t>
            </a:r>
            <a:r>
              <a:rPr lang="en-US" sz="1400" dirty="0"/>
              <a:t> </a:t>
            </a:r>
            <a:r>
              <a:rPr lang="en-US" sz="1400" dirty="0" err="1"/>
              <a:t>può</a:t>
            </a:r>
            <a:r>
              <a:rPr lang="en-US" sz="1400" dirty="0"/>
              <a:t> </a:t>
            </a:r>
            <a:r>
              <a:rPr lang="en-US" sz="1400" dirty="0" err="1"/>
              <a:t>crea</a:t>
            </a:r>
            <a:r>
              <a:rPr lang="en-US" sz="1400" dirty="0"/>
              <a:t> re (</a:t>
            </a:r>
            <a:r>
              <a:rPr lang="en-US" sz="1400" dirty="0" err="1"/>
              <a:t>ovviamente</a:t>
            </a:r>
            <a:r>
              <a:rPr lang="en-US" sz="1400" dirty="0"/>
              <a:t> </a:t>
            </a:r>
            <a:r>
              <a:rPr lang="en-US" sz="1400" dirty="0" err="1"/>
              <a:t>sono</a:t>
            </a:r>
            <a:r>
              <a:rPr lang="en-US" sz="1400" dirty="0"/>
              <a:t> </a:t>
            </a:r>
            <a:r>
              <a:rPr lang="en-US" sz="1400" dirty="0" err="1"/>
              <a:t>consentiti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lavori</a:t>
            </a:r>
            <a:r>
              <a:rPr lang="en-US" sz="1400" dirty="0"/>
              <a:t> non </a:t>
            </a:r>
            <a:r>
              <a:rPr lang="en-US" sz="1400" dirty="0" err="1"/>
              <a:t>elettrici</a:t>
            </a:r>
            <a:r>
              <a:rPr lang="en-US" sz="1400" dirty="0"/>
              <a:t> in </a:t>
            </a:r>
            <a:r>
              <a:rPr lang="en-US" sz="1400" dirty="0" err="1"/>
              <a:t>prossimità</a:t>
            </a:r>
            <a:r>
              <a:rPr lang="en-US" sz="1400" dirty="0"/>
              <a:t> di parti </a:t>
            </a:r>
            <a:r>
              <a:rPr lang="en-US" sz="1400" dirty="0" err="1"/>
              <a:t>attive</a:t>
            </a:r>
            <a:r>
              <a:rPr lang="en-US" sz="1400" dirty="0"/>
              <a:t> </a:t>
            </a:r>
            <a:r>
              <a:rPr lang="en-US" sz="1400" dirty="0" err="1"/>
              <a:t>messe</a:t>
            </a:r>
            <a:r>
              <a:rPr lang="en-US" sz="1400" dirty="0"/>
              <a:t> </a:t>
            </a:r>
            <a:r>
              <a:rPr lang="en-US" sz="1400" dirty="0" err="1"/>
              <a:t>fuori</a:t>
            </a:r>
            <a:r>
              <a:rPr lang="en-US" sz="1400" dirty="0"/>
              <a:t> </a:t>
            </a:r>
            <a:r>
              <a:rPr lang="en-US" sz="1400" dirty="0" err="1"/>
              <a:t>tensione</a:t>
            </a:r>
            <a:r>
              <a:rPr lang="en-US" sz="1400" dirty="0"/>
              <a:t> e in sicu </a:t>
            </a:r>
            <a:r>
              <a:rPr lang="en-US" sz="1400" dirty="0" err="1"/>
              <a:t>rezza</a:t>
            </a:r>
            <a:r>
              <a:rPr lang="en-US" sz="1400" dirty="0"/>
              <a:t> </a:t>
            </a:r>
            <a:r>
              <a:rPr lang="en-US" sz="1400" dirty="0" err="1"/>
              <a:t>oppure</a:t>
            </a:r>
            <a:r>
              <a:rPr lang="en-US" sz="1400" dirty="0"/>
              <a:t> </a:t>
            </a:r>
            <a:r>
              <a:rPr lang="en-US" sz="1400" dirty="0" err="1"/>
              <a:t>protette</a:t>
            </a:r>
            <a:r>
              <a:rPr lang="en-US" sz="1400" dirty="0"/>
              <a:t> da </a:t>
            </a:r>
            <a:r>
              <a:rPr lang="en-US" sz="1400" dirty="0" err="1"/>
              <a:t>ostacoli</a:t>
            </a:r>
            <a:r>
              <a:rPr lang="en-US" sz="1400" dirty="0"/>
              <a:t> o </a:t>
            </a:r>
            <a:r>
              <a:rPr lang="en-US" sz="1400" dirty="0" err="1"/>
              <a:t>barriere</a:t>
            </a:r>
            <a:r>
              <a:rPr lang="en-US" sz="1400" dirty="0"/>
              <a:t>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B519F3D-9D49-556E-66B9-1F58A6298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2304015"/>
            <a:ext cx="10917936" cy="3933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904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DF2E1C8-E406-176B-DE8E-7D5D85FDB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916416"/>
            <a:ext cx="5628018" cy="479229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D144D05-8E21-CC3A-24CA-36FF159769DA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L’art</a:t>
            </a:r>
            <a:r>
              <a:rPr lang="en-US" dirty="0"/>
              <a:t>. 117 del </a:t>
            </a:r>
            <a:r>
              <a:rPr lang="en-US" dirty="0" err="1"/>
              <a:t>t.u.</a:t>
            </a:r>
            <a:r>
              <a:rPr lang="en-US" dirty="0"/>
              <a:t> </a:t>
            </a:r>
            <a:r>
              <a:rPr lang="en-US" dirty="0" err="1"/>
              <a:t>consente</a:t>
            </a:r>
            <a:r>
              <a:rPr lang="en-US" dirty="0"/>
              <a:t> </a:t>
            </a:r>
            <a:r>
              <a:rPr lang="en-US" dirty="0" err="1"/>
              <a:t>misure</a:t>
            </a:r>
            <a:r>
              <a:rPr lang="en-US" dirty="0"/>
              <a:t> di </a:t>
            </a:r>
            <a:r>
              <a:rPr lang="en-US" dirty="0" err="1"/>
              <a:t>prevenzione</a:t>
            </a:r>
            <a:r>
              <a:rPr lang="en-US" dirty="0"/>
              <a:t> alternative alle </a:t>
            </a:r>
            <a:r>
              <a:rPr lang="en-US" dirty="0" err="1"/>
              <a:t>distanze</a:t>
            </a:r>
            <a:r>
              <a:rPr lang="en-US" dirty="0"/>
              <a:t> di sicurezza, </a:t>
            </a:r>
            <a:r>
              <a:rPr lang="en-US" dirty="0" err="1"/>
              <a:t>costituite</a:t>
            </a:r>
            <a:r>
              <a:rPr lang="en-US" dirty="0"/>
              <a:t> dal </a:t>
            </a:r>
            <a:r>
              <a:rPr lang="en-US" dirty="0" err="1"/>
              <a:t>sezionamento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linea</a:t>
            </a:r>
            <a:r>
              <a:rPr lang="en-US" dirty="0"/>
              <a:t>/</a:t>
            </a:r>
            <a:r>
              <a:rPr lang="en-US" dirty="0" err="1"/>
              <a:t>impianto</a:t>
            </a:r>
            <a:r>
              <a:rPr lang="en-US" dirty="0"/>
              <a:t> in </a:t>
            </a:r>
            <a:r>
              <a:rPr lang="en-US" dirty="0" err="1"/>
              <a:t>vicinanza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quale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</a:t>
            </a:r>
            <a:r>
              <a:rPr lang="en-US" dirty="0" err="1"/>
              <a:t>eseguiti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lavori</a:t>
            </a:r>
            <a:r>
              <a:rPr lang="en-US" dirty="0"/>
              <a:t> o </a:t>
            </a:r>
            <a:r>
              <a:rPr lang="en-US" dirty="0" err="1"/>
              <a:t>dall’apposizione</a:t>
            </a:r>
            <a:r>
              <a:rPr lang="en-US" dirty="0"/>
              <a:t> di </a:t>
            </a:r>
            <a:r>
              <a:rPr lang="en-US" dirty="0" err="1"/>
              <a:t>idonei</a:t>
            </a:r>
            <a:r>
              <a:rPr lang="en-US" dirty="0"/>
              <a:t> </a:t>
            </a:r>
            <a:r>
              <a:rPr lang="en-US" dirty="0" err="1"/>
              <a:t>ostacoli</a:t>
            </a:r>
            <a:r>
              <a:rPr lang="en-US" dirty="0"/>
              <a:t> per </a:t>
            </a:r>
            <a:r>
              <a:rPr lang="en-US" dirty="0" err="1"/>
              <a:t>impedire</a:t>
            </a:r>
            <a:r>
              <a:rPr lang="en-US" dirty="0"/>
              <a:t> </a:t>
            </a:r>
            <a:r>
              <a:rPr lang="en-US" dirty="0" err="1"/>
              <a:t>l’accesso</a:t>
            </a:r>
            <a:r>
              <a:rPr lang="en-US" dirty="0"/>
              <a:t> alle parti in </a:t>
            </a:r>
            <a:r>
              <a:rPr lang="en-US" dirty="0" err="1"/>
              <a:t>tensione</a:t>
            </a:r>
            <a:r>
              <a:rPr lang="en-US" dirty="0"/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23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6B43A68-E4CD-9042-CFBA-A4C05795015C}"/>
              </a:ext>
            </a:extLst>
          </p:cNvPr>
          <p:cNvSpPr txBox="1"/>
          <p:nvPr/>
        </p:nvSpPr>
        <p:spPr>
          <a:xfrm>
            <a:off x="533400" y="612845"/>
            <a:ext cx="61388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La sorveglianza per garantire la sicurezza di un opera </a:t>
            </a:r>
            <a:r>
              <a:rPr lang="it-IT" dirty="0" err="1"/>
              <a:t>tore</a:t>
            </a:r>
            <a:r>
              <a:rPr lang="it-IT" dirty="0"/>
              <a:t> a distanze dalle parti in tensione inferiori a quelle</a:t>
            </a:r>
          </a:p>
          <a:p>
            <a:r>
              <a:rPr lang="it-IT" dirty="0"/>
              <a:t>di sicurezza, è praticabile e accettabile per attività limitate e circoscritte nei fini e nei mezzi utilizzati, come</a:t>
            </a:r>
          </a:p>
          <a:p>
            <a:r>
              <a:rPr lang="it-IT" dirty="0"/>
              <a:t>quelle ipotizzate nell’applicazione dell’art. 83, mentre è impraticabile e inaccettabile in un cantiere.</a:t>
            </a:r>
          </a:p>
          <a:p>
            <a:endParaRPr lang="it-IT" dirty="0"/>
          </a:p>
          <a:p>
            <a:r>
              <a:rPr lang="it-IT" dirty="0"/>
              <a:t>I lavori non elettrici vengono tipicamente svolti da per </a:t>
            </a:r>
            <a:r>
              <a:rPr lang="it-IT" dirty="0" err="1"/>
              <a:t>sone</a:t>
            </a:r>
            <a:r>
              <a:rPr lang="it-IT" dirty="0"/>
              <a:t> prive di preparazione nel settore elettrico (persone comuni  PEC). Si rende pertanto necessario:</a:t>
            </a:r>
          </a:p>
          <a:p>
            <a:endParaRPr lang="it-IT" dirty="0"/>
          </a:p>
          <a:p>
            <a:r>
              <a:rPr lang="it-IT" dirty="0"/>
              <a:t>■ pianificare preventivamente il lavoro al fine di individuare le parti in tensione accessibili; è opportuno</a:t>
            </a:r>
          </a:p>
          <a:p>
            <a:r>
              <a:rPr lang="it-IT" dirty="0"/>
              <a:t>produrre un elaborato grafico riportante la posizione delle parti elettriche e le relative distanze di sicurezza, al netto degli ingombri derivanti dal tipo di lavoro, delle attrezzature utilizzate e dei materiali movimentati, nonché degli sbandamenti laterali dei conduttori dovuti all’azione del vento e degli abbassamenti di quota dovuti alle condizioni termiche;</a:t>
            </a:r>
          </a:p>
          <a:p>
            <a:pPr algn="r"/>
            <a:r>
              <a:rPr lang="it-IT" dirty="0"/>
              <a:t>…..continua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9B1116F-CFB7-1C8F-0CE6-05B879F11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462" y="1128170"/>
            <a:ext cx="5280523" cy="44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72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6B43A68-E4CD-9042-CFBA-A4C05795015C}"/>
              </a:ext>
            </a:extLst>
          </p:cNvPr>
          <p:cNvSpPr txBox="1"/>
          <p:nvPr/>
        </p:nvSpPr>
        <p:spPr>
          <a:xfrm>
            <a:off x="533399" y="612845"/>
            <a:ext cx="592455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■ apporre in campo opportuna segnaletica, connessa al risultato della pianificazione;</a:t>
            </a:r>
          </a:p>
          <a:p>
            <a:r>
              <a:rPr lang="it-IT" dirty="0"/>
              <a:t>■ assicurarsi che il personale interessato ai lavori sia informato e formato sui rischi di natura elettrica;</a:t>
            </a:r>
          </a:p>
          <a:p>
            <a:r>
              <a:rPr lang="it-IT" dirty="0"/>
              <a:t>■ comunicare a tutti i soggetti esposti al pericolo il </a:t>
            </a:r>
            <a:r>
              <a:rPr lang="it-IT" dirty="0" err="1"/>
              <a:t>ri</a:t>
            </a:r>
            <a:r>
              <a:rPr lang="it-IT" dirty="0"/>
              <a:t> </a:t>
            </a:r>
            <a:r>
              <a:rPr lang="it-IT" dirty="0" err="1"/>
              <a:t>sultato</a:t>
            </a:r>
            <a:r>
              <a:rPr lang="it-IT" dirty="0"/>
              <a:t> della pianificazione e delle relative misure di prevenzione da adottarsi costituite, in alternativa, da:</a:t>
            </a:r>
          </a:p>
          <a:p>
            <a:r>
              <a:rPr lang="it-IT" dirty="0"/>
              <a:t>− sezionamento delle parti elettriche (messa fuori tensione e in sicurezza);</a:t>
            </a:r>
          </a:p>
          <a:p>
            <a:r>
              <a:rPr lang="it-IT" dirty="0"/>
              <a:t>− predisposizione di idonei ostacoli/barriere per impedire l’accesso alle parti in tensione (ciò rende necessario procedere preventivamente al sezionamento momentaneo delle parti elettriche al fine dell’apposizione degli ostacoli/barriere);</a:t>
            </a:r>
          </a:p>
          <a:p>
            <a:r>
              <a:rPr lang="it-IT" dirty="0"/>
              <a:t>− mantenimento delle distanze di sicurezza;</a:t>
            </a:r>
          </a:p>
          <a:p>
            <a:r>
              <a:rPr lang="it-IT" dirty="0"/>
              <a:t>− controllo continuativo (sorveglianza) dei lavoratori da parte di una persona esperta (PES).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80323AA-F84B-537D-69F6-E4F682DDF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827" y="612845"/>
            <a:ext cx="5627096" cy="47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62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9D136A-A726-62E3-5996-A1D77C256A11}"/>
              </a:ext>
            </a:extLst>
          </p:cNvPr>
          <p:cNvSpPr txBox="1"/>
          <p:nvPr/>
        </p:nvSpPr>
        <p:spPr>
          <a:xfrm>
            <a:off x="714375" y="679789"/>
            <a:ext cx="75438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Contatto con linee elettriche durante l’attività di manutenzione ed installazione di impianti elettrici</a:t>
            </a:r>
          </a:p>
          <a:p>
            <a:endParaRPr lang="it-IT" dirty="0"/>
          </a:p>
          <a:p>
            <a:r>
              <a:rPr lang="it-IT" b="1" dirty="0"/>
              <a:t>Per lavoro elettrico sotto tensione (art. 82 del </a:t>
            </a:r>
            <a:r>
              <a:rPr lang="it-IT" b="1" dirty="0" err="1"/>
              <a:t>t.u.</a:t>
            </a:r>
            <a:r>
              <a:rPr lang="it-IT" b="1" dirty="0"/>
              <a:t>), si intende un intervento su impianti o apparecchi elettrici con accesso alle parti attive sotto tensione nell’ambito del quale, se non si adottano misure di sicurezza, si è in presenza di rischio elettrico.</a:t>
            </a:r>
          </a:p>
          <a:p>
            <a:endParaRPr lang="it-IT" dirty="0"/>
          </a:p>
          <a:p>
            <a:r>
              <a:rPr lang="it-IT" dirty="0"/>
              <a:t>Le attività di manutenzione e installazione di impianti elettrici su impianti già in esercizio costituiscono un la voro elettrico.</a:t>
            </a:r>
          </a:p>
          <a:p>
            <a:r>
              <a:rPr lang="it-IT" dirty="0"/>
              <a:t>I lavori elettrici sotto tensione possono essere eseguiti purché svolti in conformità alle relative norme tecniche per quanto attiene:</a:t>
            </a:r>
          </a:p>
          <a:p>
            <a:r>
              <a:rPr lang="it-IT" b="1" dirty="0"/>
              <a:t>■ le procedure e le attrezzature;</a:t>
            </a:r>
          </a:p>
          <a:p>
            <a:r>
              <a:rPr lang="it-IT" b="1" dirty="0"/>
              <a:t>■ la formazione e l’addestramento del personale.</a:t>
            </a:r>
          </a:p>
          <a:p>
            <a:endParaRPr lang="it-IT" b="1" dirty="0"/>
          </a:p>
          <a:p>
            <a:r>
              <a:rPr lang="it-IT" dirty="0"/>
              <a:t>Inoltre:</a:t>
            </a:r>
          </a:p>
          <a:p>
            <a:r>
              <a:rPr lang="it-IT" b="1" dirty="0"/>
              <a:t>■ il personale deve essere dichiarato idoneo dal dato re di lavoro;</a:t>
            </a:r>
          </a:p>
          <a:p>
            <a:r>
              <a:rPr lang="it-IT" b="1" dirty="0"/>
              <a:t>■ su impianti di categoria II e III (tensione superiore a 1000 V in c.a. e 1500 V in c.c.), le aziende devono essere autorizzate dal Ministero del lavoro e della previdenza sociale.</a:t>
            </a:r>
          </a:p>
          <a:p>
            <a:endParaRPr lang="it-IT" b="1" dirty="0"/>
          </a:p>
          <a:p>
            <a:endParaRPr lang="it-IT" b="1" dirty="0"/>
          </a:p>
        </p:txBody>
      </p:sp>
      <p:pic>
        <p:nvPicPr>
          <p:cNvPr id="7" name="Immagine 6" descr="Immagine che contiene vestiti, persona, elmetto, statua&#10;&#10;Descrizione generata automaticamente">
            <a:extLst>
              <a:ext uri="{FF2B5EF4-FFF2-40B4-BE49-F238E27FC236}">
                <a16:creationId xmlns:a16="http://schemas.microsoft.com/office/drawing/2014/main" id="{77D7A12B-C9E6-EE19-2C28-2E3A601B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3" y="0"/>
            <a:ext cx="3918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85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9D136A-A726-62E3-5996-A1D77C256A11}"/>
              </a:ext>
            </a:extLst>
          </p:cNvPr>
          <p:cNvSpPr txBox="1"/>
          <p:nvPr/>
        </p:nvSpPr>
        <p:spPr>
          <a:xfrm>
            <a:off x="714375" y="679789"/>
            <a:ext cx="10320338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Contatto con linee elettriche durante l’attività di manutenzione ed installazione di impianti elettrici</a:t>
            </a:r>
          </a:p>
          <a:p>
            <a:endParaRPr lang="it-IT" dirty="0"/>
          </a:p>
          <a:p>
            <a:r>
              <a:rPr lang="it-IT" b="1" dirty="0"/>
              <a:t>Le norme tecniche considerano lavori elettrici anche quelli eseguiti in prossimità di parti in tensione accessibili e quelli eseguiti su parti attive messe fuori tensione e in sicurezza.</a:t>
            </a:r>
          </a:p>
          <a:p>
            <a:r>
              <a:rPr lang="it-IT" b="1" dirty="0"/>
              <a:t>Elementi fondamentali di prevenzione sono costituiti</a:t>
            </a:r>
          </a:p>
          <a:p>
            <a:r>
              <a:rPr lang="it-IT" b="1" dirty="0"/>
              <a:t>da:</a:t>
            </a:r>
          </a:p>
          <a:p>
            <a:r>
              <a:rPr lang="it-IT" b="1" dirty="0"/>
              <a:t>■ pianificazione del lavoro elettrico;</a:t>
            </a:r>
          </a:p>
          <a:p>
            <a:r>
              <a:rPr lang="it-IT" b="1" dirty="0"/>
              <a:t>■ nei lavori elettrici di particolare complessità (es. impianti o parti di impianto i cui circuiti risultano fisicamente alquanto articolati o poco controllabili visivamente o per il numero di possibili alimentazioni o per la presenza di impianti in alta o media tensione) occorre:</a:t>
            </a:r>
          </a:p>
          <a:p>
            <a:r>
              <a:rPr lang="it-IT" b="1" dirty="0"/>
              <a:t>− l’elaborazione di un piano di lavoro (un documento dove sono indicate le modifiche da apportare</a:t>
            </a:r>
          </a:p>
          <a:p>
            <a:r>
              <a:rPr lang="it-IT" b="1" dirty="0"/>
              <a:t>all’impianto e mantenere durante l’intervento, necessarie per garantire la sicurezza) redatto dal</a:t>
            </a:r>
          </a:p>
          <a:p>
            <a:r>
              <a:rPr lang="it-IT" b="1" dirty="0"/>
              <a:t>responsabile dell’impianto o, a seguito di delega, dal preposto ai lavori;</a:t>
            </a:r>
          </a:p>
          <a:p>
            <a:r>
              <a:rPr lang="it-IT" b="1" dirty="0"/>
              <a:t>− l’elaborazione di un piano di intervento (un documento compilato e firmato dal preposto ai lavori, dove sono riportate le informazioni circa le misure di sicurezza e le modalità di intervento da seguire);</a:t>
            </a:r>
          </a:p>
          <a:p>
            <a:r>
              <a:rPr lang="it-IT" b="1" dirty="0"/>
              <a:t>− la formale consegna e restituzione dell’impianto(elaborazione di un documento in cui si </a:t>
            </a:r>
            <a:r>
              <a:rPr lang="it-IT" b="1" dirty="0" err="1"/>
              <a:t>formaliz</a:t>
            </a:r>
            <a:endParaRPr lang="it-IT" b="1" dirty="0"/>
          </a:p>
          <a:p>
            <a:r>
              <a:rPr lang="it-IT" b="1" dirty="0" err="1"/>
              <a:t>zano</a:t>
            </a:r>
            <a:r>
              <a:rPr lang="it-IT" b="1" dirty="0"/>
              <a:t> la consegna e la restituzione dell’</a:t>
            </a:r>
            <a:r>
              <a:rPr lang="it-IT" b="1" dirty="0" err="1"/>
              <a:t>impiantofra</a:t>
            </a:r>
            <a:r>
              <a:rPr lang="it-IT" b="1" dirty="0"/>
              <a:t> il responsabile dell’impianto e il preposto ai</a:t>
            </a:r>
          </a:p>
          <a:p>
            <a:r>
              <a:rPr lang="it-IT" b="1" dirty="0"/>
              <a:t>lavori).</a:t>
            </a:r>
          </a:p>
          <a:p>
            <a:r>
              <a:rPr lang="it-IT" b="1" dirty="0"/>
              <a:t>■ formazione e addestramento del personale.</a:t>
            </a:r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38732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30D6E6-5506-2614-8D57-F229B6AA4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it-IT" b="1"/>
              <a:t>GRAZIE PER L’ATTENZIONE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FCD785-6CA9-7DEC-2CA3-8093FDC14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Slide gratuite tratte da approfondimento Inail. Banca dati Infor.MO  Sistema di sorveglianza degli infortuni mortali e gravi</a:t>
            </a:r>
          </a:p>
          <a:p>
            <a:pPr marL="0" indent="0">
              <a:buNone/>
            </a:pPr>
            <a:r>
              <a:rPr lang="it-IT" dirty="0">
                <a:hlinkClick r:id="rId2"/>
              </a:rPr>
              <a:t>https://appsricercascientifica.inail.it/im/</a:t>
            </a:r>
            <a:endParaRPr lang="it-IT" dirty="0"/>
          </a:p>
          <a:p>
            <a:pPr marL="0" indent="0">
              <a:buNone/>
            </a:pPr>
            <a:endParaRPr lang="it-IT" sz="1700" dirty="0"/>
          </a:p>
        </p:txBody>
      </p:sp>
      <p:sp>
        <p:nvSpPr>
          <p:cNvPr id="5136" name="Oval 513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magine 4" descr="Immagine che contiene vestiti, persona, elmetto, statua&#10;&#10;Descrizione generata automaticamente">
            <a:extLst>
              <a:ext uri="{FF2B5EF4-FFF2-40B4-BE49-F238E27FC236}">
                <a16:creationId xmlns:a16="http://schemas.microsoft.com/office/drawing/2014/main" id="{0FF9604E-10EF-3370-9271-DAA3F39ACE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9" r="1" b="4113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5138" name="Arc 513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95DBD6D-A4AA-47F9-95F1-930C96F81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1" r="4" b="4229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ello 3D 6" descr="Arresta attivo">
                <a:extLst>
                  <a:ext uri="{FF2B5EF4-FFF2-40B4-BE49-F238E27FC236}">
                    <a16:creationId xmlns:a16="http://schemas.microsoft.com/office/drawing/2014/main" id="{D5D978E0-2740-5DD1-07A7-890D338B15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39310224"/>
                  </p:ext>
                </p:extLst>
              </p:nvPr>
            </p:nvGraphicFramePr>
            <p:xfrm>
              <a:off x="5601332" y="2828496"/>
              <a:ext cx="3567252" cy="3928735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567252" cy="3928735"/>
                    </a:xfrm>
                    <a:prstGeom prst="rect">
                      <a:avLst/>
                    </a:prstGeom>
                  </am3d:spPr>
                  <am3d:camera>
                    <am3d:pos x="0" y="0" z="6568236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954455" d="1000000"/>
                    <am3d:preTrans dx="0" dy="-18000000" dz="469567"/>
                    <am3d:scale>
                      <am3d:sx n="1000000" d="1000000"/>
                      <am3d:sy n="1000000" d="1000000"/>
                      <am3d:sz n="1000000" d="1000000"/>
                    </am3d:scale>
                    <am3d:rot ax="18275" ay="-2148575" az="-1069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3746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ello 3D 6" descr="Arresta attivo">
                <a:extLst>
                  <a:ext uri="{FF2B5EF4-FFF2-40B4-BE49-F238E27FC236}">
                    <a16:creationId xmlns:a16="http://schemas.microsoft.com/office/drawing/2014/main" id="{D5D978E0-2740-5DD1-07A7-890D338B15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01332" y="2828496"/>
                <a:ext cx="3567252" cy="3928735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C0500DA9-79EE-3696-7218-602B1E2FF90C}"/>
              </a:ext>
            </a:extLst>
          </p:cNvPr>
          <p:cNvSpPr txBox="1"/>
          <p:nvPr/>
        </p:nvSpPr>
        <p:spPr>
          <a:xfrm>
            <a:off x="165607" y="636592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Scaricato gratuitamente da </a:t>
            </a:r>
            <a:r>
              <a:rPr lang="it-IT" dirty="0">
                <a:hlinkClick r:id="rId7"/>
              </a:rPr>
              <a:t>www.testo-unico-sicurezza.com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879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2257</Words>
  <Application>Microsoft Office PowerPoint</Application>
  <PresentationFormat>Widescreen</PresentationFormat>
  <Paragraphs>115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Segoe UI</vt:lpstr>
      <vt:lpstr>Tema di Office</vt:lpstr>
      <vt:lpstr>IL CONTATTO ELETTRICO DIRETTO</vt:lpstr>
      <vt:lpstr>Presentazione standard di PowerPoint</vt:lpstr>
      <vt:lpstr>Le conseguenze del contatto elettrico diretto possono essere molto gravi e includono:</vt:lpstr>
      <vt:lpstr>Per prevenire i rischi di contatto elettrico diretto, è fondamentale:</vt:lpstr>
      <vt:lpstr>Distribuzione degli infortunati da contatto elettrico diretto rispetto al settore di attività (valori %) </vt:lpstr>
      <vt:lpstr>Distribuzione degli infortunati da contatto elettrico diretto per età dell’infortunato (valori %)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MISURE PREVENTIVE </vt:lpstr>
      <vt:lpstr>Contatto con linee elettriche durante l’attività la vorativa ordinaria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PAOLO BENNI</dc:creator>
  <cp:lastModifiedBy>PAOLO BENNI</cp:lastModifiedBy>
  <cp:revision>9</cp:revision>
  <dcterms:created xsi:type="dcterms:W3CDTF">2024-07-01T10:06:44Z</dcterms:created>
  <dcterms:modified xsi:type="dcterms:W3CDTF">2024-07-01T13:50:29Z</dcterms:modified>
</cp:coreProperties>
</file>