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 showGuides="1">
      <p:cViewPr varScale="1">
        <p:scale>
          <a:sx n="119" d="100"/>
          <a:sy n="119" d="100"/>
        </p:scale>
        <p:origin x="87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973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798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17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81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547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66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3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458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339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00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147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79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35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19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2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95DA1D8-E874-4205-B6D5-557E0C072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314774-C555-7B3B-902D-445BBC94FE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147" b="20603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5712609" y="3740816"/>
                </a:moveTo>
                <a:cubicBezTo>
                  <a:pt x="5738974" y="3758821"/>
                  <a:pt x="5765337" y="3776826"/>
                  <a:pt x="5791702" y="3794831"/>
                </a:cubicBezTo>
                <a:cubicBezTo>
                  <a:pt x="5776911" y="3790330"/>
                  <a:pt x="5760836" y="3785829"/>
                  <a:pt x="5745403" y="3781327"/>
                </a:cubicBezTo>
                <a:cubicBezTo>
                  <a:pt x="5732542" y="3770394"/>
                  <a:pt x="5719038" y="3760108"/>
                  <a:pt x="5706178" y="3748531"/>
                </a:cubicBezTo>
                <a:cubicBezTo>
                  <a:pt x="5708106" y="3745959"/>
                  <a:pt x="5710678" y="3743389"/>
                  <a:pt x="5712609" y="3740816"/>
                </a:cubicBezTo>
                <a:close/>
                <a:moveTo>
                  <a:pt x="6185882" y="2838635"/>
                </a:moveTo>
                <a:cubicBezTo>
                  <a:pt x="6344070" y="2946665"/>
                  <a:pt x="6502257" y="3055338"/>
                  <a:pt x="6660444" y="3163369"/>
                </a:cubicBezTo>
                <a:cubicBezTo>
                  <a:pt x="6657871" y="3165941"/>
                  <a:pt x="6655942" y="3168513"/>
                  <a:pt x="6653370" y="3171086"/>
                </a:cubicBezTo>
                <a:cubicBezTo>
                  <a:pt x="6479751" y="3079774"/>
                  <a:pt x="6315776" y="2978175"/>
                  <a:pt x="6185882" y="283863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164490"/>
                </a:lnTo>
                <a:lnTo>
                  <a:pt x="11988395" y="3196744"/>
                </a:lnTo>
                <a:cubicBezTo>
                  <a:pt x="11473771" y="3266864"/>
                  <a:pt x="10861963" y="3302908"/>
                  <a:pt x="10185568" y="3253395"/>
                </a:cubicBezTo>
                <a:cubicBezTo>
                  <a:pt x="10116120" y="3248250"/>
                  <a:pt x="10050531" y="3245034"/>
                  <a:pt x="9983655" y="3242463"/>
                </a:cubicBezTo>
                <a:cubicBezTo>
                  <a:pt x="9392061" y="3216097"/>
                  <a:pt x="8811401" y="3203236"/>
                  <a:pt x="8566404" y="3171728"/>
                </a:cubicBezTo>
                <a:cubicBezTo>
                  <a:pt x="8374779" y="3146650"/>
                  <a:pt x="7394792" y="2934448"/>
                  <a:pt x="7107354" y="2755040"/>
                </a:cubicBezTo>
                <a:cubicBezTo>
                  <a:pt x="6813486" y="2571132"/>
                  <a:pt x="6536339" y="2367932"/>
                  <a:pt x="6260475" y="2164090"/>
                </a:cubicBezTo>
                <a:cubicBezTo>
                  <a:pt x="6140870" y="2075993"/>
                  <a:pt x="6013549" y="1995614"/>
                  <a:pt x="5905518" y="1894658"/>
                </a:cubicBezTo>
                <a:cubicBezTo>
                  <a:pt x="5797490" y="1793059"/>
                  <a:pt x="5694605" y="1687600"/>
                  <a:pt x="5577572" y="1593717"/>
                </a:cubicBezTo>
                <a:cubicBezTo>
                  <a:pt x="5544133" y="1566709"/>
                  <a:pt x="5510696" y="1537773"/>
                  <a:pt x="5461824" y="1533271"/>
                </a:cubicBezTo>
                <a:cubicBezTo>
                  <a:pt x="5450893" y="1531985"/>
                  <a:pt x="5439318" y="1532628"/>
                  <a:pt x="5428386" y="1533913"/>
                </a:cubicBezTo>
                <a:cubicBezTo>
                  <a:pt x="5416169" y="1535200"/>
                  <a:pt x="5406523" y="1541630"/>
                  <a:pt x="5402021" y="1552562"/>
                </a:cubicBezTo>
                <a:cubicBezTo>
                  <a:pt x="5397521" y="1564781"/>
                  <a:pt x="5405238" y="1571853"/>
                  <a:pt x="5414239" y="1578283"/>
                </a:cubicBezTo>
                <a:cubicBezTo>
                  <a:pt x="5420670" y="1582785"/>
                  <a:pt x="5427099" y="1589859"/>
                  <a:pt x="5435459" y="1591144"/>
                </a:cubicBezTo>
                <a:cubicBezTo>
                  <a:pt x="5488833" y="1598861"/>
                  <a:pt x="5508766" y="1638086"/>
                  <a:pt x="5533844" y="1672809"/>
                </a:cubicBezTo>
                <a:cubicBezTo>
                  <a:pt x="5544776" y="1687600"/>
                  <a:pt x="5556350" y="1699175"/>
                  <a:pt x="5536417" y="1720394"/>
                </a:cubicBezTo>
                <a:cubicBezTo>
                  <a:pt x="5519055" y="1739042"/>
                  <a:pt x="5537059" y="1748689"/>
                  <a:pt x="5555063" y="1753834"/>
                </a:cubicBezTo>
                <a:cubicBezTo>
                  <a:pt x="5580142" y="1760906"/>
                  <a:pt x="5609722" y="1759621"/>
                  <a:pt x="5638015" y="1782770"/>
                </a:cubicBezTo>
                <a:cubicBezTo>
                  <a:pt x="5531915" y="1784699"/>
                  <a:pt x="5486902" y="1723611"/>
                  <a:pt x="5438676" y="1667022"/>
                </a:cubicBezTo>
                <a:cubicBezTo>
                  <a:pt x="5420670" y="1646446"/>
                  <a:pt x="5408453" y="1622010"/>
                  <a:pt x="5393019" y="1598861"/>
                </a:cubicBezTo>
                <a:cubicBezTo>
                  <a:pt x="5373728" y="1570568"/>
                  <a:pt x="5351221" y="1569281"/>
                  <a:pt x="5322928" y="1594359"/>
                </a:cubicBezTo>
                <a:cubicBezTo>
                  <a:pt x="5297850" y="1616865"/>
                  <a:pt x="5285633" y="1614937"/>
                  <a:pt x="5277274" y="1584070"/>
                </a:cubicBezTo>
                <a:cubicBezTo>
                  <a:pt x="5264412" y="1535843"/>
                  <a:pt x="5234831" y="1501763"/>
                  <a:pt x="5184674" y="1484401"/>
                </a:cubicBezTo>
                <a:cubicBezTo>
                  <a:pt x="5179209" y="1482471"/>
                  <a:pt x="5173101" y="1479417"/>
                  <a:pt x="5167072" y="1478372"/>
                </a:cubicBezTo>
                <a:cubicBezTo>
                  <a:pt x="5161044" y="1477327"/>
                  <a:pt x="5155097" y="1478292"/>
                  <a:pt x="5149951" y="1484401"/>
                </a:cubicBezTo>
                <a:cubicBezTo>
                  <a:pt x="5140950" y="1494688"/>
                  <a:pt x="5148664" y="1506907"/>
                  <a:pt x="5155097" y="1515909"/>
                </a:cubicBezTo>
                <a:cubicBezTo>
                  <a:pt x="5166670" y="1531985"/>
                  <a:pt x="5176959" y="1547417"/>
                  <a:pt x="5181461" y="1566709"/>
                </a:cubicBezTo>
                <a:cubicBezTo>
                  <a:pt x="5184674" y="1579570"/>
                  <a:pt x="5187891" y="1593717"/>
                  <a:pt x="5178887" y="1603361"/>
                </a:cubicBezTo>
                <a:cubicBezTo>
                  <a:pt x="5141592" y="1644516"/>
                  <a:pt x="5168600" y="1663807"/>
                  <a:pt x="5200752" y="1685671"/>
                </a:cubicBezTo>
                <a:cubicBezTo>
                  <a:pt x="5245120" y="1715251"/>
                  <a:pt x="5262482" y="1758976"/>
                  <a:pt x="5252195" y="1811063"/>
                </a:cubicBezTo>
                <a:cubicBezTo>
                  <a:pt x="5248335" y="1832284"/>
                  <a:pt x="5250909" y="1845143"/>
                  <a:pt x="5277274" y="1844501"/>
                </a:cubicBezTo>
                <a:cubicBezTo>
                  <a:pt x="5287560" y="1844501"/>
                  <a:pt x="5290133" y="1851575"/>
                  <a:pt x="5293993" y="1859290"/>
                </a:cubicBezTo>
                <a:cubicBezTo>
                  <a:pt x="5376299" y="2041270"/>
                  <a:pt x="5495262" y="2200743"/>
                  <a:pt x="5634802" y="2347356"/>
                </a:cubicBezTo>
                <a:cubicBezTo>
                  <a:pt x="5747976" y="2466318"/>
                  <a:pt x="5872725" y="2573704"/>
                  <a:pt x="6001975" y="2677877"/>
                </a:cubicBezTo>
                <a:cubicBezTo>
                  <a:pt x="6005832" y="2681092"/>
                  <a:pt x="6009691" y="2684949"/>
                  <a:pt x="6011621" y="2691379"/>
                </a:cubicBezTo>
                <a:cubicBezTo>
                  <a:pt x="5950533" y="2678520"/>
                  <a:pt x="5897804" y="2652154"/>
                  <a:pt x="5847002" y="2622575"/>
                </a:cubicBezTo>
                <a:cubicBezTo>
                  <a:pt x="5711965" y="2544125"/>
                  <a:pt x="5598147" y="2442525"/>
                  <a:pt x="5483045" y="2342854"/>
                </a:cubicBezTo>
                <a:cubicBezTo>
                  <a:pt x="5412953" y="2281765"/>
                  <a:pt x="5340933" y="2222606"/>
                  <a:pt x="5263769" y="2168592"/>
                </a:cubicBezTo>
                <a:cubicBezTo>
                  <a:pt x="5250909" y="2159588"/>
                  <a:pt x="5241905" y="2148014"/>
                  <a:pt x="5232904" y="2136439"/>
                </a:cubicBezTo>
                <a:cubicBezTo>
                  <a:pt x="5227759" y="2130010"/>
                  <a:pt x="5221329" y="2124222"/>
                  <a:pt x="5211040" y="2126795"/>
                </a:cubicBezTo>
                <a:cubicBezTo>
                  <a:pt x="5198180" y="2130010"/>
                  <a:pt x="5196893" y="2139654"/>
                  <a:pt x="5195606" y="2149301"/>
                </a:cubicBezTo>
                <a:cubicBezTo>
                  <a:pt x="5191749" y="2180166"/>
                  <a:pt x="5200108" y="2207817"/>
                  <a:pt x="5216185" y="2234181"/>
                </a:cubicBezTo>
                <a:cubicBezTo>
                  <a:pt x="5257983" y="2301699"/>
                  <a:pt x="5319713" y="2353786"/>
                  <a:pt x="5383373" y="2403300"/>
                </a:cubicBezTo>
                <a:cubicBezTo>
                  <a:pt x="5465682" y="2466961"/>
                  <a:pt x="5545418" y="2533193"/>
                  <a:pt x="5618083" y="2605857"/>
                </a:cubicBezTo>
                <a:cubicBezTo>
                  <a:pt x="5623226" y="2611001"/>
                  <a:pt x="5632871" y="2614216"/>
                  <a:pt x="5629656" y="2629005"/>
                </a:cubicBezTo>
                <a:cubicBezTo>
                  <a:pt x="5584001" y="2594925"/>
                  <a:pt x="5540917" y="2561487"/>
                  <a:pt x="5497192" y="2529334"/>
                </a:cubicBezTo>
                <a:cubicBezTo>
                  <a:pt x="5454108" y="2497183"/>
                  <a:pt x="5410380" y="2465031"/>
                  <a:pt x="5367298" y="2433523"/>
                </a:cubicBezTo>
                <a:cubicBezTo>
                  <a:pt x="5357008" y="2425806"/>
                  <a:pt x="5346076" y="2414874"/>
                  <a:pt x="5331288" y="2424520"/>
                </a:cubicBezTo>
                <a:cubicBezTo>
                  <a:pt x="5315856" y="2434165"/>
                  <a:pt x="5317785" y="2450242"/>
                  <a:pt x="5321643" y="2463101"/>
                </a:cubicBezTo>
                <a:cubicBezTo>
                  <a:pt x="5333859" y="2501041"/>
                  <a:pt x="5355081" y="2534479"/>
                  <a:pt x="5383373" y="2564059"/>
                </a:cubicBezTo>
                <a:cubicBezTo>
                  <a:pt x="5479829" y="2661801"/>
                  <a:pt x="5591073" y="2746038"/>
                  <a:pt x="5694605" y="2837349"/>
                </a:cubicBezTo>
                <a:cubicBezTo>
                  <a:pt x="5750548" y="2886864"/>
                  <a:pt x="5801990" y="2939593"/>
                  <a:pt x="5850861" y="2994249"/>
                </a:cubicBezTo>
                <a:cubicBezTo>
                  <a:pt x="5861793" y="3006469"/>
                  <a:pt x="5861149" y="3018043"/>
                  <a:pt x="5857934" y="3032189"/>
                </a:cubicBezTo>
                <a:cubicBezTo>
                  <a:pt x="5845076" y="3089421"/>
                  <a:pt x="5865008" y="3108711"/>
                  <a:pt x="5929311" y="3097780"/>
                </a:cubicBezTo>
                <a:cubicBezTo>
                  <a:pt x="5949246" y="3094563"/>
                  <a:pt x="5962750" y="3097780"/>
                  <a:pt x="5974966" y="3111282"/>
                </a:cubicBezTo>
                <a:cubicBezTo>
                  <a:pt x="6122866" y="3278472"/>
                  <a:pt x="6297771" y="3419297"/>
                  <a:pt x="6488753" y="3544689"/>
                </a:cubicBezTo>
                <a:cubicBezTo>
                  <a:pt x="6566560" y="3595488"/>
                  <a:pt x="6646940" y="3643718"/>
                  <a:pt x="6728605" y="3688730"/>
                </a:cubicBezTo>
                <a:cubicBezTo>
                  <a:pt x="6728605" y="3691945"/>
                  <a:pt x="6728605" y="3695804"/>
                  <a:pt x="6728605" y="3699019"/>
                </a:cubicBezTo>
                <a:cubicBezTo>
                  <a:pt x="6727962" y="3703519"/>
                  <a:pt x="6727320" y="3706091"/>
                  <a:pt x="6726677" y="3709950"/>
                </a:cubicBezTo>
                <a:cubicBezTo>
                  <a:pt x="6611573" y="3640502"/>
                  <a:pt x="6497754" y="3569125"/>
                  <a:pt x="6386510" y="3493890"/>
                </a:cubicBezTo>
                <a:cubicBezTo>
                  <a:pt x="6084927" y="3290048"/>
                  <a:pt x="5796845" y="3071415"/>
                  <a:pt x="5504264" y="2857926"/>
                </a:cubicBezTo>
                <a:cubicBezTo>
                  <a:pt x="5405879" y="2785906"/>
                  <a:pt x="5328073" y="2693952"/>
                  <a:pt x="5239333" y="2612929"/>
                </a:cubicBezTo>
                <a:cubicBezTo>
                  <a:pt x="5180174" y="2558915"/>
                  <a:pt x="5123586" y="2502328"/>
                  <a:pt x="5054783" y="2457958"/>
                </a:cubicBezTo>
                <a:cubicBezTo>
                  <a:pt x="5026489" y="2439952"/>
                  <a:pt x="4996909" y="2423876"/>
                  <a:pt x="4958969" y="2428378"/>
                </a:cubicBezTo>
                <a:cubicBezTo>
                  <a:pt x="4944180" y="2430308"/>
                  <a:pt x="4927460" y="2434165"/>
                  <a:pt x="4922316" y="2450884"/>
                </a:cubicBezTo>
                <a:cubicBezTo>
                  <a:pt x="4917814" y="2467603"/>
                  <a:pt x="4931318" y="2475320"/>
                  <a:pt x="4943538" y="2482393"/>
                </a:cubicBezTo>
                <a:cubicBezTo>
                  <a:pt x="4946752" y="2484322"/>
                  <a:pt x="4949967" y="2486895"/>
                  <a:pt x="4953183" y="2486895"/>
                </a:cubicBezTo>
                <a:cubicBezTo>
                  <a:pt x="5014271" y="2490752"/>
                  <a:pt x="5028418" y="2539623"/>
                  <a:pt x="5057355" y="2574991"/>
                </a:cubicBezTo>
                <a:cubicBezTo>
                  <a:pt x="5066357" y="2585923"/>
                  <a:pt x="5066999" y="2596854"/>
                  <a:pt x="5057355" y="2609714"/>
                </a:cubicBezTo>
                <a:cubicBezTo>
                  <a:pt x="5039991" y="2632863"/>
                  <a:pt x="5052210" y="2643152"/>
                  <a:pt x="5075359" y="2649582"/>
                </a:cubicBezTo>
                <a:cubicBezTo>
                  <a:pt x="5098507" y="2656013"/>
                  <a:pt x="5123586" y="2657941"/>
                  <a:pt x="5148664" y="2672732"/>
                </a:cubicBezTo>
                <a:cubicBezTo>
                  <a:pt x="5108797" y="2684949"/>
                  <a:pt x="5081147" y="2672090"/>
                  <a:pt x="5055425" y="2656013"/>
                </a:cubicBezTo>
                <a:cubicBezTo>
                  <a:pt x="4997552" y="2620646"/>
                  <a:pt x="4960257" y="2568559"/>
                  <a:pt x="4924888" y="2515188"/>
                </a:cubicBezTo>
                <a:cubicBezTo>
                  <a:pt x="4917814" y="2504899"/>
                  <a:pt x="4912027" y="2493324"/>
                  <a:pt x="4902382" y="2484965"/>
                </a:cubicBezTo>
                <a:cubicBezTo>
                  <a:pt x="4884376" y="2468246"/>
                  <a:pt x="4865085" y="2466318"/>
                  <a:pt x="4843224" y="2486895"/>
                </a:cubicBezTo>
                <a:cubicBezTo>
                  <a:pt x="4814285" y="2513902"/>
                  <a:pt x="4803998" y="2511973"/>
                  <a:pt x="4794352" y="2477250"/>
                </a:cubicBezTo>
                <a:cubicBezTo>
                  <a:pt x="4781490" y="2430308"/>
                  <a:pt x="4752554" y="2397512"/>
                  <a:pt x="4703040" y="2380151"/>
                </a:cubicBezTo>
                <a:cubicBezTo>
                  <a:pt x="4692753" y="2376292"/>
                  <a:pt x="4681821" y="2371147"/>
                  <a:pt x="4670890" y="2379507"/>
                </a:cubicBezTo>
                <a:cubicBezTo>
                  <a:pt x="4659315" y="2389153"/>
                  <a:pt x="4667030" y="2398798"/>
                  <a:pt x="4671532" y="2407802"/>
                </a:cubicBezTo>
                <a:cubicBezTo>
                  <a:pt x="4677962" y="2421948"/>
                  <a:pt x="4685679" y="2436095"/>
                  <a:pt x="4691466" y="2450884"/>
                </a:cubicBezTo>
                <a:cubicBezTo>
                  <a:pt x="4701755" y="2474677"/>
                  <a:pt x="4703685" y="2499756"/>
                  <a:pt x="4684393" y="2522904"/>
                </a:cubicBezTo>
                <a:cubicBezTo>
                  <a:pt x="4670245" y="2539623"/>
                  <a:pt x="4671532" y="2550555"/>
                  <a:pt x="4690181" y="2562130"/>
                </a:cubicBezTo>
                <a:cubicBezTo>
                  <a:pt x="4749983" y="2598140"/>
                  <a:pt x="4787922" y="2645081"/>
                  <a:pt x="4767344" y="2718387"/>
                </a:cubicBezTo>
                <a:cubicBezTo>
                  <a:pt x="4764130" y="2728676"/>
                  <a:pt x="4767988" y="2738965"/>
                  <a:pt x="4780205" y="2738321"/>
                </a:cubicBezTo>
                <a:cubicBezTo>
                  <a:pt x="4807214" y="2736393"/>
                  <a:pt x="4811713" y="2753112"/>
                  <a:pt x="4819430" y="2770474"/>
                </a:cubicBezTo>
                <a:cubicBezTo>
                  <a:pt x="4894666" y="2937020"/>
                  <a:pt x="5003339" y="3082346"/>
                  <a:pt x="5128730" y="3218670"/>
                </a:cubicBezTo>
                <a:cubicBezTo>
                  <a:pt x="5252837" y="3353709"/>
                  <a:pt x="5392376" y="3474599"/>
                  <a:pt x="5540917" y="3590345"/>
                </a:cubicBezTo>
                <a:cubicBezTo>
                  <a:pt x="5499119" y="3586487"/>
                  <a:pt x="5445104" y="3562695"/>
                  <a:pt x="5393019" y="3535044"/>
                </a:cubicBezTo>
                <a:cubicBezTo>
                  <a:pt x="5255410" y="3461095"/>
                  <a:pt x="5142235" y="3360781"/>
                  <a:pt x="5027131" y="3262397"/>
                </a:cubicBezTo>
                <a:cubicBezTo>
                  <a:pt x="4946752" y="3193592"/>
                  <a:pt x="4868302" y="3122858"/>
                  <a:pt x="4778275" y="3063697"/>
                </a:cubicBezTo>
                <a:cubicBezTo>
                  <a:pt x="4767988" y="3057268"/>
                  <a:pt x="4760914" y="3048908"/>
                  <a:pt x="4755127" y="3038619"/>
                </a:cubicBezTo>
                <a:cubicBezTo>
                  <a:pt x="4749983" y="3029617"/>
                  <a:pt x="4742265" y="3021258"/>
                  <a:pt x="4728763" y="3025115"/>
                </a:cubicBezTo>
                <a:cubicBezTo>
                  <a:pt x="4715259" y="3029617"/>
                  <a:pt x="4713973" y="3041192"/>
                  <a:pt x="4713973" y="3051481"/>
                </a:cubicBezTo>
                <a:cubicBezTo>
                  <a:pt x="4715902" y="3090063"/>
                  <a:pt x="4726833" y="3124786"/>
                  <a:pt x="4750625" y="3155652"/>
                </a:cubicBezTo>
                <a:cubicBezTo>
                  <a:pt x="4796924" y="3217385"/>
                  <a:pt x="4858656" y="3265612"/>
                  <a:pt x="4920386" y="3313839"/>
                </a:cubicBezTo>
                <a:cubicBezTo>
                  <a:pt x="5005911" y="3380072"/>
                  <a:pt x="5085005" y="3452092"/>
                  <a:pt x="5156382" y="3532472"/>
                </a:cubicBezTo>
                <a:cubicBezTo>
                  <a:pt x="5104940" y="3493247"/>
                  <a:pt x="5053495" y="3453378"/>
                  <a:pt x="5001409" y="3414153"/>
                </a:cubicBezTo>
                <a:cubicBezTo>
                  <a:pt x="4962184" y="3384574"/>
                  <a:pt x="4921673" y="3356279"/>
                  <a:pt x="4881806" y="3327343"/>
                </a:cubicBezTo>
                <a:cubicBezTo>
                  <a:pt x="4872159" y="3320270"/>
                  <a:pt x="4861870" y="3312554"/>
                  <a:pt x="4848368" y="3322198"/>
                </a:cubicBezTo>
                <a:cubicBezTo>
                  <a:pt x="4836149" y="3330558"/>
                  <a:pt x="4838079" y="3342777"/>
                  <a:pt x="4840652" y="3354351"/>
                </a:cubicBezTo>
                <a:cubicBezTo>
                  <a:pt x="4850297" y="3400006"/>
                  <a:pt x="4877304" y="3436659"/>
                  <a:pt x="4910742" y="3469454"/>
                </a:cubicBezTo>
                <a:cubicBezTo>
                  <a:pt x="4951252" y="3508679"/>
                  <a:pt x="4993695" y="3545976"/>
                  <a:pt x="5037419" y="3583272"/>
                </a:cubicBezTo>
                <a:cubicBezTo>
                  <a:pt x="4990479" y="3572983"/>
                  <a:pt x="4943538" y="3562695"/>
                  <a:pt x="4896595" y="3554336"/>
                </a:cubicBezTo>
                <a:cubicBezTo>
                  <a:pt x="4917814" y="3628927"/>
                  <a:pt x="4967328" y="3643718"/>
                  <a:pt x="5011699" y="3655292"/>
                </a:cubicBezTo>
                <a:cubicBezTo>
                  <a:pt x="5071502" y="3670081"/>
                  <a:pt x="5128730" y="3688730"/>
                  <a:pt x="5185319" y="3709950"/>
                </a:cubicBezTo>
                <a:cubicBezTo>
                  <a:pt x="5209111" y="3731170"/>
                  <a:pt x="5232904" y="3751748"/>
                  <a:pt x="5256052" y="3773610"/>
                </a:cubicBezTo>
                <a:cubicBezTo>
                  <a:pt x="5279845" y="3796118"/>
                  <a:pt x="5302352" y="3818624"/>
                  <a:pt x="5324859" y="3842415"/>
                </a:cubicBezTo>
                <a:cubicBezTo>
                  <a:pt x="5340933" y="3859776"/>
                  <a:pt x="5360224" y="3874568"/>
                  <a:pt x="5341576" y="3904146"/>
                </a:cubicBezTo>
                <a:cubicBezTo>
                  <a:pt x="5333217" y="3917650"/>
                  <a:pt x="5387873" y="3990958"/>
                  <a:pt x="5405238" y="3995458"/>
                </a:cubicBezTo>
                <a:cubicBezTo>
                  <a:pt x="5407809" y="3996100"/>
                  <a:pt x="5410380" y="3996745"/>
                  <a:pt x="5412310" y="3996745"/>
                </a:cubicBezTo>
                <a:cubicBezTo>
                  <a:pt x="5449607" y="3994173"/>
                  <a:pt x="5457967" y="4016036"/>
                  <a:pt x="5458608" y="4043687"/>
                </a:cubicBezTo>
                <a:cubicBezTo>
                  <a:pt x="5459252" y="4070693"/>
                  <a:pt x="5452823" y="4104131"/>
                  <a:pt x="5503621" y="4090627"/>
                </a:cubicBezTo>
                <a:cubicBezTo>
                  <a:pt x="5509408" y="4089342"/>
                  <a:pt x="5510696" y="4093199"/>
                  <a:pt x="5513266" y="4097701"/>
                </a:cubicBezTo>
                <a:cubicBezTo>
                  <a:pt x="5568568" y="4212804"/>
                  <a:pt x="5661808" y="4301543"/>
                  <a:pt x="5753762" y="4390282"/>
                </a:cubicBezTo>
                <a:cubicBezTo>
                  <a:pt x="5758907" y="4394784"/>
                  <a:pt x="5764052" y="4399285"/>
                  <a:pt x="5769195" y="4403786"/>
                </a:cubicBezTo>
                <a:cubicBezTo>
                  <a:pt x="5672741" y="4381280"/>
                  <a:pt x="5354436" y="4352342"/>
                  <a:pt x="5261196" y="4361989"/>
                </a:cubicBezTo>
                <a:cubicBezTo>
                  <a:pt x="5178245" y="4370349"/>
                  <a:pt x="4709472" y="4230167"/>
                  <a:pt x="4612374" y="4147215"/>
                </a:cubicBezTo>
                <a:cubicBezTo>
                  <a:pt x="4598869" y="4212161"/>
                  <a:pt x="4627806" y="4237882"/>
                  <a:pt x="4650956" y="4267463"/>
                </a:cubicBezTo>
                <a:cubicBezTo>
                  <a:pt x="4683749" y="4309260"/>
                  <a:pt x="4688895" y="4338840"/>
                  <a:pt x="4627162" y="4372278"/>
                </a:cubicBezTo>
                <a:cubicBezTo>
                  <a:pt x="4450327" y="4467447"/>
                  <a:pt x="4452257" y="4470662"/>
                  <a:pt x="4618160" y="4599911"/>
                </a:cubicBezTo>
                <a:cubicBezTo>
                  <a:pt x="4625877" y="4605700"/>
                  <a:pt x="4622019" y="4624347"/>
                  <a:pt x="4623948" y="4637209"/>
                </a:cubicBezTo>
                <a:cubicBezTo>
                  <a:pt x="4580863" y="4656500"/>
                  <a:pt x="4530064" y="4606343"/>
                  <a:pt x="4478622" y="4660357"/>
                </a:cubicBezTo>
                <a:cubicBezTo>
                  <a:pt x="4700468" y="4897637"/>
                  <a:pt x="5038064" y="5123344"/>
                  <a:pt x="5344150" y="5301466"/>
                </a:cubicBezTo>
                <a:cubicBezTo>
                  <a:pt x="5096581" y="5359982"/>
                  <a:pt x="4948037" y="5154210"/>
                  <a:pt x="4766058" y="5180574"/>
                </a:cubicBezTo>
                <a:cubicBezTo>
                  <a:pt x="4675390" y="5244877"/>
                  <a:pt x="4945465" y="5349050"/>
                  <a:pt x="4687609" y="5379273"/>
                </a:cubicBezTo>
                <a:cubicBezTo>
                  <a:pt x="4799496" y="5435860"/>
                  <a:pt x="4882449" y="5491161"/>
                  <a:pt x="4959611" y="5556107"/>
                </a:cubicBezTo>
                <a:cubicBezTo>
                  <a:pt x="5096581" y="5672497"/>
                  <a:pt x="5123586" y="5749662"/>
                  <a:pt x="5060571" y="5905920"/>
                </a:cubicBezTo>
                <a:cubicBezTo>
                  <a:pt x="5018773" y="6008805"/>
                  <a:pt x="4958326" y="6103332"/>
                  <a:pt x="5011699" y="6226152"/>
                </a:cubicBezTo>
                <a:cubicBezTo>
                  <a:pt x="5048351" y="6310389"/>
                  <a:pt x="5034204" y="6365690"/>
                  <a:pt x="4895308" y="6327750"/>
                </a:cubicBezTo>
                <a:cubicBezTo>
                  <a:pt x="4745482" y="6287240"/>
                  <a:pt x="4688895" y="6363118"/>
                  <a:pt x="4726833" y="6510373"/>
                </a:cubicBezTo>
                <a:cubicBezTo>
                  <a:pt x="4751269" y="6604900"/>
                  <a:pt x="4725546" y="6634480"/>
                  <a:pt x="4622661" y="6623548"/>
                </a:cubicBezTo>
                <a:cubicBezTo>
                  <a:pt x="4508843" y="6611330"/>
                  <a:pt x="4400814" y="6549598"/>
                  <a:pt x="4259989" y="6579179"/>
                </a:cubicBezTo>
                <a:cubicBezTo>
                  <a:pt x="4358453" y="6729972"/>
                  <a:pt x="4554892" y="6711403"/>
                  <a:pt x="4690343" y="6814255"/>
                </a:cubicBezTo>
                <a:lnTo>
                  <a:pt x="4735334" y="6858000"/>
                </a:lnTo>
                <a:lnTo>
                  <a:pt x="4496011" y="6858000"/>
                </a:lnTo>
                <a:lnTo>
                  <a:pt x="4440632" y="6851514"/>
                </a:lnTo>
                <a:cubicBezTo>
                  <a:pt x="4410700" y="6846400"/>
                  <a:pt x="4381522" y="6839608"/>
                  <a:pt x="4352585" y="6830605"/>
                </a:cubicBezTo>
                <a:cubicBezTo>
                  <a:pt x="4304358" y="6815816"/>
                  <a:pt x="4251629" y="6801027"/>
                  <a:pt x="4224621" y="6850539"/>
                </a:cubicBezTo>
                <a:lnTo>
                  <a:pt x="422311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DDC0D6A5-BB9D-3DFC-03AC-3D475F36F5A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6095999" y="3834174"/>
            <a:ext cx="5257800" cy="17015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37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LAVORARE CON I DPI ANTICADUTA SU TERRENI SCOSCESI</a:t>
            </a:r>
            <a:endParaRPr kumimoji="0" lang="it-IT" altLang="it-IT" sz="37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8" name="Immagine 7" descr="Immagine che contiene vestiti, Viso umano, cartone animato, persona&#10;&#10;Descrizione generata automaticamente">
            <a:extLst>
              <a:ext uri="{FF2B5EF4-FFF2-40B4-BE49-F238E27FC236}">
                <a16:creationId xmlns:a16="http://schemas.microsoft.com/office/drawing/2014/main" id="{15E8868D-D248-EC4F-E13F-4F300F88A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1" y="0"/>
            <a:ext cx="50125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24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rgbClr val="5BADCA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2715E89-124A-6463-5E23-362610C136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13312"/>
            <a:ext cx="3461084" cy="54313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LAVORARE CON I DPI ANTICADUTA SU TERRENI SCOSCESI</a:t>
            </a:r>
            <a:endParaRPr kumimoji="0" lang="it-IT" altLang="it-IT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5F1F0C4-11E9-6260-A27A-56BCB3DAD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2000"/>
              <a:t>Lavorare con i dispositivi di protezione individuale (DPI) anticaduta su terreni scoscesi in ambito forestale è una pratica essenziale per garantire la sicurezza degli operatori. Qui ci sono alcune linee guida generali e consigli da seguire:</a:t>
            </a:r>
          </a:p>
          <a:p>
            <a:pPr marL="0" indent="0">
              <a:buNone/>
            </a:pPr>
            <a:r>
              <a:rPr lang="it-IT" sz="2000" b="1"/>
              <a:t>1.	Valutazione del sito:</a:t>
            </a:r>
          </a:p>
          <a:p>
            <a:pPr marL="0" indent="0">
              <a:buNone/>
            </a:pPr>
            <a:r>
              <a:rPr lang="it-IT" sz="2000"/>
              <a:t>•	Prima di iniziare il lavoro, valuta attentamente il terreno e identifica le zone pericolose, come pendenze ripide, terreno instabile o presenza di ostacoli.</a:t>
            </a:r>
          </a:p>
          <a:p>
            <a:pPr marL="0" indent="0">
              <a:buNone/>
            </a:pPr>
            <a:r>
              <a:rPr lang="it-IT" sz="2000"/>
              <a:t>•	Pianifica il percorso di lavoro e individua le aree in cui sarà necessario utilizzare dispositivi anticaduta.</a:t>
            </a:r>
          </a:p>
          <a:p>
            <a:pPr marL="0" indent="0">
              <a:buNone/>
            </a:pPr>
            <a:endParaRPr lang="it-IT" sz="2000"/>
          </a:p>
        </p:txBody>
      </p:sp>
    </p:spTree>
    <p:extLst>
      <p:ext uri="{BB962C8B-B14F-4D97-AF65-F5344CB8AC3E}">
        <p14:creationId xmlns:p14="http://schemas.microsoft.com/office/powerpoint/2010/main" val="3344233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97A7DF-8BF6-27F9-D531-48B42F57E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975CCC1-E2D4-363F-3F99-19F25EC0C9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1" y="365125"/>
            <a:ext cx="5251316" cy="180730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37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LAVORARE CON I DPI ANTICADUTA SU TERRENI SCOSCESI</a:t>
            </a:r>
            <a:endParaRPr kumimoji="0" lang="it-IT" altLang="it-IT" sz="37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594B18-E2CA-4085-4738-E853AEFDC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b="1"/>
              <a:t>2.	Formazione:</a:t>
            </a:r>
          </a:p>
          <a:p>
            <a:pPr marL="0" indent="0">
              <a:buNone/>
            </a:pPr>
            <a:r>
              <a:rPr lang="it-IT" sz="2000"/>
              <a:t>•	Assicurati che tutto il personale coinvolto sia formato sull'uso corretto dei DPI anticaduta e sulla consapevolezza dei rischi specifici legati al lavoro forestale su terreni scoscesi.</a:t>
            </a:r>
          </a:p>
          <a:p>
            <a:pPr marL="0" indent="0">
              <a:buNone/>
            </a:pPr>
            <a:endParaRPr lang="it-IT" sz="2000"/>
          </a:p>
        </p:txBody>
      </p:sp>
      <p:pic>
        <p:nvPicPr>
          <p:cNvPr id="6" name="Picture 5" descr="Pianta che spunta dal terreno">
            <a:extLst>
              <a:ext uri="{FF2B5EF4-FFF2-40B4-BE49-F238E27FC236}">
                <a16:creationId xmlns:a16="http://schemas.microsoft.com/office/drawing/2014/main" id="{38587BBE-6058-891C-F49E-AB96177C77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37" r="14425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98320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62386C-875C-C7A8-2DDF-9A62E921B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32E9297-BBE0-A856-94EC-7B6880246A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1" y="365125"/>
            <a:ext cx="5251316" cy="180730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37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LAVORARE CON I DPI ANTICADUTA SU TERRENI SCOSCESI</a:t>
            </a:r>
            <a:endParaRPr kumimoji="0" lang="it-IT" altLang="it-IT" sz="37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A90E499-8B53-C6B3-F457-D30CB5272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/>
              <a:t>3</a:t>
            </a:r>
            <a:r>
              <a:rPr lang="it-IT" sz="2000" b="1"/>
              <a:t>.	Selezione dei DPI anticaduta:</a:t>
            </a:r>
          </a:p>
          <a:p>
            <a:pPr marL="0" indent="0">
              <a:buNone/>
            </a:pPr>
            <a:r>
              <a:rPr lang="it-IT" sz="2000"/>
              <a:t>•	Scegli i DPI in base alle esigenze del lavoro. </a:t>
            </a:r>
          </a:p>
          <a:p>
            <a:pPr marL="0" indent="0">
              <a:buNone/>
            </a:pPr>
            <a:r>
              <a:rPr lang="it-IT" sz="2000"/>
              <a:t>Questi possono includere imbracature, corde, moschettoni, cordini di sicurezza e caschi.</a:t>
            </a:r>
          </a:p>
          <a:p>
            <a:pPr marL="0" indent="0">
              <a:buNone/>
            </a:pPr>
            <a:endParaRPr lang="it-IT" sz="2000"/>
          </a:p>
        </p:txBody>
      </p:sp>
      <p:pic>
        <p:nvPicPr>
          <p:cNvPr id="6" name="Picture 5" descr="Strumenti di lavoro per edilizia">
            <a:extLst>
              <a:ext uri="{FF2B5EF4-FFF2-40B4-BE49-F238E27FC236}">
                <a16:creationId xmlns:a16="http://schemas.microsoft.com/office/drawing/2014/main" id="{2D3907BD-3E7C-9F82-469A-3DB5045EEE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62" r="17700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06023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20A8E5-CA08-CA97-3EDA-09081A14A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rgbClr val="5BADCA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D2AC6F1-B4D6-6506-CA88-BAC4BF6508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13312"/>
            <a:ext cx="3461084" cy="54313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LAVORARE CON I DPI ANTICADUTA SU TERRENI SCOSCESI</a:t>
            </a:r>
            <a:endParaRPr kumimoji="0" lang="it-IT" altLang="it-IT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937051B-C639-6C51-BF0E-742C21B78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2000" b="1"/>
              <a:t>4.	Indossare correttamente i DPI:</a:t>
            </a:r>
          </a:p>
          <a:p>
            <a:pPr marL="0" indent="0">
              <a:buNone/>
            </a:pPr>
            <a:r>
              <a:rPr lang="it-IT" sz="2000"/>
              <a:t>•	Assicurati che tutti gli operatori indossino correttamente gli imbraghi e altri DPI in conformità con le istruzioni del produttore e le normative di sicurezza.</a:t>
            </a:r>
          </a:p>
          <a:p>
            <a:pPr marL="0" indent="0">
              <a:buNone/>
            </a:pPr>
            <a:endParaRPr lang="it-IT" sz="2000"/>
          </a:p>
        </p:txBody>
      </p:sp>
    </p:spTree>
    <p:extLst>
      <p:ext uri="{BB962C8B-B14F-4D97-AF65-F5344CB8AC3E}">
        <p14:creationId xmlns:p14="http://schemas.microsoft.com/office/powerpoint/2010/main" val="2521819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248831-B3C6-071E-BAE3-2D2DF8AC8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BE20309-1FB9-4818-BAFA-9C4C05341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rgbClr val="5BADCA">
              <a:alpha val="20000"/>
            </a:srgb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69B1E94-CF76-AD59-DB7E-E9B6EAD9B6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13312"/>
            <a:ext cx="3524250" cy="54313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LAVORARE CON I DPI ANTICADUTA SU TERRENI SCOSCESI</a:t>
            </a:r>
            <a:endParaRPr kumimoji="0" lang="it-IT" altLang="it-IT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4AD1D6-E36C-7315-47C0-EFB30F260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2000" b="1"/>
              <a:t>5.	Ancoraggio sicuro:</a:t>
            </a:r>
          </a:p>
          <a:p>
            <a:pPr marL="0" indent="0">
              <a:buNone/>
            </a:pPr>
            <a:r>
              <a:rPr lang="it-IT" sz="2000"/>
              <a:t>•	Prima di iniziare il lavoro, individua punti di ancoraggio sicuri e solidi per le cinte di sicurezza. </a:t>
            </a:r>
          </a:p>
          <a:p>
            <a:pPr marL="0" indent="0">
              <a:buNone/>
            </a:pPr>
            <a:r>
              <a:rPr lang="it-IT" sz="2000"/>
              <a:t>Verifica che siano in grado di sopportare il peso dell'operatore in caso di caduta.</a:t>
            </a:r>
          </a:p>
          <a:p>
            <a:pPr marL="0" indent="0">
              <a:buNone/>
            </a:pPr>
            <a:endParaRPr lang="it-IT" sz="2000"/>
          </a:p>
        </p:txBody>
      </p:sp>
    </p:spTree>
    <p:extLst>
      <p:ext uri="{BB962C8B-B14F-4D97-AF65-F5344CB8AC3E}">
        <p14:creationId xmlns:p14="http://schemas.microsoft.com/office/powerpoint/2010/main" val="3942677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E6425A-50D3-473F-2C0B-07C9E82D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rgbClr val="5BADCA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408913E-EAE5-2F26-5E8E-8357F85A90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13312"/>
            <a:ext cx="3461084" cy="54313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LAVORARE CON I DPI ANTICADUTA SU TERRENI SCOSCESI</a:t>
            </a:r>
            <a:endParaRPr kumimoji="0" lang="it-IT" altLang="it-IT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704B3F8-F5E7-4606-5515-4448BCDF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2000" b="1"/>
              <a:t>6.	Monitoraggio costante:</a:t>
            </a:r>
          </a:p>
          <a:p>
            <a:pPr marL="0" indent="0">
              <a:buNone/>
            </a:pPr>
            <a:r>
              <a:rPr lang="it-IT" sz="2000"/>
              <a:t>•	Durante il lavoro, monitora costantemente la stabilità del terreno e adatta le precauzioni di sicurezza di conseguenza. Presta attenzione a cambiamenti nelle condizioni meteorologiche che potrebbero influire sulla sicurezza.</a:t>
            </a:r>
          </a:p>
          <a:p>
            <a:pPr marL="0" indent="0">
              <a:buNone/>
            </a:pPr>
            <a:r>
              <a:rPr lang="it-IT" sz="2000" b="1"/>
              <a:t>7.	Comunicazione:</a:t>
            </a:r>
          </a:p>
          <a:p>
            <a:pPr marL="0" indent="0">
              <a:buNone/>
            </a:pPr>
            <a:r>
              <a:rPr lang="it-IT" sz="2000" b="1"/>
              <a:t>•	</a:t>
            </a:r>
            <a:r>
              <a:rPr lang="it-IT" sz="2000"/>
              <a:t>Mantieni una comunicazione efficace tra i membri del team. </a:t>
            </a:r>
          </a:p>
          <a:p>
            <a:pPr marL="0" indent="0">
              <a:buNone/>
            </a:pPr>
            <a:r>
              <a:rPr lang="it-IT" sz="2000"/>
              <a:t>I segnali acustici o visivi possono essere utilizzati per avvertire gli altri dell'attività in corso e dei potenziali pericoli.</a:t>
            </a:r>
          </a:p>
          <a:p>
            <a:pPr marL="0" indent="0">
              <a:buNone/>
            </a:pPr>
            <a:endParaRPr lang="it-IT" sz="2000"/>
          </a:p>
        </p:txBody>
      </p:sp>
    </p:spTree>
    <p:extLst>
      <p:ext uri="{BB962C8B-B14F-4D97-AF65-F5344CB8AC3E}">
        <p14:creationId xmlns:p14="http://schemas.microsoft.com/office/powerpoint/2010/main" val="617103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C0D43B-7397-FC6C-955E-B6055225F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rgbClr val="5BADCA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9E79C88-7C47-01F9-6735-6FD5B09E45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13312"/>
            <a:ext cx="3461084" cy="54313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LAVORARE CON I DPI ANTICADUTA SU TERRENI SCOSCESI</a:t>
            </a:r>
            <a:endParaRPr kumimoji="0" lang="it-IT" altLang="it-IT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DA96E81-B81F-1B32-F38D-AFB65563B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2000" b="1"/>
              <a:t>8.	Pronto intervento:</a:t>
            </a:r>
          </a:p>
          <a:p>
            <a:pPr marL="0" indent="0">
              <a:buNone/>
            </a:pPr>
            <a:r>
              <a:rPr lang="it-IT" sz="2000"/>
              <a:t>•	Prepara un piano di pronto intervento nel caso di un incidente. </a:t>
            </a:r>
          </a:p>
          <a:p>
            <a:pPr marL="0" indent="0">
              <a:buNone/>
            </a:pPr>
            <a:r>
              <a:rPr lang="it-IT" sz="2000"/>
              <a:t>Assicurati che tutti i membri del team siano a conoscenza delle procedure da seguire in caso di emergenza.</a:t>
            </a:r>
          </a:p>
          <a:p>
            <a:pPr marL="0" indent="0">
              <a:buNone/>
            </a:pPr>
            <a:r>
              <a:rPr lang="it-IT" sz="2000" b="1"/>
              <a:t>9.	Ispezioni regolari:</a:t>
            </a:r>
          </a:p>
          <a:p>
            <a:pPr marL="0" indent="0">
              <a:buNone/>
            </a:pPr>
            <a:r>
              <a:rPr lang="it-IT" sz="2000"/>
              <a:t>•	Prima di ogni utilizzo, effettua ispezioni regolari dei DPI anticaduta per assicurarti che siano in buone condizioni e conformi alle normative di sicurezza.</a:t>
            </a:r>
          </a:p>
          <a:p>
            <a:pPr marL="0" indent="0">
              <a:buNone/>
            </a:pPr>
            <a:endParaRPr lang="it-IT" sz="2000"/>
          </a:p>
        </p:txBody>
      </p:sp>
    </p:spTree>
    <p:extLst>
      <p:ext uri="{BB962C8B-B14F-4D97-AF65-F5344CB8AC3E}">
        <p14:creationId xmlns:p14="http://schemas.microsoft.com/office/powerpoint/2010/main" val="265249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55E0BE-7771-6CE3-EDC5-E9AFFD418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BE20309-1FB9-4818-BAFA-9C4C05341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rgbClr val="5BADCA">
              <a:alpha val="20000"/>
            </a:srgb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52FAE1F-E0A3-0BB3-5C19-9B83BB19B2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13312"/>
            <a:ext cx="3524250" cy="54313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LAVORARE CON I DPI ANTICADUTA SU TERRENI SCOSCESI</a:t>
            </a:r>
            <a:endParaRPr kumimoji="0" lang="it-IT" altLang="it-IT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4EDCB91-999A-AF13-0818-5548DDB9C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2000" b="1"/>
              <a:t>10.	Documentazione:</a:t>
            </a:r>
          </a:p>
          <a:p>
            <a:pPr marL="0" indent="0">
              <a:buNone/>
            </a:pPr>
            <a:r>
              <a:rPr lang="it-IT" sz="2000" b="1"/>
              <a:t>•	</a:t>
            </a:r>
            <a:r>
              <a:rPr lang="it-IT" sz="2000"/>
              <a:t>Tieni traccia delle attività di sicurezza e della documentazione relativa all'uso dei DPI. </a:t>
            </a:r>
          </a:p>
          <a:p>
            <a:pPr marL="0" indent="0">
              <a:buNone/>
            </a:pPr>
            <a:r>
              <a:rPr lang="it-IT" sz="2000"/>
              <a:t>Questo può essere utile per l'analisi post-incidente e per migliorare le pratiche di sicurezza future.</a:t>
            </a:r>
          </a:p>
          <a:p>
            <a:pPr marL="0" indent="0">
              <a:buNone/>
            </a:pPr>
            <a:endParaRPr lang="it-IT" sz="2000"/>
          </a:p>
        </p:txBody>
      </p:sp>
    </p:spTree>
    <p:extLst>
      <p:ext uri="{BB962C8B-B14F-4D97-AF65-F5344CB8AC3E}">
        <p14:creationId xmlns:p14="http://schemas.microsoft.com/office/powerpoint/2010/main" val="2599625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1796BB-53D9-83E2-C429-155E03F63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rgbClr val="5BADCA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D9DB649-F2C7-3D32-1CD5-AD3B8E8099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13312"/>
            <a:ext cx="3461084" cy="54313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LAVORARE CON I DPI ANTICADUTA SU TERRENI SCOSCESI</a:t>
            </a:r>
            <a:endParaRPr kumimoji="0" lang="it-IT" altLang="it-IT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EFAF885-507C-DFF0-8309-32C95861C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2000" b="1"/>
              <a:t>Ricorda che la sicurezza sul lavoro è una priorità assoluta, e la conformità alle normative locali e alle migliori pratiche è essenziale per proteggere la vita e la salute degli operatori.</a:t>
            </a:r>
            <a:endParaRPr lang="it-IT" sz="2000"/>
          </a:p>
        </p:txBody>
      </p:sp>
    </p:spTree>
    <p:extLst>
      <p:ext uri="{BB962C8B-B14F-4D97-AF65-F5344CB8AC3E}">
        <p14:creationId xmlns:p14="http://schemas.microsoft.com/office/powerpoint/2010/main" val="239046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6723C-13C0-BAAB-BC43-44155363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273A238-8C20-7142-14DB-8B822106FE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it-IT" b="1" dirty="0"/>
              <a:t>Punti essenziali</a:t>
            </a:r>
          </a:p>
          <a:p>
            <a:pPr marL="0" indent="0">
              <a:buNone/>
            </a:pPr>
            <a:r>
              <a:rPr lang="it-IT" b="1" dirty="0"/>
              <a:t>I DPI anticaduta vanno usati nei casi in cui, inciampando o scivolando, si corre il rischio di cadere.</a:t>
            </a:r>
          </a:p>
          <a:p>
            <a:pPr marL="0" indent="0">
              <a:buNone/>
            </a:pPr>
            <a:r>
              <a:rPr lang="it-IT" dirty="0"/>
              <a:t>• Prima di iniziare i lavori, procedere all’individuazione dei pericoli e alla valutazione dei rischi, verificando la presenza di pericoli naturali, quali la caduta di massi.</a:t>
            </a:r>
          </a:p>
          <a:p>
            <a:pPr marL="0" indent="0">
              <a:buNone/>
            </a:pPr>
            <a:r>
              <a:rPr lang="it-IT" dirty="0"/>
              <a:t>• Gli accessi agli ancoraggi devono essere sicuri.</a:t>
            </a:r>
          </a:p>
          <a:p>
            <a:pPr marL="0" indent="0">
              <a:buNone/>
            </a:pPr>
            <a:r>
              <a:rPr lang="it-IT" dirty="0"/>
              <a:t>• Disporre sempre di un secondo DPI con un cordino supplementare, ad esempio per superare punti di ancoraggio e ostacoli.</a:t>
            </a:r>
          </a:p>
          <a:p>
            <a:pPr marL="0" indent="0">
              <a:buNone/>
            </a:pPr>
            <a:r>
              <a:rPr lang="it-IT" dirty="0"/>
              <a:t>• Come dispositivi di protezione individuale anticaduta utilizzare esclusivamente imbracature anticaduta idonee e controllate.</a:t>
            </a:r>
          </a:p>
          <a:p>
            <a:pPr marL="0" indent="0">
              <a:buNone/>
            </a:pPr>
            <a:r>
              <a:rPr lang="it-IT" dirty="0"/>
              <a:t>• Affidare i lavori esclusivamente a persone adeguatamente formate.</a:t>
            </a:r>
          </a:p>
          <a:p>
            <a:pPr marL="0" indent="0">
              <a:buNone/>
            </a:pPr>
            <a:r>
              <a:rPr lang="it-IT" dirty="0"/>
              <a:t>• Prima di eseguire i lavori, prendere tutti i provvedimenti</a:t>
            </a:r>
          </a:p>
          <a:p>
            <a:pPr marL="0" indent="0">
              <a:buNone/>
            </a:pPr>
            <a:r>
              <a:rPr lang="it-IT" dirty="0"/>
              <a:t>necessari per garantire il salvataggio e il primo soccorso</a:t>
            </a:r>
          </a:p>
          <a:p>
            <a:pPr marL="0" indent="0">
              <a:buNone/>
            </a:pPr>
            <a:r>
              <a:rPr lang="it-IT" dirty="0"/>
              <a:t>in caso di infortunio. A tale scopo occorre mantenere</a:t>
            </a:r>
          </a:p>
          <a:p>
            <a:pPr marL="0" indent="0">
              <a:buNone/>
            </a:pPr>
            <a:r>
              <a:rPr lang="it-IT" dirty="0"/>
              <a:t>sempre il contatto visivo, vocale o radio con una seconda persona.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E87EF41-37C2-5553-51A0-DAB077E95B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900" b="1" i="0" u="none" strike="noStrike" cap="none" normalizeH="0" baseline="0">
                <a:ln>
                  <a:noFill/>
                </a:ln>
                <a:solidFill>
                  <a:srgbClr val="0066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LAVORARE CON I DPI ANTICADUTA SU TERRENI SCOSCESI</a:t>
            </a: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675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FC0888-15D8-BA89-2112-A7341CA14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rgbClr val="5BADCA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EC5C691-2D47-6F1A-8387-C801D9CF9D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13312"/>
            <a:ext cx="3461084" cy="54313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LAVORARE CON I DPI ANTICADUTA SU TERRENI SCOSCESI</a:t>
            </a:r>
            <a:endParaRPr kumimoji="0" lang="it-IT" altLang="it-IT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A5F60B1-41C8-F7E2-8827-82744B956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2000" b="1"/>
              <a:t>Possibili situazioni di lavoro</a:t>
            </a:r>
          </a:p>
          <a:p>
            <a:pPr marL="0" indent="0">
              <a:buNone/>
            </a:pPr>
            <a:r>
              <a:rPr lang="it-IT" sz="2000"/>
              <a:t>• Lavori su terreni scoscesi e scarpate.</a:t>
            </a:r>
          </a:p>
          <a:p>
            <a:pPr marL="0" indent="0">
              <a:buNone/>
            </a:pPr>
            <a:r>
              <a:rPr lang="it-IT" sz="2000"/>
              <a:t>• Lavori in prossimità di corsi d’acqua.</a:t>
            </a:r>
          </a:p>
          <a:p>
            <a:pPr marL="0" indent="0">
              <a:buNone/>
            </a:pPr>
            <a:r>
              <a:rPr lang="it-IT" sz="2000"/>
              <a:t>• Lavori sopra dirupi, tra cui cenge o muri di sostegno (raccolta del legname, cura del verde, lavori di costruzione, controllo e manutenzione)</a:t>
            </a:r>
          </a:p>
          <a:p>
            <a:pPr marL="0" indent="0">
              <a:buNone/>
            </a:pPr>
            <a:endParaRPr lang="it-IT" sz="2000"/>
          </a:p>
        </p:txBody>
      </p:sp>
    </p:spTree>
    <p:extLst>
      <p:ext uri="{BB962C8B-B14F-4D97-AF65-F5344CB8AC3E}">
        <p14:creationId xmlns:p14="http://schemas.microsoft.com/office/powerpoint/2010/main" val="3082137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9EBD3-A858-9D6B-A368-9053C574E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14C6C3-1339-91E7-0881-81FCB6DA4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b="1" dirty="0"/>
              <a:t>Esecuzione dei lavori</a:t>
            </a:r>
          </a:p>
          <a:p>
            <a:pPr marL="0" indent="0">
              <a:buNone/>
            </a:pPr>
            <a:r>
              <a:rPr lang="it-IT" dirty="0"/>
              <a:t>• Deve essere presente un incarico di lavoro scritto con individuazione dei pericoli.</a:t>
            </a:r>
          </a:p>
          <a:p>
            <a:pPr marL="0" indent="0">
              <a:buNone/>
            </a:pPr>
            <a:r>
              <a:rPr lang="it-IT" dirty="0"/>
              <a:t>• Prima di iniziare, il luogo di lavoro deve essere opportunamente messo in sicurezza e segnalato.</a:t>
            </a:r>
          </a:p>
          <a:p>
            <a:pPr marL="0" indent="0">
              <a:buNone/>
            </a:pPr>
            <a:r>
              <a:rPr lang="it-IT" dirty="0"/>
              <a:t>• Tenere conto degli agenti atmosferici, quali </a:t>
            </a:r>
            <a:r>
              <a:rPr lang="it-IT" dirty="0" err="1"/>
              <a:t>vento,pioggia</a:t>
            </a:r>
            <a:r>
              <a:rPr lang="it-IT" dirty="0"/>
              <a:t>, neve e ghiaccio.</a:t>
            </a:r>
          </a:p>
          <a:p>
            <a:pPr marL="0" indent="0">
              <a:buNone/>
            </a:pPr>
            <a:r>
              <a:rPr lang="it-IT" dirty="0"/>
              <a:t>• Proteggere la fune di sicurezza contro i danni </a:t>
            </a:r>
            <a:r>
              <a:rPr lang="it-IT" dirty="0" err="1"/>
              <a:t>meccanicida</a:t>
            </a:r>
            <a:r>
              <a:rPr lang="it-IT" dirty="0"/>
              <a:t> sfregamento o schiacciamento.</a:t>
            </a:r>
          </a:p>
          <a:p>
            <a:pPr marL="0" indent="0">
              <a:buNone/>
            </a:pPr>
            <a:r>
              <a:rPr lang="it-IT" dirty="0"/>
              <a:t>• La fune di sicurezza deve essere sempre tesa.</a:t>
            </a:r>
          </a:p>
          <a:p>
            <a:pPr marL="0" indent="0">
              <a:buNone/>
            </a:pPr>
            <a:r>
              <a:rPr lang="it-IT" dirty="0"/>
              <a:t>• Normalmente ogni lavoratore si assicura da solo </a:t>
            </a:r>
            <a:r>
              <a:rPr lang="it-IT" dirty="0" err="1"/>
              <a:t>conl’aiuto</a:t>
            </a:r>
            <a:r>
              <a:rPr lang="it-IT" dirty="0"/>
              <a:t> di un dispositivo anticaduta di tipo guidato o un discensore</a:t>
            </a:r>
          </a:p>
          <a:p>
            <a:pPr marL="0" indent="0">
              <a:buNone/>
            </a:pPr>
            <a:r>
              <a:rPr lang="it-IT" dirty="0"/>
              <a:t>• Evitare di sganciare i DPI anticaduta, ad es. in presenza di incroci di funi, punti di ancoraggio o cavi.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E05DF56-0973-3E43-C038-491ED44015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900" b="1" i="0" u="none" strike="noStrike" cap="none" normalizeH="0" baseline="0">
                <a:ln>
                  <a:noFill/>
                </a:ln>
                <a:solidFill>
                  <a:srgbClr val="0066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LAVORARE CON I DPI ANTICADUTA SU TERRENI SCOSCESI</a:t>
            </a: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197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EDDED-4464-02C8-E56B-DFFDF6D7E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4388D6-8C80-E0FE-EDC9-4B1866BF6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b="1" dirty="0"/>
              <a:t>Esecuzione dei lavori</a:t>
            </a:r>
          </a:p>
          <a:p>
            <a:pPr marL="0" indent="0">
              <a:buNone/>
            </a:pPr>
            <a:r>
              <a:rPr lang="it-IT" dirty="0"/>
              <a:t>• Per il posizionamento sul lavoro sono adatti cordini regolabili.</a:t>
            </a:r>
          </a:p>
          <a:p>
            <a:pPr marL="0" indent="0">
              <a:buNone/>
            </a:pPr>
            <a:r>
              <a:rPr lang="it-IT" dirty="0"/>
              <a:t>• In caso di impiego di utensili di taglio, come le motoseghe, la fune di sicurezza o il cordino di posizionamento devono essere dotati di proprietà antitaglio.</a:t>
            </a:r>
          </a:p>
          <a:p>
            <a:pPr marL="0" indent="0">
              <a:buNone/>
            </a:pPr>
            <a:r>
              <a:rPr lang="it-IT" dirty="0"/>
              <a:t>• La motosega deve essere fissata all’imbracatura tramite un connettore con un carico di rottura.</a:t>
            </a:r>
          </a:p>
          <a:p>
            <a:pPr marL="0" indent="0">
              <a:buNone/>
            </a:pPr>
            <a:r>
              <a:rPr lang="it-IT" dirty="0"/>
              <a:t>• Per il salvataggio di eventuali infortunati, deve essere presente sul posto una seconda persona munita dei DPI anticaduta e addestrata al loro uso. Per i casi di emergenza:</a:t>
            </a:r>
          </a:p>
          <a:p>
            <a:pPr marL="0" indent="0">
              <a:buNone/>
            </a:pPr>
            <a:r>
              <a:rPr lang="it-IT" dirty="0"/>
              <a:t>− tenere a disposizione il materiale di salvataggio e primo soccorso;</a:t>
            </a:r>
          </a:p>
          <a:p>
            <a:pPr marL="0" indent="0">
              <a:buNone/>
            </a:pPr>
            <a:r>
              <a:rPr lang="it-IT" dirty="0"/>
              <a:t>− conoscere i numeri d’emergenza, l’esatto indirizzo o le coordinate del posto;</a:t>
            </a:r>
          </a:p>
          <a:p>
            <a:pPr marL="0" indent="0">
              <a:buNone/>
            </a:pPr>
            <a:r>
              <a:rPr lang="it-IT" dirty="0"/>
              <a:t>− conoscere le tecniche di salvataggio e saperle impiegare correttamente.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98B9404-492C-76E7-492E-75EC3194BC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900" b="1" i="0" u="none" strike="noStrike" cap="none" normalizeH="0" baseline="0">
                <a:ln>
                  <a:noFill/>
                </a:ln>
                <a:solidFill>
                  <a:srgbClr val="0066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LAVORARE CON I DPI ANTICADUTA SU TERRENI SCOSCESI</a:t>
            </a: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744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09F9B-3BD5-C81D-6F29-B82549A13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298551A-B015-5D2A-0ACE-3B60BDD9D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b="1" dirty="0"/>
              <a:t>Formazione del personale</a:t>
            </a:r>
          </a:p>
          <a:p>
            <a:pPr marL="0" indent="0">
              <a:buNone/>
            </a:pPr>
            <a:r>
              <a:rPr lang="it-IT" dirty="0"/>
              <a:t>I lavori con i DPI anticaduta rientrano nella categoria dei lavori esposti a pericoli particolari e devono quindi essere affidati solo a personale appositamente formato.</a:t>
            </a:r>
          </a:p>
          <a:p>
            <a:pPr marL="0" indent="0">
              <a:buNone/>
            </a:pPr>
            <a:r>
              <a:rPr lang="it-IT" dirty="0"/>
              <a:t>La formazione, della durata di almeno un giorno, </a:t>
            </a:r>
            <a:r>
              <a:rPr lang="it-IT" dirty="0" err="1"/>
              <a:t>com</a:t>
            </a:r>
            <a:r>
              <a:rPr lang="it-IT" dirty="0"/>
              <a:t> prende nozioni teoriche e pratiche. </a:t>
            </a:r>
          </a:p>
          <a:p>
            <a:pPr marL="0" indent="0">
              <a:buNone/>
            </a:pPr>
            <a:r>
              <a:rPr lang="it-IT" dirty="0"/>
              <a:t>Per i lavori con la motosega occorre una formazione supplementare.</a:t>
            </a:r>
          </a:p>
          <a:p>
            <a:pPr marL="0" indent="0">
              <a:buNone/>
            </a:pPr>
            <a:r>
              <a:rPr lang="it-IT" b="1" dirty="0"/>
              <a:t>I requisiti minimi della formazione sono: </a:t>
            </a:r>
            <a:r>
              <a:rPr lang="it-IT" dirty="0"/>
              <a:t>nozioni in materia di individuazione dei pericoli e valutazione dei rischi, conoscenza dei materiali, tecniche di messa in sicurezza, spostamenti su terreni scoscesi, posizionamento sul lavoro, pianificazione e salvataggio in casi di emergenza.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3C41830-A346-A822-6BA7-5C338A6D6E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900" b="1" i="0" u="none" strike="noStrike" cap="none" normalizeH="0" baseline="0">
                <a:ln>
                  <a:noFill/>
                </a:ln>
                <a:solidFill>
                  <a:srgbClr val="0066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LAVORARE CON I DPI ANTICADUTA SU TERRENI SCOSCESI</a:t>
            </a: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635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6B84F-312C-8D79-68CB-4E696371F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B66C357-806A-AA16-014C-B5D4CCFDDD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/>
              <a:t>Occorre verificare la competenza tecnica dei dipendenti che hanno esperienza nei lavori con i DPI anticaduta o con la motosega ed eventualmente integrare la loro formazione. La formazione deve essere documentata.</a:t>
            </a:r>
          </a:p>
          <a:p>
            <a:pPr marL="0" indent="0">
              <a:buNone/>
            </a:pPr>
            <a:r>
              <a:rPr lang="it-IT" dirty="0"/>
              <a:t>I lavori in sospensione a corde portanti sono attività in cui la rottura del DPI anticaduta, ad es. durante la discesa, provocherebbe inevitabilmente la caduta della persona.</a:t>
            </a:r>
          </a:p>
          <a:p>
            <a:pPr marL="0" indent="0">
              <a:buNone/>
            </a:pPr>
            <a:r>
              <a:rPr lang="it-IT" dirty="0"/>
              <a:t>Per lo svolgimento di questi lavori occorrono normalmente due funi (fune di lavoro e di sicurezza) e una formazione supplementare.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5AA195B-A38A-F4CB-7D6E-AA6964CB09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900" b="1" i="0" u="none" strike="noStrike" cap="none" normalizeH="0" baseline="0">
                <a:ln>
                  <a:noFill/>
                </a:ln>
                <a:solidFill>
                  <a:srgbClr val="0066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LAVORARE CON I DPI ANTICADUTA SU TERRENI SCOSCESI</a:t>
            </a: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358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5F15D-9712-CE4E-6AC2-04330E746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730079D-3541-7DC9-9736-C565127AC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b="1" dirty="0"/>
              <a:t>Dispositivi di protezione individuale</a:t>
            </a:r>
          </a:p>
          <a:p>
            <a:pPr marL="0" indent="0">
              <a:buNone/>
            </a:pPr>
            <a:r>
              <a:rPr lang="it-IT" dirty="0"/>
              <a:t>• Imbracatura anticaduta (eventualmente con cintura con cosciali o di trattenuta integrata).</a:t>
            </a:r>
          </a:p>
          <a:p>
            <a:pPr marL="0" indent="0">
              <a:buNone/>
            </a:pPr>
            <a:r>
              <a:rPr lang="it-IT" dirty="0"/>
              <a:t>• Casco per alpinismo o per l’industria con sottogola.</a:t>
            </a:r>
          </a:p>
          <a:p>
            <a:pPr marL="0" indent="0">
              <a:buNone/>
            </a:pPr>
            <a:r>
              <a:rPr lang="it-IT" dirty="0"/>
              <a:t>• Cordini ed elementi di connessione come moschettoni, funi di posizionamento e di sicurezza.</a:t>
            </a:r>
          </a:p>
          <a:p>
            <a:pPr marL="0" indent="0">
              <a:buNone/>
            </a:pPr>
            <a:r>
              <a:rPr lang="it-IT" dirty="0"/>
              <a:t>• Guanti e calzature solide.</a:t>
            </a:r>
          </a:p>
          <a:p>
            <a:pPr marL="0" indent="0">
              <a:buNone/>
            </a:pPr>
            <a:r>
              <a:rPr lang="it-IT" dirty="0"/>
              <a:t>• Abbigliamento ad alta visibilità in prossimità di strade e ferrovie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66F1FF0-DE63-434E-AA6C-A59820214A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900" b="1" i="0" u="none" strike="noStrike" cap="none" normalizeH="0" baseline="0">
                <a:ln>
                  <a:noFill/>
                </a:ln>
                <a:solidFill>
                  <a:srgbClr val="0066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LAVORARE CON I DPI ANTICADUTA SU TERRENI SCOSCESI</a:t>
            </a: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372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49EF1-35E8-86CF-6BAD-7069EB576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ECEAF2C0-60E5-9DD0-58DB-C3D7A0E41D57}"/>
              </a:ext>
            </a:extLst>
          </p:cNvPr>
          <p:cNvSpPr txBox="1"/>
          <p:nvPr/>
        </p:nvSpPr>
        <p:spPr>
          <a:xfrm>
            <a:off x="192505" y="825381"/>
            <a:ext cx="1672389" cy="378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Fonte:Suva</a:t>
            </a:r>
            <a:r>
              <a:rPr lang="it-I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CH</a:t>
            </a:r>
          </a:p>
        </p:txBody>
      </p:sp>
      <p:pic>
        <p:nvPicPr>
          <p:cNvPr id="10" name="Immagine 9" descr="Immagine che contiene vestiti, Viso umano, cartone animato, persona&#10;&#10;Descrizione generata automaticamente">
            <a:extLst>
              <a:ext uri="{FF2B5EF4-FFF2-40B4-BE49-F238E27FC236}">
                <a16:creationId xmlns:a16="http://schemas.microsoft.com/office/drawing/2014/main" id="{AE8370AD-C494-A2E1-5918-8C8DD0B21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769" y="0"/>
            <a:ext cx="50125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795316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LightSeedRightStep">
      <a:dk1>
        <a:srgbClr val="000000"/>
      </a:dk1>
      <a:lt1>
        <a:srgbClr val="FFFFFF"/>
      </a:lt1>
      <a:dk2>
        <a:srgbClr val="332441"/>
      </a:dk2>
      <a:lt2>
        <a:srgbClr val="E8E4E2"/>
      </a:lt2>
      <a:accent1>
        <a:srgbClr val="5BADCA"/>
      </a:accent1>
      <a:accent2>
        <a:srgbClr val="6A8BCF"/>
      </a:accent2>
      <a:accent3>
        <a:srgbClr val="8D85D7"/>
      </a:accent3>
      <a:accent4>
        <a:srgbClr val="9D6ACF"/>
      </a:accent4>
      <a:accent5>
        <a:srgbClr val="D185D7"/>
      </a:accent5>
      <a:accent6>
        <a:srgbClr val="CF6AAC"/>
      </a:accent6>
      <a:hlink>
        <a:srgbClr val="AA7562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1299</Words>
  <Application>Microsoft Office PowerPoint</Application>
  <PresentationFormat>Widescreen</PresentationFormat>
  <Paragraphs>91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2" baseType="lpstr">
      <vt:lpstr>Aptos</vt:lpstr>
      <vt:lpstr>Arial</vt:lpstr>
      <vt:lpstr>Century Gothic</vt:lpstr>
      <vt:lpstr>BrushVTI</vt:lpstr>
      <vt:lpstr>LAVORARE CON I DPI ANTICADUTA SU TERRENI SCOSCESI</vt:lpstr>
      <vt:lpstr>LAVORARE CON I DPI ANTICADUTA SU TERRENI SCOSCESI</vt:lpstr>
      <vt:lpstr>LAVORARE CON I DPI ANTICADUTA SU TERRENI SCOSCESI</vt:lpstr>
      <vt:lpstr>LAVORARE CON I DPI ANTICADUTA SU TERRENI SCOSCESI</vt:lpstr>
      <vt:lpstr>LAVORARE CON I DPI ANTICADUTA SU TERRENI SCOSCESI</vt:lpstr>
      <vt:lpstr>LAVORARE CON I DPI ANTICADUTA SU TERRENI SCOSCESI</vt:lpstr>
      <vt:lpstr>LAVORARE CON I DPI ANTICADUTA SU TERRENI SCOSCESI</vt:lpstr>
      <vt:lpstr>LAVORARE CON I DPI ANTICADUTA SU TERRENI SCOSCESI</vt:lpstr>
      <vt:lpstr>LAVORARE CON I DPI ANTICADUTA SU TERRENI SCOSCESI</vt:lpstr>
      <vt:lpstr>LAVORARE CON I DPI ANTICADUTA SU TERRENI SCOSCESI</vt:lpstr>
      <vt:lpstr>LAVORARE CON I DPI ANTICADUTA SU TERRENI SCOSCESI</vt:lpstr>
      <vt:lpstr>LAVORARE CON I DPI ANTICADUTA SU TERRENI SCOSCESI</vt:lpstr>
      <vt:lpstr>LAVORARE CON I DPI ANTICADUTA SU TERRENI SCOSCESI</vt:lpstr>
      <vt:lpstr>LAVORARE CON I DPI ANTICADUTA SU TERRENI SCOSCESI</vt:lpstr>
      <vt:lpstr>LAVORARE CON I DPI ANTICADUTA SU TERRENI SCOSCESI</vt:lpstr>
      <vt:lpstr>LAVORARE CON I DPI ANTICADUTA SU TERRENI SCOSCESI</vt:lpstr>
      <vt:lpstr>LAVORARE CON I DPI ANTICADUTA SU TERRENI SCOSCESI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LAVORARE CON I DPI ANTICADUTA SU TERRENI SCOSCESI</dc:title>
  <dc:creator>PAOLO BENNI</dc:creator>
  <cp:lastModifiedBy>PAOLO BENNI</cp:lastModifiedBy>
  <cp:revision>2</cp:revision>
  <dcterms:created xsi:type="dcterms:W3CDTF">2024-03-08T15:21:27Z</dcterms:created>
  <dcterms:modified xsi:type="dcterms:W3CDTF">2024-03-08T15:33:29Z</dcterms:modified>
</cp:coreProperties>
</file>